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381" r:id="rId3"/>
    <p:sldId id="437" r:id="rId4"/>
    <p:sldId id="438" r:id="rId5"/>
    <p:sldId id="439" r:id="rId6"/>
    <p:sldId id="384" r:id="rId7"/>
    <p:sldId id="440" r:id="rId8"/>
    <p:sldId id="278" r:id="rId9"/>
    <p:sldId id="385" r:id="rId10"/>
    <p:sldId id="383" r:id="rId11"/>
    <p:sldId id="382" r:id="rId12"/>
    <p:sldId id="445" r:id="rId13"/>
    <p:sldId id="299" r:id="rId14"/>
    <p:sldId id="303" r:id="rId15"/>
    <p:sldId id="323" r:id="rId16"/>
    <p:sldId id="446" r:id="rId17"/>
    <p:sldId id="447" r:id="rId18"/>
    <p:sldId id="386" r:id="rId19"/>
    <p:sldId id="387" r:id="rId20"/>
    <p:sldId id="388" r:id="rId21"/>
    <p:sldId id="389" r:id="rId22"/>
    <p:sldId id="390" r:id="rId23"/>
    <p:sldId id="391" r:id="rId24"/>
    <p:sldId id="392" r:id="rId25"/>
    <p:sldId id="260" r:id="rId26"/>
    <p:sldId id="261" r:id="rId27"/>
    <p:sldId id="360" r:id="rId28"/>
    <p:sldId id="275" r:id="rId29"/>
    <p:sldId id="431" r:id="rId30"/>
    <p:sldId id="430" r:id="rId31"/>
    <p:sldId id="432" r:id="rId32"/>
    <p:sldId id="433" r:id="rId33"/>
    <p:sldId id="441" r:id="rId34"/>
    <p:sldId id="443" r:id="rId35"/>
    <p:sldId id="442" r:id="rId36"/>
    <p:sldId id="444" r:id="rId37"/>
    <p:sldId id="374" r:id="rId38"/>
    <p:sldId id="377" r:id="rId39"/>
    <p:sldId id="435" r:id="rId40"/>
    <p:sldId id="301" r:id="rId41"/>
    <p:sldId id="302" r:id="rId42"/>
    <p:sldId id="436" r:id="rId43"/>
    <p:sldId id="304" r:id="rId44"/>
    <p:sldId id="305" r:id="rId45"/>
    <p:sldId id="306" r:id="rId46"/>
    <p:sldId id="259" r:id="rId47"/>
    <p:sldId id="257" r:id="rId48"/>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E7E4AC-4A88-EF36-5FD7-3CED56203541}" v="1" dt="2024-10-17T07:56:36.444"/>
    <p1510:client id="{7DF74352-10C8-5A19-22EC-0D62ECCE6BD4}" v="2" dt="2024-10-17T07:43:14.317"/>
    <p1510:client id="{FCB12762-2DCE-48D9-A372-550B431D9B03}" v="1" dt="2024-10-16T11:02:46.5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60"/>
  </p:normalViewPr>
  <p:slideViewPr>
    <p:cSldViewPr snapToGrid="0">
      <p:cViewPr varScale="1">
        <p:scale>
          <a:sx n="107" d="100"/>
          <a:sy n="107" d="100"/>
        </p:scale>
        <p:origin x="72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602006-7906-4E88-814E-3CB4F5D90AD9}" type="datetimeFigureOut">
              <a:rPr lang="sl-SI" smtClean="0"/>
              <a:t>4. 03. 2025</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9371F7-D2ED-4779-A627-9FFE38E356A7}" type="slidenum">
              <a:rPr lang="sl-SI" smtClean="0"/>
              <a:t>‹#›</a:t>
            </a:fld>
            <a:endParaRPr lang="sl-SI"/>
          </a:p>
        </p:txBody>
      </p:sp>
    </p:spTree>
    <p:extLst>
      <p:ext uri="{BB962C8B-B14F-4D97-AF65-F5344CB8AC3E}">
        <p14:creationId xmlns:p14="http://schemas.microsoft.com/office/powerpoint/2010/main" val="4164269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repozitorij.ung.si/info/index.php/slo/" TargetMode="External"/><Relationship Id="rId3" Type="http://schemas.openxmlformats.org/officeDocument/2006/relationships/hyperlink" Target="http://www.emeraldinsight.com/doi/full/10.1108/PROG-02-2014-0005" TargetMode="External"/><Relationship Id="rId7" Type="http://schemas.openxmlformats.org/officeDocument/2006/relationships/hyperlink" Target="http://repozitorij.upr.si/info/index.php/slo/"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dk.um.si/info/index.php/slo/" TargetMode="External"/><Relationship Id="rId11" Type="http://schemas.openxmlformats.org/officeDocument/2006/relationships/hyperlink" Target="https://dpv.openscience.si/navodila/" TargetMode="External"/><Relationship Id="rId5" Type="http://schemas.openxmlformats.org/officeDocument/2006/relationships/hyperlink" Target="https://repozitorij.uni-lj.si/info/index.php/slo/" TargetMode="External"/><Relationship Id="rId10" Type="http://schemas.openxmlformats.org/officeDocument/2006/relationships/hyperlink" Target="http://dirros.openscience.si/info/index.php/slo/" TargetMode="External"/><Relationship Id="rId4" Type="http://schemas.openxmlformats.org/officeDocument/2006/relationships/hyperlink" Target="http://www.openscience.si/" TargetMode="External"/><Relationship Id="rId9" Type="http://schemas.openxmlformats.org/officeDocument/2006/relationships/hyperlink" Target="http://revis.openscience.si/info/index.php/slo/"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dx.doi.org/10.1016/j.knosys.2013.03.012"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dx.doi.org/10.1155/2009/421425" TargetMode="External"/><Relationship Id="rId5" Type="http://schemas.openxmlformats.org/officeDocument/2006/relationships/hyperlink" Target="http://dkum.uni-mb.si/IzpisGradiva.php?id=20570" TargetMode="External"/><Relationship Id="rId4" Type="http://schemas.openxmlformats.org/officeDocument/2006/relationships/hyperlink" Target="http://dkum.uni-mb.si/IzpisGradiva.php?id=37811"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k.um.si/info/index.php/slo/oddaja-dela"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dk.um.si/info/images/docs/postopek.oddaje.zakljucnega.dela.dkum.150722.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339371F7-D2ED-4779-A627-9FFE38E356A7}" type="slidenum">
              <a:rPr lang="sl-SI" smtClean="0"/>
              <a:t>1</a:t>
            </a:fld>
            <a:endParaRPr lang="sl-SI"/>
          </a:p>
        </p:txBody>
      </p:sp>
    </p:spTree>
    <p:extLst>
      <p:ext uri="{BB962C8B-B14F-4D97-AF65-F5344CB8AC3E}">
        <p14:creationId xmlns:p14="http://schemas.microsoft.com/office/powerpoint/2010/main" val="4147979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25</a:t>
            </a:fld>
            <a:endParaRPr lang="sl-SI"/>
          </a:p>
        </p:txBody>
      </p:sp>
    </p:spTree>
    <p:extLst>
      <p:ext uri="{BB962C8B-B14F-4D97-AF65-F5344CB8AC3E}">
        <p14:creationId xmlns:p14="http://schemas.microsoft.com/office/powerpoint/2010/main" val="796442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26</a:t>
            </a:fld>
            <a:endParaRPr lang="sl-SI"/>
          </a:p>
        </p:txBody>
      </p:sp>
    </p:spTree>
    <p:extLst>
      <p:ext uri="{BB962C8B-B14F-4D97-AF65-F5344CB8AC3E}">
        <p14:creationId xmlns:p14="http://schemas.microsoft.com/office/powerpoint/2010/main" val="1524012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5"/>
        <p:cNvGrpSpPr/>
        <p:nvPr/>
      </p:nvGrpSpPr>
      <p:grpSpPr>
        <a:xfrm>
          <a:off x="0" y="0"/>
          <a:ext cx="0" cy="0"/>
          <a:chOff x="0" y="0"/>
          <a:chExt cx="0" cy="0"/>
        </a:xfrm>
      </p:grpSpPr>
      <p:sp>
        <p:nvSpPr>
          <p:cNvPr id="2876" name="Google Shape;2876;g249b65a72b9_0_8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7" name="Google Shape;2877;g249b65a72b9_0_8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878" name="Google Shape;2878;g249b65a72b9_0_8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7"/>
        <p:cNvGrpSpPr/>
        <p:nvPr/>
      </p:nvGrpSpPr>
      <p:grpSpPr>
        <a:xfrm>
          <a:off x="0" y="0"/>
          <a:ext cx="0" cy="0"/>
          <a:chOff x="0" y="0"/>
          <a:chExt cx="0" cy="0"/>
        </a:xfrm>
      </p:grpSpPr>
      <p:sp>
        <p:nvSpPr>
          <p:cNvPr id="1798" name="Google Shape;179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9" name="Google Shape;1799;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800" name="Google Shape;1800;p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2" name="Google Shape;1812;p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813" name="Google Shape;1813;p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Google Shape;182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5" name="Google Shape;1825;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826" name="Google Shape;1826;p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6"/>
        <p:cNvGrpSpPr/>
        <p:nvPr/>
      </p:nvGrpSpPr>
      <p:grpSpPr>
        <a:xfrm>
          <a:off x="0" y="0"/>
          <a:ext cx="0" cy="0"/>
          <a:chOff x="0" y="0"/>
          <a:chExt cx="0" cy="0"/>
        </a:xfrm>
      </p:grpSpPr>
      <p:sp>
        <p:nvSpPr>
          <p:cNvPr id="1837" name="Google Shape;183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8" name="Google Shape;1838;p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839" name="Google Shape;1839;p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1"/>
        <p:cNvGrpSpPr/>
        <p:nvPr/>
      </p:nvGrpSpPr>
      <p:grpSpPr>
        <a:xfrm>
          <a:off x="0" y="0"/>
          <a:ext cx="0" cy="0"/>
          <a:chOff x="0" y="0"/>
          <a:chExt cx="0" cy="0"/>
        </a:xfrm>
      </p:grpSpPr>
      <p:sp>
        <p:nvSpPr>
          <p:cNvPr id="1852" name="Google Shape;185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3" name="Google Shape;1853;p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854" name="Google Shape;1854;p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7" name="Google Shape;1867;p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868" name="Google Shape;1868;p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just">
              <a:lnSpc>
                <a:spcPct val="110000"/>
              </a:lnSpc>
              <a:spcAft>
                <a:spcPts val="800"/>
              </a:spcAft>
            </a:pPr>
            <a:r>
              <a:rPr lang="sl-SI" sz="1200">
                <a:effectLst/>
                <a:latin typeface="Calibri" panose="020F0502020204030204" pitchFamily="34" charset="0"/>
                <a:ea typeface="Calibri" panose="020F0502020204030204" pitchFamily="34" charset="0"/>
                <a:cs typeface="Calibri" panose="020F0502020204030204" pitchFamily="34" charset="0"/>
              </a:rPr>
              <a:t>Slovenske univerze so leta 2013 s sofinanciranjem Evropskega sklada za regionalni razvoj in Ministrstva za izobraževanje, znanost in šport vzpostavile nacionalni portal odprte znanosti ter </a:t>
            </a:r>
            <a:r>
              <a:rPr lang="sl-SI" sz="1200" err="1">
                <a:effectLst/>
                <a:latin typeface="Calibri" panose="020F0502020204030204" pitchFamily="34" charset="0"/>
                <a:ea typeface="Calibri" panose="020F0502020204030204" pitchFamily="34" charset="0"/>
                <a:cs typeface="Calibri" panose="020F0502020204030204" pitchFamily="34" charset="0"/>
              </a:rPr>
              <a:t>repozitorije</a:t>
            </a:r>
            <a:r>
              <a:rPr lang="sl-SI" sz="1200">
                <a:effectLst/>
                <a:latin typeface="Calibri" panose="020F0502020204030204" pitchFamily="34" charset="0"/>
                <a:ea typeface="Calibri" panose="020F0502020204030204" pitchFamily="34" charset="0"/>
                <a:cs typeface="Calibri" panose="020F0502020204030204" pitchFamily="34" charset="0"/>
              </a:rPr>
              <a:t> za odprti dostop do zaključnih del študija in rezultatov raziskav raziskovalcev. Uporabnikom z vsega sveta so na voljo dvojezični spletni in mobilni vmesniki in priporočilni sistem. To infrastrukturo smo v letih od 2014 do 2022 dopolnili z </a:t>
            </a:r>
            <a:r>
              <a:rPr lang="sl-SI" sz="1200" err="1">
                <a:effectLst/>
                <a:latin typeface="Calibri" panose="020F0502020204030204" pitchFamily="34" charset="0"/>
                <a:ea typeface="Calibri" panose="020F0502020204030204" pitchFamily="34" charset="0"/>
                <a:cs typeface="Calibri" panose="020F0502020204030204" pitchFamily="34" charset="0"/>
              </a:rPr>
              <a:t>repozitorijema</a:t>
            </a:r>
            <a:r>
              <a:rPr lang="sl-SI" sz="1200">
                <a:effectLst/>
                <a:latin typeface="Calibri" panose="020F0502020204030204" pitchFamily="34" charset="0"/>
                <a:ea typeface="Calibri" panose="020F0502020204030204" pitchFamily="34" charset="0"/>
                <a:cs typeface="Calibri" panose="020F0502020204030204" pitchFamily="34" charset="0"/>
              </a:rPr>
              <a:t> za samostojne raziskovalne organizacije in ostale višješolske in visokošolske inštitucije, nacionalnim strežnikom za dodeljevanje trajnih identifikatorjev in arhivom za </a:t>
            </a:r>
            <a:r>
              <a:rPr lang="sl-SI" sz="1200" err="1">
                <a:effectLst/>
                <a:latin typeface="Calibri" panose="020F0502020204030204" pitchFamily="34" charset="0"/>
                <a:ea typeface="Calibri" panose="020F0502020204030204" pitchFamily="34" charset="0"/>
                <a:cs typeface="Calibri" panose="020F0502020204030204" pitchFamily="34" charset="0"/>
              </a:rPr>
              <a:t>velepodatke</a:t>
            </a:r>
            <a:r>
              <a:rPr lang="sl-SI" sz="1200">
                <a:effectLst/>
                <a:latin typeface="Calibri" panose="020F0502020204030204" pitchFamily="34" charset="0"/>
                <a:ea typeface="Calibri" panose="020F0502020204030204" pitchFamily="34" charset="0"/>
                <a:cs typeface="Calibri" panose="020F0502020204030204" pitchFamily="34" charset="0"/>
              </a:rPr>
              <a:t>. Vključili pa smo tudi več drugih ponudnikov rezultatov njihovih raziskav. Z vzpostavitvijo repozitorijev in nacionalnega portala odprte znanosti je raziskovalcem, študentom, podjetjem in ostalim uporabnikom doma ter po svetu omogočen dostop do raziskovalnih rezultatov slovenskih raziskovalnih organizacij. Raziskovalci imajo na voljo infrastrukturo, ki jim omogoča izpolnjevanje določil o obvezni odprti dostopnosti rezultatov raziskav iz javno financiranih raziskav.</a:t>
            </a:r>
            <a:endParaRPr lang="sl-SI" sz="1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spcAft>
                <a:spcPts val="800"/>
              </a:spcAft>
            </a:pPr>
            <a:r>
              <a:rPr lang="sl-SI" sz="1200">
                <a:effectLst/>
                <a:latin typeface="Calibri" panose="020F0502020204030204" pitchFamily="34" charset="0"/>
                <a:ea typeface="Calibri" panose="020F0502020204030204" pitchFamily="34" charset="0"/>
                <a:cs typeface="Calibri" panose="020F0502020204030204" pitchFamily="34" charset="0"/>
              </a:rPr>
              <a:t> </a:t>
            </a:r>
            <a:endParaRPr lang="sl-SI" sz="1200">
              <a:effectLst/>
              <a:latin typeface="Calibri" panose="020F0502020204030204" pitchFamily="34" charset="0"/>
              <a:ea typeface="Calibri" panose="020F0502020204030204" pitchFamily="34" charset="0"/>
              <a:cs typeface="Times New Roman" panose="02020603050405020304" pitchFamily="18" charset="0"/>
            </a:endParaRPr>
          </a:p>
          <a:p>
            <a:r>
              <a:rPr lang="sl-SI" sz="1200" kern="0">
                <a:effectLst/>
                <a:latin typeface="Calibri" panose="020F0502020204030204" pitchFamily="34" charset="0"/>
                <a:ea typeface="Calibri" panose="020F0502020204030204" pitchFamily="34" charset="0"/>
              </a:rPr>
              <a:t>Podrobnejši opis vzpostavitve nacionalne infrastrukture odprtega dostopa v letu 2013 najdete v članku: Milan Ojsteršek, Janez Brezovnik, Mojca Kotar, Marko Ferme, Goran Hrovat, Albin Bregant, Mladen </a:t>
            </a:r>
            <a:r>
              <a:rPr lang="sl-SI" sz="1200" kern="0" err="1">
                <a:effectLst/>
                <a:latin typeface="Calibri" panose="020F0502020204030204" pitchFamily="34" charset="0"/>
                <a:ea typeface="Calibri" panose="020F0502020204030204" pitchFamily="34" charset="0"/>
              </a:rPr>
              <a:t>Borovič</a:t>
            </a:r>
            <a:r>
              <a:rPr lang="sl-SI" sz="1200" kern="0">
                <a:effectLst/>
                <a:latin typeface="Calibri" panose="020F0502020204030204" pitchFamily="34" charset="0"/>
                <a:ea typeface="Calibri" panose="020F0502020204030204" pitchFamily="34" charset="0"/>
              </a:rPr>
              <a:t>, (2014) </a:t>
            </a:r>
            <a:r>
              <a:rPr lang="sl-SI" sz="1200" u="none" strike="noStrike" kern="0">
                <a:effectLst/>
                <a:latin typeface="Calibri" panose="020F0502020204030204" pitchFamily="34" charset="0"/>
                <a:ea typeface="Calibri" panose="020F0502020204030204" pitchFamily="34" charset="0"/>
                <a:cs typeface="Calibri" panose="020F0502020204030204" pitchFamily="34" charset="0"/>
                <a:hlinkClick r:id="rId3"/>
              </a:rPr>
              <a:t>"</a:t>
            </a:r>
            <a:r>
              <a:rPr lang="sl-SI" sz="1200" u="none" strike="noStrike" kern="0" err="1">
                <a:effectLst/>
                <a:latin typeface="Calibri" panose="020F0502020204030204" pitchFamily="34" charset="0"/>
                <a:ea typeface="Calibri" panose="020F0502020204030204" pitchFamily="34" charset="0"/>
                <a:cs typeface="Calibri" panose="020F0502020204030204" pitchFamily="34" charset="0"/>
                <a:hlinkClick r:id="rId3"/>
              </a:rPr>
              <a:t>Establishing</a:t>
            </a:r>
            <a:r>
              <a:rPr lang="sl-SI" sz="1200" u="none" strike="noStrike" kern="0">
                <a:effectLst/>
                <a:latin typeface="Calibri" panose="020F0502020204030204" pitchFamily="34" charset="0"/>
                <a:ea typeface="Calibri" panose="020F0502020204030204" pitchFamily="34" charset="0"/>
                <a:cs typeface="Calibri" panose="020F0502020204030204" pitchFamily="34" charset="0"/>
                <a:hlinkClick r:id="rId3"/>
              </a:rPr>
              <a:t> </a:t>
            </a:r>
            <a:r>
              <a:rPr lang="sl-SI" sz="1200" u="none" strike="noStrike" kern="0" err="1">
                <a:effectLst/>
                <a:latin typeface="Calibri" panose="020F0502020204030204" pitchFamily="34" charset="0"/>
                <a:ea typeface="Calibri" panose="020F0502020204030204" pitchFamily="34" charset="0"/>
                <a:cs typeface="Calibri" panose="020F0502020204030204" pitchFamily="34" charset="0"/>
                <a:hlinkClick r:id="rId3"/>
              </a:rPr>
              <a:t>of</a:t>
            </a:r>
            <a:r>
              <a:rPr lang="sl-SI" sz="1200" u="none" strike="noStrike" kern="0">
                <a:effectLst/>
                <a:latin typeface="Calibri" panose="020F0502020204030204" pitchFamily="34" charset="0"/>
                <a:ea typeface="Calibri" panose="020F0502020204030204" pitchFamily="34" charset="0"/>
                <a:cs typeface="Calibri" panose="020F0502020204030204" pitchFamily="34" charset="0"/>
                <a:hlinkClick r:id="rId3"/>
              </a:rPr>
              <a:t> a </a:t>
            </a:r>
            <a:r>
              <a:rPr lang="sl-SI" sz="1200" u="none" strike="noStrike" kern="0" err="1">
                <a:effectLst/>
                <a:latin typeface="Calibri" panose="020F0502020204030204" pitchFamily="34" charset="0"/>
                <a:ea typeface="Calibri" panose="020F0502020204030204" pitchFamily="34" charset="0"/>
                <a:cs typeface="Calibri" panose="020F0502020204030204" pitchFamily="34" charset="0"/>
                <a:hlinkClick r:id="rId3"/>
              </a:rPr>
              <a:t>Slovenian</a:t>
            </a:r>
            <a:r>
              <a:rPr lang="sl-SI" sz="1200" u="none" strike="noStrike" kern="0">
                <a:effectLst/>
                <a:latin typeface="Calibri" panose="020F0502020204030204" pitchFamily="34" charset="0"/>
                <a:ea typeface="Calibri" panose="020F0502020204030204" pitchFamily="34" charset="0"/>
                <a:cs typeface="Calibri" panose="020F0502020204030204" pitchFamily="34" charset="0"/>
                <a:hlinkClick r:id="rId3"/>
              </a:rPr>
              <a:t> open </a:t>
            </a:r>
            <a:r>
              <a:rPr lang="sl-SI" sz="1200" u="none" strike="noStrike" kern="0" err="1">
                <a:effectLst/>
                <a:latin typeface="Calibri" panose="020F0502020204030204" pitchFamily="34" charset="0"/>
                <a:ea typeface="Calibri" panose="020F0502020204030204" pitchFamily="34" charset="0"/>
                <a:cs typeface="Calibri" panose="020F0502020204030204" pitchFamily="34" charset="0"/>
                <a:hlinkClick r:id="rId3"/>
              </a:rPr>
              <a:t>access</a:t>
            </a:r>
            <a:r>
              <a:rPr lang="sl-SI" sz="1200" u="none" strike="noStrike" kern="0">
                <a:effectLst/>
                <a:latin typeface="Calibri" panose="020F0502020204030204" pitchFamily="34" charset="0"/>
                <a:ea typeface="Calibri" panose="020F0502020204030204" pitchFamily="34" charset="0"/>
                <a:cs typeface="Calibri" panose="020F0502020204030204" pitchFamily="34" charset="0"/>
                <a:hlinkClick r:id="rId3"/>
              </a:rPr>
              <a:t> </a:t>
            </a:r>
            <a:r>
              <a:rPr lang="sl-SI" sz="1200" u="none" strike="noStrike" kern="0" err="1">
                <a:effectLst/>
                <a:latin typeface="Calibri" panose="020F0502020204030204" pitchFamily="34" charset="0"/>
                <a:ea typeface="Calibri" panose="020F0502020204030204" pitchFamily="34" charset="0"/>
                <a:cs typeface="Calibri" panose="020F0502020204030204" pitchFamily="34" charset="0"/>
                <a:hlinkClick r:id="rId3"/>
              </a:rPr>
              <a:t>infrastructure</a:t>
            </a:r>
            <a:r>
              <a:rPr lang="sl-SI" sz="1200" u="none" strike="noStrike" kern="0">
                <a:effectLst/>
                <a:latin typeface="Calibri" panose="020F0502020204030204" pitchFamily="34" charset="0"/>
                <a:ea typeface="Calibri" panose="020F0502020204030204" pitchFamily="34" charset="0"/>
                <a:cs typeface="Calibri" panose="020F0502020204030204" pitchFamily="34" charset="0"/>
                <a:hlinkClick r:id="rId3"/>
              </a:rPr>
              <a:t>: a </a:t>
            </a:r>
            <a:r>
              <a:rPr lang="sl-SI" sz="1200" u="none" strike="noStrike" kern="0" err="1">
                <a:effectLst/>
                <a:latin typeface="Calibri" panose="020F0502020204030204" pitchFamily="34" charset="0"/>
                <a:ea typeface="Calibri" panose="020F0502020204030204" pitchFamily="34" charset="0"/>
                <a:cs typeface="Calibri" panose="020F0502020204030204" pitchFamily="34" charset="0"/>
                <a:hlinkClick r:id="rId3"/>
              </a:rPr>
              <a:t>technical</a:t>
            </a:r>
            <a:r>
              <a:rPr lang="sl-SI" sz="1200" u="none" strike="noStrike" kern="0">
                <a:effectLst/>
                <a:latin typeface="Calibri" panose="020F0502020204030204" pitchFamily="34" charset="0"/>
                <a:ea typeface="Calibri" panose="020F0502020204030204" pitchFamily="34" charset="0"/>
                <a:cs typeface="Calibri" panose="020F0502020204030204" pitchFamily="34" charset="0"/>
                <a:hlinkClick r:id="rId3"/>
              </a:rPr>
              <a:t> </a:t>
            </a:r>
            <a:r>
              <a:rPr lang="sl-SI" sz="1200" u="none" strike="noStrike" kern="0" err="1">
                <a:effectLst/>
                <a:latin typeface="Calibri" panose="020F0502020204030204" pitchFamily="34" charset="0"/>
                <a:ea typeface="Calibri" panose="020F0502020204030204" pitchFamily="34" charset="0"/>
                <a:cs typeface="Calibri" panose="020F0502020204030204" pitchFamily="34" charset="0"/>
                <a:hlinkClick r:id="rId3"/>
              </a:rPr>
              <a:t>point</a:t>
            </a:r>
            <a:r>
              <a:rPr lang="sl-SI" sz="1200" u="none" strike="noStrike" kern="0">
                <a:effectLst/>
                <a:latin typeface="Calibri" panose="020F0502020204030204" pitchFamily="34" charset="0"/>
                <a:ea typeface="Calibri" panose="020F0502020204030204" pitchFamily="34" charset="0"/>
                <a:cs typeface="Calibri" panose="020F0502020204030204" pitchFamily="34" charset="0"/>
                <a:hlinkClick r:id="rId3"/>
              </a:rPr>
              <a:t> </a:t>
            </a:r>
            <a:r>
              <a:rPr lang="sl-SI" sz="1200" u="none" strike="noStrike" kern="0" err="1">
                <a:effectLst/>
                <a:latin typeface="Calibri" panose="020F0502020204030204" pitchFamily="34" charset="0"/>
                <a:ea typeface="Calibri" panose="020F0502020204030204" pitchFamily="34" charset="0"/>
                <a:cs typeface="Calibri" panose="020F0502020204030204" pitchFamily="34" charset="0"/>
                <a:hlinkClick r:id="rId3"/>
              </a:rPr>
              <a:t>of</a:t>
            </a:r>
            <a:r>
              <a:rPr lang="sl-SI" sz="1200" u="none" strike="noStrike" kern="0">
                <a:effectLst/>
                <a:latin typeface="Calibri" panose="020F0502020204030204" pitchFamily="34" charset="0"/>
                <a:ea typeface="Calibri" panose="020F0502020204030204" pitchFamily="34" charset="0"/>
                <a:cs typeface="Calibri" panose="020F0502020204030204" pitchFamily="34" charset="0"/>
                <a:hlinkClick r:id="rId3"/>
              </a:rPr>
              <a:t> </a:t>
            </a:r>
            <a:r>
              <a:rPr lang="sl-SI" sz="1200" u="none" strike="noStrike" kern="0" err="1">
                <a:effectLst/>
                <a:latin typeface="Calibri" panose="020F0502020204030204" pitchFamily="34" charset="0"/>
                <a:ea typeface="Calibri" panose="020F0502020204030204" pitchFamily="34" charset="0"/>
                <a:cs typeface="Calibri" panose="020F0502020204030204" pitchFamily="34" charset="0"/>
                <a:hlinkClick r:id="rId3"/>
              </a:rPr>
              <a:t>view</a:t>
            </a:r>
            <a:r>
              <a:rPr lang="sl-SI" sz="1200" u="none" strike="noStrike" kern="0">
                <a:effectLst/>
                <a:latin typeface="Calibri" panose="020F0502020204030204" pitchFamily="34" charset="0"/>
                <a:ea typeface="Calibri" panose="020F0502020204030204" pitchFamily="34" charset="0"/>
                <a:cs typeface="Calibri" panose="020F0502020204030204" pitchFamily="34" charset="0"/>
                <a:hlinkClick r:id="rId3"/>
              </a:rPr>
              <a:t>"</a:t>
            </a:r>
            <a:r>
              <a:rPr lang="sl-SI" sz="1200" kern="0">
                <a:effectLst/>
                <a:latin typeface="Calibri" panose="020F0502020204030204" pitchFamily="34" charset="0"/>
                <a:ea typeface="Calibri" panose="020F0502020204030204" pitchFamily="34" charset="0"/>
              </a:rPr>
              <a:t>, </a:t>
            </a:r>
            <a:r>
              <a:rPr lang="sl-SI" sz="1200" i="1" kern="0">
                <a:effectLst/>
                <a:latin typeface="Calibri" panose="020F0502020204030204" pitchFamily="34" charset="0"/>
                <a:ea typeface="Calibri" panose="020F0502020204030204" pitchFamily="34" charset="0"/>
              </a:rPr>
              <a:t>Program: </a:t>
            </a:r>
            <a:r>
              <a:rPr lang="sl-SI" sz="1200" i="1" kern="0" err="1">
                <a:effectLst/>
                <a:latin typeface="Calibri" panose="020F0502020204030204" pitchFamily="34" charset="0"/>
                <a:ea typeface="Calibri" panose="020F0502020204030204" pitchFamily="34" charset="0"/>
              </a:rPr>
              <a:t>electronic</a:t>
            </a:r>
            <a:r>
              <a:rPr lang="sl-SI" sz="1200" i="1" kern="0">
                <a:effectLst/>
                <a:latin typeface="Calibri" panose="020F0502020204030204" pitchFamily="34" charset="0"/>
                <a:ea typeface="Calibri" panose="020F0502020204030204" pitchFamily="34" charset="0"/>
              </a:rPr>
              <a:t> </a:t>
            </a:r>
            <a:r>
              <a:rPr lang="sl-SI" sz="1200" i="1" kern="0" err="1">
                <a:effectLst/>
                <a:latin typeface="Calibri" panose="020F0502020204030204" pitchFamily="34" charset="0"/>
                <a:ea typeface="Calibri" panose="020F0502020204030204" pitchFamily="34" charset="0"/>
              </a:rPr>
              <a:t>library</a:t>
            </a:r>
            <a:r>
              <a:rPr lang="sl-SI" sz="1200" i="1" kern="0">
                <a:effectLst/>
                <a:latin typeface="Calibri" panose="020F0502020204030204" pitchFamily="34" charset="0"/>
                <a:ea typeface="Calibri" panose="020F0502020204030204" pitchFamily="34" charset="0"/>
              </a:rPr>
              <a:t> </a:t>
            </a:r>
            <a:r>
              <a:rPr lang="sl-SI" sz="1200" i="1" kern="0" err="1">
                <a:effectLst/>
                <a:latin typeface="Calibri" panose="020F0502020204030204" pitchFamily="34" charset="0"/>
                <a:ea typeface="Calibri" panose="020F0502020204030204" pitchFamily="34" charset="0"/>
              </a:rPr>
              <a:t>and</a:t>
            </a:r>
            <a:r>
              <a:rPr lang="sl-SI" sz="1200" i="1" kern="0">
                <a:effectLst/>
                <a:latin typeface="Calibri" panose="020F0502020204030204" pitchFamily="34" charset="0"/>
                <a:ea typeface="Calibri" panose="020F0502020204030204" pitchFamily="34" charset="0"/>
              </a:rPr>
              <a:t> </a:t>
            </a:r>
            <a:r>
              <a:rPr lang="sl-SI" sz="1200" i="1" kern="0" err="1">
                <a:effectLst/>
                <a:latin typeface="Calibri" panose="020F0502020204030204" pitchFamily="34" charset="0"/>
                <a:ea typeface="Calibri" panose="020F0502020204030204" pitchFamily="34" charset="0"/>
              </a:rPr>
              <a:t>information</a:t>
            </a:r>
            <a:r>
              <a:rPr lang="sl-SI" sz="1200" i="1" kern="0">
                <a:effectLst/>
                <a:latin typeface="Calibri" panose="020F0502020204030204" pitchFamily="34" charset="0"/>
                <a:ea typeface="Calibri" panose="020F0502020204030204" pitchFamily="34" charset="0"/>
              </a:rPr>
              <a:t> </a:t>
            </a:r>
            <a:r>
              <a:rPr lang="sl-SI" sz="1200" i="1" kern="0" err="1">
                <a:effectLst/>
                <a:latin typeface="Calibri" panose="020F0502020204030204" pitchFamily="34" charset="0"/>
                <a:ea typeface="Calibri" panose="020F0502020204030204" pitchFamily="34" charset="0"/>
              </a:rPr>
              <a:t>systems</a:t>
            </a:r>
            <a:r>
              <a:rPr lang="sl-SI" sz="1200" kern="0">
                <a:effectLst/>
                <a:latin typeface="Calibri" panose="020F0502020204030204" pitchFamily="34" charset="0"/>
                <a:ea typeface="Calibri" panose="020F0502020204030204" pitchFamily="34" charset="0"/>
              </a:rPr>
              <a:t>, letnik 48 številka: 4, str. 394 – 412.</a:t>
            </a:r>
          </a:p>
          <a:p>
            <a:pPr algn="just">
              <a:lnSpc>
                <a:spcPct val="110000"/>
              </a:lnSpc>
              <a:spcAft>
                <a:spcPts val="800"/>
              </a:spcAft>
            </a:pPr>
            <a:endParaRPr lang="sl-SI" sz="1200" kern="1200">
              <a:solidFill>
                <a:schemeClr val="tx1"/>
              </a:solidFill>
              <a:effectLst/>
              <a:latin typeface="+mn-lt"/>
              <a:ea typeface="+mn-ea"/>
              <a:cs typeface="+mn-cs"/>
            </a:endParaRPr>
          </a:p>
          <a:p>
            <a:pPr algn="just">
              <a:lnSpc>
                <a:spcPct val="110000"/>
              </a:lnSpc>
              <a:spcAft>
                <a:spcPts val="800"/>
              </a:spcAft>
            </a:pPr>
            <a:r>
              <a:rPr lang="sl-SI" sz="1200" kern="1200">
                <a:solidFill>
                  <a:schemeClr val="tx1"/>
                </a:solidFill>
                <a:effectLst/>
                <a:latin typeface="+mn-lt"/>
                <a:ea typeface="+mn-ea"/>
                <a:cs typeface="+mn-cs"/>
              </a:rPr>
              <a:t>Nacionalno infrastrukturo odprtega dostopa sestavljajo </a:t>
            </a:r>
            <a:r>
              <a:rPr lang="sl-SI" sz="1200" b="1" kern="1200">
                <a:solidFill>
                  <a:schemeClr val="tx1"/>
                </a:solidFill>
                <a:effectLst/>
                <a:latin typeface="+mn-lt"/>
                <a:ea typeface="+mn-ea"/>
                <a:cs typeface="+mn-cs"/>
              </a:rPr>
              <a:t>nacionalni portal,</a:t>
            </a:r>
            <a:r>
              <a:rPr lang="sl-SI" sz="1200" kern="1200">
                <a:solidFill>
                  <a:schemeClr val="tx1"/>
                </a:solidFill>
                <a:effectLst/>
                <a:latin typeface="+mn-lt"/>
                <a:ea typeface="+mn-ea"/>
                <a:cs typeface="+mn-cs"/>
              </a:rPr>
              <a:t> </a:t>
            </a:r>
            <a:r>
              <a:rPr lang="sl-SI" sz="1200" b="1" kern="1200">
                <a:solidFill>
                  <a:schemeClr val="tx1"/>
                </a:solidFill>
                <a:effectLst/>
                <a:latin typeface="+mn-lt"/>
                <a:ea typeface="+mn-ea"/>
                <a:cs typeface="+mn-cs"/>
              </a:rPr>
              <a:t>institucionalni repozitoriji slovenskih univerz</a:t>
            </a:r>
            <a:r>
              <a:rPr lang="sl-SI" sz="1200" kern="1200">
                <a:solidFill>
                  <a:schemeClr val="tx1"/>
                </a:solidFill>
                <a:effectLst/>
                <a:latin typeface="+mn-lt"/>
                <a:ea typeface="+mn-ea"/>
                <a:cs typeface="+mn-cs"/>
              </a:rPr>
              <a:t>, </a:t>
            </a:r>
            <a:r>
              <a:rPr lang="sl-SI" sz="1200" b="1" kern="1200" err="1">
                <a:solidFill>
                  <a:schemeClr val="tx1"/>
                </a:solidFill>
                <a:effectLst/>
                <a:latin typeface="+mn-lt"/>
                <a:ea typeface="+mn-ea"/>
                <a:cs typeface="+mn-cs"/>
              </a:rPr>
              <a:t>repozitorij</a:t>
            </a:r>
            <a:r>
              <a:rPr lang="sl-SI" sz="1200" b="1" kern="1200">
                <a:solidFill>
                  <a:schemeClr val="tx1"/>
                </a:solidFill>
                <a:effectLst/>
                <a:latin typeface="+mn-lt"/>
                <a:ea typeface="+mn-ea"/>
                <a:cs typeface="+mn-cs"/>
              </a:rPr>
              <a:t> samostojnih visokošolskih in višješolskih organizacij</a:t>
            </a:r>
            <a:r>
              <a:rPr lang="sl-SI" sz="1200" kern="1200">
                <a:solidFill>
                  <a:schemeClr val="tx1"/>
                </a:solidFill>
                <a:effectLst/>
                <a:latin typeface="+mn-lt"/>
                <a:ea typeface="+mn-ea"/>
                <a:cs typeface="+mn-cs"/>
              </a:rPr>
              <a:t> in </a:t>
            </a:r>
            <a:r>
              <a:rPr lang="sl-SI" sz="1200" b="1" kern="1200" err="1">
                <a:solidFill>
                  <a:schemeClr val="tx1"/>
                </a:solidFill>
                <a:effectLst/>
                <a:latin typeface="+mn-lt"/>
                <a:ea typeface="+mn-ea"/>
                <a:cs typeface="+mn-cs"/>
              </a:rPr>
              <a:t>repozitorij</a:t>
            </a:r>
            <a:r>
              <a:rPr lang="sl-SI" sz="1200" b="1" kern="1200">
                <a:solidFill>
                  <a:schemeClr val="tx1"/>
                </a:solidFill>
                <a:effectLst/>
                <a:latin typeface="+mn-lt"/>
                <a:ea typeface="+mn-ea"/>
                <a:cs typeface="+mn-cs"/>
              </a:rPr>
              <a:t> slovenskih raziskovalnih organizacij, ki niso del slovenskih univerz</a:t>
            </a:r>
            <a:r>
              <a:rPr lang="sl-SI" sz="1200" kern="1200">
                <a:solidFill>
                  <a:schemeClr val="tx1"/>
                </a:solidFill>
                <a:effectLst/>
                <a:latin typeface="+mn-lt"/>
                <a:ea typeface="+mn-ea"/>
                <a:cs typeface="+mn-cs"/>
              </a:rPr>
              <a:t>, ki omogočajo dostop do zaključnih del študija in publikacij raziskovalcev ter raziskovalnih podatkov. Uporabnikom z vsega sveta so na voljo dvojezične spletne in mobilne aplikacije, priporočilni sistem ter funkcionalnosti za uporabnike s posebnimi potrebami. Mobilne aplikacije delujejo na operacijskih sistemih Android in </a:t>
            </a:r>
            <a:r>
              <a:rPr lang="sl-SI" sz="1200" kern="1200" err="1">
                <a:solidFill>
                  <a:schemeClr val="tx1"/>
                </a:solidFill>
                <a:effectLst/>
                <a:latin typeface="+mn-lt"/>
                <a:ea typeface="+mn-ea"/>
                <a:cs typeface="+mn-cs"/>
              </a:rPr>
              <a:t>iOS</a:t>
            </a:r>
            <a:r>
              <a:rPr lang="sl-SI" sz="1200" kern="1200">
                <a:solidFill>
                  <a:schemeClr val="tx1"/>
                </a:solidFill>
                <a:effectLst/>
                <a:latin typeface="+mn-lt"/>
                <a:ea typeface="+mn-ea"/>
                <a:cs typeface="+mn-cs"/>
              </a:rPr>
              <a:t>. Uporabnikom je na voljo tudi </a:t>
            </a:r>
            <a:r>
              <a:rPr lang="sl-SI" sz="1200" b="1" kern="1200">
                <a:solidFill>
                  <a:schemeClr val="tx1"/>
                </a:solidFill>
                <a:effectLst/>
                <a:latin typeface="+mn-lt"/>
                <a:ea typeface="+mn-ea"/>
                <a:cs typeface="+mn-cs"/>
              </a:rPr>
              <a:t>sistem za detekcijo podobnih vsebin</a:t>
            </a:r>
            <a:r>
              <a:rPr lang="sl-SI" sz="1200" kern="1200">
                <a:solidFill>
                  <a:schemeClr val="tx1"/>
                </a:solidFill>
                <a:effectLst/>
                <a:latin typeface="+mn-lt"/>
                <a:ea typeface="+mn-ea"/>
                <a:cs typeface="+mn-cs"/>
              </a:rPr>
              <a:t>. V okviru projekta ODUN, katerega smo končali konec avgusta 2013, smo na univerzah vzpostavili pravne podlage, ki omogočajo izvajanje procesov vstavljanja zaključnih nalog študentov in publikacij raziskovalcev. Kompatibilnost repozitorijev univerz s priporočili </a:t>
            </a:r>
            <a:r>
              <a:rPr lang="sl-SI" sz="1200" kern="1200" err="1">
                <a:solidFill>
                  <a:schemeClr val="tx1"/>
                </a:solidFill>
                <a:effectLst/>
                <a:latin typeface="+mn-lt"/>
                <a:ea typeface="+mn-ea"/>
                <a:cs typeface="+mn-cs"/>
              </a:rPr>
              <a:t>OpenAIRE</a:t>
            </a:r>
            <a:r>
              <a:rPr lang="sl-SI" sz="1200" kern="1200">
                <a:solidFill>
                  <a:schemeClr val="tx1"/>
                </a:solidFill>
                <a:effectLst/>
                <a:latin typeface="+mn-lt"/>
                <a:ea typeface="+mn-ea"/>
                <a:cs typeface="+mn-cs"/>
              </a:rPr>
              <a:t> omogoča Evropski komisiji preverjanje izpolnjevanja določil o obvezni odprti dostopnosti vseh objav iz sofinanciranih projektov v okvirnem programu Obzorje 2020. </a:t>
            </a:r>
            <a:r>
              <a:rPr lang="sl-SI" sz="1800">
                <a:effectLst/>
                <a:latin typeface="Calibri" panose="020F0502020204030204" pitchFamily="34" charset="0"/>
                <a:ea typeface="Calibri" panose="020F0502020204030204" pitchFamily="34" charset="0"/>
              </a:rPr>
              <a:t>Vzpostavljena infrastruktura Sloveniji omogoča izvajanje politike odprtega dostopa do rezultatov nacionalno financiranih raziskav, kot se pričakuje od držav članic EU, ki sodelujejo v ERA. </a:t>
            </a:r>
            <a:r>
              <a:rPr lang="sl-SI" sz="1200" kern="1200">
                <a:solidFill>
                  <a:schemeClr val="tx1"/>
                </a:solidFill>
                <a:effectLst/>
                <a:latin typeface="+mn-lt"/>
                <a:ea typeface="+mn-ea"/>
                <a:cs typeface="+mn-cs"/>
              </a:rPr>
              <a:t>Repozitoriji univerz so povezani s COBISS.SI in SICRIS ter so vključeni v evropski portal znanstvenih magistrskih ter doktorskih del DART-</a:t>
            </a:r>
            <a:r>
              <a:rPr lang="sl-SI" sz="1200" kern="1200" err="1">
                <a:solidFill>
                  <a:schemeClr val="tx1"/>
                </a:solidFill>
                <a:effectLst/>
                <a:latin typeface="+mn-lt"/>
                <a:ea typeface="+mn-ea"/>
                <a:cs typeface="+mn-cs"/>
              </a:rPr>
              <a:t>Europe</a:t>
            </a:r>
            <a:r>
              <a:rPr lang="sl-SI" sz="1200" kern="1200">
                <a:solidFill>
                  <a:schemeClr val="tx1"/>
                </a:solidFill>
                <a:effectLst/>
                <a:latin typeface="+mn-lt"/>
                <a:ea typeface="+mn-ea"/>
                <a:cs typeface="+mn-cs"/>
              </a:rPr>
              <a:t> in v različne imenike, </a:t>
            </a:r>
            <a:r>
              <a:rPr lang="sl-SI" sz="1200" kern="1200" err="1">
                <a:solidFill>
                  <a:schemeClr val="tx1"/>
                </a:solidFill>
                <a:effectLst/>
                <a:latin typeface="+mn-lt"/>
                <a:ea typeface="+mn-ea"/>
                <a:cs typeface="+mn-cs"/>
              </a:rPr>
              <a:t>agregatorje</a:t>
            </a:r>
            <a:r>
              <a:rPr lang="sl-SI" sz="1200" kern="1200">
                <a:solidFill>
                  <a:schemeClr val="tx1"/>
                </a:solidFill>
                <a:effectLst/>
                <a:latin typeface="+mn-lt"/>
                <a:ea typeface="+mn-ea"/>
                <a:cs typeface="+mn-cs"/>
              </a:rPr>
              <a:t> (</a:t>
            </a:r>
            <a:r>
              <a:rPr lang="sl-SI" sz="1200" kern="1200" err="1">
                <a:solidFill>
                  <a:schemeClr val="tx1"/>
                </a:solidFill>
                <a:effectLst/>
                <a:latin typeface="+mn-lt"/>
                <a:ea typeface="+mn-ea"/>
                <a:cs typeface="+mn-cs"/>
              </a:rPr>
              <a:t>OpenDOAR</a:t>
            </a:r>
            <a:r>
              <a:rPr lang="sl-SI" sz="1200" kern="1200">
                <a:solidFill>
                  <a:schemeClr val="tx1"/>
                </a:solidFill>
                <a:effectLst/>
                <a:latin typeface="+mn-lt"/>
                <a:ea typeface="+mn-ea"/>
                <a:cs typeface="+mn-cs"/>
              </a:rPr>
              <a:t>, ROAR, BASE, </a:t>
            </a:r>
            <a:r>
              <a:rPr lang="sl-SI" sz="1200" kern="1200" err="1">
                <a:solidFill>
                  <a:schemeClr val="tx1"/>
                </a:solidFill>
                <a:effectLst/>
                <a:latin typeface="+mn-lt"/>
                <a:ea typeface="+mn-ea"/>
                <a:cs typeface="+mn-cs"/>
              </a:rPr>
              <a:t>WorldCat</a:t>
            </a:r>
            <a:r>
              <a:rPr lang="sl-SI" sz="1200" kern="1200">
                <a:solidFill>
                  <a:schemeClr val="tx1"/>
                </a:solidFill>
                <a:effectLst/>
                <a:latin typeface="+mn-lt"/>
                <a:ea typeface="+mn-ea"/>
                <a:cs typeface="+mn-cs"/>
              </a:rPr>
              <a:t> …) ter iskalnike. Nacionalni portal agregira vsebine iz repozitorijev in drugih slovenskih zbirk (trenutno iz Digitalne knjižnice Slovenije, VideoLectures.NET, Arhiva družboslovnih podatkov, </a:t>
            </a:r>
            <a:r>
              <a:rPr lang="sl-SI" sz="1200" kern="1200" err="1">
                <a:solidFill>
                  <a:schemeClr val="tx1"/>
                </a:solidFill>
                <a:effectLst/>
                <a:latin typeface="+mn-lt"/>
                <a:ea typeface="+mn-ea"/>
                <a:cs typeface="+mn-cs"/>
              </a:rPr>
              <a:t>repozitorija</a:t>
            </a:r>
            <a:r>
              <a:rPr lang="sl-SI" sz="1200" kern="1200">
                <a:solidFill>
                  <a:schemeClr val="tx1"/>
                </a:solidFill>
                <a:effectLst/>
                <a:latin typeface="+mn-lt"/>
                <a:ea typeface="+mn-ea"/>
                <a:cs typeface="+mn-cs"/>
              </a:rPr>
              <a:t> </a:t>
            </a:r>
            <a:r>
              <a:rPr lang="sl-SI" sz="1200" kern="1200" err="1">
                <a:solidFill>
                  <a:schemeClr val="tx1"/>
                </a:solidFill>
                <a:effectLst/>
                <a:latin typeface="+mn-lt"/>
                <a:ea typeface="+mn-ea"/>
                <a:cs typeface="+mn-cs"/>
              </a:rPr>
              <a:t>SciVie</a:t>
            </a:r>
            <a:r>
              <a:rPr lang="sl-SI" sz="1200" kern="1200">
                <a:solidFill>
                  <a:schemeClr val="tx1"/>
                </a:solidFill>
                <a:effectLst/>
                <a:latin typeface="+mn-lt"/>
                <a:ea typeface="+mn-ea"/>
                <a:cs typeface="+mn-cs"/>
              </a:rPr>
              <a:t>, Revij</a:t>
            </a:r>
            <a:r>
              <a:rPr lang="sl-SI" sz="1200" kern="1200" baseline="0">
                <a:solidFill>
                  <a:schemeClr val="tx1"/>
                </a:solidFill>
                <a:effectLst/>
                <a:latin typeface="+mn-lt"/>
                <a:ea typeface="+mn-ea"/>
                <a:cs typeface="+mn-cs"/>
              </a:rPr>
              <a:t> ZRC SAZU</a:t>
            </a:r>
            <a:r>
              <a:rPr lang="sl-SI" sz="1200" kern="1200">
                <a:solidFill>
                  <a:schemeClr val="tx1"/>
                </a:solidFill>
                <a:effectLst/>
                <a:latin typeface="+mn-lt"/>
                <a:ea typeface="+mn-ea"/>
                <a:cs typeface="+mn-cs"/>
              </a:rPr>
              <a:t> in Digitalne knjižnice Ministrstva za obrambo) za potrebe skupnega iskalnika, priporočilnega sistema ter detektorja podobnih vsebin. </a:t>
            </a:r>
            <a:r>
              <a:rPr lang="sl-SI" sz="1800" err="1">
                <a:effectLst/>
                <a:latin typeface="Calibri" panose="020F0502020204030204" pitchFamily="34" charset="0"/>
                <a:ea typeface="Calibri" panose="020F0502020204030204" pitchFamily="34" charset="0"/>
                <a:cs typeface="Calibri" panose="020F0502020204030204" pitchFamily="34" charset="0"/>
              </a:rPr>
              <a:t>Repozitorij</a:t>
            </a:r>
            <a:r>
              <a:rPr lang="sl-SI" sz="1800">
                <a:effectLst/>
                <a:latin typeface="Calibri" panose="020F0502020204030204" pitchFamily="34" charset="0"/>
                <a:ea typeface="Calibri" panose="020F0502020204030204" pitchFamily="34" charset="0"/>
                <a:cs typeface="Calibri" panose="020F0502020204030204" pitchFamily="34" charset="0"/>
              </a:rPr>
              <a:t> </a:t>
            </a:r>
            <a:r>
              <a:rPr lang="sl-SI" sz="1800" err="1">
                <a:effectLst/>
                <a:latin typeface="Calibri" panose="020F0502020204030204" pitchFamily="34" charset="0"/>
                <a:ea typeface="Calibri" panose="020F0502020204030204" pitchFamily="34" charset="0"/>
                <a:cs typeface="Calibri" panose="020F0502020204030204" pitchFamily="34" charset="0"/>
              </a:rPr>
              <a:t>dCOBISS</a:t>
            </a:r>
            <a:r>
              <a:rPr lang="sl-SI" sz="1800">
                <a:effectLst/>
                <a:latin typeface="Calibri" panose="020F0502020204030204" pitchFamily="34" charset="0"/>
                <a:ea typeface="Calibri" panose="020F0502020204030204" pitchFamily="34" charset="0"/>
                <a:cs typeface="Calibri" panose="020F0502020204030204" pitchFamily="34" charset="0"/>
              </a:rPr>
              <a:t> na podlagi </a:t>
            </a:r>
            <a:r>
              <a:rPr lang="sl-SI" sz="1800" err="1">
                <a:effectLst/>
                <a:latin typeface="Calibri" panose="020F0502020204030204" pitchFamily="34" charset="0"/>
                <a:ea typeface="Calibri" panose="020F0502020204030204" pitchFamily="34" charset="0"/>
                <a:cs typeface="Calibri" panose="020F0502020204030204" pitchFamily="34" charset="0"/>
              </a:rPr>
              <a:t>agregiranih</a:t>
            </a:r>
            <a:r>
              <a:rPr lang="sl-SI" sz="1800">
                <a:effectLst/>
                <a:latin typeface="Calibri" panose="020F0502020204030204" pitchFamily="34" charset="0"/>
                <a:ea typeface="Calibri" panose="020F0502020204030204" pitchFamily="34" charset="0"/>
                <a:cs typeface="Calibri" panose="020F0502020204030204" pitchFamily="34" charset="0"/>
              </a:rPr>
              <a:t> podatkov o odprtih objavah v repozitorijih financerjem omogoča preverjanje skladnosti pogodbenih obveznosti z dejansko odprtostjo znanstvenih objav, omogočil pa bo tudi različne statistične podatke o odprtih znanstvenih objavah (npr. število in vsota plačanih stroškov procesiranja člankov (ang. </a:t>
            </a:r>
            <a:r>
              <a:rPr lang="sl-SI" sz="1800" err="1">
                <a:effectLst/>
                <a:latin typeface="Calibri" panose="020F0502020204030204" pitchFamily="34" charset="0"/>
                <a:ea typeface="Calibri" panose="020F0502020204030204" pitchFamily="34" charset="0"/>
                <a:cs typeface="Calibri" panose="020F0502020204030204" pitchFamily="34" charset="0"/>
              </a:rPr>
              <a:t>Article</a:t>
            </a:r>
            <a:r>
              <a:rPr lang="sl-SI" sz="1800">
                <a:effectLst/>
                <a:latin typeface="Calibri" panose="020F0502020204030204" pitchFamily="34" charset="0"/>
                <a:ea typeface="Calibri" panose="020F0502020204030204" pitchFamily="34" charset="0"/>
                <a:cs typeface="Calibri" panose="020F0502020204030204" pitchFamily="34" charset="0"/>
              </a:rPr>
              <a:t> </a:t>
            </a:r>
            <a:r>
              <a:rPr lang="sl-SI" sz="1800" err="1">
                <a:effectLst/>
                <a:latin typeface="Calibri" panose="020F0502020204030204" pitchFamily="34" charset="0"/>
                <a:ea typeface="Calibri" panose="020F0502020204030204" pitchFamily="34" charset="0"/>
                <a:cs typeface="Calibri" panose="020F0502020204030204" pitchFamily="34" charset="0"/>
              </a:rPr>
              <a:t>Processing</a:t>
            </a:r>
            <a:r>
              <a:rPr lang="sl-SI" sz="1800">
                <a:effectLst/>
                <a:latin typeface="Calibri" panose="020F0502020204030204" pitchFamily="34" charset="0"/>
                <a:ea typeface="Calibri" panose="020F0502020204030204" pitchFamily="34" charset="0"/>
                <a:cs typeface="Calibri" panose="020F0502020204030204" pitchFamily="34" charset="0"/>
              </a:rPr>
              <a:t> </a:t>
            </a:r>
            <a:r>
              <a:rPr lang="sl-SI" sz="1800" err="1">
                <a:effectLst/>
                <a:latin typeface="Calibri" panose="020F0502020204030204" pitchFamily="34" charset="0"/>
                <a:ea typeface="Calibri" panose="020F0502020204030204" pitchFamily="34" charset="0"/>
                <a:cs typeface="Calibri" panose="020F0502020204030204" pitchFamily="34" charset="0"/>
              </a:rPr>
              <a:t>Charge</a:t>
            </a:r>
            <a:r>
              <a:rPr lang="sl-SI" sz="1800">
                <a:effectLst/>
                <a:latin typeface="Calibri" panose="020F0502020204030204" pitchFamily="34" charset="0"/>
                <a:ea typeface="Calibri" panose="020F0502020204030204" pitchFamily="34" charset="0"/>
                <a:cs typeface="Calibri" panose="020F0502020204030204" pitchFamily="34" charset="0"/>
              </a:rPr>
              <a:t> – APC), podatke o platformah odprtih objav, podatke o založnikih, podatke o uporabljenih licencah in drugo). V okviru nacionalne infrastrukture odprtega dostopa je vzpostavljena storitev za dodeljevanje trajnih identifikatorjev digitalnih objektov ter arhiv za hranjenje </a:t>
            </a:r>
            <a:r>
              <a:rPr lang="sl-SI" sz="1800" err="1">
                <a:effectLst/>
                <a:latin typeface="Calibri" panose="020F0502020204030204" pitchFamily="34" charset="0"/>
                <a:ea typeface="Calibri" panose="020F0502020204030204" pitchFamily="34" charset="0"/>
                <a:cs typeface="Calibri" panose="020F0502020204030204" pitchFamily="34" charset="0"/>
              </a:rPr>
              <a:t>velepodatkov</a:t>
            </a:r>
            <a:r>
              <a:rPr lang="sl-SI" sz="1800">
                <a:effectLst/>
                <a:latin typeface="Calibri" panose="020F0502020204030204" pitchFamily="34" charset="0"/>
                <a:ea typeface="Calibri" panose="020F0502020204030204" pitchFamily="34" charset="0"/>
                <a:cs typeface="Calibri" panose="020F0502020204030204" pitchFamily="34" charset="0"/>
              </a:rPr>
              <a:t>. Infrastruktura je povezana s slovenskim nacionalnim </a:t>
            </a:r>
            <a:r>
              <a:rPr lang="sl-SI" sz="1800" err="1">
                <a:effectLst/>
                <a:latin typeface="Calibri" panose="020F0502020204030204" pitchFamily="34" charset="0"/>
                <a:ea typeface="Calibri" panose="020F0502020204030204" pitchFamily="34" charset="0"/>
                <a:cs typeface="Calibri" panose="020F0502020204030204" pitchFamily="34" charset="0"/>
              </a:rPr>
              <a:t>superračunalniškim</a:t>
            </a:r>
            <a:r>
              <a:rPr lang="sl-SI" sz="1800">
                <a:effectLst/>
                <a:latin typeface="Calibri" panose="020F0502020204030204" pitchFamily="34" charset="0"/>
                <a:ea typeface="Calibri" panose="020F0502020204030204" pitchFamily="34" charset="0"/>
                <a:cs typeface="Calibri" panose="020F0502020204030204" pitchFamily="34" charset="0"/>
              </a:rPr>
              <a:t> omrežjem SLING, nacionalnim Covid19 portalom in Evropskim Covid19 portalom.</a:t>
            </a:r>
            <a:endParaRPr lang="sl-SI" sz="1800">
              <a:effectLst/>
              <a:latin typeface="Calibri" panose="020F0502020204030204" pitchFamily="34" charset="0"/>
              <a:ea typeface="Calibri" panose="020F0502020204030204" pitchFamily="34" charset="0"/>
              <a:cs typeface="Times New Roman" panose="02020603050405020304" pitchFamily="18" charset="0"/>
            </a:endParaRPr>
          </a:p>
          <a:p>
            <a:r>
              <a:rPr lang="sl-SI" sz="1800" err="1">
                <a:effectLst/>
                <a:latin typeface="Calibri" panose="020F0502020204030204" pitchFamily="34" charset="0"/>
                <a:ea typeface="Times New Roman" panose="02020603050405020304" pitchFamily="18" charset="0"/>
                <a:cs typeface="Calibri" panose="020F0502020204030204" pitchFamily="34" charset="0"/>
              </a:rPr>
              <a:t>dCOBISS</a:t>
            </a:r>
            <a:r>
              <a:rPr lang="sl-SI" sz="1800">
                <a:effectLst/>
                <a:latin typeface="Calibri" panose="020F0502020204030204" pitchFamily="34" charset="0"/>
                <a:ea typeface="Times New Roman" panose="02020603050405020304" pitchFamily="18" charset="0"/>
                <a:cs typeface="Calibri" panose="020F0502020204030204" pitchFamily="34" charset="0"/>
              </a:rPr>
              <a:t>. Dosegljivo na https://blog.cobiss.si/2020/11/16/dcobiss/ [22.6.2021]</a:t>
            </a:r>
            <a:endParaRPr lang="sl-SI" sz="1800">
              <a:effectLst/>
              <a:latin typeface="Calibri" panose="020F0502020204030204" pitchFamily="34" charset="0"/>
              <a:ea typeface="Calibri" panose="020F0502020204030204" pitchFamily="34" charset="0"/>
            </a:endParaRPr>
          </a:p>
          <a:p>
            <a:endParaRPr lang="sl-SI" sz="1200" kern="1200">
              <a:solidFill>
                <a:schemeClr val="tx1"/>
              </a:solidFill>
              <a:effectLst/>
              <a:latin typeface="+mn-lt"/>
              <a:ea typeface="+mn-ea"/>
              <a:cs typeface="+mn-cs"/>
            </a:endParaRPr>
          </a:p>
          <a:p>
            <a:r>
              <a:rPr lang="sl-SI" sz="1200" kern="1200">
                <a:solidFill>
                  <a:schemeClr val="tx1"/>
                </a:solidFill>
                <a:effectLst/>
                <a:latin typeface="+mn-lt"/>
                <a:ea typeface="+mn-ea"/>
                <a:cs typeface="+mn-cs"/>
              </a:rPr>
              <a:t>Spletne povezave:</a:t>
            </a:r>
          </a:p>
          <a:p>
            <a:pPr marL="171450" indent="-171450">
              <a:buFont typeface="Arial" panose="020B0604020202020204" pitchFamily="34" charset="0"/>
              <a:buChar char="•"/>
            </a:pPr>
            <a:r>
              <a:rPr lang="sl-SI" sz="1200" kern="1200">
                <a:solidFill>
                  <a:schemeClr val="tx1"/>
                </a:solidFill>
                <a:effectLst/>
                <a:latin typeface="+mn-lt"/>
                <a:ea typeface="+mn-ea"/>
                <a:cs typeface="+mn-cs"/>
              </a:rPr>
              <a:t>Nacionalni portal: </a:t>
            </a:r>
            <a:r>
              <a:rPr lang="sl-SI" sz="1200" u="sng" kern="1200">
                <a:solidFill>
                  <a:schemeClr val="tx1"/>
                </a:solidFill>
                <a:effectLst/>
                <a:latin typeface="+mn-lt"/>
                <a:ea typeface="+mn-ea"/>
                <a:cs typeface="+mn-cs"/>
                <a:hlinkClick r:id="rId4"/>
              </a:rPr>
              <a:t>http://www.openscience.si/</a:t>
            </a:r>
            <a:endParaRPr lang="sl-SI" sz="1200" kern="1200">
              <a:solidFill>
                <a:schemeClr val="tx1"/>
              </a:solidFill>
              <a:effectLst/>
              <a:latin typeface="+mn-lt"/>
              <a:ea typeface="+mn-ea"/>
              <a:cs typeface="+mn-cs"/>
            </a:endParaRPr>
          </a:p>
          <a:p>
            <a:pPr marL="171450" indent="-171450">
              <a:buFont typeface="Arial" panose="020B0604020202020204" pitchFamily="34" charset="0"/>
              <a:buChar char="•"/>
            </a:pPr>
            <a:r>
              <a:rPr lang="sl-SI" sz="1200" kern="1200" err="1">
                <a:solidFill>
                  <a:schemeClr val="tx1"/>
                </a:solidFill>
                <a:effectLst/>
                <a:latin typeface="+mn-lt"/>
                <a:ea typeface="+mn-ea"/>
                <a:cs typeface="+mn-cs"/>
              </a:rPr>
              <a:t>Repozitorij</a:t>
            </a:r>
            <a:r>
              <a:rPr lang="sl-SI" sz="1200" kern="1200">
                <a:solidFill>
                  <a:schemeClr val="tx1"/>
                </a:solidFill>
                <a:effectLst/>
                <a:latin typeface="+mn-lt"/>
                <a:ea typeface="+mn-ea"/>
                <a:cs typeface="+mn-cs"/>
              </a:rPr>
              <a:t> Univerze v Ljubljani: </a:t>
            </a:r>
            <a:r>
              <a:rPr lang="sl-SI" sz="1200" u="sng" kern="1200">
                <a:solidFill>
                  <a:schemeClr val="tx1"/>
                </a:solidFill>
                <a:effectLst/>
                <a:latin typeface="+mn-lt"/>
                <a:ea typeface="+mn-ea"/>
                <a:cs typeface="+mn-cs"/>
                <a:hlinkClick r:id="rId5"/>
              </a:rPr>
              <a:t>https://repozitorij.uni-lj.si/info/index.php/slo/</a:t>
            </a:r>
            <a:endParaRPr lang="sl-SI" sz="1200" kern="1200">
              <a:solidFill>
                <a:schemeClr val="tx1"/>
              </a:solidFill>
              <a:effectLst/>
              <a:latin typeface="+mn-lt"/>
              <a:ea typeface="+mn-ea"/>
              <a:cs typeface="+mn-cs"/>
            </a:endParaRPr>
          </a:p>
          <a:p>
            <a:pPr marL="171450" indent="-171450">
              <a:buFont typeface="Arial" panose="020B0604020202020204" pitchFamily="34" charset="0"/>
              <a:buChar char="•"/>
            </a:pPr>
            <a:r>
              <a:rPr lang="sl-SI" sz="1200" kern="1200">
                <a:solidFill>
                  <a:schemeClr val="tx1"/>
                </a:solidFill>
                <a:effectLst/>
                <a:latin typeface="+mn-lt"/>
                <a:ea typeface="+mn-ea"/>
                <a:cs typeface="+mn-cs"/>
              </a:rPr>
              <a:t>Digitalna knjižnica Univerze v Mariboru: </a:t>
            </a:r>
            <a:r>
              <a:rPr lang="sl-SI" sz="1200" u="sng" kern="1200">
                <a:solidFill>
                  <a:schemeClr val="tx1"/>
                </a:solidFill>
                <a:effectLst/>
                <a:latin typeface="+mn-lt"/>
                <a:ea typeface="+mn-ea"/>
                <a:cs typeface="+mn-cs"/>
                <a:hlinkClick r:id="rId6"/>
              </a:rPr>
              <a:t>https://dk.um.si/info/index.php/slo/</a:t>
            </a:r>
            <a:r>
              <a:rPr lang="sl-SI" sz="1200" kern="1200">
                <a:solidFill>
                  <a:schemeClr val="tx1"/>
                </a:solidFill>
                <a:effectLst/>
                <a:latin typeface="+mn-lt"/>
                <a:ea typeface="+mn-ea"/>
                <a:cs typeface="+mn-cs"/>
              </a:rPr>
              <a:t> </a:t>
            </a:r>
          </a:p>
          <a:p>
            <a:pPr marL="171450" indent="-171450">
              <a:buFont typeface="Arial" panose="020B0604020202020204" pitchFamily="34" charset="0"/>
              <a:buChar char="•"/>
            </a:pPr>
            <a:r>
              <a:rPr lang="sl-SI" sz="1200" kern="1200" err="1">
                <a:solidFill>
                  <a:schemeClr val="tx1"/>
                </a:solidFill>
                <a:effectLst/>
                <a:latin typeface="+mn-lt"/>
                <a:ea typeface="+mn-ea"/>
                <a:cs typeface="+mn-cs"/>
              </a:rPr>
              <a:t>Repozitorij</a:t>
            </a:r>
            <a:r>
              <a:rPr lang="sl-SI" sz="1200" kern="1200">
                <a:solidFill>
                  <a:schemeClr val="tx1"/>
                </a:solidFill>
                <a:effectLst/>
                <a:latin typeface="+mn-lt"/>
                <a:ea typeface="+mn-ea"/>
                <a:cs typeface="+mn-cs"/>
              </a:rPr>
              <a:t> Univerze na Primorskem: </a:t>
            </a:r>
            <a:r>
              <a:rPr lang="sl-SI" sz="1200" u="sng" kern="1200">
                <a:solidFill>
                  <a:schemeClr val="tx1"/>
                </a:solidFill>
                <a:effectLst/>
                <a:latin typeface="+mn-lt"/>
                <a:ea typeface="+mn-ea"/>
                <a:cs typeface="+mn-cs"/>
                <a:hlinkClick r:id="rId7"/>
              </a:rPr>
              <a:t>http://repozitorij.upr.si/info/index.php/slo/</a:t>
            </a:r>
            <a:r>
              <a:rPr lang="sl-SI" sz="1200" kern="1200">
                <a:solidFill>
                  <a:schemeClr val="tx1"/>
                </a:solidFill>
                <a:effectLst/>
                <a:latin typeface="+mn-lt"/>
                <a:ea typeface="+mn-ea"/>
                <a:cs typeface="+mn-cs"/>
              </a:rPr>
              <a:t> </a:t>
            </a:r>
          </a:p>
          <a:p>
            <a:pPr marL="171450" indent="-171450">
              <a:buFont typeface="Arial" panose="020B0604020202020204" pitchFamily="34" charset="0"/>
              <a:buChar char="•"/>
            </a:pPr>
            <a:r>
              <a:rPr lang="sl-SI" sz="1200" kern="1200" err="1">
                <a:solidFill>
                  <a:schemeClr val="tx1"/>
                </a:solidFill>
                <a:effectLst/>
                <a:latin typeface="+mn-lt"/>
                <a:ea typeface="+mn-ea"/>
                <a:cs typeface="+mn-cs"/>
              </a:rPr>
              <a:t>Repozitorij</a:t>
            </a:r>
            <a:r>
              <a:rPr lang="sl-SI" sz="1200" kern="1200">
                <a:solidFill>
                  <a:schemeClr val="tx1"/>
                </a:solidFill>
                <a:effectLst/>
                <a:latin typeface="+mn-lt"/>
                <a:ea typeface="+mn-ea"/>
                <a:cs typeface="+mn-cs"/>
              </a:rPr>
              <a:t> Univerze v Novi Gorici: </a:t>
            </a:r>
            <a:r>
              <a:rPr lang="sl-SI" sz="1200" u="sng" kern="1200">
                <a:solidFill>
                  <a:schemeClr val="tx1"/>
                </a:solidFill>
                <a:effectLst/>
                <a:latin typeface="+mn-lt"/>
                <a:ea typeface="+mn-ea"/>
                <a:cs typeface="+mn-cs"/>
                <a:hlinkClick r:id="rId8"/>
              </a:rPr>
              <a:t>http://repozitorij.ung.si/info/index.php/slo/</a:t>
            </a:r>
            <a:r>
              <a:rPr lang="sl-SI" sz="1200" kern="1200">
                <a:solidFill>
                  <a:schemeClr val="tx1"/>
                </a:solidFill>
                <a:effectLst/>
                <a:latin typeface="+mn-lt"/>
                <a:ea typeface="+mn-ea"/>
                <a:cs typeface="+mn-cs"/>
              </a:rPr>
              <a:t>  </a:t>
            </a:r>
          </a:p>
          <a:p>
            <a:pPr marL="171450" indent="-171450">
              <a:buFont typeface="Arial" panose="020B0604020202020204" pitchFamily="34" charset="0"/>
              <a:buChar char="•"/>
            </a:pPr>
            <a:r>
              <a:rPr lang="sl-SI" sz="1200" kern="1200" err="1">
                <a:solidFill>
                  <a:schemeClr val="tx1"/>
                </a:solidFill>
                <a:effectLst/>
                <a:latin typeface="+mn-lt"/>
                <a:ea typeface="+mn-ea"/>
                <a:cs typeface="+mn-cs"/>
              </a:rPr>
              <a:t>Repozitorij</a:t>
            </a:r>
            <a:r>
              <a:rPr lang="sl-SI" sz="1200" kern="1200">
                <a:solidFill>
                  <a:schemeClr val="tx1"/>
                </a:solidFill>
                <a:effectLst/>
                <a:latin typeface="+mn-lt"/>
                <a:ea typeface="+mn-ea"/>
                <a:cs typeface="+mn-cs"/>
              </a:rPr>
              <a:t> samostojnih visokošolskih in višješolskih organizacij: </a:t>
            </a:r>
            <a:r>
              <a:rPr lang="sl-SI" sz="1200" u="sng" kern="1200">
                <a:solidFill>
                  <a:schemeClr val="tx1"/>
                </a:solidFill>
                <a:effectLst/>
                <a:latin typeface="+mn-lt"/>
                <a:ea typeface="+mn-ea"/>
                <a:cs typeface="+mn-cs"/>
                <a:hlinkClick r:id="rId9"/>
              </a:rPr>
              <a:t>http://revis.openscience.si/info/index.php/slo/</a:t>
            </a:r>
            <a:endParaRPr lang="sl-SI" sz="1200" kern="1200">
              <a:solidFill>
                <a:schemeClr val="tx1"/>
              </a:solidFill>
              <a:effectLst/>
              <a:latin typeface="+mn-lt"/>
              <a:ea typeface="+mn-ea"/>
              <a:cs typeface="+mn-cs"/>
            </a:endParaRPr>
          </a:p>
          <a:p>
            <a:pPr marL="171450" indent="-171450">
              <a:buFont typeface="Arial" panose="020B0604020202020204" pitchFamily="34" charset="0"/>
              <a:buChar char="•"/>
            </a:pPr>
            <a:r>
              <a:rPr lang="sl-SI" sz="1200" kern="1200" err="1">
                <a:solidFill>
                  <a:schemeClr val="tx1"/>
                </a:solidFill>
                <a:effectLst/>
                <a:latin typeface="+mn-lt"/>
                <a:ea typeface="+mn-ea"/>
                <a:cs typeface="+mn-cs"/>
              </a:rPr>
              <a:t>Repozitorij</a:t>
            </a:r>
            <a:r>
              <a:rPr lang="sl-SI" sz="1200" kern="1200">
                <a:solidFill>
                  <a:schemeClr val="tx1"/>
                </a:solidFill>
                <a:effectLst/>
                <a:latin typeface="+mn-lt"/>
                <a:ea typeface="+mn-ea"/>
                <a:cs typeface="+mn-cs"/>
              </a:rPr>
              <a:t> slovenskih raziskovalnih organizacij, ki niso del slovenskih univerz: </a:t>
            </a:r>
            <a:r>
              <a:rPr lang="sl-SI" sz="1200" u="sng" kern="1200">
                <a:solidFill>
                  <a:schemeClr val="tx1"/>
                </a:solidFill>
                <a:effectLst/>
                <a:latin typeface="+mn-lt"/>
                <a:ea typeface="+mn-ea"/>
                <a:cs typeface="+mn-cs"/>
                <a:hlinkClick r:id="rId10"/>
              </a:rPr>
              <a:t>http://dirros.openscience.si/info/index.php/slo/</a:t>
            </a:r>
            <a:endParaRPr lang="sl-SI" sz="1200" kern="1200">
              <a:solidFill>
                <a:schemeClr val="tx1"/>
              </a:solidFill>
              <a:effectLst/>
              <a:latin typeface="+mn-lt"/>
              <a:ea typeface="+mn-ea"/>
              <a:cs typeface="+mn-cs"/>
            </a:endParaRPr>
          </a:p>
          <a:p>
            <a:pPr marL="171450" indent="-171450">
              <a:buFont typeface="Arial" panose="020B0604020202020204" pitchFamily="34" charset="0"/>
              <a:buChar char="•"/>
            </a:pPr>
            <a:r>
              <a:rPr lang="sl-SI" sz="1200" kern="1200">
                <a:solidFill>
                  <a:schemeClr val="tx1"/>
                </a:solidFill>
                <a:effectLst/>
                <a:latin typeface="+mn-lt"/>
                <a:ea typeface="+mn-ea"/>
                <a:cs typeface="+mn-cs"/>
              </a:rPr>
              <a:t>Navodila za uporabo sistema za detekcijo podobnih vsebin najdete na </a:t>
            </a:r>
            <a:r>
              <a:rPr lang="sl-SI" sz="1200" u="sng" kern="1200">
                <a:solidFill>
                  <a:schemeClr val="tx1"/>
                </a:solidFill>
                <a:effectLst/>
                <a:latin typeface="+mn-lt"/>
                <a:ea typeface="+mn-ea"/>
                <a:cs typeface="+mn-cs"/>
                <a:hlinkClick r:id="rId11"/>
              </a:rPr>
              <a:t>https://dpv.openscience.si/navodila/</a:t>
            </a:r>
            <a:r>
              <a:rPr lang="sl-SI" sz="1200" kern="1200">
                <a:solidFill>
                  <a:schemeClr val="tx1"/>
                </a:solidFill>
                <a:effectLst/>
                <a:latin typeface="+mn-lt"/>
                <a:ea typeface="+mn-ea"/>
                <a:cs typeface="+mn-cs"/>
              </a:rPr>
              <a:t> </a:t>
            </a:r>
          </a:p>
          <a:p>
            <a:pPr marL="171450" indent="-171450">
              <a:buFont typeface="Arial" panose="020B0604020202020204" pitchFamily="34" charset="0"/>
              <a:buChar char="•"/>
            </a:pPr>
            <a:r>
              <a:rPr lang="sl-SI" sz="1200" kern="1200">
                <a:solidFill>
                  <a:schemeClr val="tx1"/>
                </a:solidFill>
                <a:effectLst/>
                <a:latin typeface="+mn-lt"/>
                <a:ea typeface="+mn-ea"/>
                <a:cs typeface="+mn-cs"/>
              </a:rPr>
              <a:t> </a:t>
            </a:r>
          </a:p>
          <a:p>
            <a:endParaRPr lang="sl-SI" sz="1200" kern="1200">
              <a:solidFill>
                <a:schemeClr val="tx1"/>
              </a:solidFill>
              <a:effectLst/>
              <a:latin typeface="+mn-lt"/>
              <a:ea typeface="+mn-ea"/>
              <a:cs typeface="+mn-cs"/>
            </a:endParaRPr>
          </a:p>
          <a:p>
            <a:pPr>
              <a:lnSpc>
                <a:spcPct val="107000"/>
              </a:lnSpc>
              <a:spcAft>
                <a:spcPts val="800"/>
              </a:spcAft>
            </a:pPr>
            <a:r>
              <a:rPr lang="sl-SI" sz="1800">
                <a:effectLst/>
                <a:latin typeface="Calibri" panose="020F0502020204030204" pitchFamily="34" charset="0"/>
                <a:ea typeface="Calibri" panose="020F0502020204030204" pitchFamily="34" charset="0"/>
                <a:cs typeface="Times New Roman" panose="02020603050405020304" pitchFamily="18" charset="0"/>
              </a:rPr>
              <a:t>Najpomembnejše prednosti slovenske infrastrukture pred drugimi nacionalnimi infrastrukturami so:</a:t>
            </a:r>
          </a:p>
          <a:p>
            <a:pPr marL="342900" lvl="0" indent="-342900">
              <a:lnSpc>
                <a:spcPct val="107000"/>
              </a:lnSpc>
              <a:spcAft>
                <a:spcPts val="800"/>
              </a:spcAft>
              <a:buFont typeface="Arial" panose="020B0604020202020204" pitchFamily="34" charset="0"/>
              <a:buChar char="•"/>
              <a:tabLst>
                <a:tab pos="457200" algn="l"/>
              </a:tabLst>
            </a:pPr>
            <a:r>
              <a:rPr lang="sl-SI" sz="1800">
                <a:effectLst/>
                <a:latin typeface="Calibri" panose="020F0502020204030204" pitchFamily="34" charset="0"/>
                <a:ea typeface="Calibri" panose="020F0502020204030204" pitchFamily="34" charset="0"/>
                <a:cs typeface="Times New Roman" panose="02020603050405020304" pitchFamily="18" charset="0"/>
              </a:rPr>
              <a:t>Nacionalni pristop k izgradnji nacionalne infrastrukture odprte znanosti in digitalnih objektov FAIR.</a:t>
            </a:r>
          </a:p>
          <a:p>
            <a:pPr marL="342900" lvl="0" indent="-342900">
              <a:lnSpc>
                <a:spcPct val="107000"/>
              </a:lnSpc>
              <a:spcAft>
                <a:spcPts val="800"/>
              </a:spcAft>
              <a:buFont typeface="Arial" panose="020B0604020202020204" pitchFamily="34" charset="0"/>
              <a:buChar char="•"/>
              <a:tabLst>
                <a:tab pos="457200" algn="l"/>
              </a:tabLst>
            </a:pPr>
            <a:r>
              <a:rPr lang="sl-SI" sz="1800">
                <a:effectLst/>
                <a:latin typeface="Calibri" panose="020F0502020204030204" pitchFamily="34" charset="0"/>
                <a:ea typeface="Calibri" panose="020F0502020204030204" pitchFamily="34" charset="0"/>
                <a:cs typeface="Times New Roman" panose="02020603050405020304" pitchFamily="18" charset="0"/>
              </a:rPr>
              <a:t>Nacionalna storitev PID.</a:t>
            </a:r>
          </a:p>
          <a:p>
            <a:pPr marL="342900" lvl="0" indent="-342900">
              <a:lnSpc>
                <a:spcPct val="107000"/>
              </a:lnSpc>
              <a:spcAft>
                <a:spcPts val="800"/>
              </a:spcAft>
              <a:buFont typeface="Arial" panose="020B0604020202020204" pitchFamily="34" charset="0"/>
              <a:buChar char="•"/>
              <a:tabLst>
                <a:tab pos="457200" algn="l"/>
              </a:tabLst>
            </a:pPr>
            <a:r>
              <a:rPr lang="sl-SI" sz="1800">
                <a:effectLst/>
                <a:latin typeface="Calibri" panose="020F0502020204030204" pitchFamily="34" charset="0"/>
                <a:ea typeface="Calibri" panose="020F0502020204030204" pitchFamily="34" charset="0"/>
                <a:cs typeface="Times New Roman" panose="02020603050405020304" pitchFamily="18" charset="0"/>
              </a:rPr>
              <a:t>Nacionalni arhiv velikih podatkov.</a:t>
            </a:r>
          </a:p>
          <a:p>
            <a:pPr marL="342900" lvl="0" indent="-342900">
              <a:lnSpc>
                <a:spcPct val="107000"/>
              </a:lnSpc>
              <a:spcAft>
                <a:spcPts val="800"/>
              </a:spcAft>
              <a:buFont typeface="Arial" panose="020B0604020202020204" pitchFamily="34" charset="0"/>
              <a:buChar char="•"/>
              <a:tabLst>
                <a:tab pos="457200" algn="l"/>
              </a:tabLst>
            </a:pPr>
            <a:r>
              <a:rPr lang="sl-SI" sz="1800">
                <a:effectLst/>
                <a:latin typeface="Calibri" panose="020F0502020204030204" pitchFamily="34" charset="0"/>
                <a:ea typeface="Calibri" panose="020F0502020204030204" pitchFamily="34" charset="0"/>
                <a:cs typeface="Times New Roman" panose="02020603050405020304" pitchFamily="18" charset="0"/>
              </a:rPr>
              <a:t>Za vse vključene inštitucije so pripravljene predloge politik o obveznem izvodu raziskovalnih publikacij, raziskovalnih podatkov, zaključnih del in drugih rezultatov raziskav (programska oprema, delovni postopki, laboratorijski zvezki, e-učna gradiva ...).</a:t>
            </a:r>
          </a:p>
          <a:p>
            <a:pPr marL="342900" lvl="0" indent="-342900">
              <a:lnSpc>
                <a:spcPct val="107000"/>
              </a:lnSpc>
              <a:spcAft>
                <a:spcPts val="800"/>
              </a:spcAft>
              <a:buFont typeface="Arial" panose="020B0604020202020204" pitchFamily="34" charset="0"/>
              <a:buChar char="•"/>
              <a:tabLst>
                <a:tab pos="457200" algn="l"/>
              </a:tabLst>
            </a:pPr>
            <a:r>
              <a:rPr lang="sl-SI" sz="1800">
                <a:effectLst/>
                <a:latin typeface="Calibri" panose="020F0502020204030204" pitchFamily="34" charset="0"/>
                <a:ea typeface="Calibri" panose="020F0502020204030204" pitchFamily="34" charset="0"/>
                <a:cs typeface="Times New Roman" panose="02020603050405020304" pitchFamily="18" charset="0"/>
              </a:rPr>
              <a:t>Stalni razvoj in dopolnitve procesov za deponiranje publikacij, zbirk raziskovalnih podatkov in drugih raziskovalnih rezultatov študentov in raziskovalcev v vseh vključenih inštitucijah.</a:t>
            </a:r>
          </a:p>
          <a:p>
            <a:pPr marL="342900" lvl="0" indent="-342900">
              <a:lnSpc>
                <a:spcPct val="107000"/>
              </a:lnSpc>
              <a:spcAft>
                <a:spcPts val="800"/>
              </a:spcAft>
              <a:buFont typeface="Arial" panose="020B0604020202020204" pitchFamily="34" charset="0"/>
              <a:buChar char="•"/>
              <a:tabLst>
                <a:tab pos="457200" algn="l"/>
              </a:tabLst>
            </a:pPr>
            <a:r>
              <a:rPr lang="sl-SI" sz="1800">
                <a:effectLst/>
                <a:latin typeface="Calibri" panose="020F0502020204030204" pitchFamily="34" charset="0"/>
                <a:ea typeface="Calibri" panose="020F0502020204030204" pitchFamily="34" charset="0"/>
                <a:cs typeface="Times New Roman" panose="02020603050405020304" pitchFamily="18" charset="0"/>
              </a:rPr>
              <a:t>Repozitoriji univerz uporabljajo lastno programsko opremo, ki je integrirana z informacijskimi in </a:t>
            </a:r>
            <a:r>
              <a:rPr lang="sl-SI" sz="1800" err="1">
                <a:effectLst/>
                <a:latin typeface="Calibri" panose="020F0502020204030204" pitchFamily="34" charset="0"/>
                <a:ea typeface="Calibri" panose="020F0502020204030204" pitchFamily="34" charset="0"/>
                <a:cs typeface="Times New Roman" panose="02020603050405020304" pitchFamily="18" charset="0"/>
              </a:rPr>
              <a:t>avtentikacijskimi</a:t>
            </a:r>
            <a:r>
              <a:rPr lang="sl-SI" sz="1800">
                <a:effectLst/>
                <a:latin typeface="Calibri" panose="020F0502020204030204" pitchFamily="34" charset="0"/>
                <a:ea typeface="Calibri" panose="020F0502020204030204" pitchFamily="34" charset="0"/>
                <a:cs typeface="Times New Roman" panose="02020603050405020304" pitchFamily="18" charset="0"/>
              </a:rPr>
              <a:t> sistemi univerz, nacionalnim bibliografskim sistemom COBISS.SI, nacionalnim sistemom za vodenje evidence raziskovalnega dela SICRIS in nacionalnim portalom openscience.si.</a:t>
            </a:r>
          </a:p>
          <a:p>
            <a:pPr marL="342900" lvl="0" indent="-342900">
              <a:lnSpc>
                <a:spcPct val="107000"/>
              </a:lnSpc>
              <a:spcAft>
                <a:spcPts val="800"/>
              </a:spcAft>
              <a:buFont typeface="Arial" panose="020B0604020202020204" pitchFamily="34" charset="0"/>
              <a:buChar char="•"/>
              <a:tabLst>
                <a:tab pos="457200" algn="l"/>
              </a:tabLst>
            </a:pPr>
            <a:r>
              <a:rPr lang="sl-SI" sz="1800">
                <a:effectLst/>
                <a:latin typeface="Calibri" panose="020F0502020204030204" pitchFamily="34" charset="0"/>
                <a:ea typeface="Calibri" panose="020F0502020204030204" pitchFamily="34" charset="0"/>
                <a:cs typeface="Times New Roman" panose="02020603050405020304" pitchFamily="18" charset="0"/>
              </a:rPr>
              <a:t>Detektor podobnih vsebin je vključen v proces oddaje zaključnih del študija in v oddajo del raziskovalcev.	</a:t>
            </a:r>
          </a:p>
          <a:p>
            <a:pPr marL="342900" lvl="0" indent="-342900">
              <a:lnSpc>
                <a:spcPct val="107000"/>
              </a:lnSpc>
              <a:spcAft>
                <a:spcPts val="800"/>
              </a:spcAft>
              <a:buFont typeface="Arial" panose="020B0604020202020204" pitchFamily="34" charset="0"/>
              <a:buChar char="•"/>
              <a:tabLst>
                <a:tab pos="457200" algn="l"/>
              </a:tabLst>
            </a:pPr>
            <a:r>
              <a:rPr lang="sl-SI" sz="1800">
                <a:effectLst/>
                <a:latin typeface="Calibri" panose="020F0502020204030204" pitchFamily="34" charset="0"/>
                <a:ea typeface="Calibri" panose="020F0502020204030204" pitchFamily="34" charset="0"/>
                <a:cs typeface="Times New Roman" panose="02020603050405020304" pitchFamily="18" charset="0"/>
              </a:rPr>
              <a:t>Priporočilni sistem omogoča priporočanje gradiv znotraj posameznega </a:t>
            </a:r>
            <a:r>
              <a:rPr lang="sl-SI" sz="1800" err="1">
                <a:effectLst/>
                <a:latin typeface="Calibri" panose="020F0502020204030204" pitchFamily="34" charset="0"/>
                <a:ea typeface="Calibri" panose="020F0502020204030204" pitchFamily="34" charset="0"/>
                <a:cs typeface="Times New Roman" panose="02020603050405020304" pitchFamily="18" charset="0"/>
              </a:rPr>
              <a:t>repozitorija</a:t>
            </a:r>
            <a:r>
              <a:rPr lang="sl-SI" sz="1800">
                <a:effectLst/>
                <a:latin typeface="Calibri" panose="020F0502020204030204" pitchFamily="34" charset="0"/>
                <a:ea typeface="Calibri" panose="020F0502020204030204" pitchFamily="34" charset="0"/>
                <a:cs typeface="Times New Roman" panose="02020603050405020304" pitchFamily="18" charset="0"/>
              </a:rPr>
              <a:t> in med repozitoriji ter zunanjimi sistemi (VideoLectures.NET, DKMORS in dLib.si).</a:t>
            </a:r>
          </a:p>
          <a:p>
            <a:pPr marL="342900" lvl="0" indent="-342900">
              <a:lnSpc>
                <a:spcPct val="107000"/>
              </a:lnSpc>
              <a:spcAft>
                <a:spcPts val="800"/>
              </a:spcAft>
              <a:buFont typeface="Arial" panose="020B0604020202020204" pitchFamily="34" charset="0"/>
              <a:buChar char="•"/>
              <a:tabLst>
                <a:tab pos="457200" algn="l"/>
              </a:tabLst>
            </a:pPr>
            <a:r>
              <a:rPr lang="sl-SI" sz="1800">
                <a:effectLst/>
                <a:latin typeface="Calibri" panose="020F0502020204030204" pitchFamily="34" charset="0"/>
                <a:ea typeface="Calibri" panose="020F0502020204030204" pitchFamily="34" charset="0"/>
                <a:cs typeface="Times New Roman" panose="02020603050405020304" pitchFamily="18" charset="0"/>
              </a:rPr>
              <a:t>Aplikacijski programski vmesnik, ki omogoča uporabo različnih funkcionalnosti repozitorijev.</a:t>
            </a:r>
          </a:p>
          <a:p>
            <a:pPr marL="342900" lvl="0" indent="-342900">
              <a:lnSpc>
                <a:spcPct val="107000"/>
              </a:lnSpc>
              <a:spcAft>
                <a:spcPts val="800"/>
              </a:spcAft>
              <a:buFont typeface="Arial" panose="020B0604020202020204" pitchFamily="34" charset="0"/>
              <a:buChar char="•"/>
              <a:tabLst>
                <a:tab pos="457200" algn="l"/>
              </a:tabLst>
            </a:pPr>
            <a:r>
              <a:rPr lang="sl-SI" sz="1800">
                <a:effectLst/>
                <a:latin typeface="Calibri" panose="020F0502020204030204" pitchFamily="34" charset="0"/>
                <a:ea typeface="Calibri" panose="020F0502020204030204" pitchFamily="34" charset="0"/>
                <a:cs typeface="Times New Roman" panose="02020603050405020304" pitchFamily="18" charset="0"/>
              </a:rPr>
              <a:t>Mobilne aplikacije za Android in IOS ter vmesnik HTML5 omogočajo dostop do </a:t>
            </a:r>
            <a:r>
              <a:rPr lang="sl-SI" sz="1800" err="1">
                <a:effectLst/>
                <a:latin typeface="Calibri" panose="020F0502020204030204" pitchFamily="34" charset="0"/>
                <a:ea typeface="Calibri" panose="020F0502020204030204" pitchFamily="34" charset="0"/>
                <a:cs typeface="Times New Roman" panose="02020603050405020304" pitchFamily="18" charset="0"/>
              </a:rPr>
              <a:t>irepozitorijev</a:t>
            </a:r>
            <a:r>
              <a:rPr lang="sl-SI" sz="1800">
                <a:effectLst/>
                <a:latin typeface="Calibri" panose="020F0502020204030204" pitchFamily="34" charset="0"/>
                <a:ea typeface="Calibri" panose="020F0502020204030204" pitchFamily="34" charset="0"/>
                <a:cs typeface="Times New Roman" panose="02020603050405020304" pitchFamily="18" charset="0"/>
              </a:rPr>
              <a:t> z mobilnih telefonov in drugih prenosnih naprav.</a:t>
            </a:r>
          </a:p>
          <a:p>
            <a:pPr marL="342900" lvl="0" indent="-342900">
              <a:lnSpc>
                <a:spcPct val="107000"/>
              </a:lnSpc>
              <a:spcAft>
                <a:spcPts val="800"/>
              </a:spcAft>
              <a:buFont typeface="Arial" panose="020B0604020202020204" pitchFamily="34" charset="0"/>
              <a:buChar char="•"/>
              <a:tabLst>
                <a:tab pos="457200" algn="l"/>
              </a:tabLst>
            </a:pPr>
            <a:r>
              <a:rPr lang="sl-SI" sz="1800">
                <a:effectLst/>
                <a:latin typeface="Calibri" panose="020F0502020204030204" pitchFamily="34" charset="0"/>
                <a:ea typeface="Calibri" panose="020F0502020204030204" pitchFamily="34" charset="0"/>
                <a:cs typeface="Times New Roman" panose="02020603050405020304" pitchFamily="18" charset="0"/>
              </a:rPr>
              <a:t>Nacionalna infrastruktura odprtega dostopa je povezana s slovenskim bibliografskim sistemom COBISS.SI. Nacionalni portal in institucionalni repozitoriji izvajajo izmenjavo metapodatkov s COBISS.SI preko Aplikacijsko programskega vmesnika prek vmesne baze </a:t>
            </a:r>
            <a:r>
              <a:rPr lang="sl-SI" sz="1800" err="1">
                <a:effectLst/>
                <a:latin typeface="Calibri" panose="020F0502020204030204" pitchFamily="34" charset="0"/>
                <a:ea typeface="Calibri" panose="020F0502020204030204" pitchFamily="34" charset="0"/>
                <a:cs typeface="Times New Roman" panose="02020603050405020304" pitchFamily="18" charset="0"/>
              </a:rPr>
              <a:t>Metadat</a:t>
            </a:r>
            <a:r>
              <a:rPr lang="sl-SI" sz="180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gn="l">
              <a:lnSpc>
                <a:spcPct val="107000"/>
              </a:lnSpc>
              <a:spcAft>
                <a:spcPts val="800"/>
              </a:spcAft>
              <a:buFont typeface="Arial" panose="020B0604020202020204" pitchFamily="34" charset="0"/>
              <a:buChar char="•"/>
              <a:tabLst>
                <a:tab pos="457200" algn="l"/>
              </a:tabLst>
            </a:pPr>
            <a:r>
              <a:rPr lang="sl-SI" sz="1800">
                <a:effectLst/>
                <a:latin typeface="Calibri" panose="020F0502020204030204" pitchFamily="34" charset="0"/>
                <a:ea typeface="Calibri" panose="020F0502020204030204" pitchFamily="34" charset="0"/>
                <a:cs typeface="Times New Roman" panose="02020603050405020304" pitchFamily="18" charset="0"/>
              </a:rPr>
              <a:t>Integracija z nacionalnim informacijskim sistemom za tekoče raziskave SICRIS, ARNES AAI, </a:t>
            </a:r>
            <a:r>
              <a:rPr lang="sl-SI" sz="1800" err="1">
                <a:effectLst/>
                <a:latin typeface="Calibri" panose="020F0502020204030204" pitchFamily="34" charset="0"/>
                <a:ea typeface="Calibri" panose="020F0502020204030204" pitchFamily="34" charset="0"/>
                <a:cs typeface="Times New Roman" panose="02020603050405020304" pitchFamily="18" charset="0"/>
              </a:rPr>
              <a:t>Crossref</a:t>
            </a:r>
            <a:r>
              <a:rPr lang="sl-SI" sz="1800">
                <a:effectLst/>
                <a:latin typeface="Calibri" panose="020F0502020204030204" pitchFamily="34" charset="0"/>
                <a:ea typeface="Calibri" panose="020F0502020204030204" pitchFamily="34" charset="0"/>
                <a:cs typeface="Times New Roman" panose="02020603050405020304" pitchFamily="18" charset="0"/>
              </a:rPr>
              <a:t>, </a:t>
            </a:r>
            <a:r>
              <a:rPr lang="sl-SI" sz="1800" err="1">
                <a:effectLst/>
                <a:latin typeface="Calibri" panose="020F0502020204030204" pitchFamily="34" charset="0"/>
                <a:ea typeface="Calibri" panose="020F0502020204030204" pitchFamily="34" charset="0"/>
                <a:cs typeface="Times New Roman" panose="02020603050405020304" pitchFamily="18" charset="0"/>
              </a:rPr>
              <a:t>Datacite</a:t>
            </a:r>
            <a:r>
              <a:rPr lang="sl-SI" sz="180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a:lnSpc>
                <a:spcPct val="107000"/>
              </a:lnSpc>
              <a:spcAft>
                <a:spcPts val="800"/>
              </a:spcAft>
              <a:buFont typeface="Arial" panose="020B0604020202020204" pitchFamily="34" charset="0"/>
              <a:buChar char="•"/>
              <a:tabLst>
                <a:tab pos="457200" algn="l"/>
              </a:tabLst>
            </a:pPr>
            <a:r>
              <a:rPr lang="sl-SI" sz="1800">
                <a:effectLst/>
                <a:latin typeface="Calibri" panose="020F0502020204030204" pitchFamily="34" charset="0"/>
                <a:ea typeface="Calibri" panose="020F0502020204030204" pitchFamily="34" charset="0"/>
                <a:cs typeface="Times New Roman" panose="02020603050405020304" pitchFamily="18" charset="0"/>
              </a:rPr>
              <a:t>Analitika </a:t>
            </a:r>
            <a:r>
              <a:rPr lang="sl-SI" sz="1800" err="1">
                <a:effectLst/>
                <a:latin typeface="Calibri" panose="020F0502020204030204" pitchFamily="34" charset="0"/>
                <a:ea typeface="Calibri" panose="020F0502020204030204" pitchFamily="34" charset="0"/>
                <a:cs typeface="Times New Roman" panose="02020603050405020304" pitchFamily="18" charset="0"/>
              </a:rPr>
              <a:t>odprodostopnih</a:t>
            </a:r>
            <a:r>
              <a:rPr lang="sl-SI" sz="1800">
                <a:effectLst/>
                <a:latin typeface="Calibri" panose="020F0502020204030204" pitchFamily="34" charset="0"/>
                <a:ea typeface="Calibri" panose="020F0502020204030204" pitchFamily="34" charset="0"/>
                <a:cs typeface="Times New Roman" panose="02020603050405020304" pitchFamily="18" charset="0"/>
              </a:rPr>
              <a:t> publikacij in drugih rezultatov raziskav se izvaja preko aplikacijskega programskega vmesnika v </a:t>
            </a:r>
            <a:r>
              <a:rPr lang="sl-SI" sz="1800" err="1">
                <a:effectLst/>
                <a:latin typeface="Calibri" panose="020F0502020204030204" pitchFamily="34" charset="0"/>
                <a:ea typeface="Calibri" panose="020F0502020204030204" pitchFamily="34" charset="0"/>
                <a:cs typeface="Times New Roman" panose="02020603050405020304" pitchFamily="18" charset="0"/>
              </a:rPr>
              <a:t>dCOBISS</a:t>
            </a:r>
            <a:r>
              <a:rPr lang="sl-SI" sz="1800">
                <a:effectLst/>
                <a:latin typeface="Calibri" panose="020F0502020204030204" pitchFamily="34" charset="0"/>
                <a:ea typeface="Calibri" panose="020F0502020204030204" pitchFamily="34" charset="0"/>
                <a:cs typeface="Times New Roman" panose="02020603050405020304" pitchFamily="18" charset="0"/>
              </a:rPr>
              <a:t>.</a:t>
            </a:r>
          </a:p>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2</a:t>
            </a:fld>
            <a:endParaRPr lang="sl-SI"/>
          </a:p>
        </p:txBody>
      </p:sp>
    </p:spTree>
    <p:extLst>
      <p:ext uri="{BB962C8B-B14F-4D97-AF65-F5344CB8AC3E}">
        <p14:creationId xmlns:p14="http://schemas.microsoft.com/office/powerpoint/2010/main" val="2940308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just">
              <a:spcAft>
                <a:spcPts val="1200"/>
              </a:spcAft>
            </a:pPr>
            <a:r>
              <a:rPr lang="sl-SI" sz="1800">
                <a:solidFill>
                  <a:srgbClr val="3C3C3C"/>
                </a:solidFill>
                <a:effectLst/>
                <a:latin typeface="Calibri" panose="020F0502020204030204" pitchFamily="34" charset="0"/>
                <a:ea typeface="Times New Roman" panose="02020603050405020304" pitchFamily="18" charset="0"/>
              </a:rPr>
              <a:t>Sistemi priporočanja so uveljavljeni predvsem na spletnih straneh, ki se ukvarjajo s prodajo izdelkov ali reklam. Vedno bolj se uveljavljajo tudi v institucionalnih repozitorijih. Glavni cilj teh sistemov je uporabnikom ponuditi vsebine, ki bi jih zanimale.</a:t>
            </a:r>
            <a:endParaRPr lang="sl-SI" sz="1800">
              <a:effectLst/>
              <a:latin typeface="Times New Roman" panose="02020603050405020304" pitchFamily="18" charset="0"/>
              <a:ea typeface="Times New Roman" panose="02020603050405020304" pitchFamily="18" charset="0"/>
            </a:endParaRPr>
          </a:p>
          <a:p>
            <a:pPr algn="just">
              <a:spcAft>
                <a:spcPts val="1200"/>
              </a:spcAft>
            </a:pPr>
            <a:r>
              <a:rPr lang="sl-SI" sz="1800">
                <a:solidFill>
                  <a:srgbClr val="3C3C3C"/>
                </a:solidFill>
                <a:effectLst/>
                <a:latin typeface="Calibri" panose="020F0502020204030204" pitchFamily="34" charset="0"/>
                <a:ea typeface="Times New Roman" panose="02020603050405020304" pitchFamily="18" charset="0"/>
              </a:rPr>
              <a:t>Obstaja več pristopov k priporočanju, ki jih delimo v dve skupini. Prvo skupino predstavljajo pristopi, ki delujejo izključno nad uporabniškimi aktivnostmi (Su in </a:t>
            </a:r>
            <a:r>
              <a:rPr lang="sl-SI" sz="1800" err="1">
                <a:solidFill>
                  <a:srgbClr val="3C3C3C"/>
                </a:solidFill>
                <a:effectLst/>
                <a:latin typeface="Calibri" panose="020F0502020204030204" pitchFamily="34" charset="0"/>
                <a:ea typeface="Times New Roman" panose="02020603050405020304" pitchFamily="18" charset="0"/>
              </a:rPr>
              <a:t>Khoshgoftaar</a:t>
            </a:r>
            <a:r>
              <a:rPr lang="sl-SI" sz="1800">
                <a:solidFill>
                  <a:srgbClr val="3C3C3C"/>
                </a:solidFill>
                <a:effectLst/>
                <a:latin typeface="Calibri" panose="020F0502020204030204" pitchFamily="34" charset="0"/>
                <a:ea typeface="Times New Roman" panose="02020603050405020304" pitchFamily="18" charset="0"/>
              </a:rPr>
              <a:t>, 2009). Raziskovalci, ki razvijajo algoritme, katerih vhod so uporabniške aktivnosti, analizirajo verjetnost, da bo uporabnik izbral neko vsebino, če so jo izbrali tudi drugi uporabniki, ki jih zanimajo podobne stvari. Najbolj razširjeni algoritmi so vezani na sodelovalno filtriranje (angl. </a:t>
            </a:r>
            <a:r>
              <a:rPr lang="sl-SI" sz="1800" err="1">
                <a:solidFill>
                  <a:srgbClr val="3C3C3C"/>
                </a:solidFill>
                <a:effectLst/>
                <a:latin typeface="Calibri" panose="020F0502020204030204" pitchFamily="34" charset="0"/>
                <a:ea typeface="Times New Roman" panose="02020603050405020304" pitchFamily="18" charset="0"/>
              </a:rPr>
              <a:t>collaborative</a:t>
            </a:r>
            <a:r>
              <a:rPr lang="sl-SI" sz="1800">
                <a:solidFill>
                  <a:srgbClr val="3C3C3C"/>
                </a:solidFill>
                <a:effectLst/>
                <a:latin typeface="Calibri" panose="020F0502020204030204" pitchFamily="34" charset="0"/>
                <a:ea typeface="Times New Roman" panose="02020603050405020304" pitchFamily="18" charset="0"/>
              </a:rPr>
              <a:t> </a:t>
            </a:r>
            <a:r>
              <a:rPr lang="sl-SI" sz="1800" err="1">
                <a:solidFill>
                  <a:srgbClr val="3C3C3C"/>
                </a:solidFill>
                <a:effectLst/>
                <a:latin typeface="Calibri" panose="020F0502020204030204" pitchFamily="34" charset="0"/>
                <a:ea typeface="Times New Roman" panose="02020603050405020304" pitchFamily="18" charset="0"/>
              </a:rPr>
              <a:t>filtering</a:t>
            </a:r>
            <a:r>
              <a:rPr lang="sl-SI" sz="1800">
                <a:solidFill>
                  <a:srgbClr val="3C3C3C"/>
                </a:solidFill>
                <a:effectLst/>
                <a:latin typeface="Calibri" panose="020F0502020204030204" pitchFamily="34" charset="0"/>
                <a:ea typeface="Times New Roman" panose="02020603050405020304" pitchFamily="18" charset="0"/>
              </a:rPr>
              <a:t>), pristope z binarnimi vektorji in algoritem </a:t>
            </a:r>
            <a:r>
              <a:rPr lang="sl-SI" sz="1800" err="1">
                <a:solidFill>
                  <a:srgbClr val="3C3C3C"/>
                </a:solidFill>
                <a:effectLst/>
                <a:latin typeface="Calibri" panose="020F0502020204030204" pitchFamily="34" charset="0"/>
                <a:ea typeface="Times New Roman" panose="02020603050405020304" pitchFamily="18" charset="0"/>
              </a:rPr>
              <a:t>SlopeOne</a:t>
            </a:r>
            <a:r>
              <a:rPr lang="sl-SI" sz="1800">
                <a:solidFill>
                  <a:srgbClr val="3C3C3C"/>
                </a:solidFill>
                <a:effectLst/>
                <a:latin typeface="Calibri" panose="020F0502020204030204" pitchFamily="34" charset="0"/>
                <a:ea typeface="Times New Roman" panose="02020603050405020304" pitchFamily="18" charset="0"/>
              </a:rPr>
              <a:t>. Druga skupina pristopov priporočanja deluje zgolj nad vsebino, uporabniške aktivnosti so postranskega pomena in se lahko uporabljajo za dodatne uteži pri razvrščanju rezultatov. Primeri algoritmov za priporočanje sorodnih vsebin so BM25, k najbližjih sosedov, latentna pomenska analiza (LSA) in drugi, ki so bili izpeljani iz podobnih predpostavk. Poleg tega se pristopi razlikujejo tudi glede na to, ali se priporočanje izvaja v realnem času (angl. </a:t>
            </a:r>
            <a:r>
              <a:rPr lang="sl-SI" sz="1800" err="1">
                <a:solidFill>
                  <a:srgbClr val="3C3C3C"/>
                </a:solidFill>
                <a:effectLst/>
                <a:latin typeface="Calibri" panose="020F0502020204030204" pitchFamily="34" charset="0"/>
                <a:ea typeface="Times New Roman" panose="02020603050405020304" pitchFamily="18" charset="0"/>
              </a:rPr>
              <a:t>memory</a:t>
            </a:r>
            <a:r>
              <a:rPr lang="sl-SI" sz="1800">
                <a:solidFill>
                  <a:srgbClr val="3C3C3C"/>
                </a:solidFill>
                <a:effectLst/>
                <a:latin typeface="Calibri" panose="020F0502020204030204" pitchFamily="34" charset="0"/>
                <a:ea typeface="Times New Roman" panose="02020603050405020304" pitchFamily="18" charset="0"/>
              </a:rPr>
              <a:t> </a:t>
            </a:r>
            <a:r>
              <a:rPr lang="sl-SI" sz="1800" err="1">
                <a:solidFill>
                  <a:srgbClr val="3C3C3C"/>
                </a:solidFill>
                <a:effectLst/>
                <a:latin typeface="Calibri" panose="020F0502020204030204" pitchFamily="34" charset="0"/>
                <a:ea typeface="Times New Roman" panose="02020603050405020304" pitchFamily="18" charset="0"/>
              </a:rPr>
              <a:t>based</a:t>
            </a:r>
            <a:r>
              <a:rPr lang="sl-SI" sz="1800">
                <a:solidFill>
                  <a:srgbClr val="3C3C3C"/>
                </a:solidFill>
                <a:effectLst/>
                <a:latin typeface="Calibri" panose="020F0502020204030204" pitchFamily="34" charset="0"/>
                <a:ea typeface="Times New Roman" panose="02020603050405020304" pitchFamily="18" charset="0"/>
              </a:rPr>
              <a:t> </a:t>
            </a:r>
            <a:r>
              <a:rPr lang="sl-SI" sz="1800" err="1">
                <a:solidFill>
                  <a:srgbClr val="3C3C3C"/>
                </a:solidFill>
                <a:effectLst/>
                <a:latin typeface="Calibri" panose="020F0502020204030204" pitchFamily="34" charset="0"/>
                <a:ea typeface="Times New Roman" panose="02020603050405020304" pitchFamily="18" charset="0"/>
              </a:rPr>
              <a:t>recommendation</a:t>
            </a:r>
            <a:r>
              <a:rPr lang="sl-SI" sz="1800">
                <a:solidFill>
                  <a:srgbClr val="3C3C3C"/>
                </a:solidFill>
                <a:effectLst/>
                <a:latin typeface="Calibri" panose="020F0502020204030204" pitchFamily="34" charset="0"/>
                <a:ea typeface="Times New Roman" panose="02020603050405020304" pitchFamily="18" charset="0"/>
              </a:rPr>
              <a:t>) ali pa so rezultati vnaprej pripravljeni in se enkrat ali večkrat dnevno na novo izračunajo (angl. model </a:t>
            </a:r>
            <a:r>
              <a:rPr lang="sl-SI" sz="1800" err="1">
                <a:solidFill>
                  <a:srgbClr val="3C3C3C"/>
                </a:solidFill>
                <a:effectLst/>
                <a:latin typeface="Calibri" panose="020F0502020204030204" pitchFamily="34" charset="0"/>
                <a:ea typeface="Times New Roman" panose="02020603050405020304" pitchFamily="18" charset="0"/>
              </a:rPr>
              <a:t>based</a:t>
            </a:r>
            <a:r>
              <a:rPr lang="sl-SI" sz="1800">
                <a:solidFill>
                  <a:srgbClr val="3C3C3C"/>
                </a:solidFill>
                <a:effectLst/>
                <a:latin typeface="Calibri" panose="020F0502020204030204" pitchFamily="34" charset="0"/>
                <a:ea typeface="Times New Roman" panose="02020603050405020304" pitchFamily="18" charset="0"/>
              </a:rPr>
              <a:t> </a:t>
            </a:r>
            <a:r>
              <a:rPr lang="sl-SI" sz="1800" err="1">
                <a:solidFill>
                  <a:srgbClr val="3C3C3C"/>
                </a:solidFill>
                <a:effectLst/>
                <a:latin typeface="Calibri" panose="020F0502020204030204" pitchFamily="34" charset="0"/>
                <a:ea typeface="Times New Roman" panose="02020603050405020304" pitchFamily="18" charset="0"/>
              </a:rPr>
              <a:t>recommendation</a:t>
            </a:r>
            <a:r>
              <a:rPr lang="sl-SI" sz="1800">
                <a:solidFill>
                  <a:srgbClr val="3C3C3C"/>
                </a:solidFill>
                <a:effectLst/>
                <a:latin typeface="Calibri" panose="020F0502020204030204" pitchFamily="34" charset="0"/>
                <a:ea typeface="Times New Roman" panose="02020603050405020304" pitchFamily="18" charset="0"/>
              </a:rPr>
              <a:t>) ali pa je uporabljen hibridni pristop (</a:t>
            </a:r>
            <a:r>
              <a:rPr lang="sl-SI" sz="1800" err="1">
                <a:solidFill>
                  <a:srgbClr val="3C3C3C"/>
                </a:solidFill>
                <a:effectLst/>
                <a:latin typeface="Calibri" panose="020F0502020204030204" pitchFamily="34" charset="0"/>
                <a:ea typeface="Times New Roman" panose="02020603050405020304" pitchFamily="18" charset="0"/>
              </a:rPr>
              <a:t>Bobadilla</a:t>
            </a:r>
            <a:r>
              <a:rPr lang="sl-SI" sz="1800">
                <a:solidFill>
                  <a:srgbClr val="3C3C3C"/>
                </a:solidFill>
                <a:effectLst/>
                <a:latin typeface="Calibri" panose="020F0502020204030204" pitchFamily="34" charset="0"/>
                <a:ea typeface="Times New Roman" panose="02020603050405020304" pitchFamily="18" charset="0"/>
              </a:rPr>
              <a:t> et </a:t>
            </a:r>
            <a:r>
              <a:rPr lang="sl-SI" sz="1800" err="1">
                <a:solidFill>
                  <a:srgbClr val="3C3C3C"/>
                </a:solidFill>
                <a:effectLst/>
                <a:latin typeface="Calibri" panose="020F0502020204030204" pitchFamily="34" charset="0"/>
                <a:ea typeface="Times New Roman" panose="02020603050405020304" pitchFamily="18" charset="0"/>
              </a:rPr>
              <a:t>al</a:t>
            </a:r>
            <a:r>
              <a:rPr lang="sl-SI" sz="1800">
                <a:solidFill>
                  <a:srgbClr val="3C3C3C"/>
                </a:solidFill>
                <a:effectLst/>
                <a:latin typeface="Calibri" panose="020F0502020204030204" pitchFamily="34" charset="0"/>
                <a:ea typeface="Times New Roman" panose="02020603050405020304" pitchFamily="18" charset="0"/>
              </a:rPr>
              <a:t>., 2013).</a:t>
            </a:r>
            <a:endParaRPr lang="sl-SI" sz="1800">
              <a:effectLst/>
              <a:latin typeface="Times New Roman" panose="02020603050405020304" pitchFamily="18" charset="0"/>
              <a:ea typeface="Times New Roman" panose="02020603050405020304" pitchFamily="18" charset="0"/>
            </a:endParaRPr>
          </a:p>
          <a:p>
            <a:pPr algn="just">
              <a:spcAft>
                <a:spcPts val="1200"/>
              </a:spcAft>
            </a:pPr>
            <a:r>
              <a:rPr lang="sl-SI" sz="1800">
                <a:solidFill>
                  <a:srgbClr val="3C3C3C"/>
                </a:solidFill>
                <a:effectLst/>
                <a:latin typeface="Calibri" panose="020F0502020204030204" pitchFamily="34" charset="0"/>
                <a:ea typeface="Times New Roman" panose="02020603050405020304" pitchFamily="18" charset="0"/>
              </a:rPr>
              <a:t>Priporočilni sistem v institucionalnih repozitorijih omogoča, da ima uporabnik ob prikazu metapodatkov izbranega dokumenta na voljo tudi informacije o dokumentih, ki so po vsebini podobni izbranemu dokumentu, pri čemer izločimo vse dokumente, ki so delni duplikati izbranega dokumenta. Delne duplikate določimo tako, da uporabimo rezultate primerjave podobnih povedi in znakovne primerjave, ki smo ju opisali v prejšnjem poglavju.</a:t>
            </a:r>
            <a:endParaRPr lang="sl-SI" sz="1800">
              <a:effectLst/>
              <a:latin typeface="Times New Roman" panose="02020603050405020304" pitchFamily="18" charset="0"/>
              <a:ea typeface="Times New Roman" panose="02020603050405020304" pitchFamily="18" charset="0"/>
            </a:endParaRPr>
          </a:p>
          <a:p>
            <a:pPr algn="just">
              <a:spcAft>
                <a:spcPts val="1200"/>
              </a:spcAft>
            </a:pPr>
            <a:r>
              <a:rPr lang="sl-SI" sz="1800">
                <a:solidFill>
                  <a:srgbClr val="3C3C3C"/>
                </a:solidFill>
                <a:effectLst/>
                <a:latin typeface="Calibri" panose="020F0502020204030204" pitchFamily="34" charset="0"/>
                <a:ea typeface="Times New Roman" panose="02020603050405020304" pitchFamily="18" charset="0"/>
              </a:rPr>
              <a:t>V programski opremi smo uporabili vsebinsko priporočanje dokumentov, ki deluje po algoritmu izračuna vrednosti BM25 in uporablja še dodatne uteži (</a:t>
            </a:r>
            <a:r>
              <a:rPr lang="sl-SI" sz="1800" err="1">
                <a:solidFill>
                  <a:srgbClr val="3C3C3C"/>
                </a:solidFill>
                <a:effectLst/>
                <a:latin typeface="Calibri" panose="020F0502020204030204" pitchFamily="34" charset="0"/>
                <a:ea typeface="Times New Roman" panose="02020603050405020304" pitchFamily="18" charset="0"/>
              </a:rPr>
              <a:t>Borovič</a:t>
            </a:r>
            <a:r>
              <a:rPr lang="sl-SI" sz="1800">
                <a:solidFill>
                  <a:srgbClr val="3C3C3C"/>
                </a:solidFill>
                <a:effectLst/>
                <a:latin typeface="Calibri" panose="020F0502020204030204" pitchFamily="34" charset="0"/>
                <a:ea typeface="Times New Roman" panose="02020603050405020304" pitchFamily="18" charset="0"/>
              </a:rPr>
              <a:t>, 2012), ki so pridobljene iz metapodatkov dokumentov in opazovanjem uporabnikovih aktivnosti. Algoritem deluje na naslednji način: najprej za vsako publikacijo nad metapodatki (avtorji, naslov, ključne besede, povzetek) in celotnim besedilom izvedemo </a:t>
            </a:r>
            <a:r>
              <a:rPr lang="sl-SI" sz="1800" err="1">
                <a:solidFill>
                  <a:srgbClr val="3C3C3C"/>
                </a:solidFill>
                <a:effectLst/>
                <a:latin typeface="Calibri" panose="020F0502020204030204" pitchFamily="34" charset="0"/>
                <a:ea typeface="Times New Roman" panose="02020603050405020304" pitchFamily="18" charset="0"/>
              </a:rPr>
              <a:t>lematizacijo</a:t>
            </a:r>
            <a:r>
              <a:rPr lang="sl-SI" sz="1800">
                <a:solidFill>
                  <a:srgbClr val="3C3C3C"/>
                </a:solidFill>
                <a:effectLst/>
                <a:latin typeface="Calibri" panose="020F0502020204030204" pitchFamily="34" charset="0"/>
                <a:ea typeface="Times New Roman" panose="02020603050405020304" pitchFamily="18" charset="0"/>
              </a:rPr>
              <a:t> ter pomensko označevanje besednih zvez, s pomočjo člankov iz Wikipedije in ključnih besed, ki smo jih dobili iz metapodatkov vseh publikacij v nacionalnem portalu (</a:t>
            </a:r>
            <a:r>
              <a:rPr lang="sl-SI" sz="1800" err="1">
                <a:solidFill>
                  <a:srgbClr val="3C3C3C"/>
                </a:solidFill>
                <a:effectLst/>
                <a:latin typeface="Calibri" panose="020F0502020204030204" pitchFamily="34" charset="0"/>
                <a:ea typeface="Times New Roman" panose="02020603050405020304" pitchFamily="18" charset="0"/>
              </a:rPr>
              <a:t>Burjek</a:t>
            </a:r>
            <a:r>
              <a:rPr lang="sl-SI" sz="1800">
                <a:solidFill>
                  <a:srgbClr val="3C3C3C"/>
                </a:solidFill>
                <a:effectLst/>
                <a:latin typeface="Calibri" panose="020F0502020204030204" pitchFamily="34" charset="0"/>
                <a:ea typeface="Times New Roman" panose="02020603050405020304" pitchFamily="18" charset="0"/>
              </a:rPr>
              <a:t>, 2011). Za te besedne zveze izračunamo njihovo število pojavitev v vseh dokumentih (TF) in inverzno frekvenco IDF, ki je vezana na pojavitev te besede v posameznem dokumentu. Večjo utež IDF damo besednim zvezam iz metapodatkov o publikaciji (avtorji, naslov, ključne besede in povzetek). Nato izračunamo podobnost z ostalimi dokumenti po formuli, ki so jo predlagali Robertson, Zaragoza in Taylor (Robertson et </a:t>
            </a:r>
            <a:r>
              <a:rPr lang="sl-SI" sz="1800" err="1">
                <a:solidFill>
                  <a:srgbClr val="3C3C3C"/>
                </a:solidFill>
                <a:effectLst/>
                <a:latin typeface="Calibri" panose="020F0502020204030204" pitchFamily="34" charset="0"/>
                <a:ea typeface="Times New Roman" panose="02020603050405020304" pitchFamily="18" charset="0"/>
              </a:rPr>
              <a:t>al</a:t>
            </a:r>
            <a:r>
              <a:rPr lang="sl-SI" sz="1800">
                <a:solidFill>
                  <a:srgbClr val="3C3C3C"/>
                </a:solidFill>
                <a:effectLst/>
                <a:latin typeface="Calibri" panose="020F0502020204030204" pitchFamily="34" charset="0"/>
                <a:ea typeface="Times New Roman" panose="02020603050405020304" pitchFamily="18" charset="0"/>
              </a:rPr>
              <a:t>., 2004). V izračunani matriki se nato izločijo tisti pari, ki imajo izračunano vrednost 0, saj to pomeni, da takšna dokumenta nimata skupnih lastnosti. Tako ostane le še seznam podobnosti, ki ga shranimo v podatkovno bazo. Postopek shranjevanja v podatkovno bazo je namenjen temu, da lahko ob zahtevi za priporočanje zelo hitro vrnemo ustrezne dokumente. Prag priporočanja dokumentov nastavimo glede na razliko vrednosti BM25 našega dokumenta z vrednostmi BM25 drugih dokumentov. Priporočanje sorodnih dokumentov je torej rezultat izbiranja N dovolj podobnih dokumentov iz seznama vrednosti BM25. Seznam priporočenih dokumentov je lahko tudi prazen, če priporočilni sistem ne najde podobnih dokumentov.</a:t>
            </a:r>
            <a:endParaRPr lang="sl-SI" sz="1800">
              <a:effectLst/>
              <a:latin typeface="Times New Roman" panose="02020603050405020304" pitchFamily="18" charset="0"/>
              <a:ea typeface="Times New Roman" panose="02020603050405020304" pitchFamily="18" charset="0"/>
            </a:endParaRPr>
          </a:p>
          <a:p>
            <a:pPr algn="just">
              <a:spcAft>
                <a:spcPts val="1200"/>
              </a:spcAft>
            </a:pPr>
            <a:r>
              <a:rPr lang="sl-SI" sz="1800">
                <a:solidFill>
                  <a:srgbClr val="3C3C3C"/>
                </a:solidFill>
                <a:effectLst/>
                <a:latin typeface="Calibri" panose="020F0502020204030204" pitchFamily="34" charset="0"/>
                <a:ea typeface="Times New Roman" panose="02020603050405020304" pitchFamily="18" charset="0"/>
              </a:rPr>
              <a:t>Vsebinsko priporočanje se v nacionalni infrastrukturi odprtega dostopa izvaja na nacionalnem portalu. Ob kliku na dokument v institucionalnem </a:t>
            </a:r>
            <a:r>
              <a:rPr lang="sl-SI" sz="1800" err="1">
                <a:solidFill>
                  <a:srgbClr val="3C3C3C"/>
                </a:solidFill>
                <a:effectLst/>
                <a:latin typeface="Calibri" panose="020F0502020204030204" pitchFamily="34" charset="0"/>
                <a:ea typeface="Times New Roman" panose="02020603050405020304" pitchFamily="18" charset="0"/>
              </a:rPr>
              <a:t>repozitoriju</a:t>
            </a:r>
            <a:r>
              <a:rPr lang="sl-SI" sz="1800">
                <a:solidFill>
                  <a:srgbClr val="3C3C3C"/>
                </a:solidFill>
                <a:effectLst/>
                <a:latin typeface="Calibri" panose="020F0502020204030204" pitchFamily="34" charset="0"/>
                <a:ea typeface="Times New Roman" panose="02020603050405020304" pitchFamily="18" charset="0"/>
              </a:rPr>
              <a:t> se z nacionalnega portala v institucionalni </a:t>
            </a:r>
            <a:r>
              <a:rPr lang="sl-SI" sz="1800" err="1">
                <a:solidFill>
                  <a:srgbClr val="3C3C3C"/>
                </a:solidFill>
                <a:effectLst/>
                <a:latin typeface="Calibri" panose="020F0502020204030204" pitchFamily="34" charset="0"/>
                <a:ea typeface="Times New Roman" panose="02020603050405020304" pitchFamily="18" charset="0"/>
              </a:rPr>
              <a:t>repozitorij</a:t>
            </a:r>
            <a:r>
              <a:rPr lang="sl-SI" sz="1800">
                <a:solidFill>
                  <a:srgbClr val="3C3C3C"/>
                </a:solidFill>
                <a:effectLst/>
                <a:latin typeface="Calibri" panose="020F0502020204030204" pitchFamily="34" charset="0"/>
                <a:ea typeface="Times New Roman" panose="02020603050405020304" pitchFamily="18" charset="0"/>
              </a:rPr>
              <a:t> pošlje seznam podobnih dokumentov. Priporočilo je sestavljeno iz naslovov dokumentov znotraj institucionalnega </a:t>
            </a:r>
            <a:r>
              <a:rPr lang="sl-SI" sz="1800" err="1">
                <a:solidFill>
                  <a:srgbClr val="3C3C3C"/>
                </a:solidFill>
                <a:effectLst/>
                <a:latin typeface="Calibri" panose="020F0502020204030204" pitchFamily="34" charset="0"/>
                <a:ea typeface="Times New Roman" panose="02020603050405020304" pitchFamily="18" charset="0"/>
              </a:rPr>
              <a:t>repozitorija</a:t>
            </a:r>
            <a:r>
              <a:rPr lang="sl-SI" sz="1800">
                <a:solidFill>
                  <a:srgbClr val="3C3C3C"/>
                </a:solidFill>
                <a:effectLst/>
                <a:latin typeface="Calibri" panose="020F0502020204030204" pitchFamily="34" charset="0"/>
                <a:ea typeface="Times New Roman" panose="02020603050405020304" pitchFamily="18" charset="0"/>
              </a:rPr>
              <a:t> in naslovov dokumentov v drugih digitalnih zbirkah (dLib.si, VideoLectures.NET in DKMORS).</a:t>
            </a:r>
            <a:endParaRPr lang="sl-SI" sz="1800">
              <a:effectLst/>
              <a:latin typeface="Times New Roman" panose="02020603050405020304" pitchFamily="18" charset="0"/>
              <a:ea typeface="Times New Roman" panose="02020603050405020304" pitchFamily="18" charset="0"/>
            </a:endParaRPr>
          </a:p>
          <a:p>
            <a:pPr algn="just">
              <a:spcAft>
                <a:spcPts val="1200"/>
              </a:spcAft>
            </a:pPr>
            <a:r>
              <a:rPr lang="sl-SI" sz="1800">
                <a:solidFill>
                  <a:srgbClr val="3C3C3C"/>
                </a:solidFill>
                <a:effectLst/>
                <a:latin typeface="Calibri" panose="020F0502020204030204" pitchFamily="34" charset="0"/>
                <a:ea typeface="Times New Roman" panose="02020603050405020304" pitchFamily="18" charset="0"/>
              </a:rPr>
              <a:t>Viri</a:t>
            </a:r>
            <a:endParaRPr lang="sl-SI" sz="1800">
              <a:effectLst/>
              <a:latin typeface="Times New Roman" panose="02020603050405020304" pitchFamily="18" charset="0"/>
              <a:ea typeface="Times New Roman" panose="02020603050405020304" pitchFamily="18" charset="0"/>
            </a:endParaRPr>
          </a:p>
          <a:p>
            <a:pPr algn="just">
              <a:spcAft>
                <a:spcPts val="1200"/>
              </a:spcAft>
            </a:pPr>
            <a:r>
              <a:rPr lang="sl-SI" sz="1800" err="1">
                <a:solidFill>
                  <a:srgbClr val="3C3C3C"/>
                </a:solidFill>
                <a:effectLst/>
                <a:latin typeface="Calibri" panose="020F0502020204030204" pitchFamily="34" charset="0"/>
                <a:ea typeface="Times New Roman" panose="02020603050405020304" pitchFamily="18" charset="0"/>
              </a:rPr>
              <a:t>Bobadilla</a:t>
            </a:r>
            <a:r>
              <a:rPr lang="sl-SI" sz="1800">
                <a:solidFill>
                  <a:srgbClr val="3C3C3C"/>
                </a:solidFill>
                <a:effectLst/>
                <a:latin typeface="Calibri" panose="020F0502020204030204" pitchFamily="34" charset="0"/>
                <a:ea typeface="Times New Roman" panose="02020603050405020304" pitchFamily="18" charset="0"/>
              </a:rPr>
              <a:t>, J., Ortega, F., </a:t>
            </a:r>
            <a:r>
              <a:rPr lang="sl-SI" sz="1800" err="1">
                <a:solidFill>
                  <a:srgbClr val="3C3C3C"/>
                </a:solidFill>
                <a:effectLst/>
                <a:latin typeface="Calibri" panose="020F0502020204030204" pitchFamily="34" charset="0"/>
                <a:ea typeface="Times New Roman" panose="02020603050405020304" pitchFamily="18" charset="0"/>
              </a:rPr>
              <a:t>Hernando</a:t>
            </a:r>
            <a:r>
              <a:rPr lang="sl-SI" sz="1800">
                <a:solidFill>
                  <a:srgbClr val="3C3C3C"/>
                </a:solidFill>
                <a:effectLst/>
                <a:latin typeface="Calibri" panose="020F0502020204030204" pitchFamily="34" charset="0"/>
                <a:ea typeface="Times New Roman" panose="02020603050405020304" pitchFamily="18" charset="0"/>
              </a:rPr>
              <a:t>, A. in </a:t>
            </a:r>
            <a:r>
              <a:rPr lang="sl-SI" sz="1800" err="1">
                <a:solidFill>
                  <a:srgbClr val="3C3C3C"/>
                </a:solidFill>
                <a:effectLst/>
                <a:latin typeface="Calibri" panose="020F0502020204030204" pitchFamily="34" charset="0"/>
                <a:ea typeface="Times New Roman" panose="02020603050405020304" pitchFamily="18" charset="0"/>
              </a:rPr>
              <a:t>Gutiérrez</a:t>
            </a:r>
            <a:r>
              <a:rPr lang="sl-SI" sz="1800">
                <a:solidFill>
                  <a:srgbClr val="3C3C3C"/>
                </a:solidFill>
                <a:effectLst/>
                <a:latin typeface="Calibri" panose="020F0502020204030204" pitchFamily="34" charset="0"/>
                <a:ea typeface="Times New Roman" panose="02020603050405020304" pitchFamily="18" charset="0"/>
              </a:rPr>
              <a:t>, A. (2013). </a:t>
            </a:r>
            <a:r>
              <a:rPr lang="sl-SI" sz="1800" err="1">
                <a:solidFill>
                  <a:srgbClr val="3C3C3C"/>
                </a:solidFill>
                <a:effectLst/>
                <a:latin typeface="Calibri" panose="020F0502020204030204" pitchFamily="34" charset="0"/>
                <a:ea typeface="Times New Roman" panose="02020603050405020304" pitchFamily="18" charset="0"/>
              </a:rPr>
              <a:t>Recommender</a:t>
            </a:r>
            <a:r>
              <a:rPr lang="sl-SI" sz="1800">
                <a:solidFill>
                  <a:srgbClr val="3C3C3C"/>
                </a:solidFill>
                <a:effectLst/>
                <a:latin typeface="Calibri" panose="020F0502020204030204" pitchFamily="34" charset="0"/>
                <a:ea typeface="Times New Roman" panose="02020603050405020304" pitchFamily="18" charset="0"/>
              </a:rPr>
              <a:t> </a:t>
            </a:r>
            <a:r>
              <a:rPr lang="sl-SI" sz="1800" err="1">
                <a:solidFill>
                  <a:srgbClr val="3C3C3C"/>
                </a:solidFill>
                <a:effectLst/>
                <a:latin typeface="Calibri" panose="020F0502020204030204" pitchFamily="34" charset="0"/>
                <a:ea typeface="Times New Roman" panose="02020603050405020304" pitchFamily="18" charset="0"/>
              </a:rPr>
              <a:t>systems</a:t>
            </a:r>
            <a:r>
              <a:rPr lang="sl-SI" sz="1800">
                <a:solidFill>
                  <a:srgbClr val="3C3C3C"/>
                </a:solidFill>
                <a:effectLst/>
                <a:latin typeface="Calibri" panose="020F0502020204030204" pitchFamily="34" charset="0"/>
                <a:ea typeface="Times New Roman" panose="02020603050405020304" pitchFamily="18" charset="0"/>
              </a:rPr>
              <a:t> </a:t>
            </a:r>
            <a:r>
              <a:rPr lang="sl-SI" sz="1800" err="1">
                <a:solidFill>
                  <a:srgbClr val="3C3C3C"/>
                </a:solidFill>
                <a:effectLst/>
                <a:latin typeface="Calibri" panose="020F0502020204030204" pitchFamily="34" charset="0"/>
                <a:ea typeface="Times New Roman" panose="02020603050405020304" pitchFamily="18" charset="0"/>
              </a:rPr>
              <a:t>survey</a:t>
            </a:r>
            <a:r>
              <a:rPr lang="sl-SI" sz="1800">
                <a:solidFill>
                  <a:srgbClr val="3C3C3C"/>
                </a:solidFill>
                <a:effectLst/>
                <a:latin typeface="Calibri" panose="020F0502020204030204" pitchFamily="34" charset="0"/>
                <a:ea typeface="Times New Roman" panose="02020603050405020304" pitchFamily="18" charset="0"/>
              </a:rPr>
              <a:t>. </a:t>
            </a:r>
            <a:r>
              <a:rPr lang="sl-SI" sz="1800" err="1">
                <a:solidFill>
                  <a:srgbClr val="3C3C3C"/>
                </a:solidFill>
                <a:effectLst/>
                <a:latin typeface="Calibri" panose="020F0502020204030204" pitchFamily="34" charset="0"/>
                <a:ea typeface="Times New Roman" panose="02020603050405020304" pitchFamily="18" charset="0"/>
              </a:rPr>
              <a:t>Knowledge-based</a:t>
            </a:r>
            <a:r>
              <a:rPr lang="sl-SI" sz="1800">
                <a:solidFill>
                  <a:srgbClr val="3C3C3C"/>
                </a:solidFill>
                <a:effectLst/>
                <a:latin typeface="Calibri" panose="020F0502020204030204" pitchFamily="34" charset="0"/>
                <a:ea typeface="Times New Roman" panose="02020603050405020304" pitchFamily="18" charset="0"/>
              </a:rPr>
              <a:t> </a:t>
            </a:r>
            <a:r>
              <a:rPr lang="sl-SI" sz="1800" err="1">
                <a:solidFill>
                  <a:srgbClr val="3C3C3C"/>
                </a:solidFill>
                <a:effectLst/>
                <a:latin typeface="Calibri" panose="020F0502020204030204" pitchFamily="34" charset="0"/>
                <a:ea typeface="Times New Roman" panose="02020603050405020304" pitchFamily="18" charset="0"/>
              </a:rPr>
              <a:t>systems</a:t>
            </a:r>
            <a:r>
              <a:rPr lang="sl-SI" sz="1800">
                <a:solidFill>
                  <a:srgbClr val="3C3C3C"/>
                </a:solidFill>
                <a:effectLst/>
                <a:latin typeface="Calibri" panose="020F0502020204030204" pitchFamily="34" charset="0"/>
                <a:ea typeface="Times New Roman" panose="02020603050405020304" pitchFamily="18" charset="0"/>
              </a:rPr>
              <a:t>, 46 (7), 109</a:t>
            </a:r>
            <a:r>
              <a:rPr lang="sl-SI" sz="1800">
                <a:solidFill>
                  <a:srgbClr val="3C3C3C"/>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sl-SI" sz="1800">
                <a:solidFill>
                  <a:srgbClr val="3C3C3C"/>
                </a:solidFill>
                <a:effectLst/>
                <a:latin typeface="Calibri" panose="020F0502020204030204" pitchFamily="34" charset="0"/>
                <a:ea typeface="Times New Roman" panose="02020603050405020304" pitchFamily="18" charset="0"/>
              </a:rPr>
              <a:t>132. Pridobljeno 4. 6. 2014 s spletne strani: </a:t>
            </a:r>
            <a:r>
              <a:rPr lang="sl-SI" sz="1800" u="sng">
                <a:solidFill>
                  <a:srgbClr val="4064AA"/>
                </a:solidFill>
                <a:effectLst/>
                <a:latin typeface="Calibri" panose="020F0502020204030204" pitchFamily="34" charset="0"/>
                <a:ea typeface="Calibri" panose="020F0502020204030204" pitchFamily="34" charset="0"/>
                <a:hlinkClick r:id="rId3"/>
              </a:rPr>
              <a:t>http://dx.doi.org/10.1016/j.knosys.2013.03.012.</a:t>
            </a:r>
            <a:endParaRPr lang="sl-SI" sz="1800">
              <a:effectLst/>
              <a:latin typeface="Times New Roman" panose="02020603050405020304" pitchFamily="18" charset="0"/>
              <a:ea typeface="Times New Roman" panose="02020603050405020304" pitchFamily="18" charset="0"/>
            </a:endParaRPr>
          </a:p>
          <a:p>
            <a:pPr algn="just">
              <a:spcAft>
                <a:spcPts val="1200"/>
              </a:spcAft>
            </a:pPr>
            <a:r>
              <a:rPr lang="sl-SI" sz="1800" err="1">
                <a:solidFill>
                  <a:srgbClr val="3C3C3C"/>
                </a:solidFill>
                <a:effectLst/>
                <a:latin typeface="Calibri" panose="020F0502020204030204" pitchFamily="34" charset="0"/>
                <a:ea typeface="Times New Roman" panose="02020603050405020304" pitchFamily="18" charset="0"/>
              </a:rPr>
              <a:t>Borovič</a:t>
            </a:r>
            <a:r>
              <a:rPr lang="sl-SI" sz="1800">
                <a:solidFill>
                  <a:srgbClr val="3C3C3C"/>
                </a:solidFill>
                <a:effectLst/>
                <a:latin typeface="Calibri" panose="020F0502020204030204" pitchFamily="34" charset="0"/>
                <a:ea typeface="Times New Roman" panose="02020603050405020304" pitchFamily="18" charset="0"/>
              </a:rPr>
              <a:t>, M. (2012). Sistem priporočanja dokumentov in analiza kvalitete vsebinskega priporočanja pri različnih obdelavah vhodnega besedila. Magistrsko delo. Maribor: Fakulteta za elektrotehniko, računalništvo in informatiko. Pridobljeno 4. 6. 2014 s spletne strani: </a:t>
            </a:r>
            <a:r>
              <a:rPr lang="sl-SI" sz="1800" u="sng">
                <a:solidFill>
                  <a:srgbClr val="4064AA"/>
                </a:solidFill>
                <a:effectLst/>
                <a:latin typeface="Calibri" panose="020F0502020204030204" pitchFamily="34" charset="0"/>
                <a:ea typeface="Calibri" panose="020F0502020204030204" pitchFamily="34" charset="0"/>
                <a:hlinkClick r:id="rId4"/>
              </a:rPr>
              <a:t>http://dkum.uni-mb.si/IzpisGradiva.php?id=37811.</a:t>
            </a:r>
            <a:endParaRPr lang="sl-SI" sz="1800">
              <a:effectLst/>
              <a:latin typeface="Times New Roman" panose="02020603050405020304" pitchFamily="18" charset="0"/>
              <a:ea typeface="Times New Roman" panose="02020603050405020304" pitchFamily="18" charset="0"/>
            </a:endParaRPr>
          </a:p>
          <a:p>
            <a:pPr algn="just">
              <a:spcAft>
                <a:spcPts val="1200"/>
              </a:spcAft>
            </a:pPr>
            <a:r>
              <a:rPr lang="sl-SI" sz="1800" err="1">
                <a:solidFill>
                  <a:srgbClr val="3C3C3C"/>
                </a:solidFill>
                <a:effectLst/>
                <a:latin typeface="Calibri" panose="020F0502020204030204" pitchFamily="34" charset="0"/>
                <a:ea typeface="Times New Roman" panose="02020603050405020304" pitchFamily="18" charset="0"/>
              </a:rPr>
              <a:t>Burjek</a:t>
            </a:r>
            <a:r>
              <a:rPr lang="sl-SI" sz="1800">
                <a:solidFill>
                  <a:srgbClr val="3C3C3C"/>
                </a:solidFill>
                <a:effectLst/>
                <a:latin typeface="Calibri" panose="020F0502020204030204" pitchFamily="34" charset="0"/>
                <a:ea typeface="Times New Roman" panose="02020603050405020304" pitchFamily="18" charset="0"/>
              </a:rPr>
              <a:t>, M. (2011). </a:t>
            </a:r>
            <a:r>
              <a:rPr lang="sl-SI" sz="1800" err="1">
                <a:solidFill>
                  <a:srgbClr val="3C3C3C"/>
                </a:solidFill>
                <a:effectLst/>
                <a:latin typeface="Calibri" panose="020F0502020204030204" pitchFamily="34" charset="0"/>
                <a:ea typeface="Times New Roman" panose="02020603050405020304" pitchFamily="18" charset="0"/>
              </a:rPr>
              <a:t>Wikifikacija</a:t>
            </a:r>
            <a:r>
              <a:rPr lang="sl-SI" sz="1800">
                <a:solidFill>
                  <a:srgbClr val="3C3C3C"/>
                </a:solidFill>
                <a:effectLst/>
                <a:latin typeface="Calibri" panose="020F0502020204030204" pitchFamily="34" charset="0"/>
                <a:ea typeface="Times New Roman" panose="02020603050405020304" pitchFamily="18" charset="0"/>
              </a:rPr>
              <a:t> vsebin v digitalni knjižnici UM. Diplomsko delo. Maribor: Fakulteta za elektrotehniko, računalništvo in informatiko. Pridobljeno 4. 6. 2014 s spletne strani: </a:t>
            </a:r>
            <a:r>
              <a:rPr lang="sl-SI" sz="1800" u="sng">
                <a:solidFill>
                  <a:srgbClr val="4064AA"/>
                </a:solidFill>
                <a:effectLst/>
                <a:latin typeface="Calibri" panose="020F0502020204030204" pitchFamily="34" charset="0"/>
                <a:ea typeface="Calibri" panose="020F0502020204030204" pitchFamily="34" charset="0"/>
                <a:hlinkClick r:id="rId5"/>
              </a:rPr>
              <a:t>http://dkum.uni-mb.si/IzpisGradiva.php?id=20570.</a:t>
            </a:r>
            <a:endParaRPr lang="sl-SI" sz="1800">
              <a:effectLst/>
              <a:latin typeface="Times New Roman" panose="02020603050405020304" pitchFamily="18" charset="0"/>
              <a:ea typeface="Times New Roman" panose="02020603050405020304" pitchFamily="18" charset="0"/>
            </a:endParaRPr>
          </a:p>
          <a:p>
            <a:pPr algn="just">
              <a:spcAft>
                <a:spcPts val="1200"/>
              </a:spcAft>
            </a:pPr>
            <a:r>
              <a:rPr lang="sl-SI" sz="1800">
                <a:solidFill>
                  <a:srgbClr val="3C3C3C"/>
                </a:solidFill>
                <a:effectLst/>
                <a:latin typeface="Calibri" panose="020F0502020204030204" pitchFamily="34" charset="0"/>
                <a:ea typeface="Times New Roman" panose="02020603050405020304" pitchFamily="18" charset="0"/>
              </a:rPr>
              <a:t>Robertson, S., Zaragoza, H. in Taylor, M. (2004). </a:t>
            </a:r>
            <a:r>
              <a:rPr lang="sl-SI" sz="1800" err="1">
                <a:solidFill>
                  <a:srgbClr val="3C3C3C"/>
                </a:solidFill>
                <a:effectLst/>
                <a:latin typeface="Calibri" panose="020F0502020204030204" pitchFamily="34" charset="0"/>
                <a:ea typeface="Times New Roman" panose="02020603050405020304" pitchFamily="18" charset="0"/>
              </a:rPr>
              <a:t>Simple</a:t>
            </a:r>
            <a:r>
              <a:rPr lang="sl-SI" sz="1800">
                <a:solidFill>
                  <a:srgbClr val="3C3C3C"/>
                </a:solidFill>
                <a:effectLst/>
                <a:latin typeface="Calibri" panose="020F0502020204030204" pitchFamily="34" charset="0"/>
                <a:ea typeface="Times New Roman" panose="02020603050405020304" pitchFamily="18" charset="0"/>
              </a:rPr>
              <a:t> BM25 </a:t>
            </a:r>
            <a:r>
              <a:rPr lang="sl-SI" sz="1800" err="1">
                <a:solidFill>
                  <a:srgbClr val="3C3C3C"/>
                </a:solidFill>
                <a:effectLst/>
                <a:latin typeface="Calibri" panose="020F0502020204030204" pitchFamily="34" charset="0"/>
                <a:ea typeface="Times New Roman" panose="02020603050405020304" pitchFamily="18" charset="0"/>
              </a:rPr>
              <a:t>extension</a:t>
            </a:r>
            <a:r>
              <a:rPr lang="sl-SI" sz="1800">
                <a:solidFill>
                  <a:srgbClr val="3C3C3C"/>
                </a:solidFill>
                <a:effectLst/>
                <a:latin typeface="Calibri" panose="020F0502020204030204" pitchFamily="34" charset="0"/>
                <a:ea typeface="Times New Roman" panose="02020603050405020304" pitchFamily="18" charset="0"/>
              </a:rPr>
              <a:t> to multiple </a:t>
            </a:r>
            <a:r>
              <a:rPr lang="sl-SI" sz="1800" err="1">
                <a:solidFill>
                  <a:srgbClr val="3C3C3C"/>
                </a:solidFill>
                <a:effectLst/>
                <a:latin typeface="Calibri" panose="020F0502020204030204" pitchFamily="34" charset="0"/>
                <a:ea typeface="Times New Roman" panose="02020603050405020304" pitchFamily="18" charset="0"/>
              </a:rPr>
              <a:t>weighted</a:t>
            </a:r>
            <a:r>
              <a:rPr lang="sl-SI" sz="1800">
                <a:solidFill>
                  <a:srgbClr val="3C3C3C"/>
                </a:solidFill>
                <a:effectLst/>
                <a:latin typeface="Calibri" panose="020F0502020204030204" pitchFamily="34" charset="0"/>
                <a:ea typeface="Times New Roman" panose="02020603050405020304" pitchFamily="18" charset="0"/>
              </a:rPr>
              <a:t> </a:t>
            </a:r>
            <a:r>
              <a:rPr lang="sl-SI" sz="1800" err="1">
                <a:solidFill>
                  <a:srgbClr val="3C3C3C"/>
                </a:solidFill>
                <a:effectLst/>
                <a:latin typeface="Calibri" panose="020F0502020204030204" pitchFamily="34" charset="0"/>
                <a:ea typeface="Times New Roman" panose="02020603050405020304" pitchFamily="18" charset="0"/>
              </a:rPr>
              <a:t>fields</a:t>
            </a:r>
            <a:r>
              <a:rPr lang="sl-SI" sz="1800">
                <a:solidFill>
                  <a:srgbClr val="3C3C3C"/>
                </a:solidFill>
                <a:effectLst/>
                <a:latin typeface="Calibri" panose="020F0502020204030204" pitchFamily="34" charset="0"/>
                <a:ea typeface="Times New Roman" panose="02020603050405020304" pitchFamily="18" charset="0"/>
              </a:rPr>
              <a:t>. V </a:t>
            </a:r>
            <a:r>
              <a:rPr lang="sl-SI" sz="1800" err="1">
                <a:solidFill>
                  <a:srgbClr val="3C3C3C"/>
                </a:solidFill>
                <a:effectLst/>
                <a:latin typeface="Calibri" panose="020F0502020204030204" pitchFamily="34" charset="0"/>
                <a:ea typeface="Times New Roman" panose="02020603050405020304" pitchFamily="18" charset="0"/>
              </a:rPr>
              <a:t>Proceedings</a:t>
            </a:r>
            <a:r>
              <a:rPr lang="sl-SI" sz="1800">
                <a:solidFill>
                  <a:srgbClr val="3C3C3C"/>
                </a:solidFill>
                <a:effectLst/>
                <a:latin typeface="Calibri" panose="020F0502020204030204" pitchFamily="34" charset="0"/>
                <a:ea typeface="Times New Roman" panose="02020603050405020304" pitchFamily="18" charset="0"/>
              </a:rPr>
              <a:t> </a:t>
            </a:r>
            <a:r>
              <a:rPr lang="sl-SI" sz="1800" err="1">
                <a:solidFill>
                  <a:srgbClr val="3C3C3C"/>
                </a:solidFill>
                <a:effectLst/>
                <a:latin typeface="Calibri" panose="020F0502020204030204" pitchFamily="34" charset="0"/>
                <a:ea typeface="Times New Roman" panose="02020603050405020304" pitchFamily="18" charset="0"/>
              </a:rPr>
              <a:t>of</a:t>
            </a:r>
            <a:r>
              <a:rPr lang="sl-SI" sz="1800">
                <a:solidFill>
                  <a:srgbClr val="3C3C3C"/>
                </a:solidFill>
                <a:effectLst/>
                <a:latin typeface="Calibri" panose="020F0502020204030204" pitchFamily="34" charset="0"/>
                <a:ea typeface="Times New Roman" panose="02020603050405020304" pitchFamily="18" charset="0"/>
              </a:rPr>
              <a:t> </a:t>
            </a:r>
            <a:r>
              <a:rPr lang="sl-SI" sz="1800" err="1">
                <a:solidFill>
                  <a:srgbClr val="3C3C3C"/>
                </a:solidFill>
                <a:effectLst/>
                <a:latin typeface="Calibri" panose="020F0502020204030204" pitchFamily="34" charset="0"/>
                <a:ea typeface="Times New Roman" panose="02020603050405020304" pitchFamily="18" charset="0"/>
              </a:rPr>
              <a:t>the</a:t>
            </a:r>
            <a:r>
              <a:rPr lang="sl-SI" sz="1800">
                <a:solidFill>
                  <a:srgbClr val="3C3C3C"/>
                </a:solidFill>
                <a:effectLst/>
                <a:latin typeface="Calibri" panose="020F0502020204030204" pitchFamily="34" charset="0"/>
                <a:ea typeface="Times New Roman" panose="02020603050405020304" pitchFamily="18" charset="0"/>
              </a:rPr>
              <a:t> </a:t>
            </a:r>
            <a:r>
              <a:rPr lang="sl-SI" sz="1800" err="1">
                <a:solidFill>
                  <a:srgbClr val="3C3C3C"/>
                </a:solidFill>
                <a:effectLst/>
                <a:latin typeface="Calibri" panose="020F0502020204030204" pitchFamily="34" charset="0"/>
                <a:ea typeface="Times New Roman" panose="02020603050405020304" pitchFamily="18" charset="0"/>
              </a:rPr>
              <a:t>thirteenth</a:t>
            </a:r>
            <a:r>
              <a:rPr lang="sl-SI" sz="1800">
                <a:solidFill>
                  <a:srgbClr val="3C3C3C"/>
                </a:solidFill>
                <a:effectLst/>
                <a:latin typeface="Calibri" panose="020F0502020204030204" pitchFamily="34" charset="0"/>
                <a:ea typeface="Times New Roman" panose="02020603050405020304" pitchFamily="18" charset="0"/>
              </a:rPr>
              <a:t> ACM </a:t>
            </a:r>
            <a:r>
              <a:rPr lang="sl-SI" sz="1800" err="1">
                <a:solidFill>
                  <a:srgbClr val="3C3C3C"/>
                </a:solidFill>
                <a:effectLst/>
                <a:latin typeface="Calibri" panose="020F0502020204030204" pitchFamily="34" charset="0"/>
                <a:ea typeface="Times New Roman" panose="02020603050405020304" pitchFamily="18" charset="0"/>
              </a:rPr>
              <a:t>international</a:t>
            </a:r>
            <a:r>
              <a:rPr lang="sl-SI" sz="1800">
                <a:solidFill>
                  <a:srgbClr val="3C3C3C"/>
                </a:solidFill>
                <a:effectLst/>
                <a:latin typeface="Calibri" panose="020F0502020204030204" pitchFamily="34" charset="0"/>
                <a:ea typeface="Times New Roman" panose="02020603050405020304" pitchFamily="18" charset="0"/>
              </a:rPr>
              <a:t> </a:t>
            </a:r>
            <a:r>
              <a:rPr lang="sl-SI" sz="1800" err="1">
                <a:solidFill>
                  <a:srgbClr val="3C3C3C"/>
                </a:solidFill>
                <a:effectLst/>
                <a:latin typeface="Calibri" panose="020F0502020204030204" pitchFamily="34" charset="0"/>
                <a:ea typeface="Times New Roman" panose="02020603050405020304" pitchFamily="18" charset="0"/>
              </a:rPr>
              <a:t>conference</a:t>
            </a:r>
            <a:r>
              <a:rPr lang="sl-SI" sz="1800">
                <a:solidFill>
                  <a:srgbClr val="3C3C3C"/>
                </a:solidFill>
                <a:effectLst/>
                <a:latin typeface="Calibri" panose="020F0502020204030204" pitchFamily="34" charset="0"/>
                <a:ea typeface="Times New Roman" panose="02020603050405020304" pitchFamily="18" charset="0"/>
              </a:rPr>
              <a:t> on </a:t>
            </a:r>
            <a:r>
              <a:rPr lang="sl-SI" sz="1800" err="1">
                <a:solidFill>
                  <a:srgbClr val="3C3C3C"/>
                </a:solidFill>
                <a:effectLst/>
                <a:latin typeface="Calibri" panose="020F0502020204030204" pitchFamily="34" charset="0"/>
                <a:ea typeface="Times New Roman" panose="02020603050405020304" pitchFamily="18" charset="0"/>
              </a:rPr>
              <a:t>Information</a:t>
            </a:r>
            <a:r>
              <a:rPr lang="sl-SI" sz="1800">
                <a:solidFill>
                  <a:srgbClr val="3C3C3C"/>
                </a:solidFill>
                <a:effectLst/>
                <a:latin typeface="Calibri" panose="020F0502020204030204" pitchFamily="34" charset="0"/>
                <a:ea typeface="Times New Roman" panose="02020603050405020304" pitchFamily="18" charset="0"/>
              </a:rPr>
              <a:t> </a:t>
            </a:r>
            <a:r>
              <a:rPr lang="sl-SI" sz="1800" err="1">
                <a:solidFill>
                  <a:srgbClr val="3C3C3C"/>
                </a:solidFill>
                <a:effectLst/>
                <a:latin typeface="Calibri" panose="020F0502020204030204" pitchFamily="34" charset="0"/>
                <a:ea typeface="Times New Roman" panose="02020603050405020304" pitchFamily="18" charset="0"/>
              </a:rPr>
              <a:t>and</a:t>
            </a:r>
            <a:r>
              <a:rPr lang="sl-SI" sz="1800">
                <a:solidFill>
                  <a:srgbClr val="3C3C3C"/>
                </a:solidFill>
                <a:effectLst/>
                <a:latin typeface="Calibri" panose="020F0502020204030204" pitchFamily="34" charset="0"/>
                <a:ea typeface="Times New Roman" panose="02020603050405020304" pitchFamily="18" charset="0"/>
              </a:rPr>
              <a:t> </a:t>
            </a:r>
            <a:r>
              <a:rPr lang="sl-SI" sz="1800" err="1">
                <a:solidFill>
                  <a:srgbClr val="3C3C3C"/>
                </a:solidFill>
                <a:effectLst/>
                <a:latin typeface="Calibri" panose="020F0502020204030204" pitchFamily="34" charset="0"/>
                <a:ea typeface="Times New Roman" panose="02020603050405020304" pitchFamily="18" charset="0"/>
              </a:rPr>
              <a:t>knowledge</a:t>
            </a:r>
            <a:r>
              <a:rPr lang="sl-SI" sz="1800">
                <a:solidFill>
                  <a:srgbClr val="3C3C3C"/>
                </a:solidFill>
                <a:effectLst/>
                <a:latin typeface="Calibri" panose="020F0502020204030204" pitchFamily="34" charset="0"/>
                <a:ea typeface="Times New Roman" panose="02020603050405020304" pitchFamily="18" charset="0"/>
              </a:rPr>
              <a:t> management. New York: ACM, 42–49.</a:t>
            </a:r>
            <a:endParaRPr lang="sl-SI" sz="1800">
              <a:effectLst/>
              <a:latin typeface="Times New Roman" panose="02020603050405020304" pitchFamily="18" charset="0"/>
              <a:ea typeface="Times New Roman" panose="02020603050405020304" pitchFamily="18" charset="0"/>
            </a:endParaRPr>
          </a:p>
          <a:p>
            <a:r>
              <a:rPr lang="sl-SI" sz="1800" kern="0">
                <a:solidFill>
                  <a:srgbClr val="3C3C3C"/>
                </a:solidFill>
                <a:effectLst/>
                <a:latin typeface="Calibri" panose="020F0502020204030204" pitchFamily="34" charset="0"/>
                <a:ea typeface="Calibri" panose="020F0502020204030204" pitchFamily="34" charset="0"/>
              </a:rPr>
              <a:t>Su, X. in </a:t>
            </a:r>
            <a:r>
              <a:rPr lang="sl-SI" sz="1800" kern="0" err="1">
                <a:solidFill>
                  <a:srgbClr val="3C3C3C"/>
                </a:solidFill>
                <a:effectLst/>
                <a:latin typeface="Calibri" panose="020F0502020204030204" pitchFamily="34" charset="0"/>
                <a:ea typeface="Calibri" panose="020F0502020204030204" pitchFamily="34" charset="0"/>
              </a:rPr>
              <a:t>Khoshgoftaar</a:t>
            </a:r>
            <a:r>
              <a:rPr lang="sl-SI" sz="1800" kern="0">
                <a:solidFill>
                  <a:srgbClr val="3C3C3C"/>
                </a:solidFill>
                <a:effectLst/>
                <a:latin typeface="Calibri" panose="020F0502020204030204" pitchFamily="34" charset="0"/>
                <a:ea typeface="Calibri" panose="020F0502020204030204" pitchFamily="34" charset="0"/>
              </a:rPr>
              <a:t>, T. M. (2009). A </a:t>
            </a:r>
            <a:r>
              <a:rPr lang="sl-SI" sz="1800" kern="0" err="1">
                <a:solidFill>
                  <a:srgbClr val="3C3C3C"/>
                </a:solidFill>
                <a:effectLst/>
                <a:latin typeface="Calibri" panose="020F0502020204030204" pitchFamily="34" charset="0"/>
                <a:ea typeface="Calibri" panose="020F0502020204030204" pitchFamily="34" charset="0"/>
              </a:rPr>
              <a:t>survey</a:t>
            </a:r>
            <a:r>
              <a:rPr lang="sl-SI" sz="1800" kern="0">
                <a:solidFill>
                  <a:srgbClr val="3C3C3C"/>
                </a:solidFill>
                <a:effectLst/>
                <a:latin typeface="Calibri" panose="020F0502020204030204" pitchFamily="34" charset="0"/>
                <a:ea typeface="Calibri" panose="020F0502020204030204" pitchFamily="34" charset="0"/>
              </a:rPr>
              <a:t> </a:t>
            </a:r>
            <a:r>
              <a:rPr lang="sl-SI" sz="1800" kern="0" err="1">
                <a:solidFill>
                  <a:srgbClr val="3C3C3C"/>
                </a:solidFill>
                <a:effectLst/>
                <a:latin typeface="Calibri" panose="020F0502020204030204" pitchFamily="34" charset="0"/>
                <a:ea typeface="Calibri" panose="020F0502020204030204" pitchFamily="34" charset="0"/>
              </a:rPr>
              <a:t>of</a:t>
            </a:r>
            <a:r>
              <a:rPr lang="sl-SI" sz="1800" kern="0">
                <a:solidFill>
                  <a:srgbClr val="3C3C3C"/>
                </a:solidFill>
                <a:effectLst/>
                <a:latin typeface="Calibri" panose="020F0502020204030204" pitchFamily="34" charset="0"/>
                <a:ea typeface="Calibri" panose="020F0502020204030204" pitchFamily="34" charset="0"/>
              </a:rPr>
              <a:t> </a:t>
            </a:r>
            <a:r>
              <a:rPr lang="sl-SI" sz="1800" kern="0" err="1">
                <a:solidFill>
                  <a:srgbClr val="3C3C3C"/>
                </a:solidFill>
                <a:effectLst/>
                <a:latin typeface="Calibri" panose="020F0502020204030204" pitchFamily="34" charset="0"/>
                <a:ea typeface="Calibri" panose="020F0502020204030204" pitchFamily="34" charset="0"/>
              </a:rPr>
              <a:t>collaborative</a:t>
            </a:r>
            <a:r>
              <a:rPr lang="sl-SI" sz="1800" kern="0">
                <a:solidFill>
                  <a:srgbClr val="3C3C3C"/>
                </a:solidFill>
                <a:effectLst/>
                <a:latin typeface="Calibri" panose="020F0502020204030204" pitchFamily="34" charset="0"/>
                <a:ea typeface="Calibri" panose="020F0502020204030204" pitchFamily="34" charset="0"/>
              </a:rPr>
              <a:t> </a:t>
            </a:r>
            <a:r>
              <a:rPr lang="sl-SI" sz="1800" kern="0" err="1">
                <a:solidFill>
                  <a:srgbClr val="3C3C3C"/>
                </a:solidFill>
                <a:effectLst/>
                <a:latin typeface="Calibri" panose="020F0502020204030204" pitchFamily="34" charset="0"/>
                <a:ea typeface="Calibri" panose="020F0502020204030204" pitchFamily="34" charset="0"/>
              </a:rPr>
              <a:t>filtering</a:t>
            </a:r>
            <a:r>
              <a:rPr lang="sl-SI" sz="1800" kern="0">
                <a:solidFill>
                  <a:srgbClr val="3C3C3C"/>
                </a:solidFill>
                <a:effectLst/>
                <a:latin typeface="Calibri" panose="020F0502020204030204" pitchFamily="34" charset="0"/>
                <a:ea typeface="Calibri" panose="020F0502020204030204" pitchFamily="34" charset="0"/>
              </a:rPr>
              <a:t> </a:t>
            </a:r>
            <a:r>
              <a:rPr lang="sl-SI" sz="1800" kern="0" err="1">
                <a:solidFill>
                  <a:srgbClr val="3C3C3C"/>
                </a:solidFill>
                <a:effectLst/>
                <a:latin typeface="Calibri" panose="020F0502020204030204" pitchFamily="34" charset="0"/>
                <a:ea typeface="Calibri" panose="020F0502020204030204" pitchFamily="34" charset="0"/>
              </a:rPr>
              <a:t>techniques</a:t>
            </a:r>
            <a:r>
              <a:rPr lang="sl-SI" sz="1800" kern="0">
                <a:solidFill>
                  <a:srgbClr val="3C3C3C"/>
                </a:solidFill>
                <a:effectLst/>
                <a:latin typeface="Calibri" panose="020F0502020204030204" pitchFamily="34" charset="0"/>
                <a:ea typeface="Calibri" panose="020F0502020204030204" pitchFamily="34" charset="0"/>
              </a:rPr>
              <a:t>. </a:t>
            </a:r>
            <a:r>
              <a:rPr lang="sl-SI" sz="1800" kern="0" err="1">
                <a:solidFill>
                  <a:srgbClr val="3C3C3C"/>
                </a:solidFill>
                <a:effectLst/>
                <a:latin typeface="Calibri" panose="020F0502020204030204" pitchFamily="34" charset="0"/>
                <a:ea typeface="Calibri" panose="020F0502020204030204" pitchFamily="34" charset="0"/>
              </a:rPr>
              <a:t>Advances</a:t>
            </a:r>
            <a:r>
              <a:rPr lang="sl-SI" sz="1800" kern="0">
                <a:solidFill>
                  <a:srgbClr val="3C3C3C"/>
                </a:solidFill>
                <a:effectLst/>
                <a:latin typeface="Calibri" panose="020F0502020204030204" pitchFamily="34" charset="0"/>
                <a:ea typeface="Calibri" panose="020F0502020204030204" pitchFamily="34" charset="0"/>
              </a:rPr>
              <a:t> in </a:t>
            </a:r>
            <a:r>
              <a:rPr lang="sl-SI" sz="1800" kern="0" err="1">
                <a:solidFill>
                  <a:srgbClr val="3C3C3C"/>
                </a:solidFill>
                <a:effectLst/>
                <a:latin typeface="Calibri" panose="020F0502020204030204" pitchFamily="34" charset="0"/>
                <a:ea typeface="Calibri" panose="020F0502020204030204" pitchFamily="34" charset="0"/>
              </a:rPr>
              <a:t>artificial</a:t>
            </a:r>
            <a:r>
              <a:rPr lang="sl-SI" sz="1800" kern="0">
                <a:solidFill>
                  <a:srgbClr val="3C3C3C"/>
                </a:solidFill>
                <a:effectLst/>
                <a:latin typeface="Calibri" panose="020F0502020204030204" pitchFamily="34" charset="0"/>
                <a:ea typeface="Calibri" panose="020F0502020204030204" pitchFamily="34" charset="0"/>
              </a:rPr>
              <a:t> </a:t>
            </a:r>
            <a:r>
              <a:rPr lang="sl-SI" sz="1800" kern="0" err="1">
                <a:solidFill>
                  <a:srgbClr val="3C3C3C"/>
                </a:solidFill>
                <a:effectLst/>
                <a:latin typeface="Calibri" panose="020F0502020204030204" pitchFamily="34" charset="0"/>
                <a:ea typeface="Calibri" panose="020F0502020204030204" pitchFamily="34" charset="0"/>
              </a:rPr>
              <a:t>intelligence</a:t>
            </a:r>
            <a:r>
              <a:rPr lang="sl-SI" sz="1800" kern="0">
                <a:solidFill>
                  <a:srgbClr val="3C3C3C"/>
                </a:solidFill>
                <a:effectLst/>
                <a:latin typeface="Calibri" panose="020F0502020204030204" pitchFamily="34" charset="0"/>
                <a:ea typeface="Calibri" panose="020F0502020204030204" pitchFamily="34" charset="0"/>
              </a:rPr>
              <a:t>, </a:t>
            </a:r>
            <a:r>
              <a:rPr lang="sl-SI" sz="1800" kern="0" err="1">
                <a:solidFill>
                  <a:srgbClr val="3C3C3C"/>
                </a:solidFill>
                <a:effectLst/>
                <a:latin typeface="Calibri" panose="020F0502020204030204" pitchFamily="34" charset="0"/>
                <a:ea typeface="Calibri" panose="020F0502020204030204" pitchFamily="34" charset="0"/>
              </a:rPr>
              <a:t>Article</a:t>
            </a:r>
            <a:r>
              <a:rPr lang="sl-SI" sz="1800" kern="0">
                <a:solidFill>
                  <a:srgbClr val="3C3C3C"/>
                </a:solidFill>
                <a:effectLst/>
                <a:latin typeface="Calibri" panose="020F0502020204030204" pitchFamily="34" charset="0"/>
                <a:ea typeface="Calibri" panose="020F0502020204030204" pitchFamily="34" charset="0"/>
              </a:rPr>
              <a:t> ID 421425, 19 strani. Pridobljeno 4. 6. 2014 s spletne strani: </a:t>
            </a:r>
            <a:r>
              <a:rPr lang="sl-SI" sz="1800" u="sng" kern="0">
                <a:solidFill>
                  <a:srgbClr val="4064AA"/>
                </a:solidFill>
                <a:effectLst/>
                <a:latin typeface="Calibri" panose="020F0502020204030204" pitchFamily="34" charset="0"/>
                <a:ea typeface="Calibri" panose="020F0502020204030204" pitchFamily="34" charset="0"/>
                <a:cs typeface="Calibri" panose="020F0502020204030204" pitchFamily="34" charset="0"/>
                <a:hlinkClick r:id="rId6"/>
              </a:rPr>
              <a:t>http://dx.doi.org/10.1155/2009/421425.</a:t>
            </a:r>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6</a:t>
            </a:fld>
            <a:endParaRPr lang="sl-SI"/>
          </a:p>
        </p:txBody>
      </p:sp>
    </p:spTree>
    <p:extLst>
      <p:ext uri="{BB962C8B-B14F-4D97-AF65-F5344CB8AC3E}">
        <p14:creationId xmlns:p14="http://schemas.microsoft.com/office/powerpoint/2010/main" val="2086017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just">
              <a:lnSpc>
                <a:spcPct val="107000"/>
              </a:lnSpc>
              <a:spcAft>
                <a:spcPts val="800"/>
              </a:spcAft>
            </a:pPr>
            <a:r>
              <a:rPr lang="sl-SI" sz="1800">
                <a:effectLst/>
                <a:latin typeface="Calibri" panose="020F0502020204030204" pitchFamily="34" charset="0"/>
                <a:ea typeface="Calibri" panose="020F0502020204030204" pitchFamily="34" charset="0"/>
                <a:cs typeface="Calibri" panose="020F0502020204030204" pitchFamily="34" charset="0"/>
              </a:rPr>
              <a:t>Za potrebe detekcije podobnih vsebin v sistemu za upravljanje z učnimi vsebinami smo razvili vtičnik, ki ga uporabljajo na Univerzi v Mariboru, Univerzi na Primorskem, v </a:t>
            </a:r>
            <a:r>
              <a:rPr lang="sl-SI" sz="1800" err="1">
                <a:effectLst/>
                <a:latin typeface="Calibri" panose="020F0502020204030204" pitchFamily="34" charset="0"/>
                <a:ea typeface="Calibri" panose="020F0502020204030204" pitchFamily="34" charset="0"/>
                <a:cs typeface="Calibri" panose="020F0502020204030204" pitchFamily="34" charset="0"/>
              </a:rPr>
              <a:t>ARNESovih</a:t>
            </a:r>
            <a:r>
              <a:rPr lang="sl-SI" sz="1800">
                <a:effectLst/>
                <a:latin typeface="Calibri" panose="020F0502020204030204" pitchFamily="34" charset="0"/>
                <a:ea typeface="Calibri" panose="020F0502020204030204" pitchFamily="34" charset="0"/>
                <a:cs typeface="Calibri" panose="020F0502020204030204" pitchFamily="34" charset="0"/>
              </a:rPr>
              <a:t> učilnicah, Policijski akademiji, in na več samostojnih visokošolskih zavodih.  V vtičniku je možno konfigurirati katere dokumente bo </a:t>
            </a:r>
            <a:r>
              <a:rPr lang="sl-SI" sz="1800" err="1">
                <a:effectLst/>
                <a:latin typeface="Calibri" panose="020F0502020204030204" pitchFamily="34" charset="0"/>
                <a:ea typeface="Calibri" panose="020F0502020204030204" pitchFamily="34" charset="0"/>
                <a:cs typeface="Calibri" panose="020F0502020204030204" pitchFamily="34" charset="0"/>
              </a:rPr>
              <a:t>Moodle</a:t>
            </a:r>
            <a:r>
              <a:rPr lang="sl-SI" sz="1800">
                <a:effectLst/>
                <a:latin typeface="Calibri" panose="020F0502020204030204" pitchFamily="34" charset="0"/>
                <a:ea typeface="Calibri" panose="020F0502020204030204" pitchFamily="34" charset="0"/>
                <a:cs typeface="Calibri" panose="020F0502020204030204" pitchFamily="34" charset="0"/>
              </a:rPr>
              <a:t> pošiljal  v detekcijo podobnosti. V </a:t>
            </a:r>
            <a:r>
              <a:rPr lang="sl-SI" sz="1800" err="1">
                <a:effectLst/>
                <a:latin typeface="Calibri" panose="020F0502020204030204" pitchFamily="34" charset="0"/>
                <a:ea typeface="Calibri" panose="020F0502020204030204" pitchFamily="34" charset="0"/>
                <a:cs typeface="Calibri" panose="020F0502020204030204" pitchFamily="34" charset="0"/>
              </a:rPr>
              <a:t>ARNESovih</a:t>
            </a:r>
            <a:r>
              <a:rPr lang="sl-SI" sz="1800">
                <a:effectLst/>
                <a:latin typeface="Calibri" panose="020F0502020204030204" pitchFamily="34" charset="0"/>
                <a:ea typeface="Calibri" panose="020F0502020204030204" pitchFamily="34" charset="0"/>
                <a:cs typeface="Calibri" panose="020F0502020204030204" pitchFamily="34" charset="0"/>
              </a:rPr>
              <a:t> </a:t>
            </a:r>
            <a:r>
              <a:rPr lang="sl-SI" sz="1800" err="1">
                <a:effectLst/>
                <a:latin typeface="Calibri" panose="020F0502020204030204" pitchFamily="34" charset="0"/>
                <a:ea typeface="Calibri" panose="020F0502020204030204" pitchFamily="34" charset="0"/>
                <a:cs typeface="Calibri" panose="020F0502020204030204" pitchFamily="34" charset="0"/>
              </a:rPr>
              <a:t>učilncah</a:t>
            </a:r>
            <a:r>
              <a:rPr lang="sl-SI" sz="1800">
                <a:effectLst/>
                <a:latin typeface="Calibri" panose="020F0502020204030204" pitchFamily="34" charset="0"/>
                <a:ea typeface="Calibri" panose="020F0502020204030204" pitchFamily="34" charset="0"/>
                <a:cs typeface="Calibri" panose="020F0502020204030204" pitchFamily="34" charset="0"/>
              </a:rPr>
              <a:t> je možno definirati ali bo določena spletna učilnica uporabljala detekcijo podobnih vsebin ter ali se detekcija izvede takoj ob vstavljanju dokumenta v </a:t>
            </a:r>
            <a:r>
              <a:rPr lang="sl-SI" sz="1800" err="1">
                <a:effectLst/>
                <a:latin typeface="Calibri" panose="020F0502020204030204" pitchFamily="34" charset="0"/>
                <a:ea typeface="Calibri" panose="020F0502020204030204" pitchFamily="34" charset="0"/>
                <a:cs typeface="Calibri" panose="020F0502020204030204" pitchFamily="34" charset="0"/>
              </a:rPr>
              <a:t>Moodle</a:t>
            </a:r>
            <a:r>
              <a:rPr lang="sl-SI" sz="1800">
                <a:effectLst/>
                <a:latin typeface="Calibri" panose="020F0502020204030204" pitchFamily="34" charset="0"/>
                <a:ea typeface="Calibri" panose="020F0502020204030204" pitchFamily="34" charset="0"/>
                <a:cs typeface="Calibri" panose="020F0502020204030204" pitchFamily="34" charset="0"/>
              </a:rPr>
              <a:t>, ali pa se izvede, ko poteče rok oddaje naloge.</a:t>
            </a:r>
            <a:endParaRPr lang="sl-SI"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l-SI" sz="1800">
                <a:effectLst/>
                <a:latin typeface="Calibri" panose="020F0502020204030204" pitchFamily="34" charset="0"/>
                <a:ea typeface="Calibri" panose="020F0502020204030204" pitchFamily="34" charset="0"/>
                <a:cs typeface="Calibri" panose="020F0502020204030204" pitchFamily="34" charset="0"/>
              </a:rPr>
              <a:t> </a:t>
            </a:r>
            <a:endParaRPr lang="sl-SI"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l-SI" sz="1800">
                <a:effectLst/>
                <a:latin typeface="Calibri" panose="020F0502020204030204" pitchFamily="34" charset="0"/>
                <a:ea typeface="Calibri" panose="020F0502020204030204" pitchFamily="34" charset="0"/>
                <a:cs typeface="Calibri" panose="020F0502020204030204" pitchFamily="34" charset="0"/>
              </a:rPr>
              <a:t>Sistem za ugotavljanje podobnosti med dokumenti je zasnovan tako, da lahko procent podobnosti vstavljenih del preverijo samo njihovi avtorji ali pedagoški delavci, ki so definirali določeno nalogo. Za univerze in fakultete smo pripravili tudi skrbniški vmesnik, preko katerega lahko avtorizirani uporabniki pregledujejo podobnost vseh del določene fakultete ali univerze. Te uporabnike določi vodstvo fakultete ali univerze in lahko tudi vstavljajo dela v skrbniškem vmesniku ali določajo spletne vire, ki bi jih želele fakultete ali univerze vključiti v preverjanje podobnosti s svojimi dokumenti.  Možen je tudi dostop do skrbniškega vmesnika ob uporabi </a:t>
            </a:r>
            <a:r>
              <a:rPr lang="sl-SI" sz="1800" err="1">
                <a:effectLst/>
                <a:latin typeface="Calibri" panose="020F0502020204030204" pitchFamily="34" charset="0"/>
                <a:ea typeface="Calibri" panose="020F0502020204030204" pitchFamily="34" charset="0"/>
                <a:cs typeface="Calibri" panose="020F0502020204030204" pitchFamily="34" charset="0"/>
              </a:rPr>
              <a:t>avtentikacije</a:t>
            </a:r>
            <a:r>
              <a:rPr lang="sl-SI" sz="1800">
                <a:effectLst/>
                <a:latin typeface="Calibri" panose="020F0502020204030204" pitchFamily="34" charset="0"/>
                <a:ea typeface="Calibri" panose="020F0502020204030204" pitchFamily="34" charset="0"/>
                <a:cs typeface="Calibri" panose="020F0502020204030204" pitchFamily="34" charset="0"/>
              </a:rPr>
              <a:t> Arnes AAI. Trenutno ga za vse člane univerze uporablja samo Univerza na Primorskem. Knjižničarji in referenti posameznih vključenih organizacij lahko uporabljajo detektor podobnih vsebin preko vmesnika v </a:t>
            </a:r>
            <a:r>
              <a:rPr lang="sl-SI" sz="1800" err="1">
                <a:effectLst/>
                <a:latin typeface="Calibri" panose="020F0502020204030204" pitchFamily="34" charset="0"/>
                <a:ea typeface="Calibri" panose="020F0502020204030204" pitchFamily="34" charset="0"/>
                <a:cs typeface="Calibri" panose="020F0502020204030204" pitchFamily="34" charset="0"/>
              </a:rPr>
              <a:t>repozitoriju</a:t>
            </a:r>
            <a:r>
              <a:rPr lang="sl-SI" sz="1800">
                <a:effectLst/>
                <a:latin typeface="Calibri" panose="020F0502020204030204" pitchFamily="34" charset="0"/>
                <a:ea typeface="Calibri" panose="020F0502020204030204" pitchFamily="34" charset="0"/>
                <a:cs typeface="Calibri" panose="020F0502020204030204" pitchFamily="34" charset="0"/>
              </a:rPr>
              <a:t>.</a:t>
            </a:r>
            <a:endParaRPr lang="sl-SI"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l-SI" sz="1800">
                <a:effectLst/>
                <a:latin typeface="Calibri" panose="020F0502020204030204" pitchFamily="34" charset="0"/>
                <a:ea typeface="Calibri" panose="020F0502020204030204" pitchFamily="34" charset="0"/>
                <a:cs typeface="Calibri" panose="020F0502020204030204" pitchFamily="34" charset="0"/>
              </a:rPr>
              <a:t> </a:t>
            </a:r>
            <a:endParaRPr lang="sl-SI"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l-SI" sz="1800" u="sng">
                <a:effectLst/>
                <a:latin typeface="Calibri" panose="020F0502020204030204" pitchFamily="34" charset="0"/>
                <a:ea typeface="Calibri" panose="020F0502020204030204" pitchFamily="34" charset="0"/>
                <a:cs typeface="Calibri" panose="020F0502020204030204" pitchFamily="34" charset="0"/>
              </a:rPr>
              <a:t>Velika prednost naše rešitve v primerjavi s konkurenčnimi ponudniki je velika baza slovenskih besedil, ki se dnevno povečuje.</a:t>
            </a:r>
            <a:r>
              <a:rPr lang="sl-SI" sz="1800">
                <a:effectLst/>
                <a:latin typeface="Calibri" panose="020F0502020204030204" pitchFamily="34" charset="0"/>
                <a:ea typeface="Calibri" panose="020F0502020204030204" pitchFamily="34" charset="0"/>
                <a:cs typeface="Calibri" panose="020F0502020204030204" pitchFamily="34" charset="0"/>
              </a:rPr>
              <a:t> </a:t>
            </a:r>
            <a:endParaRPr lang="sl-SI"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200"/>
              </a:spcAft>
            </a:pP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Vsebinsko ločimo med preverjanjem podobnosti vsebine in preverjanjem plagiatorstva. Ustrezne programske opreme določijo stopnjo podobnosti vsebin. </a:t>
            </a:r>
            <a:r>
              <a:rPr lang="sl-SI" sz="1800" u="sng">
                <a:solidFill>
                  <a:srgbClr val="3C3C3C"/>
                </a:solidFill>
                <a:effectLst/>
                <a:latin typeface="Calibri" panose="020F0502020204030204" pitchFamily="34" charset="0"/>
                <a:ea typeface="Calibri" panose="020F0502020204030204" pitchFamily="34" charset="0"/>
                <a:cs typeface="Calibri" panose="020F0502020204030204" pitchFamily="34" charset="0"/>
              </a:rPr>
              <a:t>O plagiatorstvu odloča človek na osnovi stopnje podobnosti in drugih kriterijev.</a:t>
            </a:r>
            <a:endParaRPr lang="sl-SI"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200"/>
              </a:spcAft>
            </a:pP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Ugotavljanje podobnosti med dokumenti se v detektorju podobnih vsebin na nacionalnem portalu odprte znanosti izvaja v dveh korakih.</a:t>
            </a:r>
            <a:endParaRPr lang="sl-SI"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200"/>
              </a:spcAft>
            </a:pP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V prvem koraku, ki ga imenujemo »ugotavljanje grobe podobnosti« (angl.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fingerprinting</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programska oprema za preverjanje podobnosti določi dokumente, ki so po vsebini najbolj podobni dokumentu, ki ga želimo preveriti. Za ta namen se uporabljajo algoritmi in drugi procesi, ki za celotno vsebino dokumenta ali za posamezne odseke dokumenta (poglavje, odstavek, stavek, določeno število besed) izračunajo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značilke</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Stein</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2007,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Alzahrani</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et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al</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2012, Brezovnik in Ojsteršek, 2011a). V tem koraku program tudi določi katere dokumente bo uporabil za nadaljnjo obdelavo.</a:t>
            </a:r>
            <a:endParaRPr lang="sl-SI"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200"/>
              </a:spcAft>
            </a:pP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V drugem koraku, ki ga imenujemo »ugotavljanje fine podobnosti« (angl.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pairwise</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feature-based</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exhaustive</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analysis</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preverimo vsak dokument z vsakim z ugotavljanjem najdaljših skupnih podnizov znakov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Navaro</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2001).</a:t>
            </a:r>
            <a:endParaRPr lang="sl-SI"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200"/>
              </a:spcAft>
            </a:pP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Zaznavanje podobnosti vsebin (plagiatorstva) se v nacionalni infrastrukturi odprtega dostopa izvaja na nacionalnem portalu. Rezultate podobnosti lahko ob ustrezni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avtentikaciji</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in avtorizaciji v institucionalnem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repozitoriju</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ali v akademskem informacijskem sistemu univerze pogledajo pooblaščene osebe. Študent ali zaposleni na univerzi lahko vidi samo dela, pri katerih je avtor, soavtor ali mentor. Program za preverjanje podobnosti izvede primerjavo podobnosti za vsako delo, shranjeno v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repozitorije</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univerz. Program ne preverja podobnosti slik.</a:t>
            </a:r>
            <a:endParaRPr lang="sl-SI"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l-SI" sz="1800">
                <a:effectLst/>
                <a:latin typeface="Calibri" panose="020F0502020204030204" pitchFamily="34" charset="0"/>
                <a:ea typeface="Calibri" panose="020F0502020204030204" pitchFamily="34" charset="0"/>
                <a:cs typeface="Calibri" panose="020F0502020204030204" pitchFamily="34" charset="0"/>
              </a:rPr>
              <a:t> </a:t>
            </a:r>
            <a:endParaRPr lang="sl-SI"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200"/>
              </a:spcAft>
            </a:pP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Program, ki preverja podobnost povedi med besedili, odkrije podobne povedi v obeh besedilih, ki so daljše od štiridesetih znakov.</a:t>
            </a:r>
            <a:endParaRPr lang="sl-SI"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200"/>
              </a:spcAft>
            </a:pP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Meja štiridesetih znakov je nastavljena na podlagi izkušenj, ki smo jih pridobili od leta 2008 z detekcijo podobnih vsebin na nivoju povedi. Krajše povedi običajno predstavljajo fraze ali ustaljeno strokovno terminologijo.</a:t>
            </a:r>
            <a:endParaRPr lang="sl-SI"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l-SI" sz="1800" u="sng">
                <a:effectLst/>
                <a:latin typeface="Calibri" panose="020F0502020204030204" pitchFamily="34" charset="0"/>
                <a:ea typeface="Calibri" panose="020F0502020204030204" pitchFamily="34" charset="0"/>
                <a:cs typeface="Calibri" panose="020F0502020204030204" pitchFamily="34" charset="0"/>
              </a:rPr>
              <a:t>Programska rešitev za detekcijo podobnih vsebin je prilagojena analizi besedil v slovenskem jeziku (upošteva pregibnost jezika, sinonime), kar je glavna njegova prednost v primerjavi s konkurenčnimi produkti, ki so usmerjeni predvsem na preverjanje besedil v angleškem jeziku.</a:t>
            </a:r>
            <a:r>
              <a:rPr lang="sl-SI" sz="1800">
                <a:effectLst/>
                <a:latin typeface="Calibri" panose="020F0502020204030204" pitchFamily="34" charset="0"/>
                <a:ea typeface="Calibri" panose="020F0502020204030204" pitchFamily="34" charset="0"/>
                <a:cs typeface="Calibri" panose="020F0502020204030204" pitchFamily="34" charset="0"/>
              </a:rPr>
              <a:t>  Za preverjanje besedil v slovenskem jeziku smo razvili programsko ogrodje, ki omogoča povezovanje različnih opravil za procesiranje besedil in tekstovno rudarjenje (npr. razčlenjevanje vsebine, oblikoslovno označevanje, razreševanje sklicev, pomensko označevanje, delno avtomatsko dopolnjevanje pomenskega slovarja, določanje imenskih entitet, določanje relacij med imenskimi entitetami...).  Za slovenski jezik uporabljamo oblikoslovni slovar, ki vsebuje okrog 8.000.000 besednih oblik združenih v okrog 320.000 lem. </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Kot splošni pomenski slovar smo uporabili besedne zveze iz naslovov člankov iz slovenske, angleške in nemške Wikipedije, ki smo jih ekstrahirali iz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Dbpedije</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Morsey</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et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al</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2012) in domensko specifični pomenski slovar, ki smo ga zgradili s pomočjo ključnih besed, ki se pojavljajo v metapodatkih publikacij. Povedi, ki jih program za ugotavljanje grobe podobnosti označi kot podobne, so nesporno enake v obeh besedilih. Razlikujejo se lahko samo, če so avtorji uporabljali sinonime ali so jih napisali v drugi osebi oziroma so v njih uporabili mašila ( npr. torej, pa…).</a:t>
            </a:r>
            <a:r>
              <a:rPr lang="sl-SI" sz="1800">
                <a:effectLst/>
                <a:latin typeface="Calibri" panose="020F0502020204030204" pitchFamily="34" charset="0"/>
                <a:ea typeface="Calibri" panose="020F0502020204030204" pitchFamily="34" charset="0"/>
                <a:cs typeface="Calibri" panose="020F0502020204030204" pitchFamily="34" charset="0"/>
              </a:rPr>
              <a:t> </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Program zazna podobne povedi v besedilih, čeprav je v njih lahko zamenjan vrstni red uporabljenih besed ali so v besedah tipkarske napake.</a:t>
            </a:r>
            <a:endParaRPr lang="sl-SI"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200"/>
              </a:spcAft>
            </a:pP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a:t>
            </a:r>
            <a:endParaRPr lang="sl-SI"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200"/>
              </a:spcAft>
            </a:pP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Algoritem za določanje podobnosti povedi med besedili (Brezovnik in Ojsteršek, 2011a), ki smo ga dodatno nadgradili, najprej pretvori besedilo v format UTF-8, izloči odvečne presledke in skoke v novo vrstico (CR, LF), razbije vsebino v stavke, ki jih nato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lematizira</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in iz njih izloči najbolj pogoste besede (npr. in ali, da ...) ter preostale besede iz stavka uredi po abecedi. V tem koraku izvede tudi popravljanje tipkarskih napak v besedah, če lahko iz oblikoslovnega slovarja ob uporabi POS označevalnika enoumno določi za katero besedo gre.</a:t>
            </a:r>
            <a:endParaRPr lang="sl-SI"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200"/>
              </a:spcAft>
            </a:pP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Za popravke tipkarskih napak smo uporabili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Symmetric</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Delete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Spelling</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Correction</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algoritem. Za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lematizacijo</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program izvede še normalizacijo sinonimov, ki jih imamo shranjene v pomenskem slovarju in jih lahko brez spremembe pomena preslikamo v eno obliko.</a:t>
            </a:r>
            <a:endParaRPr lang="sl-SI"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200"/>
              </a:spcAft>
            </a:pP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Dober primer je normalizacija besed »predstaviti«, »opisati«, »prikazati«, ki so v večini primerov sinonimi. Zatem program za tako spremenjene povedi izračuna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zgostitvene</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vrednosti (ang.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hash</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Nato program primerja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zgostitvene</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vrednosti vseh dokumentov ter za naš dokument sestavi seznam delov besedila, ki so enaki v ostalih dokumentih.</a:t>
            </a:r>
            <a:endParaRPr lang="sl-SI"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200"/>
              </a:spcAft>
            </a:pP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Dokumenti, ki so med seboj podobni v povedih za več kot 1%, so kandidati za ugotavljanje znakovne podobnosti. Če je teh kandidatov manj kot 50, potem program vzame še ostale najbolj podobne dokumente, ki jih dobimo po primerjavi s pomočjo algoritma BM25 (Robertson et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al</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2004).</a:t>
            </a:r>
            <a:endParaRPr lang="sl-SI"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200"/>
              </a:spcAft>
            </a:pPr>
            <a:endPar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1200"/>
              </a:spcAft>
            </a:pP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Program, ki izvaja znakovno primerjavo podobnosti med besedili, išče najdaljše skupne podnize med dvema besediloma. Omejili smo se na skupne podnize znakov, ki so daljši od 14 znakov. Ko dobimo najdaljše skupne podnize znakov med posameznimi dokumenti, izločimo podnize, ki so krajši od 30 znakov in se nahajajo v istem dokumentu več kot 350 znakov od drugih skupnih podnizov znakov. Tudi zgoraj omenjene dolžine podnizov in razdalj med podnizi smo določili na podlagi študije velikega števila podobnih dokumentov, ki smo jih ročno pregledovali od leta 2008. Program barvno označi besedne zveze ali dele povedi, ki so enaki v obeh dokumentih. Za ugotavljanje skupnih podnizov obeh dokumentov smo uporabili algoritem, ki ga je razvil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Kärkkäinen</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s sodelavci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Kärkkäinen</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et </a:t>
            </a:r>
            <a:r>
              <a:rPr lang="sl-SI" sz="1800" err="1">
                <a:solidFill>
                  <a:srgbClr val="3C3C3C"/>
                </a:solidFill>
                <a:effectLst/>
                <a:latin typeface="Calibri" panose="020F0502020204030204" pitchFamily="34" charset="0"/>
                <a:ea typeface="Calibri" panose="020F0502020204030204" pitchFamily="34" charset="0"/>
                <a:cs typeface="Calibri" panose="020F0502020204030204" pitchFamily="34" charset="0"/>
              </a:rPr>
              <a:t>al</a:t>
            </a: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 2009).</a:t>
            </a:r>
            <a:endParaRPr lang="sl-SI"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200"/>
              </a:spcAft>
            </a:pPr>
            <a:r>
              <a:rPr lang="sl-SI" sz="1800">
                <a:solidFill>
                  <a:srgbClr val="3C3C3C"/>
                </a:solidFill>
                <a:effectLst/>
                <a:latin typeface="Calibri" panose="020F0502020204030204" pitchFamily="34" charset="0"/>
                <a:ea typeface="Calibri" panose="020F0502020204030204" pitchFamily="34" charset="0"/>
                <a:cs typeface="Calibri" panose="020F0502020204030204" pitchFamily="34" charset="0"/>
              </a:rPr>
              <a:t>Pri določenih gradivih je lahko velika razlika med izračunom podobnosti povedi in podobnosti, ki jo dobimo po znakovni primerjavi podobnosti. To velja predvsem za gradiva, ki so si na nivoju podobnih povedi zelo različna (npr. nobena cela poved ni enaka v obeh dokumentih). V teh primerih so avtorji vzeli določene povedi iz drugih dokumentov in jih delno spremenili, zato jih program za ugotavljanje podobnosti povedi ni zaznal. Programska rešitev tudi generira skupno poročilo o podobnosti med ocenjevanim dokumentom in izbranimi dokumenti ali med vsemi dokumenti, ki jih je program izbral kot kandidate za izvedbo znakovne primerjave podobnosti.</a:t>
            </a:r>
            <a:endParaRPr lang="sl-SI" sz="1800">
              <a:effectLst/>
              <a:latin typeface="Calibri" panose="020F0502020204030204" pitchFamily="34" charset="0"/>
              <a:ea typeface="Calibri" panose="020F0502020204030204" pitchFamily="34" charset="0"/>
              <a:cs typeface="Times New Roman" panose="02020603050405020304" pitchFamily="18" charset="0"/>
            </a:endParaRPr>
          </a:p>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9</a:t>
            </a:fld>
            <a:endParaRPr lang="sl-SI"/>
          </a:p>
        </p:txBody>
      </p:sp>
    </p:spTree>
    <p:extLst>
      <p:ext uri="{BB962C8B-B14F-4D97-AF65-F5344CB8AC3E}">
        <p14:creationId xmlns:p14="http://schemas.microsoft.com/office/powerpoint/2010/main" val="88092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07000"/>
              </a:lnSpc>
              <a:spcAft>
                <a:spcPts val="800"/>
              </a:spcAft>
            </a:pPr>
            <a:r>
              <a:rPr lang="sl-SI" sz="1100">
                <a:effectLst/>
                <a:latin typeface="Calibri" panose="020F0502020204030204" pitchFamily="34" charset="0"/>
                <a:ea typeface="Calibri" panose="020F0502020204030204" pitchFamily="34" charset="0"/>
                <a:cs typeface="Times New Roman" panose="02020603050405020304" pitchFamily="18" charset="0"/>
              </a:rPr>
              <a:t>Repozitoriji uporabljajo skupne storitve, ki jih ponuja nacionalni portal. Te storitve so:</a:t>
            </a:r>
          </a:p>
          <a:p>
            <a:pPr marL="342900" lvl="0" indent="-342900">
              <a:lnSpc>
                <a:spcPct val="107000"/>
              </a:lnSpc>
              <a:buFont typeface="Symbol" panose="05050102010706020507" pitchFamily="18" charset="2"/>
              <a:buChar char=""/>
            </a:pPr>
            <a:r>
              <a:rPr lang="sl-SI" sz="1100">
                <a:effectLst/>
                <a:latin typeface="Calibri" panose="020F0502020204030204" pitchFamily="34" charset="0"/>
                <a:ea typeface="Calibri" panose="020F0502020204030204" pitchFamily="34" charset="0"/>
                <a:cs typeface="Times New Roman" panose="02020603050405020304" pitchFamily="18" charset="0"/>
              </a:rPr>
              <a:t>Storitev za dodeljevanje trajnega identifikatorja (PID): Vsak digitalni objekt dobi nacionalni trajni identifikator (PID) tako da po njegovi katalogizaciji </a:t>
            </a:r>
            <a:r>
              <a:rPr lang="sl-SI" sz="1100" err="1">
                <a:effectLst/>
                <a:latin typeface="Calibri" panose="020F0502020204030204" pitchFamily="34" charset="0"/>
                <a:ea typeface="Calibri" panose="020F0502020204030204" pitchFamily="34" charset="0"/>
                <a:cs typeface="Times New Roman" panose="02020603050405020304" pitchFamily="18" charset="0"/>
              </a:rPr>
              <a:t>repozitorijska</a:t>
            </a:r>
            <a:r>
              <a:rPr lang="sl-SI" sz="1100">
                <a:effectLst/>
                <a:latin typeface="Calibri" panose="020F0502020204030204" pitchFamily="34" charset="0"/>
                <a:ea typeface="Calibri" panose="020F0502020204030204" pitchFamily="34" charset="0"/>
                <a:cs typeface="Times New Roman" panose="02020603050405020304" pitchFamily="18" charset="0"/>
              </a:rPr>
              <a:t> programska oprema kliče nacionalno storitev, ki vrača trajne identifikatorje. Za dodeljevanje trajnih identifikatorjev uporabljamo </a:t>
            </a:r>
            <a:r>
              <a:rPr lang="sl-SI" sz="1100" err="1">
                <a:effectLst/>
                <a:latin typeface="Calibri" panose="020F0502020204030204" pitchFamily="34" charset="0"/>
                <a:ea typeface="Calibri" panose="020F0502020204030204" pitchFamily="34" charset="0"/>
                <a:cs typeface="Times New Roman" panose="02020603050405020304" pitchFamily="18" charset="0"/>
              </a:rPr>
              <a:t>EUDATovo</a:t>
            </a:r>
            <a:r>
              <a:rPr lang="sl-SI" sz="1100">
                <a:effectLst/>
                <a:latin typeface="Calibri" panose="020F0502020204030204" pitchFamily="34" charset="0"/>
                <a:ea typeface="Calibri" panose="020F0502020204030204" pitchFamily="34" charset="0"/>
                <a:cs typeface="Times New Roman" panose="02020603050405020304" pitchFamily="18" charset="0"/>
              </a:rPr>
              <a:t> storitev B2Handle.</a:t>
            </a:r>
          </a:p>
          <a:p>
            <a:pPr marL="342900" lvl="0" indent="-342900">
              <a:lnSpc>
                <a:spcPct val="107000"/>
              </a:lnSpc>
              <a:buFont typeface="Symbol" panose="05050102010706020507" pitchFamily="18" charset="2"/>
              <a:buChar char=""/>
            </a:pPr>
            <a:r>
              <a:rPr lang="sl-SI" sz="1100" err="1">
                <a:effectLst/>
                <a:latin typeface="Calibri" panose="020F0502020204030204" pitchFamily="34" charset="0"/>
                <a:ea typeface="Calibri" panose="020F0502020204030204" pitchFamily="34" charset="0"/>
                <a:cs typeface="Times New Roman" panose="02020603050405020304" pitchFamily="18" charset="0"/>
              </a:rPr>
              <a:t>Velepodatkovni</a:t>
            </a:r>
            <a:r>
              <a:rPr lang="sl-SI" sz="1100">
                <a:effectLst/>
                <a:latin typeface="Calibri" panose="020F0502020204030204" pitchFamily="34" charset="0"/>
                <a:ea typeface="Calibri" panose="020F0502020204030204" pitchFamily="34" charset="0"/>
                <a:cs typeface="Times New Roman" panose="02020603050405020304" pitchFamily="18" charset="0"/>
              </a:rPr>
              <a:t> arhiv: </a:t>
            </a:r>
            <a:r>
              <a:rPr lang="sl-SI" sz="1100" err="1">
                <a:effectLst/>
                <a:latin typeface="Calibri" panose="020F0502020204030204" pitchFamily="34" charset="0"/>
                <a:ea typeface="Calibri" panose="020F0502020204030204" pitchFamily="34" charset="0"/>
                <a:cs typeface="Times New Roman" panose="02020603050405020304" pitchFamily="18" charset="0"/>
              </a:rPr>
              <a:t>Velepodatke</a:t>
            </a:r>
            <a:r>
              <a:rPr lang="sl-SI" sz="1100">
                <a:effectLst/>
                <a:latin typeface="Calibri" panose="020F0502020204030204" pitchFamily="34" charset="0"/>
                <a:ea typeface="Calibri" panose="020F0502020204030204" pitchFamily="34" charset="0"/>
                <a:cs typeface="Times New Roman" panose="02020603050405020304" pitchFamily="18" charset="0"/>
              </a:rPr>
              <a:t> hranijo repozitoriji v arhivu za </a:t>
            </a:r>
            <a:r>
              <a:rPr lang="sl-SI" sz="1100" err="1">
                <a:effectLst/>
                <a:latin typeface="Calibri" panose="020F0502020204030204" pitchFamily="34" charset="0"/>
                <a:ea typeface="Calibri" panose="020F0502020204030204" pitchFamily="34" charset="0"/>
                <a:cs typeface="Times New Roman" panose="02020603050405020304" pitchFamily="18" charset="0"/>
              </a:rPr>
              <a:t>velepodatke</a:t>
            </a:r>
            <a:r>
              <a:rPr lang="sl-SI" sz="1100">
                <a:effectLst/>
                <a:latin typeface="Calibri" panose="020F0502020204030204" pitchFamily="34" charset="0"/>
                <a:ea typeface="Calibri" panose="020F0502020204030204" pitchFamily="34" charset="0"/>
                <a:cs typeface="Times New Roman" panose="02020603050405020304" pitchFamily="18" charset="0"/>
              </a:rPr>
              <a:t>. Za njihovo arhiviranje uporabljamo </a:t>
            </a:r>
            <a:r>
              <a:rPr lang="sl-SI" sz="1100" err="1">
                <a:effectLst/>
                <a:latin typeface="Calibri" panose="020F0502020204030204" pitchFamily="34" charset="0"/>
                <a:ea typeface="Calibri" panose="020F0502020204030204" pitchFamily="34" charset="0"/>
                <a:cs typeface="Times New Roman" panose="02020603050405020304" pitchFamily="18" charset="0"/>
              </a:rPr>
              <a:t>EUDATovo</a:t>
            </a:r>
            <a:r>
              <a:rPr lang="sl-SI" sz="1100">
                <a:effectLst/>
                <a:latin typeface="Calibri" panose="020F0502020204030204" pitchFamily="34" charset="0"/>
                <a:ea typeface="Calibri" panose="020F0502020204030204" pitchFamily="34" charset="0"/>
                <a:cs typeface="Times New Roman" panose="02020603050405020304" pitchFamily="18" charset="0"/>
              </a:rPr>
              <a:t> storitev B2Safe. Za prenos podatkov med superračunalniki in arhivi </a:t>
            </a:r>
            <a:r>
              <a:rPr lang="sl-SI" sz="1100" err="1">
                <a:effectLst/>
                <a:latin typeface="Calibri" panose="020F0502020204030204" pitchFamily="34" charset="0"/>
                <a:ea typeface="Calibri" panose="020F0502020204030204" pitchFamily="34" charset="0"/>
                <a:cs typeface="Times New Roman" panose="02020603050405020304" pitchFamily="18" charset="0"/>
              </a:rPr>
              <a:t>velepodatkov</a:t>
            </a:r>
            <a:r>
              <a:rPr lang="sl-SI" sz="1100">
                <a:effectLst/>
                <a:latin typeface="Calibri" panose="020F0502020204030204" pitchFamily="34" charset="0"/>
                <a:ea typeface="Calibri" panose="020F0502020204030204" pitchFamily="34" charset="0"/>
                <a:cs typeface="Times New Roman" panose="02020603050405020304" pitchFamily="18" charset="0"/>
              </a:rPr>
              <a:t> uporabljamo </a:t>
            </a:r>
            <a:r>
              <a:rPr lang="sl-SI" sz="1100" err="1">
                <a:effectLst/>
                <a:latin typeface="Calibri" panose="020F0502020204030204" pitchFamily="34" charset="0"/>
                <a:ea typeface="Calibri" panose="020F0502020204030204" pitchFamily="34" charset="0"/>
                <a:cs typeface="Times New Roman" panose="02020603050405020304" pitchFamily="18" charset="0"/>
              </a:rPr>
              <a:t>EUDATovo</a:t>
            </a:r>
            <a:r>
              <a:rPr lang="sl-SI" sz="1100">
                <a:effectLst/>
                <a:latin typeface="Calibri" panose="020F0502020204030204" pitchFamily="34" charset="0"/>
                <a:ea typeface="Calibri" panose="020F0502020204030204" pitchFamily="34" charset="0"/>
                <a:cs typeface="Times New Roman" panose="02020603050405020304" pitchFamily="18" charset="0"/>
              </a:rPr>
              <a:t> storitev B2Stage</a:t>
            </a:r>
          </a:p>
          <a:p>
            <a:pPr marL="342900" lvl="0" indent="-342900">
              <a:lnSpc>
                <a:spcPct val="107000"/>
              </a:lnSpc>
              <a:buFont typeface="Symbol" panose="05050102010706020507" pitchFamily="18" charset="2"/>
              <a:buChar char=""/>
            </a:pPr>
            <a:r>
              <a:rPr lang="sl-SI" sz="1100">
                <a:effectLst/>
                <a:latin typeface="Calibri" panose="020F0502020204030204" pitchFamily="34" charset="0"/>
                <a:ea typeface="Calibri" panose="020F0502020204030204" pitchFamily="34" charset="0"/>
                <a:cs typeface="Times New Roman" panose="02020603050405020304" pitchFamily="18" charset="0"/>
              </a:rPr>
              <a:t>Skupne storitve:</a:t>
            </a:r>
          </a:p>
          <a:p>
            <a:pPr marL="742950" lvl="1" indent="-285750">
              <a:lnSpc>
                <a:spcPct val="107000"/>
              </a:lnSpc>
              <a:buFont typeface="Courier New" panose="02070309020205020404" pitchFamily="49" charset="0"/>
              <a:buChar char="o"/>
            </a:pPr>
            <a:r>
              <a:rPr lang="sl-SI" sz="1100">
                <a:effectLst/>
                <a:latin typeface="Calibri" panose="020F0502020204030204" pitchFamily="34" charset="0"/>
                <a:ea typeface="Calibri" panose="020F0502020204030204" pitchFamily="34" charset="0"/>
                <a:cs typeface="Times New Roman" panose="02020603050405020304" pitchFamily="18" charset="0"/>
              </a:rPr>
              <a:t>Storitev priporočilnega sistema. Storitev vrača za vsak digitalni objekt najbolj podobne digitalne objekte v istem </a:t>
            </a:r>
            <a:r>
              <a:rPr lang="sl-SI" sz="1100" err="1">
                <a:effectLst/>
                <a:latin typeface="Calibri" panose="020F0502020204030204" pitchFamily="34" charset="0"/>
                <a:ea typeface="Calibri" panose="020F0502020204030204" pitchFamily="34" charset="0"/>
                <a:cs typeface="Times New Roman" panose="02020603050405020304" pitchFamily="18" charset="0"/>
              </a:rPr>
              <a:t>repozitoriju</a:t>
            </a:r>
            <a:r>
              <a:rPr lang="sl-SI" sz="1100">
                <a:effectLst/>
                <a:latin typeface="Calibri" panose="020F0502020204030204" pitchFamily="34" charset="0"/>
                <a:ea typeface="Calibri" panose="020F0502020204030204" pitchFamily="34" charset="0"/>
                <a:cs typeface="Times New Roman" panose="02020603050405020304" pitchFamily="18" charset="0"/>
              </a:rPr>
              <a:t> in digitalne objekte iz drugi repozitorijev in zunanjih repozitorijev in arhivov, ki so vključeni v nacionalno infrastrukturo odprtega dostopa.</a:t>
            </a:r>
          </a:p>
          <a:p>
            <a:pPr marL="742950" lvl="1" indent="-285750">
              <a:lnSpc>
                <a:spcPct val="107000"/>
              </a:lnSpc>
              <a:buFont typeface="Courier New" panose="02070309020205020404" pitchFamily="49" charset="0"/>
              <a:buChar char="o"/>
            </a:pPr>
            <a:r>
              <a:rPr lang="sl-SI" sz="1100">
                <a:effectLst/>
                <a:latin typeface="Calibri" panose="020F0502020204030204" pitchFamily="34" charset="0"/>
                <a:ea typeface="Calibri" panose="020F0502020204030204" pitchFamily="34" charset="0"/>
                <a:cs typeface="Times New Roman" panose="02020603050405020304" pitchFamily="18" charset="0"/>
              </a:rPr>
              <a:t>Storitev pretvorbe različnih vrst dokumentov v besedilo.</a:t>
            </a:r>
          </a:p>
          <a:p>
            <a:pPr marL="742950" lvl="1" indent="-285750">
              <a:lnSpc>
                <a:spcPct val="107000"/>
              </a:lnSpc>
              <a:buFont typeface="Courier New" panose="02070309020205020404" pitchFamily="49" charset="0"/>
              <a:buChar char="o"/>
            </a:pPr>
            <a:r>
              <a:rPr lang="sl-SI" sz="1100">
                <a:effectLst/>
                <a:latin typeface="Calibri" panose="020F0502020204030204" pitchFamily="34" charset="0"/>
                <a:ea typeface="Calibri" panose="020F0502020204030204" pitchFamily="34" charset="0"/>
                <a:cs typeface="Times New Roman" panose="02020603050405020304" pitchFamily="18" charset="0"/>
              </a:rPr>
              <a:t>Storitev optične razpoznave slik in pretvorbo besedila iz slik v tekst.</a:t>
            </a:r>
          </a:p>
          <a:p>
            <a:pPr marL="742950" lvl="1" indent="-285750">
              <a:lnSpc>
                <a:spcPct val="107000"/>
              </a:lnSpc>
              <a:buFont typeface="Courier New" panose="02070309020205020404" pitchFamily="49" charset="0"/>
              <a:buChar char="o"/>
            </a:pPr>
            <a:r>
              <a:rPr lang="sl-SI" sz="1100">
                <a:effectLst/>
                <a:latin typeface="Calibri" panose="020F0502020204030204" pitchFamily="34" charset="0"/>
                <a:ea typeface="Calibri" panose="020F0502020204030204" pitchFamily="34" charset="0"/>
                <a:cs typeface="Times New Roman" panose="02020603050405020304" pitchFamily="18" charset="0"/>
              </a:rPr>
              <a:t>Storitev detekcije podobnih vsebin. Storitev za vsak digitalni objekt, ki vsebuje datoteke, iz katerih se da pridobiti tekst, poišče najbolj podobna besedila.</a:t>
            </a:r>
          </a:p>
          <a:p>
            <a:pPr marL="742950" lvl="1" indent="-285750">
              <a:lnSpc>
                <a:spcPct val="107000"/>
              </a:lnSpc>
              <a:spcAft>
                <a:spcPts val="800"/>
              </a:spcAft>
              <a:buFont typeface="Courier New" panose="02070309020205020404" pitchFamily="49" charset="0"/>
              <a:buChar char="o"/>
            </a:pPr>
            <a:r>
              <a:rPr lang="sl-SI" sz="1100">
                <a:effectLst/>
                <a:latin typeface="Calibri" panose="020F0502020204030204" pitchFamily="34" charset="0"/>
                <a:ea typeface="Calibri" panose="020F0502020204030204" pitchFamily="34" charset="0"/>
                <a:cs typeface="Times New Roman" panose="02020603050405020304" pitchFamily="18" charset="0"/>
              </a:rPr>
              <a:t>Storitev za določanje geografskega in časovnega pokritja. Storitev omogoča določitev geografskega in časovnega pokritja, ki ga preko spletne aplikacije določi uporabnik </a:t>
            </a:r>
            <a:r>
              <a:rPr lang="sl-SI" sz="1100" err="1">
                <a:effectLst/>
                <a:latin typeface="Calibri" panose="020F0502020204030204" pitchFamily="34" charset="0"/>
                <a:ea typeface="Calibri" panose="020F0502020204030204" pitchFamily="34" charset="0"/>
                <a:cs typeface="Times New Roman" panose="02020603050405020304" pitchFamily="18" charset="0"/>
              </a:rPr>
              <a:t>repozitorija</a:t>
            </a:r>
            <a:r>
              <a:rPr lang="sl-SI" sz="1100">
                <a:effectLst/>
                <a:latin typeface="Calibri" panose="020F0502020204030204" pitchFamily="34" charset="0"/>
                <a:ea typeface="Calibri" panose="020F0502020204030204" pitchFamily="34" charset="0"/>
                <a:cs typeface="Times New Roman" panose="02020603050405020304" pitchFamily="18" charset="0"/>
              </a:rPr>
              <a:t>. Metapodatki o geografskem in časovnem pokritju se dodajo med metapodatke določenega digitalnega objekta. Storitev je še v testni fazi. </a:t>
            </a:r>
          </a:p>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10</a:t>
            </a:fld>
            <a:endParaRPr lang="sl-SI"/>
          </a:p>
        </p:txBody>
      </p:sp>
    </p:spTree>
    <p:extLst>
      <p:ext uri="{BB962C8B-B14F-4D97-AF65-F5344CB8AC3E}">
        <p14:creationId xmlns:p14="http://schemas.microsoft.com/office/powerpoint/2010/main" val="2294147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228600">
              <a:spcAft>
                <a:spcPts val="1200"/>
              </a:spcAft>
            </a:pPr>
            <a:r>
              <a:rPr lang="sl-SI" sz="1200">
                <a:solidFill>
                  <a:srgbClr val="3C3C3C"/>
                </a:solidFill>
                <a:effectLst/>
                <a:latin typeface="Open Sans" panose="020B0606030504020204" pitchFamily="34" charset="0"/>
                <a:ea typeface="Times New Roman" panose="02020603050405020304" pitchFamily="18" charset="0"/>
              </a:rPr>
              <a:t>Programska oprema za </a:t>
            </a:r>
            <a:r>
              <a:rPr lang="sl-SI" sz="1200" err="1">
                <a:solidFill>
                  <a:srgbClr val="3C3C3C"/>
                </a:solidFill>
                <a:effectLst/>
                <a:latin typeface="Open Sans" panose="020B0606030504020204" pitchFamily="34" charset="0"/>
                <a:ea typeface="Times New Roman" panose="02020603050405020304" pitchFamily="18" charset="0"/>
              </a:rPr>
              <a:t>repozitorije</a:t>
            </a:r>
            <a:r>
              <a:rPr lang="sl-SI" sz="1200">
                <a:solidFill>
                  <a:srgbClr val="3C3C3C"/>
                </a:solidFill>
                <a:effectLst/>
                <a:latin typeface="Open Sans" panose="020B0606030504020204" pitchFamily="34" charset="0"/>
                <a:ea typeface="Times New Roman" panose="02020603050405020304" pitchFamily="18" charset="0"/>
              </a:rPr>
              <a:t> temelji na programski rešitvi, ki jo uporablja Digitalna knjižnica Univerze v Mariboru in jo je razvil Laboratorij za heterogene računalniške sisteme Univerze v Mariboru. Zaradi vzpostavitve različnih procesov oddaje publikacij s strani študentov in zaposlenih na univerzah je bila bistveno dopolnjena ter nadgrajena z novimi funkcionalnostmi.</a:t>
            </a:r>
            <a:endParaRPr lang="sl-SI" sz="1200">
              <a:effectLst/>
              <a:latin typeface="Times New Roman" panose="02020603050405020304" pitchFamily="18" charset="0"/>
              <a:ea typeface="Times New Roman" panose="02020603050405020304" pitchFamily="18" charset="0"/>
            </a:endParaRPr>
          </a:p>
          <a:p>
            <a:pPr marL="228600" algn="l">
              <a:spcAft>
                <a:spcPts val="1200"/>
              </a:spcAft>
            </a:pPr>
            <a:r>
              <a:rPr lang="sl-SI" sz="1200">
                <a:solidFill>
                  <a:srgbClr val="3C3C3C"/>
                </a:solidFill>
                <a:effectLst/>
                <a:latin typeface="Open Sans" panose="020B0606030504020204" pitchFamily="34" charset="0"/>
                <a:ea typeface="Times New Roman" panose="02020603050405020304" pitchFamily="18" charset="0"/>
              </a:rPr>
              <a:t>Za potrebe procesov oddaje, hranjenja in katalogizacije digitalnih objektov je vsak institucionalni </a:t>
            </a:r>
            <a:r>
              <a:rPr lang="sl-SI" sz="1200" err="1">
                <a:solidFill>
                  <a:srgbClr val="3C3C3C"/>
                </a:solidFill>
                <a:effectLst/>
                <a:latin typeface="Open Sans" panose="020B0606030504020204" pitchFamily="34" charset="0"/>
                <a:ea typeface="Times New Roman" panose="02020603050405020304" pitchFamily="18" charset="0"/>
              </a:rPr>
              <a:t>repozitorij</a:t>
            </a:r>
            <a:r>
              <a:rPr lang="sl-SI" sz="1200">
                <a:solidFill>
                  <a:srgbClr val="3C3C3C"/>
                </a:solidFill>
                <a:effectLst/>
                <a:latin typeface="Open Sans" panose="020B0606030504020204" pitchFamily="34" charset="0"/>
                <a:ea typeface="Times New Roman" panose="02020603050405020304" pitchFamily="18" charset="0"/>
              </a:rPr>
              <a:t> univerz v Mariboru, Ljubljani, na Primorskem in v Novi Gorici povezan z </a:t>
            </a:r>
            <a:r>
              <a:rPr lang="sl-SI" sz="1200" err="1">
                <a:solidFill>
                  <a:srgbClr val="3C3C3C"/>
                </a:solidFill>
                <a:effectLst/>
                <a:latin typeface="Open Sans" panose="020B0606030504020204" pitchFamily="34" charset="0"/>
                <a:ea typeface="Times New Roman" panose="02020603050405020304" pitchFamily="18" charset="0"/>
              </a:rPr>
              <a:t>avtentikacijskim</a:t>
            </a:r>
            <a:r>
              <a:rPr lang="sl-SI" sz="1200">
                <a:solidFill>
                  <a:srgbClr val="3C3C3C"/>
                </a:solidFill>
                <a:effectLst/>
                <a:latin typeface="Open Sans" panose="020B0606030504020204" pitchFamily="34" charset="0"/>
                <a:ea typeface="Times New Roman" panose="02020603050405020304" pitchFamily="18" charset="0"/>
              </a:rPr>
              <a:t> sistemom univerze, univerzitetnim visokošolskim informacijskim sistemom in sistemom COBISS.SI. Tudi v </a:t>
            </a:r>
            <a:r>
              <a:rPr lang="sl-SI" sz="1200" err="1">
                <a:solidFill>
                  <a:srgbClr val="3C3C3C"/>
                </a:solidFill>
                <a:effectLst/>
                <a:latin typeface="Open Sans" panose="020B0606030504020204" pitchFamily="34" charset="0"/>
                <a:ea typeface="Times New Roman" panose="02020603050405020304" pitchFamily="18" charset="0"/>
              </a:rPr>
              <a:t>repozitoriju</a:t>
            </a:r>
            <a:r>
              <a:rPr lang="sl-SI" sz="1200">
                <a:solidFill>
                  <a:srgbClr val="3C3C3C"/>
                </a:solidFill>
                <a:effectLst/>
                <a:latin typeface="Open Sans" panose="020B0606030504020204" pitchFamily="34" charset="0"/>
                <a:ea typeface="Times New Roman" panose="02020603050405020304" pitchFamily="18" charset="0"/>
              </a:rPr>
              <a:t> REVIS je kar nekaj inštitucij, ki imajo povezan svoj akademski informacijski sistem z </a:t>
            </a:r>
            <a:r>
              <a:rPr lang="sl-SI" sz="1200" err="1">
                <a:solidFill>
                  <a:srgbClr val="3C3C3C"/>
                </a:solidFill>
                <a:effectLst/>
                <a:latin typeface="Open Sans" panose="020B0606030504020204" pitchFamily="34" charset="0"/>
                <a:ea typeface="Times New Roman" panose="02020603050405020304" pitchFamily="18" charset="0"/>
              </a:rPr>
              <a:t>repozitorijsko</a:t>
            </a:r>
            <a:r>
              <a:rPr lang="sl-SI" sz="1200">
                <a:solidFill>
                  <a:srgbClr val="3C3C3C"/>
                </a:solidFill>
                <a:effectLst/>
                <a:latin typeface="Open Sans" panose="020B0606030504020204" pitchFamily="34" charset="0"/>
                <a:ea typeface="Times New Roman" panose="02020603050405020304" pitchFamily="18" charset="0"/>
              </a:rPr>
              <a:t> programsko opremo. </a:t>
            </a:r>
            <a:endParaRPr lang="sl-SI" sz="1200">
              <a:effectLst/>
              <a:latin typeface="Times New Roman" panose="02020603050405020304" pitchFamily="18" charset="0"/>
              <a:ea typeface="Times New Roman" panose="02020603050405020304" pitchFamily="18" charset="0"/>
            </a:endParaRPr>
          </a:p>
          <a:p>
            <a:pPr marL="228600">
              <a:spcAft>
                <a:spcPts val="1200"/>
              </a:spcAft>
            </a:pPr>
            <a:r>
              <a:rPr lang="sl-SI" sz="1200">
                <a:solidFill>
                  <a:srgbClr val="3C3C3C"/>
                </a:solidFill>
                <a:effectLst/>
                <a:latin typeface="Open Sans" panose="020B0606030504020204" pitchFamily="34" charset="0"/>
                <a:ea typeface="Times New Roman" panose="02020603050405020304" pitchFamily="18" charset="0"/>
              </a:rPr>
              <a:t>Vsak digitalni objekt dobi nacionalni trajni identifikator (PID) tako da po njegovi katalogizaciji </a:t>
            </a:r>
            <a:r>
              <a:rPr lang="sl-SI" sz="1200" err="1">
                <a:solidFill>
                  <a:srgbClr val="3C3C3C"/>
                </a:solidFill>
                <a:effectLst/>
                <a:latin typeface="Open Sans" panose="020B0606030504020204" pitchFamily="34" charset="0"/>
                <a:ea typeface="Times New Roman" panose="02020603050405020304" pitchFamily="18" charset="0"/>
              </a:rPr>
              <a:t>repozitorijska</a:t>
            </a:r>
            <a:r>
              <a:rPr lang="sl-SI" sz="1200">
                <a:solidFill>
                  <a:srgbClr val="3C3C3C"/>
                </a:solidFill>
                <a:effectLst/>
                <a:latin typeface="Open Sans" panose="020B0606030504020204" pitchFamily="34" charset="0"/>
                <a:ea typeface="Times New Roman" panose="02020603050405020304" pitchFamily="18" charset="0"/>
              </a:rPr>
              <a:t> programska oprema kliče nacionalno storitev, ki vrača trajne identifikatorje. Za dodeljevanje trajnih identifikatorjev uporabljamo </a:t>
            </a:r>
            <a:r>
              <a:rPr lang="sl-SI" sz="1200" err="1">
                <a:solidFill>
                  <a:srgbClr val="3C3C3C"/>
                </a:solidFill>
                <a:effectLst/>
                <a:latin typeface="Open Sans" panose="020B0606030504020204" pitchFamily="34" charset="0"/>
                <a:ea typeface="Times New Roman" panose="02020603050405020304" pitchFamily="18" charset="0"/>
              </a:rPr>
              <a:t>EUDATovo</a:t>
            </a:r>
            <a:r>
              <a:rPr lang="sl-SI" sz="1200">
                <a:solidFill>
                  <a:srgbClr val="3C3C3C"/>
                </a:solidFill>
                <a:effectLst/>
                <a:latin typeface="Open Sans" panose="020B0606030504020204" pitchFamily="34" charset="0"/>
                <a:ea typeface="Times New Roman" panose="02020603050405020304" pitchFamily="18" charset="0"/>
              </a:rPr>
              <a:t> storitev B2Handle.</a:t>
            </a:r>
            <a:endParaRPr lang="sl-SI" sz="1200">
              <a:effectLst/>
              <a:latin typeface="Times New Roman" panose="02020603050405020304" pitchFamily="18" charset="0"/>
              <a:ea typeface="Times New Roman" panose="02020603050405020304" pitchFamily="18" charset="0"/>
            </a:endParaRPr>
          </a:p>
          <a:p>
            <a:pPr marL="228600">
              <a:spcAft>
                <a:spcPts val="1200"/>
              </a:spcAft>
            </a:pPr>
            <a:r>
              <a:rPr lang="sl-SI" sz="1200" err="1">
                <a:solidFill>
                  <a:srgbClr val="3C3C3C"/>
                </a:solidFill>
                <a:effectLst/>
                <a:latin typeface="Open Sans" panose="020B0606030504020204" pitchFamily="34" charset="0"/>
                <a:ea typeface="Times New Roman" panose="02020603050405020304" pitchFamily="18" charset="0"/>
              </a:rPr>
              <a:t>Velepodatke</a:t>
            </a:r>
            <a:r>
              <a:rPr lang="sl-SI" sz="1200">
                <a:solidFill>
                  <a:srgbClr val="3C3C3C"/>
                </a:solidFill>
                <a:effectLst/>
                <a:latin typeface="Open Sans" panose="020B0606030504020204" pitchFamily="34" charset="0"/>
                <a:ea typeface="Times New Roman" panose="02020603050405020304" pitchFamily="18" charset="0"/>
              </a:rPr>
              <a:t> hranijo repozitoriji v arhivu za </a:t>
            </a:r>
            <a:r>
              <a:rPr lang="sl-SI" sz="1200" err="1">
                <a:solidFill>
                  <a:srgbClr val="3C3C3C"/>
                </a:solidFill>
                <a:effectLst/>
                <a:latin typeface="Open Sans" panose="020B0606030504020204" pitchFamily="34" charset="0"/>
                <a:ea typeface="Times New Roman" panose="02020603050405020304" pitchFamily="18" charset="0"/>
              </a:rPr>
              <a:t>velepodatke</a:t>
            </a:r>
            <a:r>
              <a:rPr lang="sl-SI" sz="1200">
                <a:solidFill>
                  <a:srgbClr val="3C3C3C"/>
                </a:solidFill>
                <a:effectLst/>
                <a:latin typeface="Open Sans" panose="020B0606030504020204" pitchFamily="34" charset="0"/>
                <a:ea typeface="Times New Roman" panose="02020603050405020304" pitchFamily="18" charset="0"/>
              </a:rPr>
              <a:t>. Za njihovo arhiviranje uporabljamo </a:t>
            </a:r>
            <a:r>
              <a:rPr lang="sl-SI" sz="1200" err="1">
                <a:solidFill>
                  <a:srgbClr val="3C3C3C"/>
                </a:solidFill>
                <a:effectLst/>
                <a:latin typeface="Open Sans" panose="020B0606030504020204" pitchFamily="34" charset="0"/>
                <a:ea typeface="Times New Roman" panose="02020603050405020304" pitchFamily="18" charset="0"/>
              </a:rPr>
              <a:t>EUDATovo</a:t>
            </a:r>
            <a:r>
              <a:rPr lang="sl-SI" sz="1200">
                <a:solidFill>
                  <a:srgbClr val="3C3C3C"/>
                </a:solidFill>
                <a:effectLst/>
                <a:latin typeface="Open Sans" panose="020B0606030504020204" pitchFamily="34" charset="0"/>
                <a:ea typeface="Times New Roman" panose="02020603050405020304" pitchFamily="18" charset="0"/>
              </a:rPr>
              <a:t> storitev B2Safe. Za prenos podatkov med superračunalniki in arhivi </a:t>
            </a:r>
            <a:r>
              <a:rPr lang="sl-SI" sz="1200" err="1">
                <a:solidFill>
                  <a:srgbClr val="3C3C3C"/>
                </a:solidFill>
                <a:effectLst/>
                <a:latin typeface="Open Sans" panose="020B0606030504020204" pitchFamily="34" charset="0"/>
                <a:ea typeface="Times New Roman" panose="02020603050405020304" pitchFamily="18" charset="0"/>
              </a:rPr>
              <a:t>velepodatkov</a:t>
            </a:r>
            <a:r>
              <a:rPr lang="sl-SI" sz="1200">
                <a:solidFill>
                  <a:srgbClr val="3C3C3C"/>
                </a:solidFill>
                <a:effectLst/>
                <a:latin typeface="Open Sans" panose="020B0606030504020204" pitchFamily="34" charset="0"/>
                <a:ea typeface="Times New Roman" panose="02020603050405020304" pitchFamily="18" charset="0"/>
              </a:rPr>
              <a:t> uporabljamo </a:t>
            </a:r>
            <a:r>
              <a:rPr lang="sl-SI" sz="1200" err="1">
                <a:solidFill>
                  <a:srgbClr val="3C3C3C"/>
                </a:solidFill>
                <a:effectLst/>
                <a:latin typeface="Open Sans" panose="020B0606030504020204" pitchFamily="34" charset="0"/>
                <a:ea typeface="Times New Roman" panose="02020603050405020304" pitchFamily="18" charset="0"/>
              </a:rPr>
              <a:t>EUDATovo</a:t>
            </a:r>
            <a:r>
              <a:rPr lang="sl-SI" sz="1200">
                <a:solidFill>
                  <a:srgbClr val="3C3C3C"/>
                </a:solidFill>
                <a:effectLst/>
                <a:latin typeface="Open Sans" panose="020B0606030504020204" pitchFamily="34" charset="0"/>
                <a:ea typeface="Times New Roman" panose="02020603050405020304" pitchFamily="18" charset="0"/>
              </a:rPr>
              <a:t> storitev B2Stage.</a:t>
            </a:r>
            <a:endParaRPr lang="sl-SI" sz="1200">
              <a:effectLst/>
              <a:latin typeface="Times New Roman" panose="02020603050405020304" pitchFamily="18" charset="0"/>
              <a:ea typeface="Times New Roman" panose="02020603050405020304" pitchFamily="18" charset="0"/>
            </a:endParaRPr>
          </a:p>
          <a:p>
            <a:pPr marL="228600">
              <a:spcAft>
                <a:spcPts val="1200"/>
              </a:spcAft>
            </a:pPr>
            <a:r>
              <a:rPr lang="sl-SI" sz="1200">
                <a:solidFill>
                  <a:srgbClr val="3C3C3C"/>
                </a:solidFill>
                <a:effectLst/>
                <a:latin typeface="Open Sans" panose="020B0606030504020204" pitchFamily="34" charset="0"/>
                <a:ea typeface="Times New Roman" panose="02020603050405020304" pitchFamily="18" charset="0"/>
              </a:rPr>
              <a:t>Za pohitritev vpisa metapodatkov digitalnih objektov, ki že imajo dodeljen trajni identifikator DOI uporabljamo storitve, ki jih ponujata </a:t>
            </a:r>
            <a:r>
              <a:rPr lang="sl-SI" sz="1200" err="1">
                <a:solidFill>
                  <a:srgbClr val="3C3C3C"/>
                </a:solidFill>
                <a:effectLst/>
                <a:latin typeface="Open Sans" panose="020B0606030504020204" pitchFamily="34" charset="0"/>
                <a:ea typeface="Times New Roman" panose="02020603050405020304" pitchFamily="18" charset="0"/>
              </a:rPr>
              <a:t>Crossref</a:t>
            </a:r>
            <a:r>
              <a:rPr lang="sl-SI" sz="1200">
                <a:solidFill>
                  <a:srgbClr val="3C3C3C"/>
                </a:solidFill>
                <a:effectLst/>
                <a:latin typeface="Open Sans" panose="020B0606030504020204" pitchFamily="34" charset="0"/>
                <a:ea typeface="Times New Roman" panose="02020603050405020304" pitchFamily="18" charset="0"/>
              </a:rPr>
              <a:t> in </a:t>
            </a:r>
            <a:r>
              <a:rPr lang="sl-SI" sz="1200" err="1">
                <a:solidFill>
                  <a:srgbClr val="3C3C3C"/>
                </a:solidFill>
                <a:effectLst/>
                <a:latin typeface="Open Sans" panose="020B0606030504020204" pitchFamily="34" charset="0"/>
                <a:ea typeface="Times New Roman" panose="02020603050405020304" pitchFamily="18" charset="0"/>
              </a:rPr>
              <a:t>Datacite</a:t>
            </a:r>
            <a:r>
              <a:rPr lang="sl-SI" sz="1200">
                <a:solidFill>
                  <a:srgbClr val="3C3C3C"/>
                </a:solidFill>
                <a:effectLst/>
                <a:latin typeface="Open Sans" panose="020B0606030504020204" pitchFamily="34" charset="0"/>
                <a:ea typeface="Times New Roman" panose="02020603050405020304" pitchFamily="18" charset="0"/>
              </a:rPr>
              <a:t>. </a:t>
            </a:r>
            <a:r>
              <a:rPr lang="sl-SI" sz="1200" err="1">
                <a:solidFill>
                  <a:srgbClr val="3C3C3C"/>
                </a:solidFill>
                <a:effectLst/>
                <a:latin typeface="Open Sans" panose="020B0606030504020204" pitchFamily="34" charset="0"/>
                <a:ea typeface="Times New Roman" panose="02020603050405020304" pitchFamily="18" charset="0"/>
              </a:rPr>
              <a:t>Repozitorijska</a:t>
            </a:r>
            <a:r>
              <a:rPr lang="sl-SI" sz="1200">
                <a:solidFill>
                  <a:srgbClr val="3C3C3C"/>
                </a:solidFill>
                <a:effectLst/>
                <a:latin typeface="Open Sans" panose="020B0606030504020204" pitchFamily="34" charset="0"/>
                <a:ea typeface="Times New Roman" panose="02020603050405020304" pitchFamily="18" charset="0"/>
              </a:rPr>
              <a:t> programska oprema kliče storitev tako, da kot vhod v storitev pošlje trajni identifikator DOI, nazaj pa pridobi metapodatke, ki jih hranita o tem digitalnem objektu </a:t>
            </a:r>
            <a:r>
              <a:rPr lang="sl-SI" sz="1200" err="1">
                <a:solidFill>
                  <a:srgbClr val="3C3C3C"/>
                </a:solidFill>
                <a:effectLst/>
                <a:latin typeface="Open Sans" panose="020B0606030504020204" pitchFamily="34" charset="0"/>
                <a:ea typeface="Times New Roman" panose="02020603050405020304" pitchFamily="18" charset="0"/>
              </a:rPr>
              <a:t>Crossref</a:t>
            </a:r>
            <a:r>
              <a:rPr lang="sl-SI" sz="1200">
                <a:solidFill>
                  <a:srgbClr val="3C3C3C"/>
                </a:solidFill>
                <a:effectLst/>
                <a:latin typeface="Open Sans" panose="020B0606030504020204" pitchFamily="34" charset="0"/>
                <a:ea typeface="Times New Roman" panose="02020603050405020304" pitchFamily="18" charset="0"/>
              </a:rPr>
              <a:t> in </a:t>
            </a:r>
            <a:r>
              <a:rPr lang="sl-SI" sz="1200" err="1">
                <a:solidFill>
                  <a:srgbClr val="3C3C3C"/>
                </a:solidFill>
                <a:effectLst/>
                <a:latin typeface="Open Sans" panose="020B0606030504020204" pitchFamily="34" charset="0"/>
                <a:ea typeface="Times New Roman" panose="02020603050405020304" pitchFamily="18" charset="0"/>
              </a:rPr>
              <a:t>Datacite</a:t>
            </a:r>
            <a:r>
              <a:rPr lang="sl-SI" sz="1200">
                <a:solidFill>
                  <a:srgbClr val="3C3C3C"/>
                </a:solidFill>
                <a:effectLst/>
                <a:latin typeface="Open Sans" panose="020B0606030504020204" pitchFamily="34" charset="0"/>
                <a:ea typeface="Times New Roman" panose="02020603050405020304" pitchFamily="18" charset="0"/>
              </a:rPr>
              <a:t>.</a:t>
            </a:r>
            <a:endParaRPr lang="sl-SI" sz="1200">
              <a:effectLst/>
              <a:latin typeface="Times New Roman" panose="02020603050405020304" pitchFamily="18" charset="0"/>
              <a:ea typeface="Times New Roman" panose="02020603050405020304" pitchFamily="18" charset="0"/>
            </a:endParaRPr>
          </a:p>
          <a:p>
            <a:pPr marL="228600">
              <a:spcAft>
                <a:spcPts val="1200"/>
              </a:spcAft>
            </a:pPr>
            <a:r>
              <a:rPr lang="sl-SI" sz="1200">
                <a:solidFill>
                  <a:srgbClr val="3C3C3C"/>
                </a:solidFill>
                <a:effectLst/>
                <a:latin typeface="Open Sans" panose="020B0606030504020204" pitchFamily="34" charset="0"/>
                <a:ea typeface="Times New Roman" panose="02020603050405020304" pitchFamily="18" charset="0"/>
              </a:rPr>
              <a:t>Za potrebe </a:t>
            </a:r>
            <a:r>
              <a:rPr lang="sl-SI" sz="1200" err="1">
                <a:solidFill>
                  <a:srgbClr val="3C3C3C"/>
                </a:solidFill>
                <a:effectLst/>
                <a:latin typeface="Open Sans" panose="020B0606030504020204" pitchFamily="34" charset="0"/>
                <a:ea typeface="Times New Roman" panose="02020603050405020304" pitchFamily="18" charset="0"/>
              </a:rPr>
              <a:t>agregiranja</a:t>
            </a:r>
            <a:r>
              <a:rPr lang="sl-SI" sz="1200">
                <a:solidFill>
                  <a:srgbClr val="3C3C3C"/>
                </a:solidFill>
                <a:effectLst/>
                <a:latin typeface="Open Sans" panose="020B0606030504020204" pitchFamily="34" charset="0"/>
                <a:ea typeface="Times New Roman" panose="02020603050405020304" pitchFamily="18" charset="0"/>
              </a:rPr>
              <a:t> metapodatkov s strani </a:t>
            </a:r>
            <a:r>
              <a:rPr lang="sl-SI" sz="1200" err="1">
                <a:solidFill>
                  <a:srgbClr val="3C3C3C"/>
                </a:solidFill>
                <a:effectLst/>
                <a:latin typeface="Open Sans" panose="020B0606030504020204" pitchFamily="34" charset="0"/>
                <a:ea typeface="Times New Roman" panose="02020603050405020304" pitchFamily="18" charset="0"/>
              </a:rPr>
              <a:t>OpenAire</a:t>
            </a:r>
            <a:r>
              <a:rPr lang="sl-SI" sz="1200">
                <a:solidFill>
                  <a:srgbClr val="3C3C3C"/>
                </a:solidFill>
                <a:effectLst/>
                <a:latin typeface="Open Sans" panose="020B0606030504020204" pitchFamily="34" charset="0"/>
                <a:ea typeface="Times New Roman" panose="02020603050405020304" pitchFamily="18" charset="0"/>
              </a:rPr>
              <a:t> imamo vzpostavljen storitev OAI-PMH, ki vrača metapodatke po navodilih, ki jih je podal </a:t>
            </a:r>
            <a:r>
              <a:rPr lang="sl-SI" sz="1200" err="1">
                <a:solidFill>
                  <a:srgbClr val="3C3C3C"/>
                </a:solidFill>
                <a:effectLst/>
                <a:latin typeface="Open Sans" panose="020B0606030504020204" pitchFamily="34" charset="0"/>
                <a:ea typeface="Times New Roman" panose="02020603050405020304" pitchFamily="18" charset="0"/>
              </a:rPr>
              <a:t>OpenAire</a:t>
            </a:r>
            <a:r>
              <a:rPr lang="sl-SI" sz="1200">
                <a:solidFill>
                  <a:srgbClr val="3C3C3C"/>
                </a:solidFill>
                <a:effectLst/>
                <a:latin typeface="Open Sans" panose="020B0606030504020204" pitchFamily="34" charset="0"/>
                <a:ea typeface="Times New Roman" panose="02020603050405020304" pitchFamily="18" charset="0"/>
              </a:rPr>
              <a:t>. Preko te storitve agregirajo metapodatke tudi drugi </a:t>
            </a:r>
            <a:r>
              <a:rPr lang="sl-SI" sz="1200" err="1">
                <a:solidFill>
                  <a:srgbClr val="3C3C3C"/>
                </a:solidFill>
                <a:effectLst/>
                <a:latin typeface="Open Sans" panose="020B0606030504020204" pitchFamily="34" charset="0"/>
                <a:ea typeface="Times New Roman" panose="02020603050405020304" pitchFamily="18" charset="0"/>
              </a:rPr>
              <a:t>agregatorji</a:t>
            </a:r>
            <a:r>
              <a:rPr lang="sl-SI" sz="1200">
                <a:solidFill>
                  <a:srgbClr val="3C3C3C"/>
                </a:solidFill>
                <a:effectLst/>
                <a:latin typeface="Open Sans" panose="020B0606030504020204" pitchFamily="34" charset="0"/>
                <a:ea typeface="Times New Roman" panose="02020603050405020304" pitchFamily="18" charset="0"/>
              </a:rPr>
              <a:t> ( </a:t>
            </a:r>
            <a:r>
              <a:rPr lang="sl-SI" sz="1200" err="1">
                <a:solidFill>
                  <a:srgbClr val="3C3C3C"/>
                </a:solidFill>
                <a:effectLst/>
                <a:latin typeface="Open Sans" panose="020B0606030504020204" pitchFamily="34" charset="0"/>
                <a:ea typeface="Times New Roman" panose="02020603050405020304" pitchFamily="18" charset="0"/>
              </a:rPr>
              <a:t>Core</a:t>
            </a:r>
            <a:r>
              <a:rPr lang="sl-SI" sz="1200">
                <a:solidFill>
                  <a:srgbClr val="3C3C3C"/>
                </a:solidFill>
                <a:effectLst/>
                <a:latin typeface="Open Sans" panose="020B0606030504020204" pitchFamily="34" charset="0"/>
                <a:ea typeface="Times New Roman" panose="02020603050405020304" pitchFamily="18" charset="0"/>
              </a:rPr>
              <a:t>, </a:t>
            </a:r>
            <a:r>
              <a:rPr lang="sl-SI" sz="1200" err="1">
                <a:solidFill>
                  <a:srgbClr val="3C3C3C"/>
                </a:solidFill>
                <a:effectLst/>
                <a:latin typeface="Open Sans" panose="020B0606030504020204" pitchFamily="34" charset="0"/>
                <a:ea typeface="Times New Roman" panose="02020603050405020304" pitchFamily="18" charset="0"/>
              </a:rPr>
              <a:t>Dart</a:t>
            </a:r>
            <a:r>
              <a:rPr lang="sl-SI" sz="1200">
                <a:solidFill>
                  <a:srgbClr val="3C3C3C"/>
                </a:solidFill>
                <a:effectLst/>
                <a:latin typeface="Open Sans" panose="020B0606030504020204" pitchFamily="34" charset="0"/>
                <a:ea typeface="Times New Roman" panose="02020603050405020304" pitchFamily="18" charset="0"/>
              </a:rPr>
              <a:t> </a:t>
            </a:r>
            <a:r>
              <a:rPr lang="sl-SI" sz="1200" err="1">
                <a:solidFill>
                  <a:srgbClr val="3C3C3C"/>
                </a:solidFill>
                <a:effectLst/>
                <a:latin typeface="Open Sans" panose="020B0606030504020204" pitchFamily="34" charset="0"/>
                <a:ea typeface="Times New Roman" panose="02020603050405020304" pitchFamily="18" charset="0"/>
              </a:rPr>
              <a:t>Europe</a:t>
            </a:r>
            <a:r>
              <a:rPr lang="sl-SI" sz="1200">
                <a:solidFill>
                  <a:srgbClr val="3C3C3C"/>
                </a:solidFill>
                <a:effectLst/>
                <a:latin typeface="Open Sans" panose="020B0606030504020204" pitchFamily="34" charset="0"/>
                <a:ea typeface="Times New Roman" panose="02020603050405020304" pitchFamily="18" charset="0"/>
              </a:rPr>
              <a:t>, Base…). Za Google </a:t>
            </a:r>
            <a:r>
              <a:rPr lang="sl-SI" sz="1200" err="1">
                <a:solidFill>
                  <a:srgbClr val="3C3C3C"/>
                </a:solidFill>
                <a:effectLst/>
                <a:latin typeface="Open Sans" panose="020B0606030504020204" pitchFamily="34" charset="0"/>
                <a:ea typeface="Times New Roman" panose="02020603050405020304" pitchFamily="18" charset="0"/>
              </a:rPr>
              <a:t>Scholar</a:t>
            </a:r>
            <a:r>
              <a:rPr lang="sl-SI" sz="1200">
                <a:solidFill>
                  <a:srgbClr val="3C3C3C"/>
                </a:solidFill>
                <a:effectLst/>
                <a:latin typeface="Open Sans" panose="020B0606030504020204" pitchFamily="34" charset="0"/>
                <a:ea typeface="Times New Roman" panose="02020603050405020304" pitchFamily="18" charset="0"/>
              </a:rPr>
              <a:t> in Google </a:t>
            </a:r>
            <a:r>
              <a:rPr lang="sl-SI" sz="1200" err="1">
                <a:solidFill>
                  <a:srgbClr val="3C3C3C"/>
                </a:solidFill>
                <a:effectLst/>
                <a:latin typeface="Open Sans" panose="020B0606030504020204" pitchFamily="34" charset="0"/>
                <a:ea typeface="Times New Roman" panose="02020603050405020304" pitchFamily="18" charset="0"/>
              </a:rPr>
              <a:t>Dataset</a:t>
            </a:r>
            <a:r>
              <a:rPr lang="sl-SI" sz="1200">
                <a:solidFill>
                  <a:srgbClr val="3C3C3C"/>
                </a:solidFill>
                <a:effectLst/>
                <a:latin typeface="Open Sans" panose="020B0606030504020204" pitchFamily="34" charset="0"/>
                <a:ea typeface="Times New Roman" panose="02020603050405020304" pitchFamily="18" charset="0"/>
              </a:rPr>
              <a:t> </a:t>
            </a:r>
            <a:r>
              <a:rPr lang="sl-SI" sz="1200" err="1">
                <a:solidFill>
                  <a:srgbClr val="3C3C3C"/>
                </a:solidFill>
                <a:effectLst/>
                <a:latin typeface="Open Sans" panose="020B0606030504020204" pitchFamily="34" charset="0"/>
                <a:ea typeface="Times New Roman" panose="02020603050405020304" pitchFamily="18" charset="0"/>
              </a:rPr>
              <a:t>search</a:t>
            </a:r>
            <a:r>
              <a:rPr lang="sl-SI" sz="1200">
                <a:solidFill>
                  <a:srgbClr val="3C3C3C"/>
                </a:solidFill>
                <a:effectLst/>
                <a:latin typeface="Open Sans" panose="020B0606030504020204" pitchFamily="34" charset="0"/>
                <a:ea typeface="Times New Roman" panose="02020603050405020304" pitchFamily="18" charset="0"/>
              </a:rPr>
              <a:t> smo vgradili v spletno stran za posamezne digitalne objekte metapodatke po formatu </a:t>
            </a:r>
            <a:r>
              <a:rPr lang="sl-SI" sz="1200" err="1">
                <a:solidFill>
                  <a:srgbClr val="3C3C3C"/>
                </a:solidFill>
                <a:effectLst/>
                <a:latin typeface="Open Sans" panose="020B0606030504020204" pitchFamily="34" charset="0"/>
                <a:ea typeface="Times New Roman" panose="02020603050405020304" pitchFamily="18" charset="0"/>
              </a:rPr>
              <a:t>Highwire</a:t>
            </a:r>
            <a:r>
              <a:rPr lang="sl-SI" sz="1200">
                <a:solidFill>
                  <a:srgbClr val="3C3C3C"/>
                </a:solidFill>
                <a:effectLst/>
                <a:latin typeface="Open Sans" panose="020B0606030504020204" pitchFamily="34" charset="0"/>
                <a:ea typeface="Times New Roman" panose="02020603050405020304" pitchFamily="18" charset="0"/>
              </a:rPr>
              <a:t> </a:t>
            </a:r>
            <a:r>
              <a:rPr lang="sl-SI" sz="1200" err="1">
                <a:solidFill>
                  <a:srgbClr val="3C3C3C"/>
                </a:solidFill>
                <a:effectLst/>
                <a:latin typeface="Open Sans" panose="020B0606030504020204" pitchFamily="34" charset="0"/>
                <a:ea typeface="Times New Roman" panose="02020603050405020304" pitchFamily="18" charset="0"/>
              </a:rPr>
              <a:t>press</a:t>
            </a:r>
            <a:r>
              <a:rPr lang="sl-SI" sz="1200">
                <a:solidFill>
                  <a:srgbClr val="3C3C3C"/>
                </a:solidFill>
                <a:effectLst/>
                <a:latin typeface="Open Sans" panose="020B0606030504020204" pitchFamily="34" charset="0"/>
                <a:ea typeface="Times New Roman" panose="02020603050405020304" pitchFamily="18" charset="0"/>
              </a:rPr>
              <a:t> in po specifikaciji Schema.org. </a:t>
            </a:r>
            <a:endParaRPr lang="sl-SI" sz="1200">
              <a:effectLst/>
              <a:latin typeface="Times New Roman" panose="02020603050405020304" pitchFamily="18" charset="0"/>
              <a:ea typeface="Times New Roman" panose="02020603050405020304" pitchFamily="18" charset="0"/>
            </a:endParaRPr>
          </a:p>
          <a:p>
            <a:pPr marL="228600" algn="l">
              <a:spcAft>
                <a:spcPts val="1200"/>
              </a:spcAft>
            </a:pPr>
            <a:r>
              <a:rPr lang="sl-SI" sz="1200">
                <a:solidFill>
                  <a:srgbClr val="3C3C3C"/>
                </a:solidFill>
                <a:effectLst/>
                <a:latin typeface="Open Sans" panose="020B0606030504020204" pitchFamily="34" charset="0"/>
                <a:ea typeface="Times New Roman" panose="02020603050405020304" pitchFamily="18" charset="0"/>
              </a:rPr>
              <a:t>Na Univerzi v Ljubljani se po shranitvi v njihov </a:t>
            </a:r>
            <a:r>
              <a:rPr lang="sl-SI" sz="1200" err="1">
                <a:solidFill>
                  <a:srgbClr val="3C3C3C"/>
                </a:solidFill>
                <a:effectLst/>
                <a:latin typeface="Open Sans" panose="020B0606030504020204" pitchFamily="34" charset="0"/>
                <a:ea typeface="Times New Roman" panose="02020603050405020304" pitchFamily="18" charset="0"/>
              </a:rPr>
              <a:t>repozitorij</a:t>
            </a:r>
            <a:r>
              <a:rPr lang="sl-SI" sz="1200">
                <a:solidFill>
                  <a:srgbClr val="3C3C3C"/>
                </a:solidFill>
                <a:effectLst/>
                <a:latin typeface="Open Sans" panose="020B0606030504020204" pitchFamily="34" charset="0"/>
                <a:ea typeface="Times New Roman" panose="02020603050405020304" pitchFamily="18" charset="0"/>
              </a:rPr>
              <a:t> digitalni objekti shranijo še v dokumentni sistem Univerze. Za arhiviranje digitalnih objektov in njihovih metapodatkov se uporablja nacionalni portal in infrastruktura, ki je vzpostavljena na </a:t>
            </a:r>
            <a:r>
              <a:rPr lang="sl-SI" sz="1200" err="1">
                <a:solidFill>
                  <a:srgbClr val="3C3C3C"/>
                </a:solidFill>
                <a:effectLst/>
                <a:latin typeface="Open Sans" panose="020B0606030504020204" pitchFamily="34" charset="0"/>
                <a:ea typeface="Times New Roman" panose="02020603050405020304" pitchFamily="18" charset="0"/>
              </a:rPr>
              <a:t>ARNESu</a:t>
            </a:r>
            <a:r>
              <a:rPr lang="sl-SI" sz="1200">
                <a:solidFill>
                  <a:srgbClr val="3C3C3C"/>
                </a:solidFill>
                <a:effectLst/>
                <a:latin typeface="Open Sans" panose="020B0606030504020204" pitchFamily="34" charset="0"/>
                <a:ea typeface="Times New Roman" panose="02020603050405020304" pitchFamily="18" charset="0"/>
              </a:rPr>
              <a:t> in </a:t>
            </a:r>
            <a:r>
              <a:rPr lang="sl-SI" sz="1200" err="1">
                <a:solidFill>
                  <a:srgbClr val="3C3C3C"/>
                </a:solidFill>
                <a:effectLst/>
                <a:latin typeface="Open Sans" panose="020B0606030504020204" pitchFamily="34" charset="0"/>
                <a:ea typeface="Times New Roman" panose="02020603050405020304" pitchFamily="18" charset="0"/>
              </a:rPr>
              <a:t>IZUMu</a:t>
            </a:r>
            <a:r>
              <a:rPr lang="sl-SI" sz="1200">
                <a:solidFill>
                  <a:srgbClr val="3C3C3C"/>
                </a:solidFill>
                <a:effectLst/>
                <a:latin typeface="Open Sans" panose="020B0606030504020204" pitchFamily="34" charset="0"/>
                <a:ea typeface="Times New Roman" panose="02020603050405020304" pitchFamily="18" charset="0"/>
              </a:rPr>
              <a:t>. </a:t>
            </a:r>
            <a:endParaRPr lang="sl-SI" sz="1200">
              <a:effectLst/>
              <a:latin typeface="Times New Roman" panose="02020603050405020304" pitchFamily="18" charset="0"/>
              <a:ea typeface="Times New Roman" panose="02020603050405020304" pitchFamily="18" charset="0"/>
            </a:endParaRPr>
          </a:p>
          <a:p>
            <a:pPr marL="228600" algn="l">
              <a:spcAft>
                <a:spcPts val="1200"/>
              </a:spcAft>
            </a:pPr>
            <a:r>
              <a:rPr lang="sl-SI" sz="1200">
                <a:solidFill>
                  <a:srgbClr val="3C3C3C"/>
                </a:solidFill>
                <a:effectLst/>
                <a:latin typeface="Open Sans" panose="020B0606030504020204" pitchFamily="34" charset="0"/>
                <a:ea typeface="Times New Roman" panose="02020603050405020304" pitchFamily="18" charset="0"/>
              </a:rPr>
              <a:t>Repozitoriji pošiljajo v nacionalni portal metapodatke in elektronske verzije digitalnih objektov takoj po izvedeni katalogizaciji v COBISS.SI. Iz nacionalnega portala pa </a:t>
            </a:r>
            <a:r>
              <a:rPr lang="sl-SI" sz="1200" err="1">
                <a:solidFill>
                  <a:srgbClr val="3C3C3C"/>
                </a:solidFill>
                <a:effectLst/>
                <a:latin typeface="Open Sans" panose="020B0606030504020204" pitchFamily="34" charset="0"/>
                <a:ea typeface="Times New Roman" panose="02020603050405020304" pitchFamily="18" charset="0"/>
              </a:rPr>
              <a:t>repozitorij</a:t>
            </a:r>
            <a:r>
              <a:rPr lang="sl-SI" sz="1200">
                <a:solidFill>
                  <a:srgbClr val="3C3C3C"/>
                </a:solidFill>
                <a:effectLst/>
                <a:latin typeface="Open Sans" panose="020B0606030504020204" pitchFamily="34" charset="0"/>
                <a:ea typeface="Times New Roman" panose="02020603050405020304" pitchFamily="18" charset="0"/>
              </a:rPr>
              <a:t> Univerze v Ljubljani pridobiva metapodatke in elektronske verzije publikacij iz </a:t>
            </a:r>
            <a:r>
              <a:rPr lang="sl-SI" sz="1200" err="1">
                <a:solidFill>
                  <a:srgbClr val="3C3C3C"/>
                </a:solidFill>
                <a:effectLst/>
                <a:latin typeface="Open Sans" panose="020B0606030504020204" pitchFamily="34" charset="0"/>
                <a:ea typeface="Times New Roman" panose="02020603050405020304" pitchFamily="18" charset="0"/>
              </a:rPr>
              <a:t>ePrints.FRI</a:t>
            </a:r>
            <a:r>
              <a:rPr lang="sl-SI" sz="1200">
                <a:solidFill>
                  <a:srgbClr val="3C3C3C"/>
                </a:solidFill>
                <a:effectLst/>
                <a:latin typeface="Open Sans" panose="020B0606030504020204" pitchFamily="34" charset="0"/>
                <a:ea typeface="Times New Roman" panose="02020603050405020304" pitchFamily="18" charset="0"/>
              </a:rPr>
              <a:t>, </a:t>
            </a:r>
            <a:r>
              <a:rPr lang="sl-SI" sz="1200" err="1">
                <a:solidFill>
                  <a:srgbClr val="3C3C3C"/>
                </a:solidFill>
                <a:effectLst/>
                <a:latin typeface="Open Sans" panose="020B0606030504020204" pitchFamily="34" charset="0"/>
                <a:ea typeface="Times New Roman" panose="02020603050405020304" pitchFamily="18" charset="0"/>
              </a:rPr>
              <a:t>PeFprints</a:t>
            </a:r>
            <a:r>
              <a:rPr lang="sl-SI" sz="1200">
                <a:solidFill>
                  <a:srgbClr val="3C3C3C"/>
                </a:solidFill>
                <a:effectLst/>
                <a:latin typeface="Open Sans" panose="020B0606030504020204" pitchFamily="34" charset="0"/>
                <a:ea typeface="Times New Roman" panose="02020603050405020304" pitchFamily="18" charset="0"/>
              </a:rPr>
              <a:t> in ADP. Prav tako </a:t>
            </a:r>
            <a:r>
              <a:rPr lang="sl-SI" sz="1200" err="1">
                <a:solidFill>
                  <a:srgbClr val="3C3C3C"/>
                </a:solidFill>
                <a:effectLst/>
                <a:latin typeface="Open Sans" panose="020B0606030504020204" pitchFamily="34" charset="0"/>
                <a:ea typeface="Times New Roman" panose="02020603050405020304" pitchFamily="18" charset="0"/>
              </a:rPr>
              <a:t>repozitorij</a:t>
            </a:r>
            <a:r>
              <a:rPr lang="sl-SI" sz="1200">
                <a:solidFill>
                  <a:srgbClr val="3C3C3C"/>
                </a:solidFill>
                <a:effectLst/>
                <a:latin typeface="Open Sans" panose="020B0606030504020204" pitchFamily="34" charset="0"/>
                <a:ea typeface="Times New Roman" panose="02020603050405020304" pitchFamily="18" charset="0"/>
              </a:rPr>
              <a:t> iz nacionalnega portala pridobi dodatne podatke o raziskovalcih in raziskovalnih organizacijah, ki jih slednji črpa iz SICRIS-a.</a:t>
            </a:r>
            <a:endParaRPr lang="sl-SI" sz="1200">
              <a:effectLst/>
              <a:latin typeface="Times New Roman" panose="02020603050405020304" pitchFamily="18" charset="0"/>
              <a:ea typeface="Times New Roman" panose="02020603050405020304" pitchFamily="18" charset="0"/>
            </a:endParaRPr>
          </a:p>
          <a:p>
            <a:pPr marL="228600">
              <a:spcAft>
                <a:spcPts val="1200"/>
              </a:spcAft>
            </a:pPr>
            <a:r>
              <a:rPr lang="sl-SI" sz="1200">
                <a:solidFill>
                  <a:srgbClr val="3C3C3C"/>
                </a:solidFill>
                <a:effectLst/>
                <a:latin typeface="Open Sans" panose="020B0606030504020204" pitchFamily="34" charset="0"/>
                <a:ea typeface="Times New Roman" panose="02020603050405020304" pitchFamily="18" charset="0"/>
              </a:rPr>
              <a:t>Repozitoriji pošiljajo v </a:t>
            </a:r>
            <a:r>
              <a:rPr lang="sl-SI" sz="1200" err="1">
                <a:solidFill>
                  <a:srgbClr val="3C3C3C"/>
                </a:solidFill>
                <a:effectLst/>
                <a:latin typeface="Open Sans" panose="020B0606030504020204" pitchFamily="34" charset="0"/>
                <a:ea typeface="Times New Roman" panose="02020603050405020304" pitchFamily="18" charset="0"/>
              </a:rPr>
              <a:t>dCOBISS</a:t>
            </a:r>
            <a:r>
              <a:rPr lang="sl-SI" sz="1200">
                <a:solidFill>
                  <a:srgbClr val="3C3C3C"/>
                </a:solidFill>
                <a:effectLst/>
                <a:latin typeface="Open Sans" panose="020B0606030504020204" pitchFamily="34" charset="0"/>
                <a:ea typeface="Times New Roman" panose="02020603050405020304" pitchFamily="18" charset="0"/>
              </a:rPr>
              <a:t> podatke, ki so potrebni za analitiko odprtega dostopa. Podatki, ki jih pošiljajo so vezani na projekte iz katerih je bila financirana raziskava in na plačila APC-jev, ki jih zaračunajo založniki.</a:t>
            </a:r>
            <a:endParaRPr lang="sl-SI" sz="1200">
              <a:effectLst/>
              <a:latin typeface="Times New Roman" panose="02020603050405020304" pitchFamily="18" charset="0"/>
              <a:ea typeface="Times New Roman" panose="02020603050405020304" pitchFamily="18" charset="0"/>
            </a:endParaRPr>
          </a:p>
          <a:p>
            <a:pPr marL="228600" algn="l">
              <a:spcAft>
                <a:spcPts val="1200"/>
              </a:spcAft>
            </a:pPr>
            <a:r>
              <a:rPr lang="sl-SI" sz="1200">
                <a:solidFill>
                  <a:srgbClr val="3C3C3C"/>
                </a:solidFill>
                <a:effectLst/>
                <a:latin typeface="Open Sans" panose="020B0606030504020204" pitchFamily="34" charset="0"/>
                <a:ea typeface="Times New Roman" panose="02020603050405020304" pitchFamily="18" charset="0"/>
              </a:rPr>
              <a:t>Nacionalni portal izvaja priporočanje gradiv. Ob kliku na dokument v </a:t>
            </a:r>
            <a:r>
              <a:rPr lang="sl-SI" sz="1200" err="1">
                <a:solidFill>
                  <a:srgbClr val="3C3C3C"/>
                </a:solidFill>
                <a:effectLst/>
                <a:latin typeface="Open Sans" panose="020B0606030504020204" pitchFamily="34" charset="0"/>
                <a:ea typeface="Times New Roman" panose="02020603050405020304" pitchFamily="18" charset="0"/>
              </a:rPr>
              <a:t>repozitoriju</a:t>
            </a:r>
            <a:r>
              <a:rPr lang="sl-SI" sz="1200">
                <a:solidFill>
                  <a:srgbClr val="3C3C3C"/>
                </a:solidFill>
                <a:effectLst/>
                <a:latin typeface="Open Sans" panose="020B0606030504020204" pitchFamily="34" charset="0"/>
                <a:ea typeface="Times New Roman" panose="02020603050405020304" pitchFamily="18" charset="0"/>
              </a:rPr>
              <a:t> se iz nacionalnega portala pošlje v institucionalni </a:t>
            </a:r>
            <a:r>
              <a:rPr lang="sl-SI" sz="1200" err="1">
                <a:solidFill>
                  <a:srgbClr val="3C3C3C"/>
                </a:solidFill>
                <a:effectLst/>
                <a:latin typeface="Open Sans" panose="020B0606030504020204" pitchFamily="34" charset="0"/>
                <a:ea typeface="Times New Roman" panose="02020603050405020304" pitchFamily="18" charset="0"/>
              </a:rPr>
              <a:t>repozitorij</a:t>
            </a:r>
            <a:r>
              <a:rPr lang="sl-SI" sz="1200">
                <a:solidFill>
                  <a:srgbClr val="3C3C3C"/>
                </a:solidFill>
                <a:effectLst/>
                <a:latin typeface="Open Sans" panose="020B0606030504020204" pitchFamily="34" charset="0"/>
                <a:ea typeface="Times New Roman" panose="02020603050405020304" pitchFamily="18" charset="0"/>
              </a:rPr>
              <a:t> seznam podobnih dokumentov. Priporočilo je sestavljeno iz naslovov dokumentov znotraj </a:t>
            </a:r>
            <a:r>
              <a:rPr lang="sl-SI" sz="1200" err="1">
                <a:solidFill>
                  <a:srgbClr val="3C3C3C"/>
                </a:solidFill>
                <a:effectLst/>
                <a:latin typeface="Open Sans" panose="020B0606030504020204" pitchFamily="34" charset="0"/>
                <a:ea typeface="Times New Roman" panose="02020603050405020304" pitchFamily="18" charset="0"/>
              </a:rPr>
              <a:t>repozitorija</a:t>
            </a:r>
            <a:r>
              <a:rPr lang="sl-SI" sz="1200">
                <a:solidFill>
                  <a:srgbClr val="3C3C3C"/>
                </a:solidFill>
                <a:effectLst/>
                <a:latin typeface="Open Sans" panose="020B0606030504020204" pitchFamily="34" charset="0"/>
                <a:ea typeface="Times New Roman" panose="02020603050405020304" pitchFamily="18" charset="0"/>
              </a:rPr>
              <a:t> in naslovov dokumentov v drugih univerzitetnih repozitorijih, dLib.si, Arhiva družboslovnih podatkov CLARIN.si, repozitorijev založnikov revij in monografij, VideoLectures.NET in DKMORS.</a:t>
            </a:r>
            <a:endParaRPr lang="sl-SI" sz="1200">
              <a:effectLst/>
              <a:latin typeface="Times New Roman" panose="02020603050405020304" pitchFamily="18" charset="0"/>
              <a:ea typeface="Times New Roman" panose="02020603050405020304" pitchFamily="18" charset="0"/>
            </a:endParaRPr>
          </a:p>
          <a:p>
            <a:pPr marL="228600" algn="l">
              <a:spcAft>
                <a:spcPts val="1200"/>
              </a:spcAft>
            </a:pPr>
            <a:r>
              <a:rPr lang="sl-SI" sz="1200">
                <a:solidFill>
                  <a:srgbClr val="3C3C3C"/>
                </a:solidFill>
                <a:effectLst/>
                <a:latin typeface="Open Sans" panose="020B0606030504020204" pitchFamily="34" charset="0"/>
                <a:ea typeface="Times New Roman" panose="02020603050405020304" pitchFamily="18" charset="0"/>
              </a:rPr>
              <a:t>Repozitoriji omogočajo funkcionalnosti, ki so namenjene skrbnikom, in funkcionalnosti, ki so namenjene uporabnikom. Skrbniški del uporabljajo referenti v študijskih referatih, knjižničarji podatkovni svetovalci in skrbniki sistema in je različno zasnovan za posamezne inštitucije. Referenti izvajajo pregled in zaklepanje zaključnih del študentov. Knjižničarji pregledujejo publikacije študentov in zaposlenih, jih katalogizirajo v COBISS-u ter njihove metapodatke iz COBISS.SI prenesejo v </a:t>
            </a:r>
            <a:r>
              <a:rPr lang="sl-SI" sz="1200" err="1">
                <a:solidFill>
                  <a:srgbClr val="3C3C3C"/>
                </a:solidFill>
                <a:effectLst/>
                <a:latin typeface="Open Sans" panose="020B0606030504020204" pitchFamily="34" charset="0"/>
                <a:ea typeface="Times New Roman" panose="02020603050405020304" pitchFamily="18" charset="0"/>
              </a:rPr>
              <a:t>repozitorij</a:t>
            </a:r>
            <a:r>
              <a:rPr lang="sl-SI" sz="1200">
                <a:solidFill>
                  <a:srgbClr val="3C3C3C"/>
                </a:solidFill>
                <a:effectLst/>
                <a:latin typeface="Open Sans" panose="020B0606030504020204" pitchFamily="34" charset="0"/>
                <a:ea typeface="Times New Roman" panose="02020603050405020304" pitchFamily="18" charset="0"/>
              </a:rPr>
              <a:t>. V skrbniškem delu lahko knjižničar metapodatke o publikaciji uvozi iz lokalne baze COBISS.SI in jim doda elektronsko različico publikacije. Na tak način je mogoče v </a:t>
            </a:r>
            <a:r>
              <a:rPr lang="sl-SI" sz="1200" err="1">
                <a:solidFill>
                  <a:srgbClr val="3C3C3C"/>
                </a:solidFill>
                <a:effectLst/>
                <a:latin typeface="Open Sans" panose="020B0606030504020204" pitchFamily="34" charset="0"/>
                <a:ea typeface="Times New Roman" panose="02020603050405020304" pitchFamily="18" charset="0"/>
              </a:rPr>
              <a:t>repozitorij</a:t>
            </a:r>
            <a:r>
              <a:rPr lang="sl-SI" sz="1200">
                <a:solidFill>
                  <a:srgbClr val="3C3C3C"/>
                </a:solidFill>
                <a:effectLst/>
                <a:latin typeface="Open Sans" panose="020B0606030504020204" pitchFamily="34" charset="0"/>
                <a:ea typeface="Times New Roman" panose="02020603050405020304" pitchFamily="18" charset="0"/>
              </a:rPr>
              <a:t> shraniti tudi publikacije, ki so že katalogizirane v COBISS.SI in zanje obstajajo elektronske različice ter ima univerza zanje ustrezno urejene avtorske pravice.</a:t>
            </a:r>
            <a:endParaRPr lang="sl-SI" sz="1200">
              <a:effectLst/>
              <a:latin typeface="Times New Roman" panose="02020603050405020304" pitchFamily="18" charset="0"/>
              <a:ea typeface="Times New Roman" panose="02020603050405020304" pitchFamily="18" charset="0"/>
            </a:endParaRPr>
          </a:p>
          <a:p>
            <a:pPr marL="228600" algn="l">
              <a:spcAft>
                <a:spcPts val="1200"/>
              </a:spcAft>
            </a:pPr>
            <a:r>
              <a:rPr lang="sl-SI" sz="1200">
                <a:solidFill>
                  <a:srgbClr val="3C3C3C"/>
                </a:solidFill>
                <a:effectLst/>
                <a:latin typeface="Open Sans" panose="020B0606030504020204" pitchFamily="34" charset="0"/>
                <a:ea typeface="Times New Roman" panose="02020603050405020304" pitchFamily="18" charset="0"/>
              </a:rPr>
              <a:t>Uporabniški del institucionalnega </a:t>
            </a:r>
            <a:r>
              <a:rPr lang="sl-SI" sz="1200" err="1">
                <a:solidFill>
                  <a:srgbClr val="3C3C3C"/>
                </a:solidFill>
                <a:effectLst/>
                <a:latin typeface="Open Sans" panose="020B0606030504020204" pitchFamily="34" charset="0"/>
                <a:ea typeface="Times New Roman" panose="02020603050405020304" pitchFamily="18" charset="0"/>
              </a:rPr>
              <a:t>repozitorija</a:t>
            </a:r>
            <a:r>
              <a:rPr lang="sl-SI" sz="1200">
                <a:solidFill>
                  <a:srgbClr val="3C3C3C"/>
                </a:solidFill>
                <a:effectLst/>
                <a:latin typeface="Open Sans" panose="020B0606030504020204" pitchFamily="34" charset="0"/>
                <a:ea typeface="Times New Roman" panose="02020603050405020304" pitchFamily="18" charset="0"/>
              </a:rPr>
              <a:t> je razdeljen na del, ki je namenjen zainteresirani javnosti, in del, ki je namenjen prijavljenim uporabnikom (študentom in zaposlenim na univerzah; različna zasnova za posamezne univerze). Študenti in zaposleni na univerzah lahko po prijavi oddajo svoja dela v </a:t>
            </a:r>
            <a:r>
              <a:rPr lang="sl-SI" sz="1200" err="1">
                <a:solidFill>
                  <a:srgbClr val="3C3C3C"/>
                </a:solidFill>
                <a:effectLst/>
                <a:latin typeface="Open Sans" panose="020B0606030504020204" pitchFamily="34" charset="0"/>
                <a:ea typeface="Times New Roman" panose="02020603050405020304" pitchFamily="18" charset="0"/>
              </a:rPr>
              <a:t>repozitorij</a:t>
            </a:r>
            <a:r>
              <a:rPr lang="sl-SI" sz="1200">
                <a:solidFill>
                  <a:srgbClr val="3C3C3C"/>
                </a:solidFill>
                <a:effectLst/>
                <a:latin typeface="Open Sans" panose="020B0606030504020204" pitchFamily="34" charset="0"/>
                <a:ea typeface="Times New Roman" panose="02020603050405020304" pitchFamily="18" charset="0"/>
              </a:rPr>
              <a:t> ter pregledujejo svoje vsebine (metapodatke in podobna dela, ki jih je našel detektor podobnih vsebin). Del, ki je dostopen zainteresirani javnosti, je dvojezičen (slovenski in angleški uporabniški vmesnik) ter je dostopen preko spleta in na mobilnih platformah (Android in IOS). Spletna različica je prijazna do uporabnikov s posebnimi potrebami in vsebuje glavne značilnosti spletnih aplikacij, ki ustrezajo specifikaciji WAI. Spletni vmesnik omogoča uporabo invalidom z zmanjšano gibalno sposobnostjo in osebam, ki vidijo nekoliko slabše (npr. starejši in slabovidni).</a:t>
            </a:r>
            <a:endParaRPr lang="sl-SI" sz="1200">
              <a:effectLst/>
              <a:latin typeface="Times New Roman" panose="02020603050405020304" pitchFamily="18" charset="0"/>
              <a:ea typeface="Times New Roman" panose="02020603050405020304" pitchFamily="18" charset="0"/>
            </a:endParaRPr>
          </a:p>
          <a:p>
            <a:pPr marL="228600" algn="l">
              <a:spcAft>
                <a:spcPts val="1200"/>
              </a:spcAft>
            </a:pPr>
            <a:r>
              <a:rPr lang="sl-SI" sz="1200">
                <a:solidFill>
                  <a:srgbClr val="3C3C3C"/>
                </a:solidFill>
                <a:effectLst/>
                <a:latin typeface="Open Sans" panose="020B0606030504020204" pitchFamily="34" charset="0"/>
                <a:ea typeface="Times New Roman" panose="02020603050405020304" pitchFamily="18" charset="0"/>
              </a:rPr>
              <a:t>Programska oprema omogoča enostavno in napredno iskanje ter brskanje. Članica univerze lahko prikaz vključi na svojo spletno stran tako, da kliče ustrezen </a:t>
            </a:r>
            <a:r>
              <a:rPr lang="sl-SI" sz="1200" err="1">
                <a:solidFill>
                  <a:srgbClr val="3C3C3C"/>
                </a:solidFill>
                <a:effectLst/>
                <a:latin typeface="Open Sans" panose="020B0606030504020204" pitchFamily="34" charset="0"/>
                <a:ea typeface="Times New Roman" panose="02020603050405020304" pitchFamily="18" charset="0"/>
              </a:rPr>
              <a:t>JavaScript</a:t>
            </a:r>
            <a:r>
              <a:rPr lang="sl-SI" sz="1200">
                <a:solidFill>
                  <a:srgbClr val="3C3C3C"/>
                </a:solidFill>
                <a:effectLst/>
                <a:latin typeface="Open Sans" panose="020B0606030504020204" pitchFamily="34" charset="0"/>
                <a:ea typeface="Times New Roman" panose="02020603050405020304" pitchFamily="18" charset="0"/>
              </a:rPr>
              <a:t> program ali uporabi </a:t>
            </a:r>
            <a:r>
              <a:rPr lang="sl-SI" sz="1200" err="1">
                <a:solidFill>
                  <a:srgbClr val="3C3C3C"/>
                </a:solidFill>
                <a:effectLst/>
                <a:latin typeface="Open Sans" panose="020B0606030504020204" pitchFamily="34" charset="0"/>
                <a:ea typeface="Times New Roman" panose="02020603050405020304" pitchFamily="18" charset="0"/>
              </a:rPr>
              <a:t>JavaScript</a:t>
            </a:r>
            <a:r>
              <a:rPr lang="sl-SI" sz="1200">
                <a:solidFill>
                  <a:srgbClr val="3C3C3C"/>
                </a:solidFill>
                <a:effectLst/>
                <a:latin typeface="Open Sans" panose="020B0606030504020204" pitchFamily="34" charset="0"/>
                <a:ea typeface="Times New Roman" panose="02020603050405020304" pitchFamily="18" charset="0"/>
              </a:rPr>
              <a:t> API za dostop do enostavnega ali naprednega iskanja ter brskanja po institucionalnem </a:t>
            </a:r>
            <a:r>
              <a:rPr lang="sl-SI" sz="1200" err="1">
                <a:solidFill>
                  <a:srgbClr val="3C3C3C"/>
                </a:solidFill>
                <a:effectLst/>
                <a:latin typeface="Open Sans" panose="020B0606030504020204" pitchFamily="34" charset="0"/>
                <a:ea typeface="Times New Roman" panose="02020603050405020304" pitchFamily="18" charset="0"/>
              </a:rPr>
              <a:t>repozitoriju</a:t>
            </a:r>
            <a:r>
              <a:rPr lang="sl-SI" sz="1200">
                <a:solidFill>
                  <a:srgbClr val="3C3C3C"/>
                </a:solidFill>
                <a:effectLst/>
                <a:latin typeface="Open Sans" panose="020B0606030504020204" pitchFamily="34" charset="0"/>
                <a:ea typeface="Times New Roman" panose="02020603050405020304" pitchFamily="18" charset="0"/>
              </a:rPr>
              <a:t>. Enak API uporabljajo tudi mobilne aplikacije. Članicam univerz in zaposlenim na univerzah je omogočen tudi izvoz metapodatkov o njihovih publikacijah v obliki RSS, JSON in RDF.</a:t>
            </a:r>
            <a:endParaRPr lang="sl-SI" sz="1200">
              <a:effectLst/>
              <a:latin typeface="Times New Roman" panose="02020603050405020304" pitchFamily="18" charset="0"/>
              <a:ea typeface="Times New Roman" panose="02020603050405020304" pitchFamily="18" charset="0"/>
            </a:endParaRPr>
          </a:p>
          <a:p>
            <a:pPr marL="228600" algn="l">
              <a:spcAft>
                <a:spcPts val="1200"/>
              </a:spcAft>
            </a:pPr>
            <a:r>
              <a:rPr lang="sl-SI" sz="1200" err="1">
                <a:solidFill>
                  <a:srgbClr val="3C3C3C"/>
                </a:solidFill>
                <a:effectLst/>
                <a:latin typeface="Open Sans" panose="020B0606030504020204" pitchFamily="34" charset="0"/>
                <a:ea typeface="Times New Roman" panose="02020603050405020304" pitchFamily="18" charset="0"/>
              </a:rPr>
              <a:t>Repozitorij</a:t>
            </a:r>
            <a:r>
              <a:rPr lang="sl-SI" sz="1200">
                <a:solidFill>
                  <a:srgbClr val="3C3C3C"/>
                </a:solidFill>
                <a:effectLst/>
                <a:latin typeface="Open Sans" panose="020B0606030504020204" pitchFamily="34" charset="0"/>
                <a:ea typeface="Times New Roman" panose="02020603050405020304" pitchFamily="18" charset="0"/>
              </a:rPr>
              <a:t> prikazuje različne statistike, s pomočjo katerih lahko za vsako inštitucijo ali posamezno enoto znotraj inštitucije ugotovimo celotno število njenih digitalnih objektov v </a:t>
            </a:r>
            <a:r>
              <a:rPr lang="sl-SI" sz="1200" err="1">
                <a:solidFill>
                  <a:srgbClr val="3C3C3C"/>
                </a:solidFill>
                <a:effectLst/>
                <a:latin typeface="Open Sans" panose="020B0606030504020204" pitchFamily="34" charset="0"/>
                <a:ea typeface="Times New Roman" panose="02020603050405020304" pitchFamily="18" charset="0"/>
              </a:rPr>
              <a:t>repozitoriju</a:t>
            </a:r>
            <a:r>
              <a:rPr lang="sl-SI" sz="1200">
                <a:solidFill>
                  <a:srgbClr val="3C3C3C"/>
                </a:solidFill>
                <a:effectLst/>
                <a:latin typeface="Open Sans" panose="020B0606030504020204" pitchFamily="34" charset="0"/>
                <a:ea typeface="Times New Roman" panose="02020603050405020304" pitchFamily="18" charset="0"/>
              </a:rPr>
              <a:t> in koliko jih je bilo shranjenih v zadnjem obdobju ter število vpogledov v metapodatke in ali prenosov digitalnega objekta. Za fakultete posamezne univerze so zanimive statistike, ki poročajo o številu ogledov in prenosov gradiv fakultete za pretekla leta na letni ravni. Iz statistik mentorjev zaključnih del študija lahko ugotovimo, s katerimi </a:t>
            </a:r>
            <a:r>
              <a:rPr lang="sl-SI" sz="1200" err="1">
                <a:solidFill>
                  <a:srgbClr val="3C3C3C"/>
                </a:solidFill>
                <a:effectLst/>
                <a:latin typeface="Open Sans" panose="020B0606030504020204" pitchFamily="34" charset="0"/>
                <a:ea typeface="Times New Roman" panose="02020603050405020304" pitchFamily="18" charset="0"/>
              </a:rPr>
              <a:t>somentorji</a:t>
            </a:r>
            <a:r>
              <a:rPr lang="sl-SI" sz="1200">
                <a:solidFill>
                  <a:srgbClr val="3C3C3C"/>
                </a:solidFill>
                <a:effectLst/>
                <a:latin typeface="Open Sans" panose="020B0606030504020204" pitchFamily="34" charset="0"/>
                <a:ea typeface="Times New Roman" panose="02020603050405020304" pitchFamily="18" charset="0"/>
              </a:rPr>
              <a:t> slednji sodelujejo in katera zaključna dela študija so študenti izdelali pod njihovim mentorstvom. Zanimiva je tudi statistika, ki na podlagi ključnih besed publikacij mentorja posredno prikaže, s katerimi raziskovalnimi področji se slednji ukvarja in kako se je skozi časovno obdobje spreminjalo njegovo raziskovalno področje.</a:t>
            </a:r>
            <a:endParaRPr lang="sl-SI" sz="1200">
              <a:effectLst/>
              <a:latin typeface="Times New Roman" panose="02020603050405020304" pitchFamily="18" charset="0"/>
              <a:ea typeface="Times New Roman" panose="02020603050405020304" pitchFamily="18" charset="0"/>
            </a:endParaRPr>
          </a:p>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11</a:t>
            </a:fld>
            <a:endParaRPr lang="sl-SI"/>
          </a:p>
        </p:txBody>
      </p:sp>
    </p:spTree>
    <p:extLst>
      <p:ext uri="{BB962C8B-B14F-4D97-AF65-F5344CB8AC3E}">
        <p14:creationId xmlns:p14="http://schemas.microsoft.com/office/powerpoint/2010/main" val="1222294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 JavaScript API is also available in the repository</a:t>
            </a:r>
            <a:r>
              <a:rPr lang="sl-SI" sz="1200" kern="1200">
                <a:solidFill>
                  <a:schemeClr val="tx1"/>
                </a:solidFill>
                <a:effectLst/>
                <a:latin typeface="+mn-lt"/>
                <a:ea typeface="+mn-ea"/>
                <a:cs typeface="+mn-cs"/>
              </a:rPr>
              <a:t>y</a:t>
            </a:r>
            <a:r>
              <a:rPr lang="sl-SI" sz="1200" kern="1200" baseline="0">
                <a:solidFill>
                  <a:schemeClr val="tx1"/>
                </a:solidFill>
                <a:effectLst/>
                <a:latin typeface="+mn-lt"/>
                <a:ea typeface="+mn-ea"/>
                <a:cs typeface="+mn-cs"/>
              </a:rPr>
              <a:t> </a:t>
            </a:r>
            <a:r>
              <a:rPr lang="en-US" sz="1200" kern="1200" baseline="0" noProof="0">
                <a:solidFill>
                  <a:schemeClr val="tx1"/>
                </a:solidFill>
                <a:effectLst/>
                <a:latin typeface="+mn-lt"/>
                <a:ea typeface="+mn-ea"/>
                <a:cs typeface="+mn-cs"/>
              </a:rPr>
              <a:t>infrastructures</a:t>
            </a:r>
            <a:r>
              <a:rPr lang="en-GB" sz="1200" kern="1200">
                <a:solidFill>
                  <a:schemeClr val="tx1"/>
                </a:solidFill>
                <a:effectLst/>
                <a:latin typeface="+mn-lt"/>
                <a:ea typeface="+mn-ea"/>
                <a:cs typeface="+mn-cs"/>
              </a:rPr>
              <a:t>. It is used for mobile and web applications to display information about publications. Once included within a website (e.g., the faculty website), it enables simple or advanced searches as well as browsing through publications within the institutional repository. An example of such inclusion can be seen on the website »Publications of the Faculty of Social Sciences«. Faculties and their staff can also use the publication metadata in RSS, JSON or RDF formats. RSS feeds are also generated for lists of the latest submitted or the most downloaded publications.</a:t>
            </a:r>
            <a:endParaRPr lang="sl-SI" sz="1200" kern="1200">
              <a:solidFill>
                <a:schemeClr val="tx1"/>
              </a:solidFill>
              <a:effectLst/>
              <a:latin typeface="+mn-lt"/>
              <a:ea typeface="+mn-ea"/>
              <a:cs typeface="+mn-cs"/>
            </a:endParaRPr>
          </a:p>
          <a:p>
            <a:endParaRPr lang="en-GB"/>
          </a:p>
        </p:txBody>
      </p:sp>
      <p:sp>
        <p:nvSpPr>
          <p:cNvPr id="4" name="Označba mesta številke diapozitiva 3"/>
          <p:cNvSpPr>
            <a:spLocks noGrp="1"/>
          </p:cNvSpPr>
          <p:nvPr>
            <p:ph type="sldNum" sz="quarter" idx="10"/>
          </p:nvPr>
        </p:nvSpPr>
        <p:spPr/>
        <p:txBody>
          <a:bodyPr/>
          <a:lstStyle/>
          <a:p>
            <a:fld id="{C8A2BDDE-F8F5-4F3B-AE70-CD78BE3FAEBE}" type="slidenum">
              <a:rPr lang="sl-SI" smtClean="0"/>
              <a:pPr/>
              <a:t>15</a:t>
            </a:fld>
            <a:endParaRPr lang="sl-SI"/>
          </a:p>
        </p:txBody>
      </p:sp>
    </p:spTree>
    <p:extLst>
      <p:ext uri="{BB962C8B-B14F-4D97-AF65-F5344CB8AC3E}">
        <p14:creationId xmlns:p14="http://schemas.microsoft.com/office/powerpoint/2010/main" val="3468997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just">
              <a:spcAft>
                <a:spcPts val="1200"/>
              </a:spcAft>
            </a:pPr>
            <a:r>
              <a:rPr lang="sl-SI" sz="1800">
                <a:solidFill>
                  <a:srgbClr val="3C3C3C"/>
                </a:solidFill>
                <a:effectLst/>
                <a:latin typeface="Calibri" panose="020F0502020204030204" pitchFamily="34" charset="0"/>
                <a:ea typeface="Times New Roman" panose="02020603050405020304" pitchFamily="18" charset="0"/>
              </a:rPr>
              <a:t>Študenti univerz v Mariboru in Novi Gorici zaključno delo študija oddajo na vmesniku </a:t>
            </a:r>
            <a:r>
              <a:rPr lang="sl-SI" sz="1800" err="1">
                <a:solidFill>
                  <a:srgbClr val="3C3C3C"/>
                </a:solidFill>
                <a:effectLst/>
                <a:latin typeface="Calibri" panose="020F0502020204030204" pitchFamily="34" charset="0"/>
                <a:ea typeface="Times New Roman" panose="02020603050405020304" pitchFamily="18" charset="0"/>
              </a:rPr>
              <a:t>repozitorija</a:t>
            </a:r>
            <a:r>
              <a:rPr lang="sl-SI" sz="1800">
                <a:solidFill>
                  <a:srgbClr val="3C3C3C"/>
                </a:solidFill>
                <a:effectLst/>
                <a:latin typeface="Calibri" panose="020F0502020204030204" pitchFamily="34" charset="0"/>
                <a:ea typeface="Times New Roman" panose="02020603050405020304" pitchFamily="18" charset="0"/>
              </a:rPr>
              <a:t>, študenti univerz v Ljubljani in na Primorskem pa v študijski informatiki članice oziroma univerze (naslednja prosojnica).</a:t>
            </a:r>
            <a:endParaRPr lang="sl-SI" sz="1800">
              <a:effectLst/>
              <a:latin typeface="Times New Roman" panose="02020603050405020304" pitchFamily="18" charset="0"/>
              <a:ea typeface="Times New Roman" panose="02020603050405020304" pitchFamily="18" charset="0"/>
            </a:endParaRPr>
          </a:p>
          <a:p>
            <a:pPr algn="just">
              <a:spcAft>
                <a:spcPts val="1200"/>
              </a:spcAft>
            </a:pPr>
            <a:r>
              <a:rPr lang="sl-SI" sz="1800">
                <a:solidFill>
                  <a:srgbClr val="3C3C3C"/>
                </a:solidFill>
                <a:effectLst/>
                <a:latin typeface="Calibri" panose="020F0502020204030204" pitchFamily="34" charset="0"/>
                <a:ea typeface="Times New Roman" panose="02020603050405020304" pitchFamily="18" charset="0"/>
              </a:rPr>
              <a:t>Ko študent odda zaključno delo v institucionalni </a:t>
            </a:r>
            <a:r>
              <a:rPr lang="sl-SI" sz="1800" err="1">
                <a:solidFill>
                  <a:srgbClr val="3C3C3C"/>
                </a:solidFill>
                <a:effectLst/>
                <a:latin typeface="Calibri" panose="020F0502020204030204" pitchFamily="34" charset="0"/>
                <a:ea typeface="Times New Roman" panose="02020603050405020304" pitchFamily="18" charset="0"/>
              </a:rPr>
              <a:t>repozitorij</a:t>
            </a:r>
            <a:r>
              <a:rPr lang="sl-SI" sz="1800">
                <a:solidFill>
                  <a:srgbClr val="3C3C3C"/>
                </a:solidFill>
                <a:effectLst/>
                <a:latin typeface="Calibri" panose="020F0502020204030204" pitchFamily="34" charset="0"/>
                <a:ea typeface="Times New Roman" panose="02020603050405020304" pitchFamily="18" charset="0"/>
              </a:rPr>
              <a:t> Univerze v Mariboru ali univerze v Novi Gorici, institucionalni </a:t>
            </a:r>
            <a:r>
              <a:rPr lang="sl-SI" sz="1800" err="1">
                <a:solidFill>
                  <a:srgbClr val="3C3C3C"/>
                </a:solidFill>
                <a:effectLst/>
                <a:latin typeface="Calibri" panose="020F0502020204030204" pitchFamily="34" charset="0"/>
                <a:ea typeface="Times New Roman" panose="02020603050405020304" pitchFamily="18" charset="0"/>
              </a:rPr>
              <a:t>repozitorij</a:t>
            </a:r>
            <a:r>
              <a:rPr lang="sl-SI" sz="1800">
                <a:solidFill>
                  <a:srgbClr val="3C3C3C"/>
                </a:solidFill>
                <a:effectLst/>
                <a:latin typeface="Calibri" panose="020F0502020204030204" pitchFamily="34" charset="0"/>
                <a:ea typeface="Times New Roman" panose="02020603050405020304" pitchFamily="18" charset="0"/>
              </a:rPr>
              <a:t> pokliče storitev, ki za vse oddane dokumente preveri podobnost z drugimi deli. Storitev vrne povezavo na spletno stran, kjer lahko mentor, študent ali uslužbenec referata preverijo v kolikšni meri je delo podobno z drugimi. Prav tako si lahko iztiskajo poročilo o podobnosti z drugimi deli.</a:t>
            </a:r>
            <a:endParaRPr lang="sl-SI" sz="1800">
              <a:effectLst/>
              <a:latin typeface="Times New Roman" panose="02020603050405020304" pitchFamily="18" charset="0"/>
              <a:ea typeface="Times New Roman" panose="02020603050405020304" pitchFamily="18" charset="0"/>
            </a:endParaRPr>
          </a:p>
          <a:p>
            <a:pPr algn="just">
              <a:spcAft>
                <a:spcPts val="1200"/>
              </a:spcAft>
            </a:pPr>
            <a:r>
              <a:rPr lang="sl-SI" sz="1800">
                <a:solidFill>
                  <a:srgbClr val="3C3C3C"/>
                </a:solidFill>
                <a:effectLst/>
                <a:latin typeface="Calibri" panose="020F0502020204030204" pitchFamily="34" charset="0"/>
                <a:ea typeface="Times New Roman" panose="02020603050405020304" pitchFamily="18" charset="0"/>
              </a:rPr>
              <a:t>Ko je mentor na univerzi v Mariboru ali v Novi Gorici zadovoljen s končno različico zaključnega dela, lahko študent zaključi oddajo elektronske oblike zaključnega dela v institucionalni </a:t>
            </a:r>
            <a:r>
              <a:rPr lang="sl-SI" sz="1800" err="1">
                <a:solidFill>
                  <a:srgbClr val="3C3C3C"/>
                </a:solidFill>
                <a:effectLst/>
                <a:latin typeface="Calibri" panose="020F0502020204030204" pitchFamily="34" charset="0"/>
                <a:ea typeface="Times New Roman" panose="02020603050405020304" pitchFamily="18" charset="0"/>
              </a:rPr>
              <a:t>repozitorij</a:t>
            </a:r>
            <a:r>
              <a:rPr lang="sl-SI" sz="1800">
                <a:solidFill>
                  <a:srgbClr val="3C3C3C"/>
                </a:solidFill>
                <a:effectLst/>
                <a:latin typeface="Calibri" panose="020F0502020204030204" pitchFamily="34" charset="0"/>
                <a:ea typeface="Times New Roman" panose="02020603050405020304" pitchFamily="18" charset="0"/>
              </a:rPr>
              <a:t>, tiskano različico pa odda v študijski referat.</a:t>
            </a:r>
            <a:endParaRPr lang="sl-SI" sz="1800">
              <a:effectLst/>
              <a:latin typeface="Times New Roman" panose="02020603050405020304" pitchFamily="18" charset="0"/>
              <a:ea typeface="Times New Roman" panose="02020603050405020304" pitchFamily="18" charset="0"/>
            </a:endParaRPr>
          </a:p>
          <a:p>
            <a:pPr algn="just">
              <a:spcAft>
                <a:spcPts val="1200"/>
              </a:spcAft>
            </a:pPr>
            <a:r>
              <a:rPr lang="sl-SI" sz="1800">
                <a:solidFill>
                  <a:srgbClr val="3C3C3C"/>
                </a:solidFill>
                <a:effectLst/>
                <a:latin typeface="Calibri" panose="020F0502020204030204" pitchFamily="34" charset="0"/>
                <a:ea typeface="Times New Roman" panose="02020603050405020304" pitchFamily="18" charset="0"/>
              </a:rPr>
              <a:t>Slednji preveri istovetnost tiskane in elektronske različice zaključnega dela ter izjave, ki sta jih podpisala študent in mentor. To so izjave o vsebinski in oblikovni ustreznosti, istovetnosti tiskane ter elektronske verzije dela, o </a:t>
            </a:r>
            <a:r>
              <a:rPr lang="sl-SI" sz="1800" err="1">
                <a:solidFill>
                  <a:srgbClr val="3C3C3C"/>
                </a:solidFill>
                <a:effectLst/>
                <a:latin typeface="Calibri" panose="020F0502020204030204" pitchFamily="34" charset="0"/>
                <a:ea typeface="Times New Roman" panose="02020603050405020304" pitchFamily="18" charset="0"/>
              </a:rPr>
              <a:t>neizključnem</a:t>
            </a:r>
            <a:r>
              <a:rPr lang="sl-SI" sz="1800">
                <a:solidFill>
                  <a:srgbClr val="3C3C3C"/>
                </a:solidFill>
                <a:effectLst/>
                <a:latin typeface="Calibri" panose="020F0502020204030204" pitchFamily="34" charset="0"/>
                <a:ea typeface="Times New Roman" panose="02020603050405020304" pitchFamily="18" charset="0"/>
              </a:rPr>
              <a:t> prenosu materialnih avtorskih pravic in o določitvi embarga za prikaz dela na svetovnem spletu.</a:t>
            </a:r>
            <a:endParaRPr lang="sl-SI" sz="1800">
              <a:effectLst/>
              <a:latin typeface="Times New Roman" panose="02020603050405020304" pitchFamily="18" charset="0"/>
              <a:ea typeface="Times New Roman" panose="02020603050405020304" pitchFamily="18" charset="0"/>
            </a:endParaRPr>
          </a:p>
          <a:p>
            <a:pPr algn="just">
              <a:spcAft>
                <a:spcPts val="1200"/>
              </a:spcAft>
            </a:pPr>
            <a:r>
              <a:rPr lang="sl-SI" sz="1800">
                <a:solidFill>
                  <a:srgbClr val="3C3C3C"/>
                </a:solidFill>
                <a:effectLst/>
                <a:latin typeface="Calibri" panose="020F0502020204030204" pitchFamily="34" charset="0"/>
                <a:ea typeface="Times New Roman" panose="02020603050405020304" pitchFamily="18" charset="0"/>
              </a:rPr>
              <a:t>Po zagovoru zaključnega dela, knjižničar dobi tiskano različico publikacije in delo katalogizira v COBISS.SI.</a:t>
            </a:r>
            <a:endParaRPr lang="sl-SI" sz="1800">
              <a:effectLst/>
              <a:latin typeface="Times New Roman" panose="02020603050405020304" pitchFamily="18" charset="0"/>
              <a:ea typeface="Times New Roman" panose="02020603050405020304" pitchFamily="18" charset="0"/>
            </a:endParaRPr>
          </a:p>
          <a:p>
            <a:pPr algn="just">
              <a:spcAft>
                <a:spcPts val="1200"/>
              </a:spcAft>
            </a:pPr>
            <a:r>
              <a:rPr lang="sl-SI" sz="1800">
                <a:solidFill>
                  <a:srgbClr val="3C3C3C"/>
                </a:solidFill>
                <a:effectLst/>
                <a:latin typeface="Calibri" panose="020F0502020204030204" pitchFamily="34" charset="0"/>
                <a:ea typeface="Times New Roman" panose="02020603050405020304" pitchFamily="18" charset="0"/>
              </a:rPr>
              <a:t>Postopek oddaje s slikami je prikazan na </a:t>
            </a:r>
            <a:r>
              <a:rPr lang="sl-SI" sz="1800" u="sng">
                <a:solidFill>
                  <a:srgbClr val="4064AA"/>
                </a:solidFill>
                <a:effectLst/>
                <a:latin typeface="Calibri" panose="020F0502020204030204" pitchFamily="34" charset="0"/>
                <a:ea typeface="Calibri" panose="020F0502020204030204" pitchFamily="34" charset="0"/>
                <a:hlinkClick r:id="rId3"/>
              </a:rPr>
              <a:t>https://dk.um.si/info/index.php/slo/oddaja-dela</a:t>
            </a:r>
            <a:r>
              <a:rPr lang="sl-SI" sz="1800">
                <a:solidFill>
                  <a:srgbClr val="3C3C3C"/>
                </a:solidFill>
                <a:effectLst/>
                <a:latin typeface="Calibri" panose="020F0502020204030204" pitchFamily="34" charset="0"/>
                <a:ea typeface="Times New Roman" panose="02020603050405020304" pitchFamily="18" charset="0"/>
              </a:rPr>
              <a:t> oz. na priponki </a:t>
            </a:r>
            <a:r>
              <a:rPr lang="sl-SI" sz="1800" u="sng">
                <a:solidFill>
                  <a:srgbClr val="000000"/>
                </a:solidFill>
                <a:effectLst/>
                <a:latin typeface="Calibri" panose="020F0502020204030204" pitchFamily="34" charset="0"/>
                <a:ea typeface="Calibri" panose="020F0502020204030204" pitchFamily="34" charset="0"/>
                <a:hlinkClick r:id="rId4"/>
              </a:rPr>
              <a:t>https://dk.um.si/info/images/docs/postopek.oddaje.zakljucnega.dela.dkum.150722.pdf</a:t>
            </a:r>
            <a:endParaRPr lang="sl-SI" sz="1800">
              <a:effectLst/>
              <a:latin typeface="Times New Roman" panose="02020603050405020304" pitchFamily="18" charset="0"/>
              <a:ea typeface="Times New Roman" panose="02020603050405020304" pitchFamily="18" charset="0"/>
            </a:endParaRPr>
          </a:p>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18</a:t>
            </a:fld>
            <a:endParaRPr lang="sl-SI"/>
          </a:p>
        </p:txBody>
      </p:sp>
    </p:spTree>
    <p:extLst>
      <p:ext uri="{BB962C8B-B14F-4D97-AF65-F5344CB8AC3E}">
        <p14:creationId xmlns:p14="http://schemas.microsoft.com/office/powerpoint/2010/main" val="2781186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just">
              <a:spcAft>
                <a:spcPts val="1200"/>
              </a:spcAft>
            </a:pPr>
            <a:r>
              <a:rPr lang="sl-SI" sz="1800">
                <a:solidFill>
                  <a:srgbClr val="3C3C3C"/>
                </a:solidFill>
                <a:effectLst/>
                <a:latin typeface="Calibri" panose="020F0502020204030204" pitchFamily="34" charset="0"/>
                <a:ea typeface="Times New Roman" panose="02020603050405020304" pitchFamily="18" charset="0"/>
              </a:rPr>
              <a:t>Na vseh štirih univerzah smo za potrebe shranjevanja publikacij raziskovalcev vzpostavili enak proces. Raziskovalec lahko v institucionalni </a:t>
            </a:r>
            <a:r>
              <a:rPr lang="sl-SI" sz="1800" err="1">
                <a:solidFill>
                  <a:srgbClr val="3C3C3C"/>
                </a:solidFill>
                <a:effectLst/>
                <a:latin typeface="Calibri" panose="020F0502020204030204" pitchFamily="34" charset="0"/>
                <a:ea typeface="Times New Roman" panose="02020603050405020304" pitchFamily="18" charset="0"/>
              </a:rPr>
              <a:t>repozitorij</a:t>
            </a:r>
            <a:r>
              <a:rPr lang="sl-SI" sz="1800">
                <a:solidFill>
                  <a:srgbClr val="3C3C3C"/>
                </a:solidFill>
                <a:effectLst/>
                <a:latin typeface="Calibri" panose="020F0502020204030204" pitchFamily="34" charset="0"/>
                <a:ea typeface="Times New Roman" panose="02020603050405020304" pitchFamily="18" charset="0"/>
              </a:rPr>
              <a:t> shranjuje članke, poglavja ali sestavke v monografiji, prispevke na konferenci, monografije, visokošolske učbenike ali druga učna gradiva, patente, raziskovalne podatke in druge vrste publikacij. Vrste publikacij smo prilagodili tipologiji dokumentov za vodenje bibliografij v sistemu COBISS.SI. Del metapodatkov je različen za različne vrste publikacij. Raziskovalec se prijavi v institucionalni </a:t>
            </a:r>
            <a:r>
              <a:rPr lang="sl-SI" sz="1800" err="1">
                <a:solidFill>
                  <a:srgbClr val="3C3C3C"/>
                </a:solidFill>
                <a:effectLst/>
                <a:latin typeface="Calibri" panose="020F0502020204030204" pitchFamily="34" charset="0"/>
                <a:ea typeface="Times New Roman" panose="02020603050405020304" pitchFamily="18" charset="0"/>
              </a:rPr>
              <a:t>repozitorij</a:t>
            </a:r>
            <a:r>
              <a:rPr lang="sl-SI" sz="1800">
                <a:solidFill>
                  <a:srgbClr val="3C3C3C"/>
                </a:solidFill>
                <a:effectLst/>
                <a:latin typeface="Calibri" panose="020F0502020204030204" pitchFamily="34" charset="0"/>
                <a:ea typeface="Times New Roman" panose="02020603050405020304" pitchFamily="18" charset="0"/>
              </a:rPr>
              <a:t>, vpiše metapodatke in odda elektronsko različico gradiva ali uporabi metapodatke o katalogiziranem gradivu iz COBISS.SI.</a:t>
            </a:r>
            <a:endParaRPr lang="sl-SI" sz="1800">
              <a:effectLst/>
              <a:latin typeface="Times New Roman" panose="02020603050405020304" pitchFamily="18" charset="0"/>
              <a:ea typeface="Times New Roman" panose="02020603050405020304" pitchFamily="18" charset="0"/>
            </a:endParaRPr>
          </a:p>
          <a:p>
            <a:pPr algn="just">
              <a:spcAft>
                <a:spcPts val="1200"/>
              </a:spcAft>
            </a:pPr>
            <a:r>
              <a:rPr lang="sl-SI" sz="1800">
                <a:solidFill>
                  <a:srgbClr val="3C3C3C"/>
                </a:solidFill>
                <a:effectLst/>
                <a:latin typeface="Calibri" panose="020F0502020204030204" pitchFamily="34" charset="0"/>
                <a:ea typeface="Times New Roman" panose="02020603050405020304" pitchFamily="18" charset="0"/>
              </a:rPr>
              <a:t>Programska oprema institucionalnega </a:t>
            </a:r>
            <a:r>
              <a:rPr lang="sl-SI" sz="1800" err="1">
                <a:solidFill>
                  <a:srgbClr val="3C3C3C"/>
                </a:solidFill>
                <a:effectLst/>
                <a:latin typeface="Calibri" panose="020F0502020204030204" pitchFamily="34" charset="0"/>
                <a:ea typeface="Times New Roman" panose="02020603050405020304" pitchFamily="18" charset="0"/>
              </a:rPr>
              <a:t>repozitorija</a:t>
            </a:r>
            <a:r>
              <a:rPr lang="sl-SI" sz="1800">
                <a:solidFill>
                  <a:srgbClr val="3C3C3C"/>
                </a:solidFill>
                <a:effectLst/>
                <a:latin typeface="Calibri" panose="020F0502020204030204" pitchFamily="34" charset="0"/>
                <a:ea typeface="Times New Roman" panose="02020603050405020304" pitchFamily="18" charset="0"/>
              </a:rPr>
              <a:t> omogoča avtorjem gradiv tudi povezavo s portalom SHERPA/</a:t>
            </a:r>
            <a:r>
              <a:rPr lang="sl-SI" sz="1800" err="1">
                <a:solidFill>
                  <a:srgbClr val="3C3C3C"/>
                </a:solidFill>
                <a:effectLst/>
                <a:latin typeface="Calibri" panose="020F0502020204030204" pitchFamily="34" charset="0"/>
                <a:ea typeface="Times New Roman" panose="02020603050405020304" pitchFamily="18" charset="0"/>
              </a:rPr>
              <a:t>RoMEO</a:t>
            </a:r>
            <a:r>
              <a:rPr lang="sl-SI" sz="1800">
                <a:solidFill>
                  <a:srgbClr val="3C3C3C"/>
                </a:solidFill>
                <a:effectLst/>
                <a:latin typeface="Calibri" panose="020F0502020204030204" pitchFamily="34" charset="0"/>
                <a:ea typeface="Times New Roman" panose="02020603050405020304" pitchFamily="18" charset="0"/>
              </a:rPr>
              <a:t>, da lahko preverijo kakšno vrsto dostopa do elektronske različice članka v reviji lahko uporabijo glede na pogodbo o prenosu avtorskih pravic, ki so jo sklenili z založnikom. Prav tako vnašalcu metapodatkov ob vnosu imen in priimkov avtorjev programska oprema ponudi predloge avtorjev v bazi CONOR.SI. Avtor lahko za svoja dela vpiše nosilca avtorskih pravic in vrsto dostopa do celotnega besedila (takojšnja dostopnost na svetovnem spletu, odlog objave do poteka datuma embarga ali zaprt dostop) ter vpiše datum embarga. Zadnji navedeni metapodatki so del kompatibilnosti z navodili </a:t>
            </a:r>
            <a:r>
              <a:rPr lang="sl-SI" sz="1800" err="1">
                <a:solidFill>
                  <a:srgbClr val="3C3C3C"/>
                </a:solidFill>
                <a:effectLst/>
                <a:latin typeface="Calibri" panose="020F0502020204030204" pitchFamily="34" charset="0"/>
                <a:ea typeface="Times New Roman" panose="02020603050405020304" pitchFamily="18" charset="0"/>
              </a:rPr>
              <a:t>OpenAIRE</a:t>
            </a:r>
            <a:r>
              <a:rPr lang="sl-SI" sz="1800">
                <a:solidFill>
                  <a:srgbClr val="3C3C3C"/>
                </a:solidFill>
                <a:effectLst/>
                <a:latin typeface="Calibri" panose="020F0502020204030204" pitchFamily="34" charset="0"/>
                <a:ea typeface="Times New Roman" panose="02020603050405020304" pitchFamily="18" charset="0"/>
              </a:rPr>
              <a:t>, ki omogočajo, da strežnik OAI-PMH v institucionalnih repozitorijih vrača </a:t>
            </a:r>
            <a:r>
              <a:rPr lang="sl-SI" sz="1800" err="1">
                <a:solidFill>
                  <a:srgbClr val="3C3C3C"/>
                </a:solidFill>
                <a:effectLst/>
                <a:latin typeface="Calibri" panose="020F0502020204030204" pitchFamily="34" charset="0"/>
                <a:ea typeface="Times New Roman" panose="02020603050405020304" pitchFamily="18" charset="0"/>
              </a:rPr>
              <a:t>OpenAIRE</a:t>
            </a:r>
            <a:r>
              <a:rPr lang="sl-SI" sz="1800">
                <a:solidFill>
                  <a:srgbClr val="3C3C3C"/>
                </a:solidFill>
                <a:effectLst/>
                <a:latin typeface="Calibri" panose="020F0502020204030204" pitchFamily="34" charset="0"/>
                <a:ea typeface="Times New Roman" panose="02020603050405020304" pitchFamily="18" charset="0"/>
              </a:rPr>
              <a:t> kompatibilen XML, tako da lahko strežniki portala </a:t>
            </a:r>
            <a:r>
              <a:rPr lang="sl-SI" sz="1800" err="1">
                <a:solidFill>
                  <a:srgbClr val="3C3C3C"/>
                </a:solidFill>
                <a:effectLst/>
                <a:latin typeface="Calibri" panose="020F0502020204030204" pitchFamily="34" charset="0"/>
                <a:ea typeface="Times New Roman" panose="02020603050405020304" pitchFamily="18" charset="0"/>
              </a:rPr>
              <a:t>OpenAIRE</a:t>
            </a:r>
            <a:r>
              <a:rPr lang="sl-SI" sz="1800">
                <a:solidFill>
                  <a:srgbClr val="3C3C3C"/>
                </a:solidFill>
                <a:effectLst/>
                <a:latin typeface="Calibri" panose="020F0502020204030204" pitchFamily="34" charset="0"/>
                <a:ea typeface="Times New Roman" panose="02020603050405020304" pitchFamily="18" charset="0"/>
              </a:rPr>
              <a:t> zajemajo metapodatke o slovenskih publikacijah, ki so bile financirane s sredstvi EU ali drugih javnih financerjev.</a:t>
            </a:r>
            <a:endParaRPr lang="sl-SI" sz="1800">
              <a:effectLst/>
              <a:latin typeface="Times New Roman" panose="02020603050405020304" pitchFamily="18" charset="0"/>
              <a:ea typeface="Times New Roman" panose="02020603050405020304" pitchFamily="18" charset="0"/>
            </a:endParaRPr>
          </a:p>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20</a:t>
            </a:fld>
            <a:endParaRPr lang="sl-SI"/>
          </a:p>
        </p:txBody>
      </p:sp>
    </p:spTree>
    <p:extLst>
      <p:ext uri="{BB962C8B-B14F-4D97-AF65-F5344CB8AC3E}">
        <p14:creationId xmlns:p14="http://schemas.microsoft.com/office/powerpoint/2010/main" val="21250399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slovni diapoziti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3015DE-0B6A-4359-812D-714F1AA52190}"/>
              </a:ext>
            </a:extLst>
          </p:cNvPr>
          <p:cNvSpPr txBox="1">
            <a:spLocks noGrp="1"/>
          </p:cNvSpPr>
          <p:nvPr>
            <p:ph type="ctrTitle" hasCustomPrompt="1"/>
          </p:nvPr>
        </p:nvSpPr>
        <p:spPr>
          <a:xfrm>
            <a:off x="543818" y="339529"/>
            <a:ext cx="9144000" cy="2054931"/>
          </a:xfrm>
        </p:spPr>
        <p:txBody>
          <a:bodyPr anchor="b" anchorCtr="0"/>
          <a:lstStyle>
            <a:lvl1pPr algn="l">
              <a:lnSpc>
                <a:spcPct val="100000"/>
              </a:lnSpc>
              <a:defRPr sz="6600"/>
            </a:lvl1pPr>
          </a:lstStyle>
          <a:p>
            <a:pPr lvl="0"/>
            <a:r>
              <a:rPr lang="sl-SI"/>
              <a:t>Naslov predavanja</a:t>
            </a:r>
          </a:p>
        </p:txBody>
      </p:sp>
      <p:sp>
        <p:nvSpPr>
          <p:cNvPr id="3" name="Podnaslov 2">
            <a:extLst>
              <a:ext uri="{FF2B5EF4-FFF2-40B4-BE49-F238E27FC236}">
                <a16:creationId xmlns:a16="http://schemas.microsoft.com/office/drawing/2014/main" id="{A3FFA1B1-761E-455F-85C3-BD95F8B5C941}"/>
              </a:ext>
            </a:extLst>
          </p:cNvPr>
          <p:cNvSpPr txBox="1">
            <a:spLocks noGrp="1"/>
          </p:cNvSpPr>
          <p:nvPr>
            <p:ph type="subTitle" idx="1" hasCustomPrompt="1"/>
          </p:nvPr>
        </p:nvSpPr>
        <p:spPr>
          <a:xfrm>
            <a:off x="543818" y="2580909"/>
            <a:ext cx="6541137" cy="946880"/>
          </a:xfrm>
        </p:spPr>
        <p:txBody>
          <a:bodyPr anchor="t" anchorCtr="0">
            <a:normAutofit/>
          </a:bodyPr>
          <a:lstStyle>
            <a:lvl1pPr marL="0" indent="0" algn="l" defTabSz="914400" rtl="0" eaLnBrk="1" latinLnBrk="0" hangingPunct="1">
              <a:buNone/>
              <a:defRPr lang="sl-SI" sz="2800" b="0" kern="1200" dirty="0">
                <a:solidFill>
                  <a:schemeClr val="bg1"/>
                </a:solidFill>
                <a:latin typeface="+mn-lt"/>
                <a:ea typeface="+mn-ea"/>
                <a:cs typeface="+mn-cs"/>
              </a:defRPr>
            </a:lvl1pPr>
          </a:lstStyle>
          <a:p>
            <a:pPr lvl="0"/>
            <a:r>
              <a:rPr lang="sl-SI"/>
              <a:t>Podnaslov predavanja</a:t>
            </a:r>
          </a:p>
        </p:txBody>
      </p:sp>
      <p:pic>
        <p:nvPicPr>
          <p:cNvPr id="7" name="Picture 6" descr="A grey and black sign with a person in a circle&#10;&#10;Description automatically generated">
            <a:extLst>
              <a:ext uri="{FF2B5EF4-FFF2-40B4-BE49-F238E27FC236}">
                <a16:creationId xmlns:a16="http://schemas.microsoft.com/office/drawing/2014/main" id="{3A16BFCE-24A2-2E5B-74D7-23ED44FB3E29}"/>
              </a:ext>
            </a:extLst>
          </p:cNvPr>
          <p:cNvPicPr>
            <a:picLocks noChangeAspect="1"/>
          </p:cNvPicPr>
          <p:nvPr userDrawn="1"/>
        </p:nvPicPr>
        <p:blipFill>
          <a:blip r:embed="rId3"/>
          <a:stretch>
            <a:fillRect/>
          </a:stretch>
        </p:blipFill>
        <p:spPr>
          <a:xfrm>
            <a:off x="782811" y="5432430"/>
            <a:ext cx="1249752" cy="432400"/>
          </a:xfrm>
          <a:prstGeom prst="rect">
            <a:avLst/>
          </a:prstGeom>
        </p:spPr>
      </p:pic>
      <p:sp>
        <p:nvSpPr>
          <p:cNvPr id="14" name="Text Placeholder 13">
            <a:extLst>
              <a:ext uri="{FF2B5EF4-FFF2-40B4-BE49-F238E27FC236}">
                <a16:creationId xmlns:a16="http://schemas.microsoft.com/office/drawing/2014/main" id="{7D529B53-E4B7-DECD-B462-0CB8E3F12F66}"/>
              </a:ext>
            </a:extLst>
          </p:cNvPr>
          <p:cNvSpPr>
            <a:spLocks noGrp="1"/>
          </p:cNvSpPr>
          <p:nvPr>
            <p:ph type="body" sz="quarter" idx="10" hasCustomPrompt="1"/>
          </p:nvPr>
        </p:nvSpPr>
        <p:spPr>
          <a:xfrm>
            <a:off x="543818" y="3677441"/>
            <a:ext cx="6540500" cy="814388"/>
          </a:xfrm>
        </p:spPr>
        <p:txBody>
          <a:bodyPr>
            <a:normAutofit/>
          </a:bodyPr>
          <a:lstStyle>
            <a:lvl1pPr marL="0" indent="0">
              <a:buFont typeface="Arial" panose="020B0604020202020204" pitchFamily="34" charset="0"/>
              <a:buNone/>
              <a:defRPr lang="sl-SI" sz="2000" b="0" kern="1200" dirty="0">
                <a:solidFill>
                  <a:schemeClr val="bg1"/>
                </a:solidFill>
                <a:latin typeface="+mn-lt"/>
                <a:ea typeface="+mn-ea"/>
                <a:cs typeface="+mn-cs"/>
              </a:defRPr>
            </a:lvl1pPr>
          </a:lstStyle>
          <a:p>
            <a:pPr lvl="0"/>
            <a:r>
              <a:rPr lang="sl-SI"/>
              <a:t>Ciljna publika in datum</a:t>
            </a:r>
          </a:p>
        </p:txBody>
      </p:sp>
      <p:sp>
        <p:nvSpPr>
          <p:cNvPr id="16" name="Text Placeholder 15">
            <a:extLst>
              <a:ext uri="{FF2B5EF4-FFF2-40B4-BE49-F238E27FC236}">
                <a16:creationId xmlns:a16="http://schemas.microsoft.com/office/drawing/2014/main" id="{5E72EF10-3963-85CE-5D1B-6F762848E2B8}"/>
              </a:ext>
            </a:extLst>
          </p:cNvPr>
          <p:cNvSpPr>
            <a:spLocks noGrp="1"/>
          </p:cNvSpPr>
          <p:nvPr>
            <p:ph type="body" sz="quarter" idx="11" hasCustomPrompt="1"/>
          </p:nvPr>
        </p:nvSpPr>
        <p:spPr>
          <a:xfrm>
            <a:off x="544512" y="4641481"/>
            <a:ext cx="11251247" cy="790944"/>
          </a:xfrm>
        </p:spPr>
        <p:txBody>
          <a:bodyPr>
            <a:normAutofit/>
          </a:bodyPr>
          <a:lstStyle>
            <a:lvl1pPr marL="0" indent="0">
              <a:buNone/>
              <a:defRPr lang="sl-SI" sz="2000" b="0" kern="1200" dirty="0">
                <a:solidFill>
                  <a:schemeClr val="bg1"/>
                </a:solidFill>
                <a:latin typeface="+mn-lt"/>
                <a:ea typeface="+mn-ea"/>
                <a:cs typeface="+mn-cs"/>
              </a:defRPr>
            </a:lvl1pPr>
          </a:lstStyle>
          <a:p>
            <a:pPr lvl="0"/>
            <a:r>
              <a:rPr lang="sl-SI"/>
              <a:t>Avtor, ustanova</a:t>
            </a:r>
          </a:p>
        </p:txBody>
      </p:sp>
    </p:spTree>
    <p:extLst>
      <p:ext uri="{BB962C8B-B14F-4D97-AF65-F5344CB8AC3E}">
        <p14:creationId xmlns:p14="http://schemas.microsoft.com/office/powerpoint/2010/main" val="278831401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adnja prosojnica">
    <p:bg>
      <p:bgPr>
        <a:solidFill>
          <a:srgbClr val="FFFFFF"/>
        </a:solidFill>
        <a:effectLst/>
      </p:bgPr>
    </p:bg>
    <p:spTree>
      <p:nvGrpSpPr>
        <p:cNvPr id="1" name=""/>
        <p:cNvGrpSpPr/>
        <p:nvPr/>
      </p:nvGrpSpPr>
      <p:grpSpPr>
        <a:xfrm>
          <a:off x="0" y="0"/>
          <a:ext cx="0" cy="0"/>
          <a:chOff x="0" y="0"/>
          <a:chExt cx="0" cy="0"/>
        </a:xfrm>
      </p:grpSpPr>
      <p:pic>
        <p:nvPicPr>
          <p:cNvPr id="4" name="Slika 10" descr="Slika, ki vsebuje besede risanje&#10;&#10;Opis je samodejno ustvarjen">
            <a:extLst>
              <a:ext uri="{FF2B5EF4-FFF2-40B4-BE49-F238E27FC236}">
                <a16:creationId xmlns:a16="http://schemas.microsoft.com/office/drawing/2014/main" id="{204ACE0E-3059-CDA9-50A5-856EF51D3BF3}"/>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t="13223" r="22131"/>
          <a:stretch/>
        </p:blipFill>
        <p:spPr>
          <a:xfrm>
            <a:off x="5233087" y="0"/>
            <a:ext cx="6958914" cy="5184456"/>
          </a:xfrm>
          <a:prstGeom prst="rect">
            <a:avLst/>
          </a:prstGeom>
        </p:spPr>
      </p:pic>
      <p:pic>
        <p:nvPicPr>
          <p:cNvPr id="5" name="Slika 8">
            <a:extLst>
              <a:ext uri="{FF2B5EF4-FFF2-40B4-BE49-F238E27FC236}">
                <a16:creationId xmlns:a16="http://schemas.microsoft.com/office/drawing/2014/main" id="{513EDDCD-9F91-AAB2-F992-C44D2DF75715}"/>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p:blipFill>
        <p:spPr>
          <a:xfrm>
            <a:off x="416562" y="5238369"/>
            <a:ext cx="10009549" cy="1114396"/>
          </a:xfrm>
          <a:prstGeom prst="rect">
            <a:avLst/>
          </a:prstGeom>
        </p:spPr>
      </p:pic>
      <p:pic>
        <p:nvPicPr>
          <p:cNvPr id="6" name="Slika 12" descr="Slika, ki vsebuje besede besedilo, pisava, logotip, grafika&#10;&#10;Opis je samodejno ustvarjen">
            <a:extLst>
              <a:ext uri="{FF2B5EF4-FFF2-40B4-BE49-F238E27FC236}">
                <a16:creationId xmlns:a16="http://schemas.microsoft.com/office/drawing/2014/main" id="{3E681E80-B028-61CB-1B4C-1C5F931804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6732" y="706065"/>
            <a:ext cx="2468880" cy="713232"/>
          </a:xfrm>
          <a:prstGeom prst="rect">
            <a:avLst/>
          </a:prstGeom>
        </p:spPr>
      </p:pic>
      <p:sp>
        <p:nvSpPr>
          <p:cNvPr id="7" name="PoljeZBesedilom 6">
            <a:extLst>
              <a:ext uri="{FF2B5EF4-FFF2-40B4-BE49-F238E27FC236}">
                <a16:creationId xmlns:a16="http://schemas.microsoft.com/office/drawing/2014/main" id="{C973A8E9-ACF1-6902-26BE-51471E72CA3C}"/>
              </a:ext>
            </a:extLst>
          </p:cNvPr>
          <p:cNvSpPr txBox="1"/>
          <p:nvPr userDrawn="1"/>
        </p:nvSpPr>
        <p:spPr>
          <a:xfrm>
            <a:off x="395416" y="1637271"/>
            <a:ext cx="3861487" cy="738664"/>
          </a:xfrm>
          <a:prstGeom prst="rect">
            <a:avLst/>
          </a:prstGeom>
          <a:noFill/>
        </p:spPr>
        <p:txBody>
          <a:bodyPr wrap="square" rtlCol="0">
            <a:spAutoFit/>
          </a:bodyPr>
          <a:lstStyle/>
          <a:p>
            <a:r>
              <a:rPr lang="sl-SI" sz="1050" b="1">
                <a:solidFill>
                  <a:schemeClr val="tx2">
                    <a:lumMod val="75000"/>
                  </a:schemeClr>
                </a:solidFill>
              </a:rPr>
              <a:t>Centralna tehniška knjižnica Univerze v Ljubljani</a:t>
            </a:r>
            <a:endParaRPr lang="sl-SI" sz="1050">
              <a:solidFill>
                <a:schemeClr val="tx2">
                  <a:lumMod val="75000"/>
                </a:schemeClr>
              </a:solidFill>
            </a:endParaRPr>
          </a:p>
          <a:p>
            <a:r>
              <a:rPr lang="sl-SI" sz="1050" b="1" i="1">
                <a:solidFill>
                  <a:schemeClr val="tx2">
                    <a:lumMod val="75000"/>
                  </a:schemeClr>
                </a:solidFill>
              </a:rPr>
              <a:t>Central </a:t>
            </a:r>
            <a:r>
              <a:rPr lang="sl-SI" sz="1050" b="1" i="1" err="1">
                <a:solidFill>
                  <a:schemeClr val="tx2">
                    <a:lumMod val="75000"/>
                  </a:schemeClr>
                </a:solidFill>
              </a:rPr>
              <a:t>Technical</a:t>
            </a:r>
            <a:r>
              <a:rPr lang="sl-SI" sz="1050" b="1" i="1">
                <a:solidFill>
                  <a:schemeClr val="tx2">
                    <a:lumMod val="75000"/>
                  </a:schemeClr>
                </a:solidFill>
              </a:rPr>
              <a:t> </a:t>
            </a:r>
            <a:r>
              <a:rPr lang="sl-SI" sz="1050" b="1" i="1" err="1">
                <a:solidFill>
                  <a:schemeClr val="tx2">
                    <a:lumMod val="75000"/>
                  </a:schemeClr>
                </a:solidFill>
              </a:rPr>
              <a:t>Library</a:t>
            </a:r>
            <a:r>
              <a:rPr lang="sl-SI" sz="1050" b="1" i="1">
                <a:solidFill>
                  <a:schemeClr val="tx2">
                    <a:lumMod val="75000"/>
                  </a:schemeClr>
                </a:solidFill>
              </a:rPr>
              <a:t> at </a:t>
            </a:r>
            <a:r>
              <a:rPr lang="sl-SI" sz="1050" b="1" i="1" err="1">
                <a:solidFill>
                  <a:schemeClr val="tx2">
                    <a:lumMod val="75000"/>
                  </a:schemeClr>
                </a:solidFill>
              </a:rPr>
              <a:t>the</a:t>
            </a:r>
            <a:r>
              <a:rPr lang="sl-SI" sz="1050" b="1" i="1">
                <a:solidFill>
                  <a:schemeClr val="tx2">
                    <a:lumMod val="75000"/>
                  </a:schemeClr>
                </a:solidFill>
              </a:rPr>
              <a:t> </a:t>
            </a:r>
            <a:r>
              <a:rPr lang="sl-SI" sz="1050" b="1" i="1" err="1">
                <a:solidFill>
                  <a:schemeClr val="tx2">
                    <a:lumMod val="75000"/>
                  </a:schemeClr>
                </a:solidFill>
              </a:rPr>
              <a:t>University</a:t>
            </a:r>
            <a:r>
              <a:rPr lang="sl-SI" sz="1050" b="1" i="1">
                <a:solidFill>
                  <a:schemeClr val="tx2">
                    <a:lumMod val="75000"/>
                  </a:schemeClr>
                </a:solidFill>
              </a:rPr>
              <a:t> </a:t>
            </a:r>
            <a:r>
              <a:rPr lang="sl-SI" sz="1050" b="1" i="1" err="1">
                <a:solidFill>
                  <a:schemeClr val="tx2">
                    <a:lumMod val="75000"/>
                  </a:schemeClr>
                </a:solidFill>
              </a:rPr>
              <a:t>of</a:t>
            </a:r>
            <a:r>
              <a:rPr lang="sl-SI" sz="1050" b="1" i="1">
                <a:solidFill>
                  <a:schemeClr val="tx2">
                    <a:lumMod val="75000"/>
                  </a:schemeClr>
                </a:solidFill>
              </a:rPr>
              <a:t> Ljubljana</a:t>
            </a:r>
            <a:endParaRPr lang="sl-SI" sz="1050">
              <a:solidFill>
                <a:schemeClr val="tx2">
                  <a:lumMod val="75000"/>
                </a:schemeClr>
              </a:solidFill>
            </a:endParaRPr>
          </a:p>
          <a:p>
            <a:r>
              <a:rPr lang="sl-SI" sz="1050">
                <a:solidFill>
                  <a:schemeClr val="tx2">
                    <a:lumMod val="75000"/>
                  </a:schemeClr>
                </a:solidFill>
              </a:rPr>
              <a:t>Trg republike 3, SI-1000 Ljubljana</a:t>
            </a:r>
          </a:p>
          <a:p>
            <a:r>
              <a:rPr lang="sl-SI" sz="1050">
                <a:solidFill>
                  <a:schemeClr val="tx2">
                    <a:lumMod val="75000"/>
                  </a:schemeClr>
                </a:solidFill>
              </a:rPr>
              <a:t>Slovenija / </a:t>
            </a:r>
            <a:r>
              <a:rPr lang="sl-SI" sz="1050" i="1" err="1">
                <a:solidFill>
                  <a:schemeClr val="tx2">
                    <a:lumMod val="75000"/>
                  </a:schemeClr>
                </a:solidFill>
              </a:rPr>
              <a:t>Slovenia</a:t>
            </a:r>
            <a:endParaRPr lang="sl-SI" sz="1050">
              <a:solidFill>
                <a:schemeClr val="tx2">
                  <a:lumMod val="75000"/>
                </a:schemeClr>
              </a:solidFill>
            </a:endParaRPr>
          </a:p>
        </p:txBody>
      </p:sp>
      <p:sp>
        <p:nvSpPr>
          <p:cNvPr id="10" name="Text Placeholder 9">
            <a:extLst>
              <a:ext uri="{FF2B5EF4-FFF2-40B4-BE49-F238E27FC236}">
                <a16:creationId xmlns:a16="http://schemas.microsoft.com/office/drawing/2014/main" id="{EC38B56F-8294-E718-0111-7E3FB3EC41ED}"/>
              </a:ext>
            </a:extLst>
          </p:cNvPr>
          <p:cNvSpPr>
            <a:spLocks noGrp="1"/>
          </p:cNvSpPr>
          <p:nvPr>
            <p:ph type="body" sz="quarter" idx="10" hasCustomPrompt="1"/>
          </p:nvPr>
        </p:nvSpPr>
        <p:spPr>
          <a:xfrm>
            <a:off x="517525" y="3428999"/>
            <a:ext cx="3477420" cy="1809369"/>
          </a:xfrm>
        </p:spPr>
        <p:txBody>
          <a:bodyPr/>
          <a:lstStyle>
            <a:lvl1pPr marL="0" indent="0">
              <a:spcBef>
                <a:spcPts val="300"/>
              </a:spcBef>
              <a:buNone/>
              <a:defRPr lang="sl-SI" altLang="sl-SI" sz="1200" b="0" dirty="0" smtClean="0"/>
            </a:lvl1pPr>
          </a:lstStyle>
          <a:p>
            <a:pPr lvl="0"/>
            <a:r>
              <a:rPr lang="sl-SI"/>
              <a:t>Ime in priimek</a:t>
            </a:r>
          </a:p>
          <a:p>
            <a:pPr lvl="0"/>
            <a:r>
              <a:rPr lang="sl-SI"/>
              <a:t>Ime in priimek</a:t>
            </a:r>
          </a:p>
          <a:p>
            <a:pPr lvl="0"/>
            <a:r>
              <a:rPr lang="sl-SI"/>
              <a:t>Ime in priimek</a:t>
            </a:r>
          </a:p>
          <a:p>
            <a:pPr lvl="0"/>
            <a:r>
              <a:rPr lang="sl-SI"/>
              <a:t>Ime in priimek</a:t>
            </a:r>
          </a:p>
          <a:p>
            <a:pPr lvl="0"/>
            <a:endParaRPr lang="sl-SI"/>
          </a:p>
        </p:txBody>
      </p:sp>
      <p:sp>
        <p:nvSpPr>
          <p:cNvPr id="16" name="Text Placeholder 15">
            <a:extLst>
              <a:ext uri="{FF2B5EF4-FFF2-40B4-BE49-F238E27FC236}">
                <a16:creationId xmlns:a16="http://schemas.microsoft.com/office/drawing/2014/main" id="{F5EFE4D1-F783-3D56-980B-3249A06B3EB1}"/>
              </a:ext>
            </a:extLst>
          </p:cNvPr>
          <p:cNvSpPr>
            <a:spLocks noGrp="1"/>
          </p:cNvSpPr>
          <p:nvPr>
            <p:ph type="body" sz="quarter" idx="11" hasCustomPrompt="1"/>
          </p:nvPr>
        </p:nvSpPr>
        <p:spPr>
          <a:xfrm>
            <a:off x="516732" y="3105531"/>
            <a:ext cx="3478213" cy="296512"/>
          </a:xfrm>
        </p:spPr>
        <p:txBody>
          <a:bodyPr>
            <a:normAutofit/>
          </a:bodyPr>
          <a:lstStyle>
            <a:lvl1pPr marL="0" indent="0">
              <a:buNone/>
              <a:defRPr sz="1400"/>
            </a:lvl1pPr>
          </a:lstStyle>
          <a:p>
            <a:pPr lvl="0"/>
            <a:r>
              <a:rPr lang="sl-SI"/>
              <a:t>Zahvala:</a:t>
            </a:r>
          </a:p>
        </p:txBody>
      </p:sp>
    </p:spTree>
    <p:extLst>
      <p:ext uri="{BB962C8B-B14F-4D97-AF65-F5344CB8AC3E}">
        <p14:creationId xmlns:p14="http://schemas.microsoft.com/office/powerpoint/2010/main" val="3976277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4686450-8FDB-4C58-A6C2-FE19DA0D5B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BD1BB774-C9DD-477C-8C53-849B6ABD5750}"/>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286722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E3755000-2520-4BA9-8D93-D3E354E43D94}"/>
              </a:ext>
            </a:extLst>
          </p:cNvPr>
          <p:cNvSpPr txBox="1">
            <a:spLocks noGrp="1"/>
          </p:cNvSpPr>
          <p:nvPr>
            <p:ph type="title" orient="vert"/>
          </p:nvPr>
        </p:nvSpPr>
        <p:spPr>
          <a:xfrm>
            <a:off x="8724898" y="1112520"/>
            <a:ext cx="2628899" cy="5620702"/>
          </a:xfrm>
        </p:spPr>
        <p:txBody>
          <a:bodyPr vert="eaVert"/>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098FF454-37FA-46C2-9824-D845E464EE33}"/>
              </a:ext>
            </a:extLst>
          </p:cNvPr>
          <p:cNvSpPr txBox="1">
            <a:spLocks noGrp="1"/>
          </p:cNvSpPr>
          <p:nvPr>
            <p:ph type="body" orient="vert" idx="1"/>
          </p:nvPr>
        </p:nvSpPr>
        <p:spPr>
          <a:xfrm>
            <a:off x="838203" y="1112520"/>
            <a:ext cx="7734296" cy="5620071"/>
          </a:xfrm>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3417325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EA0658B4-97DB-45BB-9817-05B1B0BABB78}"/>
              </a:ext>
            </a:extLst>
          </p:cNvPr>
          <p:cNvSpPr txBox="1">
            <a:spLocks noGrp="1"/>
          </p:cNvSpPr>
          <p:nvPr>
            <p:ph type="dt" sz="half" idx="7"/>
          </p:nvPr>
        </p:nvSpPr>
        <p:spPr/>
        <p:txBody>
          <a:bodyPr/>
          <a:lstStyle>
            <a:lvl1pPr>
              <a:defRPr/>
            </a:lvl1pPr>
          </a:lstStyle>
          <a:p>
            <a:pPr lvl="0"/>
            <a:fld id="{C2C35104-CDBA-40FA-A4AE-0E23E626B30E}" type="datetime1">
              <a:rPr lang="sl-SI"/>
              <a:pPr lvl="0"/>
              <a:t>4. 03. 2025</a:t>
            </a:fld>
            <a:endParaRPr lang="sl-SI"/>
          </a:p>
        </p:txBody>
      </p:sp>
      <p:sp>
        <p:nvSpPr>
          <p:cNvPr id="3" name="Označba mesta noge 2">
            <a:extLst>
              <a:ext uri="{FF2B5EF4-FFF2-40B4-BE49-F238E27FC236}">
                <a16:creationId xmlns:a16="http://schemas.microsoft.com/office/drawing/2014/main" id="{8E4E4BA2-EB71-4FB7-91B8-E4219CD274AC}"/>
              </a:ext>
            </a:extLst>
          </p:cNvPr>
          <p:cNvSpPr txBox="1">
            <a:spLocks noGrp="1"/>
          </p:cNvSpPr>
          <p:nvPr>
            <p:ph type="ftr" sz="quarter" idx="9"/>
          </p:nvPr>
        </p:nvSpPr>
        <p:spPr/>
        <p:txBody>
          <a:bodyPr/>
          <a:lstStyle>
            <a:lvl1pPr>
              <a:defRPr/>
            </a:lvl1pPr>
          </a:lstStyle>
          <a:p>
            <a:pPr lvl="0"/>
            <a:endParaRPr lang="sl-SI"/>
          </a:p>
        </p:txBody>
      </p:sp>
      <p:sp>
        <p:nvSpPr>
          <p:cNvPr id="4" name="Označba mesta številke diapozitiva 3">
            <a:extLst>
              <a:ext uri="{FF2B5EF4-FFF2-40B4-BE49-F238E27FC236}">
                <a16:creationId xmlns:a16="http://schemas.microsoft.com/office/drawing/2014/main" id="{1E1767CA-417E-4649-9B95-BE2E27816C94}"/>
              </a:ext>
            </a:extLst>
          </p:cNvPr>
          <p:cNvSpPr txBox="1">
            <a:spLocks noGrp="1"/>
          </p:cNvSpPr>
          <p:nvPr>
            <p:ph type="sldNum" sz="quarter" idx="8"/>
          </p:nvPr>
        </p:nvSpPr>
        <p:spPr/>
        <p:txBody>
          <a:bodyPr/>
          <a:lstStyle>
            <a:lvl1pPr>
              <a:defRPr/>
            </a:lvl1pPr>
          </a:lstStyle>
          <a:p>
            <a:pPr lvl="0"/>
            <a:fld id="{40F83BA7-4006-4A92-965F-51F5FAD39B08}" type="slidenum">
              <a:t>‹#›</a:t>
            </a:fld>
            <a:endParaRPr lang="sl-SI"/>
          </a:p>
        </p:txBody>
      </p:sp>
    </p:spTree>
    <p:extLst>
      <p:ext uri="{BB962C8B-B14F-4D97-AF65-F5344CB8AC3E}">
        <p14:creationId xmlns:p14="http://schemas.microsoft.com/office/powerpoint/2010/main" val="727711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tandard content" type="twoTxTwoObj">
  <p:cSld name="Standard content">
    <p:spTree>
      <p:nvGrpSpPr>
        <p:cNvPr id="1" name="Shape 294"/>
        <p:cNvGrpSpPr/>
        <p:nvPr/>
      </p:nvGrpSpPr>
      <p:grpSpPr>
        <a:xfrm>
          <a:off x="0" y="0"/>
          <a:ext cx="0" cy="0"/>
          <a:chOff x="0" y="0"/>
          <a:chExt cx="0" cy="0"/>
        </a:xfrm>
      </p:grpSpPr>
      <p:sp>
        <p:nvSpPr>
          <p:cNvPr id="295" name="Google Shape;295;p36"/>
          <p:cNvSpPr txBox="1">
            <a:spLocks noGrp="1"/>
          </p:cNvSpPr>
          <p:nvPr>
            <p:ph type="title"/>
          </p:nvPr>
        </p:nvSpPr>
        <p:spPr>
          <a:xfrm>
            <a:off x="611771" y="991503"/>
            <a:ext cx="10515600" cy="705600"/>
          </a:xfrm>
          <a:prstGeom prst="rect">
            <a:avLst/>
          </a:prstGeom>
          <a:noFill/>
          <a:ln>
            <a:noFill/>
          </a:ln>
        </p:spPr>
        <p:txBody>
          <a:bodyPr spcFirstLastPara="1" wrap="square" lIns="68575" tIns="34275" rIns="68575" bIns="34275" anchor="t" anchorCtr="0">
            <a:spAutoFit/>
          </a:bodyPr>
          <a:lstStyle>
            <a:lvl1pPr lvl="0" algn="l">
              <a:lnSpc>
                <a:spcPct val="90000"/>
              </a:lnSpc>
              <a:spcBef>
                <a:spcPts val="0"/>
              </a:spcBef>
              <a:spcAft>
                <a:spcPts val="0"/>
              </a:spcAft>
              <a:buClr>
                <a:schemeClr val="accent1"/>
              </a:buClr>
              <a:buSzPts val="3300"/>
              <a:buFont typeface="Titillium Web"/>
              <a:buNone/>
              <a:defRPr>
                <a:solidFill>
                  <a:schemeClr val="accent1"/>
                </a:solidFill>
                <a:latin typeface="Titillium Web"/>
                <a:ea typeface="Titillium Web"/>
                <a:cs typeface="Titillium Web"/>
                <a:sym typeface="Titillium Web"/>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6" name="Google Shape;296;p36"/>
          <p:cNvSpPr txBox="1">
            <a:spLocks noGrp="1"/>
          </p:cNvSpPr>
          <p:nvPr>
            <p:ph type="body" idx="1"/>
          </p:nvPr>
        </p:nvSpPr>
        <p:spPr>
          <a:xfrm>
            <a:off x="611775" y="1959075"/>
            <a:ext cx="11030800" cy="40884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400"/>
              <a:buFont typeface="Raleway"/>
              <a:buNone/>
              <a:defRPr sz="1867" cap="none">
                <a:latin typeface="Raleway"/>
                <a:ea typeface="Raleway"/>
                <a:cs typeface="Raleway"/>
                <a:sym typeface="Raleway"/>
              </a:defRPr>
            </a:lvl1pPr>
            <a:lvl2pPr marL="1219170" lvl="1" indent="-304792" algn="l">
              <a:lnSpc>
                <a:spcPct val="90000"/>
              </a:lnSpc>
              <a:spcBef>
                <a:spcPts val="533"/>
              </a:spcBef>
              <a:spcAft>
                <a:spcPts val="0"/>
              </a:spcAft>
              <a:buSzPts val="1500"/>
              <a:buFont typeface="Raleway"/>
              <a:buNone/>
              <a:defRPr sz="2000" b="1">
                <a:latin typeface="Raleway"/>
                <a:ea typeface="Raleway"/>
                <a:cs typeface="Raleway"/>
                <a:sym typeface="Raleway"/>
              </a:defRPr>
            </a:lvl2pPr>
            <a:lvl3pPr marL="1828754" lvl="2" indent="-304792" algn="l">
              <a:lnSpc>
                <a:spcPct val="90000"/>
              </a:lnSpc>
              <a:spcBef>
                <a:spcPts val="533"/>
              </a:spcBef>
              <a:spcAft>
                <a:spcPts val="0"/>
              </a:spcAft>
              <a:buSzPts val="1400"/>
              <a:buFont typeface="Raleway"/>
              <a:buNone/>
              <a:defRPr sz="1867" b="1">
                <a:latin typeface="Raleway"/>
                <a:ea typeface="Raleway"/>
                <a:cs typeface="Raleway"/>
                <a:sym typeface="Raleway"/>
              </a:defRPr>
            </a:lvl3pPr>
            <a:lvl4pPr marL="2438339" lvl="3" indent="-304792" algn="l">
              <a:lnSpc>
                <a:spcPct val="90000"/>
              </a:lnSpc>
              <a:spcBef>
                <a:spcPts val="533"/>
              </a:spcBef>
              <a:spcAft>
                <a:spcPts val="0"/>
              </a:spcAft>
              <a:buSzPts val="1200"/>
              <a:buFont typeface="Raleway"/>
              <a:buNone/>
              <a:defRPr sz="1600" b="1">
                <a:latin typeface="Raleway"/>
                <a:ea typeface="Raleway"/>
                <a:cs typeface="Raleway"/>
                <a:sym typeface="Raleway"/>
              </a:defRPr>
            </a:lvl4pPr>
            <a:lvl5pPr marL="3047924" lvl="4" indent="-304792" algn="l">
              <a:lnSpc>
                <a:spcPct val="90000"/>
              </a:lnSpc>
              <a:spcBef>
                <a:spcPts val="533"/>
              </a:spcBef>
              <a:spcAft>
                <a:spcPts val="0"/>
              </a:spcAft>
              <a:buSzPts val="1200"/>
              <a:buFont typeface="Raleway"/>
              <a:buNone/>
              <a:defRPr sz="1600" b="1">
                <a:latin typeface="Raleway"/>
                <a:ea typeface="Raleway"/>
                <a:cs typeface="Raleway"/>
                <a:sym typeface="Raleway"/>
              </a:defRPr>
            </a:lvl5pPr>
            <a:lvl6pPr marL="3657509" lvl="5" indent="-304792" algn="l">
              <a:lnSpc>
                <a:spcPct val="90000"/>
              </a:lnSpc>
              <a:spcBef>
                <a:spcPts val="533"/>
              </a:spcBef>
              <a:spcAft>
                <a:spcPts val="0"/>
              </a:spcAft>
              <a:buClr>
                <a:schemeClr val="dk1"/>
              </a:buClr>
              <a:buSzPts val="1200"/>
              <a:buFont typeface="Raleway"/>
              <a:buNone/>
              <a:defRPr sz="1600" b="1">
                <a:latin typeface="Raleway"/>
                <a:ea typeface="Raleway"/>
                <a:cs typeface="Raleway"/>
                <a:sym typeface="Raleway"/>
              </a:defRPr>
            </a:lvl6pPr>
            <a:lvl7pPr marL="4267093" lvl="6" indent="-304792" algn="l">
              <a:lnSpc>
                <a:spcPct val="90000"/>
              </a:lnSpc>
              <a:spcBef>
                <a:spcPts val="533"/>
              </a:spcBef>
              <a:spcAft>
                <a:spcPts val="0"/>
              </a:spcAft>
              <a:buClr>
                <a:schemeClr val="dk1"/>
              </a:buClr>
              <a:buSzPts val="1200"/>
              <a:buFont typeface="Raleway"/>
              <a:buNone/>
              <a:defRPr sz="1600" b="1">
                <a:latin typeface="Raleway"/>
                <a:ea typeface="Raleway"/>
                <a:cs typeface="Raleway"/>
                <a:sym typeface="Raleway"/>
              </a:defRPr>
            </a:lvl7pPr>
            <a:lvl8pPr marL="4876678" lvl="7" indent="-304792" algn="l">
              <a:lnSpc>
                <a:spcPct val="90000"/>
              </a:lnSpc>
              <a:spcBef>
                <a:spcPts val="533"/>
              </a:spcBef>
              <a:spcAft>
                <a:spcPts val="0"/>
              </a:spcAft>
              <a:buClr>
                <a:schemeClr val="dk1"/>
              </a:buClr>
              <a:buSzPts val="1200"/>
              <a:buFont typeface="Raleway"/>
              <a:buNone/>
              <a:defRPr sz="1600" b="1">
                <a:latin typeface="Raleway"/>
                <a:ea typeface="Raleway"/>
                <a:cs typeface="Raleway"/>
                <a:sym typeface="Raleway"/>
              </a:defRPr>
            </a:lvl8pPr>
            <a:lvl9pPr marL="5486263" lvl="8" indent="-304792" algn="l">
              <a:lnSpc>
                <a:spcPct val="90000"/>
              </a:lnSpc>
              <a:spcBef>
                <a:spcPts val="533"/>
              </a:spcBef>
              <a:spcAft>
                <a:spcPts val="0"/>
              </a:spcAft>
              <a:buClr>
                <a:schemeClr val="dk1"/>
              </a:buClr>
              <a:buSzPts val="1200"/>
              <a:buFont typeface="Raleway"/>
              <a:buNone/>
              <a:defRPr sz="1600" b="1">
                <a:latin typeface="Raleway"/>
                <a:ea typeface="Raleway"/>
                <a:cs typeface="Raleway"/>
                <a:sym typeface="Raleway"/>
              </a:defRPr>
            </a:lvl9pPr>
          </a:lstStyle>
          <a:p>
            <a:endParaRPr/>
          </a:p>
        </p:txBody>
      </p:sp>
      <p:sp>
        <p:nvSpPr>
          <p:cNvPr id="297" name="Google Shape;297;p36"/>
          <p:cNvSpPr txBox="1">
            <a:spLocks noGrp="1"/>
          </p:cNvSpPr>
          <p:nvPr>
            <p:ph type="dt" idx="10"/>
          </p:nvPr>
        </p:nvSpPr>
        <p:spPr>
          <a:xfrm>
            <a:off x="8543928" y="6343861"/>
            <a:ext cx="2743200" cy="3652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8" name="Google Shape;298;p36"/>
          <p:cNvSpPr txBox="1">
            <a:spLocks noGrp="1"/>
          </p:cNvSpPr>
          <p:nvPr>
            <p:ph type="ftr" idx="11"/>
          </p:nvPr>
        </p:nvSpPr>
        <p:spPr>
          <a:xfrm>
            <a:off x="247651" y="6356351"/>
            <a:ext cx="41148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299" name="Google Shape;299;p36"/>
          <p:cNvPicPr preferRelativeResize="0"/>
          <p:nvPr/>
        </p:nvPicPr>
        <p:blipFill rotWithShape="1">
          <a:blip r:embed="rId2">
            <a:alphaModFix/>
          </a:blip>
          <a:srcRect/>
          <a:stretch/>
        </p:blipFill>
        <p:spPr>
          <a:xfrm>
            <a:off x="247651" y="257470"/>
            <a:ext cx="401643" cy="388339"/>
          </a:xfrm>
          <a:prstGeom prst="rect">
            <a:avLst/>
          </a:prstGeom>
          <a:noFill/>
          <a:ln>
            <a:noFill/>
          </a:ln>
        </p:spPr>
      </p:pic>
      <p:pic>
        <p:nvPicPr>
          <p:cNvPr id="300" name="Google Shape;300;p36"/>
          <p:cNvPicPr preferRelativeResize="0"/>
          <p:nvPr/>
        </p:nvPicPr>
        <p:blipFill rotWithShape="1">
          <a:blip r:embed="rId3">
            <a:alphaModFix/>
          </a:blip>
          <a:srcRect/>
          <a:stretch/>
        </p:blipFill>
        <p:spPr>
          <a:xfrm>
            <a:off x="247651" y="6429100"/>
            <a:ext cx="1828803" cy="382857"/>
          </a:xfrm>
          <a:prstGeom prst="rect">
            <a:avLst/>
          </a:prstGeom>
          <a:noFill/>
          <a:ln>
            <a:noFill/>
          </a:ln>
        </p:spPr>
      </p:pic>
    </p:spTree>
    <p:extLst>
      <p:ext uri="{BB962C8B-B14F-4D97-AF65-F5344CB8AC3E}">
        <p14:creationId xmlns:p14="http://schemas.microsoft.com/office/powerpoint/2010/main" val="506112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E6CF85C-EEE3-47CC-8CBE-00AF9F96B6E6}"/>
              </a:ext>
            </a:extLst>
          </p:cNvPr>
          <p:cNvSpPr txBox="1">
            <a:spLocks noGrp="1"/>
          </p:cNvSpPr>
          <p:nvPr>
            <p:ph type="title" hasCustomPrompt="1"/>
          </p:nvPr>
        </p:nvSpPr>
        <p:spPr>
          <a:xfrm>
            <a:off x="838202" y="1078860"/>
            <a:ext cx="11160000" cy="611828"/>
          </a:xfrm>
        </p:spPr>
        <p:txBody>
          <a:bodyPr>
            <a:normAutofit/>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A633A5AD-F352-44FD-AE74-7203961DF29D}"/>
              </a:ext>
            </a:extLst>
          </p:cNvPr>
          <p:cNvSpPr txBox="1">
            <a:spLocks noGrp="1"/>
          </p:cNvSpPr>
          <p:nvPr>
            <p:ph idx="1"/>
          </p:nvPr>
        </p:nvSpPr>
        <p:spPr>
          <a:xfrm>
            <a:off x="838202" y="1825626"/>
            <a:ext cx="11160000" cy="4773293"/>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101788873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FE54183-9CD4-4062-B57D-617AE26F4B5E}"/>
              </a:ext>
            </a:extLst>
          </p:cNvPr>
          <p:cNvSpPr txBox="1">
            <a:spLocks noGrp="1"/>
          </p:cNvSpPr>
          <p:nvPr>
            <p:ph type="title"/>
          </p:nvPr>
        </p:nvSpPr>
        <p:spPr>
          <a:xfrm>
            <a:off x="831847" y="1709735"/>
            <a:ext cx="10515600" cy="2852735"/>
          </a:xfrm>
        </p:spPr>
        <p:txBody>
          <a:bodyPr anchor="b"/>
          <a:lstStyle>
            <a:lvl1pPr>
              <a:defRPr sz="6000"/>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7067F894-40D7-43DB-9053-AA67169B8641}"/>
              </a:ext>
            </a:extLst>
          </p:cNvPr>
          <p:cNvSpPr txBox="1">
            <a:spLocks noGrp="1"/>
          </p:cNvSpPr>
          <p:nvPr>
            <p:ph type="body" idx="1"/>
          </p:nvPr>
        </p:nvSpPr>
        <p:spPr>
          <a:xfrm>
            <a:off x="831847" y="4589465"/>
            <a:ext cx="10515600" cy="1500182"/>
          </a:xfrm>
        </p:spPr>
        <p:txBody>
          <a:bodyPr>
            <a:normAutofit/>
          </a:bodyPr>
          <a:lstStyle>
            <a:lvl1pPr marL="0" indent="0">
              <a:buNone/>
              <a:defRPr lang="sl-SI" sz="3500" b="1" i="0" u="none" strike="noStrike" kern="1200" cap="none" spc="0" baseline="0" dirty="0">
                <a:solidFill>
                  <a:srgbClr val="000000"/>
                </a:solidFill>
                <a:uFillTx/>
                <a:latin typeface="Calibri"/>
                <a:ea typeface="+mn-ea"/>
                <a:cs typeface="+mn-cs"/>
              </a:defRPr>
            </a:lvl1pPr>
          </a:lstStyle>
          <a:p>
            <a:pPr lvl="0"/>
            <a:r>
              <a:rPr lang="sl-SI"/>
              <a:t>Kliknite za urejanje slogov besedila matrice</a:t>
            </a:r>
          </a:p>
        </p:txBody>
      </p:sp>
    </p:spTree>
    <p:extLst>
      <p:ext uri="{BB962C8B-B14F-4D97-AF65-F5344CB8AC3E}">
        <p14:creationId xmlns:p14="http://schemas.microsoft.com/office/powerpoint/2010/main" val="14037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DFEF52-04EF-46E3-8445-9939C429C3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91FC91AD-32FC-4E39-837E-24B8763B3D3E}"/>
              </a:ext>
            </a:extLst>
          </p:cNvPr>
          <p:cNvSpPr txBox="1">
            <a:spLocks noGrp="1"/>
          </p:cNvSpPr>
          <p:nvPr>
            <p:ph idx="1" hasCustomPrompt="1"/>
          </p:nvPr>
        </p:nvSpPr>
        <p:spPr>
          <a:xfrm>
            <a:off x="838203" y="1825626"/>
            <a:ext cx="5181603" cy="4750434"/>
          </a:xfrm>
        </p:spPr>
        <p:txBody>
          <a:bodyPr/>
          <a:lstStyle>
            <a:lvl1pPr>
              <a:defRPr/>
            </a:lvl1pPr>
            <a:lvl2pPr>
              <a:defRPr/>
            </a:lvl2pPr>
            <a:lvl3pPr>
              <a:defRPr/>
            </a:lvl3pPr>
            <a:lvl4pPr>
              <a:defRPr/>
            </a:lvl4pPr>
            <a:lvl5pPr>
              <a:defRPr/>
            </a:lvl5pPr>
          </a:lstStyle>
          <a:p>
            <a:pPr lvl="0"/>
            <a:r>
              <a:rPr lang="sl-SI"/>
              <a:t>Prva raven</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C7448A1A-8B33-48C3-920D-DB46DCEB9749}"/>
              </a:ext>
            </a:extLst>
          </p:cNvPr>
          <p:cNvSpPr txBox="1">
            <a:spLocks noGrp="1"/>
          </p:cNvSpPr>
          <p:nvPr>
            <p:ph idx="2" hasCustomPrompt="1"/>
          </p:nvPr>
        </p:nvSpPr>
        <p:spPr>
          <a:xfrm>
            <a:off x="6172200" y="1825626"/>
            <a:ext cx="5181603" cy="4750433"/>
          </a:xfrm>
        </p:spPr>
        <p:txBody>
          <a:bodyPr/>
          <a:lstStyle>
            <a:lvl1pPr>
              <a:defRPr/>
            </a:lvl1pPr>
            <a:lvl2pPr>
              <a:defRPr/>
            </a:lvl2pPr>
            <a:lvl3pPr>
              <a:defRPr/>
            </a:lvl3pPr>
            <a:lvl4pPr>
              <a:defRPr/>
            </a:lvl4pPr>
            <a:lvl5pPr>
              <a:defRPr/>
            </a:lvl5pPr>
          </a:lstStyle>
          <a:p>
            <a:pPr lvl="0"/>
            <a:r>
              <a:rPr lang="sl-SI"/>
              <a:t>Prva raven</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9469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25580F-5ED2-4C33-B3B7-BF285CF7AC34}"/>
              </a:ext>
            </a:extLst>
          </p:cNvPr>
          <p:cNvSpPr txBox="1">
            <a:spLocks noGrp="1"/>
          </p:cNvSpPr>
          <p:nvPr>
            <p:ph type="title"/>
          </p:nvPr>
        </p:nvSpPr>
        <p:spPr>
          <a:xfrm>
            <a:off x="839784" y="1069159"/>
            <a:ext cx="11160000" cy="612000"/>
          </a:xfrm>
        </p:spPr>
        <p:txBody>
          <a:bodyPr/>
          <a:lstStyle>
            <a:lvl1pPr>
              <a:defRPr/>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3AB74DCE-081C-474C-9E6B-42E0A91B2232}"/>
              </a:ext>
            </a:extLst>
          </p:cNvPr>
          <p:cNvSpPr txBox="1">
            <a:spLocks noGrp="1"/>
          </p:cNvSpPr>
          <p:nvPr>
            <p:ph type="body" idx="1"/>
          </p:nvPr>
        </p:nvSpPr>
        <p:spPr>
          <a:xfrm>
            <a:off x="839784" y="1681159"/>
            <a:ext cx="5157782" cy="823911"/>
          </a:xfrm>
        </p:spPr>
        <p:txBody>
          <a:bodyPr anchor="b"/>
          <a:lstStyle>
            <a:lvl1pPr marL="0" indent="0">
              <a:buNone/>
              <a:defRPr sz="2400" b="1"/>
            </a:lvl1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FCBE6D20-4742-46EF-9CBD-5375FC0ECFB3}"/>
              </a:ext>
            </a:extLst>
          </p:cNvPr>
          <p:cNvSpPr txBox="1">
            <a:spLocks noGrp="1"/>
          </p:cNvSpPr>
          <p:nvPr>
            <p:ph idx="2"/>
          </p:nvPr>
        </p:nvSpPr>
        <p:spPr>
          <a:xfrm>
            <a:off x="839784" y="2505071"/>
            <a:ext cx="5157782" cy="4070988"/>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B4A401FE-13BF-41B6-A4A1-77B753582EB1}"/>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1DBE898F-EFB4-4D7F-B4E1-888032A6EBA1}"/>
              </a:ext>
            </a:extLst>
          </p:cNvPr>
          <p:cNvSpPr txBox="1">
            <a:spLocks noGrp="1"/>
          </p:cNvSpPr>
          <p:nvPr>
            <p:ph idx="4"/>
          </p:nvPr>
        </p:nvSpPr>
        <p:spPr>
          <a:xfrm>
            <a:off x="6172200" y="2505071"/>
            <a:ext cx="5183184" cy="4070989"/>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971642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89A1017-E92F-444E-A06B-4279CB0E5D6B}"/>
              </a:ext>
            </a:extLst>
          </p:cNvPr>
          <p:cNvSpPr txBox="1">
            <a:spLocks noGrp="1"/>
          </p:cNvSpPr>
          <p:nvPr>
            <p:ph type="title"/>
          </p:nvPr>
        </p:nvSpPr>
        <p:spPr/>
        <p:txBody>
          <a:bodyPr/>
          <a:lstStyle>
            <a:lvl1pPr>
              <a:defRPr/>
            </a:lvl1pPr>
          </a:lstStyle>
          <a:p>
            <a:pPr lvl="0"/>
            <a:r>
              <a:rPr lang="sl-SI"/>
              <a:t>Kliknite, če želite urediti slog naslova matrice</a:t>
            </a:r>
          </a:p>
        </p:txBody>
      </p:sp>
    </p:spTree>
    <p:extLst>
      <p:ext uri="{BB962C8B-B14F-4D97-AF65-F5344CB8AC3E}">
        <p14:creationId xmlns:p14="http://schemas.microsoft.com/office/powerpoint/2010/main" val="326140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7B8208-6E30-08E6-A84C-C928FCEC86ED}"/>
              </a:ext>
            </a:extLst>
          </p:cNvPr>
          <p:cNvSpPr>
            <a:spLocks noGrp="1"/>
          </p:cNvSpPr>
          <p:nvPr>
            <p:ph type="title"/>
          </p:nvPr>
        </p:nvSpPr>
        <p:spPr/>
        <p:txBody>
          <a:bodyPr/>
          <a:lstStyle/>
          <a:p>
            <a:r>
              <a:rPr lang="en-US"/>
              <a:t>Click to edit Master title style</a:t>
            </a:r>
            <a:endParaRPr lang="sl-SI"/>
          </a:p>
        </p:txBody>
      </p:sp>
    </p:spTree>
    <p:extLst>
      <p:ext uri="{BB962C8B-B14F-4D97-AF65-F5344CB8AC3E}">
        <p14:creationId xmlns:p14="http://schemas.microsoft.com/office/powerpoint/2010/main" val="3360861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FE992C-1B72-45AA-8F41-865405FDD483}"/>
              </a:ext>
            </a:extLst>
          </p:cNvPr>
          <p:cNvSpPr txBox="1">
            <a:spLocks noGrp="1"/>
          </p:cNvSpPr>
          <p:nvPr>
            <p:ph type="title"/>
          </p:nvPr>
        </p:nvSpPr>
        <p:spPr>
          <a:xfrm>
            <a:off x="839784" y="1322703"/>
            <a:ext cx="3932240" cy="1496697"/>
          </a:xfrm>
        </p:spPr>
        <p:txBody>
          <a:bodyPr anchor="b"/>
          <a:lstStyle>
            <a:lvl1pPr>
              <a:defRPr sz="3200"/>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C1F67724-0150-42F1-A96C-80D97B037B1A}"/>
              </a:ext>
            </a:extLst>
          </p:cNvPr>
          <p:cNvSpPr txBox="1">
            <a:spLocks noGrp="1"/>
          </p:cNvSpPr>
          <p:nvPr>
            <p:ph idx="1"/>
          </p:nvPr>
        </p:nvSpPr>
        <p:spPr>
          <a:xfrm>
            <a:off x="5183184" y="987423"/>
            <a:ext cx="6172200" cy="5413377"/>
          </a:xfrm>
        </p:spPr>
        <p:txBody>
          <a:bodyPr/>
          <a:lstStyle>
            <a:lvl1pPr>
              <a:defRPr sz="3200"/>
            </a:lvl1pPr>
            <a:lvl2pPr>
              <a:defRPr sz="2800"/>
            </a:lvl2pPr>
            <a:lvl3pPr>
              <a:defRPr sz="2400"/>
            </a:lvl3pPr>
            <a:lvl4pPr>
              <a:defRPr sz="2000"/>
            </a:lvl4pPr>
            <a:lvl5pPr>
              <a:defRPr sz="20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DE07904A-61BD-4B3B-97CA-20307400394F}"/>
              </a:ext>
            </a:extLst>
          </p:cNvPr>
          <p:cNvSpPr txBox="1">
            <a:spLocks noGrp="1"/>
          </p:cNvSpPr>
          <p:nvPr>
            <p:ph type="body" idx="2"/>
          </p:nvPr>
        </p:nvSpPr>
        <p:spPr>
          <a:xfrm>
            <a:off x="839784" y="2819400"/>
            <a:ext cx="3932240" cy="3581400"/>
          </a:xfrm>
        </p:spPr>
        <p:txBody>
          <a:bodyPr/>
          <a:lstStyle>
            <a:lvl1pPr marL="0" indent="0">
              <a:buNone/>
              <a:defRPr sz="1600"/>
            </a:lvl1pPr>
          </a:lstStyle>
          <a:p>
            <a:pPr lvl="0"/>
            <a:r>
              <a:rPr lang="sl-SI"/>
              <a:t>Kliknite za urejanje slogov besedila matrice</a:t>
            </a:r>
          </a:p>
        </p:txBody>
      </p:sp>
    </p:spTree>
    <p:extLst>
      <p:ext uri="{BB962C8B-B14F-4D97-AF65-F5344CB8AC3E}">
        <p14:creationId xmlns:p14="http://schemas.microsoft.com/office/powerpoint/2010/main" val="252739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E3247A-0C9E-49AC-B824-F80FB4FE1B12}"/>
              </a:ext>
            </a:extLst>
          </p:cNvPr>
          <p:cNvSpPr txBox="1">
            <a:spLocks noGrp="1"/>
          </p:cNvSpPr>
          <p:nvPr>
            <p:ph type="title"/>
          </p:nvPr>
        </p:nvSpPr>
        <p:spPr>
          <a:xfrm>
            <a:off x="839784" y="1325880"/>
            <a:ext cx="3932240" cy="1497600"/>
          </a:xfrm>
        </p:spPr>
        <p:txBody>
          <a:bodyPr anchor="b"/>
          <a:lstStyle>
            <a:lvl1pPr>
              <a:defRPr sz="3200"/>
            </a:lvl1pPr>
          </a:lstStyle>
          <a:p>
            <a:pPr lvl="0"/>
            <a:r>
              <a:rPr lang="sl-SI"/>
              <a:t>Kliknite, če želite urediti slog naslova matrice</a:t>
            </a:r>
          </a:p>
        </p:txBody>
      </p:sp>
      <p:sp>
        <p:nvSpPr>
          <p:cNvPr id="3" name="Označba mesta slike 2">
            <a:extLst>
              <a:ext uri="{FF2B5EF4-FFF2-40B4-BE49-F238E27FC236}">
                <a16:creationId xmlns:a16="http://schemas.microsoft.com/office/drawing/2014/main" id="{C1D222B3-ADB9-4ACD-819A-BD41309E623A}"/>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sl-SI"/>
          </a:p>
        </p:txBody>
      </p:sp>
      <p:sp>
        <p:nvSpPr>
          <p:cNvPr id="4" name="Označba mesta besedila 3">
            <a:extLst>
              <a:ext uri="{FF2B5EF4-FFF2-40B4-BE49-F238E27FC236}">
                <a16:creationId xmlns:a16="http://schemas.microsoft.com/office/drawing/2014/main" id="{568388EF-2BCD-418C-83CB-44041CFC9CB2}"/>
              </a:ext>
            </a:extLst>
          </p:cNvPr>
          <p:cNvSpPr txBox="1">
            <a:spLocks noGrp="1"/>
          </p:cNvSpPr>
          <p:nvPr>
            <p:ph type="body" idx="2"/>
          </p:nvPr>
        </p:nvSpPr>
        <p:spPr>
          <a:xfrm>
            <a:off x="839784" y="2823480"/>
            <a:ext cx="3932240" cy="3045504"/>
          </a:xfrm>
        </p:spPr>
        <p:txBody>
          <a:bodyPr/>
          <a:lstStyle>
            <a:lvl1pPr marL="0" indent="0">
              <a:buNone/>
              <a:defRPr sz="1600"/>
            </a:lvl1pPr>
          </a:lstStyle>
          <a:p>
            <a:pPr lvl="0"/>
            <a:r>
              <a:rPr lang="sl-SI"/>
              <a:t>Kliknite za urejanje slogov besedila matrice</a:t>
            </a:r>
          </a:p>
        </p:txBody>
      </p:sp>
    </p:spTree>
    <p:extLst>
      <p:ext uri="{BB962C8B-B14F-4D97-AF65-F5344CB8AC3E}">
        <p14:creationId xmlns:p14="http://schemas.microsoft.com/office/powerpoint/2010/main" val="1340062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C329FD34-FFB4-4621-9FA2-6D2C1E445DAC}"/>
              </a:ext>
            </a:extLst>
          </p:cNvPr>
          <p:cNvSpPr txBox="1">
            <a:spLocks noGrp="1"/>
          </p:cNvSpPr>
          <p:nvPr>
            <p:ph type="title"/>
          </p:nvPr>
        </p:nvSpPr>
        <p:spPr>
          <a:xfrm>
            <a:off x="838203" y="1078860"/>
            <a:ext cx="11160000" cy="611828"/>
          </a:xfrm>
          <a:prstGeom prst="rect">
            <a:avLst/>
          </a:prstGeom>
          <a:noFill/>
          <a:ln>
            <a:noFill/>
          </a:ln>
        </p:spPr>
        <p:txBody>
          <a:bodyPr vert="horz" wrap="square" lIns="91440" tIns="45720" rIns="91440" bIns="45720" anchor="ctr" anchorCtr="0" compatLnSpc="1">
            <a:noAutofit/>
          </a:bodyPr>
          <a:lstStyle/>
          <a:p>
            <a:pPr lvl="0"/>
            <a:r>
              <a:rPr lang="sl-SI"/>
              <a:t>Naslov</a:t>
            </a:r>
          </a:p>
        </p:txBody>
      </p:sp>
      <p:sp>
        <p:nvSpPr>
          <p:cNvPr id="3" name="Označba mesta besedila 2">
            <a:extLst>
              <a:ext uri="{FF2B5EF4-FFF2-40B4-BE49-F238E27FC236}">
                <a16:creationId xmlns:a16="http://schemas.microsoft.com/office/drawing/2014/main" id="{2EC28FE4-624E-43B4-92B6-BA969C819F85}"/>
              </a:ext>
            </a:extLst>
          </p:cNvPr>
          <p:cNvSpPr txBox="1">
            <a:spLocks noGrp="1"/>
          </p:cNvSpPr>
          <p:nvPr>
            <p:ph type="body" idx="1"/>
          </p:nvPr>
        </p:nvSpPr>
        <p:spPr>
          <a:xfrm>
            <a:off x="838201" y="1825626"/>
            <a:ext cx="11160000" cy="4773293"/>
          </a:xfrm>
          <a:prstGeom prst="rect">
            <a:avLst/>
          </a:prstGeom>
          <a:noFill/>
          <a:ln>
            <a:noFill/>
          </a:ln>
        </p:spPr>
        <p:txBody>
          <a:bodyPr vert="horz" wrap="square" lIns="91440" tIns="45720" rIns="91440" bIns="45720" anchor="t" anchorCtr="0" compatLnSpc="1">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58" r:id="rId11"/>
    <p:sldLayoutId id="2147483659" r:id="rId12"/>
    <p:sldLayoutId id="2147483661" r:id="rId13"/>
    <p:sldLayoutId id="2147483664" r:id="rId14"/>
  </p:sldLayoutIdLst>
  <p:txStyles>
    <p:titleStyle>
      <a:lvl1pPr marL="0" marR="0" lvl="0" indent="0" algn="l" defTabSz="914400" rtl="0" fontAlgn="auto" hangingPunct="1">
        <a:lnSpc>
          <a:spcPct val="90000"/>
        </a:lnSpc>
        <a:spcBef>
          <a:spcPts val="0"/>
        </a:spcBef>
        <a:spcAft>
          <a:spcPts val="0"/>
        </a:spcAft>
        <a:buNone/>
        <a:tabLst/>
        <a:defRPr lang="sl-SI" sz="4400" b="1" i="0" u="none" strike="noStrike" kern="1200" cap="none" spc="0" baseline="0" dirty="0">
          <a:solidFill>
            <a:srgbClr val="ED7D31"/>
          </a:solidFill>
          <a:uFillTx/>
          <a:latin typeface="Calibri"/>
          <a:ea typeface="+mn-ea"/>
          <a:cs typeface="Calibri" panose="020F0502020204030204" pitchFamily="34" charset="0"/>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dirty="0">
          <a:solidFill>
            <a:srgbClr val="000000"/>
          </a:solidFill>
          <a:uFillTx/>
          <a:latin typeface="Calibri"/>
          <a:ea typeface="+mn-ea"/>
          <a:cs typeface="+mn-c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dirty="0">
          <a:solidFill>
            <a:srgbClr val="000000"/>
          </a:solidFill>
          <a:uFillTx/>
          <a:latin typeface="Calibri"/>
          <a:ea typeface="+mn-ea"/>
          <a:cs typeface="+mn-c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hyperlink" Target="http://dk.um.si/info/index.php/slo/api"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hyperlink" Target="https://dk.um.si/rss.php?o=3&amp;v=dip&amp;lang=slv" TargetMode="External"/><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hyperlink" Target="https://dk.um.si/info/images/docs/postopek.oddaje.zakljucnega.dela.dkum.150722.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loc.gov/standards/premis/" TargetMode="External"/><Relationship Id="rId2" Type="http://schemas.openxmlformats.org/officeDocument/2006/relationships/hyperlink" Target="http://www.oais.info/"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force11.org/group/fairgroup/fairprinciples"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dona.net/sites/default/files/2018-11/DOIPv2Spec_1.pdf" TargetMode="External"/><Relationship Id="rId4" Type="http://schemas.openxmlformats.org/officeDocument/2006/relationships/hyperlink" Target="http://doi.org/10.5334/dsj-2020-015"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docs.google.com/spreadsheets/d/1iFvBrKj7GI5Iy4seJtgnwsjnXac0OF4k/edit#gid=985952789"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licentia.inria.fr/licenseservice" TargetMode="External"/><Relationship Id="rId2" Type="http://schemas.openxmlformats.org/officeDocument/2006/relationships/hyperlink" Target="https://www.w3.org/ns/odrl/2/"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veeam.com/blog/321-backup-rule.html"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nrrp.openscience.si/"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56.jpeg"/><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6.jpeg"/><Relationship Id="rId5" Type="http://schemas.openxmlformats.org/officeDocument/2006/relationships/image" Target="../media/image58.jpeg"/><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60.jpeg"/><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58.jpeg"/><Relationship Id="rId5" Type="http://schemas.openxmlformats.org/officeDocument/2006/relationships/image" Target="../media/image60.jpeg"/><Relationship Id="rId4" Type="http://schemas.openxmlformats.org/officeDocument/2006/relationships/image" Target="../media/image61.jpeg"/></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63.jpeg"/><Relationship Id="rId5" Type="http://schemas.openxmlformats.org/officeDocument/2006/relationships/image" Target="../media/image60.jpeg"/><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56.jpeg"/><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openscience.si/OpenData.aspx"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8B6E7-0B37-3DFE-FCF0-5D4F50A1FDFE}"/>
              </a:ext>
            </a:extLst>
          </p:cNvPr>
          <p:cNvSpPr>
            <a:spLocks noGrp="1"/>
          </p:cNvSpPr>
          <p:nvPr>
            <p:ph type="ctrTitle"/>
          </p:nvPr>
        </p:nvSpPr>
        <p:spPr/>
        <p:txBody>
          <a:bodyPr/>
          <a:lstStyle/>
          <a:p>
            <a:r>
              <a:rPr lang="sl-SI" dirty="0"/>
              <a:t>Nacionalna infrastruktura odprte znanosti</a:t>
            </a:r>
          </a:p>
        </p:txBody>
      </p:sp>
      <p:sp>
        <p:nvSpPr>
          <p:cNvPr id="4" name="Text Placeholder 3">
            <a:extLst>
              <a:ext uri="{FF2B5EF4-FFF2-40B4-BE49-F238E27FC236}">
                <a16:creationId xmlns:a16="http://schemas.microsoft.com/office/drawing/2014/main" id="{9B1BF663-9498-D4E9-28C4-606B046A7EB0}"/>
              </a:ext>
            </a:extLst>
          </p:cNvPr>
          <p:cNvSpPr>
            <a:spLocks noGrp="1"/>
          </p:cNvSpPr>
          <p:nvPr>
            <p:ph type="body" sz="quarter" idx="10"/>
          </p:nvPr>
        </p:nvSpPr>
        <p:spPr/>
        <p:txBody>
          <a:bodyPr/>
          <a:lstStyle/>
          <a:p>
            <a:r>
              <a:rPr lang="sl-SI"/>
              <a:t> </a:t>
            </a:r>
          </a:p>
        </p:txBody>
      </p:sp>
      <p:sp>
        <p:nvSpPr>
          <p:cNvPr id="5" name="Text Placeholder 4">
            <a:extLst>
              <a:ext uri="{FF2B5EF4-FFF2-40B4-BE49-F238E27FC236}">
                <a16:creationId xmlns:a16="http://schemas.microsoft.com/office/drawing/2014/main" id="{D33710DB-A05F-2081-6422-BE11BBEBF350}"/>
              </a:ext>
            </a:extLst>
          </p:cNvPr>
          <p:cNvSpPr>
            <a:spLocks noGrp="1"/>
          </p:cNvSpPr>
          <p:nvPr>
            <p:ph type="body" sz="quarter" idx="11"/>
          </p:nvPr>
        </p:nvSpPr>
        <p:spPr>
          <a:xfrm>
            <a:off x="653802" y="2836904"/>
            <a:ext cx="11251247" cy="1439218"/>
          </a:xfrm>
        </p:spPr>
        <p:txBody>
          <a:bodyPr>
            <a:normAutofit/>
          </a:bodyPr>
          <a:lstStyle/>
          <a:p>
            <a:r>
              <a:rPr lang="sl-SI" dirty="0"/>
              <a:t>Milan OJSTERŠEK, Univerza v Mariboru, Fakulteta za </a:t>
            </a:r>
          </a:p>
          <a:p>
            <a:r>
              <a:rPr lang="sl-SI" dirty="0"/>
              <a:t>elektrotehniko, računalništvo in informatiko</a:t>
            </a:r>
          </a:p>
        </p:txBody>
      </p:sp>
      <p:sp>
        <p:nvSpPr>
          <p:cNvPr id="8" name="PoljeZBesedilom 7">
            <a:extLst>
              <a:ext uri="{FF2B5EF4-FFF2-40B4-BE49-F238E27FC236}">
                <a16:creationId xmlns:a16="http://schemas.microsoft.com/office/drawing/2014/main" id="{7DFED247-BA3B-4F11-9443-28523D737905}"/>
              </a:ext>
            </a:extLst>
          </p:cNvPr>
          <p:cNvSpPr txBox="1"/>
          <p:nvPr/>
        </p:nvSpPr>
        <p:spPr>
          <a:xfrm>
            <a:off x="653802" y="3922179"/>
            <a:ext cx="8924032" cy="707886"/>
          </a:xfrm>
          <a:prstGeom prst="rect">
            <a:avLst/>
          </a:prstGeom>
          <a:noFill/>
        </p:spPr>
        <p:txBody>
          <a:bodyPr wrap="square" rtlCol="0">
            <a:spAutoFit/>
          </a:bodyPr>
          <a:lstStyle/>
          <a:p>
            <a:r>
              <a:rPr lang="sl-SI" sz="2000" dirty="0">
                <a:solidFill>
                  <a:schemeClr val="bg1"/>
                </a:solidFill>
                <a:latin typeface="Calibri" panose="020F0502020204030204" pitchFamily="34" charset="0"/>
                <a:ea typeface="Calibri" panose="020F0502020204030204" pitchFamily="34" charset="0"/>
                <a:cs typeface="Calibri" panose="020F0502020204030204" pitchFamily="34" charset="0"/>
              </a:rPr>
              <a:t>Ljubljana in </a:t>
            </a:r>
            <a:r>
              <a:rPr lang="sl-SI"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online</a:t>
            </a:r>
            <a:r>
              <a:rPr lang="sl-SI" sz="2000" dirty="0">
                <a:solidFill>
                  <a:schemeClr val="bg1"/>
                </a:solidFill>
                <a:latin typeface="Calibri" panose="020F0502020204030204" pitchFamily="34" charset="0"/>
                <a:ea typeface="Calibri" panose="020F0502020204030204" pitchFamily="34" charset="0"/>
                <a:cs typeface="Calibri" panose="020F0502020204030204" pitchFamily="34" charset="0"/>
              </a:rPr>
              <a:t>, Centralna tehniška knjižnica Univerze v Ljubljani,</a:t>
            </a:r>
          </a:p>
          <a:p>
            <a:r>
              <a:rPr lang="sl-SI" sz="2000" dirty="0">
                <a:solidFill>
                  <a:schemeClr val="bg1"/>
                </a:solidFill>
                <a:latin typeface="Calibri" panose="020F0502020204030204" pitchFamily="34" charset="0"/>
                <a:ea typeface="Calibri" panose="020F0502020204030204" pitchFamily="34" charset="0"/>
                <a:cs typeface="Calibri" panose="020F0502020204030204" pitchFamily="34" charset="0"/>
              </a:rPr>
              <a:t>Usposabljanje podatkovnih strokovnjakov, 14. – 17. 10. 2024</a:t>
            </a:r>
          </a:p>
        </p:txBody>
      </p:sp>
      <p:pic>
        <p:nvPicPr>
          <p:cNvPr id="9" name="Slika 8">
            <a:extLst>
              <a:ext uri="{FF2B5EF4-FFF2-40B4-BE49-F238E27FC236}">
                <a16:creationId xmlns:a16="http://schemas.microsoft.com/office/drawing/2014/main" id="{C6B7DA8D-9871-487D-899C-7678973EB96D}"/>
              </a:ext>
            </a:extLst>
          </p:cNvPr>
          <p:cNvPicPr>
            <a:picLocks noChangeAspect="1"/>
          </p:cNvPicPr>
          <p:nvPr/>
        </p:nvPicPr>
        <p:blipFill>
          <a:blip r:embed="rId3"/>
          <a:stretch>
            <a:fillRect/>
          </a:stretch>
        </p:blipFill>
        <p:spPr>
          <a:xfrm>
            <a:off x="6096000" y="5962230"/>
            <a:ext cx="676715" cy="384081"/>
          </a:xfrm>
          <a:prstGeom prst="rect">
            <a:avLst/>
          </a:prstGeom>
        </p:spPr>
      </p:pic>
    </p:spTree>
    <p:extLst>
      <p:ext uri="{BB962C8B-B14F-4D97-AF65-F5344CB8AC3E}">
        <p14:creationId xmlns:p14="http://schemas.microsoft.com/office/powerpoint/2010/main" val="2026024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314818" y="498912"/>
            <a:ext cx="9543539" cy="817418"/>
          </a:xfrm>
        </p:spPr>
        <p:txBody>
          <a:bodyPr>
            <a:noAutofit/>
          </a:bodyPr>
          <a:lstStyle/>
          <a:p>
            <a:r>
              <a:rPr lang="sl-SI" b="1">
                <a:solidFill>
                  <a:srgbClr val="ED7D31"/>
                </a:solidFill>
                <a:latin typeface="Calibri"/>
              </a:rPr>
              <a:t>Mrežni diagram skupnih storitev, ki jih ponuja nacionalni portal</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pic>
        <p:nvPicPr>
          <p:cNvPr id="7" name="Slika 6">
            <a:extLst>
              <a:ext uri="{FF2B5EF4-FFF2-40B4-BE49-F238E27FC236}">
                <a16:creationId xmlns:a16="http://schemas.microsoft.com/office/drawing/2014/main" id="{968D4273-8562-7897-1F67-5D31487F2077}"/>
              </a:ext>
            </a:extLst>
          </p:cNvPr>
          <p:cNvPicPr>
            <a:picLocks noChangeAspect="1"/>
          </p:cNvPicPr>
          <p:nvPr/>
        </p:nvPicPr>
        <p:blipFill>
          <a:blip r:embed="rId3"/>
          <a:stretch>
            <a:fillRect/>
          </a:stretch>
        </p:blipFill>
        <p:spPr>
          <a:xfrm>
            <a:off x="1671695" y="1705673"/>
            <a:ext cx="8848610" cy="5152021"/>
          </a:xfrm>
          <a:prstGeom prst="rect">
            <a:avLst/>
          </a:prstGeom>
        </p:spPr>
      </p:pic>
    </p:spTree>
    <p:extLst>
      <p:ext uri="{BB962C8B-B14F-4D97-AF65-F5344CB8AC3E}">
        <p14:creationId xmlns:p14="http://schemas.microsoft.com/office/powerpoint/2010/main" val="3629464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4" y="233035"/>
            <a:ext cx="9033341" cy="817418"/>
          </a:xfrm>
        </p:spPr>
        <p:txBody>
          <a:bodyPr>
            <a:normAutofit/>
          </a:bodyPr>
          <a:lstStyle/>
          <a:p>
            <a:pPr lvl="0"/>
            <a:r>
              <a:rPr lang="pl-PL" sz="5000" b="1">
                <a:solidFill>
                  <a:srgbClr val="ED7D31"/>
                </a:solidFill>
                <a:latin typeface="Calibri"/>
              </a:rPr>
              <a:t>Strukturni diagram repozitorija</a:t>
            </a:r>
            <a:endParaRPr lang="sl-SI"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pic>
        <p:nvPicPr>
          <p:cNvPr id="12" name="Slika 11">
            <a:extLst>
              <a:ext uri="{FF2B5EF4-FFF2-40B4-BE49-F238E27FC236}">
                <a16:creationId xmlns:a16="http://schemas.microsoft.com/office/drawing/2014/main" id="{89306995-E7D5-4527-AD58-28FAEF37075E}"/>
              </a:ext>
            </a:extLst>
          </p:cNvPr>
          <p:cNvPicPr>
            <a:picLocks noChangeAspect="1"/>
          </p:cNvPicPr>
          <p:nvPr/>
        </p:nvPicPr>
        <p:blipFill>
          <a:blip r:embed="rId3"/>
          <a:stretch>
            <a:fillRect/>
          </a:stretch>
        </p:blipFill>
        <p:spPr>
          <a:xfrm>
            <a:off x="481012" y="5715876"/>
            <a:ext cx="3819525" cy="752475"/>
          </a:xfrm>
          <a:prstGeom prst="rect">
            <a:avLst/>
          </a:prstGeom>
        </p:spPr>
      </p:pic>
      <p:pic>
        <p:nvPicPr>
          <p:cNvPr id="8" name="Slika 7">
            <a:extLst>
              <a:ext uri="{FF2B5EF4-FFF2-40B4-BE49-F238E27FC236}">
                <a16:creationId xmlns:a16="http://schemas.microsoft.com/office/drawing/2014/main" id="{1926C085-CA84-5F08-3586-D79CCDF4FA8F}"/>
              </a:ext>
            </a:extLst>
          </p:cNvPr>
          <p:cNvPicPr>
            <a:picLocks noChangeAspect="1"/>
          </p:cNvPicPr>
          <p:nvPr/>
        </p:nvPicPr>
        <p:blipFill>
          <a:blip r:embed="rId4"/>
          <a:stretch>
            <a:fillRect/>
          </a:stretch>
        </p:blipFill>
        <p:spPr>
          <a:xfrm>
            <a:off x="1666878" y="1705673"/>
            <a:ext cx="8667756" cy="5029092"/>
          </a:xfrm>
          <a:prstGeom prst="rect">
            <a:avLst/>
          </a:prstGeom>
        </p:spPr>
      </p:pic>
    </p:spTree>
    <p:extLst>
      <p:ext uri="{BB962C8B-B14F-4D97-AF65-F5344CB8AC3E}">
        <p14:creationId xmlns:p14="http://schemas.microsoft.com/office/powerpoint/2010/main" val="2348857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3821877-BABD-B60F-0008-D7DF251833A4}"/>
              </a:ext>
            </a:extLst>
          </p:cNvPr>
          <p:cNvSpPr>
            <a:spLocks noGrp="1"/>
          </p:cNvSpPr>
          <p:nvPr>
            <p:ph type="title"/>
          </p:nvPr>
        </p:nvSpPr>
        <p:spPr/>
        <p:txBody>
          <a:bodyPr>
            <a:normAutofit fontScale="90000"/>
          </a:bodyPr>
          <a:lstStyle/>
          <a:p>
            <a:r>
              <a:rPr lang="sl-SI"/>
              <a:t>Integracija </a:t>
            </a:r>
            <a:r>
              <a:rPr lang="sl-SI" err="1"/>
              <a:t>repozitorija</a:t>
            </a:r>
            <a:r>
              <a:rPr lang="sl-SI"/>
              <a:t> z </a:t>
            </a:r>
            <a:r>
              <a:rPr lang="sl-SI" err="1"/>
              <a:t>dCOBISS</a:t>
            </a:r>
            <a:r>
              <a:rPr lang="sl-SI"/>
              <a:t> in COBIB</a:t>
            </a:r>
          </a:p>
        </p:txBody>
      </p:sp>
      <p:sp>
        <p:nvSpPr>
          <p:cNvPr id="3" name="Označba mesta vsebine 2">
            <a:extLst>
              <a:ext uri="{FF2B5EF4-FFF2-40B4-BE49-F238E27FC236}">
                <a16:creationId xmlns:a16="http://schemas.microsoft.com/office/drawing/2014/main" id="{47030A00-8574-AD1B-88CD-5EA4413EC9DB}"/>
              </a:ext>
            </a:extLst>
          </p:cNvPr>
          <p:cNvSpPr>
            <a:spLocks noGrp="1"/>
          </p:cNvSpPr>
          <p:nvPr>
            <p:ph idx="1"/>
          </p:nvPr>
        </p:nvSpPr>
        <p:spPr/>
        <p:txBody>
          <a:bodyPr/>
          <a:lstStyle/>
          <a:p>
            <a:pPr marL="0" indent="0">
              <a:buNone/>
            </a:pPr>
            <a:r>
              <a:rPr lang="sl-SI"/>
              <a:t> </a:t>
            </a:r>
          </a:p>
        </p:txBody>
      </p:sp>
      <p:pic>
        <p:nvPicPr>
          <p:cNvPr id="4" name="Slika 3" descr="Diagram integracije s COBISS">
            <a:extLst>
              <a:ext uri="{FF2B5EF4-FFF2-40B4-BE49-F238E27FC236}">
                <a16:creationId xmlns:a16="http://schemas.microsoft.com/office/drawing/2014/main" id="{67627119-04E8-5BAD-99DA-45CB9DCF22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54709" y="1878371"/>
            <a:ext cx="6587613" cy="4433529"/>
          </a:xfrm>
          <a:prstGeom prst="rect">
            <a:avLst/>
          </a:prstGeom>
          <a:noFill/>
          <a:ln>
            <a:noFill/>
          </a:ln>
        </p:spPr>
      </p:pic>
    </p:spTree>
    <p:extLst>
      <p:ext uri="{BB962C8B-B14F-4D97-AF65-F5344CB8AC3E}">
        <p14:creationId xmlns:p14="http://schemas.microsoft.com/office/powerpoint/2010/main" val="2919241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7105" y="259081"/>
            <a:ext cx="11160000" cy="611828"/>
          </a:xfrm>
        </p:spPr>
        <p:txBody>
          <a:bodyPr>
            <a:normAutofit fontScale="90000"/>
          </a:bodyPr>
          <a:lstStyle/>
          <a:p>
            <a:r>
              <a:rPr lang="sl-SI"/>
              <a:t>Mobilne aplikacije - IOS</a:t>
            </a:r>
          </a:p>
        </p:txBody>
      </p:sp>
      <p:sp>
        <p:nvSpPr>
          <p:cNvPr id="3" name="Content Placeholder 2"/>
          <p:cNvSpPr>
            <a:spLocks noGrp="1"/>
          </p:cNvSpPr>
          <p:nvPr>
            <p:ph idx="1"/>
          </p:nvPr>
        </p:nvSpPr>
        <p:spPr/>
        <p:txBody>
          <a:bodyPr/>
          <a:lstStyle/>
          <a:p>
            <a:pPr>
              <a:buNone/>
            </a:pPr>
            <a:r>
              <a:rPr lang="sl-SI"/>
              <a:t> </a:t>
            </a:r>
          </a:p>
        </p:txBody>
      </p:sp>
      <p:pic>
        <p:nvPicPr>
          <p:cNvPr id="1027" name="Picture 3" descr="D:\Projekti\ODUN\dogodek Ljubljana-rektorska konferenca\Mobilne aplikacije\LOGO_iOS.png"/>
          <p:cNvPicPr>
            <a:picLocks noChangeAspect="1" noChangeArrowheads="1"/>
          </p:cNvPicPr>
          <p:nvPr/>
        </p:nvPicPr>
        <p:blipFill>
          <a:blip r:embed="rId2" cstate="print"/>
          <a:srcRect/>
          <a:stretch>
            <a:fillRect/>
          </a:stretch>
        </p:blipFill>
        <p:spPr bwMode="auto">
          <a:xfrm>
            <a:off x="1524000" y="1"/>
            <a:ext cx="1547664" cy="1547665"/>
          </a:xfrm>
          <a:prstGeom prst="rect">
            <a:avLst/>
          </a:prstGeom>
          <a:noFill/>
        </p:spPr>
      </p:pic>
      <p:pic>
        <p:nvPicPr>
          <p:cNvPr id="1030" name="Picture 6" descr="D:\Projekti\ODUN\dogodek Ljubljana-rektorska konferenca\Mobilne aplikacije\iOS_01.png"/>
          <p:cNvPicPr>
            <a:picLocks noChangeAspect="1" noChangeArrowheads="1"/>
          </p:cNvPicPr>
          <p:nvPr/>
        </p:nvPicPr>
        <p:blipFill>
          <a:blip r:embed="rId3" cstate="print"/>
          <a:srcRect/>
          <a:stretch>
            <a:fillRect/>
          </a:stretch>
        </p:blipFill>
        <p:spPr bwMode="auto">
          <a:xfrm>
            <a:off x="1703513" y="1844825"/>
            <a:ext cx="2236859" cy="4202583"/>
          </a:xfrm>
          <a:prstGeom prst="rect">
            <a:avLst/>
          </a:prstGeom>
          <a:noFill/>
        </p:spPr>
      </p:pic>
      <p:pic>
        <p:nvPicPr>
          <p:cNvPr id="1031" name="Picture 7" descr="D:\Projekti\ODUN\dogodek Ljubljana-rektorska konferenca\Mobilne aplikacije\iOS_02.png"/>
          <p:cNvPicPr>
            <a:picLocks noChangeAspect="1" noChangeArrowheads="1"/>
          </p:cNvPicPr>
          <p:nvPr/>
        </p:nvPicPr>
        <p:blipFill>
          <a:blip r:embed="rId4" cstate="print"/>
          <a:srcRect/>
          <a:stretch>
            <a:fillRect/>
          </a:stretch>
        </p:blipFill>
        <p:spPr bwMode="auto">
          <a:xfrm>
            <a:off x="3863753" y="1844824"/>
            <a:ext cx="2257679" cy="4241700"/>
          </a:xfrm>
          <a:prstGeom prst="rect">
            <a:avLst/>
          </a:prstGeom>
          <a:noFill/>
        </p:spPr>
      </p:pic>
      <p:pic>
        <p:nvPicPr>
          <p:cNvPr id="1032" name="Picture 8" descr="D:\Projekti\ODUN\dogodek Ljubljana-rektorska konferenca\Mobilne aplikacije\iOS_03.png"/>
          <p:cNvPicPr>
            <a:picLocks noChangeAspect="1" noChangeArrowheads="1"/>
          </p:cNvPicPr>
          <p:nvPr/>
        </p:nvPicPr>
        <p:blipFill>
          <a:blip r:embed="rId5" cstate="print"/>
          <a:srcRect/>
          <a:stretch>
            <a:fillRect/>
          </a:stretch>
        </p:blipFill>
        <p:spPr bwMode="auto">
          <a:xfrm>
            <a:off x="6096000" y="1844824"/>
            <a:ext cx="2299610" cy="4320480"/>
          </a:xfrm>
          <a:prstGeom prst="rect">
            <a:avLst/>
          </a:prstGeom>
          <a:noFill/>
        </p:spPr>
      </p:pic>
      <p:pic>
        <p:nvPicPr>
          <p:cNvPr id="1033" name="Picture 9" descr="D:\Projekti\ODUN\dogodek Ljubljana-rektorska konferenca\Mobilne aplikacije\iOS_04.png"/>
          <p:cNvPicPr>
            <a:picLocks noChangeAspect="1" noChangeArrowheads="1"/>
          </p:cNvPicPr>
          <p:nvPr/>
        </p:nvPicPr>
        <p:blipFill>
          <a:blip r:embed="rId6" cstate="print"/>
          <a:srcRect/>
          <a:stretch>
            <a:fillRect/>
          </a:stretch>
        </p:blipFill>
        <p:spPr bwMode="auto">
          <a:xfrm>
            <a:off x="8368390" y="1844824"/>
            <a:ext cx="2299610" cy="432048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5306" y="259081"/>
            <a:ext cx="11160000" cy="611828"/>
          </a:xfrm>
        </p:spPr>
        <p:txBody>
          <a:bodyPr>
            <a:normAutofit fontScale="90000"/>
          </a:bodyPr>
          <a:lstStyle/>
          <a:p>
            <a:r>
              <a:rPr lang="sl-SI"/>
              <a:t>Mobilne aplikacije Android</a:t>
            </a:r>
          </a:p>
        </p:txBody>
      </p:sp>
      <p:sp>
        <p:nvSpPr>
          <p:cNvPr id="3" name="Content Placeholder 2"/>
          <p:cNvSpPr>
            <a:spLocks noGrp="1"/>
          </p:cNvSpPr>
          <p:nvPr>
            <p:ph idx="1"/>
          </p:nvPr>
        </p:nvSpPr>
        <p:spPr/>
        <p:txBody>
          <a:bodyPr/>
          <a:lstStyle/>
          <a:p>
            <a:pPr>
              <a:buNone/>
            </a:pPr>
            <a:r>
              <a:rPr lang="sl-SI"/>
              <a:t> </a:t>
            </a:r>
          </a:p>
        </p:txBody>
      </p:sp>
      <p:pic>
        <p:nvPicPr>
          <p:cNvPr id="1026" name="Picture 2" descr="D:\Projekti\ODUN\dogodek Ljubljana-rektorska konferenca\Mobilne aplikacije\LOGO_Android.png"/>
          <p:cNvPicPr>
            <a:picLocks noChangeAspect="1" noChangeArrowheads="1"/>
          </p:cNvPicPr>
          <p:nvPr/>
        </p:nvPicPr>
        <p:blipFill>
          <a:blip r:embed="rId2" cstate="print"/>
          <a:srcRect/>
          <a:stretch>
            <a:fillRect/>
          </a:stretch>
        </p:blipFill>
        <p:spPr bwMode="auto">
          <a:xfrm>
            <a:off x="1703513" y="188640"/>
            <a:ext cx="1383183" cy="1383184"/>
          </a:xfrm>
          <a:prstGeom prst="rect">
            <a:avLst/>
          </a:prstGeom>
          <a:noFill/>
        </p:spPr>
      </p:pic>
      <p:pic>
        <p:nvPicPr>
          <p:cNvPr id="5122" name="Picture 2" descr="D:\Projekti\ODUN\dogodek Ljubljana-rektorska konferenca\Mobilne aplikacije\PrvaStranUL.png"/>
          <p:cNvPicPr>
            <a:picLocks noChangeAspect="1" noChangeArrowheads="1"/>
          </p:cNvPicPr>
          <p:nvPr/>
        </p:nvPicPr>
        <p:blipFill>
          <a:blip r:embed="rId3" cstate="print"/>
          <a:srcRect/>
          <a:stretch>
            <a:fillRect/>
          </a:stretch>
        </p:blipFill>
        <p:spPr bwMode="auto">
          <a:xfrm>
            <a:off x="1524000" y="1700808"/>
            <a:ext cx="2751540" cy="4683472"/>
          </a:xfrm>
          <a:prstGeom prst="rect">
            <a:avLst/>
          </a:prstGeom>
          <a:noFill/>
        </p:spPr>
      </p:pic>
      <p:pic>
        <p:nvPicPr>
          <p:cNvPr id="5123" name="Picture 3" descr="D:\Projekti\ODUN\dogodek Ljubljana-rektorska konferenca\Mobilne aplikacije\ulrezultati.png"/>
          <p:cNvPicPr>
            <a:picLocks noChangeAspect="1" noChangeArrowheads="1"/>
          </p:cNvPicPr>
          <p:nvPr/>
        </p:nvPicPr>
        <p:blipFill>
          <a:blip r:embed="rId4" cstate="print"/>
          <a:srcRect/>
          <a:stretch>
            <a:fillRect/>
          </a:stretch>
        </p:blipFill>
        <p:spPr bwMode="auto">
          <a:xfrm>
            <a:off x="4511825" y="1700808"/>
            <a:ext cx="2882795" cy="4968552"/>
          </a:xfrm>
          <a:prstGeom prst="rect">
            <a:avLst/>
          </a:prstGeom>
          <a:noFill/>
        </p:spPr>
      </p:pic>
      <p:pic>
        <p:nvPicPr>
          <p:cNvPr id="5124" name="Picture 4" descr="D:\Projekti\ODUN\dogodek Ljubljana-rektorska konferenca\Mobilne aplikacije\PrikazGradivaUL.png"/>
          <p:cNvPicPr>
            <a:picLocks noChangeAspect="1" noChangeArrowheads="1"/>
          </p:cNvPicPr>
          <p:nvPr/>
        </p:nvPicPr>
        <p:blipFill>
          <a:blip r:embed="rId5" cstate="print"/>
          <a:srcRect/>
          <a:stretch>
            <a:fillRect/>
          </a:stretch>
        </p:blipFill>
        <p:spPr bwMode="auto">
          <a:xfrm>
            <a:off x="7564423" y="1772816"/>
            <a:ext cx="2769817" cy="4752528"/>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031" y="79513"/>
            <a:ext cx="8229600" cy="1143000"/>
          </a:xfrm>
        </p:spPr>
        <p:txBody>
          <a:bodyPr/>
          <a:lstStyle/>
          <a:p>
            <a:r>
              <a:rPr lang="sl-SI" sz="4400">
                <a:hlinkClick r:id="rId3">
                  <a:extLst>
                    <a:ext uri="{A12FA001-AC4F-418D-AE19-62706E023703}">
                      <ahyp:hlinkClr xmlns:ahyp="http://schemas.microsoft.com/office/drawing/2018/hyperlinkcolor" val="tx"/>
                    </a:ext>
                  </a:extLst>
                </a:hlinkClick>
              </a:rPr>
              <a:t>Aplikacijski programski vmesnik</a:t>
            </a:r>
            <a:endParaRPr lang="sl-SI"/>
          </a:p>
        </p:txBody>
      </p:sp>
      <p:pic>
        <p:nvPicPr>
          <p:cNvPr id="4" name="Slika 3">
            <a:extLst>
              <a:ext uri="{FF2B5EF4-FFF2-40B4-BE49-F238E27FC236}">
                <a16:creationId xmlns:a16="http://schemas.microsoft.com/office/drawing/2014/main" id="{BE4C5A15-A8E8-B982-43B5-FC12DD4703DA}"/>
              </a:ext>
            </a:extLst>
          </p:cNvPr>
          <p:cNvPicPr>
            <a:picLocks noChangeAspect="1"/>
          </p:cNvPicPr>
          <p:nvPr/>
        </p:nvPicPr>
        <p:blipFill>
          <a:blip r:embed="rId4"/>
          <a:stretch>
            <a:fillRect/>
          </a:stretch>
        </p:blipFill>
        <p:spPr>
          <a:xfrm>
            <a:off x="487018" y="964096"/>
            <a:ext cx="5237921" cy="5893904"/>
          </a:xfrm>
          <a:prstGeom prst="rect">
            <a:avLst/>
          </a:prstGeom>
        </p:spPr>
      </p:pic>
      <p:pic>
        <p:nvPicPr>
          <p:cNvPr id="6" name="Slika 5">
            <a:extLst>
              <a:ext uri="{FF2B5EF4-FFF2-40B4-BE49-F238E27FC236}">
                <a16:creationId xmlns:a16="http://schemas.microsoft.com/office/drawing/2014/main" id="{2E7B4AE0-3F3B-ABA7-DBFD-25ED6350364F}"/>
              </a:ext>
            </a:extLst>
          </p:cNvPr>
          <p:cNvPicPr>
            <a:picLocks noChangeAspect="1"/>
          </p:cNvPicPr>
          <p:nvPr/>
        </p:nvPicPr>
        <p:blipFill>
          <a:blip r:embed="rId5"/>
          <a:stretch>
            <a:fillRect/>
          </a:stretch>
        </p:blipFill>
        <p:spPr>
          <a:xfrm>
            <a:off x="5724939" y="1222513"/>
            <a:ext cx="6321594" cy="516117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lika 7">
            <a:extLst>
              <a:ext uri="{FF2B5EF4-FFF2-40B4-BE49-F238E27FC236}">
                <a16:creationId xmlns:a16="http://schemas.microsoft.com/office/drawing/2014/main" id="{77CC3030-746F-5644-EFA4-BB40C10CE830}"/>
              </a:ext>
            </a:extLst>
          </p:cNvPr>
          <p:cNvPicPr>
            <a:picLocks noChangeAspect="1"/>
          </p:cNvPicPr>
          <p:nvPr/>
        </p:nvPicPr>
        <p:blipFill>
          <a:blip r:embed="rId2"/>
          <a:stretch>
            <a:fillRect/>
          </a:stretch>
        </p:blipFill>
        <p:spPr>
          <a:xfrm>
            <a:off x="47747" y="2222284"/>
            <a:ext cx="6223531" cy="4510572"/>
          </a:xfrm>
          <a:prstGeom prst="rect">
            <a:avLst/>
          </a:prstGeom>
        </p:spPr>
      </p:pic>
      <p:sp>
        <p:nvSpPr>
          <p:cNvPr id="2" name="Naslov 1">
            <a:extLst>
              <a:ext uri="{FF2B5EF4-FFF2-40B4-BE49-F238E27FC236}">
                <a16:creationId xmlns:a16="http://schemas.microsoft.com/office/drawing/2014/main" id="{258FF7F7-675C-9D23-55CC-36BE2B7DA8D2}"/>
              </a:ext>
            </a:extLst>
          </p:cNvPr>
          <p:cNvSpPr>
            <a:spLocks noGrp="1"/>
          </p:cNvSpPr>
          <p:nvPr>
            <p:ph type="title"/>
          </p:nvPr>
        </p:nvSpPr>
        <p:spPr>
          <a:xfrm>
            <a:off x="420026" y="838987"/>
            <a:ext cx="11351948" cy="611828"/>
          </a:xfrm>
        </p:spPr>
        <p:txBody>
          <a:bodyPr/>
          <a:lstStyle/>
          <a:p>
            <a:r>
              <a:rPr lang="sl-SI"/>
              <a:t>RSS – primer </a:t>
            </a:r>
            <a:r>
              <a:rPr lang="sl-SI">
                <a:hlinkClick r:id="rId3"/>
              </a:rPr>
              <a:t>prikaz zadnjih objavljenih diplom na fakulteti</a:t>
            </a:r>
            <a:endParaRPr lang="sl-SI"/>
          </a:p>
        </p:txBody>
      </p:sp>
      <p:pic>
        <p:nvPicPr>
          <p:cNvPr id="4" name="Slika 3">
            <a:extLst>
              <a:ext uri="{FF2B5EF4-FFF2-40B4-BE49-F238E27FC236}">
                <a16:creationId xmlns:a16="http://schemas.microsoft.com/office/drawing/2014/main" id="{59F7B637-4FD9-DB8F-7D55-FAA3265CB13F}"/>
              </a:ext>
            </a:extLst>
          </p:cNvPr>
          <p:cNvPicPr>
            <a:picLocks noChangeAspect="1"/>
          </p:cNvPicPr>
          <p:nvPr/>
        </p:nvPicPr>
        <p:blipFill>
          <a:blip r:embed="rId4"/>
          <a:stretch>
            <a:fillRect/>
          </a:stretch>
        </p:blipFill>
        <p:spPr>
          <a:xfrm>
            <a:off x="6271278" y="2296391"/>
            <a:ext cx="5596670" cy="4362359"/>
          </a:xfrm>
          <a:prstGeom prst="rect">
            <a:avLst/>
          </a:prstGeom>
        </p:spPr>
      </p:pic>
      <p:pic>
        <p:nvPicPr>
          <p:cNvPr id="6" name="Slika 5">
            <a:extLst>
              <a:ext uri="{FF2B5EF4-FFF2-40B4-BE49-F238E27FC236}">
                <a16:creationId xmlns:a16="http://schemas.microsoft.com/office/drawing/2014/main" id="{48744C74-86B0-9F87-4404-A1B95DDEC716}"/>
              </a:ext>
            </a:extLst>
          </p:cNvPr>
          <p:cNvPicPr>
            <a:picLocks noChangeAspect="1"/>
          </p:cNvPicPr>
          <p:nvPr/>
        </p:nvPicPr>
        <p:blipFill>
          <a:blip r:embed="rId5"/>
          <a:stretch>
            <a:fillRect/>
          </a:stretch>
        </p:blipFill>
        <p:spPr>
          <a:xfrm>
            <a:off x="124691" y="1793782"/>
            <a:ext cx="6068291" cy="4979789"/>
          </a:xfrm>
          <a:prstGeom prst="rect">
            <a:avLst/>
          </a:prstGeom>
        </p:spPr>
      </p:pic>
    </p:spTree>
    <p:extLst>
      <p:ext uri="{BB962C8B-B14F-4D97-AF65-F5344CB8AC3E}">
        <p14:creationId xmlns:p14="http://schemas.microsoft.com/office/powerpoint/2010/main" val="98288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E8AF812-876A-0456-341C-F63313F0D453}"/>
              </a:ext>
            </a:extLst>
          </p:cNvPr>
          <p:cNvSpPr>
            <a:spLocks noGrp="1"/>
          </p:cNvSpPr>
          <p:nvPr>
            <p:ph type="title"/>
          </p:nvPr>
        </p:nvSpPr>
        <p:spPr>
          <a:xfrm>
            <a:off x="0" y="386228"/>
            <a:ext cx="9890234" cy="611828"/>
          </a:xfrm>
        </p:spPr>
        <p:txBody>
          <a:bodyPr/>
          <a:lstStyle/>
          <a:p>
            <a:r>
              <a:rPr lang="sl-SI" sz="3200"/>
              <a:t>OAI-PMH (DC, </a:t>
            </a:r>
            <a:r>
              <a:rPr lang="sl-SI" sz="3200" err="1"/>
              <a:t>Datacite</a:t>
            </a:r>
            <a:r>
              <a:rPr lang="sl-SI" sz="3200"/>
              <a:t>, </a:t>
            </a:r>
            <a:r>
              <a:rPr lang="sl-SI" sz="3200" err="1"/>
              <a:t>OpenAire</a:t>
            </a:r>
            <a:r>
              <a:rPr lang="sl-SI" sz="3200"/>
              <a:t>,) RDF, </a:t>
            </a:r>
            <a:r>
              <a:rPr lang="sl-SI" sz="3200" err="1"/>
              <a:t>Highwire</a:t>
            </a:r>
            <a:r>
              <a:rPr lang="sl-SI" sz="3200"/>
              <a:t> </a:t>
            </a:r>
            <a:r>
              <a:rPr lang="sl-SI" sz="3200" err="1"/>
              <a:t>press</a:t>
            </a:r>
            <a:r>
              <a:rPr lang="sl-SI" sz="3200"/>
              <a:t>, Open </a:t>
            </a:r>
            <a:r>
              <a:rPr lang="sl-SI" sz="3200" err="1"/>
              <a:t>Graph</a:t>
            </a:r>
            <a:r>
              <a:rPr lang="sl-SI" sz="3200"/>
              <a:t> in Shema.org metapodatki </a:t>
            </a:r>
          </a:p>
        </p:txBody>
      </p:sp>
      <p:pic>
        <p:nvPicPr>
          <p:cNvPr id="4" name="Slika 3">
            <a:extLst>
              <a:ext uri="{FF2B5EF4-FFF2-40B4-BE49-F238E27FC236}">
                <a16:creationId xmlns:a16="http://schemas.microsoft.com/office/drawing/2014/main" id="{C6B68164-3E84-9E60-45A4-5BCC3FB75DAE}"/>
              </a:ext>
            </a:extLst>
          </p:cNvPr>
          <p:cNvPicPr>
            <a:picLocks noChangeAspect="1"/>
          </p:cNvPicPr>
          <p:nvPr/>
        </p:nvPicPr>
        <p:blipFill>
          <a:blip r:embed="rId2"/>
          <a:stretch>
            <a:fillRect/>
          </a:stretch>
        </p:blipFill>
        <p:spPr>
          <a:xfrm>
            <a:off x="193797" y="1690688"/>
            <a:ext cx="3996326" cy="5104281"/>
          </a:xfrm>
          <a:prstGeom prst="rect">
            <a:avLst/>
          </a:prstGeom>
        </p:spPr>
      </p:pic>
      <p:pic>
        <p:nvPicPr>
          <p:cNvPr id="6" name="Slika 5">
            <a:extLst>
              <a:ext uri="{FF2B5EF4-FFF2-40B4-BE49-F238E27FC236}">
                <a16:creationId xmlns:a16="http://schemas.microsoft.com/office/drawing/2014/main" id="{1E63B12E-E3C9-A546-776D-480C927BA577}"/>
              </a:ext>
            </a:extLst>
          </p:cNvPr>
          <p:cNvPicPr>
            <a:picLocks noChangeAspect="1"/>
          </p:cNvPicPr>
          <p:nvPr/>
        </p:nvPicPr>
        <p:blipFill>
          <a:blip r:embed="rId3"/>
          <a:stretch>
            <a:fillRect/>
          </a:stretch>
        </p:blipFill>
        <p:spPr>
          <a:xfrm>
            <a:off x="4673401" y="1753719"/>
            <a:ext cx="6150459" cy="5104281"/>
          </a:xfrm>
          <a:prstGeom prst="rect">
            <a:avLst/>
          </a:prstGeom>
        </p:spPr>
      </p:pic>
      <p:pic>
        <p:nvPicPr>
          <p:cNvPr id="8" name="Slika 7">
            <a:extLst>
              <a:ext uri="{FF2B5EF4-FFF2-40B4-BE49-F238E27FC236}">
                <a16:creationId xmlns:a16="http://schemas.microsoft.com/office/drawing/2014/main" id="{4A7E9FEE-28D0-C8FD-92E6-EF4E35FB9EFC}"/>
              </a:ext>
            </a:extLst>
          </p:cNvPr>
          <p:cNvPicPr>
            <a:picLocks noChangeAspect="1"/>
          </p:cNvPicPr>
          <p:nvPr/>
        </p:nvPicPr>
        <p:blipFill>
          <a:blip r:embed="rId4"/>
          <a:stretch>
            <a:fillRect/>
          </a:stretch>
        </p:blipFill>
        <p:spPr>
          <a:xfrm>
            <a:off x="4525616" y="1690688"/>
            <a:ext cx="7666384" cy="5167312"/>
          </a:xfrm>
          <a:prstGeom prst="rect">
            <a:avLst/>
          </a:prstGeom>
        </p:spPr>
      </p:pic>
      <p:pic>
        <p:nvPicPr>
          <p:cNvPr id="10" name="Slika 9">
            <a:extLst>
              <a:ext uri="{FF2B5EF4-FFF2-40B4-BE49-F238E27FC236}">
                <a16:creationId xmlns:a16="http://schemas.microsoft.com/office/drawing/2014/main" id="{322BF965-FC58-B8D6-A6CF-1A9D1CBFA2E8}"/>
              </a:ext>
            </a:extLst>
          </p:cNvPr>
          <p:cNvPicPr>
            <a:picLocks noChangeAspect="1"/>
          </p:cNvPicPr>
          <p:nvPr/>
        </p:nvPicPr>
        <p:blipFill>
          <a:blip r:embed="rId5"/>
          <a:stretch>
            <a:fillRect/>
          </a:stretch>
        </p:blipFill>
        <p:spPr>
          <a:xfrm>
            <a:off x="4360391" y="1578461"/>
            <a:ext cx="7666384" cy="5236063"/>
          </a:xfrm>
          <a:prstGeom prst="rect">
            <a:avLst/>
          </a:prstGeom>
        </p:spPr>
      </p:pic>
      <p:pic>
        <p:nvPicPr>
          <p:cNvPr id="12" name="Slika 11">
            <a:extLst>
              <a:ext uri="{FF2B5EF4-FFF2-40B4-BE49-F238E27FC236}">
                <a16:creationId xmlns:a16="http://schemas.microsoft.com/office/drawing/2014/main" id="{4FA203BE-707E-85E1-0AB7-34D59EDFD1CC}"/>
              </a:ext>
            </a:extLst>
          </p:cNvPr>
          <p:cNvPicPr>
            <a:picLocks noChangeAspect="1"/>
          </p:cNvPicPr>
          <p:nvPr/>
        </p:nvPicPr>
        <p:blipFill>
          <a:blip r:embed="rId6"/>
          <a:stretch>
            <a:fillRect/>
          </a:stretch>
        </p:blipFill>
        <p:spPr>
          <a:xfrm>
            <a:off x="4269898" y="1578461"/>
            <a:ext cx="7742591" cy="2903472"/>
          </a:xfrm>
          <a:prstGeom prst="rect">
            <a:avLst/>
          </a:prstGeom>
        </p:spPr>
      </p:pic>
      <p:pic>
        <p:nvPicPr>
          <p:cNvPr id="14" name="Slika 13" descr="Slika, ki vsebuje besede besedilo, posnetek zaslona, številka, vzporedno&#10;&#10;Opis je samodejno ustvarjen">
            <a:extLst>
              <a:ext uri="{FF2B5EF4-FFF2-40B4-BE49-F238E27FC236}">
                <a16:creationId xmlns:a16="http://schemas.microsoft.com/office/drawing/2014/main" id="{76D73D9B-6FAA-7003-B090-3C189014B7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0616" y="1241272"/>
            <a:ext cx="7897098" cy="6309360"/>
          </a:xfrm>
          <a:prstGeom prst="rect">
            <a:avLst/>
          </a:prstGeom>
        </p:spPr>
      </p:pic>
    </p:spTree>
    <p:extLst>
      <p:ext uri="{BB962C8B-B14F-4D97-AF65-F5344CB8AC3E}">
        <p14:creationId xmlns:p14="http://schemas.microsoft.com/office/powerpoint/2010/main" val="94269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BE74446-9EFF-4C31-4009-6FFD1B277BD2}"/>
              </a:ext>
            </a:extLst>
          </p:cNvPr>
          <p:cNvSpPr>
            <a:spLocks noGrp="1"/>
          </p:cNvSpPr>
          <p:nvPr>
            <p:ph type="title"/>
          </p:nvPr>
        </p:nvSpPr>
        <p:spPr>
          <a:xfrm>
            <a:off x="838203" y="348576"/>
            <a:ext cx="8903674" cy="1325559"/>
          </a:xfrm>
        </p:spPr>
        <p:txBody>
          <a:bodyPr>
            <a:normAutofit fontScale="90000"/>
          </a:bodyPr>
          <a:lstStyle/>
          <a:p>
            <a:r>
              <a:rPr lang="sl-SI" sz="5000" b="1">
                <a:solidFill>
                  <a:srgbClr val="ED7D31"/>
                </a:solidFill>
                <a:latin typeface="Calibri"/>
                <a:hlinkClick r:id="rId3">
                  <a:extLst>
                    <a:ext uri="{A12FA001-AC4F-418D-AE19-62706E023703}">
                      <ahyp:hlinkClr xmlns:ahyp="http://schemas.microsoft.com/office/drawing/2018/hyperlinkcolor" val="tx"/>
                    </a:ext>
                  </a:extLst>
                </a:hlinkClick>
              </a:rPr>
              <a:t>Proces oddaje zaključnega dela UM in UNG</a:t>
            </a:r>
            <a:endParaRPr lang="sl-SI" sz="5000" b="1">
              <a:solidFill>
                <a:srgbClr val="ED7D31"/>
              </a:solidFill>
              <a:latin typeface="Calibri"/>
            </a:endParaRPr>
          </a:p>
        </p:txBody>
      </p:sp>
      <p:sp>
        <p:nvSpPr>
          <p:cNvPr id="3" name="Označba mesta vsebine 2">
            <a:extLst>
              <a:ext uri="{FF2B5EF4-FFF2-40B4-BE49-F238E27FC236}">
                <a16:creationId xmlns:a16="http://schemas.microsoft.com/office/drawing/2014/main" id="{F895BD72-9982-3E03-D443-B7305F07E785}"/>
              </a:ext>
            </a:extLst>
          </p:cNvPr>
          <p:cNvSpPr>
            <a:spLocks noGrp="1"/>
          </p:cNvSpPr>
          <p:nvPr>
            <p:ph idx="1"/>
          </p:nvPr>
        </p:nvSpPr>
        <p:spPr/>
        <p:txBody>
          <a:bodyPr/>
          <a:lstStyle/>
          <a:p>
            <a:pPr marL="0" indent="0">
              <a:buNone/>
            </a:pPr>
            <a:r>
              <a:rPr lang="sl-SI"/>
              <a:t> </a:t>
            </a:r>
          </a:p>
        </p:txBody>
      </p:sp>
      <p:pic>
        <p:nvPicPr>
          <p:cNvPr id="4" name="Picture 2" descr="C:\Users\Milan\Dropbox\repozitoriji\emerald\Revizija Emerald\Verzija za oddajo\Figure 2 Sequence diagram of final study work submission and publication.png">
            <a:extLst>
              <a:ext uri="{FF2B5EF4-FFF2-40B4-BE49-F238E27FC236}">
                <a16:creationId xmlns:a16="http://schemas.microsoft.com/office/drawing/2014/main" id="{51E5AB81-1C49-6147-9DC0-B5AFCF7092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651" y="1709915"/>
            <a:ext cx="9871533" cy="461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560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BE74446-9EFF-4C31-4009-6FFD1B277BD2}"/>
              </a:ext>
            </a:extLst>
          </p:cNvPr>
          <p:cNvSpPr>
            <a:spLocks noGrp="1"/>
          </p:cNvSpPr>
          <p:nvPr>
            <p:ph type="title"/>
          </p:nvPr>
        </p:nvSpPr>
        <p:spPr>
          <a:xfrm>
            <a:off x="838203" y="0"/>
            <a:ext cx="9167446" cy="1325559"/>
          </a:xfrm>
        </p:spPr>
        <p:txBody>
          <a:bodyPr>
            <a:normAutofit fontScale="90000"/>
          </a:bodyPr>
          <a:lstStyle/>
          <a:p>
            <a:r>
              <a:rPr lang="sl-SI" sz="4500" b="1">
                <a:solidFill>
                  <a:srgbClr val="ED7D31"/>
                </a:solidFill>
                <a:latin typeface="Calibri"/>
              </a:rPr>
              <a:t>Proces oddaje zaključnega dela na Univerzi v Ljubljani</a:t>
            </a:r>
          </a:p>
        </p:txBody>
      </p:sp>
      <p:sp>
        <p:nvSpPr>
          <p:cNvPr id="3" name="Označba mesta vsebine 2">
            <a:extLst>
              <a:ext uri="{FF2B5EF4-FFF2-40B4-BE49-F238E27FC236}">
                <a16:creationId xmlns:a16="http://schemas.microsoft.com/office/drawing/2014/main" id="{F895BD72-9982-3E03-D443-B7305F07E785}"/>
              </a:ext>
            </a:extLst>
          </p:cNvPr>
          <p:cNvSpPr>
            <a:spLocks noGrp="1"/>
          </p:cNvSpPr>
          <p:nvPr>
            <p:ph idx="1"/>
          </p:nvPr>
        </p:nvSpPr>
        <p:spPr/>
        <p:txBody>
          <a:bodyPr/>
          <a:lstStyle/>
          <a:p>
            <a:pPr marL="0" indent="0">
              <a:buNone/>
            </a:pPr>
            <a:r>
              <a:rPr lang="sl-SI"/>
              <a:t> </a:t>
            </a:r>
          </a:p>
        </p:txBody>
      </p:sp>
      <p:pic>
        <p:nvPicPr>
          <p:cNvPr id="5" name="Slika 4">
            <a:extLst>
              <a:ext uri="{FF2B5EF4-FFF2-40B4-BE49-F238E27FC236}">
                <a16:creationId xmlns:a16="http://schemas.microsoft.com/office/drawing/2014/main" id="{E15F617C-ADD6-695B-19D3-4B1E0AB887BE}"/>
              </a:ext>
            </a:extLst>
          </p:cNvPr>
          <p:cNvPicPr>
            <a:picLocks noChangeAspect="1"/>
          </p:cNvPicPr>
          <p:nvPr/>
        </p:nvPicPr>
        <p:blipFill>
          <a:blip r:embed="rId2"/>
          <a:stretch>
            <a:fillRect/>
          </a:stretch>
        </p:blipFill>
        <p:spPr>
          <a:xfrm>
            <a:off x="2186351" y="1128993"/>
            <a:ext cx="7948963" cy="5839865"/>
          </a:xfrm>
          <a:prstGeom prst="rect">
            <a:avLst/>
          </a:prstGeom>
        </p:spPr>
      </p:pic>
    </p:spTree>
    <p:extLst>
      <p:ext uri="{BB962C8B-B14F-4D97-AF65-F5344CB8AC3E}">
        <p14:creationId xmlns:p14="http://schemas.microsoft.com/office/powerpoint/2010/main" val="1140085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4" y="994380"/>
            <a:ext cx="10157110" cy="817418"/>
          </a:xfrm>
        </p:spPr>
        <p:txBody>
          <a:bodyPr>
            <a:normAutofit fontScale="90000"/>
          </a:bodyPr>
          <a:lstStyle/>
          <a:p>
            <a:pPr lvl="0"/>
            <a:r>
              <a:rPr lang="pl-PL" sz="5000" b="1">
                <a:solidFill>
                  <a:srgbClr val="ED7D31"/>
                </a:solidFill>
                <a:latin typeface="Calibri"/>
              </a:rPr>
              <a:t>Nacionalna infrastruktura odprte znanosti</a:t>
            </a:r>
            <a:endParaRPr lang="sl-SI"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pic>
        <p:nvPicPr>
          <p:cNvPr id="12" name="Slika 11">
            <a:extLst>
              <a:ext uri="{FF2B5EF4-FFF2-40B4-BE49-F238E27FC236}">
                <a16:creationId xmlns:a16="http://schemas.microsoft.com/office/drawing/2014/main" id="{89306995-E7D5-4527-AD58-28FAEF37075E}"/>
              </a:ext>
            </a:extLst>
          </p:cNvPr>
          <p:cNvPicPr>
            <a:picLocks noChangeAspect="1"/>
          </p:cNvPicPr>
          <p:nvPr/>
        </p:nvPicPr>
        <p:blipFill>
          <a:blip r:embed="rId3"/>
          <a:stretch>
            <a:fillRect/>
          </a:stretch>
        </p:blipFill>
        <p:spPr>
          <a:xfrm>
            <a:off x="481012" y="5715876"/>
            <a:ext cx="3819525" cy="752475"/>
          </a:xfrm>
          <a:prstGeom prst="rect">
            <a:avLst/>
          </a:prstGeom>
        </p:spPr>
      </p:pic>
      <p:pic>
        <p:nvPicPr>
          <p:cNvPr id="7" name="Slika 6">
            <a:extLst>
              <a:ext uri="{FF2B5EF4-FFF2-40B4-BE49-F238E27FC236}">
                <a16:creationId xmlns:a16="http://schemas.microsoft.com/office/drawing/2014/main" id="{F50BF3AF-2C9F-FE6D-4C56-CBC0953FE9EA}"/>
              </a:ext>
            </a:extLst>
          </p:cNvPr>
          <p:cNvPicPr>
            <a:picLocks noChangeAspect="1"/>
          </p:cNvPicPr>
          <p:nvPr/>
        </p:nvPicPr>
        <p:blipFill>
          <a:blip r:embed="rId4"/>
          <a:stretch>
            <a:fillRect/>
          </a:stretch>
        </p:blipFill>
        <p:spPr>
          <a:xfrm>
            <a:off x="255748" y="2315490"/>
            <a:ext cx="11936252" cy="4152861"/>
          </a:xfrm>
          <a:prstGeom prst="rect">
            <a:avLst/>
          </a:prstGeom>
        </p:spPr>
      </p:pic>
    </p:spTree>
    <p:extLst>
      <p:ext uri="{BB962C8B-B14F-4D97-AF65-F5344CB8AC3E}">
        <p14:creationId xmlns:p14="http://schemas.microsoft.com/office/powerpoint/2010/main" val="1197876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77BD6F3-2237-8326-6116-D8F89CC859DE}"/>
              </a:ext>
            </a:extLst>
          </p:cNvPr>
          <p:cNvSpPr>
            <a:spLocks noGrp="1"/>
          </p:cNvSpPr>
          <p:nvPr>
            <p:ph type="title"/>
          </p:nvPr>
        </p:nvSpPr>
        <p:spPr>
          <a:xfrm>
            <a:off x="533399" y="283068"/>
            <a:ext cx="10515600" cy="1325559"/>
          </a:xfrm>
        </p:spPr>
        <p:txBody>
          <a:bodyPr/>
          <a:lstStyle/>
          <a:p>
            <a:r>
              <a:rPr lang="sl-SI" sz="4500" b="1">
                <a:solidFill>
                  <a:srgbClr val="ED7D31"/>
                </a:solidFill>
                <a:latin typeface="Calibri"/>
              </a:rPr>
              <a:t>Proces</a:t>
            </a:r>
            <a:r>
              <a:rPr lang="sl-SI" sz="1800" b="1">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sl-SI" sz="4500" b="1">
                <a:solidFill>
                  <a:srgbClr val="ED7D31"/>
                </a:solidFill>
                <a:latin typeface="Calibri"/>
              </a:rPr>
              <a:t>oddaje publikacije raziskovalca</a:t>
            </a:r>
            <a:br>
              <a:rPr lang="sl-SI" sz="1800" b="1">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sl-SI"/>
          </a:p>
        </p:txBody>
      </p:sp>
      <p:pic>
        <p:nvPicPr>
          <p:cNvPr id="4" name="Označba mesta vsebine 3" descr="Slika, ki vsebuje besede besedilo, posnetek zaslona, številka, vzporedno&#10;&#10;Opis je samodejno ustvarjen">
            <a:extLst>
              <a:ext uri="{FF2B5EF4-FFF2-40B4-BE49-F238E27FC236}">
                <a16:creationId xmlns:a16="http://schemas.microsoft.com/office/drawing/2014/main" id="{6205635B-B5F6-BFF0-CF08-E1F8995B624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7983" y="1825625"/>
            <a:ext cx="7336033" cy="4351338"/>
          </a:xfrm>
          <a:prstGeom prst="rect">
            <a:avLst/>
          </a:prstGeom>
          <a:noFill/>
          <a:ln>
            <a:noFill/>
          </a:ln>
        </p:spPr>
      </p:pic>
    </p:spTree>
    <p:extLst>
      <p:ext uri="{BB962C8B-B14F-4D97-AF65-F5344CB8AC3E}">
        <p14:creationId xmlns:p14="http://schemas.microsoft.com/office/powerpoint/2010/main" val="179827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CCFFAF9-2016-FDFE-57E3-46D296022E50}"/>
              </a:ext>
            </a:extLst>
          </p:cNvPr>
          <p:cNvSpPr>
            <a:spLocks noGrp="1"/>
          </p:cNvSpPr>
          <p:nvPr>
            <p:ph type="title"/>
          </p:nvPr>
        </p:nvSpPr>
        <p:spPr>
          <a:xfrm>
            <a:off x="697526" y="482360"/>
            <a:ext cx="9489828" cy="1325559"/>
          </a:xfrm>
        </p:spPr>
        <p:txBody>
          <a:bodyPr>
            <a:normAutofit fontScale="90000"/>
          </a:bodyPr>
          <a:lstStyle/>
          <a:p>
            <a:r>
              <a:rPr lang="sl-SI" sz="4600" b="1">
                <a:solidFill>
                  <a:srgbClr val="ED7D31"/>
                </a:solidFill>
                <a:latin typeface="Calibri"/>
              </a:rPr>
              <a:t>Vzpostavitev</a:t>
            </a:r>
            <a:r>
              <a:rPr lang="sl-SI" sz="4500" b="1">
                <a:solidFill>
                  <a:srgbClr val="ED7D31"/>
                </a:solidFill>
                <a:latin typeface="Calibri"/>
              </a:rPr>
              <a:t> procesov za podporo ravnanju z raziskovalnimi podatki v nacionalni infrastrukturi odprtega dostopa</a:t>
            </a:r>
          </a:p>
        </p:txBody>
      </p:sp>
      <p:sp>
        <p:nvSpPr>
          <p:cNvPr id="3" name="Označba mesta vsebine 2">
            <a:extLst>
              <a:ext uri="{FF2B5EF4-FFF2-40B4-BE49-F238E27FC236}">
                <a16:creationId xmlns:a16="http://schemas.microsoft.com/office/drawing/2014/main" id="{1DE668EA-C842-166F-1D7E-DCE757FE6CC9}"/>
              </a:ext>
            </a:extLst>
          </p:cNvPr>
          <p:cNvSpPr>
            <a:spLocks noGrp="1"/>
          </p:cNvSpPr>
          <p:nvPr>
            <p:ph idx="1"/>
          </p:nvPr>
        </p:nvSpPr>
        <p:spPr>
          <a:xfrm>
            <a:off x="697526" y="2561492"/>
            <a:ext cx="10515600" cy="2747962"/>
          </a:xfrm>
        </p:spPr>
        <p:txBody>
          <a:bodyPr/>
          <a:lstStyle/>
          <a:p>
            <a:r>
              <a:rPr lang="sl-SI">
                <a:solidFill>
                  <a:schemeClr val="tx1"/>
                </a:solidFill>
                <a:latin typeface="+mn-lt"/>
                <a:ea typeface="+mn-ea"/>
                <a:cs typeface="+mn-cs"/>
              </a:rPr>
              <a:t>Aktivnosti pred objavo.</a:t>
            </a:r>
          </a:p>
          <a:p>
            <a:r>
              <a:rPr lang="sl-SI">
                <a:solidFill>
                  <a:schemeClr val="tx1"/>
                </a:solidFill>
                <a:latin typeface="+mn-lt"/>
                <a:ea typeface="+mn-ea"/>
                <a:cs typeface="+mn-cs"/>
              </a:rPr>
              <a:t>Objava v </a:t>
            </a:r>
            <a:r>
              <a:rPr lang="sl-SI" err="1">
                <a:solidFill>
                  <a:schemeClr val="tx1"/>
                </a:solidFill>
                <a:latin typeface="+mn-lt"/>
                <a:ea typeface="+mn-ea"/>
                <a:cs typeface="+mn-cs"/>
              </a:rPr>
              <a:t>repozitoriju</a:t>
            </a:r>
            <a:r>
              <a:rPr lang="sl-SI">
                <a:solidFill>
                  <a:schemeClr val="tx1"/>
                </a:solidFill>
                <a:latin typeface="+mn-lt"/>
                <a:ea typeface="+mn-ea"/>
                <a:cs typeface="+mn-cs"/>
              </a:rPr>
              <a:t> ali arhivu podatkov.</a:t>
            </a:r>
          </a:p>
          <a:p>
            <a:r>
              <a:rPr lang="sl-SI">
                <a:solidFill>
                  <a:schemeClr val="tx1"/>
                </a:solidFill>
                <a:latin typeface="+mn-lt"/>
                <a:ea typeface="+mn-ea"/>
                <a:cs typeface="+mn-cs"/>
              </a:rPr>
              <a:t>Trajno ohranjanje.</a:t>
            </a:r>
            <a:endParaRPr lang="en-US">
              <a:solidFill>
                <a:schemeClr val="tx1"/>
              </a:solidFill>
              <a:latin typeface="+mn-lt"/>
              <a:ea typeface="+mn-ea"/>
              <a:cs typeface="+mn-cs"/>
            </a:endParaRPr>
          </a:p>
          <a:p>
            <a:endParaRPr lang="sl-SI"/>
          </a:p>
        </p:txBody>
      </p:sp>
    </p:spTree>
    <p:extLst>
      <p:ext uri="{BB962C8B-B14F-4D97-AF65-F5344CB8AC3E}">
        <p14:creationId xmlns:p14="http://schemas.microsoft.com/office/powerpoint/2010/main" val="2173371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C485097-794B-3D23-BD74-321D3D5A5D0B}"/>
              </a:ext>
            </a:extLst>
          </p:cNvPr>
          <p:cNvSpPr>
            <a:spLocks noGrp="1"/>
          </p:cNvSpPr>
          <p:nvPr>
            <p:ph type="title"/>
          </p:nvPr>
        </p:nvSpPr>
        <p:spPr>
          <a:xfrm>
            <a:off x="838203" y="222739"/>
            <a:ext cx="9079520" cy="1325559"/>
          </a:xfrm>
        </p:spPr>
        <p:txBody>
          <a:bodyPr>
            <a:normAutofit/>
          </a:bodyPr>
          <a:lstStyle/>
          <a:p>
            <a:r>
              <a:rPr lang="sl-SI" sz="4100" b="1">
                <a:solidFill>
                  <a:srgbClr val="ED7D31"/>
                </a:solidFill>
                <a:latin typeface="Calibri"/>
              </a:rPr>
              <a:t>Faza pred objavo raziskovalnih podatkov in zahtevana dokumentacija</a:t>
            </a:r>
          </a:p>
        </p:txBody>
      </p:sp>
      <p:sp>
        <p:nvSpPr>
          <p:cNvPr id="3" name="Označba mesta vsebine 2">
            <a:extLst>
              <a:ext uri="{FF2B5EF4-FFF2-40B4-BE49-F238E27FC236}">
                <a16:creationId xmlns:a16="http://schemas.microsoft.com/office/drawing/2014/main" id="{6ED62C3E-B1C2-D92F-EFC0-121D7806D108}"/>
              </a:ext>
            </a:extLst>
          </p:cNvPr>
          <p:cNvSpPr>
            <a:spLocks noGrp="1"/>
          </p:cNvSpPr>
          <p:nvPr>
            <p:ph idx="1"/>
          </p:nvPr>
        </p:nvSpPr>
        <p:spPr>
          <a:xfrm>
            <a:off x="838203" y="1825626"/>
            <a:ext cx="10515600" cy="4809635"/>
          </a:xfrm>
        </p:spPr>
        <p:txBody>
          <a:bodyPr>
            <a:normAutofit fontScale="92500" lnSpcReduction="10000"/>
          </a:bodyPr>
          <a:lstStyle/>
          <a:p>
            <a:pPr marL="0" indent="0">
              <a:buNone/>
            </a:pPr>
            <a:r>
              <a:rPr lang="sl-SI" sz="1800"/>
              <a:t>Faza pred objavo raziskovalnih podatkov:</a:t>
            </a:r>
          </a:p>
          <a:p>
            <a:pPr marL="742950" lvl="1" indent="-285750"/>
            <a:r>
              <a:rPr lang="sl-SI" sz="1600"/>
              <a:t>Načrtovanje in iskanje virov podatkov.</a:t>
            </a:r>
          </a:p>
          <a:p>
            <a:pPr marL="742950" lvl="1" indent="-285750"/>
            <a:r>
              <a:rPr lang="sl-SI" sz="1600"/>
              <a:t>Priprava načrta ravnanja z raziskovalnimi podatki, vloge za etično komisijo in predloge za obveščeno soglasje, predloge izjave dajalcev podatkov.</a:t>
            </a:r>
          </a:p>
          <a:p>
            <a:pPr marL="742950" lvl="1" indent="-285750"/>
            <a:r>
              <a:rPr lang="sl-SI" sz="1600"/>
              <a:t>Pridobitev ustreznih izjav in mnenj.</a:t>
            </a:r>
          </a:p>
          <a:p>
            <a:pPr marL="742950" lvl="1" indent="-285750"/>
            <a:r>
              <a:rPr lang="sl-SI" sz="1600"/>
              <a:t>Zbiranje in ustvarjanje.</a:t>
            </a:r>
          </a:p>
          <a:p>
            <a:pPr marL="742950" lvl="1" indent="-285750"/>
            <a:r>
              <a:rPr lang="sl-SI" sz="1600"/>
              <a:t>Obdelava in analiza.</a:t>
            </a:r>
          </a:p>
          <a:p>
            <a:pPr marL="742950" lvl="1" indent="-285750"/>
            <a:r>
              <a:rPr lang="sl-SI" sz="1600"/>
              <a:t>Priprava datotek v ustreznih formatih.</a:t>
            </a:r>
          </a:p>
          <a:p>
            <a:pPr marL="742950" lvl="1" indent="-285750"/>
            <a:r>
              <a:rPr lang="sl-SI" sz="1600"/>
              <a:t>Priprava dokumentacije.</a:t>
            </a:r>
          </a:p>
          <a:p>
            <a:pPr marL="0" indent="0">
              <a:buNone/>
            </a:pPr>
            <a:r>
              <a:rPr lang="sl-SI" sz="1800"/>
              <a:t>Preden raziskovalec zaprosi za objavo nabora raziskovalnih podatkov v </a:t>
            </a:r>
            <a:r>
              <a:rPr lang="sl-SI" sz="1800" err="1"/>
              <a:t>repozitoriju</a:t>
            </a:r>
            <a:r>
              <a:rPr lang="sl-SI" sz="1800"/>
              <a:t> nacionalne </a:t>
            </a:r>
            <a:r>
              <a:rPr lang="sl-SI" sz="1800" err="1"/>
              <a:t>infrastruktureodprtega</a:t>
            </a:r>
            <a:r>
              <a:rPr lang="sl-SI" sz="1800"/>
              <a:t> dostopa, mora imeti:</a:t>
            </a:r>
          </a:p>
          <a:p>
            <a:pPr lvl="1"/>
            <a:r>
              <a:rPr lang="sl-SI" sz="1600"/>
              <a:t>pripravljen načrt ravnanja z raziskovalnimi podatki (če ga zahteva financer ali organizacija, v kateri je zaposlen), </a:t>
            </a:r>
          </a:p>
          <a:p>
            <a:pPr lvl="1"/>
            <a:r>
              <a:rPr lang="sl-SI" sz="1600"/>
              <a:t>metapodatke o naboru raziskovalnih podatkov,</a:t>
            </a:r>
          </a:p>
          <a:p>
            <a:pPr lvl="1"/>
            <a:r>
              <a:rPr lang="sl-SI" sz="1600"/>
              <a:t>dokumentacijo, ki je potrebna za razumevanje in uporabo podatkov,</a:t>
            </a:r>
          </a:p>
          <a:p>
            <a:pPr lvl="1"/>
            <a:r>
              <a:rPr lang="sl-SI" sz="1600"/>
              <a:t>datoteke s podatki v ustreznih formatih,</a:t>
            </a:r>
          </a:p>
          <a:p>
            <a:pPr lvl="1"/>
            <a:r>
              <a:rPr lang="sl-SI" sz="1600"/>
              <a:t>izjave dajalcev podatkov in podpisana obveščena soglasja udeležencev raziskave, </a:t>
            </a:r>
          </a:p>
          <a:p>
            <a:pPr lvl="1"/>
            <a:r>
              <a:rPr lang="sl-SI" sz="1600"/>
              <a:t>definirane licence za uporabo raziskovalnih podatkov,</a:t>
            </a:r>
          </a:p>
          <a:p>
            <a:pPr lvl="1"/>
            <a:r>
              <a:rPr lang="sl-SI" sz="1600"/>
              <a:t>programsko opremo, ki se je uporabila za generiranje ali obdelavo podatkov, če jo je sam izdelal,</a:t>
            </a:r>
          </a:p>
          <a:p>
            <a:pPr lvl="1"/>
            <a:r>
              <a:rPr lang="sl-SI" sz="1600"/>
              <a:t>raziskovalne zabeležke in druge rezultate raziskave, če obstajajo.</a:t>
            </a:r>
          </a:p>
          <a:p>
            <a:endParaRPr lang="sl-SI"/>
          </a:p>
        </p:txBody>
      </p:sp>
    </p:spTree>
    <p:extLst>
      <p:ext uri="{BB962C8B-B14F-4D97-AF65-F5344CB8AC3E}">
        <p14:creationId xmlns:p14="http://schemas.microsoft.com/office/powerpoint/2010/main" val="1056609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711640C-2015-A97E-68A2-A0F6DB559307}"/>
              </a:ext>
            </a:extLst>
          </p:cNvPr>
          <p:cNvSpPr>
            <a:spLocks noGrp="1"/>
          </p:cNvSpPr>
          <p:nvPr>
            <p:ph type="title"/>
          </p:nvPr>
        </p:nvSpPr>
        <p:spPr>
          <a:xfrm>
            <a:off x="838200" y="0"/>
            <a:ext cx="10515600" cy="1325559"/>
          </a:xfrm>
        </p:spPr>
        <p:txBody>
          <a:bodyPr/>
          <a:lstStyle/>
          <a:p>
            <a:r>
              <a:rPr lang="sl-SI" sz="4100" b="1">
                <a:solidFill>
                  <a:srgbClr val="ED7D31"/>
                </a:solidFill>
                <a:latin typeface="Calibri"/>
              </a:rPr>
              <a:t>Faza objave</a:t>
            </a:r>
          </a:p>
        </p:txBody>
      </p:sp>
      <p:sp>
        <p:nvSpPr>
          <p:cNvPr id="3" name="Označba mesta vsebine 2">
            <a:extLst>
              <a:ext uri="{FF2B5EF4-FFF2-40B4-BE49-F238E27FC236}">
                <a16:creationId xmlns:a16="http://schemas.microsoft.com/office/drawing/2014/main" id="{8BDD1495-1AEA-9839-2A7F-11B7B4C53CB0}"/>
              </a:ext>
            </a:extLst>
          </p:cNvPr>
          <p:cNvSpPr>
            <a:spLocks noGrp="1"/>
          </p:cNvSpPr>
          <p:nvPr>
            <p:ph idx="1"/>
          </p:nvPr>
        </p:nvSpPr>
        <p:spPr>
          <a:xfrm>
            <a:off x="838203" y="1825626"/>
            <a:ext cx="10515600" cy="4903419"/>
          </a:xfrm>
        </p:spPr>
        <p:txBody>
          <a:bodyPr>
            <a:normAutofit fontScale="77500" lnSpcReduction="20000"/>
          </a:bodyPr>
          <a:lstStyle/>
          <a:p>
            <a:pPr marL="285750" indent="-285750"/>
            <a:r>
              <a:rPr lang="sl-SI" sz="2800"/>
              <a:t>Raziskovalec vstavi podatkovni nabor in ostale rezultate raziskave v </a:t>
            </a:r>
            <a:r>
              <a:rPr lang="sl-SI" sz="2800" err="1"/>
              <a:t>repozitorij</a:t>
            </a:r>
            <a:r>
              <a:rPr lang="sl-SI" sz="2800"/>
              <a:t> sam ali pa jih vstavi njegov knjižničar. </a:t>
            </a:r>
          </a:p>
          <a:p>
            <a:pPr marL="285750" indent="-285750"/>
            <a:r>
              <a:rPr lang="sl-SI" sz="2800"/>
              <a:t>Knjižničar preveri ustreznost metapodatkov in ali je na voljo ustrezna dokumentacija. </a:t>
            </a:r>
          </a:p>
          <a:p>
            <a:pPr marL="285750" indent="-285750"/>
            <a:r>
              <a:rPr lang="sl-SI" sz="2800"/>
              <a:t>Knjižničar sporoči ustreznemu organu znotraj inštitucije, ki je zadolžen za preverjanje ustreznosti podatkovne objave in drugih rezultatov raziskave, da so podatkovni nabor in ostali rezultati raziskave naloženi. Dostopni so v zaprtem dostopu in so na voljo samo preko povezave, za katero je potrebno imeti geslo, katerega posreduje knjižničar.</a:t>
            </a:r>
          </a:p>
          <a:p>
            <a:pPr marL="285750" indent="-285750"/>
            <a:r>
              <a:rPr lang="sl-SI" sz="2800"/>
              <a:t>Ustrezni organ znotraj inštitucije, ki je zadolžen za preverjanje ustreznosti podatkovne objave, preveri ustreznost vsebine podatkovnega nabora in ostalih rezultatov raziskave. Če je vsebina ustrezna, javi knjižničarju, da se podatkovni nabor in ostali rezultati raziskave lahko objavijo.</a:t>
            </a:r>
          </a:p>
          <a:p>
            <a:pPr marL="285750" indent="-285750"/>
            <a:r>
              <a:rPr lang="sl-SI" sz="2800"/>
              <a:t>Knjižničar, po pozitivnem odgovoru organa znotraj inštitucije, ki je zadolžen za preverjanje ustreznosti podatkovne objave, podatkovni nabor in ostale rezultate raziskave objavi v </a:t>
            </a:r>
            <a:r>
              <a:rPr lang="sl-SI" sz="2800" err="1"/>
              <a:t>repozitoriju</a:t>
            </a:r>
            <a:r>
              <a:rPr lang="sl-SI" sz="2800"/>
              <a:t> in izvede katalogizacijo v COBISS-u.</a:t>
            </a:r>
          </a:p>
          <a:p>
            <a:pPr marL="285750" indent="-285750"/>
            <a:r>
              <a:rPr lang="sl-SI" sz="2800"/>
              <a:t>OSIC znanstvenega področja preveri ustreznost tipologije, metapodatkov in dokumentacije o podatkovnem naboru in ostalih rezultatih raziskav. </a:t>
            </a:r>
            <a:endParaRPr lang="en-US" sz="2800"/>
          </a:p>
        </p:txBody>
      </p:sp>
    </p:spTree>
    <p:extLst>
      <p:ext uri="{BB962C8B-B14F-4D97-AF65-F5344CB8AC3E}">
        <p14:creationId xmlns:p14="http://schemas.microsoft.com/office/powerpoint/2010/main" val="3931471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398883C-322A-06A5-E8B3-141133F63658}"/>
              </a:ext>
            </a:extLst>
          </p:cNvPr>
          <p:cNvSpPr>
            <a:spLocks noGrp="1"/>
          </p:cNvSpPr>
          <p:nvPr>
            <p:ph type="title"/>
          </p:nvPr>
        </p:nvSpPr>
        <p:spPr>
          <a:xfrm>
            <a:off x="943710" y="0"/>
            <a:ext cx="10515600" cy="1325559"/>
          </a:xfrm>
        </p:spPr>
        <p:txBody>
          <a:bodyPr/>
          <a:lstStyle/>
          <a:p>
            <a:r>
              <a:rPr lang="sl-SI" sz="4100" b="1">
                <a:solidFill>
                  <a:srgbClr val="ED7D31"/>
                </a:solidFill>
                <a:latin typeface="Calibri"/>
              </a:rPr>
              <a:t>Faza trajnega hranjenja</a:t>
            </a:r>
          </a:p>
        </p:txBody>
      </p:sp>
      <p:sp>
        <p:nvSpPr>
          <p:cNvPr id="3" name="Označba mesta vsebine 2">
            <a:extLst>
              <a:ext uri="{FF2B5EF4-FFF2-40B4-BE49-F238E27FC236}">
                <a16:creationId xmlns:a16="http://schemas.microsoft.com/office/drawing/2014/main" id="{8C6E97B6-1337-9258-91B4-F187F9EDD914}"/>
              </a:ext>
            </a:extLst>
          </p:cNvPr>
          <p:cNvSpPr>
            <a:spLocks noGrp="1"/>
          </p:cNvSpPr>
          <p:nvPr>
            <p:ph idx="1"/>
          </p:nvPr>
        </p:nvSpPr>
        <p:spPr/>
        <p:txBody>
          <a:bodyPr/>
          <a:lstStyle/>
          <a:p>
            <a:pPr marL="0" indent="0">
              <a:buNone/>
            </a:pPr>
            <a:r>
              <a:rPr lang="sl-SI"/>
              <a:t>Podatki so lahko hranjeni v različnih formatih in v več verzijah. Pri trajnem hranjenju moramo zagotoviti neodvisnost podatkov od tehnologije. Procese za trajno hranjenje bomo vzpostavili po OAIS referenčnem modelu (</a:t>
            </a:r>
            <a:r>
              <a:rPr lang="sl-SI">
                <a:hlinkClick r:id="rId2"/>
              </a:rPr>
              <a:t>ISO 14721</a:t>
            </a:r>
            <a:r>
              <a:rPr lang="sl-SI"/>
              <a:t>) z uporabo metapodatkov po </a:t>
            </a:r>
            <a:r>
              <a:rPr lang="sl-SI">
                <a:hlinkClick r:id="rId3"/>
              </a:rPr>
              <a:t>PREMIS</a:t>
            </a:r>
            <a:r>
              <a:rPr lang="sl-SI"/>
              <a:t> meta podatkovnem standardu. </a:t>
            </a:r>
            <a:endParaRPr lang="en-US"/>
          </a:p>
          <a:p>
            <a:endParaRPr lang="sl-SI"/>
          </a:p>
        </p:txBody>
      </p:sp>
    </p:spTree>
    <p:extLst>
      <p:ext uri="{BB962C8B-B14F-4D97-AF65-F5344CB8AC3E}">
        <p14:creationId xmlns:p14="http://schemas.microsoft.com/office/powerpoint/2010/main" val="840145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datuma 3"/>
          <p:cNvSpPr>
            <a:spLocks noGrp="1"/>
          </p:cNvSpPr>
          <p:nvPr>
            <p:ph type="dt" sz="half" idx="7"/>
          </p:nvPr>
        </p:nvSpPr>
        <p:spPr>
          <a:prstGeom prst="rect">
            <a:avLst/>
          </a:prstGeom>
        </p:spPr>
        <p:txBody>
          <a:bodyPr vert="horz" lIns="91440" tIns="45720" rIns="91440" bIns="45720" rtlCol="0" anchor="ctr"/>
          <a:lstStyle>
            <a:defPPr>
              <a:defRPr lang="sl-SI"/>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l-SI">
                <a:solidFill>
                  <a:prstClr val="black">
                    <a:tint val="75000"/>
                  </a:prstClr>
                </a:solidFill>
              </a:rPr>
              <a:t> </a:t>
            </a:r>
            <a:endParaRPr lang="en-GB">
              <a:solidFill>
                <a:prstClr val="black">
                  <a:tint val="75000"/>
                </a:prstClr>
              </a:solidFill>
            </a:endParaRPr>
          </a:p>
        </p:txBody>
      </p:sp>
      <p:sp>
        <p:nvSpPr>
          <p:cNvPr id="5" name="Označba mesta noge 4"/>
          <p:cNvSpPr>
            <a:spLocks noGrp="1"/>
          </p:cNvSpPr>
          <p:nvPr>
            <p:ph type="ftr" sz="quarter" idx="9"/>
          </p:nvPr>
        </p:nvSpPr>
        <p:spPr>
          <a:prstGeom prst="rect">
            <a:avLst/>
          </a:prstGeom>
        </p:spPr>
        <p:txBody>
          <a:bodyPr vert="horz" lIns="91440" tIns="45720" rIns="91440" bIns="45720" rtlCol="0" anchor="ctr"/>
          <a:lstStyle>
            <a:defPPr>
              <a:defRPr lang="sl-SI"/>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l-SI">
                <a:solidFill>
                  <a:prstClr val="black">
                    <a:tint val="75000"/>
                  </a:prstClr>
                </a:solidFill>
              </a:rPr>
              <a:t> </a:t>
            </a:r>
            <a:endParaRPr lang="en-GB">
              <a:solidFill>
                <a:prstClr val="black">
                  <a:tint val="75000"/>
                </a:prstClr>
              </a:solidFill>
            </a:endParaRPr>
          </a:p>
        </p:txBody>
      </p:sp>
      <p:sp>
        <p:nvSpPr>
          <p:cNvPr id="6" name="Označba mesta številke diapozitiva 5"/>
          <p:cNvSpPr>
            <a:spLocks noGrp="1"/>
          </p:cNvSpPr>
          <p:nvPr>
            <p:ph type="sldNum" sz="quarter" idx="8"/>
          </p:nvPr>
        </p:nvSpPr>
        <p:spPr>
          <a:prstGeom prst="rect">
            <a:avLst/>
          </a:prstGeom>
        </p:spPr>
        <p:txBody>
          <a:bodyPr vert="horz" lIns="91440" tIns="45720" rIns="91440" bIns="45720" rtlCol="0" anchor="t"/>
          <a:lstStyle>
            <a:defPPr>
              <a:defRPr lang="sl-SI"/>
            </a:defPPr>
            <a:lvl1pPr marL="0" algn="r" defTabSz="914400" rtl="0" eaLnBrk="1" latinLnBrk="0" hangingPunct="1">
              <a:defRPr sz="2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l-SI">
                <a:solidFill>
                  <a:srgbClr val="B71E42"/>
                </a:solidFill>
              </a:rPr>
              <a:t> </a:t>
            </a:r>
            <a:endParaRPr lang="en-GB">
              <a:solidFill>
                <a:srgbClr val="B71E42"/>
              </a:solidFill>
            </a:endParaRPr>
          </a:p>
        </p:txBody>
      </p:sp>
      <p:sp>
        <p:nvSpPr>
          <p:cNvPr id="2" name="Naslov 1"/>
          <p:cNvSpPr>
            <a:spLocks noGrp="1"/>
          </p:cNvSpPr>
          <p:nvPr>
            <p:ph type="title" idx="4294967295"/>
          </p:nvPr>
        </p:nvSpPr>
        <p:spPr>
          <a:xfrm>
            <a:off x="384175" y="146050"/>
            <a:ext cx="9118640" cy="1325563"/>
          </a:xfrm>
        </p:spPr>
        <p:txBody>
          <a:bodyPr>
            <a:normAutofit/>
          </a:bodyPr>
          <a:lstStyle/>
          <a:p>
            <a:r>
              <a:rPr lang="en" sz="4100" b="1">
                <a:solidFill>
                  <a:srgbClr val="ED7D31"/>
                </a:solidFill>
                <a:latin typeface="Calibri"/>
              </a:rPr>
              <a:t>FAIR (F</a:t>
            </a:r>
            <a:r>
              <a:rPr lang="sl-SI" sz="4100" b="1">
                <a:solidFill>
                  <a:srgbClr val="ED7D31"/>
                </a:solidFill>
                <a:latin typeface="Calibri"/>
              </a:rPr>
              <a:t>i</a:t>
            </a:r>
            <a:r>
              <a:rPr lang="en" sz="4100" b="1">
                <a:solidFill>
                  <a:srgbClr val="ED7D31"/>
                </a:solidFill>
                <a:latin typeface="Calibri"/>
              </a:rPr>
              <a:t>ndable, Accessible, Interoperable, R</a:t>
            </a:r>
            <a:r>
              <a:rPr lang="sl-SI" sz="4100" b="1" err="1">
                <a:solidFill>
                  <a:srgbClr val="ED7D31"/>
                </a:solidFill>
                <a:latin typeface="Calibri"/>
              </a:rPr>
              <a:t>eusable</a:t>
            </a:r>
            <a:r>
              <a:rPr lang="en" sz="4100" b="1">
                <a:solidFill>
                  <a:srgbClr val="ED7D31"/>
                </a:solidFill>
                <a:latin typeface="Calibri"/>
              </a:rPr>
              <a:t>)</a:t>
            </a:r>
          </a:p>
        </p:txBody>
      </p:sp>
      <p:sp>
        <p:nvSpPr>
          <p:cNvPr id="3" name="Označba mesta vsebine 2"/>
          <p:cNvSpPr>
            <a:spLocks noGrp="1"/>
          </p:cNvSpPr>
          <p:nvPr>
            <p:ph idx="4294967295"/>
          </p:nvPr>
        </p:nvSpPr>
        <p:spPr>
          <a:xfrm>
            <a:off x="6316663" y="1541463"/>
            <a:ext cx="5875337" cy="4655328"/>
          </a:xfrm>
        </p:spPr>
        <p:txBody>
          <a:bodyPr>
            <a:normAutofit fontScale="47500" lnSpcReduction="20000"/>
          </a:bodyPr>
          <a:lstStyle/>
          <a:p>
            <a:r>
              <a:rPr lang="en-US" b="1"/>
              <a:t>To be Findable:</a:t>
            </a:r>
            <a:endParaRPr lang="en-US"/>
          </a:p>
          <a:p>
            <a:r>
              <a:rPr lang="en-US"/>
              <a:t>F1. (meta)data are assigned a </a:t>
            </a:r>
            <a:r>
              <a:rPr lang="en-US" u="sng"/>
              <a:t>globally unique and eternally persistent identifier.</a:t>
            </a:r>
            <a:br>
              <a:rPr lang="en-US"/>
            </a:br>
            <a:r>
              <a:rPr lang="en-US"/>
              <a:t>F2. data are described with </a:t>
            </a:r>
            <a:r>
              <a:rPr lang="en-US" u="sng"/>
              <a:t>rich metadata.</a:t>
            </a:r>
            <a:br>
              <a:rPr lang="en-US"/>
            </a:br>
            <a:r>
              <a:rPr lang="en-US"/>
              <a:t>F3. (meta)data are </a:t>
            </a:r>
            <a:r>
              <a:rPr lang="en-US" u="sng"/>
              <a:t>registered or indexed in a searchable resource.</a:t>
            </a:r>
            <a:br>
              <a:rPr lang="en-US"/>
            </a:br>
            <a:r>
              <a:rPr lang="en-US"/>
              <a:t>F4. metadata </a:t>
            </a:r>
            <a:r>
              <a:rPr lang="en-US" u="sng"/>
              <a:t>specify</a:t>
            </a:r>
            <a:r>
              <a:rPr lang="en-US"/>
              <a:t> the data identifier.</a:t>
            </a:r>
          </a:p>
          <a:p>
            <a:r>
              <a:rPr lang="en-US" b="1" cap="all"/>
              <a:t>TO BE ACCESSIBLE:</a:t>
            </a:r>
          </a:p>
          <a:p>
            <a:r>
              <a:rPr lang="en-US"/>
              <a:t>A1  (meta)data are </a:t>
            </a:r>
            <a:r>
              <a:rPr lang="en-US" u="sng"/>
              <a:t>retrievable by their identifier</a:t>
            </a:r>
            <a:r>
              <a:rPr lang="en-US"/>
              <a:t> using </a:t>
            </a:r>
            <a:r>
              <a:rPr lang="en-US" u="sng"/>
              <a:t>a standardized communications protocol.</a:t>
            </a:r>
            <a:br>
              <a:rPr lang="en-US"/>
            </a:br>
            <a:r>
              <a:rPr lang="en-US"/>
              <a:t>A1.1 the </a:t>
            </a:r>
            <a:r>
              <a:rPr lang="en-US" u="sng"/>
              <a:t>protocol</a:t>
            </a:r>
            <a:r>
              <a:rPr lang="en-US"/>
              <a:t> is open, free, and universally implementable.</a:t>
            </a:r>
            <a:br>
              <a:rPr lang="en-US"/>
            </a:br>
            <a:r>
              <a:rPr lang="en-US"/>
              <a:t>A1.2 the </a:t>
            </a:r>
            <a:r>
              <a:rPr lang="en-US" u="sng"/>
              <a:t>protocol </a:t>
            </a:r>
            <a:r>
              <a:rPr lang="en-US"/>
              <a:t>allows for an authentication and authorization procedure, where necessary.</a:t>
            </a:r>
            <a:br>
              <a:rPr lang="en-US"/>
            </a:br>
            <a:r>
              <a:rPr lang="en-US"/>
              <a:t>A2 </a:t>
            </a:r>
            <a:r>
              <a:rPr lang="en-US" u="sng"/>
              <a:t>metadata are accessible</a:t>
            </a:r>
            <a:r>
              <a:rPr lang="en-US"/>
              <a:t>, even when the data are no longer available.</a:t>
            </a:r>
          </a:p>
          <a:p>
            <a:r>
              <a:rPr lang="en-US" b="1" cap="all"/>
              <a:t>TO BE INTEROPERABLE:</a:t>
            </a:r>
          </a:p>
          <a:p>
            <a:r>
              <a:rPr lang="en-US"/>
              <a:t>I1. (meta)data use a</a:t>
            </a:r>
            <a:r>
              <a:rPr lang="en-US" u="sng"/>
              <a:t> formal, accessible, shared, and broadly applicable language</a:t>
            </a:r>
            <a:r>
              <a:rPr lang="en-US"/>
              <a:t> for knowledge representation.</a:t>
            </a:r>
            <a:br>
              <a:rPr lang="en-US"/>
            </a:br>
            <a:r>
              <a:rPr lang="en-US"/>
              <a:t>I2. (meta)data use </a:t>
            </a:r>
            <a:r>
              <a:rPr lang="en-US" u="sng"/>
              <a:t>vocabularies that follow FAIR principles.</a:t>
            </a:r>
            <a:br>
              <a:rPr lang="en-US"/>
            </a:br>
            <a:r>
              <a:rPr lang="en-US"/>
              <a:t>I3. (meta)data include </a:t>
            </a:r>
            <a:r>
              <a:rPr lang="en-US" u="sng"/>
              <a:t>qualified references</a:t>
            </a:r>
            <a:r>
              <a:rPr lang="en-US"/>
              <a:t> to other (meta)data.</a:t>
            </a:r>
          </a:p>
          <a:p>
            <a:r>
              <a:rPr lang="en-US" b="1" cap="all"/>
              <a:t>TO BE RE-USABLE:</a:t>
            </a:r>
          </a:p>
          <a:p>
            <a:r>
              <a:rPr lang="en-US"/>
              <a:t>R1. meta(data) have a </a:t>
            </a:r>
            <a:r>
              <a:rPr lang="en-US" u="sng"/>
              <a:t>plurality of accurate and relevant attributes.</a:t>
            </a:r>
            <a:br>
              <a:rPr lang="en-US"/>
            </a:br>
            <a:r>
              <a:rPr lang="en-US"/>
              <a:t>R1.1. (meta)data are released with a</a:t>
            </a:r>
            <a:r>
              <a:rPr lang="en-US" u="sng"/>
              <a:t> clear and accessible data usage license.</a:t>
            </a:r>
            <a:br>
              <a:rPr lang="en-US"/>
            </a:br>
            <a:r>
              <a:rPr lang="en-US"/>
              <a:t>R1.2. (meta)data are associated with their </a:t>
            </a:r>
            <a:r>
              <a:rPr lang="en-US" u="sng"/>
              <a:t>provenance.</a:t>
            </a:r>
            <a:br>
              <a:rPr lang="en-US"/>
            </a:br>
            <a:r>
              <a:rPr lang="en-US"/>
              <a:t>R1.3. (meta)data </a:t>
            </a:r>
            <a:r>
              <a:rPr lang="en-US" u="sng"/>
              <a:t>meet domain-relevant community standards.</a:t>
            </a:r>
            <a:endParaRPr lang="en-US"/>
          </a:p>
          <a:p>
            <a:endParaRPr lang="sl-SI"/>
          </a:p>
        </p:txBody>
      </p:sp>
      <p:sp>
        <p:nvSpPr>
          <p:cNvPr id="7" name="PoljeZBesedilom 6"/>
          <p:cNvSpPr txBox="1"/>
          <p:nvPr/>
        </p:nvSpPr>
        <p:spPr>
          <a:xfrm>
            <a:off x="6155054" y="5528018"/>
            <a:ext cx="4466436" cy="427553"/>
          </a:xfrm>
          <a:prstGeom prst="rect">
            <a:avLst/>
          </a:prstGeom>
          <a:noFill/>
        </p:spPr>
        <p:txBody>
          <a:bodyPr wrap="square" rtlCol="0">
            <a:spAutoFit/>
          </a:bodyPr>
          <a:lstStyle/>
          <a:p>
            <a:pPr defTabSz="457200"/>
            <a:r>
              <a:rPr lang="sl-SI" sz="1089">
                <a:solidFill>
                  <a:srgbClr val="002060"/>
                </a:solidFill>
              </a:rPr>
              <a:t>Vir:: </a:t>
            </a:r>
            <a:r>
              <a:rPr lang="sl-SI" sz="1089">
                <a:solidFill>
                  <a:srgbClr val="002060"/>
                </a:solidFill>
                <a:hlinkClick r:id="rId3"/>
              </a:rPr>
              <a:t>https://www.force11.org/group/fairgroup/fairprinciples</a:t>
            </a:r>
            <a:endParaRPr lang="sl-SI" sz="1089">
              <a:solidFill>
                <a:srgbClr val="002060"/>
              </a:solidFill>
            </a:endParaRPr>
          </a:p>
          <a:p>
            <a:pPr defTabSz="457200"/>
            <a:endParaRPr lang="sl-SI" sz="1089">
              <a:solidFill>
                <a:srgbClr val="002060"/>
              </a:solidFill>
            </a:endParaRPr>
          </a:p>
        </p:txBody>
      </p:sp>
      <p:pic>
        <p:nvPicPr>
          <p:cNvPr id="3074" name="Picture 2" descr="https://libereurope.eu/wp-content/uploads/2018/07/LIBER-FAIR-Dat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720" y="1749518"/>
            <a:ext cx="5230167" cy="3886014"/>
          </a:xfrm>
          <a:prstGeom prst="rect">
            <a:avLst/>
          </a:prstGeom>
          <a:noFill/>
          <a:extLst>
            <a:ext uri="{909E8E84-426E-40DD-AFC4-6F175D3DCCD1}">
              <a14:hiddenFill xmlns:a14="http://schemas.microsoft.com/office/drawing/2010/main">
                <a:solidFill>
                  <a:srgbClr val="FFFFFF"/>
                </a:solidFill>
              </a14:hiddenFill>
            </a:ext>
          </a:extLst>
        </p:spPr>
      </p:pic>
      <p:sp>
        <p:nvSpPr>
          <p:cNvPr id="8" name="PoljeZBesedilom 7"/>
          <p:cNvSpPr txBox="1"/>
          <p:nvPr/>
        </p:nvSpPr>
        <p:spPr>
          <a:xfrm>
            <a:off x="640080" y="5950890"/>
            <a:ext cx="4856641" cy="245901"/>
          </a:xfrm>
          <a:prstGeom prst="rect">
            <a:avLst/>
          </a:prstGeom>
          <a:noFill/>
        </p:spPr>
        <p:txBody>
          <a:bodyPr wrap="square" rtlCol="0">
            <a:spAutoFit/>
          </a:bodyPr>
          <a:lstStyle/>
          <a:p>
            <a:pPr defTabSz="457200"/>
            <a:r>
              <a:rPr lang="sl-SI" sz="998">
                <a:solidFill>
                  <a:srgbClr val="002060"/>
                </a:solidFill>
              </a:rPr>
              <a:t>Vir: https://libereurope.eu/blog/2018/07/13/fairdataconsultation/liber-fair-data-2/</a:t>
            </a:r>
          </a:p>
        </p:txBody>
      </p:sp>
    </p:spTree>
    <p:extLst>
      <p:ext uri="{BB962C8B-B14F-4D97-AF65-F5344CB8AC3E}">
        <p14:creationId xmlns:p14="http://schemas.microsoft.com/office/powerpoint/2010/main" val="4037969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06928" y="375115"/>
            <a:ext cx="10515600" cy="1325559"/>
          </a:xfrm>
        </p:spPr>
        <p:txBody>
          <a:bodyPr>
            <a:normAutofit/>
          </a:bodyPr>
          <a:lstStyle/>
          <a:p>
            <a:r>
              <a:rPr lang="sl-SI" sz="4100" b="1">
                <a:solidFill>
                  <a:srgbClr val="ED7D31"/>
                </a:solidFill>
                <a:latin typeface="Calibri"/>
              </a:rPr>
              <a:t>Digitalni</a:t>
            </a:r>
            <a:r>
              <a:rPr lang="sl-SI">
                <a:solidFill>
                  <a:schemeClr val="accent1">
                    <a:lumMod val="75000"/>
                  </a:schemeClr>
                </a:solidFill>
                <a:effectLst>
                  <a:outerShdw blurRad="38100" dist="38100" dir="2700000" algn="tl">
                    <a:srgbClr val="000000">
                      <a:alpha val="43137"/>
                    </a:srgbClr>
                  </a:outerShdw>
                </a:effectLst>
              </a:rPr>
              <a:t> </a:t>
            </a:r>
            <a:r>
              <a:rPr lang="sl-SI" sz="4100" b="1">
                <a:solidFill>
                  <a:srgbClr val="ED7D31"/>
                </a:solidFill>
                <a:latin typeface="Calibri"/>
              </a:rPr>
              <a:t>objekt</a:t>
            </a:r>
          </a:p>
        </p:txBody>
      </p:sp>
      <p:sp>
        <p:nvSpPr>
          <p:cNvPr id="3" name="Označba mesta vsebine 2"/>
          <p:cNvSpPr>
            <a:spLocks noGrp="1"/>
          </p:cNvSpPr>
          <p:nvPr>
            <p:ph idx="1"/>
          </p:nvPr>
        </p:nvSpPr>
        <p:spPr>
          <a:xfrm>
            <a:off x="2453576" y="5716257"/>
            <a:ext cx="4586332" cy="2376350"/>
          </a:xfrm>
        </p:spPr>
        <p:txBody>
          <a:bodyPr/>
          <a:lstStyle/>
          <a:p>
            <a:pPr marL="0" indent="0">
              <a:buNone/>
            </a:pPr>
            <a:r>
              <a:rPr lang="sl-SI"/>
              <a:t> </a:t>
            </a:r>
          </a:p>
        </p:txBody>
      </p:sp>
      <p:pic>
        <p:nvPicPr>
          <p:cNvPr id="1026" name="Picture 2" descr="https://datascience.codata.org/articles/10.5334/dsj-2020-015/dsj-19-1127-g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6060" y="2131722"/>
            <a:ext cx="5033381" cy="3217169"/>
          </a:xfrm>
          <a:prstGeom prst="rect">
            <a:avLst/>
          </a:prstGeom>
          <a:noFill/>
          <a:extLst>
            <a:ext uri="{909E8E84-426E-40DD-AFC4-6F175D3DCCD1}">
              <a14:hiddenFill xmlns:a14="http://schemas.microsoft.com/office/drawing/2010/main">
                <a:solidFill>
                  <a:srgbClr val="FFFFFF"/>
                </a:solidFill>
              </a14:hiddenFill>
            </a:ext>
          </a:extLst>
        </p:spPr>
      </p:pic>
      <p:sp>
        <p:nvSpPr>
          <p:cNvPr id="4" name="PoljeZBesedilom 3"/>
          <p:cNvSpPr txBox="1"/>
          <p:nvPr/>
        </p:nvSpPr>
        <p:spPr>
          <a:xfrm>
            <a:off x="816211" y="5520241"/>
            <a:ext cx="9897035" cy="646331"/>
          </a:xfrm>
          <a:prstGeom prst="rect">
            <a:avLst/>
          </a:prstGeom>
          <a:noFill/>
        </p:spPr>
        <p:txBody>
          <a:bodyPr wrap="square" rtlCol="0">
            <a:spAutoFit/>
          </a:bodyPr>
          <a:lstStyle/>
          <a:p>
            <a:pPr defTabSz="457200"/>
            <a:r>
              <a:rPr lang="sl-SI">
                <a:solidFill>
                  <a:prstClr val="black"/>
                </a:solidFill>
              </a:rPr>
              <a:t>Vir: </a:t>
            </a:r>
            <a:r>
              <a:rPr lang="en-US" err="1">
                <a:solidFill>
                  <a:prstClr val="black"/>
                </a:solidFill>
              </a:rPr>
              <a:t>Schwardmann</a:t>
            </a:r>
            <a:r>
              <a:rPr lang="en-US">
                <a:solidFill>
                  <a:prstClr val="black"/>
                </a:solidFill>
              </a:rPr>
              <a:t>, U., 2020. Digital Objects – FAIR Digital Objects: Which Services Are Required?. </a:t>
            </a:r>
            <a:r>
              <a:rPr lang="en-US" i="1">
                <a:solidFill>
                  <a:prstClr val="black"/>
                </a:solidFill>
              </a:rPr>
              <a:t>Data Science Journal</a:t>
            </a:r>
            <a:r>
              <a:rPr lang="en-US">
                <a:solidFill>
                  <a:prstClr val="black"/>
                </a:solidFill>
              </a:rPr>
              <a:t>, 19(1), p.15. DOI: </a:t>
            </a:r>
            <a:r>
              <a:rPr lang="en-US">
                <a:solidFill>
                  <a:prstClr val="black"/>
                </a:solidFill>
                <a:hlinkClick r:id="rId4"/>
              </a:rPr>
              <a:t>http://doi.org/10.5334/dsj-2020-015</a:t>
            </a:r>
            <a:endParaRPr lang="sl-SI">
              <a:solidFill>
                <a:prstClr val="black"/>
              </a:solidFill>
            </a:endParaRPr>
          </a:p>
        </p:txBody>
      </p:sp>
      <p:sp>
        <p:nvSpPr>
          <p:cNvPr id="5" name="PoljeZBesedilom 4"/>
          <p:cNvSpPr txBox="1"/>
          <p:nvPr/>
        </p:nvSpPr>
        <p:spPr>
          <a:xfrm>
            <a:off x="8776446" y="2963930"/>
            <a:ext cx="3065930" cy="954107"/>
          </a:xfrm>
          <a:prstGeom prst="rect">
            <a:avLst/>
          </a:prstGeom>
          <a:noFill/>
        </p:spPr>
        <p:txBody>
          <a:bodyPr wrap="square" rtlCol="0">
            <a:spAutoFit/>
          </a:bodyPr>
          <a:lstStyle/>
          <a:p>
            <a:pPr defTabSz="457200"/>
            <a:r>
              <a:rPr lang="sl-SI" sz="2800" err="1">
                <a:solidFill>
                  <a:prstClr val="black"/>
                </a:solidFill>
                <a:hlinkClick r:id="rId5"/>
              </a:rPr>
              <a:t>Digital</a:t>
            </a:r>
            <a:r>
              <a:rPr lang="sl-SI" sz="2800">
                <a:solidFill>
                  <a:prstClr val="black"/>
                </a:solidFill>
                <a:hlinkClick r:id="rId5"/>
              </a:rPr>
              <a:t> </a:t>
            </a:r>
            <a:r>
              <a:rPr lang="sl-SI" sz="2800" err="1">
                <a:solidFill>
                  <a:prstClr val="black"/>
                </a:solidFill>
                <a:hlinkClick r:id="rId5"/>
              </a:rPr>
              <a:t>Object</a:t>
            </a:r>
            <a:r>
              <a:rPr lang="sl-SI" sz="2800">
                <a:solidFill>
                  <a:prstClr val="black"/>
                </a:solidFill>
                <a:hlinkClick r:id="rId5"/>
              </a:rPr>
              <a:t> </a:t>
            </a:r>
            <a:r>
              <a:rPr lang="sl-SI" sz="2800" err="1">
                <a:solidFill>
                  <a:prstClr val="black"/>
                </a:solidFill>
                <a:hlinkClick r:id="rId5"/>
              </a:rPr>
              <a:t>Interface</a:t>
            </a:r>
            <a:r>
              <a:rPr lang="sl-SI" sz="2800">
                <a:solidFill>
                  <a:prstClr val="black"/>
                </a:solidFill>
                <a:hlinkClick r:id="rId5"/>
              </a:rPr>
              <a:t> </a:t>
            </a:r>
            <a:r>
              <a:rPr lang="sl-SI" sz="2800" err="1">
                <a:solidFill>
                  <a:prstClr val="black"/>
                </a:solidFill>
                <a:hlinkClick r:id="rId5"/>
              </a:rPr>
              <a:t>Protocol</a:t>
            </a:r>
            <a:endParaRPr lang="sl-SI" sz="2800">
              <a:solidFill>
                <a:prstClr val="black"/>
              </a:solidFill>
            </a:endParaRPr>
          </a:p>
        </p:txBody>
      </p:sp>
    </p:spTree>
    <p:extLst>
      <p:ext uri="{BB962C8B-B14F-4D97-AF65-F5344CB8AC3E}">
        <p14:creationId xmlns:p14="http://schemas.microsoft.com/office/powerpoint/2010/main" val="1418987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66218" y="534116"/>
            <a:ext cx="9075094" cy="655466"/>
          </a:xfrm>
        </p:spPr>
        <p:txBody>
          <a:bodyPr>
            <a:noAutofit/>
          </a:bodyPr>
          <a:lstStyle/>
          <a:p>
            <a:r>
              <a:rPr lang="sl-SI" sz="4100" b="1">
                <a:solidFill>
                  <a:srgbClr val="ED7D31"/>
                </a:solidFill>
                <a:latin typeface="Calibri"/>
                <a:hlinkClick r:id="rId2">
                  <a:extLst>
                    <a:ext uri="{A12FA001-AC4F-418D-AE19-62706E023703}">
                      <ahyp:hlinkClr xmlns:ahyp="http://schemas.microsoft.com/office/drawing/2018/hyperlinkcolor" val="tx"/>
                    </a:ext>
                  </a:extLst>
                </a:hlinkClick>
              </a:rPr>
              <a:t>Minimalni nabor metapodatkov za FAIR digitalne objekte</a:t>
            </a:r>
            <a:endParaRPr lang="sl-SI" sz="4100" b="1">
              <a:solidFill>
                <a:srgbClr val="ED7D31"/>
              </a:solidFill>
              <a:latin typeface="Calibri"/>
            </a:endParaRPr>
          </a:p>
        </p:txBody>
      </p:sp>
      <p:sp>
        <p:nvSpPr>
          <p:cNvPr id="3" name="Označba mesta datuma 2"/>
          <p:cNvSpPr>
            <a:spLocks noGrp="1"/>
          </p:cNvSpPr>
          <p:nvPr>
            <p:ph type="dt" sz="half" idx="7"/>
          </p:nvPr>
        </p:nvSpPr>
        <p:spPr>
          <a:xfrm>
            <a:off x="838203" y="6356351"/>
            <a:ext cx="2743200" cy="365129"/>
          </a:xfrm>
          <a:prstGeom prst="rect">
            <a:avLst/>
          </a:prstGeom>
          <a:noFill/>
          <a:ln>
            <a:noFill/>
          </a:ln>
        </p:spPr>
        <p:txBody>
          <a:bodyPr vert="horz" wrap="square" lIns="91440" tIns="45720" rIns="91440" bIns="45720" rtlCol="0" anchor="ctr" anchorCtr="0" compatLnSpc="1">
            <a:noAutofit/>
          </a:bodyPr>
          <a:lstStyle>
            <a:defPPr>
              <a:defRPr lang="sl-SI"/>
            </a:defPPr>
            <a:lvl1pPr marL="0" marR="0" lvl="0" indent="0" algn="l" defTabSz="914400" rtl="0" eaLnBrk="1" fontAlgn="auto" latinLnBrk="0" hangingPunct="1">
              <a:lnSpc>
                <a:spcPct val="100000"/>
              </a:lnSpc>
              <a:spcBef>
                <a:spcPts val="0"/>
              </a:spcBef>
              <a:spcAft>
                <a:spcPts val="0"/>
              </a:spcAft>
              <a:buNone/>
              <a:tabLst/>
              <a:defRPr lang="sl-SI" sz="1200" b="0" i="0" u="none" strike="noStrike" kern="1200" cap="none" spc="0" baseline="0">
                <a:solidFill>
                  <a:srgbClr val="898989"/>
                </a:solidFill>
                <a:uFillTx/>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l-SI"/>
              <a:t> </a:t>
            </a:r>
            <a:endParaRPr lang="en-GB"/>
          </a:p>
        </p:txBody>
      </p:sp>
      <p:sp>
        <p:nvSpPr>
          <p:cNvPr id="4" name="Označba mesta noge 3"/>
          <p:cNvSpPr>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rtlCol="0" anchor="ctr" anchorCtr="1" compatLnSpc="1">
            <a:noAutofit/>
          </a:bodyPr>
          <a:lstStyle>
            <a:defPPr>
              <a:defRPr lang="sl-SI"/>
            </a:defPPr>
            <a:lvl1pPr marL="0" marR="0" lvl="0" indent="0" algn="ctr" defTabSz="914400" rtl="0" eaLnBrk="1" fontAlgn="auto" latinLnBrk="0" hangingPunct="1">
              <a:lnSpc>
                <a:spcPct val="100000"/>
              </a:lnSpc>
              <a:spcBef>
                <a:spcPts val="0"/>
              </a:spcBef>
              <a:spcAft>
                <a:spcPts val="0"/>
              </a:spcAft>
              <a:buNone/>
              <a:tabLst/>
              <a:defRPr lang="sl-SI" sz="1200" b="0" i="0" u="none" strike="noStrike" kern="1200" cap="none" spc="0" baseline="0">
                <a:solidFill>
                  <a:srgbClr val="898989"/>
                </a:solidFill>
                <a:uFillTx/>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 name="Označba mesta številke diapozitiva 4"/>
          <p:cNvSpPr>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rtlCol="0" anchor="ctr" anchorCtr="0" compatLnSpc="1">
            <a:noAutofit/>
          </a:bodyPr>
          <a:lstStyle>
            <a:defPPr>
              <a:defRPr lang="sl-SI"/>
            </a:defPPr>
            <a:lvl1pPr marL="0" marR="0" lvl="0" indent="0" algn="r" defTabSz="914400" rtl="0" eaLnBrk="1" fontAlgn="auto" latinLnBrk="0" hangingPunct="1">
              <a:lnSpc>
                <a:spcPct val="100000"/>
              </a:lnSpc>
              <a:spcBef>
                <a:spcPts val="0"/>
              </a:spcBef>
              <a:spcAft>
                <a:spcPts val="0"/>
              </a:spcAft>
              <a:buNone/>
              <a:tabLst/>
              <a:defRPr lang="sl-SI" sz="1200" b="0" i="0" u="none" strike="noStrike" kern="1200" cap="none" spc="0" baseline="0">
                <a:solidFill>
                  <a:srgbClr val="898989"/>
                </a:solidFill>
                <a:uFillTx/>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l-SI"/>
              <a:t> </a:t>
            </a:r>
            <a:endParaRPr lang="en-GB"/>
          </a:p>
        </p:txBody>
      </p:sp>
      <p:pic>
        <p:nvPicPr>
          <p:cNvPr id="9" name="Slika 8" descr="Slika, ki vsebuje besede besedilo, diagram, posnetek zaslona, načrt&#10;&#10;Opis je samodejno ustvarjen">
            <a:extLst>
              <a:ext uri="{FF2B5EF4-FFF2-40B4-BE49-F238E27FC236}">
                <a16:creationId xmlns:a16="http://schemas.microsoft.com/office/drawing/2014/main" id="{B0969E7D-B474-05A1-429D-FBDDA6B3C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1086" y="1470339"/>
            <a:ext cx="8625929" cy="5387661"/>
          </a:xfrm>
          <a:prstGeom prst="rect">
            <a:avLst/>
          </a:prstGeom>
        </p:spPr>
      </p:pic>
    </p:spTree>
    <p:extLst>
      <p:ext uri="{BB962C8B-B14F-4D97-AF65-F5344CB8AC3E}">
        <p14:creationId xmlns:p14="http://schemas.microsoft.com/office/powerpoint/2010/main" val="2206516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sz="4100" b="1">
                <a:solidFill>
                  <a:srgbClr val="ED7D31"/>
                </a:solidFill>
                <a:latin typeface="Calibri"/>
              </a:rPr>
              <a:t>Proces </a:t>
            </a:r>
            <a:r>
              <a:rPr lang="sl-SI" sz="4100" b="1" err="1">
                <a:solidFill>
                  <a:srgbClr val="ED7D31"/>
                </a:solidFill>
                <a:latin typeface="Calibri"/>
              </a:rPr>
              <a:t>FAIRifikacije</a:t>
            </a:r>
            <a:endParaRPr lang="sl-SI" sz="4100" b="1">
              <a:solidFill>
                <a:srgbClr val="ED7D31"/>
              </a:solidFill>
              <a:latin typeface="Calibri"/>
            </a:endParaRPr>
          </a:p>
        </p:txBody>
      </p:sp>
      <p:sp>
        <p:nvSpPr>
          <p:cNvPr id="3" name="Označba mesta vsebine 2"/>
          <p:cNvSpPr>
            <a:spLocks noGrp="1"/>
          </p:cNvSpPr>
          <p:nvPr>
            <p:ph idx="1"/>
          </p:nvPr>
        </p:nvSpPr>
        <p:spPr/>
        <p:txBody>
          <a:bodyPr/>
          <a:lstStyle/>
          <a:p>
            <a:r>
              <a:rPr lang="sl-SI"/>
              <a:t>Analiziraj digitalni objekt.</a:t>
            </a:r>
          </a:p>
          <a:p>
            <a:r>
              <a:rPr lang="sl-SI"/>
              <a:t>Definiraj pomenski model.</a:t>
            </a:r>
          </a:p>
          <a:p>
            <a:r>
              <a:rPr lang="sl-SI"/>
              <a:t>Definiraj povezave digitalnega objekta z drugimi digitalnimi objekti.</a:t>
            </a:r>
          </a:p>
          <a:p>
            <a:r>
              <a:rPr lang="sl-SI"/>
              <a:t>Določi licenco in pogoje dostopa.</a:t>
            </a:r>
          </a:p>
          <a:p>
            <a:r>
              <a:rPr lang="sl-SI"/>
              <a:t>Definiraj metapodatke in PID za ta digitalni objekt.</a:t>
            </a:r>
          </a:p>
          <a:p>
            <a:r>
              <a:rPr lang="sl-SI"/>
              <a:t>Publiciraj FAIR digitalni objekt</a:t>
            </a:r>
          </a:p>
        </p:txBody>
      </p:sp>
    </p:spTree>
    <p:extLst>
      <p:ext uri="{BB962C8B-B14F-4D97-AF65-F5344CB8AC3E}">
        <p14:creationId xmlns:p14="http://schemas.microsoft.com/office/powerpoint/2010/main" val="3615986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35666" y="0"/>
            <a:ext cx="8137001" cy="821803"/>
          </a:xfrm>
        </p:spPr>
        <p:txBody>
          <a:bodyPr>
            <a:normAutofit fontScale="90000"/>
          </a:bodyPr>
          <a:lstStyle/>
          <a:p>
            <a:br>
              <a:rPr lang="sl-SI"/>
            </a:br>
            <a:r>
              <a:rPr lang="sl-SI" sz="4600" b="1">
                <a:solidFill>
                  <a:srgbClr val="ED7D31"/>
                </a:solidFill>
                <a:latin typeface="Calibri"/>
              </a:rPr>
              <a:t>Primer FAIR digitalnega objekta</a:t>
            </a:r>
          </a:p>
        </p:txBody>
      </p:sp>
      <p:sp>
        <p:nvSpPr>
          <p:cNvPr id="3" name="Označba mesta vsebine 2"/>
          <p:cNvSpPr>
            <a:spLocks noGrp="1"/>
          </p:cNvSpPr>
          <p:nvPr>
            <p:ph idx="1"/>
          </p:nvPr>
        </p:nvSpPr>
        <p:spPr/>
        <p:txBody>
          <a:bodyPr/>
          <a:lstStyle/>
          <a:p>
            <a:pPr marL="0" indent="0">
              <a:buNone/>
            </a:pPr>
            <a:r>
              <a:rPr lang="sl-SI"/>
              <a:t> </a:t>
            </a:r>
          </a:p>
        </p:txBody>
      </p:sp>
      <p:sp>
        <p:nvSpPr>
          <p:cNvPr id="4" name="Označba mesta datuma 3"/>
          <p:cNvSpPr>
            <a:spLocks noGrp="1"/>
          </p:cNvSpPr>
          <p:nvPr>
            <p:ph type="dt" sz="half" idx="7"/>
          </p:nvPr>
        </p:nvSpPr>
        <p:spPr>
          <a:xfrm>
            <a:off x="838203" y="6356351"/>
            <a:ext cx="2743200" cy="365129"/>
          </a:xfrm>
          <a:prstGeom prst="rect">
            <a:avLst/>
          </a:prstGeom>
          <a:noFill/>
          <a:ln>
            <a:noFill/>
          </a:ln>
        </p:spPr>
        <p:txBody>
          <a:bodyPr vert="horz" wrap="square" lIns="91440" tIns="45720" rIns="91440" bIns="45720" rtlCol="0" anchor="ctr" anchorCtr="0" compatLnSpc="1">
            <a:noAutofit/>
          </a:bodyPr>
          <a:lstStyle>
            <a:defPPr>
              <a:defRPr lang="sl-SI"/>
            </a:defPPr>
            <a:lvl1pPr marL="0" marR="0" lvl="0" indent="0" algn="l" defTabSz="914400" rtl="0" eaLnBrk="1" fontAlgn="auto" latinLnBrk="0" hangingPunct="1">
              <a:lnSpc>
                <a:spcPct val="100000"/>
              </a:lnSpc>
              <a:spcBef>
                <a:spcPts val="0"/>
              </a:spcBef>
              <a:spcAft>
                <a:spcPts val="0"/>
              </a:spcAft>
              <a:buNone/>
              <a:tabLst/>
              <a:defRPr lang="sl-SI" sz="1200" b="0" i="0" u="none" strike="noStrike" kern="1200" cap="none" spc="0" baseline="0">
                <a:solidFill>
                  <a:srgbClr val="898989"/>
                </a:solidFill>
                <a:uFillTx/>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 name="Označba mesta noge 4"/>
          <p:cNvSpPr>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rtlCol="0" anchor="ctr" anchorCtr="1" compatLnSpc="1">
            <a:noAutofit/>
          </a:bodyPr>
          <a:lstStyle>
            <a:defPPr>
              <a:defRPr lang="sl-SI"/>
            </a:defPPr>
            <a:lvl1pPr marL="0" marR="0" lvl="0" indent="0" algn="ctr" defTabSz="914400" rtl="0" eaLnBrk="1" fontAlgn="auto" latinLnBrk="0" hangingPunct="1">
              <a:lnSpc>
                <a:spcPct val="100000"/>
              </a:lnSpc>
              <a:spcBef>
                <a:spcPts val="0"/>
              </a:spcBef>
              <a:spcAft>
                <a:spcPts val="0"/>
              </a:spcAft>
              <a:buNone/>
              <a:tabLst/>
              <a:defRPr lang="sl-SI" sz="1200" b="0" i="0" u="none" strike="noStrike" kern="1200" cap="none" spc="0" baseline="0">
                <a:solidFill>
                  <a:srgbClr val="898989"/>
                </a:solidFill>
                <a:uFillTx/>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l-SI"/>
              <a:t> </a:t>
            </a:r>
            <a:endParaRPr lang="en-GB"/>
          </a:p>
        </p:txBody>
      </p:sp>
      <p:sp>
        <p:nvSpPr>
          <p:cNvPr id="6" name="Označba mesta številke diapozitiva 5"/>
          <p:cNvSpPr>
            <a:spLocks noGrp="1"/>
          </p:cNvSpPr>
          <p:nvPr>
            <p:ph type="sldNum" sz="quarter" idx="8"/>
          </p:nvPr>
        </p:nvSpPr>
        <p:spPr>
          <a:xfrm>
            <a:off x="8610603" y="6356351"/>
            <a:ext cx="2331024" cy="365129"/>
          </a:xfrm>
          <a:prstGeom prst="rect">
            <a:avLst/>
          </a:prstGeom>
          <a:noFill/>
          <a:ln>
            <a:noFill/>
          </a:ln>
        </p:spPr>
        <p:txBody>
          <a:bodyPr vert="horz" wrap="square" lIns="91440" tIns="45720" rIns="91440" bIns="45720" rtlCol="0" anchor="ctr" anchorCtr="0" compatLnSpc="1">
            <a:noAutofit/>
          </a:bodyPr>
          <a:lstStyle>
            <a:defPPr>
              <a:defRPr lang="sl-SI"/>
            </a:defPPr>
            <a:lvl1pPr marL="0" marR="0" lvl="0" indent="0" algn="r" defTabSz="914400" rtl="0" eaLnBrk="1" fontAlgn="auto" latinLnBrk="0" hangingPunct="1">
              <a:lnSpc>
                <a:spcPct val="100000"/>
              </a:lnSpc>
              <a:spcBef>
                <a:spcPts val="0"/>
              </a:spcBef>
              <a:spcAft>
                <a:spcPts val="0"/>
              </a:spcAft>
              <a:buNone/>
              <a:tabLst/>
              <a:defRPr lang="sl-SI" sz="1200" b="0" i="0" u="none" strike="noStrike" kern="1200" cap="none" spc="0" baseline="0">
                <a:solidFill>
                  <a:srgbClr val="898989"/>
                </a:solidFill>
                <a:uFillTx/>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9" name="Slika 8">
            <a:extLst>
              <a:ext uri="{FF2B5EF4-FFF2-40B4-BE49-F238E27FC236}">
                <a16:creationId xmlns:a16="http://schemas.microsoft.com/office/drawing/2014/main" id="{411413E4-D18C-94D1-E463-D01E839B1464}"/>
              </a:ext>
            </a:extLst>
          </p:cNvPr>
          <p:cNvPicPr>
            <a:picLocks noChangeAspect="1"/>
          </p:cNvPicPr>
          <p:nvPr/>
        </p:nvPicPr>
        <p:blipFill>
          <a:blip r:embed="rId2"/>
          <a:stretch>
            <a:fillRect/>
          </a:stretch>
        </p:blipFill>
        <p:spPr>
          <a:xfrm>
            <a:off x="663327" y="1324441"/>
            <a:ext cx="5578148" cy="5397039"/>
          </a:xfrm>
          <a:prstGeom prst="rect">
            <a:avLst/>
          </a:prstGeom>
        </p:spPr>
      </p:pic>
      <p:pic>
        <p:nvPicPr>
          <p:cNvPr id="11" name="Slika 10">
            <a:extLst>
              <a:ext uri="{FF2B5EF4-FFF2-40B4-BE49-F238E27FC236}">
                <a16:creationId xmlns:a16="http://schemas.microsoft.com/office/drawing/2014/main" id="{DDF855C4-2BC4-F1F2-2F57-57B10440BA5B}"/>
              </a:ext>
            </a:extLst>
          </p:cNvPr>
          <p:cNvPicPr>
            <a:picLocks noChangeAspect="1"/>
          </p:cNvPicPr>
          <p:nvPr/>
        </p:nvPicPr>
        <p:blipFill>
          <a:blip r:embed="rId3"/>
          <a:stretch>
            <a:fillRect/>
          </a:stretch>
        </p:blipFill>
        <p:spPr>
          <a:xfrm>
            <a:off x="6241475" y="1322988"/>
            <a:ext cx="5833991" cy="4269225"/>
          </a:xfrm>
          <a:prstGeom prst="rect">
            <a:avLst/>
          </a:prstGeom>
        </p:spPr>
      </p:pic>
    </p:spTree>
    <p:extLst>
      <p:ext uri="{BB962C8B-B14F-4D97-AF65-F5344CB8AC3E}">
        <p14:creationId xmlns:p14="http://schemas.microsoft.com/office/powerpoint/2010/main" val="4104055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4C0D239-6F32-13FE-EAC1-1948C5361EEA}"/>
              </a:ext>
            </a:extLst>
          </p:cNvPr>
          <p:cNvSpPr>
            <a:spLocks noGrp="1"/>
          </p:cNvSpPr>
          <p:nvPr>
            <p:ph type="title"/>
          </p:nvPr>
        </p:nvSpPr>
        <p:spPr/>
        <p:txBody>
          <a:bodyPr>
            <a:normAutofit fontScale="90000"/>
          </a:bodyPr>
          <a:lstStyle/>
          <a:p>
            <a:r>
              <a:rPr lang="sl-SI"/>
              <a:t>Nacionalni portal odprte znanosti</a:t>
            </a:r>
          </a:p>
        </p:txBody>
      </p:sp>
      <p:sp>
        <p:nvSpPr>
          <p:cNvPr id="3" name="Označba mesta vsebine 2">
            <a:extLst>
              <a:ext uri="{FF2B5EF4-FFF2-40B4-BE49-F238E27FC236}">
                <a16:creationId xmlns:a16="http://schemas.microsoft.com/office/drawing/2014/main" id="{3E0FB9AA-D7E8-69D4-F6F2-AD7C5863758A}"/>
              </a:ext>
            </a:extLst>
          </p:cNvPr>
          <p:cNvSpPr>
            <a:spLocks noGrp="1"/>
          </p:cNvSpPr>
          <p:nvPr>
            <p:ph idx="1"/>
          </p:nvPr>
        </p:nvSpPr>
        <p:spPr/>
        <p:txBody>
          <a:bodyPr/>
          <a:lstStyle/>
          <a:p>
            <a:pPr marL="0" indent="0">
              <a:buNone/>
            </a:pPr>
            <a:r>
              <a:rPr lang="sl-SI"/>
              <a:t> </a:t>
            </a:r>
          </a:p>
        </p:txBody>
      </p:sp>
      <p:pic>
        <p:nvPicPr>
          <p:cNvPr id="5" name="Slika 4">
            <a:extLst>
              <a:ext uri="{FF2B5EF4-FFF2-40B4-BE49-F238E27FC236}">
                <a16:creationId xmlns:a16="http://schemas.microsoft.com/office/drawing/2014/main" id="{45355FE4-81CD-1E7E-3728-FB9C5BDE6081}"/>
              </a:ext>
            </a:extLst>
          </p:cNvPr>
          <p:cNvPicPr>
            <a:picLocks noChangeAspect="1"/>
          </p:cNvPicPr>
          <p:nvPr/>
        </p:nvPicPr>
        <p:blipFill>
          <a:blip r:embed="rId2"/>
          <a:stretch>
            <a:fillRect/>
          </a:stretch>
        </p:blipFill>
        <p:spPr>
          <a:xfrm>
            <a:off x="1687448" y="1721909"/>
            <a:ext cx="6846952" cy="4793458"/>
          </a:xfrm>
          <a:prstGeom prst="rect">
            <a:avLst/>
          </a:prstGeom>
        </p:spPr>
      </p:pic>
    </p:spTree>
    <p:extLst>
      <p:ext uri="{BB962C8B-B14F-4D97-AF65-F5344CB8AC3E}">
        <p14:creationId xmlns:p14="http://schemas.microsoft.com/office/powerpoint/2010/main" val="1715418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sz="4100" b="1">
                <a:solidFill>
                  <a:srgbClr val="ED7D31"/>
                </a:solidFill>
                <a:latin typeface="Calibri"/>
              </a:rPr>
              <a:t>Objava in deljenje podatkov</a:t>
            </a:r>
          </a:p>
        </p:txBody>
      </p:sp>
      <p:sp>
        <p:nvSpPr>
          <p:cNvPr id="3" name="Označba mesta vsebine 2"/>
          <p:cNvSpPr>
            <a:spLocks noGrp="1"/>
          </p:cNvSpPr>
          <p:nvPr>
            <p:ph idx="1"/>
          </p:nvPr>
        </p:nvSpPr>
        <p:spPr/>
        <p:txBody>
          <a:bodyPr/>
          <a:lstStyle/>
          <a:p>
            <a:r>
              <a:rPr lang="sl-SI"/>
              <a:t>Razrešitev avtorskih pravic.</a:t>
            </a:r>
          </a:p>
          <a:p>
            <a:r>
              <a:rPr lang="sl-SI"/>
              <a:t>Izbira ustrezne licence. Če je možno, uporabite strojno berljive licence, zapisane v </a:t>
            </a:r>
            <a:r>
              <a:rPr lang="sl-SI">
                <a:hlinkClick r:id="rId2"/>
              </a:rPr>
              <a:t>ODRL</a:t>
            </a:r>
            <a:r>
              <a:rPr lang="sl-SI"/>
              <a:t>. Dober primer je storitev </a:t>
            </a:r>
            <a:r>
              <a:rPr lang="sl-SI" err="1">
                <a:hlinkClick r:id="rId3"/>
              </a:rPr>
              <a:t>Licentia</a:t>
            </a:r>
            <a:r>
              <a:rPr lang="sl-SI"/>
              <a:t>, ki omogoča iskanje strojno berljivih licenc.</a:t>
            </a:r>
          </a:p>
          <a:p>
            <a:r>
              <a:rPr lang="sl-SI"/>
              <a:t>Izbira </a:t>
            </a:r>
            <a:r>
              <a:rPr lang="sl-SI" err="1"/>
              <a:t>repozitorija</a:t>
            </a:r>
            <a:r>
              <a:rPr lang="sl-SI"/>
              <a:t>.</a:t>
            </a:r>
          </a:p>
          <a:p>
            <a:r>
              <a:rPr lang="sl-SI"/>
              <a:t>Nadzor nad dostopom do podatkov.</a:t>
            </a:r>
          </a:p>
          <a:p>
            <a:r>
              <a:rPr lang="sl-SI"/>
              <a:t>Promocija podatkov (raziskovalec, knjižnica, </a:t>
            </a:r>
            <a:r>
              <a:rPr lang="sl-SI" err="1"/>
              <a:t>repozitorij</a:t>
            </a:r>
            <a:r>
              <a:rPr lang="sl-SI"/>
              <a:t>, raziskovalna organizacija, financer).</a:t>
            </a:r>
          </a:p>
        </p:txBody>
      </p:sp>
    </p:spTree>
    <p:extLst>
      <p:ext uri="{BB962C8B-B14F-4D97-AF65-F5344CB8AC3E}">
        <p14:creationId xmlns:p14="http://schemas.microsoft.com/office/powerpoint/2010/main" val="2679636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31494" y="365129"/>
            <a:ext cx="11122309" cy="861787"/>
          </a:xfrm>
        </p:spPr>
        <p:txBody>
          <a:bodyPr>
            <a:normAutofit/>
          </a:bodyPr>
          <a:lstStyle/>
          <a:p>
            <a:r>
              <a:rPr lang="sl-SI" sz="4100" b="1">
                <a:solidFill>
                  <a:srgbClr val="ED7D31"/>
                </a:solidFill>
                <a:latin typeface="Calibri"/>
              </a:rPr>
              <a:t>Trajno hranjenje rezultatov raziskav</a:t>
            </a:r>
          </a:p>
        </p:txBody>
      </p:sp>
      <p:sp>
        <p:nvSpPr>
          <p:cNvPr id="3" name="Označba mesta vsebine 2"/>
          <p:cNvSpPr>
            <a:spLocks noGrp="1"/>
          </p:cNvSpPr>
          <p:nvPr>
            <p:ph idx="1"/>
          </p:nvPr>
        </p:nvSpPr>
        <p:spPr/>
        <p:txBody>
          <a:bodyPr/>
          <a:lstStyle/>
          <a:p>
            <a:r>
              <a:rPr lang="sl-SI"/>
              <a:t>Kateri podatki imajo dolgotrajno vrednost in naj se hranijo?</a:t>
            </a:r>
          </a:p>
          <a:p>
            <a:r>
              <a:rPr lang="sl-SI"/>
              <a:t>Prenos podatkov v format, ki je neodvisen od trenutne tehnologije.</a:t>
            </a:r>
          </a:p>
          <a:p>
            <a:r>
              <a:rPr lang="sl-SI"/>
              <a:t>Zagotavljanje podatkovnega arhiva po </a:t>
            </a:r>
            <a:r>
              <a:rPr lang="sl-SI">
                <a:hlinkClick r:id="rId2"/>
              </a:rPr>
              <a:t>3-2-1 pravilu arhiviranja</a:t>
            </a:r>
            <a:r>
              <a:rPr lang="sl-SI"/>
              <a:t>.</a:t>
            </a:r>
          </a:p>
          <a:p>
            <a:r>
              <a:rPr lang="sl-SI"/>
              <a:t>Katere podatke je potrebno shraniti ali uničiti zaradi pogodbenih razmerij z dajalci podatkov?</a:t>
            </a:r>
          </a:p>
          <a:p>
            <a:r>
              <a:rPr lang="sl-SI"/>
              <a:t>Kako dolgo naj se podatki hranijo ali ohranjajo?</a:t>
            </a:r>
          </a:p>
          <a:p>
            <a:r>
              <a:rPr lang="sl-SI"/>
              <a:t>Kako bo poskrbljeno za dostop in varnost?</a:t>
            </a:r>
          </a:p>
        </p:txBody>
      </p:sp>
    </p:spTree>
    <p:extLst>
      <p:ext uri="{BB962C8B-B14F-4D97-AF65-F5344CB8AC3E}">
        <p14:creationId xmlns:p14="http://schemas.microsoft.com/office/powerpoint/2010/main" val="71143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sz="4100" b="1">
                <a:solidFill>
                  <a:srgbClr val="ED7D31"/>
                </a:solidFill>
                <a:latin typeface="Calibri"/>
              </a:rPr>
              <a:t>Citiranje podatkov</a:t>
            </a:r>
          </a:p>
        </p:txBody>
      </p:sp>
      <p:sp>
        <p:nvSpPr>
          <p:cNvPr id="3" name="Označba mesta vsebine 2"/>
          <p:cNvSpPr>
            <a:spLocks noGrp="1"/>
          </p:cNvSpPr>
          <p:nvPr>
            <p:ph idx="1"/>
          </p:nvPr>
        </p:nvSpPr>
        <p:spPr/>
        <p:txBody>
          <a:bodyPr>
            <a:normAutofit fontScale="85000" lnSpcReduction="20000"/>
          </a:bodyPr>
          <a:lstStyle/>
          <a:p>
            <a:pPr marL="0" indent="0">
              <a:buNone/>
            </a:pPr>
            <a:r>
              <a:rPr lang="sl-SI" b="1"/>
              <a:t>Navedba podatkovnega vira v publikaciji naj v splošnem vključuje naslednje informacije:</a:t>
            </a:r>
            <a:endParaRPr lang="sl-SI"/>
          </a:p>
          <a:p>
            <a:r>
              <a:rPr lang="sl-SI"/>
              <a:t>avtorja oz. avtorje raziskovalnih podatkov,</a:t>
            </a:r>
          </a:p>
          <a:p>
            <a:r>
              <a:rPr lang="sl-SI"/>
              <a:t>ime nabora podatkov,</a:t>
            </a:r>
          </a:p>
          <a:p>
            <a:r>
              <a:rPr lang="sl-SI"/>
              <a:t>producent (ustanova, pod okriljem katere so podatki nastali),</a:t>
            </a:r>
          </a:p>
          <a:p>
            <a:r>
              <a:rPr lang="sl-SI"/>
              <a:t>kraj in leto izdelave podatkovnega nabora,</a:t>
            </a:r>
          </a:p>
          <a:p>
            <a:r>
              <a:rPr lang="sl-SI"/>
              <a:t>verzija podatkovnega nabora,</a:t>
            </a:r>
          </a:p>
          <a:p>
            <a:r>
              <a:rPr lang="sl-SI"/>
              <a:t>distribucija,</a:t>
            </a:r>
          </a:p>
          <a:p>
            <a:r>
              <a:rPr lang="sl-SI"/>
              <a:t>serija, </a:t>
            </a:r>
          </a:p>
          <a:p>
            <a:r>
              <a:rPr lang="sl-SI"/>
              <a:t>kraj in leto objave raziskovalnih podatkov v podatkovnem </a:t>
            </a:r>
            <a:r>
              <a:rPr lang="sl-SI" err="1"/>
              <a:t>repozitoriju</a:t>
            </a:r>
            <a:r>
              <a:rPr lang="sl-SI"/>
              <a:t>,</a:t>
            </a:r>
          </a:p>
          <a:p>
            <a:r>
              <a:rPr lang="sl-SI"/>
              <a:t>podatkovni </a:t>
            </a:r>
            <a:r>
              <a:rPr lang="sl-SI" err="1"/>
              <a:t>repozitorij</a:t>
            </a:r>
            <a:r>
              <a:rPr lang="sl-SI"/>
              <a:t>, kjer do dostopni podatki,</a:t>
            </a:r>
          </a:p>
          <a:p>
            <a:r>
              <a:rPr lang="sl-SI"/>
              <a:t>trajni identifikator.</a:t>
            </a:r>
          </a:p>
        </p:txBody>
      </p:sp>
    </p:spTree>
    <p:extLst>
      <p:ext uri="{BB962C8B-B14F-4D97-AF65-F5344CB8AC3E}">
        <p14:creationId xmlns:p14="http://schemas.microsoft.com/office/powerpoint/2010/main" val="2585175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9455812-FF9D-457B-4924-537AC0C1B183}"/>
              </a:ext>
            </a:extLst>
          </p:cNvPr>
          <p:cNvSpPr>
            <a:spLocks noGrp="1"/>
          </p:cNvSpPr>
          <p:nvPr>
            <p:ph type="title"/>
          </p:nvPr>
        </p:nvSpPr>
        <p:spPr>
          <a:xfrm>
            <a:off x="516000" y="839869"/>
            <a:ext cx="9708655" cy="611828"/>
          </a:xfrm>
        </p:spPr>
        <p:txBody>
          <a:bodyPr>
            <a:noAutofit/>
          </a:bodyPr>
          <a:lstStyle/>
          <a:p>
            <a:r>
              <a:rPr lang="sl-SI" sz="3200"/>
              <a:t>Aktivnosti iz Akcijskega načrta za odprto znanost  v katerih sodeluje Nacionalna infrastruktura odprte znanosti </a:t>
            </a:r>
          </a:p>
        </p:txBody>
      </p:sp>
      <p:sp>
        <p:nvSpPr>
          <p:cNvPr id="3" name="Označba mesta vsebine 2">
            <a:extLst>
              <a:ext uri="{FF2B5EF4-FFF2-40B4-BE49-F238E27FC236}">
                <a16:creationId xmlns:a16="http://schemas.microsoft.com/office/drawing/2014/main" id="{EA74573D-A3C9-D165-9223-3449751539FA}"/>
              </a:ext>
            </a:extLst>
          </p:cNvPr>
          <p:cNvSpPr>
            <a:spLocks noGrp="1"/>
          </p:cNvSpPr>
          <p:nvPr>
            <p:ph idx="1"/>
          </p:nvPr>
        </p:nvSpPr>
        <p:spPr/>
        <p:txBody>
          <a:bodyPr/>
          <a:lstStyle/>
          <a:p>
            <a:pPr marL="0" indent="0" algn="just">
              <a:lnSpc>
                <a:spcPct val="107000"/>
              </a:lnSpc>
              <a:spcAft>
                <a:spcPts val="800"/>
              </a:spcAft>
              <a:buNone/>
            </a:pPr>
            <a:r>
              <a:rPr lang="sl-SI" sz="1800" kern="100">
                <a:effectLst/>
                <a:latin typeface="+mn-lt"/>
                <a:ea typeface="Aptos" panose="020B0004020202020204" pitchFamily="34" charset="0"/>
                <a:cs typeface="Times New Roman" panose="02020603050405020304" pitchFamily="18" charset="0"/>
              </a:rPr>
              <a:t>A6.2.1/3.2 Razvoj, vzdrževanje in delovanje nacionalne infrastrukture odprte znanosti (2023 – 2030):</a:t>
            </a:r>
            <a:endParaRPr lang="sl-SI" sz="1600" kern="100">
              <a:effectLst/>
              <a:latin typeface="+mn-lt"/>
              <a:ea typeface="Aptos" panose="020B0004020202020204" pitchFamily="34" charset="0"/>
              <a:cs typeface="Times New Roman" panose="02020603050405020304" pitchFamily="18" charset="0"/>
            </a:endParaRPr>
          </a:p>
          <a:p>
            <a:pPr marL="800100" lvl="1" indent="-342900" algn="just">
              <a:lnSpc>
                <a:spcPct val="107000"/>
              </a:lnSpc>
              <a:buFont typeface="Symbol" panose="05050102010706020507" pitchFamily="18" charset="2"/>
              <a:buChar char=""/>
            </a:pPr>
            <a:r>
              <a:rPr lang="sl-SI" sz="2000" kern="100">
                <a:effectLst/>
                <a:latin typeface="+mn-lt"/>
                <a:ea typeface="Aptos" panose="020B0004020202020204" pitchFamily="34" charset="0"/>
                <a:cs typeface="Times New Roman" panose="02020603050405020304" pitchFamily="18" charset="0"/>
              </a:rPr>
              <a:t>Zagotavljanje delovanja nacionalne infrastrukture odprte znanosti po principu 365/7/24</a:t>
            </a:r>
            <a:endParaRPr lang="sl-SI" sz="1800" kern="100">
              <a:effectLst/>
              <a:latin typeface="+mn-lt"/>
              <a:ea typeface="Aptos" panose="020B0004020202020204" pitchFamily="34" charset="0"/>
              <a:cs typeface="Times New Roman" panose="02020603050405020304" pitchFamily="18" charset="0"/>
            </a:endParaRPr>
          </a:p>
          <a:p>
            <a:pPr marL="800100" lvl="1" indent="-342900" algn="just">
              <a:lnSpc>
                <a:spcPct val="107000"/>
              </a:lnSpc>
              <a:buFont typeface="Symbol" panose="05050102010706020507" pitchFamily="18" charset="2"/>
              <a:buChar char=""/>
            </a:pPr>
            <a:r>
              <a:rPr lang="sl-SI" sz="2000" kern="100">
                <a:effectLst/>
                <a:latin typeface="+mn-lt"/>
                <a:ea typeface="Aptos" panose="020B0004020202020204" pitchFamily="34" charset="0"/>
                <a:cs typeface="Times New Roman" panose="02020603050405020304" pitchFamily="18" charset="0"/>
              </a:rPr>
              <a:t>Upoštevanje skupnih želj uporabnikov in skrbnikov repozitorijev.</a:t>
            </a:r>
            <a:endParaRPr lang="sl-SI" sz="1800" kern="100">
              <a:effectLst/>
              <a:latin typeface="+mn-lt"/>
              <a:ea typeface="Aptos" panose="020B0004020202020204" pitchFamily="34" charset="0"/>
              <a:cs typeface="Times New Roman" panose="02020603050405020304" pitchFamily="18" charset="0"/>
            </a:endParaRPr>
          </a:p>
          <a:p>
            <a:pPr marL="800100" lvl="1" indent="-342900" algn="just">
              <a:lnSpc>
                <a:spcPct val="107000"/>
              </a:lnSpc>
              <a:buFont typeface="Symbol" panose="05050102010706020507" pitchFamily="18" charset="2"/>
              <a:buChar char=""/>
            </a:pPr>
            <a:r>
              <a:rPr lang="sl-SI" sz="2000" kern="100">
                <a:effectLst/>
                <a:latin typeface="+mn-lt"/>
                <a:ea typeface="Aptos" panose="020B0004020202020204" pitchFamily="34" charset="0"/>
                <a:cs typeface="Times New Roman" panose="02020603050405020304" pitchFamily="18" charset="0"/>
              </a:rPr>
              <a:t>Aktivnosti v letu 2024:</a:t>
            </a:r>
            <a:endParaRPr lang="sl-SI" sz="1800" kern="100">
              <a:effectLst/>
              <a:latin typeface="+mn-lt"/>
              <a:ea typeface="Aptos" panose="020B0004020202020204" pitchFamily="34" charset="0"/>
              <a:cs typeface="Times New Roman" panose="02020603050405020304" pitchFamily="18" charset="0"/>
            </a:endParaRPr>
          </a:p>
          <a:p>
            <a:pPr marL="1200150" lvl="2" indent="-285750" algn="just">
              <a:lnSpc>
                <a:spcPct val="107000"/>
              </a:lnSpc>
              <a:buFont typeface="Courier New" panose="02070309020205020404" pitchFamily="49" charset="0"/>
              <a:buChar char="o"/>
            </a:pPr>
            <a:r>
              <a:rPr lang="sl-SI" kern="100">
                <a:solidFill>
                  <a:srgbClr val="000000"/>
                </a:solidFill>
                <a:effectLst/>
                <a:latin typeface="+mn-lt"/>
                <a:ea typeface="Aptos" panose="020B0004020202020204" pitchFamily="34" charset="0"/>
                <a:cs typeface="Times New Roman" panose="02020603050405020304" pitchFamily="18" charset="0"/>
              </a:rPr>
              <a:t>Prehod na PHP8.</a:t>
            </a:r>
            <a:endParaRPr lang="sl-SI" sz="1800" kern="100">
              <a:effectLst/>
              <a:latin typeface="+mn-lt"/>
              <a:ea typeface="Aptos" panose="020B0004020202020204" pitchFamily="34" charset="0"/>
              <a:cs typeface="Times New Roman" panose="02020603050405020304" pitchFamily="18" charset="0"/>
            </a:endParaRPr>
          </a:p>
          <a:p>
            <a:pPr marL="1200150" lvl="2" indent="-285750" algn="just">
              <a:lnSpc>
                <a:spcPct val="107000"/>
              </a:lnSpc>
              <a:buFont typeface="Courier New" panose="02070309020205020404" pitchFamily="49" charset="0"/>
              <a:buChar char="o"/>
            </a:pPr>
            <a:r>
              <a:rPr lang="sl-SI" kern="100">
                <a:effectLst/>
                <a:latin typeface="+mn-lt"/>
                <a:ea typeface="Aptos" panose="020B0004020202020204" pitchFamily="34" charset="0"/>
                <a:cs typeface="Times New Roman" panose="02020603050405020304" pitchFamily="18" charset="0"/>
              </a:rPr>
              <a:t>Prehod </a:t>
            </a:r>
            <a:r>
              <a:rPr lang="sl-SI" kern="100" err="1">
                <a:effectLst/>
                <a:latin typeface="+mn-lt"/>
                <a:ea typeface="Aptos" panose="020B0004020202020204" pitchFamily="34" charset="0"/>
                <a:cs typeface="Times New Roman" panose="02020603050405020304" pitchFamily="18" charset="0"/>
              </a:rPr>
              <a:t>repozitorija</a:t>
            </a:r>
            <a:r>
              <a:rPr lang="sl-SI" kern="100">
                <a:effectLst/>
                <a:latin typeface="+mn-lt"/>
                <a:ea typeface="Aptos" panose="020B0004020202020204" pitchFamily="34" charset="0"/>
                <a:cs typeface="Times New Roman" panose="02020603050405020304" pitchFamily="18" charset="0"/>
              </a:rPr>
              <a:t> REVIS na zadnjo različico programske opreme, ki jo imajo ostali repozitoriji.</a:t>
            </a:r>
            <a:endParaRPr lang="sl-SI" sz="1800" kern="100">
              <a:effectLst/>
              <a:latin typeface="+mn-lt"/>
              <a:ea typeface="Aptos" panose="020B0004020202020204" pitchFamily="34" charset="0"/>
              <a:cs typeface="Times New Roman" panose="02020603050405020304" pitchFamily="18" charset="0"/>
            </a:endParaRPr>
          </a:p>
          <a:p>
            <a:pPr marL="1200150" lvl="2" indent="-285750" algn="just">
              <a:lnSpc>
                <a:spcPct val="107000"/>
              </a:lnSpc>
              <a:buFont typeface="Courier New" panose="02070309020205020404" pitchFamily="49" charset="0"/>
              <a:buChar char="o"/>
            </a:pPr>
            <a:r>
              <a:rPr lang="sl-SI" kern="100">
                <a:effectLst/>
                <a:latin typeface="+mn-lt"/>
                <a:ea typeface="Aptos" panose="020B0004020202020204" pitchFamily="34" charset="0"/>
                <a:cs typeface="Times New Roman" panose="02020603050405020304" pitchFamily="18" charset="0"/>
              </a:rPr>
              <a:t>Prenova iskalnika.</a:t>
            </a:r>
            <a:endParaRPr lang="sl-SI" sz="1800" kern="100">
              <a:effectLst/>
              <a:latin typeface="+mn-lt"/>
              <a:ea typeface="Aptos" panose="020B0004020202020204" pitchFamily="34" charset="0"/>
              <a:cs typeface="Times New Roman" panose="02020603050405020304" pitchFamily="18" charset="0"/>
            </a:endParaRPr>
          </a:p>
          <a:p>
            <a:pPr marL="1200150" lvl="2" indent="-285750" algn="just">
              <a:lnSpc>
                <a:spcPct val="107000"/>
              </a:lnSpc>
              <a:buFont typeface="Courier New" panose="02070309020205020404" pitchFamily="49" charset="0"/>
              <a:buChar char="o"/>
            </a:pPr>
            <a:r>
              <a:rPr lang="sl-SI" kern="100">
                <a:effectLst/>
                <a:latin typeface="+mn-lt"/>
                <a:ea typeface="Aptos" panose="020B0004020202020204" pitchFamily="34" charset="0"/>
                <a:cs typeface="Times New Roman" panose="02020603050405020304" pitchFamily="18" charset="0"/>
              </a:rPr>
              <a:t>Izdelava storitve, ki bo omogočala povezovanje metapodatkov o osebah z ORCID trajnim  identifikatorjem in njihovih afiliacij z ROR persistentnimi identifikatorji.</a:t>
            </a:r>
            <a:endParaRPr lang="sl-SI" sz="1800" kern="100">
              <a:effectLst/>
              <a:latin typeface="+mn-lt"/>
              <a:ea typeface="Aptos" panose="020B0004020202020204" pitchFamily="34" charset="0"/>
              <a:cs typeface="Times New Roman" panose="02020603050405020304" pitchFamily="18" charset="0"/>
            </a:endParaRPr>
          </a:p>
          <a:p>
            <a:pPr marL="1200150" lvl="2" indent="-285750" algn="just">
              <a:lnSpc>
                <a:spcPct val="107000"/>
              </a:lnSpc>
              <a:buFont typeface="Courier New" panose="02070309020205020404" pitchFamily="49" charset="0"/>
              <a:buChar char="o"/>
            </a:pPr>
            <a:r>
              <a:rPr lang="sl-SI" kern="100">
                <a:effectLst/>
                <a:latin typeface="+mn-lt"/>
                <a:ea typeface="Aptos" panose="020B0004020202020204" pitchFamily="34" charset="0"/>
                <a:cs typeface="Times New Roman" panose="02020603050405020304" pitchFamily="18" charset="0"/>
              </a:rPr>
              <a:t>Ločitev nacionalnega portala odprte znanosti od detektorja podobnih vsebin.</a:t>
            </a:r>
            <a:endParaRPr lang="sl-SI" sz="1800" kern="100">
              <a:effectLst/>
              <a:latin typeface="+mn-lt"/>
              <a:ea typeface="Aptos" panose="020B0004020202020204" pitchFamily="34" charset="0"/>
              <a:cs typeface="Times New Roman" panose="02020603050405020304" pitchFamily="18" charset="0"/>
            </a:endParaRPr>
          </a:p>
          <a:p>
            <a:pPr marL="1200150" lvl="2" indent="-285750" algn="just">
              <a:lnSpc>
                <a:spcPct val="107000"/>
              </a:lnSpc>
              <a:spcAft>
                <a:spcPts val="800"/>
              </a:spcAft>
              <a:buFont typeface="Courier New" panose="02070309020205020404" pitchFamily="49" charset="0"/>
              <a:buChar char="o"/>
            </a:pPr>
            <a:r>
              <a:rPr lang="sl-SI" kern="100">
                <a:effectLst/>
                <a:latin typeface="+mn-lt"/>
                <a:ea typeface="Aptos" panose="020B0004020202020204" pitchFamily="34" charset="0"/>
                <a:cs typeface="Times New Roman" panose="02020603050405020304" pitchFamily="18" charset="0"/>
              </a:rPr>
              <a:t>Izvedba funkcionalnosti za podporo vnosa razširjenih publikacij.</a:t>
            </a:r>
            <a:endParaRPr lang="sl-SI" sz="1800" kern="100">
              <a:effectLst/>
              <a:latin typeface="+mn-lt"/>
              <a:ea typeface="Aptos" panose="020B0004020202020204" pitchFamily="34" charset="0"/>
              <a:cs typeface="Times New Roman" panose="02020603050405020304" pitchFamily="18" charset="0"/>
            </a:endParaRPr>
          </a:p>
          <a:p>
            <a:pPr marL="0" indent="0">
              <a:buNone/>
            </a:pPr>
            <a:endParaRPr lang="sl-SI"/>
          </a:p>
        </p:txBody>
      </p:sp>
    </p:spTree>
    <p:extLst>
      <p:ext uri="{BB962C8B-B14F-4D97-AF65-F5344CB8AC3E}">
        <p14:creationId xmlns:p14="http://schemas.microsoft.com/office/powerpoint/2010/main" val="3315213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EBDA9-D07F-1F18-0A89-604A48E6B71C}"/>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DE89CD78-72AA-7F15-920D-444D3FF02E73}"/>
              </a:ext>
            </a:extLst>
          </p:cNvPr>
          <p:cNvSpPr>
            <a:spLocks noGrp="1"/>
          </p:cNvSpPr>
          <p:nvPr>
            <p:ph type="title"/>
          </p:nvPr>
        </p:nvSpPr>
        <p:spPr>
          <a:xfrm>
            <a:off x="516000" y="839869"/>
            <a:ext cx="9708655" cy="611828"/>
          </a:xfrm>
        </p:spPr>
        <p:txBody>
          <a:bodyPr>
            <a:noAutofit/>
          </a:bodyPr>
          <a:lstStyle/>
          <a:p>
            <a:r>
              <a:rPr lang="sl-SI" sz="3200"/>
              <a:t>Aktivnosti iz Akcijskega načrta za odprto znanost  v katerih sodeluje Nacionalna infrastruktura odprte znanosti </a:t>
            </a:r>
          </a:p>
        </p:txBody>
      </p:sp>
      <p:sp>
        <p:nvSpPr>
          <p:cNvPr id="3" name="Označba mesta vsebine 2">
            <a:extLst>
              <a:ext uri="{FF2B5EF4-FFF2-40B4-BE49-F238E27FC236}">
                <a16:creationId xmlns:a16="http://schemas.microsoft.com/office/drawing/2014/main" id="{1E4687EB-725F-D5FC-1795-EC78E71B7742}"/>
              </a:ext>
            </a:extLst>
          </p:cNvPr>
          <p:cNvSpPr>
            <a:spLocks noGrp="1"/>
          </p:cNvSpPr>
          <p:nvPr>
            <p:ph idx="1"/>
          </p:nvPr>
        </p:nvSpPr>
        <p:spPr/>
        <p:txBody>
          <a:bodyPr>
            <a:normAutofit lnSpcReduction="10000"/>
          </a:bodyPr>
          <a:lstStyle/>
          <a:p>
            <a:pPr algn="just">
              <a:lnSpc>
                <a:spcPct val="107000"/>
              </a:lnSpc>
              <a:spcAft>
                <a:spcPts val="800"/>
              </a:spcAft>
            </a:pPr>
            <a:r>
              <a:rPr lang="sl-SI" sz="1800" kern="100">
                <a:effectLst/>
                <a:latin typeface="+mn-lt"/>
                <a:ea typeface="Aptos" panose="020B0004020202020204" pitchFamily="34" charset="0"/>
                <a:cs typeface="Times New Roman" panose="02020603050405020304" pitchFamily="18" charset="0"/>
              </a:rPr>
              <a:t>A6.2.1/3.4 Delovanje </a:t>
            </a:r>
            <a:r>
              <a:rPr lang="sl-SI" sz="1800" kern="100" err="1">
                <a:effectLst/>
                <a:latin typeface="+mn-lt"/>
                <a:ea typeface="Aptos" panose="020B0004020202020204" pitchFamily="34" charset="0"/>
                <a:cs typeface="Times New Roman" panose="02020603050405020304" pitchFamily="18" charset="0"/>
              </a:rPr>
              <a:t>dCOBISS</a:t>
            </a:r>
            <a:r>
              <a:rPr lang="sl-SI" sz="1800" kern="100">
                <a:effectLst/>
                <a:latin typeface="+mn-lt"/>
                <a:ea typeface="Aptos" panose="020B0004020202020204" pitchFamily="34" charset="0"/>
                <a:cs typeface="Times New Roman" panose="02020603050405020304" pitchFamily="18" charset="0"/>
              </a:rPr>
              <a:t> v skladu z mednarodnimi priporočili, standardi in zahtevami ARIS glede izpolnjevanja določil odprtega objavljanja (glej tudi A6.2.1/2.4) (2023 – 2030)</a:t>
            </a:r>
          </a:p>
          <a:p>
            <a:pPr algn="just">
              <a:lnSpc>
                <a:spcPct val="107000"/>
              </a:lnSpc>
              <a:spcAft>
                <a:spcPts val="800"/>
              </a:spcAft>
            </a:pPr>
            <a:r>
              <a:rPr lang="sl-SI" sz="1800" kern="100">
                <a:effectLst/>
                <a:latin typeface="+mn-lt"/>
                <a:ea typeface="Aptos" panose="020B0004020202020204" pitchFamily="34" charset="0"/>
                <a:cs typeface="Times New Roman" panose="02020603050405020304" pitchFamily="18" charset="0"/>
              </a:rPr>
              <a:t>A6.2.1/3.5: Nadgradnja bibliografskih zapisov v sistemu COBISS z metapodatki o digitalnih objektih v skladu s standardi, ki omogočajo </a:t>
            </a:r>
            <a:r>
              <a:rPr lang="sl-SI" sz="1800" kern="100" err="1">
                <a:effectLst/>
                <a:latin typeface="+mn-lt"/>
                <a:ea typeface="Aptos" panose="020B0004020202020204" pitchFamily="34" charset="0"/>
                <a:cs typeface="Times New Roman" panose="02020603050405020304" pitchFamily="18" charset="0"/>
              </a:rPr>
              <a:t>metapodatkovni</a:t>
            </a:r>
            <a:r>
              <a:rPr lang="sl-SI" sz="1800" kern="100">
                <a:effectLst/>
                <a:latin typeface="+mn-lt"/>
                <a:ea typeface="Aptos" panose="020B0004020202020204" pitchFamily="34" charset="0"/>
                <a:cs typeface="Times New Roman" panose="02020603050405020304" pitchFamily="18" charset="0"/>
              </a:rPr>
              <a:t> opis FAIR digitalnih objektov. (2023 – 2026)</a:t>
            </a:r>
          </a:p>
          <a:p>
            <a:pPr algn="just">
              <a:lnSpc>
                <a:spcPct val="107000"/>
              </a:lnSpc>
              <a:spcAft>
                <a:spcPts val="800"/>
              </a:spcAft>
            </a:pPr>
            <a:r>
              <a:rPr lang="sl-SI" sz="1800" kern="100">
                <a:effectLst/>
                <a:latin typeface="+mn-lt"/>
                <a:ea typeface="Aptos" panose="020B0004020202020204" pitchFamily="34" charset="0"/>
                <a:cs typeface="Times New Roman" panose="02020603050405020304" pitchFamily="18" charset="0"/>
              </a:rPr>
              <a:t>A6.2.1/3.6 Vzpostavitev slovenskega monitorja odprte znanosti (2023 – 2024)</a:t>
            </a:r>
          </a:p>
          <a:p>
            <a:pPr algn="just">
              <a:lnSpc>
                <a:spcPct val="107000"/>
              </a:lnSpc>
              <a:spcAft>
                <a:spcPts val="800"/>
              </a:spcAft>
            </a:pPr>
            <a:r>
              <a:rPr lang="sl-SI" sz="1800" kern="100">
                <a:effectLst/>
                <a:latin typeface="+mn-lt"/>
                <a:ea typeface="Aptos" panose="020B0004020202020204" pitchFamily="34" charset="0"/>
                <a:cs typeface="Times New Roman" panose="02020603050405020304" pitchFamily="18" charset="0"/>
              </a:rPr>
              <a:t>A6.2.1/3.7 Vzpostavitev sistema in procesov za trajno digitalno hranjenje znanstvene dediščine. (2023 – 2026)</a:t>
            </a:r>
          </a:p>
          <a:p>
            <a:pPr algn="just">
              <a:lnSpc>
                <a:spcPct val="107000"/>
              </a:lnSpc>
              <a:spcAft>
                <a:spcPts val="800"/>
              </a:spcAft>
            </a:pPr>
            <a:r>
              <a:rPr lang="sl-SI" sz="1800" kern="100">
                <a:effectLst/>
                <a:latin typeface="+mn-lt"/>
                <a:ea typeface="Aptos" panose="020B0004020202020204" pitchFamily="34" charset="0"/>
                <a:cs typeface="Times New Roman" panose="02020603050405020304" pitchFamily="18" charset="0"/>
              </a:rPr>
              <a:t>A6.2.1/3.8 Vzpostavitev nacionalne storitve za dodeljevanje trajnih digitalnih enoličnih identifikatorjev (PID) digitalnim objektom in drugim digitalnim entitetam. (2023 – 2025)</a:t>
            </a:r>
          </a:p>
          <a:p>
            <a:pPr algn="just">
              <a:lnSpc>
                <a:spcPct val="107000"/>
              </a:lnSpc>
              <a:spcAft>
                <a:spcPts val="800"/>
              </a:spcAft>
            </a:pPr>
            <a:r>
              <a:rPr lang="sl-SI" sz="1800" kern="100">
                <a:effectLst/>
                <a:latin typeface="+mn-lt"/>
                <a:ea typeface="Aptos" panose="020B0004020202020204" pitchFamily="34" charset="0"/>
                <a:cs typeface="Times New Roman" panose="02020603050405020304" pitchFamily="18" charset="0"/>
              </a:rPr>
              <a:t>A6.2.1/3.9 Vzpostavitev dveh ločenih podatkovnih centrov za dolgotrajno hrambo raziskovalnih podatkov (2023 – 2025)</a:t>
            </a:r>
          </a:p>
          <a:p>
            <a:pPr algn="just">
              <a:lnSpc>
                <a:spcPct val="107000"/>
              </a:lnSpc>
              <a:spcAft>
                <a:spcPts val="800"/>
              </a:spcAft>
            </a:pPr>
            <a:r>
              <a:rPr lang="sl-SI" sz="1800" kern="100">
                <a:effectLst/>
                <a:latin typeface="+mn-lt"/>
                <a:ea typeface="Aptos" panose="020B0004020202020204" pitchFamily="34" charset="0"/>
                <a:cs typeface="Times New Roman" panose="02020603050405020304" pitchFamily="18" charset="0"/>
              </a:rPr>
              <a:t>A6.2.1/3.12 Vzpostavitev ekosistema oblačnih storitev umetne inteligence za podporo odprti znanosti AI4SI, ki je povezan z ekosistemi za podporo umetni inteligenci na ravni EU in širše. (2023 – 2030)</a:t>
            </a:r>
          </a:p>
          <a:p>
            <a:pPr marL="0" indent="0">
              <a:buNone/>
            </a:pPr>
            <a:endParaRPr lang="sl-SI"/>
          </a:p>
        </p:txBody>
      </p:sp>
    </p:spTree>
    <p:extLst>
      <p:ext uri="{BB962C8B-B14F-4D97-AF65-F5344CB8AC3E}">
        <p14:creationId xmlns:p14="http://schemas.microsoft.com/office/powerpoint/2010/main" val="3966497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6264A-EC17-189D-CF38-25AFEE87C266}"/>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90AEF4B2-DC4B-63DE-D4C7-1356E23FEE3B}"/>
              </a:ext>
            </a:extLst>
          </p:cNvPr>
          <p:cNvSpPr>
            <a:spLocks noGrp="1"/>
          </p:cNvSpPr>
          <p:nvPr>
            <p:ph type="title"/>
          </p:nvPr>
        </p:nvSpPr>
        <p:spPr>
          <a:xfrm>
            <a:off x="516000" y="839869"/>
            <a:ext cx="9708655" cy="611828"/>
          </a:xfrm>
        </p:spPr>
        <p:txBody>
          <a:bodyPr>
            <a:noAutofit/>
          </a:bodyPr>
          <a:lstStyle/>
          <a:p>
            <a:r>
              <a:rPr lang="sl-SI" sz="3200"/>
              <a:t>Aktivnosti iz Akcijskega načrta za odprto znanost  v katerih sodeluje Nacionalna infrastruktura odprte znanosti </a:t>
            </a:r>
          </a:p>
        </p:txBody>
      </p:sp>
      <p:sp>
        <p:nvSpPr>
          <p:cNvPr id="3" name="Označba mesta vsebine 2">
            <a:extLst>
              <a:ext uri="{FF2B5EF4-FFF2-40B4-BE49-F238E27FC236}">
                <a16:creationId xmlns:a16="http://schemas.microsoft.com/office/drawing/2014/main" id="{CA4E1393-B37D-7875-2FDF-302E9DBA0ED8}"/>
              </a:ext>
            </a:extLst>
          </p:cNvPr>
          <p:cNvSpPr>
            <a:spLocks noGrp="1"/>
          </p:cNvSpPr>
          <p:nvPr>
            <p:ph idx="1"/>
          </p:nvPr>
        </p:nvSpPr>
        <p:spPr/>
        <p:txBody>
          <a:bodyPr>
            <a:normAutofit/>
          </a:bodyPr>
          <a:lstStyle/>
          <a:p>
            <a:pPr algn="just">
              <a:lnSpc>
                <a:spcPct val="107000"/>
              </a:lnSpc>
              <a:spcAft>
                <a:spcPts val="800"/>
              </a:spcAft>
            </a:pPr>
            <a:r>
              <a:rPr lang="sl-SI" sz="1800" kern="100">
                <a:effectLst/>
                <a:latin typeface="+mn-lt"/>
                <a:ea typeface="Aptos" panose="020B0004020202020204" pitchFamily="34" charset="0"/>
                <a:cs typeface="Times New Roman" panose="02020603050405020304" pitchFamily="18" charset="0"/>
              </a:rPr>
              <a:t>A6.2.3/2.7 Nadgradnja procesov nacionalne infrastrukture odprtega dostopa za zagotavljanje odprto dostopnega objavljanja digitalnih objektov po načelih FAIR v vseh fazah življenjskega cikla znanstvenoraziskovalnega dela. (2023 – 2026)</a:t>
            </a:r>
          </a:p>
          <a:p>
            <a:pPr algn="just">
              <a:lnSpc>
                <a:spcPct val="107000"/>
              </a:lnSpc>
              <a:spcAft>
                <a:spcPts val="800"/>
              </a:spcAft>
            </a:pPr>
            <a:r>
              <a:rPr lang="sl-SI" sz="1800" kern="100">
                <a:effectLst/>
                <a:latin typeface="+mn-lt"/>
                <a:ea typeface="Aptos" panose="020B0004020202020204" pitchFamily="34" charset="0"/>
                <a:cs typeface="Times New Roman" panose="02020603050405020304" pitchFamily="18" charset="0"/>
              </a:rPr>
              <a:t>A6.2.3/2.8 Vzpostavitev sistema odprtih recenzij v repozitorijih nacionalne infrastrukture odprtega dostopa. (2023 -2025)</a:t>
            </a:r>
          </a:p>
          <a:p>
            <a:pPr algn="just">
              <a:lnSpc>
                <a:spcPct val="107000"/>
              </a:lnSpc>
              <a:spcAft>
                <a:spcPts val="800"/>
              </a:spcAft>
            </a:pPr>
            <a:r>
              <a:rPr lang="sl-SI" sz="1800" kern="100">
                <a:effectLst/>
                <a:latin typeface="+mn-lt"/>
                <a:ea typeface="Aptos" panose="020B0004020202020204" pitchFamily="34" charset="0"/>
                <a:cs typeface="Times New Roman" panose="02020603050405020304" pitchFamily="18" charset="0"/>
              </a:rPr>
              <a:t>A6.2.3/3.2: Razvoj in vzdrževanje ekosistema podatkovnih storitev.( 2023 – 2030)</a:t>
            </a:r>
          </a:p>
          <a:p>
            <a:pPr algn="just">
              <a:lnSpc>
                <a:spcPct val="107000"/>
              </a:lnSpc>
              <a:spcAft>
                <a:spcPts val="800"/>
              </a:spcAft>
            </a:pPr>
            <a:r>
              <a:rPr lang="sl-SI" sz="1800" kern="100">
                <a:effectLst/>
                <a:latin typeface="+mn-lt"/>
                <a:ea typeface="Aptos" panose="020B0004020202020204" pitchFamily="34" charset="0"/>
                <a:cs typeface="Times New Roman" panose="02020603050405020304" pitchFamily="18" charset="0"/>
                <a:hlinkClick r:id="rId2"/>
              </a:rPr>
              <a:t>A6.2.3/3.3 Vzpostavitev orodja za pripravo strojno berljivih načrtov ravnanja z raziskovalnimi podatki, ki je povezan s slovenskim informacijskim sistemom o raziskovalni dejavnosti SICRIS. (2024)</a:t>
            </a:r>
            <a:endParaRPr lang="sl-SI" sz="1800" kern="100">
              <a:effectLst/>
              <a:latin typeface="+mn-lt"/>
              <a:ea typeface="Aptos" panose="020B0004020202020204" pitchFamily="34" charset="0"/>
              <a:cs typeface="Times New Roman" panose="02020603050405020304" pitchFamily="18" charset="0"/>
            </a:endParaRPr>
          </a:p>
          <a:p>
            <a:pPr algn="just">
              <a:lnSpc>
                <a:spcPct val="107000"/>
              </a:lnSpc>
              <a:spcAft>
                <a:spcPts val="800"/>
              </a:spcAft>
            </a:pPr>
            <a:r>
              <a:rPr lang="sl-SI" sz="1800" kern="100">
                <a:effectLst/>
                <a:latin typeface="+mn-lt"/>
                <a:ea typeface="Aptos" panose="020B0004020202020204" pitchFamily="34" charset="0"/>
                <a:cs typeface="Times New Roman" panose="02020603050405020304" pitchFamily="18" charset="0"/>
              </a:rPr>
              <a:t>A6.2.3/4.1 Nadgradnja infrastrukture odprte znanosti (repozitorijev) s procesi za hranjenje in arhiviranje programske opreme, delovnih tokov, vsebnikov, učnih in večpredstavnih gradiv ter pretočnih vsebin. (2023 – 2025)</a:t>
            </a:r>
          </a:p>
          <a:p>
            <a:pPr algn="just">
              <a:lnSpc>
                <a:spcPct val="107000"/>
              </a:lnSpc>
              <a:spcAft>
                <a:spcPts val="800"/>
              </a:spcAft>
            </a:pPr>
            <a:r>
              <a:rPr lang="sl-SI" sz="1800" kern="100">
                <a:effectLst/>
                <a:latin typeface="+mn-lt"/>
                <a:ea typeface="Aptos" panose="020B0004020202020204" pitchFamily="34" charset="0"/>
                <a:cs typeface="Times New Roman" panose="02020603050405020304" pitchFamily="18" charset="0"/>
              </a:rPr>
              <a:t>A6.2.6/4.2: Razvoj znanstvenega založništva v okviru institucionalnih repozitorijev in nacionalne infrastrukture odprte znanosti (2023 – 2030).</a:t>
            </a:r>
          </a:p>
        </p:txBody>
      </p:sp>
    </p:spTree>
    <p:extLst>
      <p:ext uri="{BB962C8B-B14F-4D97-AF65-F5344CB8AC3E}">
        <p14:creationId xmlns:p14="http://schemas.microsoft.com/office/powerpoint/2010/main" val="2070422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83E56C4-C200-7AFF-18D1-F5B09E8DCCD2}"/>
              </a:ext>
            </a:extLst>
          </p:cNvPr>
          <p:cNvSpPr>
            <a:spLocks noGrp="1"/>
          </p:cNvSpPr>
          <p:nvPr>
            <p:ph type="title"/>
          </p:nvPr>
        </p:nvSpPr>
        <p:spPr/>
        <p:txBody>
          <a:bodyPr>
            <a:normAutofit fontScale="90000"/>
          </a:bodyPr>
          <a:lstStyle/>
          <a:p>
            <a:r>
              <a:rPr lang="sl-SI" err="1"/>
              <a:t>European</a:t>
            </a:r>
            <a:r>
              <a:rPr lang="sl-SI"/>
              <a:t> Genome Data </a:t>
            </a:r>
            <a:r>
              <a:rPr lang="sl-SI" err="1"/>
              <a:t>Infrastructure</a:t>
            </a:r>
            <a:endParaRPr lang="sl-SI"/>
          </a:p>
        </p:txBody>
      </p:sp>
      <p:sp>
        <p:nvSpPr>
          <p:cNvPr id="3" name="Označba mesta vsebine 2">
            <a:extLst>
              <a:ext uri="{FF2B5EF4-FFF2-40B4-BE49-F238E27FC236}">
                <a16:creationId xmlns:a16="http://schemas.microsoft.com/office/drawing/2014/main" id="{145B0ABF-432B-50DE-1D83-1060862BDDAD}"/>
              </a:ext>
            </a:extLst>
          </p:cNvPr>
          <p:cNvSpPr>
            <a:spLocks noGrp="1"/>
          </p:cNvSpPr>
          <p:nvPr>
            <p:ph idx="1"/>
          </p:nvPr>
        </p:nvSpPr>
        <p:spPr/>
        <p:txBody>
          <a:bodyPr>
            <a:normAutofit lnSpcReduction="10000"/>
          </a:bodyPr>
          <a:lstStyle/>
          <a:p>
            <a:pPr marL="0" indent="0" algn="just">
              <a:lnSpc>
                <a:spcPct val="107000"/>
              </a:lnSpc>
              <a:spcAft>
                <a:spcPts val="800"/>
              </a:spcAft>
              <a:buNone/>
            </a:pPr>
            <a:r>
              <a:rPr lang="sl-SI" kern="100">
                <a:effectLst/>
                <a:latin typeface="+mn-lt"/>
                <a:ea typeface="Aptos" panose="020B0004020202020204" pitchFamily="34" charset="0"/>
                <a:cs typeface="Times New Roman" panose="02020603050405020304" pitchFamily="18" charset="0"/>
              </a:rPr>
              <a:t>A6.2.1/3.11: Vzpostavitev nacionalnega podatkovnega </a:t>
            </a:r>
            <a:r>
              <a:rPr lang="sl-SI" kern="100" err="1">
                <a:effectLst/>
                <a:latin typeface="+mn-lt"/>
                <a:ea typeface="Aptos" panose="020B0004020202020204" pitchFamily="34" charset="0"/>
                <a:cs typeface="Times New Roman" panose="02020603050405020304" pitchFamily="18" charset="0"/>
              </a:rPr>
              <a:t>repozitorija</a:t>
            </a:r>
            <a:r>
              <a:rPr lang="sl-SI" kern="100">
                <a:effectLst/>
                <a:latin typeface="+mn-lt"/>
                <a:ea typeface="Aptos" panose="020B0004020202020204" pitchFamily="34" charset="0"/>
                <a:cs typeface="Times New Roman" panose="02020603050405020304" pitchFamily="18" charset="0"/>
              </a:rPr>
              <a:t> slovenskih </a:t>
            </a:r>
            <a:r>
              <a:rPr lang="sl-SI" kern="100" err="1">
                <a:effectLst/>
                <a:latin typeface="+mn-lt"/>
                <a:ea typeface="Aptos" panose="020B0004020202020204" pitchFamily="34" charset="0"/>
                <a:cs typeface="Times New Roman" panose="02020603050405020304" pitchFamily="18" charset="0"/>
              </a:rPr>
              <a:t>genomskih</a:t>
            </a:r>
            <a:r>
              <a:rPr lang="sl-SI" kern="100">
                <a:effectLst/>
                <a:latin typeface="+mn-lt"/>
                <a:ea typeface="Aptos" panose="020B0004020202020204" pitchFamily="34" charset="0"/>
                <a:cs typeface="Times New Roman" panose="02020603050405020304" pitchFamily="18" charset="0"/>
              </a:rPr>
              <a:t> podatkov po načelih FAIR kot del projekta GDI - +1MG. A6.2.6/4.2: Razvoj znanstvenega založništva v okviru institucionalnih repozitorijev (2022 – 2026)</a:t>
            </a:r>
          </a:p>
          <a:p>
            <a:pPr marL="449580" algn="just">
              <a:lnSpc>
                <a:spcPct val="107000"/>
              </a:lnSpc>
              <a:spcAft>
                <a:spcPts val="800"/>
              </a:spcAft>
            </a:pPr>
            <a:r>
              <a:rPr lang="sl-SI" kern="100">
                <a:effectLst/>
                <a:latin typeface="+mn-lt"/>
                <a:ea typeface="Aptos" panose="020B0004020202020204" pitchFamily="34" charset="0"/>
                <a:cs typeface="Times New Roman" panose="02020603050405020304" pitchFamily="18" charset="0"/>
              </a:rPr>
              <a:t>Delovni sklop 3: Vzpostavitev nacionalnega vozlišča za hranjenje in obdelavo </a:t>
            </a:r>
            <a:r>
              <a:rPr lang="sl-SI" kern="100" err="1">
                <a:effectLst/>
                <a:latin typeface="+mn-lt"/>
                <a:ea typeface="Aptos" panose="020B0004020202020204" pitchFamily="34" charset="0"/>
                <a:cs typeface="Times New Roman" panose="02020603050405020304" pitchFamily="18" charset="0"/>
              </a:rPr>
              <a:t>genomskih</a:t>
            </a:r>
            <a:r>
              <a:rPr lang="sl-SI" kern="100">
                <a:effectLst/>
                <a:latin typeface="+mn-lt"/>
                <a:ea typeface="Aptos" panose="020B0004020202020204" pitchFamily="34" charset="0"/>
                <a:cs typeface="Times New Roman" panose="02020603050405020304" pitchFamily="18" charset="0"/>
              </a:rPr>
              <a:t> podatkov.</a:t>
            </a:r>
          </a:p>
          <a:p>
            <a:pPr marL="449580" algn="just">
              <a:lnSpc>
                <a:spcPct val="107000"/>
              </a:lnSpc>
              <a:spcAft>
                <a:spcPts val="800"/>
              </a:spcAft>
            </a:pPr>
            <a:r>
              <a:rPr lang="sl-SI" kern="100">
                <a:effectLst/>
                <a:latin typeface="+mn-lt"/>
                <a:ea typeface="Aptos" panose="020B0004020202020204" pitchFamily="34" charset="0"/>
                <a:cs typeface="Times New Roman" panose="02020603050405020304" pitchFamily="18" charset="0"/>
              </a:rPr>
              <a:t>Delovni sklop 4: Povezovanje nacionalnega vozlišča z evropsko infrastrukturo </a:t>
            </a:r>
            <a:r>
              <a:rPr lang="sl-SI" kern="100" err="1">
                <a:effectLst/>
                <a:latin typeface="+mn-lt"/>
                <a:ea typeface="Aptos" panose="020B0004020202020204" pitchFamily="34" charset="0"/>
                <a:cs typeface="Times New Roman" panose="02020603050405020304" pitchFamily="18" charset="0"/>
              </a:rPr>
              <a:t>genomskih</a:t>
            </a:r>
            <a:r>
              <a:rPr lang="sl-SI" kern="100">
                <a:effectLst/>
                <a:latin typeface="+mn-lt"/>
                <a:ea typeface="Aptos" panose="020B0004020202020204" pitchFamily="34" charset="0"/>
                <a:cs typeface="Times New Roman" panose="02020603050405020304" pitchFamily="18" charset="0"/>
              </a:rPr>
              <a:t> podatkov.</a:t>
            </a:r>
          </a:p>
          <a:p>
            <a:pPr marL="449580" algn="just">
              <a:lnSpc>
                <a:spcPct val="107000"/>
              </a:lnSpc>
              <a:spcAft>
                <a:spcPts val="800"/>
              </a:spcAft>
            </a:pPr>
            <a:r>
              <a:rPr lang="sl-SI" kern="100">
                <a:effectLst/>
                <a:latin typeface="+mn-lt"/>
                <a:ea typeface="Aptos" panose="020B0004020202020204" pitchFamily="34" charset="0"/>
                <a:cs typeface="Times New Roman" panose="02020603050405020304" pitchFamily="18" charset="0"/>
              </a:rPr>
              <a:t>Delovni sklop 8: Aplikacijske in inovacijske rešitve.</a:t>
            </a:r>
          </a:p>
        </p:txBody>
      </p:sp>
    </p:spTree>
    <p:extLst>
      <p:ext uri="{BB962C8B-B14F-4D97-AF65-F5344CB8AC3E}">
        <p14:creationId xmlns:p14="http://schemas.microsoft.com/office/powerpoint/2010/main" val="34604481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30CA137-4901-DE02-1929-26217ECFFD63}"/>
              </a:ext>
            </a:extLst>
          </p:cNvPr>
          <p:cNvSpPr>
            <a:spLocks noGrp="1"/>
          </p:cNvSpPr>
          <p:nvPr>
            <p:ph type="title"/>
          </p:nvPr>
        </p:nvSpPr>
        <p:spPr/>
        <p:txBody>
          <a:bodyPr>
            <a:normAutofit fontScale="90000"/>
          </a:bodyPr>
          <a:lstStyle/>
          <a:p>
            <a:r>
              <a:rPr lang="sl-SI"/>
              <a:t>1+MG shema</a:t>
            </a:r>
          </a:p>
        </p:txBody>
      </p:sp>
      <p:pic>
        <p:nvPicPr>
          <p:cNvPr id="5" name="Označba mesta vsebine 4" descr="Slika, ki vsebuje besede besedilo, posnetek zaslona, diagram, oblikovanje&#10;&#10;Opis je samodejno ustvarjen">
            <a:extLst>
              <a:ext uri="{FF2B5EF4-FFF2-40B4-BE49-F238E27FC236}">
                <a16:creationId xmlns:a16="http://schemas.microsoft.com/office/drawing/2014/main" id="{4DDA7608-8BA5-529D-A3D7-3550BA3D9D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7423" y="1768855"/>
            <a:ext cx="9766347" cy="4583906"/>
          </a:xfrm>
        </p:spPr>
      </p:pic>
    </p:spTree>
    <p:extLst>
      <p:ext uri="{BB962C8B-B14F-4D97-AF65-F5344CB8AC3E}">
        <p14:creationId xmlns:p14="http://schemas.microsoft.com/office/powerpoint/2010/main" val="2088524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79"/>
        <p:cNvGrpSpPr/>
        <p:nvPr/>
      </p:nvGrpSpPr>
      <p:grpSpPr>
        <a:xfrm>
          <a:off x="0" y="0"/>
          <a:ext cx="0" cy="0"/>
          <a:chOff x="0" y="0"/>
          <a:chExt cx="0" cy="0"/>
        </a:xfrm>
      </p:grpSpPr>
      <p:sp>
        <p:nvSpPr>
          <p:cNvPr id="2880" name="Google Shape;2880;p233"/>
          <p:cNvSpPr txBox="1">
            <a:spLocks noGrp="1"/>
          </p:cNvSpPr>
          <p:nvPr>
            <p:ph type="title"/>
          </p:nvPr>
        </p:nvSpPr>
        <p:spPr>
          <a:xfrm>
            <a:off x="825189" y="176494"/>
            <a:ext cx="10143155" cy="705600"/>
          </a:xfrm>
          <a:prstGeom prst="rect">
            <a:avLst/>
          </a:prstGeom>
          <a:noFill/>
          <a:ln>
            <a:noFill/>
          </a:ln>
        </p:spPr>
        <p:txBody>
          <a:bodyPr spcFirstLastPara="1" vert="horz" wrap="square" lIns="91400" tIns="45700" rIns="91400" bIns="45700" rtlCol="0" anchor="b" anchorCtr="0">
            <a:noAutofit/>
          </a:bodyPr>
          <a:lstStyle/>
          <a:p>
            <a:pPr algn="ctr"/>
            <a:r>
              <a:rPr lang="sl-SI">
                <a:solidFill>
                  <a:srgbClr val="ED7D31"/>
                </a:solidFill>
                <a:latin typeface="Calibri"/>
                <a:ea typeface="+mn-ea"/>
                <a:cs typeface="Calibri" panose="020F0502020204030204" pitchFamily="34" charset="0"/>
                <a:sym typeface="Trebuchet MS"/>
              </a:rPr>
              <a:t>Delovni tok</a:t>
            </a:r>
          </a:p>
        </p:txBody>
      </p:sp>
      <p:pic>
        <p:nvPicPr>
          <p:cNvPr id="2881" name="Google Shape;2881;p233"/>
          <p:cNvPicPr preferRelativeResize="0"/>
          <p:nvPr/>
        </p:nvPicPr>
        <p:blipFill rotWithShape="1">
          <a:blip r:embed="rId3">
            <a:alphaModFix/>
          </a:blip>
          <a:srcRect/>
          <a:stretch/>
        </p:blipFill>
        <p:spPr>
          <a:xfrm>
            <a:off x="2303797" y="1182160"/>
            <a:ext cx="9802063" cy="567584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a:extLst>
              <a:ext uri="{FF2B5EF4-FFF2-40B4-BE49-F238E27FC236}">
                <a16:creationId xmlns:a16="http://schemas.microsoft.com/office/drawing/2014/main" id="{1874AD23-8912-9F53-FFB3-2B0CA08967A1}"/>
              </a:ext>
            </a:extLst>
          </p:cNvPr>
          <p:cNvSpPr/>
          <p:nvPr/>
        </p:nvSpPr>
        <p:spPr>
          <a:xfrm>
            <a:off x="1473459" y="4528749"/>
            <a:ext cx="8193055" cy="1287624"/>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 name="Naslov 3">
            <a:extLst>
              <a:ext uri="{FF2B5EF4-FFF2-40B4-BE49-F238E27FC236}">
                <a16:creationId xmlns:a16="http://schemas.microsoft.com/office/drawing/2014/main" id="{9BBD57AD-D156-1D2D-D1CA-F3D113A6516D}"/>
              </a:ext>
            </a:extLst>
          </p:cNvPr>
          <p:cNvSpPr>
            <a:spLocks noGrp="1"/>
          </p:cNvSpPr>
          <p:nvPr>
            <p:ph type="title"/>
          </p:nvPr>
        </p:nvSpPr>
        <p:spPr>
          <a:xfrm>
            <a:off x="838200" y="158620"/>
            <a:ext cx="10515600" cy="1325563"/>
          </a:xfrm>
        </p:spPr>
        <p:txBody>
          <a:bodyPr/>
          <a:lstStyle/>
          <a:p>
            <a:r>
              <a:rPr lang="sl-SI"/>
              <a:t>Shema nacionalne GDI infrastrukture</a:t>
            </a:r>
          </a:p>
        </p:txBody>
      </p:sp>
      <p:sp>
        <p:nvSpPr>
          <p:cNvPr id="5" name="Pravokotnik 4">
            <a:extLst>
              <a:ext uri="{FF2B5EF4-FFF2-40B4-BE49-F238E27FC236}">
                <a16:creationId xmlns:a16="http://schemas.microsoft.com/office/drawing/2014/main" id="{309E9D80-8A89-7C10-0873-AA77844A36D0}"/>
              </a:ext>
            </a:extLst>
          </p:cNvPr>
          <p:cNvSpPr/>
          <p:nvPr/>
        </p:nvSpPr>
        <p:spPr>
          <a:xfrm>
            <a:off x="4376057" y="1407123"/>
            <a:ext cx="2015412" cy="779106"/>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sl-SI"/>
              <a:t>Nacionalno GDI vozlišče</a:t>
            </a:r>
          </a:p>
        </p:txBody>
      </p:sp>
      <p:sp>
        <p:nvSpPr>
          <p:cNvPr id="6" name="Pravokotnik 5">
            <a:extLst>
              <a:ext uri="{FF2B5EF4-FFF2-40B4-BE49-F238E27FC236}">
                <a16:creationId xmlns:a16="http://schemas.microsoft.com/office/drawing/2014/main" id="{08E1B93D-00C1-D495-8FF2-349D0EC775DD}"/>
              </a:ext>
            </a:extLst>
          </p:cNvPr>
          <p:cNvSpPr/>
          <p:nvPr/>
        </p:nvSpPr>
        <p:spPr>
          <a:xfrm>
            <a:off x="1473459" y="2978068"/>
            <a:ext cx="2015412" cy="779106"/>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sl-SI"/>
              <a:t>Institucionalno GDI vozlišče 1</a:t>
            </a:r>
          </a:p>
        </p:txBody>
      </p:sp>
      <p:sp>
        <p:nvSpPr>
          <p:cNvPr id="7" name="Pravokotnik 6">
            <a:extLst>
              <a:ext uri="{FF2B5EF4-FFF2-40B4-BE49-F238E27FC236}">
                <a16:creationId xmlns:a16="http://schemas.microsoft.com/office/drawing/2014/main" id="{FD298754-9B32-98BF-D9AC-64E283FE9E1D}"/>
              </a:ext>
            </a:extLst>
          </p:cNvPr>
          <p:cNvSpPr/>
          <p:nvPr/>
        </p:nvSpPr>
        <p:spPr>
          <a:xfrm>
            <a:off x="3722914" y="2967936"/>
            <a:ext cx="2015411" cy="779106"/>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sl-SI"/>
              <a:t>Institucionalno GDI vozlišče 2</a:t>
            </a:r>
          </a:p>
        </p:txBody>
      </p:sp>
      <p:sp>
        <p:nvSpPr>
          <p:cNvPr id="8" name="Pravokotnik 7">
            <a:extLst>
              <a:ext uri="{FF2B5EF4-FFF2-40B4-BE49-F238E27FC236}">
                <a16:creationId xmlns:a16="http://schemas.microsoft.com/office/drawing/2014/main" id="{1D449C8A-4D0F-A022-1481-1FA4F5512C3B}"/>
              </a:ext>
            </a:extLst>
          </p:cNvPr>
          <p:cNvSpPr/>
          <p:nvPr/>
        </p:nvSpPr>
        <p:spPr>
          <a:xfrm>
            <a:off x="7651102" y="2978869"/>
            <a:ext cx="2015412" cy="779106"/>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sl-SI"/>
              <a:t>Institucionalno GDI vozlišče N</a:t>
            </a:r>
          </a:p>
        </p:txBody>
      </p:sp>
      <p:cxnSp>
        <p:nvCxnSpPr>
          <p:cNvPr id="10" name="Raven puščični povezovalnik 9">
            <a:extLst>
              <a:ext uri="{FF2B5EF4-FFF2-40B4-BE49-F238E27FC236}">
                <a16:creationId xmlns:a16="http://schemas.microsoft.com/office/drawing/2014/main" id="{115E1B6C-4C70-6CC0-7F04-7660FCE2700F}"/>
              </a:ext>
            </a:extLst>
          </p:cNvPr>
          <p:cNvCxnSpPr>
            <a:cxnSpLocks/>
            <a:endCxn id="6" idx="0"/>
          </p:cNvCxnSpPr>
          <p:nvPr/>
        </p:nvCxnSpPr>
        <p:spPr>
          <a:xfrm flipH="1">
            <a:off x="2481165" y="2186229"/>
            <a:ext cx="2366865" cy="79183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Raven puščični povezovalnik 11">
            <a:extLst>
              <a:ext uri="{FF2B5EF4-FFF2-40B4-BE49-F238E27FC236}">
                <a16:creationId xmlns:a16="http://schemas.microsoft.com/office/drawing/2014/main" id="{6AA4B829-F7EC-3B2A-93E9-9B5EFEE08FB8}"/>
              </a:ext>
            </a:extLst>
          </p:cNvPr>
          <p:cNvCxnSpPr>
            <a:cxnSpLocks/>
            <a:endCxn id="7" idx="0"/>
          </p:cNvCxnSpPr>
          <p:nvPr/>
        </p:nvCxnSpPr>
        <p:spPr>
          <a:xfrm flipH="1">
            <a:off x="4730620" y="2187621"/>
            <a:ext cx="599491" cy="78031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Raven puščični povezovalnik 13">
            <a:extLst>
              <a:ext uri="{FF2B5EF4-FFF2-40B4-BE49-F238E27FC236}">
                <a16:creationId xmlns:a16="http://schemas.microsoft.com/office/drawing/2014/main" id="{FD4FE546-AD5E-79AE-9AAC-68944CAE7E7A}"/>
              </a:ext>
            </a:extLst>
          </p:cNvPr>
          <p:cNvCxnSpPr>
            <a:cxnSpLocks/>
          </p:cNvCxnSpPr>
          <p:nvPr/>
        </p:nvCxnSpPr>
        <p:spPr>
          <a:xfrm>
            <a:off x="5855736" y="2221978"/>
            <a:ext cx="2607129" cy="69369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Raven puščični povezovalnik 16">
            <a:extLst>
              <a:ext uri="{FF2B5EF4-FFF2-40B4-BE49-F238E27FC236}">
                <a16:creationId xmlns:a16="http://schemas.microsoft.com/office/drawing/2014/main" id="{5958CE41-18B9-D26B-49D0-2819E5B3F4D2}"/>
              </a:ext>
            </a:extLst>
          </p:cNvPr>
          <p:cNvCxnSpPr>
            <a:cxnSpLocks/>
            <a:stCxn id="5" idx="3"/>
          </p:cNvCxnSpPr>
          <p:nvPr/>
        </p:nvCxnSpPr>
        <p:spPr>
          <a:xfrm>
            <a:off x="6391469" y="1796676"/>
            <a:ext cx="1525196"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PoljeZBesedilom 17">
            <a:extLst>
              <a:ext uri="{FF2B5EF4-FFF2-40B4-BE49-F238E27FC236}">
                <a16:creationId xmlns:a16="http://schemas.microsoft.com/office/drawing/2014/main" id="{FF2FB6EC-67C4-36C4-F1CE-4E439D0F9380}"/>
              </a:ext>
            </a:extLst>
          </p:cNvPr>
          <p:cNvSpPr txBox="1"/>
          <p:nvPr/>
        </p:nvSpPr>
        <p:spPr>
          <a:xfrm>
            <a:off x="6580804" y="3150739"/>
            <a:ext cx="1234750" cy="369332"/>
          </a:xfrm>
          <a:prstGeom prst="rect">
            <a:avLst/>
          </a:prstGeom>
          <a:noFill/>
        </p:spPr>
        <p:txBody>
          <a:bodyPr wrap="square" rtlCol="0">
            <a:spAutoFit/>
          </a:bodyPr>
          <a:lstStyle/>
          <a:p>
            <a:r>
              <a:rPr lang="sl-SI"/>
              <a:t>….</a:t>
            </a:r>
          </a:p>
        </p:txBody>
      </p:sp>
      <p:sp>
        <p:nvSpPr>
          <p:cNvPr id="2" name="Pravokotnik 1">
            <a:extLst>
              <a:ext uri="{FF2B5EF4-FFF2-40B4-BE49-F238E27FC236}">
                <a16:creationId xmlns:a16="http://schemas.microsoft.com/office/drawing/2014/main" id="{0C3E92D8-B8F5-3A8C-2024-D0E91A56D073}"/>
              </a:ext>
            </a:extLst>
          </p:cNvPr>
          <p:cNvSpPr/>
          <p:nvPr/>
        </p:nvSpPr>
        <p:spPr>
          <a:xfrm>
            <a:off x="1780590" y="4649754"/>
            <a:ext cx="1604866" cy="975342"/>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sl-SI" sz="1400"/>
              <a:t>Nacionalni arhiv </a:t>
            </a:r>
            <a:r>
              <a:rPr lang="sl-SI" sz="1400" err="1"/>
              <a:t>genomskih</a:t>
            </a:r>
            <a:r>
              <a:rPr lang="sl-SI" sz="1400"/>
              <a:t> podatkov</a:t>
            </a:r>
          </a:p>
        </p:txBody>
      </p:sp>
      <p:sp>
        <p:nvSpPr>
          <p:cNvPr id="3" name="Pravokotnik 2">
            <a:extLst>
              <a:ext uri="{FF2B5EF4-FFF2-40B4-BE49-F238E27FC236}">
                <a16:creationId xmlns:a16="http://schemas.microsoft.com/office/drawing/2014/main" id="{FBD0C73A-4FAA-3A27-C6CC-CEF3AB88E50A}"/>
              </a:ext>
            </a:extLst>
          </p:cNvPr>
          <p:cNvSpPr/>
          <p:nvPr/>
        </p:nvSpPr>
        <p:spPr>
          <a:xfrm>
            <a:off x="3618332" y="4720026"/>
            <a:ext cx="2101719" cy="905070"/>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sl-SI" sz="1600"/>
              <a:t>Slovensko </a:t>
            </a:r>
            <a:r>
              <a:rPr lang="sl-SI" sz="1600" err="1"/>
              <a:t>superračunalniško</a:t>
            </a:r>
            <a:r>
              <a:rPr lang="sl-SI" sz="1600"/>
              <a:t> omrežje (SLING)</a:t>
            </a:r>
          </a:p>
        </p:txBody>
      </p:sp>
      <p:sp>
        <p:nvSpPr>
          <p:cNvPr id="33" name="Pravokotnik 32">
            <a:extLst>
              <a:ext uri="{FF2B5EF4-FFF2-40B4-BE49-F238E27FC236}">
                <a16:creationId xmlns:a16="http://schemas.microsoft.com/office/drawing/2014/main" id="{FB4E96A3-B363-4738-5BFB-A1F4CC2AD762}"/>
              </a:ext>
            </a:extLst>
          </p:cNvPr>
          <p:cNvSpPr/>
          <p:nvPr/>
        </p:nvSpPr>
        <p:spPr>
          <a:xfrm>
            <a:off x="5952927" y="4720026"/>
            <a:ext cx="1604866" cy="905070"/>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sl-SI" sz="1600"/>
              <a:t>Nacionalna infrastruktura odprte znanosti</a:t>
            </a:r>
          </a:p>
        </p:txBody>
      </p:sp>
      <p:sp>
        <p:nvSpPr>
          <p:cNvPr id="34" name="Pravokotnik 33">
            <a:extLst>
              <a:ext uri="{FF2B5EF4-FFF2-40B4-BE49-F238E27FC236}">
                <a16:creationId xmlns:a16="http://schemas.microsoft.com/office/drawing/2014/main" id="{6BFC5ED7-97BA-FAA6-52AE-837769072BFB}"/>
              </a:ext>
            </a:extLst>
          </p:cNvPr>
          <p:cNvSpPr/>
          <p:nvPr/>
        </p:nvSpPr>
        <p:spPr>
          <a:xfrm>
            <a:off x="7790669" y="4720026"/>
            <a:ext cx="1763878" cy="905070"/>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sl-SI" sz="1200"/>
              <a:t>Nacionalna zdravstvena podatkovna in storitvena infrastruktura</a:t>
            </a:r>
          </a:p>
        </p:txBody>
      </p:sp>
      <p:cxnSp>
        <p:nvCxnSpPr>
          <p:cNvPr id="36" name="Raven puščični povezovalnik 35">
            <a:extLst>
              <a:ext uri="{FF2B5EF4-FFF2-40B4-BE49-F238E27FC236}">
                <a16:creationId xmlns:a16="http://schemas.microsoft.com/office/drawing/2014/main" id="{41EBE311-A484-C319-FE12-4326E6365B08}"/>
              </a:ext>
            </a:extLst>
          </p:cNvPr>
          <p:cNvCxnSpPr>
            <a:cxnSpLocks/>
            <a:stCxn id="6" idx="2"/>
          </p:cNvCxnSpPr>
          <p:nvPr/>
        </p:nvCxnSpPr>
        <p:spPr>
          <a:xfrm>
            <a:off x="2481165" y="3757174"/>
            <a:ext cx="0" cy="77157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8" name="Raven puščični povezovalnik 37">
            <a:extLst>
              <a:ext uri="{FF2B5EF4-FFF2-40B4-BE49-F238E27FC236}">
                <a16:creationId xmlns:a16="http://schemas.microsoft.com/office/drawing/2014/main" id="{8DD9CB4E-E8ED-12DD-097B-7D4F76FE0F34}"/>
              </a:ext>
            </a:extLst>
          </p:cNvPr>
          <p:cNvCxnSpPr>
            <a:stCxn id="7" idx="2"/>
          </p:cNvCxnSpPr>
          <p:nvPr/>
        </p:nvCxnSpPr>
        <p:spPr>
          <a:xfrm>
            <a:off x="4730620" y="3747042"/>
            <a:ext cx="0" cy="78170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1" name="Raven puščični povezovalnik 40">
            <a:extLst>
              <a:ext uri="{FF2B5EF4-FFF2-40B4-BE49-F238E27FC236}">
                <a16:creationId xmlns:a16="http://schemas.microsoft.com/office/drawing/2014/main" id="{13B55DE1-AEB1-5E9F-A3DA-A02E084718E5}"/>
              </a:ext>
            </a:extLst>
          </p:cNvPr>
          <p:cNvCxnSpPr>
            <a:cxnSpLocks/>
            <a:stCxn id="8" idx="2"/>
          </p:cNvCxnSpPr>
          <p:nvPr/>
        </p:nvCxnSpPr>
        <p:spPr>
          <a:xfrm flipH="1">
            <a:off x="8649478" y="3757975"/>
            <a:ext cx="9330" cy="77077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Oblak 10">
            <a:extLst>
              <a:ext uri="{FF2B5EF4-FFF2-40B4-BE49-F238E27FC236}">
                <a16:creationId xmlns:a16="http://schemas.microsoft.com/office/drawing/2014/main" id="{8E913DDE-3E33-1B6E-9211-E1172C3E9158}"/>
              </a:ext>
            </a:extLst>
          </p:cNvPr>
          <p:cNvSpPr/>
          <p:nvPr/>
        </p:nvSpPr>
        <p:spPr>
          <a:xfrm>
            <a:off x="7815554" y="1232904"/>
            <a:ext cx="2607129" cy="91440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a:t>EU GDI  infrastruktura</a:t>
            </a:r>
          </a:p>
        </p:txBody>
      </p:sp>
    </p:spTree>
    <p:extLst>
      <p:ext uri="{BB962C8B-B14F-4D97-AF65-F5344CB8AC3E}">
        <p14:creationId xmlns:p14="http://schemas.microsoft.com/office/powerpoint/2010/main" val="1914628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94FE7C-DA2A-F33E-3274-C35FFE81CF44}"/>
              </a:ext>
            </a:extLst>
          </p:cNvPr>
          <p:cNvSpPr>
            <a:spLocks noGrp="1"/>
          </p:cNvSpPr>
          <p:nvPr>
            <p:ph type="title"/>
          </p:nvPr>
        </p:nvSpPr>
        <p:spPr/>
        <p:txBody>
          <a:bodyPr>
            <a:normAutofit fontScale="90000"/>
          </a:bodyPr>
          <a:lstStyle/>
          <a:p>
            <a:r>
              <a:rPr lang="sl-SI"/>
              <a:t>Enostavno iskanje</a:t>
            </a:r>
          </a:p>
        </p:txBody>
      </p:sp>
      <p:sp>
        <p:nvSpPr>
          <p:cNvPr id="3" name="Označba mesta vsebine 2">
            <a:extLst>
              <a:ext uri="{FF2B5EF4-FFF2-40B4-BE49-F238E27FC236}">
                <a16:creationId xmlns:a16="http://schemas.microsoft.com/office/drawing/2014/main" id="{10D5C49E-C970-3FF7-B317-F5C8D49A5621}"/>
              </a:ext>
            </a:extLst>
          </p:cNvPr>
          <p:cNvSpPr>
            <a:spLocks noGrp="1"/>
          </p:cNvSpPr>
          <p:nvPr>
            <p:ph idx="1"/>
          </p:nvPr>
        </p:nvSpPr>
        <p:spPr/>
        <p:txBody>
          <a:bodyPr/>
          <a:lstStyle/>
          <a:p>
            <a:pPr marL="0" indent="0">
              <a:buNone/>
            </a:pPr>
            <a:r>
              <a:rPr lang="sl-SI"/>
              <a:t> </a:t>
            </a:r>
          </a:p>
        </p:txBody>
      </p:sp>
      <p:pic>
        <p:nvPicPr>
          <p:cNvPr id="7" name="Slika 6">
            <a:extLst>
              <a:ext uri="{FF2B5EF4-FFF2-40B4-BE49-F238E27FC236}">
                <a16:creationId xmlns:a16="http://schemas.microsoft.com/office/drawing/2014/main" id="{632F385B-160B-D185-0320-41A191064ECF}"/>
              </a:ext>
            </a:extLst>
          </p:cNvPr>
          <p:cNvPicPr>
            <a:picLocks noChangeAspect="1"/>
          </p:cNvPicPr>
          <p:nvPr/>
        </p:nvPicPr>
        <p:blipFill>
          <a:blip r:embed="rId2"/>
          <a:stretch>
            <a:fillRect/>
          </a:stretch>
        </p:blipFill>
        <p:spPr>
          <a:xfrm>
            <a:off x="1683637" y="1690688"/>
            <a:ext cx="6953985" cy="4756093"/>
          </a:xfrm>
          <a:prstGeom prst="rect">
            <a:avLst/>
          </a:prstGeom>
        </p:spPr>
      </p:pic>
    </p:spTree>
    <p:extLst>
      <p:ext uri="{BB962C8B-B14F-4D97-AF65-F5344CB8AC3E}">
        <p14:creationId xmlns:p14="http://schemas.microsoft.com/office/powerpoint/2010/main" val="1862036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01"/>
        <p:cNvGrpSpPr/>
        <p:nvPr/>
      </p:nvGrpSpPr>
      <p:grpSpPr>
        <a:xfrm>
          <a:off x="0" y="0"/>
          <a:ext cx="0" cy="0"/>
          <a:chOff x="0" y="0"/>
          <a:chExt cx="0" cy="0"/>
        </a:xfrm>
      </p:grpSpPr>
      <p:pic>
        <p:nvPicPr>
          <p:cNvPr id="1802" name="Google Shape;1802;p46"/>
          <p:cNvPicPr preferRelativeResize="0"/>
          <p:nvPr/>
        </p:nvPicPr>
        <p:blipFill rotWithShape="1">
          <a:blip r:embed="rId3">
            <a:alphaModFix/>
          </a:blip>
          <a:srcRect/>
          <a:stretch/>
        </p:blipFill>
        <p:spPr>
          <a:xfrm>
            <a:off x="5456891" y="304799"/>
            <a:ext cx="4434931" cy="6553201"/>
          </a:xfrm>
          <a:prstGeom prst="rect">
            <a:avLst/>
          </a:prstGeom>
          <a:noFill/>
          <a:ln>
            <a:noFill/>
          </a:ln>
        </p:spPr>
      </p:pic>
      <p:pic>
        <p:nvPicPr>
          <p:cNvPr id="1803" name="Google Shape;1803;p46"/>
          <p:cNvPicPr preferRelativeResize="0"/>
          <p:nvPr/>
        </p:nvPicPr>
        <p:blipFill rotWithShape="1">
          <a:blip r:embed="rId4">
            <a:alphaModFix/>
          </a:blip>
          <a:srcRect/>
          <a:stretch/>
        </p:blipFill>
        <p:spPr>
          <a:xfrm>
            <a:off x="-289870" y="1504962"/>
            <a:ext cx="5136601" cy="4909824"/>
          </a:xfrm>
          <a:prstGeom prst="rect">
            <a:avLst/>
          </a:prstGeom>
          <a:noFill/>
          <a:ln>
            <a:noFill/>
          </a:ln>
        </p:spPr>
      </p:pic>
      <p:sp>
        <p:nvSpPr>
          <p:cNvPr id="1804" name="Google Shape;1804;p46"/>
          <p:cNvSpPr/>
          <p:nvPr/>
        </p:nvSpPr>
        <p:spPr>
          <a:xfrm>
            <a:off x="6356492" y="415398"/>
            <a:ext cx="1136700" cy="1174200"/>
          </a:xfrm>
          <a:prstGeom prst="rect">
            <a:avLst/>
          </a:prstGeom>
          <a:noFill/>
          <a:ln w="28575" cap="flat" cmpd="sng">
            <a:solidFill>
              <a:srgbClr val="DD2B6C"/>
            </a:solidFill>
            <a:prstDash val="solid"/>
            <a:round/>
            <a:headEnd type="none" w="sm" len="sm"/>
            <a:tailEnd type="none" w="sm" len="sm"/>
          </a:ln>
        </p:spPr>
        <p:txBody>
          <a:bodyPr spcFirstLastPara="1" wrap="square" lIns="91400" tIns="91400" rIns="91400" bIns="91400" anchor="ctr" anchorCtr="0">
            <a:noAutofit/>
          </a:bodyPr>
          <a:lstStyle/>
          <a:p>
            <a:pPr algn="ctr"/>
            <a:endParaRPr sz="1400">
              <a:solidFill>
                <a:srgbClr val="000000"/>
              </a:solidFill>
              <a:latin typeface="Arial"/>
              <a:ea typeface="Arial"/>
              <a:cs typeface="Arial"/>
              <a:sym typeface="Arial"/>
            </a:endParaRPr>
          </a:p>
        </p:txBody>
      </p:sp>
      <p:cxnSp>
        <p:nvCxnSpPr>
          <p:cNvPr id="1805" name="Google Shape;1805;p46"/>
          <p:cNvCxnSpPr/>
          <p:nvPr/>
        </p:nvCxnSpPr>
        <p:spPr>
          <a:xfrm flipH="1">
            <a:off x="4862917" y="415398"/>
            <a:ext cx="1474800" cy="1089600"/>
          </a:xfrm>
          <a:prstGeom prst="straightConnector1">
            <a:avLst/>
          </a:prstGeom>
          <a:noFill/>
          <a:ln w="28575" cap="flat" cmpd="sng">
            <a:solidFill>
              <a:srgbClr val="DD2B6C"/>
            </a:solidFill>
            <a:prstDash val="solid"/>
            <a:round/>
            <a:headEnd type="none" w="sm" len="sm"/>
            <a:tailEnd type="none" w="sm" len="sm"/>
          </a:ln>
        </p:spPr>
      </p:cxnSp>
      <p:cxnSp>
        <p:nvCxnSpPr>
          <p:cNvPr id="1806" name="Google Shape;1806;p46"/>
          <p:cNvCxnSpPr/>
          <p:nvPr/>
        </p:nvCxnSpPr>
        <p:spPr>
          <a:xfrm flipH="1">
            <a:off x="4844117" y="1598899"/>
            <a:ext cx="1503000" cy="4799700"/>
          </a:xfrm>
          <a:prstGeom prst="straightConnector1">
            <a:avLst/>
          </a:prstGeom>
          <a:noFill/>
          <a:ln w="28575" cap="flat" cmpd="sng">
            <a:solidFill>
              <a:srgbClr val="DD2B6C"/>
            </a:solidFill>
            <a:prstDash val="solid"/>
            <a:round/>
            <a:headEnd type="none" w="sm" len="sm"/>
            <a:tailEnd type="none" w="sm" len="sm"/>
          </a:ln>
        </p:spPr>
      </p:cxnSp>
      <p:sp>
        <p:nvSpPr>
          <p:cNvPr id="1807" name="Google Shape;1807;p46"/>
          <p:cNvSpPr/>
          <p:nvPr/>
        </p:nvSpPr>
        <p:spPr>
          <a:xfrm>
            <a:off x="-289871" y="1504973"/>
            <a:ext cx="5136600" cy="4909800"/>
          </a:xfrm>
          <a:prstGeom prst="rect">
            <a:avLst/>
          </a:prstGeom>
          <a:noFill/>
          <a:ln w="28575" cap="flat" cmpd="sng">
            <a:solidFill>
              <a:srgbClr val="DD2B6C"/>
            </a:solidFill>
            <a:prstDash val="solid"/>
            <a:round/>
            <a:headEnd type="none" w="sm" len="sm"/>
            <a:tailEnd type="none" w="sm" len="sm"/>
          </a:ln>
        </p:spPr>
        <p:txBody>
          <a:bodyPr spcFirstLastPara="1" wrap="square" lIns="91400" tIns="91400" rIns="91400" bIns="91400" anchor="ctr" anchorCtr="0">
            <a:noAutofit/>
          </a:bodyPr>
          <a:lstStyle/>
          <a:p>
            <a:pPr algn="ctr"/>
            <a:endParaRPr sz="1400">
              <a:solidFill>
                <a:srgbClr val="000000"/>
              </a:solidFill>
              <a:latin typeface="Arial"/>
              <a:ea typeface="Arial"/>
              <a:cs typeface="Arial"/>
              <a:sym typeface="Arial"/>
            </a:endParaRPr>
          </a:p>
        </p:txBody>
      </p:sp>
      <p:sp>
        <p:nvSpPr>
          <p:cNvPr id="1808" name="Google Shape;1808;p46"/>
          <p:cNvSpPr txBox="1">
            <a:spLocks noGrp="1"/>
          </p:cNvSpPr>
          <p:nvPr>
            <p:ph type="title"/>
          </p:nvPr>
        </p:nvSpPr>
        <p:spPr>
          <a:xfrm>
            <a:off x="649207" y="40392"/>
            <a:ext cx="4807684" cy="1200288"/>
          </a:xfrm>
          <a:prstGeom prst="rect">
            <a:avLst/>
          </a:prstGeom>
          <a:noFill/>
          <a:ln>
            <a:noFill/>
          </a:ln>
        </p:spPr>
        <p:txBody>
          <a:bodyPr spcFirstLastPara="1" vert="horz" wrap="square" lIns="91400" tIns="45700" rIns="91400" bIns="45700" rtlCol="0" anchor="t" anchorCtr="0">
            <a:spAutoFit/>
          </a:bodyPr>
          <a:lstStyle/>
          <a:p>
            <a:pPr>
              <a:buSzPts val="4400"/>
            </a:pPr>
            <a:r>
              <a:rPr lang="sl-SI" sz="4000">
                <a:solidFill>
                  <a:srgbClr val="ED7D31"/>
                </a:solidFill>
                <a:latin typeface="Calibri"/>
                <a:ea typeface="+mn-ea"/>
                <a:cs typeface="Calibri" panose="020F0502020204030204" pitchFamily="34" charset="0"/>
              </a:rPr>
              <a:t>Odkrivanje ustreznih podatkov</a:t>
            </a:r>
          </a:p>
        </p:txBody>
      </p:sp>
      <p:pic>
        <p:nvPicPr>
          <p:cNvPr id="1809" name="Google Shape;1809;p46"/>
          <p:cNvPicPr preferRelativeResize="0"/>
          <p:nvPr/>
        </p:nvPicPr>
        <p:blipFill rotWithShape="1">
          <a:blip r:embed="rId5">
            <a:alphaModFix/>
          </a:blip>
          <a:srcRect/>
          <a:stretch/>
        </p:blipFill>
        <p:spPr>
          <a:xfrm>
            <a:off x="974191" y="1142598"/>
            <a:ext cx="2608475" cy="447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14"/>
        <p:cNvGrpSpPr/>
        <p:nvPr/>
      </p:nvGrpSpPr>
      <p:grpSpPr>
        <a:xfrm>
          <a:off x="0" y="0"/>
          <a:ext cx="0" cy="0"/>
          <a:chOff x="0" y="0"/>
          <a:chExt cx="0" cy="0"/>
        </a:xfrm>
      </p:grpSpPr>
      <p:pic>
        <p:nvPicPr>
          <p:cNvPr id="1815" name="Google Shape;1815;p47"/>
          <p:cNvPicPr preferRelativeResize="0"/>
          <p:nvPr/>
        </p:nvPicPr>
        <p:blipFill rotWithShape="1">
          <a:blip r:embed="rId3">
            <a:alphaModFix/>
          </a:blip>
          <a:srcRect/>
          <a:stretch/>
        </p:blipFill>
        <p:spPr>
          <a:xfrm>
            <a:off x="5657609" y="184391"/>
            <a:ext cx="4223061" cy="6553201"/>
          </a:xfrm>
          <a:prstGeom prst="rect">
            <a:avLst/>
          </a:prstGeom>
          <a:noFill/>
          <a:ln>
            <a:noFill/>
          </a:ln>
        </p:spPr>
      </p:pic>
      <p:sp>
        <p:nvSpPr>
          <p:cNvPr id="1816" name="Google Shape;1816;p47"/>
          <p:cNvSpPr/>
          <p:nvPr/>
        </p:nvSpPr>
        <p:spPr>
          <a:xfrm>
            <a:off x="5594679" y="1478490"/>
            <a:ext cx="1887409" cy="2179200"/>
          </a:xfrm>
          <a:prstGeom prst="rect">
            <a:avLst/>
          </a:prstGeom>
          <a:noFill/>
          <a:ln w="28575" cap="flat" cmpd="sng">
            <a:solidFill>
              <a:srgbClr val="DD2B6C"/>
            </a:solidFill>
            <a:prstDash val="solid"/>
            <a:round/>
            <a:headEnd type="none" w="sm" len="sm"/>
            <a:tailEnd type="none" w="sm" len="sm"/>
          </a:ln>
        </p:spPr>
        <p:txBody>
          <a:bodyPr spcFirstLastPara="1" wrap="square" lIns="91400" tIns="91400" rIns="91400" bIns="91400" anchor="ctr" anchorCtr="0">
            <a:noAutofit/>
          </a:bodyPr>
          <a:lstStyle/>
          <a:p>
            <a:pPr algn="ctr"/>
            <a:endParaRPr sz="1400">
              <a:solidFill>
                <a:srgbClr val="000000"/>
              </a:solidFill>
              <a:latin typeface="Arial"/>
              <a:ea typeface="Arial"/>
              <a:cs typeface="Arial"/>
              <a:sym typeface="Arial"/>
            </a:endParaRPr>
          </a:p>
        </p:txBody>
      </p:sp>
      <p:cxnSp>
        <p:nvCxnSpPr>
          <p:cNvPr id="1817" name="Google Shape;1817;p47"/>
          <p:cNvCxnSpPr>
            <a:cxnSpLocks/>
          </p:cNvCxnSpPr>
          <p:nvPr/>
        </p:nvCxnSpPr>
        <p:spPr>
          <a:xfrm flipH="1" flipV="1">
            <a:off x="4635689" y="1140391"/>
            <a:ext cx="958990" cy="338099"/>
          </a:xfrm>
          <a:prstGeom prst="straightConnector1">
            <a:avLst/>
          </a:prstGeom>
          <a:noFill/>
          <a:ln w="28575" cap="flat" cmpd="sng">
            <a:solidFill>
              <a:srgbClr val="DD2B6C"/>
            </a:solidFill>
            <a:prstDash val="solid"/>
            <a:round/>
            <a:headEnd type="none" w="sm" len="sm"/>
            <a:tailEnd type="none" w="sm" len="sm"/>
          </a:ln>
        </p:spPr>
      </p:cxnSp>
      <p:cxnSp>
        <p:nvCxnSpPr>
          <p:cNvPr id="1818" name="Google Shape;1818;p47"/>
          <p:cNvCxnSpPr>
            <a:cxnSpLocks/>
          </p:cNvCxnSpPr>
          <p:nvPr/>
        </p:nvCxnSpPr>
        <p:spPr>
          <a:xfrm flipH="1">
            <a:off x="4645289" y="3657690"/>
            <a:ext cx="949390" cy="2742575"/>
          </a:xfrm>
          <a:prstGeom prst="straightConnector1">
            <a:avLst/>
          </a:prstGeom>
          <a:noFill/>
          <a:ln w="28575" cap="flat" cmpd="sng">
            <a:solidFill>
              <a:srgbClr val="DD2B6C"/>
            </a:solidFill>
            <a:prstDash val="solid"/>
            <a:round/>
            <a:headEnd type="none" w="sm" len="sm"/>
            <a:tailEnd type="none" w="sm" len="sm"/>
          </a:ln>
        </p:spPr>
      </p:cxnSp>
      <p:pic>
        <p:nvPicPr>
          <p:cNvPr id="1819" name="Google Shape;1819;p47"/>
          <p:cNvPicPr preferRelativeResize="0"/>
          <p:nvPr/>
        </p:nvPicPr>
        <p:blipFill rotWithShape="1">
          <a:blip r:embed="rId4">
            <a:alphaModFix/>
          </a:blip>
          <a:srcRect/>
          <a:stretch/>
        </p:blipFill>
        <p:spPr>
          <a:xfrm>
            <a:off x="-49029" y="1140391"/>
            <a:ext cx="4659844" cy="5236875"/>
          </a:xfrm>
          <a:prstGeom prst="rect">
            <a:avLst/>
          </a:prstGeom>
          <a:noFill/>
          <a:ln w="28575" cap="flat" cmpd="sng">
            <a:solidFill>
              <a:srgbClr val="DD2B6C"/>
            </a:solidFill>
            <a:prstDash val="solid"/>
            <a:round/>
            <a:headEnd type="none" w="sm" len="sm"/>
            <a:tailEnd type="none" w="sm" len="sm"/>
          </a:ln>
        </p:spPr>
      </p:pic>
      <p:sp>
        <p:nvSpPr>
          <p:cNvPr id="1820" name="Google Shape;1820;p47"/>
          <p:cNvSpPr txBox="1">
            <a:spLocks noGrp="1"/>
          </p:cNvSpPr>
          <p:nvPr>
            <p:ph type="title"/>
          </p:nvPr>
        </p:nvSpPr>
        <p:spPr>
          <a:xfrm>
            <a:off x="790994" y="0"/>
            <a:ext cx="5106032" cy="646290"/>
          </a:xfrm>
          <a:prstGeom prst="rect">
            <a:avLst/>
          </a:prstGeom>
          <a:noFill/>
          <a:ln>
            <a:noFill/>
          </a:ln>
        </p:spPr>
        <p:txBody>
          <a:bodyPr spcFirstLastPara="1" vert="horz" wrap="square" lIns="91400" tIns="45700" rIns="91400" bIns="45700" rtlCol="0" anchor="t" anchorCtr="0">
            <a:spAutoFit/>
          </a:bodyPr>
          <a:lstStyle/>
          <a:p>
            <a:pPr>
              <a:buSzPts val="4400"/>
            </a:pPr>
            <a:r>
              <a:rPr lang="sl-SI" sz="4000">
                <a:solidFill>
                  <a:srgbClr val="ED7D31"/>
                </a:solidFill>
                <a:latin typeface="Calibri"/>
                <a:ea typeface="+mn-ea"/>
                <a:cs typeface="Calibri" panose="020F0502020204030204" pitchFamily="34" charset="0"/>
              </a:rPr>
              <a:t>Prošnja za podatke</a:t>
            </a:r>
          </a:p>
        </p:txBody>
      </p:sp>
      <p:pic>
        <p:nvPicPr>
          <p:cNvPr id="1821" name="Google Shape;1821;p47"/>
          <p:cNvPicPr preferRelativeResize="0"/>
          <p:nvPr/>
        </p:nvPicPr>
        <p:blipFill rotWithShape="1">
          <a:blip r:embed="rId5">
            <a:alphaModFix/>
          </a:blip>
          <a:srcRect/>
          <a:stretch/>
        </p:blipFill>
        <p:spPr>
          <a:xfrm>
            <a:off x="102179" y="1478490"/>
            <a:ext cx="1642926" cy="476100"/>
          </a:xfrm>
          <a:prstGeom prst="rect">
            <a:avLst/>
          </a:prstGeom>
          <a:noFill/>
          <a:ln>
            <a:noFill/>
          </a:ln>
        </p:spPr>
      </p:pic>
      <p:pic>
        <p:nvPicPr>
          <p:cNvPr id="1822" name="Google Shape;1822;p47"/>
          <p:cNvPicPr preferRelativeResize="0"/>
          <p:nvPr/>
        </p:nvPicPr>
        <p:blipFill rotWithShape="1">
          <a:blip r:embed="rId6">
            <a:alphaModFix/>
          </a:blip>
          <a:srcRect/>
          <a:stretch/>
        </p:blipFill>
        <p:spPr>
          <a:xfrm>
            <a:off x="2102080" y="669840"/>
            <a:ext cx="2483860" cy="447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pic>
        <p:nvPicPr>
          <p:cNvPr id="1828" name="Google Shape;1828;p48"/>
          <p:cNvPicPr preferRelativeResize="0"/>
          <p:nvPr/>
        </p:nvPicPr>
        <p:blipFill rotWithShape="1">
          <a:blip r:embed="rId3">
            <a:alphaModFix/>
          </a:blip>
          <a:srcRect/>
          <a:stretch/>
        </p:blipFill>
        <p:spPr>
          <a:xfrm>
            <a:off x="5412286" y="304799"/>
            <a:ext cx="4434931" cy="6553201"/>
          </a:xfrm>
          <a:prstGeom prst="rect">
            <a:avLst/>
          </a:prstGeom>
          <a:noFill/>
          <a:ln>
            <a:noFill/>
          </a:ln>
        </p:spPr>
      </p:pic>
      <p:sp>
        <p:nvSpPr>
          <p:cNvPr id="1829" name="Google Shape;1829;p48"/>
          <p:cNvSpPr/>
          <p:nvPr/>
        </p:nvSpPr>
        <p:spPr>
          <a:xfrm>
            <a:off x="7636286" y="800499"/>
            <a:ext cx="1164600" cy="2977500"/>
          </a:xfrm>
          <a:prstGeom prst="rect">
            <a:avLst/>
          </a:prstGeom>
          <a:noFill/>
          <a:ln w="28575" cap="flat" cmpd="sng">
            <a:solidFill>
              <a:srgbClr val="DD2B6C"/>
            </a:solidFill>
            <a:prstDash val="solid"/>
            <a:round/>
            <a:headEnd type="none" w="sm" len="sm"/>
            <a:tailEnd type="none" w="sm" len="sm"/>
          </a:ln>
        </p:spPr>
        <p:txBody>
          <a:bodyPr spcFirstLastPara="1" wrap="square" lIns="91400" tIns="91400" rIns="91400" bIns="91400" anchor="ctr" anchorCtr="0">
            <a:noAutofit/>
          </a:bodyPr>
          <a:lstStyle/>
          <a:p>
            <a:pPr algn="ctr"/>
            <a:endParaRPr sz="1400">
              <a:solidFill>
                <a:srgbClr val="000000"/>
              </a:solidFill>
              <a:latin typeface="Arial"/>
              <a:ea typeface="Arial"/>
              <a:cs typeface="Arial"/>
              <a:sym typeface="Arial"/>
            </a:endParaRPr>
          </a:p>
        </p:txBody>
      </p:sp>
      <p:cxnSp>
        <p:nvCxnSpPr>
          <p:cNvPr id="1830" name="Google Shape;1830;p48"/>
          <p:cNvCxnSpPr/>
          <p:nvPr/>
        </p:nvCxnSpPr>
        <p:spPr>
          <a:xfrm flipH="1">
            <a:off x="4762187" y="809898"/>
            <a:ext cx="2892900" cy="601200"/>
          </a:xfrm>
          <a:prstGeom prst="straightConnector1">
            <a:avLst/>
          </a:prstGeom>
          <a:noFill/>
          <a:ln w="28575" cap="flat" cmpd="sng">
            <a:solidFill>
              <a:srgbClr val="DD2B6C"/>
            </a:solidFill>
            <a:prstDash val="solid"/>
            <a:round/>
            <a:headEnd type="none" w="sm" len="sm"/>
            <a:tailEnd type="none" w="sm" len="sm"/>
          </a:ln>
        </p:spPr>
      </p:cxnSp>
      <p:cxnSp>
        <p:nvCxnSpPr>
          <p:cNvPr id="1831" name="Google Shape;1831;p48"/>
          <p:cNvCxnSpPr/>
          <p:nvPr/>
        </p:nvCxnSpPr>
        <p:spPr>
          <a:xfrm flipH="1">
            <a:off x="4743187" y="3778073"/>
            <a:ext cx="2902500" cy="2526600"/>
          </a:xfrm>
          <a:prstGeom prst="straightConnector1">
            <a:avLst/>
          </a:prstGeom>
          <a:noFill/>
          <a:ln w="28575" cap="flat" cmpd="sng">
            <a:solidFill>
              <a:srgbClr val="DD2B6C"/>
            </a:solidFill>
            <a:prstDash val="solid"/>
            <a:round/>
            <a:headEnd type="none" w="sm" len="sm"/>
            <a:tailEnd type="none" w="sm" len="sm"/>
          </a:ln>
        </p:spPr>
      </p:cxnSp>
      <p:pic>
        <p:nvPicPr>
          <p:cNvPr id="1832" name="Google Shape;1832;p48"/>
          <p:cNvPicPr preferRelativeResize="0"/>
          <p:nvPr/>
        </p:nvPicPr>
        <p:blipFill rotWithShape="1">
          <a:blip r:embed="rId4">
            <a:alphaModFix/>
          </a:blip>
          <a:srcRect/>
          <a:stretch/>
        </p:blipFill>
        <p:spPr>
          <a:xfrm>
            <a:off x="2890599" y="1420349"/>
            <a:ext cx="1852725" cy="4883400"/>
          </a:xfrm>
          <a:prstGeom prst="rect">
            <a:avLst/>
          </a:prstGeom>
          <a:noFill/>
          <a:ln>
            <a:noFill/>
          </a:ln>
        </p:spPr>
      </p:pic>
      <p:sp>
        <p:nvSpPr>
          <p:cNvPr id="1833" name="Google Shape;1833;p48"/>
          <p:cNvSpPr/>
          <p:nvPr/>
        </p:nvSpPr>
        <p:spPr>
          <a:xfrm>
            <a:off x="2890549" y="1420349"/>
            <a:ext cx="1852800" cy="4883400"/>
          </a:xfrm>
          <a:prstGeom prst="rect">
            <a:avLst/>
          </a:prstGeom>
          <a:noFill/>
          <a:ln w="28575" cap="flat" cmpd="sng">
            <a:solidFill>
              <a:srgbClr val="DD2B6C"/>
            </a:solidFill>
            <a:prstDash val="solid"/>
            <a:round/>
            <a:headEnd type="none" w="sm" len="sm"/>
            <a:tailEnd type="none" w="sm" len="sm"/>
          </a:ln>
        </p:spPr>
        <p:txBody>
          <a:bodyPr spcFirstLastPara="1" wrap="square" lIns="91400" tIns="91400" rIns="91400" bIns="91400" anchor="ctr" anchorCtr="0">
            <a:noAutofit/>
          </a:bodyPr>
          <a:lstStyle/>
          <a:p>
            <a:pPr algn="ctr"/>
            <a:endParaRPr sz="1400">
              <a:solidFill>
                <a:srgbClr val="000000"/>
              </a:solidFill>
              <a:latin typeface="Arial"/>
              <a:ea typeface="Arial"/>
              <a:cs typeface="Arial"/>
              <a:sym typeface="Arial"/>
            </a:endParaRPr>
          </a:p>
        </p:txBody>
      </p:sp>
      <p:sp>
        <p:nvSpPr>
          <p:cNvPr id="1834" name="Google Shape;1834;p48"/>
          <p:cNvSpPr txBox="1">
            <a:spLocks noGrp="1"/>
          </p:cNvSpPr>
          <p:nvPr>
            <p:ph type="title"/>
          </p:nvPr>
        </p:nvSpPr>
        <p:spPr>
          <a:xfrm>
            <a:off x="688290" y="-33511"/>
            <a:ext cx="5362200" cy="1200288"/>
          </a:xfrm>
          <a:prstGeom prst="rect">
            <a:avLst/>
          </a:prstGeom>
          <a:noFill/>
          <a:ln>
            <a:noFill/>
          </a:ln>
        </p:spPr>
        <p:txBody>
          <a:bodyPr spcFirstLastPara="1" vert="horz" wrap="square" lIns="91400" tIns="45700" rIns="91400" bIns="45700" rtlCol="0" anchor="t" anchorCtr="0">
            <a:spAutoFit/>
          </a:bodyPr>
          <a:lstStyle/>
          <a:p>
            <a:pPr>
              <a:buSzPts val="4400"/>
            </a:pPr>
            <a:r>
              <a:rPr lang="sl-SI" sz="4000">
                <a:solidFill>
                  <a:srgbClr val="ED7D31"/>
                </a:solidFill>
                <a:latin typeface="Calibri"/>
                <a:ea typeface="+mn-ea"/>
                <a:cs typeface="Calibri" panose="020F0502020204030204" pitchFamily="34" charset="0"/>
              </a:rPr>
              <a:t>Pregled prošnje za podatke</a:t>
            </a:r>
          </a:p>
        </p:txBody>
      </p:sp>
      <p:pic>
        <p:nvPicPr>
          <p:cNvPr id="1835" name="Google Shape;1835;p48"/>
          <p:cNvPicPr preferRelativeResize="0"/>
          <p:nvPr/>
        </p:nvPicPr>
        <p:blipFill rotWithShape="1">
          <a:blip r:embed="rId5">
            <a:alphaModFix/>
          </a:blip>
          <a:srcRect/>
          <a:stretch/>
        </p:blipFill>
        <p:spPr>
          <a:xfrm>
            <a:off x="1847736" y="981286"/>
            <a:ext cx="3117700" cy="37098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40"/>
        <p:cNvGrpSpPr/>
        <p:nvPr/>
      </p:nvGrpSpPr>
      <p:grpSpPr>
        <a:xfrm>
          <a:off x="0" y="0"/>
          <a:ext cx="0" cy="0"/>
          <a:chOff x="0" y="0"/>
          <a:chExt cx="0" cy="0"/>
        </a:xfrm>
      </p:grpSpPr>
      <p:pic>
        <p:nvPicPr>
          <p:cNvPr id="1841" name="Google Shape;1841;p49"/>
          <p:cNvPicPr preferRelativeResize="0"/>
          <p:nvPr/>
        </p:nvPicPr>
        <p:blipFill rotWithShape="1">
          <a:blip r:embed="rId3">
            <a:alphaModFix/>
          </a:blip>
          <a:srcRect/>
          <a:stretch/>
        </p:blipFill>
        <p:spPr>
          <a:xfrm>
            <a:off x="7426712" y="892098"/>
            <a:ext cx="4148944" cy="5813504"/>
          </a:xfrm>
          <a:prstGeom prst="rect">
            <a:avLst/>
          </a:prstGeom>
          <a:noFill/>
          <a:ln>
            <a:noFill/>
          </a:ln>
        </p:spPr>
      </p:pic>
      <p:sp>
        <p:nvSpPr>
          <p:cNvPr id="1842" name="Google Shape;1842;p49"/>
          <p:cNvSpPr/>
          <p:nvPr/>
        </p:nvSpPr>
        <p:spPr>
          <a:xfrm>
            <a:off x="7457294" y="3915208"/>
            <a:ext cx="3154556" cy="549840"/>
          </a:xfrm>
          <a:prstGeom prst="rect">
            <a:avLst/>
          </a:prstGeom>
          <a:noFill/>
          <a:ln w="28575" cap="flat" cmpd="sng">
            <a:solidFill>
              <a:srgbClr val="DD2B6C"/>
            </a:solidFill>
            <a:prstDash val="solid"/>
            <a:round/>
            <a:headEnd type="none" w="sm" len="sm"/>
            <a:tailEnd type="none" w="sm" len="sm"/>
          </a:ln>
        </p:spPr>
        <p:txBody>
          <a:bodyPr spcFirstLastPara="1" wrap="square" lIns="91400" tIns="91400" rIns="91400" bIns="91400" anchor="ctr" anchorCtr="0">
            <a:noAutofit/>
          </a:bodyPr>
          <a:lstStyle/>
          <a:p>
            <a:pPr algn="ctr"/>
            <a:endParaRPr sz="1400">
              <a:solidFill>
                <a:srgbClr val="000000"/>
              </a:solidFill>
              <a:latin typeface="Arial"/>
              <a:ea typeface="Arial"/>
              <a:cs typeface="Arial"/>
              <a:sym typeface="Arial"/>
            </a:endParaRPr>
          </a:p>
        </p:txBody>
      </p:sp>
      <p:cxnSp>
        <p:nvCxnSpPr>
          <p:cNvPr id="1843" name="Google Shape;1843;p49"/>
          <p:cNvCxnSpPr>
            <a:cxnSpLocks/>
          </p:cNvCxnSpPr>
          <p:nvPr/>
        </p:nvCxnSpPr>
        <p:spPr>
          <a:xfrm flipH="1" flipV="1">
            <a:off x="7074059" y="3604675"/>
            <a:ext cx="13929" cy="27564"/>
          </a:xfrm>
          <a:prstGeom prst="straightConnector1">
            <a:avLst/>
          </a:prstGeom>
          <a:noFill/>
          <a:ln w="28575" cap="flat" cmpd="sng">
            <a:solidFill>
              <a:srgbClr val="DD2B6C"/>
            </a:solidFill>
            <a:prstDash val="solid"/>
            <a:round/>
            <a:headEnd type="none" w="sm" len="sm"/>
            <a:tailEnd type="none" w="sm" len="sm"/>
          </a:ln>
        </p:spPr>
      </p:cxnSp>
      <p:cxnSp>
        <p:nvCxnSpPr>
          <p:cNvPr id="1844" name="Google Shape;1844;p49"/>
          <p:cNvCxnSpPr>
            <a:cxnSpLocks/>
          </p:cNvCxnSpPr>
          <p:nvPr/>
        </p:nvCxnSpPr>
        <p:spPr>
          <a:xfrm flipH="1">
            <a:off x="7083359" y="4524565"/>
            <a:ext cx="13329" cy="216636"/>
          </a:xfrm>
          <a:prstGeom prst="straightConnector1">
            <a:avLst/>
          </a:prstGeom>
          <a:noFill/>
          <a:ln w="28575" cap="flat" cmpd="sng">
            <a:solidFill>
              <a:srgbClr val="DD2B6C"/>
            </a:solidFill>
            <a:prstDash val="solid"/>
            <a:round/>
            <a:headEnd type="none" w="sm" len="sm"/>
            <a:tailEnd type="none" w="sm" len="sm"/>
          </a:ln>
        </p:spPr>
      </p:cxnSp>
      <p:pic>
        <p:nvPicPr>
          <p:cNvPr id="1845" name="Google Shape;1845;p49"/>
          <p:cNvPicPr preferRelativeResize="0"/>
          <p:nvPr/>
        </p:nvPicPr>
        <p:blipFill rotWithShape="1">
          <a:blip r:embed="rId4">
            <a:alphaModFix/>
          </a:blip>
          <a:srcRect/>
          <a:stretch/>
        </p:blipFill>
        <p:spPr>
          <a:xfrm>
            <a:off x="1159867" y="3743821"/>
            <a:ext cx="5888831" cy="997254"/>
          </a:xfrm>
          <a:prstGeom prst="rect">
            <a:avLst/>
          </a:prstGeom>
          <a:noFill/>
          <a:ln>
            <a:noFill/>
          </a:ln>
        </p:spPr>
      </p:pic>
      <p:sp>
        <p:nvSpPr>
          <p:cNvPr id="1846" name="Google Shape;1846;p49"/>
          <p:cNvSpPr/>
          <p:nvPr/>
        </p:nvSpPr>
        <p:spPr>
          <a:xfrm>
            <a:off x="1177267" y="3732947"/>
            <a:ext cx="5888692" cy="1008128"/>
          </a:xfrm>
          <a:prstGeom prst="rect">
            <a:avLst/>
          </a:prstGeom>
          <a:noFill/>
          <a:ln w="28575" cap="flat" cmpd="sng">
            <a:solidFill>
              <a:srgbClr val="DD2B6C"/>
            </a:solidFill>
            <a:prstDash val="solid"/>
            <a:round/>
            <a:headEnd type="none" w="sm" len="sm"/>
            <a:tailEnd type="none" w="sm" len="sm"/>
          </a:ln>
        </p:spPr>
        <p:txBody>
          <a:bodyPr spcFirstLastPara="1" wrap="square" lIns="91400" tIns="91400" rIns="91400" bIns="91400" anchor="ctr" anchorCtr="0">
            <a:noAutofit/>
          </a:bodyPr>
          <a:lstStyle/>
          <a:p>
            <a:pPr algn="ctr"/>
            <a:endParaRPr sz="1400">
              <a:solidFill>
                <a:srgbClr val="000000"/>
              </a:solidFill>
              <a:latin typeface="Arial"/>
              <a:ea typeface="Arial"/>
              <a:cs typeface="Arial"/>
              <a:sym typeface="Arial"/>
            </a:endParaRPr>
          </a:p>
        </p:txBody>
      </p:sp>
      <p:sp>
        <p:nvSpPr>
          <p:cNvPr id="1847" name="Google Shape;1847;p49"/>
          <p:cNvSpPr txBox="1">
            <a:spLocks noGrp="1"/>
          </p:cNvSpPr>
          <p:nvPr>
            <p:ph type="title"/>
          </p:nvPr>
        </p:nvSpPr>
        <p:spPr>
          <a:xfrm>
            <a:off x="1177267" y="1117827"/>
            <a:ext cx="5016418" cy="1311088"/>
          </a:xfrm>
          <a:prstGeom prst="rect">
            <a:avLst/>
          </a:prstGeom>
          <a:noFill/>
          <a:ln>
            <a:noFill/>
          </a:ln>
        </p:spPr>
        <p:txBody>
          <a:bodyPr spcFirstLastPara="1" vert="horz" wrap="square" lIns="91400" tIns="45700" rIns="91400" bIns="45700" rtlCol="0" anchor="t" anchorCtr="0">
            <a:spAutoFit/>
          </a:bodyPr>
          <a:lstStyle/>
          <a:p>
            <a:pPr>
              <a:buSzPts val="4400"/>
            </a:pPr>
            <a:r>
              <a:rPr lang="sl-SI" sz="4400">
                <a:solidFill>
                  <a:srgbClr val="ED7D31"/>
                </a:solidFill>
                <a:latin typeface="Calibri"/>
                <a:ea typeface="+mn-ea"/>
                <a:cs typeface="Calibri" panose="020F0502020204030204" pitchFamily="34" charset="0"/>
              </a:rPr>
              <a:t>Pregled prošnje za podatke</a:t>
            </a:r>
            <a:endParaRPr sz="4300"/>
          </a:p>
        </p:txBody>
      </p:sp>
      <p:pic>
        <p:nvPicPr>
          <p:cNvPr id="1848" name="Google Shape;1848;p49"/>
          <p:cNvPicPr preferRelativeResize="0"/>
          <p:nvPr/>
        </p:nvPicPr>
        <p:blipFill rotWithShape="1">
          <a:blip r:embed="rId5">
            <a:alphaModFix/>
          </a:blip>
          <a:srcRect/>
          <a:stretch/>
        </p:blipFill>
        <p:spPr>
          <a:xfrm>
            <a:off x="5007025" y="3429000"/>
            <a:ext cx="1919934" cy="258250"/>
          </a:xfrm>
          <a:prstGeom prst="rect">
            <a:avLst/>
          </a:prstGeom>
          <a:noFill/>
          <a:ln>
            <a:noFill/>
          </a:ln>
        </p:spPr>
      </p:pic>
      <p:pic>
        <p:nvPicPr>
          <p:cNvPr id="1849" name="Google Shape;1849;p49"/>
          <p:cNvPicPr preferRelativeResize="0"/>
          <p:nvPr/>
        </p:nvPicPr>
        <p:blipFill rotWithShape="1">
          <a:blip r:embed="rId6">
            <a:alphaModFix/>
          </a:blip>
          <a:srcRect/>
          <a:stretch/>
        </p:blipFill>
        <p:spPr>
          <a:xfrm>
            <a:off x="1177267" y="3338455"/>
            <a:ext cx="1332898" cy="348795"/>
          </a:xfrm>
          <a:prstGeom prst="rect">
            <a:avLst/>
          </a:prstGeom>
          <a:noFill/>
          <a:ln>
            <a:noFill/>
          </a:ln>
        </p:spPr>
      </p:pic>
      <p:pic>
        <p:nvPicPr>
          <p:cNvPr id="1850" name="Google Shape;1850;p49"/>
          <p:cNvPicPr preferRelativeResize="0"/>
          <p:nvPr/>
        </p:nvPicPr>
        <p:blipFill rotWithShape="1">
          <a:blip r:embed="rId7">
            <a:alphaModFix/>
          </a:blip>
          <a:srcRect/>
          <a:stretch/>
        </p:blipFill>
        <p:spPr>
          <a:xfrm>
            <a:off x="2549322" y="3429000"/>
            <a:ext cx="1919934" cy="311990"/>
          </a:xfrm>
          <a:prstGeom prst="rect">
            <a:avLst/>
          </a:prstGeom>
          <a:noFill/>
          <a:ln>
            <a:noFill/>
          </a:ln>
        </p:spPr>
      </p:pic>
      <p:cxnSp>
        <p:nvCxnSpPr>
          <p:cNvPr id="5" name="Raven povezovalnik 4">
            <a:extLst>
              <a:ext uri="{FF2B5EF4-FFF2-40B4-BE49-F238E27FC236}">
                <a16:creationId xmlns:a16="http://schemas.microsoft.com/office/drawing/2014/main" id="{DEC5DFAA-C77D-DD88-714B-343DC523FEE9}"/>
              </a:ext>
            </a:extLst>
          </p:cNvPr>
          <p:cNvCxnSpPr/>
          <p:nvPr/>
        </p:nvCxnSpPr>
        <p:spPr>
          <a:xfrm>
            <a:off x="7048698" y="3740990"/>
            <a:ext cx="408596" cy="17421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6" name="Raven povezovalnik 5">
            <a:extLst>
              <a:ext uri="{FF2B5EF4-FFF2-40B4-BE49-F238E27FC236}">
                <a16:creationId xmlns:a16="http://schemas.microsoft.com/office/drawing/2014/main" id="{30F1A5E7-2CBD-3FFC-9BF3-A47E3629E2EE}"/>
              </a:ext>
            </a:extLst>
          </p:cNvPr>
          <p:cNvCxnSpPr>
            <a:cxnSpLocks/>
          </p:cNvCxnSpPr>
          <p:nvPr/>
        </p:nvCxnSpPr>
        <p:spPr>
          <a:xfrm flipV="1">
            <a:off x="7096688" y="4465048"/>
            <a:ext cx="360606" cy="276027"/>
          </a:xfrm>
          <a:prstGeom prst="line">
            <a:avLst/>
          </a:prstGeom>
          <a:ln w="28575"/>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55"/>
        <p:cNvGrpSpPr/>
        <p:nvPr/>
      </p:nvGrpSpPr>
      <p:grpSpPr>
        <a:xfrm>
          <a:off x="0" y="0"/>
          <a:ext cx="0" cy="0"/>
          <a:chOff x="0" y="0"/>
          <a:chExt cx="0" cy="0"/>
        </a:xfrm>
      </p:grpSpPr>
      <p:pic>
        <p:nvPicPr>
          <p:cNvPr id="1856" name="Google Shape;1856;p50"/>
          <p:cNvPicPr preferRelativeResize="0"/>
          <p:nvPr/>
        </p:nvPicPr>
        <p:blipFill rotWithShape="1">
          <a:blip r:embed="rId3">
            <a:alphaModFix/>
          </a:blip>
          <a:srcRect/>
          <a:stretch/>
        </p:blipFill>
        <p:spPr>
          <a:xfrm>
            <a:off x="5422124" y="215589"/>
            <a:ext cx="4434931" cy="6553201"/>
          </a:xfrm>
          <a:prstGeom prst="rect">
            <a:avLst/>
          </a:prstGeom>
          <a:noFill/>
          <a:ln>
            <a:noFill/>
          </a:ln>
        </p:spPr>
      </p:pic>
      <p:sp>
        <p:nvSpPr>
          <p:cNvPr id="1857" name="Google Shape;1857;p50"/>
          <p:cNvSpPr/>
          <p:nvPr/>
        </p:nvSpPr>
        <p:spPr>
          <a:xfrm>
            <a:off x="7514624" y="3970639"/>
            <a:ext cx="2292000" cy="2414100"/>
          </a:xfrm>
          <a:prstGeom prst="rect">
            <a:avLst/>
          </a:prstGeom>
          <a:noFill/>
          <a:ln w="28575" cap="flat" cmpd="sng">
            <a:solidFill>
              <a:srgbClr val="DD2B6C"/>
            </a:solidFill>
            <a:prstDash val="solid"/>
            <a:round/>
            <a:headEnd type="none" w="sm" len="sm"/>
            <a:tailEnd type="none" w="sm" len="sm"/>
          </a:ln>
        </p:spPr>
        <p:txBody>
          <a:bodyPr spcFirstLastPara="1" wrap="square" lIns="91400" tIns="91400" rIns="91400" bIns="91400" anchor="ctr" anchorCtr="0">
            <a:noAutofit/>
          </a:bodyPr>
          <a:lstStyle/>
          <a:p>
            <a:pPr algn="ctr"/>
            <a:endParaRPr sz="1400">
              <a:solidFill>
                <a:srgbClr val="000000"/>
              </a:solidFill>
              <a:latin typeface="Arial"/>
              <a:ea typeface="Arial"/>
              <a:cs typeface="Arial"/>
              <a:sym typeface="Arial"/>
            </a:endParaRPr>
          </a:p>
        </p:txBody>
      </p:sp>
      <p:cxnSp>
        <p:nvCxnSpPr>
          <p:cNvPr id="1858" name="Google Shape;1858;p50"/>
          <p:cNvCxnSpPr>
            <a:cxnSpLocks/>
          </p:cNvCxnSpPr>
          <p:nvPr/>
        </p:nvCxnSpPr>
        <p:spPr>
          <a:xfrm rot="10800000">
            <a:off x="4969024" y="1190413"/>
            <a:ext cx="2564400" cy="2799000"/>
          </a:xfrm>
          <a:prstGeom prst="straightConnector1">
            <a:avLst/>
          </a:prstGeom>
          <a:noFill/>
          <a:ln w="28575" cap="flat" cmpd="sng">
            <a:solidFill>
              <a:srgbClr val="DD2B6C"/>
            </a:solidFill>
            <a:prstDash val="solid"/>
            <a:round/>
            <a:headEnd type="none" w="sm" len="sm"/>
            <a:tailEnd type="none" w="sm" len="sm"/>
          </a:ln>
        </p:spPr>
      </p:cxnSp>
      <p:cxnSp>
        <p:nvCxnSpPr>
          <p:cNvPr id="1859" name="Google Shape;1859;p50"/>
          <p:cNvCxnSpPr>
            <a:cxnSpLocks/>
          </p:cNvCxnSpPr>
          <p:nvPr/>
        </p:nvCxnSpPr>
        <p:spPr>
          <a:xfrm rot="10800000">
            <a:off x="4950325" y="6394013"/>
            <a:ext cx="2573700" cy="0"/>
          </a:xfrm>
          <a:prstGeom prst="straightConnector1">
            <a:avLst/>
          </a:prstGeom>
          <a:noFill/>
          <a:ln w="28575" cap="flat" cmpd="sng">
            <a:solidFill>
              <a:srgbClr val="DD2B6C"/>
            </a:solidFill>
            <a:prstDash val="solid"/>
            <a:round/>
            <a:headEnd type="none" w="sm" len="sm"/>
            <a:tailEnd type="none" w="sm" len="sm"/>
          </a:ln>
        </p:spPr>
      </p:cxnSp>
      <p:pic>
        <p:nvPicPr>
          <p:cNvPr id="1860" name="Google Shape;1860;p50"/>
          <p:cNvPicPr preferRelativeResize="0"/>
          <p:nvPr/>
        </p:nvPicPr>
        <p:blipFill rotWithShape="1">
          <a:blip r:embed="rId4">
            <a:alphaModFix/>
          </a:blip>
          <a:srcRect/>
          <a:stretch/>
        </p:blipFill>
        <p:spPr>
          <a:xfrm>
            <a:off x="0" y="1188189"/>
            <a:ext cx="4955703" cy="5196500"/>
          </a:xfrm>
          <a:prstGeom prst="rect">
            <a:avLst/>
          </a:prstGeom>
          <a:noFill/>
          <a:ln>
            <a:noFill/>
          </a:ln>
        </p:spPr>
      </p:pic>
      <p:sp>
        <p:nvSpPr>
          <p:cNvPr id="1861" name="Google Shape;1861;p50"/>
          <p:cNvSpPr/>
          <p:nvPr/>
        </p:nvSpPr>
        <p:spPr>
          <a:xfrm>
            <a:off x="0" y="1188139"/>
            <a:ext cx="4955700" cy="5196600"/>
          </a:xfrm>
          <a:prstGeom prst="rect">
            <a:avLst/>
          </a:prstGeom>
          <a:noFill/>
          <a:ln w="28575" cap="flat" cmpd="sng">
            <a:solidFill>
              <a:srgbClr val="DD2B6C"/>
            </a:solidFill>
            <a:prstDash val="solid"/>
            <a:round/>
            <a:headEnd type="none" w="sm" len="sm"/>
            <a:tailEnd type="none" w="sm" len="sm"/>
          </a:ln>
        </p:spPr>
        <p:txBody>
          <a:bodyPr spcFirstLastPara="1" wrap="square" lIns="91400" tIns="91400" rIns="91400" bIns="91400" anchor="ctr" anchorCtr="0">
            <a:noAutofit/>
          </a:bodyPr>
          <a:lstStyle/>
          <a:p>
            <a:pPr algn="ctr"/>
            <a:endParaRPr sz="1400">
              <a:solidFill>
                <a:srgbClr val="000000"/>
              </a:solidFill>
              <a:latin typeface="Arial"/>
              <a:ea typeface="Arial"/>
              <a:cs typeface="Arial"/>
              <a:sym typeface="Arial"/>
            </a:endParaRPr>
          </a:p>
        </p:txBody>
      </p:sp>
      <p:sp>
        <p:nvSpPr>
          <p:cNvPr id="1862" name="Google Shape;1862;p50"/>
          <p:cNvSpPr txBox="1">
            <a:spLocks noGrp="1"/>
          </p:cNvSpPr>
          <p:nvPr>
            <p:ph type="title"/>
          </p:nvPr>
        </p:nvSpPr>
        <p:spPr>
          <a:xfrm>
            <a:off x="1427356" y="-52600"/>
            <a:ext cx="4191544" cy="978689"/>
          </a:xfrm>
          <a:prstGeom prst="rect">
            <a:avLst/>
          </a:prstGeom>
          <a:noFill/>
          <a:ln>
            <a:noFill/>
          </a:ln>
        </p:spPr>
        <p:txBody>
          <a:bodyPr spcFirstLastPara="1" vert="horz" wrap="square" lIns="91400" tIns="45700" rIns="91400" bIns="45700" rtlCol="0" anchor="t" anchorCtr="0">
            <a:spAutoFit/>
          </a:bodyPr>
          <a:lstStyle/>
          <a:p>
            <a:pPr>
              <a:buSzPts val="4400"/>
            </a:pPr>
            <a:r>
              <a:rPr lang="sl-SI" sz="3200">
                <a:solidFill>
                  <a:srgbClr val="ED7D31"/>
                </a:solidFill>
                <a:latin typeface="Calibri"/>
                <a:ea typeface="+mn-ea"/>
                <a:cs typeface="Calibri" panose="020F0502020204030204" pitchFamily="34" charset="0"/>
              </a:rPr>
              <a:t>Pregled prošnje za podatke</a:t>
            </a:r>
            <a:endParaRPr sz="3600"/>
          </a:p>
        </p:txBody>
      </p:sp>
      <p:pic>
        <p:nvPicPr>
          <p:cNvPr id="1863" name="Google Shape;1863;p50"/>
          <p:cNvPicPr preferRelativeResize="0"/>
          <p:nvPr/>
        </p:nvPicPr>
        <p:blipFill rotWithShape="1">
          <a:blip r:embed="rId5">
            <a:alphaModFix/>
          </a:blip>
          <a:srcRect/>
          <a:stretch/>
        </p:blipFill>
        <p:spPr>
          <a:xfrm>
            <a:off x="623493" y="937739"/>
            <a:ext cx="2052275" cy="244200"/>
          </a:xfrm>
          <a:prstGeom prst="rect">
            <a:avLst/>
          </a:prstGeom>
          <a:noFill/>
          <a:ln>
            <a:noFill/>
          </a:ln>
        </p:spPr>
      </p:pic>
      <p:pic>
        <p:nvPicPr>
          <p:cNvPr id="1864" name="Google Shape;1864;p50"/>
          <p:cNvPicPr preferRelativeResize="0"/>
          <p:nvPr/>
        </p:nvPicPr>
        <p:blipFill rotWithShape="1">
          <a:blip r:embed="rId6">
            <a:alphaModFix/>
          </a:blip>
          <a:srcRect/>
          <a:stretch/>
        </p:blipFill>
        <p:spPr>
          <a:xfrm>
            <a:off x="3299261" y="878426"/>
            <a:ext cx="1397591" cy="3405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69"/>
        <p:cNvGrpSpPr/>
        <p:nvPr/>
      </p:nvGrpSpPr>
      <p:grpSpPr>
        <a:xfrm>
          <a:off x="0" y="0"/>
          <a:ext cx="0" cy="0"/>
          <a:chOff x="0" y="0"/>
          <a:chExt cx="0" cy="0"/>
        </a:xfrm>
      </p:grpSpPr>
      <p:pic>
        <p:nvPicPr>
          <p:cNvPr id="1870" name="Google Shape;1870;p51"/>
          <p:cNvPicPr preferRelativeResize="0"/>
          <p:nvPr/>
        </p:nvPicPr>
        <p:blipFill rotWithShape="1">
          <a:blip r:embed="rId3">
            <a:alphaModFix/>
          </a:blip>
          <a:srcRect/>
          <a:stretch/>
        </p:blipFill>
        <p:spPr>
          <a:xfrm>
            <a:off x="5289623" y="0"/>
            <a:ext cx="4434931" cy="6553201"/>
          </a:xfrm>
          <a:prstGeom prst="rect">
            <a:avLst/>
          </a:prstGeom>
          <a:noFill/>
          <a:ln>
            <a:noFill/>
          </a:ln>
        </p:spPr>
      </p:pic>
      <p:sp>
        <p:nvSpPr>
          <p:cNvPr id="1871" name="Google Shape;1871;p51"/>
          <p:cNvSpPr/>
          <p:nvPr/>
        </p:nvSpPr>
        <p:spPr>
          <a:xfrm>
            <a:off x="6217398" y="3182074"/>
            <a:ext cx="1174200" cy="3315600"/>
          </a:xfrm>
          <a:prstGeom prst="rect">
            <a:avLst/>
          </a:prstGeom>
          <a:noFill/>
          <a:ln w="28575" cap="flat" cmpd="sng">
            <a:solidFill>
              <a:srgbClr val="DD2B6C"/>
            </a:solidFill>
            <a:prstDash val="solid"/>
            <a:round/>
            <a:headEnd type="none" w="sm" len="sm"/>
            <a:tailEnd type="none" w="sm" len="sm"/>
          </a:ln>
        </p:spPr>
        <p:txBody>
          <a:bodyPr spcFirstLastPara="1" wrap="square" lIns="91400" tIns="91400" rIns="91400" bIns="91400" anchor="ctr" anchorCtr="0">
            <a:noAutofit/>
          </a:bodyPr>
          <a:lstStyle/>
          <a:p>
            <a:pPr algn="ctr"/>
            <a:endParaRPr sz="1400">
              <a:solidFill>
                <a:srgbClr val="000000"/>
              </a:solidFill>
              <a:latin typeface="Arial"/>
              <a:ea typeface="Arial"/>
              <a:cs typeface="Arial"/>
              <a:sym typeface="Arial"/>
            </a:endParaRPr>
          </a:p>
        </p:txBody>
      </p:sp>
      <p:cxnSp>
        <p:nvCxnSpPr>
          <p:cNvPr id="1872" name="Google Shape;1872;p51"/>
          <p:cNvCxnSpPr/>
          <p:nvPr/>
        </p:nvCxnSpPr>
        <p:spPr>
          <a:xfrm rot="10800000">
            <a:off x="3512299" y="937274"/>
            <a:ext cx="2705100" cy="2254200"/>
          </a:xfrm>
          <a:prstGeom prst="straightConnector1">
            <a:avLst/>
          </a:prstGeom>
          <a:noFill/>
          <a:ln w="28575" cap="flat" cmpd="sng">
            <a:solidFill>
              <a:srgbClr val="DD2B6C"/>
            </a:solidFill>
            <a:prstDash val="solid"/>
            <a:round/>
            <a:headEnd type="none" w="sm" len="sm"/>
            <a:tailEnd type="none" w="sm" len="sm"/>
          </a:ln>
        </p:spPr>
      </p:cxnSp>
      <p:cxnSp>
        <p:nvCxnSpPr>
          <p:cNvPr id="1873" name="Google Shape;1873;p51"/>
          <p:cNvCxnSpPr/>
          <p:nvPr/>
        </p:nvCxnSpPr>
        <p:spPr>
          <a:xfrm rot="10800000">
            <a:off x="3493499" y="6197174"/>
            <a:ext cx="2733300" cy="300600"/>
          </a:xfrm>
          <a:prstGeom prst="straightConnector1">
            <a:avLst/>
          </a:prstGeom>
          <a:noFill/>
          <a:ln w="28575" cap="flat" cmpd="sng">
            <a:solidFill>
              <a:srgbClr val="DD2B6C"/>
            </a:solidFill>
            <a:prstDash val="solid"/>
            <a:round/>
            <a:headEnd type="none" w="sm" len="sm"/>
            <a:tailEnd type="none" w="sm" len="sm"/>
          </a:ln>
        </p:spPr>
      </p:cxnSp>
      <p:pic>
        <p:nvPicPr>
          <p:cNvPr id="1874" name="Google Shape;1874;p51"/>
          <p:cNvPicPr preferRelativeResize="0"/>
          <p:nvPr/>
        </p:nvPicPr>
        <p:blipFill rotWithShape="1">
          <a:blip r:embed="rId4">
            <a:alphaModFix/>
          </a:blip>
          <a:srcRect/>
          <a:stretch/>
        </p:blipFill>
        <p:spPr>
          <a:xfrm>
            <a:off x="1452036" y="927776"/>
            <a:ext cx="2041927" cy="5260201"/>
          </a:xfrm>
          <a:prstGeom prst="rect">
            <a:avLst/>
          </a:prstGeom>
          <a:noFill/>
          <a:ln>
            <a:noFill/>
          </a:ln>
        </p:spPr>
      </p:pic>
      <p:sp>
        <p:nvSpPr>
          <p:cNvPr id="1875" name="Google Shape;1875;p51"/>
          <p:cNvSpPr/>
          <p:nvPr/>
        </p:nvSpPr>
        <p:spPr>
          <a:xfrm>
            <a:off x="1452086" y="927774"/>
            <a:ext cx="2041800" cy="5260200"/>
          </a:xfrm>
          <a:prstGeom prst="rect">
            <a:avLst/>
          </a:prstGeom>
          <a:noFill/>
          <a:ln w="28575" cap="flat" cmpd="sng">
            <a:solidFill>
              <a:srgbClr val="DD2B6C"/>
            </a:solidFill>
            <a:prstDash val="solid"/>
            <a:round/>
            <a:headEnd type="none" w="sm" len="sm"/>
            <a:tailEnd type="none" w="sm" len="sm"/>
          </a:ln>
        </p:spPr>
        <p:txBody>
          <a:bodyPr spcFirstLastPara="1" wrap="square" lIns="91400" tIns="91400" rIns="91400" bIns="91400" anchor="ctr" anchorCtr="0">
            <a:noAutofit/>
          </a:bodyPr>
          <a:lstStyle/>
          <a:p>
            <a:pPr algn="ctr"/>
            <a:endParaRPr sz="1400">
              <a:solidFill>
                <a:srgbClr val="000000"/>
              </a:solidFill>
              <a:latin typeface="Arial"/>
              <a:ea typeface="Arial"/>
              <a:cs typeface="Arial"/>
              <a:sym typeface="Arial"/>
            </a:endParaRPr>
          </a:p>
        </p:txBody>
      </p:sp>
      <p:sp>
        <p:nvSpPr>
          <p:cNvPr id="1876" name="Google Shape;1876;p51"/>
          <p:cNvSpPr txBox="1">
            <a:spLocks noGrp="1"/>
          </p:cNvSpPr>
          <p:nvPr>
            <p:ph type="title"/>
          </p:nvPr>
        </p:nvSpPr>
        <p:spPr>
          <a:xfrm>
            <a:off x="9724554" y="1628795"/>
            <a:ext cx="2705100" cy="1421887"/>
          </a:xfrm>
          <a:prstGeom prst="rect">
            <a:avLst/>
          </a:prstGeom>
          <a:noFill/>
          <a:ln>
            <a:noFill/>
          </a:ln>
        </p:spPr>
        <p:txBody>
          <a:bodyPr spcFirstLastPara="1" vert="horz" wrap="square" lIns="91400" tIns="45700" rIns="91400" bIns="45700" rtlCol="0" anchor="t" anchorCtr="0">
            <a:spAutoFit/>
          </a:bodyPr>
          <a:lstStyle/>
          <a:p>
            <a:pPr>
              <a:buSzPts val="4400"/>
            </a:pPr>
            <a:r>
              <a:rPr lang="sl-SI" sz="3200">
                <a:solidFill>
                  <a:srgbClr val="ED7D31"/>
                </a:solidFill>
                <a:latin typeface="Calibri"/>
                <a:ea typeface="+mn-ea"/>
                <a:cs typeface="Calibri" panose="020F0502020204030204" pitchFamily="34" charset="0"/>
              </a:rPr>
              <a:t>Odobritev dostopa do podatkov</a:t>
            </a:r>
          </a:p>
        </p:txBody>
      </p:sp>
      <p:pic>
        <p:nvPicPr>
          <p:cNvPr id="1877" name="Google Shape;1877;p51"/>
          <p:cNvPicPr preferRelativeResize="0"/>
          <p:nvPr/>
        </p:nvPicPr>
        <p:blipFill rotWithShape="1">
          <a:blip r:embed="rId5">
            <a:alphaModFix/>
          </a:blip>
          <a:srcRect/>
          <a:stretch/>
        </p:blipFill>
        <p:spPr>
          <a:xfrm>
            <a:off x="1590400" y="617979"/>
            <a:ext cx="1754091" cy="300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a:xfrm>
            <a:off x="210191" y="829674"/>
            <a:ext cx="4269826" cy="611828"/>
          </a:xfrm>
        </p:spPr>
        <p:txBody>
          <a:bodyPr>
            <a:normAutofit fontScale="90000"/>
          </a:bodyPr>
          <a:lstStyle/>
          <a:p>
            <a:r>
              <a:rPr lang="sl-SI"/>
              <a:t>Vizija nacionalnega EOSC vozlišča</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pPr marL="0" indent="0">
              <a:buNone/>
            </a:pPr>
            <a:r>
              <a:rPr lang="sl-SI"/>
              <a:t> </a:t>
            </a:r>
          </a:p>
        </p:txBody>
      </p:sp>
      <p:sp>
        <p:nvSpPr>
          <p:cNvPr id="4" name="Oblak 3">
            <a:extLst>
              <a:ext uri="{FF2B5EF4-FFF2-40B4-BE49-F238E27FC236}">
                <a16:creationId xmlns:a16="http://schemas.microsoft.com/office/drawing/2014/main" id="{F39D8FD2-6201-41DC-4C67-E396973D7089}"/>
              </a:ext>
            </a:extLst>
          </p:cNvPr>
          <p:cNvSpPr/>
          <p:nvPr/>
        </p:nvSpPr>
        <p:spPr>
          <a:xfrm>
            <a:off x="9338442" y="5397837"/>
            <a:ext cx="2585545" cy="102738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l-SI"/>
              <a:t>Evropski oblak odprte znanosti</a:t>
            </a:r>
          </a:p>
        </p:txBody>
      </p:sp>
      <p:sp>
        <p:nvSpPr>
          <p:cNvPr id="5" name="Oblak 4">
            <a:extLst>
              <a:ext uri="{FF2B5EF4-FFF2-40B4-BE49-F238E27FC236}">
                <a16:creationId xmlns:a16="http://schemas.microsoft.com/office/drawing/2014/main" id="{A555090E-1817-8080-0A59-A361D20C9121}"/>
              </a:ext>
            </a:extLst>
          </p:cNvPr>
          <p:cNvSpPr/>
          <p:nvPr/>
        </p:nvSpPr>
        <p:spPr>
          <a:xfrm>
            <a:off x="1470135" y="2123827"/>
            <a:ext cx="3168870" cy="102738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l-SI" sz="1600"/>
              <a:t>Slovensko nacionalno </a:t>
            </a:r>
            <a:r>
              <a:rPr lang="sl-SI" sz="1600" err="1"/>
              <a:t>superračunalniško</a:t>
            </a:r>
            <a:r>
              <a:rPr lang="sl-SI" sz="1600"/>
              <a:t> omrežje</a:t>
            </a:r>
          </a:p>
        </p:txBody>
      </p:sp>
      <p:sp>
        <p:nvSpPr>
          <p:cNvPr id="6" name="Oblak 5">
            <a:extLst>
              <a:ext uri="{FF2B5EF4-FFF2-40B4-BE49-F238E27FC236}">
                <a16:creationId xmlns:a16="http://schemas.microsoft.com/office/drawing/2014/main" id="{FC6CD313-D766-2B46-861A-2559A650A9BB}"/>
              </a:ext>
            </a:extLst>
          </p:cNvPr>
          <p:cNvSpPr/>
          <p:nvPr/>
        </p:nvSpPr>
        <p:spPr>
          <a:xfrm>
            <a:off x="1304092" y="5459565"/>
            <a:ext cx="2585545" cy="102738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l-SI"/>
              <a:t>Oblak javne uprave</a:t>
            </a:r>
          </a:p>
        </p:txBody>
      </p:sp>
      <p:sp>
        <p:nvSpPr>
          <p:cNvPr id="7" name="Oblak 6">
            <a:extLst>
              <a:ext uri="{FF2B5EF4-FFF2-40B4-BE49-F238E27FC236}">
                <a16:creationId xmlns:a16="http://schemas.microsoft.com/office/drawing/2014/main" id="{9EB8D2A8-003D-24AA-CF30-0A029782C1DC}"/>
              </a:ext>
            </a:extLst>
          </p:cNvPr>
          <p:cNvSpPr/>
          <p:nvPr/>
        </p:nvSpPr>
        <p:spPr>
          <a:xfrm>
            <a:off x="1489334" y="3683528"/>
            <a:ext cx="2585545" cy="102738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l-SI"/>
              <a:t>Nacionalne raziskovalne infrastrukture</a:t>
            </a:r>
          </a:p>
        </p:txBody>
      </p:sp>
      <p:sp>
        <p:nvSpPr>
          <p:cNvPr id="8" name="Oblak 7">
            <a:extLst>
              <a:ext uri="{FF2B5EF4-FFF2-40B4-BE49-F238E27FC236}">
                <a16:creationId xmlns:a16="http://schemas.microsoft.com/office/drawing/2014/main" id="{F9B5CA06-38C6-3D8C-C934-791BA70911EA}"/>
              </a:ext>
            </a:extLst>
          </p:cNvPr>
          <p:cNvSpPr/>
          <p:nvPr/>
        </p:nvSpPr>
        <p:spPr>
          <a:xfrm>
            <a:off x="5270937" y="2147048"/>
            <a:ext cx="2585545" cy="102738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l-SI"/>
              <a:t>Nacionalna infrastruktura odprte znanosti</a:t>
            </a:r>
          </a:p>
        </p:txBody>
      </p:sp>
      <p:sp>
        <p:nvSpPr>
          <p:cNvPr id="9" name="Oblak 8">
            <a:extLst>
              <a:ext uri="{FF2B5EF4-FFF2-40B4-BE49-F238E27FC236}">
                <a16:creationId xmlns:a16="http://schemas.microsoft.com/office/drawing/2014/main" id="{EE095651-8B28-15CB-70B0-AED81A7D40BE}"/>
              </a:ext>
            </a:extLst>
          </p:cNvPr>
          <p:cNvSpPr/>
          <p:nvPr/>
        </p:nvSpPr>
        <p:spPr>
          <a:xfrm>
            <a:off x="9254360" y="1441502"/>
            <a:ext cx="2585545" cy="102738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l-SI"/>
              <a:t>Evropske e-infrastrukture</a:t>
            </a:r>
          </a:p>
        </p:txBody>
      </p:sp>
      <p:sp>
        <p:nvSpPr>
          <p:cNvPr id="10" name="Oblak 9">
            <a:extLst>
              <a:ext uri="{FF2B5EF4-FFF2-40B4-BE49-F238E27FC236}">
                <a16:creationId xmlns:a16="http://schemas.microsoft.com/office/drawing/2014/main" id="{20FCB3EC-6BD5-FFCF-4DB0-56714FBD7125}"/>
              </a:ext>
            </a:extLst>
          </p:cNvPr>
          <p:cNvSpPr/>
          <p:nvPr/>
        </p:nvSpPr>
        <p:spPr>
          <a:xfrm>
            <a:off x="9338441" y="4015132"/>
            <a:ext cx="2585545" cy="102738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l-SI"/>
              <a:t>Skupni evropski podatkovni prostori</a:t>
            </a:r>
          </a:p>
        </p:txBody>
      </p:sp>
      <p:sp>
        <p:nvSpPr>
          <p:cNvPr id="11" name="Oblak 10">
            <a:extLst>
              <a:ext uri="{FF2B5EF4-FFF2-40B4-BE49-F238E27FC236}">
                <a16:creationId xmlns:a16="http://schemas.microsoft.com/office/drawing/2014/main" id="{478A6963-AFEC-0334-5D45-416CB1AEFCC8}"/>
              </a:ext>
            </a:extLst>
          </p:cNvPr>
          <p:cNvSpPr/>
          <p:nvPr/>
        </p:nvSpPr>
        <p:spPr>
          <a:xfrm>
            <a:off x="4639005" y="5468257"/>
            <a:ext cx="3804745" cy="102738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l-SI"/>
              <a:t>Zdravstvo, kmetijstvo, industrija, kultura, varnost, mediji …</a:t>
            </a:r>
          </a:p>
        </p:txBody>
      </p:sp>
      <p:sp>
        <p:nvSpPr>
          <p:cNvPr id="12" name="Pravokotnik: zaokroženi vogali 11">
            <a:extLst>
              <a:ext uri="{FF2B5EF4-FFF2-40B4-BE49-F238E27FC236}">
                <a16:creationId xmlns:a16="http://schemas.microsoft.com/office/drawing/2014/main" id="{A2272FB2-B1E3-C32D-D63F-251D58CADB56}"/>
              </a:ext>
            </a:extLst>
          </p:cNvPr>
          <p:cNvSpPr/>
          <p:nvPr/>
        </p:nvSpPr>
        <p:spPr>
          <a:xfrm>
            <a:off x="4887310" y="3725605"/>
            <a:ext cx="3678621" cy="91996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a:t>Federacija oblačnih, robnih in super zmogljivih  računalniških infrastruktur in storitev</a:t>
            </a:r>
          </a:p>
        </p:txBody>
      </p:sp>
      <p:sp>
        <p:nvSpPr>
          <p:cNvPr id="13" name="Oblak 12">
            <a:extLst>
              <a:ext uri="{FF2B5EF4-FFF2-40B4-BE49-F238E27FC236}">
                <a16:creationId xmlns:a16="http://schemas.microsoft.com/office/drawing/2014/main" id="{72C18C79-4615-7015-738E-FB7222FF8F21}"/>
              </a:ext>
            </a:extLst>
          </p:cNvPr>
          <p:cNvSpPr/>
          <p:nvPr/>
        </p:nvSpPr>
        <p:spPr>
          <a:xfrm>
            <a:off x="9338440" y="2637520"/>
            <a:ext cx="2585545" cy="102738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l-SI"/>
              <a:t>Evropske raziskovalne infrastrukture</a:t>
            </a:r>
          </a:p>
        </p:txBody>
      </p:sp>
      <p:cxnSp>
        <p:nvCxnSpPr>
          <p:cNvPr id="15" name="Raven povezovalnik 14">
            <a:extLst>
              <a:ext uri="{FF2B5EF4-FFF2-40B4-BE49-F238E27FC236}">
                <a16:creationId xmlns:a16="http://schemas.microsoft.com/office/drawing/2014/main" id="{C0CC1969-010C-E46D-020E-DF17A766E601}"/>
              </a:ext>
            </a:extLst>
          </p:cNvPr>
          <p:cNvCxnSpPr>
            <a:stCxn id="8" idx="1"/>
          </p:cNvCxnSpPr>
          <p:nvPr/>
        </p:nvCxnSpPr>
        <p:spPr>
          <a:xfrm flipH="1">
            <a:off x="6563709" y="3173340"/>
            <a:ext cx="1" cy="552265"/>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Raven povezovalnik 15">
            <a:extLst>
              <a:ext uri="{FF2B5EF4-FFF2-40B4-BE49-F238E27FC236}">
                <a16:creationId xmlns:a16="http://schemas.microsoft.com/office/drawing/2014/main" id="{3E492F6A-0732-14EE-1436-F096D84BCE7F}"/>
              </a:ext>
            </a:extLst>
          </p:cNvPr>
          <p:cNvCxnSpPr>
            <a:cxnSpLocks/>
          </p:cNvCxnSpPr>
          <p:nvPr/>
        </p:nvCxnSpPr>
        <p:spPr>
          <a:xfrm flipH="1">
            <a:off x="7058980" y="2301766"/>
            <a:ext cx="2508061" cy="1423839"/>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Raven povezovalnik 17">
            <a:extLst>
              <a:ext uri="{FF2B5EF4-FFF2-40B4-BE49-F238E27FC236}">
                <a16:creationId xmlns:a16="http://schemas.microsoft.com/office/drawing/2014/main" id="{6327A86B-81B3-90DB-55A6-58D7AB1C271B}"/>
              </a:ext>
            </a:extLst>
          </p:cNvPr>
          <p:cNvCxnSpPr>
            <a:cxnSpLocks/>
          </p:cNvCxnSpPr>
          <p:nvPr/>
        </p:nvCxnSpPr>
        <p:spPr>
          <a:xfrm flipH="1">
            <a:off x="7346731" y="3245154"/>
            <a:ext cx="2144110" cy="491539"/>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Raven povezovalnik 21">
            <a:extLst>
              <a:ext uri="{FF2B5EF4-FFF2-40B4-BE49-F238E27FC236}">
                <a16:creationId xmlns:a16="http://schemas.microsoft.com/office/drawing/2014/main" id="{3A908F5D-71E9-D8D5-5A46-430B5D3F93C2}"/>
              </a:ext>
            </a:extLst>
          </p:cNvPr>
          <p:cNvCxnSpPr>
            <a:cxnSpLocks/>
            <a:stCxn id="10" idx="2"/>
          </p:cNvCxnSpPr>
          <p:nvPr/>
        </p:nvCxnSpPr>
        <p:spPr>
          <a:xfrm flipH="1" flipV="1">
            <a:off x="8548205" y="4239298"/>
            <a:ext cx="798256" cy="289527"/>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Raven povezovalnik 23">
            <a:extLst>
              <a:ext uri="{FF2B5EF4-FFF2-40B4-BE49-F238E27FC236}">
                <a16:creationId xmlns:a16="http://schemas.microsoft.com/office/drawing/2014/main" id="{E7E428F7-24E0-7DD1-DAC2-D63E8CCA4FC7}"/>
              </a:ext>
            </a:extLst>
          </p:cNvPr>
          <p:cNvCxnSpPr>
            <a:cxnSpLocks/>
          </p:cNvCxnSpPr>
          <p:nvPr/>
        </p:nvCxnSpPr>
        <p:spPr>
          <a:xfrm flipH="1" flipV="1">
            <a:off x="7698156" y="4680081"/>
            <a:ext cx="1648305" cy="1138289"/>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Raven povezovalnik 25">
            <a:extLst>
              <a:ext uri="{FF2B5EF4-FFF2-40B4-BE49-F238E27FC236}">
                <a16:creationId xmlns:a16="http://schemas.microsoft.com/office/drawing/2014/main" id="{29ED8E12-36E1-5130-738F-39344BA39B86}"/>
              </a:ext>
            </a:extLst>
          </p:cNvPr>
          <p:cNvCxnSpPr>
            <a:cxnSpLocks/>
            <a:endCxn id="11" idx="3"/>
          </p:cNvCxnSpPr>
          <p:nvPr/>
        </p:nvCxnSpPr>
        <p:spPr>
          <a:xfrm>
            <a:off x="6541378" y="4645572"/>
            <a:ext cx="0" cy="881427"/>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Raven povezovalnik 28">
            <a:extLst>
              <a:ext uri="{FF2B5EF4-FFF2-40B4-BE49-F238E27FC236}">
                <a16:creationId xmlns:a16="http://schemas.microsoft.com/office/drawing/2014/main" id="{421B2214-BC6C-C8E3-106D-AE00F4E6961B}"/>
              </a:ext>
            </a:extLst>
          </p:cNvPr>
          <p:cNvCxnSpPr>
            <a:cxnSpLocks/>
            <a:endCxn id="6" idx="3"/>
          </p:cNvCxnSpPr>
          <p:nvPr/>
        </p:nvCxnSpPr>
        <p:spPr>
          <a:xfrm flipH="1">
            <a:off x="2596865" y="4680081"/>
            <a:ext cx="2866862" cy="838226"/>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Raven povezovalnik 30">
            <a:extLst>
              <a:ext uri="{FF2B5EF4-FFF2-40B4-BE49-F238E27FC236}">
                <a16:creationId xmlns:a16="http://schemas.microsoft.com/office/drawing/2014/main" id="{C29F20BE-AA9F-6AB1-A23E-AB04EAA2C355}"/>
              </a:ext>
            </a:extLst>
          </p:cNvPr>
          <p:cNvCxnSpPr>
            <a:cxnSpLocks/>
            <a:stCxn id="12" idx="1"/>
            <a:endCxn id="7" idx="0"/>
          </p:cNvCxnSpPr>
          <p:nvPr/>
        </p:nvCxnSpPr>
        <p:spPr>
          <a:xfrm flipH="1">
            <a:off x="4072724" y="4185589"/>
            <a:ext cx="814586" cy="11632"/>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Raven povezovalnik 35">
            <a:extLst>
              <a:ext uri="{FF2B5EF4-FFF2-40B4-BE49-F238E27FC236}">
                <a16:creationId xmlns:a16="http://schemas.microsoft.com/office/drawing/2014/main" id="{A7377B7A-C77B-3FFE-4291-882A361EB5A3}"/>
              </a:ext>
            </a:extLst>
          </p:cNvPr>
          <p:cNvCxnSpPr>
            <a:cxnSpLocks/>
          </p:cNvCxnSpPr>
          <p:nvPr/>
        </p:nvCxnSpPr>
        <p:spPr>
          <a:xfrm flipH="1" flipV="1">
            <a:off x="3196793" y="3147897"/>
            <a:ext cx="2337210" cy="554487"/>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3" name="Elipsa 42">
            <a:extLst>
              <a:ext uri="{FF2B5EF4-FFF2-40B4-BE49-F238E27FC236}">
                <a16:creationId xmlns:a16="http://schemas.microsoft.com/office/drawing/2014/main" id="{5EF1A7FF-EA2B-FB14-9353-BA838B717B73}"/>
              </a:ext>
            </a:extLst>
          </p:cNvPr>
          <p:cNvSpPr/>
          <p:nvPr/>
        </p:nvSpPr>
        <p:spPr>
          <a:xfrm>
            <a:off x="4797459" y="82974"/>
            <a:ext cx="3858322" cy="1770441"/>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a:solidFill>
                  <a:schemeClr val="tx1"/>
                </a:solidFill>
              </a:rPr>
              <a:t>Raziskovalci, raziskovalne organizacije, financerji, podjetja, javna uprava, splošna javnost</a:t>
            </a:r>
          </a:p>
        </p:txBody>
      </p:sp>
      <p:cxnSp>
        <p:nvCxnSpPr>
          <p:cNvPr id="44" name="Raven povezovalnik 43">
            <a:extLst>
              <a:ext uri="{FF2B5EF4-FFF2-40B4-BE49-F238E27FC236}">
                <a16:creationId xmlns:a16="http://schemas.microsoft.com/office/drawing/2014/main" id="{4D62424A-0605-BC96-695B-0765CDA5C013}"/>
              </a:ext>
            </a:extLst>
          </p:cNvPr>
          <p:cNvCxnSpPr>
            <a:cxnSpLocks/>
            <a:endCxn id="8" idx="3"/>
          </p:cNvCxnSpPr>
          <p:nvPr/>
        </p:nvCxnSpPr>
        <p:spPr>
          <a:xfrm>
            <a:off x="6563710" y="1853415"/>
            <a:ext cx="0" cy="352375"/>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Raven povezovalnik 53">
            <a:extLst>
              <a:ext uri="{FF2B5EF4-FFF2-40B4-BE49-F238E27FC236}">
                <a16:creationId xmlns:a16="http://schemas.microsoft.com/office/drawing/2014/main" id="{790A50EC-ED1D-DABB-0861-19FCAC523852}"/>
              </a:ext>
            </a:extLst>
          </p:cNvPr>
          <p:cNvCxnSpPr>
            <a:cxnSpLocks/>
          </p:cNvCxnSpPr>
          <p:nvPr/>
        </p:nvCxnSpPr>
        <p:spPr>
          <a:xfrm flipH="1">
            <a:off x="6846849" y="1853415"/>
            <a:ext cx="111512" cy="293633"/>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 name="Raven povezovalnik 56">
            <a:extLst>
              <a:ext uri="{FF2B5EF4-FFF2-40B4-BE49-F238E27FC236}">
                <a16:creationId xmlns:a16="http://schemas.microsoft.com/office/drawing/2014/main" id="{77422A9A-4549-4F19-2149-F1922E7CF127}"/>
              </a:ext>
            </a:extLst>
          </p:cNvPr>
          <p:cNvCxnSpPr>
            <a:cxnSpLocks/>
          </p:cNvCxnSpPr>
          <p:nvPr/>
        </p:nvCxnSpPr>
        <p:spPr>
          <a:xfrm>
            <a:off x="6158727" y="1778799"/>
            <a:ext cx="157721" cy="426991"/>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Raven povezovalnik 59">
            <a:extLst>
              <a:ext uri="{FF2B5EF4-FFF2-40B4-BE49-F238E27FC236}">
                <a16:creationId xmlns:a16="http://schemas.microsoft.com/office/drawing/2014/main" id="{355E3593-D5D9-7228-3989-4587F5A4CFEA}"/>
              </a:ext>
            </a:extLst>
          </p:cNvPr>
          <p:cNvCxnSpPr>
            <a:cxnSpLocks/>
          </p:cNvCxnSpPr>
          <p:nvPr/>
        </p:nvCxnSpPr>
        <p:spPr>
          <a:xfrm flipH="1">
            <a:off x="7411588" y="1678548"/>
            <a:ext cx="502149" cy="492502"/>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5" name="Raven povezovalnik 64">
            <a:extLst>
              <a:ext uri="{FF2B5EF4-FFF2-40B4-BE49-F238E27FC236}">
                <a16:creationId xmlns:a16="http://schemas.microsoft.com/office/drawing/2014/main" id="{C14CDCDD-6911-1C4F-8900-18127F156D66}"/>
              </a:ext>
            </a:extLst>
          </p:cNvPr>
          <p:cNvCxnSpPr>
            <a:cxnSpLocks/>
          </p:cNvCxnSpPr>
          <p:nvPr/>
        </p:nvCxnSpPr>
        <p:spPr>
          <a:xfrm flipH="1">
            <a:off x="7118774" y="1825626"/>
            <a:ext cx="227957" cy="345424"/>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Raven povezovalnik 69">
            <a:extLst>
              <a:ext uri="{FF2B5EF4-FFF2-40B4-BE49-F238E27FC236}">
                <a16:creationId xmlns:a16="http://schemas.microsoft.com/office/drawing/2014/main" id="{02C0F678-5B7E-1E28-9EB3-67E8DE63759C}"/>
              </a:ext>
            </a:extLst>
          </p:cNvPr>
          <p:cNvCxnSpPr>
            <a:cxnSpLocks/>
          </p:cNvCxnSpPr>
          <p:nvPr/>
        </p:nvCxnSpPr>
        <p:spPr>
          <a:xfrm>
            <a:off x="5753657" y="1750595"/>
            <a:ext cx="179173" cy="457115"/>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Raven povezovalnik 70">
            <a:extLst>
              <a:ext uri="{FF2B5EF4-FFF2-40B4-BE49-F238E27FC236}">
                <a16:creationId xmlns:a16="http://schemas.microsoft.com/office/drawing/2014/main" id="{A08FD19E-8246-D63E-2010-4545796888C1}"/>
              </a:ext>
            </a:extLst>
          </p:cNvPr>
          <p:cNvCxnSpPr>
            <a:cxnSpLocks/>
            <a:stCxn id="43" idx="3"/>
          </p:cNvCxnSpPr>
          <p:nvPr/>
        </p:nvCxnSpPr>
        <p:spPr>
          <a:xfrm>
            <a:off x="5362497" y="1594140"/>
            <a:ext cx="249219" cy="678314"/>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635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A74BEE-B816-F4B3-5511-F8CB48D02324}"/>
              </a:ext>
            </a:extLst>
          </p:cNvPr>
          <p:cNvSpPr>
            <a:spLocks noGrp="1"/>
          </p:cNvSpPr>
          <p:nvPr>
            <p:ph type="body" sz="quarter" idx="10"/>
          </p:nvPr>
        </p:nvSpPr>
        <p:spPr/>
        <p:txBody>
          <a:bodyPr/>
          <a:lstStyle/>
          <a:p>
            <a:r>
              <a:rPr lang="sl-SI"/>
              <a:t> </a:t>
            </a:r>
          </a:p>
        </p:txBody>
      </p:sp>
      <p:sp>
        <p:nvSpPr>
          <p:cNvPr id="3" name="Text Placeholder 2">
            <a:extLst>
              <a:ext uri="{FF2B5EF4-FFF2-40B4-BE49-F238E27FC236}">
                <a16:creationId xmlns:a16="http://schemas.microsoft.com/office/drawing/2014/main" id="{C3C208D7-EA75-F065-E98B-631C1BBBBB3A}"/>
              </a:ext>
            </a:extLst>
          </p:cNvPr>
          <p:cNvSpPr>
            <a:spLocks noGrp="1"/>
          </p:cNvSpPr>
          <p:nvPr>
            <p:ph type="body" sz="quarter" idx="11"/>
          </p:nvPr>
        </p:nvSpPr>
        <p:spPr/>
        <p:txBody>
          <a:bodyPr/>
          <a:lstStyle/>
          <a:p>
            <a:r>
              <a:rPr lang="sl-SI"/>
              <a:t> </a:t>
            </a:r>
          </a:p>
        </p:txBody>
      </p:sp>
      <p:sp>
        <p:nvSpPr>
          <p:cNvPr id="5" name="PoljeZBesedilom 4">
            <a:extLst>
              <a:ext uri="{FF2B5EF4-FFF2-40B4-BE49-F238E27FC236}">
                <a16:creationId xmlns:a16="http://schemas.microsoft.com/office/drawing/2014/main" id="{FB34225A-5496-F15B-793A-F5355BE62FBF}"/>
              </a:ext>
            </a:extLst>
          </p:cNvPr>
          <p:cNvSpPr txBox="1"/>
          <p:nvPr/>
        </p:nvSpPr>
        <p:spPr>
          <a:xfrm>
            <a:off x="628244" y="3244333"/>
            <a:ext cx="862447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4400" b="1" i="0" u="none" strike="noStrike" kern="1200" cap="none" spc="0" normalizeH="0" baseline="0" noProof="0">
                <a:ln>
                  <a:noFill/>
                </a:ln>
                <a:solidFill>
                  <a:srgbClr val="ED7D31"/>
                </a:solidFill>
                <a:effectLst/>
                <a:uLnTx/>
                <a:uFillTx/>
                <a:latin typeface="Calibri" panose="020F0502020204030204"/>
                <a:ea typeface="+mn-ea"/>
                <a:cs typeface="+mn-cs"/>
              </a:rPr>
              <a:t>Hvala za pozornost! </a:t>
            </a:r>
            <a:endParaRPr kumimoji="0" lang="sl-SI"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767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2E3DC53-EE39-5F01-A1FA-5CE62FA0FD72}"/>
              </a:ext>
            </a:extLst>
          </p:cNvPr>
          <p:cNvSpPr>
            <a:spLocks noGrp="1"/>
          </p:cNvSpPr>
          <p:nvPr>
            <p:ph type="title"/>
          </p:nvPr>
        </p:nvSpPr>
        <p:spPr/>
        <p:txBody>
          <a:bodyPr>
            <a:normAutofit fontScale="90000"/>
          </a:bodyPr>
          <a:lstStyle/>
          <a:p>
            <a:r>
              <a:rPr lang="sl-SI"/>
              <a:t>Napredno iskanje</a:t>
            </a:r>
          </a:p>
        </p:txBody>
      </p:sp>
      <p:pic>
        <p:nvPicPr>
          <p:cNvPr id="5" name="Označba mesta vsebine 4">
            <a:extLst>
              <a:ext uri="{FF2B5EF4-FFF2-40B4-BE49-F238E27FC236}">
                <a16:creationId xmlns:a16="http://schemas.microsoft.com/office/drawing/2014/main" id="{838AA673-B0DD-D159-1036-6933501AAD6A}"/>
              </a:ext>
            </a:extLst>
          </p:cNvPr>
          <p:cNvPicPr>
            <a:picLocks noGrp="1" noChangeAspect="1"/>
          </p:cNvPicPr>
          <p:nvPr>
            <p:ph idx="1"/>
          </p:nvPr>
        </p:nvPicPr>
        <p:blipFill>
          <a:blip r:embed="rId2"/>
          <a:stretch>
            <a:fillRect/>
          </a:stretch>
        </p:blipFill>
        <p:spPr>
          <a:xfrm>
            <a:off x="2087586" y="1690688"/>
            <a:ext cx="7244084" cy="5026635"/>
          </a:xfrm>
        </p:spPr>
      </p:pic>
    </p:spTree>
    <p:extLst>
      <p:ext uri="{BB962C8B-B14F-4D97-AF65-F5344CB8AC3E}">
        <p14:creationId xmlns:p14="http://schemas.microsoft.com/office/powerpoint/2010/main" val="1144029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78C5EB6-7B64-A05C-89EF-5B2215154E5D}"/>
              </a:ext>
            </a:extLst>
          </p:cNvPr>
          <p:cNvSpPr>
            <a:spLocks noGrp="1"/>
          </p:cNvSpPr>
          <p:nvPr>
            <p:ph type="title"/>
          </p:nvPr>
        </p:nvSpPr>
        <p:spPr>
          <a:xfrm>
            <a:off x="838200" y="383666"/>
            <a:ext cx="10515600" cy="1325559"/>
          </a:xfrm>
        </p:spPr>
        <p:txBody>
          <a:bodyPr/>
          <a:lstStyle/>
          <a:p>
            <a:r>
              <a:rPr lang="sl-SI" sz="5000" b="1">
                <a:solidFill>
                  <a:srgbClr val="ED7D31"/>
                </a:solidFill>
                <a:latin typeface="Calibri"/>
              </a:rPr>
              <a:t>Priporočilni sistem</a:t>
            </a:r>
          </a:p>
        </p:txBody>
      </p:sp>
      <p:sp>
        <p:nvSpPr>
          <p:cNvPr id="3" name="Označba mesta vsebine 2">
            <a:extLst>
              <a:ext uri="{FF2B5EF4-FFF2-40B4-BE49-F238E27FC236}">
                <a16:creationId xmlns:a16="http://schemas.microsoft.com/office/drawing/2014/main" id="{1A293363-0EE6-779A-9B7D-5C82EDCC50BA}"/>
              </a:ext>
            </a:extLst>
          </p:cNvPr>
          <p:cNvSpPr>
            <a:spLocks noGrp="1"/>
          </p:cNvSpPr>
          <p:nvPr>
            <p:ph idx="1"/>
          </p:nvPr>
        </p:nvSpPr>
        <p:spPr/>
        <p:txBody>
          <a:bodyPr/>
          <a:lstStyle/>
          <a:p>
            <a:pPr marL="0" indent="0">
              <a:buNone/>
            </a:pPr>
            <a:r>
              <a:rPr lang="sl-SI"/>
              <a:t> </a:t>
            </a:r>
          </a:p>
        </p:txBody>
      </p:sp>
      <p:pic>
        <p:nvPicPr>
          <p:cNvPr id="4" name="Picture 2">
            <a:extLst>
              <a:ext uri="{FF2B5EF4-FFF2-40B4-BE49-F238E27FC236}">
                <a16:creationId xmlns:a16="http://schemas.microsoft.com/office/drawing/2014/main" id="{3D3EF132-D6F4-37C8-0980-B0D1D6158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568" y="1364775"/>
            <a:ext cx="7420464" cy="5350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3740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005873-33BD-8722-0E9D-14F56FF74F39}"/>
              </a:ext>
            </a:extLst>
          </p:cNvPr>
          <p:cNvSpPr>
            <a:spLocks noGrp="1"/>
          </p:cNvSpPr>
          <p:nvPr>
            <p:ph type="title"/>
          </p:nvPr>
        </p:nvSpPr>
        <p:spPr/>
        <p:txBody>
          <a:bodyPr>
            <a:normAutofit fontScale="90000"/>
          </a:bodyPr>
          <a:lstStyle/>
          <a:p>
            <a:r>
              <a:rPr lang="sl-SI" sz="5000">
                <a:hlinkClick r:id="rId2">
                  <a:extLst>
                    <a:ext uri="{A12FA001-AC4F-418D-AE19-62706E023703}">
                      <ahyp:hlinkClr xmlns:ahyp="http://schemas.microsoft.com/office/drawing/2018/hyperlinkcolor" val="tx"/>
                    </a:ext>
                  </a:extLst>
                </a:hlinkClick>
              </a:rPr>
              <a:t>Odprti podatki</a:t>
            </a:r>
            <a:endParaRPr lang="sl-SI" sz="5000"/>
          </a:p>
        </p:txBody>
      </p:sp>
      <p:pic>
        <p:nvPicPr>
          <p:cNvPr id="1027" name="Picture 3"/>
          <p:cNvPicPr>
            <a:picLocks noGrp="1" noChangeAspect="1" noChangeArrowheads="1"/>
          </p:cNvPicPr>
          <p:nvPr>
            <p:ph idx="1"/>
          </p:nvPr>
        </p:nvPicPr>
        <p:blipFill>
          <a:blip r:embed="rId3" cstate="print"/>
          <a:srcRect/>
          <a:stretch>
            <a:fillRect/>
          </a:stretch>
        </p:blipFill>
        <p:spPr bwMode="auto">
          <a:xfrm>
            <a:off x="1052150" y="2084387"/>
            <a:ext cx="3323241" cy="4773613"/>
          </a:xfrm>
          <a:prstGeom prst="rect">
            <a:avLst/>
          </a:prstGeom>
          <a:noFill/>
          <a:ln w="9525">
            <a:noFill/>
            <a:miter lim="800000"/>
            <a:headEnd/>
            <a:tailEnd/>
          </a:ln>
        </p:spPr>
      </p:pic>
      <p:pic>
        <p:nvPicPr>
          <p:cNvPr id="5" name="Slika 4">
            <a:extLst>
              <a:ext uri="{FF2B5EF4-FFF2-40B4-BE49-F238E27FC236}">
                <a16:creationId xmlns:a16="http://schemas.microsoft.com/office/drawing/2014/main" id="{8B090056-2DDB-2BCA-CED4-074135988211}"/>
              </a:ext>
            </a:extLst>
          </p:cNvPr>
          <p:cNvPicPr>
            <a:picLocks noChangeAspect="1"/>
          </p:cNvPicPr>
          <p:nvPr/>
        </p:nvPicPr>
        <p:blipFill>
          <a:blip r:embed="rId4"/>
          <a:stretch>
            <a:fillRect/>
          </a:stretch>
        </p:blipFill>
        <p:spPr>
          <a:xfrm>
            <a:off x="4216827" y="2227384"/>
            <a:ext cx="7975173" cy="3905574"/>
          </a:xfrm>
          <a:prstGeom prst="rect">
            <a:avLst/>
          </a:prstGeom>
        </p:spPr>
      </p:pic>
    </p:spTree>
    <p:extLst>
      <p:ext uri="{BB962C8B-B14F-4D97-AF65-F5344CB8AC3E}">
        <p14:creationId xmlns:p14="http://schemas.microsoft.com/office/powerpoint/2010/main" val="4261229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362AD2C-1C71-6042-EF1C-4B2A6BC0E913}"/>
              </a:ext>
            </a:extLst>
          </p:cNvPr>
          <p:cNvSpPr>
            <a:spLocks noGrp="1"/>
          </p:cNvSpPr>
          <p:nvPr>
            <p:ph type="title"/>
          </p:nvPr>
        </p:nvSpPr>
        <p:spPr>
          <a:xfrm>
            <a:off x="702587" y="673564"/>
            <a:ext cx="8217503" cy="1133399"/>
          </a:xfrm>
        </p:spPr>
        <p:txBody>
          <a:bodyPr/>
          <a:lstStyle/>
          <a:p>
            <a:pPr algn="l">
              <a:defRPr/>
            </a:pPr>
            <a:r>
              <a:rPr lang="sl-SI" sz="5000"/>
              <a:t>Detekcija podobnih vsebin</a:t>
            </a:r>
          </a:p>
        </p:txBody>
      </p:sp>
      <p:pic>
        <p:nvPicPr>
          <p:cNvPr id="18435" name="Slika 2">
            <a:extLst>
              <a:ext uri="{FF2B5EF4-FFF2-40B4-BE49-F238E27FC236}">
                <a16:creationId xmlns:a16="http://schemas.microsoft.com/office/drawing/2014/main" id="{53331F74-66A5-12A0-D876-DE90C7FF4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570" y="1664815"/>
            <a:ext cx="7592477" cy="245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Slika 3">
            <a:extLst>
              <a:ext uri="{FF2B5EF4-FFF2-40B4-BE49-F238E27FC236}">
                <a16:creationId xmlns:a16="http://schemas.microsoft.com/office/drawing/2014/main" id="{917EAA9D-BEE6-1D92-3B8D-AA079B22A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570" y="4408304"/>
            <a:ext cx="7776816" cy="208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F56E256-257F-47C1-230A-BA245226AF33}"/>
              </a:ext>
            </a:extLst>
          </p:cNvPr>
          <p:cNvSpPr>
            <a:spLocks noGrp="1"/>
          </p:cNvSpPr>
          <p:nvPr>
            <p:ph type="title"/>
          </p:nvPr>
        </p:nvSpPr>
        <p:spPr>
          <a:xfrm>
            <a:off x="838200" y="0"/>
            <a:ext cx="10515600" cy="1325559"/>
          </a:xfrm>
        </p:spPr>
        <p:txBody>
          <a:bodyPr/>
          <a:lstStyle/>
          <a:p>
            <a:r>
              <a:rPr lang="sl-SI" sz="5000" b="1">
                <a:solidFill>
                  <a:srgbClr val="ED7D31"/>
                </a:solidFill>
                <a:latin typeface="Calibri"/>
              </a:rPr>
              <a:t>Detektor</a:t>
            </a:r>
            <a:r>
              <a:rPr lang="sl-SI"/>
              <a:t> </a:t>
            </a:r>
            <a:r>
              <a:rPr lang="sl-SI" sz="5000" b="1">
                <a:solidFill>
                  <a:srgbClr val="ED7D31"/>
                </a:solidFill>
                <a:latin typeface="Calibri"/>
              </a:rPr>
              <a:t>podobnih vsebin</a:t>
            </a:r>
          </a:p>
        </p:txBody>
      </p:sp>
      <p:pic>
        <p:nvPicPr>
          <p:cNvPr id="4" name="Picture 2">
            <a:extLst>
              <a:ext uri="{FF2B5EF4-FFF2-40B4-BE49-F238E27FC236}">
                <a16:creationId xmlns:a16="http://schemas.microsoft.com/office/drawing/2014/main" id="{6A768716-2814-1287-E253-844BF61AEAF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01262" y="1425396"/>
            <a:ext cx="9284676" cy="4988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6442868"/>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isar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TotalTime>
  <Words>6968</Words>
  <Application>Microsoft Office PowerPoint</Application>
  <PresentationFormat>Širokozaslonsko</PresentationFormat>
  <Paragraphs>301</Paragraphs>
  <Slides>47</Slides>
  <Notes>18</Notes>
  <HiddenSlides>1</HiddenSlides>
  <MMClips>0</MMClips>
  <ScaleCrop>false</ScaleCrop>
  <HeadingPairs>
    <vt:vector size="6" baseType="variant">
      <vt:variant>
        <vt:lpstr>Uporabljene pisave</vt:lpstr>
      </vt:variant>
      <vt:variant>
        <vt:i4>10</vt:i4>
      </vt:variant>
      <vt:variant>
        <vt:lpstr>Tema</vt:lpstr>
      </vt:variant>
      <vt:variant>
        <vt:i4>1</vt:i4>
      </vt:variant>
      <vt:variant>
        <vt:lpstr>Naslovi diapozitivov</vt:lpstr>
      </vt:variant>
      <vt:variant>
        <vt:i4>47</vt:i4>
      </vt:variant>
    </vt:vector>
  </HeadingPairs>
  <TitlesOfParts>
    <vt:vector size="58" baseType="lpstr">
      <vt:lpstr>Aptos</vt:lpstr>
      <vt:lpstr>Arial</vt:lpstr>
      <vt:lpstr>Calibri</vt:lpstr>
      <vt:lpstr>Calibri Light</vt:lpstr>
      <vt:lpstr>Courier New</vt:lpstr>
      <vt:lpstr>Open Sans</vt:lpstr>
      <vt:lpstr>Raleway</vt:lpstr>
      <vt:lpstr>Symbol</vt:lpstr>
      <vt:lpstr>Times New Roman</vt:lpstr>
      <vt:lpstr>Titillium Web</vt:lpstr>
      <vt:lpstr>Officeova tema</vt:lpstr>
      <vt:lpstr>Nacionalna infrastruktura odprte znanosti</vt:lpstr>
      <vt:lpstr>Nacionalna infrastruktura odprte znanosti</vt:lpstr>
      <vt:lpstr>Nacionalni portal odprte znanosti</vt:lpstr>
      <vt:lpstr>Enostavno iskanje</vt:lpstr>
      <vt:lpstr>Napredno iskanje</vt:lpstr>
      <vt:lpstr>Priporočilni sistem</vt:lpstr>
      <vt:lpstr>Odprti podatki</vt:lpstr>
      <vt:lpstr>Detekcija podobnih vsebin</vt:lpstr>
      <vt:lpstr>Detektor podobnih vsebin</vt:lpstr>
      <vt:lpstr>Mrežni diagram skupnih storitev, ki jih ponuja nacionalni portal</vt:lpstr>
      <vt:lpstr>Strukturni diagram repozitorija</vt:lpstr>
      <vt:lpstr>Integracija repozitorija z dCOBISS in COBIB</vt:lpstr>
      <vt:lpstr>Mobilne aplikacije - IOS</vt:lpstr>
      <vt:lpstr>Mobilne aplikacije Android</vt:lpstr>
      <vt:lpstr>Aplikacijski programski vmesnik</vt:lpstr>
      <vt:lpstr>RSS – primer prikaz zadnjih objavljenih diplom na fakulteti</vt:lpstr>
      <vt:lpstr>OAI-PMH (DC, Datacite, OpenAire,) RDF, Highwire press, Open Graph in Shema.org metapodatki </vt:lpstr>
      <vt:lpstr>Proces oddaje zaključnega dela UM in UNG</vt:lpstr>
      <vt:lpstr>Proces oddaje zaključnega dela na Univerzi v Ljubljani</vt:lpstr>
      <vt:lpstr>Proces oddaje publikacije raziskovalca </vt:lpstr>
      <vt:lpstr>Vzpostavitev procesov za podporo ravnanju z raziskovalnimi podatki v nacionalni infrastrukturi odprtega dostopa</vt:lpstr>
      <vt:lpstr>Faza pred objavo raziskovalnih podatkov in zahtevana dokumentacija</vt:lpstr>
      <vt:lpstr>Faza objave</vt:lpstr>
      <vt:lpstr>Faza trajnega hranjenja</vt:lpstr>
      <vt:lpstr>FAIR (Findable, Accessible, Interoperable, Reusable)</vt:lpstr>
      <vt:lpstr>Digitalni objekt</vt:lpstr>
      <vt:lpstr>Minimalni nabor metapodatkov za FAIR digitalne objekte</vt:lpstr>
      <vt:lpstr>Proces FAIRifikacije</vt:lpstr>
      <vt:lpstr> Primer FAIR digitalnega objekta</vt:lpstr>
      <vt:lpstr>Objava in deljenje podatkov</vt:lpstr>
      <vt:lpstr>Trajno hranjenje rezultatov raziskav</vt:lpstr>
      <vt:lpstr>Citiranje podatkov</vt:lpstr>
      <vt:lpstr>Aktivnosti iz Akcijskega načrta za odprto znanost  v katerih sodeluje Nacionalna infrastruktura odprte znanosti </vt:lpstr>
      <vt:lpstr>Aktivnosti iz Akcijskega načrta za odprto znanost  v katerih sodeluje Nacionalna infrastruktura odprte znanosti </vt:lpstr>
      <vt:lpstr>Aktivnosti iz Akcijskega načrta za odprto znanost  v katerih sodeluje Nacionalna infrastruktura odprte znanosti </vt:lpstr>
      <vt:lpstr>European Genome Data Infrastructure</vt:lpstr>
      <vt:lpstr>1+MG shema</vt:lpstr>
      <vt:lpstr>Delovni tok</vt:lpstr>
      <vt:lpstr>Shema nacionalne GDI infrastrukture</vt:lpstr>
      <vt:lpstr>Odkrivanje ustreznih podatkov</vt:lpstr>
      <vt:lpstr>Prošnja za podatke</vt:lpstr>
      <vt:lpstr>Pregled prošnje za podatke</vt:lpstr>
      <vt:lpstr>Pregled prošnje za podatke</vt:lpstr>
      <vt:lpstr>Pregled prošnje za podatke</vt:lpstr>
      <vt:lpstr>Odobritev dostopa do podatkov</vt:lpstr>
      <vt:lpstr>Vizija nacionalnega EOSC vozlišča</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Tomas Bercic</dc:creator>
  <cp:lastModifiedBy>Zala</cp:lastModifiedBy>
  <cp:revision>3</cp:revision>
  <dcterms:created xsi:type="dcterms:W3CDTF">2023-09-11T08:00:44Z</dcterms:created>
  <dcterms:modified xsi:type="dcterms:W3CDTF">2025-03-04T09:49:09Z</dcterms:modified>
</cp:coreProperties>
</file>