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55" r:id="rId3"/>
    <p:sldId id="356" r:id="rId4"/>
    <p:sldId id="357" r:id="rId5"/>
    <p:sldId id="376" r:id="rId6"/>
    <p:sldId id="358" r:id="rId7"/>
    <p:sldId id="375" r:id="rId8"/>
    <p:sldId id="359" r:id="rId9"/>
    <p:sldId id="360" r:id="rId10"/>
    <p:sldId id="363" r:id="rId11"/>
    <p:sldId id="361" r:id="rId12"/>
    <p:sldId id="362" r:id="rId13"/>
    <p:sldId id="364" r:id="rId14"/>
    <p:sldId id="257"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10754-7530-3962-25E1-3362B534856D}" v="3" dt="2024-10-15T09:12:15.633"/>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rednji slog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35F85-465E-4756-BE46-4CD1EB3D2795}" type="datetimeFigureOut">
              <a:rPr lang="en-GB" smtClean="0"/>
              <a:t>21/01/2025</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56C33-C994-4357-B733-595B4C117CE5}" type="slidenum">
              <a:rPr lang="en-GB" smtClean="0"/>
              <a:t>‹#›</a:t>
            </a:fld>
            <a:endParaRPr lang="en-GB"/>
          </a:p>
        </p:txBody>
      </p:sp>
    </p:spTree>
    <p:extLst>
      <p:ext uri="{BB962C8B-B14F-4D97-AF65-F5344CB8AC3E}">
        <p14:creationId xmlns:p14="http://schemas.microsoft.com/office/powerpoint/2010/main" val="258329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SI"/>
          </a:p>
        </p:txBody>
      </p:sp>
      <p:sp>
        <p:nvSpPr>
          <p:cNvPr id="4" name="Označba mesta številke diapozitiva 3"/>
          <p:cNvSpPr>
            <a:spLocks noGrp="1"/>
          </p:cNvSpPr>
          <p:nvPr>
            <p:ph type="sldNum" sz="quarter" idx="5"/>
          </p:nvPr>
        </p:nvSpPr>
        <p:spPr/>
        <p:txBody>
          <a:bodyPr/>
          <a:lstStyle/>
          <a:p>
            <a:fld id="{8E056C33-C994-4357-B733-595B4C117CE5}" type="slidenum">
              <a:rPr lang="en-GB" smtClean="0"/>
              <a:t>1</a:t>
            </a:fld>
            <a:endParaRPr lang="en-GB"/>
          </a:p>
        </p:txBody>
      </p:sp>
    </p:spTree>
    <p:extLst>
      <p:ext uri="{BB962C8B-B14F-4D97-AF65-F5344CB8AC3E}">
        <p14:creationId xmlns:p14="http://schemas.microsoft.com/office/powerpoint/2010/main" val="2874879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Glossary_of_computer_science" TargetMode="External"/><Relationship Id="rId2" Type="http://schemas.openxmlformats.org/officeDocument/2006/relationships/hyperlink" Target="https://en.wikipedia.org/wiki/Category:Computing_terminology" TargetMode="External"/><Relationship Id="rId1" Type="http://schemas.openxmlformats.org/officeDocument/2006/relationships/slideLayout" Target="../slideLayouts/slideLayout2.xml"/><Relationship Id="rId6" Type="http://schemas.openxmlformats.org/officeDocument/2006/relationships/hyperlink" Target="https://cso.kmi.open.ac.uk/" TargetMode="External"/><Relationship Id="rId5" Type="http://schemas.openxmlformats.org/officeDocument/2006/relationships/hyperlink" Target="https://plus.cobiss.net/cobiss/si/sl/bib/117254144" TargetMode="External"/><Relationship Id="rId4" Type="http://schemas.openxmlformats.org/officeDocument/2006/relationships/hyperlink" Target="https://www.dixonsfa.com/uploads/images/J277-Glossary-Bookle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spire.science/wp-content/uploads/2021/09/Horizon-Europe-Data-Management-Plan-Templat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uides.github.com/activities/citable-code/" TargetMode="External"/><Relationship Id="rId2" Type="http://schemas.openxmlformats.org/officeDocument/2006/relationships/hyperlink" Target="https://bssw.io/items/persistent-identifiers-for-software-in-scientific-computing" TargetMode="External"/><Relationship Id="rId1" Type="http://schemas.openxmlformats.org/officeDocument/2006/relationships/slideLayout" Target="../slideLayouts/slideLayout2.xml"/><Relationship Id="rId6" Type="http://schemas.openxmlformats.org/officeDocument/2006/relationships/hyperlink" Target="https://www.osti.gov/doecode/" TargetMode="External"/><Relationship Id="rId5" Type="http://schemas.openxmlformats.org/officeDocument/2006/relationships/hyperlink" Target="https://docs.softwareheritage.org/devel/swh-model/persistent-identifiers.html" TargetMode="External"/><Relationship Id="rId4" Type="http://schemas.openxmlformats.org/officeDocument/2006/relationships/hyperlink" Target="https://figshar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datacite.org/docs/igsn-id-registration-guide" TargetMode="External"/><Relationship Id="rId7" Type="http://schemas.openxmlformats.org/officeDocument/2006/relationships/hyperlink" Target="https://datascience.codata.org/articles/10.5334/dsj-2020-018" TargetMode="External"/><Relationship Id="rId2" Type="http://schemas.openxmlformats.org/officeDocument/2006/relationships/hyperlink" Target="https://igsn.github.io/overview/" TargetMode="External"/><Relationship Id="rId1" Type="http://schemas.openxmlformats.org/officeDocument/2006/relationships/slideLayout" Target="../slideLayouts/slideLayout2.xml"/><Relationship Id="rId6" Type="http://schemas.openxmlformats.org/officeDocument/2006/relationships/hyperlink" Target="https://www.rd-alliance.org/groups/persistent-identification-instruments-wg/" TargetMode="External"/><Relationship Id="rId5" Type="http://schemas.openxmlformats.org/officeDocument/2006/relationships/hyperlink" Target="https://docs.pidinst.org/en/latest/" TargetMode="External"/><Relationship Id="rId4" Type="http://schemas.openxmlformats.org/officeDocument/2006/relationships/hyperlink" Target="https://www.rrid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atacite-metadata-schema.readthedocs.io/en/4.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doecode/software-metadata" TargetMode="External"/><Relationship Id="rId2" Type="http://schemas.openxmlformats.org/officeDocument/2006/relationships/hyperlink" Target="https://docs.softwareheritage.org/devel/architecture/metadata.html" TargetMode="External"/><Relationship Id="rId1" Type="http://schemas.openxmlformats.org/officeDocument/2006/relationships/slideLayout" Target="../slideLayouts/slideLayout2.xml"/><Relationship Id="rId4" Type="http://schemas.openxmlformats.org/officeDocument/2006/relationships/hyperlink" Target="https://www.leanix.net/en/wiki/trm/software-meta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543818" y="0"/>
            <a:ext cx="11399041" cy="2054931"/>
          </a:xfrm>
        </p:spPr>
        <p:txBody>
          <a:bodyPr/>
          <a:lstStyle/>
          <a:p>
            <a:r>
              <a:rPr lang="sl-SI" sz="4800" dirty="0"/>
              <a:t>Objavljanje</a:t>
            </a:r>
            <a:r>
              <a:rPr lang="en-US" sz="4800" dirty="0"/>
              <a:t> </a:t>
            </a:r>
            <a:r>
              <a:rPr lang="en-US" sz="4800" dirty="0" err="1"/>
              <a:t>drugih</a:t>
            </a:r>
            <a:r>
              <a:rPr lang="en-US" sz="4800" dirty="0"/>
              <a:t> </a:t>
            </a:r>
            <a:r>
              <a:rPr lang="en-US" sz="4800" dirty="0" err="1"/>
              <a:t>rezultatov</a:t>
            </a:r>
            <a:br>
              <a:rPr lang="sl-SI" sz="4800" dirty="0"/>
            </a:br>
            <a:r>
              <a:rPr lang="sl-SI" sz="4800" dirty="0"/>
              <a:t>raziskovalnega dela</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8" y="2188029"/>
            <a:ext cx="11251247" cy="955499"/>
          </a:xfrm>
        </p:spPr>
        <p:txBody>
          <a:bodyPr>
            <a:noAutofit/>
          </a:bodyPr>
          <a:lstStyle/>
          <a:p>
            <a:endParaRPr lang="sl-SI" dirty="0"/>
          </a:p>
          <a:p>
            <a:r>
              <a:rPr lang="sl-SI" dirty="0"/>
              <a:t>dr. Uroš KUNAVER, </a:t>
            </a:r>
            <a:r>
              <a:rPr lang="sl-SI" dirty="0">
                <a:solidFill>
                  <a:schemeClr val="bg1"/>
                </a:solidFill>
              </a:rPr>
              <a:t>Centralna tehniška knjižnica Univerze v Ljubljani</a:t>
            </a:r>
          </a:p>
          <a:p>
            <a:r>
              <a:rPr lang="sl-SI" dirty="0"/>
              <a:t>mag. Miro PUŠNIK, </a:t>
            </a:r>
            <a:r>
              <a:rPr lang="sl-SI" dirty="0">
                <a:solidFill>
                  <a:schemeClr val="bg1"/>
                </a:solidFill>
              </a:rPr>
              <a:t>Centralna tehniška knjižnica Univerze v Ljubljani</a:t>
            </a:r>
            <a:endParaRPr lang="sl-SI" dirty="0"/>
          </a:p>
        </p:txBody>
      </p:sp>
      <p:sp>
        <p:nvSpPr>
          <p:cNvPr id="8" name="PoljeZBesedilom 7">
            <a:extLst>
              <a:ext uri="{FF2B5EF4-FFF2-40B4-BE49-F238E27FC236}">
                <a16:creationId xmlns:a16="http://schemas.microsoft.com/office/drawing/2014/main" id="{D524ACE2-BAC7-4BB5-A878-2F0373B8130B}"/>
              </a:ext>
            </a:extLst>
          </p:cNvPr>
          <p:cNvSpPr txBox="1"/>
          <p:nvPr/>
        </p:nvSpPr>
        <p:spPr>
          <a:xfrm>
            <a:off x="543818" y="3816030"/>
            <a:ext cx="8924032"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14. – 17. 10. 2024</a:t>
            </a:r>
          </a:p>
        </p:txBody>
      </p:sp>
      <p:pic>
        <p:nvPicPr>
          <p:cNvPr id="9" name="Slika 8">
            <a:extLst>
              <a:ext uri="{FF2B5EF4-FFF2-40B4-BE49-F238E27FC236}">
                <a16:creationId xmlns:a16="http://schemas.microsoft.com/office/drawing/2014/main" id="{896FA179-0A54-488F-B7DA-99C79DDF62FA}"/>
              </a:ext>
            </a:extLst>
          </p:cNvPr>
          <p:cNvPicPr>
            <a:picLocks noChangeAspect="1"/>
          </p:cNvPicPr>
          <p:nvPr/>
        </p:nvPicPr>
        <p:blipFill>
          <a:blip r:embed="rId3"/>
          <a:stretch>
            <a:fillRect/>
          </a:stretch>
        </p:blipFill>
        <p:spPr>
          <a:xfrm>
            <a:off x="6096000" y="5962230"/>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Razširjen nabor metapodatkov in provenienca</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pPr marL="0" indent="0">
              <a:buNone/>
            </a:pPr>
            <a:r>
              <a:rPr lang="sl-SI"/>
              <a:t>Kadar </a:t>
            </a:r>
            <a:r>
              <a:rPr lang="sl-SI" err="1"/>
              <a:t>metapodatkovna</a:t>
            </a:r>
            <a:r>
              <a:rPr lang="sl-SI"/>
              <a:t> shema </a:t>
            </a:r>
            <a:r>
              <a:rPr lang="sl-SI" err="1"/>
              <a:t>repozitorija</a:t>
            </a:r>
            <a:r>
              <a:rPr lang="sl-SI"/>
              <a:t>, kamor odložimo rezultate raziskave ne zadošča za celovit opis naših rezultatov, moramo te opisati posebej. </a:t>
            </a:r>
            <a:r>
              <a:rPr lang="sl-SI" sz="2400"/>
              <a:t>Običajno ta opis shranimo v obliki „preberi me/</a:t>
            </a:r>
            <a:r>
              <a:rPr lang="sl-SI" sz="2400" err="1"/>
              <a:t>read</a:t>
            </a:r>
            <a:r>
              <a:rPr lang="sl-SI" sz="2400"/>
              <a:t> me“ datoteke ali pa sledimo kakšnemu od standardov za provenienco. </a:t>
            </a:r>
          </a:p>
          <a:p>
            <a:pPr marL="0" indent="0">
              <a:buNone/>
            </a:pPr>
            <a:r>
              <a:rPr lang="sl-SI" sz="2400"/>
              <a:t>Pomembno je, da bo lahko nekdo, ki je </a:t>
            </a:r>
            <a:r>
              <a:rPr lang="sl-SI" sz="2400" b="1"/>
              <a:t>strokovnjak na določenem področju</a:t>
            </a:r>
            <a:r>
              <a:rPr lang="sl-SI" sz="2400"/>
              <a:t>, iz naših metapodatkov </a:t>
            </a:r>
            <a:r>
              <a:rPr lang="sl-SI" sz="2000"/>
              <a:t>(iz </a:t>
            </a:r>
            <a:r>
              <a:rPr lang="sl-SI" sz="2000" err="1"/>
              <a:t>repozitorija</a:t>
            </a:r>
            <a:r>
              <a:rPr lang="sl-SI" sz="2000"/>
              <a:t> in/ali iz „preberi me“ datoteke)</a:t>
            </a:r>
            <a:r>
              <a:rPr lang="sl-SI" sz="2400"/>
              <a:t> </a:t>
            </a:r>
            <a:r>
              <a:rPr lang="sl-SI" sz="2400" b="1"/>
              <a:t>povsem razumel</a:t>
            </a:r>
            <a:r>
              <a:rPr lang="sl-SI" sz="2400"/>
              <a:t>, kako smo do objavljenih rezultatov prišli. </a:t>
            </a:r>
          </a:p>
          <a:p>
            <a:r>
              <a:rPr lang="sl-SI" sz="2000"/>
              <a:t>Pri programski opremi se lahko pri izbiri potrebnih metapodatkov zgledujemo po </a:t>
            </a:r>
            <a:r>
              <a:rPr lang="sl-SI" sz="2000" err="1"/>
              <a:t>metapodatkovnih</a:t>
            </a:r>
            <a:r>
              <a:rPr lang="sl-SI" sz="2000"/>
              <a:t> shemah, omenjenih na prejšnjih prosojnicah. </a:t>
            </a:r>
          </a:p>
          <a:p>
            <a:r>
              <a:rPr lang="sl-SI" sz="2000"/>
              <a:t>Mnogokrat je pomembno, da opišemo zgodovino razvoja in poreklo programske opreme, </a:t>
            </a:r>
            <a:r>
              <a:rPr lang="sl-SI" sz="2000" err="1"/>
              <a:t>metapodatkovne</a:t>
            </a:r>
            <a:r>
              <a:rPr lang="sl-SI" sz="2000"/>
              <a:t> sheme, ontologije, delovnega postopka...</a:t>
            </a:r>
          </a:p>
          <a:p>
            <a:r>
              <a:rPr lang="sl-SI" sz="2000"/>
              <a:t>Pri fizičnih rezultatih je pomembno opisati celoten postopek izdelave/pridobivanja (surovine, naprave, pogoji…).</a:t>
            </a:r>
          </a:p>
        </p:txBody>
      </p:sp>
    </p:spTree>
    <p:extLst>
      <p:ext uri="{BB962C8B-B14F-4D97-AF65-F5344CB8AC3E}">
        <p14:creationId xmlns:p14="http://schemas.microsoft.com/office/powerpoint/2010/main" val="7434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Klasifikacijski sistemi, terminologija in ontologije</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353798" cy="4773293"/>
          </a:xfrm>
        </p:spPr>
        <p:txBody>
          <a:bodyPr>
            <a:noAutofit/>
          </a:bodyPr>
          <a:lstStyle/>
          <a:p>
            <a:pPr marL="0" indent="0">
              <a:buNone/>
            </a:pPr>
            <a:r>
              <a:rPr lang="sl-SI" b="1"/>
              <a:t>Programska oprema </a:t>
            </a:r>
            <a:r>
              <a:rPr lang="sl-SI"/>
              <a:t>– za razliko od ostalih področij in vrst rezultatov je za področje programske opreme na voljo ogromno različnih </a:t>
            </a:r>
            <a:r>
              <a:rPr lang="sl-SI" b="1"/>
              <a:t>geslovnikov</a:t>
            </a:r>
            <a:r>
              <a:rPr lang="sl-SI"/>
              <a:t> – </a:t>
            </a:r>
            <a:r>
              <a:rPr lang="sl-SI" sz="2400"/>
              <a:t>vprašanje je, katerega bomo izbrali za opisovanje naše programske opreme (velja pogledati, če kakšen geslovnik ponuja/zahteva izbrani </a:t>
            </a:r>
            <a:r>
              <a:rPr lang="sl-SI" sz="2400" err="1"/>
              <a:t>repozitorij</a:t>
            </a:r>
            <a:r>
              <a:rPr lang="sl-SI" sz="2400"/>
              <a:t>). Nekaj primerov:</a:t>
            </a:r>
          </a:p>
          <a:p>
            <a:r>
              <a:rPr lang="sl-SI" sz="2400" b="1"/>
              <a:t>Wikipedija</a:t>
            </a:r>
            <a:r>
              <a:rPr lang="sl-SI" sz="2400"/>
              <a:t> ponuja sezname geslovnikov, akronimov… in lastnih strani na temo računalništva </a:t>
            </a:r>
            <a:r>
              <a:rPr lang="sl-SI" sz="2000"/>
              <a:t>(</a:t>
            </a:r>
            <a:r>
              <a:rPr lang="sl-SI" sz="2000">
                <a:hlinkClick r:id="rId2"/>
              </a:rPr>
              <a:t>https://en.wikipedia.org/wiki/Category:Computing_terminology</a:t>
            </a:r>
            <a:r>
              <a:rPr lang="sl-SI" sz="2000"/>
              <a:t>)</a:t>
            </a:r>
            <a:r>
              <a:rPr lang="sl-SI" sz="2400"/>
              <a:t>, med drugim tudi lasten </a:t>
            </a:r>
            <a:r>
              <a:rPr lang="sl-SI" sz="2400" b="1" err="1"/>
              <a:t>Glossary</a:t>
            </a:r>
            <a:r>
              <a:rPr lang="sl-SI" sz="2400" b="1"/>
              <a:t> </a:t>
            </a:r>
            <a:r>
              <a:rPr lang="sl-SI" sz="2400" b="1" err="1"/>
              <a:t>of</a:t>
            </a:r>
            <a:r>
              <a:rPr lang="sl-SI" sz="2400" b="1"/>
              <a:t> </a:t>
            </a:r>
            <a:r>
              <a:rPr lang="sl-SI" sz="2400" b="1" err="1"/>
              <a:t>computer</a:t>
            </a:r>
            <a:r>
              <a:rPr lang="sl-SI" sz="2400" b="1"/>
              <a:t> science </a:t>
            </a:r>
            <a:r>
              <a:rPr lang="sl-SI" sz="1900"/>
              <a:t>(</a:t>
            </a:r>
            <a:r>
              <a:rPr lang="sl-SI" sz="1900">
                <a:hlinkClick r:id="rId3"/>
              </a:rPr>
              <a:t>https://en.wikipedia.org/wiki/Glossary_of_computer_science</a:t>
            </a:r>
            <a:r>
              <a:rPr lang="sl-SI" sz="1900"/>
              <a:t>).</a:t>
            </a:r>
          </a:p>
          <a:p>
            <a:r>
              <a:rPr lang="sl-SI" sz="2400"/>
              <a:t>Precej obsežen geslovnik je na straneh </a:t>
            </a:r>
            <a:r>
              <a:rPr lang="sl-SI" sz="2400" b="1" err="1"/>
              <a:t>Dixons</a:t>
            </a:r>
            <a:r>
              <a:rPr lang="sl-SI" sz="2400" b="1"/>
              <a:t> </a:t>
            </a:r>
            <a:r>
              <a:rPr lang="sl-SI" sz="2400" b="1" err="1"/>
              <a:t>Fazakerley</a:t>
            </a:r>
            <a:r>
              <a:rPr lang="sl-SI" sz="2400" b="1"/>
              <a:t> </a:t>
            </a:r>
            <a:r>
              <a:rPr lang="sl-SI" sz="2400" b="1" err="1"/>
              <a:t>Academy</a:t>
            </a:r>
            <a:r>
              <a:rPr lang="sl-SI" sz="2400" b="1"/>
              <a:t> </a:t>
            </a:r>
            <a:r>
              <a:rPr lang="sl-SI" sz="2000">
                <a:hlinkClick r:id="rId4"/>
              </a:rPr>
              <a:t>https://www.dixonsfa.com/uploads/images/J277-Glossary-Booklet.pdf</a:t>
            </a:r>
            <a:r>
              <a:rPr lang="sl-SI" sz="2000"/>
              <a:t>.</a:t>
            </a:r>
          </a:p>
          <a:p>
            <a:r>
              <a:rPr lang="sl-SI" sz="2000"/>
              <a:t>V Sloveniji imamo obsežen, vendar rahlo zastarel </a:t>
            </a:r>
            <a:r>
              <a:rPr lang="sl-SI" sz="2000" b="1"/>
              <a:t>Leksikon računalništva in informatike </a:t>
            </a:r>
            <a:r>
              <a:rPr lang="sl-SI" sz="2000"/>
              <a:t>iz leta 2002</a:t>
            </a:r>
            <a:r>
              <a:rPr lang="sl-SI" sz="2400"/>
              <a:t> </a:t>
            </a:r>
            <a:r>
              <a:rPr lang="sl-SI" sz="2000"/>
              <a:t>(zapis v COBISS: </a:t>
            </a:r>
            <a:r>
              <a:rPr lang="sl-SI" sz="2000">
                <a:hlinkClick r:id="rId5"/>
              </a:rPr>
              <a:t>https://plus.cobiss.net/cobiss/si/sl/bib/117254144</a:t>
            </a:r>
            <a:r>
              <a:rPr lang="sl-SI" sz="2000"/>
              <a:t>).</a:t>
            </a:r>
          </a:p>
          <a:p>
            <a:pPr marL="0" indent="0">
              <a:buNone/>
            </a:pPr>
            <a:r>
              <a:rPr lang="sl-SI" sz="2400" b="1" err="1"/>
              <a:t>Computer</a:t>
            </a:r>
            <a:r>
              <a:rPr lang="sl-SI" sz="2400" b="1"/>
              <a:t> Science </a:t>
            </a:r>
            <a:r>
              <a:rPr lang="sl-SI" sz="2400" b="1" err="1"/>
              <a:t>Ontology</a:t>
            </a:r>
            <a:r>
              <a:rPr lang="sl-SI" sz="2400" b="1"/>
              <a:t> (CSO) </a:t>
            </a:r>
            <a:r>
              <a:rPr lang="sl-SI" sz="2400"/>
              <a:t>je avtomatsko generirana ontologija na podlagi 16 milijonov publikacij. Rezultate prikaže v grafični obliki </a:t>
            </a:r>
            <a:r>
              <a:rPr lang="sl-SI" sz="2000"/>
              <a:t>(</a:t>
            </a:r>
            <a:r>
              <a:rPr lang="sl-SI" sz="2000">
                <a:hlinkClick r:id="rId6"/>
              </a:rPr>
              <a:t>https://cso.kmi.open.ac.uk</a:t>
            </a:r>
            <a:r>
              <a:rPr lang="sl-SI" sz="2000"/>
              <a:t>). </a:t>
            </a:r>
          </a:p>
        </p:txBody>
      </p:sp>
    </p:spTree>
    <p:extLst>
      <p:ext uri="{BB962C8B-B14F-4D97-AF65-F5344CB8AC3E}">
        <p14:creationId xmlns:p14="http://schemas.microsoft.com/office/powerpoint/2010/main" val="231459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pl-PL"/>
              <a:t>Klasifikacijski sistemi, terminologija in ontologije 2</a:t>
            </a:r>
            <a:endParaRPr lang="sl-SI"/>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353798" cy="4773293"/>
          </a:xfrm>
        </p:spPr>
        <p:txBody>
          <a:bodyPr>
            <a:noAutofit/>
          </a:bodyPr>
          <a:lstStyle/>
          <a:p>
            <a:pPr marL="0" indent="0">
              <a:buNone/>
            </a:pPr>
            <a:r>
              <a:rPr lang="sl-SI"/>
              <a:t>Za </a:t>
            </a:r>
            <a:r>
              <a:rPr lang="sl-SI" b="1"/>
              <a:t>fizične objekte </a:t>
            </a:r>
            <a:r>
              <a:rPr lang="sl-SI"/>
              <a:t>(materiali, vzorci, reagenti…) uporabljamo enake klasifikacijske sisteme, terminologije in/ali ontologije, kot za opisovanje raziskovalnih podatkov na področjih iz katerih izhajajo - npr. na področju kemije IUPAC nomenklaturo, na področju biologije biološko taksonomijo, na področju medicine tezaver MASH in podobno.</a:t>
            </a:r>
          </a:p>
          <a:p>
            <a:pPr marL="0" indent="0">
              <a:buNone/>
            </a:pPr>
            <a:r>
              <a:rPr lang="sl-SI"/>
              <a:t>Podobno velja tudi za </a:t>
            </a:r>
            <a:r>
              <a:rPr lang="sl-SI" b="1"/>
              <a:t>postopke, modele </a:t>
            </a:r>
            <a:r>
              <a:rPr lang="sl-SI"/>
              <a:t>in podobne rezultate raziskav.</a:t>
            </a:r>
          </a:p>
        </p:txBody>
      </p:sp>
    </p:spTree>
    <p:extLst>
      <p:ext uri="{BB962C8B-B14F-4D97-AF65-F5344CB8AC3E}">
        <p14:creationId xmlns:p14="http://schemas.microsoft.com/office/powerpoint/2010/main" val="357981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Licenciranje drugih rezultatov raziskav</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pPr marL="0" indent="0">
              <a:buNone/>
            </a:pPr>
            <a:r>
              <a:rPr lang="sl-SI"/>
              <a:t>Drugi rezultati raziskav, ki so avtorska dela (npr. programska oprema) morajo biti opremljeni z ustrezno licenco.</a:t>
            </a:r>
          </a:p>
          <a:p>
            <a:r>
              <a:rPr lang="sl-SI" sz="2400"/>
              <a:t>Programska oprema je glede licenciranja zelo specifična </a:t>
            </a:r>
            <a:r>
              <a:rPr lang="sl-SI" sz="2000"/>
              <a:t>(o tem je bilo v četrtem dnevu posebno predavanje)</a:t>
            </a:r>
            <a:r>
              <a:rPr lang="sl-SI" sz="2400"/>
              <a:t>, zato zanjo ne uporabljamo </a:t>
            </a:r>
            <a:r>
              <a:rPr lang="sl-SI" sz="2400" err="1"/>
              <a:t>CreativeCommons</a:t>
            </a:r>
            <a:r>
              <a:rPr lang="sl-SI" sz="2400"/>
              <a:t> licenc, ampak posebne licence, namenjene prav programski opremi.</a:t>
            </a:r>
          </a:p>
          <a:p>
            <a:r>
              <a:rPr lang="sl-SI" sz="2400"/>
              <a:t>Preostale rezultate raziskav (če so avtorska dela – npr. geslovniki, slovarji, ontologije…) licenciramo z CC BY 4.0 ali CC0. CC0 je najprimernejša za rezultate kot so </a:t>
            </a:r>
            <a:r>
              <a:rPr lang="sl-SI" sz="2400" err="1"/>
              <a:t>metapodatkovne</a:t>
            </a:r>
            <a:r>
              <a:rPr lang="sl-SI" sz="2400"/>
              <a:t> sheme, ontologije, geslovniki, postopki… saj bistveno olajša kasnejši razvoj in dopolnjevanje teh objektov. Če bi uporabili CC BY licenco, bi morali ob uporabi teh objektov navesti vse, ki so kadarkoli kaj prispevali k njihovem razvoju.</a:t>
            </a:r>
          </a:p>
          <a:p>
            <a:r>
              <a:rPr lang="sl-SI" sz="2400"/>
              <a:t>Metapodatke objavljamo pod licenco CC0.</a:t>
            </a:r>
          </a:p>
        </p:txBody>
      </p:sp>
    </p:spTree>
    <p:extLst>
      <p:ext uri="{BB962C8B-B14F-4D97-AF65-F5344CB8AC3E}">
        <p14:creationId xmlns:p14="http://schemas.microsoft.com/office/powerpoint/2010/main" val="104725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p:txBody>
          <a:bodyPr/>
          <a:lstStyle/>
          <a:p>
            <a:endParaRPr lang="sl-SI"/>
          </a:p>
        </p:txBody>
      </p:sp>
      <p:sp>
        <p:nvSpPr>
          <p:cNvPr id="3" name="Text Placeholder 2">
            <a:extLst>
              <a:ext uri="{FF2B5EF4-FFF2-40B4-BE49-F238E27FC236}">
                <a16:creationId xmlns:a16="http://schemas.microsoft.com/office/drawing/2014/main" id="{C3C208D7-EA75-F065-E98B-631C1BBBBB3A}"/>
              </a:ext>
            </a:extLst>
          </p:cNvPr>
          <p:cNvSpPr>
            <a:spLocks noGrp="1"/>
          </p:cNvSpPr>
          <p:nvPr>
            <p:ph type="body" sz="quarter" idx="11"/>
          </p:nvPr>
        </p:nvSpPr>
        <p:spPr/>
        <p:txBody>
          <a:bodyPr/>
          <a:lstStyle/>
          <a:p>
            <a:endParaRPr lang="sl-SI"/>
          </a:p>
        </p:txBody>
      </p:sp>
    </p:spTree>
    <p:extLst>
      <p:ext uri="{BB962C8B-B14F-4D97-AF65-F5344CB8AC3E}">
        <p14:creationId xmlns:p14="http://schemas.microsoft.com/office/powerpoint/2010/main" val="220676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en-US" err="1"/>
              <a:t>Kaj</a:t>
            </a:r>
            <a:r>
              <a:rPr lang="en-US"/>
              <a:t> so </a:t>
            </a:r>
            <a:r>
              <a:rPr lang="en-US" err="1"/>
              <a:t>drugi</a:t>
            </a:r>
            <a:r>
              <a:rPr lang="en-US"/>
              <a:t> </a:t>
            </a:r>
            <a:r>
              <a:rPr lang="en-US" err="1"/>
              <a:t>rezultati</a:t>
            </a:r>
            <a:r>
              <a:rPr lang="en-US"/>
              <a:t> </a:t>
            </a:r>
            <a:r>
              <a:rPr lang="en-US" err="1"/>
              <a:t>razisk</a:t>
            </a:r>
            <a:r>
              <a:rPr lang="sl-SI"/>
              <a:t>ovalnega dela?</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353798" cy="4773293"/>
          </a:xfrm>
        </p:spPr>
        <p:txBody>
          <a:bodyPr>
            <a:noAutofit/>
          </a:bodyPr>
          <a:lstStyle/>
          <a:p>
            <a:pPr marL="0" indent="0">
              <a:buNone/>
            </a:pPr>
            <a:r>
              <a:rPr lang="sl-SI"/>
              <a:t>Digitalni:</a:t>
            </a:r>
          </a:p>
          <a:p>
            <a:r>
              <a:rPr lang="sl-SI" sz="2400"/>
              <a:t>programska oprema,</a:t>
            </a:r>
          </a:p>
          <a:p>
            <a:r>
              <a:rPr lang="sl-SI" sz="2400"/>
              <a:t>delovni postopki in protokoli,</a:t>
            </a:r>
          </a:p>
          <a:p>
            <a:r>
              <a:rPr lang="sl-SI" sz="2400"/>
              <a:t>modeli,</a:t>
            </a:r>
          </a:p>
          <a:p>
            <a:r>
              <a:rPr lang="sl-SI" sz="2400"/>
              <a:t>formati, </a:t>
            </a:r>
            <a:r>
              <a:rPr lang="sl-SI" sz="2400" err="1"/>
              <a:t>metapodatkovne</a:t>
            </a:r>
            <a:r>
              <a:rPr lang="sl-SI" sz="2400"/>
              <a:t> sheme, geslovniki, šifranti, tezavri, ontologije…</a:t>
            </a:r>
          </a:p>
          <a:p>
            <a:pPr marL="0" indent="0">
              <a:buNone/>
            </a:pPr>
            <a:r>
              <a:rPr lang="sl-SI"/>
              <a:t>Fizični:</a:t>
            </a:r>
          </a:p>
          <a:p>
            <a:r>
              <a:rPr lang="sl-SI" sz="2400"/>
              <a:t>novi materiali,</a:t>
            </a:r>
          </a:p>
          <a:p>
            <a:r>
              <a:rPr lang="sl-SI" sz="2400"/>
              <a:t>protitelesa, reagenti, vzorci,</a:t>
            </a:r>
          </a:p>
          <a:p>
            <a:r>
              <a:rPr lang="sl-SI" sz="2400"/>
              <a:t>standardi (v kemiji).</a:t>
            </a:r>
          </a:p>
          <a:p>
            <a:endParaRPr lang="sl-SI"/>
          </a:p>
        </p:txBody>
      </p:sp>
    </p:spTree>
    <p:extLst>
      <p:ext uri="{BB962C8B-B14F-4D97-AF65-F5344CB8AC3E}">
        <p14:creationId xmlns:p14="http://schemas.microsoft.com/office/powerpoint/2010/main" val="336479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en-US" err="1"/>
              <a:t>Zakaj</a:t>
            </a:r>
            <a:r>
              <a:rPr lang="en-US"/>
              <a:t> </a:t>
            </a:r>
            <a:r>
              <a:rPr lang="en-US" err="1"/>
              <a:t>jih</a:t>
            </a:r>
            <a:r>
              <a:rPr lang="en-US"/>
              <a:t> je </a:t>
            </a:r>
            <a:r>
              <a:rPr lang="en-US" err="1"/>
              <a:t>potrebno</a:t>
            </a:r>
            <a:r>
              <a:rPr lang="en-US"/>
              <a:t> </a:t>
            </a:r>
            <a:r>
              <a:rPr lang="en-US" err="1"/>
              <a:t>objavljati</a:t>
            </a:r>
            <a:r>
              <a:rPr lang="sl-SI"/>
              <a:t>?</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r>
              <a:rPr lang="sl-SI"/>
              <a:t>Ker so v skladu s politikami OZ izenačeni z raziskovalnimi podatki. </a:t>
            </a:r>
          </a:p>
          <a:p>
            <a:r>
              <a:rPr lang="sl-SI"/>
              <a:t>Ker financerji tako zahtevajo (bodo zahtevali).</a:t>
            </a:r>
          </a:p>
          <a:p>
            <a:pPr marL="265113" indent="0">
              <a:buNone/>
            </a:pPr>
            <a:r>
              <a:rPr lang="sl-SI" sz="2400"/>
              <a:t>Na primer: projekti Obzorje Evropa v navodilih za pripravo NRRP zahtevajo, da navedemo, katere druge rezultate raziskovalnega dela bomo (poleg podatkov) ustvarili in v kakšni obliki (v skladu z načeli FAIR) jih bomo objavili:</a:t>
            </a:r>
          </a:p>
          <a:p>
            <a:pPr marL="265113" indent="0">
              <a:buNone/>
            </a:pPr>
            <a:r>
              <a:rPr lang="sl-SI" sz="1800">
                <a:hlinkClick r:id="rId2"/>
              </a:rPr>
              <a:t>https://enspire.science/wp-content/uploads/2021/09/Horizon-Europe-Data-Management-Plan-Template.pdf</a:t>
            </a:r>
            <a:r>
              <a:rPr lang="sl-SI" sz="1800"/>
              <a:t> </a:t>
            </a:r>
          </a:p>
          <a:p>
            <a:pPr marL="265113" indent="0">
              <a:buNone/>
            </a:pPr>
            <a:endParaRPr lang="sl-SI"/>
          </a:p>
        </p:txBody>
      </p:sp>
      <p:sp>
        <p:nvSpPr>
          <p:cNvPr id="4" name="Pravokotnik 3">
            <a:extLst>
              <a:ext uri="{FF2B5EF4-FFF2-40B4-BE49-F238E27FC236}">
                <a16:creationId xmlns:a16="http://schemas.microsoft.com/office/drawing/2014/main" id="{A347CDDD-994C-4524-827A-AA8BA2DA79B5}"/>
              </a:ext>
            </a:extLst>
          </p:cNvPr>
          <p:cNvSpPr/>
          <p:nvPr/>
        </p:nvSpPr>
        <p:spPr>
          <a:xfrm>
            <a:off x="1189122" y="4443663"/>
            <a:ext cx="10651958" cy="1946708"/>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a:ln w="0"/>
                <a:solidFill>
                  <a:schemeClr val="tx1"/>
                </a:solidFill>
              </a:rPr>
              <a:t>3. Other research outputs</a:t>
            </a:r>
          </a:p>
          <a:p>
            <a:r>
              <a:rPr lang="en-US" sz="1600">
                <a:ln w="0"/>
                <a:solidFill>
                  <a:schemeClr val="tx1"/>
                </a:solidFill>
              </a:rPr>
              <a:t>In addition to the management of data, beneficiaries should also consider and plan for the management of other research outputs that may be generated or re-used throughout their projects. Such outputs can be either digital (e.g. software, workflows, protocols, models, etc.) or physical (e.g. new materials, antibodies, reagents, samples, etc.).</a:t>
            </a:r>
          </a:p>
          <a:p>
            <a:r>
              <a:rPr lang="en-US" sz="1600">
                <a:ln w="0"/>
                <a:solidFill>
                  <a:schemeClr val="tx1"/>
                </a:solidFill>
              </a:rPr>
              <a:t>Beneficiaries should consider which of the questions pertaining to FAIR data above, can apply to the management of other research outputs, and should strive to provide sufficient detail on how their research outputs will be managed and shared, or made available for re-use, in line with the FAIR principles.</a:t>
            </a:r>
          </a:p>
        </p:txBody>
      </p:sp>
    </p:spTree>
    <p:extLst>
      <p:ext uri="{BB962C8B-B14F-4D97-AF65-F5344CB8AC3E}">
        <p14:creationId xmlns:p14="http://schemas.microsoft.com/office/powerpoint/2010/main" val="267836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Vzporednice z ravnanjem z raziskovalnimi podatki</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r>
              <a:rPr lang="sl-SI"/>
              <a:t>Za nekatere vrste drugih rezultatov raziskav (predvsem za programsko opremo) se lahko zahteva priprava načrta ravnanja z njimi.</a:t>
            </a:r>
          </a:p>
          <a:p>
            <a:r>
              <a:rPr lang="sl-SI"/>
              <a:t>Zaželeno je, da so tudi drugi rezultati raziskav opremljeni s PID-om (npr. z DOI).</a:t>
            </a:r>
          </a:p>
          <a:p>
            <a:r>
              <a:rPr lang="sl-SI"/>
              <a:t>Tudi druge rezultate raziskav moramo opremiti z ustreznimi metapodatki in opisati z ustreznimi izrazi.</a:t>
            </a:r>
            <a:endParaRPr lang="en-US"/>
          </a:p>
          <a:p>
            <a:r>
              <a:rPr lang="sl-SI"/>
              <a:t>Tudi drugim rezultatom raziskav je potrebno dodati opis v obliki posebne priloge - v obliki datoteke »preberi me« oziroma opisa provenience. </a:t>
            </a:r>
          </a:p>
          <a:p>
            <a:r>
              <a:rPr lang="sl-SI"/>
              <a:t>Tudi drugi rezultati raziskav morajo biti opremljeni z ustrezno licenco.</a:t>
            </a:r>
          </a:p>
          <a:p>
            <a:r>
              <a:rPr lang="sl-SI"/>
              <a:t>Tudi za druge rezultate raziskave veljajo enaki varnostni in etični vidiki kot za raziskovalne podatke. </a:t>
            </a:r>
          </a:p>
          <a:p>
            <a:pPr marL="0" indent="0">
              <a:buNone/>
            </a:pPr>
            <a:endParaRPr lang="sl-SI"/>
          </a:p>
        </p:txBody>
      </p:sp>
    </p:spTree>
    <p:extLst>
      <p:ext uri="{BB962C8B-B14F-4D97-AF65-F5344CB8AC3E}">
        <p14:creationId xmlns:p14="http://schemas.microsoft.com/office/powerpoint/2010/main" val="122276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Načrt ravnanja s programsko opremo</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pPr marL="0" indent="0">
              <a:buNone/>
            </a:pPr>
            <a:r>
              <a:rPr lang="sl-SI"/>
              <a:t>Če je programska oprema pomemben ali celo glavni rezultat raziskave, je smiselno razmisliti o izdelavi načrta ravnanja s programsko opremo (ang. software management plan). </a:t>
            </a:r>
            <a:r>
              <a:rPr lang="sl-SI" sz="2400"/>
              <a:t>Trenutno je to zelo redko zahteva financerjev, lahko pa se v prihodnosti to spremeni. Kako pripraviti načrt ravnanja s programsko opremo je lepo opisano na strani </a:t>
            </a:r>
            <a:r>
              <a:rPr lang="sl-SI" sz="2400" b="1"/>
              <a:t>Software </a:t>
            </a:r>
            <a:r>
              <a:rPr lang="sl-SI" sz="2400" b="1" err="1"/>
              <a:t>Sustainability</a:t>
            </a:r>
            <a:r>
              <a:rPr lang="sl-SI" sz="2400" b="1"/>
              <a:t> Institute (SSI)</a:t>
            </a:r>
            <a:r>
              <a:rPr lang="sl-SI" sz="2400"/>
              <a:t>: </a:t>
            </a:r>
            <a:r>
              <a:rPr lang="en-GB" sz="2400" b="1"/>
              <a:t>Writing and using a software management plan</a:t>
            </a:r>
            <a:r>
              <a:rPr lang="sl-SI" sz="2400"/>
              <a:t> </a:t>
            </a:r>
            <a:r>
              <a:rPr lang="sl-SI" sz="2000"/>
              <a:t>()</a:t>
            </a:r>
            <a:r>
              <a:rPr lang="sl-SI" sz="2400">
                <a:cs typeface="Calibri"/>
              </a:rPr>
              <a:t>.</a:t>
            </a:r>
            <a:r>
              <a:rPr lang="sl-SI" sz="2400"/>
              <a:t> </a:t>
            </a:r>
          </a:p>
          <a:p>
            <a:pPr marL="0" indent="0">
              <a:buNone/>
            </a:pPr>
            <a:r>
              <a:rPr lang="sl-SI" sz="2400"/>
              <a:t>Načrt ravnanja s programsko opremo je smiselno izdelati predvsem, če:</a:t>
            </a:r>
          </a:p>
          <a:p>
            <a:r>
              <a:rPr lang="sl-SI" sz="2400"/>
              <a:t>pri projektu sodeluje več ljudi z različnimi vlogami/zadolžitvami,</a:t>
            </a:r>
          </a:p>
          <a:p>
            <a:r>
              <a:rPr lang="sl-SI" sz="2400"/>
              <a:t>pri projektu sodeluje več različnih raziskovalnih inštitucij,</a:t>
            </a:r>
          </a:p>
          <a:p>
            <a:r>
              <a:rPr lang="sl-SI" sz="2400"/>
              <a:t>je projekt časovno razdeljen na več podprojektov, ki so odvisni en od drugega,</a:t>
            </a:r>
          </a:p>
          <a:p>
            <a:r>
              <a:rPr lang="sl-SI" sz="2400"/>
              <a:t>gre za del večjega projekta, ki se bo nadaljeval tudi po koncu naše raziskave.</a:t>
            </a:r>
          </a:p>
        </p:txBody>
      </p:sp>
    </p:spTree>
    <p:extLst>
      <p:ext uri="{BB962C8B-B14F-4D97-AF65-F5344CB8AC3E}">
        <p14:creationId xmlns:p14="http://schemas.microsoft.com/office/powerpoint/2010/main" val="182544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en-US" err="1"/>
              <a:t>Trajni</a:t>
            </a:r>
            <a:r>
              <a:rPr lang="en-US"/>
              <a:t> </a:t>
            </a:r>
            <a:r>
              <a:rPr lang="en-US" err="1"/>
              <a:t>identifikatorji</a:t>
            </a:r>
            <a:r>
              <a:rPr lang="en-US"/>
              <a:t> za </a:t>
            </a:r>
            <a:r>
              <a:rPr lang="en-US" err="1"/>
              <a:t>druge</a:t>
            </a:r>
            <a:r>
              <a:rPr lang="en-US"/>
              <a:t> </a:t>
            </a:r>
            <a:r>
              <a:rPr lang="en-US" err="1"/>
              <a:t>rezultate</a:t>
            </a:r>
            <a:r>
              <a:rPr lang="en-US"/>
              <a:t> </a:t>
            </a:r>
            <a:r>
              <a:rPr lang="en-US" err="1"/>
              <a:t>raziskav</a:t>
            </a:r>
            <a:endParaRPr lang="sl-SI"/>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pPr marL="0" indent="0">
              <a:buNone/>
            </a:pPr>
            <a:r>
              <a:rPr lang="sl-SI" b="1"/>
              <a:t>Programska oprema</a:t>
            </a:r>
            <a:r>
              <a:rPr lang="sl-SI" sz="2400" b="1"/>
              <a:t> </a:t>
            </a:r>
            <a:r>
              <a:rPr lang="sl-SI" sz="2400"/>
              <a:t>- pregled trajnih identifikatorjev za programsko opremo (in </a:t>
            </a:r>
            <a:r>
              <a:rPr lang="sl-SI" sz="2400" err="1"/>
              <a:t>repozitorijev</a:t>
            </a:r>
            <a:r>
              <a:rPr lang="sl-SI" sz="2400"/>
              <a:t> zanjo) najdemo na straneh organizacije </a:t>
            </a:r>
            <a:r>
              <a:rPr lang="sl-SI" sz="2400" b="1" err="1"/>
              <a:t>Better</a:t>
            </a:r>
            <a:r>
              <a:rPr lang="sl-SI" sz="2400" b="1"/>
              <a:t> </a:t>
            </a:r>
            <a:r>
              <a:rPr lang="sl-SI" sz="2400" b="1" err="1"/>
              <a:t>Scientific</a:t>
            </a:r>
            <a:r>
              <a:rPr lang="sl-SI" sz="2400" b="1"/>
              <a:t> Software (</a:t>
            </a:r>
            <a:r>
              <a:rPr lang="sl-SI" sz="2400" b="1" err="1"/>
              <a:t>BSSw</a:t>
            </a:r>
            <a:r>
              <a:rPr lang="sl-SI" sz="2400" b="1"/>
              <a:t>)</a:t>
            </a:r>
            <a:r>
              <a:rPr lang="sl-SI" sz="2400"/>
              <a:t>: </a:t>
            </a:r>
            <a:r>
              <a:rPr lang="sl-SI" sz="2000">
                <a:hlinkClick r:id="rId2"/>
              </a:rPr>
              <a:t>https://bssw.io/items/persistent-identifiers-for-software-in-scientific-computing</a:t>
            </a:r>
            <a:r>
              <a:rPr lang="sl-SI" sz="2000"/>
              <a:t>:</a:t>
            </a:r>
          </a:p>
          <a:p>
            <a:r>
              <a:rPr lang="sl-SI" sz="2400" b="1" err="1"/>
              <a:t>GitHub</a:t>
            </a:r>
            <a:r>
              <a:rPr lang="sl-SI" sz="2400"/>
              <a:t> nudi integracijo z </a:t>
            </a:r>
            <a:r>
              <a:rPr lang="sl-SI" sz="2400" err="1"/>
              <a:t>repozitorijem</a:t>
            </a:r>
            <a:r>
              <a:rPr lang="sl-SI" sz="2400"/>
              <a:t> </a:t>
            </a:r>
            <a:r>
              <a:rPr lang="sl-SI" sz="2400" b="1" err="1"/>
              <a:t>Zenodo</a:t>
            </a:r>
            <a:r>
              <a:rPr lang="sl-SI" sz="2400"/>
              <a:t>, ki omogoča trajno hrambo določene verzije programske opreme opremljene z DOI </a:t>
            </a:r>
            <a:r>
              <a:rPr lang="sl-SI" sz="2000"/>
              <a:t>(</a:t>
            </a:r>
            <a:r>
              <a:rPr lang="sl-SI" sz="2000">
                <a:hlinkClick r:id="rId3"/>
              </a:rPr>
              <a:t>https://guides.github.com/activities/citable-code/</a:t>
            </a:r>
            <a:r>
              <a:rPr lang="sl-SI" sz="2000"/>
              <a:t>) </a:t>
            </a:r>
            <a:r>
              <a:rPr lang="sl-SI" sz="2400"/>
              <a:t>– več o tem in </a:t>
            </a:r>
            <a:r>
              <a:rPr lang="sl-SI" sz="2400" b="1" err="1"/>
              <a:t>GitLab</a:t>
            </a:r>
            <a:r>
              <a:rPr lang="sl-SI" sz="2400"/>
              <a:t> </a:t>
            </a:r>
            <a:r>
              <a:rPr lang="sl-SI" sz="2400" err="1"/>
              <a:t>repozitoriju</a:t>
            </a:r>
            <a:r>
              <a:rPr lang="sl-SI" sz="2400"/>
              <a:t> v tretjem sklopu predavanj.</a:t>
            </a:r>
          </a:p>
          <a:p>
            <a:r>
              <a:rPr lang="sl-SI" sz="2400" b="1" err="1"/>
              <a:t>FigShare</a:t>
            </a:r>
            <a:r>
              <a:rPr lang="sl-SI" sz="2400"/>
              <a:t> je splošen </a:t>
            </a:r>
            <a:r>
              <a:rPr lang="sl-SI" sz="2400" err="1"/>
              <a:t>repozitorij</a:t>
            </a:r>
            <a:r>
              <a:rPr lang="sl-SI" sz="2400"/>
              <a:t> za raziskovalne podatke in programsko kodo, ki ponuja možnost dodeljevanja DOI </a:t>
            </a:r>
            <a:r>
              <a:rPr lang="sl-SI" sz="2000"/>
              <a:t>(</a:t>
            </a:r>
            <a:r>
              <a:rPr lang="en-GB" sz="2000">
                <a:hlinkClick r:id="rId4"/>
              </a:rPr>
              <a:t>https://figshare.com/</a:t>
            </a:r>
            <a:r>
              <a:rPr lang="sl-SI" sz="2000"/>
              <a:t>)</a:t>
            </a:r>
            <a:r>
              <a:rPr lang="sl-SI" sz="2400"/>
              <a:t>.</a:t>
            </a:r>
          </a:p>
          <a:p>
            <a:r>
              <a:rPr lang="sl-SI" sz="2400" b="1"/>
              <a:t>Software </a:t>
            </a:r>
            <a:r>
              <a:rPr lang="sl-SI" sz="2400" b="1" err="1"/>
              <a:t>heritage</a:t>
            </a:r>
            <a:r>
              <a:rPr lang="sl-SI" sz="2400" b="1"/>
              <a:t> </a:t>
            </a:r>
            <a:r>
              <a:rPr lang="sl-SI" sz="2000"/>
              <a:t>(https://www.softwareheritage.org/)</a:t>
            </a:r>
            <a:r>
              <a:rPr lang="sl-SI" sz="2400"/>
              <a:t> je </a:t>
            </a:r>
            <a:r>
              <a:rPr lang="sl-SI" sz="2400" err="1"/>
              <a:t>repozitorij</a:t>
            </a:r>
            <a:r>
              <a:rPr lang="sl-SI" sz="2400"/>
              <a:t> za arhiviranje programske kode. Uporablja poseben PID imenovan </a:t>
            </a:r>
            <a:r>
              <a:rPr lang="sl-SI" sz="2400" err="1"/>
              <a:t>SoftWare</a:t>
            </a:r>
            <a:r>
              <a:rPr lang="sl-SI" sz="2400"/>
              <a:t> </a:t>
            </a:r>
            <a:r>
              <a:rPr lang="sl-SI" sz="2400" err="1"/>
              <a:t>Heritage</a:t>
            </a:r>
            <a:r>
              <a:rPr lang="sl-SI" sz="2400"/>
              <a:t> </a:t>
            </a:r>
            <a:r>
              <a:rPr lang="sl-SI" sz="2400" err="1"/>
              <a:t>persistent</a:t>
            </a:r>
            <a:r>
              <a:rPr lang="sl-SI" sz="2400"/>
              <a:t> </a:t>
            </a:r>
            <a:r>
              <a:rPr lang="sl-SI" sz="2400" err="1"/>
              <a:t>IDentifier</a:t>
            </a:r>
            <a:r>
              <a:rPr lang="sl-SI" sz="2400"/>
              <a:t> (SWHID) </a:t>
            </a:r>
            <a:r>
              <a:rPr lang="sl-SI" sz="2000">
                <a:hlinkClick r:id="rId5"/>
              </a:rPr>
              <a:t>https://docs.softwareheritage.org/devel/swh-model/persistent-identifiers.html</a:t>
            </a:r>
            <a:r>
              <a:rPr lang="sl-SI" sz="2000"/>
              <a:t>.</a:t>
            </a:r>
          </a:p>
          <a:p>
            <a:r>
              <a:rPr lang="en-US" sz="2400" b="1" err="1"/>
              <a:t>DOECode</a:t>
            </a:r>
            <a:r>
              <a:rPr lang="sl-SI" sz="2400"/>
              <a:t> je </a:t>
            </a:r>
            <a:r>
              <a:rPr lang="sl-SI" sz="2400" err="1"/>
              <a:t>repozitorij</a:t>
            </a:r>
            <a:r>
              <a:rPr lang="sl-SI" sz="2400"/>
              <a:t> zasnovan za programsko opremo v okviru DOE projektov </a:t>
            </a:r>
            <a:r>
              <a:rPr lang="sl-SI" sz="2000"/>
              <a:t>(</a:t>
            </a:r>
            <a:r>
              <a:rPr lang="sl-SI" sz="2000">
                <a:hlinkClick r:id="rId6"/>
              </a:rPr>
              <a:t>https://www.osti.gov/doecode/</a:t>
            </a:r>
            <a:r>
              <a:rPr lang="sl-SI" sz="2000"/>
              <a:t>)</a:t>
            </a:r>
            <a:r>
              <a:rPr lang="sl-SI" sz="2400"/>
              <a:t>. </a:t>
            </a:r>
            <a:r>
              <a:rPr lang="sl-SI" sz="2400" err="1"/>
              <a:t>DOECode</a:t>
            </a:r>
            <a:r>
              <a:rPr lang="sl-SI" sz="2400"/>
              <a:t> uporablja DOI.</a:t>
            </a:r>
            <a:endParaRPr lang="en-US" sz="2400"/>
          </a:p>
          <a:p>
            <a:pPr marL="0" indent="0" algn="ctr">
              <a:buNone/>
            </a:pPr>
            <a:endParaRPr lang="sl-SI"/>
          </a:p>
          <a:p>
            <a:pPr marL="0" indent="0">
              <a:buNone/>
            </a:pPr>
            <a:endParaRPr lang="sl-SI"/>
          </a:p>
        </p:txBody>
      </p:sp>
    </p:spTree>
    <p:extLst>
      <p:ext uri="{BB962C8B-B14F-4D97-AF65-F5344CB8AC3E}">
        <p14:creationId xmlns:p14="http://schemas.microsoft.com/office/powerpoint/2010/main" val="389769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en-US" err="1"/>
              <a:t>Trajni</a:t>
            </a:r>
            <a:r>
              <a:rPr lang="en-US"/>
              <a:t> </a:t>
            </a:r>
            <a:r>
              <a:rPr lang="en-US" err="1"/>
              <a:t>identifikatorji</a:t>
            </a:r>
            <a:r>
              <a:rPr lang="en-US"/>
              <a:t> za </a:t>
            </a:r>
            <a:r>
              <a:rPr lang="en-US" err="1"/>
              <a:t>druge</a:t>
            </a:r>
            <a:r>
              <a:rPr lang="en-US"/>
              <a:t> </a:t>
            </a:r>
            <a:r>
              <a:rPr lang="en-US" err="1"/>
              <a:t>rezultate</a:t>
            </a:r>
            <a:r>
              <a:rPr lang="en-US"/>
              <a:t> </a:t>
            </a:r>
            <a:r>
              <a:rPr lang="en-US" err="1"/>
              <a:t>raziskav</a:t>
            </a:r>
            <a:r>
              <a:rPr lang="sl-SI"/>
              <a:t> 2</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1" y="1825626"/>
            <a:ext cx="11239829" cy="4773293"/>
          </a:xfrm>
        </p:spPr>
        <p:txBody>
          <a:bodyPr>
            <a:noAutofit/>
          </a:bodyPr>
          <a:lstStyle/>
          <a:p>
            <a:r>
              <a:rPr lang="sl-SI" b="1"/>
              <a:t>Fizični vzorci in primerki: </a:t>
            </a:r>
            <a:r>
              <a:rPr lang="sl-SI" b="1" err="1"/>
              <a:t>International</a:t>
            </a:r>
            <a:r>
              <a:rPr lang="sl-SI" b="1"/>
              <a:t> </a:t>
            </a:r>
            <a:r>
              <a:rPr lang="sl-SI" b="1" err="1"/>
              <a:t>Generic</a:t>
            </a:r>
            <a:r>
              <a:rPr lang="sl-SI" b="1"/>
              <a:t> </a:t>
            </a:r>
            <a:r>
              <a:rPr lang="sl-SI" b="1" err="1"/>
              <a:t>Sample</a:t>
            </a:r>
            <a:r>
              <a:rPr lang="sl-SI" b="1"/>
              <a:t> </a:t>
            </a:r>
            <a:r>
              <a:rPr lang="sl-SI" b="1" err="1"/>
              <a:t>Number</a:t>
            </a:r>
            <a:r>
              <a:rPr lang="sl-SI" b="1"/>
              <a:t> (IGSN) </a:t>
            </a:r>
            <a:r>
              <a:rPr lang="sl-SI" sz="2400"/>
              <a:t>(</a:t>
            </a:r>
            <a:r>
              <a:rPr lang="sl-SI" sz="2400">
                <a:hlinkClick r:id="rId2"/>
              </a:rPr>
              <a:t>https://igsn.github.io/overview/</a:t>
            </a:r>
            <a:r>
              <a:rPr lang="sl-SI" sz="2400"/>
              <a:t>) – gre v bistvu za posebno obliko DOI, ki ga pridobimo s pomočjo agenta (npr. </a:t>
            </a:r>
            <a:r>
              <a:rPr lang="sl-SI" sz="2400" err="1"/>
              <a:t>DataCite</a:t>
            </a:r>
            <a:r>
              <a:rPr lang="sl-SI" sz="2400"/>
              <a:t>) – več o tem: </a:t>
            </a:r>
            <a:r>
              <a:rPr lang="sl-SI" sz="2000">
                <a:hlinkClick r:id="rId3"/>
              </a:rPr>
              <a:t>https://support.datacite.org/docs/igsn-id-registration-guide</a:t>
            </a:r>
            <a:r>
              <a:rPr lang="sl-SI" sz="2000"/>
              <a:t>. </a:t>
            </a:r>
          </a:p>
          <a:p>
            <a:r>
              <a:rPr lang="sl-SI" b="1"/>
              <a:t>Laboratorijski material v biomedicini </a:t>
            </a:r>
            <a:r>
              <a:rPr lang="sl-SI"/>
              <a:t>(npr. plazmidi, celice, protitelesa, organizmi ipd.): </a:t>
            </a:r>
            <a:r>
              <a:rPr lang="sl-SI" b="1" err="1"/>
              <a:t>Research</a:t>
            </a:r>
            <a:r>
              <a:rPr lang="sl-SI" b="1"/>
              <a:t> </a:t>
            </a:r>
            <a:r>
              <a:rPr lang="sl-SI" b="1" err="1"/>
              <a:t>Resource</a:t>
            </a:r>
            <a:r>
              <a:rPr lang="sl-SI" b="1"/>
              <a:t> </a:t>
            </a:r>
            <a:r>
              <a:rPr lang="sl-SI" b="1" err="1"/>
              <a:t>Identifier</a:t>
            </a:r>
            <a:r>
              <a:rPr lang="sl-SI" b="1"/>
              <a:t> (RRID) </a:t>
            </a:r>
            <a:r>
              <a:rPr lang="sl-SI" sz="2400"/>
              <a:t>(</a:t>
            </a:r>
            <a:r>
              <a:rPr lang="sl-SI" sz="2400">
                <a:hlinkClick r:id="rId4"/>
              </a:rPr>
              <a:t>https://www.rrids.org/</a:t>
            </a:r>
            <a:r>
              <a:rPr lang="sl-SI" sz="2400"/>
              <a:t>)</a:t>
            </a:r>
            <a:r>
              <a:rPr lang="sl-SI"/>
              <a:t>.</a:t>
            </a:r>
          </a:p>
          <a:p>
            <a:r>
              <a:rPr lang="sl-SI" b="1"/>
              <a:t>Merilni inštrumenti: </a:t>
            </a:r>
            <a:r>
              <a:rPr lang="sl-SI" b="1" err="1"/>
              <a:t>Persistent</a:t>
            </a:r>
            <a:r>
              <a:rPr lang="sl-SI" b="1"/>
              <a:t> </a:t>
            </a:r>
            <a:r>
              <a:rPr lang="sl-SI" b="1" err="1"/>
              <a:t>Identifier</a:t>
            </a:r>
            <a:r>
              <a:rPr lang="sl-SI" b="1"/>
              <a:t> </a:t>
            </a:r>
            <a:r>
              <a:rPr lang="sl-SI" b="1" err="1"/>
              <a:t>of</a:t>
            </a:r>
            <a:r>
              <a:rPr lang="sl-SI" b="1"/>
              <a:t> </a:t>
            </a:r>
            <a:r>
              <a:rPr lang="sl-SI" b="1" err="1"/>
              <a:t>Instruments</a:t>
            </a:r>
            <a:r>
              <a:rPr lang="sl-SI" b="1"/>
              <a:t> (PIDINST) </a:t>
            </a:r>
            <a:r>
              <a:rPr lang="sl-SI" sz="2400">
                <a:hlinkClick r:id="rId5"/>
              </a:rPr>
              <a:t>https://docs.pidinst.org/en/latest/</a:t>
            </a:r>
            <a:r>
              <a:rPr lang="sl-SI"/>
              <a:t>, ki ga upravlja delovna skupina RDA za </a:t>
            </a:r>
            <a:r>
              <a:rPr lang="sl-SI" err="1"/>
              <a:t>PIDe</a:t>
            </a:r>
            <a:r>
              <a:rPr lang="sl-SI"/>
              <a:t> inštrumentov </a:t>
            </a:r>
            <a:r>
              <a:rPr lang="sl-SI" sz="2400"/>
              <a:t>(</a:t>
            </a:r>
            <a:r>
              <a:rPr lang="sl-SI" sz="2400">
                <a:hlinkClick r:id="rId6"/>
              </a:rPr>
              <a:t>https://www.rd-alliance.org/groups/persistent-identification-instruments-wg/</a:t>
            </a:r>
            <a:r>
              <a:rPr lang="sl-SI" sz="2400"/>
              <a:t>). </a:t>
            </a:r>
            <a:r>
              <a:rPr lang="sl-SI" sz="2000"/>
              <a:t>Več o tem v članku </a:t>
            </a:r>
            <a:r>
              <a:rPr lang="sl-SI" sz="2000">
                <a:hlinkClick r:id="rId7"/>
              </a:rPr>
              <a:t>https://datascience.codata.org/articles/10.5334/dsj-2020-018</a:t>
            </a:r>
            <a:r>
              <a:rPr lang="sl-SI" sz="2000"/>
              <a:t>.  </a:t>
            </a:r>
          </a:p>
          <a:p>
            <a:pPr marL="0" indent="0">
              <a:buNone/>
            </a:pPr>
            <a:endParaRPr lang="sl-SI"/>
          </a:p>
          <a:p>
            <a:pPr marL="0" indent="0">
              <a:buNone/>
            </a:pPr>
            <a:endParaRPr lang="sl-SI"/>
          </a:p>
        </p:txBody>
      </p:sp>
    </p:spTree>
    <p:extLst>
      <p:ext uri="{BB962C8B-B14F-4D97-AF65-F5344CB8AC3E}">
        <p14:creationId xmlns:p14="http://schemas.microsoft.com/office/powerpoint/2010/main" val="402092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Metapodatki za druge rezultate raziskav</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7423201" cy="4773293"/>
          </a:xfrm>
        </p:spPr>
        <p:txBody>
          <a:bodyPr>
            <a:noAutofit/>
          </a:bodyPr>
          <a:lstStyle/>
          <a:p>
            <a:r>
              <a:rPr lang="sl-SI"/>
              <a:t>Večinoma nam minimalni/obvezni </a:t>
            </a:r>
            <a:r>
              <a:rPr lang="sl-SI" err="1"/>
              <a:t>metapodatkovni</a:t>
            </a:r>
            <a:r>
              <a:rPr lang="sl-SI"/>
              <a:t> standard določi kar </a:t>
            </a:r>
            <a:r>
              <a:rPr lang="sl-SI" b="1" err="1"/>
              <a:t>repozitorij</a:t>
            </a:r>
            <a:r>
              <a:rPr lang="sl-SI"/>
              <a:t>, v katerem želimo objaviti druge rezultate raziskav. </a:t>
            </a:r>
            <a:br>
              <a:rPr lang="sl-SI"/>
            </a:br>
            <a:r>
              <a:rPr lang="sl-SI" sz="2400"/>
              <a:t>Zato je dobro že pred začetkom raziskovanja ali vsaj pred začetkom meritev načrtovati, katere metapodatke bomo potrebovali. </a:t>
            </a:r>
          </a:p>
          <a:p>
            <a:r>
              <a:rPr lang="sl-SI" sz="2400"/>
              <a:t>Nekatere </a:t>
            </a:r>
            <a:r>
              <a:rPr lang="sl-SI" sz="2400" b="1"/>
              <a:t>splošne </a:t>
            </a:r>
            <a:r>
              <a:rPr lang="sl-SI" sz="2400" b="1" err="1"/>
              <a:t>metapodatkovne</a:t>
            </a:r>
            <a:r>
              <a:rPr lang="sl-SI" sz="2400" b="1"/>
              <a:t> sheme </a:t>
            </a:r>
            <a:r>
              <a:rPr lang="sl-SI" sz="2400"/>
              <a:t>nudijo podporo (možnost vnosa) metapodatkov za druge rezultate raziskav.</a:t>
            </a:r>
            <a:br>
              <a:rPr lang="sl-SI" sz="2400"/>
            </a:br>
            <a:r>
              <a:rPr lang="sl-SI" sz="2000"/>
              <a:t>Primer: </a:t>
            </a:r>
            <a:r>
              <a:rPr lang="sl-SI" sz="2000" err="1"/>
              <a:t>metapodatkovna</a:t>
            </a:r>
            <a:r>
              <a:rPr lang="sl-SI" sz="2000"/>
              <a:t> shema </a:t>
            </a:r>
            <a:r>
              <a:rPr lang="sl-SI" sz="2000" b="1" err="1"/>
              <a:t>DataCite</a:t>
            </a:r>
            <a:r>
              <a:rPr lang="sl-SI" sz="2000" b="1"/>
              <a:t> </a:t>
            </a:r>
            <a:r>
              <a:rPr lang="sl-SI" sz="1800"/>
              <a:t>(</a:t>
            </a:r>
            <a:r>
              <a:rPr lang="sl-SI" sz="1800">
                <a:hlinkClick r:id="rId2"/>
              </a:rPr>
              <a:t>https://datacite-metadata-schema.readthedocs.io/en/4.5/</a:t>
            </a:r>
            <a:r>
              <a:rPr lang="sl-SI" sz="1800"/>
              <a:t>) </a:t>
            </a:r>
            <a:r>
              <a:rPr lang="sl-SI" sz="2000"/>
              <a:t>v polju </a:t>
            </a:r>
            <a:r>
              <a:rPr lang="sl-SI" sz="2000" err="1"/>
              <a:t>ResourceType</a:t>
            </a:r>
            <a:r>
              <a:rPr lang="sl-SI" sz="2000"/>
              <a:t> podpira programsko opremo, modele, fizične objekte, storitve, standarde, postopke…</a:t>
            </a:r>
          </a:p>
          <a:p>
            <a:pPr marL="0" indent="0">
              <a:buNone/>
            </a:pPr>
            <a:endParaRPr lang="sl-SI"/>
          </a:p>
        </p:txBody>
      </p:sp>
      <p:pic>
        <p:nvPicPr>
          <p:cNvPr id="4" name="Slika 3"/>
          <p:cNvPicPr>
            <a:picLocks noChangeAspect="1"/>
          </p:cNvPicPr>
          <p:nvPr/>
        </p:nvPicPr>
        <p:blipFill>
          <a:blip r:embed="rId3"/>
          <a:stretch>
            <a:fillRect/>
          </a:stretch>
        </p:blipFill>
        <p:spPr>
          <a:xfrm>
            <a:off x="8261403" y="1825626"/>
            <a:ext cx="3649649" cy="5023173"/>
          </a:xfrm>
          <a:prstGeom prst="rect">
            <a:avLst/>
          </a:prstGeom>
        </p:spPr>
      </p:pic>
    </p:spTree>
    <p:extLst>
      <p:ext uri="{BB962C8B-B14F-4D97-AF65-F5344CB8AC3E}">
        <p14:creationId xmlns:p14="http://schemas.microsoft.com/office/powerpoint/2010/main" val="111332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a:t>Metapodatki za programsko opremo</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825626"/>
            <a:ext cx="11160000" cy="4773293"/>
          </a:xfrm>
        </p:spPr>
        <p:txBody>
          <a:bodyPr>
            <a:noAutofit/>
          </a:bodyPr>
          <a:lstStyle/>
          <a:p>
            <a:pPr marL="0" indent="0">
              <a:buNone/>
            </a:pPr>
            <a:r>
              <a:rPr lang="sl-SI"/>
              <a:t>Metapodatki poleg splošnih podatkov kot so avtor, ime programske opreme, datum izdelave/objave, licenca vsebujejo še podatke kot so: programski jezik, ciljni operacijski sitem, vrsta uporabniškega vmesnika, združljivost, verzija, uporabljeni podatkovni modeli, način namestitve, informacije o varnosti, varnostnih kopijah, </a:t>
            </a:r>
            <a:r>
              <a:rPr lang="sl-SI" err="1"/>
              <a:t>performančnih</a:t>
            </a:r>
            <a:r>
              <a:rPr lang="sl-SI"/>
              <a:t> lastnostih…</a:t>
            </a:r>
          </a:p>
          <a:p>
            <a:pPr marL="0" indent="0">
              <a:buNone/>
            </a:pPr>
            <a:r>
              <a:rPr lang="sl-SI" sz="2400"/>
              <a:t>Primeri </a:t>
            </a:r>
            <a:r>
              <a:rPr lang="sl-SI" sz="2400" err="1"/>
              <a:t>metapodatkovnih</a:t>
            </a:r>
            <a:r>
              <a:rPr lang="sl-SI" sz="2400"/>
              <a:t> shem za nekatere prej opisane </a:t>
            </a:r>
            <a:r>
              <a:rPr lang="sl-SI" sz="2400" err="1"/>
              <a:t>repozitorije</a:t>
            </a:r>
            <a:r>
              <a:rPr lang="sl-SI" sz="2400"/>
              <a:t> programske opreme:</a:t>
            </a:r>
          </a:p>
          <a:p>
            <a:r>
              <a:rPr lang="sl-SI" sz="2400"/>
              <a:t>Software </a:t>
            </a:r>
            <a:r>
              <a:rPr lang="sl-SI" sz="2400" err="1"/>
              <a:t>Heritage</a:t>
            </a:r>
            <a:r>
              <a:rPr lang="sl-SI" sz="2400"/>
              <a:t>: </a:t>
            </a:r>
            <a:r>
              <a:rPr lang="sl-SI" sz="2000">
                <a:hlinkClick r:id="rId2"/>
              </a:rPr>
              <a:t>https://docs.softwareheritage.org/devel/architecture/metadata.html</a:t>
            </a:r>
            <a:r>
              <a:rPr lang="sl-SI" sz="2000"/>
              <a:t>. </a:t>
            </a:r>
          </a:p>
          <a:p>
            <a:r>
              <a:rPr lang="sl-SI" sz="2400" err="1"/>
              <a:t>DOECode</a:t>
            </a:r>
            <a:r>
              <a:rPr lang="sl-SI" sz="2400"/>
              <a:t>: </a:t>
            </a:r>
            <a:r>
              <a:rPr lang="sl-SI" sz="2000">
                <a:hlinkClick r:id="rId3"/>
              </a:rPr>
              <a:t>https://github.com/doecode/software-metadata</a:t>
            </a:r>
            <a:r>
              <a:rPr lang="sl-SI" sz="2000"/>
              <a:t>. </a:t>
            </a:r>
          </a:p>
          <a:p>
            <a:pPr marL="0" indent="0">
              <a:buNone/>
            </a:pPr>
            <a:r>
              <a:rPr lang="sl-SI" sz="2400"/>
              <a:t>Nabor možnih metapodatkov za opisovanje programske opreme je opisan na straneh podjetja </a:t>
            </a:r>
            <a:r>
              <a:rPr lang="sl-SI" sz="2400" err="1"/>
              <a:t>LeanIX</a:t>
            </a:r>
            <a:r>
              <a:rPr lang="sl-SI" sz="2400"/>
              <a:t>: </a:t>
            </a:r>
            <a:r>
              <a:rPr lang="sl-SI" sz="2000">
                <a:hlinkClick r:id="rId4"/>
              </a:rPr>
              <a:t>https://www.leanix.net/en/wiki/trm/software-metadata</a:t>
            </a:r>
            <a:r>
              <a:rPr lang="sl-SI" sz="2400"/>
              <a:t>.</a:t>
            </a:r>
          </a:p>
          <a:p>
            <a:pPr marL="0" indent="0">
              <a:buNone/>
            </a:pPr>
            <a:endParaRPr lang="sl-SI"/>
          </a:p>
        </p:txBody>
      </p:sp>
    </p:spTree>
    <p:extLst>
      <p:ext uri="{BB962C8B-B14F-4D97-AF65-F5344CB8AC3E}">
        <p14:creationId xmlns:p14="http://schemas.microsoft.com/office/powerpoint/2010/main" val="82422329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Širokozaslonsko</PresentationFormat>
  <Paragraphs>78</Paragraphs>
  <Slides>14</Slides>
  <Notes>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14</vt:i4>
      </vt:variant>
    </vt:vector>
  </HeadingPairs>
  <TitlesOfParts>
    <vt:vector size="17" baseType="lpstr">
      <vt:lpstr>Arial</vt:lpstr>
      <vt:lpstr>Calibri</vt:lpstr>
      <vt:lpstr>Officeova tema</vt:lpstr>
      <vt:lpstr>Objavljanje drugih rezultatov raziskovalnega dela</vt:lpstr>
      <vt:lpstr>Kaj so drugi rezultati raziskovalnega dela?</vt:lpstr>
      <vt:lpstr>Zakaj jih je potrebno objavljati?</vt:lpstr>
      <vt:lpstr>Vzporednice z ravnanjem z raziskovalnimi podatki</vt:lpstr>
      <vt:lpstr>Načrt ravnanja s programsko opremo</vt:lpstr>
      <vt:lpstr>Trajni identifikatorji za druge rezultate raziskav</vt:lpstr>
      <vt:lpstr>Trajni identifikatorji za druge rezultate raziskav 2</vt:lpstr>
      <vt:lpstr>Metapodatki za druge rezultate raziskav</vt:lpstr>
      <vt:lpstr>Metapodatki za programsko opremo</vt:lpstr>
      <vt:lpstr>Razširjen nabor metapodatkov in provenienca</vt:lpstr>
      <vt:lpstr>Klasifikacijski sistemi, terminologija in ontologije</vt:lpstr>
      <vt:lpstr>Klasifikacijski sistemi, terminologija in ontologije 2</vt:lpstr>
      <vt:lpstr>Licenciranje drugih rezultatov raziskav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2</cp:revision>
  <dcterms:created xsi:type="dcterms:W3CDTF">2023-09-11T08:00:44Z</dcterms:created>
  <dcterms:modified xsi:type="dcterms:W3CDTF">2025-01-21T09:55:22Z</dcterms:modified>
</cp:coreProperties>
</file>