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386" r:id="rId3"/>
    <p:sldId id="445" r:id="rId4"/>
    <p:sldId id="302" r:id="rId5"/>
    <p:sldId id="418" r:id="rId6"/>
    <p:sldId id="385" r:id="rId7"/>
    <p:sldId id="430" r:id="rId8"/>
    <p:sldId id="444" r:id="rId9"/>
    <p:sldId id="410" r:id="rId10"/>
    <p:sldId id="414" r:id="rId11"/>
    <p:sldId id="429" r:id="rId12"/>
    <p:sldId id="446" r:id="rId13"/>
    <p:sldId id="447" r:id="rId14"/>
    <p:sldId id="412" r:id="rId15"/>
    <p:sldId id="439" r:id="rId16"/>
    <p:sldId id="437" r:id="rId17"/>
    <p:sldId id="295" r:id="rId18"/>
  </p:sldIdLst>
  <p:sldSz cx="12192000" cy="6858000"/>
  <p:notesSz cx="6797675"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har, Maja" initials="VM" lastIdx="0" clrIdx="0">
    <p:extLst>
      <p:ext uri="{19B8F6BF-5375-455C-9EA6-DF929625EA0E}">
        <p15:presenceInfo xmlns:p15="http://schemas.microsoft.com/office/powerpoint/2012/main" userId="S-1-5-21-1891666623-1053790085-1498111207-11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a:srgbClr val="004494"/>
    <a:srgbClr val="449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4216" autoAdjust="0"/>
  </p:normalViewPr>
  <p:slideViewPr>
    <p:cSldViewPr snapToGrid="0">
      <p:cViewPr varScale="1">
        <p:scale>
          <a:sx n="136" d="100"/>
          <a:sy n="136" d="100"/>
        </p:scale>
        <p:origin x="1278" y="114"/>
      </p:cViewPr>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Označba mesta datum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D1750ED-0599-44EF-9F77-F9601439C1CA}" type="datetimeFigureOut">
              <a:rPr lang="en-US" smtClean="0"/>
              <a:t>2/13/2024</a:t>
            </a:fld>
            <a:endParaRPr lang="en-US"/>
          </a:p>
        </p:txBody>
      </p:sp>
      <p:sp>
        <p:nvSpPr>
          <p:cNvPr id="4" name="Označba mesta no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Označba mesta številke diapoz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D00BD0FA-4A5C-4F48-89E0-EEE7F5D9D6C3}" type="slidenum">
              <a:rPr lang="en-US" smtClean="0"/>
              <a:t>‹#›</a:t>
            </a:fld>
            <a:endParaRPr lang="en-US"/>
          </a:p>
        </p:txBody>
      </p:sp>
    </p:spTree>
    <p:extLst>
      <p:ext uri="{BB962C8B-B14F-4D97-AF65-F5344CB8AC3E}">
        <p14:creationId xmlns:p14="http://schemas.microsoft.com/office/powerpoint/2010/main" val="629967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290D97E7-0F49-42E5-9742-13309A92D2C0}" type="datetimeFigureOut">
              <a:rPr lang="sl-SI" smtClean="0"/>
              <a:t>13. 02. 2024</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83D55A56-BA6A-4CE4-8806-B1F2019B0ABB}" type="slidenum">
              <a:rPr lang="sl-SI" smtClean="0"/>
              <a:t>‹#›</a:t>
            </a:fld>
            <a:endParaRPr lang="sl-SI"/>
          </a:p>
        </p:txBody>
      </p:sp>
    </p:spTree>
    <p:extLst>
      <p:ext uri="{BB962C8B-B14F-4D97-AF65-F5344CB8AC3E}">
        <p14:creationId xmlns:p14="http://schemas.microsoft.com/office/powerpoint/2010/main" val="1453591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1</a:t>
            </a:fld>
            <a:endParaRPr lang="sl-SI"/>
          </a:p>
        </p:txBody>
      </p:sp>
    </p:spTree>
    <p:extLst>
      <p:ext uri="{BB962C8B-B14F-4D97-AF65-F5344CB8AC3E}">
        <p14:creationId xmlns:p14="http://schemas.microsoft.com/office/powerpoint/2010/main" val="2456840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10</a:t>
            </a:fld>
            <a:endParaRPr lang="sl-SI"/>
          </a:p>
        </p:txBody>
      </p:sp>
    </p:spTree>
    <p:extLst>
      <p:ext uri="{BB962C8B-B14F-4D97-AF65-F5344CB8AC3E}">
        <p14:creationId xmlns:p14="http://schemas.microsoft.com/office/powerpoint/2010/main" val="154552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11</a:t>
            </a:fld>
            <a:endParaRPr lang="sl-SI"/>
          </a:p>
        </p:txBody>
      </p:sp>
    </p:spTree>
    <p:extLst>
      <p:ext uri="{BB962C8B-B14F-4D97-AF65-F5344CB8AC3E}">
        <p14:creationId xmlns:p14="http://schemas.microsoft.com/office/powerpoint/2010/main" val="277752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12</a:t>
            </a:fld>
            <a:endParaRPr lang="sl-SI"/>
          </a:p>
        </p:txBody>
      </p:sp>
    </p:spTree>
    <p:extLst>
      <p:ext uri="{BB962C8B-B14F-4D97-AF65-F5344CB8AC3E}">
        <p14:creationId xmlns:p14="http://schemas.microsoft.com/office/powerpoint/2010/main" val="200473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13</a:t>
            </a:fld>
            <a:endParaRPr lang="sl-SI"/>
          </a:p>
        </p:txBody>
      </p:sp>
    </p:spTree>
    <p:extLst>
      <p:ext uri="{BB962C8B-B14F-4D97-AF65-F5344CB8AC3E}">
        <p14:creationId xmlns:p14="http://schemas.microsoft.com/office/powerpoint/2010/main" val="964319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3D55A56-BA6A-4CE4-8806-B1F2019B0ABB}" type="slidenum">
              <a:rPr lang="sl-SI" smtClean="0"/>
              <a:t>14</a:t>
            </a:fld>
            <a:endParaRPr lang="sl-SI"/>
          </a:p>
        </p:txBody>
      </p:sp>
    </p:spTree>
    <p:extLst>
      <p:ext uri="{BB962C8B-B14F-4D97-AF65-F5344CB8AC3E}">
        <p14:creationId xmlns:p14="http://schemas.microsoft.com/office/powerpoint/2010/main" val="2994780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83D55A56-BA6A-4CE4-8806-B1F2019B0ABB}" type="slidenum">
              <a:rPr lang="sl-SI" smtClean="0"/>
              <a:t>15</a:t>
            </a:fld>
            <a:endParaRPr lang="sl-SI"/>
          </a:p>
        </p:txBody>
      </p:sp>
    </p:spTree>
    <p:extLst>
      <p:ext uri="{BB962C8B-B14F-4D97-AF65-F5344CB8AC3E}">
        <p14:creationId xmlns:p14="http://schemas.microsoft.com/office/powerpoint/2010/main" val="362520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2</a:t>
            </a:fld>
            <a:endParaRPr lang="sl-SI"/>
          </a:p>
        </p:txBody>
      </p:sp>
    </p:spTree>
    <p:extLst>
      <p:ext uri="{BB962C8B-B14F-4D97-AF65-F5344CB8AC3E}">
        <p14:creationId xmlns:p14="http://schemas.microsoft.com/office/powerpoint/2010/main" val="137082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The</a:t>
            </a:r>
            <a:r>
              <a:rPr lang="sl-SI" dirty="0"/>
              <a:t> </a:t>
            </a:r>
            <a:r>
              <a:rPr lang="sl-SI" dirty="0" err="1"/>
              <a:t>topic</a:t>
            </a:r>
            <a:r>
              <a:rPr lang="sl-SI" dirty="0"/>
              <a:t> </a:t>
            </a:r>
            <a:r>
              <a:rPr lang="sl-SI" dirty="0" err="1"/>
              <a:t>of</a:t>
            </a:r>
            <a:r>
              <a:rPr lang="sl-SI" dirty="0"/>
              <a:t> </a:t>
            </a:r>
            <a:r>
              <a:rPr lang="en-US" dirty="0"/>
              <a:t>definition</a:t>
            </a:r>
            <a:r>
              <a:rPr lang="sl-SI" dirty="0"/>
              <a:t> is </a:t>
            </a:r>
            <a:r>
              <a:rPr lang="sl-SI" dirty="0" err="1"/>
              <a:t>quite</a:t>
            </a:r>
            <a:r>
              <a:rPr lang="sl-SI" dirty="0"/>
              <a:t> </a:t>
            </a:r>
            <a:r>
              <a:rPr lang="sl-SI" dirty="0" err="1"/>
              <a:t>controversial</a:t>
            </a:r>
            <a:r>
              <a:rPr lang="en-US" dirty="0"/>
              <a:t>. </a:t>
            </a:r>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3</a:t>
            </a:fld>
            <a:endParaRPr lang="sl-SI"/>
          </a:p>
        </p:txBody>
      </p:sp>
    </p:spTree>
    <p:extLst>
      <p:ext uri="{BB962C8B-B14F-4D97-AF65-F5344CB8AC3E}">
        <p14:creationId xmlns:p14="http://schemas.microsoft.com/office/powerpoint/2010/main" val="228495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t>It has been clear for a long time in the US and Europe. Opening up science is imperative</a:t>
            </a:r>
            <a:r>
              <a:rPr lang="sl-SI" dirty="0"/>
              <a:t> </a:t>
            </a:r>
            <a:r>
              <a:rPr lang="sl-SI" dirty="0" err="1"/>
              <a:t>or</a:t>
            </a:r>
            <a:r>
              <a:rPr lang="sl-SI" dirty="0"/>
              <a:t> </a:t>
            </a:r>
            <a:r>
              <a:rPr lang="en-US" dirty="0"/>
              <a:t>it loses its meaning. Science must be responsive to the needs of the local community.</a:t>
            </a:r>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4</a:t>
            </a:fld>
            <a:endParaRPr lang="sl-SI"/>
          </a:p>
        </p:txBody>
      </p:sp>
    </p:spTree>
    <p:extLst>
      <p:ext uri="{BB962C8B-B14F-4D97-AF65-F5344CB8AC3E}">
        <p14:creationId xmlns:p14="http://schemas.microsoft.com/office/powerpoint/2010/main" val="329041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5</a:t>
            </a:fld>
            <a:endParaRPr lang="sl-SI"/>
          </a:p>
        </p:txBody>
      </p:sp>
    </p:spTree>
    <p:extLst>
      <p:ext uri="{BB962C8B-B14F-4D97-AF65-F5344CB8AC3E}">
        <p14:creationId xmlns:p14="http://schemas.microsoft.com/office/powerpoint/2010/main" val="192515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a:t>We have been talking since 2012. The Gordian knot was cut by Zdravko </a:t>
            </a:r>
            <a:r>
              <a:rPr lang="en-US" dirty="0" err="1"/>
              <a:t>Mlinar</a:t>
            </a:r>
            <a:r>
              <a:rPr lang="en-US" dirty="0"/>
              <a:t>. </a:t>
            </a:r>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6</a:t>
            </a:fld>
            <a:endParaRPr lang="sl-SI"/>
          </a:p>
        </p:txBody>
      </p:sp>
    </p:spTree>
    <p:extLst>
      <p:ext uri="{BB962C8B-B14F-4D97-AF65-F5344CB8AC3E}">
        <p14:creationId xmlns:p14="http://schemas.microsoft.com/office/powerpoint/2010/main" val="1478169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7</a:t>
            </a:fld>
            <a:endParaRPr lang="sl-SI"/>
          </a:p>
        </p:txBody>
      </p:sp>
    </p:spTree>
    <p:extLst>
      <p:ext uri="{BB962C8B-B14F-4D97-AF65-F5344CB8AC3E}">
        <p14:creationId xmlns:p14="http://schemas.microsoft.com/office/powerpoint/2010/main" val="107852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8</a:t>
            </a:fld>
            <a:endParaRPr lang="sl-SI"/>
          </a:p>
        </p:txBody>
      </p:sp>
    </p:spTree>
    <p:extLst>
      <p:ext uri="{BB962C8B-B14F-4D97-AF65-F5344CB8AC3E}">
        <p14:creationId xmlns:p14="http://schemas.microsoft.com/office/powerpoint/2010/main" val="91781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Nationa</a:t>
            </a:r>
            <a:r>
              <a:rPr lang="sl-SI" dirty="0"/>
              <a:t> </a:t>
            </a:r>
            <a:r>
              <a:rPr lang="sl-SI" dirty="0" err="1"/>
              <a:t>action</a:t>
            </a:r>
            <a:r>
              <a:rPr lang="sl-SI" dirty="0"/>
              <a:t> plan on open science (2020-30)</a:t>
            </a:r>
          </a:p>
        </p:txBody>
      </p:sp>
      <p:sp>
        <p:nvSpPr>
          <p:cNvPr id="4" name="Označba mesta številke diapozitiva 3"/>
          <p:cNvSpPr>
            <a:spLocks noGrp="1"/>
          </p:cNvSpPr>
          <p:nvPr>
            <p:ph type="sldNum" sz="quarter" idx="10"/>
          </p:nvPr>
        </p:nvSpPr>
        <p:spPr/>
        <p:txBody>
          <a:bodyPr/>
          <a:lstStyle/>
          <a:p>
            <a:fld id="{83D55A56-BA6A-4CE4-8806-B1F2019B0ABB}" type="slidenum">
              <a:rPr lang="sl-SI" smtClean="0"/>
              <a:t>9</a:t>
            </a:fld>
            <a:endParaRPr lang="sl-SI"/>
          </a:p>
        </p:txBody>
      </p:sp>
    </p:spTree>
    <p:extLst>
      <p:ext uri="{BB962C8B-B14F-4D97-AF65-F5344CB8AC3E}">
        <p14:creationId xmlns:p14="http://schemas.microsoft.com/office/powerpoint/2010/main" val="352428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E1A693-0A09-4105-92BF-1E325C0B71E7}"/>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0090893C-6A23-4AF0-97CA-A2582C068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907AF7E1-D3D5-4DB7-9A7B-60435D0867BD}"/>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5" name="Označba mesta noge 4">
            <a:extLst>
              <a:ext uri="{FF2B5EF4-FFF2-40B4-BE49-F238E27FC236}">
                <a16:creationId xmlns:a16="http://schemas.microsoft.com/office/drawing/2014/main" id="{D8E401EA-FC90-4C07-8B4C-EC47216EB4EB}"/>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1FCBA54-93FB-4024-B569-5849B2A93D83}"/>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3011316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2DD75C-C900-46F8-B81E-B2B3E616C2AE}"/>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10498519-67BF-497D-BB24-70CCEC497591}"/>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A17A542-5F09-4B90-BDC0-6FA76126F52A}"/>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5" name="Označba mesta noge 4">
            <a:extLst>
              <a:ext uri="{FF2B5EF4-FFF2-40B4-BE49-F238E27FC236}">
                <a16:creationId xmlns:a16="http://schemas.microsoft.com/office/drawing/2014/main" id="{4B79AAC3-9E58-43FC-91DF-4BA978FAE81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D4856EC-A96A-4950-B322-29E510FC781A}"/>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95232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5637056E-2A0C-4473-80B7-A767451E3B4B}"/>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359A9012-DC67-477E-B3F5-745745632A78}"/>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ADC7D871-9EB2-48B6-BB99-1EF0552D3C59}"/>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5" name="Označba mesta noge 4">
            <a:extLst>
              <a:ext uri="{FF2B5EF4-FFF2-40B4-BE49-F238E27FC236}">
                <a16:creationId xmlns:a16="http://schemas.microsoft.com/office/drawing/2014/main" id="{E8B0ED5E-E591-482F-9D80-9FCF3C7AECEF}"/>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6257BEF-D7EE-4F58-AD9C-0B61EF6B1810}"/>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3003012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EA3AE2-FAD7-436B-8031-1C7C3A257EF8}"/>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46A5F6FD-BE27-4DD9-A8BC-735C477E5CA6}"/>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E5AA563-44EE-431B-AC0C-A240C283D860}"/>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5" name="Označba mesta noge 4">
            <a:extLst>
              <a:ext uri="{FF2B5EF4-FFF2-40B4-BE49-F238E27FC236}">
                <a16:creationId xmlns:a16="http://schemas.microsoft.com/office/drawing/2014/main" id="{AB1141B9-0D08-4E3D-92DA-D9CD57123CC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5B3D246-BA42-4788-A0C1-72728EC99C77}"/>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96286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90AF7B5-55EC-4AC8-B1E7-A50787168E60}"/>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EE133533-F67C-4C60-B7CA-0EAFDD94A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E99712D3-C856-4115-99E0-C5B3D301CE87}"/>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5" name="Označba mesta noge 4">
            <a:extLst>
              <a:ext uri="{FF2B5EF4-FFF2-40B4-BE49-F238E27FC236}">
                <a16:creationId xmlns:a16="http://schemas.microsoft.com/office/drawing/2014/main" id="{F9AA2DE5-1FE0-4968-92E8-C7A3B00FF27D}"/>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FCECE683-FAE4-44E1-8631-A5A1BD63543A}"/>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31900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D2A762-0354-4071-A7DC-5BFF4C68261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A7506063-FD85-4C2E-AE7C-A9EB2EA3CDE7}"/>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6DB2F60D-8906-4993-B206-6D975FF211D1}"/>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2BB35CCD-67CF-48B1-90B5-9F5E578A9921}"/>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6" name="Označba mesta noge 5">
            <a:extLst>
              <a:ext uri="{FF2B5EF4-FFF2-40B4-BE49-F238E27FC236}">
                <a16:creationId xmlns:a16="http://schemas.microsoft.com/office/drawing/2014/main" id="{C34BF374-1D84-4A94-B58F-6AE9C51ADB5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2063F8C5-92D4-405C-8EF2-ED20E42D4E9D}"/>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96556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1CC8D3-6081-4AC1-B1C3-9237CF4D89D3}"/>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428D8D4C-6DF3-42B5-9923-4788EBCC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3CA7556B-FAE5-4767-AA28-CBEEFACDD736}"/>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0A0BEE81-FAC7-4AE5-AE16-F2108954AB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54D254C9-90FA-4F4D-80C9-91705DE73953}"/>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2ABA9F5E-2730-46B2-B487-F1F24C29699A}"/>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8" name="Označba mesta noge 7">
            <a:extLst>
              <a:ext uri="{FF2B5EF4-FFF2-40B4-BE49-F238E27FC236}">
                <a16:creationId xmlns:a16="http://schemas.microsoft.com/office/drawing/2014/main" id="{A6E83EB4-12C3-4171-8AA7-B5978B0690B9}"/>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FB1CBBC7-D18D-4904-B891-2216BCE48C3A}"/>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165115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D4AF46-0F46-44A8-A15F-2463DF9DEB51}"/>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8F9BB94B-3B41-4029-A690-16A132B92BB5}"/>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4" name="Označba mesta noge 3">
            <a:extLst>
              <a:ext uri="{FF2B5EF4-FFF2-40B4-BE49-F238E27FC236}">
                <a16:creationId xmlns:a16="http://schemas.microsoft.com/office/drawing/2014/main" id="{D46EA561-DAB6-497E-A2E1-166E97A6D39D}"/>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1DCC2E3E-B687-4BD1-AE10-36792A5CDD9B}"/>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258693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2F0FC3D5-DEE3-408A-A7E5-AE1A6B456047}"/>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3" name="Označba mesta noge 2">
            <a:extLst>
              <a:ext uri="{FF2B5EF4-FFF2-40B4-BE49-F238E27FC236}">
                <a16:creationId xmlns:a16="http://schemas.microsoft.com/office/drawing/2014/main" id="{32E3261E-59D0-4C69-A309-589F1E6DFC8A}"/>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81932E76-8F49-4C69-BE9D-722AC420791E}"/>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110754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911115-7C26-40AD-9DB1-E2ADF1BC82C4}"/>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D62FD3EA-15E4-47B0-B714-B21C607A0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64BAF1BC-BFC2-44CF-9528-8131BD1B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DD4C13C1-73AD-4B81-8A41-AF4828FC7F1E}"/>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6" name="Označba mesta noge 5">
            <a:extLst>
              <a:ext uri="{FF2B5EF4-FFF2-40B4-BE49-F238E27FC236}">
                <a16:creationId xmlns:a16="http://schemas.microsoft.com/office/drawing/2014/main" id="{A7538717-A948-4CBA-8C06-264CD64C133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86C94C9A-234D-4FEB-8FA0-E41B34DB857A}"/>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185078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95E294-09BB-4F6C-986D-AE39B1D362D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166F8DDF-EF22-4674-9F0E-AF899832F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D4CF9CC3-5C8B-4D6C-819B-73FB5B405A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A51ED78C-0F71-4674-BF01-4A3C9D7B9BE9}"/>
              </a:ext>
            </a:extLst>
          </p:cNvPr>
          <p:cNvSpPr>
            <a:spLocks noGrp="1"/>
          </p:cNvSpPr>
          <p:nvPr>
            <p:ph type="dt" sz="half" idx="10"/>
          </p:nvPr>
        </p:nvSpPr>
        <p:spPr/>
        <p:txBody>
          <a:bodyPr/>
          <a:lstStyle/>
          <a:p>
            <a:fld id="{1E47198D-7D57-4946-9906-D0220A18AAC8}" type="datetimeFigureOut">
              <a:rPr lang="sl-SI" smtClean="0"/>
              <a:t>13. 02. 2024</a:t>
            </a:fld>
            <a:endParaRPr lang="sl-SI"/>
          </a:p>
        </p:txBody>
      </p:sp>
      <p:sp>
        <p:nvSpPr>
          <p:cNvPr id="6" name="Označba mesta noge 5">
            <a:extLst>
              <a:ext uri="{FF2B5EF4-FFF2-40B4-BE49-F238E27FC236}">
                <a16:creationId xmlns:a16="http://schemas.microsoft.com/office/drawing/2014/main" id="{C3328581-3688-4808-87EC-88DE5B586696}"/>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425BDEA7-DDF6-4C22-83D9-7CD5879041F2}"/>
              </a:ext>
            </a:extLst>
          </p:cNvPr>
          <p:cNvSpPr>
            <a:spLocks noGrp="1"/>
          </p:cNvSpPr>
          <p:nvPr>
            <p:ph type="sldNum" sz="quarter" idx="12"/>
          </p:nvPr>
        </p:nvSpPr>
        <p:spPr/>
        <p:txBody>
          <a:bodyPr/>
          <a:lstStyle/>
          <a:p>
            <a:fld id="{D2D02148-A590-4007-92E1-1F0AA6FFF4B5}" type="slidenum">
              <a:rPr lang="sl-SI" smtClean="0"/>
              <a:t>‹#›</a:t>
            </a:fld>
            <a:endParaRPr lang="sl-SI"/>
          </a:p>
        </p:txBody>
      </p:sp>
    </p:spTree>
    <p:extLst>
      <p:ext uri="{BB962C8B-B14F-4D97-AF65-F5344CB8AC3E}">
        <p14:creationId xmlns:p14="http://schemas.microsoft.com/office/powerpoint/2010/main" val="224641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98A4C748-6EDD-4A80-97FE-6DFA0158E2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7A95153E-C873-4946-8E6C-5DAF77F3F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527EE70-B24C-4ADE-8617-CAF265302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7198D-7D57-4946-9906-D0220A18AAC8}" type="datetimeFigureOut">
              <a:rPr lang="sl-SI" smtClean="0"/>
              <a:t>13. 02. 2024</a:t>
            </a:fld>
            <a:endParaRPr lang="sl-SI"/>
          </a:p>
        </p:txBody>
      </p:sp>
      <p:sp>
        <p:nvSpPr>
          <p:cNvPr id="5" name="Označba mesta noge 4">
            <a:extLst>
              <a:ext uri="{FF2B5EF4-FFF2-40B4-BE49-F238E27FC236}">
                <a16:creationId xmlns:a16="http://schemas.microsoft.com/office/drawing/2014/main" id="{D66AC0D6-A7A2-49AA-8D81-01C2FEA23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2E9B4BAE-06FC-4198-9188-A8D0DF892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02148-A590-4007-92E1-1F0AA6FFF4B5}" type="slidenum">
              <a:rPr lang="sl-SI" smtClean="0"/>
              <a:t>‹#›</a:t>
            </a:fld>
            <a:endParaRPr lang="sl-SI"/>
          </a:p>
        </p:txBody>
      </p:sp>
    </p:spTree>
    <p:extLst>
      <p:ext uri="{BB962C8B-B14F-4D97-AF65-F5344CB8AC3E}">
        <p14:creationId xmlns:p14="http://schemas.microsoft.com/office/powerpoint/2010/main" val="276475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citizenscience.s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citizenscience.si/aktivnosti/katalog-projekt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u-citizen.science/"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mailto:mitja.vovk-iskric@ctk.uni-lj.si" TargetMode="External"/><Relationship Id="rId7" Type="http://schemas.openxmlformats.org/officeDocument/2006/relationships/image" Target="../media/image12.png"/><Relationship Id="rId2" Type="http://schemas.openxmlformats.org/officeDocument/2006/relationships/hyperlink" Target="mailto:til.mlakar@ctk.uni-lj.si"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ailto:miro.pusnik@ctk.uni-lj.si" TargetMode="External"/><Relationship Id="rId4" Type="http://schemas.openxmlformats.org/officeDocument/2006/relationships/hyperlink" Target="mailto:uros.kunaver@ctk.uni-lj.s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ecsa.ng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libereurope.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dirros.openscience.si/Dokument.php?id=1693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A9757D2C-59DC-4DD3-A98A-10E3A60094C5}"/>
              </a:ext>
            </a:extLst>
          </p:cNvPr>
          <p:cNvSpPr txBox="1"/>
          <p:nvPr/>
        </p:nvSpPr>
        <p:spPr>
          <a:xfrm>
            <a:off x="190901" y="3046606"/>
            <a:ext cx="11810198" cy="769441"/>
          </a:xfrm>
          <a:prstGeom prst="rect">
            <a:avLst/>
          </a:prstGeom>
          <a:noFill/>
        </p:spPr>
        <p:txBody>
          <a:bodyPr wrap="square" rtlCol="0">
            <a:spAutoFit/>
          </a:bodyPr>
          <a:lstStyle/>
          <a:p>
            <a:pPr algn="ctr"/>
            <a:r>
              <a:rPr lang="en-US" sz="4400" dirty="0">
                <a:solidFill>
                  <a:srgbClr val="385723"/>
                </a:solidFill>
                <a:latin typeface="+mj-lt"/>
              </a:rPr>
              <a:t>What</a:t>
            </a:r>
            <a:r>
              <a:rPr lang="sl-SI" sz="4400" dirty="0">
                <a:solidFill>
                  <a:srgbClr val="385723"/>
                </a:solidFill>
                <a:latin typeface="+mj-lt"/>
              </a:rPr>
              <a:t> is it </a:t>
            </a:r>
            <a:r>
              <a:rPr lang="sl-SI" sz="4400" dirty="0" err="1">
                <a:solidFill>
                  <a:srgbClr val="385723"/>
                </a:solidFill>
                <a:latin typeface="+mj-lt"/>
              </a:rPr>
              <a:t>and</a:t>
            </a:r>
            <a:r>
              <a:rPr lang="en-US" sz="4400" dirty="0">
                <a:solidFill>
                  <a:srgbClr val="385723"/>
                </a:solidFill>
                <a:latin typeface="+mj-lt"/>
              </a:rPr>
              <a:t> </a:t>
            </a:r>
            <a:r>
              <a:rPr lang="sl-SI" sz="4400" dirty="0">
                <a:solidFill>
                  <a:srgbClr val="385723"/>
                </a:solidFill>
                <a:latin typeface="+mj-lt"/>
              </a:rPr>
              <a:t>h</a:t>
            </a:r>
            <a:r>
              <a:rPr lang="en-US" sz="4400" dirty="0">
                <a:solidFill>
                  <a:srgbClr val="385723"/>
                </a:solidFill>
                <a:latin typeface="+mj-lt"/>
              </a:rPr>
              <a:t>ow</a:t>
            </a:r>
            <a:r>
              <a:rPr lang="sl-SI" sz="4400" dirty="0">
                <a:solidFill>
                  <a:srgbClr val="385723"/>
                </a:solidFill>
                <a:latin typeface="+mj-lt"/>
              </a:rPr>
              <a:t> </a:t>
            </a:r>
            <a:r>
              <a:rPr lang="sl-SI" sz="4400" dirty="0" err="1">
                <a:solidFill>
                  <a:srgbClr val="385723"/>
                </a:solidFill>
                <a:latin typeface="+mj-lt"/>
              </a:rPr>
              <a:t>we</a:t>
            </a:r>
            <a:r>
              <a:rPr lang="sl-SI" sz="4400" dirty="0">
                <a:solidFill>
                  <a:srgbClr val="385723"/>
                </a:solidFill>
                <a:latin typeface="+mj-lt"/>
              </a:rPr>
              <a:t> </a:t>
            </a:r>
            <a:r>
              <a:rPr lang="sl-SI" sz="4400" dirty="0" err="1">
                <a:solidFill>
                  <a:srgbClr val="385723"/>
                </a:solidFill>
                <a:latin typeface="+mj-lt"/>
              </a:rPr>
              <a:t>did</a:t>
            </a:r>
            <a:r>
              <a:rPr lang="sl-SI" sz="4400" dirty="0">
                <a:solidFill>
                  <a:srgbClr val="385723"/>
                </a:solidFill>
                <a:latin typeface="+mj-lt"/>
              </a:rPr>
              <a:t> it?</a:t>
            </a:r>
            <a:endParaRPr lang="en-US" sz="4400" dirty="0">
              <a:solidFill>
                <a:srgbClr val="385723"/>
              </a:solidFill>
              <a:latin typeface="+mj-lt"/>
            </a:endParaRPr>
          </a:p>
        </p:txBody>
      </p:sp>
      <p:sp>
        <p:nvSpPr>
          <p:cNvPr id="7" name="PoljeZBesedilom 6">
            <a:extLst>
              <a:ext uri="{FF2B5EF4-FFF2-40B4-BE49-F238E27FC236}">
                <a16:creationId xmlns:a16="http://schemas.microsoft.com/office/drawing/2014/main" id="{7498F1FB-F138-4EB1-BDB4-8DC87A739469}"/>
              </a:ext>
            </a:extLst>
          </p:cNvPr>
          <p:cNvSpPr txBox="1"/>
          <p:nvPr/>
        </p:nvSpPr>
        <p:spPr>
          <a:xfrm>
            <a:off x="412968" y="6236626"/>
            <a:ext cx="11588131" cy="369332"/>
          </a:xfrm>
          <a:prstGeom prst="rect">
            <a:avLst/>
          </a:prstGeom>
          <a:noFill/>
        </p:spPr>
        <p:txBody>
          <a:bodyPr wrap="square" rtlCol="0">
            <a:spAutoFit/>
          </a:bodyPr>
          <a:lstStyle/>
          <a:p>
            <a:r>
              <a:rPr lang="sl-SI" dirty="0">
                <a:solidFill>
                  <a:srgbClr val="385723"/>
                </a:solidFill>
              </a:rPr>
              <a:t>Mitja V. Iskrić, CTK, Univerza v Ljubljani                                                                                          29. 9. 2023       </a:t>
            </a:r>
            <a:r>
              <a:rPr lang="sl-SI" dirty="0">
                <a:solidFill>
                  <a:schemeClr val="bg1"/>
                </a:solidFill>
              </a:rPr>
              <a:t>                      </a:t>
            </a:r>
          </a:p>
        </p:txBody>
      </p:sp>
      <p:sp>
        <p:nvSpPr>
          <p:cNvPr id="8" name="Naslov 7">
            <a:extLst>
              <a:ext uri="{FF2B5EF4-FFF2-40B4-BE49-F238E27FC236}">
                <a16:creationId xmlns:a16="http://schemas.microsoft.com/office/drawing/2014/main" id="{5C7F5355-E23F-4B21-95ED-EBA5FB38506C}"/>
              </a:ext>
            </a:extLst>
          </p:cNvPr>
          <p:cNvSpPr>
            <a:spLocks noGrp="1"/>
          </p:cNvSpPr>
          <p:nvPr>
            <p:ph type="ctrTitle"/>
          </p:nvPr>
        </p:nvSpPr>
        <p:spPr>
          <a:xfrm>
            <a:off x="1524000" y="1612582"/>
            <a:ext cx="9144000" cy="993092"/>
          </a:xfrm>
        </p:spPr>
        <p:txBody>
          <a:bodyPr>
            <a:normAutofit fontScale="90000"/>
          </a:bodyPr>
          <a:lstStyle/>
          <a:p>
            <a:r>
              <a:rPr lang="en-US" dirty="0">
                <a:solidFill>
                  <a:srgbClr val="385723"/>
                </a:solidFill>
              </a:rPr>
              <a:t>Building a Citizen science network in Slovenia.</a:t>
            </a:r>
            <a:endParaRPr lang="sl-SI" dirty="0">
              <a:solidFill>
                <a:srgbClr val="385723"/>
              </a:solidFill>
            </a:endParaRPr>
          </a:p>
        </p:txBody>
      </p:sp>
      <p:pic>
        <p:nvPicPr>
          <p:cNvPr id="18" name="Slika 17">
            <a:extLst>
              <a:ext uri="{FF2B5EF4-FFF2-40B4-BE49-F238E27FC236}">
                <a16:creationId xmlns:a16="http://schemas.microsoft.com/office/drawing/2014/main" id="{1AD9CA7C-191E-4542-A01B-06BFAB3EE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pic>
        <p:nvPicPr>
          <p:cNvPr id="20" name="Slika 19">
            <a:extLst>
              <a:ext uri="{FF2B5EF4-FFF2-40B4-BE49-F238E27FC236}">
                <a16:creationId xmlns:a16="http://schemas.microsoft.com/office/drawing/2014/main" id="{B79B6DA2-07E6-4641-BA1F-0E2DC21BB6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42" y="5493224"/>
            <a:ext cx="3636242" cy="602839"/>
          </a:xfrm>
          <a:prstGeom prst="rect">
            <a:avLst/>
          </a:prstGeom>
        </p:spPr>
      </p:pic>
      <p:pic>
        <p:nvPicPr>
          <p:cNvPr id="1026" name="Picture 2" descr="Licenca Creative Commons">
            <a:extLst>
              <a:ext uri="{FF2B5EF4-FFF2-40B4-BE49-F238E27FC236}">
                <a16:creationId xmlns:a16="http://schemas.microsoft.com/office/drawing/2014/main" id="{80CC2926-E72E-478A-9539-32CE8A5C1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1414" y="5800788"/>
            <a:ext cx="8382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11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7B0326DA-429A-4CF3-875B-C39B7A240250}"/>
              </a:ext>
            </a:extLst>
          </p:cNvPr>
          <p:cNvSpPr txBox="1"/>
          <p:nvPr/>
        </p:nvSpPr>
        <p:spPr>
          <a:xfrm>
            <a:off x="5637402" y="3397541"/>
            <a:ext cx="914400" cy="914400"/>
          </a:xfrm>
          <a:prstGeom prst="rect">
            <a:avLst/>
          </a:prstGeom>
          <a:noFill/>
        </p:spPr>
        <p:txBody>
          <a:bodyPr wrap="square" rtlCol="0">
            <a:spAutoFit/>
          </a:bodyPr>
          <a:lstStyle/>
          <a:p>
            <a:endParaRPr lang="sl-SI" dirty="0"/>
          </a:p>
        </p:txBody>
      </p:sp>
      <p:sp>
        <p:nvSpPr>
          <p:cNvPr id="6" name="Označba mesta vsebine 5">
            <a:extLst>
              <a:ext uri="{FF2B5EF4-FFF2-40B4-BE49-F238E27FC236}">
                <a16:creationId xmlns:a16="http://schemas.microsoft.com/office/drawing/2014/main" id="{290A5919-15BD-4C6C-B47F-84D58A49EB42}"/>
              </a:ext>
            </a:extLst>
          </p:cNvPr>
          <p:cNvSpPr>
            <a:spLocks noGrp="1"/>
          </p:cNvSpPr>
          <p:nvPr>
            <p:ph idx="1"/>
          </p:nvPr>
        </p:nvSpPr>
        <p:spPr>
          <a:xfrm>
            <a:off x="379602" y="1825624"/>
            <a:ext cx="10515600" cy="4351338"/>
          </a:xfrm>
        </p:spPr>
        <p:txBody>
          <a:bodyPr>
            <a:normAutofit/>
          </a:bodyPr>
          <a:lstStyle/>
          <a:p>
            <a:r>
              <a:rPr lang="en-US" sz="2400" dirty="0">
                <a:solidFill>
                  <a:srgbClr val="385723"/>
                </a:solidFill>
                <a:latin typeface="+mj-lt"/>
              </a:rPr>
              <a:t>Free membership</a:t>
            </a:r>
          </a:p>
          <a:p>
            <a:r>
              <a:rPr lang="en-US" sz="2400" dirty="0">
                <a:solidFill>
                  <a:srgbClr val="385723"/>
                </a:solidFill>
                <a:latin typeface="+mj-lt"/>
              </a:rPr>
              <a:t>Information resources and advice</a:t>
            </a:r>
          </a:p>
          <a:p>
            <a:r>
              <a:rPr lang="en-US" sz="2400" dirty="0">
                <a:solidFill>
                  <a:srgbClr val="385723"/>
                </a:solidFill>
                <a:latin typeface="+mj-lt"/>
              </a:rPr>
              <a:t>Bibliographic support</a:t>
            </a:r>
          </a:p>
          <a:p>
            <a:r>
              <a:rPr lang="en-US" sz="2400" dirty="0">
                <a:solidFill>
                  <a:srgbClr val="385723"/>
                </a:solidFill>
                <a:latin typeface="+mj-lt"/>
              </a:rPr>
              <a:t>Repository </a:t>
            </a:r>
            <a:r>
              <a:rPr lang="en-US" sz="2400" dirty="0" err="1">
                <a:solidFill>
                  <a:srgbClr val="385723"/>
                </a:solidFill>
                <a:latin typeface="+mj-lt"/>
              </a:rPr>
              <a:t>DiRROS</a:t>
            </a:r>
            <a:endParaRPr lang="en-US" sz="2400" dirty="0">
              <a:solidFill>
                <a:srgbClr val="385723"/>
              </a:solidFill>
              <a:latin typeface="+mj-lt"/>
            </a:endParaRPr>
          </a:p>
          <a:p>
            <a:r>
              <a:rPr lang="sl-SI" sz="2400" dirty="0" err="1">
                <a:solidFill>
                  <a:srgbClr val="385723"/>
                </a:solidFill>
                <a:latin typeface="+mj-lt"/>
              </a:rPr>
              <a:t>Maker</a:t>
            </a:r>
            <a:r>
              <a:rPr lang="en-US" sz="2400" dirty="0">
                <a:solidFill>
                  <a:srgbClr val="385723"/>
                </a:solidFill>
                <a:latin typeface="+mj-lt"/>
              </a:rPr>
              <a:t>space</a:t>
            </a:r>
          </a:p>
          <a:p>
            <a:r>
              <a:rPr lang="sl-SI" sz="2400" dirty="0">
                <a:solidFill>
                  <a:srgbClr val="385723"/>
                </a:solidFill>
                <a:latin typeface="+mj-lt"/>
              </a:rPr>
              <a:t>L</a:t>
            </a:r>
            <a:r>
              <a:rPr lang="en-US" sz="2400" dirty="0" err="1">
                <a:solidFill>
                  <a:srgbClr val="385723"/>
                </a:solidFill>
                <a:latin typeface="+mj-lt"/>
              </a:rPr>
              <a:t>ibrary</a:t>
            </a:r>
            <a:r>
              <a:rPr lang="en-US" sz="2400" dirty="0">
                <a:solidFill>
                  <a:srgbClr val="385723"/>
                </a:solidFill>
                <a:latin typeface="+mj-lt"/>
              </a:rPr>
              <a:t> of things</a:t>
            </a:r>
          </a:p>
          <a:p>
            <a:r>
              <a:rPr lang="en-US" sz="2400" dirty="0">
                <a:solidFill>
                  <a:srgbClr val="385723"/>
                </a:solidFill>
                <a:latin typeface="+mj-lt"/>
              </a:rPr>
              <a:t>Room for meetings</a:t>
            </a:r>
          </a:p>
        </p:txBody>
      </p:sp>
      <p:pic>
        <p:nvPicPr>
          <p:cNvPr id="5" name="Slika 4">
            <a:extLst>
              <a:ext uri="{FF2B5EF4-FFF2-40B4-BE49-F238E27FC236}">
                <a16:creationId xmlns:a16="http://schemas.microsoft.com/office/drawing/2014/main" id="{668BC928-120D-413E-9360-20224174C1D4}"/>
              </a:ext>
            </a:extLst>
          </p:cNvPr>
          <p:cNvPicPr>
            <a:picLocks noChangeAspect="1"/>
          </p:cNvPicPr>
          <p:nvPr/>
        </p:nvPicPr>
        <p:blipFill>
          <a:blip r:embed="rId3"/>
          <a:stretch>
            <a:fillRect/>
          </a:stretch>
        </p:blipFill>
        <p:spPr>
          <a:xfrm>
            <a:off x="6551802" y="2193862"/>
            <a:ext cx="4652347" cy="2813530"/>
          </a:xfrm>
          <a:prstGeom prst="rect">
            <a:avLst/>
          </a:prstGeom>
        </p:spPr>
      </p:pic>
      <p:sp>
        <p:nvSpPr>
          <p:cNvPr id="7" name="Naslov 6">
            <a:extLst>
              <a:ext uri="{FF2B5EF4-FFF2-40B4-BE49-F238E27FC236}">
                <a16:creationId xmlns:a16="http://schemas.microsoft.com/office/drawing/2014/main" id="{A23D3BE6-6C3C-4A78-BC20-F6B55CC0F3D7}"/>
              </a:ext>
            </a:extLst>
          </p:cNvPr>
          <p:cNvSpPr>
            <a:spLocks noGrp="1"/>
          </p:cNvSpPr>
          <p:nvPr>
            <p:ph type="title"/>
          </p:nvPr>
        </p:nvSpPr>
        <p:spPr>
          <a:xfrm>
            <a:off x="458056" y="376884"/>
            <a:ext cx="10515600" cy="1325563"/>
          </a:xfrm>
        </p:spPr>
        <p:txBody>
          <a:bodyPr/>
          <a:lstStyle/>
          <a:p>
            <a:r>
              <a:rPr lang="en-US" dirty="0">
                <a:solidFill>
                  <a:srgbClr val="385723"/>
                </a:solidFill>
              </a:rPr>
              <a:t>CTK infrastructure</a:t>
            </a:r>
            <a:endParaRPr lang="sl-SI" dirty="0">
              <a:solidFill>
                <a:srgbClr val="385723"/>
              </a:solidFill>
            </a:endParaRPr>
          </a:p>
        </p:txBody>
      </p:sp>
      <p:pic>
        <p:nvPicPr>
          <p:cNvPr id="8" name="Slika 7">
            <a:extLst>
              <a:ext uri="{FF2B5EF4-FFF2-40B4-BE49-F238E27FC236}">
                <a16:creationId xmlns:a16="http://schemas.microsoft.com/office/drawing/2014/main" id="{FF997FBE-9BA6-4B2C-8909-3D1D6CE937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spTree>
    <p:extLst>
      <p:ext uri="{BB962C8B-B14F-4D97-AF65-F5344CB8AC3E}">
        <p14:creationId xmlns:p14="http://schemas.microsoft.com/office/powerpoint/2010/main" val="196953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7B0326DA-429A-4CF3-875B-C39B7A240250}"/>
              </a:ext>
            </a:extLst>
          </p:cNvPr>
          <p:cNvSpPr txBox="1"/>
          <p:nvPr/>
        </p:nvSpPr>
        <p:spPr>
          <a:xfrm>
            <a:off x="5637402" y="3397541"/>
            <a:ext cx="914400" cy="914400"/>
          </a:xfrm>
          <a:prstGeom prst="rect">
            <a:avLst/>
          </a:prstGeom>
          <a:noFill/>
        </p:spPr>
        <p:txBody>
          <a:bodyPr wrap="square" rtlCol="0">
            <a:spAutoFit/>
          </a:bodyPr>
          <a:lstStyle/>
          <a:p>
            <a:endParaRPr lang="sl-SI" dirty="0"/>
          </a:p>
        </p:txBody>
      </p:sp>
      <p:sp>
        <p:nvSpPr>
          <p:cNvPr id="5" name="Označba mesta vsebine 4">
            <a:extLst>
              <a:ext uri="{FF2B5EF4-FFF2-40B4-BE49-F238E27FC236}">
                <a16:creationId xmlns:a16="http://schemas.microsoft.com/office/drawing/2014/main" id="{75E9859D-99C3-41E4-95C5-8881504EC867}"/>
              </a:ext>
            </a:extLst>
          </p:cNvPr>
          <p:cNvSpPr>
            <a:spLocks noGrp="1"/>
          </p:cNvSpPr>
          <p:nvPr>
            <p:ph idx="1"/>
          </p:nvPr>
        </p:nvSpPr>
        <p:spPr>
          <a:xfrm>
            <a:off x="488879" y="1856448"/>
            <a:ext cx="10515600" cy="4351338"/>
          </a:xfrm>
        </p:spPr>
        <p:txBody>
          <a:bodyPr/>
          <a:lstStyle/>
          <a:p>
            <a:r>
              <a:rPr lang="en-US" dirty="0">
                <a:solidFill>
                  <a:srgbClr val="385723"/>
                </a:solidFill>
                <a:latin typeface="+mj-lt"/>
              </a:rPr>
              <a:t>Supported approach</a:t>
            </a:r>
          </a:p>
          <a:p>
            <a:r>
              <a:rPr lang="sl-SI" dirty="0">
                <a:solidFill>
                  <a:srgbClr val="385723"/>
                </a:solidFill>
                <a:latin typeface="+mj-lt"/>
              </a:rPr>
              <a:t>R</a:t>
            </a:r>
            <a:r>
              <a:rPr lang="en-US" dirty="0" err="1">
                <a:solidFill>
                  <a:srgbClr val="385723"/>
                </a:solidFill>
                <a:latin typeface="+mj-lt"/>
              </a:rPr>
              <a:t>apid</a:t>
            </a:r>
            <a:r>
              <a:rPr lang="en-US" dirty="0">
                <a:solidFill>
                  <a:srgbClr val="385723"/>
                </a:solidFill>
                <a:latin typeface="+mj-lt"/>
              </a:rPr>
              <a:t> development</a:t>
            </a:r>
          </a:p>
          <a:p>
            <a:r>
              <a:rPr lang="sl-SI" dirty="0">
                <a:solidFill>
                  <a:srgbClr val="385723"/>
                </a:solidFill>
                <a:latin typeface="+mj-lt"/>
              </a:rPr>
              <a:t>M</a:t>
            </a:r>
            <a:r>
              <a:rPr lang="en-US" dirty="0" err="1">
                <a:solidFill>
                  <a:srgbClr val="385723"/>
                </a:solidFill>
                <a:latin typeface="+mj-lt"/>
              </a:rPr>
              <a:t>utual</a:t>
            </a:r>
            <a:r>
              <a:rPr lang="en-US" dirty="0">
                <a:solidFill>
                  <a:srgbClr val="385723"/>
                </a:solidFill>
                <a:latin typeface="+mj-lt"/>
              </a:rPr>
              <a:t> learning exercises within community</a:t>
            </a:r>
          </a:p>
          <a:p>
            <a:r>
              <a:rPr lang="sl-SI" dirty="0">
                <a:solidFill>
                  <a:srgbClr val="385723"/>
                </a:solidFill>
                <a:latin typeface="+mj-lt"/>
              </a:rPr>
              <a:t>I</a:t>
            </a:r>
            <a:r>
              <a:rPr lang="en-US" dirty="0" err="1">
                <a:solidFill>
                  <a:srgbClr val="385723"/>
                </a:solidFill>
                <a:latin typeface="+mj-lt"/>
              </a:rPr>
              <a:t>nternational</a:t>
            </a:r>
            <a:r>
              <a:rPr lang="en-US" dirty="0">
                <a:solidFill>
                  <a:srgbClr val="385723"/>
                </a:solidFill>
                <a:latin typeface="+mj-lt"/>
              </a:rPr>
              <a:t> projects/conferences</a:t>
            </a:r>
            <a:r>
              <a:rPr lang="sl-SI" dirty="0">
                <a:solidFill>
                  <a:srgbClr val="385723"/>
                </a:solidFill>
                <a:latin typeface="+mj-lt"/>
              </a:rPr>
              <a:t>/</a:t>
            </a:r>
            <a:r>
              <a:rPr lang="sl-SI" dirty="0" err="1">
                <a:solidFill>
                  <a:srgbClr val="385723"/>
                </a:solidFill>
                <a:latin typeface="+mj-lt"/>
              </a:rPr>
              <a:t>events</a:t>
            </a:r>
            <a:endParaRPr lang="en-US" dirty="0">
              <a:solidFill>
                <a:srgbClr val="385723"/>
              </a:solidFill>
              <a:latin typeface="+mj-lt"/>
            </a:endParaRPr>
          </a:p>
          <a:p>
            <a:r>
              <a:rPr lang="sl-SI" dirty="0">
                <a:solidFill>
                  <a:srgbClr val="385723"/>
                </a:solidFill>
                <a:latin typeface="+mj-lt"/>
              </a:rPr>
              <a:t>N</a:t>
            </a:r>
            <a:r>
              <a:rPr lang="en-US" dirty="0" err="1">
                <a:solidFill>
                  <a:srgbClr val="385723"/>
                </a:solidFill>
                <a:latin typeface="+mj-lt"/>
              </a:rPr>
              <a:t>ational</a:t>
            </a:r>
            <a:r>
              <a:rPr lang="en-US" dirty="0">
                <a:solidFill>
                  <a:srgbClr val="385723"/>
                </a:solidFill>
                <a:latin typeface="+mj-lt"/>
              </a:rPr>
              <a:t> support</a:t>
            </a:r>
            <a:endParaRPr lang="sl-SI" dirty="0"/>
          </a:p>
          <a:p>
            <a:pPr marL="0" indent="0">
              <a:buNone/>
            </a:pPr>
            <a:endParaRPr lang="sl-SI" dirty="0"/>
          </a:p>
          <a:p>
            <a:pPr marL="0" indent="0">
              <a:buNone/>
            </a:pPr>
            <a:endParaRPr lang="sl-SI" dirty="0"/>
          </a:p>
          <a:p>
            <a:pPr marL="0" indent="0">
              <a:buNone/>
            </a:pPr>
            <a:endParaRPr lang="sl-SI" dirty="0"/>
          </a:p>
        </p:txBody>
      </p:sp>
      <p:sp>
        <p:nvSpPr>
          <p:cNvPr id="6" name="Naslov 5">
            <a:extLst>
              <a:ext uri="{FF2B5EF4-FFF2-40B4-BE49-F238E27FC236}">
                <a16:creationId xmlns:a16="http://schemas.microsoft.com/office/drawing/2014/main" id="{0B237CB6-8AEE-4757-AF61-287C8FB2A03E}"/>
              </a:ext>
            </a:extLst>
          </p:cNvPr>
          <p:cNvSpPr>
            <a:spLocks noGrp="1"/>
          </p:cNvSpPr>
          <p:nvPr>
            <p:ph type="title"/>
          </p:nvPr>
        </p:nvSpPr>
        <p:spPr>
          <a:xfrm>
            <a:off x="488879" y="354851"/>
            <a:ext cx="10515600" cy="1325563"/>
          </a:xfrm>
        </p:spPr>
        <p:txBody>
          <a:bodyPr/>
          <a:lstStyle/>
          <a:p>
            <a:r>
              <a:rPr lang="sl-SI" dirty="0" err="1">
                <a:solidFill>
                  <a:srgbClr val="385723"/>
                </a:solidFill>
              </a:rPr>
              <a:t>Slovenian</a:t>
            </a:r>
            <a:r>
              <a:rPr lang="sl-SI" dirty="0">
                <a:solidFill>
                  <a:srgbClr val="385723"/>
                </a:solidFill>
              </a:rPr>
              <a:t> </a:t>
            </a:r>
            <a:r>
              <a:rPr lang="sl-SI" dirty="0" err="1">
                <a:solidFill>
                  <a:srgbClr val="385723"/>
                </a:solidFill>
              </a:rPr>
              <a:t>Citizen</a:t>
            </a:r>
            <a:r>
              <a:rPr lang="sl-SI" dirty="0">
                <a:solidFill>
                  <a:srgbClr val="385723"/>
                </a:solidFill>
              </a:rPr>
              <a:t> Science </a:t>
            </a:r>
            <a:r>
              <a:rPr lang="sl-SI" dirty="0" err="1">
                <a:solidFill>
                  <a:srgbClr val="385723"/>
                </a:solidFill>
              </a:rPr>
              <a:t>Network</a:t>
            </a:r>
            <a:endParaRPr lang="sl-SI" dirty="0">
              <a:solidFill>
                <a:srgbClr val="385723"/>
              </a:solidFill>
            </a:endParaRPr>
          </a:p>
        </p:txBody>
      </p:sp>
      <p:pic>
        <p:nvPicPr>
          <p:cNvPr id="7" name="Slika 6">
            <a:extLst>
              <a:ext uri="{FF2B5EF4-FFF2-40B4-BE49-F238E27FC236}">
                <a16:creationId xmlns:a16="http://schemas.microsoft.com/office/drawing/2014/main" id="{48E3AF41-78BF-4BE3-B531-45F60027A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spTree>
    <p:extLst>
      <p:ext uri="{BB962C8B-B14F-4D97-AF65-F5344CB8AC3E}">
        <p14:creationId xmlns:p14="http://schemas.microsoft.com/office/powerpoint/2010/main" val="152415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7B0326DA-429A-4CF3-875B-C39B7A240250}"/>
              </a:ext>
            </a:extLst>
          </p:cNvPr>
          <p:cNvSpPr txBox="1"/>
          <p:nvPr/>
        </p:nvSpPr>
        <p:spPr>
          <a:xfrm>
            <a:off x="5637402" y="3397541"/>
            <a:ext cx="914400" cy="914400"/>
          </a:xfrm>
          <a:prstGeom prst="rect">
            <a:avLst/>
          </a:prstGeom>
          <a:noFill/>
        </p:spPr>
        <p:txBody>
          <a:bodyPr wrap="square" rtlCol="0">
            <a:spAutoFit/>
          </a:bodyPr>
          <a:lstStyle/>
          <a:p>
            <a:endParaRPr lang="sl-SI" dirty="0"/>
          </a:p>
        </p:txBody>
      </p:sp>
      <p:sp>
        <p:nvSpPr>
          <p:cNvPr id="5" name="Označba mesta vsebine 4">
            <a:extLst>
              <a:ext uri="{FF2B5EF4-FFF2-40B4-BE49-F238E27FC236}">
                <a16:creationId xmlns:a16="http://schemas.microsoft.com/office/drawing/2014/main" id="{75E9859D-99C3-41E4-95C5-8881504EC867}"/>
              </a:ext>
            </a:extLst>
          </p:cNvPr>
          <p:cNvSpPr>
            <a:spLocks noGrp="1"/>
          </p:cNvSpPr>
          <p:nvPr>
            <p:ph idx="1"/>
          </p:nvPr>
        </p:nvSpPr>
        <p:spPr>
          <a:xfrm>
            <a:off x="488879" y="1856448"/>
            <a:ext cx="10515600" cy="4351338"/>
          </a:xfrm>
        </p:spPr>
        <p:txBody>
          <a:bodyPr/>
          <a:lstStyle/>
          <a:p>
            <a:pPr marL="0" indent="0">
              <a:buNone/>
            </a:pPr>
            <a:r>
              <a:rPr lang="sl-SI" dirty="0">
                <a:solidFill>
                  <a:srgbClr val="385723"/>
                </a:solidFill>
                <a:latin typeface="+mj-lt"/>
              </a:rPr>
              <a:t>How:</a:t>
            </a:r>
          </a:p>
          <a:p>
            <a:r>
              <a:rPr lang="sl-SI" dirty="0">
                <a:solidFill>
                  <a:srgbClr val="385723"/>
                </a:solidFill>
                <a:latin typeface="+mj-lt"/>
              </a:rPr>
              <a:t>V</a:t>
            </a:r>
            <a:r>
              <a:rPr lang="en-US" dirty="0" err="1">
                <a:solidFill>
                  <a:srgbClr val="385723"/>
                </a:solidFill>
                <a:latin typeface="+mj-lt"/>
              </a:rPr>
              <a:t>oluntary</a:t>
            </a:r>
            <a:endParaRPr lang="en-US" dirty="0">
              <a:solidFill>
                <a:srgbClr val="385723"/>
              </a:solidFill>
              <a:latin typeface="+mj-lt"/>
            </a:endParaRPr>
          </a:p>
          <a:p>
            <a:r>
              <a:rPr lang="sl-SI" dirty="0">
                <a:solidFill>
                  <a:srgbClr val="385723"/>
                </a:solidFill>
                <a:latin typeface="+mj-lt"/>
              </a:rPr>
              <a:t>N</a:t>
            </a:r>
            <a:r>
              <a:rPr lang="en-US" dirty="0">
                <a:solidFill>
                  <a:srgbClr val="385723"/>
                </a:solidFill>
                <a:latin typeface="+mj-lt"/>
              </a:rPr>
              <a:t>o formal </a:t>
            </a:r>
            <a:r>
              <a:rPr lang="en-US" dirty="0" err="1">
                <a:solidFill>
                  <a:srgbClr val="385723"/>
                </a:solidFill>
                <a:latin typeface="+mj-lt"/>
              </a:rPr>
              <a:t>organisation</a:t>
            </a:r>
            <a:endParaRPr lang="en-US" dirty="0">
              <a:solidFill>
                <a:srgbClr val="385723"/>
              </a:solidFill>
              <a:latin typeface="+mj-lt"/>
            </a:endParaRPr>
          </a:p>
          <a:p>
            <a:r>
              <a:rPr lang="sl-SI" dirty="0">
                <a:solidFill>
                  <a:srgbClr val="385723"/>
                </a:solidFill>
                <a:latin typeface="+mj-lt"/>
              </a:rPr>
              <a:t>D</a:t>
            </a:r>
            <a:r>
              <a:rPr lang="en-US" dirty="0" err="1">
                <a:solidFill>
                  <a:srgbClr val="385723"/>
                </a:solidFill>
                <a:latin typeface="+mj-lt"/>
              </a:rPr>
              <a:t>ecisions</a:t>
            </a:r>
            <a:r>
              <a:rPr lang="en-US" dirty="0">
                <a:solidFill>
                  <a:srgbClr val="385723"/>
                </a:solidFill>
                <a:latin typeface="+mj-lt"/>
              </a:rPr>
              <a:t> by consensus</a:t>
            </a:r>
          </a:p>
          <a:p>
            <a:r>
              <a:rPr lang="sl-SI" dirty="0" err="1">
                <a:solidFill>
                  <a:srgbClr val="385723"/>
                </a:solidFill>
                <a:latin typeface="+mj-lt"/>
              </a:rPr>
              <a:t>National</a:t>
            </a:r>
            <a:r>
              <a:rPr lang="sl-SI" dirty="0">
                <a:solidFill>
                  <a:srgbClr val="385723"/>
                </a:solidFill>
                <a:latin typeface="+mj-lt"/>
              </a:rPr>
              <a:t> </a:t>
            </a:r>
            <a:r>
              <a:rPr lang="en-US" dirty="0">
                <a:solidFill>
                  <a:srgbClr val="385723"/>
                </a:solidFill>
                <a:latin typeface="+mj-lt"/>
              </a:rPr>
              <a:t>events</a:t>
            </a:r>
            <a:endParaRPr lang="sl-SI" dirty="0"/>
          </a:p>
          <a:p>
            <a:pPr marL="0" indent="0">
              <a:buNone/>
            </a:pPr>
            <a:endParaRPr lang="sl-SI" dirty="0"/>
          </a:p>
          <a:p>
            <a:pPr marL="0" indent="0">
              <a:buNone/>
            </a:pPr>
            <a:endParaRPr lang="sl-SI" dirty="0"/>
          </a:p>
        </p:txBody>
      </p:sp>
      <p:sp>
        <p:nvSpPr>
          <p:cNvPr id="6" name="Naslov 5">
            <a:extLst>
              <a:ext uri="{FF2B5EF4-FFF2-40B4-BE49-F238E27FC236}">
                <a16:creationId xmlns:a16="http://schemas.microsoft.com/office/drawing/2014/main" id="{0B237CB6-8AEE-4757-AF61-287C8FB2A03E}"/>
              </a:ext>
            </a:extLst>
          </p:cNvPr>
          <p:cNvSpPr>
            <a:spLocks noGrp="1"/>
          </p:cNvSpPr>
          <p:nvPr>
            <p:ph type="title"/>
          </p:nvPr>
        </p:nvSpPr>
        <p:spPr>
          <a:xfrm>
            <a:off x="488879" y="354851"/>
            <a:ext cx="10515600" cy="1325563"/>
          </a:xfrm>
        </p:spPr>
        <p:txBody>
          <a:bodyPr/>
          <a:lstStyle/>
          <a:p>
            <a:r>
              <a:rPr lang="sl-SI" dirty="0" err="1">
                <a:solidFill>
                  <a:srgbClr val="385723"/>
                </a:solidFill>
              </a:rPr>
              <a:t>Slovenian</a:t>
            </a:r>
            <a:r>
              <a:rPr lang="sl-SI" dirty="0">
                <a:solidFill>
                  <a:srgbClr val="385723"/>
                </a:solidFill>
              </a:rPr>
              <a:t> </a:t>
            </a:r>
            <a:r>
              <a:rPr lang="sl-SI" dirty="0" err="1">
                <a:solidFill>
                  <a:srgbClr val="385723"/>
                </a:solidFill>
              </a:rPr>
              <a:t>Citizen</a:t>
            </a:r>
            <a:r>
              <a:rPr lang="sl-SI" dirty="0">
                <a:solidFill>
                  <a:srgbClr val="385723"/>
                </a:solidFill>
              </a:rPr>
              <a:t> Science </a:t>
            </a:r>
            <a:r>
              <a:rPr lang="sl-SI" dirty="0" err="1">
                <a:solidFill>
                  <a:srgbClr val="385723"/>
                </a:solidFill>
              </a:rPr>
              <a:t>Network</a:t>
            </a:r>
            <a:endParaRPr lang="sl-SI" dirty="0">
              <a:solidFill>
                <a:srgbClr val="385723"/>
              </a:solidFill>
            </a:endParaRPr>
          </a:p>
        </p:txBody>
      </p:sp>
      <p:pic>
        <p:nvPicPr>
          <p:cNvPr id="7" name="Slika 6">
            <a:extLst>
              <a:ext uri="{FF2B5EF4-FFF2-40B4-BE49-F238E27FC236}">
                <a16:creationId xmlns:a16="http://schemas.microsoft.com/office/drawing/2014/main" id="{48E3AF41-78BF-4BE3-B531-45F60027A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spTree>
    <p:extLst>
      <p:ext uri="{BB962C8B-B14F-4D97-AF65-F5344CB8AC3E}">
        <p14:creationId xmlns:p14="http://schemas.microsoft.com/office/powerpoint/2010/main" val="183677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7B0326DA-429A-4CF3-875B-C39B7A240250}"/>
              </a:ext>
            </a:extLst>
          </p:cNvPr>
          <p:cNvSpPr txBox="1"/>
          <p:nvPr/>
        </p:nvSpPr>
        <p:spPr>
          <a:xfrm>
            <a:off x="5637402" y="3397541"/>
            <a:ext cx="914400" cy="914400"/>
          </a:xfrm>
          <a:prstGeom prst="rect">
            <a:avLst/>
          </a:prstGeom>
          <a:noFill/>
        </p:spPr>
        <p:txBody>
          <a:bodyPr wrap="square" rtlCol="0">
            <a:spAutoFit/>
          </a:bodyPr>
          <a:lstStyle/>
          <a:p>
            <a:endParaRPr lang="sl-SI" dirty="0"/>
          </a:p>
        </p:txBody>
      </p:sp>
      <p:sp>
        <p:nvSpPr>
          <p:cNvPr id="5" name="Označba mesta vsebine 4">
            <a:extLst>
              <a:ext uri="{FF2B5EF4-FFF2-40B4-BE49-F238E27FC236}">
                <a16:creationId xmlns:a16="http://schemas.microsoft.com/office/drawing/2014/main" id="{75E9859D-99C3-41E4-95C5-8881504EC867}"/>
              </a:ext>
            </a:extLst>
          </p:cNvPr>
          <p:cNvSpPr>
            <a:spLocks noGrp="1"/>
          </p:cNvSpPr>
          <p:nvPr>
            <p:ph idx="1"/>
          </p:nvPr>
        </p:nvSpPr>
        <p:spPr>
          <a:xfrm>
            <a:off x="488879" y="1856448"/>
            <a:ext cx="10515600" cy="4351338"/>
          </a:xfrm>
        </p:spPr>
        <p:txBody>
          <a:bodyPr/>
          <a:lstStyle/>
          <a:p>
            <a:pPr marL="0" indent="0">
              <a:buNone/>
            </a:pPr>
            <a:r>
              <a:rPr lang="sl-SI" dirty="0" err="1">
                <a:solidFill>
                  <a:srgbClr val="385723"/>
                </a:solidFill>
                <a:latin typeface="+mj-lt"/>
              </a:rPr>
              <a:t>What</a:t>
            </a:r>
            <a:r>
              <a:rPr lang="sl-SI" dirty="0">
                <a:solidFill>
                  <a:srgbClr val="385723"/>
                </a:solidFill>
                <a:latin typeface="+mj-lt"/>
              </a:rPr>
              <a:t>:</a:t>
            </a:r>
          </a:p>
          <a:p>
            <a:r>
              <a:rPr lang="en-US" dirty="0">
                <a:solidFill>
                  <a:srgbClr val="385723"/>
                </a:solidFill>
                <a:latin typeface="+mj-lt"/>
              </a:rPr>
              <a:t>Monitoring</a:t>
            </a:r>
          </a:p>
          <a:p>
            <a:r>
              <a:rPr lang="en-US" dirty="0">
                <a:solidFill>
                  <a:srgbClr val="385723"/>
                </a:solidFill>
                <a:latin typeface="+mj-lt"/>
              </a:rPr>
              <a:t>Networking</a:t>
            </a:r>
          </a:p>
          <a:p>
            <a:r>
              <a:rPr lang="sl-SI" dirty="0" err="1">
                <a:solidFill>
                  <a:srgbClr val="385723"/>
                </a:solidFill>
                <a:latin typeface="+mj-lt"/>
              </a:rPr>
              <a:t>Advertising</a:t>
            </a:r>
            <a:endParaRPr lang="en-US" dirty="0">
              <a:solidFill>
                <a:srgbClr val="385723"/>
              </a:solidFill>
              <a:latin typeface="+mj-lt"/>
            </a:endParaRPr>
          </a:p>
          <a:p>
            <a:r>
              <a:rPr lang="en-US" dirty="0">
                <a:solidFill>
                  <a:srgbClr val="385723"/>
                </a:solidFill>
                <a:latin typeface="+mj-lt"/>
              </a:rPr>
              <a:t>Further development</a:t>
            </a:r>
          </a:p>
          <a:p>
            <a:r>
              <a:rPr lang="en-US" dirty="0">
                <a:solidFill>
                  <a:srgbClr val="385723"/>
                </a:solidFill>
                <a:latin typeface="+mj-lt"/>
              </a:rPr>
              <a:t>Using infrastructure</a:t>
            </a:r>
          </a:p>
          <a:p>
            <a:pPr marL="0" indent="0">
              <a:buNone/>
            </a:pPr>
            <a:endParaRPr lang="sl-SI" dirty="0"/>
          </a:p>
          <a:p>
            <a:pPr marL="0" indent="0">
              <a:buNone/>
            </a:pPr>
            <a:endParaRPr lang="sl-SI" dirty="0"/>
          </a:p>
          <a:p>
            <a:pPr marL="0" indent="0">
              <a:buNone/>
            </a:pPr>
            <a:endParaRPr lang="sl-SI" dirty="0"/>
          </a:p>
        </p:txBody>
      </p:sp>
      <p:sp>
        <p:nvSpPr>
          <p:cNvPr id="6" name="Naslov 5">
            <a:extLst>
              <a:ext uri="{FF2B5EF4-FFF2-40B4-BE49-F238E27FC236}">
                <a16:creationId xmlns:a16="http://schemas.microsoft.com/office/drawing/2014/main" id="{0B237CB6-8AEE-4757-AF61-287C8FB2A03E}"/>
              </a:ext>
            </a:extLst>
          </p:cNvPr>
          <p:cNvSpPr>
            <a:spLocks noGrp="1"/>
          </p:cNvSpPr>
          <p:nvPr>
            <p:ph type="title"/>
          </p:nvPr>
        </p:nvSpPr>
        <p:spPr>
          <a:xfrm>
            <a:off x="488879" y="354851"/>
            <a:ext cx="10515600" cy="1325563"/>
          </a:xfrm>
        </p:spPr>
        <p:txBody>
          <a:bodyPr/>
          <a:lstStyle/>
          <a:p>
            <a:r>
              <a:rPr lang="sl-SI" dirty="0" err="1">
                <a:solidFill>
                  <a:srgbClr val="385723"/>
                </a:solidFill>
              </a:rPr>
              <a:t>Slovenian</a:t>
            </a:r>
            <a:r>
              <a:rPr lang="sl-SI" dirty="0">
                <a:solidFill>
                  <a:srgbClr val="385723"/>
                </a:solidFill>
              </a:rPr>
              <a:t> </a:t>
            </a:r>
            <a:r>
              <a:rPr lang="sl-SI" dirty="0" err="1">
                <a:solidFill>
                  <a:srgbClr val="385723"/>
                </a:solidFill>
              </a:rPr>
              <a:t>Citizen</a:t>
            </a:r>
            <a:r>
              <a:rPr lang="sl-SI" dirty="0">
                <a:solidFill>
                  <a:srgbClr val="385723"/>
                </a:solidFill>
              </a:rPr>
              <a:t> Science </a:t>
            </a:r>
            <a:r>
              <a:rPr lang="sl-SI" dirty="0" err="1">
                <a:solidFill>
                  <a:srgbClr val="385723"/>
                </a:solidFill>
              </a:rPr>
              <a:t>Network</a:t>
            </a:r>
            <a:endParaRPr lang="sl-SI" dirty="0">
              <a:solidFill>
                <a:srgbClr val="385723"/>
              </a:solidFill>
            </a:endParaRPr>
          </a:p>
        </p:txBody>
      </p:sp>
      <p:pic>
        <p:nvPicPr>
          <p:cNvPr id="7" name="Slika 6">
            <a:extLst>
              <a:ext uri="{FF2B5EF4-FFF2-40B4-BE49-F238E27FC236}">
                <a16:creationId xmlns:a16="http://schemas.microsoft.com/office/drawing/2014/main" id="{48E3AF41-78BF-4BE3-B531-45F60027A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spTree>
    <p:extLst>
      <p:ext uri="{BB962C8B-B14F-4D97-AF65-F5344CB8AC3E}">
        <p14:creationId xmlns:p14="http://schemas.microsoft.com/office/powerpoint/2010/main" val="3418289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E1636937-20C2-4F8F-9497-5997AB2553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77" y="0"/>
            <a:ext cx="10622446" cy="6858000"/>
          </a:xfrm>
          <a:prstGeom prst="rect">
            <a:avLst/>
          </a:prstGeom>
        </p:spPr>
      </p:pic>
      <p:sp>
        <p:nvSpPr>
          <p:cNvPr id="2" name="PoljeZBesedilom 1">
            <a:extLst>
              <a:ext uri="{FF2B5EF4-FFF2-40B4-BE49-F238E27FC236}">
                <a16:creationId xmlns:a16="http://schemas.microsoft.com/office/drawing/2014/main" id="{21721597-493D-4331-9733-93DDAEB7D285}"/>
              </a:ext>
            </a:extLst>
          </p:cNvPr>
          <p:cNvSpPr txBox="1"/>
          <p:nvPr/>
        </p:nvSpPr>
        <p:spPr>
          <a:xfrm>
            <a:off x="4825396" y="1356189"/>
            <a:ext cx="2541208" cy="369332"/>
          </a:xfrm>
          <a:prstGeom prst="rect">
            <a:avLst/>
          </a:prstGeom>
          <a:noFill/>
        </p:spPr>
        <p:txBody>
          <a:bodyPr wrap="none" rtlCol="0">
            <a:spAutoFit/>
          </a:bodyPr>
          <a:lstStyle/>
          <a:p>
            <a:r>
              <a:rPr lang="sl-SI" dirty="0">
                <a:hlinkClick r:id="rId4"/>
              </a:rPr>
              <a:t>https://citizenscience.si/</a:t>
            </a:r>
            <a:r>
              <a:rPr lang="sl-SI" dirty="0"/>
              <a:t> </a:t>
            </a:r>
          </a:p>
        </p:txBody>
      </p:sp>
    </p:spTree>
    <p:extLst>
      <p:ext uri="{BB962C8B-B14F-4D97-AF65-F5344CB8AC3E}">
        <p14:creationId xmlns:p14="http://schemas.microsoft.com/office/powerpoint/2010/main" val="374903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6">
            <a:extLst>
              <a:ext uri="{FF2B5EF4-FFF2-40B4-BE49-F238E27FC236}">
                <a16:creationId xmlns:a16="http://schemas.microsoft.com/office/drawing/2014/main" id="{A95A6794-2231-4648-9914-D2F250E1D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191" y="0"/>
            <a:ext cx="10611617" cy="6858000"/>
          </a:xfrm>
          <a:prstGeom prst="rect">
            <a:avLst/>
          </a:prstGeom>
        </p:spPr>
      </p:pic>
      <p:sp>
        <p:nvSpPr>
          <p:cNvPr id="2" name="Pravokotnik 1">
            <a:extLst>
              <a:ext uri="{FF2B5EF4-FFF2-40B4-BE49-F238E27FC236}">
                <a16:creationId xmlns:a16="http://schemas.microsoft.com/office/drawing/2014/main" id="{3E384A58-EB1A-4346-BD2B-22D66A6321C6}"/>
              </a:ext>
            </a:extLst>
          </p:cNvPr>
          <p:cNvSpPr/>
          <p:nvPr/>
        </p:nvSpPr>
        <p:spPr>
          <a:xfrm>
            <a:off x="6618999" y="6059453"/>
            <a:ext cx="5265416" cy="369332"/>
          </a:xfrm>
          <a:prstGeom prst="rect">
            <a:avLst/>
          </a:prstGeom>
        </p:spPr>
        <p:txBody>
          <a:bodyPr wrap="none">
            <a:spAutoFit/>
          </a:bodyPr>
          <a:lstStyle/>
          <a:p>
            <a:r>
              <a:rPr lang="sl-SI" dirty="0">
                <a:hlinkClick r:id="rId4"/>
              </a:rPr>
              <a:t>https://citizenscience.si/aktivnosti/katalog-projektov/</a:t>
            </a:r>
            <a:r>
              <a:rPr lang="sl-SI" dirty="0"/>
              <a:t> </a:t>
            </a:r>
          </a:p>
        </p:txBody>
      </p:sp>
    </p:spTree>
    <p:extLst>
      <p:ext uri="{BB962C8B-B14F-4D97-AF65-F5344CB8AC3E}">
        <p14:creationId xmlns:p14="http://schemas.microsoft.com/office/powerpoint/2010/main" val="527216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A6DBC262-E403-49C0-8737-86F69E15F94C}"/>
              </a:ext>
            </a:extLst>
          </p:cNvPr>
          <p:cNvPicPr>
            <a:picLocks noChangeAspect="1"/>
          </p:cNvPicPr>
          <p:nvPr/>
        </p:nvPicPr>
        <p:blipFill>
          <a:blip r:embed="rId2"/>
          <a:stretch>
            <a:fillRect/>
          </a:stretch>
        </p:blipFill>
        <p:spPr>
          <a:xfrm>
            <a:off x="0" y="225406"/>
            <a:ext cx="12192000" cy="6407187"/>
          </a:xfrm>
          <a:prstGeom prst="rect">
            <a:avLst/>
          </a:prstGeom>
        </p:spPr>
      </p:pic>
      <p:sp>
        <p:nvSpPr>
          <p:cNvPr id="4" name="PoljeZBesedilom 3">
            <a:extLst>
              <a:ext uri="{FF2B5EF4-FFF2-40B4-BE49-F238E27FC236}">
                <a16:creationId xmlns:a16="http://schemas.microsoft.com/office/drawing/2014/main" id="{5DB586B1-F0FC-49A5-95FC-3F9B211583C0}"/>
              </a:ext>
            </a:extLst>
          </p:cNvPr>
          <p:cNvSpPr txBox="1"/>
          <p:nvPr/>
        </p:nvSpPr>
        <p:spPr>
          <a:xfrm>
            <a:off x="6664470" y="544530"/>
            <a:ext cx="2706318" cy="369332"/>
          </a:xfrm>
          <a:prstGeom prst="rect">
            <a:avLst/>
          </a:prstGeom>
          <a:noFill/>
        </p:spPr>
        <p:txBody>
          <a:bodyPr wrap="none" rtlCol="0">
            <a:spAutoFit/>
          </a:bodyPr>
          <a:lstStyle/>
          <a:p>
            <a:r>
              <a:rPr lang="sl-SI" dirty="0">
                <a:hlinkClick r:id="rId3"/>
              </a:rPr>
              <a:t>https://eu-citizen.science/</a:t>
            </a:r>
            <a:r>
              <a:rPr lang="sl-SI" dirty="0"/>
              <a:t> </a:t>
            </a:r>
          </a:p>
        </p:txBody>
      </p:sp>
    </p:spTree>
    <p:extLst>
      <p:ext uri="{BB962C8B-B14F-4D97-AF65-F5344CB8AC3E}">
        <p14:creationId xmlns:p14="http://schemas.microsoft.com/office/powerpoint/2010/main" val="131057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9" y="2234919"/>
            <a:ext cx="11308882" cy="4392384"/>
          </a:xfrm>
        </p:spPr>
        <p:txBody>
          <a:bodyPr>
            <a:noAutofit/>
          </a:bodyPr>
          <a:lstStyle/>
          <a:p>
            <a:pPr marL="0" indent="0">
              <a:buNone/>
            </a:pPr>
            <a:r>
              <a:rPr lang="sl-SI" sz="1600" dirty="0" err="1"/>
              <a:t>We</a:t>
            </a:r>
            <a:r>
              <a:rPr lang="sl-SI" sz="1600" dirty="0"/>
              <a:t> are a team:</a:t>
            </a:r>
          </a:p>
          <a:p>
            <a:pPr marL="0" indent="0">
              <a:buNone/>
            </a:pPr>
            <a:endParaRPr lang="sl-SI" sz="1600" dirty="0"/>
          </a:p>
          <a:p>
            <a:pPr marL="0" indent="0">
              <a:buNone/>
            </a:pPr>
            <a:r>
              <a:rPr lang="sl-SI" sz="1600" dirty="0">
                <a:solidFill>
                  <a:srgbClr val="385723"/>
                </a:solidFill>
              </a:rPr>
              <a:t>Til Mlakar, </a:t>
            </a:r>
            <a:r>
              <a:rPr lang="sl-SI" sz="1600" dirty="0">
                <a:hlinkClick r:id="rId2"/>
              </a:rPr>
              <a:t>til.mlakar@ctk.uni-lj.si</a:t>
            </a:r>
            <a:r>
              <a:rPr lang="sl-SI" sz="1600" dirty="0">
                <a:solidFill>
                  <a:srgbClr val="385723"/>
                </a:solidFill>
              </a:rPr>
              <a:t>, </a:t>
            </a:r>
            <a:r>
              <a:rPr lang="sl-SI" sz="1600" dirty="0" err="1">
                <a:solidFill>
                  <a:srgbClr val="385723"/>
                </a:solidFill>
              </a:rPr>
              <a:t>citizen</a:t>
            </a:r>
            <a:r>
              <a:rPr lang="sl-SI" sz="1600" dirty="0">
                <a:solidFill>
                  <a:srgbClr val="385723"/>
                </a:solidFill>
              </a:rPr>
              <a:t> science, </a:t>
            </a:r>
            <a:r>
              <a:rPr lang="sl-SI" sz="1600" dirty="0" err="1">
                <a:solidFill>
                  <a:srgbClr val="385723"/>
                </a:solidFill>
              </a:rPr>
              <a:t>projects</a:t>
            </a:r>
            <a:r>
              <a:rPr lang="sl-SI" sz="1600" dirty="0">
                <a:solidFill>
                  <a:srgbClr val="385723"/>
                </a:solidFill>
              </a:rPr>
              <a:t>, </a:t>
            </a:r>
            <a:r>
              <a:rPr lang="sl-SI" sz="1600" dirty="0" err="1">
                <a:solidFill>
                  <a:srgbClr val="385723"/>
                </a:solidFill>
              </a:rPr>
              <a:t>public</a:t>
            </a:r>
            <a:r>
              <a:rPr lang="sl-SI" sz="1600" dirty="0">
                <a:solidFill>
                  <a:srgbClr val="385723"/>
                </a:solidFill>
              </a:rPr>
              <a:t> </a:t>
            </a:r>
            <a:r>
              <a:rPr lang="sl-SI" sz="1600" dirty="0" err="1">
                <a:solidFill>
                  <a:srgbClr val="385723"/>
                </a:solidFill>
              </a:rPr>
              <a:t>relations</a:t>
            </a:r>
            <a:r>
              <a:rPr lang="sl-SI" sz="1600" dirty="0">
                <a:solidFill>
                  <a:srgbClr val="385723"/>
                </a:solidFill>
              </a:rPr>
              <a:t>, design;</a:t>
            </a:r>
          </a:p>
          <a:p>
            <a:pPr marL="0" indent="0">
              <a:buNone/>
            </a:pPr>
            <a:r>
              <a:rPr lang="sl-SI" sz="1600" dirty="0">
                <a:solidFill>
                  <a:srgbClr val="385723"/>
                </a:solidFill>
              </a:rPr>
              <a:t>Mitja V. Iskrić, </a:t>
            </a:r>
            <a:r>
              <a:rPr lang="sl-SI" sz="1600" dirty="0">
                <a:hlinkClick r:id="rId3"/>
              </a:rPr>
              <a:t>mitja.vovk-iskric@ctk.uni-lj.si</a:t>
            </a:r>
            <a:r>
              <a:rPr lang="sl-SI" sz="1600" dirty="0">
                <a:solidFill>
                  <a:srgbClr val="385723"/>
                </a:solidFill>
              </a:rPr>
              <a:t>, open data, open </a:t>
            </a:r>
            <a:r>
              <a:rPr lang="sl-SI" sz="1600" dirty="0" err="1">
                <a:solidFill>
                  <a:srgbClr val="385723"/>
                </a:solidFill>
              </a:rPr>
              <a:t>access</a:t>
            </a:r>
            <a:r>
              <a:rPr lang="sl-SI" sz="1600" dirty="0">
                <a:solidFill>
                  <a:srgbClr val="385723"/>
                </a:solidFill>
              </a:rPr>
              <a:t>, </a:t>
            </a:r>
            <a:r>
              <a:rPr lang="sl-SI" sz="1600" dirty="0" err="1">
                <a:solidFill>
                  <a:srgbClr val="385723"/>
                </a:solidFill>
              </a:rPr>
              <a:t>citizen</a:t>
            </a:r>
            <a:r>
              <a:rPr lang="sl-SI" sz="1600" dirty="0">
                <a:solidFill>
                  <a:srgbClr val="385723"/>
                </a:solidFill>
              </a:rPr>
              <a:t> science, </a:t>
            </a:r>
            <a:r>
              <a:rPr lang="sl-SI" sz="1600" dirty="0" err="1">
                <a:solidFill>
                  <a:srgbClr val="385723"/>
                </a:solidFill>
              </a:rPr>
              <a:t>makerspace</a:t>
            </a:r>
            <a:r>
              <a:rPr lang="sl-SI" sz="1600" dirty="0">
                <a:solidFill>
                  <a:srgbClr val="385723"/>
                </a:solidFill>
              </a:rPr>
              <a:t>, </a:t>
            </a:r>
            <a:r>
              <a:rPr lang="sl-SI" sz="1600" dirty="0" err="1">
                <a:solidFill>
                  <a:srgbClr val="385723"/>
                </a:solidFill>
              </a:rPr>
              <a:t>public</a:t>
            </a:r>
            <a:r>
              <a:rPr lang="sl-SI" sz="1600" dirty="0">
                <a:solidFill>
                  <a:srgbClr val="385723"/>
                </a:solidFill>
              </a:rPr>
              <a:t> </a:t>
            </a:r>
            <a:r>
              <a:rPr lang="sl-SI" sz="1600" dirty="0" err="1">
                <a:solidFill>
                  <a:srgbClr val="385723"/>
                </a:solidFill>
              </a:rPr>
              <a:t>relations</a:t>
            </a:r>
            <a:r>
              <a:rPr lang="sl-SI" sz="1600" dirty="0">
                <a:solidFill>
                  <a:srgbClr val="385723"/>
                </a:solidFill>
              </a:rPr>
              <a:t>;</a:t>
            </a:r>
          </a:p>
          <a:p>
            <a:pPr marL="0" indent="0">
              <a:buNone/>
            </a:pPr>
            <a:r>
              <a:rPr lang="sl-SI" sz="1600" dirty="0">
                <a:solidFill>
                  <a:srgbClr val="385723"/>
                </a:solidFill>
              </a:rPr>
              <a:t>dr. Uroš Kunaver, </a:t>
            </a:r>
            <a:r>
              <a:rPr lang="sl-SI" sz="1600" dirty="0">
                <a:hlinkClick r:id="rId4"/>
              </a:rPr>
              <a:t>uros.kunaver@ctk.uni-lj.si</a:t>
            </a:r>
            <a:r>
              <a:rPr lang="sl-SI" sz="1600" dirty="0">
                <a:solidFill>
                  <a:srgbClr val="385723"/>
                </a:solidFill>
              </a:rPr>
              <a:t>, </a:t>
            </a:r>
            <a:r>
              <a:rPr lang="sl-SI" sz="1600" dirty="0" err="1">
                <a:solidFill>
                  <a:srgbClr val="385723"/>
                </a:solidFill>
              </a:rPr>
              <a:t>citizen</a:t>
            </a:r>
            <a:r>
              <a:rPr lang="sl-SI" sz="1600" dirty="0">
                <a:solidFill>
                  <a:srgbClr val="385723"/>
                </a:solidFill>
              </a:rPr>
              <a:t> science, </a:t>
            </a:r>
            <a:r>
              <a:rPr lang="sl-SI" sz="1600" dirty="0" err="1">
                <a:solidFill>
                  <a:srgbClr val="385723"/>
                </a:solidFill>
              </a:rPr>
              <a:t>makerspace</a:t>
            </a:r>
            <a:r>
              <a:rPr lang="sl-SI" sz="1600" dirty="0">
                <a:solidFill>
                  <a:srgbClr val="385723"/>
                </a:solidFill>
              </a:rPr>
              <a:t>;</a:t>
            </a:r>
          </a:p>
          <a:p>
            <a:pPr marL="0" indent="0">
              <a:buNone/>
            </a:pPr>
            <a:r>
              <a:rPr lang="sl-SI" sz="1600" dirty="0">
                <a:solidFill>
                  <a:srgbClr val="385723"/>
                </a:solidFill>
              </a:rPr>
              <a:t>mag. Miro Pušnik, </a:t>
            </a:r>
            <a:r>
              <a:rPr lang="sl-SI" sz="1600" dirty="0">
                <a:hlinkClick r:id="rId5"/>
              </a:rPr>
              <a:t>miro.pusnik@ctk.uni-lj.si</a:t>
            </a:r>
            <a:r>
              <a:rPr lang="sl-SI" sz="1600" dirty="0">
                <a:solidFill>
                  <a:srgbClr val="385723"/>
                </a:solidFill>
              </a:rPr>
              <a:t>, </a:t>
            </a:r>
            <a:r>
              <a:rPr lang="sl-SI" sz="1600" dirty="0" err="1">
                <a:solidFill>
                  <a:srgbClr val="385723"/>
                </a:solidFill>
              </a:rPr>
              <a:t>policies</a:t>
            </a:r>
            <a:r>
              <a:rPr lang="sl-SI" sz="1600" dirty="0">
                <a:solidFill>
                  <a:srgbClr val="385723"/>
                </a:solidFill>
              </a:rPr>
              <a:t>, open </a:t>
            </a:r>
            <a:r>
              <a:rPr lang="sl-SI" sz="1600" dirty="0" err="1">
                <a:solidFill>
                  <a:srgbClr val="385723"/>
                </a:solidFill>
              </a:rPr>
              <a:t>access</a:t>
            </a:r>
            <a:r>
              <a:rPr lang="sl-SI" sz="1600" dirty="0">
                <a:solidFill>
                  <a:srgbClr val="385723"/>
                </a:solidFill>
              </a:rPr>
              <a:t>, </a:t>
            </a:r>
            <a:r>
              <a:rPr lang="sl-SI" sz="1600" dirty="0" err="1">
                <a:solidFill>
                  <a:srgbClr val="385723"/>
                </a:solidFill>
              </a:rPr>
              <a:t>citizen</a:t>
            </a:r>
            <a:r>
              <a:rPr lang="sl-SI" sz="1600" dirty="0">
                <a:solidFill>
                  <a:srgbClr val="385723"/>
                </a:solidFill>
              </a:rPr>
              <a:t> science, open data.</a:t>
            </a:r>
            <a:endParaRPr lang="sl-SI" sz="3200" dirty="0">
              <a:solidFill>
                <a:srgbClr val="385723"/>
              </a:solidFill>
            </a:endParaRPr>
          </a:p>
          <a:p>
            <a:pPr marL="0" indent="0">
              <a:buNone/>
            </a:pPr>
            <a:endParaRPr lang="en-US" sz="3200" dirty="0"/>
          </a:p>
        </p:txBody>
      </p:sp>
      <p:pic>
        <p:nvPicPr>
          <p:cNvPr id="6" name="Slika 5">
            <a:extLst>
              <a:ext uri="{FF2B5EF4-FFF2-40B4-BE49-F238E27FC236}">
                <a16:creationId xmlns:a16="http://schemas.microsoft.com/office/drawing/2014/main" id="{EA3F75AD-7937-4699-A38D-2702698AFB17}"/>
              </a:ext>
            </a:extLst>
          </p:cNvPr>
          <p:cNvPicPr>
            <a:picLocks noChangeAspect="1"/>
          </p:cNvPicPr>
          <p:nvPr/>
        </p:nvPicPr>
        <p:blipFill>
          <a:blip r:embed="rId6"/>
          <a:stretch>
            <a:fillRect/>
          </a:stretch>
        </p:blipFill>
        <p:spPr>
          <a:xfrm>
            <a:off x="6434804" y="5233964"/>
            <a:ext cx="5315637" cy="993287"/>
          </a:xfrm>
          <a:prstGeom prst="rect">
            <a:avLst/>
          </a:prstGeom>
        </p:spPr>
      </p:pic>
      <p:pic>
        <p:nvPicPr>
          <p:cNvPr id="5126" name="Picture 6" descr="CTK">
            <a:extLst>
              <a:ext uri="{FF2B5EF4-FFF2-40B4-BE49-F238E27FC236}">
                <a16:creationId xmlns:a16="http://schemas.microsoft.com/office/drawing/2014/main" id="{E348AC7A-B2A6-4B5A-9126-CC3E1687EF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559" y="5280728"/>
            <a:ext cx="5419739" cy="899761"/>
          </a:xfrm>
          <a:prstGeom prst="rect">
            <a:avLst/>
          </a:prstGeom>
          <a:noFill/>
          <a:extLst>
            <a:ext uri="{909E8E84-426E-40DD-AFC4-6F175D3DCCD1}">
              <a14:hiddenFill xmlns:a14="http://schemas.microsoft.com/office/drawing/2010/main">
                <a:solidFill>
                  <a:srgbClr val="FFFFFF"/>
                </a:solidFill>
              </a14:hiddenFill>
            </a:ext>
          </a:extLst>
        </p:spPr>
      </p:pic>
      <p:sp>
        <p:nvSpPr>
          <p:cNvPr id="9" name="Naslov 8">
            <a:extLst>
              <a:ext uri="{FF2B5EF4-FFF2-40B4-BE49-F238E27FC236}">
                <a16:creationId xmlns:a16="http://schemas.microsoft.com/office/drawing/2014/main" id="{E408A89F-AB8A-4CBA-A7AE-E79271F62123}"/>
              </a:ext>
            </a:extLst>
          </p:cNvPr>
          <p:cNvSpPr>
            <a:spLocks noGrp="1"/>
          </p:cNvSpPr>
          <p:nvPr>
            <p:ph type="title"/>
          </p:nvPr>
        </p:nvSpPr>
        <p:spPr>
          <a:xfrm>
            <a:off x="441559" y="365125"/>
            <a:ext cx="10515600" cy="1325563"/>
          </a:xfrm>
        </p:spPr>
        <p:txBody>
          <a:bodyPr/>
          <a:lstStyle/>
          <a:p>
            <a:r>
              <a:rPr lang="sl-SI" dirty="0">
                <a:solidFill>
                  <a:srgbClr val="385723"/>
                </a:solidFill>
              </a:rPr>
              <a:t>More </a:t>
            </a:r>
            <a:r>
              <a:rPr lang="sl-SI" dirty="0" err="1">
                <a:solidFill>
                  <a:srgbClr val="385723"/>
                </a:solidFill>
              </a:rPr>
              <a:t>information</a:t>
            </a:r>
            <a:endParaRPr lang="sl-SI" dirty="0">
              <a:solidFill>
                <a:srgbClr val="385723"/>
              </a:solidFill>
            </a:endParaRPr>
          </a:p>
        </p:txBody>
      </p:sp>
      <p:pic>
        <p:nvPicPr>
          <p:cNvPr id="7" name="Slika 6">
            <a:extLst>
              <a:ext uri="{FF2B5EF4-FFF2-40B4-BE49-F238E27FC236}">
                <a16:creationId xmlns:a16="http://schemas.microsoft.com/office/drawing/2014/main" id="{55847AB4-2788-4906-8CCF-4D9B9ED3FC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spTree>
    <p:extLst>
      <p:ext uri="{BB962C8B-B14F-4D97-AF65-F5344CB8AC3E}">
        <p14:creationId xmlns:p14="http://schemas.microsoft.com/office/powerpoint/2010/main" val="166735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296100" y="1872762"/>
            <a:ext cx="11262761" cy="4602452"/>
          </a:xfrm>
        </p:spPr>
        <p:txBody>
          <a:bodyPr>
            <a:noAutofit/>
          </a:bodyPr>
          <a:lstStyle/>
          <a:p>
            <a:pPr marL="0" indent="0">
              <a:buNone/>
            </a:pPr>
            <a:r>
              <a:rPr lang="en-US" dirty="0">
                <a:solidFill>
                  <a:srgbClr val="385723"/>
                </a:solidFill>
                <a:latin typeface="+mj-lt"/>
              </a:rPr>
              <a:t>CTK is an academic library that provides students and staff of the University of Ljubljana with informational and library services from </a:t>
            </a:r>
            <a:r>
              <a:rPr lang="sl-SI" dirty="0" err="1">
                <a:solidFill>
                  <a:srgbClr val="385723"/>
                </a:solidFill>
                <a:latin typeface="+mj-lt"/>
              </a:rPr>
              <a:t>the</a:t>
            </a:r>
            <a:r>
              <a:rPr lang="sl-SI" dirty="0">
                <a:solidFill>
                  <a:srgbClr val="385723"/>
                </a:solidFill>
                <a:latin typeface="+mj-lt"/>
              </a:rPr>
              <a:t> </a:t>
            </a:r>
            <a:r>
              <a:rPr lang="en-US" dirty="0">
                <a:solidFill>
                  <a:srgbClr val="385723"/>
                </a:solidFill>
                <a:latin typeface="+mj-lt"/>
              </a:rPr>
              <a:t>fields of technological and natural sciences.</a:t>
            </a:r>
          </a:p>
          <a:p>
            <a:pPr marL="0" indent="0">
              <a:buNone/>
            </a:pPr>
            <a:r>
              <a:rPr lang="en-US" dirty="0">
                <a:solidFill>
                  <a:srgbClr val="385723"/>
                </a:solidFill>
                <a:latin typeface="+mj-lt"/>
              </a:rPr>
              <a:t>We provide these services to students and staff of other academic institutions as well as to the members of other organizations and companies</a:t>
            </a:r>
            <a:r>
              <a:rPr lang="sl-SI" dirty="0">
                <a:solidFill>
                  <a:srgbClr val="385723"/>
                </a:solidFill>
                <a:latin typeface="+mj-lt"/>
              </a:rPr>
              <a:t> </a:t>
            </a:r>
            <a:r>
              <a:rPr lang="sl-SI" dirty="0" err="1">
                <a:solidFill>
                  <a:srgbClr val="385723"/>
                </a:solidFill>
                <a:latin typeface="+mj-lt"/>
              </a:rPr>
              <a:t>and</a:t>
            </a:r>
            <a:r>
              <a:rPr lang="sl-SI" dirty="0">
                <a:solidFill>
                  <a:srgbClr val="385723"/>
                </a:solidFill>
                <a:latin typeface="+mj-lt"/>
              </a:rPr>
              <a:t> </a:t>
            </a:r>
            <a:r>
              <a:rPr lang="sl-SI" dirty="0" err="1">
                <a:solidFill>
                  <a:srgbClr val="385723"/>
                </a:solidFill>
                <a:latin typeface="+mj-lt"/>
              </a:rPr>
              <a:t>the</a:t>
            </a:r>
            <a:r>
              <a:rPr lang="sl-SI" dirty="0">
                <a:solidFill>
                  <a:srgbClr val="385723"/>
                </a:solidFill>
                <a:latin typeface="+mj-lt"/>
              </a:rPr>
              <a:t> general </a:t>
            </a:r>
            <a:r>
              <a:rPr lang="sl-SI" dirty="0" err="1">
                <a:solidFill>
                  <a:srgbClr val="385723"/>
                </a:solidFill>
                <a:latin typeface="+mj-lt"/>
              </a:rPr>
              <a:t>public</a:t>
            </a:r>
            <a:r>
              <a:rPr lang="en-US" dirty="0">
                <a:solidFill>
                  <a:srgbClr val="385723"/>
                </a:solidFill>
                <a:latin typeface="+mj-lt"/>
              </a:rPr>
              <a:t>.</a:t>
            </a:r>
          </a:p>
          <a:p>
            <a:pPr marL="0" indent="0">
              <a:buNone/>
            </a:pPr>
            <a:r>
              <a:rPr lang="en-US" dirty="0">
                <a:solidFill>
                  <a:srgbClr val="385723"/>
                </a:solidFill>
                <a:latin typeface="+mj-lt"/>
              </a:rPr>
              <a:t>Open science, Citizen science, Open access, research data</a:t>
            </a:r>
          </a:p>
          <a:p>
            <a:pPr marL="0" indent="0">
              <a:buNone/>
            </a:pPr>
            <a:endParaRPr lang="en-US" dirty="0">
              <a:solidFill>
                <a:srgbClr val="385723"/>
              </a:solidFill>
              <a:latin typeface="+mj-lt"/>
            </a:endParaRPr>
          </a:p>
          <a:p>
            <a:pPr marL="0" indent="0">
              <a:buNone/>
            </a:pPr>
            <a:r>
              <a:rPr lang="en-US" dirty="0">
                <a:solidFill>
                  <a:srgbClr val="385723"/>
                </a:solidFill>
                <a:latin typeface="+mj-lt"/>
                <a:hlinkClick r:id="rId3"/>
              </a:rPr>
              <a:t>ECSA</a:t>
            </a:r>
            <a:r>
              <a:rPr lang="en-US" dirty="0">
                <a:solidFill>
                  <a:srgbClr val="385723"/>
                </a:solidFill>
                <a:latin typeface="+mj-lt"/>
              </a:rPr>
              <a:t> - European Citizen Science Association</a:t>
            </a:r>
          </a:p>
          <a:p>
            <a:pPr marL="0" indent="0">
              <a:buNone/>
            </a:pPr>
            <a:r>
              <a:rPr lang="en-US" dirty="0">
                <a:solidFill>
                  <a:srgbClr val="385723"/>
                </a:solidFill>
                <a:latin typeface="+mj-lt"/>
                <a:hlinkClick r:id="rId4"/>
              </a:rPr>
              <a:t>LIBER</a:t>
            </a:r>
            <a:r>
              <a:rPr lang="en-US" dirty="0">
                <a:solidFill>
                  <a:srgbClr val="385723"/>
                </a:solidFill>
                <a:latin typeface="+mj-lt"/>
              </a:rPr>
              <a:t> - the Association of European Research Libraries</a:t>
            </a:r>
            <a:br>
              <a:rPr lang="sl-SI" dirty="0"/>
            </a:br>
            <a:endParaRPr lang="sl-SI" sz="3200" dirty="0"/>
          </a:p>
        </p:txBody>
      </p:sp>
      <p:sp>
        <p:nvSpPr>
          <p:cNvPr id="7" name="Pravokotnik 6">
            <a:extLst>
              <a:ext uri="{FF2B5EF4-FFF2-40B4-BE49-F238E27FC236}">
                <a16:creationId xmlns:a16="http://schemas.microsoft.com/office/drawing/2014/main" id="{522DAD7C-0F9E-47D9-B223-0ED9CFF829DE}"/>
              </a:ext>
            </a:extLst>
          </p:cNvPr>
          <p:cNvSpPr/>
          <p:nvPr/>
        </p:nvSpPr>
        <p:spPr>
          <a:xfrm>
            <a:off x="6803066" y="5363172"/>
            <a:ext cx="184731" cy="276999"/>
          </a:xfrm>
          <a:prstGeom prst="rect">
            <a:avLst/>
          </a:prstGeom>
        </p:spPr>
        <p:txBody>
          <a:bodyPr wrap="none">
            <a:spAutoFit/>
          </a:bodyPr>
          <a:lstStyle/>
          <a:p>
            <a:endParaRPr lang="sl-SI" sz="1200" dirty="0"/>
          </a:p>
        </p:txBody>
      </p:sp>
      <p:sp>
        <p:nvSpPr>
          <p:cNvPr id="9" name="Naslov 8">
            <a:extLst>
              <a:ext uri="{FF2B5EF4-FFF2-40B4-BE49-F238E27FC236}">
                <a16:creationId xmlns:a16="http://schemas.microsoft.com/office/drawing/2014/main" id="{ACB5BB11-F8E9-4CCD-A573-2263776F6EB4}"/>
              </a:ext>
            </a:extLst>
          </p:cNvPr>
          <p:cNvSpPr>
            <a:spLocks noGrp="1"/>
          </p:cNvSpPr>
          <p:nvPr>
            <p:ph type="title"/>
          </p:nvPr>
        </p:nvSpPr>
        <p:spPr>
          <a:xfrm>
            <a:off x="290661" y="329222"/>
            <a:ext cx="11104169" cy="1325563"/>
          </a:xfrm>
        </p:spPr>
        <p:txBody>
          <a:bodyPr>
            <a:normAutofit/>
          </a:bodyPr>
          <a:lstStyle/>
          <a:p>
            <a:r>
              <a:rPr lang="en-US" dirty="0">
                <a:solidFill>
                  <a:srgbClr val="385723"/>
                </a:solidFill>
              </a:rPr>
              <a:t>Central Technical Library </a:t>
            </a:r>
            <a:br>
              <a:rPr lang="sl-SI" dirty="0">
                <a:solidFill>
                  <a:srgbClr val="385723"/>
                </a:solidFill>
              </a:rPr>
            </a:br>
            <a:r>
              <a:rPr lang="en-US" dirty="0">
                <a:solidFill>
                  <a:srgbClr val="385723"/>
                </a:solidFill>
              </a:rPr>
              <a:t>at the University of Ljubljana</a:t>
            </a:r>
            <a:endParaRPr lang="sl-SI" dirty="0">
              <a:solidFill>
                <a:srgbClr val="385723"/>
              </a:solidFill>
            </a:endParaRPr>
          </a:p>
        </p:txBody>
      </p:sp>
      <p:pic>
        <p:nvPicPr>
          <p:cNvPr id="10" name="Slika 9">
            <a:extLst>
              <a:ext uri="{FF2B5EF4-FFF2-40B4-BE49-F238E27FC236}">
                <a16:creationId xmlns:a16="http://schemas.microsoft.com/office/drawing/2014/main" id="{942FE0D4-CA48-4E0A-B1A3-2D54583C4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spTree>
    <p:extLst>
      <p:ext uri="{BB962C8B-B14F-4D97-AF65-F5344CB8AC3E}">
        <p14:creationId xmlns:p14="http://schemas.microsoft.com/office/powerpoint/2010/main" val="1379517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296100" y="1663333"/>
            <a:ext cx="11262761" cy="4811881"/>
          </a:xfrm>
        </p:spPr>
        <p:txBody>
          <a:bodyPr>
            <a:noAutofit/>
          </a:bodyPr>
          <a:lstStyle/>
          <a:p>
            <a:pPr marL="0" indent="0">
              <a:buNone/>
            </a:pPr>
            <a:r>
              <a:rPr lang="en-US" dirty="0">
                <a:solidFill>
                  <a:srgbClr val="385723"/>
                </a:solidFill>
                <a:latin typeface="+mj-lt"/>
              </a:rPr>
              <a:t>Citizen science, which involves the </a:t>
            </a:r>
            <a:r>
              <a:rPr lang="en-US" b="1" dirty="0">
                <a:solidFill>
                  <a:srgbClr val="385723"/>
                </a:solidFill>
                <a:latin typeface="+mj-lt"/>
              </a:rPr>
              <a:t>active participation</a:t>
            </a:r>
            <a:r>
              <a:rPr lang="en-US" dirty="0">
                <a:solidFill>
                  <a:srgbClr val="385723"/>
                </a:solidFill>
                <a:latin typeface="+mj-lt"/>
              </a:rPr>
              <a:t> of the </a:t>
            </a:r>
            <a:r>
              <a:rPr lang="en-US" b="1" dirty="0">
                <a:solidFill>
                  <a:srgbClr val="385723"/>
                </a:solidFill>
                <a:latin typeface="+mj-lt"/>
              </a:rPr>
              <a:t>general public </a:t>
            </a:r>
            <a:r>
              <a:rPr lang="en-US" dirty="0">
                <a:solidFill>
                  <a:srgbClr val="385723"/>
                </a:solidFill>
                <a:latin typeface="+mj-lt"/>
              </a:rPr>
              <a:t>in the </a:t>
            </a:r>
            <a:r>
              <a:rPr lang="en-US" b="1" dirty="0">
                <a:solidFill>
                  <a:srgbClr val="385723"/>
                </a:solidFill>
                <a:latin typeface="+mj-lt"/>
              </a:rPr>
              <a:t>scientific research process</a:t>
            </a:r>
            <a:r>
              <a:rPr lang="en-US" dirty="0">
                <a:solidFill>
                  <a:srgbClr val="385723"/>
                </a:solidFill>
                <a:latin typeface="+mj-lt"/>
              </a:rPr>
              <a:t>, plays a pivotal role in bridging the gap between science and society.</a:t>
            </a:r>
            <a:endParaRPr lang="sl-SI" dirty="0">
              <a:solidFill>
                <a:srgbClr val="385723"/>
              </a:solidFill>
              <a:latin typeface="+mj-lt"/>
            </a:endParaRPr>
          </a:p>
          <a:p>
            <a:pPr marL="0" indent="0">
              <a:buNone/>
            </a:pPr>
            <a:r>
              <a:rPr lang="en-GB" dirty="0">
                <a:solidFill>
                  <a:srgbClr val="385723"/>
                </a:solidFill>
                <a:latin typeface="+mj-lt"/>
              </a:rPr>
              <a:t>Th</a:t>
            </a:r>
            <a:r>
              <a:rPr lang="en-US" dirty="0">
                <a:solidFill>
                  <a:srgbClr val="385723"/>
                </a:solidFill>
                <a:latin typeface="+mj-lt"/>
              </a:rPr>
              <a:t>e adoption of Open Science is imperative. By doing so, we can foster innovations tailored to societal needs, facilitate reciprocal knowledge exchange, and bolster scientific literacy and culture across the broader community.</a:t>
            </a:r>
            <a:br>
              <a:rPr lang="sl-SI" dirty="0"/>
            </a:br>
            <a:endParaRPr lang="sl-SI" sz="3200" dirty="0"/>
          </a:p>
        </p:txBody>
      </p:sp>
      <p:sp>
        <p:nvSpPr>
          <p:cNvPr id="7" name="Pravokotnik 6">
            <a:extLst>
              <a:ext uri="{FF2B5EF4-FFF2-40B4-BE49-F238E27FC236}">
                <a16:creationId xmlns:a16="http://schemas.microsoft.com/office/drawing/2014/main" id="{522DAD7C-0F9E-47D9-B223-0ED9CFF829DE}"/>
              </a:ext>
            </a:extLst>
          </p:cNvPr>
          <p:cNvSpPr/>
          <p:nvPr/>
        </p:nvSpPr>
        <p:spPr>
          <a:xfrm>
            <a:off x="6803066" y="5363172"/>
            <a:ext cx="184731" cy="276999"/>
          </a:xfrm>
          <a:prstGeom prst="rect">
            <a:avLst/>
          </a:prstGeom>
        </p:spPr>
        <p:txBody>
          <a:bodyPr wrap="none">
            <a:spAutoFit/>
          </a:bodyPr>
          <a:lstStyle/>
          <a:p>
            <a:endParaRPr lang="sl-SI" sz="1200" dirty="0"/>
          </a:p>
        </p:txBody>
      </p:sp>
      <p:sp>
        <p:nvSpPr>
          <p:cNvPr id="9" name="Naslov 8">
            <a:extLst>
              <a:ext uri="{FF2B5EF4-FFF2-40B4-BE49-F238E27FC236}">
                <a16:creationId xmlns:a16="http://schemas.microsoft.com/office/drawing/2014/main" id="{ACB5BB11-F8E9-4CCD-A573-2263776F6EB4}"/>
              </a:ext>
            </a:extLst>
          </p:cNvPr>
          <p:cNvSpPr>
            <a:spLocks noGrp="1"/>
          </p:cNvSpPr>
          <p:nvPr>
            <p:ph type="title"/>
          </p:nvPr>
        </p:nvSpPr>
        <p:spPr>
          <a:xfrm>
            <a:off x="290662" y="329222"/>
            <a:ext cx="10515600" cy="1325563"/>
          </a:xfrm>
        </p:spPr>
        <p:txBody>
          <a:bodyPr/>
          <a:lstStyle/>
          <a:p>
            <a:r>
              <a:rPr lang="en-US" dirty="0">
                <a:solidFill>
                  <a:srgbClr val="385723"/>
                </a:solidFill>
              </a:rPr>
              <a:t>Open science and citizen science</a:t>
            </a:r>
            <a:endParaRPr lang="sl-SI" dirty="0">
              <a:solidFill>
                <a:srgbClr val="385723"/>
              </a:solidFill>
            </a:endParaRPr>
          </a:p>
        </p:txBody>
      </p:sp>
      <p:pic>
        <p:nvPicPr>
          <p:cNvPr id="10" name="Slika 9">
            <a:extLst>
              <a:ext uri="{FF2B5EF4-FFF2-40B4-BE49-F238E27FC236}">
                <a16:creationId xmlns:a16="http://schemas.microsoft.com/office/drawing/2014/main" id="{942FE0D4-CA48-4E0A-B1A3-2D54583C4B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sp>
        <p:nvSpPr>
          <p:cNvPr id="8" name="PoljeZBesedilom 7">
            <a:extLst>
              <a:ext uri="{FF2B5EF4-FFF2-40B4-BE49-F238E27FC236}">
                <a16:creationId xmlns:a16="http://schemas.microsoft.com/office/drawing/2014/main" id="{B51F763A-1101-4393-825A-1A225090D290}"/>
              </a:ext>
            </a:extLst>
          </p:cNvPr>
          <p:cNvSpPr txBox="1"/>
          <p:nvPr/>
        </p:nvSpPr>
        <p:spPr>
          <a:xfrm>
            <a:off x="804606" y="4792702"/>
            <a:ext cx="6789860" cy="1682512"/>
          </a:xfrm>
          <a:prstGeom prst="rect">
            <a:avLst/>
          </a:prstGeom>
          <a:noFill/>
        </p:spPr>
        <p:txBody>
          <a:bodyPr wrap="square">
            <a:spAutoFit/>
          </a:bodyPr>
          <a:lstStyle/>
          <a:p>
            <a:pPr algn="ctr" rtl="0">
              <a:spcBef>
                <a:spcPts val="0"/>
              </a:spcBef>
              <a:spcAft>
                <a:spcPts val="1600"/>
              </a:spcAft>
            </a:pPr>
            <a:r>
              <a:rPr lang="sl-SI" dirty="0">
                <a:solidFill>
                  <a:srgbClr val="000000"/>
                </a:solidFill>
                <a:latin typeface="+mj-lt"/>
              </a:rPr>
              <a:t>T</a:t>
            </a:r>
            <a:r>
              <a:rPr lang="en-US" sz="1800" b="0" i="0" u="none" strike="noStrike" dirty="0">
                <a:solidFill>
                  <a:srgbClr val="000000"/>
                </a:solidFill>
                <a:effectLst/>
                <a:latin typeface="+mj-lt"/>
              </a:rPr>
              <a:t>he process of </a:t>
            </a:r>
            <a:br>
              <a:rPr lang="sl-SI" sz="1800" b="0" i="0" u="none" strike="noStrike" dirty="0">
                <a:solidFill>
                  <a:srgbClr val="000000"/>
                </a:solidFill>
                <a:effectLst/>
                <a:latin typeface="+mj-lt"/>
              </a:rPr>
            </a:br>
            <a:r>
              <a:rPr lang="en-US" sz="1800" b="0" i="0" u="none" strike="noStrike" dirty="0">
                <a:solidFill>
                  <a:srgbClr val="000000"/>
                </a:solidFill>
                <a:effectLst/>
                <a:latin typeface="+mj-lt"/>
              </a:rPr>
              <a:t>generating knowledge </a:t>
            </a:r>
            <a:br>
              <a:rPr lang="sl-SI" sz="1800" b="0" i="0" u="none" strike="noStrike" dirty="0">
                <a:solidFill>
                  <a:srgbClr val="000000"/>
                </a:solidFill>
                <a:effectLst/>
                <a:latin typeface="+mj-lt"/>
              </a:rPr>
            </a:br>
            <a:r>
              <a:rPr lang="en-US" sz="1800" b="0" i="0" u="none" strike="noStrike" dirty="0">
                <a:solidFill>
                  <a:srgbClr val="000000"/>
                </a:solidFill>
                <a:effectLst/>
                <a:latin typeface="+mj-lt"/>
              </a:rPr>
              <a:t>through various </a:t>
            </a:r>
            <a:br>
              <a:rPr lang="sl-SI" sz="1800" b="0" i="0" u="none" strike="noStrike" dirty="0">
                <a:solidFill>
                  <a:srgbClr val="000000"/>
                </a:solidFill>
                <a:effectLst/>
                <a:latin typeface="+mj-lt"/>
              </a:rPr>
            </a:br>
            <a:r>
              <a:rPr lang="en-US" sz="1800" b="0" i="0" u="none" strike="noStrike" dirty="0">
                <a:solidFill>
                  <a:srgbClr val="000000"/>
                </a:solidFill>
                <a:effectLst/>
                <a:latin typeface="+mj-lt"/>
              </a:rPr>
              <a:t>participatory formats.</a:t>
            </a:r>
            <a:endParaRPr lang="en-US" dirty="0">
              <a:effectLst/>
              <a:latin typeface="+mj-lt"/>
            </a:endParaRPr>
          </a:p>
          <a:p>
            <a:pPr algn="r" rtl="0">
              <a:spcBef>
                <a:spcPts val="0"/>
              </a:spcBef>
              <a:spcAft>
                <a:spcPts val="1600"/>
              </a:spcAft>
            </a:pPr>
            <a:r>
              <a:rPr lang="en-US" sz="1800" b="0" i="0" u="none" strike="noStrike" dirty="0">
                <a:solidFill>
                  <a:srgbClr val="000000"/>
                </a:solidFill>
                <a:effectLst/>
                <a:latin typeface="+mj-lt"/>
              </a:rPr>
              <a:t>(</a:t>
            </a:r>
            <a:r>
              <a:rPr lang="en-US" sz="1800" b="0" i="0" u="none" strike="noStrike" dirty="0" err="1">
                <a:solidFill>
                  <a:srgbClr val="000000"/>
                </a:solidFill>
                <a:effectLst/>
                <a:latin typeface="+mj-lt"/>
              </a:rPr>
              <a:t>Ignat</a:t>
            </a:r>
            <a:r>
              <a:rPr lang="en-US" sz="1800" b="0" i="0" u="none" strike="noStrike" dirty="0">
                <a:solidFill>
                  <a:srgbClr val="000000"/>
                </a:solidFill>
                <a:effectLst/>
                <a:latin typeface="+mj-lt"/>
              </a:rPr>
              <a:t>, 2023)</a:t>
            </a:r>
            <a:endParaRPr lang="en-US" dirty="0">
              <a:effectLst/>
              <a:latin typeface="+mj-lt"/>
            </a:endParaRPr>
          </a:p>
        </p:txBody>
      </p:sp>
    </p:spTree>
    <p:extLst>
      <p:ext uri="{BB962C8B-B14F-4D97-AF65-F5344CB8AC3E}">
        <p14:creationId xmlns:p14="http://schemas.microsoft.com/office/powerpoint/2010/main" val="189068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8" y="1682225"/>
            <a:ext cx="11262761" cy="4498767"/>
          </a:xfrm>
        </p:spPr>
        <p:txBody>
          <a:bodyPr>
            <a:noAutofit/>
          </a:bodyPr>
          <a:lstStyle/>
          <a:p>
            <a:pPr fontAlgn="base">
              <a:spcBef>
                <a:spcPts val="0"/>
              </a:spcBef>
            </a:pPr>
            <a:r>
              <a:rPr lang="en-US" dirty="0">
                <a:solidFill>
                  <a:srgbClr val="385723"/>
                </a:solidFill>
                <a:latin typeface="+mj-lt"/>
              </a:rPr>
              <a:t>New links between science and society.</a:t>
            </a:r>
          </a:p>
          <a:p>
            <a:pPr fontAlgn="base">
              <a:spcBef>
                <a:spcPts val="0"/>
              </a:spcBef>
            </a:pPr>
            <a:r>
              <a:rPr lang="en-US" dirty="0">
                <a:solidFill>
                  <a:srgbClr val="385723"/>
                </a:solidFill>
                <a:latin typeface="+mj-lt"/>
              </a:rPr>
              <a:t>Contribute to innovation tailored to the needs of society.</a:t>
            </a:r>
          </a:p>
          <a:p>
            <a:pPr fontAlgn="base">
              <a:spcBef>
                <a:spcPts val="0"/>
              </a:spcBef>
            </a:pPr>
            <a:r>
              <a:rPr lang="en-US" dirty="0">
                <a:solidFill>
                  <a:srgbClr val="385723"/>
                </a:solidFill>
                <a:latin typeface="+mj-lt"/>
              </a:rPr>
              <a:t>Lead to reciprocal learning.</a:t>
            </a:r>
          </a:p>
          <a:p>
            <a:pPr fontAlgn="base">
              <a:spcBef>
                <a:spcPts val="0"/>
              </a:spcBef>
            </a:pPr>
            <a:r>
              <a:rPr lang="en-US" dirty="0">
                <a:solidFill>
                  <a:srgbClr val="385723"/>
                </a:solidFill>
                <a:latin typeface="+mj-lt"/>
              </a:rPr>
              <a:t>Foster a scientific culture across society as a whole.</a:t>
            </a:r>
          </a:p>
          <a:p>
            <a:pPr marL="0" indent="0" fontAlgn="base">
              <a:spcBef>
                <a:spcPts val="0"/>
              </a:spcBef>
              <a:buNone/>
            </a:pPr>
            <a:endParaRPr lang="sl-SI" dirty="0">
              <a:solidFill>
                <a:srgbClr val="385723"/>
              </a:solidFill>
              <a:latin typeface="+mj-lt"/>
            </a:endParaRPr>
          </a:p>
          <a:p>
            <a:pPr marL="0" indent="0" fontAlgn="base">
              <a:spcBef>
                <a:spcPts val="0"/>
              </a:spcBef>
              <a:buNone/>
            </a:pPr>
            <a:r>
              <a:rPr lang="en-US" dirty="0">
                <a:solidFill>
                  <a:srgbClr val="385723"/>
                </a:solidFill>
                <a:latin typeface="+mj-lt"/>
              </a:rPr>
              <a:t>Citizen science is an integral part of the Open Science in the European Union and as one of the priority tasks in the recommendations of the Open Science policy.</a:t>
            </a:r>
          </a:p>
          <a:p>
            <a:pPr marL="0" indent="0" fontAlgn="base">
              <a:spcBef>
                <a:spcPts val="0"/>
              </a:spcBef>
              <a:buNone/>
            </a:pPr>
            <a:br>
              <a:rPr lang="sl-SI" dirty="0"/>
            </a:br>
            <a:endParaRPr lang="sl-SI" dirty="0"/>
          </a:p>
        </p:txBody>
      </p:sp>
      <p:sp>
        <p:nvSpPr>
          <p:cNvPr id="5" name="PoljeZBesedilom 4">
            <a:extLst>
              <a:ext uri="{FF2B5EF4-FFF2-40B4-BE49-F238E27FC236}">
                <a16:creationId xmlns:a16="http://schemas.microsoft.com/office/drawing/2014/main" id="{3E35CA45-353A-4F29-A798-C361F26FBB46}"/>
              </a:ext>
            </a:extLst>
          </p:cNvPr>
          <p:cNvSpPr txBox="1"/>
          <p:nvPr/>
        </p:nvSpPr>
        <p:spPr>
          <a:xfrm>
            <a:off x="5637362" y="2971800"/>
            <a:ext cx="914400" cy="914400"/>
          </a:xfrm>
          <a:prstGeom prst="rect">
            <a:avLst/>
          </a:prstGeom>
          <a:noFill/>
        </p:spPr>
        <p:txBody>
          <a:bodyPr wrap="square" rtlCol="0">
            <a:spAutoFit/>
          </a:bodyPr>
          <a:lstStyle/>
          <a:p>
            <a:endParaRPr lang="sl-SI" dirty="0"/>
          </a:p>
        </p:txBody>
      </p:sp>
      <p:sp>
        <p:nvSpPr>
          <p:cNvPr id="6" name="Naslov 5">
            <a:extLst>
              <a:ext uri="{FF2B5EF4-FFF2-40B4-BE49-F238E27FC236}">
                <a16:creationId xmlns:a16="http://schemas.microsoft.com/office/drawing/2014/main" id="{C4437959-DE03-49AC-9B39-5F32F9563C64}"/>
              </a:ext>
            </a:extLst>
          </p:cNvPr>
          <p:cNvSpPr>
            <a:spLocks noGrp="1"/>
          </p:cNvSpPr>
          <p:nvPr>
            <p:ph type="title"/>
          </p:nvPr>
        </p:nvSpPr>
        <p:spPr>
          <a:xfrm>
            <a:off x="441558" y="302012"/>
            <a:ext cx="10515600" cy="1325563"/>
          </a:xfrm>
        </p:spPr>
        <p:txBody>
          <a:bodyPr/>
          <a:lstStyle/>
          <a:p>
            <a:r>
              <a:rPr lang="sl-SI" dirty="0" err="1">
                <a:solidFill>
                  <a:srgbClr val="385723"/>
                </a:solidFill>
              </a:rPr>
              <a:t>Citizen</a:t>
            </a:r>
            <a:r>
              <a:rPr lang="sl-SI" dirty="0">
                <a:solidFill>
                  <a:srgbClr val="385723"/>
                </a:solidFill>
              </a:rPr>
              <a:t> Science</a:t>
            </a:r>
          </a:p>
        </p:txBody>
      </p:sp>
      <p:pic>
        <p:nvPicPr>
          <p:cNvPr id="11" name="Slika 10">
            <a:extLst>
              <a:ext uri="{FF2B5EF4-FFF2-40B4-BE49-F238E27FC236}">
                <a16:creationId xmlns:a16="http://schemas.microsoft.com/office/drawing/2014/main" id="{C29275D2-8227-481F-95FD-E1A682E98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spTree>
    <p:extLst>
      <p:ext uri="{BB962C8B-B14F-4D97-AF65-F5344CB8AC3E}">
        <p14:creationId xmlns:p14="http://schemas.microsoft.com/office/powerpoint/2010/main" val="285257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441557" y="1738850"/>
            <a:ext cx="7623285" cy="2774843"/>
          </a:xfrm>
        </p:spPr>
        <p:txBody>
          <a:bodyPr>
            <a:noAutofit/>
          </a:bodyPr>
          <a:lstStyle/>
          <a:p>
            <a:pPr fontAlgn="base">
              <a:lnSpc>
                <a:spcPct val="100000"/>
              </a:lnSpc>
              <a:spcBef>
                <a:spcPts val="0"/>
              </a:spcBef>
            </a:pPr>
            <a:r>
              <a:rPr lang="en-US" dirty="0">
                <a:solidFill>
                  <a:srgbClr val="385723"/>
                </a:solidFill>
                <a:latin typeface="+mj-lt"/>
              </a:rPr>
              <a:t>The concept of scientific research.</a:t>
            </a:r>
          </a:p>
          <a:p>
            <a:pPr fontAlgn="base">
              <a:lnSpc>
                <a:spcPct val="100000"/>
              </a:lnSpc>
              <a:spcBef>
                <a:spcPts val="0"/>
              </a:spcBef>
            </a:pPr>
            <a:r>
              <a:rPr lang="en-US" dirty="0">
                <a:solidFill>
                  <a:srgbClr val="385723"/>
                </a:solidFill>
                <a:latin typeface="+mj-lt"/>
              </a:rPr>
              <a:t>Open dialogue between the scientific and wider community in social development.</a:t>
            </a:r>
          </a:p>
          <a:p>
            <a:pPr fontAlgn="base">
              <a:lnSpc>
                <a:spcPct val="100000"/>
              </a:lnSpc>
              <a:spcBef>
                <a:spcPts val="0"/>
              </a:spcBef>
            </a:pPr>
            <a:r>
              <a:rPr lang="en-US" dirty="0">
                <a:solidFill>
                  <a:srgbClr val="385723"/>
                </a:solidFill>
                <a:latin typeface="+mj-lt"/>
              </a:rPr>
              <a:t>Promoting scientific excellence.</a:t>
            </a:r>
          </a:p>
          <a:p>
            <a:pPr fontAlgn="base">
              <a:lnSpc>
                <a:spcPct val="100000"/>
              </a:lnSpc>
              <a:spcBef>
                <a:spcPts val="0"/>
              </a:spcBef>
            </a:pPr>
            <a:r>
              <a:rPr lang="en-US" dirty="0">
                <a:solidFill>
                  <a:srgbClr val="385723"/>
                </a:solidFill>
                <a:latin typeface="+mj-lt"/>
              </a:rPr>
              <a:t>Raising scientific literacy.</a:t>
            </a:r>
            <a:endParaRPr lang="sl-SI" sz="3600" dirty="0"/>
          </a:p>
          <a:p>
            <a:pPr marL="0" indent="0">
              <a:buNone/>
            </a:pPr>
            <a:br>
              <a:rPr lang="sl-SI" dirty="0"/>
            </a:br>
            <a:endParaRPr lang="sl-SI" dirty="0"/>
          </a:p>
        </p:txBody>
      </p:sp>
      <p:sp>
        <p:nvSpPr>
          <p:cNvPr id="6" name="Označba mesta vsebine 2">
            <a:extLst>
              <a:ext uri="{FF2B5EF4-FFF2-40B4-BE49-F238E27FC236}">
                <a16:creationId xmlns:a16="http://schemas.microsoft.com/office/drawing/2014/main" id="{BD8985E8-ED66-4F97-B103-88525FFF0A11}"/>
              </a:ext>
            </a:extLst>
          </p:cNvPr>
          <p:cNvSpPr txBox="1">
            <a:spLocks/>
          </p:cNvSpPr>
          <p:nvPr/>
        </p:nvSpPr>
        <p:spPr>
          <a:xfrm>
            <a:off x="441557" y="4870558"/>
            <a:ext cx="4737112" cy="16307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latin typeface="+mj-lt"/>
              </a:rPr>
              <a:t>Citizen science does not make</a:t>
            </a:r>
            <a:br>
              <a:rPr lang="sl-SI" sz="2000" dirty="0">
                <a:latin typeface="+mj-lt"/>
              </a:rPr>
            </a:br>
            <a:r>
              <a:rPr lang="en-US" sz="2000" dirty="0">
                <a:latin typeface="+mj-lt"/>
              </a:rPr>
              <a:t>citizens better researchers,</a:t>
            </a:r>
            <a:br>
              <a:rPr lang="sl-SI" sz="2000" dirty="0">
                <a:latin typeface="+mj-lt"/>
              </a:rPr>
            </a:br>
            <a:r>
              <a:rPr lang="en-US" sz="2000" dirty="0">
                <a:latin typeface="+mj-lt"/>
              </a:rPr>
              <a:t>but researchers better citizens.</a:t>
            </a:r>
            <a:endParaRPr lang="sl-SI" sz="2000" dirty="0">
              <a:latin typeface="+mj-lt"/>
            </a:endParaRPr>
          </a:p>
          <a:p>
            <a:pPr marL="0" indent="0" algn="just">
              <a:buNone/>
            </a:pPr>
            <a:br>
              <a:rPr lang="sl-SI" sz="2000" dirty="0">
                <a:latin typeface="+mj-lt"/>
              </a:rPr>
            </a:br>
            <a:r>
              <a:rPr lang="sl-SI" sz="2000" dirty="0">
                <a:latin typeface="+mj-lt"/>
              </a:rPr>
              <a:t>			      (</a:t>
            </a:r>
            <a:r>
              <a:rPr lang="sl-SI" sz="2000" dirty="0" err="1">
                <a:latin typeface="+mj-lt"/>
              </a:rPr>
              <a:t>Ignat</a:t>
            </a:r>
            <a:r>
              <a:rPr lang="sl-SI" sz="2000" dirty="0">
                <a:latin typeface="+mj-lt"/>
              </a:rPr>
              <a:t>, 2022)</a:t>
            </a:r>
            <a:endParaRPr lang="sl-SI" sz="3600" dirty="0"/>
          </a:p>
          <a:p>
            <a:pPr marL="0" indent="0">
              <a:buFont typeface="Arial" panose="020B0604020202020204" pitchFamily="34" charset="0"/>
              <a:buNone/>
            </a:pPr>
            <a:br>
              <a:rPr lang="sl-SI" dirty="0"/>
            </a:br>
            <a:endParaRPr lang="sl-SI" dirty="0"/>
          </a:p>
        </p:txBody>
      </p:sp>
      <p:sp>
        <p:nvSpPr>
          <p:cNvPr id="7" name="Naslov 6">
            <a:extLst>
              <a:ext uri="{FF2B5EF4-FFF2-40B4-BE49-F238E27FC236}">
                <a16:creationId xmlns:a16="http://schemas.microsoft.com/office/drawing/2014/main" id="{1F16FCB5-4C66-48C5-BF74-5F7DAF787E7F}"/>
              </a:ext>
            </a:extLst>
          </p:cNvPr>
          <p:cNvSpPr>
            <a:spLocks noGrp="1"/>
          </p:cNvSpPr>
          <p:nvPr>
            <p:ph type="title"/>
          </p:nvPr>
        </p:nvSpPr>
        <p:spPr>
          <a:xfrm>
            <a:off x="441557" y="356662"/>
            <a:ext cx="10515600" cy="1325563"/>
          </a:xfrm>
        </p:spPr>
        <p:txBody>
          <a:bodyPr/>
          <a:lstStyle/>
          <a:p>
            <a:r>
              <a:rPr lang="sl-SI" dirty="0" err="1">
                <a:solidFill>
                  <a:srgbClr val="385723"/>
                </a:solidFill>
              </a:rPr>
              <a:t>Why</a:t>
            </a:r>
            <a:r>
              <a:rPr lang="sl-SI" dirty="0">
                <a:solidFill>
                  <a:srgbClr val="385723"/>
                </a:solidFill>
              </a:rPr>
              <a:t> </a:t>
            </a:r>
            <a:r>
              <a:rPr lang="sl-SI" dirty="0" err="1">
                <a:solidFill>
                  <a:srgbClr val="385723"/>
                </a:solidFill>
              </a:rPr>
              <a:t>Citizen</a:t>
            </a:r>
            <a:r>
              <a:rPr lang="sl-SI" dirty="0">
                <a:solidFill>
                  <a:srgbClr val="385723"/>
                </a:solidFill>
              </a:rPr>
              <a:t> science?</a:t>
            </a:r>
          </a:p>
        </p:txBody>
      </p:sp>
      <p:pic>
        <p:nvPicPr>
          <p:cNvPr id="9" name="Slika 8">
            <a:extLst>
              <a:ext uri="{FF2B5EF4-FFF2-40B4-BE49-F238E27FC236}">
                <a16:creationId xmlns:a16="http://schemas.microsoft.com/office/drawing/2014/main" id="{047FD29C-B285-47E5-9106-22EC14162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pic>
        <p:nvPicPr>
          <p:cNvPr id="8" name="Slika 7">
            <a:extLst>
              <a:ext uri="{FF2B5EF4-FFF2-40B4-BE49-F238E27FC236}">
                <a16:creationId xmlns:a16="http://schemas.microsoft.com/office/drawing/2014/main" id="{DCC9B4C1-7314-40E5-B1B5-4C15416A9F43}"/>
              </a:ext>
            </a:extLst>
          </p:cNvPr>
          <p:cNvPicPr>
            <a:picLocks noChangeAspect="1"/>
          </p:cNvPicPr>
          <p:nvPr/>
        </p:nvPicPr>
        <p:blipFill>
          <a:blip r:embed="rId4"/>
          <a:stretch>
            <a:fillRect/>
          </a:stretch>
        </p:blipFill>
        <p:spPr>
          <a:xfrm>
            <a:off x="7949512" y="1535458"/>
            <a:ext cx="4168861" cy="2774843"/>
          </a:xfrm>
          <a:prstGeom prst="rect">
            <a:avLst/>
          </a:prstGeom>
        </p:spPr>
      </p:pic>
    </p:spTree>
    <p:extLst>
      <p:ext uri="{BB962C8B-B14F-4D97-AF65-F5344CB8AC3E}">
        <p14:creationId xmlns:p14="http://schemas.microsoft.com/office/powerpoint/2010/main" val="102377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49089A5-8AB2-468A-A7F6-660452052287}"/>
              </a:ext>
            </a:extLst>
          </p:cNvPr>
          <p:cNvSpPr>
            <a:spLocks noGrp="1"/>
          </p:cNvSpPr>
          <p:nvPr>
            <p:ph idx="1"/>
          </p:nvPr>
        </p:nvSpPr>
        <p:spPr>
          <a:xfrm>
            <a:off x="296100" y="1663333"/>
            <a:ext cx="11262761" cy="765359"/>
          </a:xfrm>
        </p:spPr>
        <p:txBody>
          <a:bodyPr>
            <a:noAutofit/>
          </a:bodyPr>
          <a:lstStyle/>
          <a:p>
            <a:pPr marL="0" indent="0" fontAlgn="base">
              <a:buNone/>
            </a:pPr>
            <a:endParaRPr lang="sl-SI" sz="100" dirty="0"/>
          </a:p>
          <a:p>
            <a:pPr marL="0" indent="0">
              <a:buNone/>
            </a:pPr>
            <a:r>
              <a:rPr lang="sl-SI" dirty="0" err="1">
                <a:solidFill>
                  <a:srgbClr val="385723"/>
                </a:solidFill>
                <a:latin typeface="+mj-lt"/>
              </a:rPr>
              <a:t>The</a:t>
            </a:r>
            <a:r>
              <a:rPr lang="en-US" dirty="0">
                <a:solidFill>
                  <a:srgbClr val="385723"/>
                </a:solidFill>
                <a:latin typeface="+mj-lt"/>
              </a:rPr>
              <a:t> problem with the translation.</a:t>
            </a:r>
          </a:p>
          <a:p>
            <a:pPr marL="0" indent="0">
              <a:buNone/>
            </a:pPr>
            <a:br>
              <a:rPr lang="sl-SI" dirty="0"/>
            </a:br>
            <a:endParaRPr lang="sl-SI" dirty="0"/>
          </a:p>
        </p:txBody>
      </p:sp>
      <p:sp>
        <p:nvSpPr>
          <p:cNvPr id="5" name="PoljeZBesedilom 4">
            <a:extLst>
              <a:ext uri="{FF2B5EF4-FFF2-40B4-BE49-F238E27FC236}">
                <a16:creationId xmlns:a16="http://schemas.microsoft.com/office/drawing/2014/main" id="{3E35CA45-353A-4F29-A798-C361F26FBB46}"/>
              </a:ext>
            </a:extLst>
          </p:cNvPr>
          <p:cNvSpPr txBox="1"/>
          <p:nvPr/>
        </p:nvSpPr>
        <p:spPr>
          <a:xfrm>
            <a:off x="5637362" y="2971800"/>
            <a:ext cx="914400" cy="914400"/>
          </a:xfrm>
          <a:prstGeom prst="rect">
            <a:avLst/>
          </a:prstGeom>
          <a:noFill/>
        </p:spPr>
        <p:txBody>
          <a:bodyPr wrap="square" rtlCol="0">
            <a:spAutoFit/>
          </a:bodyPr>
          <a:lstStyle/>
          <a:p>
            <a:endParaRPr lang="sl-SI" dirty="0"/>
          </a:p>
        </p:txBody>
      </p:sp>
      <p:sp>
        <p:nvSpPr>
          <p:cNvPr id="7" name="Pravokotnik 6">
            <a:extLst>
              <a:ext uri="{FF2B5EF4-FFF2-40B4-BE49-F238E27FC236}">
                <a16:creationId xmlns:a16="http://schemas.microsoft.com/office/drawing/2014/main" id="{522DAD7C-0F9E-47D9-B223-0ED9CFF829DE}"/>
              </a:ext>
            </a:extLst>
          </p:cNvPr>
          <p:cNvSpPr/>
          <p:nvPr/>
        </p:nvSpPr>
        <p:spPr>
          <a:xfrm>
            <a:off x="8240440" y="6530910"/>
            <a:ext cx="3628942" cy="461665"/>
          </a:xfrm>
          <a:prstGeom prst="rect">
            <a:avLst/>
          </a:prstGeom>
        </p:spPr>
        <p:txBody>
          <a:bodyPr wrap="none">
            <a:spAutoFit/>
          </a:bodyPr>
          <a:lstStyle/>
          <a:p>
            <a:r>
              <a:rPr lang="sl-SI" sz="1200" dirty="0">
                <a:hlinkClick r:id="rId3"/>
              </a:rPr>
              <a:t>https://dirros.openscience.si/Dokument.php?id=16932</a:t>
            </a:r>
            <a:endParaRPr lang="sl-SI" sz="1200" dirty="0"/>
          </a:p>
          <a:p>
            <a:r>
              <a:rPr lang="sl-SI" sz="1200" dirty="0"/>
              <a:t> </a:t>
            </a:r>
          </a:p>
        </p:txBody>
      </p:sp>
      <p:pic>
        <p:nvPicPr>
          <p:cNvPr id="4" name="Slika 3">
            <a:extLst>
              <a:ext uri="{FF2B5EF4-FFF2-40B4-BE49-F238E27FC236}">
                <a16:creationId xmlns:a16="http://schemas.microsoft.com/office/drawing/2014/main" id="{A2DA4DAD-5548-434D-B142-D08CC624F56B}"/>
              </a:ext>
            </a:extLst>
          </p:cNvPr>
          <p:cNvPicPr>
            <a:picLocks noChangeAspect="1"/>
          </p:cNvPicPr>
          <p:nvPr/>
        </p:nvPicPr>
        <p:blipFill>
          <a:blip r:embed="rId4"/>
          <a:stretch>
            <a:fillRect/>
          </a:stretch>
        </p:blipFill>
        <p:spPr>
          <a:xfrm>
            <a:off x="7910053" y="1563437"/>
            <a:ext cx="3648807" cy="4967473"/>
          </a:xfrm>
          <a:prstGeom prst="rect">
            <a:avLst/>
          </a:prstGeom>
        </p:spPr>
      </p:pic>
      <p:sp>
        <p:nvSpPr>
          <p:cNvPr id="9" name="Naslov 8">
            <a:extLst>
              <a:ext uri="{FF2B5EF4-FFF2-40B4-BE49-F238E27FC236}">
                <a16:creationId xmlns:a16="http://schemas.microsoft.com/office/drawing/2014/main" id="{3D1999DE-B68B-4DB1-BA70-4B719841BDBF}"/>
              </a:ext>
            </a:extLst>
          </p:cNvPr>
          <p:cNvSpPr>
            <a:spLocks noGrp="1"/>
          </p:cNvSpPr>
          <p:nvPr>
            <p:ph type="title"/>
          </p:nvPr>
        </p:nvSpPr>
        <p:spPr>
          <a:xfrm>
            <a:off x="343771" y="327090"/>
            <a:ext cx="10515600" cy="1325563"/>
          </a:xfrm>
        </p:spPr>
        <p:txBody>
          <a:bodyPr/>
          <a:lstStyle/>
          <a:p>
            <a:r>
              <a:rPr lang="sl-SI" dirty="0" err="1">
                <a:solidFill>
                  <a:srgbClr val="385723"/>
                </a:solidFill>
              </a:rPr>
              <a:t>Citizen</a:t>
            </a:r>
            <a:r>
              <a:rPr lang="sl-SI" dirty="0">
                <a:solidFill>
                  <a:srgbClr val="385723"/>
                </a:solidFill>
              </a:rPr>
              <a:t> Science - občanska znanost</a:t>
            </a:r>
          </a:p>
        </p:txBody>
      </p:sp>
      <p:sp>
        <p:nvSpPr>
          <p:cNvPr id="10" name="Označba mesta vsebine 2">
            <a:extLst>
              <a:ext uri="{FF2B5EF4-FFF2-40B4-BE49-F238E27FC236}">
                <a16:creationId xmlns:a16="http://schemas.microsoft.com/office/drawing/2014/main" id="{4B863CD3-3C05-4DCB-A5DD-913B8B399AB7}"/>
              </a:ext>
            </a:extLst>
          </p:cNvPr>
          <p:cNvSpPr txBox="1">
            <a:spLocks/>
          </p:cNvSpPr>
          <p:nvPr/>
        </p:nvSpPr>
        <p:spPr>
          <a:xfrm>
            <a:off x="296100" y="5194666"/>
            <a:ext cx="7639163" cy="1420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fontAlgn="base">
              <a:lnSpc>
                <a:spcPct val="100000"/>
              </a:lnSpc>
              <a:spcBef>
                <a:spcPts val="0"/>
              </a:spcBef>
              <a:buNone/>
            </a:pPr>
            <a:r>
              <a:rPr lang="en-US" sz="1800" b="1" dirty="0">
                <a:solidFill>
                  <a:prstClr val="black"/>
                </a:solidFill>
                <a:latin typeface="+mj-lt"/>
              </a:rPr>
              <a:t>Citizen science </a:t>
            </a:r>
            <a:r>
              <a:rPr lang="en-US" sz="1800" dirty="0">
                <a:solidFill>
                  <a:prstClr val="black"/>
                </a:solidFill>
                <a:latin typeface="+mj-lt"/>
              </a:rPr>
              <a:t>includes many elements of other terms and takes into account both the individual and collective level of research activity. According to the Dictionary of the Slovenian Literary Language, the literary use of the word citizen means a member of the community and thus far exceeds the limitation to the administrative-political understanding of the municipality.</a:t>
            </a:r>
          </a:p>
          <a:p>
            <a:pPr marL="0" indent="0">
              <a:buFont typeface="Arial" panose="020B0604020202020204" pitchFamily="34" charset="0"/>
              <a:buNone/>
            </a:pPr>
            <a:br>
              <a:rPr lang="sl-SI" dirty="0"/>
            </a:br>
            <a:endParaRPr lang="sl-SI" dirty="0"/>
          </a:p>
        </p:txBody>
      </p:sp>
      <p:pic>
        <p:nvPicPr>
          <p:cNvPr id="11" name="Slika 10">
            <a:extLst>
              <a:ext uri="{FF2B5EF4-FFF2-40B4-BE49-F238E27FC236}">
                <a16:creationId xmlns:a16="http://schemas.microsoft.com/office/drawing/2014/main" id="{51ED0475-CEA6-433F-A44F-DF1E91E27C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graphicFrame>
        <p:nvGraphicFramePr>
          <p:cNvPr id="2" name="Tabela 5">
            <a:extLst>
              <a:ext uri="{FF2B5EF4-FFF2-40B4-BE49-F238E27FC236}">
                <a16:creationId xmlns:a16="http://schemas.microsoft.com/office/drawing/2014/main" id="{3F0FE1FC-F0DC-438B-BC8B-0E641EE86C18}"/>
              </a:ext>
            </a:extLst>
          </p:cNvPr>
          <p:cNvGraphicFramePr>
            <a:graphicFrameLocks noGrp="1"/>
          </p:cNvGraphicFramePr>
          <p:nvPr>
            <p:extLst>
              <p:ext uri="{D42A27DB-BD31-4B8C-83A1-F6EECF244321}">
                <p14:modId xmlns:p14="http://schemas.microsoft.com/office/powerpoint/2010/main" val="144027836"/>
              </p:ext>
            </p:extLst>
          </p:nvPr>
        </p:nvGraphicFramePr>
        <p:xfrm>
          <a:off x="2259853" y="2268586"/>
          <a:ext cx="3753444" cy="2926080"/>
        </p:xfrm>
        <a:graphic>
          <a:graphicData uri="http://schemas.openxmlformats.org/drawingml/2006/table">
            <a:tbl>
              <a:tblPr firstRow="1" bandRow="1">
                <a:tableStyleId>{93296810-A885-4BE3-A3E7-6D5BEEA58F35}</a:tableStyleId>
              </a:tblPr>
              <a:tblGrid>
                <a:gridCol w="1876722">
                  <a:extLst>
                    <a:ext uri="{9D8B030D-6E8A-4147-A177-3AD203B41FA5}">
                      <a16:colId xmlns:a16="http://schemas.microsoft.com/office/drawing/2014/main" val="3056205246"/>
                    </a:ext>
                  </a:extLst>
                </a:gridCol>
                <a:gridCol w="1876722">
                  <a:extLst>
                    <a:ext uri="{9D8B030D-6E8A-4147-A177-3AD203B41FA5}">
                      <a16:colId xmlns:a16="http://schemas.microsoft.com/office/drawing/2014/main" val="4218689319"/>
                    </a:ext>
                  </a:extLst>
                </a:gridCol>
              </a:tblGrid>
              <a:tr h="320426">
                <a:tc>
                  <a:txBody>
                    <a:bodyPr/>
                    <a:lstStyle/>
                    <a:p>
                      <a:r>
                        <a:rPr lang="sl-SI" dirty="0" err="1"/>
                        <a:t>Slovenian</a:t>
                      </a:r>
                      <a:endParaRPr lang="sl-SI" dirty="0"/>
                    </a:p>
                  </a:txBody>
                  <a:tcPr/>
                </a:tc>
                <a:tc>
                  <a:txBody>
                    <a:bodyPr/>
                    <a:lstStyle/>
                    <a:p>
                      <a:r>
                        <a:rPr lang="sl-SI" dirty="0" err="1"/>
                        <a:t>English</a:t>
                      </a:r>
                      <a:endParaRPr lang="sl-SI" dirty="0"/>
                    </a:p>
                  </a:txBody>
                  <a:tcPr/>
                </a:tc>
                <a:extLst>
                  <a:ext uri="{0D108BD9-81ED-4DB2-BD59-A6C34878D82A}">
                    <a16:rowId xmlns:a16="http://schemas.microsoft.com/office/drawing/2014/main" val="1708279839"/>
                  </a:ext>
                </a:extLst>
              </a:tr>
              <a:tr h="320426">
                <a:tc>
                  <a:txBody>
                    <a:bodyPr/>
                    <a:lstStyle/>
                    <a:p>
                      <a:r>
                        <a:rPr lang="sl-SI" dirty="0"/>
                        <a:t>Državljanska</a:t>
                      </a:r>
                    </a:p>
                  </a:txBody>
                  <a:tcPr/>
                </a:tc>
                <a:tc>
                  <a:txBody>
                    <a:bodyPr/>
                    <a:lstStyle/>
                    <a:p>
                      <a:r>
                        <a:rPr lang="sl-SI" dirty="0" err="1"/>
                        <a:t>Civic</a:t>
                      </a:r>
                      <a:endParaRPr lang="sl-SI" dirty="0"/>
                    </a:p>
                  </a:txBody>
                  <a:tcPr/>
                </a:tc>
                <a:extLst>
                  <a:ext uri="{0D108BD9-81ED-4DB2-BD59-A6C34878D82A}">
                    <a16:rowId xmlns:a16="http://schemas.microsoft.com/office/drawing/2014/main" val="2292949541"/>
                  </a:ext>
                </a:extLst>
              </a:tr>
              <a:tr h="320426">
                <a:tc>
                  <a:txBody>
                    <a:bodyPr/>
                    <a:lstStyle/>
                    <a:p>
                      <a:r>
                        <a:rPr lang="sl-SI" dirty="0"/>
                        <a:t>Ljubiteljska</a:t>
                      </a:r>
                    </a:p>
                  </a:txBody>
                  <a:tcPr/>
                </a:tc>
                <a:tc>
                  <a:txBody>
                    <a:bodyPr/>
                    <a:lstStyle/>
                    <a:p>
                      <a:r>
                        <a:rPr lang="sl-SI" dirty="0" err="1"/>
                        <a:t>Amateur</a:t>
                      </a:r>
                      <a:endParaRPr lang="sl-SI" dirty="0"/>
                    </a:p>
                  </a:txBody>
                  <a:tcPr/>
                </a:tc>
                <a:extLst>
                  <a:ext uri="{0D108BD9-81ED-4DB2-BD59-A6C34878D82A}">
                    <a16:rowId xmlns:a16="http://schemas.microsoft.com/office/drawing/2014/main" val="2708016291"/>
                  </a:ext>
                </a:extLst>
              </a:tr>
              <a:tr h="320426">
                <a:tc>
                  <a:txBody>
                    <a:bodyPr/>
                    <a:lstStyle/>
                    <a:p>
                      <a:r>
                        <a:rPr lang="sl-SI" dirty="0"/>
                        <a:t>Prostovoljna</a:t>
                      </a:r>
                    </a:p>
                  </a:txBody>
                  <a:tcPr/>
                </a:tc>
                <a:tc>
                  <a:txBody>
                    <a:bodyPr/>
                    <a:lstStyle/>
                    <a:p>
                      <a:r>
                        <a:rPr lang="sl-SI" dirty="0" err="1"/>
                        <a:t>Voluntary</a:t>
                      </a:r>
                      <a:endParaRPr lang="sl-SI" dirty="0"/>
                    </a:p>
                  </a:txBody>
                  <a:tcPr/>
                </a:tc>
                <a:extLst>
                  <a:ext uri="{0D108BD9-81ED-4DB2-BD59-A6C34878D82A}">
                    <a16:rowId xmlns:a16="http://schemas.microsoft.com/office/drawing/2014/main" val="443257867"/>
                  </a:ext>
                </a:extLst>
              </a:tr>
              <a:tr h="320426">
                <a:tc>
                  <a:txBody>
                    <a:bodyPr/>
                    <a:lstStyle/>
                    <a:p>
                      <a:r>
                        <a:rPr lang="sl-SI" dirty="0"/>
                        <a:t>Nepoklicna</a:t>
                      </a:r>
                    </a:p>
                  </a:txBody>
                  <a:tcPr/>
                </a:tc>
                <a:tc>
                  <a:txBody>
                    <a:bodyPr/>
                    <a:lstStyle/>
                    <a:p>
                      <a:r>
                        <a:rPr lang="sl-SI" dirty="0"/>
                        <a:t>Non-</a:t>
                      </a:r>
                      <a:r>
                        <a:rPr lang="sl-SI" dirty="0" err="1"/>
                        <a:t>professional</a:t>
                      </a:r>
                      <a:endParaRPr lang="sl-SI" dirty="0"/>
                    </a:p>
                  </a:txBody>
                  <a:tcPr/>
                </a:tc>
                <a:extLst>
                  <a:ext uri="{0D108BD9-81ED-4DB2-BD59-A6C34878D82A}">
                    <a16:rowId xmlns:a16="http://schemas.microsoft.com/office/drawing/2014/main" val="2496853782"/>
                  </a:ext>
                </a:extLst>
              </a:tr>
              <a:tr h="320426">
                <a:tc>
                  <a:txBody>
                    <a:bodyPr/>
                    <a:lstStyle/>
                    <a:p>
                      <a:r>
                        <a:rPr lang="sl-SI" dirty="0"/>
                        <a:t>Javna</a:t>
                      </a:r>
                    </a:p>
                  </a:txBody>
                  <a:tcPr/>
                </a:tc>
                <a:tc>
                  <a:txBody>
                    <a:bodyPr/>
                    <a:lstStyle/>
                    <a:p>
                      <a:r>
                        <a:rPr lang="sl-SI" dirty="0" err="1"/>
                        <a:t>Public</a:t>
                      </a:r>
                      <a:endParaRPr lang="sl-SI" dirty="0"/>
                    </a:p>
                  </a:txBody>
                  <a:tcPr/>
                </a:tc>
                <a:extLst>
                  <a:ext uri="{0D108BD9-81ED-4DB2-BD59-A6C34878D82A}">
                    <a16:rowId xmlns:a16="http://schemas.microsoft.com/office/drawing/2014/main" val="2954610518"/>
                  </a:ext>
                </a:extLst>
              </a:tr>
              <a:tr h="320426">
                <a:tc>
                  <a:txBody>
                    <a:bodyPr/>
                    <a:lstStyle/>
                    <a:p>
                      <a:r>
                        <a:rPr lang="sl-SI" dirty="0"/>
                        <a:t>Ljudska</a:t>
                      </a:r>
                    </a:p>
                  </a:txBody>
                  <a:tcPr/>
                </a:tc>
                <a:tc>
                  <a:txBody>
                    <a:bodyPr/>
                    <a:lstStyle/>
                    <a:p>
                      <a:r>
                        <a:rPr lang="sl-SI" dirty="0"/>
                        <a:t>Folk</a:t>
                      </a:r>
                    </a:p>
                  </a:txBody>
                  <a:tcPr/>
                </a:tc>
                <a:extLst>
                  <a:ext uri="{0D108BD9-81ED-4DB2-BD59-A6C34878D82A}">
                    <a16:rowId xmlns:a16="http://schemas.microsoft.com/office/drawing/2014/main" val="4165822261"/>
                  </a:ext>
                </a:extLst>
              </a:tr>
              <a:tr h="320426">
                <a:tc>
                  <a:txBody>
                    <a:bodyPr/>
                    <a:lstStyle/>
                    <a:p>
                      <a:r>
                        <a:rPr lang="sl-SI" dirty="0"/>
                        <a:t>Skupnostna</a:t>
                      </a:r>
                    </a:p>
                  </a:txBody>
                  <a:tcPr/>
                </a:tc>
                <a:tc>
                  <a:txBody>
                    <a:bodyPr/>
                    <a:lstStyle/>
                    <a:p>
                      <a:r>
                        <a:rPr lang="sl-SI" dirty="0" err="1"/>
                        <a:t>Community</a:t>
                      </a:r>
                      <a:endParaRPr lang="sl-SI" dirty="0"/>
                    </a:p>
                  </a:txBody>
                  <a:tcPr/>
                </a:tc>
                <a:extLst>
                  <a:ext uri="{0D108BD9-81ED-4DB2-BD59-A6C34878D82A}">
                    <a16:rowId xmlns:a16="http://schemas.microsoft.com/office/drawing/2014/main" val="1936059141"/>
                  </a:ext>
                </a:extLst>
              </a:tr>
            </a:tbl>
          </a:graphicData>
        </a:graphic>
      </p:graphicFrame>
    </p:spTree>
    <p:extLst>
      <p:ext uri="{BB962C8B-B14F-4D97-AF65-F5344CB8AC3E}">
        <p14:creationId xmlns:p14="http://schemas.microsoft.com/office/powerpoint/2010/main" val="19253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AB2ABC43-A7D7-426F-A173-959111127CA4}"/>
              </a:ext>
            </a:extLst>
          </p:cNvPr>
          <p:cNvSpPr>
            <a:spLocks noGrp="1"/>
          </p:cNvSpPr>
          <p:nvPr>
            <p:ph type="title"/>
          </p:nvPr>
        </p:nvSpPr>
        <p:spPr>
          <a:xfrm>
            <a:off x="844062" y="169916"/>
            <a:ext cx="12287167" cy="1325563"/>
          </a:xfrm>
        </p:spPr>
        <p:txBody>
          <a:bodyPr/>
          <a:lstStyle/>
          <a:p>
            <a:r>
              <a:rPr lang="sl-SI" dirty="0">
                <a:solidFill>
                  <a:srgbClr val="385723"/>
                </a:solidFill>
              </a:rPr>
              <a:t>N</a:t>
            </a:r>
            <a:r>
              <a:rPr lang="en-US" dirty="0" err="1">
                <a:solidFill>
                  <a:srgbClr val="385723"/>
                </a:solidFill>
              </a:rPr>
              <a:t>etwork</a:t>
            </a:r>
            <a:r>
              <a:rPr lang="en-US" dirty="0">
                <a:solidFill>
                  <a:srgbClr val="385723"/>
                </a:solidFill>
              </a:rPr>
              <a:t> of potential stakeholders</a:t>
            </a:r>
            <a:endParaRPr lang="sl-SI" dirty="0">
              <a:solidFill>
                <a:srgbClr val="385723"/>
              </a:solidFill>
            </a:endParaRPr>
          </a:p>
        </p:txBody>
      </p:sp>
      <p:sp>
        <p:nvSpPr>
          <p:cNvPr id="6" name="Naslov 3">
            <a:extLst>
              <a:ext uri="{FF2B5EF4-FFF2-40B4-BE49-F238E27FC236}">
                <a16:creationId xmlns:a16="http://schemas.microsoft.com/office/drawing/2014/main" id="{023BBDD6-6AA3-4EE0-A2E5-6A22FB0C9594}"/>
              </a:ext>
            </a:extLst>
          </p:cNvPr>
          <p:cNvSpPr txBox="1">
            <a:spLocks/>
          </p:cNvSpPr>
          <p:nvPr/>
        </p:nvSpPr>
        <p:spPr>
          <a:xfrm>
            <a:off x="844062" y="1604576"/>
            <a:ext cx="4432131" cy="5083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400" dirty="0">
                <a:solidFill>
                  <a:srgbClr val="385723"/>
                </a:solidFill>
              </a:rPr>
              <a:t>CIVIL SOCIETY</a:t>
            </a:r>
          </a:p>
          <a:p>
            <a:pPr marL="0" marR="0" indent="0" algn="l" rtl="0" eaLnBrk="1" fontAlgn="auto" latinLnBrk="0" hangingPunct="1">
              <a:spcBef>
                <a:spcPts val="0"/>
              </a:spcBef>
              <a:spcAft>
                <a:spcPts val="0"/>
              </a:spcAft>
            </a:pPr>
            <a:endParaRPr lang="sl-SI" sz="1800" b="0" i="0" u="none" strike="noStrike" dirty="0">
              <a:effectLst/>
              <a:latin typeface="Arial" panose="020B0604020202020204" pitchFamily="34" charset="0"/>
            </a:endParaRPr>
          </a:p>
          <a:p>
            <a:pPr fontAlgn="t">
              <a:spcAft>
                <a:spcPts val="0"/>
              </a:spcAft>
            </a:pPr>
            <a:r>
              <a:rPr lang="en-US" sz="2400" dirty="0">
                <a:solidFill>
                  <a:srgbClr val="385723"/>
                </a:solidFill>
              </a:rPr>
              <a:t>Non-governmental organizations</a:t>
            </a:r>
            <a:endParaRPr lang="sl-SI" sz="2400" dirty="0">
              <a:solidFill>
                <a:srgbClr val="385723"/>
              </a:solidFill>
            </a:endParaRPr>
          </a:p>
          <a:p>
            <a:pPr fontAlgn="t">
              <a:spcAft>
                <a:spcPts val="0"/>
              </a:spcAft>
            </a:pPr>
            <a:r>
              <a:rPr lang="en-US" sz="2400" dirty="0">
                <a:solidFill>
                  <a:srgbClr val="385723"/>
                </a:solidFill>
              </a:rPr>
              <a:t>Libraries</a:t>
            </a:r>
            <a:endParaRPr lang="sl-SI" sz="2400" dirty="0">
              <a:solidFill>
                <a:srgbClr val="385723"/>
              </a:solidFill>
            </a:endParaRPr>
          </a:p>
          <a:p>
            <a:pPr fontAlgn="t">
              <a:spcAft>
                <a:spcPts val="0"/>
              </a:spcAft>
            </a:pPr>
            <a:r>
              <a:rPr lang="en-US" sz="2400" dirty="0">
                <a:solidFill>
                  <a:srgbClr val="385723"/>
                </a:solidFill>
              </a:rPr>
              <a:t>Professional associations</a:t>
            </a:r>
            <a:endParaRPr lang="sl-SI" sz="2400" dirty="0">
              <a:solidFill>
                <a:srgbClr val="385723"/>
              </a:solidFill>
            </a:endParaRPr>
          </a:p>
          <a:p>
            <a:pPr fontAlgn="t">
              <a:spcAft>
                <a:spcPts val="0"/>
              </a:spcAft>
            </a:pPr>
            <a:r>
              <a:rPr lang="en-US" sz="2400" dirty="0">
                <a:solidFill>
                  <a:srgbClr val="385723"/>
                </a:solidFill>
              </a:rPr>
              <a:t>Foundations</a:t>
            </a:r>
            <a:endParaRPr lang="sl-SI" sz="2400" dirty="0">
              <a:solidFill>
                <a:srgbClr val="385723"/>
              </a:solidFill>
            </a:endParaRPr>
          </a:p>
          <a:p>
            <a:pPr fontAlgn="t">
              <a:spcAft>
                <a:spcPts val="0"/>
              </a:spcAft>
            </a:pPr>
            <a:r>
              <a:rPr lang="en-US" sz="2400" dirty="0">
                <a:solidFill>
                  <a:srgbClr val="385723"/>
                </a:solidFill>
              </a:rPr>
              <a:t>Trade unions</a:t>
            </a:r>
            <a:endParaRPr lang="sl-SI" sz="2400" dirty="0">
              <a:solidFill>
                <a:srgbClr val="385723"/>
              </a:solidFill>
            </a:endParaRPr>
          </a:p>
          <a:p>
            <a:pPr fontAlgn="t">
              <a:spcAft>
                <a:spcPts val="0"/>
              </a:spcAft>
            </a:pPr>
            <a:r>
              <a:rPr lang="en-US" sz="2400" dirty="0">
                <a:solidFill>
                  <a:srgbClr val="385723"/>
                </a:solidFill>
              </a:rPr>
              <a:t>Clubs</a:t>
            </a:r>
            <a:endParaRPr lang="sl-SI" sz="2400" dirty="0">
              <a:solidFill>
                <a:srgbClr val="385723"/>
              </a:solidFill>
            </a:endParaRPr>
          </a:p>
          <a:p>
            <a:pPr fontAlgn="t">
              <a:spcAft>
                <a:spcPts val="0"/>
              </a:spcAft>
            </a:pPr>
            <a:r>
              <a:rPr lang="en-US" sz="2400" dirty="0">
                <a:solidFill>
                  <a:srgbClr val="385723"/>
                </a:solidFill>
              </a:rPr>
              <a:t>Societies</a:t>
            </a:r>
            <a:endParaRPr lang="sl-SI" sz="2400" dirty="0">
              <a:solidFill>
                <a:srgbClr val="385723"/>
              </a:solidFill>
            </a:endParaRPr>
          </a:p>
          <a:p>
            <a:pPr fontAlgn="t">
              <a:spcAft>
                <a:spcPts val="0"/>
              </a:spcAft>
            </a:pPr>
            <a:r>
              <a:rPr lang="en-US" sz="2400" dirty="0">
                <a:solidFill>
                  <a:srgbClr val="385723"/>
                </a:solidFill>
              </a:rPr>
              <a:t>Public media</a:t>
            </a:r>
            <a:endParaRPr lang="sl-SI" sz="2400" dirty="0">
              <a:solidFill>
                <a:srgbClr val="385723"/>
              </a:solidFill>
            </a:endParaRPr>
          </a:p>
          <a:p>
            <a:pPr fontAlgn="t">
              <a:spcAft>
                <a:spcPts val="0"/>
              </a:spcAft>
            </a:pPr>
            <a:r>
              <a:rPr lang="en-US" sz="2400" dirty="0">
                <a:solidFill>
                  <a:srgbClr val="385723"/>
                </a:solidFill>
              </a:rPr>
              <a:t>Groups on social networks</a:t>
            </a:r>
            <a:endParaRPr lang="sl-SI" sz="2400" dirty="0">
              <a:solidFill>
                <a:srgbClr val="385723"/>
              </a:solidFill>
            </a:endParaRPr>
          </a:p>
          <a:p>
            <a:pPr fontAlgn="t">
              <a:spcAft>
                <a:spcPts val="0"/>
              </a:spcAft>
            </a:pPr>
            <a:r>
              <a:rPr lang="sl-SI" sz="2400" dirty="0" err="1">
                <a:solidFill>
                  <a:srgbClr val="385723"/>
                </a:solidFill>
              </a:rPr>
              <a:t>Retired</a:t>
            </a:r>
            <a:r>
              <a:rPr lang="sl-SI" sz="2400" dirty="0">
                <a:solidFill>
                  <a:srgbClr val="385723"/>
                </a:solidFill>
              </a:rPr>
              <a:t> </a:t>
            </a:r>
            <a:r>
              <a:rPr lang="sl-SI" sz="2400" dirty="0" err="1">
                <a:solidFill>
                  <a:srgbClr val="385723"/>
                </a:solidFill>
              </a:rPr>
              <a:t>community</a:t>
            </a:r>
            <a:endParaRPr lang="sl-SI" sz="2400" dirty="0">
              <a:solidFill>
                <a:srgbClr val="385723"/>
              </a:solidFill>
            </a:endParaRPr>
          </a:p>
          <a:p>
            <a:pPr fontAlgn="t">
              <a:spcAft>
                <a:spcPts val="0"/>
              </a:spcAft>
            </a:pPr>
            <a:r>
              <a:rPr lang="en-US" sz="2400" dirty="0">
                <a:solidFill>
                  <a:srgbClr val="385723"/>
                </a:solidFill>
              </a:rPr>
              <a:t>Student community</a:t>
            </a:r>
            <a:endParaRPr lang="sl-SI" sz="2400" dirty="0">
              <a:solidFill>
                <a:srgbClr val="385723"/>
              </a:solidFill>
            </a:endParaRPr>
          </a:p>
          <a:p>
            <a:endParaRPr lang="sl-SI" sz="2400" dirty="0">
              <a:solidFill>
                <a:srgbClr val="385723"/>
              </a:solidFill>
            </a:endParaRPr>
          </a:p>
        </p:txBody>
      </p:sp>
      <p:sp>
        <p:nvSpPr>
          <p:cNvPr id="8" name="Naslov 3">
            <a:extLst>
              <a:ext uri="{FF2B5EF4-FFF2-40B4-BE49-F238E27FC236}">
                <a16:creationId xmlns:a16="http://schemas.microsoft.com/office/drawing/2014/main" id="{65CE15B0-74B9-4AA1-8D17-200D8DA446F3}"/>
              </a:ext>
            </a:extLst>
          </p:cNvPr>
          <p:cNvSpPr txBox="1">
            <a:spLocks/>
          </p:cNvSpPr>
          <p:nvPr/>
        </p:nvSpPr>
        <p:spPr>
          <a:xfrm>
            <a:off x="6339254" y="1121691"/>
            <a:ext cx="5811959" cy="50835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400" dirty="0">
                <a:solidFill>
                  <a:srgbClr val="385723"/>
                </a:solidFill>
              </a:rPr>
              <a:t>PUBLIC SECTOR/ </a:t>
            </a:r>
            <a:r>
              <a:rPr lang="sl-SI" sz="2400" dirty="0" err="1">
                <a:solidFill>
                  <a:srgbClr val="385723"/>
                </a:solidFill>
              </a:rPr>
              <a:t>Decision</a:t>
            </a:r>
            <a:r>
              <a:rPr lang="sl-SI" sz="2400" dirty="0">
                <a:solidFill>
                  <a:srgbClr val="385723"/>
                </a:solidFill>
              </a:rPr>
              <a:t> </a:t>
            </a:r>
            <a:r>
              <a:rPr lang="sl-SI" sz="2400" dirty="0" err="1">
                <a:solidFill>
                  <a:srgbClr val="385723"/>
                </a:solidFill>
              </a:rPr>
              <a:t>makers</a:t>
            </a:r>
            <a:endParaRPr lang="sl-SI" sz="2400" dirty="0">
              <a:solidFill>
                <a:srgbClr val="385723"/>
              </a:solidFill>
            </a:endParaRPr>
          </a:p>
          <a:p>
            <a:r>
              <a:rPr lang="en-US" sz="1800" b="1" i="0" u="none" strike="noStrike"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SECTOR/ Decision makers</a:t>
            </a:r>
            <a:endParaRPr lang="sl-SI" sz="1800" b="0" i="0" u="none" strike="noStrike" dirty="0">
              <a:effectLst/>
              <a:latin typeface="Arial" panose="020B0604020202020204" pitchFamily="34" charset="0"/>
            </a:endParaRPr>
          </a:p>
          <a:p>
            <a:pPr fontAlgn="t">
              <a:spcAft>
                <a:spcPts val="0"/>
              </a:spcAft>
            </a:pPr>
            <a:r>
              <a:rPr lang="en-US" sz="2400" dirty="0">
                <a:solidFill>
                  <a:srgbClr val="385723"/>
                </a:solidFill>
              </a:rPr>
              <a:t>Internationally</a:t>
            </a:r>
            <a:endParaRPr lang="sl-SI" sz="2400" dirty="0">
              <a:solidFill>
                <a:srgbClr val="385723"/>
              </a:solidFill>
            </a:endParaRPr>
          </a:p>
          <a:p>
            <a:pPr fontAlgn="t">
              <a:spcAft>
                <a:spcPts val="0"/>
              </a:spcAft>
            </a:pPr>
            <a:r>
              <a:rPr lang="en-US" sz="2400" dirty="0">
                <a:solidFill>
                  <a:srgbClr val="385723"/>
                </a:solidFill>
              </a:rPr>
              <a:t>Nationally</a:t>
            </a:r>
            <a:endParaRPr lang="sl-SI" sz="2400" dirty="0">
              <a:solidFill>
                <a:srgbClr val="385723"/>
              </a:solidFill>
            </a:endParaRPr>
          </a:p>
          <a:p>
            <a:pPr fontAlgn="t">
              <a:spcAft>
                <a:spcPts val="0"/>
              </a:spcAft>
            </a:pPr>
            <a:r>
              <a:rPr lang="en-US" sz="2400" dirty="0">
                <a:solidFill>
                  <a:srgbClr val="385723"/>
                </a:solidFill>
              </a:rPr>
              <a:t>Regionally</a:t>
            </a:r>
            <a:endParaRPr lang="sl-SI" sz="2400" dirty="0">
              <a:solidFill>
                <a:srgbClr val="385723"/>
              </a:solidFill>
            </a:endParaRPr>
          </a:p>
          <a:p>
            <a:pPr fontAlgn="t">
              <a:spcAft>
                <a:spcPts val="0"/>
              </a:spcAft>
            </a:pPr>
            <a:r>
              <a:rPr lang="en-US" sz="2400" dirty="0">
                <a:solidFill>
                  <a:srgbClr val="385723"/>
                </a:solidFill>
              </a:rPr>
              <a:t>Public institutions</a:t>
            </a:r>
            <a:endParaRPr lang="sl-SI" sz="2400" dirty="0">
              <a:solidFill>
                <a:srgbClr val="385723"/>
              </a:solidFill>
            </a:endParaRPr>
          </a:p>
          <a:p>
            <a:pPr fontAlgn="t">
              <a:spcAft>
                <a:spcPts val="0"/>
              </a:spcAft>
            </a:pPr>
            <a:r>
              <a:rPr lang="en-US" sz="2400" dirty="0">
                <a:solidFill>
                  <a:srgbClr val="385723"/>
                </a:solidFill>
              </a:rPr>
              <a:t>Municipalities</a:t>
            </a:r>
            <a:endParaRPr lang="sl-SI" sz="2400" dirty="0">
              <a:solidFill>
                <a:srgbClr val="385723"/>
              </a:solidFill>
            </a:endParaRPr>
          </a:p>
          <a:p>
            <a:pPr fontAlgn="t">
              <a:spcAft>
                <a:spcPts val="0"/>
              </a:spcAft>
            </a:pPr>
            <a:r>
              <a:rPr lang="en-US" sz="2400" dirty="0">
                <a:solidFill>
                  <a:srgbClr val="385723"/>
                </a:solidFill>
              </a:rPr>
              <a:t>Agencies</a:t>
            </a:r>
            <a:endParaRPr lang="sl-SI" sz="2400" dirty="0">
              <a:solidFill>
                <a:srgbClr val="385723"/>
              </a:solidFill>
            </a:endParaRPr>
          </a:p>
          <a:p>
            <a:pPr fontAlgn="t">
              <a:spcAft>
                <a:spcPts val="0"/>
              </a:spcAft>
            </a:pPr>
            <a:r>
              <a:rPr lang="en-US" sz="2400" dirty="0">
                <a:solidFill>
                  <a:srgbClr val="385723"/>
                </a:solidFill>
              </a:rPr>
              <a:t>Authorities</a:t>
            </a:r>
            <a:endParaRPr lang="sl-SI" sz="2400" dirty="0">
              <a:solidFill>
                <a:srgbClr val="385723"/>
              </a:solidFill>
            </a:endParaRPr>
          </a:p>
          <a:p>
            <a:pPr fontAlgn="t">
              <a:spcAft>
                <a:spcPts val="0"/>
              </a:spcAft>
            </a:pPr>
            <a:r>
              <a:rPr lang="en-US" sz="2400" dirty="0">
                <a:solidFill>
                  <a:srgbClr val="385723"/>
                </a:solidFill>
              </a:rPr>
              <a:t>Regulators</a:t>
            </a:r>
            <a:endParaRPr lang="sl-SI" sz="2400" dirty="0">
              <a:solidFill>
                <a:srgbClr val="385723"/>
              </a:solidFill>
            </a:endParaRPr>
          </a:p>
          <a:p>
            <a:endParaRPr lang="sl-SI" sz="2400" dirty="0">
              <a:solidFill>
                <a:srgbClr val="385723"/>
              </a:solidFill>
            </a:endParaRPr>
          </a:p>
        </p:txBody>
      </p:sp>
      <p:pic>
        <p:nvPicPr>
          <p:cNvPr id="11" name="Slika 10">
            <a:extLst>
              <a:ext uri="{FF2B5EF4-FFF2-40B4-BE49-F238E27FC236}">
                <a16:creationId xmlns:a16="http://schemas.microsoft.com/office/drawing/2014/main" id="{7008FFC6-D7CF-4D5B-B301-85A61B244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spTree>
    <p:extLst>
      <p:ext uri="{BB962C8B-B14F-4D97-AF65-F5344CB8AC3E}">
        <p14:creationId xmlns:p14="http://schemas.microsoft.com/office/powerpoint/2010/main" val="221828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AB2ABC43-A7D7-426F-A173-959111127CA4}"/>
              </a:ext>
            </a:extLst>
          </p:cNvPr>
          <p:cNvSpPr>
            <a:spLocks noGrp="1"/>
          </p:cNvSpPr>
          <p:nvPr>
            <p:ph type="title"/>
          </p:nvPr>
        </p:nvSpPr>
        <p:spPr>
          <a:xfrm>
            <a:off x="844062" y="169916"/>
            <a:ext cx="12287167" cy="1325563"/>
          </a:xfrm>
        </p:spPr>
        <p:txBody>
          <a:bodyPr/>
          <a:lstStyle/>
          <a:p>
            <a:r>
              <a:rPr lang="sl-SI" dirty="0">
                <a:solidFill>
                  <a:srgbClr val="385723"/>
                </a:solidFill>
              </a:rPr>
              <a:t>N</a:t>
            </a:r>
            <a:r>
              <a:rPr lang="en-US" dirty="0" err="1">
                <a:solidFill>
                  <a:srgbClr val="385723"/>
                </a:solidFill>
              </a:rPr>
              <a:t>etwork</a:t>
            </a:r>
            <a:r>
              <a:rPr lang="en-US" dirty="0">
                <a:solidFill>
                  <a:srgbClr val="385723"/>
                </a:solidFill>
              </a:rPr>
              <a:t> of potential stakeholders</a:t>
            </a:r>
            <a:endParaRPr lang="sl-SI" dirty="0">
              <a:solidFill>
                <a:srgbClr val="385723"/>
              </a:solidFill>
            </a:endParaRPr>
          </a:p>
        </p:txBody>
      </p:sp>
      <p:sp>
        <p:nvSpPr>
          <p:cNvPr id="6" name="Naslov 3">
            <a:extLst>
              <a:ext uri="{FF2B5EF4-FFF2-40B4-BE49-F238E27FC236}">
                <a16:creationId xmlns:a16="http://schemas.microsoft.com/office/drawing/2014/main" id="{023BBDD6-6AA3-4EE0-A2E5-6A22FB0C9594}"/>
              </a:ext>
            </a:extLst>
          </p:cNvPr>
          <p:cNvSpPr txBox="1">
            <a:spLocks/>
          </p:cNvSpPr>
          <p:nvPr/>
        </p:nvSpPr>
        <p:spPr>
          <a:xfrm>
            <a:off x="914401" y="1853043"/>
            <a:ext cx="4432131" cy="50835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400" dirty="0">
                <a:solidFill>
                  <a:srgbClr val="385723"/>
                </a:solidFill>
              </a:rPr>
              <a:t>EDUCATION</a:t>
            </a:r>
          </a:p>
          <a:p>
            <a:pPr marL="0" marR="0" indent="0" algn="l" rtl="0" eaLnBrk="1" fontAlgn="auto" latinLnBrk="0" hangingPunct="1">
              <a:spcBef>
                <a:spcPts val="0"/>
              </a:spcBef>
              <a:spcAft>
                <a:spcPts val="0"/>
              </a:spcAft>
            </a:pPr>
            <a:endParaRPr lang="sl-SI" sz="1800" b="0" i="0" u="none" strike="noStrike" dirty="0">
              <a:effectLst/>
              <a:latin typeface="Arial" panose="020B0604020202020204" pitchFamily="34" charset="0"/>
            </a:endParaRPr>
          </a:p>
          <a:p>
            <a:pPr fontAlgn="t">
              <a:spcAft>
                <a:spcPts val="0"/>
              </a:spcAft>
            </a:pPr>
            <a:r>
              <a:rPr lang="en-US" sz="2400" dirty="0">
                <a:solidFill>
                  <a:srgbClr val="385723"/>
                </a:solidFill>
              </a:rPr>
              <a:t>Public educational institutions</a:t>
            </a:r>
          </a:p>
          <a:p>
            <a:pPr fontAlgn="t">
              <a:spcAft>
                <a:spcPts val="0"/>
              </a:spcAft>
            </a:pPr>
            <a:r>
              <a:rPr lang="en-US" sz="2400" dirty="0">
                <a:solidFill>
                  <a:srgbClr val="385723"/>
                </a:solidFill>
              </a:rPr>
              <a:t>Higher education institutions</a:t>
            </a:r>
          </a:p>
          <a:p>
            <a:pPr fontAlgn="t">
              <a:spcAft>
                <a:spcPts val="0"/>
              </a:spcAft>
            </a:pPr>
            <a:r>
              <a:rPr lang="en-US" sz="2400" dirty="0">
                <a:solidFill>
                  <a:srgbClr val="385723"/>
                </a:solidFill>
              </a:rPr>
              <a:t>Universities</a:t>
            </a:r>
          </a:p>
          <a:p>
            <a:pPr fontAlgn="t">
              <a:spcAft>
                <a:spcPts val="0"/>
              </a:spcAft>
            </a:pPr>
            <a:r>
              <a:rPr lang="sl-SI" sz="2400" dirty="0" err="1">
                <a:solidFill>
                  <a:srgbClr val="385723"/>
                </a:solidFill>
              </a:rPr>
              <a:t>Learning</a:t>
            </a:r>
            <a:r>
              <a:rPr lang="en-US" sz="2400" dirty="0">
                <a:solidFill>
                  <a:srgbClr val="385723"/>
                </a:solidFill>
              </a:rPr>
              <a:t> centers</a:t>
            </a:r>
          </a:p>
          <a:p>
            <a:pPr fontAlgn="t">
              <a:spcAft>
                <a:spcPts val="0"/>
              </a:spcAft>
            </a:pPr>
            <a:r>
              <a:rPr lang="en-US" sz="2400" dirty="0">
                <a:solidFill>
                  <a:srgbClr val="385723"/>
                </a:solidFill>
              </a:rPr>
              <a:t>Informal educational organizations</a:t>
            </a:r>
            <a:endParaRPr lang="sl-SI" sz="2400" dirty="0">
              <a:solidFill>
                <a:srgbClr val="385723"/>
              </a:solidFill>
            </a:endParaRPr>
          </a:p>
        </p:txBody>
      </p:sp>
      <p:sp>
        <p:nvSpPr>
          <p:cNvPr id="8" name="Naslov 3">
            <a:extLst>
              <a:ext uri="{FF2B5EF4-FFF2-40B4-BE49-F238E27FC236}">
                <a16:creationId xmlns:a16="http://schemas.microsoft.com/office/drawing/2014/main" id="{65CE15B0-74B9-4AA1-8D17-200D8DA446F3}"/>
              </a:ext>
            </a:extLst>
          </p:cNvPr>
          <p:cNvSpPr txBox="1">
            <a:spLocks/>
          </p:cNvSpPr>
          <p:nvPr/>
        </p:nvSpPr>
        <p:spPr>
          <a:xfrm>
            <a:off x="6300910" y="1853042"/>
            <a:ext cx="5811959" cy="508350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400" dirty="0">
                <a:solidFill>
                  <a:srgbClr val="385723"/>
                </a:solidFill>
              </a:rPr>
              <a:t>PRIVATE SECTOR/ </a:t>
            </a:r>
            <a:r>
              <a:rPr lang="sl-SI" sz="2400" dirty="0" err="1">
                <a:solidFill>
                  <a:srgbClr val="385723"/>
                </a:solidFill>
              </a:rPr>
              <a:t>Decision</a:t>
            </a:r>
            <a:r>
              <a:rPr lang="sl-SI" sz="2400" dirty="0">
                <a:solidFill>
                  <a:srgbClr val="385723"/>
                </a:solidFill>
              </a:rPr>
              <a:t> </a:t>
            </a:r>
            <a:r>
              <a:rPr lang="sl-SI" sz="2400" dirty="0" err="1">
                <a:solidFill>
                  <a:srgbClr val="385723"/>
                </a:solidFill>
              </a:rPr>
              <a:t>makers</a:t>
            </a:r>
            <a:endParaRPr lang="sl-SI" sz="2400" dirty="0">
              <a:solidFill>
                <a:srgbClr val="385723"/>
              </a:solidFill>
            </a:endParaRPr>
          </a:p>
          <a:p>
            <a:r>
              <a:rPr lang="en-US" sz="1800" b="1" i="0" u="none" strike="noStrike"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SECTOR/ Decision makers</a:t>
            </a:r>
            <a:endParaRPr lang="sl-SI" sz="1800" b="0" i="0" u="none" strike="noStrike" dirty="0">
              <a:effectLst/>
              <a:latin typeface="Arial" panose="020B0604020202020204" pitchFamily="34" charset="0"/>
            </a:endParaRPr>
          </a:p>
          <a:p>
            <a:pPr fontAlgn="t">
              <a:spcAft>
                <a:spcPts val="0"/>
              </a:spcAft>
            </a:pPr>
            <a:r>
              <a:rPr lang="sl-SI" sz="2400" dirty="0" err="1">
                <a:solidFill>
                  <a:srgbClr val="385723"/>
                </a:solidFill>
              </a:rPr>
              <a:t>Companies</a:t>
            </a:r>
            <a:endParaRPr lang="sl-SI" sz="2400" dirty="0">
              <a:solidFill>
                <a:srgbClr val="385723"/>
              </a:solidFill>
            </a:endParaRPr>
          </a:p>
          <a:p>
            <a:pPr fontAlgn="t">
              <a:spcAft>
                <a:spcPts val="0"/>
              </a:spcAft>
            </a:pPr>
            <a:r>
              <a:rPr lang="sl-SI" sz="2400" dirty="0" err="1">
                <a:solidFill>
                  <a:srgbClr val="385723"/>
                </a:solidFill>
              </a:rPr>
              <a:t>Industry</a:t>
            </a:r>
            <a:endParaRPr lang="sl-SI" sz="2400" dirty="0">
              <a:solidFill>
                <a:srgbClr val="385723"/>
              </a:solidFill>
            </a:endParaRPr>
          </a:p>
          <a:p>
            <a:pPr fontAlgn="t">
              <a:spcAft>
                <a:spcPts val="0"/>
              </a:spcAft>
            </a:pPr>
            <a:r>
              <a:rPr lang="sl-SI" sz="2400" dirty="0" err="1">
                <a:solidFill>
                  <a:srgbClr val="385723"/>
                </a:solidFill>
              </a:rPr>
              <a:t>Private</a:t>
            </a:r>
            <a:r>
              <a:rPr lang="sl-SI" sz="2400" dirty="0">
                <a:solidFill>
                  <a:srgbClr val="385723"/>
                </a:solidFill>
              </a:rPr>
              <a:t> </a:t>
            </a:r>
            <a:r>
              <a:rPr lang="sl-SI" sz="2400" dirty="0" err="1">
                <a:solidFill>
                  <a:srgbClr val="385723"/>
                </a:solidFill>
              </a:rPr>
              <a:t>media</a:t>
            </a:r>
            <a:endParaRPr lang="sl-SI" sz="2400" dirty="0">
              <a:solidFill>
                <a:srgbClr val="385723"/>
              </a:solidFill>
            </a:endParaRPr>
          </a:p>
          <a:p>
            <a:pPr fontAlgn="t">
              <a:spcAft>
                <a:spcPts val="0"/>
              </a:spcAft>
            </a:pPr>
            <a:r>
              <a:rPr lang="en-US" sz="2400" dirty="0">
                <a:solidFill>
                  <a:srgbClr val="385723"/>
                </a:solidFill>
              </a:rPr>
              <a:t>Innovation centers​</a:t>
            </a:r>
          </a:p>
          <a:p>
            <a:pPr fontAlgn="t">
              <a:spcAft>
                <a:spcPts val="0"/>
              </a:spcAft>
            </a:pPr>
            <a:r>
              <a:rPr lang="en-US" sz="2400" dirty="0">
                <a:solidFill>
                  <a:srgbClr val="385723"/>
                </a:solidFill>
              </a:rPr>
              <a:t>Platforms / hubs</a:t>
            </a:r>
          </a:p>
        </p:txBody>
      </p:sp>
      <p:pic>
        <p:nvPicPr>
          <p:cNvPr id="11" name="Slika 10">
            <a:extLst>
              <a:ext uri="{FF2B5EF4-FFF2-40B4-BE49-F238E27FC236}">
                <a16:creationId xmlns:a16="http://schemas.microsoft.com/office/drawing/2014/main" id="{7008FFC6-D7CF-4D5B-B301-85A61B2449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spTree>
    <p:extLst>
      <p:ext uri="{BB962C8B-B14F-4D97-AF65-F5344CB8AC3E}">
        <p14:creationId xmlns:p14="http://schemas.microsoft.com/office/powerpoint/2010/main" val="267361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7B0326DA-429A-4CF3-875B-C39B7A240250}"/>
              </a:ext>
            </a:extLst>
          </p:cNvPr>
          <p:cNvSpPr txBox="1"/>
          <p:nvPr/>
        </p:nvSpPr>
        <p:spPr>
          <a:xfrm>
            <a:off x="5637402" y="3397541"/>
            <a:ext cx="914400" cy="914400"/>
          </a:xfrm>
          <a:prstGeom prst="rect">
            <a:avLst/>
          </a:prstGeom>
          <a:noFill/>
        </p:spPr>
        <p:txBody>
          <a:bodyPr wrap="square" rtlCol="0">
            <a:spAutoFit/>
          </a:bodyPr>
          <a:lstStyle/>
          <a:p>
            <a:endParaRPr lang="sl-SI" dirty="0"/>
          </a:p>
        </p:txBody>
      </p:sp>
      <p:sp>
        <p:nvSpPr>
          <p:cNvPr id="6" name="Označba mesta vsebine 5">
            <a:extLst>
              <a:ext uri="{FF2B5EF4-FFF2-40B4-BE49-F238E27FC236}">
                <a16:creationId xmlns:a16="http://schemas.microsoft.com/office/drawing/2014/main" id="{290A5919-15BD-4C6C-B47F-84D58A49EB42}"/>
              </a:ext>
            </a:extLst>
          </p:cNvPr>
          <p:cNvSpPr>
            <a:spLocks noGrp="1"/>
          </p:cNvSpPr>
          <p:nvPr>
            <p:ph idx="1"/>
          </p:nvPr>
        </p:nvSpPr>
        <p:spPr>
          <a:xfrm>
            <a:off x="328802" y="1760988"/>
            <a:ext cx="6268874" cy="4351338"/>
          </a:xfrm>
        </p:spPr>
        <p:txBody>
          <a:bodyPr>
            <a:normAutofit/>
          </a:bodyPr>
          <a:lstStyle/>
          <a:p>
            <a:r>
              <a:rPr lang="sl-SI" dirty="0" err="1">
                <a:solidFill>
                  <a:srgbClr val="385723"/>
                </a:solidFill>
                <a:latin typeface="+mj-lt"/>
              </a:rPr>
              <a:t>Advertising</a:t>
            </a:r>
            <a:endParaRPr lang="sl-SI" dirty="0">
              <a:solidFill>
                <a:srgbClr val="385723"/>
              </a:solidFill>
              <a:latin typeface="+mj-lt"/>
            </a:endParaRPr>
          </a:p>
          <a:p>
            <a:r>
              <a:rPr lang="sl-SI" dirty="0" err="1">
                <a:solidFill>
                  <a:srgbClr val="385723"/>
                </a:solidFill>
                <a:latin typeface="+mj-lt"/>
              </a:rPr>
              <a:t>Recruiting</a:t>
            </a:r>
            <a:endParaRPr lang="sl-SI" dirty="0">
              <a:solidFill>
                <a:srgbClr val="385723"/>
              </a:solidFill>
              <a:latin typeface="+mj-lt"/>
            </a:endParaRPr>
          </a:p>
          <a:p>
            <a:r>
              <a:rPr lang="sl-SI" dirty="0" err="1">
                <a:solidFill>
                  <a:srgbClr val="385723"/>
                </a:solidFill>
                <a:latin typeface="+mj-lt"/>
              </a:rPr>
              <a:t>Training</a:t>
            </a:r>
            <a:endParaRPr lang="sl-SI" dirty="0">
              <a:solidFill>
                <a:srgbClr val="385723"/>
              </a:solidFill>
              <a:latin typeface="+mj-lt"/>
            </a:endParaRPr>
          </a:p>
          <a:p>
            <a:r>
              <a:rPr lang="sl-SI" dirty="0" err="1">
                <a:solidFill>
                  <a:srgbClr val="385723"/>
                </a:solidFill>
                <a:latin typeface="+mj-lt"/>
              </a:rPr>
              <a:t>National</a:t>
            </a:r>
            <a:r>
              <a:rPr lang="sl-SI" dirty="0">
                <a:solidFill>
                  <a:srgbClr val="385723"/>
                </a:solidFill>
                <a:latin typeface="+mj-lt"/>
              </a:rPr>
              <a:t> </a:t>
            </a:r>
            <a:r>
              <a:rPr lang="sl-SI" dirty="0" err="1">
                <a:solidFill>
                  <a:srgbClr val="385723"/>
                </a:solidFill>
                <a:latin typeface="+mj-lt"/>
              </a:rPr>
              <a:t>observatory</a:t>
            </a:r>
            <a:r>
              <a:rPr lang="sl-SI" dirty="0">
                <a:solidFill>
                  <a:srgbClr val="385723"/>
                </a:solidFill>
                <a:latin typeface="+mj-lt"/>
              </a:rPr>
              <a:t> </a:t>
            </a:r>
            <a:r>
              <a:rPr lang="sl-SI" dirty="0" err="1">
                <a:solidFill>
                  <a:srgbClr val="385723"/>
                </a:solidFill>
                <a:latin typeface="+mj-lt"/>
              </a:rPr>
              <a:t>for</a:t>
            </a:r>
            <a:r>
              <a:rPr lang="sl-SI" dirty="0">
                <a:solidFill>
                  <a:srgbClr val="385723"/>
                </a:solidFill>
                <a:latin typeface="+mj-lt"/>
              </a:rPr>
              <a:t> </a:t>
            </a:r>
            <a:r>
              <a:rPr lang="sl-SI" dirty="0" err="1">
                <a:solidFill>
                  <a:srgbClr val="385723"/>
                </a:solidFill>
                <a:latin typeface="+mj-lt"/>
              </a:rPr>
              <a:t>Citizen</a:t>
            </a:r>
            <a:r>
              <a:rPr lang="sl-SI" dirty="0">
                <a:solidFill>
                  <a:srgbClr val="385723"/>
                </a:solidFill>
                <a:latin typeface="+mj-lt"/>
              </a:rPr>
              <a:t> science.</a:t>
            </a:r>
          </a:p>
          <a:p>
            <a:r>
              <a:rPr lang="sl-SI" dirty="0" err="1">
                <a:solidFill>
                  <a:srgbClr val="385723"/>
                </a:solidFill>
                <a:latin typeface="+mj-lt"/>
              </a:rPr>
              <a:t>Infrastructure</a:t>
            </a:r>
            <a:endParaRPr lang="sl-SI" dirty="0"/>
          </a:p>
        </p:txBody>
      </p:sp>
      <p:sp>
        <p:nvSpPr>
          <p:cNvPr id="5" name="Naslov 4">
            <a:extLst>
              <a:ext uri="{FF2B5EF4-FFF2-40B4-BE49-F238E27FC236}">
                <a16:creationId xmlns:a16="http://schemas.microsoft.com/office/drawing/2014/main" id="{E50ABFD3-B9BA-4E81-BB58-6B4FEEA48DBC}"/>
              </a:ext>
            </a:extLst>
          </p:cNvPr>
          <p:cNvSpPr>
            <a:spLocks noGrp="1"/>
          </p:cNvSpPr>
          <p:nvPr>
            <p:ph type="title"/>
          </p:nvPr>
        </p:nvSpPr>
        <p:spPr>
          <a:xfrm>
            <a:off x="328802" y="333354"/>
            <a:ext cx="10515600" cy="1325563"/>
          </a:xfrm>
        </p:spPr>
        <p:txBody>
          <a:bodyPr/>
          <a:lstStyle/>
          <a:p>
            <a:r>
              <a:rPr lang="sl-SI" dirty="0" err="1">
                <a:solidFill>
                  <a:srgbClr val="385723"/>
                </a:solidFill>
              </a:rPr>
              <a:t>CTK's</a:t>
            </a:r>
            <a:r>
              <a:rPr lang="sl-SI" dirty="0">
                <a:solidFill>
                  <a:srgbClr val="385723"/>
                </a:solidFill>
              </a:rPr>
              <a:t> </a:t>
            </a:r>
            <a:r>
              <a:rPr lang="sl-SI" dirty="0" err="1">
                <a:solidFill>
                  <a:srgbClr val="385723"/>
                </a:solidFill>
              </a:rPr>
              <a:t>support</a:t>
            </a:r>
            <a:r>
              <a:rPr lang="sl-SI" dirty="0">
                <a:solidFill>
                  <a:srgbClr val="385723"/>
                </a:solidFill>
              </a:rPr>
              <a:t> </a:t>
            </a:r>
            <a:r>
              <a:rPr lang="sl-SI" dirty="0" err="1">
                <a:solidFill>
                  <a:srgbClr val="385723"/>
                </a:solidFill>
              </a:rPr>
              <a:t>for</a:t>
            </a:r>
            <a:r>
              <a:rPr lang="sl-SI" dirty="0">
                <a:solidFill>
                  <a:srgbClr val="385723"/>
                </a:solidFill>
              </a:rPr>
              <a:t> </a:t>
            </a:r>
            <a:r>
              <a:rPr lang="sl-SI" dirty="0" err="1">
                <a:solidFill>
                  <a:srgbClr val="385723"/>
                </a:solidFill>
              </a:rPr>
              <a:t>Citizen</a:t>
            </a:r>
            <a:r>
              <a:rPr lang="sl-SI" dirty="0">
                <a:solidFill>
                  <a:srgbClr val="385723"/>
                </a:solidFill>
              </a:rPr>
              <a:t> Science </a:t>
            </a:r>
            <a:r>
              <a:rPr lang="sl-SI" dirty="0" err="1">
                <a:solidFill>
                  <a:srgbClr val="385723"/>
                </a:solidFill>
              </a:rPr>
              <a:t>projects</a:t>
            </a:r>
            <a:endParaRPr lang="sl-SI" dirty="0">
              <a:solidFill>
                <a:srgbClr val="385723"/>
              </a:solidFill>
            </a:endParaRPr>
          </a:p>
        </p:txBody>
      </p:sp>
      <p:pic>
        <p:nvPicPr>
          <p:cNvPr id="10" name="Slika 9">
            <a:extLst>
              <a:ext uri="{FF2B5EF4-FFF2-40B4-BE49-F238E27FC236}">
                <a16:creationId xmlns:a16="http://schemas.microsoft.com/office/drawing/2014/main" id="{A5169202-9301-429D-80F0-78C0A7D0D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298" y="0"/>
            <a:ext cx="1975702" cy="1735414"/>
          </a:xfrm>
          <a:prstGeom prst="rect">
            <a:avLst/>
          </a:prstGeom>
        </p:spPr>
      </p:pic>
      <p:pic>
        <p:nvPicPr>
          <p:cNvPr id="2" name="Slika 1">
            <a:extLst>
              <a:ext uri="{FF2B5EF4-FFF2-40B4-BE49-F238E27FC236}">
                <a16:creationId xmlns:a16="http://schemas.microsoft.com/office/drawing/2014/main" id="{4241BF74-F268-4926-A28C-EF55E32B35C9}"/>
              </a:ext>
            </a:extLst>
          </p:cNvPr>
          <p:cNvPicPr>
            <a:picLocks noChangeAspect="1"/>
          </p:cNvPicPr>
          <p:nvPr/>
        </p:nvPicPr>
        <p:blipFill>
          <a:blip r:embed="rId4"/>
          <a:stretch>
            <a:fillRect/>
          </a:stretch>
        </p:blipFill>
        <p:spPr>
          <a:xfrm>
            <a:off x="6738289" y="1760988"/>
            <a:ext cx="4850991" cy="4351339"/>
          </a:xfrm>
          <a:prstGeom prst="rect">
            <a:avLst/>
          </a:prstGeom>
        </p:spPr>
      </p:pic>
    </p:spTree>
    <p:extLst>
      <p:ext uri="{BB962C8B-B14F-4D97-AF65-F5344CB8AC3E}">
        <p14:creationId xmlns:p14="http://schemas.microsoft.com/office/powerpoint/2010/main" val="3858130459"/>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164979</TotalTime>
  <Words>833</Words>
  <Application>Microsoft Office PowerPoint</Application>
  <PresentationFormat>Širokozaslonsko</PresentationFormat>
  <Paragraphs>159</Paragraphs>
  <Slides>17</Slides>
  <Notes>15</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17</vt:i4>
      </vt:variant>
    </vt:vector>
  </HeadingPairs>
  <TitlesOfParts>
    <vt:vector size="21" baseType="lpstr">
      <vt:lpstr>Arial</vt:lpstr>
      <vt:lpstr>Calibri</vt:lpstr>
      <vt:lpstr>Calibri Light</vt:lpstr>
      <vt:lpstr>Officeova tema</vt:lpstr>
      <vt:lpstr>Building a Citizen science network in Slovenia.</vt:lpstr>
      <vt:lpstr>Central Technical Library  at the University of Ljubljana</vt:lpstr>
      <vt:lpstr>Open science and citizen science</vt:lpstr>
      <vt:lpstr>Citizen Science</vt:lpstr>
      <vt:lpstr>Why Citizen science?</vt:lpstr>
      <vt:lpstr>Citizen Science - občanska znanost</vt:lpstr>
      <vt:lpstr>Network of potential stakeholders</vt:lpstr>
      <vt:lpstr>Network of potential stakeholders</vt:lpstr>
      <vt:lpstr>CTK's support for Citizen Science projects</vt:lpstr>
      <vt:lpstr>CTK infrastructure</vt:lpstr>
      <vt:lpstr>Slovenian Citizen Science Network</vt:lpstr>
      <vt:lpstr>Slovenian Citizen Science Network</vt:lpstr>
      <vt:lpstr>Slovenian Citizen Science Network</vt:lpstr>
      <vt:lpstr>PowerPointova predstavitev</vt:lpstr>
      <vt:lpstr>PowerPointova predstavitev</vt:lpstr>
      <vt:lpstr>PowerPointova predstavitev</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Research Europe ORE</dc:title>
  <dc:creator>Pušnik, Miro</dc:creator>
  <cp:lastModifiedBy>Kozlica, Kenan</cp:lastModifiedBy>
  <cp:revision>649</cp:revision>
  <cp:lastPrinted>2021-10-07T11:32:33Z</cp:lastPrinted>
  <dcterms:created xsi:type="dcterms:W3CDTF">2021-09-09T07:50:40Z</dcterms:created>
  <dcterms:modified xsi:type="dcterms:W3CDTF">2024-02-13T11:07:30Z</dcterms:modified>
</cp:coreProperties>
</file>