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324" r:id="rId3"/>
    <p:sldId id="351" r:id="rId4"/>
    <p:sldId id="474" r:id="rId5"/>
    <p:sldId id="386" r:id="rId6"/>
    <p:sldId id="362" r:id="rId7"/>
    <p:sldId id="413" r:id="rId8"/>
    <p:sldId id="358" r:id="rId9"/>
    <p:sldId id="356" r:id="rId10"/>
    <p:sldId id="357" r:id="rId11"/>
    <p:sldId id="415" r:id="rId12"/>
    <p:sldId id="360" r:id="rId13"/>
    <p:sldId id="363" r:id="rId14"/>
    <p:sldId id="361" r:id="rId15"/>
    <p:sldId id="364" r:id="rId16"/>
    <p:sldId id="414" r:id="rId17"/>
    <p:sldId id="365" r:id="rId18"/>
    <p:sldId id="352" r:id="rId19"/>
    <p:sldId id="377" r:id="rId20"/>
    <p:sldId id="385" r:id="rId21"/>
    <p:sldId id="376" r:id="rId22"/>
    <p:sldId id="418" r:id="rId23"/>
    <p:sldId id="419" r:id="rId24"/>
    <p:sldId id="375" r:id="rId25"/>
    <p:sldId id="416" r:id="rId26"/>
    <p:sldId id="421" r:id="rId27"/>
    <p:sldId id="422" r:id="rId28"/>
    <p:sldId id="420" r:id="rId29"/>
    <p:sldId id="423"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455" r:id="rId43"/>
    <p:sldId id="454" r:id="rId44"/>
    <p:sldId id="456" r:id="rId45"/>
    <p:sldId id="457" r:id="rId46"/>
    <p:sldId id="458" r:id="rId47"/>
    <p:sldId id="378" r:id="rId48"/>
    <p:sldId id="379" r:id="rId49"/>
    <p:sldId id="380" r:id="rId50"/>
    <p:sldId id="381" r:id="rId51"/>
    <p:sldId id="383" r:id="rId52"/>
    <p:sldId id="382" r:id="rId53"/>
    <p:sldId id="384" r:id="rId54"/>
    <p:sldId id="367" r:id="rId55"/>
    <p:sldId id="354" r:id="rId56"/>
    <p:sldId id="397" r:id="rId57"/>
    <p:sldId id="409" r:id="rId58"/>
    <p:sldId id="406" r:id="rId59"/>
    <p:sldId id="402" r:id="rId60"/>
    <p:sldId id="387" r:id="rId61"/>
    <p:sldId id="404" r:id="rId62"/>
    <p:sldId id="405" r:id="rId63"/>
    <p:sldId id="407" r:id="rId64"/>
    <p:sldId id="399" r:id="rId65"/>
    <p:sldId id="355" r:id="rId66"/>
    <p:sldId id="400" r:id="rId67"/>
    <p:sldId id="460" r:id="rId68"/>
    <p:sldId id="368" r:id="rId69"/>
    <p:sldId id="371" r:id="rId70"/>
    <p:sldId id="370" r:id="rId71"/>
    <p:sldId id="465" r:id="rId72"/>
    <p:sldId id="372" r:id="rId73"/>
    <p:sldId id="374" r:id="rId74"/>
    <p:sldId id="388" r:id="rId75"/>
    <p:sldId id="389" r:id="rId76"/>
    <p:sldId id="410" r:id="rId77"/>
    <p:sldId id="477" r:id="rId78"/>
    <p:sldId id="411" r:id="rId79"/>
    <p:sldId id="412" r:id="rId80"/>
    <p:sldId id="475" r:id="rId81"/>
    <p:sldId id="476" r:id="rId82"/>
    <p:sldId id="469" r:id="rId83"/>
    <p:sldId id="468" r:id="rId84"/>
    <p:sldId id="472" r:id="rId85"/>
    <p:sldId id="471" r:id="rId86"/>
    <p:sldId id="470" r:id="rId87"/>
    <p:sldId id="473" r:id="rId88"/>
    <p:sldId id="258" r:id="rId8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728DB3-5DAC-0E78-312E-4CEEB3CD84AB}" name="Peter Čerče" initials="PČ" userId="S::peter.cerce@zrs-kp.si::6fe11200-89cd-4bb3-bef3-f3e7e47e8f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BD8F-C006-468B-9413-D443C20D184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249444AC-6F25-4CD9-B07E-5F97B8093EF8}">
      <dgm:prSet custT="1"/>
      <dgm:spPr/>
      <dgm:t>
        <a:bodyPr/>
        <a:lstStyle/>
        <a:p>
          <a:r>
            <a:rPr lang="sl-SI" sz="1000"/>
            <a:t>ISKANJE</a:t>
          </a:r>
          <a:r>
            <a:rPr lang="sl-SI" sz="700"/>
            <a:t> </a:t>
          </a:r>
          <a:r>
            <a:rPr lang="sl-SI" sz="1000"/>
            <a:t>PODATKOV</a:t>
          </a:r>
        </a:p>
      </dgm:t>
    </dgm:pt>
    <dgm:pt modelId="{465F6DA5-94BE-47CB-BAB2-8D811AA4EDF5}" type="parTrans" cxnId="{93649AB3-89E2-4A2A-9463-144D9F9716F9}">
      <dgm:prSet/>
      <dgm:spPr/>
      <dgm:t>
        <a:bodyPr/>
        <a:lstStyle/>
        <a:p>
          <a:endParaRPr lang="sl-SI"/>
        </a:p>
      </dgm:t>
    </dgm:pt>
    <dgm:pt modelId="{30675274-D5DB-4EBC-BFF0-BF455F3BE036}" type="sibTrans" cxnId="{93649AB3-89E2-4A2A-9463-144D9F9716F9}">
      <dgm:prSet/>
      <dgm:spPr/>
      <dgm:t>
        <a:bodyPr/>
        <a:lstStyle/>
        <a:p>
          <a:endParaRPr lang="sl-SI"/>
        </a:p>
      </dgm:t>
    </dgm:pt>
    <dgm:pt modelId="{39F6F4D3-5E29-4E95-9C52-87255C8898F1}">
      <dgm:prSet custT="1"/>
      <dgm:spPr/>
      <dgm:t>
        <a:bodyPr/>
        <a:lstStyle/>
        <a:p>
          <a:r>
            <a:rPr lang="sl-SI" sz="1000"/>
            <a:t>ZBIRANJE oz. USTVARJANJE PODATKOV</a:t>
          </a:r>
        </a:p>
      </dgm:t>
    </dgm:pt>
    <dgm:pt modelId="{73B3C9C9-F798-45A4-AB1A-3C0739D875BA}" type="parTrans" cxnId="{9E8D6B03-B553-432C-9BB4-2C664E26DBAB}">
      <dgm:prSet/>
      <dgm:spPr/>
      <dgm:t>
        <a:bodyPr/>
        <a:lstStyle/>
        <a:p>
          <a:endParaRPr lang="sl-SI"/>
        </a:p>
      </dgm:t>
    </dgm:pt>
    <dgm:pt modelId="{191C371C-98F5-4E9E-8A0A-360B5D2A203A}" type="sibTrans" cxnId="{9E8D6B03-B553-432C-9BB4-2C664E26DBAB}">
      <dgm:prSet/>
      <dgm:spPr/>
      <dgm:t>
        <a:bodyPr/>
        <a:lstStyle/>
        <a:p>
          <a:endParaRPr lang="sl-SI"/>
        </a:p>
      </dgm:t>
    </dgm:pt>
    <dgm:pt modelId="{08524280-5E68-485A-9A0D-81B3646ED9FD}">
      <dgm:prSet custT="1"/>
      <dgm:spPr/>
      <dgm:t>
        <a:bodyPr/>
        <a:lstStyle/>
        <a:p>
          <a:r>
            <a:rPr lang="sl-SI" sz="900"/>
            <a:t>ORGANIZIRANJE in DOKUMENTIRANJE</a:t>
          </a:r>
        </a:p>
      </dgm:t>
    </dgm:pt>
    <dgm:pt modelId="{C57CD27C-8DD4-4E22-8B8E-8C05D6785904}" type="parTrans" cxnId="{EE77E6E3-5622-4935-BA26-A1048F4E1A74}">
      <dgm:prSet/>
      <dgm:spPr/>
      <dgm:t>
        <a:bodyPr/>
        <a:lstStyle/>
        <a:p>
          <a:endParaRPr lang="sl-SI"/>
        </a:p>
      </dgm:t>
    </dgm:pt>
    <dgm:pt modelId="{D42622A0-B754-4A3B-9F4E-69D45CDDFC37}" type="sibTrans" cxnId="{EE77E6E3-5622-4935-BA26-A1048F4E1A74}">
      <dgm:prSet/>
      <dgm:spPr/>
      <dgm:t>
        <a:bodyPr/>
        <a:lstStyle/>
        <a:p>
          <a:endParaRPr lang="sl-SI"/>
        </a:p>
      </dgm:t>
    </dgm:pt>
    <dgm:pt modelId="{531F5AD1-267A-4D35-8788-C3BA39D04589}">
      <dgm:prSet custT="1"/>
      <dgm:spPr/>
      <dgm:t>
        <a:bodyPr/>
        <a:lstStyle/>
        <a:p>
          <a:r>
            <a:rPr lang="sl-SI" sz="1000"/>
            <a:t>OBDELAVA PODATKOV</a:t>
          </a:r>
        </a:p>
      </dgm:t>
    </dgm:pt>
    <dgm:pt modelId="{A80670AB-E0D6-4FD7-9405-9C5393380223}" type="parTrans" cxnId="{0708FDE5-6B46-4ED3-9645-566919BC666B}">
      <dgm:prSet/>
      <dgm:spPr/>
      <dgm:t>
        <a:bodyPr/>
        <a:lstStyle/>
        <a:p>
          <a:endParaRPr lang="sl-SI"/>
        </a:p>
      </dgm:t>
    </dgm:pt>
    <dgm:pt modelId="{945080F4-8E3A-475F-986F-E7B71CB322A5}" type="sibTrans" cxnId="{0708FDE5-6B46-4ED3-9645-566919BC666B}">
      <dgm:prSet/>
      <dgm:spPr/>
      <dgm:t>
        <a:bodyPr/>
        <a:lstStyle/>
        <a:p>
          <a:endParaRPr lang="sl-SI"/>
        </a:p>
      </dgm:t>
    </dgm:pt>
    <dgm:pt modelId="{50C541C5-F7DD-4B80-B8E1-1446AAF732F0}">
      <dgm:prSet custT="1"/>
      <dgm:spPr/>
      <dgm:t>
        <a:bodyPr/>
        <a:lstStyle/>
        <a:p>
          <a:r>
            <a:rPr lang="sl-SI" sz="1000"/>
            <a:t>OHRANJANJE PODATKOV</a:t>
          </a:r>
        </a:p>
      </dgm:t>
    </dgm:pt>
    <dgm:pt modelId="{D8333391-618D-4C47-B438-E495498E1103}" type="parTrans" cxnId="{C1388DCA-18A5-4AB8-81F8-6994F51B4322}">
      <dgm:prSet/>
      <dgm:spPr/>
      <dgm:t>
        <a:bodyPr/>
        <a:lstStyle/>
        <a:p>
          <a:endParaRPr lang="sl-SI"/>
        </a:p>
      </dgm:t>
    </dgm:pt>
    <dgm:pt modelId="{7017B0AD-9CD2-4256-99E3-F07BFE1A57EC}" type="sibTrans" cxnId="{C1388DCA-18A5-4AB8-81F8-6994F51B4322}">
      <dgm:prSet/>
      <dgm:spPr/>
      <dgm:t>
        <a:bodyPr/>
        <a:lstStyle/>
        <a:p>
          <a:endParaRPr lang="sl-SI"/>
        </a:p>
      </dgm:t>
    </dgm:pt>
    <dgm:pt modelId="{E4036A2F-2956-43EA-A4D7-C04396D2152D}">
      <dgm:prSet custT="1"/>
      <dgm:spPr/>
      <dgm:t>
        <a:bodyPr/>
        <a:lstStyle/>
        <a:p>
          <a:r>
            <a:rPr lang="sl-SI" sz="1000"/>
            <a:t>ZAŠČITA PODATKOV</a:t>
          </a:r>
        </a:p>
      </dgm:t>
    </dgm:pt>
    <dgm:pt modelId="{2935AF67-DEAF-46F1-A24B-5A5FE8D1DA32}" type="parTrans" cxnId="{7344EDEB-DCB2-43D6-8D2B-65321DC3B7C9}">
      <dgm:prSet/>
      <dgm:spPr/>
      <dgm:t>
        <a:bodyPr/>
        <a:lstStyle/>
        <a:p>
          <a:endParaRPr lang="sl-SI"/>
        </a:p>
      </dgm:t>
    </dgm:pt>
    <dgm:pt modelId="{22D899DE-41FF-423C-9557-38132DA459C8}" type="sibTrans" cxnId="{7344EDEB-DCB2-43D6-8D2B-65321DC3B7C9}">
      <dgm:prSet/>
      <dgm:spPr/>
      <dgm:t>
        <a:bodyPr/>
        <a:lstStyle/>
        <a:p>
          <a:endParaRPr lang="sl-SI"/>
        </a:p>
      </dgm:t>
    </dgm:pt>
    <dgm:pt modelId="{EC0A7061-FD67-49CE-A552-11EDA03D400E}">
      <dgm:prSet custT="1"/>
      <dgm:spPr/>
      <dgm:t>
        <a:bodyPr/>
        <a:lstStyle/>
        <a:p>
          <a:r>
            <a:rPr lang="sl-SI" sz="1000"/>
            <a:t>OBJAVA PODATKOV</a:t>
          </a:r>
        </a:p>
      </dgm:t>
    </dgm:pt>
    <dgm:pt modelId="{8C6D5D36-0ED7-4026-8B47-EF40D7651B2C}" type="parTrans" cxnId="{FBAE5854-58B0-4EDA-87A2-1DCE4F0EC359}">
      <dgm:prSet/>
      <dgm:spPr/>
      <dgm:t>
        <a:bodyPr/>
        <a:lstStyle/>
        <a:p>
          <a:endParaRPr lang="sl-SI"/>
        </a:p>
      </dgm:t>
    </dgm:pt>
    <dgm:pt modelId="{20BED4F6-187A-4C1E-8E5C-66C87AF0276F}" type="sibTrans" cxnId="{FBAE5854-58B0-4EDA-87A2-1DCE4F0EC359}">
      <dgm:prSet/>
      <dgm:spPr/>
      <dgm:t>
        <a:bodyPr/>
        <a:lstStyle/>
        <a:p>
          <a:endParaRPr lang="sl-SI"/>
        </a:p>
      </dgm:t>
    </dgm:pt>
    <dgm:pt modelId="{CD9DDB82-93C2-4C11-9736-41F48CC4C6B1}" type="pres">
      <dgm:prSet presAssocID="{7F2BBD8F-C006-468B-9413-D443C20D184A}" presName="cycle" presStyleCnt="0">
        <dgm:presLayoutVars>
          <dgm:dir/>
          <dgm:resizeHandles val="exact"/>
        </dgm:presLayoutVars>
      </dgm:prSet>
      <dgm:spPr/>
    </dgm:pt>
    <dgm:pt modelId="{957D6107-F9BF-4D0D-8356-FF62C46BF372}" type="pres">
      <dgm:prSet presAssocID="{249444AC-6F25-4CD9-B07E-5F97B8093EF8}" presName="node" presStyleLbl="node1" presStyleIdx="0" presStyleCnt="7">
        <dgm:presLayoutVars>
          <dgm:bulletEnabled val="1"/>
        </dgm:presLayoutVars>
      </dgm:prSet>
      <dgm:spPr/>
    </dgm:pt>
    <dgm:pt modelId="{29534031-1319-465E-B799-DC2443AB7D42}" type="pres">
      <dgm:prSet presAssocID="{30675274-D5DB-4EBC-BFF0-BF455F3BE036}" presName="sibTrans" presStyleLbl="sibTrans2D1" presStyleIdx="0" presStyleCnt="7"/>
      <dgm:spPr/>
    </dgm:pt>
    <dgm:pt modelId="{F6CAD1FC-3B74-4F51-AC0D-A3BE3071CEE9}" type="pres">
      <dgm:prSet presAssocID="{30675274-D5DB-4EBC-BFF0-BF455F3BE036}" presName="connectorText" presStyleLbl="sibTrans2D1" presStyleIdx="0" presStyleCnt="7"/>
      <dgm:spPr/>
    </dgm:pt>
    <dgm:pt modelId="{E9D5D895-06C8-4915-9AC8-E0287274942E}" type="pres">
      <dgm:prSet presAssocID="{39F6F4D3-5E29-4E95-9C52-87255C8898F1}" presName="node" presStyleLbl="node1" presStyleIdx="1" presStyleCnt="7">
        <dgm:presLayoutVars>
          <dgm:bulletEnabled val="1"/>
        </dgm:presLayoutVars>
      </dgm:prSet>
      <dgm:spPr/>
    </dgm:pt>
    <dgm:pt modelId="{2529DAA4-5255-487D-B897-425B8DD5E2A8}" type="pres">
      <dgm:prSet presAssocID="{191C371C-98F5-4E9E-8A0A-360B5D2A203A}" presName="sibTrans" presStyleLbl="sibTrans2D1" presStyleIdx="1" presStyleCnt="7"/>
      <dgm:spPr/>
    </dgm:pt>
    <dgm:pt modelId="{500A1EB9-F9BB-4836-8F1F-05E175564DBB}" type="pres">
      <dgm:prSet presAssocID="{191C371C-98F5-4E9E-8A0A-360B5D2A203A}" presName="connectorText" presStyleLbl="sibTrans2D1" presStyleIdx="1" presStyleCnt="7"/>
      <dgm:spPr/>
    </dgm:pt>
    <dgm:pt modelId="{7743A9A8-3D39-48B0-AC98-4C8D3F31C093}" type="pres">
      <dgm:prSet presAssocID="{08524280-5E68-485A-9A0D-81B3646ED9FD}" presName="node" presStyleLbl="node1" presStyleIdx="2" presStyleCnt="7">
        <dgm:presLayoutVars>
          <dgm:bulletEnabled val="1"/>
        </dgm:presLayoutVars>
      </dgm:prSet>
      <dgm:spPr/>
    </dgm:pt>
    <dgm:pt modelId="{074B4551-8088-4D7A-8AA9-0D1CB8DB3E5D}" type="pres">
      <dgm:prSet presAssocID="{D42622A0-B754-4A3B-9F4E-69D45CDDFC37}" presName="sibTrans" presStyleLbl="sibTrans2D1" presStyleIdx="2" presStyleCnt="7"/>
      <dgm:spPr/>
    </dgm:pt>
    <dgm:pt modelId="{3555CBCC-DE06-4D1D-8337-4E0D05EDDAC7}" type="pres">
      <dgm:prSet presAssocID="{D42622A0-B754-4A3B-9F4E-69D45CDDFC37}" presName="connectorText" presStyleLbl="sibTrans2D1" presStyleIdx="2" presStyleCnt="7"/>
      <dgm:spPr/>
    </dgm:pt>
    <dgm:pt modelId="{2E40E974-979D-4549-B419-E2207A4EF749}" type="pres">
      <dgm:prSet presAssocID="{531F5AD1-267A-4D35-8788-C3BA39D04589}" presName="node" presStyleLbl="node1" presStyleIdx="3" presStyleCnt="7">
        <dgm:presLayoutVars>
          <dgm:bulletEnabled val="1"/>
        </dgm:presLayoutVars>
      </dgm:prSet>
      <dgm:spPr/>
    </dgm:pt>
    <dgm:pt modelId="{07D96A21-07AC-4AE8-8F7D-2C16819D5491}" type="pres">
      <dgm:prSet presAssocID="{945080F4-8E3A-475F-986F-E7B71CB322A5}" presName="sibTrans" presStyleLbl="sibTrans2D1" presStyleIdx="3" presStyleCnt="7"/>
      <dgm:spPr/>
    </dgm:pt>
    <dgm:pt modelId="{4C36A3D9-5E51-4D04-93CC-BF5D6E21E9DA}" type="pres">
      <dgm:prSet presAssocID="{945080F4-8E3A-475F-986F-E7B71CB322A5}" presName="connectorText" presStyleLbl="sibTrans2D1" presStyleIdx="3" presStyleCnt="7"/>
      <dgm:spPr/>
    </dgm:pt>
    <dgm:pt modelId="{7A920DCB-C80E-4AB4-8986-764862B9E5CD}" type="pres">
      <dgm:prSet presAssocID="{50C541C5-F7DD-4B80-B8E1-1446AAF732F0}" presName="node" presStyleLbl="node1" presStyleIdx="4" presStyleCnt="7">
        <dgm:presLayoutVars>
          <dgm:bulletEnabled val="1"/>
        </dgm:presLayoutVars>
      </dgm:prSet>
      <dgm:spPr/>
    </dgm:pt>
    <dgm:pt modelId="{9A2D710A-93FD-400C-B466-D79E78606A21}" type="pres">
      <dgm:prSet presAssocID="{7017B0AD-9CD2-4256-99E3-F07BFE1A57EC}" presName="sibTrans" presStyleLbl="sibTrans2D1" presStyleIdx="4" presStyleCnt="7"/>
      <dgm:spPr/>
    </dgm:pt>
    <dgm:pt modelId="{B5BE8DEC-BF30-4E51-9959-A1FC4802AD96}" type="pres">
      <dgm:prSet presAssocID="{7017B0AD-9CD2-4256-99E3-F07BFE1A57EC}" presName="connectorText" presStyleLbl="sibTrans2D1" presStyleIdx="4" presStyleCnt="7"/>
      <dgm:spPr/>
    </dgm:pt>
    <dgm:pt modelId="{3DDE9964-0C23-4E0D-8286-8FDAC0C6A48B}" type="pres">
      <dgm:prSet presAssocID="{E4036A2F-2956-43EA-A4D7-C04396D2152D}" presName="node" presStyleLbl="node1" presStyleIdx="5" presStyleCnt="7">
        <dgm:presLayoutVars>
          <dgm:bulletEnabled val="1"/>
        </dgm:presLayoutVars>
      </dgm:prSet>
      <dgm:spPr/>
    </dgm:pt>
    <dgm:pt modelId="{F7BAABD5-0E6E-49ED-99C1-24F8E23F67BE}" type="pres">
      <dgm:prSet presAssocID="{22D899DE-41FF-423C-9557-38132DA459C8}" presName="sibTrans" presStyleLbl="sibTrans2D1" presStyleIdx="5" presStyleCnt="7"/>
      <dgm:spPr/>
    </dgm:pt>
    <dgm:pt modelId="{C27C6BD1-CF74-478E-8113-B7CD1A68F612}" type="pres">
      <dgm:prSet presAssocID="{22D899DE-41FF-423C-9557-38132DA459C8}" presName="connectorText" presStyleLbl="sibTrans2D1" presStyleIdx="5" presStyleCnt="7"/>
      <dgm:spPr/>
    </dgm:pt>
    <dgm:pt modelId="{D3A119A9-2B66-46A7-A0EE-2B11C476634B}" type="pres">
      <dgm:prSet presAssocID="{EC0A7061-FD67-49CE-A552-11EDA03D400E}" presName="node" presStyleLbl="node1" presStyleIdx="6" presStyleCnt="7">
        <dgm:presLayoutVars>
          <dgm:bulletEnabled val="1"/>
        </dgm:presLayoutVars>
      </dgm:prSet>
      <dgm:spPr/>
    </dgm:pt>
    <dgm:pt modelId="{D67DBF48-4547-4251-9D14-FE81C3A8FABB}" type="pres">
      <dgm:prSet presAssocID="{20BED4F6-187A-4C1E-8E5C-66C87AF0276F}" presName="sibTrans" presStyleLbl="sibTrans2D1" presStyleIdx="6" presStyleCnt="7"/>
      <dgm:spPr/>
    </dgm:pt>
    <dgm:pt modelId="{F4047DD0-E08A-415A-AE76-F73F52849B82}" type="pres">
      <dgm:prSet presAssocID="{20BED4F6-187A-4C1E-8E5C-66C87AF0276F}" presName="connectorText" presStyleLbl="sibTrans2D1" presStyleIdx="6" presStyleCnt="7"/>
      <dgm:spPr/>
    </dgm:pt>
  </dgm:ptLst>
  <dgm:cxnLst>
    <dgm:cxn modelId="{9E8D6B03-B553-432C-9BB4-2C664E26DBAB}" srcId="{7F2BBD8F-C006-468B-9413-D443C20D184A}" destId="{39F6F4D3-5E29-4E95-9C52-87255C8898F1}" srcOrd="1" destOrd="0" parTransId="{73B3C9C9-F798-45A4-AB1A-3C0739D875BA}" sibTransId="{191C371C-98F5-4E9E-8A0A-360B5D2A203A}"/>
    <dgm:cxn modelId="{AE21830C-37B9-4FF9-B8A6-9009936BB1F3}" type="presOf" srcId="{7F2BBD8F-C006-468B-9413-D443C20D184A}" destId="{CD9DDB82-93C2-4C11-9736-41F48CC4C6B1}" srcOrd="0" destOrd="0" presId="urn:microsoft.com/office/officeart/2005/8/layout/cycle2"/>
    <dgm:cxn modelId="{C47A2015-8F62-4743-A9F6-66786A18463E}" type="presOf" srcId="{30675274-D5DB-4EBC-BFF0-BF455F3BE036}" destId="{F6CAD1FC-3B74-4F51-AC0D-A3BE3071CEE9}" srcOrd="1" destOrd="0" presId="urn:microsoft.com/office/officeart/2005/8/layout/cycle2"/>
    <dgm:cxn modelId="{6535F520-74B7-42C7-9817-53E17BF911DD}" type="presOf" srcId="{20BED4F6-187A-4C1E-8E5C-66C87AF0276F}" destId="{F4047DD0-E08A-415A-AE76-F73F52849B82}" srcOrd="1" destOrd="0" presId="urn:microsoft.com/office/officeart/2005/8/layout/cycle2"/>
    <dgm:cxn modelId="{29778529-290D-47AA-B412-67CD32908A7C}" type="presOf" srcId="{191C371C-98F5-4E9E-8A0A-360B5D2A203A}" destId="{2529DAA4-5255-487D-B897-425B8DD5E2A8}" srcOrd="0" destOrd="0" presId="urn:microsoft.com/office/officeart/2005/8/layout/cycle2"/>
    <dgm:cxn modelId="{A176A647-9493-4DDE-B88A-AEC8A6C3DDC4}" type="presOf" srcId="{7017B0AD-9CD2-4256-99E3-F07BFE1A57EC}" destId="{9A2D710A-93FD-400C-B466-D79E78606A21}" srcOrd="0" destOrd="0" presId="urn:microsoft.com/office/officeart/2005/8/layout/cycle2"/>
    <dgm:cxn modelId="{D275AE6B-B563-42D8-BD36-E3925439C7CD}" type="presOf" srcId="{39F6F4D3-5E29-4E95-9C52-87255C8898F1}" destId="{E9D5D895-06C8-4915-9AC8-E0287274942E}" srcOrd="0" destOrd="0" presId="urn:microsoft.com/office/officeart/2005/8/layout/cycle2"/>
    <dgm:cxn modelId="{4F849D6E-DD48-44D9-9704-7CE97F3F9E0F}" type="presOf" srcId="{191C371C-98F5-4E9E-8A0A-360B5D2A203A}" destId="{500A1EB9-F9BB-4836-8F1F-05E175564DBB}" srcOrd="1" destOrd="0" presId="urn:microsoft.com/office/officeart/2005/8/layout/cycle2"/>
    <dgm:cxn modelId="{FBAE5854-58B0-4EDA-87A2-1DCE4F0EC359}" srcId="{7F2BBD8F-C006-468B-9413-D443C20D184A}" destId="{EC0A7061-FD67-49CE-A552-11EDA03D400E}" srcOrd="6" destOrd="0" parTransId="{8C6D5D36-0ED7-4026-8B47-EF40D7651B2C}" sibTransId="{20BED4F6-187A-4C1E-8E5C-66C87AF0276F}"/>
    <dgm:cxn modelId="{4062DF56-1A75-4FAC-9D13-AD1B91BD1173}" type="presOf" srcId="{249444AC-6F25-4CD9-B07E-5F97B8093EF8}" destId="{957D6107-F9BF-4D0D-8356-FF62C46BF372}" srcOrd="0" destOrd="0" presId="urn:microsoft.com/office/officeart/2005/8/layout/cycle2"/>
    <dgm:cxn modelId="{58D6FB8D-D3C5-4933-9D36-E851C3C24156}" type="presOf" srcId="{945080F4-8E3A-475F-986F-E7B71CB322A5}" destId="{07D96A21-07AC-4AE8-8F7D-2C16819D5491}" srcOrd="0" destOrd="0" presId="urn:microsoft.com/office/officeart/2005/8/layout/cycle2"/>
    <dgm:cxn modelId="{6C6FCCAC-9856-4251-83AF-A48BFC6FAEA6}" type="presOf" srcId="{531F5AD1-267A-4D35-8788-C3BA39D04589}" destId="{2E40E974-979D-4549-B419-E2207A4EF749}" srcOrd="0" destOrd="0" presId="urn:microsoft.com/office/officeart/2005/8/layout/cycle2"/>
    <dgm:cxn modelId="{B810D2B0-DC2A-49AC-B226-09A6FE80FE90}" type="presOf" srcId="{945080F4-8E3A-475F-986F-E7B71CB322A5}" destId="{4C36A3D9-5E51-4D04-93CC-BF5D6E21E9DA}" srcOrd="1" destOrd="0" presId="urn:microsoft.com/office/officeart/2005/8/layout/cycle2"/>
    <dgm:cxn modelId="{93649AB3-89E2-4A2A-9463-144D9F9716F9}" srcId="{7F2BBD8F-C006-468B-9413-D443C20D184A}" destId="{249444AC-6F25-4CD9-B07E-5F97B8093EF8}" srcOrd="0" destOrd="0" parTransId="{465F6DA5-94BE-47CB-BAB2-8D811AA4EDF5}" sibTransId="{30675274-D5DB-4EBC-BFF0-BF455F3BE036}"/>
    <dgm:cxn modelId="{C1388DCA-18A5-4AB8-81F8-6994F51B4322}" srcId="{7F2BBD8F-C006-468B-9413-D443C20D184A}" destId="{50C541C5-F7DD-4B80-B8E1-1446AAF732F0}" srcOrd="4" destOrd="0" parTransId="{D8333391-618D-4C47-B438-E495498E1103}" sibTransId="{7017B0AD-9CD2-4256-99E3-F07BFE1A57EC}"/>
    <dgm:cxn modelId="{1C3E1BCB-B887-4F47-B3E5-59A532639075}" type="presOf" srcId="{D42622A0-B754-4A3B-9F4E-69D45CDDFC37}" destId="{3555CBCC-DE06-4D1D-8337-4E0D05EDDAC7}" srcOrd="1" destOrd="0" presId="urn:microsoft.com/office/officeart/2005/8/layout/cycle2"/>
    <dgm:cxn modelId="{2B449FCC-581B-4B18-90AE-21E6ED5DCDAB}" type="presOf" srcId="{EC0A7061-FD67-49CE-A552-11EDA03D400E}" destId="{D3A119A9-2B66-46A7-A0EE-2B11C476634B}" srcOrd="0" destOrd="0" presId="urn:microsoft.com/office/officeart/2005/8/layout/cycle2"/>
    <dgm:cxn modelId="{B39A5FD0-B461-412D-BFB3-64CE05E571B5}" type="presOf" srcId="{08524280-5E68-485A-9A0D-81B3646ED9FD}" destId="{7743A9A8-3D39-48B0-AC98-4C8D3F31C093}" srcOrd="0" destOrd="0" presId="urn:microsoft.com/office/officeart/2005/8/layout/cycle2"/>
    <dgm:cxn modelId="{F02B0FD3-DB1C-486D-A219-EA2297E344F1}" type="presOf" srcId="{22D899DE-41FF-423C-9557-38132DA459C8}" destId="{F7BAABD5-0E6E-49ED-99C1-24F8E23F67BE}" srcOrd="0" destOrd="0" presId="urn:microsoft.com/office/officeart/2005/8/layout/cycle2"/>
    <dgm:cxn modelId="{553F9CD5-E69D-4205-806F-0050F116BF53}" type="presOf" srcId="{30675274-D5DB-4EBC-BFF0-BF455F3BE036}" destId="{29534031-1319-465E-B799-DC2443AB7D42}" srcOrd="0" destOrd="0" presId="urn:microsoft.com/office/officeart/2005/8/layout/cycle2"/>
    <dgm:cxn modelId="{3BC001DD-0696-4B5E-9F26-6B73BD6BAD9F}" type="presOf" srcId="{50C541C5-F7DD-4B80-B8E1-1446AAF732F0}" destId="{7A920DCB-C80E-4AB4-8986-764862B9E5CD}" srcOrd="0" destOrd="0" presId="urn:microsoft.com/office/officeart/2005/8/layout/cycle2"/>
    <dgm:cxn modelId="{EB1836DE-A97B-4D89-B8EC-F9E89D1E7CA7}" type="presOf" srcId="{E4036A2F-2956-43EA-A4D7-C04396D2152D}" destId="{3DDE9964-0C23-4E0D-8286-8FDAC0C6A48B}" srcOrd="0" destOrd="0" presId="urn:microsoft.com/office/officeart/2005/8/layout/cycle2"/>
    <dgm:cxn modelId="{EE77E6E3-5622-4935-BA26-A1048F4E1A74}" srcId="{7F2BBD8F-C006-468B-9413-D443C20D184A}" destId="{08524280-5E68-485A-9A0D-81B3646ED9FD}" srcOrd="2" destOrd="0" parTransId="{C57CD27C-8DD4-4E22-8B8E-8C05D6785904}" sibTransId="{D42622A0-B754-4A3B-9F4E-69D45CDDFC37}"/>
    <dgm:cxn modelId="{BD7A5DE4-353A-41F1-9CC9-F48E7684357A}" type="presOf" srcId="{D42622A0-B754-4A3B-9F4E-69D45CDDFC37}" destId="{074B4551-8088-4D7A-8AA9-0D1CB8DB3E5D}" srcOrd="0" destOrd="0" presId="urn:microsoft.com/office/officeart/2005/8/layout/cycle2"/>
    <dgm:cxn modelId="{0708FDE5-6B46-4ED3-9645-566919BC666B}" srcId="{7F2BBD8F-C006-468B-9413-D443C20D184A}" destId="{531F5AD1-267A-4D35-8788-C3BA39D04589}" srcOrd="3" destOrd="0" parTransId="{A80670AB-E0D6-4FD7-9405-9C5393380223}" sibTransId="{945080F4-8E3A-475F-986F-E7B71CB322A5}"/>
    <dgm:cxn modelId="{7344EDEB-DCB2-43D6-8D2B-65321DC3B7C9}" srcId="{7F2BBD8F-C006-468B-9413-D443C20D184A}" destId="{E4036A2F-2956-43EA-A4D7-C04396D2152D}" srcOrd="5" destOrd="0" parTransId="{2935AF67-DEAF-46F1-A24B-5A5FE8D1DA32}" sibTransId="{22D899DE-41FF-423C-9557-38132DA459C8}"/>
    <dgm:cxn modelId="{7E9609EC-4193-47E6-9891-FBC99EA2C744}" type="presOf" srcId="{7017B0AD-9CD2-4256-99E3-F07BFE1A57EC}" destId="{B5BE8DEC-BF30-4E51-9959-A1FC4802AD96}" srcOrd="1" destOrd="0" presId="urn:microsoft.com/office/officeart/2005/8/layout/cycle2"/>
    <dgm:cxn modelId="{6A8786F6-D3A5-4250-9BA8-312286A6BAA8}" type="presOf" srcId="{22D899DE-41FF-423C-9557-38132DA459C8}" destId="{C27C6BD1-CF74-478E-8113-B7CD1A68F612}" srcOrd="1" destOrd="0" presId="urn:microsoft.com/office/officeart/2005/8/layout/cycle2"/>
    <dgm:cxn modelId="{7151D3FD-BBAF-4D9E-9798-A97177D3ABC7}" type="presOf" srcId="{20BED4F6-187A-4C1E-8E5C-66C87AF0276F}" destId="{D67DBF48-4547-4251-9D14-FE81C3A8FABB}" srcOrd="0" destOrd="0" presId="urn:microsoft.com/office/officeart/2005/8/layout/cycle2"/>
    <dgm:cxn modelId="{0167C346-5A59-4C5E-B231-B3BD7ED6E9A4}" type="presParOf" srcId="{CD9DDB82-93C2-4C11-9736-41F48CC4C6B1}" destId="{957D6107-F9BF-4D0D-8356-FF62C46BF372}" srcOrd="0" destOrd="0" presId="urn:microsoft.com/office/officeart/2005/8/layout/cycle2"/>
    <dgm:cxn modelId="{B3BAE35B-16FD-402C-8963-05536A71FF92}" type="presParOf" srcId="{CD9DDB82-93C2-4C11-9736-41F48CC4C6B1}" destId="{29534031-1319-465E-B799-DC2443AB7D42}" srcOrd="1" destOrd="0" presId="urn:microsoft.com/office/officeart/2005/8/layout/cycle2"/>
    <dgm:cxn modelId="{47A57E30-563A-4FFD-9C0B-F6CE586B1B5A}" type="presParOf" srcId="{29534031-1319-465E-B799-DC2443AB7D42}" destId="{F6CAD1FC-3B74-4F51-AC0D-A3BE3071CEE9}" srcOrd="0" destOrd="0" presId="urn:microsoft.com/office/officeart/2005/8/layout/cycle2"/>
    <dgm:cxn modelId="{276C0BFD-F64B-40CA-A1ED-9BFCBCF610EA}" type="presParOf" srcId="{CD9DDB82-93C2-4C11-9736-41F48CC4C6B1}" destId="{E9D5D895-06C8-4915-9AC8-E0287274942E}" srcOrd="2" destOrd="0" presId="urn:microsoft.com/office/officeart/2005/8/layout/cycle2"/>
    <dgm:cxn modelId="{57724A9A-F4FC-410D-A76E-CA8B3C22482E}" type="presParOf" srcId="{CD9DDB82-93C2-4C11-9736-41F48CC4C6B1}" destId="{2529DAA4-5255-487D-B897-425B8DD5E2A8}" srcOrd="3" destOrd="0" presId="urn:microsoft.com/office/officeart/2005/8/layout/cycle2"/>
    <dgm:cxn modelId="{E0E0EF97-89EC-475C-A8C7-6BEF9762FCA1}" type="presParOf" srcId="{2529DAA4-5255-487D-B897-425B8DD5E2A8}" destId="{500A1EB9-F9BB-4836-8F1F-05E175564DBB}" srcOrd="0" destOrd="0" presId="urn:microsoft.com/office/officeart/2005/8/layout/cycle2"/>
    <dgm:cxn modelId="{2F91A1C4-426A-42D1-8F6A-2BD143120FB9}" type="presParOf" srcId="{CD9DDB82-93C2-4C11-9736-41F48CC4C6B1}" destId="{7743A9A8-3D39-48B0-AC98-4C8D3F31C093}" srcOrd="4" destOrd="0" presId="urn:microsoft.com/office/officeart/2005/8/layout/cycle2"/>
    <dgm:cxn modelId="{F86384A1-5236-466C-86F1-497F7C182068}" type="presParOf" srcId="{CD9DDB82-93C2-4C11-9736-41F48CC4C6B1}" destId="{074B4551-8088-4D7A-8AA9-0D1CB8DB3E5D}" srcOrd="5" destOrd="0" presId="urn:microsoft.com/office/officeart/2005/8/layout/cycle2"/>
    <dgm:cxn modelId="{28298466-AB95-4C32-B424-883AEDB007F4}" type="presParOf" srcId="{074B4551-8088-4D7A-8AA9-0D1CB8DB3E5D}" destId="{3555CBCC-DE06-4D1D-8337-4E0D05EDDAC7}" srcOrd="0" destOrd="0" presId="urn:microsoft.com/office/officeart/2005/8/layout/cycle2"/>
    <dgm:cxn modelId="{DAF38E0A-70BA-45D1-B39C-C53BA4AC340D}" type="presParOf" srcId="{CD9DDB82-93C2-4C11-9736-41F48CC4C6B1}" destId="{2E40E974-979D-4549-B419-E2207A4EF749}" srcOrd="6" destOrd="0" presId="urn:microsoft.com/office/officeart/2005/8/layout/cycle2"/>
    <dgm:cxn modelId="{2B4A6B1D-260B-4708-96EC-267F3CDDC6EA}" type="presParOf" srcId="{CD9DDB82-93C2-4C11-9736-41F48CC4C6B1}" destId="{07D96A21-07AC-4AE8-8F7D-2C16819D5491}" srcOrd="7" destOrd="0" presId="urn:microsoft.com/office/officeart/2005/8/layout/cycle2"/>
    <dgm:cxn modelId="{45037001-E769-47ED-9ABB-F5A07C1292AB}" type="presParOf" srcId="{07D96A21-07AC-4AE8-8F7D-2C16819D5491}" destId="{4C36A3D9-5E51-4D04-93CC-BF5D6E21E9DA}" srcOrd="0" destOrd="0" presId="urn:microsoft.com/office/officeart/2005/8/layout/cycle2"/>
    <dgm:cxn modelId="{CB199275-38C7-4406-806F-55D8BA0C1FC4}" type="presParOf" srcId="{CD9DDB82-93C2-4C11-9736-41F48CC4C6B1}" destId="{7A920DCB-C80E-4AB4-8986-764862B9E5CD}" srcOrd="8" destOrd="0" presId="urn:microsoft.com/office/officeart/2005/8/layout/cycle2"/>
    <dgm:cxn modelId="{8E6C2015-6551-414C-AD69-417527F04403}" type="presParOf" srcId="{CD9DDB82-93C2-4C11-9736-41F48CC4C6B1}" destId="{9A2D710A-93FD-400C-B466-D79E78606A21}" srcOrd="9" destOrd="0" presId="urn:microsoft.com/office/officeart/2005/8/layout/cycle2"/>
    <dgm:cxn modelId="{8148374A-9041-44DF-A5B5-ECE5B4B35D53}" type="presParOf" srcId="{9A2D710A-93FD-400C-B466-D79E78606A21}" destId="{B5BE8DEC-BF30-4E51-9959-A1FC4802AD96}" srcOrd="0" destOrd="0" presId="urn:microsoft.com/office/officeart/2005/8/layout/cycle2"/>
    <dgm:cxn modelId="{61CEED42-6B7A-43EE-A957-BA7651208724}" type="presParOf" srcId="{CD9DDB82-93C2-4C11-9736-41F48CC4C6B1}" destId="{3DDE9964-0C23-4E0D-8286-8FDAC0C6A48B}" srcOrd="10" destOrd="0" presId="urn:microsoft.com/office/officeart/2005/8/layout/cycle2"/>
    <dgm:cxn modelId="{F93A6B29-F4A2-4C31-87DE-699A6AA3AB70}" type="presParOf" srcId="{CD9DDB82-93C2-4C11-9736-41F48CC4C6B1}" destId="{F7BAABD5-0E6E-49ED-99C1-24F8E23F67BE}" srcOrd="11" destOrd="0" presId="urn:microsoft.com/office/officeart/2005/8/layout/cycle2"/>
    <dgm:cxn modelId="{DBD2D2F8-F84B-4240-82B3-CA63E1209510}" type="presParOf" srcId="{F7BAABD5-0E6E-49ED-99C1-24F8E23F67BE}" destId="{C27C6BD1-CF74-478E-8113-B7CD1A68F612}" srcOrd="0" destOrd="0" presId="urn:microsoft.com/office/officeart/2005/8/layout/cycle2"/>
    <dgm:cxn modelId="{BBE6B97B-EFE1-4AAC-B019-AC02844DDFC7}" type="presParOf" srcId="{CD9DDB82-93C2-4C11-9736-41F48CC4C6B1}" destId="{D3A119A9-2B66-46A7-A0EE-2B11C476634B}" srcOrd="12" destOrd="0" presId="urn:microsoft.com/office/officeart/2005/8/layout/cycle2"/>
    <dgm:cxn modelId="{6A5FE86A-4B0F-49DA-8FAD-7B881466ACCF}" type="presParOf" srcId="{CD9DDB82-93C2-4C11-9736-41F48CC4C6B1}" destId="{D67DBF48-4547-4251-9D14-FE81C3A8FABB}" srcOrd="13" destOrd="0" presId="urn:microsoft.com/office/officeart/2005/8/layout/cycle2"/>
    <dgm:cxn modelId="{C71B1F67-2BE3-49D8-AF87-404F32488EBE}" type="presParOf" srcId="{D67DBF48-4547-4251-9D14-FE81C3A8FABB}" destId="{F4047DD0-E08A-415A-AE76-F73F52849B8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EDEA6-A1E5-4F87-BCAB-F792676391A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sl-SI"/>
        </a:p>
      </dgm:t>
    </dgm:pt>
    <dgm:pt modelId="{9C292D43-37A6-4929-A79B-30CAA29FC18B}" type="pres">
      <dgm:prSet presAssocID="{F1AEDEA6-A1E5-4F87-BCAB-F792676391A1}" presName="cycle" presStyleCnt="0">
        <dgm:presLayoutVars>
          <dgm:dir/>
          <dgm:resizeHandles val="exact"/>
        </dgm:presLayoutVars>
      </dgm:prSet>
      <dgm:spPr/>
    </dgm:pt>
  </dgm:ptLst>
  <dgm:cxnLst>
    <dgm:cxn modelId="{0C50C161-9773-458E-81BD-47171658D666}" type="presOf" srcId="{F1AEDEA6-A1E5-4F87-BCAB-F792676391A1}" destId="{9C292D43-37A6-4929-A79B-30CAA29FC18B}"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4CDBB-C65C-4FD9-A68A-3C15BBC691F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F776084A-0FE0-4650-9A8B-5D083FAD4ADC}" type="pres">
      <dgm:prSet presAssocID="{E714CDBB-C65C-4FD9-A68A-3C15BBC691F7}" presName="cycle" presStyleCnt="0">
        <dgm:presLayoutVars>
          <dgm:dir/>
          <dgm:resizeHandles val="exact"/>
        </dgm:presLayoutVars>
      </dgm:prSet>
      <dgm:spPr/>
    </dgm:pt>
  </dgm:ptLst>
  <dgm:cxnLst>
    <dgm:cxn modelId="{DB05F7DA-E41F-4E0C-A40C-6F58ADE5A694}" type="presOf" srcId="{E714CDBB-C65C-4FD9-A68A-3C15BBC691F7}" destId="{F776084A-0FE0-4650-9A8B-5D083FAD4ADC}"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DAC30-74FF-4189-8998-65AF2AAA079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A7E2FFBD-7A70-4D93-8FDC-BE22E1082C80}" type="pres">
      <dgm:prSet presAssocID="{B02DAC30-74FF-4189-8998-65AF2AAA0795}" presName="cycle" presStyleCnt="0">
        <dgm:presLayoutVars>
          <dgm:dir/>
          <dgm:resizeHandles val="exact"/>
        </dgm:presLayoutVars>
      </dgm:prSet>
      <dgm:spPr/>
    </dgm:pt>
  </dgm:ptLst>
  <dgm:cxnLst>
    <dgm:cxn modelId="{12528375-8AD4-4F40-8E52-36504EFB24C5}" type="presOf" srcId="{B02DAC30-74FF-4189-8998-65AF2AAA0795}" destId="{A7E2FFBD-7A70-4D93-8FDC-BE22E1082C80}" srcOrd="0" destOrd="0" presId="urn:microsoft.com/office/officeart/2005/8/layout/cycle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D64F0-F60B-47A7-BFD4-C9E32BD782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539C76F5-0797-4B3C-8D22-29A75E8FEEF9}" type="pres">
      <dgm:prSet presAssocID="{EF4D64F0-F60B-47A7-BFD4-C9E32BD782CC}" presName="cycle" presStyleCnt="0">
        <dgm:presLayoutVars>
          <dgm:dir/>
          <dgm:resizeHandles val="exact"/>
        </dgm:presLayoutVars>
      </dgm:prSet>
      <dgm:spPr/>
    </dgm:pt>
  </dgm:ptLst>
  <dgm:cxnLst>
    <dgm:cxn modelId="{A2C87DD3-CCD9-4BB9-839E-A10A0582AA01}" type="presOf" srcId="{EF4D64F0-F60B-47A7-BFD4-C9E32BD782CC}" destId="{539C76F5-0797-4B3C-8D22-29A75E8FEEF9}" srcOrd="0" destOrd="0" presId="urn:microsoft.com/office/officeart/2005/8/layout/cycle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45E39-DC73-44CD-AF66-1BE46006DE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EE268811-17C0-4EF1-ADF9-9CFF96DD96AD}" type="pres">
      <dgm:prSet presAssocID="{6D545E39-DC73-44CD-AF66-1BE46006DE3D}" presName="cycle" presStyleCnt="0">
        <dgm:presLayoutVars>
          <dgm:dir/>
          <dgm:resizeHandles val="exact"/>
        </dgm:presLayoutVars>
      </dgm:prSet>
      <dgm:spPr/>
    </dgm:pt>
  </dgm:ptLst>
  <dgm:cxnLst>
    <dgm:cxn modelId="{009E857E-DDFA-41AE-BA57-638EB3174E2D}" type="presOf" srcId="{6D545E39-DC73-44CD-AF66-1BE46006DE3D}" destId="{EE268811-17C0-4EF1-ADF9-9CFF96DD96AD}" srcOrd="0" destOrd="0" presId="urn:microsoft.com/office/officeart/2005/8/layout/cycle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6107-F9BF-4D0D-8356-FF62C46BF372}">
      <dsp:nvSpPr>
        <dsp:cNvPr id="0" name=""/>
        <dsp:cNvSpPr/>
      </dsp:nvSpPr>
      <dsp:spPr>
        <a:xfrm>
          <a:off x="1919894" y="34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ISKANJE</a:t>
          </a:r>
          <a:r>
            <a:rPr lang="sl-SI" sz="700" kern="1200"/>
            <a:t> </a:t>
          </a:r>
          <a:r>
            <a:rPr lang="sl-SI" sz="1000" kern="1200"/>
            <a:t>PODATKOV</a:t>
          </a:r>
        </a:p>
      </dsp:txBody>
      <dsp:txXfrm>
        <a:off x="2081872" y="162324"/>
        <a:ext cx="782096" cy="782096"/>
      </dsp:txXfrm>
    </dsp:sp>
    <dsp:sp modelId="{29534031-1319-465E-B799-DC2443AB7D42}">
      <dsp:nvSpPr>
        <dsp:cNvPr id="0" name=""/>
        <dsp:cNvSpPr/>
      </dsp:nvSpPr>
      <dsp:spPr>
        <a:xfrm rot="1542857">
          <a:off x="3066693" y="723551"/>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3071066" y="779051"/>
        <a:ext cx="206056" cy="223976"/>
      </dsp:txXfrm>
    </dsp:sp>
    <dsp:sp modelId="{E9D5D895-06C8-4915-9AC8-E0287274942E}">
      <dsp:nvSpPr>
        <dsp:cNvPr id="0" name=""/>
        <dsp:cNvSpPr/>
      </dsp:nvSpPr>
      <dsp:spPr>
        <a:xfrm>
          <a:off x="3416817" y="72122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ZBIRANJE oz. USTVARJANJE PODATKOV</a:t>
          </a:r>
        </a:p>
      </dsp:txBody>
      <dsp:txXfrm>
        <a:off x="3578795" y="883204"/>
        <a:ext cx="782096" cy="782096"/>
      </dsp:txXfrm>
    </dsp:sp>
    <dsp:sp modelId="{2529DAA4-5255-487D-B897-425B8DD5E2A8}">
      <dsp:nvSpPr>
        <dsp:cNvPr id="0" name=""/>
        <dsp:cNvSpPr/>
      </dsp:nvSpPr>
      <dsp:spPr>
        <a:xfrm rot="4628571">
          <a:off x="4005661" y="1889385"/>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4039990" y="1920996"/>
        <a:ext cx="206056" cy="223976"/>
      </dsp:txXfrm>
    </dsp:sp>
    <dsp:sp modelId="{7743A9A8-3D39-48B0-AC98-4C8D3F31C093}">
      <dsp:nvSpPr>
        <dsp:cNvPr id="0" name=""/>
        <dsp:cNvSpPr/>
      </dsp:nvSpPr>
      <dsp:spPr>
        <a:xfrm>
          <a:off x="3786526" y="2341029"/>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l-SI" sz="900" kern="1200"/>
            <a:t>ORGANIZIRANJE in DOKUMENTIRANJE</a:t>
          </a:r>
        </a:p>
      </dsp:txBody>
      <dsp:txXfrm>
        <a:off x="3948504" y="2503007"/>
        <a:ext cx="782096" cy="782096"/>
      </dsp:txXfrm>
    </dsp:sp>
    <dsp:sp modelId="{074B4551-8088-4D7A-8AA9-0D1CB8DB3E5D}">
      <dsp:nvSpPr>
        <dsp:cNvPr id="0" name=""/>
        <dsp:cNvSpPr/>
      </dsp:nvSpPr>
      <dsp:spPr>
        <a:xfrm rot="7714286">
          <a:off x="3679613" y="3350386"/>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3751297" y="3390523"/>
        <a:ext cx="206056" cy="223976"/>
      </dsp:txXfrm>
    </dsp:sp>
    <dsp:sp modelId="{2E40E974-979D-4549-B419-E2207A4EF749}">
      <dsp:nvSpPr>
        <dsp:cNvPr id="0" name=""/>
        <dsp:cNvSpPr/>
      </dsp:nvSpPr>
      <dsp:spPr>
        <a:xfrm>
          <a:off x="2750624" y="3640011"/>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OBDELAVA PODATKOV</a:t>
          </a:r>
        </a:p>
      </dsp:txBody>
      <dsp:txXfrm>
        <a:off x="2912602" y="3801989"/>
        <a:ext cx="782096" cy="782096"/>
      </dsp:txXfrm>
    </dsp:sp>
    <dsp:sp modelId="{07D96A21-07AC-4AE8-8F7D-2C16819D5491}">
      <dsp:nvSpPr>
        <dsp:cNvPr id="0" name=""/>
        <dsp:cNvSpPr/>
      </dsp:nvSpPr>
      <dsp:spPr>
        <a:xfrm rot="10800000">
          <a:off x="2334068" y="4006390"/>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2422377" y="4081048"/>
        <a:ext cx="206056" cy="223976"/>
      </dsp:txXfrm>
    </dsp:sp>
    <dsp:sp modelId="{7A920DCB-C80E-4AB4-8986-764862B9E5CD}">
      <dsp:nvSpPr>
        <dsp:cNvPr id="0" name=""/>
        <dsp:cNvSpPr/>
      </dsp:nvSpPr>
      <dsp:spPr>
        <a:xfrm>
          <a:off x="1089164" y="3640011"/>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OHRANJANJE PODATKOV</a:t>
          </a:r>
        </a:p>
      </dsp:txBody>
      <dsp:txXfrm>
        <a:off x="1251142" y="3801989"/>
        <a:ext cx="782096" cy="782096"/>
      </dsp:txXfrm>
    </dsp:sp>
    <dsp:sp modelId="{9A2D710A-93FD-400C-B466-D79E78606A21}">
      <dsp:nvSpPr>
        <dsp:cNvPr id="0" name=""/>
        <dsp:cNvSpPr/>
      </dsp:nvSpPr>
      <dsp:spPr>
        <a:xfrm rot="13885714">
          <a:off x="982250" y="3363413"/>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1053934" y="3472592"/>
        <a:ext cx="206056" cy="223976"/>
      </dsp:txXfrm>
    </dsp:sp>
    <dsp:sp modelId="{3DDE9964-0C23-4E0D-8286-8FDAC0C6A48B}">
      <dsp:nvSpPr>
        <dsp:cNvPr id="0" name=""/>
        <dsp:cNvSpPr/>
      </dsp:nvSpPr>
      <dsp:spPr>
        <a:xfrm>
          <a:off x="53261" y="2341029"/>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ZAŠČITA PODATKOV</a:t>
          </a:r>
        </a:p>
      </dsp:txBody>
      <dsp:txXfrm>
        <a:off x="215239" y="2503007"/>
        <a:ext cx="782096" cy="782096"/>
      </dsp:txXfrm>
    </dsp:sp>
    <dsp:sp modelId="{F7BAABD5-0E6E-49ED-99C1-24F8E23F67BE}">
      <dsp:nvSpPr>
        <dsp:cNvPr id="0" name=""/>
        <dsp:cNvSpPr/>
      </dsp:nvSpPr>
      <dsp:spPr>
        <a:xfrm rot="16971429">
          <a:off x="642105" y="1905630"/>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676434" y="2023335"/>
        <a:ext cx="206056" cy="223976"/>
      </dsp:txXfrm>
    </dsp:sp>
    <dsp:sp modelId="{D3A119A9-2B66-46A7-A0EE-2B11C476634B}">
      <dsp:nvSpPr>
        <dsp:cNvPr id="0" name=""/>
        <dsp:cNvSpPr/>
      </dsp:nvSpPr>
      <dsp:spPr>
        <a:xfrm>
          <a:off x="422971" y="72122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a:t>OBJAVA PODATKOV</a:t>
          </a:r>
        </a:p>
      </dsp:txBody>
      <dsp:txXfrm>
        <a:off x="584949" y="883204"/>
        <a:ext cx="782096" cy="782096"/>
      </dsp:txXfrm>
    </dsp:sp>
    <dsp:sp modelId="{D67DBF48-4547-4251-9D14-FE81C3A8FABB}">
      <dsp:nvSpPr>
        <dsp:cNvPr id="0" name=""/>
        <dsp:cNvSpPr/>
      </dsp:nvSpPr>
      <dsp:spPr>
        <a:xfrm rot="20057143">
          <a:off x="1569770" y="730781"/>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1574143" y="824597"/>
        <a:ext cx="206056" cy="22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41:04.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0 184,'157'-3,"169"6,-227 10,-59-6,46 0,11-5,222 11,-124-5,-60-4,-26 8,-68-5,54 0,2085-8,-2149-1,1-2,-1-1,0-2,-1 0,30-13,64-14,-114 31,0 0,0-1,0 0,13-7,-15 6,0 1,1 0,0 1,-1 0,19-4,28-5,22-2,296-23,-237 21,-52 4,-40 5,64-2,992 9,-492 1,-198-14,-38-1,998 15,-1159 12,-31 0,329-12,-267-2,-196 3,50 10,36 1,417-14,-534 2,-1 0,0 0,22 7,-13-3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9D926-A6A3-498D-B3C0-5478BEFBC24F}" type="datetimeFigureOut">
              <a:rPr lang="sl-SI" smtClean="0"/>
              <a:t>15. 04. 2026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AB739-B8D4-4C04-910C-5240A9B6424B}" type="slidenum">
              <a:rPr lang="sl-SI" smtClean="0"/>
              <a:t>‹#›</a:t>
            </a:fld>
            <a:endParaRPr lang="sl-SI"/>
          </a:p>
        </p:txBody>
      </p:sp>
    </p:spTree>
    <p:extLst>
      <p:ext uri="{BB962C8B-B14F-4D97-AF65-F5344CB8AC3E}">
        <p14:creationId xmlns:p14="http://schemas.microsoft.com/office/powerpoint/2010/main" val="312819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a:t>
            </a:fld>
            <a:endParaRPr lang="sl-SI"/>
          </a:p>
        </p:txBody>
      </p:sp>
    </p:spTree>
    <p:extLst>
      <p:ext uri="{BB962C8B-B14F-4D97-AF65-F5344CB8AC3E}">
        <p14:creationId xmlns:p14="http://schemas.microsoft.com/office/powerpoint/2010/main" val="230953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18</a:t>
            </a:fld>
            <a:endParaRPr lang="sl-SI"/>
          </a:p>
        </p:txBody>
      </p:sp>
    </p:spTree>
    <p:extLst>
      <p:ext uri="{BB962C8B-B14F-4D97-AF65-F5344CB8AC3E}">
        <p14:creationId xmlns:p14="http://schemas.microsoft.com/office/powerpoint/2010/main" val="147204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19</a:t>
            </a:fld>
            <a:endParaRPr lang="sl-SI"/>
          </a:p>
        </p:txBody>
      </p:sp>
    </p:spTree>
    <p:extLst>
      <p:ext uri="{BB962C8B-B14F-4D97-AF65-F5344CB8AC3E}">
        <p14:creationId xmlns:p14="http://schemas.microsoft.com/office/powerpoint/2010/main" val="303043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20</a:t>
            </a:fld>
            <a:endParaRPr lang="sl-SI"/>
          </a:p>
        </p:txBody>
      </p:sp>
    </p:spTree>
    <p:extLst>
      <p:ext uri="{BB962C8B-B14F-4D97-AF65-F5344CB8AC3E}">
        <p14:creationId xmlns:p14="http://schemas.microsoft.com/office/powerpoint/2010/main" val="107605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22</a:t>
            </a:fld>
            <a:endParaRPr lang="sl-SI"/>
          </a:p>
        </p:txBody>
      </p:sp>
    </p:spTree>
    <p:extLst>
      <p:ext uri="{BB962C8B-B14F-4D97-AF65-F5344CB8AC3E}">
        <p14:creationId xmlns:p14="http://schemas.microsoft.com/office/powerpoint/2010/main" val="221470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23</a:t>
            </a:fld>
            <a:endParaRPr lang="sl-SI"/>
          </a:p>
        </p:txBody>
      </p:sp>
    </p:spTree>
    <p:extLst>
      <p:ext uri="{BB962C8B-B14F-4D97-AF65-F5344CB8AC3E}">
        <p14:creationId xmlns:p14="http://schemas.microsoft.com/office/powerpoint/2010/main" val="290643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25</a:t>
            </a:fld>
            <a:endParaRPr lang="sl-SI"/>
          </a:p>
        </p:txBody>
      </p:sp>
    </p:spTree>
    <p:extLst>
      <p:ext uri="{BB962C8B-B14F-4D97-AF65-F5344CB8AC3E}">
        <p14:creationId xmlns:p14="http://schemas.microsoft.com/office/powerpoint/2010/main" val="16362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26</a:t>
            </a:fld>
            <a:endParaRPr lang="sl-SI"/>
          </a:p>
        </p:txBody>
      </p:sp>
    </p:spTree>
    <p:extLst>
      <p:ext uri="{BB962C8B-B14F-4D97-AF65-F5344CB8AC3E}">
        <p14:creationId xmlns:p14="http://schemas.microsoft.com/office/powerpoint/2010/main" val="1288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27</a:t>
            </a:fld>
            <a:endParaRPr lang="sl-SI"/>
          </a:p>
        </p:txBody>
      </p:sp>
    </p:spTree>
    <p:extLst>
      <p:ext uri="{BB962C8B-B14F-4D97-AF65-F5344CB8AC3E}">
        <p14:creationId xmlns:p14="http://schemas.microsoft.com/office/powerpoint/2010/main" val="371093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28</a:t>
            </a:fld>
            <a:endParaRPr lang="sl-SI"/>
          </a:p>
        </p:txBody>
      </p:sp>
    </p:spTree>
    <p:extLst>
      <p:ext uri="{BB962C8B-B14F-4D97-AF65-F5344CB8AC3E}">
        <p14:creationId xmlns:p14="http://schemas.microsoft.com/office/powerpoint/2010/main" val="32305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29</a:t>
            </a:fld>
            <a:endParaRPr lang="sl-SI"/>
          </a:p>
        </p:txBody>
      </p:sp>
    </p:spTree>
    <p:extLst>
      <p:ext uri="{BB962C8B-B14F-4D97-AF65-F5344CB8AC3E}">
        <p14:creationId xmlns:p14="http://schemas.microsoft.com/office/powerpoint/2010/main" val="400488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5</a:t>
            </a:fld>
            <a:endParaRPr lang="sl-SI"/>
          </a:p>
        </p:txBody>
      </p:sp>
    </p:spTree>
    <p:extLst>
      <p:ext uri="{BB962C8B-B14F-4D97-AF65-F5344CB8AC3E}">
        <p14:creationId xmlns:p14="http://schemas.microsoft.com/office/powerpoint/2010/main" val="94093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30</a:t>
            </a:fld>
            <a:endParaRPr lang="sl-SI"/>
          </a:p>
        </p:txBody>
      </p:sp>
    </p:spTree>
    <p:extLst>
      <p:ext uri="{BB962C8B-B14F-4D97-AF65-F5344CB8AC3E}">
        <p14:creationId xmlns:p14="http://schemas.microsoft.com/office/powerpoint/2010/main" val="450363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31</a:t>
            </a:fld>
            <a:endParaRPr lang="sl-SI"/>
          </a:p>
        </p:txBody>
      </p:sp>
    </p:spTree>
    <p:extLst>
      <p:ext uri="{BB962C8B-B14F-4D97-AF65-F5344CB8AC3E}">
        <p14:creationId xmlns:p14="http://schemas.microsoft.com/office/powerpoint/2010/main" val="291244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32</a:t>
            </a:fld>
            <a:endParaRPr lang="sl-SI"/>
          </a:p>
        </p:txBody>
      </p:sp>
    </p:spTree>
    <p:extLst>
      <p:ext uri="{BB962C8B-B14F-4D97-AF65-F5344CB8AC3E}">
        <p14:creationId xmlns:p14="http://schemas.microsoft.com/office/powerpoint/2010/main" val="2806402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33</a:t>
            </a:fld>
            <a:endParaRPr lang="sl-SI"/>
          </a:p>
        </p:txBody>
      </p:sp>
    </p:spTree>
    <p:extLst>
      <p:ext uri="{BB962C8B-B14F-4D97-AF65-F5344CB8AC3E}">
        <p14:creationId xmlns:p14="http://schemas.microsoft.com/office/powerpoint/2010/main" val="1368177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34</a:t>
            </a:fld>
            <a:endParaRPr lang="sl-SI"/>
          </a:p>
        </p:txBody>
      </p:sp>
    </p:spTree>
    <p:extLst>
      <p:ext uri="{BB962C8B-B14F-4D97-AF65-F5344CB8AC3E}">
        <p14:creationId xmlns:p14="http://schemas.microsoft.com/office/powerpoint/2010/main" val="391105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35</a:t>
            </a:fld>
            <a:endParaRPr lang="sl-SI"/>
          </a:p>
        </p:txBody>
      </p:sp>
    </p:spTree>
    <p:extLst>
      <p:ext uri="{BB962C8B-B14F-4D97-AF65-F5344CB8AC3E}">
        <p14:creationId xmlns:p14="http://schemas.microsoft.com/office/powerpoint/2010/main" val="147392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36</a:t>
            </a:fld>
            <a:endParaRPr lang="sl-SI"/>
          </a:p>
        </p:txBody>
      </p:sp>
    </p:spTree>
    <p:extLst>
      <p:ext uri="{BB962C8B-B14F-4D97-AF65-F5344CB8AC3E}">
        <p14:creationId xmlns:p14="http://schemas.microsoft.com/office/powerpoint/2010/main" val="239244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37</a:t>
            </a:fld>
            <a:endParaRPr lang="sl-SI"/>
          </a:p>
        </p:txBody>
      </p:sp>
    </p:spTree>
    <p:extLst>
      <p:ext uri="{BB962C8B-B14F-4D97-AF65-F5344CB8AC3E}">
        <p14:creationId xmlns:p14="http://schemas.microsoft.com/office/powerpoint/2010/main" val="3058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38</a:t>
            </a:fld>
            <a:endParaRPr lang="sl-SI"/>
          </a:p>
        </p:txBody>
      </p:sp>
    </p:spTree>
    <p:extLst>
      <p:ext uri="{BB962C8B-B14F-4D97-AF65-F5344CB8AC3E}">
        <p14:creationId xmlns:p14="http://schemas.microsoft.com/office/powerpoint/2010/main" val="3873300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39</a:t>
            </a:fld>
            <a:endParaRPr lang="sl-SI"/>
          </a:p>
        </p:txBody>
      </p:sp>
    </p:spTree>
    <p:extLst>
      <p:ext uri="{BB962C8B-B14F-4D97-AF65-F5344CB8AC3E}">
        <p14:creationId xmlns:p14="http://schemas.microsoft.com/office/powerpoint/2010/main" val="212520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9</a:t>
            </a:fld>
            <a:endParaRPr lang="sl-SI"/>
          </a:p>
        </p:txBody>
      </p:sp>
    </p:spTree>
    <p:extLst>
      <p:ext uri="{BB962C8B-B14F-4D97-AF65-F5344CB8AC3E}">
        <p14:creationId xmlns:p14="http://schemas.microsoft.com/office/powerpoint/2010/main" val="2753435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40</a:t>
            </a:fld>
            <a:endParaRPr lang="sl-SI"/>
          </a:p>
        </p:txBody>
      </p:sp>
    </p:spTree>
    <p:extLst>
      <p:ext uri="{BB962C8B-B14F-4D97-AF65-F5344CB8AC3E}">
        <p14:creationId xmlns:p14="http://schemas.microsoft.com/office/powerpoint/2010/main" val="3823394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41</a:t>
            </a:fld>
            <a:endParaRPr lang="sl-SI"/>
          </a:p>
        </p:txBody>
      </p:sp>
    </p:spTree>
    <p:extLst>
      <p:ext uri="{BB962C8B-B14F-4D97-AF65-F5344CB8AC3E}">
        <p14:creationId xmlns:p14="http://schemas.microsoft.com/office/powerpoint/2010/main" val="3489732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42</a:t>
            </a:fld>
            <a:endParaRPr lang="sl-SI"/>
          </a:p>
        </p:txBody>
      </p:sp>
    </p:spTree>
    <p:extLst>
      <p:ext uri="{BB962C8B-B14F-4D97-AF65-F5344CB8AC3E}">
        <p14:creationId xmlns:p14="http://schemas.microsoft.com/office/powerpoint/2010/main" val="401218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43</a:t>
            </a:fld>
            <a:endParaRPr lang="sl-SI"/>
          </a:p>
        </p:txBody>
      </p:sp>
    </p:spTree>
    <p:extLst>
      <p:ext uri="{BB962C8B-B14F-4D97-AF65-F5344CB8AC3E}">
        <p14:creationId xmlns:p14="http://schemas.microsoft.com/office/powerpoint/2010/main" val="4198965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44</a:t>
            </a:fld>
            <a:endParaRPr lang="sl-SI"/>
          </a:p>
        </p:txBody>
      </p:sp>
    </p:spTree>
    <p:extLst>
      <p:ext uri="{BB962C8B-B14F-4D97-AF65-F5344CB8AC3E}">
        <p14:creationId xmlns:p14="http://schemas.microsoft.com/office/powerpoint/2010/main" val="207061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45</a:t>
            </a:fld>
            <a:endParaRPr lang="sl-SI"/>
          </a:p>
        </p:txBody>
      </p:sp>
    </p:spTree>
    <p:extLst>
      <p:ext uri="{BB962C8B-B14F-4D97-AF65-F5344CB8AC3E}">
        <p14:creationId xmlns:p14="http://schemas.microsoft.com/office/powerpoint/2010/main" val="3932924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46</a:t>
            </a:fld>
            <a:endParaRPr lang="sl-SI"/>
          </a:p>
        </p:txBody>
      </p:sp>
    </p:spTree>
    <p:extLst>
      <p:ext uri="{BB962C8B-B14F-4D97-AF65-F5344CB8AC3E}">
        <p14:creationId xmlns:p14="http://schemas.microsoft.com/office/powerpoint/2010/main" val="102088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47</a:t>
            </a:fld>
            <a:endParaRPr lang="sl-SI"/>
          </a:p>
        </p:txBody>
      </p:sp>
    </p:spTree>
    <p:extLst>
      <p:ext uri="{BB962C8B-B14F-4D97-AF65-F5344CB8AC3E}">
        <p14:creationId xmlns:p14="http://schemas.microsoft.com/office/powerpoint/2010/main" val="1449762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54</a:t>
            </a:fld>
            <a:endParaRPr lang="sl-SI"/>
          </a:p>
        </p:txBody>
      </p:sp>
    </p:spTree>
    <p:extLst>
      <p:ext uri="{BB962C8B-B14F-4D97-AF65-F5344CB8AC3E}">
        <p14:creationId xmlns:p14="http://schemas.microsoft.com/office/powerpoint/2010/main" val="187974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58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10</a:t>
            </a:fld>
            <a:endParaRPr lang="sl-SI"/>
          </a:p>
        </p:txBody>
      </p:sp>
    </p:spTree>
    <p:extLst>
      <p:ext uri="{BB962C8B-B14F-4D97-AF65-F5344CB8AC3E}">
        <p14:creationId xmlns:p14="http://schemas.microsoft.com/office/powerpoint/2010/main" val="343039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11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282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B739-B8D4-4C04-910C-5240A9B6424B}"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536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291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671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97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65</a:t>
            </a:fld>
            <a:endParaRPr lang="sl-SI"/>
          </a:p>
        </p:txBody>
      </p:sp>
    </p:spTree>
    <p:extLst>
      <p:ext uri="{BB962C8B-B14F-4D97-AF65-F5344CB8AC3E}">
        <p14:creationId xmlns:p14="http://schemas.microsoft.com/office/powerpoint/2010/main" val="1642428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66</a:t>
            </a:fld>
            <a:endParaRPr lang="sl-SI"/>
          </a:p>
        </p:txBody>
      </p:sp>
    </p:spTree>
    <p:extLst>
      <p:ext uri="{BB962C8B-B14F-4D97-AF65-F5344CB8AC3E}">
        <p14:creationId xmlns:p14="http://schemas.microsoft.com/office/powerpoint/2010/main" val="3776178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67</a:t>
            </a:fld>
            <a:endParaRPr lang="sl-SI"/>
          </a:p>
        </p:txBody>
      </p:sp>
    </p:spTree>
    <p:extLst>
      <p:ext uri="{BB962C8B-B14F-4D97-AF65-F5344CB8AC3E}">
        <p14:creationId xmlns:p14="http://schemas.microsoft.com/office/powerpoint/2010/main" val="4064515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74</a:t>
            </a:fld>
            <a:endParaRPr lang="sl-SI"/>
          </a:p>
        </p:txBody>
      </p:sp>
    </p:spTree>
    <p:extLst>
      <p:ext uri="{BB962C8B-B14F-4D97-AF65-F5344CB8AC3E}">
        <p14:creationId xmlns:p14="http://schemas.microsoft.com/office/powerpoint/2010/main" val="52989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11</a:t>
            </a:fld>
            <a:endParaRPr lang="sl-SI"/>
          </a:p>
        </p:txBody>
      </p:sp>
    </p:spTree>
    <p:extLst>
      <p:ext uri="{BB962C8B-B14F-4D97-AF65-F5344CB8AC3E}">
        <p14:creationId xmlns:p14="http://schemas.microsoft.com/office/powerpoint/2010/main" val="1093983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75</a:t>
            </a:fld>
            <a:endParaRPr lang="sl-SI"/>
          </a:p>
        </p:txBody>
      </p:sp>
    </p:spTree>
    <p:extLst>
      <p:ext uri="{BB962C8B-B14F-4D97-AF65-F5344CB8AC3E}">
        <p14:creationId xmlns:p14="http://schemas.microsoft.com/office/powerpoint/2010/main" val="3062802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82</a:t>
            </a:fld>
            <a:endParaRPr lang="sl-SI"/>
          </a:p>
        </p:txBody>
      </p:sp>
    </p:spTree>
    <p:extLst>
      <p:ext uri="{BB962C8B-B14F-4D97-AF65-F5344CB8AC3E}">
        <p14:creationId xmlns:p14="http://schemas.microsoft.com/office/powerpoint/2010/main" val="171368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14</a:t>
            </a:fld>
            <a:endParaRPr lang="sl-SI"/>
          </a:p>
        </p:txBody>
      </p:sp>
    </p:spTree>
    <p:extLst>
      <p:ext uri="{BB962C8B-B14F-4D97-AF65-F5344CB8AC3E}">
        <p14:creationId xmlns:p14="http://schemas.microsoft.com/office/powerpoint/2010/main" val="90330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15</a:t>
            </a:fld>
            <a:endParaRPr lang="sl-SI"/>
          </a:p>
        </p:txBody>
      </p:sp>
    </p:spTree>
    <p:extLst>
      <p:ext uri="{BB962C8B-B14F-4D97-AF65-F5344CB8AC3E}">
        <p14:creationId xmlns:p14="http://schemas.microsoft.com/office/powerpoint/2010/main" val="122968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16</a:t>
            </a:fld>
            <a:endParaRPr lang="sl-SI"/>
          </a:p>
        </p:txBody>
      </p:sp>
    </p:spTree>
    <p:extLst>
      <p:ext uri="{BB962C8B-B14F-4D97-AF65-F5344CB8AC3E}">
        <p14:creationId xmlns:p14="http://schemas.microsoft.com/office/powerpoint/2010/main" val="416886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17</a:t>
            </a:fld>
            <a:endParaRPr lang="sl-SI"/>
          </a:p>
        </p:txBody>
      </p:sp>
    </p:spTree>
    <p:extLst>
      <p:ext uri="{BB962C8B-B14F-4D97-AF65-F5344CB8AC3E}">
        <p14:creationId xmlns:p14="http://schemas.microsoft.com/office/powerpoint/2010/main" val="227334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15. 04. 2026</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15. 04. 2026</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15. 04. 2026</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15. 04. 2026</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15. 04. 2026</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15. 04. 2026</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15. 04. 2026</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15. 04. 2026</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15. 04. 2026</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15. 04. 2026</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15. 04. 2026</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15. 04. 2026</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4.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4.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doi.org/10.5281/zenodo.333280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mponline.dcc.ac.uk/" TargetMode="External"/><Relationship Id="rId5" Type="http://schemas.openxmlformats.org/officeDocument/2006/relationships/hyperlink" Target="https://nrrp.openscience.si/" TargetMode="External"/><Relationship Id="rId4" Type="http://schemas.openxmlformats.org/officeDocument/2006/relationships/hyperlink" Target="https://riojourna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ris-rs.si/sl/progproj/rproj/razpisi/24/razp-proj-25.asp" TargetMode="External"/><Relationship Id="rId4" Type="http://schemas.openxmlformats.org/officeDocument/2006/relationships/hyperlink" Target="https://www.aris-rs.si/sl/obvestila/24/novosti-odprta-znanost-okt24.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rc.europa.eu/sites/default/files/document/file/ERC_info_document-Open_Research_Data_and_Data_Management_Plan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ris-rs.si/sl/progproj/rproj/razpisi/24/razp-proj-25.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uni-lj.si/assets/Sluzba-za-doktorski-studij/Pravila-in-postopki/Pravilnik-o-doktorskem-studiju-neuradno-precisceno-besedilo-z-dne-27.-4.-2024.pdf" TargetMode="External"/><Relationship Id="rId4" Type="http://schemas.openxmlformats.org/officeDocument/2006/relationships/hyperlink" Target="https://repozitorij.uni-lj.si/IzpisGradiva.php?id=156371&amp;lang=sl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repozitorij.uni-lj.si/IzpisGradiva.php?id=156371&amp;lang=sl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nrrp.odprtaznanost.s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ukdataservice.ac.uk/learning-hub/research-data-management/format-your-data/recommended-forma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re3data.org/" TargetMode="External"/><Relationship Id="rId4" Type="http://schemas.openxmlformats.org/officeDocument/2006/relationships/hyperlink" Target="https://www.aris-rs.si/sl/obvestila/24/inc/3/Merila%20ZVR.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irrosdata.ctk.uni-lj.si/metapodatki/provenien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irrosdata.ctk.uni-lj.si/metapodatki/oblikovanje-metapodatk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irrosdata.ctk.uni-lj.si/repozitoriji/trajni-identifikatorj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agr-contr/general-mga_horizon-euratom_en.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agr-contr/general-mga_horizon-euratom_en.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cienceeurope.org/media/urspcz0a/se-rdm-template-1-core-requirements-for-data-management-plans.doc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doi.org/10.5281/zenodo.3332807" TargetMode="Externa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doi.org/10.5281/zenodo.36953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doi.org/10.5281/zenodo.3695300"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cienceeurope.org/our-priorities/research-data/research-data-managemen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8" Type="http://schemas.openxmlformats.org/officeDocument/2006/relationships/hyperlink" Target="https://www.uni-lj.si/mma/nrrp2/2023082411334210/?m=1692869622" TargetMode="External"/><Relationship Id="rId3" Type="http://schemas.openxmlformats.org/officeDocument/2006/relationships/hyperlink" Target="https://dmponline.dcc.ac.uk/template_export/5992485.pdf" TargetMode="External"/><Relationship Id="rId7" Type="http://schemas.openxmlformats.org/officeDocument/2006/relationships/hyperlink" Target="https://scienceeurope.org/media/411km040/se-rdm-template-3-researcher-guidance-for-data-management-plans.docx"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adp.fdv.uni-lj.si/media/publikacije/predavanja/2020/DMPExpertGuide_SI_v1.pdf" TargetMode="External"/><Relationship Id="rId5" Type="http://schemas.openxmlformats.org/officeDocument/2006/relationships/hyperlink" Target="http://www.aris-rs.si/sl/obvestila/24/inc/3/NRRP_obrazec.pdf" TargetMode="External"/><Relationship Id="rId4" Type="http://schemas.openxmlformats.org/officeDocument/2006/relationships/hyperlink" Target="https://dmponline.dcc.ac.uk/template_export/2088403152.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scienceeurope.org/media/411km040/se-rdm-template-3-researcher-guidance-for-data-management-plans.docx" TargetMode="Externa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erc.europa.eu/sites/default/files/document/file/ERC-Data-ManagementPlan.docx" TargetMode="Externa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ec.europa.eu/info/funding-tenders/opportunities/portal/screen/how-to-participate/reference-documents?programmePeriod=2021-2027&amp;frameworkProgramme=43108390"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s://www.hippocampus.si/ISBN/978-961-293-328-9.pdf#%5B%7B%22num%22%3A301%2C%22gen%22%3A0%7D%2C%7B%22name%22%3A%22XYZ%22%7D%2C-547%2C669%2C0%5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dirrosdata.ctk.uni-lj.si/raziskovalni-podatki/nacrt-ravnanja-z-raziskovalnimi-podatki/"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aris-rs.si/sl/progproj/rproj/razpisi/24/inc/1/Obrazec_NRRP.docx" TargetMode="Externa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uni-lj.si/studij/doktorski-studij/ravnanje-z-raziskovalnimi-podatki" TargetMode="Externa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adp.fdv.uni-lj.si/media/publikacije/predavanja/2020/DMPExpertGuide_SI_v1.pdf"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dmeg.cessda.eu/" TargetMode="External"/><Relationship Id="rId3" Type="http://schemas.openxmlformats.org/officeDocument/2006/relationships/image" Target="../media/image4.jpeg"/><Relationship Id="rId7" Type="http://schemas.openxmlformats.org/officeDocument/2006/relationships/hyperlink" Target="https://dmptool.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argos.openaire.eu/" TargetMode="External"/><Relationship Id="rId5" Type="http://schemas.openxmlformats.org/officeDocument/2006/relationships/hyperlink" Target="https://ds-wizard.org/" TargetMode="External"/><Relationship Id="rId10" Type="http://schemas.openxmlformats.org/officeDocument/2006/relationships/hyperlink" Target="https://nrrp.openscience.si/" TargetMode="External"/><Relationship Id="rId4" Type="http://schemas.openxmlformats.org/officeDocument/2006/relationships/hyperlink" Target="https://dmponline.dcc.ac.uk/" TargetMode="External"/><Relationship Id="rId9" Type="http://schemas.openxmlformats.org/officeDocument/2006/relationships/hyperlink" Target="https://nrrp.odprtaznanost.si/"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uc3.cdlib.org/" TargetMode="External"/><Relationship Id="rId4" Type="http://schemas.openxmlformats.org/officeDocument/2006/relationships/hyperlink" Target="https://dcc.ac.uk/about/"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ris-rs.si/sl/obvestila/24/novosti-odprta-znanost-okt24.as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s-wizard.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rdmkit.elixir-europe.org/data_life_cycle"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argos.openaire.eu/"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youtube.com/watch?v=QbpZnfYoZmg" TargetMode="Externa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meg.cessda.eu/Data-Management-Expert-Guide" TargetMode="External"/><Relationship Id="rId5" Type="http://schemas.openxmlformats.org/officeDocument/2006/relationships/hyperlink" Target="https://www.cessda.eu/Training/Training-Resources/Library/Data-Management-Expert-Guide" TargetMode="Externa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dmeg.cessda.eu/Data-Management-Expert-Guide" TargetMode="Externa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hyperlink" Target="https://nrrp.odprtaznanost.si/"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hyperlink" Target="https://nrrp.openscience.si/"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pringernature.com/gp/authors/research-data"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projekt-spoznaj.si/video/uvod-v-ravnanje-z-raziskovalnimi-podatki-po-nacelih-fair-7-3-2024/" TargetMode="External"/><Relationship Id="rId5" Type="http://schemas.openxmlformats.org/officeDocument/2006/relationships/hyperlink" Target="https://www.dlib.si/details/URN:NBN:SI:DOC-06SLBVXX" TargetMode="External"/><Relationship Id="rId4" Type="http://schemas.openxmlformats.org/officeDocument/2006/relationships/hyperlink" Target="https://web-archive.oecd.org/2018-04-10/137520-38500813.pdf"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openaire.eu/how-to-comply-to-h2020-mandates-rdm-cost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doi.org/10.5281/zenodo.5126773" TargetMode="External"/><Relationship Id="rId5" Type="http://schemas.openxmlformats.org/officeDocument/2006/relationships/hyperlink" Target="https://doi.org/10.5281/zenodo.3662447" TargetMode="External"/><Relationship Id="rId4" Type="http://schemas.openxmlformats.org/officeDocument/2006/relationships/hyperlink" Target="https://data-archive.ac.uk/media/247429/costingtool.pdf"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oi.org/10.26493/978-961-293-328-9" TargetMode="External"/><Relationship Id="rId4" Type="http://schemas.openxmlformats.org/officeDocument/2006/relationships/hyperlink" Target="https://www.hippocampus.si/ISBN/978-961-293-328-9.pdf#%5B%7B%22num%22%3A301%2C%22gen%22%3A0%7D%2C%7B%22name%22%3A%22XYZ%22%7D%2C-547%2C669%2C0%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725248" y="239928"/>
            <a:ext cx="99659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Načrtovanje ravnanja z raziskovalnimi podatki</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725248" y="2363586"/>
            <a:ext cx="83278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Description automatically generated">
            <a:extLst>
              <a:ext uri="{FF2B5EF4-FFF2-40B4-BE49-F238E27FC236}">
                <a16:creationId xmlns:a16="http://schemas.microsoft.com/office/drawing/2014/main" id="{5D0F3FBA-7732-41CE-FE17-8428346FBE57}"/>
              </a:ext>
            </a:extLst>
          </p:cNvPr>
          <p:cNvPicPr>
            <a:picLocks noChangeAspect="1"/>
          </p:cNvPicPr>
          <p:nvPr/>
        </p:nvPicPr>
        <p:blipFill>
          <a:blip r:embed="rId3"/>
          <a:stretch>
            <a:fillRect/>
          </a:stretch>
        </p:blipFill>
        <p:spPr>
          <a:xfrm>
            <a:off x="725248" y="5333460"/>
            <a:ext cx="1249752" cy="432400"/>
          </a:xfrm>
          <a:prstGeom prst="rect">
            <a:avLst/>
          </a:prstGeom>
        </p:spPr>
      </p:pic>
      <p:sp>
        <p:nvSpPr>
          <p:cNvPr id="8" name="PoljeZBesedilom 7">
            <a:extLst>
              <a:ext uri="{FF2B5EF4-FFF2-40B4-BE49-F238E27FC236}">
                <a16:creationId xmlns:a16="http://schemas.microsoft.com/office/drawing/2014/main" id="{B7AE7FFF-DE36-45E3-B6BA-76AEA8B8CD20}"/>
              </a:ext>
            </a:extLst>
          </p:cNvPr>
          <p:cNvSpPr txBox="1"/>
          <p:nvPr/>
        </p:nvSpPr>
        <p:spPr>
          <a:xfrm>
            <a:off x="725248" y="4236845"/>
            <a:ext cx="7351113" cy="707886"/>
          </a:xfrm>
          <a:prstGeom prst="rect">
            <a:avLst/>
          </a:prstGeom>
          <a:noFill/>
        </p:spPr>
        <p:txBody>
          <a:bodyPr wrap="square" rtlCol="0">
            <a:spAutoFit/>
          </a:bodyPr>
          <a:lstStyle/>
          <a:p>
            <a:r>
              <a:rPr lang="sl-SI" sz="2000">
                <a:solidFill>
                  <a:schemeClr val="bg1"/>
                </a:solidFill>
              </a:rPr>
              <a:t>Ljubljana in </a:t>
            </a:r>
            <a:r>
              <a:rPr lang="sl-SI" sz="2000" err="1">
                <a:solidFill>
                  <a:schemeClr val="bg1"/>
                </a:solidFill>
              </a:rPr>
              <a:t>online</a:t>
            </a:r>
            <a:r>
              <a:rPr lang="sl-SI" sz="2000">
                <a:solidFill>
                  <a:schemeClr val="bg1"/>
                </a:solidFill>
              </a:rPr>
              <a:t>, Centralna tehniška knjižnica Univerze v Ljubljani,</a:t>
            </a:r>
          </a:p>
          <a:p>
            <a:r>
              <a:rPr lang="sl-SI" sz="2000">
                <a:solidFill>
                  <a:schemeClr val="bg1"/>
                </a:solidFill>
              </a:rPr>
              <a:t>Usposabljanje podatkovnih strokovnjakov, 4. 11. 2025</a:t>
            </a:r>
          </a:p>
        </p:txBody>
      </p:sp>
      <p:pic>
        <p:nvPicPr>
          <p:cNvPr id="9" name="Slika 8">
            <a:extLst>
              <a:ext uri="{FF2B5EF4-FFF2-40B4-BE49-F238E27FC236}">
                <a16:creationId xmlns:a16="http://schemas.microsoft.com/office/drawing/2014/main" id="{DAB9118C-B73A-4D34-BE85-01FF0EBDFF4C}"/>
              </a:ext>
            </a:extLst>
          </p:cNvPr>
          <p:cNvPicPr>
            <a:picLocks noChangeAspect="1"/>
          </p:cNvPicPr>
          <p:nvPr/>
        </p:nvPicPr>
        <p:blipFill>
          <a:blip r:embed="rId4"/>
          <a:stretch>
            <a:fillRect/>
          </a:stretch>
        </p:blipFill>
        <p:spPr>
          <a:xfrm>
            <a:off x="6033654" y="5976084"/>
            <a:ext cx="676715" cy="384081"/>
          </a:xfrm>
          <a:prstGeom prst="rect">
            <a:avLst/>
          </a:prstGeom>
        </p:spPr>
      </p:pic>
      <p:sp>
        <p:nvSpPr>
          <p:cNvPr id="10" name="PoljeZBesedilom 9">
            <a:extLst>
              <a:ext uri="{FF2B5EF4-FFF2-40B4-BE49-F238E27FC236}">
                <a16:creationId xmlns:a16="http://schemas.microsoft.com/office/drawing/2014/main" id="{D8B8817B-21FF-457E-AE7C-2ABF3281EB6D}"/>
              </a:ext>
            </a:extLst>
          </p:cNvPr>
          <p:cNvSpPr txBox="1"/>
          <p:nvPr/>
        </p:nvSpPr>
        <p:spPr>
          <a:xfrm>
            <a:off x="725248" y="3018456"/>
            <a:ext cx="73498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white"/>
                </a:solidFill>
                <a:effectLst/>
                <a:uLnTx/>
                <a:uFillTx/>
                <a:latin typeface="Calibri" panose="020F0502020204030204"/>
                <a:ea typeface="+mn-ea"/>
                <a:cs typeface="+mn-cs"/>
              </a:rPr>
              <a:t>Peter ČERČE, </a:t>
            </a:r>
            <a:r>
              <a:rPr lang="sl-SI" sz="2000">
                <a:solidFill>
                  <a:schemeClr val="lt1"/>
                </a:solidFill>
                <a:latin typeface="Calibri"/>
                <a:ea typeface="Calibri"/>
                <a:cs typeface="Calibri"/>
                <a:sym typeface="Calibri"/>
              </a:rPr>
              <a:t>Znanstveno-raziskovalno središče Koper</a:t>
            </a:r>
          </a:p>
          <a:p>
            <a:pPr>
              <a:defRPr/>
            </a:pPr>
            <a:r>
              <a:rPr kumimoji="0" lang="sl-SI" sz="2000" b="0" i="0" u="none" strike="noStrike" kern="1200" cap="none" spc="0" normalizeH="0" baseline="0" noProof="0">
                <a:ln>
                  <a:noFill/>
                </a:ln>
                <a:solidFill>
                  <a:prstClr val="white"/>
                </a:solidFill>
                <a:effectLst/>
                <a:uLnTx/>
                <a:uFillTx/>
                <a:latin typeface="Calibri" panose="020F0502020204030204"/>
                <a:ea typeface="+mn-ea"/>
                <a:cs typeface="+mn-cs"/>
              </a:rPr>
              <a:t>mag. Miro PUŠNIK, </a:t>
            </a:r>
            <a:r>
              <a:rPr lang="sl-SI" sz="2000">
                <a:solidFill>
                  <a:schemeClr val="bg1"/>
                </a:solidFill>
              </a:rPr>
              <a:t>Centralna tehniška knjižnica Univerze v Ljubljani</a:t>
            </a:r>
            <a:endParaRPr kumimoji="0" lang="sl-SI"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000">
              <a:solidFill>
                <a:prstClr val="white"/>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odnaslov 2">
            <a:extLst>
              <a:ext uri="{FF2B5EF4-FFF2-40B4-BE49-F238E27FC236}">
                <a16:creationId xmlns:a16="http://schemas.microsoft.com/office/drawing/2014/main" id="{1EC57231-FE3F-06A6-596A-B1ABA727DE78}"/>
              </a:ext>
            </a:extLst>
          </p:cNvPr>
          <p:cNvSpPr txBox="1">
            <a:spLocks/>
          </p:cNvSpPr>
          <p:nvPr/>
        </p:nvSpPr>
        <p:spPr>
          <a:xfrm>
            <a:off x="23686" y="6563250"/>
            <a:ext cx="10289450" cy="288461"/>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2CBECC"/>
              </a:buClr>
              <a:buNone/>
            </a:pPr>
            <a:r>
              <a:rPr lang="sl-SI" sz="1100">
                <a:latin typeface="+mn-lt"/>
                <a:cs typeface="Gotham Book" pitchFamily="50" charset="0"/>
              </a:rPr>
              <a:t>Življenjski krog raziskave v odprti znanosti. (2024). V S. Bezjak (ur.) Spoznaj FAIR: priročnik o odprti znanosti v Sloveniji (str. 40). https://doi.org/10.26493/978-961-293-328-9</a:t>
            </a:r>
            <a:endParaRPr lang="en-US" sz="1200">
              <a:latin typeface="+mn-lt"/>
              <a:cs typeface="Gotham Book" pitchFamily="50" charset="0"/>
            </a:endParaRPr>
          </a:p>
        </p:txBody>
      </p:sp>
      <p:sp>
        <p:nvSpPr>
          <p:cNvPr id="7" name="Naslov 1">
            <a:extLst>
              <a:ext uri="{FF2B5EF4-FFF2-40B4-BE49-F238E27FC236}">
                <a16:creationId xmlns:a16="http://schemas.microsoft.com/office/drawing/2014/main" id="{1C447F65-9F1D-A4F6-B54C-69EEE149114D}"/>
              </a:ext>
            </a:extLst>
          </p:cNvPr>
          <p:cNvSpPr txBox="1">
            <a:spLocks/>
          </p:cNvSpPr>
          <p:nvPr/>
        </p:nvSpPr>
        <p:spPr>
          <a:xfrm>
            <a:off x="996632" y="471956"/>
            <a:ext cx="9144000" cy="48613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a:solidFill>
                  <a:srgbClr val="ED7D31"/>
                </a:solidFill>
                <a:latin typeface="Calibri"/>
              </a:rPr>
              <a:t>Življenjski krog raziskovalnih podatkov</a:t>
            </a:r>
          </a:p>
        </p:txBody>
      </p:sp>
      <p:graphicFrame>
        <p:nvGraphicFramePr>
          <p:cNvPr id="8" name="Diagram 7">
            <a:extLst>
              <a:ext uri="{FF2B5EF4-FFF2-40B4-BE49-F238E27FC236}">
                <a16:creationId xmlns:a16="http://schemas.microsoft.com/office/drawing/2014/main" id="{7D3E4BA1-BD18-5852-9100-298507B762C8}"/>
              </a:ext>
            </a:extLst>
          </p:cNvPr>
          <p:cNvGraphicFramePr/>
          <p:nvPr>
            <p:extLst>
              <p:ext uri="{D42A27DB-BD31-4B8C-83A1-F6EECF244321}">
                <p14:modId xmlns:p14="http://schemas.microsoft.com/office/powerpoint/2010/main" val="3489806508"/>
              </p:ext>
            </p:extLst>
          </p:nvPr>
        </p:nvGraphicFramePr>
        <p:xfrm>
          <a:off x="3736520" y="1288017"/>
          <a:ext cx="4945841" cy="4746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7708EEF2-0ACC-A8C1-FAD8-7325A25E8AFB}"/>
              </a:ext>
            </a:extLst>
          </p:cNvPr>
          <p:cNvGraphicFramePr/>
          <p:nvPr>
            <p:extLst>
              <p:ext uri="{D42A27DB-BD31-4B8C-83A1-F6EECF244321}">
                <p14:modId xmlns:p14="http://schemas.microsoft.com/office/powerpoint/2010/main" val="245185189"/>
              </p:ext>
            </p:extLst>
          </p:nvPr>
        </p:nvGraphicFramePr>
        <p:xfrm>
          <a:off x="7258367" y="2003742"/>
          <a:ext cx="1057275" cy="10477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3D248DEE-5F34-F23F-A9A4-229A3852C0F4}"/>
              </a:ext>
            </a:extLst>
          </p:cNvPr>
          <p:cNvGraphicFramePr/>
          <p:nvPr>
            <p:extLst>
              <p:ext uri="{D42A27DB-BD31-4B8C-83A1-F6EECF244321}">
                <p14:modId xmlns:p14="http://schemas.microsoft.com/office/powerpoint/2010/main" val="492585495"/>
              </p:ext>
            </p:extLst>
          </p:nvPr>
        </p:nvGraphicFramePr>
        <p:xfrm>
          <a:off x="7259002" y="3842702"/>
          <a:ext cx="1057275" cy="10477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a:extLst>
              <a:ext uri="{FF2B5EF4-FFF2-40B4-BE49-F238E27FC236}">
                <a16:creationId xmlns:a16="http://schemas.microsoft.com/office/drawing/2014/main" id="{5D8AE4AD-8C41-DEBD-B4B0-BA20763E450F}"/>
              </a:ext>
            </a:extLst>
          </p:cNvPr>
          <p:cNvGraphicFramePr/>
          <p:nvPr>
            <p:extLst>
              <p:ext uri="{D42A27DB-BD31-4B8C-83A1-F6EECF244321}">
                <p14:modId xmlns:p14="http://schemas.microsoft.com/office/powerpoint/2010/main" val="3805842049"/>
              </p:ext>
            </p:extLst>
          </p:nvPr>
        </p:nvGraphicFramePr>
        <p:xfrm>
          <a:off x="5568632" y="4839652"/>
          <a:ext cx="1057275" cy="104775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a:extLst>
              <a:ext uri="{FF2B5EF4-FFF2-40B4-BE49-F238E27FC236}">
                <a16:creationId xmlns:a16="http://schemas.microsoft.com/office/drawing/2014/main" id="{98FA0341-76C9-08BD-795E-29F432019BBE}"/>
              </a:ext>
            </a:extLst>
          </p:cNvPr>
          <p:cNvGraphicFramePr/>
          <p:nvPr>
            <p:extLst>
              <p:ext uri="{D42A27DB-BD31-4B8C-83A1-F6EECF244321}">
                <p14:modId xmlns:p14="http://schemas.microsoft.com/office/powerpoint/2010/main" val="1993486840"/>
              </p:ext>
            </p:extLst>
          </p:nvPr>
        </p:nvGraphicFramePr>
        <p:xfrm>
          <a:off x="3875722" y="3838892"/>
          <a:ext cx="1057275" cy="10477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a:extLst>
              <a:ext uri="{FF2B5EF4-FFF2-40B4-BE49-F238E27FC236}">
                <a16:creationId xmlns:a16="http://schemas.microsoft.com/office/drawing/2014/main" id="{9BB41F38-F47F-1FF4-9976-367933DA8608}"/>
              </a:ext>
            </a:extLst>
          </p:cNvPr>
          <p:cNvGraphicFramePr/>
          <p:nvPr>
            <p:extLst>
              <p:ext uri="{D42A27DB-BD31-4B8C-83A1-F6EECF244321}">
                <p14:modId xmlns:p14="http://schemas.microsoft.com/office/powerpoint/2010/main" val="2936260171"/>
              </p:ext>
            </p:extLst>
          </p:nvPr>
        </p:nvGraphicFramePr>
        <p:xfrm>
          <a:off x="3881437" y="2003742"/>
          <a:ext cx="1057275" cy="10477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14" name="PoljeZBesedilom 13">
            <a:extLst>
              <a:ext uri="{FF2B5EF4-FFF2-40B4-BE49-F238E27FC236}">
                <a16:creationId xmlns:a16="http://schemas.microsoft.com/office/drawing/2014/main" id="{C8788620-393C-D92E-934F-178D321E4D7D}"/>
              </a:ext>
            </a:extLst>
          </p:cNvPr>
          <p:cNvSpPr txBox="1"/>
          <p:nvPr/>
        </p:nvSpPr>
        <p:spPr>
          <a:xfrm>
            <a:off x="8315642" y="1123734"/>
            <a:ext cx="3509917" cy="1569660"/>
          </a:xfrm>
          <a:prstGeom prst="rect">
            <a:avLst/>
          </a:prstGeom>
          <a:noFill/>
        </p:spPr>
        <p:txBody>
          <a:bodyPr wrap="square">
            <a:spAutoFit/>
          </a:bodyPr>
          <a:lstStyle/>
          <a:p>
            <a:r>
              <a:rPr lang="en-US" sz="1200" err="1"/>
              <a:t>Značilne</a:t>
            </a:r>
            <a:r>
              <a:rPr lang="en-US" sz="1200"/>
              <a:t> </a:t>
            </a:r>
            <a:r>
              <a:rPr lang="sl-SI" sz="1200"/>
              <a:t>aktivnosti</a:t>
            </a:r>
            <a:r>
              <a:rPr lang="en-US" sz="1200"/>
              <a:t> </a:t>
            </a:r>
            <a:r>
              <a:rPr lang="sl-SI" sz="1200"/>
              <a:t>faze</a:t>
            </a:r>
            <a:r>
              <a:rPr lang="en-US" sz="1200"/>
              <a:t> </a:t>
            </a:r>
            <a:r>
              <a:rPr lang="en-US" sz="1200" b="1"/>
              <a:t>ISKANJA </a:t>
            </a:r>
            <a:r>
              <a:rPr lang="sl-SI" sz="1200" b="1"/>
              <a:t>PODATKOV</a:t>
            </a:r>
            <a:r>
              <a:rPr lang="sl-SI" sz="1200"/>
              <a:t> so</a:t>
            </a:r>
            <a:r>
              <a:rPr lang="en-US" sz="1200"/>
              <a:t>:</a:t>
            </a:r>
          </a:p>
          <a:p>
            <a:endParaRPr lang="en-US" sz="1200"/>
          </a:p>
          <a:p>
            <a:r>
              <a:rPr lang="sl-SI" sz="1200"/>
              <a:t>identifikacija relevantnih podatkovnih virov v podatkovnih katalogih, knjižnicah, arhivih in drugih zbirkah, ocena kakovosti in uporabnosti razpoložljivih podatkov za ponovno uporabo, preverjanje pogojev uporabe (dostopnost in morebitne omejitve) in zadostnosti informacij za citiranje podatkov.</a:t>
            </a:r>
          </a:p>
        </p:txBody>
      </p:sp>
      <p:sp>
        <p:nvSpPr>
          <p:cNvPr id="15" name="PoljeZBesedilom 14">
            <a:extLst>
              <a:ext uri="{FF2B5EF4-FFF2-40B4-BE49-F238E27FC236}">
                <a16:creationId xmlns:a16="http://schemas.microsoft.com/office/drawing/2014/main" id="{723BF888-A23C-1573-816D-FD87AF1D5D95}"/>
              </a:ext>
            </a:extLst>
          </p:cNvPr>
          <p:cNvSpPr txBox="1"/>
          <p:nvPr/>
        </p:nvSpPr>
        <p:spPr>
          <a:xfrm>
            <a:off x="8948736" y="2640499"/>
            <a:ext cx="2876823" cy="1938992"/>
          </a:xfrm>
          <a:prstGeom prst="rect">
            <a:avLst/>
          </a:prstGeom>
          <a:noFill/>
        </p:spPr>
        <p:txBody>
          <a:bodyPr wrap="square">
            <a:spAutoFit/>
          </a:bodyPr>
          <a:lstStyle/>
          <a:p>
            <a:r>
              <a:rPr lang="en-US" sz="1200"/>
              <a:t>Faza </a:t>
            </a:r>
            <a:r>
              <a:rPr lang="en-US" sz="1200" b="1"/>
              <a:t>ZBIRANJA</a:t>
            </a:r>
            <a:r>
              <a:rPr lang="en-US" sz="1200"/>
              <a:t> in/</a:t>
            </a:r>
            <a:r>
              <a:rPr lang="en-US" sz="1200" err="1"/>
              <a:t>ali</a:t>
            </a:r>
            <a:r>
              <a:rPr lang="en-US" sz="1200"/>
              <a:t> </a:t>
            </a:r>
            <a:r>
              <a:rPr lang="en-US" sz="1200" b="1"/>
              <a:t>USTVARJANJA</a:t>
            </a:r>
            <a:r>
              <a:rPr lang="en-US" sz="1200"/>
              <a:t> </a:t>
            </a:r>
            <a:r>
              <a:rPr lang="en-US" sz="1200" err="1"/>
              <a:t>podatkov</a:t>
            </a:r>
            <a:r>
              <a:rPr lang="en-US" sz="1200"/>
              <a:t>:</a:t>
            </a:r>
          </a:p>
          <a:p>
            <a:endParaRPr lang="en-US" sz="1200"/>
          </a:p>
          <a:p>
            <a:r>
              <a:rPr lang="sl-SI" sz="1200"/>
              <a:t>a</a:t>
            </a:r>
            <a:r>
              <a:rPr lang="en-US" sz="1200" err="1"/>
              <a:t>ktivnosti</a:t>
            </a:r>
            <a:r>
              <a:rPr lang="en-US" sz="1200"/>
              <a:t> </a:t>
            </a:r>
            <a:r>
              <a:rPr lang="en-US" sz="1200" err="1"/>
              <a:t>te</a:t>
            </a:r>
            <a:r>
              <a:rPr lang="en-US" sz="1200"/>
              <a:t> faze so </a:t>
            </a:r>
            <a:r>
              <a:rPr lang="en-US" sz="1200" err="1"/>
              <a:t>upravičene</a:t>
            </a:r>
            <a:r>
              <a:rPr lang="en-US" sz="1200"/>
              <a:t>, </a:t>
            </a:r>
            <a:r>
              <a:rPr lang="en-US" sz="1200" err="1"/>
              <a:t>kadar</a:t>
            </a:r>
            <a:r>
              <a:rPr lang="en-US" sz="1200"/>
              <a:t> </a:t>
            </a:r>
            <a:r>
              <a:rPr lang="en-US" sz="1200" err="1"/>
              <a:t>sekundarni</a:t>
            </a:r>
            <a:r>
              <a:rPr lang="en-US" sz="1200"/>
              <a:t> </a:t>
            </a:r>
            <a:r>
              <a:rPr lang="en-US" sz="1200" err="1"/>
              <a:t>podatki</a:t>
            </a:r>
            <a:r>
              <a:rPr lang="en-US" sz="1200"/>
              <a:t> ne </a:t>
            </a:r>
            <a:r>
              <a:rPr lang="en-US" sz="1200" err="1"/>
              <a:t>zadoščajo</a:t>
            </a:r>
            <a:r>
              <a:rPr lang="en-US" sz="1200"/>
              <a:t> za </a:t>
            </a:r>
            <a:r>
              <a:rPr lang="en-US" sz="1200" err="1"/>
              <a:t>preverjanje</a:t>
            </a:r>
            <a:r>
              <a:rPr lang="en-US" sz="1200"/>
              <a:t> </a:t>
            </a:r>
            <a:r>
              <a:rPr lang="en-US" sz="1200" err="1"/>
              <a:t>postavljenih</a:t>
            </a:r>
            <a:r>
              <a:rPr lang="en-US" sz="1200"/>
              <a:t> </a:t>
            </a:r>
            <a:r>
              <a:rPr lang="en-US" sz="1200" err="1"/>
              <a:t>hipotez</a:t>
            </a:r>
            <a:r>
              <a:rPr lang="en-US" sz="1200"/>
              <a:t>. Pred </a:t>
            </a:r>
            <a:r>
              <a:rPr lang="en-US" sz="1200" err="1"/>
              <a:t>zbiranjem</a:t>
            </a:r>
            <a:r>
              <a:rPr lang="en-US" sz="1200"/>
              <a:t> </a:t>
            </a:r>
            <a:r>
              <a:rPr lang="en-US" sz="1200" err="1"/>
              <a:t>premislimo</a:t>
            </a:r>
            <a:r>
              <a:rPr lang="en-US" sz="1200"/>
              <a:t> </a:t>
            </a:r>
            <a:r>
              <a:rPr lang="en-US" sz="1200" err="1"/>
              <a:t>etične</a:t>
            </a:r>
            <a:r>
              <a:rPr lang="en-US" sz="1200"/>
              <a:t> in </a:t>
            </a:r>
            <a:r>
              <a:rPr lang="en-US" sz="1200" err="1"/>
              <a:t>zakonske</a:t>
            </a:r>
            <a:r>
              <a:rPr lang="en-US" sz="1200"/>
              <a:t> </a:t>
            </a:r>
            <a:r>
              <a:rPr lang="en-US" sz="1200" err="1"/>
              <a:t>okvire</a:t>
            </a:r>
            <a:r>
              <a:rPr lang="en-US" sz="1200"/>
              <a:t>, </a:t>
            </a:r>
            <a:r>
              <a:rPr lang="en-US" sz="1200" err="1"/>
              <a:t>načrtujemo</a:t>
            </a:r>
            <a:r>
              <a:rPr lang="en-US" sz="1200"/>
              <a:t> </a:t>
            </a:r>
            <a:r>
              <a:rPr lang="en-US" sz="1200" err="1"/>
              <a:t>metodologijo</a:t>
            </a:r>
            <a:r>
              <a:rPr lang="en-US" sz="1200"/>
              <a:t>, </a:t>
            </a:r>
            <a:r>
              <a:rPr lang="en-US" sz="1200" err="1"/>
              <a:t>vzorčenje</a:t>
            </a:r>
            <a:r>
              <a:rPr lang="en-US" sz="1200"/>
              <a:t> oz. </a:t>
            </a:r>
            <a:r>
              <a:rPr lang="en-US" sz="1200" err="1"/>
              <a:t>izbor</a:t>
            </a:r>
            <a:r>
              <a:rPr lang="en-US" sz="1200"/>
              <a:t>, </a:t>
            </a:r>
            <a:r>
              <a:rPr lang="en-US" sz="1200" err="1"/>
              <a:t>vrste</a:t>
            </a:r>
            <a:r>
              <a:rPr lang="en-US" sz="1200"/>
              <a:t> in </a:t>
            </a:r>
            <a:r>
              <a:rPr lang="en-US" sz="1200" err="1"/>
              <a:t>formate</a:t>
            </a:r>
            <a:r>
              <a:rPr lang="en-US" sz="1200"/>
              <a:t> </a:t>
            </a:r>
            <a:r>
              <a:rPr lang="en-US" sz="1200" err="1"/>
              <a:t>podatkov</a:t>
            </a:r>
            <a:r>
              <a:rPr lang="en-US" sz="1200"/>
              <a:t> </a:t>
            </a:r>
            <a:r>
              <a:rPr lang="en-US" sz="1200" err="1"/>
              <a:t>ter</a:t>
            </a:r>
            <a:r>
              <a:rPr lang="en-US" sz="1200"/>
              <a:t> </a:t>
            </a:r>
            <a:r>
              <a:rPr lang="en-US" sz="1200" err="1"/>
              <a:t>proces</a:t>
            </a:r>
            <a:r>
              <a:rPr lang="en-US" sz="1200"/>
              <a:t> </a:t>
            </a:r>
            <a:r>
              <a:rPr lang="en-US" sz="1200" err="1"/>
              <a:t>zbiranja</a:t>
            </a:r>
            <a:r>
              <a:rPr lang="en-US" sz="1200"/>
              <a:t> oz. </a:t>
            </a:r>
            <a:r>
              <a:rPr lang="en-US" sz="1200" err="1"/>
              <a:t>ustvarjanja</a:t>
            </a:r>
            <a:r>
              <a:rPr lang="en-US" sz="1200"/>
              <a:t> </a:t>
            </a:r>
            <a:r>
              <a:rPr lang="en-US" sz="1200" err="1"/>
              <a:t>podatkov</a:t>
            </a:r>
            <a:r>
              <a:rPr lang="en-US" sz="1200"/>
              <a:t>.</a:t>
            </a:r>
          </a:p>
        </p:txBody>
      </p:sp>
      <p:sp>
        <p:nvSpPr>
          <p:cNvPr id="16" name="PoljeZBesedilom 15">
            <a:extLst>
              <a:ext uri="{FF2B5EF4-FFF2-40B4-BE49-F238E27FC236}">
                <a16:creationId xmlns:a16="http://schemas.microsoft.com/office/drawing/2014/main" id="{9F1F4541-A9D7-5B42-E891-1203A2F5F9A3}"/>
              </a:ext>
            </a:extLst>
          </p:cNvPr>
          <p:cNvSpPr txBox="1"/>
          <p:nvPr/>
        </p:nvSpPr>
        <p:spPr>
          <a:xfrm>
            <a:off x="8638900" y="4675520"/>
            <a:ext cx="3186659" cy="1754326"/>
          </a:xfrm>
          <a:prstGeom prst="rect">
            <a:avLst/>
          </a:prstGeom>
          <a:noFill/>
        </p:spPr>
        <p:txBody>
          <a:bodyPr wrap="square">
            <a:spAutoFit/>
          </a:bodyPr>
          <a:lstStyle/>
          <a:p>
            <a:r>
              <a:rPr lang="en-US" sz="1200"/>
              <a:t>Značilne </a:t>
            </a:r>
            <a:r>
              <a:rPr lang="en-US" sz="1200" err="1"/>
              <a:t>aktivnosti</a:t>
            </a:r>
            <a:r>
              <a:rPr lang="en-US" sz="1200"/>
              <a:t> faze </a:t>
            </a:r>
            <a:r>
              <a:rPr lang="en-US" sz="1200" b="1"/>
              <a:t>ORGANIZIRANJE</a:t>
            </a:r>
            <a:r>
              <a:rPr lang="en-US" sz="1200"/>
              <a:t> in </a:t>
            </a:r>
            <a:r>
              <a:rPr lang="en-US" sz="1200" b="1"/>
              <a:t>DOKUMENTIRANJE</a:t>
            </a:r>
            <a:r>
              <a:rPr lang="en-US" sz="1200"/>
              <a:t> </a:t>
            </a:r>
            <a:r>
              <a:rPr lang="en-US" sz="1200" err="1"/>
              <a:t>podatkov</a:t>
            </a:r>
            <a:r>
              <a:rPr lang="en-US" sz="1200"/>
              <a:t> so:</a:t>
            </a:r>
          </a:p>
          <a:p>
            <a:endParaRPr lang="en-US" sz="1200"/>
          </a:p>
          <a:p>
            <a:r>
              <a:rPr lang="en-US" sz="1200" err="1"/>
              <a:t>določitev</a:t>
            </a:r>
            <a:r>
              <a:rPr lang="en-US" sz="1200"/>
              <a:t> </a:t>
            </a:r>
            <a:r>
              <a:rPr lang="en-US" sz="1200" err="1"/>
              <a:t>sistema</a:t>
            </a:r>
            <a:r>
              <a:rPr lang="en-US" sz="1200"/>
              <a:t> in </a:t>
            </a:r>
            <a:r>
              <a:rPr lang="en-US" sz="1200" err="1"/>
              <a:t>standardov</a:t>
            </a:r>
            <a:r>
              <a:rPr lang="en-US" sz="1200"/>
              <a:t> za </a:t>
            </a:r>
            <a:r>
              <a:rPr lang="en-US" sz="1200" err="1"/>
              <a:t>delo</a:t>
            </a:r>
            <a:r>
              <a:rPr lang="en-US" sz="1200"/>
              <a:t> s </a:t>
            </a:r>
            <a:r>
              <a:rPr lang="en-US" sz="1200" err="1"/>
              <a:t>podatki</a:t>
            </a:r>
            <a:r>
              <a:rPr lang="en-US" sz="1200"/>
              <a:t> in </a:t>
            </a:r>
            <a:r>
              <a:rPr lang="en-US" sz="1200" err="1"/>
              <a:t>spremne</a:t>
            </a:r>
            <a:r>
              <a:rPr lang="en-US" sz="1200"/>
              <a:t> </a:t>
            </a:r>
            <a:r>
              <a:rPr lang="en-US" sz="1200" err="1"/>
              <a:t>dokumentacije</a:t>
            </a:r>
            <a:r>
              <a:rPr lang="en-US" sz="1200"/>
              <a:t>, </a:t>
            </a:r>
            <a:r>
              <a:rPr lang="en-US" sz="1200" err="1"/>
              <a:t>npr</a:t>
            </a:r>
            <a:r>
              <a:rPr lang="en-US" sz="1200"/>
              <a:t>. </a:t>
            </a:r>
            <a:r>
              <a:rPr lang="en-US" sz="1200" err="1"/>
              <a:t>sistem</a:t>
            </a:r>
            <a:r>
              <a:rPr lang="en-US" sz="1200"/>
              <a:t> </a:t>
            </a:r>
            <a:r>
              <a:rPr lang="en-US" sz="1200" err="1"/>
              <a:t>strukturiranja</a:t>
            </a:r>
            <a:r>
              <a:rPr lang="en-US" sz="1200"/>
              <a:t> in </a:t>
            </a:r>
            <a:r>
              <a:rPr lang="en-US" sz="1200" err="1"/>
              <a:t>poimenovanja</a:t>
            </a:r>
            <a:r>
              <a:rPr lang="en-US" sz="1200"/>
              <a:t> map, </a:t>
            </a:r>
            <a:r>
              <a:rPr lang="en-US" sz="1200" err="1"/>
              <a:t>verzij</a:t>
            </a:r>
            <a:r>
              <a:rPr lang="en-US" sz="1200"/>
              <a:t> </a:t>
            </a:r>
            <a:r>
              <a:rPr lang="en-US" sz="1200" err="1"/>
              <a:t>dokumentov</a:t>
            </a:r>
            <a:r>
              <a:rPr lang="en-US" sz="1200"/>
              <a:t> </a:t>
            </a:r>
            <a:r>
              <a:rPr lang="en-US" sz="1200" err="1"/>
              <a:t>ipd</a:t>
            </a:r>
            <a:r>
              <a:rPr lang="en-US" sz="1200"/>
              <a:t>., ki je v </a:t>
            </a:r>
            <a:r>
              <a:rPr lang="en-US" sz="1200" err="1"/>
              <a:t>pomoč</a:t>
            </a:r>
            <a:r>
              <a:rPr lang="en-US" sz="1200"/>
              <a:t> </a:t>
            </a:r>
            <a:r>
              <a:rPr lang="en-US" sz="1200" err="1"/>
              <a:t>pri</a:t>
            </a:r>
            <a:r>
              <a:rPr lang="en-US" sz="1200"/>
              <a:t> </a:t>
            </a:r>
            <a:r>
              <a:rPr lang="en-US" sz="1200" err="1"/>
              <a:t>večji</a:t>
            </a:r>
            <a:r>
              <a:rPr lang="en-US" sz="1200"/>
              <a:t> </a:t>
            </a:r>
            <a:r>
              <a:rPr lang="en-US" sz="1200" err="1"/>
              <a:t>preglednosti</a:t>
            </a:r>
            <a:r>
              <a:rPr lang="en-US" sz="1200"/>
              <a:t>, </a:t>
            </a:r>
            <a:r>
              <a:rPr lang="en-US" sz="1200" err="1"/>
              <a:t>preprečitvi</a:t>
            </a:r>
            <a:r>
              <a:rPr lang="en-US" sz="1200"/>
              <a:t> in </a:t>
            </a:r>
            <a:r>
              <a:rPr lang="en-US" sz="1200" err="1"/>
              <a:t>odpravi</a:t>
            </a:r>
            <a:r>
              <a:rPr lang="en-US" sz="1200"/>
              <a:t> </a:t>
            </a:r>
            <a:r>
              <a:rPr lang="en-US" sz="1200" err="1"/>
              <a:t>morebitnih</a:t>
            </a:r>
            <a:r>
              <a:rPr lang="en-US" sz="1200"/>
              <a:t> </a:t>
            </a:r>
            <a:r>
              <a:rPr lang="en-US" sz="1200" err="1"/>
              <a:t>napak</a:t>
            </a:r>
            <a:r>
              <a:rPr lang="en-US" sz="1200"/>
              <a:t>.</a:t>
            </a:r>
          </a:p>
        </p:txBody>
      </p:sp>
      <p:sp>
        <p:nvSpPr>
          <p:cNvPr id="17" name="PoljeZBesedilom 16">
            <a:extLst>
              <a:ext uri="{FF2B5EF4-FFF2-40B4-BE49-F238E27FC236}">
                <a16:creationId xmlns:a16="http://schemas.microsoft.com/office/drawing/2014/main" id="{FB9B85C5-D953-4008-E053-448AF1FB3B44}"/>
              </a:ext>
            </a:extLst>
          </p:cNvPr>
          <p:cNvSpPr txBox="1"/>
          <p:nvPr/>
        </p:nvSpPr>
        <p:spPr>
          <a:xfrm>
            <a:off x="183152" y="4337454"/>
            <a:ext cx="3692570" cy="1200329"/>
          </a:xfrm>
          <a:prstGeom prst="rect">
            <a:avLst/>
          </a:prstGeom>
          <a:noFill/>
        </p:spPr>
        <p:txBody>
          <a:bodyPr wrap="square">
            <a:spAutoFit/>
          </a:bodyPr>
          <a:lstStyle/>
          <a:p>
            <a:r>
              <a:rPr lang="sl-SI" sz="1200"/>
              <a:t>F</a:t>
            </a:r>
            <a:r>
              <a:rPr lang="en-US" sz="1200" err="1"/>
              <a:t>az</a:t>
            </a:r>
            <a:r>
              <a:rPr lang="sl-SI" sz="1200"/>
              <a:t>a</a:t>
            </a:r>
            <a:r>
              <a:rPr lang="en-US" sz="1200"/>
              <a:t> </a:t>
            </a:r>
            <a:r>
              <a:rPr lang="sl-SI" sz="1200" b="1"/>
              <a:t>HRAMBE </a:t>
            </a:r>
            <a:r>
              <a:rPr lang="en-US" sz="1200" b="1"/>
              <a:t>PODATKOV </a:t>
            </a:r>
            <a:r>
              <a:rPr lang="sl-SI" sz="1200"/>
              <a:t>se nanaša na</a:t>
            </a:r>
            <a:r>
              <a:rPr lang="en-US" sz="1200"/>
              <a:t>:</a:t>
            </a:r>
          </a:p>
          <a:p>
            <a:endParaRPr lang="en-US" sz="1200"/>
          </a:p>
          <a:p>
            <a:r>
              <a:rPr lang="sl-SI" sz="1200"/>
              <a:t>shranjevanje podatkov med raziskovanjem, izdelavo varnostnih preslikav in druge aktivnosti, ki preprečujejo izgubo podatkov in spremne dokumentacije, potrebne za razumevanje postopkov in vsebine dela.</a:t>
            </a:r>
            <a:endParaRPr lang="en-US" sz="1200"/>
          </a:p>
        </p:txBody>
      </p:sp>
      <p:sp>
        <p:nvSpPr>
          <p:cNvPr id="18" name="PoljeZBesedilom 17">
            <a:extLst>
              <a:ext uri="{FF2B5EF4-FFF2-40B4-BE49-F238E27FC236}">
                <a16:creationId xmlns:a16="http://schemas.microsoft.com/office/drawing/2014/main" id="{9C6EA960-0F11-5FA1-4CAA-E55D8DF56781}"/>
              </a:ext>
            </a:extLst>
          </p:cNvPr>
          <p:cNvSpPr txBox="1"/>
          <p:nvPr/>
        </p:nvSpPr>
        <p:spPr>
          <a:xfrm>
            <a:off x="249201" y="2881802"/>
            <a:ext cx="3421181" cy="1384995"/>
          </a:xfrm>
          <a:prstGeom prst="rect">
            <a:avLst/>
          </a:prstGeom>
          <a:noFill/>
        </p:spPr>
        <p:txBody>
          <a:bodyPr wrap="square">
            <a:spAutoFit/>
          </a:bodyPr>
          <a:lstStyle/>
          <a:p>
            <a:r>
              <a:rPr lang="sl-SI" sz="1200" b="1"/>
              <a:t>ZAŠČITA PODATKOV </a:t>
            </a:r>
            <a:r>
              <a:rPr lang="sl-SI" sz="1200"/>
              <a:t>obsega</a:t>
            </a:r>
            <a:r>
              <a:rPr lang="en-US" sz="1200"/>
              <a:t>:</a:t>
            </a:r>
          </a:p>
          <a:p>
            <a:endParaRPr lang="en-US" sz="1200"/>
          </a:p>
          <a:p>
            <a:r>
              <a:rPr lang="sl-SI" sz="1200"/>
              <a:t>aktivnosti za preprečitev razkritja informacij, ki so zaupne, občutljive oz. zanje veljajo omejitve, ter nasploh izvajanje politik varovanja zasebnosti, skladnosti s področno zakonodajo in določili o uporabi gradiva.</a:t>
            </a:r>
          </a:p>
        </p:txBody>
      </p:sp>
      <p:sp>
        <p:nvSpPr>
          <p:cNvPr id="19" name="PoljeZBesedilom 18">
            <a:extLst>
              <a:ext uri="{FF2B5EF4-FFF2-40B4-BE49-F238E27FC236}">
                <a16:creationId xmlns:a16="http://schemas.microsoft.com/office/drawing/2014/main" id="{04970E4B-1248-1BD5-446C-40483D1C60A1}"/>
              </a:ext>
            </a:extLst>
          </p:cNvPr>
          <p:cNvSpPr txBox="1"/>
          <p:nvPr/>
        </p:nvSpPr>
        <p:spPr>
          <a:xfrm>
            <a:off x="183152" y="1297166"/>
            <a:ext cx="3421181" cy="1569660"/>
          </a:xfrm>
          <a:prstGeom prst="rect">
            <a:avLst/>
          </a:prstGeom>
          <a:noFill/>
        </p:spPr>
        <p:txBody>
          <a:bodyPr wrap="square">
            <a:spAutoFit/>
          </a:bodyPr>
          <a:lstStyle/>
          <a:p>
            <a:r>
              <a:rPr lang="sl-SI" sz="1200" b="1"/>
              <a:t>OBJAVA</a:t>
            </a:r>
            <a:r>
              <a:rPr lang="en-US" sz="1200" b="1"/>
              <a:t> PODATKOV</a:t>
            </a:r>
            <a:r>
              <a:rPr lang="en-US" sz="1200"/>
              <a:t> </a:t>
            </a:r>
            <a:r>
              <a:rPr lang="sl-SI" sz="1200"/>
              <a:t>ob</a:t>
            </a:r>
            <a:r>
              <a:rPr lang="en-US" sz="1200"/>
              <a:t>s</a:t>
            </a:r>
            <a:r>
              <a:rPr lang="sl-SI" sz="1200"/>
              <a:t>ega</a:t>
            </a:r>
            <a:r>
              <a:rPr lang="en-US" sz="1200"/>
              <a:t>:</a:t>
            </a:r>
          </a:p>
          <a:p>
            <a:endParaRPr lang="en-US" sz="1200"/>
          </a:p>
          <a:p>
            <a:r>
              <a:rPr lang="sl-SI" sz="1200"/>
              <a:t>izbor repozitorija za arhiviranje in objavo podatkov, pri čemer je pomembno, da repozitorij zagotavlja dolgotrajno dostopnost in uporabnost podatkov ter ustrezno citiranje. Kadar podatki iz upravičenih razlogov ne morejo biti dostopni, morajo biti dostopni vsaj metapodatki.</a:t>
            </a:r>
          </a:p>
        </p:txBody>
      </p:sp>
      <p:sp>
        <p:nvSpPr>
          <p:cNvPr id="2" name="PoljeZBesedilom 1">
            <a:extLst>
              <a:ext uri="{FF2B5EF4-FFF2-40B4-BE49-F238E27FC236}">
                <a16:creationId xmlns:a16="http://schemas.microsoft.com/office/drawing/2014/main" id="{C20D215D-A0A6-3FE4-59CE-7D7E1AC47FDF}"/>
              </a:ext>
            </a:extLst>
          </p:cNvPr>
          <p:cNvSpPr txBox="1"/>
          <p:nvPr/>
        </p:nvSpPr>
        <p:spPr>
          <a:xfrm>
            <a:off x="5168411" y="2916046"/>
            <a:ext cx="2352821" cy="1986060"/>
          </a:xfrm>
          <a:prstGeom prst="rect">
            <a:avLst/>
          </a:prstGeom>
          <a:noFill/>
        </p:spPr>
        <p:txBody>
          <a:bodyPr wrap="square">
            <a:spAutoFit/>
          </a:bodyPr>
          <a:lstStyle/>
          <a:p>
            <a:r>
              <a:rPr lang="en-US" sz="1200"/>
              <a:t>V </a:t>
            </a:r>
            <a:r>
              <a:rPr lang="en-US" sz="1200" err="1"/>
              <a:t>fazi</a:t>
            </a:r>
            <a:r>
              <a:rPr lang="en-US" sz="1200"/>
              <a:t> </a:t>
            </a:r>
            <a:r>
              <a:rPr lang="en-US" sz="1200" b="1"/>
              <a:t>OB</a:t>
            </a:r>
            <a:r>
              <a:rPr lang="sl-SI" sz="1200" b="1"/>
              <a:t>DEL</a:t>
            </a:r>
            <a:r>
              <a:rPr lang="en-US" sz="1200" b="1"/>
              <a:t>AVE</a:t>
            </a:r>
            <a:r>
              <a:rPr lang="en-US" sz="1200"/>
              <a:t> </a:t>
            </a:r>
            <a:r>
              <a:rPr lang="en-US" sz="1200" b="1"/>
              <a:t>PODATKOV </a:t>
            </a:r>
            <a:r>
              <a:rPr lang="en-US" sz="1200"/>
              <a:t>je </a:t>
            </a:r>
            <a:r>
              <a:rPr lang="sl-SI" sz="1200"/>
              <a:t>po</a:t>
            </a:r>
            <a:r>
              <a:rPr lang="en-US" sz="1200" err="1"/>
              <a:t>treb</a:t>
            </a:r>
            <a:r>
              <a:rPr lang="sl-SI" sz="1200"/>
              <a:t>no</a:t>
            </a:r>
            <a:r>
              <a:rPr lang="en-US" sz="1200"/>
              <a:t> </a:t>
            </a:r>
            <a:r>
              <a:rPr lang="en-US" sz="1200" err="1"/>
              <a:t>poskrbeti</a:t>
            </a:r>
            <a:r>
              <a:rPr lang="en-US" sz="1200"/>
              <a:t> za:</a:t>
            </a:r>
          </a:p>
          <a:p>
            <a:endParaRPr lang="en-US" sz="1200"/>
          </a:p>
          <a:p>
            <a:r>
              <a:rPr lang="sl-SI" sz="1200"/>
              <a:t>pripravo podatkov za analizo. Vključuje čiščenje in preverjanje kakovosti podatkov ter uporabo različnih metod in/ali analitičnih orodij za odkrivanje novih informacij ali znanja v pridobljenih podatkih.</a:t>
            </a:r>
            <a:endParaRPr lang="en-US" sz="1200"/>
          </a:p>
        </p:txBody>
      </p:sp>
    </p:spTree>
    <p:extLst>
      <p:ext uri="{BB962C8B-B14F-4D97-AF65-F5344CB8AC3E}">
        <p14:creationId xmlns:p14="http://schemas.microsoft.com/office/powerpoint/2010/main" val="18391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P spid="18" grpId="0"/>
      <p:bldP spid="18" grpId="1"/>
      <p:bldP spid="19"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r>
              <a:rPr lang="sl-SI" sz="4000" b="1">
                <a:solidFill>
                  <a:srgbClr val="ED7D31"/>
                </a:solidFill>
                <a:latin typeface="Calibri"/>
              </a:rPr>
              <a:t>Življenjski krog raziskovalnih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a:p>
            <a:endParaRPr lang="sl-SI" sz="2800"/>
          </a:p>
        </p:txBody>
      </p:sp>
      <p:sp>
        <p:nvSpPr>
          <p:cNvPr id="6" name="Podnaslov 2">
            <a:extLst>
              <a:ext uri="{FF2B5EF4-FFF2-40B4-BE49-F238E27FC236}">
                <a16:creationId xmlns:a16="http://schemas.microsoft.com/office/drawing/2014/main" id="{A150B7EB-1F4D-8A14-7E9B-23BA02607A24}"/>
              </a:ext>
            </a:extLst>
          </p:cNvPr>
          <p:cNvSpPr txBox="1">
            <a:spLocks/>
          </p:cNvSpPr>
          <p:nvPr/>
        </p:nvSpPr>
        <p:spPr>
          <a:xfrm>
            <a:off x="838201" y="2121181"/>
            <a:ext cx="10602600" cy="304121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marR="548640" indent="0">
              <a:lnSpc>
                <a:spcPct val="107000"/>
              </a:lnSpc>
              <a:spcAft>
                <a:spcPts val="800"/>
              </a:spcAft>
              <a:buFont typeface="Arial" pitchFamily="34"/>
              <a:buNone/>
            </a:pPr>
            <a:endParaRPr lang="en-US" sz="1400" i="1">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91440" marR="548640" indent="0" algn="ctr">
              <a:lnSpc>
                <a:spcPct val="107000"/>
              </a:lnSpc>
              <a:spcBef>
                <a:spcPts val="1800"/>
              </a:spcBef>
              <a:spcAft>
                <a:spcPts val="1800"/>
              </a:spcAft>
              <a:buClr>
                <a:srgbClr val="2CBECC"/>
              </a:buClr>
              <a:buNone/>
            </a:pPr>
            <a:r>
              <a:rPr lang="en-US" sz="2400" i="1">
                <a:solidFill>
                  <a:srgbClr val="4472C4"/>
                </a:solidFill>
                <a:latin typeface="Calibri" panose="020F0502020204030204" pitchFamily="34" charset="0"/>
                <a:ea typeface="Calibri" panose="020F0502020204030204" pitchFamily="34" charset="0"/>
                <a:cs typeface="Times New Roman" panose="02020603050405020304" pitchFamily="18" charset="0"/>
              </a:rPr>
              <a:t>»</a:t>
            </a:r>
            <a:r>
              <a:rPr lang="en-US" sz="2400" i="1">
                <a:solidFill>
                  <a:srgbClr val="4472C4"/>
                </a:solidFill>
                <a:latin typeface="Calibri" panose="020F0502020204030204" pitchFamily="34" charset="0"/>
                <a:cs typeface="Times New Roman" panose="02020603050405020304" pitchFamily="18" charset="0"/>
              </a:rPr>
              <a:t>Data lifecycles are path dependent, meaning that the cumulative weight of decisions made at each stage determines what is available at the next step </a:t>
            </a:r>
            <a:r>
              <a:rPr lang="en-US" sz="2400" i="1">
                <a:solidFill>
                  <a:srgbClr val="4472C4"/>
                </a:solidFill>
                <a:latin typeface="Calibri" panose="020F0502020204030204" pitchFamily="34" charset="0"/>
                <a:ea typeface="Calibri" panose="020F0502020204030204" pitchFamily="34" charset="0"/>
                <a:cs typeface="Times New Roman" panose="02020603050405020304" pitchFamily="18" charset="0"/>
              </a:rPr>
              <a:t>…«</a:t>
            </a:r>
            <a:endParaRPr lang="en-US" sz="2400" i="1">
              <a:solidFill>
                <a:srgbClr val="4472C4"/>
              </a:solidFill>
              <a:latin typeface="Calibri" panose="020F0502020204030204" pitchFamily="34" charset="0"/>
              <a:cs typeface="Times New Roman" panose="02020603050405020304" pitchFamily="18" charset="0"/>
            </a:endParaRPr>
          </a:p>
          <a:p>
            <a:pPr marL="91440" marR="548640" indent="0">
              <a:lnSpc>
                <a:spcPct val="117000"/>
              </a:lnSpc>
              <a:spcAft>
                <a:spcPts val="800"/>
              </a:spcAft>
              <a:buClr>
                <a:srgbClr val="2CBECC"/>
              </a:buClr>
              <a:buNone/>
            </a:pPr>
            <a:endParaRPr lang="sl-SI" sz="1200" i="1" cap="small">
              <a:solidFill>
                <a:srgbClr val="5A5A5A"/>
              </a:solidFill>
              <a:latin typeface="Calibri" panose="020F0502020204030204" pitchFamily="34" charset="0"/>
              <a:cs typeface="Times New Roman" panose="02020603050405020304" pitchFamily="18" charset="0"/>
            </a:endParaRPr>
          </a:p>
          <a:p>
            <a:pPr marL="91440" marR="548640" indent="0">
              <a:lnSpc>
                <a:spcPct val="117000"/>
              </a:lnSpc>
              <a:spcAft>
                <a:spcPts val="800"/>
              </a:spcAft>
              <a:buClr>
                <a:srgbClr val="2CBECC"/>
              </a:buClr>
              <a:buNone/>
            </a:pPr>
            <a:r>
              <a:rPr lang="en-US" sz="1200" i="1" cap="small">
                <a:solidFill>
                  <a:srgbClr val="5A5A5A"/>
                </a:solidFill>
                <a:latin typeface="Calibri" panose="020F0502020204030204" pitchFamily="34" charset="0"/>
                <a:cs typeface="Times New Roman" panose="02020603050405020304" pitchFamily="18" charset="0"/>
              </a:rPr>
              <a:t>KOWALCZYK, S. T. (2017). Modelling the Research Data Lifecycle. International Journal of Digital Curation. Vol. 12(2), pp. 331–361. https://doi.org/10.2218/ijdc.v12i2.429</a:t>
            </a:r>
          </a:p>
          <a:p>
            <a:pPr marL="342900" indent="-342900">
              <a:lnSpc>
                <a:spcPct val="100000"/>
              </a:lnSpc>
              <a:spcBef>
                <a:spcPts val="0"/>
              </a:spcBef>
              <a:buClr>
                <a:srgbClr val="2CBECC"/>
              </a:buClr>
              <a:buFont typeface="Arial" panose="020B0604020202020204" pitchFamily="34" charset="0"/>
              <a:buChar char="•"/>
            </a:pPr>
            <a:endParaRPr lang="en-US" sz="1800">
              <a:latin typeface="Gotham Book" pitchFamily="50" charset="0"/>
              <a:cs typeface="Gotham Book" pitchFamily="50" charset="0"/>
            </a:endParaRPr>
          </a:p>
          <a:p>
            <a:pPr marL="342900" indent="-342900">
              <a:lnSpc>
                <a:spcPct val="100000"/>
              </a:lnSpc>
              <a:spcBef>
                <a:spcPts val="0"/>
              </a:spcBef>
              <a:buClr>
                <a:srgbClr val="2CBECC"/>
              </a:buClr>
              <a:buFont typeface="Arial" panose="020B0604020202020204" pitchFamily="34" charset="0"/>
              <a:buChar char="•"/>
            </a:pPr>
            <a:endParaRPr lang="en-US" sz="1800">
              <a:latin typeface="Gotham Book" pitchFamily="50" charset="0"/>
              <a:cs typeface="Gotham Book" pitchFamily="50" charset="0"/>
            </a:endParaRPr>
          </a:p>
        </p:txBody>
      </p:sp>
    </p:spTree>
    <p:extLst>
      <p:ext uri="{BB962C8B-B14F-4D97-AF65-F5344CB8AC3E}">
        <p14:creationId xmlns:p14="http://schemas.microsoft.com/office/powerpoint/2010/main" val="371258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529886" y="1980771"/>
            <a:ext cx="10453800" cy="2246769"/>
          </a:xfrm>
          <a:prstGeom prst="rect">
            <a:avLst/>
          </a:prstGeom>
          <a:noFill/>
        </p:spPr>
        <p:txBody>
          <a:bodyPr wrap="square" rtlCol="0">
            <a:spAutoFit/>
          </a:bodyPr>
          <a:lstStyle/>
          <a:p>
            <a:r>
              <a:rPr lang="sl-SI" sz="2800"/>
              <a:t>Kaj je Načrt ravnanja z raziskovalnimi podatki? </a:t>
            </a:r>
          </a:p>
          <a:p>
            <a:endParaRPr lang="sl-SI" sz="2000"/>
          </a:p>
          <a:p>
            <a:pPr marL="342900" indent="-342900">
              <a:spcAft>
                <a:spcPts val="1200"/>
              </a:spcAft>
              <a:buFont typeface="Arial" panose="020B0604020202020204" pitchFamily="34" charset="0"/>
              <a:buChar char="•"/>
            </a:pPr>
            <a:r>
              <a:rPr lang="sl-SI">
                <a:effectLst/>
                <a:ea typeface="Calibri" panose="020F0502020204030204" pitchFamily="34" charset="0"/>
              </a:rPr>
              <a:t>Dokument, ki vsebuje vse informacije o predvidenem življenjskem krogu raziskovalnih podatkov</a:t>
            </a:r>
            <a:endParaRPr lang="sl-SI"/>
          </a:p>
          <a:p>
            <a:pPr marL="342900" indent="-342900">
              <a:spcAft>
                <a:spcPts val="1200"/>
              </a:spcAft>
              <a:buFont typeface="Arial" panose="020B0604020202020204" pitchFamily="34" charset="0"/>
              <a:buChar char="•"/>
            </a:pPr>
            <a:r>
              <a:rPr lang="sl-SI"/>
              <a:t>Omogoča raziskovalni skupini </a:t>
            </a:r>
            <a:r>
              <a:rPr lang="sl-SI" b="1"/>
              <a:t>pravočasno</a:t>
            </a:r>
            <a:r>
              <a:rPr lang="sl-SI"/>
              <a:t> in </a:t>
            </a:r>
            <a:r>
              <a:rPr lang="sl-SI" b="1"/>
              <a:t>sistematizirano</a:t>
            </a:r>
            <a:r>
              <a:rPr lang="sl-SI"/>
              <a:t> ravnanje z raziskovalnimi podatki,</a:t>
            </a:r>
          </a:p>
          <a:p>
            <a:pPr marL="342900" indent="-342900">
              <a:spcAft>
                <a:spcPts val="1200"/>
              </a:spcAft>
              <a:buFont typeface="Arial" panose="020B0604020202020204" pitchFamily="34" charset="0"/>
              <a:buChar char="•"/>
            </a:pPr>
            <a:r>
              <a:rPr lang="sl-SI" b="1"/>
              <a:t>Delovni dokument</a:t>
            </a:r>
            <a:r>
              <a:rPr lang="sl-SI"/>
              <a:t> oz. </a:t>
            </a:r>
            <a:r>
              <a:rPr lang="sl-SI" b="1"/>
              <a:t>nekakšen „priročnik“ </a:t>
            </a:r>
            <a:r>
              <a:rPr lang="sl-SI"/>
              <a:t>raziskovalne skupine z opisanimi vsemi vidiki obravnave raziskovalnih podatkov tekom izvajanja točno določenega projekta (raziskave) in po njem,</a:t>
            </a:r>
          </a:p>
        </p:txBody>
      </p:sp>
      <p:pic>
        <p:nvPicPr>
          <p:cNvPr id="5" name="Slika 4" descr="Slika, ki vsebuje besede risanje, ilustracija, skica, besedilo&#10;&#10;Opis je samodejno ustvarjen">
            <a:extLst>
              <a:ext uri="{FF2B5EF4-FFF2-40B4-BE49-F238E27FC236}">
                <a16:creationId xmlns:a16="http://schemas.microsoft.com/office/drawing/2014/main" id="{9C3EE7CF-3BC4-6C63-AED8-86A44856D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29" y="3969948"/>
            <a:ext cx="5127171" cy="2884034"/>
          </a:xfrm>
          <a:prstGeom prst="rect">
            <a:avLst/>
          </a:prstGeom>
        </p:spPr>
      </p:pic>
      <p:sp>
        <p:nvSpPr>
          <p:cNvPr id="7" name="PoljeZBesedilom 6">
            <a:extLst>
              <a:ext uri="{FF2B5EF4-FFF2-40B4-BE49-F238E27FC236}">
                <a16:creationId xmlns:a16="http://schemas.microsoft.com/office/drawing/2014/main" id="{77189EE2-FCD8-5AA1-FD19-09209269A0BA}"/>
              </a:ext>
            </a:extLst>
          </p:cNvPr>
          <p:cNvSpPr txBox="1"/>
          <p:nvPr/>
        </p:nvSpPr>
        <p:spPr>
          <a:xfrm>
            <a:off x="529886" y="4227540"/>
            <a:ext cx="6096000" cy="1908215"/>
          </a:xfrm>
          <a:prstGeom prst="rect">
            <a:avLst/>
          </a:prstGeom>
          <a:noFill/>
        </p:spPr>
        <p:txBody>
          <a:bodyPr wrap="square">
            <a:spAutoFit/>
          </a:bodyPr>
          <a:lstStyle/>
          <a:p>
            <a:pPr marL="342900" indent="-342900">
              <a:spcAft>
                <a:spcPts val="1200"/>
              </a:spcAft>
              <a:buFont typeface="Arial" panose="020B0604020202020204" pitchFamily="34" charset="0"/>
              <a:buChar char="•"/>
            </a:pPr>
            <a:r>
              <a:rPr lang="sl-SI"/>
              <a:t>Zajema </a:t>
            </a:r>
            <a:r>
              <a:rPr lang="sl-SI" b="1"/>
              <a:t>tehnične</a:t>
            </a:r>
            <a:r>
              <a:rPr lang="sl-SI"/>
              <a:t>, </a:t>
            </a:r>
            <a:r>
              <a:rPr lang="sl-SI" b="1"/>
              <a:t>organizacijske</a:t>
            </a:r>
            <a:r>
              <a:rPr lang="sl-SI"/>
              <a:t>, </a:t>
            </a:r>
            <a:r>
              <a:rPr lang="sl-SI" b="1"/>
              <a:t>strukturne</a:t>
            </a:r>
            <a:r>
              <a:rPr lang="sl-SI"/>
              <a:t>, </a:t>
            </a:r>
            <a:r>
              <a:rPr lang="sl-SI" b="1"/>
              <a:t>pravne</a:t>
            </a:r>
            <a:r>
              <a:rPr lang="sl-SI"/>
              <a:t>, </a:t>
            </a:r>
            <a:r>
              <a:rPr lang="sl-SI" b="1"/>
              <a:t>etične</a:t>
            </a:r>
            <a:r>
              <a:rPr lang="sl-SI"/>
              <a:t>, </a:t>
            </a:r>
            <a:r>
              <a:rPr lang="sl-SI" b="1"/>
              <a:t>varnostne</a:t>
            </a:r>
            <a:r>
              <a:rPr lang="sl-SI"/>
              <a:t>, </a:t>
            </a:r>
            <a:r>
              <a:rPr lang="sl-SI" b="1"/>
              <a:t>finančne</a:t>
            </a:r>
            <a:r>
              <a:rPr lang="sl-SI"/>
              <a:t> in </a:t>
            </a:r>
            <a:r>
              <a:rPr lang="sl-SI" b="1"/>
              <a:t>trajnostne</a:t>
            </a:r>
            <a:r>
              <a:rPr lang="sl-SI"/>
              <a:t> vidike ravnanja z raziskovalnimi podatki,</a:t>
            </a:r>
          </a:p>
          <a:p>
            <a:pPr marL="342900" indent="-342900">
              <a:spcAft>
                <a:spcPts val="1200"/>
              </a:spcAft>
              <a:buFont typeface="Arial" panose="020B0604020202020204" pitchFamily="34" charset="0"/>
              <a:buChar char="•"/>
            </a:pPr>
            <a:r>
              <a:rPr lang="sl-SI" b="1"/>
              <a:t>Živ dokument</a:t>
            </a:r>
            <a:r>
              <a:rPr lang="sl-SI"/>
              <a:t>, ki ga tekom raziskave skupina (lahko) spreminja, dopolnjuje, usklajuje, skladno s potekom raziskave / projekta.</a:t>
            </a:r>
          </a:p>
        </p:txBody>
      </p:sp>
      <p:sp>
        <p:nvSpPr>
          <p:cNvPr id="6" name="PoljeZBesedilom 5">
            <a:extLst>
              <a:ext uri="{FF2B5EF4-FFF2-40B4-BE49-F238E27FC236}">
                <a16:creationId xmlns:a16="http://schemas.microsoft.com/office/drawing/2014/main" id="{4F615BC5-2F27-F859-C6F0-0BC5D023A76D}"/>
              </a:ext>
            </a:extLst>
          </p:cNvPr>
          <p:cNvSpPr txBox="1"/>
          <p:nvPr/>
        </p:nvSpPr>
        <p:spPr>
          <a:xfrm>
            <a:off x="838200" y="6596390"/>
            <a:ext cx="7252160" cy="261610"/>
          </a:xfrm>
          <a:prstGeom prst="rect">
            <a:avLst/>
          </a:prstGeom>
          <a:noFill/>
        </p:spPr>
        <p:txBody>
          <a:bodyPr wrap="square">
            <a:spAutoFit/>
          </a:bodyPr>
          <a:lstStyle/>
          <a:p>
            <a:r>
              <a:rPr lang="sl-SI" sz="1100">
                <a:effectLst/>
                <a:latin typeface="Calibri" panose="020F0502020204030204" pitchFamily="34" charset="0"/>
                <a:ea typeface="Calibri" panose="020F0502020204030204" pitchFamily="34" charset="0"/>
                <a:cs typeface="Times New Roman" panose="02020603050405020304" pitchFamily="18" charset="0"/>
              </a:rPr>
              <a:t>Data Management Plan. </a:t>
            </a:r>
            <a:r>
              <a:rPr lang="sl-SI" sz="1100" i="1" err="1">
                <a:effectLst/>
                <a:latin typeface="Calibri" panose="020F0502020204030204" pitchFamily="34" charset="0"/>
                <a:ea typeface="Calibri" panose="020F0502020204030204" pitchFamily="34" charset="0"/>
                <a:cs typeface="Times New Roman" panose="02020603050405020304" pitchFamily="18" charset="0"/>
              </a:rPr>
              <a:t>The</a:t>
            </a:r>
            <a:r>
              <a:rPr lang="sl-SI" sz="1100" i="1">
                <a:effectLst/>
                <a:latin typeface="Calibri" panose="020F0502020204030204" pitchFamily="34" charset="0"/>
                <a:ea typeface="Calibri" panose="020F0502020204030204" pitchFamily="34" charset="0"/>
                <a:cs typeface="Times New Roman" panose="02020603050405020304" pitchFamily="18" charset="0"/>
              </a:rPr>
              <a:t> Turing </a:t>
            </a:r>
            <a:r>
              <a:rPr lang="sl-SI" sz="1100" i="1" err="1">
                <a:effectLst/>
                <a:latin typeface="Calibri" panose="020F0502020204030204" pitchFamily="34" charset="0"/>
                <a:ea typeface="Calibri" panose="020F0502020204030204" pitchFamily="34" charset="0"/>
                <a:cs typeface="Times New Roman" panose="02020603050405020304" pitchFamily="18" charset="0"/>
              </a:rPr>
              <a:t>Way</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project</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illustration</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by</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Scriberia</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Zenodo</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http://doi.org/10.5281/zenodo.3332807</a:t>
            </a:r>
            <a:endParaRPr lang="sl-SI" sz="1100"/>
          </a:p>
        </p:txBody>
      </p:sp>
    </p:spTree>
    <p:extLst>
      <p:ext uri="{BB962C8B-B14F-4D97-AF65-F5344CB8AC3E}">
        <p14:creationId xmlns:p14="http://schemas.microsoft.com/office/powerpoint/2010/main" val="25787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489064" y="2012912"/>
            <a:ext cx="10453800" cy="3631763"/>
          </a:xfrm>
          <a:prstGeom prst="rect">
            <a:avLst/>
          </a:prstGeom>
          <a:noFill/>
        </p:spPr>
        <p:txBody>
          <a:bodyPr wrap="square" rtlCol="0">
            <a:spAutoFit/>
          </a:bodyPr>
          <a:lstStyle/>
          <a:p>
            <a:r>
              <a:rPr lang="sl-SI" sz="2800"/>
              <a:t>Pomen Načrta ravnanja z raziskovalnimi podatki </a:t>
            </a:r>
          </a:p>
          <a:p>
            <a:endParaRPr lang="sl-SI" sz="2000"/>
          </a:p>
          <a:p>
            <a:pPr marL="342900" indent="-342900">
              <a:spcAft>
                <a:spcPts val="1200"/>
              </a:spcAft>
              <a:buFont typeface="Arial" panose="020B0604020202020204" pitchFamily="34" charset="0"/>
              <a:buChar char="•"/>
            </a:pPr>
            <a:r>
              <a:rPr lang="sl-SI"/>
              <a:t>Določa korake in ukrepe, po katerih bodo raziskovalni podatki zbrani, ustrezno obdelani in interpretirani, opremljeni z metapodatki in objavljeni v izbranem repozitoriju ter s tem zagotavlja </a:t>
            </a:r>
            <a:r>
              <a:rPr lang="sl-SI" b="1"/>
              <a:t>bolj učinkovito delo raziskovalne skupine</a:t>
            </a:r>
          </a:p>
          <a:p>
            <a:pPr marL="342900" indent="-342900">
              <a:spcAft>
                <a:spcPts val="1200"/>
              </a:spcAft>
              <a:buFont typeface="Arial" panose="020B0604020202020204" pitchFamily="34" charset="0"/>
              <a:buChar char="•"/>
            </a:pPr>
            <a:r>
              <a:rPr lang="sl-SI"/>
              <a:t>V okolju </a:t>
            </a:r>
            <a:r>
              <a:rPr lang="sl-SI" b="1"/>
              <a:t>odprte znanosti </a:t>
            </a:r>
            <a:r>
              <a:rPr lang="sl-SI"/>
              <a:t>pripomore k upoštevanju njenih načel in povečuje možnosti za zagotavljanje pogojev za FAIR objavo podatkov ter s tem </a:t>
            </a:r>
            <a:r>
              <a:rPr lang="sl-SI" b="1"/>
              <a:t>izpolnjevanje zahtev financerjev</a:t>
            </a:r>
          </a:p>
          <a:p>
            <a:pPr marL="342900" indent="-342900">
              <a:spcAft>
                <a:spcPts val="1200"/>
              </a:spcAft>
              <a:buFont typeface="Arial" panose="020B0604020202020204" pitchFamily="34" charset="0"/>
              <a:buChar char="•"/>
            </a:pPr>
            <a:r>
              <a:rPr lang="sl-SI" b="1"/>
              <a:t>Zagotavljanje pravno formalnih zahtev pri izvajanju raziskave</a:t>
            </a:r>
            <a:r>
              <a:rPr lang="sl-SI"/>
              <a:t>, še posebno v primerih, ko in če obstajajo utemeljeni razlogi, da podatkov </a:t>
            </a:r>
            <a:r>
              <a:rPr lang="sl-SI" b="1"/>
              <a:t>ne objavite</a:t>
            </a:r>
            <a:r>
              <a:rPr lang="sl-SI"/>
              <a:t>, v celoti ali delno, </a:t>
            </a:r>
            <a:r>
              <a:rPr lang="sl-SI" b="1"/>
              <a:t>ko je potrebno zagotoviti ustrezne ukrepe pri varovanju osebnih podatkov </a:t>
            </a:r>
            <a:r>
              <a:rPr lang="sl-SI"/>
              <a:t>ali pa v primerih, ko je raziskave potrebno </a:t>
            </a:r>
            <a:r>
              <a:rPr lang="sl-SI" b="1"/>
              <a:t>potrditi na ustreznih organih </a:t>
            </a:r>
            <a:r>
              <a:rPr lang="sl-SI"/>
              <a:t>(npr. etična komisija).</a:t>
            </a:r>
            <a:endParaRPr lang="sl-SI" sz="2000"/>
          </a:p>
        </p:txBody>
      </p:sp>
      <p:sp>
        <p:nvSpPr>
          <p:cNvPr id="4" name="PoljeZBesedilom 3">
            <a:extLst>
              <a:ext uri="{FF2B5EF4-FFF2-40B4-BE49-F238E27FC236}">
                <a16:creationId xmlns:a16="http://schemas.microsoft.com/office/drawing/2014/main" id="{86083790-FA6B-84B9-20FD-3E588D7C89B8}"/>
              </a:ext>
            </a:extLst>
          </p:cNvPr>
          <p:cNvSpPr txBox="1"/>
          <p:nvPr/>
        </p:nvSpPr>
        <p:spPr>
          <a:xfrm>
            <a:off x="1249136" y="5706231"/>
            <a:ext cx="8678635" cy="830997"/>
          </a:xfrm>
          <a:prstGeom prst="rect">
            <a:avLst/>
          </a:prstGeom>
          <a:noFill/>
          <a:ln w="28575">
            <a:solidFill>
              <a:schemeClr val="accent1">
                <a:lumMod val="75000"/>
              </a:schemeClr>
            </a:solidFill>
          </a:ln>
        </p:spPr>
        <p:txBody>
          <a:bodyPr wrap="square" rtlCol="0">
            <a:spAutoFit/>
          </a:bodyPr>
          <a:lstStyle/>
          <a:p>
            <a:r>
              <a:rPr lang="sl-SI" sz="2400"/>
              <a:t>V NRRP opišite nameravane postopke v zvezi z raziskovalnimi podatki </a:t>
            </a:r>
            <a:r>
              <a:rPr lang="sl-SI" sz="2400" b="1"/>
              <a:t>jasno</a:t>
            </a:r>
            <a:r>
              <a:rPr lang="sl-SI" sz="2400"/>
              <a:t>, </a:t>
            </a:r>
            <a:r>
              <a:rPr lang="sl-SI" sz="2400" b="1"/>
              <a:t>natančno</a:t>
            </a:r>
            <a:r>
              <a:rPr lang="sl-SI" sz="2400"/>
              <a:t> in </a:t>
            </a:r>
            <a:r>
              <a:rPr lang="sl-SI" sz="2400" b="1"/>
              <a:t>podrobno</a:t>
            </a:r>
            <a:r>
              <a:rPr lang="sl-SI" sz="2400"/>
              <a:t>. Vsako odločitev utemeljite.</a:t>
            </a:r>
          </a:p>
        </p:txBody>
      </p:sp>
    </p:spTree>
    <p:extLst>
      <p:ext uri="{BB962C8B-B14F-4D97-AF65-F5344CB8AC3E}">
        <p14:creationId xmlns:p14="http://schemas.microsoft.com/office/powerpoint/2010/main" val="321988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3600986"/>
          </a:xfrm>
          <a:prstGeom prst="rect">
            <a:avLst/>
          </a:prstGeom>
          <a:noFill/>
        </p:spPr>
        <p:txBody>
          <a:bodyPr wrap="square" rtlCol="0">
            <a:spAutoFit/>
          </a:bodyPr>
          <a:lstStyle/>
          <a:p>
            <a:r>
              <a:rPr lang="sl-SI" sz="2800"/>
              <a:t>Zakaj je načrtovanje ravnanja z raziskovalnimi podatki pomembno? </a:t>
            </a:r>
          </a:p>
          <a:p>
            <a:endParaRPr lang="sl-SI" sz="2000"/>
          </a:p>
          <a:p>
            <a:pPr marL="342900" indent="-342900">
              <a:buFont typeface="Arial" panose="020B0604020202020204" pitchFamily="34" charset="0"/>
              <a:buChar char="•"/>
            </a:pPr>
            <a:r>
              <a:rPr lang="sl-SI" sz="2000"/>
              <a:t>Pravočasna priprava in večja učinkovitost</a:t>
            </a:r>
          </a:p>
          <a:p>
            <a:pPr marL="342900" indent="-342900">
              <a:buFont typeface="Arial" panose="020B0604020202020204" pitchFamily="34" charset="0"/>
              <a:buChar char="•"/>
            </a:pPr>
            <a:r>
              <a:rPr lang="sl-SI" sz="2000"/>
              <a:t>Višja stopnja varnosti podatkov</a:t>
            </a:r>
          </a:p>
          <a:p>
            <a:pPr marL="342900" indent="-342900">
              <a:buFont typeface="Arial" panose="020B0604020202020204" pitchFamily="34" charset="0"/>
              <a:buChar char="•"/>
            </a:pPr>
            <a:r>
              <a:rPr lang="sl-SI" sz="2000"/>
              <a:t>Zmanjševanje tveganj pri ravnanju z raziskovalnimi podatki</a:t>
            </a:r>
          </a:p>
          <a:p>
            <a:pPr marL="342900" indent="-342900">
              <a:buFont typeface="Arial" panose="020B0604020202020204" pitchFamily="34" charset="0"/>
              <a:buChar char="•"/>
            </a:pPr>
            <a:r>
              <a:rPr lang="sl-SI" sz="2000"/>
              <a:t>Definirane odgovornosti v zvezi s podatki (mdr. tudi odgovornost za dopolnjevanje NRRP)</a:t>
            </a:r>
          </a:p>
          <a:p>
            <a:pPr marL="342900" indent="-342900">
              <a:buFont typeface="Arial" panose="020B0604020202020204" pitchFamily="34" charset="0"/>
              <a:buChar char="•"/>
            </a:pPr>
            <a:r>
              <a:rPr lang="sl-SI" sz="2000"/>
              <a:t>NRRP je še zlasti nujen v primerih sodelovanja večjega števila raziskovalcev, raziskovalnih skupin ali celo partnerjev iz več držav </a:t>
            </a:r>
          </a:p>
          <a:p>
            <a:pPr marL="342900" indent="-342900">
              <a:buFont typeface="Arial" panose="020B0604020202020204" pitchFamily="34" charset="0"/>
              <a:buChar char="•"/>
            </a:pPr>
            <a:r>
              <a:rPr lang="sl-SI" sz="2000"/>
              <a:t>Načrtovanje ustreznih ukrepov pri ravnanju z občutljivimi podatki</a:t>
            </a:r>
          </a:p>
          <a:p>
            <a:pPr marL="342900" indent="-342900">
              <a:buFont typeface="Arial" panose="020B0604020202020204" pitchFamily="34" charset="0"/>
              <a:buChar char="•"/>
            </a:pPr>
            <a:r>
              <a:rPr lang="sl-SI" sz="2000"/>
              <a:t>Višja kakovost podatkov in skladnost z načeli FAIR</a:t>
            </a:r>
          </a:p>
          <a:p>
            <a:pPr marL="342900" indent="-342900">
              <a:buFont typeface="Arial" panose="020B0604020202020204" pitchFamily="34" charset="0"/>
              <a:buChar char="•"/>
            </a:pPr>
            <a:r>
              <a:rPr lang="sl-SI" sz="2000"/>
              <a:t>Načrtovanje stroškov FAIR obravnave raziskovalnih podatkov</a:t>
            </a:r>
          </a:p>
        </p:txBody>
      </p:sp>
    </p:spTree>
    <p:extLst>
      <p:ext uri="{BB962C8B-B14F-4D97-AF65-F5344CB8AC3E}">
        <p14:creationId xmlns:p14="http://schemas.microsoft.com/office/powerpoint/2010/main" val="20069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4216539"/>
          </a:xfrm>
          <a:prstGeom prst="rect">
            <a:avLst/>
          </a:prstGeom>
          <a:noFill/>
        </p:spPr>
        <p:txBody>
          <a:bodyPr wrap="square" rtlCol="0">
            <a:spAutoFit/>
          </a:bodyPr>
          <a:lstStyle/>
          <a:p>
            <a:r>
              <a:rPr lang="sl-SI" sz="2800"/>
              <a:t>Pravočasno</a:t>
            </a:r>
          </a:p>
          <a:p>
            <a:endParaRPr lang="sl-SI" sz="2000"/>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Nekateri financerji zahtevajo </a:t>
            </a:r>
            <a:r>
              <a:rPr lang="sl-SI" sz="2000" b="1">
                <a:effectLst/>
                <a:latin typeface="Calibri" panose="020F0502020204030204" pitchFamily="34" charset="0"/>
                <a:ea typeface="Calibri" panose="020F0502020204030204" pitchFamily="34" charset="0"/>
              </a:rPr>
              <a:t>začetni NRRP</a:t>
            </a:r>
            <a:r>
              <a:rPr lang="sl-SI" sz="2000">
                <a:effectLst/>
                <a:latin typeface="Calibri" panose="020F0502020204030204" pitchFamily="34" charset="0"/>
                <a:ea typeface="Calibri" panose="020F0502020204030204" pitchFamily="34" charset="0"/>
              </a:rPr>
              <a:t> že ob prijavi projekta ali pa najkasneje ob koncu šestega meseca od začetka projekta</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Raziskovalna skupina naj za pravočasno izdelavo NRRP poskrbi ne le zaradi zahtev financerjev, ampak zaradi življenjskega kroga raziskovanja </a:t>
            </a:r>
          </a:p>
          <a:p>
            <a:pPr marL="800100" lvl="1" indent="-342900">
              <a:spcAft>
                <a:spcPts val="1200"/>
              </a:spcAft>
              <a:buFont typeface="Wingdings" panose="05000000000000000000" pitchFamily="2" charset="2"/>
              <a:buChar char="v"/>
            </a:pPr>
            <a:r>
              <a:rPr lang="sl-SI" sz="2000">
                <a:effectLst/>
                <a:latin typeface="Calibri" panose="020F0502020204030204" pitchFamily="34" charset="0"/>
                <a:ea typeface="Calibri" panose="020F0502020204030204" pitchFamily="34" charset="0"/>
              </a:rPr>
              <a:t>nekateri koraki so ireverzibilni in lahko se zgodi, da zaradi prepozno ugotovljenih dejstev, podatkovni repozitorij ne bo prevzel podatkov v dolgotrajno hrambo in objavo</a:t>
            </a:r>
          </a:p>
          <a:p>
            <a:pPr marL="800100" lvl="1" indent="-342900">
              <a:spcAft>
                <a:spcPts val="1200"/>
              </a:spcAft>
              <a:buFont typeface="Wingdings" panose="05000000000000000000" pitchFamily="2" charset="2"/>
              <a:buChar char="v"/>
            </a:pPr>
            <a:r>
              <a:rPr lang="sl-SI" sz="2000">
                <a:effectLst/>
                <a:latin typeface="Calibri" panose="020F0502020204030204" pitchFamily="34" charset="0"/>
                <a:ea typeface="Calibri" panose="020F0502020204030204" pitchFamily="34" charset="0"/>
              </a:rPr>
              <a:t>NRRP je potrebno snovati skupaj s projektom</a:t>
            </a:r>
          </a:p>
          <a:p>
            <a:pPr marL="800100" lvl="1" indent="-342900">
              <a:spcAft>
                <a:spcPts val="1200"/>
              </a:spcAft>
              <a:buFont typeface="Wingdings" panose="05000000000000000000" pitchFamily="2" charset="2"/>
              <a:buChar char="v"/>
            </a:pPr>
            <a:r>
              <a:rPr lang="sl-SI" sz="2000">
                <a:latin typeface="Calibri" panose="020F0502020204030204" pitchFamily="34" charset="0"/>
                <a:ea typeface="Calibri" panose="020F0502020204030204" pitchFamily="34" charset="0"/>
              </a:rPr>
              <a:t>načrtovanje ravnanja z raziskovalnimi podatki ni enkratna dejavnost, ampak jo raziskovalna skupina aktivno izvaja tekom celotnega projekta</a:t>
            </a:r>
            <a:endParaRPr lang="sl-SI" sz="20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3900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107097"/>
            <a:ext cx="10453800" cy="4524315"/>
          </a:xfrm>
          <a:prstGeom prst="rect">
            <a:avLst/>
          </a:prstGeom>
          <a:noFill/>
        </p:spPr>
        <p:txBody>
          <a:bodyPr wrap="square" rtlCol="0">
            <a:spAutoFit/>
          </a:bodyPr>
          <a:lstStyle/>
          <a:p>
            <a:r>
              <a:rPr lang="sl-SI" sz="2800"/>
              <a:t>Splošne značilnosti</a:t>
            </a:r>
          </a:p>
          <a:p>
            <a:endParaRPr lang="sl-SI" sz="2000"/>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NRRP ustvarite sami ali pa </a:t>
            </a:r>
            <a:r>
              <a:rPr lang="sl-SI" sz="2000" b="1">
                <a:effectLst/>
                <a:latin typeface="Calibri" panose="020F0502020204030204" pitchFamily="34" charset="0"/>
                <a:ea typeface="Calibri" panose="020F0502020204030204" pitchFamily="34" charset="0"/>
              </a:rPr>
              <a:t>uporabite predloge</a:t>
            </a:r>
            <a:r>
              <a:rPr lang="sl-SI" sz="2000">
                <a:effectLst/>
                <a:latin typeface="Calibri" panose="020F0502020204030204" pitchFamily="34" charset="0"/>
                <a:ea typeface="Calibri" panose="020F0502020204030204" pitchFamily="34" charset="0"/>
              </a:rPr>
              <a:t>, ki jih pogosto predlagajo financerji ali institucije. </a:t>
            </a:r>
          </a:p>
          <a:p>
            <a:pPr marL="342900" indent="-342900">
              <a:spcAft>
                <a:spcPts val="1200"/>
              </a:spcAft>
              <a:buFont typeface="Arial" panose="020B0604020202020204" pitchFamily="34" charset="0"/>
              <a:buChar char="•"/>
            </a:pPr>
            <a:r>
              <a:rPr lang="sl-SI" sz="2000" b="1">
                <a:effectLst/>
                <a:latin typeface="Calibri" panose="020F0502020204030204" pitchFamily="34" charset="0"/>
                <a:ea typeface="Calibri" panose="020F0502020204030204" pitchFamily="34" charset="0"/>
              </a:rPr>
              <a:t>Predloga NRRP </a:t>
            </a:r>
            <a:r>
              <a:rPr lang="sl-SI" sz="2000">
                <a:effectLst/>
                <a:latin typeface="Calibri" panose="020F0502020204030204" pitchFamily="34" charset="0"/>
                <a:ea typeface="Calibri" panose="020F0502020204030204" pitchFamily="34" charset="0"/>
              </a:rPr>
              <a:t>praviloma sestoji iz vprašanj, na katera odgovorite smiselno s cilji in pričakovanim načinom izvajanja raziskave. </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V veliki meri je oblika NRRP odvisna od raziskave same. </a:t>
            </a:r>
          </a:p>
          <a:p>
            <a:pPr marL="342900" indent="-342900">
              <a:spcAft>
                <a:spcPts val="1200"/>
              </a:spcAft>
              <a:buFont typeface="Arial" panose="020B0604020202020204" pitchFamily="34" charset="0"/>
              <a:buChar char="•"/>
            </a:pPr>
            <a:r>
              <a:rPr lang="sl-SI" sz="2000" b="1">
                <a:effectLst/>
                <a:latin typeface="Calibri" panose="020F0502020204030204" pitchFamily="34" charset="0"/>
                <a:ea typeface="Calibri" panose="020F0502020204030204" pitchFamily="34" charset="0"/>
              </a:rPr>
              <a:t>NRRP je živ dokument</a:t>
            </a:r>
            <a:r>
              <a:rPr lang="sl-SI" sz="2000">
                <a:effectLst/>
                <a:latin typeface="Calibri" panose="020F0502020204030204" pitchFamily="34" charset="0"/>
                <a:ea typeface="Calibri" panose="020F0502020204030204" pitchFamily="34" charset="0"/>
              </a:rPr>
              <a:t>, ki ga lahko vzporedno s potekom projekta ažurirate in dopolnjujete. Spremembe se lahko nanašajo na novo ustvarjene podatke ali na spremembe prvotno načrtovanih ukrepov. </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NRRP lahko </a:t>
            </a:r>
            <a:r>
              <a:rPr lang="sl-SI" sz="2000" b="1">
                <a:effectLst/>
                <a:latin typeface="Calibri" panose="020F0502020204030204" pitchFamily="34" charset="0"/>
                <a:ea typeface="Calibri" panose="020F0502020204030204" pitchFamily="34" charset="0"/>
              </a:rPr>
              <a:t>objavimo</a:t>
            </a:r>
            <a:r>
              <a:rPr lang="sl-SI" sz="2000">
                <a:effectLst/>
                <a:latin typeface="Calibri" panose="020F0502020204030204" pitchFamily="34" charset="0"/>
                <a:ea typeface="Calibri" panose="020F0502020204030204" pitchFamily="34" charset="0"/>
              </a:rPr>
              <a:t> na ustreznih platformah, kot je npr. </a:t>
            </a:r>
            <a:r>
              <a:rPr lang="sl-SI" sz="2000" err="1">
                <a:effectLst/>
                <a:latin typeface="Calibri" panose="020F0502020204030204" pitchFamily="34" charset="0"/>
                <a:ea typeface="Calibri" panose="020F0502020204030204" pitchFamily="34" charset="0"/>
              </a:rPr>
              <a:t>Research</a:t>
            </a:r>
            <a:r>
              <a:rPr lang="sl-SI" sz="2000">
                <a:effectLst/>
                <a:latin typeface="Calibri" panose="020F0502020204030204" pitchFamily="34" charset="0"/>
                <a:ea typeface="Calibri" panose="020F0502020204030204" pitchFamily="34" charset="0"/>
              </a:rPr>
              <a:t> </a:t>
            </a:r>
            <a:r>
              <a:rPr lang="sl-SI" sz="2000" err="1">
                <a:effectLst/>
                <a:latin typeface="Calibri" panose="020F0502020204030204" pitchFamily="34" charset="0"/>
                <a:ea typeface="Calibri" panose="020F0502020204030204" pitchFamily="34" charset="0"/>
              </a:rPr>
              <a:t>Ideas</a:t>
            </a:r>
            <a:r>
              <a:rPr lang="sl-SI" sz="2000">
                <a:effectLst/>
                <a:latin typeface="Calibri" panose="020F0502020204030204" pitchFamily="34" charset="0"/>
                <a:ea typeface="Calibri" panose="020F0502020204030204" pitchFamily="34" charset="0"/>
              </a:rPr>
              <a:t> </a:t>
            </a:r>
            <a:r>
              <a:rPr lang="sl-SI" sz="2000" err="1">
                <a:effectLst/>
                <a:latin typeface="Calibri" panose="020F0502020204030204" pitchFamily="34" charset="0"/>
                <a:ea typeface="Calibri" panose="020F0502020204030204" pitchFamily="34" charset="0"/>
              </a:rPr>
              <a:t>and</a:t>
            </a:r>
            <a:r>
              <a:rPr lang="sl-SI" sz="2000">
                <a:effectLst/>
                <a:latin typeface="Calibri" panose="020F0502020204030204" pitchFamily="34" charset="0"/>
                <a:ea typeface="Calibri" panose="020F0502020204030204" pitchFamily="34" charset="0"/>
              </a:rPr>
              <a:t> </a:t>
            </a:r>
            <a:r>
              <a:rPr lang="sl-SI" sz="2000" err="1">
                <a:effectLst/>
                <a:latin typeface="Calibri" panose="020F0502020204030204" pitchFamily="34" charset="0"/>
                <a:ea typeface="Calibri" panose="020F0502020204030204" pitchFamily="34" charset="0"/>
              </a:rPr>
              <a:t>Outcomes</a:t>
            </a:r>
            <a:r>
              <a:rPr lang="sl-SI" sz="2000">
                <a:effectLst/>
                <a:latin typeface="Calibri" panose="020F0502020204030204" pitchFamily="34" charset="0"/>
                <a:ea typeface="Calibri" panose="020F0502020204030204" pitchFamily="34" charset="0"/>
              </a:rPr>
              <a:t> (RIO) </a:t>
            </a:r>
            <a:r>
              <a:rPr lang="sl-SI" sz="2000" err="1">
                <a:effectLst/>
                <a:latin typeface="Calibri" panose="020F0502020204030204" pitchFamily="34" charset="0"/>
                <a:ea typeface="Calibri" panose="020F0502020204030204" pitchFamily="34" charset="0"/>
              </a:rPr>
              <a:t>Journal</a:t>
            </a:r>
            <a:r>
              <a:rPr lang="sl-SI" sz="2000">
                <a:effectLst/>
                <a:latin typeface="Calibri" panose="020F0502020204030204" pitchFamily="34" charset="0"/>
                <a:ea typeface="Calibri" panose="020F0502020204030204" pitchFamily="34" charset="0"/>
              </a:rPr>
              <a:t> (</a:t>
            </a:r>
            <a:r>
              <a:rPr lang="sl-SI" sz="2000">
                <a:effectLst/>
                <a:latin typeface="Calibri" panose="020F0502020204030204" pitchFamily="34" charset="0"/>
                <a:ea typeface="Calibri" panose="020F0502020204030204" pitchFamily="34" charset="0"/>
                <a:hlinkClick r:id="rId4"/>
              </a:rPr>
              <a:t>https://riojournal.com/</a:t>
            </a:r>
            <a:r>
              <a:rPr lang="sl-SI" sz="2000">
                <a:effectLst/>
                <a:latin typeface="Calibri" panose="020F0502020204030204" pitchFamily="34" charset="0"/>
                <a:ea typeface="Calibri" panose="020F0502020204030204" pitchFamily="34" charset="0"/>
              </a:rPr>
              <a:t>), ali v namenskih spletnih portalih, kot </a:t>
            </a:r>
            <a:r>
              <a:rPr lang="sl-SI" sz="2000">
                <a:latin typeface="Calibri" panose="020F0502020204030204" pitchFamily="34" charset="0"/>
                <a:ea typeface="Calibri" panose="020F0502020204030204" pitchFamily="34" charset="0"/>
              </a:rPr>
              <a:t>sta </a:t>
            </a:r>
            <a:r>
              <a:rPr lang="sl-SI" sz="2000">
                <a:effectLst/>
                <a:latin typeface="Calibri" panose="020F0502020204030204" pitchFamily="34" charset="0"/>
                <a:ea typeface="Calibri" panose="020F0502020204030204" pitchFamily="34" charset="0"/>
              </a:rPr>
              <a:t> npr. NRRP Asistent (</a:t>
            </a:r>
            <a:r>
              <a:rPr lang="sl-SI" sz="2000">
                <a:effectLst/>
                <a:latin typeface="Calibri" panose="020F0502020204030204" pitchFamily="34" charset="0"/>
                <a:ea typeface="Calibri" panose="020F0502020204030204" pitchFamily="34" charset="0"/>
                <a:hlinkClick r:id="rId5"/>
              </a:rPr>
              <a:t>https://nrrp.openscience.si/</a:t>
            </a:r>
            <a:r>
              <a:rPr lang="sl-SI" sz="2000">
                <a:effectLst/>
                <a:latin typeface="Calibri" panose="020F0502020204030204" pitchFamily="34" charset="0"/>
                <a:ea typeface="Calibri" panose="020F0502020204030204" pitchFamily="34" charset="0"/>
              </a:rPr>
              <a:t>), DMP </a:t>
            </a:r>
            <a:r>
              <a:rPr lang="sl-SI" sz="2000" err="1">
                <a:effectLst/>
                <a:latin typeface="Calibri" panose="020F0502020204030204" pitchFamily="34" charset="0"/>
                <a:ea typeface="Calibri" panose="020F0502020204030204" pitchFamily="34" charset="0"/>
              </a:rPr>
              <a:t>Online</a:t>
            </a:r>
            <a:r>
              <a:rPr lang="sl-SI" sz="2000">
                <a:effectLst/>
                <a:latin typeface="Calibri" panose="020F0502020204030204" pitchFamily="34" charset="0"/>
                <a:ea typeface="Calibri" panose="020F0502020204030204" pitchFamily="34" charset="0"/>
              </a:rPr>
              <a:t> (</a:t>
            </a:r>
            <a:r>
              <a:rPr lang="sl-SI" sz="2000">
                <a:effectLst/>
                <a:latin typeface="Calibri" panose="020F0502020204030204" pitchFamily="34" charset="0"/>
                <a:ea typeface="Calibri" panose="020F0502020204030204" pitchFamily="34" charset="0"/>
                <a:hlinkClick r:id="rId6"/>
              </a:rPr>
              <a:t>https://dmponline.dcc.ac.uk/</a:t>
            </a:r>
            <a:r>
              <a:rPr lang="sl-SI" sz="200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65168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4216539"/>
          </a:xfrm>
          <a:prstGeom prst="rect">
            <a:avLst/>
          </a:prstGeom>
          <a:noFill/>
        </p:spPr>
        <p:txBody>
          <a:bodyPr wrap="square" rtlCol="0">
            <a:spAutoFit/>
          </a:bodyPr>
          <a:lstStyle/>
          <a:p>
            <a:r>
              <a:rPr lang="sl-SI" sz="2800"/>
              <a:t>Skrbno in unikatno </a:t>
            </a:r>
          </a:p>
          <a:p>
            <a:endParaRPr lang="sl-SI" sz="2000"/>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NRRP naj bo </a:t>
            </a:r>
            <a:r>
              <a:rPr lang="sl-SI" sz="2000" b="1">
                <a:effectLst/>
                <a:latin typeface="Calibri" panose="020F0502020204030204" pitchFamily="34" charset="0"/>
                <a:ea typeface="Calibri" panose="020F0502020204030204" pitchFamily="34" charset="0"/>
              </a:rPr>
              <a:t>realen</a:t>
            </a:r>
            <a:r>
              <a:rPr lang="sl-SI" sz="2000">
                <a:effectLst/>
                <a:latin typeface="Calibri" panose="020F0502020204030204" pitchFamily="34" charset="0"/>
                <a:ea typeface="Calibri" panose="020F0502020204030204" pitchFamily="34" charset="0"/>
              </a:rPr>
              <a:t> in usklajen z dejanskim načrtom (življenjskim krogom) raziskave</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NRRP je </a:t>
            </a:r>
            <a:r>
              <a:rPr lang="sl-SI" sz="2000" b="1">
                <a:effectLst/>
                <a:latin typeface="Calibri" panose="020F0502020204030204" pitchFamily="34" charset="0"/>
                <a:ea typeface="Calibri" panose="020F0502020204030204" pitchFamily="34" charset="0"/>
              </a:rPr>
              <a:t>smiseln</a:t>
            </a:r>
            <a:r>
              <a:rPr lang="sl-SI" sz="2000">
                <a:effectLst/>
                <a:latin typeface="Calibri" panose="020F0502020204030204" pitchFamily="34" charset="0"/>
                <a:ea typeface="Calibri" panose="020F0502020204030204" pitchFamily="34" charset="0"/>
              </a:rPr>
              <a:t> samo v primerih, ko ga vsi člani raziskovalne skupine dejansko upoštevajo tekom celotnega življenjskega kroga raziskave</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Javno dostopni primeri NRRP naj bojo kvečjemu v pomoč; nedomišljeno povzemanje obstoječih NRRP v celoti, je </a:t>
            </a:r>
            <a:r>
              <a:rPr lang="sl-SI" sz="2000" b="1">
                <a:effectLst/>
                <a:latin typeface="Calibri" panose="020F0502020204030204" pitchFamily="34" charset="0"/>
                <a:ea typeface="Calibri" panose="020F0502020204030204" pitchFamily="34" charset="0"/>
              </a:rPr>
              <a:t>slaba praksa</a:t>
            </a:r>
          </a:p>
          <a:p>
            <a:pPr marL="342900" indent="-342900">
              <a:spcAft>
                <a:spcPts val="1200"/>
              </a:spcAft>
              <a:buFont typeface="Arial" panose="020B0604020202020204" pitchFamily="34" charset="0"/>
              <a:buChar char="•"/>
            </a:pPr>
            <a:r>
              <a:rPr lang="sl-SI" sz="2000">
                <a:effectLst/>
                <a:latin typeface="Calibri" panose="020F0502020204030204" pitchFamily="34" charset="0"/>
                <a:ea typeface="Calibri" panose="020F0502020204030204" pitchFamily="34" charset="0"/>
              </a:rPr>
              <a:t>Pri pripravi NRRP lahko raziskovalni skupini </a:t>
            </a:r>
            <a:r>
              <a:rPr lang="sl-SI" sz="2000" b="1">
                <a:effectLst/>
                <a:latin typeface="Calibri" panose="020F0502020204030204" pitchFamily="34" charset="0"/>
                <a:ea typeface="Calibri" panose="020F0502020204030204" pitchFamily="34" charset="0"/>
              </a:rPr>
              <a:t>svetujejo</a:t>
            </a:r>
            <a:r>
              <a:rPr lang="sl-SI" sz="2000">
                <a:effectLst/>
                <a:latin typeface="Calibri" panose="020F0502020204030204" pitchFamily="34" charset="0"/>
                <a:ea typeface="Calibri" panose="020F0502020204030204" pitchFamily="34" charset="0"/>
              </a:rPr>
              <a:t> institucionalni podatkovni strokovnjaki (nacionalna podporna skupina, strokovnjaki iz repozitorijev, …), vendar morajo načrt dokončno oblikovati člani raziskovalne skupine sami </a:t>
            </a:r>
          </a:p>
          <a:p>
            <a:pPr marL="342900" indent="-342900">
              <a:buFont typeface="Wingdings" panose="05000000000000000000" pitchFamily="2" charset="2"/>
              <a:buChar char="§"/>
            </a:pPr>
            <a:endParaRPr lang="sl-SI" sz="2000"/>
          </a:p>
        </p:txBody>
      </p:sp>
    </p:spTree>
    <p:extLst>
      <p:ext uri="{BB962C8B-B14F-4D97-AF65-F5344CB8AC3E}">
        <p14:creationId xmlns:p14="http://schemas.microsoft.com/office/powerpoint/2010/main" val="239098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4791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r>
              <a:rPr lang="sl-SI" sz="2400"/>
              <a:t>Je izdelava NRRP obvezna? </a:t>
            </a:r>
          </a:p>
          <a:p>
            <a:endParaRPr lang="sl-SI" sz="2000"/>
          </a:p>
          <a:p>
            <a:pPr marL="342900" indent="-342900">
              <a:spcAft>
                <a:spcPts val="1200"/>
              </a:spcAft>
              <a:buFont typeface="Arial" panose="020B0604020202020204" pitchFamily="34" charset="0"/>
              <a:buChar char="•"/>
            </a:pPr>
            <a:r>
              <a:rPr lang="sl-SI" sz="2000"/>
              <a:t>Načrti ravnanja z raziskovalnimi podatki so temelj odgovornega upravljanja s podatki in so z letom 2021 postali obvezni za projekte v okviru </a:t>
            </a:r>
            <a:r>
              <a:rPr lang="sl-SI" sz="2000" b="1"/>
              <a:t>Obzorja Evropa </a:t>
            </a:r>
            <a:r>
              <a:rPr lang="sl-SI" sz="2000"/>
              <a:t>in </a:t>
            </a:r>
            <a:r>
              <a:rPr lang="sl-SI" sz="2000" b="1"/>
              <a:t>Evropskega raziskovalnega sveta</a:t>
            </a:r>
            <a:r>
              <a:rPr lang="sl-SI" sz="2000"/>
              <a:t> (ERC), ne glede na to, ali gre za ustvarjanje ali za ponovno uporabo podatkov (</a:t>
            </a:r>
            <a:r>
              <a:rPr lang="sl-SI" sz="2000" err="1"/>
              <a:t>reuse</a:t>
            </a:r>
            <a:r>
              <a:rPr lang="sl-SI" sz="2000"/>
              <a:t>).</a:t>
            </a:r>
          </a:p>
          <a:p>
            <a:pPr marL="342900" indent="-342900">
              <a:spcAft>
                <a:spcPts val="1200"/>
              </a:spcAft>
              <a:buFont typeface="Arial" panose="020B0604020202020204" pitchFamily="34" charset="0"/>
              <a:buChar char="•"/>
            </a:pPr>
            <a:r>
              <a:rPr lang="sl-SI" sz="2000"/>
              <a:t>Nacionalna zakonodaja &gt; tudi kadar NRRP ni posebej zahtevan, zahtevana pa je FAIR objava podatkov (npr. </a:t>
            </a:r>
            <a:r>
              <a:rPr lang="sl-SI" sz="2000" b="1"/>
              <a:t>ZDIJZ</a:t>
            </a:r>
            <a:r>
              <a:rPr lang="sl-SI" sz="2000"/>
              <a:t>, </a:t>
            </a:r>
            <a:r>
              <a:rPr lang="sl-SI" sz="2000" b="1" err="1"/>
              <a:t>ZZrID</a:t>
            </a:r>
            <a:r>
              <a:rPr lang="sl-SI" sz="2000"/>
              <a:t>) je NRRP neizogiben.</a:t>
            </a:r>
          </a:p>
          <a:p>
            <a:pPr marL="342900" indent="-342900">
              <a:spcAft>
                <a:spcPts val="1200"/>
              </a:spcAft>
              <a:buFont typeface="Arial" panose="020B0604020202020204" pitchFamily="34" charset="0"/>
              <a:buChar char="•"/>
            </a:pPr>
            <a:r>
              <a:rPr lang="sl-SI" sz="2000" b="1"/>
              <a:t>Uredba o izvajanju znanstvenoraziskovalnega dela v skladu z načeli odprte znanosti </a:t>
            </a:r>
            <a:r>
              <a:rPr lang="sl-SI" sz="2000"/>
              <a:t>v 4. členu izrecno omenja NRRP.</a:t>
            </a:r>
          </a:p>
          <a:p>
            <a:pPr marL="342900" indent="-342900">
              <a:spcAft>
                <a:spcPts val="1200"/>
              </a:spcAft>
              <a:buFont typeface="Arial" panose="020B0604020202020204" pitchFamily="34" charset="0"/>
              <a:buChar char="•"/>
            </a:pPr>
            <a:r>
              <a:rPr lang="sl-SI" sz="2000"/>
              <a:t>Nekatere ustanove že zahtevajo izdelavo NRRP (</a:t>
            </a:r>
            <a:r>
              <a:rPr lang="sl-SI" sz="2000">
                <a:hlinkClick r:id="rId4"/>
              </a:rPr>
              <a:t>Novosti s področja odprte znanosti</a:t>
            </a:r>
            <a:r>
              <a:rPr lang="sl-SI" sz="2000"/>
              <a:t>).</a:t>
            </a:r>
          </a:p>
          <a:p>
            <a:pPr marL="342900" indent="-342900">
              <a:buFont typeface="Arial" panose="020B0604020202020204" pitchFamily="34" charset="0"/>
              <a:buChar char="•"/>
            </a:pPr>
            <a:r>
              <a:rPr lang="sl-SI" sz="2000"/>
              <a:t>NRRP v okviru stabilnega financiranja in v okviru </a:t>
            </a:r>
            <a:r>
              <a:rPr lang="sl-SI" sz="2000">
                <a:hlinkClick r:id="rId5"/>
              </a:rPr>
              <a:t>projektnega financiranja</a:t>
            </a:r>
            <a:r>
              <a:rPr lang="sl-SI" sz="2000"/>
              <a:t>. </a:t>
            </a:r>
          </a:p>
          <a:p>
            <a:endParaRPr lang="sl-SI" sz="2000"/>
          </a:p>
          <a:p>
            <a:endParaRPr lang="sl-SI" sz="2800"/>
          </a:p>
          <a:p>
            <a:endParaRPr lang="sl-SI" sz="2800"/>
          </a:p>
          <a:p>
            <a:endParaRPr lang="sl-SI" sz="2800"/>
          </a:p>
        </p:txBody>
      </p:sp>
    </p:spTree>
    <p:extLst>
      <p:ext uri="{BB962C8B-B14F-4D97-AF65-F5344CB8AC3E}">
        <p14:creationId xmlns:p14="http://schemas.microsoft.com/office/powerpoint/2010/main" val="312285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96157" y="3046059"/>
            <a:ext cx="10515600" cy="817418"/>
          </a:xfrm>
        </p:spPr>
        <p:txBody>
          <a:bodyPr>
            <a:normAutofit/>
          </a:bodyPr>
          <a:lstStyle/>
          <a:p>
            <a:pPr lvl="0"/>
            <a:r>
              <a:rPr lang="pl-PL" sz="5000" b="1">
                <a:solidFill>
                  <a:srgbClr val="ED7D31"/>
                </a:solidFill>
                <a:latin typeface="Calibri"/>
              </a:rPr>
              <a:t>Zahteve financerjev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Tree>
    <p:extLst>
      <p:ext uri="{BB962C8B-B14F-4D97-AF65-F5344CB8AC3E}">
        <p14:creationId xmlns:p14="http://schemas.microsoft.com/office/powerpoint/2010/main" val="46627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fontScale="90000"/>
          </a:bodyPr>
          <a:lstStyle/>
          <a:p>
            <a:pPr lvl="0"/>
            <a:r>
              <a:rPr lang="sl-SI" sz="5000" b="1">
                <a:solidFill>
                  <a:srgbClr val="ED7D31"/>
                </a:solidFill>
                <a:latin typeface="Calibri"/>
              </a:rPr>
              <a:t>Vsebina</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a:p>
          <a:p>
            <a:endParaRPr lang="sl-SI" sz="2400"/>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4616648"/>
          </a:xfrm>
          <a:prstGeom prst="rect">
            <a:avLst/>
          </a:prstGeom>
        </p:spPr>
        <p:txBody>
          <a:bodyPr wrap="square">
            <a:spAutoFit/>
          </a:bodyPr>
          <a:lstStyle/>
          <a:p>
            <a:pPr marL="457200" indent="-457200">
              <a:spcAft>
                <a:spcPts val="1200"/>
              </a:spcAft>
              <a:buFont typeface="+mj-lt"/>
              <a:buAutoNum type="arabicPeriod"/>
            </a:pPr>
            <a:r>
              <a:rPr lang="sl-SI" sz="2800"/>
              <a:t>Splošno o načrtih ravnanja z raziskovalnimi podatki (NRRP)</a:t>
            </a:r>
          </a:p>
          <a:p>
            <a:pPr marL="457200" indent="-457200">
              <a:spcAft>
                <a:spcPts val="1200"/>
              </a:spcAft>
              <a:buFont typeface="+mj-lt"/>
              <a:buAutoNum type="arabicPeriod"/>
            </a:pPr>
            <a:r>
              <a:rPr lang="sl-SI" sz="2800"/>
              <a:t>Zahteve financerjev</a:t>
            </a:r>
          </a:p>
          <a:p>
            <a:pPr marL="457200" indent="-457200">
              <a:spcAft>
                <a:spcPts val="1200"/>
              </a:spcAft>
              <a:buFont typeface="+mj-lt"/>
              <a:buAutoNum type="arabicPeriod"/>
            </a:pPr>
            <a:r>
              <a:rPr lang="sl-SI" sz="2800"/>
              <a:t>Interni akti</a:t>
            </a:r>
          </a:p>
          <a:p>
            <a:pPr marL="457200" indent="-457200">
              <a:spcAft>
                <a:spcPts val="1200"/>
              </a:spcAft>
              <a:buFont typeface="+mj-lt"/>
              <a:buAutoNum type="arabicPeriod"/>
            </a:pPr>
            <a:r>
              <a:rPr lang="sl-SI" sz="2800"/>
              <a:t>Vsebina NRRP</a:t>
            </a:r>
          </a:p>
          <a:p>
            <a:pPr marL="457200" indent="-457200">
              <a:spcAft>
                <a:spcPts val="1200"/>
              </a:spcAft>
              <a:buFont typeface="+mj-lt"/>
              <a:buAutoNum type="arabicPeriod"/>
            </a:pPr>
            <a:r>
              <a:rPr lang="sl-SI" sz="2800"/>
              <a:t>Različne predloge NRRP</a:t>
            </a:r>
          </a:p>
          <a:p>
            <a:pPr marL="457200" indent="-457200">
              <a:spcAft>
                <a:spcPts val="1200"/>
              </a:spcAft>
              <a:buFont typeface="+mj-lt"/>
              <a:buAutoNum type="arabicPeriod"/>
            </a:pPr>
            <a:r>
              <a:rPr lang="sl-SI" sz="2800"/>
              <a:t>Orodja za pripravo NRRP</a:t>
            </a:r>
          </a:p>
          <a:p>
            <a:pPr marL="457200" indent="-457200">
              <a:spcAft>
                <a:spcPts val="1200"/>
              </a:spcAft>
              <a:buFont typeface="+mj-lt"/>
              <a:buAutoNum type="arabicPeriod"/>
            </a:pPr>
            <a:r>
              <a:rPr lang="sl-SI" sz="2800"/>
              <a:t>Izpolnjevanje vzorčnega NRRP</a:t>
            </a:r>
          </a:p>
          <a:p>
            <a:pPr marL="457200" indent="-457200">
              <a:spcAft>
                <a:spcPts val="1200"/>
              </a:spcAft>
              <a:buFont typeface="+mj-lt"/>
              <a:buAutoNum type="arabicPeriod"/>
            </a:pPr>
            <a:r>
              <a:rPr lang="sl-SI" sz="2800"/>
              <a:t>Stroški ravnanja z raziskovalnimi podatki</a:t>
            </a:r>
          </a:p>
        </p:txBody>
      </p:sp>
    </p:spTree>
    <p:extLst>
      <p:ext uri="{BB962C8B-B14F-4D97-AF65-F5344CB8AC3E}">
        <p14:creationId xmlns:p14="http://schemas.microsoft.com/office/powerpoint/2010/main" val="231357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Evropska komisija</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200" y="3878659"/>
            <a:ext cx="10515600" cy="484906"/>
          </a:xfrm>
          <a:prstGeom prst="rect">
            <a:avLst/>
          </a:prstGeom>
          <a:noFill/>
          <a:ln cap="flat">
            <a:noFill/>
          </a:ln>
        </p:spPr>
        <p:txBody>
          <a:bodyPr vert="horz" wrap="square" lIns="91440" tIns="45720" rIns="91440" bIns="45720" anchor="ctr" anchorCtr="0" compatLnSpc="1">
            <a:noAutofit/>
          </a:bodyPr>
          <a:lstStyle/>
          <a:p>
            <a:pPr marL="285750" indent="-285750">
              <a:spcAft>
                <a:spcPts val="1200"/>
              </a:spcAft>
              <a:buFont typeface="Arial" panose="020B0604020202020204" pitchFamily="34" charset="0"/>
              <a:buChar char="•"/>
            </a:pPr>
            <a:r>
              <a:rPr lang="sl-SI" sz="2400" b="1"/>
              <a:t>Deljenje raziskovalnih podatkov </a:t>
            </a:r>
            <a:r>
              <a:rPr lang="sl-SI" sz="2400"/>
              <a:t>je v programih Obzorje 2020 in Obzorje Evropa obvezna praksa odprte znanosti, ki jo morajo vsi upravičenci spoštovati. </a:t>
            </a:r>
          </a:p>
          <a:p>
            <a:pPr marL="285750" indent="-285750">
              <a:spcAft>
                <a:spcPts val="1200"/>
              </a:spcAft>
              <a:buFont typeface="Arial" panose="020B0604020202020204" pitchFamily="34" charset="0"/>
              <a:buChar char="•"/>
            </a:pPr>
            <a:r>
              <a:rPr lang="sl-SI" sz="2400"/>
              <a:t>Uporaba predloge NRRP je </a:t>
            </a:r>
            <a:r>
              <a:rPr lang="sl-SI" sz="2400" b="1"/>
              <a:t>priporočljiva</a:t>
            </a:r>
            <a:r>
              <a:rPr lang="sl-SI" sz="2400"/>
              <a:t>, ni pa obvezna. </a:t>
            </a:r>
          </a:p>
          <a:p>
            <a:pPr marL="285750" indent="-285750">
              <a:spcAft>
                <a:spcPts val="1200"/>
              </a:spcAft>
              <a:buFont typeface="Arial" panose="020B0604020202020204" pitchFamily="34" charset="0"/>
              <a:buChar char="•"/>
            </a:pPr>
            <a:r>
              <a:rPr lang="sl-SI" sz="2400"/>
              <a:t>Upravičenci morajo oddati NRRP v pogodbenem roku (običajno 6 mesecev od začetka izvajanja projekta).</a:t>
            </a:r>
          </a:p>
          <a:p>
            <a:pPr marL="285750" indent="-285750">
              <a:spcAft>
                <a:spcPts val="1200"/>
              </a:spcAft>
              <a:buFont typeface="Arial" panose="020B0604020202020204" pitchFamily="34" charset="0"/>
              <a:buChar char="•"/>
            </a:pPr>
            <a:r>
              <a:rPr lang="sl-SI" sz="2400"/>
              <a:t>Pri  projektih, ki trajajo več kot 12 mesecev, je potrebno NRRP ažurirati.</a:t>
            </a:r>
          </a:p>
          <a:p>
            <a:pPr marL="285750" indent="-285750">
              <a:spcAft>
                <a:spcPts val="1200"/>
              </a:spcAft>
              <a:buFont typeface="Arial" panose="020B0604020202020204" pitchFamily="34" charset="0"/>
              <a:buChar char="•"/>
            </a:pPr>
            <a:r>
              <a:rPr lang="sl-SI" sz="2400"/>
              <a:t>NRRP je potrebno ažurirati tudi ob koncu projekta (kjer je to nujno potrebno, priporočamo pregled NRRP in primerjavo z dejanskim stanjem).  </a:t>
            </a:r>
          </a:p>
          <a:p>
            <a:endParaRPr lang="sl-SI" sz="2800"/>
          </a:p>
        </p:txBody>
      </p:sp>
    </p:spTree>
    <p:extLst>
      <p:ext uri="{BB962C8B-B14F-4D97-AF65-F5344CB8AC3E}">
        <p14:creationId xmlns:p14="http://schemas.microsoft.com/office/powerpoint/2010/main" val="210793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000"/>
          </a:p>
          <a:p>
            <a:endParaRPr lang="sl-SI" sz="2000"/>
          </a:p>
          <a:p>
            <a:endParaRPr lang="sl-SI" sz="2800"/>
          </a:p>
          <a:p>
            <a:endParaRPr lang="sl-SI" sz="2800"/>
          </a:p>
          <a:p>
            <a:endParaRPr lang="sl-SI" sz="2800"/>
          </a:p>
        </p:txBody>
      </p:sp>
      <p:pic>
        <p:nvPicPr>
          <p:cNvPr id="6" name="Slika 5">
            <a:extLst>
              <a:ext uri="{FF2B5EF4-FFF2-40B4-BE49-F238E27FC236}">
                <a16:creationId xmlns:a16="http://schemas.microsoft.com/office/drawing/2014/main" id="{696C5429-085C-615F-4741-64A6DA96754D}"/>
              </a:ext>
            </a:extLst>
          </p:cNvPr>
          <p:cNvPicPr>
            <a:picLocks noChangeAspect="1"/>
          </p:cNvPicPr>
          <p:nvPr/>
        </p:nvPicPr>
        <p:blipFill>
          <a:blip r:embed="rId3"/>
          <a:stretch>
            <a:fillRect/>
          </a:stretch>
        </p:blipFill>
        <p:spPr>
          <a:xfrm>
            <a:off x="477879" y="1913101"/>
            <a:ext cx="7157832" cy="4812923"/>
          </a:xfrm>
          <a:prstGeom prst="rect">
            <a:avLst/>
          </a:prstGeom>
        </p:spPr>
      </p:pic>
      <p:sp>
        <p:nvSpPr>
          <p:cNvPr id="8" name="PoljeZBesedilom 7">
            <a:extLst>
              <a:ext uri="{FF2B5EF4-FFF2-40B4-BE49-F238E27FC236}">
                <a16:creationId xmlns:a16="http://schemas.microsoft.com/office/drawing/2014/main" id="{1755FB16-8BB3-A327-B9FE-403FBE442260}"/>
              </a:ext>
            </a:extLst>
          </p:cNvPr>
          <p:cNvSpPr txBox="1"/>
          <p:nvPr/>
        </p:nvSpPr>
        <p:spPr>
          <a:xfrm>
            <a:off x="7741763" y="6079693"/>
            <a:ext cx="4164290" cy="646331"/>
          </a:xfrm>
          <a:prstGeom prst="rect">
            <a:avLst/>
          </a:prstGeom>
          <a:noFill/>
        </p:spPr>
        <p:txBody>
          <a:bodyPr wrap="square">
            <a:spAutoFit/>
          </a:bodyPr>
          <a:lstStyle/>
          <a:p>
            <a:r>
              <a:rPr lang="sl-SI"/>
              <a:t>https://www.openaire.eu/how-to-comply-with-horizon-europe-mandate-for-rdm</a:t>
            </a:r>
          </a:p>
        </p:txBody>
      </p:sp>
      <mc:AlternateContent xmlns:mc="http://schemas.openxmlformats.org/markup-compatibility/2006" xmlns:p14="http://schemas.microsoft.com/office/powerpoint/2010/main">
        <mc:Choice Requires="p14">
          <p:contentPart p14:bwMode="auto" r:id="rId4">
            <p14:nvContentPartPr>
              <p14:cNvPr id="9" name="Rokopis 8">
                <a:extLst>
                  <a:ext uri="{FF2B5EF4-FFF2-40B4-BE49-F238E27FC236}">
                    <a16:creationId xmlns:a16="http://schemas.microsoft.com/office/drawing/2014/main" id="{BBF8CDC1-9838-2781-D5EB-84A0A27283F0}"/>
                  </a:ext>
                </a:extLst>
              </p14:cNvPr>
              <p14:cNvContentPartPr/>
              <p14:nvPr/>
            </p14:nvContentPartPr>
            <p14:xfrm>
              <a:off x="2695851" y="5523640"/>
              <a:ext cx="4015440" cy="95400"/>
            </p14:xfrm>
          </p:contentPart>
        </mc:Choice>
        <mc:Fallback xmlns="">
          <p:pic>
            <p:nvPicPr>
              <p:cNvPr id="9" name="Rokopis 8">
                <a:extLst>
                  <a:ext uri="{FF2B5EF4-FFF2-40B4-BE49-F238E27FC236}">
                    <a16:creationId xmlns:a16="http://schemas.microsoft.com/office/drawing/2014/main" id="{BBF8CDC1-9838-2781-D5EB-84A0A27283F0}"/>
                  </a:ext>
                </a:extLst>
              </p:cNvPr>
              <p:cNvPicPr/>
              <p:nvPr/>
            </p:nvPicPr>
            <p:blipFill>
              <a:blip r:embed="rId5"/>
              <a:stretch>
                <a:fillRect/>
              </a:stretch>
            </p:blipFill>
            <p:spPr>
              <a:xfrm>
                <a:off x="2641856" y="5415640"/>
                <a:ext cx="4123070" cy="311040"/>
              </a:xfrm>
              <a:prstGeom prst="rect">
                <a:avLst/>
              </a:prstGeom>
            </p:spPr>
          </p:pic>
        </mc:Fallback>
      </mc:AlternateContent>
    </p:spTree>
    <p:extLst>
      <p:ext uri="{BB962C8B-B14F-4D97-AF65-F5344CB8AC3E}">
        <p14:creationId xmlns:p14="http://schemas.microsoft.com/office/powerpoint/2010/main" val="118082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err="1">
                <a:solidFill>
                  <a:srgbClr val="ED7D31"/>
                </a:solidFill>
                <a:latin typeface="Calibri"/>
              </a:rPr>
              <a:t>European</a:t>
            </a:r>
            <a:r>
              <a:rPr lang="sl-SI" sz="5000" b="1">
                <a:solidFill>
                  <a:srgbClr val="ED7D31"/>
                </a:solidFill>
                <a:latin typeface="Calibri"/>
              </a:rPr>
              <a:t> </a:t>
            </a:r>
            <a:r>
              <a:rPr lang="sl-SI" sz="5000" b="1" err="1">
                <a:solidFill>
                  <a:srgbClr val="ED7D31"/>
                </a:solidFill>
                <a:latin typeface="Calibri"/>
              </a:rPr>
              <a:t>Research</a:t>
            </a:r>
            <a:r>
              <a:rPr lang="sl-SI" sz="5000" b="1">
                <a:solidFill>
                  <a:srgbClr val="ED7D31"/>
                </a:solidFill>
                <a:latin typeface="Calibri"/>
              </a:rPr>
              <a:t> </a:t>
            </a:r>
            <a:r>
              <a:rPr lang="sl-SI" sz="5000" b="1" err="1">
                <a:solidFill>
                  <a:srgbClr val="ED7D31"/>
                </a:solidFill>
                <a:latin typeface="Calibri"/>
              </a:rPr>
              <a:t>Council</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200" y="3878659"/>
            <a:ext cx="10515600" cy="484906"/>
          </a:xfrm>
          <a:prstGeom prst="rect">
            <a:avLst/>
          </a:prstGeom>
          <a:noFill/>
          <a:ln cap="flat">
            <a:noFill/>
          </a:ln>
        </p:spPr>
        <p:txBody>
          <a:bodyPr vert="horz" wrap="square" lIns="91440" tIns="45720" rIns="91440" bIns="45720" anchor="ctr" anchorCtr="0" compatLnSpc="1">
            <a:noAutofit/>
          </a:bodyPr>
          <a:lstStyle/>
          <a:p>
            <a:pPr algn="just"/>
            <a:r>
              <a:rPr lang="sl-SI" sz="2400"/>
              <a:t>ERC podaja podrobne zahteve glede ravnanja z raziskovalni podatki v priročniku </a:t>
            </a:r>
            <a:r>
              <a:rPr lang="en-US" sz="2400">
                <a:hlinkClick r:id="rId4"/>
              </a:rPr>
              <a:t>Open Research Data and Data Management Plans Information for ERC grantees by the ERC Scientific Council</a:t>
            </a:r>
            <a:r>
              <a:rPr lang="sl-SI" sz="2400"/>
              <a:t>. </a:t>
            </a:r>
          </a:p>
          <a:p>
            <a:endParaRPr lang="sl-SI" sz="2400"/>
          </a:p>
          <a:p>
            <a:pPr algn="just"/>
            <a:r>
              <a:rPr lang="sl-SI" sz="2400"/>
              <a:t>Prejemniki sredstev ERC za projekte morajo v šestih mesecih po začetku dodelitve sredstev predložiti NRRP. Prejemniki sredstev morajo svoje raziskovalne podatke shraniti v </a:t>
            </a:r>
            <a:r>
              <a:rPr lang="sl-SI" sz="2400" err="1"/>
              <a:t>repozitorij</a:t>
            </a:r>
            <a:r>
              <a:rPr lang="sl-SI" sz="2400"/>
              <a:t> in zagotoviti odprt dostop vsaj do tistih podatkov, vključno s pripadajočimi metapodatki, ki so potrebni za potrditev rezultatov v njihovih publikacijah. Dostop do drugih podatkov, vključno s pripadajočimi metapodatki, je treba zagotoviti, kot je določeno v NRRP.</a:t>
            </a:r>
          </a:p>
          <a:p>
            <a:endParaRPr lang="sl-SI" sz="2800"/>
          </a:p>
        </p:txBody>
      </p:sp>
    </p:spTree>
    <p:extLst>
      <p:ext uri="{BB962C8B-B14F-4D97-AF65-F5344CB8AC3E}">
        <p14:creationId xmlns:p14="http://schemas.microsoft.com/office/powerpoint/2010/main" val="259506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ARIS</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200" y="3713671"/>
            <a:ext cx="10515600" cy="484906"/>
          </a:xfrm>
          <a:prstGeom prst="rect">
            <a:avLst/>
          </a:prstGeom>
          <a:noFill/>
          <a:ln cap="flat">
            <a:noFill/>
          </a:ln>
        </p:spPr>
        <p:txBody>
          <a:bodyPr vert="horz" wrap="square" lIns="91440" tIns="45720" rIns="91440" bIns="45720" anchor="ctr" anchorCtr="0" compatLnSpc="1">
            <a:noAutofit/>
          </a:bodyPr>
          <a:lstStyle/>
          <a:p>
            <a:pPr algn="just"/>
            <a:endParaRPr lang="sl-SI" sz="2400"/>
          </a:p>
          <a:p>
            <a:pPr algn="just"/>
            <a:endParaRPr lang="sl-SI" sz="2400">
              <a:hlinkClick r:id="rId4"/>
            </a:endParaRPr>
          </a:p>
          <a:p>
            <a:pPr algn="just"/>
            <a:r>
              <a:rPr lang="sl-SI" sz="2400">
                <a:hlinkClick r:id="rId4"/>
              </a:rPr>
              <a:t>Javni razpis za (so)financiranje raziskovalnih projektov za leto 2025</a:t>
            </a:r>
            <a:r>
              <a:rPr lang="sl-SI" sz="2400"/>
              <a:t>: </a:t>
            </a:r>
          </a:p>
          <a:p>
            <a:pPr algn="just">
              <a:spcAft>
                <a:spcPts val="0"/>
              </a:spcAft>
            </a:pPr>
            <a:r>
              <a:rPr lang="sl-SI" sz="2400" b="0" i="0">
                <a:solidFill>
                  <a:srgbClr val="000000"/>
                </a:solidFill>
                <a:effectLst/>
              </a:rPr>
              <a:t>Skladno s 4. členom Uredbe mora projekt obsegati Načrt ravnanja z raziskovalnimi podatki (v nadaljnjem besedilu: NRRP), ki ga bo potrebno na ARIS oddati v roku najmanj 6 mesecev po začetku izvajanja projekta. V primeru sprememb se posodobljen NRRP odda v vmesnem in zaključnem poročilu ter objavi na spletni strani projekta. Obvezna vsebina NRRP je priloga javnega razpisa.</a:t>
            </a:r>
          </a:p>
          <a:p>
            <a:pPr algn="just">
              <a:spcAft>
                <a:spcPts val="0"/>
              </a:spcAft>
            </a:pPr>
            <a:r>
              <a:rPr lang="sl-SI" sz="2400" b="0" i="0">
                <a:solidFill>
                  <a:srgbClr val="000000"/>
                </a:solidFill>
                <a:effectLst/>
              </a:rPr>
              <a:t>Pri odprtem dostopu do raziskovalnih podatkov se skladno s 4. členom Uredbe upošteva načelo »FAIR«, skupaj z načelom, da so raziskovalni podatki »odprti, kolikor je mogoče, zaprti, kolikor je nujno«. V zvezi z načinom in pravočasnostjo shranjevanja ter dostopnostjo raziskovalnih podatkov in drugih rezultatov raziskav v digitalni obliki je potrebno upoštevati 1. in 2. odstavek 5. člena Uredbe.</a:t>
            </a:r>
          </a:p>
          <a:p>
            <a:pPr algn="just">
              <a:spcAft>
                <a:spcPts val="0"/>
              </a:spcAft>
            </a:pPr>
            <a:endParaRPr lang="sl-SI" sz="2400">
              <a:solidFill>
                <a:srgbClr val="000000"/>
              </a:solidFill>
            </a:endParaRPr>
          </a:p>
          <a:p>
            <a:pPr algn="just">
              <a:spcAft>
                <a:spcPts val="0"/>
              </a:spcAft>
            </a:pPr>
            <a:r>
              <a:rPr lang="sl-SI" sz="2400" b="0" i="0">
                <a:solidFill>
                  <a:srgbClr val="000000"/>
                </a:solidFill>
                <a:effectLst/>
              </a:rPr>
              <a:t>NE POZABITI NA RAZISKAVE, FINANCIRANE SKOZI STABILNO FINANCIRANJE</a:t>
            </a:r>
          </a:p>
          <a:p>
            <a:pPr algn="just"/>
            <a:endParaRPr lang="sl-SI" sz="2400"/>
          </a:p>
          <a:p>
            <a:pPr algn="just"/>
            <a:endParaRPr lang="sl-SI" sz="2400"/>
          </a:p>
          <a:p>
            <a:pPr algn="just"/>
            <a:endParaRPr lang="sl-SI" sz="2400"/>
          </a:p>
        </p:txBody>
      </p:sp>
    </p:spTree>
    <p:extLst>
      <p:ext uri="{BB962C8B-B14F-4D97-AF65-F5344CB8AC3E}">
        <p14:creationId xmlns:p14="http://schemas.microsoft.com/office/powerpoint/2010/main" val="273897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000"/>
          </a:p>
          <a:p>
            <a:endParaRPr lang="sl-SI" sz="2000"/>
          </a:p>
          <a:p>
            <a:endParaRPr lang="sl-SI" sz="2800"/>
          </a:p>
          <a:p>
            <a:endParaRPr lang="sl-SI" sz="2800"/>
          </a:p>
          <a:p>
            <a:endParaRPr lang="sl-SI" sz="2800"/>
          </a:p>
        </p:txBody>
      </p:sp>
      <p:sp>
        <p:nvSpPr>
          <p:cNvPr id="8" name="PoljeZBesedilom 7">
            <a:extLst>
              <a:ext uri="{FF2B5EF4-FFF2-40B4-BE49-F238E27FC236}">
                <a16:creationId xmlns:a16="http://schemas.microsoft.com/office/drawing/2014/main" id="{4D9D3A55-A912-D44D-5D80-691D53D4BAC9}"/>
              </a:ext>
            </a:extLst>
          </p:cNvPr>
          <p:cNvSpPr txBox="1"/>
          <p:nvPr/>
        </p:nvSpPr>
        <p:spPr>
          <a:xfrm>
            <a:off x="6527930" y="2149311"/>
            <a:ext cx="5281234" cy="4647426"/>
          </a:xfrm>
          <a:prstGeom prst="rect">
            <a:avLst/>
          </a:prstGeom>
          <a:noFill/>
        </p:spPr>
        <p:txBody>
          <a:bodyPr wrap="square">
            <a:spAutoFit/>
          </a:bodyPr>
          <a:lstStyle/>
          <a:p>
            <a:pPr algn="ctr"/>
            <a:r>
              <a:rPr lang="sl-SI" sz="1800" b="0" i="0" u="none" strike="noStrike" baseline="0">
                <a:solidFill>
                  <a:srgbClr val="000000"/>
                </a:solidFill>
              </a:rPr>
              <a:t>III. ODPRTI DOSTOP DO RAZISKOVALNIH PODATKOV IN DRUGIH REZULTATOV RAZISKAV V DIGITALNI OBLIKI</a:t>
            </a:r>
          </a:p>
          <a:p>
            <a:pPr algn="ctr"/>
            <a:r>
              <a:rPr lang="sl-SI" sz="1800" b="0" i="0" u="none" strike="noStrike" baseline="0">
                <a:solidFill>
                  <a:srgbClr val="000000"/>
                </a:solidFill>
              </a:rPr>
              <a:t>4. člen</a:t>
            </a:r>
          </a:p>
          <a:p>
            <a:pPr algn="ctr"/>
            <a:r>
              <a:rPr lang="sl-SI" sz="1800" b="0" i="0" u="none" strike="noStrike" baseline="0">
                <a:solidFill>
                  <a:srgbClr val="000000"/>
                </a:solidFill>
              </a:rPr>
              <a:t>(zahteve)</a:t>
            </a:r>
          </a:p>
          <a:p>
            <a:pPr algn="just"/>
            <a:r>
              <a:rPr lang="sl-SI" sz="1600" b="0" i="0" u="none" strike="noStrike" baseline="0">
                <a:solidFill>
                  <a:srgbClr val="000000"/>
                </a:solidFill>
              </a:rPr>
              <a:t>(1) Financerji v okviru pogojev sofinanciranja iz javnih virov najmanj v višini 50 % poleg odprtega dostopa do znanstvenih publikacij iz 2. člena te uredbe zahtevajo, izvajalci znanstvenoraziskovalne dejavnosti pa zagotovijo:</a:t>
            </a:r>
          </a:p>
          <a:p>
            <a:pPr algn="just"/>
            <a:r>
              <a:rPr lang="sl-SI" sz="1600" b="0" i="0" u="none" strike="noStrike" baseline="0">
                <a:solidFill>
                  <a:srgbClr val="000000"/>
                </a:solidFill>
              </a:rPr>
              <a:t>– </a:t>
            </a:r>
            <a:r>
              <a:rPr lang="sl-SI" sz="1600" b="0" i="0" u="none" strike="noStrike" baseline="0">
                <a:solidFill>
                  <a:srgbClr val="000000"/>
                </a:solidFill>
                <a:highlight>
                  <a:srgbClr val="FFFF00"/>
                </a:highlight>
              </a:rPr>
              <a:t>pripravo in redno posodabljanje načrta ravnanja z raziskovalnimi podatki (v nadaljnjem besedilu: NRRP)</a:t>
            </a:r>
            <a:r>
              <a:rPr lang="sl-SI" sz="1600" b="0" i="0" u="none" strike="noStrike" baseline="0">
                <a:solidFill>
                  <a:srgbClr val="000000"/>
                </a:solidFill>
              </a:rPr>
              <a:t>,</a:t>
            </a:r>
          </a:p>
          <a:p>
            <a:pPr algn="just"/>
            <a:r>
              <a:rPr lang="sl-SI" sz="1600" b="0" i="0" u="none" strike="noStrike" baseline="0">
                <a:solidFill>
                  <a:srgbClr val="000000"/>
                </a:solidFill>
              </a:rPr>
              <a:t>– ravnanje z raziskovalnimi podatki in drugimi rezultati raziskav, ustvarjenimi v okviru javno sofinanciranih raziskav, v skladu z načeli, ki omogočajo njihovo </a:t>
            </a:r>
            <a:r>
              <a:rPr lang="sl-SI" sz="1600" b="0" i="0" u="none" strike="noStrike" baseline="0" err="1">
                <a:solidFill>
                  <a:srgbClr val="000000"/>
                </a:solidFill>
              </a:rPr>
              <a:t>najdljivost</a:t>
            </a:r>
            <a:r>
              <a:rPr lang="sl-SI" sz="1600" b="0" i="0" u="none" strike="noStrike" baseline="0">
                <a:solidFill>
                  <a:srgbClr val="000000"/>
                </a:solidFill>
              </a:rPr>
              <a:t>, dostopnost, povezljivost in ponovno uporabo (v nadaljnjem besedilu: načela FAIR),</a:t>
            </a:r>
          </a:p>
          <a:p>
            <a:pPr algn="just"/>
            <a:r>
              <a:rPr lang="sl-SI" sz="1600" b="0" i="0" u="none" strike="noStrike" baseline="0">
                <a:solidFill>
                  <a:srgbClr val="000000"/>
                </a:solidFill>
              </a:rPr>
              <a:t>– odprti dostop do raziskovalnih podatkov in drugih rezultatov raziskav iz sofinanciranih raziskav v skladu z načelom »odprti, kolikor je mogoče, zaprti, kolikor je nujno«.</a:t>
            </a:r>
            <a:endParaRPr lang="sl-SI" sz="1600"/>
          </a:p>
        </p:txBody>
      </p:sp>
      <p:pic>
        <p:nvPicPr>
          <p:cNvPr id="10" name="Slika 9">
            <a:extLst>
              <a:ext uri="{FF2B5EF4-FFF2-40B4-BE49-F238E27FC236}">
                <a16:creationId xmlns:a16="http://schemas.microsoft.com/office/drawing/2014/main" id="{0F5C8A63-7E9F-4A9C-38AB-3AC7BD60307B}"/>
              </a:ext>
            </a:extLst>
          </p:cNvPr>
          <p:cNvPicPr>
            <a:picLocks noChangeAspect="1"/>
          </p:cNvPicPr>
          <p:nvPr/>
        </p:nvPicPr>
        <p:blipFill>
          <a:blip r:embed="rId3"/>
          <a:stretch>
            <a:fillRect/>
          </a:stretch>
        </p:blipFill>
        <p:spPr>
          <a:xfrm>
            <a:off x="838200" y="2055043"/>
            <a:ext cx="5216923" cy="4636633"/>
          </a:xfrm>
          <a:prstGeom prst="rect">
            <a:avLst/>
          </a:prstGeom>
        </p:spPr>
      </p:pic>
    </p:spTree>
    <p:extLst>
      <p:ext uri="{BB962C8B-B14F-4D97-AF65-F5344CB8AC3E}">
        <p14:creationId xmlns:p14="http://schemas.microsoft.com/office/powerpoint/2010/main" val="12328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96157" y="3046059"/>
            <a:ext cx="10515600" cy="817418"/>
          </a:xfrm>
        </p:spPr>
        <p:txBody>
          <a:bodyPr>
            <a:normAutofit/>
          </a:bodyPr>
          <a:lstStyle/>
          <a:p>
            <a:pPr lvl="0"/>
            <a:r>
              <a:rPr lang="pl-PL" sz="5000" b="1">
                <a:solidFill>
                  <a:srgbClr val="ED7D31"/>
                </a:solidFill>
                <a:latin typeface="Calibri"/>
              </a:rPr>
              <a:t>Interni akti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Tree>
    <p:extLst>
      <p:ext uri="{BB962C8B-B14F-4D97-AF65-F5344CB8AC3E}">
        <p14:creationId xmlns:p14="http://schemas.microsoft.com/office/powerpoint/2010/main" val="191426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fontScale="90000"/>
          </a:bodyPr>
          <a:lstStyle/>
          <a:p>
            <a:pPr lvl="0"/>
            <a:r>
              <a:rPr lang="pl-PL" sz="5000" b="1">
                <a:solidFill>
                  <a:srgbClr val="ED7D31"/>
                </a:solidFill>
                <a:latin typeface="Calibri"/>
              </a:rPr>
              <a:t>Pravilnik o ravnanju z raziskovalnimi podatki</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r>
              <a:rPr lang="sl-SI" sz="2400"/>
              <a:t>Načrtovanje ravnanja z raziskovalnimi podatki je lahko del splošnih internih aktov ali pa je del posebnega pravilnika za ravnanje z raziskovalnimi podatki. </a:t>
            </a:r>
          </a:p>
          <a:p>
            <a:endParaRPr lang="sl-SI" sz="2400"/>
          </a:p>
          <a:p>
            <a:r>
              <a:rPr lang="pl-PL" sz="2400">
                <a:hlinkClick r:id="rId4"/>
              </a:rPr>
              <a:t>Navodila za ravnanje z raziskovalnimi podatki na Fakulteti za družbene vede</a:t>
            </a:r>
            <a:endParaRPr lang="pl-PL" sz="2400"/>
          </a:p>
          <a:p>
            <a:endParaRPr lang="pl-PL" sz="2000"/>
          </a:p>
          <a:p>
            <a:r>
              <a:rPr lang="pl-PL" sz="2400">
                <a:hlinkClick r:id="rId5"/>
              </a:rPr>
              <a:t>Pravilnik o doktorskem študiju na Univerzi v Ljubljani</a:t>
            </a:r>
            <a:r>
              <a:rPr lang="pl-PL" sz="2400"/>
              <a:t> </a:t>
            </a:r>
          </a:p>
          <a:p>
            <a:pPr algn="just"/>
            <a:endParaRPr lang="pl-PL" sz="2400">
              <a:effectLst/>
            </a:endParaRPr>
          </a:p>
        </p:txBody>
      </p:sp>
    </p:spTree>
    <p:extLst>
      <p:ext uri="{BB962C8B-B14F-4D97-AF65-F5344CB8AC3E}">
        <p14:creationId xmlns:p14="http://schemas.microsoft.com/office/powerpoint/2010/main" val="672742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fontScale="90000"/>
          </a:bodyPr>
          <a:lstStyle/>
          <a:p>
            <a:pPr lvl="0"/>
            <a:r>
              <a:rPr lang="pl-PL" sz="5000" b="1">
                <a:solidFill>
                  <a:srgbClr val="ED7D31"/>
                </a:solidFill>
                <a:latin typeface="Calibri"/>
              </a:rPr>
              <a:t>Navodila za ravnanje z raziskovalnimi podatki na FDV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6872377" y="6459115"/>
            <a:ext cx="5257800" cy="484906"/>
          </a:xfrm>
          <a:prstGeom prst="rect">
            <a:avLst/>
          </a:prstGeom>
          <a:noFill/>
          <a:ln cap="flat">
            <a:noFill/>
          </a:ln>
        </p:spPr>
        <p:txBody>
          <a:bodyPr vert="horz" wrap="square" lIns="91440" tIns="45720" rIns="91440" bIns="45720" anchor="ctr" anchorCtr="0" compatLnSpc="1">
            <a:noAutofit/>
          </a:bodyPr>
          <a:lstStyle/>
          <a:p>
            <a:r>
              <a:rPr lang="sl-SI" sz="1400"/>
              <a:t>Vir: </a:t>
            </a:r>
            <a:r>
              <a:rPr lang="sl-SI" sz="1400">
                <a:hlinkClick r:id="rId4"/>
              </a:rPr>
              <a:t>https://repozitorij.uni-lj.si/IzpisGradiva.php?id=156371&amp;lang=slv</a:t>
            </a:r>
            <a:r>
              <a:rPr lang="sl-SI" sz="1400"/>
              <a:t> </a:t>
            </a:r>
          </a:p>
          <a:p>
            <a:pPr algn="just"/>
            <a:endParaRPr lang="pl-PL" sz="1400">
              <a:effectLst/>
            </a:endParaRPr>
          </a:p>
        </p:txBody>
      </p:sp>
      <p:pic>
        <p:nvPicPr>
          <p:cNvPr id="3" name="Slika 2">
            <a:extLst>
              <a:ext uri="{FF2B5EF4-FFF2-40B4-BE49-F238E27FC236}">
                <a16:creationId xmlns:a16="http://schemas.microsoft.com/office/drawing/2014/main" id="{E289A548-A70A-4924-2BE0-D20528151637}"/>
              </a:ext>
            </a:extLst>
          </p:cNvPr>
          <p:cNvPicPr>
            <a:picLocks noChangeAspect="1"/>
          </p:cNvPicPr>
          <p:nvPr/>
        </p:nvPicPr>
        <p:blipFill>
          <a:blip r:embed="rId5"/>
          <a:stretch>
            <a:fillRect/>
          </a:stretch>
        </p:blipFill>
        <p:spPr>
          <a:xfrm>
            <a:off x="933445" y="1801633"/>
            <a:ext cx="4846692" cy="4763416"/>
          </a:xfrm>
          <a:prstGeom prst="rect">
            <a:avLst/>
          </a:prstGeom>
        </p:spPr>
      </p:pic>
      <p:pic>
        <p:nvPicPr>
          <p:cNvPr id="6" name="Slika 5">
            <a:extLst>
              <a:ext uri="{FF2B5EF4-FFF2-40B4-BE49-F238E27FC236}">
                <a16:creationId xmlns:a16="http://schemas.microsoft.com/office/drawing/2014/main" id="{88FA5FB5-68C9-49DC-E8A1-FBDAB9C39D20}"/>
              </a:ext>
            </a:extLst>
          </p:cNvPr>
          <p:cNvPicPr>
            <a:picLocks noChangeAspect="1"/>
          </p:cNvPicPr>
          <p:nvPr/>
        </p:nvPicPr>
        <p:blipFill>
          <a:blip r:embed="rId6"/>
          <a:stretch>
            <a:fillRect/>
          </a:stretch>
        </p:blipFill>
        <p:spPr>
          <a:xfrm>
            <a:off x="5875382" y="1999058"/>
            <a:ext cx="5180213" cy="1379033"/>
          </a:xfrm>
          <a:prstGeom prst="rect">
            <a:avLst/>
          </a:prstGeom>
        </p:spPr>
      </p:pic>
    </p:spTree>
    <p:extLst>
      <p:ext uri="{BB962C8B-B14F-4D97-AF65-F5344CB8AC3E}">
        <p14:creationId xmlns:p14="http://schemas.microsoft.com/office/powerpoint/2010/main" val="162431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96157" y="3046059"/>
            <a:ext cx="10515600" cy="817418"/>
          </a:xfrm>
        </p:spPr>
        <p:txBody>
          <a:bodyPr>
            <a:normAutofit/>
          </a:bodyPr>
          <a:lstStyle/>
          <a:p>
            <a:pPr lvl="0"/>
            <a:r>
              <a:rPr lang="pl-PL" sz="5000" b="1">
                <a:solidFill>
                  <a:srgbClr val="ED7D31"/>
                </a:solidFill>
                <a:latin typeface="Calibri"/>
              </a:rPr>
              <a:t>Nujni vsebinski deli načrtov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Tree>
    <p:extLst>
      <p:ext uri="{BB962C8B-B14F-4D97-AF65-F5344CB8AC3E}">
        <p14:creationId xmlns:p14="http://schemas.microsoft.com/office/powerpoint/2010/main" val="258740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Nujni vsebinski deli načrtov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372615" y="3621024"/>
            <a:ext cx="10902110" cy="484906"/>
          </a:xfrm>
          <a:prstGeom prst="rect">
            <a:avLst/>
          </a:prstGeom>
          <a:noFill/>
          <a:ln cap="flat">
            <a:noFill/>
          </a:ln>
        </p:spPr>
        <p:txBody>
          <a:bodyPr vert="horz" wrap="square" lIns="91440" tIns="45720" rIns="91440" bIns="45720" anchor="ctr" anchorCtr="0" compatLnSpc="1">
            <a:noAutofit/>
          </a:bodyPr>
          <a:lstStyle/>
          <a:p>
            <a:pPr marL="342900" indent="-342900">
              <a:buFont typeface="Arial" panose="020B0604020202020204" pitchFamily="34" charset="0"/>
              <a:buChar char="•"/>
            </a:pPr>
            <a:r>
              <a:rPr lang="sl-SI" sz="2400"/>
              <a:t>Opis podatkov z načrtom opisa izvora podatkov</a:t>
            </a:r>
          </a:p>
          <a:p>
            <a:endParaRPr lang="sl-SI" sz="500"/>
          </a:p>
          <a:p>
            <a:pPr marL="342900" indent="-342900">
              <a:buFont typeface="Arial" panose="020B0604020202020204" pitchFamily="34" charset="0"/>
              <a:buChar char="•"/>
            </a:pPr>
            <a:r>
              <a:rPr lang="sl-SI" sz="2400"/>
              <a:t>Podatki o </a:t>
            </a:r>
            <a:r>
              <a:rPr lang="sl-SI" sz="2400" err="1"/>
              <a:t>repozitoriju</a:t>
            </a:r>
            <a:endParaRPr lang="sl-SI" sz="900"/>
          </a:p>
          <a:p>
            <a:pPr marL="342900" indent="-342900">
              <a:buFont typeface="Arial" panose="020B0604020202020204" pitchFamily="34" charset="0"/>
              <a:buChar char="•"/>
            </a:pPr>
            <a:endParaRPr lang="sl-SI" sz="700"/>
          </a:p>
          <a:p>
            <a:pPr marL="342900" indent="-342900">
              <a:buFont typeface="Arial" panose="020B0604020202020204" pitchFamily="34" charset="0"/>
              <a:buChar char="•"/>
            </a:pPr>
            <a:r>
              <a:rPr lang="sl-SI" sz="2400"/>
              <a:t>Standardi in metapodatki</a:t>
            </a:r>
            <a:endParaRPr lang="sl-SI" sz="600"/>
          </a:p>
          <a:p>
            <a:pPr marL="171450" indent="-171450">
              <a:buFont typeface="Arial" panose="020B0604020202020204" pitchFamily="34" charset="0"/>
              <a:buChar char="•"/>
            </a:pPr>
            <a:endParaRPr lang="sl-SI" sz="1000"/>
          </a:p>
          <a:p>
            <a:pPr marL="342900" indent="-342900">
              <a:buFont typeface="Arial" panose="020B0604020202020204" pitchFamily="34" charset="0"/>
              <a:buChar char="•"/>
            </a:pPr>
            <a:r>
              <a:rPr lang="sl-SI" sz="2400"/>
              <a:t>Trajni identifikatorji</a:t>
            </a:r>
          </a:p>
          <a:p>
            <a:pPr marL="171450" indent="-171450">
              <a:buFont typeface="Arial" panose="020B0604020202020204" pitchFamily="34" charset="0"/>
              <a:buChar char="•"/>
            </a:pPr>
            <a:endParaRPr lang="sl-SI" sz="800"/>
          </a:p>
          <a:p>
            <a:pPr marL="342900" indent="-342900">
              <a:buFont typeface="Arial" panose="020B0604020202020204" pitchFamily="34" charset="0"/>
              <a:buChar char="•"/>
            </a:pPr>
            <a:r>
              <a:rPr lang="sl-SI" sz="2400"/>
              <a:t>Digitalno skrbništvo in zaščita podatkov</a:t>
            </a:r>
          </a:p>
          <a:p>
            <a:pPr marL="171450" indent="-171450">
              <a:buFont typeface="Arial" panose="020B0604020202020204" pitchFamily="34" charset="0"/>
              <a:buChar char="•"/>
            </a:pPr>
            <a:endParaRPr lang="sl-SI" sz="1050"/>
          </a:p>
          <a:p>
            <a:pPr marL="342900" indent="-342900">
              <a:buFont typeface="Arial" panose="020B0604020202020204" pitchFamily="34" charset="0"/>
              <a:buChar char="•"/>
            </a:pPr>
            <a:r>
              <a:rPr lang="sl-SI" sz="2400"/>
              <a:t>Pogoji deljenja podatkov in licence</a:t>
            </a:r>
          </a:p>
          <a:p>
            <a:pPr marL="171450" indent="-171450">
              <a:buFont typeface="Arial" panose="020B0604020202020204" pitchFamily="34" charset="0"/>
              <a:buChar char="•"/>
            </a:pPr>
            <a:endParaRPr lang="sl-SI" sz="1100"/>
          </a:p>
          <a:p>
            <a:pPr marL="342900" indent="-342900">
              <a:buFont typeface="Arial" panose="020B0604020202020204" pitchFamily="34" charset="0"/>
              <a:buChar char="•"/>
            </a:pPr>
            <a:r>
              <a:rPr lang="sl-SI" sz="2400"/>
              <a:t>Upravljanje z drugimi raziskovalnimi rezultati</a:t>
            </a:r>
          </a:p>
          <a:p>
            <a:pPr marL="171450" indent="-171450">
              <a:buFont typeface="Arial" panose="020B0604020202020204" pitchFamily="34" charset="0"/>
              <a:buChar char="•"/>
            </a:pPr>
            <a:endParaRPr lang="sl-SI" sz="1050"/>
          </a:p>
          <a:p>
            <a:pPr marL="342900" indent="-342900">
              <a:buFont typeface="Arial" panose="020B0604020202020204" pitchFamily="34" charset="0"/>
              <a:buChar char="•"/>
            </a:pPr>
            <a:r>
              <a:rPr lang="sl-SI" sz="2400"/>
              <a:t>Stroški za upravljanje s podatki</a:t>
            </a:r>
          </a:p>
          <a:p>
            <a:pPr marL="342900" indent="-342900">
              <a:buFont typeface="Arial" panose="020B0604020202020204" pitchFamily="34" charset="0"/>
              <a:buChar char="•"/>
            </a:pPr>
            <a:endParaRPr lang="sl-SI" sz="1050"/>
          </a:p>
          <a:p>
            <a:pPr marL="342900" indent="-342900">
              <a:buFont typeface="Arial" panose="020B0604020202020204" pitchFamily="34" charset="0"/>
              <a:buChar char="•"/>
            </a:pPr>
            <a:r>
              <a:rPr lang="sl-SI" sz="2400"/>
              <a:t>Uveljavljanje izjem pri deljenju</a:t>
            </a:r>
          </a:p>
        </p:txBody>
      </p:sp>
    </p:spTree>
    <p:extLst>
      <p:ext uri="{BB962C8B-B14F-4D97-AF65-F5344CB8AC3E}">
        <p14:creationId xmlns:p14="http://schemas.microsoft.com/office/powerpoint/2010/main" val="60351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015148"/>
            <a:ext cx="10515600" cy="817418"/>
          </a:xfrm>
        </p:spPr>
        <p:txBody>
          <a:bodyPr>
            <a:normAutofit/>
          </a:bodyPr>
          <a:lstStyle/>
          <a:p>
            <a:pPr lvl="0"/>
            <a:endParaRPr lang="pl-PL" sz="5000" b="1">
              <a:solidFill>
                <a:srgbClr val="ED7D31"/>
              </a:solidFill>
              <a:latin typeface="Calibri"/>
            </a:endParaRPr>
          </a:p>
        </p:txBody>
      </p:sp>
      <p:pic>
        <p:nvPicPr>
          <p:cNvPr id="4" name="Slika 3">
            <a:extLst>
              <a:ext uri="{FF2B5EF4-FFF2-40B4-BE49-F238E27FC236}">
                <a16:creationId xmlns:a16="http://schemas.microsoft.com/office/drawing/2014/main" id="{87E28264-747C-4E1D-B25B-7050CAEBDEB7}"/>
              </a:ext>
            </a:extLst>
          </p:cNvPr>
          <p:cNvPicPr>
            <a:picLocks noChangeAspect="1"/>
          </p:cNvPicPr>
          <p:nvPr/>
        </p:nvPicPr>
        <p:blipFill>
          <a:blip r:embed="rId3"/>
          <a:stretch>
            <a:fillRect/>
          </a:stretch>
        </p:blipFill>
        <p:spPr>
          <a:xfrm>
            <a:off x="0" y="-43132"/>
            <a:ext cx="12192000" cy="6270912"/>
          </a:xfrm>
          <a:prstGeom prst="rect">
            <a:avLst/>
          </a:prstGeom>
        </p:spPr>
      </p:pic>
      <p:sp>
        <p:nvSpPr>
          <p:cNvPr id="6" name="PoljeZBesedilom 5">
            <a:extLst>
              <a:ext uri="{FF2B5EF4-FFF2-40B4-BE49-F238E27FC236}">
                <a16:creationId xmlns:a16="http://schemas.microsoft.com/office/drawing/2014/main" id="{578EECC0-C02A-42E2-B7BB-F2B4EFFD1521}"/>
              </a:ext>
            </a:extLst>
          </p:cNvPr>
          <p:cNvSpPr txBox="1"/>
          <p:nvPr/>
        </p:nvSpPr>
        <p:spPr>
          <a:xfrm>
            <a:off x="0" y="6164375"/>
            <a:ext cx="6163572" cy="523220"/>
          </a:xfrm>
          <a:prstGeom prst="rect">
            <a:avLst/>
          </a:prstGeom>
          <a:noFill/>
        </p:spPr>
        <p:txBody>
          <a:bodyPr wrap="square">
            <a:spAutoFit/>
          </a:bodyPr>
          <a:lstStyle/>
          <a:p>
            <a:r>
              <a:rPr lang="sl-SI" sz="2800">
                <a:hlinkClick r:id="rId4"/>
              </a:rPr>
              <a:t>https://nrrp.odprtaznanost.si/</a:t>
            </a:r>
            <a:r>
              <a:rPr lang="sl-SI" sz="2800"/>
              <a:t> </a:t>
            </a:r>
          </a:p>
        </p:txBody>
      </p:sp>
    </p:spTree>
    <p:extLst>
      <p:ext uri="{BB962C8B-B14F-4D97-AF65-F5344CB8AC3E}">
        <p14:creationId xmlns:p14="http://schemas.microsoft.com/office/powerpoint/2010/main" val="396971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Opis podatkov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Opišemo vrste podatkov ter formate, ki jih bomo ustvarili ali ponovno uporabili. </a:t>
            </a:r>
          </a:p>
          <a:p>
            <a:endParaRPr lang="sl-SI" sz="1400"/>
          </a:p>
          <a:p>
            <a:r>
              <a:rPr lang="sl-SI" sz="2400"/>
              <a:t>Opredelite izbiro formata. Npr.: format se pogosto uporablja pri raziskavah, razširjena raba v raziskovalni skupnosti, format določa izbrana programska oprema ali instrument,  format določa področni </a:t>
            </a:r>
            <a:r>
              <a:rPr lang="sl-SI" sz="2400" err="1"/>
              <a:t>repozitorij</a:t>
            </a:r>
            <a:r>
              <a:rPr lang="sl-SI" sz="2400"/>
              <a:t> ipd. </a:t>
            </a:r>
          </a:p>
          <a:p>
            <a:endParaRPr lang="sl-SI" sz="1200"/>
          </a:p>
          <a:p>
            <a:r>
              <a:rPr lang="sl-SI" sz="2400"/>
              <a:t>Po možnosti izberemo odprte in standardne formate, ker omogočajo deljenje in ponovno uporabo.</a:t>
            </a:r>
          </a:p>
          <a:p>
            <a:endParaRPr lang="sl-SI" sz="2400"/>
          </a:p>
          <a:p>
            <a:endParaRPr lang="sl-SI" sz="2400"/>
          </a:p>
          <a:p>
            <a:endParaRPr lang="sl-SI" sz="2400"/>
          </a:p>
          <a:p>
            <a:r>
              <a:rPr lang="sl-SI" sz="2400"/>
              <a:t>Več o formatih na </a:t>
            </a:r>
            <a:r>
              <a:rPr lang="sl-SI" sz="2400">
                <a:hlinkClick r:id="rId4"/>
              </a:rPr>
              <a:t>https://ukdataservice.ac.uk/learning-hub/research-data-management/format-your-data/recommended-formats/</a:t>
            </a:r>
            <a:r>
              <a:rPr lang="sl-SI" sz="2400"/>
              <a:t>. </a:t>
            </a:r>
          </a:p>
        </p:txBody>
      </p:sp>
    </p:spTree>
    <p:extLst>
      <p:ext uri="{BB962C8B-B14F-4D97-AF65-F5344CB8AC3E}">
        <p14:creationId xmlns:p14="http://schemas.microsoft.com/office/powerpoint/2010/main" val="113983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Podatki o </a:t>
            </a:r>
            <a:r>
              <a:rPr lang="sl-SI" sz="5000" b="1" err="1">
                <a:solidFill>
                  <a:srgbClr val="ED7D31"/>
                </a:solidFill>
                <a:latin typeface="Calibri"/>
              </a:rPr>
              <a:t>repozitoriju</a:t>
            </a:r>
            <a:r>
              <a:rPr lang="sl-SI" sz="5000" b="1">
                <a:solidFill>
                  <a:srgbClr val="ED7D31"/>
                </a:solidFill>
                <a:latin typeface="Calibri"/>
              </a:rPr>
              <a:t> 1</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Opišemo, v kateri </a:t>
            </a:r>
            <a:r>
              <a:rPr lang="sl-SI" sz="2400" err="1"/>
              <a:t>repozitorij</a:t>
            </a:r>
            <a:r>
              <a:rPr lang="sl-SI" sz="2400"/>
              <a:t> bomo podatke arhivirali.</a:t>
            </a:r>
          </a:p>
          <a:p>
            <a:endParaRPr lang="sl-SI" sz="1100"/>
          </a:p>
          <a:p>
            <a:r>
              <a:rPr lang="sl-SI" sz="2400"/>
              <a:t>Izbira zaupanja vrednega </a:t>
            </a:r>
            <a:r>
              <a:rPr lang="sl-SI" sz="2400" err="1"/>
              <a:t>repozitorija</a:t>
            </a:r>
            <a:r>
              <a:rPr lang="sl-SI" sz="2400"/>
              <a:t> temelji na različnih kriterijih.</a:t>
            </a:r>
          </a:p>
          <a:p>
            <a:endParaRPr lang="sl-SI" sz="1000"/>
          </a:p>
          <a:p>
            <a:r>
              <a:rPr lang="sl-SI" sz="2400"/>
              <a:t>Zaupanja vredni </a:t>
            </a:r>
            <a:r>
              <a:rPr lang="sl-SI" sz="2400" err="1"/>
              <a:t>repozitoriji</a:t>
            </a:r>
            <a:r>
              <a:rPr lang="sl-SI" sz="2400"/>
              <a:t>:</a:t>
            </a:r>
          </a:p>
          <a:p>
            <a:pPr marL="800100" lvl="1" indent="-342900">
              <a:buFont typeface="Arial" panose="020B0604020202020204" pitchFamily="34" charset="0"/>
              <a:buChar char="•"/>
            </a:pPr>
            <a:r>
              <a:rPr lang="sl-SI" sz="2000"/>
              <a:t>certificirani </a:t>
            </a:r>
            <a:r>
              <a:rPr lang="sl-SI" sz="2000" err="1"/>
              <a:t>repozitoriji</a:t>
            </a:r>
            <a:r>
              <a:rPr lang="sl-SI" sz="2000"/>
              <a:t> (npr. certificirani po </a:t>
            </a:r>
            <a:r>
              <a:rPr lang="sl-SI" sz="2000" err="1"/>
              <a:t>CoreTrustSeal</a:t>
            </a:r>
            <a:r>
              <a:rPr lang="sl-SI" sz="2000"/>
              <a:t>, po DIN 31644 - Zaupanja vredni digitalni arhivi, po ISO 16363 - Zaupanja vredni digitalni arhivi),</a:t>
            </a:r>
          </a:p>
          <a:p>
            <a:pPr marL="800100" lvl="1" indent="-342900">
              <a:buFont typeface="Arial" panose="020B0604020202020204" pitchFamily="34" charset="0"/>
              <a:buChar char="•"/>
            </a:pPr>
            <a:r>
              <a:rPr lang="sl-SI" sz="2000"/>
              <a:t>področni </a:t>
            </a:r>
            <a:r>
              <a:rPr lang="sl-SI" sz="2000" err="1"/>
              <a:t>repozitoriji</a:t>
            </a:r>
            <a:r>
              <a:rPr lang="sl-SI" sz="2000"/>
              <a:t>, ki so priznani in se uporabljajo na določenem znanstvenem področju,</a:t>
            </a:r>
          </a:p>
          <a:p>
            <a:pPr marL="800100" lvl="1" indent="-342900">
              <a:buFont typeface="Arial" panose="020B0604020202020204" pitchFamily="34" charset="0"/>
              <a:buChar char="•"/>
            </a:pPr>
            <a:r>
              <a:rPr lang="sl-SI" sz="2000"/>
              <a:t>splošni in institucionalni </a:t>
            </a:r>
            <a:r>
              <a:rPr lang="sl-SI" sz="2000" err="1"/>
              <a:t>repozitoriji</a:t>
            </a:r>
            <a:r>
              <a:rPr lang="sl-SI" sz="2000"/>
              <a:t>, ki imajo značilnosti zaupanja vrednih </a:t>
            </a:r>
            <a:r>
              <a:rPr lang="sl-SI" sz="2000" err="1"/>
              <a:t>repozitorijev</a:t>
            </a:r>
            <a:r>
              <a:rPr lang="sl-SI" sz="2000"/>
              <a:t>.</a:t>
            </a:r>
          </a:p>
          <a:p>
            <a:endParaRPr lang="sl-SI" sz="1000"/>
          </a:p>
          <a:p>
            <a:r>
              <a:rPr lang="sl-SI" sz="2400"/>
              <a:t>ZVR – zaupanja vredni </a:t>
            </a:r>
            <a:r>
              <a:rPr lang="sl-SI" sz="2400" err="1"/>
              <a:t>repozitoriji</a:t>
            </a:r>
            <a:r>
              <a:rPr lang="sl-SI" sz="2400"/>
              <a:t> ARIS - </a:t>
            </a:r>
            <a:r>
              <a:rPr lang="sl-SI" sz="2400">
                <a:hlinkClick r:id="rId4"/>
              </a:rPr>
              <a:t>osnutek meril ZVR</a:t>
            </a:r>
            <a:r>
              <a:rPr lang="sl-SI" sz="2400"/>
              <a:t>.</a:t>
            </a:r>
          </a:p>
          <a:p>
            <a:endParaRPr lang="sl-SI" sz="2400"/>
          </a:p>
          <a:p>
            <a:endParaRPr lang="sl-SI" sz="2400"/>
          </a:p>
          <a:p>
            <a:r>
              <a:rPr lang="sl-SI" sz="2400"/>
              <a:t>Imenik zaupanja vrednih </a:t>
            </a:r>
            <a:r>
              <a:rPr lang="sl-SI" sz="2400" err="1"/>
              <a:t>repozitorijev</a:t>
            </a:r>
            <a:r>
              <a:rPr lang="sl-SI" sz="2400"/>
              <a:t> </a:t>
            </a:r>
            <a:r>
              <a:rPr lang="sl-SI" sz="2400">
                <a:hlinkClick r:id="rId5"/>
              </a:rPr>
              <a:t>https://www.re3data.org/</a:t>
            </a:r>
            <a:r>
              <a:rPr lang="sl-SI" sz="2400" b="1"/>
              <a:t>. </a:t>
            </a:r>
            <a:endParaRPr lang="sl-SI" sz="2400"/>
          </a:p>
        </p:txBody>
      </p:sp>
    </p:spTree>
    <p:extLst>
      <p:ext uri="{BB962C8B-B14F-4D97-AF65-F5344CB8AC3E}">
        <p14:creationId xmlns:p14="http://schemas.microsoft.com/office/powerpoint/2010/main" val="3135307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Podatki o </a:t>
            </a:r>
            <a:r>
              <a:rPr lang="sl-SI" sz="5000" b="1" err="1">
                <a:solidFill>
                  <a:srgbClr val="ED7D31"/>
                </a:solidFill>
                <a:latin typeface="Calibri"/>
              </a:rPr>
              <a:t>repozitoriju</a:t>
            </a:r>
            <a:r>
              <a:rPr lang="sl-SI" sz="5000" b="1">
                <a:solidFill>
                  <a:srgbClr val="ED7D31"/>
                </a:solidFill>
                <a:latin typeface="Calibri"/>
              </a:rPr>
              <a:t> 2</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pic>
        <p:nvPicPr>
          <p:cNvPr id="6" name="Slika 5">
            <a:extLst>
              <a:ext uri="{FF2B5EF4-FFF2-40B4-BE49-F238E27FC236}">
                <a16:creationId xmlns:a16="http://schemas.microsoft.com/office/drawing/2014/main" id="{C58DF0F1-D71B-DE57-2FC1-F84216AF407B}"/>
              </a:ext>
            </a:extLst>
          </p:cNvPr>
          <p:cNvPicPr>
            <a:picLocks noChangeAspect="1"/>
          </p:cNvPicPr>
          <p:nvPr/>
        </p:nvPicPr>
        <p:blipFill>
          <a:blip r:embed="rId4"/>
          <a:stretch>
            <a:fillRect/>
          </a:stretch>
        </p:blipFill>
        <p:spPr>
          <a:xfrm>
            <a:off x="6341099" y="1541319"/>
            <a:ext cx="5607691" cy="3775362"/>
          </a:xfrm>
          <a:prstGeom prst="rect">
            <a:avLst/>
          </a:prstGeom>
        </p:spPr>
      </p:pic>
      <p:pic>
        <p:nvPicPr>
          <p:cNvPr id="7" name="Slika 6">
            <a:extLst>
              <a:ext uri="{FF2B5EF4-FFF2-40B4-BE49-F238E27FC236}">
                <a16:creationId xmlns:a16="http://schemas.microsoft.com/office/drawing/2014/main" id="{ADD68229-4567-6D21-EC10-AA5A0C556A3D}"/>
              </a:ext>
            </a:extLst>
          </p:cNvPr>
          <p:cNvPicPr>
            <a:picLocks noChangeAspect="1"/>
          </p:cNvPicPr>
          <p:nvPr/>
        </p:nvPicPr>
        <p:blipFill>
          <a:blip r:embed="rId5"/>
          <a:stretch>
            <a:fillRect/>
          </a:stretch>
        </p:blipFill>
        <p:spPr>
          <a:xfrm>
            <a:off x="6575739" y="5448773"/>
            <a:ext cx="5373051" cy="910937"/>
          </a:xfrm>
          <a:prstGeom prst="rect">
            <a:avLst/>
          </a:prstGeom>
        </p:spPr>
      </p:pic>
      <p:pic>
        <p:nvPicPr>
          <p:cNvPr id="12" name="Slika 11">
            <a:extLst>
              <a:ext uri="{FF2B5EF4-FFF2-40B4-BE49-F238E27FC236}">
                <a16:creationId xmlns:a16="http://schemas.microsoft.com/office/drawing/2014/main" id="{127D028E-7EA9-3349-B061-AA98DF68926D}"/>
              </a:ext>
            </a:extLst>
          </p:cNvPr>
          <p:cNvPicPr>
            <a:picLocks noChangeAspect="1"/>
          </p:cNvPicPr>
          <p:nvPr/>
        </p:nvPicPr>
        <p:blipFill>
          <a:blip r:embed="rId6"/>
          <a:stretch>
            <a:fillRect/>
          </a:stretch>
        </p:blipFill>
        <p:spPr>
          <a:xfrm>
            <a:off x="542908" y="1541319"/>
            <a:ext cx="5203201" cy="4781195"/>
          </a:xfrm>
          <a:prstGeom prst="rect">
            <a:avLst/>
          </a:prstGeom>
        </p:spPr>
      </p:pic>
    </p:spTree>
    <p:extLst>
      <p:ext uri="{BB962C8B-B14F-4D97-AF65-F5344CB8AC3E}">
        <p14:creationId xmlns:p14="http://schemas.microsoft.com/office/powerpoint/2010/main" val="10357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Načrt opisa izvora podatkov</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Opis izvora ustvarjenih ali ponovno uporabljenih podatkov (provenienca) vključno z vsebinskim vidikom, tipom podatkov in oceno obsega podatkov je ključen za </a:t>
            </a:r>
            <a:r>
              <a:rPr lang="sl-SI" sz="2400" err="1"/>
              <a:t>interoperabilnost</a:t>
            </a:r>
            <a:r>
              <a:rPr lang="sl-SI" sz="2400"/>
              <a:t> in možnost ponovne uporabe. Bolj kot bodo podatki natančno opisani, bolj učinkovita bo </a:t>
            </a:r>
            <a:r>
              <a:rPr lang="sl-SI" sz="2400" err="1"/>
              <a:t>interoperabilnost</a:t>
            </a:r>
            <a:r>
              <a:rPr lang="sl-SI" sz="2400"/>
              <a:t> in ponovna uporaba.</a:t>
            </a:r>
          </a:p>
          <a:p>
            <a:endParaRPr lang="sl-SI" sz="1100"/>
          </a:p>
          <a:p>
            <a:r>
              <a:rPr lang="sl-SI" sz="2400"/>
              <a:t>V načrtu opredelimo obliko opisa (posebna datoteka, priložena k podatkom, podatkovni članek…), katere vidike bomo opisovali (npr. kdo, kdaj in kje je izvedel meritev, podatki o metodah in inštrumentih, zunanji pogoji in parametri merilne naprave, podatki o kalibraciji in verifikaciji…). </a:t>
            </a:r>
          </a:p>
          <a:p>
            <a:endParaRPr lang="sl-SI" sz="2400"/>
          </a:p>
          <a:p>
            <a:endParaRPr lang="sl-SI" sz="2400"/>
          </a:p>
          <a:p>
            <a:r>
              <a:rPr lang="sl-SI" sz="2400"/>
              <a:t>Več na </a:t>
            </a:r>
            <a:r>
              <a:rPr lang="sl-SI" sz="2400">
                <a:hlinkClick r:id="rId4"/>
              </a:rPr>
              <a:t>https://dirrosdata.ctk.uni-lj.si/metapodatki/provenienca/</a:t>
            </a:r>
            <a:r>
              <a:rPr lang="sl-SI" sz="2400"/>
              <a:t>. </a:t>
            </a:r>
          </a:p>
        </p:txBody>
      </p:sp>
    </p:spTree>
    <p:extLst>
      <p:ext uri="{BB962C8B-B14F-4D97-AF65-F5344CB8AC3E}">
        <p14:creationId xmlns:p14="http://schemas.microsoft.com/office/powerpoint/2010/main" val="3393626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Standardi in metapodatki</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Informacija o protokolih in standardih, ki jih bomo uporabili pri strukturiranju podatkov (npr. standardne </a:t>
            </a:r>
            <a:r>
              <a:rPr lang="sl-SI" sz="2400" err="1"/>
              <a:t>metapodatkovne</a:t>
            </a:r>
            <a:r>
              <a:rPr lang="sl-SI" sz="2400"/>
              <a:t> sheme, geslovniki, ontologije).</a:t>
            </a:r>
          </a:p>
          <a:p>
            <a:endParaRPr lang="sl-SI" sz="1100"/>
          </a:p>
          <a:p>
            <a:r>
              <a:rPr lang="sl-SI" sz="2400"/>
              <a:t>Uporaba standardnih </a:t>
            </a:r>
            <a:r>
              <a:rPr lang="sl-SI" sz="2400" err="1"/>
              <a:t>metapodatkovnih</a:t>
            </a:r>
            <a:r>
              <a:rPr lang="sl-SI" sz="2400"/>
              <a:t> shem ter ustreznih geslovnikov imata velik pomen pri zagotavljanju </a:t>
            </a:r>
            <a:r>
              <a:rPr lang="sl-SI" sz="2400" err="1"/>
              <a:t>interoperabilnosti</a:t>
            </a:r>
            <a:r>
              <a:rPr lang="sl-SI" sz="2400"/>
              <a:t> in ponovne uporabe podatkov. </a:t>
            </a:r>
          </a:p>
          <a:p>
            <a:endParaRPr lang="sl-SI" sz="1200"/>
          </a:p>
          <a:p>
            <a:r>
              <a:rPr lang="sl-SI" sz="2400"/>
              <a:t>Priporočena je uporaba standardov, ki so priznani na posameznem raziskovalnem področju.</a:t>
            </a:r>
          </a:p>
          <a:p>
            <a:endParaRPr lang="sl-SI" sz="800"/>
          </a:p>
          <a:p>
            <a:r>
              <a:rPr lang="sl-SI" sz="2400" err="1"/>
              <a:t>Metapodatkovne</a:t>
            </a:r>
            <a:r>
              <a:rPr lang="sl-SI" sz="2400"/>
              <a:t> sheme in geslovniki, značilni za specifična področja znanosti, so pogosto funkcionalna orodja področno specifičnih </a:t>
            </a:r>
            <a:r>
              <a:rPr lang="sl-SI" sz="2400" err="1"/>
              <a:t>repozitorijev</a:t>
            </a:r>
            <a:r>
              <a:rPr lang="sl-SI" sz="2400"/>
              <a:t>. </a:t>
            </a:r>
          </a:p>
          <a:p>
            <a:endParaRPr lang="sl-SI" sz="2400"/>
          </a:p>
          <a:p>
            <a:endParaRPr lang="sl-SI" sz="2400"/>
          </a:p>
          <a:p>
            <a:r>
              <a:rPr lang="sl-SI" sz="2400"/>
              <a:t>Več na </a:t>
            </a:r>
            <a:r>
              <a:rPr lang="sl-SI" sz="2400">
                <a:hlinkClick r:id="rId4"/>
              </a:rPr>
              <a:t>https://dirrosdata.ctk.uni-lj.si/metapodatki/oblikovanje-metapodatkov/</a:t>
            </a:r>
            <a:r>
              <a:rPr lang="sl-SI" sz="2400"/>
              <a:t>. </a:t>
            </a:r>
          </a:p>
        </p:txBody>
      </p:sp>
    </p:spTree>
    <p:extLst>
      <p:ext uri="{BB962C8B-B14F-4D97-AF65-F5344CB8AC3E}">
        <p14:creationId xmlns:p14="http://schemas.microsoft.com/office/powerpoint/2010/main" val="214756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Trajni identifikatorji – PID – i </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Opišemo, katere PID-e uporablja </a:t>
            </a:r>
            <a:r>
              <a:rPr lang="sl-SI" sz="2400" err="1"/>
              <a:t>repozitorij</a:t>
            </a:r>
            <a:r>
              <a:rPr lang="sl-SI" sz="2400"/>
              <a:t>, kamor bomo podatke arhivirali.</a:t>
            </a:r>
          </a:p>
          <a:p>
            <a:endParaRPr lang="sl-SI" sz="2400"/>
          </a:p>
          <a:p>
            <a:r>
              <a:rPr lang="sl-SI" sz="2400"/>
              <a:t>PID-i za digitalne in </a:t>
            </a:r>
            <a:r>
              <a:rPr lang="sl-SI" sz="2400" err="1"/>
              <a:t>nedigitalne</a:t>
            </a:r>
            <a:r>
              <a:rPr lang="sl-SI" sz="2400"/>
              <a:t> objekte. </a:t>
            </a:r>
          </a:p>
          <a:p>
            <a:endParaRPr lang="sl-SI" sz="2400"/>
          </a:p>
          <a:p>
            <a:r>
              <a:rPr lang="sl-SI" sz="2400"/>
              <a:t>Nekateri </a:t>
            </a:r>
            <a:r>
              <a:rPr lang="sl-SI" sz="2400" err="1"/>
              <a:t>repozitoriji</a:t>
            </a:r>
            <a:r>
              <a:rPr lang="sl-SI" sz="2400"/>
              <a:t> trajne identifikatorje podatkovnim setom in drugim digitalnim objektom dodeljujejo privzeto (npr. RUL, </a:t>
            </a:r>
            <a:r>
              <a:rPr lang="sl-SI" sz="2400" err="1"/>
              <a:t>DiRROS</a:t>
            </a:r>
            <a:r>
              <a:rPr lang="sl-SI" sz="2400"/>
              <a:t>, </a:t>
            </a:r>
            <a:r>
              <a:rPr lang="sl-SI" sz="2400" err="1"/>
              <a:t>Zenodo</a:t>
            </a:r>
            <a:r>
              <a:rPr lang="sl-SI" sz="2400"/>
              <a:t>, </a:t>
            </a:r>
            <a:r>
              <a:rPr lang="sl-SI" sz="2400" err="1"/>
              <a:t>Dryad</a:t>
            </a:r>
            <a:r>
              <a:rPr lang="sl-SI" sz="2400"/>
              <a:t>, </a:t>
            </a:r>
            <a:r>
              <a:rPr lang="sl-SI" sz="2400" err="1"/>
              <a:t>Mendeley</a:t>
            </a:r>
            <a:r>
              <a:rPr lang="sl-SI" sz="2400"/>
              <a:t> Data ipd.), drugi pa na prošnjo uporabnikov (npr. </a:t>
            </a:r>
            <a:r>
              <a:rPr lang="sl-SI" sz="2400" err="1"/>
              <a:t>Figshare</a:t>
            </a:r>
            <a:r>
              <a:rPr lang="sl-SI" sz="2400"/>
              <a:t>, 4TU.ResearchData ipd.). V drugem primeru to običajno poteka tako, da avtorji ob oddaji podatkov oz. drugih datotek zanje ročno rezervirajo trajni identifikator. </a:t>
            </a:r>
          </a:p>
          <a:p>
            <a:endParaRPr lang="sl-SI" sz="2400"/>
          </a:p>
          <a:p>
            <a:endParaRPr lang="sl-SI" sz="2400"/>
          </a:p>
          <a:p>
            <a:endParaRPr lang="sl-SI" sz="2400"/>
          </a:p>
          <a:p>
            <a:r>
              <a:rPr lang="sl-SI" sz="2400"/>
              <a:t>Več na </a:t>
            </a:r>
            <a:r>
              <a:rPr lang="sl-SI" sz="2400">
                <a:hlinkClick r:id="rId4"/>
              </a:rPr>
              <a:t>https://dirrosdata.ctk.uni-lj.si/repozitoriji/trajni-identifikatorji/</a:t>
            </a:r>
            <a:r>
              <a:rPr lang="sl-SI" sz="2400"/>
              <a:t>. </a:t>
            </a:r>
          </a:p>
        </p:txBody>
      </p:sp>
    </p:spTree>
    <p:extLst>
      <p:ext uri="{BB962C8B-B14F-4D97-AF65-F5344CB8AC3E}">
        <p14:creationId xmlns:p14="http://schemas.microsoft.com/office/powerpoint/2010/main" val="301185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fontScale="90000"/>
          </a:bodyPr>
          <a:lstStyle/>
          <a:p>
            <a:pPr lvl="0"/>
            <a:r>
              <a:rPr lang="sl-SI" sz="5000" b="1">
                <a:solidFill>
                  <a:srgbClr val="ED7D31"/>
                </a:solidFill>
                <a:latin typeface="Calibri"/>
              </a:rPr>
              <a:t>Digitalno skrbništvo in zaščita podatkov</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Načrt mora vsebovati informacije o zagotavljanju kakovosti podatkov, o življenjski dobi podatkov, o načinu trajne hrambe in o dostopu do podatkov, vključno s podatki o repozitoriju in oceno, ali je repozitorij zaupanja vreden.</a:t>
            </a:r>
          </a:p>
          <a:p>
            <a:r>
              <a:rPr lang="sl-SI" sz="2400"/>
              <a:t>PID-i za digitalne in </a:t>
            </a:r>
            <a:r>
              <a:rPr lang="sl-SI" sz="2400" err="1"/>
              <a:t>nedigitalne</a:t>
            </a:r>
            <a:r>
              <a:rPr lang="sl-SI" sz="2400"/>
              <a:t> objekte. </a:t>
            </a:r>
          </a:p>
          <a:p>
            <a:endParaRPr lang="sl-SI" sz="2400"/>
          </a:p>
          <a:p>
            <a:r>
              <a:rPr lang="sl-SI" sz="2400">
                <a:solidFill>
                  <a:srgbClr val="000000"/>
                </a:solidFill>
                <a:effectLst/>
                <a:ea typeface="Times New Roman" panose="02020603050405020304" pitchFamily="18" charset="0"/>
                <a:cs typeface="Calibri" panose="020F0502020204030204" pitchFamily="34" charset="0"/>
              </a:rPr>
              <a:t>Navedemo, ali boste podatke hranili v zaupanja vrednem repozitoriju ter opišemo načine varovanja podatkov, vključno z arhiviranjem in restavriranjem podatkov, z načinom varne hrambe ter ravnanjem z občutljivimi podatki. </a:t>
            </a:r>
          </a:p>
          <a:p>
            <a:endParaRPr lang="sl-SI" sz="2400">
              <a:solidFill>
                <a:srgbClr val="000000"/>
              </a:solidFill>
              <a:ea typeface="Calibri" panose="020F0502020204030204" pitchFamily="34" charset="0"/>
              <a:cs typeface="Calibri" panose="020F0502020204030204" pitchFamily="34" charset="0"/>
            </a:endParaRPr>
          </a:p>
          <a:p>
            <a:r>
              <a:rPr lang="sl-SI" sz="2400">
                <a:solidFill>
                  <a:srgbClr val="000000"/>
                </a:solidFill>
                <a:effectLst/>
                <a:ea typeface="Times New Roman" panose="02020603050405020304" pitchFamily="18" charset="0"/>
              </a:rPr>
              <a:t>Navedite, kdo bo imel dostop do podatkov in na kakšen način (npr. ali bo možen dostop na daljavo z </a:t>
            </a:r>
            <a:r>
              <a:rPr lang="sl-SI" sz="2400" err="1">
                <a:solidFill>
                  <a:srgbClr val="000000"/>
                </a:solidFill>
                <a:effectLst/>
                <a:ea typeface="Times New Roman" panose="02020603050405020304" pitchFamily="18" charset="0"/>
              </a:rPr>
              <a:t>avtentikacijo</a:t>
            </a:r>
            <a:r>
              <a:rPr lang="sl-SI" sz="2400">
                <a:solidFill>
                  <a:srgbClr val="000000"/>
                </a:solidFill>
                <a:effectLst/>
                <a:ea typeface="Times New Roman" panose="02020603050405020304" pitchFamily="18" charset="0"/>
              </a:rPr>
              <a:t>, ali bo potreben podpis izjave oz. odobritev pristojnih organov, ali bo dostop do podatkov možen le v prostorih vaše institucije, način dostopa v tem primeru, npr. varna soba ipd. …).</a:t>
            </a:r>
          </a:p>
        </p:txBody>
      </p:sp>
    </p:spTree>
    <p:extLst>
      <p:ext uri="{BB962C8B-B14F-4D97-AF65-F5344CB8AC3E}">
        <p14:creationId xmlns:p14="http://schemas.microsoft.com/office/powerpoint/2010/main" val="1147296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sl-SI" sz="5000" b="1">
                <a:solidFill>
                  <a:srgbClr val="ED7D31"/>
                </a:solidFill>
                <a:latin typeface="Calibri"/>
              </a:rPr>
              <a:t>Pogoji deljenja podatkov in licence</a:t>
            </a:r>
            <a:endParaRPr lang="pl-PL" sz="5000" b="1">
              <a:solidFill>
                <a:srgbClr val="ED7D31"/>
              </a:solidFill>
              <a:latin typeface="Calibri"/>
            </a:endParaRP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solidFill>
                  <a:srgbClr val="000000"/>
                </a:solidFill>
                <a:ea typeface="Times New Roman" panose="02020603050405020304" pitchFamily="18" charset="0"/>
              </a:rPr>
              <a:t>V načrtu moramo natančno podati informacije o načinu deljenja podatkov, vključno s pogoji uporabe (</a:t>
            </a:r>
            <a:r>
              <a:rPr lang="sl-SI" sz="2400" err="1">
                <a:solidFill>
                  <a:srgbClr val="000000"/>
                </a:solidFill>
                <a:ea typeface="Times New Roman" panose="02020603050405020304" pitchFamily="18" charset="0"/>
              </a:rPr>
              <a:t>terms</a:t>
            </a:r>
            <a:r>
              <a:rPr lang="sl-SI" sz="2400">
                <a:solidFill>
                  <a:srgbClr val="000000"/>
                </a:solidFill>
                <a:ea typeface="Times New Roman" panose="02020603050405020304" pitchFamily="18" charset="0"/>
              </a:rPr>
              <a:t> </a:t>
            </a:r>
            <a:r>
              <a:rPr lang="sl-SI" sz="2400" err="1">
                <a:solidFill>
                  <a:srgbClr val="000000"/>
                </a:solidFill>
                <a:ea typeface="Times New Roman" panose="02020603050405020304" pitchFamily="18" charset="0"/>
              </a:rPr>
              <a:t>of</a:t>
            </a:r>
            <a:r>
              <a:rPr lang="sl-SI" sz="2400">
                <a:solidFill>
                  <a:srgbClr val="000000"/>
                </a:solidFill>
                <a:ea typeface="Times New Roman" panose="02020603050405020304" pitchFamily="18" charset="0"/>
              </a:rPr>
              <a:t> </a:t>
            </a:r>
            <a:r>
              <a:rPr lang="sl-SI" sz="2400" err="1">
                <a:solidFill>
                  <a:srgbClr val="000000"/>
                </a:solidFill>
                <a:ea typeface="Times New Roman" panose="02020603050405020304" pitchFamily="18" charset="0"/>
              </a:rPr>
              <a:t>use</a:t>
            </a:r>
            <a:r>
              <a:rPr lang="sl-SI" sz="2400">
                <a:solidFill>
                  <a:srgbClr val="000000"/>
                </a:solidFill>
                <a:ea typeface="Times New Roman" panose="02020603050405020304" pitchFamily="18" charset="0"/>
              </a:rPr>
              <a:t>) ter licenco, pod katero so podatki dostopni in jih lahko ponovno uporabimo.</a:t>
            </a:r>
          </a:p>
          <a:p>
            <a:endParaRPr lang="sl-SI" sz="2400">
              <a:solidFill>
                <a:srgbClr val="000000"/>
              </a:solidFill>
              <a:effectLst/>
              <a:ea typeface="Times New Roman" panose="02020603050405020304" pitchFamily="18" charset="0"/>
            </a:endParaRPr>
          </a:p>
          <a:p>
            <a:r>
              <a:rPr lang="sl-SI" sz="2400">
                <a:solidFill>
                  <a:srgbClr val="000000"/>
                </a:solidFill>
                <a:effectLst/>
                <a:ea typeface="Times New Roman" panose="02020603050405020304" pitchFamily="18" charset="0"/>
              </a:rPr>
              <a:t>Za možnost ponovne uporabe raziskovalnih podatkov je nujno potrebno, da podatkom in metapodatkom dodelimo ustrezno licenco. Praviloma pri ravnanju z raziskovalnimi podatki uporabljamo odprte licence, kot so npr. licence </a:t>
            </a:r>
            <a:r>
              <a:rPr lang="sl-SI" sz="2400" err="1">
                <a:solidFill>
                  <a:srgbClr val="000000"/>
                </a:solidFill>
                <a:effectLst/>
                <a:ea typeface="Times New Roman" panose="02020603050405020304" pitchFamily="18" charset="0"/>
              </a:rPr>
              <a:t>Creative</a:t>
            </a:r>
            <a:r>
              <a:rPr lang="sl-SI" sz="2400">
                <a:solidFill>
                  <a:srgbClr val="000000"/>
                </a:solidFill>
                <a:effectLst/>
                <a:ea typeface="Times New Roman" panose="02020603050405020304" pitchFamily="18" charset="0"/>
              </a:rPr>
              <a:t> </a:t>
            </a:r>
            <a:r>
              <a:rPr lang="sl-SI" sz="2400" err="1">
                <a:solidFill>
                  <a:srgbClr val="000000"/>
                </a:solidFill>
                <a:effectLst/>
                <a:ea typeface="Times New Roman" panose="02020603050405020304" pitchFamily="18" charset="0"/>
              </a:rPr>
              <a:t>Commons</a:t>
            </a:r>
            <a:r>
              <a:rPr lang="sl-SI" sz="2400">
                <a:solidFill>
                  <a:srgbClr val="000000"/>
                </a:solidFill>
                <a:effectLst/>
                <a:ea typeface="Times New Roman" panose="02020603050405020304" pitchFamily="18" charset="0"/>
              </a:rPr>
              <a:t>. Podatkom praviloma dodelimo licenco CC BY, metapodatkom pa CC0. Licence </a:t>
            </a:r>
            <a:r>
              <a:rPr lang="sl-SI" sz="2400" err="1">
                <a:solidFill>
                  <a:srgbClr val="000000"/>
                </a:solidFill>
                <a:effectLst/>
                <a:ea typeface="Times New Roman" panose="02020603050405020304" pitchFamily="18" charset="0"/>
              </a:rPr>
              <a:t>Creative</a:t>
            </a:r>
            <a:r>
              <a:rPr lang="sl-SI" sz="2400">
                <a:solidFill>
                  <a:srgbClr val="000000"/>
                </a:solidFill>
                <a:effectLst/>
                <a:ea typeface="Times New Roman" panose="02020603050405020304" pitchFamily="18" charset="0"/>
              </a:rPr>
              <a:t> </a:t>
            </a:r>
            <a:r>
              <a:rPr lang="sl-SI" sz="2400" err="1">
                <a:solidFill>
                  <a:srgbClr val="000000"/>
                </a:solidFill>
                <a:effectLst/>
                <a:ea typeface="Times New Roman" panose="02020603050405020304" pitchFamily="18" charset="0"/>
              </a:rPr>
              <a:t>Commons</a:t>
            </a:r>
            <a:r>
              <a:rPr lang="sl-SI" sz="2400">
                <a:solidFill>
                  <a:srgbClr val="000000"/>
                </a:solidFill>
                <a:effectLst/>
                <a:ea typeface="Times New Roman" panose="02020603050405020304" pitchFamily="18" charset="0"/>
              </a:rPr>
              <a:t> so primerne za licenciranje vseh tipov raziskovalnih podatkov razen programske kode, za katero se uporabljajo namenske odprte licence, kot sta npr. GNU in </a:t>
            </a:r>
            <a:r>
              <a:rPr lang="sl-SI" sz="2400" err="1">
                <a:solidFill>
                  <a:srgbClr val="000000"/>
                </a:solidFill>
                <a:effectLst/>
                <a:ea typeface="Times New Roman" panose="02020603050405020304" pitchFamily="18" charset="0"/>
              </a:rPr>
              <a:t>Apache</a:t>
            </a:r>
            <a:r>
              <a:rPr lang="sl-SI" sz="2400">
                <a:solidFill>
                  <a:srgbClr val="000000"/>
                </a:solidFill>
                <a:effectLst/>
                <a:ea typeface="Times New Roman" panose="02020603050405020304" pitchFamily="18" charset="0"/>
              </a:rPr>
              <a:t>. Uporaba po meri ustvarjenih licenc za licenciranje odprtih raziskovalnih podatkov in metapodatkov je odsvetovana.</a:t>
            </a:r>
          </a:p>
        </p:txBody>
      </p:sp>
    </p:spTree>
    <p:extLst>
      <p:ext uri="{BB962C8B-B14F-4D97-AF65-F5344CB8AC3E}">
        <p14:creationId xmlns:p14="http://schemas.microsoft.com/office/powerpoint/2010/main" val="234170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fontScale="90000"/>
          </a:bodyPr>
          <a:lstStyle/>
          <a:p>
            <a:pPr lvl="0"/>
            <a:r>
              <a:rPr lang="pl-PL" sz="5000" b="1">
                <a:solidFill>
                  <a:srgbClr val="ED7D31"/>
                </a:solidFill>
                <a:latin typeface="Calibri"/>
              </a:rPr>
              <a:t>Upravljanje z drugimi raziskovalnimi rezultati</a:t>
            </a:r>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solidFill>
                  <a:srgbClr val="000000"/>
                </a:solidFill>
                <a:ea typeface="Times New Roman" panose="02020603050405020304" pitchFamily="18" charset="0"/>
              </a:rPr>
              <a:t>Deljenje rezultatov raziskav po načelih FAIR ter možnost ponovne uporabe terja, da v načrtu podamo informacijo, na kak način bodo dostopni tudi drugi raziskovalni rezultati (npr. programska oprema).</a:t>
            </a:r>
          </a:p>
          <a:p>
            <a:endParaRPr lang="sl-SI" sz="2400">
              <a:solidFill>
                <a:srgbClr val="000000"/>
              </a:solidFill>
              <a:ea typeface="Times New Roman" panose="02020603050405020304" pitchFamily="18" charset="0"/>
            </a:endParaRPr>
          </a:p>
          <a:p>
            <a:r>
              <a:rPr lang="sl-SI" sz="2400">
                <a:solidFill>
                  <a:srgbClr val="000000"/>
                </a:solidFill>
                <a:ea typeface="Times New Roman" panose="02020603050405020304" pitchFamily="18" charset="0"/>
              </a:rPr>
              <a:t>Informacija naj vključuje natančen opis posameznih rezultatov, ustreznih </a:t>
            </a:r>
            <a:r>
              <a:rPr lang="sl-SI" sz="2400" err="1">
                <a:solidFill>
                  <a:srgbClr val="000000"/>
                </a:solidFill>
                <a:ea typeface="Times New Roman" panose="02020603050405020304" pitchFamily="18" charset="0"/>
              </a:rPr>
              <a:t>metapodatkovnih</a:t>
            </a:r>
            <a:r>
              <a:rPr lang="sl-SI" sz="2400">
                <a:solidFill>
                  <a:srgbClr val="000000"/>
                </a:solidFill>
                <a:ea typeface="Times New Roman" panose="02020603050405020304" pitchFamily="18" charset="0"/>
              </a:rPr>
              <a:t> standardov, trajnih identifikatorjev ter arhiviranja, digitalnega skrbništva in trajne hrambe.</a:t>
            </a:r>
            <a:endParaRPr lang="sl-SI" sz="24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92303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Stroški za upravljanje s podatki</a:t>
            </a:r>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Pogosto so stroški za ravnanje s podatki upravičen strošek po pogodbi s financerjem znanstvenoraziskovalnega dela, je pa nujno oceno stroškov (npr. stroški ustvarjanja podatkov, stroški dokumentacije, stroški hrambe, stroški </a:t>
            </a:r>
            <a:r>
              <a:rPr lang="sl-SI" sz="2400" err="1"/>
              <a:t>repozitorija</a:t>
            </a:r>
            <a:r>
              <a:rPr lang="sl-SI" sz="2400"/>
              <a:t>, stroški zagotavljanja kakovosti podatkov, stroški osebja, odgovornega za RDM) zapisati v načrtu.</a:t>
            </a:r>
          </a:p>
          <a:p>
            <a:endParaRPr lang="sl-SI" sz="2400"/>
          </a:p>
          <a:p>
            <a:r>
              <a:rPr lang="sl-SI" sz="2400"/>
              <a:t>Stroški strojne in programske opreme, morebitni stroški osebja.</a:t>
            </a:r>
          </a:p>
          <a:p>
            <a:endParaRPr lang="sl-SI" sz="2400"/>
          </a:p>
          <a:p>
            <a:r>
              <a:rPr lang="sl-SI" sz="2400"/>
              <a:t>Nujno načrtovati obseg ustvarjenih podatkov, ker je to pogosto povezano s stroški. </a:t>
            </a:r>
          </a:p>
        </p:txBody>
      </p:sp>
    </p:spTree>
    <p:extLst>
      <p:ext uri="{BB962C8B-B14F-4D97-AF65-F5344CB8AC3E}">
        <p14:creationId xmlns:p14="http://schemas.microsoft.com/office/powerpoint/2010/main" val="129802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015148"/>
            <a:ext cx="10515600" cy="817418"/>
          </a:xfrm>
        </p:spPr>
        <p:txBody>
          <a:bodyPr>
            <a:normAutofit fontScale="90000"/>
          </a:bodyPr>
          <a:lstStyle/>
          <a:p>
            <a:pPr lvl="0"/>
            <a:r>
              <a:rPr lang="pl-PL" sz="5000" b="1">
                <a:solidFill>
                  <a:srgbClr val="ED7D31"/>
                </a:solidFill>
                <a:latin typeface="Calibri"/>
              </a:rPr>
              <a:t>Splošno o načrtovanju ravnanja z raziskovalnimi podatki (NRRP)</a:t>
            </a:r>
          </a:p>
        </p:txBody>
      </p:sp>
    </p:spTree>
    <p:extLst>
      <p:ext uri="{BB962C8B-B14F-4D97-AF65-F5344CB8AC3E}">
        <p14:creationId xmlns:p14="http://schemas.microsoft.com/office/powerpoint/2010/main" val="3575982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Uveljavljanje izjem pri deljenju</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Izjeme (v ERA kot v Sloveniji) je mogoče uveljavljati v primerih, ko:</a:t>
            </a:r>
          </a:p>
          <a:p>
            <a:endParaRPr lang="sl-SI" sz="1050"/>
          </a:p>
          <a:p>
            <a:pPr marL="800100" lvl="1" indent="-342900">
              <a:buFont typeface="Arial" panose="020B0604020202020204" pitchFamily="34" charset="0"/>
              <a:buChar char="•"/>
            </a:pPr>
            <a:r>
              <a:rPr lang="sl-SI" sz="2000"/>
              <a:t>bi odprti dostop do podatkov ogrožal zakonite interese upravičenca, vključno s komercialnim izkoriščanjem (npr. v primeru načrtovane patentne prijave ali zaščite poslovne skrivnosti),</a:t>
            </a:r>
          </a:p>
          <a:p>
            <a:pPr marL="800100" lvl="1" indent="-342900">
              <a:buFont typeface="Arial" panose="020B0604020202020204" pitchFamily="34" charset="0"/>
              <a:buChar char="•"/>
            </a:pPr>
            <a:endParaRPr lang="sl-SI" sz="2000"/>
          </a:p>
          <a:p>
            <a:pPr marL="800100" lvl="1" indent="-342900">
              <a:buFont typeface="Arial" panose="020B0604020202020204" pitchFamily="34" charset="0"/>
              <a:buChar char="•"/>
            </a:pPr>
            <a:r>
              <a:rPr lang="sl-SI" sz="2000"/>
              <a:t>bi odprti dostop bil v nasprotju s kakršnimi koli drugimi omejitvami, zlasti s konkurenčnimi interesi EU ali obveznostmi upravičenca po pogodbi o financiranju (npr. zaščita osebnih podatkov, zakonsko predpisana tajnost, </a:t>
            </a:r>
            <a:r>
              <a:rPr lang="sl-SI" sz="2000" err="1"/>
              <a:t>nerazkrivanje</a:t>
            </a:r>
            <a:r>
              <a:rPr lang="sl-SI" sz="2000"/>
              <a:t> ogroženih področij, skupin ali vrst ipd.).</a:t>
            </a:r>
          </a:p>
        </p:txBody>
      </p:sp>
    </p:spTree>
    <p:extLst>
      <p:ext uri="{BB962C8B-B14F-4D97-AF65-F5344CB8AC3E}">
        <p14:creationId xmlns:p14="http://schemas.microsoft.com/office/powerpoint/2010/main" val="3197882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Ravnanje v primeru izjem</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Priporočamo, da se v primeru upravičenih izjem, ko ne morete zagotoviti odprtega dostopa do podatkov, ki bi bili potrebni za potrditev zaključkov znanstvene publikacije, v kateri poročate o izvirnih rezultatih, lahko vseeno omogočite relevanten dostop do podatkov znotraj okvirov, ki upoštevajo vaše legitimne interese oziroma zakonske ali pogodbene omejitve. </a:t>
            </a:r>
          </a:p>
          <a:p>
            <a:endParaRPr lang="sl-SI" sz="800"/>
          </a:p>
          <a:p>
            <a:r>
              <a:rPr lang="sl-SI" sz="2400"/>
              <a:t>V teh primerih v </a:t>
            </a:r>
            <a:r>
              <a:rPr lang="sl-SI" sz="2400" err="1"/>
              <a:t>repozitorij</a:t>
            </a:r>
            <a:r>
              <a:rPr lang="sl-SI" sz="2400"/>
              <a:t> odložite podroben </a:t>
            </a:r>
            <a:r>
              <a:rPr lang="sl-SI" sz="2400" err="1"/>
              <a:t>metapodatkovni</a:t>
            </a:r>
            <a:r>
              <a:rPr lang="sl-SI" sz="2400"/>
              <a:t> zapis, ki opisuje podatke, lokacijo njihove hrambe in način, kako je do njih mogoče dostopati. Metapodatki morajo biti usklajeni s kakršnimikoli pravnimi in etičnimi obveznostmi ter ne smejo vsebovati zaupnih ali osebnih podatkov. V raziskovalno publikacijo pa nato vključite </a:t>
            </a:r>
            <a:r>
              <a:rPr lang="sl-SI" sz="2400" err="1"/>
              <a:t>t.i</a:t>
            </a:r>
            <a:r>
              <a:rPr lang="sl-SI" sz="2400"/>
              <a:t>. izjavo o dostopnosti podatkov (Data </a:t>
            </a:r>
            <a:r>
              <a:rPr lang="sl-SI" sz="2400" err="1"/>
              <a:t>Availability</a:t>
            </a:r>
            <a:r>
              <a:rPr lang="sl-SI" sz="2400"/>
              <a:t> </a:t>
            </a:r>
            <a:r>
              <a:rPr lang="sl-SI" sz="2400" err="1"/>
              <a:t>Statement</a:t>
            </a:r>
            <a:r>
              <a:rPr lang="sl-SI" sz="2400"/>
              <a:t>), v kateri navedete, kje in kako je mogoče dostopati do podatkov.</a:t>
            </a:r>
          </a:p>
        </p:txBody>
      </p:sp>
    </p:spTree>
    <p:extLst>
      <p:ext uri="{BB962C8B-B14F-4D97-AF65-F5344CB8AC3E}">
        <p14:creationId xmlns:p14="http://schemas.microsoft.com/office/powerpoint/2010/main" val="151555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fontScale="90000"/>
          </a:bodyPr>
          <a:lstStyle/>
          <a:p>
            <a:pPr lvl="0"/>
            <a:r>
              <a:rPr lang="pl-PL" sz="5000" b="1">
                <a:solidFill>
                  <a:srgbClr val="ED7D31"/>
                </a:solidFill>
                <a:latin typeface="Calibri"/>
              </a:rPr>
              <a:t>Zaščita podatkov zaradi legitimnih interesov in drugih omejitev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Znanstvene publikacije, ki nastanejo na podlagi tovrstnih podatkov, morajo vsebovati:</a:t>
            </a:r>
          </a:p>
          <a:p>
            <a:endParaRPr lang="sl-SI" sz="1100"/>
          </a:p>
          <a:p>
            <a:pPr marL="800100" lvl="1" indent="-342900">
              <a:buFont typeface="Arial" panose="020B0604020202020204" pitchFamily="34" charset="0"/>
              <a:buChar char="•"/>
            </a:pPr>
            <a:r>
              <a:rPr lang="sl-SI" sz="2400"/>
              <a:t>opis omejitve dostopa do podatkov,</a:t>
            </a:r>
          </a:p>
          <a:p>
            <a:pPr marL="800100" lvl="1" indent="-342900">
              <a:buFont typeface="Arial" panose="020B0604020202020204" pitchFamily="34" charset="0"/>
              <a:buChar char="•"/>
            </a:pPr>
            <a:r>
              <a:rPr lang="sl-SI" sz="2400"/>
              <a:t>vse potrebne informacije, na podlagi katerih lahko recenzenti in bralci zaprosijo za dostop do podatkov,</a:t>
            </a:r>
          </a:p>
          <a:p>
            <a:pPr marL="800100" lvl="1" indent="-342900">
              <a:buFont typeface="Arial" panose="020B0604020202020204" pitchFamily="34" charset="0"/>
              <a:buChar char="•"/>
            </a:pPr>
            <a:r>
              <a:rPr lang="sl-SI" sz="2400"/>
              <a:t>pogoje, pod katerimi bo dostop omogočen.</a:t>
            </a:r>
          </a:p>
        </p:txBody>
      </p:sp>
      <p:sp>
        <p:nvSpPr>
          <p:cNvPr id="3" name="PoljeZBesedilom 2">
            <a:extLst>
              <a:ext uri="{FF2B5EF4-FFF2-40B4-BE49-F238E27FC236}">
                <a16:creationId xmlns:a16="http://schemas.microsoft.com/office/drawing/2014/main" id="{F93FF0CF-6401-55F5-EEDE-20AA8827621F}"/>
              </a:ext>
            </a:extLst>
          </p:cNvPr>
          <p:cNvSpPr txBox="1"/>
          <p:nvPr/>
        </p:nvSpPr>
        <p:spPr>
          <a:xfrm>
            <a:off x="838199" y="5380672"/>
            <a:ext cx="10515601" cy="1477328"/>
          </a:xfrm>
          <a:prstGeom prst="rect">
            <a:avLst/>
          </a:prstGeom>
          <a:noFill/>
        </p:spPr>
        <p:txBody>
          <a:bodyPr wrap="square" rtlCol="0">
            <a:spAutoFit/>
          </a:bodyPr>
          <a:lstStyle/>
          <a:p>
            <a:r>
              <a:rPr lang="sl-SI" sz="2400" b="0" i="0">
                <a:effectLst/>
              </a:rPr>
              <a:t>Več informacij o tej omejitvi najdete v dokumentu </a:t>
            </a:r>
            <a:r>
              <a:rPr lang="sl-SI" sz="2400" b="0" i="0" u="none" strike="noStrike" err="1">
                <a:solidFill>
                  <a:srgbClr val="5F7ACE"/>
                </a:solidFill>
                <a:effectLst/>
                <a:hlinkClick r:id="rId4"/>
              </a:rPr>
              <a:t>Horizon</a:t>
            </a:r>
            <a:r>
              <a:rPr lang="sl-SI" sz="2400" b="0" i="0" u="none" strike="noStrike">
                <a:solidFill>
                  <a:srgbClr val="5F7ACE"/>
                </a:solidFill>
                <a:effectLst/>
                <a:hlinkClick r:id="rId4"/>
              </a:rPr>
              <a:t> </a:t>
            </a:r>
            <a:r>
              <a:rPr lang="sl-SI" sz="2400" b="0" i="0" u="none" strike="noStrike" err="1">
                <a:solidFill>
                  <a:srgbClr val="5F7ACE"/>
                </a:solidFill>
                <a:effectLst/>
                <a:hlinkClick r:id="rId4"/>
              </a:rPr>
              <a:t>Europe</a:t>
            </a:r>
            <a:r>
              <a:rPr lang="sl-SI" sz="2400" b="0" i="0" u="none" strike="noStrike">
                <a:solidFill>
                  <a:srgbClr val="5F7ACE"/>
                </a:solidFill>
                <a:effectLst/>
                <a:hlinkClick r:id="rId4"/>
              </a:rPr>
              <a:t> Model Grant </a:t>
            </a:r>
            <a:r>
              <a:rPr lang="sl-SI" sz="2400" b="0" i="0" u="none" strike="noStrike" err="1">
                <a:solidFill>
                  <a:srgbClr val="5F7ACE"/>
                </a:solidFill>
                <a:effectLst/>
                <a:hlinkClick r:id="rId4"/>
              </a:rPr>
              <a:t>Agreement</a:t>
            </a:r>
            <a:r>
              <a:rPr lang="sl-SI" sz="2400" b="0" i="0">
                <a:solidFill>
                  <a:srgbClr val="666666"/>
                </a:solidFill>
                <a:effectLst/>
              </a:rPr>
              <a:t>, </a:t>
            </a:r>
            <a:r>
              <a:rPr lang="sl-SI" sz="2400" b="0" i="0">
                <a:effectLst/>
              </a:rPr>
              <a:t>natančneje v 13. členu (zaupnost in varnost), 16. členu (varstvo intelektualne lastnine) in 17. členu (odprta znanost).</a:t>
            </a:r>
            <a:endParaRPr lang="sl-SI" sz="2400"/>
          </a:p>
          <a:p>
            <a:endParaRPr lang="sl-SI"/>
          </a:p>
        </p:txBody>
      </p:sp>
    </p:spTree>
    <p:extLst>
      <p:ext uri="{BB962C8B-B14F-4D97-AF65-F5344CB8AC3E}">
        <p14:creationId xmlns:p14="http://schemas.microsoft.com/office/powerpoint/2010/main" val="2420658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Zaščita osebnih podatkov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Kjer osebnih podatkov ni mogoče zadovoljivo </a:t>
            </a:r>
            <a:r>
              <a:rPr lang="sl-SI" sz="2400" err="1"/>
              <a:t>anonimizirati</a:t>
            </a:r>
            <a:r>
              <a:rPr lang="sl-SI" sz="2400"/>
              <a:t>, v načrtu ravnanja z raziskovalnimi podatki ter kasneje v znanstveni publikaciji navedite:</a:t>
            </a:r>
          </a:p>
          <a:p>
            <a:pPr marL="800100" lvl="1" indent="-342900">
              <a:buFont typeface="Arial" panose="020B0604020202020204" pitchFamily="34" charset="0"/>
              <a:buChar char="•"/>
            </a:pPr>
            <a:r>
              <a:rPr lang="sl-SI" sz="2400"/>
              <a:t>pojasnilo, zakaj oz. kako podatki zapadejo pod zakonodajo o varstvu osebnih podatkov,</a:t>
            </a:r>
          </a:p>
          <a:p>
            <a:pPr marL="800100" lvl="1" indent="-342900">
              <a:buFont typeface="Arial" panose="020B0604020202020204" pitchFamily="34" charset="0"/>
              <a:buChar char="•"/>
            </a:pPr>
            <a:r>
              <a:rPr lang="sl-SI" sz="2400"/>
              <a:t>mnenje relevantne etične komisije, pooblaščene osebe za varstvo osebnih podatkov ali drugega pristojnega organa o deljenju teh podatkov,</a:t>
            </a:r>
          </a:p>
          <a:p>
            <a:pPr marL="800100" lvl="1" indent="-342900">
              <a:buFont typeface="Arial" panose="020B0604020202020204" pitchFamily="34" charset="0"/>
              <a:buChar char="•"/>
            </a:pPr>
            <a:r>
              <a:rPr lang="sl-SI" sz="2400"/>
              <a:t>kjer je smiselno, vse potrebne informacije, na podlagi katerih lahko recenzenti in bralci zaprosijo za dostop do podatkov oziroma PID odprtega in FAIR </a:t>
            </a:r>
            <a:r>
              <a:rPr lang="sl-SI" sz="2400" err="1"/>
              <a:t>metapodatkovnega</a:t>
            </a:r>
            <a:r>
              <a:rPr lang="sl-SI" sz="2400"/>
              <a:t> zapisa, ki vsebuje te informacije.</a:t>
            </a:r>
          </a:p>
          <a:p>
            <a:pPr marL="800100" lvl="1" indent="-342900">
              <a:buFont typeface="Arial" panose="020B0604020202020204" pitchFamily="34" charset="0"/>
              <a:buChar char="•"/>
            </a:pPr>
            <a:endParaRPr lang="sl-SI" sz="2000"/>
          </a:p>
          <a:p>
            <a:pPr marL="800100" lvl="1" indent="-342900">
              <a:buFont typeface="Arial" panose="020B0604020202020204" pitchFamily="34" charset="0"/>
              <a:buChar char="•"/>
            </a:pPr>
            <a:endParaRPr lang="sl-SI" sz="100"/>
          </a:p>
          <a:p>
            <a:r>
              <a:rPr lang="sl-SI" sz="2400" b="0" i="0">
                <a:effectLst/>
              </a:rPr>
              <a:t>Več informacij o tej omejitvi najdete v dokumentu </a:t>
            </a:r>
            <a:r>
              <a:rPr lang="sl-SI" sz="2400" b="0" i="0" u="none" strike="noStrike" err="1">
                <a:solidFill>
                  <a:srgbClr val="5F7ACE"/>
                </a:solidFill>
                <a:effectLst/>
                <a:hlinkClick r:id="rId4"/>
              </a:rPr>
              <a:t>Horizon</a:t>
            </a:r>
            <a:r>
              <a:rPr lang="sl-SI" sz="2400" b="0" i="0" u="none" strike="noStrike">
                <a:solidFill>
                  <a:srgbClr val="5F7ACE"/>
                </a:solidFill>
                <a:effectLst/>
                <a:hlinkClick r:id="rId4"/>
              </a:rPr>
              <a:t> </a:t>
            </a:r>
            <a:r>
              <a:rPr lang="sl-SI" sz="2400" b="0" i="0" u="none" strike="noStrike" err="1">
                <a:solidFill>
                  <a:srgbClr val="5F7ACE"/>
                </a:solidFill>
                <a:effectLst/>
                <a:hlinkClick r:id="rId4"/>
              </a:rPr>
              <a:t>Europe</a:t>
            </a:r>
            <a:r>
              <a:rPr lang="sl-SI" sz="2400" b="0" i="0" u="none" strike="noStrike">
                <a:solidFill>
                  <a:srgbClr val="5F7ACE"/>
                </a:solidFill>
                <a:effectLst/>
                <a:hlinkClick r:id="rId4"/>
              </a:rPr>
              <a:t> Model Grant </a:t>
            </a:r>
            <a:r>
              <a:rPr lang="sl-SI" sz="2400" b="0" i="0" u="none" strike="noStrike" err="1">
                <a:solidFill>
                  <a:srgbClr val="5F7ACE"/>
                </a:solidFill>
                <a:effectLst/>
                <a:hlinkClick r:id="rId4"/>
              </a:rPr>
              <a:t>Agreement</a:t>
            </a:r>
            <a:r>
              <a:rPr lang="sl-SI" sz="2400" b="0" i="0">
                <a:solidFill>
                  <a:srgbClr val="666666"/>
                </a:solidFill>
                <a:effectLst/>
              </a:rPr>
              <a:t>, </a:t>
            </a:r>
            <a:r>
              <a:rPr lang="sl-SI" sz="2400" b="0" i="0">
                <a:effectLst/>
              </a:rPr>
              <a:t>natančneje v 15. členu (varstvo osebnih podatkov). </a:t>
            </a:r>
            <a:endParaRPr lang="sl-SI" sz="2400"/>
          </a:p>
        </p:txBody>
      </p:sp>
    </p:spTree>
    <p:extLst>
      <p:ext uri="{BB962C8B-B14F-4D97-AF65-F5344CB8AC3E}">
        <p14:creationId xmlns:p14="http://schemas.microsoft.com/office/powerpoint/2010/main" val="2936286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Podatki pod licenco tretjih oseb</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Če ste podatke pridobili od tretjih oseb in za dostop do podatkov veljajo omejitve, to pojasnite v načrtu ravnanja z raziskovalnimi podatki, znanstvena publikacija pa mora vsebovati:</a:t>
            </a:r>
          </a:p>
          <a:p>
            <a:endParaRPr lang="sl-SI" sz="2400"/>
          </a:p>
          <a:p>
            <a:pPr marL="342900" indent="-342900">
              <a:buFont typeface="Arial" panose="020B0604020202020204" pitchFamily="34" charset="0"/>
              <a:buChar char="•"/>
            </a:pPr>
            <a:r>
              <a:rPr lang="sl-SI" sz="2400"/>
              <a:t>vse potrebne informacije, na podlagi katerih lahko recenzenti in bralci zaprosijo za dostop do podatkov pod enakimi pogoji, kot so lahko dostopali avtorji publikacije,</a:t>
            </a:r>
          </a:p>
          <a:p>
            <a:pPr marL="342900" indent="-342900">
              <a:buFont typeface="Arial" panose="020B0604020202020204" pitchFamily="34" charset="0"/>
              <a:buChar char="•"/>
            </a:pPr>
            <a:r>
              <a:rPr lang="sl-SI" sz="2400"/>
              <a:t>javno dostopne podatke, ki so reprezentativni za analizirani podatkovni set in na podlagi katerih je mogoče uporabiti metodologijo, opisano v publikaciji.</a:t>
            </a:r>
          </a:p>
        </p:txBody>
      </p:sp>
    </p:spTree>
    <p:extLst>
      <p:ext uri="{BB962C8B-B14F-4D97-AF65-F5344CB8AC3E}">
        <p14:creationId xmlns:p14="http://schemas.microsoft.com/office/powerpoint/2010/main" val="1694067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Veliki podatki</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3BF7B2E6-1FC8-A812-5446-9A8A2F22F54F}"/>
              </a:ext>
            </a:extLst>
          </p:cNvPr>
          <p:cNvSpPr txBox="1"/>
          <p:nvPr/>
        </p:nvSpPr>
        <p:spPr>
          <a:xfrm>
            <a:off x="838199" y="3621024"/>
            <a:ext cx="10436525" cy="484906"/>
          </a:xfrm>
          <a:prstGeom prst="rect">
            <a:avLst/>
          </a:prstGeom>
          <a:noFill/>
          <a:ln cap="flat">
            <a:noFill/>
          </a:ln>
        </p:spPr>
        <p:txBody>
          <a:bodyPr vert="horz" wrap="square" lIns="91440" tIns="45720" rIns="91440" bIns="45720" anchor="ctr" anchorCtr="0" compatLnSpc="1">
            <a:noAutofit/>
          </a:bodyPr>
          <a:lstStyle/>
          <a:p>
            <a:r>
              <a:rPr lang="sl-SI" sz="2400"/>
              <a:t>Obstaja tudi možnost, da so podatki sicer odprti, a velikost datotek presega omejitve </a:t>
            </a:r>
            <a:r>
              <a:rPr lang="sl-SI" sz="2400" err="1"/>
              <a:t>repozitorijev</a:t>
            </a:r>
            <a:r>
              <a:rPr lang="sl-SI" sz="2400"/>
              <a:t>, zato jih vanje ni mogoče naložiti. V tem primeru v načrt ravnanja z raziskovalnimi podatki in znanstveno publikacijo navedite vse potrebne informacije, na podlagi katerih lahko recenzenti in bralci zaprosijo za dostop do podatkov (npr. PID odprtega in FAIR </a:t>
            </a:r>
            <a:r>
              <a:rPr lang="sl-SI" sz="2400" err="1"/>
              <a:t>metapodatkovnega</a:t>
            </a:r>
            <a:r>
              <a:rPr lang="sl-SI" sz="2400"/>
              <a:t> zapisa, ki vsebuje te informacije).</a:t>
            </a:r>
          </a:p>
        </p:txBody>
      </p:sp>
    </p:spTree>
    <p:extLst>
      <p:ext uri="{BB962C8B-B14F-4D97-AF65-F5344CB8AC3E}">
        <p14:creationId xmlns:p14="http://schemas.microsoft.com/office/powerpoint/2010/main" val="4124210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a:solidFill>
                  <a:srgbClr val="ED7D31"/>
                </a:solidFill>
                <a:latin typeface="Calibri"/>
              </a:rPr>
              <a:t>Omejitve dostopa do podatkov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3" name="PoljeZBesedilom 2">
            <a:extLst>
              <a:ext uri="{FF2B5EF4-FFF2-40B4-BE49-F238E27FC236}">
                <a16:creationId xmlns:a16="http://schemas.microsoft.com/office/drawing/2014/main" id="{FE1F1E8F-D2BF-4D87-B3E1-DCE60CC50FDA}"/>
              </a:ext>
            </a:extLst>
          </p:cNvPr>
          <p:cNvSpPr txBox="1"/>
          <p:nvPr/>
        </p:nvSpPr>
        <p:spPr>
          <a:xfrm>
            <a:off x="838200" y="1602940"/>
            <a:ext cx="10515600" cy="5109091"/>
          </a:xfrm>
          <a:prstGeom prst="rect">
            <a:avLst/>
          </a:prstGeom>
          <a:noFill/>
        </p:spPr>
        <p:txBody>
          <a:bodyPr wrap="square">
            <a:spAutoFit/>
          </a:bodyPr>
          <a:lstStyle/>
          <a:p>
            <a:r>
              <a:rPr lang="sl-SI" b="1"/>
              <a:t>1. Časovna zapora (embargo)</a:t>
            </a:r>
          </a:p>
          <a:p>
            <a:pPr algn="just"/>
            <a:r>
              <a:rPr lang="sl-SI" sz="1600"/>
              <a:t>Časovno zaporo najpogosteje uveljavljamo zaradi zaščite intelektualne lastnine, zaradi tajnosti informacij in podatkov ali zaradi drugih zakonitih interesov. Tipičen primer bi bil patentni postopek, kjer bi podatke ohranili zaprte do pridobitve patenta, nato pa bi jih odprli. Če se odločite za časovno zaporo, morate biti pozorni na izbiro </a:t>
            </a:r>
            <a:r>
              <a:rPr lang="sl-SI" sz="1600" err="1"/>
              <a:t>repozitorija</a:t>
            </a:r>
            <a:r>
              <a:rPr lang="sl-SI" sz="1600"/>
              <a:t>, saj je ne omogočajo vsi. Med splošnimi </a:t>
            </a:r>
            <a:r>
              <a:rPr lang="sl-SI" sz="1600" err="1"/>
              <a:t>repozitoriji</a:t>
            </a:r>
            <a:r>
              <a:rPr lang="sl-SI" sz="1600"/>
              <a:t> embargo omogočajo npr. </a:t>
            </a:r>
            <a:r>
              <a:rPr lang="sl-SI" sz="1600" err="1"/>
              <a:t>Zenodo</a:t>
            </a:r>
            <a:r>
              <a:rPr lang="sl-SI" sz="1600"/>
              <a:t>, </a:t>
            </a:r>
            <a:r>
              <a:rPr lang="sl-SI" sz="1600" err="1"/>
              <a:t>Figshare</a:t>
            </a:r>
            <a:r>
              <a:rPr lang="sl-SI" sz="1600"/>
              <a:t>, </a:t>
            </a:r>
            <a:r>
              <a:rPr lang="sl-SI" sz="1600" err="1"/>
              <a:t>Dryad</a:t>
            </a:r>
            <a:r>
              <a:rPr lang="sl-SI" sz="1600"/>
              <a:t> ipd.</a:t>
            </a:r>
          </a:p>
          <a:p>
            <a:endParaRPr lang="sl-SI" sz="1600"/>
          </a:p>
          <a:p>
            <a:r>
              <a:rPr lang="sl-SI" b="1"/>
              <a:t>2. Časovna omejitev (“pravica do pozabe”)</a:t>
            </a:r>
          </a:p>
          <a:p>
            <a:pPr algn="just"/>
            <a:r>
              <a:rPr lang="sl-SI" sz="1600"/>
              <a:t>Časovno omejitev najpogosteje uveljavljamo v primeru osebnih podatkov, ki jih ni mogoče zadovoljivo </a:t>
            </a:r>
            <a:r>
              <a:rPr lang="sl-SI" sz="1600" err="1"/>
              <a:t>anonimizirati</a:t>
            </a:r>
            <a:r>
              <a:rPr lang="sl-SI" sz="1600"/>
              <a:t>, saj GDPR določa </a:t>
            </a:r>
            <a:r>
              <a:rPr lang="sl-SI" sz="1600" err="1"/>
              <a:t>t.i</a:t>
            </a:r>
            <a:r>
              <a:rPr lang="sl-SI" sz="1600"/>
              <a:t>. „pravico do pozabe“. Pravica do izbrisa oziroma pravica do pozabe je urejena v členu 17 Splošne uredbe o varstvu osebni podatkov. Posameznik, na katerega se nanašajo osebni podatki, ima na tej podlagi pravico doseči, da upravljavec brez nepotrebnega odlašanja izbriše osebne podatke v zvezi z njim, upravljavec pa ima obveznost osebne podatke brez nepotrebnega odlašanja izbrisati.</a:t>
            </a:r>
          </a:p>
          <a:p>
            <a:pPr algn="just"/>
            <a:endParaRPr lang="sl-SI" sz="1600"/>
          </a:p>
          <a:p>
            <a:r>
              <a:rPr lang="sl-SI" b="1"/>
              <a:t>3. Fizična ali elektronska omejitev dostopa</a:t>
            </a:r>
          </a:p>
          <a:p>
            <a:pPr algn="just"/>
            <a:r>
              <a:rPr lang="sl-SI" sz="1600"/>
              <a:t>Fizična ali elektronska omejitev dostopa do podatkov je smiselna v primeru zaupnih oziroma občutljivih podatkov ter varstva intelektualne lastnine. V tem primeru lahko dostop pridobijo le določene osebe in le pod določenimi pogoji, npr. v varni sobi ali prek varne povezave. Za dostop je pogosto potrebna odobritev pristojnega državnega organa, ugotavljanje identitete osebe, ki dostopa do podatkov (bodisi fizično bodisi elektronsko prek </a:t>
            </a:r>
            <a:r>
              <a:rPr lang="sl-SI" sz="1600" err="1"/>
              <a:t>avtentikacije</a:t>
            </a:r>
            <a:r>
              <a:rPr lang="sl-SI" sz="1600"/>
              <a:t>/avtorizacije) ter evidentiranje dostopa (npr. s podpisom izjave o dostopu). Pri tem je upoštevati relevantno evropsko in nacionalno zakonodajo glede identifikacije in varstva osebnih podatkov, npr. GDPR in ZVOP-1. </a:t>
            </a:r>
          </a:p>
        </p:txBody>
      </p:sp>
    </p:spTree>
    <p:extLst>
      <p:ext uri="{BB962C8B-B14F-4D97-AF65-F5344CB8AC3E}">
        <p14:creationId xmlns:p14="http://schemas.microsoft.com/office/powerpoint/2010/main" val="193547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AE9EF343-6759-4C7B-A5E5-463C3C71C117}"/>
              </a:ext>
            </a:extLst>
          </p:cNvPr>
          <p:cNvSpPr txBox="1"/>
          <p:nvPr/>
        </p:nvSpPr>
        <p:spPr>
          <a:xfrm>
            <a:off x="129233" y="3702015"/>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r>
              <a:rPr lang="en-GB" sz="1600" b="1" kern="0">
                <a:solidFill>
                  <a:srgbClr val="000000"/>
                </a:solidFill>
                <a:effectLst/>
                <a:ea typeface="Times New Roman" panose="02020603050405020304" pitchFamily="18" charset="0"/>
                <a:cs typeface="Times New Roman" panose="02020603050405020304" pitchFamily="18" charset="0"/>
              </a:rPr>
              <a:t>Core Requirements for Data Management Plans</a:t>
            </a:r>
            <a:endParaRPr lang="sl-SI" sz="1600" b="1" kern="0">
              <a:solidFill>
                <a:srgbClr val="000000"/>
              </a:solidFill>
              <a:effectLst/>
              <a:ea typeface="Times New Roman" panose="02020603050405020304" pitchFamily="18" charset="0"/>
              <a:cs typeface="Times New Roman" panose="02020603050405020304" pitchFamily="18" charset="0"/>
            </a:endParaRPr>
          </a:p>
          <a:p>
            <a:pPr algn="just"/>
            <a:r>
              <a:rPr lang="en-GB" sz="1100">
                <a:effectLst/>
                <a:ea typeface="Calibri" panose="020F0502020204030204" pitchFamily="34" charset="0"/>
                <a:cs typeface="Times New Roman" panose="02020603050405020304" pitchFamily="18" charset="0"/>
              </a:rPr>
              <a:t>When developing solid data management plans, researchers are required to deal with the following topics and answer the following questions:</a:t>
            </a:r>
            <a:endParaRPr lang="sl-SI" sz="1100">
              <a:effectLst/>
              <a:ea typeface="Calibri" panose="020F0502020204030204" pitchFamily="34" charset="0"/>
              <a:cs typeface="Times New Roman" panose="02020603050405020304" pitchFamily="18" charset="0"/>
            </a:endParaRPr>
          </a:p>
          <a:p>
            <a:pPr algn="just"/>
            <a:endParaRPr lang="sl-SI" sz="110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ea typeface="Calibri" panose="020F0502020204030204" pitchFamily="34" charset="0"/>
                <a:cs typeface="Calibri" panose="020F0502020204030204" pitchFamily="34" charset="0"/>
              </a:rPr>
              <a:t>Data description and collection or re-use of existing data</a:t>
            </a:r>
            <a:endParaRPr lang="sl-SI" sz="1200" b="1">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How will new data be collected or produced and/or how will existing data be re-used?</a:t>
            </a:r>
            <a:endParaRPr lang="sl-SI" sz="120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What data (for example the kind, formats, and volumes) will be collected or produced?</a:t>
            </a:r>
            <a:endParaRPr lang="sl-SI" sz="120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ea typeface="Calibri" panose="020F0502020204030204" pitchFamily="34" charset="0"/>
                <a:cs typeface="Calibri" panose="020F0502020204030204" pitchFamily="34" charset="0"/>
              </a:rPr>
              <a:t>Documentation and data quality</a:t>
            </a:r>
            <a:endParaRPr lang="sl-SI" sz="1200" b="1">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What metadata and documentation (for example the methodology of data collection and way of organising data) will accompany data?</a:t>
            </a:r>
            <a:endParaRPr lang="sl-SI" sz="120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What data quality control measures will be used?</a:t>
            </a:r>
            <a:endParaRPr lang="sl-SI" sz="120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ea typeface="Calibri" panose="020F0502020204030204" pitchFamily="34" charset="0"/>
                <a:cs typeface="Calibri" panose="020F0502020204030204" pitchFamily="34" charset="0"/>
              </a:rPr>
              <a:t>Storage and backup during the research process</a:t>
            </a:r>
            <a:endParaRPr lang="sl-SI" sz="1200" b="1">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How will data and metadata be stored and backed up during the research process?</a:t>
            </a:r>
            <a:endParaRPr lang="sl-SI" sz="120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How will data security and protection of sensitive data be taken care of during the research?</a:t>
            </a:r>
            <a:endParaRPr lang="sl-SI" sz="120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ea typeface="Calibri" panose="020F0502020204030204" pitchFamily="34" charset="0"/>
                <a:cs typeface="Calibri" panose="020F0502020204030204" pitchFamily="34" charset="0"/>
              </a:rPr>
              <a:t>Legal and ethical requirements, codes of conduct</a:t>
            </a:r>
            <a:endParaRPr lang="sl-SI" sz="1200" b="1">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If personal data are processed, how will compliance with legislation on personal data and on data security be ensured?</a:t>
            </a:r>
            <a:endParaRPr lang="sl-SI" sz="120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How will other legal issues, such as intellectual property rights and ownership, be managed? What legislation is applicable?</a:t>
            </a:r>
            <a:endParaRPr lang="sl-SI" sz="120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ea typeface="Calibri" panose="020F0502020204030204" pitchFamily="34" charset="0"/>
                <a:cs typeface="Times New Roman" panose="02020603050405020304" pitchFamily="18" charset="0"/>
              </a:rPr>
              <a:t>How will possible ethical issues be taken into account, and codes of conduct followed?</a:t>
            </a:r>
            <a:endParaRPr lang="sl-SI" sz="120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latin typeface="Calibri" panose="020F0502020204030204" pitchFamily="34" charset="0"/>
                <a:ea typeface="Calibri" panose="020F0502020204030204" pitchFamily="34" charset="0"/>
                <a:cs typeface="Calibri" panose="020F0502020204030204" pitchFamily="34" charset="0"/>
              </a:rPr>
              <a:t>Data sharing and long-term preservation</a:t>
            </a:r>
            <a:endParaRPr lang="sl-SI" sz="1200" b="1">
              <a:solidFill>
                <a:srgbClr val="93005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How and when will data be shared? Are there possible restrictions to data sharing or embargo reasons?</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How will data for preservation be selected, and where will data be preserved long-term (for example a data repository or archive)?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What methods or software tools will be needed to access and use the data?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How will the application of a unique and persistent identifier (such as a Digital Object Identifier (DOI)) to each data set be ensured?</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a:solidFill>
                  <a:srgbClr val="930050"/>
                </a:solidFill>
                <a:effectLst/>
                <a:latin typeface="Calibri" panose="020F0502020204030204" pitchFamily="34" charset="0"/>
                <a:ea typeface="Calibri" panose="020F0502020204030204" pitchFamily="34" charset="0"/>
                <a:cs typeface="Calibri" panose="020F0502020204030204" pitchFamily="34" charset="0"/>
              </a:rPr>
              <a:t>Data management responsibilities and resources</a:t>
            </a:r>
            <a:endParaRPr lang="sl-SI" sz="1200" b="1">
              <a:solidFill>
                <a:srgbClr val="93005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Who (for example role, position, and institution) will be responsible for data management (i.e. the data steward)?</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What resources (for example financial and time) will be dedicated to data management and ensuring that data will be FAIR (Findable, Accessible, Interoperable, Re-usable)?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sz="1400">
              <a:effectLst/>
              <a:ea typeface="Calibri" panose="020F0502020204030204" pitchFamily="34" charset="0"/>
              <a:cs typeface="Times New Roman" panose="02020603050405020304" pitchFamily="18" charset="0"/>
            </a:endParaRPr>
          </a:p>
          <a:p>
            <a:r>
              <a:rPr lang="en-GB" sz="1200">
                <a:effectLst/>
                <a:ea typeface="Calibri" panose="020F0502020204030204" pitchFamily="34" charset="0"/>
                <a:cs typeface="Times New Roman" panose="02020603050405020304" pitchFamily="18" charset="0"/>
              </a:rPr>
              <a:t>Core Requirements for</a:t>
            </a:r>
            <a:r>
              <a:rPr lang="sl-SI" sz="1200">
                <a:effectLst/>
                <a:ea typeface="Calibri" panose="020F0502020204030204" pitchFamily="34" charset="0"/>
                <a:cs typeface="Times New Roman" panose="02020603050405020304" pitchFamily="18" charset="0"/>
              </a:rPr>
              <a:t> </a:t>
            </a:r>
            <a:r>
              <a:rPr lang="en-GB" sz="1200">
                <a:effectLst/>
                <a:ea typeface="Calibri" panose="020F0502020204030204" pitchFamily="34" charset="0"/>
                <a:cs typeface="Times New Roman" panose="02020603050405020304" pitchFamily="18" charset="0"/>
              </a:rPr>
              <a:t>Data Management Plans</a:t>
            </a:r>
            <a:r>
              <a:rPr lang="sl-SI" sz="1200">
                <a:effectLst/>
                <a:ea typeface="Calibri" panose="020F0502020204030204" pitchFamily="34" charset="0"/>
                <a:cs typeface="Times New Roman" panose="02020603050405020304" pitchFamily="18" charset="0"/>
              </a:rPr>
              <a:t>. (2019) </a:t>
            </a:r>
            <a:r>
              <a:rPr lang="sl-SI" sz="1200" err="1">
                <a:effectLst/>
                <a:ea typeface="Calibri" panose="020F0502020204030204" pitchFamily="34" charset="0"/>
                <a:cs typeface="Times New Roman" panose="02020603050405020304" pitchFamily="18" charset="0"/>
              </a:rPr>
              <a:t>Dostopano</a:t>
            </a:r>
            <a:r>
              <a:rPr lang="sl-SI" sz="1200">
                <a:effectLst/>
                <a:ea typeface="Calibri" panose="020F0502020204030204" pitchFamily="34" charset="0"/>
                <a:cs typeface="Times New Roman" panose="02020603050405020304" pitchFamily="18" charset="0"/>
              </a:rPr>
              <a:t> iz: </a:t>
            </a:r>
            <a:r>
              <a:rPr lang="sl-SI" sz="1200">
                <a:effectLst/>
                <a:ea typeface="Calibri" panose="020F0502020204030204" pitchFamily="34" charset="0"/>
                <a:cs typeface="Times New Roman" panose="02020603050405020304" pitchFamily="18" charset="0"/>
                <a:hlinkClick r:id="rId4"/>
              </a:rPr>
              <a:t>https://www.scienceeurope.org/media/urspcz0a/se-rdm-template-1-core-requirements-for-data-management-plans.docx</a:t>
            </a:r>
            <a:r>
              <a:rPr lang="sl-SI" sz="1200">
                <a:effectLst/>
                <a:ea typeface="Calibri" panose="020F0502020204030204" pitchFamily="34" charset="0"/>
                <a:cs typeface="Times New Roman" panose="02020603050405020304" pitchFamily="18" charset="0"/>
              </a:rPr>
              <a:t> (15. 3. 2024)</a:t>
            </a:r>
            <a:endParaRPr lang="sl-SI" sz="1200"/>
          </a:p>
          <a:p>
            <a:endParaRPr lang="sl-SI" sz="280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pic>
        <p:nvPicPr>
          <p:cNvPr id="8" name="Slika 7">
            <a:extLst>
              <a:ext uri="{FF2B5EF4-FFF2-40B4-BE49-F238E27FC236}">
                <a16:creationId xmlns:a16="http://schemas.microsoft.com/office/drawing/2014/main" id="{ED78351D-C74A-37B3-D472-7C812A695DCD}"/>
              </a:ext>
            </a:extLst>
          </p:cNvPr>
          <p:cNvPicPr>
            <a:picLocks noChangeAspect="1"/>
          </p:cNvPicPr>
          <p:nvPr/>
        </p:nvPicPr>
        <p:blipFill>
          <a:blip r:embed="rId5"/>
          <a:stretch>
            <a:fillRect/>
          </a:stretch>
        </p:blipFill>
        <p:spPr>
          <a:xfrm>
            <a:off x="10698871" y="4286250"/>
            <a:ext cx="1363896" cy="2142166"/>
          </a:xfrm>
          <a:prstGeom prst="rect">
            <a:avLst/>
          </a:prstGeom>
        </p:spPr>
      </p:pic>
    </p:spTree>
    <p:extLst>
      <p:ext uri="{BB962C8B-B14F-4D97-AF65-F5344CB8AC3E}">
        <p14:creationId xmlns:p14="http://schemas.microsoft.com/office/powerpoint/2010/main" val="1837163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252574" y="1365347"/>
            <a:ext cx="7915382" cy="4819695"/>
          </a:xfrm>
          <a:prstGeom prst="rect">
            <a:avLst/>
          </a:prstGeom>
          <a:noFill/>
          <a:ln cap="flat">
            <a:noFill/>
          </a:ln>
        </p:spPr>
        <p:txBody>
          <a:bodyPr vert="horz" wrap="square" lIns="91440" tIns="45720" rIns="91440" bIns="45720" anchor="ctr" anchorCtr="0" compatLnSpc="1">
            <a:noAutofit/>
          </a:bodyPr>
          <a:lstStyle/>
          <a:p>
            <a:endParaRPr lang="sl-SI" sz="2800"/>
          </a:p>
          <a:p>
            <a:r>
              <a:rPr lang="sl-SI"/>
              <a:t>0.   Splošne administrativne informacije o projektu in NRRP</a:t>
            </a:r>
          </a:p>
          <a:p>
            <a:endParaRPr lang="sl-SI"/>
          </a:p>
          <a:p>
            <a:endParaRPr lang="sl-SI"/>
          </a:p>
          <a:p>
            <a:pPr marL="342900" indent="-342900">
              <a:buFont typeface="+mj-lt"/>
              <a:buAutoNum type="arabicPeriod"/>
            </a:pPr>
            <a:r>
              <a:rPr lang="sl-SI"/>
              <a:t>Opis podatkov, metodologije ustvarjanja novih ali ponovna uporaba obstoječih podatkov</a:t>
            </a:r>
          </a:p>
          <a:p>
            <a:pPr marL="800100" lvl="1" indent="-342900">
              <a:buFont typeface="+mj-lt"/>
              <a:buAutoNum type="alphaLcPeriod"/>
            </a:pPr>
            <a:r>
              <a:rPr lang="sl-SI" sz="1800">
                <a:solidFill>
                  <a:srgbClr val="000000"/>
                </a:solidFill>
                <a:effectLst/>
                <a:ea typeface="Times New Roman" panose="02020603050405020304" pitchFamily="18" charset="0"/>
              </a:rPr>
              <a:t>Metodologije zbiranja in/ali ustvarjanja podatkov. Na kakšen način bodo ponovno uporabljeni že obstoječi podatki</a:t>
            </a:r>
            <a:r>
              <a:rPr lang="en-US"/>
              <a:t>?</a:t>
            </a:r>
            <a:endParaRPr lang="sl-SI"/>
          </a:p>
          <a:p>
            <a:pPr lvl="1"/>
            <a:r>
              <a:rPr lang="sl-SI"/>
              <a:t>	</a:t>
            </a:r>
            <a:endParaRPr lang="en-US"/>
          </a:p>
          <a:p>
            <a:pPr marL="800100" lvl="1" indent="-342900">
              <a:buFont typeface="+mj-lt"/>
              <a:buAutoNum type="alphaLcPeriod" startAt="2"/>
            </a:pPr>
            <a:r>
              <a:rPr lang="en-US">
                <a:solidFill>
                  <a:srgbClr val="000000"/>
                </a:solidFill>
              </a:rPr>
              <a:t>Ka</a:t>
            </a:r>
            <a:r>
              <a:rPr lang="sl-SI" err="1">
                <a:solidFill>
                  <a:srgbClr val="000000"/>
                </a:solidFill>
              </a:rPr>
              <a:t>teri</a:t>
            </a:r>
            <a:r>
              <a:rPr lang="sl-SI">
                <a:solidFill>
                  <a:srgbClr val="000000"/>
                </a:solidFill>
              </a:rPr>
              <a:t> podatki (npr. vrste, formati, količine) bodo tekom projekta zbrani ali ustvarjeni</a:t>
            </a:r>
            <a:r>
              <a:rPr lang="en-US">
                <a:solidFill>
                  <a:srgbClr val="000000"/>
                </a:solidFill>
              </a:rPr>
              <a:t>?</a:t>
            </a:r>
            <a:endParaRPr lang="sl-SI">
              <a:solidFill>
                <a:srgbClr val="000000"/>
              </a:solidFill>
            </a:endParaRPr>
          </a:p>
          <a:p>
            <a:pPr marL="800100" lvl="1" indent="-342900">
              <a:buFont typeface="+mj-lt"/>
              <a:buAutoNum type="alphaLcPeriod" startAt="2"/>
            </a:pPr>
            <a:endParaRPr lang="sl-SI">
              <a:solidFill>
                <a:srgbClr val="000000"/>
              </a:solidFill>
            </a:endParaRPr>
          </a:p>
          <a:p>
            <a:pPr marL="800100" lvl="1" indent="-342900">
              <a:buFont typeface="+mj-lt"/>
              <a:buAutoNum type="alphaLcPeriod" startAt="2"/>
            </a:pPr>
            <a:endParaRPr lang="sl-SI">
              <a:solidFill>
                <a:srgbClr val="000000"/>
              </a:solidFill>
            </a:endParaRPr>
          </a:p>
          <a:p>
            <a:pPr marL="800100" lvl="1" indent="-342900">
              <a:buFont typeface="+mj-lt"/>
              <a:buAutoNum type="alphaLcPeriod" startAt="2"/>
            </a:pPr>
            <a:endParaRPr lang="sl-SI">
              <a:solidFill>
                <a:srgbClr val="000000"/>
              </a:solidFill>
            </a:endParaRPr>
          </a:p>
          <a:p>
            <a:pPr marL="800100" lvl="1" indent="-342900">
              <a:buFont typeface="+mj-lt"/>
              <a:buAutoNum type="alphaLcPeriod" startAt="2"/>
            </a:pPr>
            <a:endParaRPr lang="sl-SI">
              <a:solidFill>
                <a:srgbClr val="000000"/>
              </a:solidFill>
            </a:endParaRPr>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pic>
        <p:nvPicPr>
          <p:cNvPr id="6" name="Slika 5">
            <a:extLst>
              <a:ext uri="{FF2B5EF4-FFF2-40B4-BE49-F238E27FC236}">
                <a16:creationId xmlns:a16="http://schemas.microsoft.com/office/drawing/2014/main" id="{2F510D53-4751-7B19-FFA8-E8245933862A}"/>
              </a:ext>
            </a:extLst>
          </p:cNvPr>
          <p:cNvPicPr>
            <a:picLocks noChangeAspect="1"/>
          </p:cNvPicPr>
          <p:nvPr/>
        </p:nvPicPr>
        <p:blipFill>
          <a:blip r:embed="rId3"/>
          <a:stretch>
            <a:fillRect/>
          </a:stretch>
        </p:blipFill>
        <p:spPr>
          <a:xfrm>
            <a:off x="8313611" y="1365348"/>
            <a:ext cx="3878389" cy="5481164"/>
          </a:xfrm>
          <a:prstGeom prst="rect">
            <a:avLst/>
          </a:prstGeom>
        </p:spPr>
      </p:pic>
      <p:sp>
        <p:nvSpPr>
          <p:cNvPr id="2" name="PoljeZBesedilom 1">
            <a:extLst>
              <a:ext uri="{FF2B5EF4-FFF2-40B4-BE49-F238E27FC236}">
                <a16:creationId xmlns:a16="http://schemas.microsoft.com/office/drawing/2014/main" id="{7BD5CDB3-51E8-FE00-A53D-B34149AA1D3F}"/>
              </a:ext>
            </a:extLst>
          </p:cNvPr>
          <p:cNvSpPr txBox="1"/>
          <p:nvPr/>
        </p:nvSpPr>
        <p:spPr>
          <a:xfrm>
            <a:off x="8313612" y="1491449"/>
            <a:ext cx="3697876" cy="1477328"/>
          </a:xfrm>
          <a:prstGeom prst="rect">
            <a:avLst/>
          </a:prstGeom>
          <a:solidFill>
            <a:schemeClr val="bg1"/>
          </a:solidFill>
          <a:ln w="38100">
            <a:solidFill>
              <a:schemeClr val="accent1"/>
            </a:solidFill>
          </a:ln>
        </p:spPr>
        <p:txBody>
          <a:bodyPr wrap="square" rtlCol="0">
            <a:spAutoFit/>
          </a:bodyPr>
          <a:lstStyle/>
          <a:p>
            <a:r>
              <a:rPr lang="sl-SI"/>
              <a:t>Naslov projekta / raziskave, avtor NRRP in morebitni soavtorji, afiliacije, program financiranja, šifra projekta, trajanje projekta, različica NRRP, licenca, … </a:t>
            </a:r>
          </a:p>
        </p:txBody>
      </p:sp>
      <p:sp>
        <p:nvSpPr>
          <p:cNvPr id="9" name="PoljeZBesedilom 8">
            <a:extLst>
              <a:ext uri="{FF2B5EF4-FFF2-40B4-BE49-F238E27FC236}">
                <a16:creationId xmlns:a16="http://schemas.microsoft.com/office/drawing/2014/main" id="{2483378E-5BC7-EB20-D176-E2D63F177008}"/>
              </a:ext>
            </a:extLst>
          </p:cNvPr>
          <p:cNvSpPr txBox="1"/>
          <p:nvPr/>
        </p:nvSpPr>
        <p:spPr>
          <a:xfrm>
            <a:off x="8322119" y="2317066"/>
            <a:ext cx="3697876" cy="1754326"/>
          </a:xfrm>
          <a:prstGeom prst="rect">
            <a:avLst/>
          </a:prstGeom>
          <a:solidFill>
            <a:schemeClr val="bg1"/>
          </a:solidFill>
          <a:ln w="38100">
            <a:solidFill>
              <a:schemeClr val="accent1"/>
            </a:solidFill>
          </a:ln>
        </p:spPr>
        <p:txBody>
          <a:bodyPr wrap="square" rtlCol="0">
            <a:spAutoFit/>
          </a:bodyPr>
          <a:lstStyle/>
          <a:p>
            <a:r>
              <a:rPr lang="sl-SI"/>
              <a:t>Izvor oz. provenienca podatkov je strukturiran nabor informacij o načinu zbiranja ali ustvarjanja originalnih podatkov. Za opis provenience po možnosti uporabite enega izmed standardov. </a:t>
            </a:r>
          </a:p>
        </p:txBody>
      </p:sp>
      <p:sp>
        <p:nvSpPr>
          <p:cNvPr id="10" name="PoljeZBesedilom 9">
            <a:extLst>
              <a:ext uri="{FF2B5EF4-FFF2-40B4-BE49-F238E27FC236}">
                <a16:creationId xmlns:a16="http://schemas.microsoft.com/office/drawing/2014/main" id="{7793CDC8-AAA5-F5E8-7F1B-1390BF47BD64}"/>
              </a:ext>
            </a:extLst>
          </p:cNvPr>
          <p:cNvSpPr txBox="1"/>
          <p:nvPr/>
        </p:nvSpPr>
        <p:spPr>
          <a:xfrm>
            <a:off x="8322119" y="3891261"/>
            <a:ext cx="3697876" cy="1477328"/>
          </a:xfrm>
          <a:prstGeom prst="rect">
            <a:avLst/>
          </a:prstGeom>
          <a:solidFill>
            <a:schemeClr val="bg1"/>
          </a:solidFill>
          <a:ln w="38100">
            <a:solidFill>
              <a:schemeClr val="accent1"/>
            </a:solidFill>
          </a:ln>
        </p:spPr>
        <p:txBody>
          <a:bodyPr wrap="square" rtlCol="0">
            <a:spAutoFit/>
          </a:bodyPr>
          <a:lstStyle/>
          <a:p>
            <a:r>
              <a:rPr lang="sl-SI"/>
              <a:t>Podatki so lahko številski, besedilni, slikovni, avdio, video... v različnih formatih kot npr.: CSV, XLS, TXT, JPG, SHP… priporočena je uporaba standardiziranih in odprtih formatov.</a:t>
            </a:r>
          </a:p>
        </p:txBody>
      </p:sp>
      <p:pic>
        <p:nvPicPr>
          <p:cNvPr id="8" name="Slika 7" descr="Slika, ki vsebuje besede risanje, skica, sličica, ilustracija&#10;&#10;Opis je samodejno ustvarjen">
            <a:extLst>
              <a:ext uri="{FF2B5EF4-FFF2-40B4-BE49-F238E27FC236}">
                <a16:creationId xmlns:a16="http://schemas.microsoft.com/office/drawing/2014/main" id="{C9519F5D-7EF9-C08F-7096-DA88C15E3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956" y="4132518"/>
            <a:ext cx="4024043" cy="2713994"/>
          </a:xfrm>
          <a:prstGeom prst="rect">
            <a:avLst/>
          </a:prstGeom>
        </p:spPr>
      </p:pic>
      <p:sp>
        <p:nvSpPr>
          <p:cNvPr id="7" name="PoljeZBesedilom 6">
            <a:extLst>
              <a:ext uri="{FF2B5EF4-FFF2-40B4-BE49-F238E27FC236}">
                <a16:creationId xmlns:a16="http://schemas.microsoft.com/office/drawing/2014/main" id="{BE5E33B4-EBDD-CB6C-D99B-DD22E169F2B1}"/>
              </a:ext>
            </a:extLst>
          </p:cNvPr>
          <p:cNvSpPr txBox="1"/>
          <p:nvPr/>
        </p:nvSpPr>
        <p:spPr>
          <a:xfrm>
            <a:off x="838200" y="6596390"/>
            <a:ext cx="7252160" cy="261610"/>
          </a:xfrm>
          <a:prstGeom prst="rect">
            <a:avLst/>
          </a:prstGeom>
          <a:noFill/>
        </p:spPr>
        <p:txBody>
          <a:bodyPr wrap="square">
            <a:spAutoFit/>
          </a:bodyPr>
          <a:lstStyle/>
          <a:p>
            <a:r>
              <a:rPr lang="sl-SI" sz="1100">
                <a:effectLst/>
                <a:latin typeface="Calibri" panose="020F0502020204030204" pitchFamily="34" charset="0"/>
                <a:ea typeface="Calibri" panose="020F0502020204030204" pitchFamily="34" charset="0"/>
                <a:cs typeface="Times New Roman" panose="02020603050405020304" pitchFamily="18" charset="0"/>
              </a:rPr>
              <a:t>Data Management Plan. </a:t>
            </a:r>
            <a:r>
              <a:rPr lang="sl-SI" sz="1100" i="1" err="1">
                <a:effectLst/>
                <a:latin typeface="Calibri" panose="020F0502020204030204" pitchFamily="34" charset="0"/>
                <a:ea typeface="Calibri" panose="020F0502020204030204" pitchFamily="34" charset="0"/>
                <a:cs typeface="Times New Roman" panose="02020603050405020304" pitchFamily="18" charset="0"/>
              </a:rPr>
              <a:t>The</a:t>
            </a:r>
            <a:r>
              <a:rPr lang="sl-SI" sz="1100" i="1">
                <a:effectLst/>
                <a:latin typeface="Calibri" panose="020F0502020204030204" pitchFamily="34" charset="0"/>
                <a:ea typeface="Calibri" panose="020F0502020204030204" pitchFamily="34" charset="0"/>
                <a:cs typeface="Times New Roman" panose="02020603050405020304" pitchFamily="18" charset="0"/>
              </a:rPr>
              <a:t> Turing </a:t>
            </a:r>
            <a:r>
              <a:rPr lang="sl-SI" sz="1100" i="1" err="1">
                <a:effectLst/>
                <a:latin typeface="Calibri" panose="020F0502020204030204" pitchFamily="34" charset="0"/>
                <a:ea typeface="Calibri" panose="020F0502020204030204" pitchFamily="34" charset="0"/>
                <a:cs typeface="Times New Roman" panose="02020603050405020304" pitchFamily="18" charset="0"/>
              </a:rPr>
              <a:t>Way</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project</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illustration</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by</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Scriberia</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err="1">
                <a:effectLst/>
                <a:latin typeface="Calibri" panose="020F0502020204030204" pitchFamily="34" charset="0"/>
                <a:ea typeface="Calibri" panose="020F0502020204030204" pitchFamily="34" charset="0"/>
                <a:cs typeface="Times New Roman" panose="02020603050405020304" pitchFamily="18" charset="0"/>
              </a:rPr>
              <a:t>Zenodo</a:t>
            </a:r>
            <a:r>
              <a:rPr lang="sl-SI" sz="1100">
                <a:effectLst/>
                <a:latin typeface="Calibri" panose="020F0502020204030204" pitchFamily="34" charset="0"/>
                <a:ea typeface="Calibri" panose="020F0502020204030204" pitchFamily="34" charset="0"/>
                <a:cs typeface="Times New Roman" panose="02020603050405020304" pitchFamily="18" charset="0"/>
              </a:rPr>
              <a:t>. </a:t>
            </a:r>
            <a:r>
              <a:rPr lang="sl-SI" sz="11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http://doi.org/10.5281/zenodo.3332807</a:t>
            </a:r>
            <a:endParaRPr lang="sl-SI" sz="1100"/>
          </a:p>
        </p:txBody>
      </p:sp>
    </p:spTree>
    <p:extLst>
      <p:ext uri="{BB962C8B-B14F-4D97-AF65-F5344CB8AC3E}">
        <p14:creationId xmlns:p14="http://schemas.microsoft.com/office/powerpoint/2010/main" val="10713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7" grpId="0"/>
      <p:bldP spid="7" grpId="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2"/>
            </a:pPr>
            <a:r>
              <a:rPr lang="sl-SI"/>
              <a:t>Dokumentiranje in zagotavljanje kakovosti podatkov</a:t>
            </a:r>
          </a:p>
          <a:p>
            <a:pPr marL="342900" indent="-342900">
              <a:buFont typeface="+mj-lt"/>
              <a:buAutoNum type="arabicPeriod" startAt="2"/>
            </a:pPr>
            <a:endParaRPr lang="sl-SI"/>
          </a:p>
          <a:p>
            <a:pPr marL="800100" lvl="1" indent="-342900">
              <a:buFont typeface="+mj-lt"/>
              <a:buAutoNum type="alphaLcPeriod"/>
            </a:pPr>
            <a:r>
              <a:rPr lang="en-US"/>
              <a:t>S </a:t>
            </a:r>
            <a:r>
              <a:rPr lang="en-US" err="1"/>
              <a:t>kakšnimi</a:t>
            </a:r>
            <a:r>
              <a:rPr lang="en-US"/>
              <a:t> </a:t>
            </a:r>
            <a:r>
              <a:rPr lang="en-US" err="1"/>
              <a:t>metapodatki</a:t>
            </a:r>
            <a:r>
              <a:rPr lang="en-US"/>
              <a:t> </a:t>
            </a:r>
            <a:r>
              <a:rPr lang="en-US" err="1"/>
              <a:t>bodo</a:t>
            </a:r>
            <a:r>
              <a:rPr lang="en-US"/>
              <a:t> </a:t>
            </a:r>
            <a:r>
              <a:rPr lang="en-US" err="1"/>
              <a:t>podatki</a:t>
            </a:r>
            <a:r>
              <a:rPr lang="en-US"/>
              <a:t> </a:t>
            </a:r>
            <a:r>
              <a:rPr lang="en-US" err="1"/>
              <a:t>opisani</a:t>
            </a:r>
            <a:r>
              <a:rPr lang="en-US"/>
              <a:t> in </a:t>
            </a:r>
            <a:r>
              <a:rPr lang="en-US" err="1"/>
              <a:t>katera</a:t>
            </a:r>
            <a:r>
              <a:rPr lang="en-US"/>
              <a:t> </a:t>
            </a:r>
            <a:r>
              <a:rPr lang="en-US" err="1"/>
              <a:t>spremna</a:t>
            </a:r>
            <a:r>
              <a:rPr lang="en-US"/>
              <a:t> </a:t>
            </a:r>
            <a:r>
              <a:rPr lang="en-US" err="1"/>
              <a:t>dokumentacija</a:t>
            </a:r>
            <a:r>
              <a:rPr lang="en-US"/>
              <a:t> </a:t>
            </a:r>
            <a:r>
              <a:rPr lang="en-US" err="1"/>
              <a:t>bo</a:t>
            </a:r>
            <a:r>
              <a:rPr lang="en-US"/>
              <a:t> </a:t>
            </a:r>
            <a:r>
              <a:rPr lang="en-US" err="1"/>
              <a:t>omogočala</a:t>
            </a:r>
            <a:r>
              <a:rPr lang="en-US"/>
              <a:t> </a:t>
            </a:r>
            <a:r>
              <a:rPr lang="en-US" err="1"/>
              <a:t>razumevanje</a:t>
            </a:r>
            <a:r>
              <a:rPr lang="en-US"/>
              <a:t> in </a:t>
            </a:r>
            <a:r>
              <a:rPr lang="en-US" err="1"/>
              <a:t>ponovno</a:t>
            </a:r>
            <a:r>
              <a:rPr lang="en-US"/>
              <a:t> </a:t>
            </a:r>
            <a:r>
              <a:rPr lang="en-US" err="1"/>
              <a:t>uporabo</a:t>
            </a:r>
            <a:r>
              <a:rPr lang="en-US"/>
              <a:t> </a:t>
            </a:r>
            <a:r>
              <a:rPr lang="en-US" err="1"/>
              <a:t>podatkov</a:t>
            </a:r>
            <a:r>
              <a:rPr lang="en-US"/>
              <a:t> (</a:t>
            </a:r>
            <a:r>
              <a:rPr lang="en-US" err="1"/>
              <a:t>npr</a:t>
            </a:r>
            <a:r>
              <a:rPr lang="en-US"/>
              <a:t>. </a:t>
            </a:r>
            <a:r>
              <a:rPr lang="en-US" err="1"/>
              <a:t>opis</a:t>
            </a:r>
            <a:r>
              <a:rPr lang="en-US"/>
              <a:t> </a:t>
            </a:r>
            <a:r>
              <a:rPr lang="en-US" err="1"/>
              <a:t>metodologije</a:t>
            </a:r>
            <a:r>
              <a:rPr lang="en-US"/>
              <a:t> </a:t>
            </a:r>
            <a:r>
              <a:rPr lang="en-US" err="1"/>
              <a:t>zbiranja</a:t>
            </a:r>
            <a:r>
              <a:rPr lang="en-US"/>
              <a:t> </a:t>
            </a:r>
            <a:r>
              <a:rPr lang="en-US" err="1"/>
              <a:t>podatkov</a:t>
            </a:r>
            <a:r>
              <a:rPr lang="en-US"/>
              <a:t>, </a:t>
            </a:r>
            <a:r>
              <a:rPr lang="en-US" err="1"/>
              <a:t>sistema</a:t>
            </a:r>
            <a:r>
              <a:rPr lang="en-US"/>
              <a:t>, </a:t>
            </a:r>
            <a:r>
              <a:rPr lang="en-US" err="1"/>
              <a:t>kako</a:t>
            </a:r>
            <a:r>
              <a:rPr lang="en-US"/>
              <a:t> so </a:t>
            </a:r>
            <a:r>
              <a:rPr lang="en-US" err="1"/>
              <a:t>podatki</a:t>
            </a:r>
            <a:r>
              <a:rPr lang="en-US"/>
              <a:t> </a:t>
            </a:r>
            <a:r>
              <a:rPr lang="en-US" err="1"/>
              <a:t>urejeni</a:t>
            </a:r>
            <a:r>
              <a:rPr lang="en-US"/>
              <a:t>)?</a:t>
            </a:r>
            <a:endParaRPr lang="sl-SI"/>
          </a:p>
          <a:p>
            <a:pPr marL="800100" lvl="1" indent="-342900">
              <a:buFont typeface="+mj-lt"/>
              <a:buAutoNum type="alphaLcPeriod"/>
            </a:pPr>
            <a:endParaRPr lang="en-US"/>
          </a:p>
          <a:p>
            <a:pPr marL="800100" lvl="1" indent="-342900">
              <a:buFont typeface="+mj-lt"/>
              <a:buAutoNum type="alphaLcPeriod"/>
            </a:pPr>
            <a:r>
              <a:rPr lang="en-US"/>
              <a:t>Kateri </a:t>
            </a:r>
            <a:r>
              <a:rPr lang="en-US" err="1"/>
              <a:t>načini</a:t>
            </a:r>
            <a:r>
              <a:rPr lang="en-US"/>
              <a:t> </a:t>
            </a:r>
            <a:r>
              <a:rPr lang="en-US" err="1"/>
              <a:t>čiščenja</a:t>
            </a:r>
            <a:r>
              <a:rPr lang="en-US"/>
              <a:t> in </a:t>
            </a:r>
            <a:r>
              <a:rPr lang="en-US" err="1"/>
              <a:t>preverjanja</a:t>
            </a:r>
            <a:r>
              <a:rPr lang="en-US"/>
              <a:t> </a:t>
            </a:r>
            <a:r>
              <a:rPr lang="en-US" err="1"/>
              <a:t>kakovosti</a:t>
            </a:r>
            <a:r>
              <a:rPr lang="en-US"/>
              <a:t> </a:t>
            </a:r>
            <a:r>
              <a:rPr lang="en-US" err="1"/>
              <a:t>podatkov</a:t>
            </a:r>
            <a:r>
              <a:rPr lang="en-US"/>
              <a:t> </a:t>
            </a:r>
            <a:r>
              <a:rPr lang="en-US" err="1"/>
              <a:t>bodo</a:t>
            </a:r>
            <a:r>
              <a:rPr lang="en-US"/>
              <a:t> </a:t>
            </a:r>
            <a:r>
              <a:rPr lang="en-US" err="1"/>
              <a:t>uporabljeni</a:t>
            </a:r>
            <a:r>
              <a:rPr lang="en-US"/>
              <a:t>?</a:t>
            </a:r>
          </a:p>
          <a:p>
            <a:endParaRPr lang="sl-SI"/>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sp>
        <p:nvSpPr>
          <p:cNvPr id="2" name="PoljeZBesedilom 1">
            <a:extLst>
              <a:ext uri="{FF2B5EF4-FFF2-40B4-BE49-F238E27FC236}">
                <a16:creationId xmlns:a16="http://schemas.microsoft.com/office/drawing/2014/main" id="{8D865CF4-DA40-6A59-00D5-3A2A524266EE}"/>
              </a:ext>
            </a:extLst>
          </p:cNvPr>
          <p:cNvSpPr txBox="1"/>
          <p:nvPr/>
        </p:nvSpPr>
        <p:spPr>
          <a:xfrm>
            <a:off x="125368" y="4820189"/>
            <a:ext cx="7799432" cy="1938992"/>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sz="2000"/>
              <a:t>Podatki naj bodo opisani z bogatimi in standardnimi metapodatki ter nadzorovanimi besedišči</a:t>
            </a:r>
          </a:p>
          <a:p>
            <a:pPr marL="342900" indent="-342900">
              <a:buFont typeface="Arial" panose="020B0604020202020204" pitchFamily="34" charset="0"/>
              <a:buChar char="•"/>
            </a:pPr>
            <a:r>
              <a:rPr lang="pl-PL" sz="2000"/>
              <a:t>Ob objavi, naj bo podatkom priloženo dovolj spremne dokumentacije, da bo mogoče preverjanje in ponovna uporaba podatkov</a:t>
            </a:r>
          </a:p>
          <a:p>
            <a:pPr marL="342900" indent="-342900">
              <a:buFont typeface="Arial" panose="020B0604020202020204" pitchFamily="34" charset="0"/>
              <a:buChar char="•"/>
            </a:pPr>
            <a:r>
              <a:rPr lang="pl-PL" sz="2000"/>
              <a:t>Za urejanje podatkov opišite (in uporabite) katerega od standardiziranih sistemov</a:t>
            </a:r>
            <a:endParaRPr lang="sl-SI" sz="2000"/>
          </a:p>
        </p:txBody>
      </p:sp>
      <p:sp>
        <p:nvSpPr>
          <p:cNvPr id="6" name="PoljeZBesedilom 5">
            <a:extLst>
              <a:ext uri="{FF2B5EF4-FFF2-40B4-BE49-F238E27FC236}">
                <a16:creationId xmlns:a16="http://schemas.microsoft.com/office/drawing/2014/main" id="{3E81ADC5-DC4B-7BA6-A5C5-3F4C3227446B}"/>
              </a:ext>
            </a:extLst>
          </p:cNvPr>
          <p:cNvSpPr txBox="1"/>
          <p:nvPr/>
        </p:nvSpPr>
        <p:spPr>
          <a:xfrm>
            <a:off x="7762368" y="1365347"/>
            <a:ext cx="3697876" cy="1631216"/>
          </a:xfrm>
          <a:prstGeom prst="rect">
            <a:avLst/>
          </a:prstGeom>
          <a:solidFill>
            <a:schemeClr val="bg1"/>
          </a:solidFill>
          <a:ln w="38100">
            <a:solidFill>
              <a:schemeClr val="accent1"/>
            </a:solidFill>
          </a:ln>
        </p:spPr>
        <p:txBody>
          <a:bodyPr wrap="square" rtlCol="0">
            <a:spAutoFit/>
          </a:bodyPr>
          <a:lstStyle/>
          <a:p>
            <a:r>
              <a:rPr lang="sl-SI" sz="2000"/>
              <a:t>Podrobnejši opisi posameznih elementov deljenja podatkov v skladu z načeli FAIR (</a:t>
            </a:r>
            <a:r>
              <a:rPr lang="sl-SI" sz="2000" err="1"/>
              <a:t>najdljivost</a:t>
            </a:r>
            <a:r>
              <a:rPr lang="sl-SI" sz="2000"/>
              <a:t>, dostopnost, povezljivost in uporabljivost). </a:t>
            </a:r>
          </a:p>
        </p:txBody>
      </p:sp>
      <p:pic>
        <p:nvPicPr>
          <p:cNvPr id="8" name="Slika 7" descr="Slika, ki vsebuje besede risanje, skica, oblačila, ilustracija&#10;&#10;Opis je samodejno ustvarjen">
            <a:extLst>
              <a:ext uri="{FF2B5EF4-FFF2-40B4-BE49-F238E27FC236}">
                <a16:creationId xmlns:a16="http://schemas.microsoft.com/office/drawing/2014/main" id="{787EE03E-DF22-0436-4E7E-1C0DB6047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607" y="3931190"/>
            <a:ext cx="3803393" cy="2139409"/>
          </a:xfrm>
          <a:prstGeom prst="rect">
            <a:avLst/>
          </a:prstGeom>
        </p:spPr>
      </p:pic>
      <p:sp>
        <p:nvSpPr>
          <p:cNvPr id="7" name="PoljeZBesedilom 6">
            <a:extLst>
              <a:ext uri="{FF2B5EF4-FFF2-40B4-BE49-F238E27FC236}">
                <a16:creationId xmlns:a16="http://schemas.microsoft.com/office/drawing/2014/main" id="{ABBCCDE0-EEDC-B98D-8742-2D7C6FCFD5EB}"/>
              </a:ext>
            </a:extLst>
          </p:cNvPr>
          <p:cNvSpPr txBox="1"/>
          <p:nvPr/>
        </p:nvSpPr>
        <p:spPr>
          <a:xfrm>
            <a:off x="8057803" y="6451114"/>
            <a:ext cx="4134197" cy="400110"/>
          </a:xfrm>
          <a:prstGeom prst="rect">
            <a:avLst/>
          </a:prstGeom>
          <a:noFill/>
        </p:spPr>
        <p:txBody>
          <a:bodyPr wrap="square">
            <a:spAutoFit/>
          </a:bodyPr>
          <a:lstStyle/>
          <a:p>
            <a:r>
              <a:rPr lang="en-US" sz="1000" i="1"/>
              <a:t>The Turing Way</a:t>
            </a:r>
            <a:r>
              <a:rPr lang="en-US" sz="1000"/>
              <a:t> project illustration by </a:t>
            </a:r>
            <a:r>
              <a:rPr lang="en-US" sz="1000" err="1"/>
              <a:t>Scriberia</a:t>
            </a:r>
            <a:r>
              <a:rPr lang="en-US" sz="1000"/>
              <a:t>. Original version on </a:t>
            </a:r>
            <a:r>
              <a:rPr lang="en-US" sz="1000" err="1"/>
              <a:t>Zenodo</a:t>
            </a:r>
            <a:r>
              <a:rPr lang="en-US" sz="1000"/>
              <a:t>. </a:t>
            </a:r>
            <a:r>
              <a:rPr lang="en-US" sz="1000">
                <a:hlinkClick r:id="rId4"/>
              </a:rPr>
              <a:t>http://doi.org/10.5281/zenodo.3695300</a:t>
            </a:r>
            <a:endParaRPr lang="sl-SI" sz="1000"/>
          </a:p>
        </p:txBody>
      </p:sp>
    </p:spTree>
    <p:extLst>
      <p:ext uri="{BB962C8B-B14F-4D97-AF65-F5344CB8AC3E}">
        <p14:creationId xmlns:p14="http://schemas.microsoft.com/office/powerpoint/2010/main" val="8462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94FD80-0F42-EC83-B35A-487BB7CF89A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5D5C7AF-8B62-132D-E93A-0DDF693BD3E3}"/>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79765632-2A02-435F-880F-A05FACFDD449}"/>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a:p>
            <a:endParaRPr lang="sl-SI" sz="2800"/>
          </a:p>
          <a:p>
            <a:pPr marL="285750" indent="-285750">
              <a:spcAft>
                <a:spcPts val="1200"/>
              </a:spcAft>
              <a:buFont typeface="Arial" panose="020B0604020202020204" pitchFamily="34" charset="0"/>
              <a:buChar char="•"/>
            </a:pPr>
            <a:r>
              <a:rPr lang="sl-SI">
                <a:effectLst/>
                <a:latin typeface="Calibri" panose="020F0502020204030204" pitchFamily="34" charset="0"/>
                <a:ea typeface="Calibri" panose="020F0502020204030204" pitchFamily="34" charset="0"/>
              </a:rPr>
              <a:t>Raziskovalni procesi se med disciplinami in področji razlikujejo, skoraj vsem pa je skupno, da vključujejo preverjanje neke hipoteze z uporabo v ta namen pridobljenih raziskovalnih podatkov.</a:t>
            </a:r>
          </a:p>
          <a:p>
            <a:pPr marL="285750" indent="-285750">
              <a:spcAft>
                <a:spcPts val="1200"/>
              </a:spcAft>
              <a:buFont typeface="Arial" panose="020B0604020202020204" pitchFamily="34" charset="0"/>
              <a:buChar char="•"/>
            </a:pPr>
            <a:r>
              <a:rPr lang="sl-SI">
                <a:effectLst/>
                <a:latin typeface="Calibri" panose="020F0502020204030204" pitchFamily="34" charset="0"/>
                <a:ea typeface="Calibri" panose="020F0502020204030204" pitchFamily="34" charset="0"/>
              </a:rPr>
              <a:t>Ravnanje z raziskovalnimi podatki je ključni del skoraj vsakega raziskovalnega projekta.</a:t>
            </a:r>
          </a:p>
          <a:p>
            <a:pPr marL="285750" indent="-285750">
              <a:spcAft>
                <a:spcPts val="1200"/>
              </a:spcAft>
              <a:buFont typeface="Arial" panose="020B0604020202020204" pitchFamily="34" charset="0"/>
              <a:buChar char="•"/>
            </a:pPr>
            <a:r>
              <a:rPr lang="sl-SI">
                <a:effectLst/>
                <a:latin typeface="Calibri" panose="020F0502020204030204" pitchFamily="34" charset="0"/>
                <a:ea typeface="Calibri" panose="020F0502020204030204" pitchFamily="34" charset="0"/>
              </a:rPr>
              <a:t>Pogosto dolgotrajni in kompleksni procesi pridobivanja podatkov, </a:t>
            </a:r>
            <a:r>
              <a:rPr lang="sl-SI">
                <a:latin typeface="Calibri" panose="020F0502020204030204" pitchFamily="34" charset="0"/>
                <a:ea typeface="Calibri" panose="020F0502020204030204" pitchFamily="34" charset="0"/>
              </a:rPr>
              <a:t>količina podatkov, delo v večjih raziskovalnih skupinah, nagel razvoj tehnologij, </a:t>
            </a:r>
            <a:r>
              <a:rPr lang="sl-SI">
                <a:effectLst/>
                <a:latin typeface="Calibri" panose="020F0502020204030204" pitchFamily="34" charset="0"/>
                <a:ea typeface="Calibri" panose="020F0502020204030204" pitchFamily="34" charset="0"/>
              </a:rPr>
              <a:t>so le nekateri od faktorjev, ki vplivajo na raziskovalno delo</a:t>
            </a:r>
            <a:r>
              <a:rPr lang="sl-SI">
                <a:latin typeface="Calibri" panose="020F0502020204030204" pitchFamily="34" charset="0"/>
                <a:ea typeface="Calibri" panose="020F0502020204030204" pitchFamily="34" charset="0"/>
              </a:rPr>
              <a:t>.</a:t>
            </a:r>
            <a:endParaRPr lang="sl-SI">
              <a:effectLst/>
              <a:latin typeface="Calibri" panose="020F0502020204030204" pitchFamily="34" charset="0"/>
              <a:ea typeface="Calibri" panose="020F0502020204030204" pitchFamily="34" charset="0"/>
            </a:endParaRPr>
          </a:p>
          <a:p>
            <a:pPr marL="285750" indent="-285750">
              <a:spcAft>
                <a:spcPts val="1200"/>
              </a:spcAft>
              <a:buFont typeface="Arial" panose="020B0604020202020204" pitchFamily="34" charset="0"/>
              <a:buChar char="•"/>
            </a:pPr>
            <a:r>
              <a:rPr lang="sl-SI">
                <a:effectLst/>
                <a:latin typeface="Calibri" panose="020F0502020204030204" pitchFamily="34" charset="0"/>
                <a:ea typeface="Calibri" panose="020F0502020204030204" pitchFamily="34" charset="0"/>
              </a:rPr>
              <a:t>Odprta znanost in upoštevanje načel FAIR na videz nalagata dodatne naloge, ki pa jih </a:t>
            </a:r>
            <a:r>
              <a:rPr lang="sl-SI">
                <a:latin typeface="Calibri" panose="020F0502020204030204" pitchFamily="34" charset="0"/>
                <a:ea typeface="Calibri" panose="020F0502020204030204" pitchFamily="34" charset="0"/>
              </a:rPr>
              <a:t>lahko </a:t>
            </a:r>
            <a:r>
              <a:rPr lang="sl-SI">
                <a:effectLst/>
                <a:latin typeface="Calibri" panose="020F0502020204030204" pitchFamily="34" charset="0"/>
                <a:ea typeface="Calibri" panose="020F0502020204030204" pitchFamily="34" charset="0"/>
              </a:rPr>
              <a:t>razumemo tudi kot vzpodbudo in podporo za:</a:t>
            </a:r>
          </a:p>
          <a:p>
            <a:pPr marL="1657350" lvl="3" indent="-285750">
              <a:spcAft>
                <a:spcPts val="1200"/>
              </a:spcAft>
              <a:buFont typeface="Wingdings" panose="05000000000000000000" pitchFamily="2" charset="2"/>
              <a:buChar char="v"/>
            </a:pPr>
            <a:r>
              <a:rPr lang="sl-SI">
                <a:effectLst/>
                <a:latin typeface="Calibri" panose="020F0502020204030204" pitchFamily="34" charset="0"/>
                <a:ea typeface="Calibri" panose="020F0502020204030204" pitchFamily="34" charset="0"/>
              </a:rPr>
              <a:t>pravočasno in bolj sistematično načrtovanje raziskave,</a:t>
            </a:r>
          </a:p>
          <a:p>
            <a:pPr marL="1657350" lvl="3" indent="-285750">
              <a:spcAft>
                <a:spcPts val="1200"/>
              </a:spcAft>
              <a:buFont typeface="Wingdings" panose="05000000000000000000" pitchFamily="2" charset="2"/>
              <a:buChar char="v"/>
            </a:pPr>
            <a:r>
              <a:rPr lang="sl-SI">
                <a:latin typeface="Calibri" panose="020F0502020204030204" pitchFamily="34" charset="0"/>
                <a:ea typeface="Calibri" panose="020F0502020204030204" pitchFamily="34" charset="0"/>
              </a:rPr>
              <a:t>ažurno in standardizirano dokumentiranje raziskovalnega dela,</a:t>
            </a:r>
          </a:p>
          <a:p>
            <a:pPr marL="1657350" lvl="3" indent="-285750">
              <a:spcAft>
                <a:spcPts val="1200"/>
              </a:spcAft>
              <a:buFont typeface="Wingdings" panose="05000000000000000000" pitchFamily="2" charset="2"/>
              <a:buChar char="v"/>
            </a:pPr>
            <a:r>
              <a:rPr lang="sl-SI">
                <a:latin typeface="Calibri" panose="020F0502020204030204" pitchFamily="34" charset="0"/>
                <a:ea typeface="Calibri" panose="020F0502020204030204" pitchFamily="34" charset="0"/>
              </a:rPr>
              <a:t>boljše strukturiranje rezultatov raziskovanja / podatkov,</a:t>
            </a:r>
          </a:p>
          <a:p>
            <a:pPr marL="1657350" lvl="3" indent="-285750">
              <a:spcAft>
                <a:spcPts val="1200"/>
              </a:spcAft>
              <a:buFont typeface="Wingdings" panose="05000000000000000000" pitchFamily="2" charset="2"/>
              <a:buChar char="v"/>
            </a:pPr>
            <a:r>
              <a:rPr lang="sl-SI">
                <a:effectLst/>
                <a:latin typeface="Calibri" panose="020F0502020204030204" pitchFamily="34" charset="0"/>
                <a:ea typeface="Calibri" panose="020F0502020204030204" pitchFamily="34" charset="0"/>
              </a:rPr>
              <a:t>objavo tistih r</a:t>
            </a:r>
            <a:r>
              <a:rPr lang="sl-SI">
                <a:latin typeface="Calibri" panose="020F0502020204030204" pitchFamily="34" charset="0"/>
                <a:ea typeface="Calibri" panose="020F0502020204030204" pitchFamily="34" charset="0"/>
              </a:rPr>
              <a:t>ezultatov raziskovanja, ki doslej niso bili ustrezno prepoznani.</a:t>
            </a:r>
            <a:endParaRPr lang="sl-SI">
              <a:effectLst/>
              <a:latin typeface="Calibri" panose="020F0502020204030204" pitchFamily="34" charset="0"/>
              <a:ea typeface="Calibri" panose="020F0502020204030204" pitchFamily="34" charset="0"/>
            </a:endParaRPr>
          </a:p>
          <a:p>
            <a:endParaRPr lang="sl-SI" sz="2800"/>
          </a:p>
        </p:txBody>
      </p:sp>
    </p:spTree>
    <p:extLst>
      <p:ext uri="{BB962C8B-B14F-4D97-AF65-F5344CB8AC3E}">
        <p14:creationId xmlns:p14="http://schemas.microsoft.com/office/powerpoint/2010/main" val="219317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242351"/>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3"/>
            </a:pPr>
            <a:r>
              <a:rPr lang="en-US" err="1"/>
              <a:t>Hramba</a:t>
            </a:r>
            <a:r>
              <a:rPr lang="en-US"/>
              <a:t> </a:t>
            </a:r>
            <a:r>
              <a:rPr lang="en-US" err="1"/>
              <a:t>podatkov</a:t>
            </a:r>
            <a:r>
              <a:rPr lang="en-US"/>
              <a:t> med </a:t>
            </a:r>
            <a:r>
              <a:rPr lang="en-US" err="1"/>
              <a:t>potekom</a:t>
            </a:r>
            <a:r>
              <a:rPr lang="en-US"/>
              <a:t> </a:t>
            </a:r>
            <a:r>
              <a:rPr lang="en-US" err="1"/>
              <a:t>raziskovalnega</a:t>
            </a:r>
            <a:r>
              <a:rPr lang="en-US"/>
              <a:t> </a:t>
            </a:r>
            <a:r>
              <a:rPr lang="en-US" err="1"/>
              <a:t>procesa</a:t>
            </a:r>
            <a:r>
              <a:rPr lang="en-US"/>
              <a:t> in </a:t>
            </a:r>
            <a:r>
              <a:rPr lang="sl-SI"/>
              <a:t>zagotavljanje </a:t>
            </a:r>
            <a:r>
              <a:rPr lang="en-US" err="1"/>
              <a:t>varnostn</a:t>
            </a:r>
            <a:r>
              <a:rPr lang="sl-SI"/>
              <a:t>ih</a:t>
            </a:r>
            <a:r>
              <a:rPr lang="en-US"/>
              <a:t> </a:t>
            </a:r>
            <a:r>
              <a:rPr lang="en-US" err="1"/>
              <a:t>preslikav</a:t>
            </a:r>
            <a:endParaRPr lang="sl-SI"/>
          </a:p>
          <a:p>
            <a:pPr marL="342900" indent="-342900">
              <a:buFont typeface="+mj-lt"/>
              <a:buAutoNum type="arabicPeriod" startAt="3"/>
            </a:pPr>
            <a:endParaRPr lang="sl-SI"/>
          </a:p>
          <a:p>
            <a:pPr marL="800100" lvl="1" indent="-342900">
              <a:buFont typeface="+mj-lt"/>
              <a:buAutoNum type="alphaLcPeriod"/>
            </a:pPr>
            <a:r>
              <a:rPr lang="en-US"/>
              <a:t>Na </a:t>
            </a:r>
            <a:r>
              <a:rPr lang="en-US" err="1"/>
              <a:t>kak</a:t>
            </a:r>
            <a:r>
              <a:rPr lang="en-US"/>
              <a:t> </a:t>
            </a:r>
            <a:r>
              <a:rPr lang="en-US" err="1"/>
              <a:t>način</a:t>
            </a:r>
            <a:r>
              <a:rPr lang="en-US"/>
              <a:t> </a:t>
            </a:r>
            <a:r>
              <a:rPr lang="en-US" err="1"/>
              <a:t>bodo</a:t>
            </a:r>
            <a:r>
              <a:rPr lang="en-US"/>
              <a:t> </a:t>
            </a:r>
            <a:r>
              <a:rPr lang="en-US" err="1"/>
              <a:t>podatki</a:t>
            </a:r>
            <a:r>
              <a:rPr lang="en-US"/>
              <a:t> in </a:t>
            </a:r>
            <a:r>
              <a:rPr lang="en-US" err="1"/>
              <a:t>metapodatki</a:t>
            </a:r>
            <a:r>
              <a:rPr lang="en-US"/>
              <a:t> </a:t>
            </a:r>
            <a:r>
              <a:rPr lang="en-US" err="1"/>
              <a:t>hranjeni</a:t>
            </a:r>
            <a:r>
              <a:rPr lang="en-US"/>
              <a:t> </a:t>
            </a:r>
            <a:r>
              <a:rPr lang="en-US" err="1"/>
              <a:t>tekom</a:t>
            </a:r>
            <a:r>
              <a:rPr lang="en-US"/>
              <a:t> </a:t>
            </a:r>
            <a:r>
              <a:rPr lang="en-US" err="1"/>
              <a:t>izvajanja</a:t>
            </a:r>
            <a:r>
              <a:rPr lang="en-US"/>
              <a:t> </a:t>
            </a:r>
            <a:r>
              <a:rPr lang="en-US" err="1"/>
              <a:t>raziskave</a:t>
            </a:r>
            <a:r>
              <a:rPr lang="en-US"/>
              <a:t>? Na </a:t>
            </a:r>
            <a:r>
              <a:rPr lang="en-US" err="1"/>
              <a:t>kak</a:t>
            </a:r>
            <a:r>
              <a:rPr lang="en-US"/>
              <a:t> </a:t>
            </a:r>
            <a:r>
              <a:rPr lang="en-US" err="1"/>
              <a:t>način</a:t>
            </a:r>
            <a:r>
              <a:rPr lang="en-US"/>
              <a:t> </a:t>
            </a:r>
            <a:r>
              <a:rPr lang="en-US" err="1"/>
              <a:t>bodo</a:t>
            </a:r>
            <a:r>
              <a:rPr lang="en-US"/>
              <a:t> </a:t>
            </a:r>
            <a:r>
              <a:rPr lang="en-US" err="1"/>
              <a:t>zagotovljene</a:t>
            </a:r>
            <a:r>
              <a:rPr lang="en-US"/>
              <a:t> </a:t>
            </a:r>
            <a:r>
              <a:rPr lang="en-US" err="1"/>
              <a:t>varnostne</a:t>
            </a:r>
            <a:r>
              <a:rPr lang="en-US"/>
              <a:t> </a:t>
            </a:r>
            <a:r>
              <a:rPr lang="en-US" err="1"/>
              <a:t>preslikave</a:t>
            </a:r>
            <a:r>
              <a:rPr lang="en-US"/>
              <a:t>?</a:t>
            </a:r>
            <a:endParaRPr lang="sl-SI"/>
          </a:p>
          <a:p>
            <a:pPr marL="800100" lvl="1" indent="-342900">
              <a:buFont typeface="+mj-lt"/>
              <a:buAutoNum type="alphaLcPeriod"/>
            </a:pPr>
            <a:endParaRPr lang="en-US"/>
          </a:p>
          <a:p>
            <a:pPr marL="800100" lvl="1" indent="-342900">
              <a:buFont typeface="+mj-lt"/>
              <a:buAutoNum type="alphaLcPeriod"/>
            </a:pPr>
            <a:r>
              <a:rPr lang="en-US" err="1"/>
              <a:t>Kako</a:t>
            </a:r>
            <a:r>
              <a:rPr lang="en-US"/>
              <a:t> </a:t>
            </a:r>
            <a:r>
              <a:rPr lang="en-US" err="1"/>
              <a:t>bodo</a:t>
            </a:r>
            <a:r>
              <a:rPr lang="en-US"/>
              <a:t> </a:t>
            </a:r>
            <a:r>
              <a:rPr lang="en-US" err="1"/>
              <a:t>podatki</a:t>
            </a:r>
            <a:r>
              <a:rPr lang="en-US"/>
              <a:t> </a:t>
            </a:r>
            <a:r>
              <a:rPr lang="en-US" err="1"/>
              <a:t>zaščiteni</a:t>
            </a:r>
            <a:r>
              <a:rPr lang="en-US"/>
              <a:t> pred </a:t>
            </a:r>
            <a:r>
              <a:rPr lang="en-US" err="1"/>
              <a:t>nepooblaščenimi</a:t>
            </a:r>
            <a:r>
              <a:rPr lang="en-US"/>
              <a:t> </a:t>
            </a:r>
            <a:r>
              <a:rPr lang="en-US" err="1"/>
              <a:t>dostopi</a:t>
            </a:r>
            <a:r>
              <a:rPr lang="en-US"/>
              <a:t> in </a:t>
            </a:r>
            <a:r>
              <a:rPr lang="en-US" err="1"/>
              <a:t>kako</a:t>
            </a:r>
            <a:r>
              <a:rPr lang="en-US"/>
              <a:t> </a:t>
            </a:r>
            <a:r>
              <a:rPr lang="en-US" err="1"/>
              <a:t>bo</a:t>
            </a:r>
            <a:r>
              <a:rPr lang="en-US"/>
              <a:t> </a:t>
            </a:r>
            <a:r>
              <a:rPr lang="en-US" err="1"/>
              <a:t>zagotovljeno</a:t>
            </a:r>
            <a:r>
              <a:rPr lang="en-US"/>
              <a:t> </a:t>
            </a:r>
            <a:r>
              <a:rPr lang="en-US" err="1"/>
              <a:t>varstvo</a:t>
            </a:r>
            <a:r>
              <a:rPr lang="en-US"/>
              <a:t> </a:t>
            </a:r>
            <a:r>
              <a:rPr lang="en-US" err="1"/>
              <a:t>občutljivih</a:t>
            </a:r>
            <a:r>
              <a:rPr lang="en-US"/>
              <a:t> </a:t>
            </a:r>
            <a:r>
              <a:rPr lang="en-US" err="1"/>
              <a:t>podatkov</a:t>
            </a:r>
            <a:r>
              <a:rPr lang="en-US"/>
              <a:t> </a:t>
            </a:r>
            <a:r>
              <a:rPr lang="en-US" err="1"/>
              <a:t>tekom</a:t>
            </a:r>
            <a:r>
              <a:rPr lang="en-US"/>
              <a:t> </a:t>
            </a:r>
            <a:r>
              <a:rPr lang="en-US" err="1"/>
              <a:t>izvajanja</a:t>
            </a:r>
            <a:r>
              <a:rPr lang="en-US"/>
              <a:t> </a:t>
            </a:r>
            <a:r>
              <a:rPr lang="en-US" err="1"/>
              <a:t>raziskave</a:t>
            </a:r>
            <a:r>
              <a:rPr lang="en-US"/>
              <a:t>?</a:t>
            </a:r>
          </a:p>
          <a:p>
            <a:endParaRPr lang="sl-SI"/>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sp>
        <p:nvSpPr>
          <p:cNvPr id="2" name="PoljeZBesedilom 1">
            <a:extLst>
              <a:ext uri="{FF2B5EF4-FFF2-40B4-BE49-F238E27FC236}">
                <a16:creationId xmlns:a16="http://schemas.microsoft.com/office/drawing/2014/main" id="{44D78099-7A71-09F4-216E-BCB69B87AA42}"/>
              </a:ext>
            </a:extLst>
          </p:cNvPr>
          <p:cNvSpPr txBox="1"/>
          <p:nvPr/>
        </p:nvSpPr>
        <p:spPr>
          <a:xfrm>
            <a:off x="491572" y="4573567"/>
            <a:ext cx="11075116" cy="1631216"/>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sz="2000"/>
              <a:t>Tehnični vidiki varovanja in upravljanja z dostopom do podatkov</a:t>
            </a:r>
          </a:p>
          <a:p>
            <a:pPr marL="342900" indent="-342900">
              <a:buFont typeface="Arial" panose="020B0604020202020204" pitchFamily="34" charset="0"/>
              <a:buChar char="•"/>
            </a:pPr>
            <a:r>
              <a:rPr lang="pl-PL" sz="2000"/>
              <a:t>Sistemske varnostne preslikave</a:t>
            </a:r>
          </a:p>
          <a:p>
            <a:pPr marL="342900" indent="-342900">
              <a:buFont typeface="Arial" panose="020B0604020202020204" pitchFamily="34" charset="0"/>
              <a:buChar char="•"/>
            </a:pPr>
            <a:r>
              <a:rPr lang="pl-PL" sz="2000"/>
              <a:t>Občutljivi podatki, ki jih je potrebno zaščititi pred nezaželenim razkritjem zaradi pravnih ali etičnih razlogov (npr. osebni podatki)</a:t>
            </a:r>
          </a:p>
          <a:p>
            <a:pPr marL="342900" indent="-342900">
              <a:buFont typeface="Arial" panose="020B0604020202020204" pitchFamily="34" charset="0"/>
              <a:buChar char="•"/>
            </a:pPr>
            <a:r>
              <a:rPr lang="sl-SI" sz="2000"/>
              <a:t>Zaupni podatki, ki jih je treba zaščititi pred nezaželenim razkritjem zaradi obrambe in varovanja države</a:t>
            </a:r>
          </a:p>
        </p:txBody>
      </p:sp>
    </p:spTree>
    <p:extLst>
      <p:ext uri="{BB962C8B-B14F-4D97-AF65-F5344CB8AC3E}">
        <p14:creationId xmlns:p14="http://schemas.microsoft.com/office/powerpoint/2010/main" val="10066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285424" y="1393432"/>
            <a:ext cx="10863622"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4"/>
            </a:pPr>
            <a:endParaRPr lang="sl-SI"/>
          </a:p>
          <a:p>
            <a:pPr marL="342900" indent="-342900">
              <a:buFont typeface="+mj-lt"/>
              <a:buAutoNum type="arabicPeriod" startAt="4"/>
            </a:pPr>
            <a:r>
              <a:rPr lang="fi-FI"/>
              <a:t>Pravna in etična vprašanja, kodeksi ravnanja</a:t>
            </a:r>
            <a:endParaRPr lang="sl-SI"/>
          </a:p>
          <a:p>
            <a:pPr marL="342900" indent="-342900">
              <a:buFont typeface="+mj-lt"/>
              <a:buAutoNum type="arabicPeriod" startAt="4"/>
            </a:pPr>
            <a:endParaRPr lang="sl-SI"/>
          </a:p>
          <a:p>
            <a:pPr marL="800100" lvl="1" indent="-342900">
              <a:spcAft>
                <a:spcPts val="600"/>
              </a:spcAft>
              <a:buFont typeface="+mj-lt"/>
              <a:buAutoNum type="alphaLcPeriod"/>
            </a:pPr>
            <a:r>
              <a:rPr lang="en-US" err="1"/>
              <a:t>Če</a:t>
            </a:r>
            <a:r>
              <a:rPr lang="en-US"/>
              <a:t> </a:t>
            </a:r>
            <a:r>
              <a:rPr lang="en-US" err="1"/>
              <a:t>bo</a:t>
            </a:r>
            <a:r>
              <a:rPr lang="en-US"/>
              <a:t> </a:t>
            </a:r>
            <a:r>
              <a:rPr lang="en-US" err="1"/>
              <a:t>raziskava</a:t>
            </a:r>
            <a:r>
              <a:rPr lang="en-US"/>
              <a:t> </a:t>
            </a:r>
            <a:r>
              <a:rPr lang="en-US" err="1"/>
              <a:t>vključevala</a:t>
            </a:r>
            <a:r>
              <a:rPr lang="en-US"/>
              <a:t> </a:t>
            </a:r>
            <a:r>
              <a:rPr lang="en-US" err="1"/>
              <a:t>ravnanje</a:t>
            </a:r>
            <a:r>
              <a:rPr lang="en-US"/>
              <a:t> z </a:t>
            </a:r>
            <a:r>
              <a:rPr lang="en-US" err="1"/>
              <a:t>osebnimi</a:t>
            </a:r>
            <a:r>
              <a:rPr lang="en-US"/>
              <a:t> </a:t>
            </a:r>
            <a:r>
              <a:rPr lang="en-US" err="1"/>
              <a:t>podatki</a:t>
            </a:r>
            <a:r>
              <a:rPr lang="en-US"/>
              <a:t>, </a:t>
            </a:r>
            <a:r>
              <a:rPr lang="en-US" err="1"/>
              <a:t>kako</a:t>
            </a:r>
            <a:r>
              <a:rPr lang="en-US"/>
              <a:t> </a:t>
            </a:r>
            <a:r>
              <a:rPr lang="en-US" err="1"/>
              <a:t>bo</a:t>
            </a:r>
            <a:r>
              <a:rPr lang="en-US"/>
              <a:t> </a:t>
            </a:r>
            <a:r>
              <a:rPr lang="en-US" err="1"/>
              <a:t>zagotovljena</a:t>
            </a:r>
            <a:r>
              <a:rPr lang="en-US"/>
              <a:t> </a:t>
            </a:r>
            <a:r>
              <a:rPr lang="en-US" err="1"/>
              <a:t>skladnost</a:t>
            </a:r>
            <a:r>
              <a:rPr lang="en-US"/>
              <a:t> z </a:t>
            </a:r>
            <a:r>
              <a:rPr lang="en-US" err="1"/>
              <a:t>zakonodajo</a:t>
            </a:r>
            <a:r>
              <a:rPr lang="en-US"/>
              <a:t> o </a:t>
            </a:r>
            <a:r>
              <a:rPr lang="en-US" err="1"/>
              <a:t>osebnih</a:t>
            </a:r>
            <a:r>
              <a:rPr lang="en-US"/>
              <a:t> </a:t>
            </a:r>
            <a:r>
              <a:rPr lang="en-US" err="1"/>
              <a:t>podatkih</a:t>
            </a:r>
            <a:r>
              <a:rPr lang="en-US"/>
              <a:t> in </a:t>
            </a:r>
            <a:r>
              <a:rPr lang="en-US" err="1"/>
              <a:t>varnosti</a:t>
            </a:r>
            <a:r>
              <a:rPr lang="en-US"/>
              <a:t> </a:t>
            </a:r>
            <a:r>
              <a:rPr lang="en-US" err="1"/>
              <a:t>podatkov</a:t>
            </a:r>
            <a:r>
              <a:rPr lang="en-US"/>
              <a:t>?</a:t>
            </a:r>
            <a:endParaRPr lang="sl-SI"/>
          </a:p>
          <a:p>
            <a:pPr marL="800100" lvl="1" indent="-342900">
              <a:spcAft>
                <a:spcPts val="600"/>
              </a:spcAft>
              <a:buFont typeface="+mj-lt"/>
              <a:buAutoNum type="alphaLcPeriod"/>
            </a:pPr>
            <a:r>
              <a:rPr lang="en-US"/>
              <a:t>Na </a:t>
            </a:r>
            <a:r>
              <a:rPr lang="en-US" err="1"/>
              <a:t>kakšen</a:t>
            </a:r>
            <a:r>
              <a:rPr lang="en-US"/>
              <a:t> </a:t>
            </a:r>
            <a:r>
              <a:rPr lang="en-US" err="1"/>
              <a:t>način</a:t>
            </a:r>
            <a:r>
              <a:rPr lang="en-US"/>
              <a:t> </a:t>
            </a:r>
            <a:r>
              <a:rPr lang="en-US" err="1"/>
              <a:t>bodo</a:t>
            </a:r>
            <a:r>
              <a:rPr lang="en-US"/>
              <a:t> </a:t>
            </a:r>
            <a:r>
              <a:rPr lang="en-US" err="1"/>
              <a:t>obravnavana</a:t>
            </a:r>
            <a:r>
              <a:rPr lang="en-US"/>
              <a:t> </a:t>
            </a:r>
            <a:r>
              <a:rPr lang="en-US" err="1"/>
              <a:t>druga</a:t>
            </a:r>
            <a:r>
              <a:rPr lang="en-US"/>
              <a:t> </a:t>
            </a:r>
            <a:r>
              <a:rPr lang="en-US" err="1"/>
              <a:t>pravna</a:t>
            </a:r>
            <a:r>
              <a:rPr lang="en-US"/>
              <a:t> </a:t>
            </a:r>
            <a:r>
              <a:rPr lang="en-US" err="1"/>
              <a:t>vprašanja</a:t>
            </a:r>
            <a:r>
              <a:rPr lang="en-US"/>
              <a:t> </a:t>
            </a:r>
            <a:r>
              <a:rPr lang="en-US" err="1"/>
              <a:t>kot</a:t>
            </a:r>
            <a:r>
              <a:rPr lang="en-US"/>
              <a:t> so </a:t>
            </a:r>
            <a:r>
              <a:rPr lang="en-US" err="1"/>
              <a:t>npr</a:t>
            </a:r>
            <a:r>
              <a:rPr lang="en-US"/>
              <a:t>. </a:t>
            </a:r>
            <a:r>
              <a:rPr lang="en-US" err="1"/>
              <a:t>pravice</a:t>
            </a:r>
            <a:r>
              <a:rPr lang="en-US"/>
              <a:t> </a:t>
            </a:r>
            <a:r>
              <a:rPr lang="en-US" err="1"/>
              <a:t>intelektualne</a:t>
            </a:r>
            <a:r>
              <a:rPr lang="en-US"/>
              <a:t> </a:t>
            </a:r>
            <a:r>
              <a:rPr lang="en-US" err="1"/>
              <a:t>lastnine</a:t>
            </a:r>
            <a:r>
              <a:rPr lang="en-US"/>
              <a:t> in </a:t>
            </a:r>
            <a:r>
              <a:rPr lang="en-US" err="1"/>
              <a:t>lastništva</a:t>
            </a:r>
            <a:r>
              <a:rPr lang="en-US"/>
              <a:t>? </a:t>
            </a:r>
            <a:r>
              <a:rPr lang="en-US" err="1"/>
              <a:t>Katera</a:t>
            </a:r>
            <a:r>
              <a:rPr lang="en-US"/>
              <a:t> </a:t>
            </a:r>
            <a:r>
              <a:rPr lang="en-US" err="1"/>
              <a:t>zakonodaja</a:t>
            </a:r>
            <a:r>
              <a:rPr lang="en-US"/>
              <a:t> </a:t>
            </a:r>
            <a:r>
              <a:rPr lang="en-US" err="1"/>
              <a:t>uravnava</a:t>
            </a:r>
            <a:r>
              <a:rPr lang="en-US"/>
              <a:t> ta </a:t>
            </a:r>
            <a:r>
              <a:rPr lang="en-US" err="1"/>
              <a:t>področja</a:t>
            </a:r>
            <a:r>
              <a:rPr lang="en-US"/>
              <a:t>?</a:t>
            </a:r>
            <a:endParaRPr lang="sl-SI"/>
          </a:p>
          <a:p>
            <a:pPr marL="800100" lvl="1" indent="-342900">
              <a:spcAft>
                <a:spcPts val="600"/>
              </a:spcAft>
              <a:buFont typeface="+mj-lt"/>
              <a:buAutoNum type="alphaLcPeriod"/>
            </a:pPr>
            <a:r>
              <a:rPr lang="en-US"/>
              <a:t>Na </a:t>
            </a:r>
            <a:r>
              <a:rPr lang="en-US" err="1"/>
              <a:t>kakšen</a:t>
            </a:r>
            <a:r>
              <a:rPr lang="en-US"/>
              <a:t> </a:t>
            </a:r>
            <a:r>
              <a:rPr lang="en-US" err="1"/>
              <a:t>način</a:t>
            </a:r>
            <a:r>
              <a:rPr lang="en-US"/>
              <a:t> </a:t>
            </a:r>
            <a:r>
              <a:rPr lang="en-US" err="1"/>
              <a:t>bodo</a:t>
            </a:r>
            <a:r>
              <a:rPr lang="en-US"/>
              <a:t> </a:t>
            </a:r>
            <a:r>
              <a:rPr lang="en-US" err="1"/>
              <a:t>obravnavana</a:t>
            </a:r>
            <a:r>
              <a:rPr lang="en-US"/>
              <a:t> </a:t>
            </a:r>
            <a:r>
              <a:rPr lang="en-US" err="1"/>
              <a:t>morebitna</a:t>
            </a:r>
            <a:r>
              <a:rPr lang="en-US"/>
              <a:t> </a:t>
            </a:r>
            <a:r>
              <a:rPr lang="en-US" err="1"/>
              <a:t>etična</a:t>
            </a:r>
            <a:r>
              <a:rPr lang="en-US"/>
              <a:t> </a:t>
            </a:r>
            <a:r>
              <a:rPr lang="en-US" err="1"/>
              <a:t>vprašanja</a:t>
            </a:r>
            <a:r>
              <a:rPr lang="en-US"/>
              <a:t> in </a:t>
            </a:r>
            <a:r>
              <a:rPr lang="en-US" err="1"/>
              <a:t>kako</a:t>
            </a:r>
            <a:r>
              <a:rPr lang="sl-SI"/>
              <a:t> </a:t>
            </a:r>
            <a:r>
              <a:rPr lang="en-US" err="1"/>
              <a:t>bo</a:t>
            </a:r>
            <a:r>
              <a:rPr lang="en-US"/>
              <a:t> </a:t>
            </a:r>
            <a:r>
              <a:rPr lang="en-US" err="1"/>
              <a:t>zagotovljeno</a:t>
            </a:r>
            <a:r>
              <a:rPr lang="en-US"/>
              <a:t> </a:t>
            </a:r>
            <a:r>
              <a:rPr lang="en-US" err="1"/>
              <a:t>ravnanje</a:t>
            </a:r>
            <a:r>
              <a:rPr lang="en-US"/>
              <a:t> v </a:t>
            </a:r>
            <a:r>
              <a:rPr lang="en-US" err="1"/>
              <a:t>skladu</a:t>
            </a:r>
            <a:r>
              <a:rPr lang="en-US"/>
              <a:t> </a:t>
            </a:r>
            <a:r>
              <a:rPr lang="sl-SI"/>
              <a:t>s</a:t>
            </a:r>
            <a:r>
              <a:rPr lang="en-US"/>
              <a:t> </a:t>
            </a:r>
            <a:r>
              <a:rPr lang="en-US" err="1"/>
              <a:t>kodeksi</a:t>
            </a:r>
            <a:r>
              <a:rPr lang="sl-SI"/>
              <a:t> raziskovalnega dela?</a:t>
            </a:r>
            <a:endParaRPr lang="en-US"/>
          </a:p>
          <a:p>
            <a:endParaRPr lang="sl-SI"/>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sp>
        <p:nvSpPr>
          <p:cNvPr id="2" name="PoljeZBesedilom 1">
            <a:extLst>
              <a:ext uri="{FF2B5EF4-FFF2-40B4-BE49-F238E27FC236}">
                <a16:creationId xmlns:a16="http://schemas.microsoft.com/office/drawing/2014/main" id="{19C0444E-F3CB-B3E5-349C-B2E83793304E}"/>
              </a:ext>
            </a:extLst>
          </p:cNvPr>
          <p:cNvSpPr txBox="1"/>
          <p:nvPr/>
        </p:nvSpPr>
        <p:spPr>
          <a:xfrm>
            <a:off x="491572" y="4993446"/>
            <a:ext cx="8195228" cy="1477328"/>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a:t>Npr. osebni podatki in postopki anonimizacije ali psevdonimizacije </a:t>
            </a:r>
          </a:p>
          <a:p>
            <a:pPr marL="342900" indent="-342900">
              <a:buFont typeface="Arial" panose="020B0604020202020204" pitchFamily="34" charset="0"/>
              <a:buChar char="•"/>
            </a:pPr>
            <a:r>
              <a:rPr lang="sl-SI"/>
              <a:t>Licence</a:t>
            </a:r>
          </a:p>
          <a:p>
            <a:pPr marL="342900" indent="-342900">
              <a:buFont typeface="Arial" panose="020B0604020202020204" pitchFamily="34" charset="0"/>
              <a:buChar char="•"/>
            </a:pPr>
            <a:r>
              <a:rPr lang="sl-SI"/>
              <a:t>Mnenje institucionalne ali nacionalne etične komisije, informirana soglasja sodelujočih v raziskavi, etični nadzor projekta, odgovorna oseba za varstvo osebnih podatkov</a:t>
            </a:r>
          </a:p>
        </p:txBody>
      </p:sp>
      <p:pic>
        <p:nvPicPr>
          <p:cNvPr id="7" name="Slika 6" descr="Slika, ki vsebuje besede besedilo, risanje, skica, črtna grafika&#10;&#10;Opis je samodejno ustvarjen">
            <a:extLst>
              <a:ext uri="{FF2B5EF4-FFF2-40B4-BE49-F238E27FC236}">
                <a16:creationId xmlns:a16="http://schemas.microsoft.com/office/drawing/2014/main" id="{7415C845-9910-8EF6-5DC4-3DA16A008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00" y="4892480"/>
            <a:ext cx="2908300" cy="1965520"/>
          </a:xfrm>
          <a:prstGeom prst="rect">
            <a:avLst/>
          </a:prstGeom>
        </p:spPr>
      </p:pic>
      <p:sp>
        <p:nvSpPr>
          <p:cNvPr id="6" name="PoljeZBesedilom 5">
            <a:extLst>
              <a:ext uri="{FF2B5EF4-FFF2-40B4-BE49-F238E27FC236}">
                <a16:creationId xmlns:a16="http://schemas.microsoft.com/office/drawing/2014/main" id="{3701059E-0E9A-6776-42C2-10BD9B846F85}"/>
              </a:ext>
            </a:extLst>
          </p:cNvPr>
          <p:cNvSpPr txBox="1"/>
          <p:nvPr/>
        </p:nvSpPr>
        <p:spPr>
          <a:xfrm>
            <a:off x="390698" y="6596390"/>
            <a:ext cx="9200573" cy="261610"/>
          </a:xfrm>
          <a:prstGeom prst="rect">
            <a:avLst/>
          </a:prstGeom>
          <a:noFill/>
        </p:spPr>
        <p:txBody>
          <a:bodyPr wrap="square">
            <a:spAutoFit/>
          </a:bodyPr>
          <a:lstStyle/>
          <a:p>
            <a:r>
              <a:rPr lang="en-US" sz="1100"/>
              <a:t>Open and closed data for reproducibility. </a:t>
            </a:r>
            <a:r>
              <a:rPr lang="en-US" sz="1100" i="1"/>
              <a:t>The Turing Way</a:t>
            </a:r>
            <a:r>
              <a:rPr lang="en-US" sz="1100"/>
              <a:t> project illustration by </a:t>
            </a:r>
            <a:r>
              <a:rPr lang="en-US" sz="1100" err="1"/>
              <a:t>Scriberia</a:t>
            </a:r>
            <a:r>
              <a:rPr lang="en-US" sz="1100"/>
              <a:t>. Original version on </a:t>
            </a:r>
            <a:r>
              <a:rPr lang="en-US" sz="1100" err="1"/>
              <a:t>Zenodo</a:t>
            </a:r>
            <a:r>
              <a:rPr lang="en-US" sz="1100"/>
              <a:t>. </a:t>
            </a:r>
            <a:r>
              <a:rPr lang="en-US" sz="1100">
                <a:hlinkClick r:id="rId4"/>
              </a:rPr>
              <a:t>http://doi.org/10.5281/zenodo.3695300</a:t>
            </a:r>
            <a:endParaRPr lang="sl-SI" sz="1100"/>
          </a:p>
        </p:txBody>
      </p:sp>
    </p:spTree>
    <p:extLst>
      <p:ext uri="{BB962C8B-B14F-4D97-AF65-F5344CB8AC3E}">
        <p14:creationId xmlns:p14="http://schemas.microsoft.com/office/powerpoint/2010/main" val="21698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767354"/>
            <a:ext cx="10925665" cy="4417688"/>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5"/>
            </a:pPr>
            <a:r>
              <a:rPr lang="sl-SI"/>
              <a:t>Objava in zagotavljanje dolgotrajnega deljenja podatkov</a:t>
            </a:r>
          </a:p>
          <a:p>
            <a:pPr marL="342900" indent="-342900">
              <a:buFont typeface="+mj-lt"/>
              <a:buAutoNum type="arabicPeriod" startAt="5"/>
            </a:pPr>
            <a:endParaRPr lang="sl-SI"/>
          </a:p>
          <a:p>
            <a:pPr marL="800100" lvl="1" indent="-342900">
              <a:buFont typeface="+mj-lt"/>
              <a:buAutoNum type="alphaLcPeriod"/>
            </a:pPr>
            <a:r>
              <a:rPr lang="en-US"/>
              <a:t>Na </a:t>
            </a:r>
            <a:r>
              <a:rPr lang="en-US" err="1"/>
              <a:t>kakšen</a:t>
            </a:r>
            <a:r>
              <a:rPr lang="en-US"/>
              <a:t> </a:t>
            </a:r>
            <a:r>
              <a:rPr lang="en-US" err="1"/>
              <a:t>način</a:t>
            </a:r>
            <a:r>
              <a:rPr lang="en-US"/>
              <a:t> in </a:t>
            </a:r>
            <a:r>
              <a:rPr lang="en-US" err="1"/>
              <a:t>kdaj</a:t>
            </a:r>
            <a:r>
              <a:rPr lang="en-US"/>
              <a:t> </a:t>
            </a:r>
            <a:r>
              <a:rPr lang="en-US" err="1"/>
              <a:t>bodo</a:t>
            </a:r>
            <a:r>
              <a:rPr lang="en-US"/>
              <a:t> </a:t>
            </a:r>
            <a:r>
              <a:rPr lang="en-US" err="1"/>
              <a:t>podatki</a:t>
            </a:r>
            <a:r>
              <a:rPr lang="en-US"/>
              <a:t> </a:t>
            </a:r>
            <a:r>
              <a:rPr lang="en-US" err="1"/>
              <a:t>objavljeni</a:t>
            </a:r>
            <a:r>
              <a:rPr lang="en-US"/>
              <a:t>? Ali </a:t>
            </a:r>
            <a:r>
              <a:rPr lang="en-US" err="1"/>
              <a:t>pričakujete</a:t>
            </a:r>
            <a:r>
              <a:rPr lang="en-US"/>
              <a:t> </a:t>
            </a:r>
            <a:r>
              <a:rPr lang="en-US" err="1"/>
              <a:t>omejitve</a:t>
            </a:r>
            <a:r>
              <a:rPr lang="en-US"/>
              <a:t> </a:t>
            </a:r>
            <a:r>
              <a:rPr lang="en-US" err="1"/>
              <a:t>pri</a:t>
            </a:r>
            <a:r>
              <a:rPr lang="en-US"/>
              <a:t> </a:t>
            </a:r>
            <a:r>
              <a:rPr lang="en-US" err="1"/>
              <a:t>deljenju</a:t>
            </a:r>
            <a:r>
              <a:rPr lang="en-US"/>
              <a:t> </a:t>
            </a:r>
            <a:r>
              <a:rPr lang="en-US" err="1"/>
              <a:t>podatkov</a:t>
            </a:r>
            <a:r>
              <a:rPr lang="en-US"/>
              <a:t> </a:t>
            </a:r>
            <a:r>
              <a:rPr lang="en-US" err="1"/>
              <a:t>ali</a:t>
            </a:r>
            <a:r>
              <a:rPr lang="en-US"/>
              <a:t> </a:t>
            </a:r>
            <a:r>
              <a:rPr lang="en-US" err="1"/>
              <a:t>razloge</a:t>
            </a:r>
            <a:r>
              <a:rPr lang="en-US"/>
              <a:t> za </a:t>
            </a:r>
            <a:r>
              <a:rPr lang="en-US" err="1"/>
              <a:t>uveljavljanje</a:t>
            </a:r>
            <a:r>
              <a:rPr lang="en-US"/>
              <a:t> </a:t>
            </a:r>
            <a:r>
              <a:rPr lang="en-US" err="1"/>
              <a:t>embarga</a:t>
            </a:r>
            <a:r>
              <a:rPr lang="en-US"/>
              <a:t>?</a:t>
            </a:r>
            <a:endParaRPr lang="sl-SI"/>
          </a:p>
          <a:p>
            <a:pPr marL="800100" lvl="1" indent="-342900">
              <a:buFont typeface="+mj-lt"/>
              <a:buAutoNum type="alphaLcPeriod"/>
            </a:pPr>
            <a:endParaRPr lang="en-US"/>
          </a:p>
          <a:p>
            <a:pPr marL="800100" lvl="1" indent="-342900">
              <a:buFont typeface="+mj-lt"/>
              <a:buAutoNum type="alphaLcPeriod"/>
            </a:pPr>
            <a:r>
              <a:rPr lang="en-US" err="1"/>
              <a:t>Kako</a:t>
            </a:r>
            <a:r>
              <a:rPr lang="en-US"/>
              <a:t> </a:t>
            </a:r>
            <a:r>
              <a:rPr lang="en-US" err="1"/>
              <a:t>boste</a:t>
            </a:r>
            <a:r>
              <a:rPr lang="en-US"/>
              <a:t> </a:t>
            </a:r>
            <a:r>
              <a:rPr lang="en-US" err="1"/>
              <a:t>selekcionirali</a:t>
            </a:r>
            <a:r>
              <a:rPr lang="en-US"/>
              <a:t> </a:t>
            </a:r>
            <a:r>
              <a:rPr lang="en-US" err="1"/>
              <a:t>podatke</a:t>
            </a:r>
            <a:r>
              <a:rPr lang="en-US"/>
              <a:t> za </a:t>
            </a:r>
            <a:r>
              <a:rPr lang="en-US" err="1"/>
              <a:t>objavo</a:t>
            </a:r>
            <a:r>
              <a:rPr lang="en-US"/>
              <a:t> in </a:t>
            </a:r>
            <a:r>
              <a:rPr lang="en-US" err="1"/>
              <a:t>zagotovili</a:t>
            </a:r>
            <a:r>
              <a:rPr lang="en-US"/>
              <a:t> </a:t>
            </a:r>
            <a:r>
              <a:rPr lang="en-US" err="1"/>
              <a:t>njihovo</a:t>
            </a:r>
            <a:r>
              <a:rPr lang="en-US"/>
              <a:t> </a:t>
            </a:r>
            <a:r>
              <a:rPr lang="en-US" err="1"/>
              <a:t>dolgotrajno</a:t>
            </a:r>
            <a:r>
              <a:rPr lang="en-US"/>
              <a:t> </a:t>
            </a:r>
            <a:r>
              <a:rPr lang="en-US" err="1"/>
              <a:t>hrambo</a:t>
            </a:r>
            <a:r>
              <a:rPr lang="en-US"/>
              <a:t> in </a:t>
            </a:r>
            <a:r>
              <a:rPr lang="en-US" err="1"/>
              <a:t>dostopnost</a:t>
            </a:r>
            <a:r>
              <a:rPr lang="en-US"/>
              <a:t> (</a:t>
            </a:r>
            <a:r>
              <a:rPr lang="en-US" err="1"/>
              <a:t>npr</a:t>
            </a:r>
            <a:r>
              <a:rPr lang="en-US"/>
              <a:t>. </a:t>
            </a:r>
            <a:r>
              <a:rPr lang="en-US" err="1"/>
              <a:t>objava</a:t>
            </a:r>
            <a:r>
              <a:rPr lang="en-US"/>
              <a:t> v </a:t>
            </a:r>
            <a:r>
              <a:rPr lang="en-US" err="1"/>
              <a:t>podatkovnem</a:t>
            </a:r>
            <a:r>
              <a:rPr lang="en-US"/>
              <a:t> </a:t>
            </a:r>
            <a:r>
              <a:rPr lang="en-US" err="1"/>
              <a:t>repozitoriju</a:t>
            </a:r>
            <a:r>
              <a:rPr lang="en-US"/>
              <a:t>)?</a:t>
            </a:r>
            <a:endParaRPr lang="sl-SI"/>
          </a:p>
          <a:p>
            <a:pPr marL="800100" lvl="1" indent="-342900">
              <a:buFont typeface="+mj-lt"/>
              <a:buAutoNum type="alphaLcPeriod"/>
            </a:pPr>
            <a:endParaRPr lang="sl-SI"/>
          </a:p>
          <a:p>
            <a:pPr marL="800100" lvl="1" indent="-342900">
              <a:buFont typeface="+mj-lt"/>
              <a:buAutoNum type="alphaLcPeriod"/>
            </a:pPr>
            <a:r>
              <a:rPr lang="en-US"/>
              <a:t>Bodo za </a:t>
            </a:r>
            <a:r>
              <a:rPr lang="en-US" err="1"/>
              <a:t>dostop</a:t>
            </a:r>
            <a:r>
              <a:rPr lang="en-US"/>
              <a:t> in </a:t>
            </a:r>
            <a:r>
              <a:rPr lang="en-US" err="1"/>
              <a:t>ponovno</a:t>
            </a:r>
            <a:r>
              <a:rPr lang="en-US"/>
              <a:t> </a:t>
            </a:r>
            <a:r>
              <a:rPr lang="en-US" err="1"/>
              <a:t>uporabo</a:t>
            </a:r>
            <a:r>
              <a:rPr lang="en-US"/>
              <a:t> </a:t>
            </a:r>
            <a:r>
              <a:rPr lang="en-US" err="1"/>
              <a:t>podatkov</a:t>
            </a:r>
            <a:r>
              <a:rPr lang="en-US"/>
              <a:t> </a:t>
            </a:r>
            <a:r>
              <a:rPr lang="en-US" err="1"/>
              <a:t>potrebne</a:t>
            </a:r>
            <a:r>
              <a:rPr lang="en-US"/>
              <a:t> </a:t>
            </a:r>
            <a:r>
              <a:rPr lang="en-US" err="1"/>
              <a:t>specifične</a:t>
            </a:r>
            <a:r>
              <a:rPr lang="en-US"/>
              <a:t> </a:t>
            </a:r>
            <a:r>
              <a:rPr lang="en-US" err="1"/>
              <a:t>metodologije</a:t>
            </a:r>
            <a:r>
              <a:rPr lang="en-US"/>
              <a:t> in </a:t>
            </a:r>
            <a:r>
              <a:rPr lang="en-US" err="1"/>
              <a:t>programska</a:t>
            </a:r>
            <a:r>
              <a:rPr lang="en-US"/>
              <a:t> </a:t>
            </a:r>
            <a:r>
              <a:rPr lang="en-US" err="1"/>
              <a:t>orodja</a:t>
            </a:r>
            <a:r>
              <a:rPr lang="sl-SI"/>
              <a:t>?</a:t>
            </a:r>
          </a:p>
          <a:p>
            <a:pPr marL="800100" lvl="1" indent="-342900">
              <a:buFont typeface="+mj-lt"/>
              <a:buAutoNum type="alphaLcPeriod"/>
            </a:pPr>
            <a:endParaRPr lang="sl-SI"/>
          </a:p>
          <a:p>
            <a:pPr marL="800100" lvl="1" indent="-342900">
              <a:buFont typeface="+mj-lt"/>
              <a:buAutoNum type="alphaLcPeriod"/>
            </a:pPr>
            <a:r>
              <a:rPr lang="en-US" err="1"/>
              <a:t>Kako</a:t>
            </a:r>
            <a:r>
              <a:rPr lang="en-US"/>
              <a:t> </a:t>
            </a:r>
            <a:r>
              <a:rPr lang="en-US" err="1"/>
              <a:t>boste</a:t>
            </a:r>
            <a:r>
              <a:rPr lang="en-US"/>
              <a:t> </a:t>
            </a:r>
            <a:r>
              <a:rPr lang="en-US" err="1"/>
              <a:t>posameznim</a:t>
            </a:r>
            <a:r>
              <a:rPr lang="en-US"/>
              <a:t> </a:t>
            </a:r>
            <a:r>
              <a:rPr lang="en-US" err="1"/>
              <a:t>podatkovnim</a:t>
            </a:r>
            <a:r>
              <a:rPr lang="en-US"/>
              <a:t> </a:t>
            </a:r>
            <a:r>
              <a:rPr lang="en-US" err="1"/>
              <a:t>sklopom</a:t>
            </a:r>
            <a:r>
              <a:rPr lang="en-US"/>
              <a:t> </a:t>
            </a:r>
            <a:r>
              <a:rPr lang="en-US" err="1"/>
              <a:t>zagotovili</a:t>
            </a:r>
            <a:r>
              <a:rPr lang="en-US"/>
              <a:t> </a:t>
            </a:r>
            <a:r>
              <a:rPr lang="en-US" err="1"/>
              <a:t>trajne</a:t>
            </a:r>
            <a:r>
              <a:rPr lang="en-US"/>
              <a:t> </a:t>
            </a:r>
            <a:r>
              <a:rPr lang="en-US" err="1"/>
              <a:t>identifikatorje</a:t>
            </a:r>
            <a:r>
              <a:rPr lang="sl-SI"/>
              <a:t>?</a:t>
            </a:r>
          </a:p>
          <a:p>
            <a:pPr marL="800100" lvl="1" indent="-342900">
              <a:buFont typeface="+mj-lt"/>
              <a:buAutoNum type="alphaLcPeriod"/>
            </a:pPr>
            <a:endParaRPr lang="sl-SI"/>
          </a:p>
          <a:p>
            <a:endParaRPr lang="sl-SI"/>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sp>
        <p:nvSpPr>
          <p:cNvPr id="2" name="PoljeZBesedilom 1">
            <a:extLst>
              <a:ext uri="{FF2B5EF4-FFF2-40B4-BE49-F238E27FC236}">
                <a16:creationId xmlns:a16="http://schemas.microsoft.com/office/drawing/2014/main" id="{A0347813-35CE-3C8B-F038-D9AF732F2AFF}"/>
              </a:ext>
            </a:extLst>
          </p:cNvPr>
          <p:cNvSpPr txBox="1"/>
          <p:nvPr/>
        </p:nvSpPr>
        <p:spPr>
          <a:xfrm>
            <a:off x="6941975" y="1310296"/>
            <a:ext cx="4411824" cy="1200329"/>
          </a:xfrm>
          <a:prstGeom prst="rect">
            <a:avLst/>
          </a:prstGeom>
          <a:solidFill>
            <a:schemeClr val="bg1"/>
          </a:solidFill>
          <a:ln w="38100">
            <a:solidFill>
              <a:schemeClr val="accent1"/>
            </a:solidFill>
          </a:ln>
        </p:spPr>
        <p:txBody>
          <a:bodyPr wrap="square" rtlCol="0">
            <a:spAutoFit/>
          </a:bodyPr>
          <a:lstStyle/>
          <a:p>
            <a:r>
              <a:rPr lang="sl-SI"/>
              <a:t>Podrobnejši opisi posameznih elementov deljenja podatkov v skladu z načeli FAIR (</a:t>
            </a:r>
            <a:r>
              <a:rPr lang="sl-SI" err="1"/>
              <a:t>najdljivost</a:t>
            </a:r>
            <a:r>
              <a:rPr lang="sl-SI"/>
              <a:t>, dostopnost, povezljivost in uporabljivost). </a:t>
            </a:r>
          </a:p>
        </p:txBody>
      </p:sp>
      <p:sp>
        <p:nvSpPr>
          <p:cNvPr id="6" name="PoljeZBesedilom 5">
            <a:extLst>
              <a:ext uri="{FF2B5EF4-FFF2-40B4-BE49-F238E27FC236}">
                <a16:creationId xmlns:a16="http://schemas.microsoft.com/office/drawing/2014/main" id="{53E99C89-584D-DAE9-88CF-A0DDEADB20F7}"/>
              </a:ext>
            </a:extLst>
          </p:cNvPr>
          <p:cNvSpPr txBox="1"/>
          <p:nvPr/>
        </p:nvSpPr>
        <p:spPr>
          <a:xfrm>
            <a:off x="3442996" y="5208277"/>
            <a:ext cx="7910803" cy="954107"/>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a:t>Izbira ustreznega zaupanja vrednega repozitorija za objavo podatkov</a:t>
            </a:r>
          </a:p>
          <a:p>
            <a:pPr marL="342900" indent="-342900">
              <a:buFont typeface="Arial" panose="020B0604020202020204" pitchFamily="34" charset="0"/>
              <a:buChar char="•"/>
            </a:pPr>
            <a:r>
              <a:rPr lang="sl-SI"/>
              <a:t>jasno definirani pogoji dostopa do podatkov in možne omejitve pri tem</a:t>
            </a:r>
            <a:endParaRPr lang="sl-SI" sz="2000"/>
          </a:p>
          <a:p>
            <a:pPr marL="342900" indent="-342900">
              <a:buFont typeface="Arial" panose="020B0604020202020204" pitchFamily="34" charset="0"/>
              <a:buChar char="•"/>
            </a:pPr>
            <a:r>
              <a:rPr lang="sl-SI"/>
              <a:t>podatki in metapodatki označeni s trajnimi identifikatorji (</a:t>
            </a:r>
            <a:r>
              <a:rPr lang="sl-SI" err="1"/>
              <a:t>t.i</a:t>
            </a:r>
            <a:r>
              <a:rPr lang="sl-SI"/>
              <a:t>. PID-i kot npr. DOI)</a:t>
            </a:r>
            <a:endParaRPr lang="sl-SI" sz="2000"/>
          </a:p>
        </p:txBody>
      </p:sp>
      <p:sp>
        <p:nvSpPr>
          <p:cNvPr id="7" name="PoljeZBesedilom 6">
            <a:extLst>
              <a:ext uri="{FF2B5EF4-FFF2-40B4-BE49-F238E27FC236}">
                <a16:creationId xmlns:a16="http://schemas.microsoft.com/office/drawing/2014/main" id="{F92A46B2-A3F9-577E-597F-727164392F84}"/>
              </a:ext>
            </a:extLst>
          </p:cNvPr>
          <p:cNvSpPr txBox="1"/>
          <p:nvPr/>
        </p:nvSpPr>
        <p:spPr>
          <a:xfrm>
            <a:off x="5747656" y="2977562"/>
            <a:ext cx="5606143" cy="369332"/>
          </a:xfrm>
          <a:prstGeom prst="rect">
            <a:avLst/>
          </a:prstGeom>
          <a:solidFill>
            <a:schemeClr val="bg1"/>
          </a:solidFill>
          <a:ln w="38100">
            <a:solidFill>
              <a:schemeClr val="accent1"/>
            </a:solidFill>
          </a:ln>
        </p:spPr>
        <p:txBody>
          <a:bodyPr wrap="square" rtlCol="0">
            <a:spAutoFit/>
          </a:bodyPr>
          <a:lstStyle/>
          <a:p>
            <a:r>
              <a:rPr lang="pl-PL"/>
              <a:t>»Odprto, kolikor je mogoče, zaprto, kolikor je nujno«</a:t>
            </a:r>
            <a:r>
              <a:rPr lang="sl-SI"/>
              <a:t> </a:t>
            </a:r>
          </a:p>
        </p:txBody>
      </p:sp>
    </p:spTree>
    <p:extLst>
      <p:ext uri="{BB962C8B-B14F-4D97-AF65-F5344CB8AC3E}">
        <p14:creationId xmlns:p14="http://schemas.microsoft.com/office/powerpoint/2010/main" val="26941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6"/>
            </a:pPr>
            <a:r>
              <a:rPr lang="en-US" err="1"/>
              <a:t>Vloge</a:t>
            </a:r>
            <a:r>
              <a:rPr lang="en-US"/>
              <a:t>, </a:t>
            </a:r>
            <a:r>
              <a:rPr lang="en-US" err="1"/>
              <a:t>odgovornosti</a:t>
            </a:r>
            <a:r>
              <a:rPr lang="en-US"/>
              <a:t> in </a:t>
            </a:r>
            <a:r>
              <a:rPr lang="en-US" err="1"/>
              <a:t>viri</a:t>
            </a:r>
            <a:r>
              <a:rPr lang="sl-SI"/>
              <a:t>, potrebni za</a:t>
            </a:r>
            <a:r>
              <a:rPr lang="en-US"/>
              <a:t> </a:t>
            </a:r>
            <a:r>
              <a:rPr lang="en-US" err="1"/>
              <a:t>ravnanj</a:t>
            </a:r>
            <a:r>
              <a:rPr lang="sl-SI"/>
              <a:t>e</a:t>
            </a:r>
            <a:r>
              <a:rPr lang="en-US"/>
              <a:t> z </a:t>
            </a:r>
            <a:r>
              <a:rPr lang="en-US" err="1"/>
              <a:t>raziskovalnimi</a:t>
            </a:r>
            <a:r>
              <a:rPr lang="en-US"/>
              <a:t> </a:t>
            </a:r>
            <a:r>
              <a:rPr lang="en-US" err="1"/>
              <a:t>podatki</a:t>
            </a:r>
            <a:r>
              <a:rPr lang="sl-SI"/>
              <a:t> v skladu z načeli FAIR</a:t>
            </a:r>
          </a:p>
          <a:p>
            <a:pPr marL="342900" indent="-342900">
              <a:buFont typeface="+mj-lt"/>
              <a:buAutoNum type="arabicPeriod" startAt="6"/>
            </a:pPr>
            <a:endParaRPr lang="sl-SI"/>
          </a:p>
          <a:p>
            <a:pPr marL="800100" lvl="1" indent="-342900">
              <a:buFont typeface="+mj-lt"/>
              <a:buAutoNum type="alphaLcPeriod"/>
            </a:pPr>
            <a:r>
              <a:rPr lang="en-US" err="1"/>
              <a:t>Kdo</a:t>
            </a:r>
            <a:r>
              <a:rPr lang="en-US"/>
              <a:t> (</a:t>
            </a:r>
            <a:r>
              <a:rPr lang="en-US" err="1"/>
              <a:t>npr</a:t>
            </a:r>
            <a:r>
              <a:rPr lang="en-US"/>
              <a:t>. </a:t>
            </a:r>
            <a:r>
              <a:rPr lang="sl-SI"/>
              <a:t>v</a:t>
            </a:r>
            <a:r>
              <a:rPr lang="en-US"/>
              <a:t>log</a:t>
            </a:r>
            <a:r>
              <a:rPr lang="sl-SI"/>
              <a:t>e</a:t>
            </a:r>
            <a:r>
              <a:rPr lang="en-US"/>
              <a:t>, </a:t>
            </a:r>
            <a:r>
              <a:rPr lang="en-US" err="1"/>
              <a:t>položaj</a:t>
            </a:r>
            <a:r>
              <a:rPr lang="en-US"/>
              <a:t>, </a:t>
            </a:r>
            <a:r>
              <a:rPr lang="en-US" err="1"/>
              <a:t>ustanova</a:t>
            </a:r>
            <a:r>
              <a:rPr lang="en-US"/>
              <a:t>) </a:t>
            </a:r>
            <a:r>
              <a:rPr lang="en-US" err="1"/>
              <a:t>bo</a:t>
            </a:r>
            <a:r>
              <a:rPr lang="en-US"/>
              <a:t> </a:t>
            </a:r>
            <a:r>
              <a:rPr lang="en-US" err="1"/>
              <a:t>odgovoren</a:t>
            </a:r>
            <a:r>
              <a:rPr lang="en-US"/>
              <a:t> za </a:t>
            </a:r>
            <a:r>
              <a:rPr lang="en-US" err="1"/>
              <a:t>odgovorno</a:t>
            </a:r>
            <a:r>
              <a:rPr lang="en-US"/>
              <a:t> </a:t>
            </a:r>
            <a:r>
              <a:rPr lang="en-US" err="1"/>
              <a:t>ravnanje</a:t>
            </a:r>
            <a:r>
              <a:rPr lang="en-US"/>
              <a:t> s </a:t>
            </a:r>
            <a:r>
              <a:rPr lang="en-US" err="1"/>
              <a:t>podatki</a:t>
            </a:r>
            <a:r>
              <a:rPr lang="en-US"/>
              <a:t> (i.e. </a:t>
            </a:r>
            <a:r>
              <a:rPr lang="en-US" err="1"/>
              <a:t>podatkovni</a:t>
            </a:r>
            <a:r>
              <a:rPr lang="en-US"/>
              <a:t> </a:t>
            </a:r>
            <a:r>
              <a:rPr lang="en-US" err="1"/>
              <a:t>skrbnik</a:t>
            </a:r>
            <a:r>
              <a:rPr lang="en-US"/>
              <a:t>)?</a:t>
            </a:r>
            <a:endParaRPr lang="sl-SI"/>
          </a:p>
          <a:p>
            <a:pPr marL="800100" lvl="1" indent="-342900">
              <a:buFont typeface="+mj-lt"/>
              <a:buAutoNum type="alphaLcPeriod"/>
            </a:pPr>
            <a:endParaRPr lang="en-US"/>
          </a:p>
          <a:p>
            <a:pPr marL="800100" lvl="1" indent="-342900">
              <a:buFont typeface="+mj-lt"/>
              <a:buAutoNum type="alphaLcPeriod"/>
            </a:pPr>
            <a:r>
              <a:rPr lang="en-US"/>
              <a:t>Koliko </a:t>
            </a:r>
            <a:r>
              <a:rPr lang="en-US" err="1"/>
              <a:t>virov</a:t>
            </a:r>
            <a:r>
              <a:rPr lang="en-US"/>
              <a:t> (</a:t>
            </a:r>
            <a:r>
              <a:rPr lang="en-US" err="1"/>
              <a:t>npr</a:t>
            </a:r>
            <a:r>
              <a:rPr lang="en-US"/>
              <a:t>. </a:t>
            </a:r>
            <a:r>
              <a:rPr lang="en-US" err="1"/>
              <a:t>finančnih</a:t>
            </a:r>
            <a:r>
              <a:rPr lang="en-US"/>
              <a:t> in </a:t>
            </a:r>
            <a:r>
              <a:rPr lang="en-US" err="1"/>
              <a:t>časovnih</a:t>
            </a:r>
            <a:r>
              <a:rPr lang="en-US"/>
              <a:t>) </a:t>
            </a:r>
            <a:r>
              <a:rPr lang="en-US" err="1"/>
              <a:t>boste</a:t>
            </a:r>
            <a:r>
              <a:rPr lang="en-US"/>
              <a:t> </a:t>
            </a:r>
            <a:r>
              <a:rPr lang="en-US" err="1"/>
              <a:t>predvidoma</a:t>
            </a:r>
            <a:r>
              <a:rPr lang="en-US"/>
              <a:t> </a:t>
            </a:r>
            <a:r>
              <a:rPr lang="en-US" err="1"/>
              <a:t>namenili</a:t>
            </a:r>
            <a:r>
              <a:rPr lang="en-US"/>
              <a:t> za </a:t>
            </a:r>
            <a:r>
              <a:rPr lang="en-US" err="1"/>
              <a:t>odgovorno</a:t>
            </a:r>
            <a:r>
              <a:rPr lang="en-US"/>
              <a:t> </a:t>
            </a:r>
            <a:r>
              <a:rPr lang="en-US" err="1"/>
              <a:t>ravnanje</a:t>
            </a:r>
            <a:r>
              <a:rPr lang="en-US"/>
              <a:t> s </a:t>
            </a:r>
            <a:r>
              <a:rPr lang="en-US" err="1"/>
              <a:t>podatki</a:t>
            </a:r>
            <a:r>
              <a:rPr lang="en-US"/>
              <a:t> in </a:t>
            </a:r>
            <a:r>
              <a:rPr lang="en-US" err="1"/>
              <a:t>zagotavljanje</a:t>
            </a:r>
            <a:r>
              <a:rPr lang="en-US"/>
              <a:t> FAIR </a:t>
            </a:r>
            <a:r>
              <a:rPr lang="en-US" err="1"/>
              <a:t>obravnavo</a:t>
            </a:r>
            <a:r>
              <a:rPr lang="en-US"/>
              <a:t> </a:t>
            </a:r>
            <a:r>
              <a:rPr lang="en-US" err="1"/>
              <a:t>podatkov</a:t>
            </a:r>
            <a:r>
              <a:rPr lang="en-US"/>
              <a:t>?</a:t>
            </a:r>
          </a:p>
          <a:p>
            <a:endParaRPr lang="sl-SI"/>
          </a:p>
          <a:p>
            <a:endParaRPr lang="sl-SI"/>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p>
        </p:txBody>
      </p:sp>
      <p:sp>
        <p:nvSpPr>
          <p:cNvPr id="2" name="PoljeZBesedilom 1">
            <a:extLst>
              <a:ext uri="{FF2B5EF4-FFF2-40B4-BE49-F238E27FC236}">
                <a16:creationId xmlns:a16="http://schemas.microsoft.com/office/drawing/2014/main" id="{DBF527D3-B51A-F3A0-3E70-C35BF4485A82}"/>
              </a:ext>
            </a:extLst>
          </p:cNvPr>
          <p:cNvSpPr txBox="1"/>
          <p:nvPr/>
        </p:nvSpPr>
        <p:spPr>
          <a:xfrm>
            <a:off x="1539551" y="4884979"/>
            <a:ext cx="9814249" cy="1200329"/>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a:t>Konkretne osebe, zadolžene za posamezne vidike ravnanja z raziskovalnimi podatki (tehnični, pravni, etični, ...) z definiranimi vlogami</a:t>
            </a:r>
          </a:p>
          <a:p>
            <a:pPr marL="342900" indent="-342900">
              <a:buFont typeface="Arial" panose="020B0604020202020204" pitchFamily="34" charset="0"/>
              <a:buChar char="•"/>
            </a:pPr>
            <a:r>
              <a:rPr lang="sl-SI"/>
              <a:t>Opredelitev predvidenih stroškov ravnanja z raziskovalnimi podatki v skladu z načeli FAIR kot npr. stroški hrambe, strojne opreme, osebja, priprave podatkov za objavo in stroške storitev </a:t>
            </a:r>
            <a:r>
              <a:rPr lang="sl-SI" err="1"/>
              <a:t>repozitorijev</a:t>
            </a:r>
            <a:endParaRPr lang="sl-SI" sz="2000"/>
          </a:p>
        </p:txBody>
      </p:sp>
    </p:spTree>
    <p:extLst>
      <p:ext uri="{BB962C8B-B14F-4D97-AF65-F5344CB8AC3E}">
        <p14:creationId xmlns:p14="http://schemas.microsoft.com/office/powerpoint/2010/main" val="14606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2989063"/>
            <a:ext cx="10515600" cy="817418"/>
          </a:xfrm>
        </p:spPr>
        <p:txBody>
          <a:bodyPr>
            <a:normAutofit/>
          </a:bodyPr>
          <a:lstStyle/>
          <a:p>
            <a:pPr lvl="0"/>
            <a:r>
              <a:rPr lang="pl-PL" sz="5000" b="1">
                <a:solidFill>
                  <a:srgbClr val="ED7D31"/>
                </a:solidFill>
                <a:latin typeface="Calibri"/>
              </a:rPr>
              <a:t>Predloge načrtov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Tree>
    <p:extLst>
      <p:ext uri="{BB962C8B-B14F-4D97-AF65-F5344CB8AC3E}">
        <p14:creationId xmlns:p14="http://schemas.microsoft.com/office/powerpoint/2010/main" val="3552830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Kaj so predloge NRRP?</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A2715FE9-04D6-4A4C-A30A-BFBBB13B3D7B}"/>
              </a:ext>
            </a:extLst>
          </p:cNvPr>
          <p:cNvSpPr/>
          <p:nvPr/>
        </p:nvSpPr>
        <p:spPr>
          <a:xfrm>
            <a:off x="838200" y="1625596"/>
            <a:ext cx="10515600"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Vnaprej pripravljeni obrazci, ki vsebujejo bistvene elemente, ki naj jih NRRP vsebuje.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Oblikujejo jih lahko financerji, ustanove, lahko so področno specifične</a:t>
            </a: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Pravokotnik 7">
            <a:extLst>
              <a:ext uri="{FF2B5EF4-FFF2-40B4-BE49-F238E27FC236}">
                <a16:creationId xmlns:a16="http://schemas.microsoft.com/office/drawing/2014/main" id="{FA9403BC-F913-DE42-00AB-972E742555EE}"/>
              </a:ext>
            </a:extLst>
          </p:cNvPr>
          <p:cNvSpPr/>
          <p:nvPr/>
        </p:nvSpPr>
        <p:spPr>
          <a:xfrm>
            <a:off x="838200" y="2687425"/>
            <a:ext cx="7891130" cy="344709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Med sabo se lahko razlikujejo, predvsem po podrobnostih, ki naj jih NRRP vsebuje, medtem ko so osnovne postavke (nujni vsebinski deli) dokaj enake.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Predloga NRRP je raziskovalni skupini pri izdelavi načrta v pomoč, ni pa nujno, da jo v celoti upoštevajo. Lahko jo prilagodijo specifičnim potrebam svojega projekta. Uporaba običajno ni obvezujoča, je pa priporočljiva.</a:t>
            </a:r>
          </a:p>
          <a:p>
            <a:pPr marL="285750" indent="-285750">
              <a:spcAft>
                <a:spcPts val="600"/>
              </a:spcAft>
              <a:buFont typeface="Arial" panose="020B0604020202020204" pitchFamily="34" charset="0"/>
              <a:buChar char="•"/>
              <a:defRPr/>
            </a:pPr>
            <a:r>
              <a:rPr lang="sl-SI" sz="2000"/>
              <a:t>Nabor različnih vprašanj v obliki kontrolnih seznamov.</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Core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Requirements</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for</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 Data Management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Plans</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Science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Europe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Slika 6" descr="Slika, ki vsebuje besede besedilo, vizitka, posnetek zaslona&#10;&#10;Opis je samodejno ustvarjen">
            <a:extLst>
              <a:ext uri="{FF2B5EF4-FFF2-40B4-BE49-F238E27FC236}">
                <a16:creationId xmlns:a16="http://schemas.microsoft.com/office/drawing/2014/main" id="{241127D9-7369-6137-CE28-59DD8E69B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886" y="2443014"/>
            <a:ext cx="2968892" cy="3838353"/>
          </a:xfrm>
          <a:prstGeom prst="rect">
            <a:avLst/>
          </a:prstGeom>
        </p:spPr>
      </p:pic>
    </p:spTree>
    <p:extLst>
      <p:ext uri="{BB962C8B-B14F-4D97-AF65-F5344CB8AC3E}">
        <p14:creationId xmlns:p14="http://schemas.microsoft.com/office/powerpoint/2010/main" val="3858460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3494C5-A4D7-4BD3-95ED-B00A6603B22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A6EC8AC-AD06-6CAD-95B7-9C56880291C5}"/>
              </a:ext>
            </a:extLst>
          </p:cNvPr>
          <p:cNvSpPr txBox="1">
            <a:spLocks noGrp="1"/>
          </p:cNvSpPr>
          <p:nvPr>
            <p:ph type="title"/>
          </p:nvPr>
        </p:nvSpPr>
        <p:spPr>
          <a:xfrm>
            <a:off x="838200" y="550048"/>
            <a:ext cx="10515600" cy="817418"/>
          </a:xfrm>
        </p:spPr>
        <p:txBody>
          <a:bodyPr>
            <a:normAutofit fontScale="90000"/>
          </a:bodyPr>
          <a:lstStyle/>
          <a:p>
            <a:pPr lvl="0"/>
            <a:r>
              <a:rPr lang="pl-PL" sz="5000" b="1">
                <a:solidFill>
                  <a:srgbClr val="ED7D31"/>
                </a:solidFill>
                <a:latin typeface="Calibri"/>
              </a:rPr>
              <a:t>Predloge načrtov</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918D7D65-1FAE-DCC7-C8B4-1030B7FC643A}"/>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C3E295D5-9A7D-5458-B212-B331E5D85994}"/>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8F3492CF-40E2-BC0E-259E-0C65FC85D144}"/>
              </a:ext>
            </a:extLst>
          </p:cNvPr>
          <p:cNvSpPr/>
          <p:nvPr/>
        </p:nvSpPr>
        <p:spPr>
          <a:xfrm>
            <a:off x="329983" y="1201209"/>
            <a:ext cx="11532034" cy="49398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Primeri predlog NRRP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Evropska komisija: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Horizon Europe Template</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European</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Research</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Council</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(ERC):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4"/>
              </a:rPr>
              <a:t>ERC DMP</a:t>
            </a: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spcAft>
                <a:spcPts val="600"/>
              </a:spcAft>
              <a:buFont typeface="Arial" panose="020B0604020202020204" pitchFamily="34" charset="0"/>
              <a:buChar char="•"/>
            </a:pPr>
            <a:r>
              <a:rPr lang="sl-SI" sz="2000">
                <a:solidFill>
                  <a:prstClr val="black"/>
                </a:solidFill>
                <a:latin typeface="Calibri" panose="020F0502020204030204"/>
              </a:rPr>
              <a:t>ARIS: </a:t>
            </a:r>
            <a:r>
              <a:rPr lang="sl-SI" sz="2000">
                <a:solidFill>
                  <a:prstClr val="black"/>
                </a:solidFill>
              </a:rPr>
              <a:t>Načrt za ravnanje z raziskovalnimi podatki </a:t>
            </a:r>
            <a:r>
              <a:rPr kumimoji="0" lang="sl-SI" sz="20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hlinkClick r:id="rId5"/>
              </a:rPr>
              <a:t>http://www.aris-rs.si/sl/obvestila/24/inc/3/NRRP_obrazec.pdf</a:t>
            </a:r>
            <a:r>
              <a:rPr kumimoji="0" lang="sl-SI" sz="20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 </a:t>
            </a: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Arts</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and</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Humanities</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Research</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Council</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(AHRC): AHRC DMP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Biotechnology</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and</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Biological</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Sciences</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Research</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Council</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(BBSRC): BBSRC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Template</a:t>
            </a: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CESSDA NRRP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6"/>
              </a:rPr>
              <a:t>https://www.adp.fdv.uni-lj.si/media/publikacije/predavanja/2020/DMPExpertGuide_SI_v1.pdf</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Science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Europe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7"/>
              </a:rPr>
              <a:t>https://scienceeurope.org/media/411km040/se-rdm-template-3-researcher-guidance-for-data-management-plans.docx</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NRRP - ob predstavitvi rezultatov raziskovalnega dela oziroma ob oddaji doktorske disertacije (UL)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8"/>
              </a:rPr>
              <a:t>https://www.uni-lj.si/mma/nrrp2/2023082411334210/?m=1692869622</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sl-SI">
              <a:solidFill>
                <a:prstClr val="black"/>
              </a:solidFill>
              <a:latin typeface="Calibri" panose="020F0502020204030204"/>
            </a:endParaRPr>
          </a:p>
        </p:txBody>
      </p:sp>
    </p:spTree>
    <p:extLst>
      <p:ext uri="{BB962C8B-B14F-4D97-AF65-F5344CB8AC3E}">
        <p14:creationId xmlns:p14="http://schemas.microsoft.com/office/powerpoint/2010/main" val="307409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fontScale="90000"/>
          </a:bodyPr>
          <a:lstStyle/>
          <a:p>
            <a:pPr lvl="0"/>
            <a:r>
              <a:rPr lang="pl-PL" sz="5000" b="1">
                <a:solidFill>
                  <a:srgbClr val="ED7D31"/>
                </a:solidFill>
                <a:latin typeface="Calibri"/>
              </a:rPr>
              <a:t>Splošna predloga in priporočila Science Europe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5" y="294409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endParaRP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Slika 10">
            <a:extLst>
              <a:ext uri="{FF2B5EF4-FFF2-40B4-BE49-F238E27FC236}">
                <a16:creationId xmlns:a16="http://schemas.microsoft.com/office/drawing/2014/main" id="{CD0F238E-94B4-418E-98B0-28931CBF2D6E}"/>
              </a:ext>
            </a:extLst>
          </p:cNvPr>
          <p:cNvPicPr>
            <a:picLocks noChangeAspect="1"/>
          </p:cNvPicPr>
          <p:nvPr/>
        </p:nvPicPr>
        <p:blipFill>
          <a:blip r:embed="rId4"/>
          <a:stretch>
            <a:fillRect/>
          </a:stretch>
        </p:blipFill>
        <p:spPr>
          <a:xfrm>
            <a:off x="1148764" y="1496769"/>
            <a:ext cx="9703981" cy="4484660"/>
          </a:xfrm>
          <a:prstGeom prst="rect">
            <a:avLst/>
          </a:prstGeom>
        </p:spPr>
      </p:pic>
      <p:sp>
        <p:nvSpPr>
          <p:cNvPr id="10" name="PoljeZBesedilom 9">
            <a:extLst>
              <a:ext uri="{FF2B5EF4-FFF2-40B4-BE49-F238E27FC236}">
                <a16:creationId xmlns:a16="http://schemas.microsoft.com/office/drawing/2014/main" id="{89DDD696-3482-4DB4-B358-652551A22F97}"/>
              </a:ext>
            </a:extLst>
          </p:cNvPr>
          <p:cNvSpPr txBox="1"/>
          <p:nvPr/>
        </p:nvSpPr>
        <p:spPr>
          <a:xfrm>
            <a:off x="453657" y="5818270"/>
            <a:ext cx="11511516" cy="830997"/>
          </a:xfrm>
          <a:prstGeom prst="rect">
            <a:avLst/>
          </a:prstGeom>
          <a:solidFill>
            <a:schemeClr val="bg1">
              <a:alpha val="3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https://scienceeurope.org/media/411km040/se-rdm-template-3-researcher-guidance-for-data-management-plans.docx</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51840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a:bodyPr>
          <a:lstStyle/>
          <a:p>
            <a:pPr lvl="0"/>
            <a:r>
              <a:rPr lang="pl-PL" sz="5000" b="1">
                <a:solidFill>
                  <a:srgbClr val="ED7D31"/>
                </a:solidFill>
                <a:latin typeface="Calibri"/>
              </a:rPr>
              <a:t>Predloga ERC</a:t>
            </a: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id="{7C041A9B-8E52-41EF-AD20-DB6726D31C25}"/>
              </a:ext>
            </a:extLst>
          </p:cNvPr>
          <p:cNvPicPr>
            <a:picLocks noChangeAspect="1"/>
          </p:cNvPicPr>
          <p:nvPr/>
        </p:nvPicPr>
        <p:blipFill>
          <a:blip r:embed="rId4"/>
          <a:stretch>
            <a:fillRect/>
          </a:stretch>
        </p:blipFill>
        <p:spPr>
          <a:xfrm>
            <a:off x="607828" y="1550876"/>
            <a:ext cx="10591800" cy="4458130"/>
          </a:xfrm>
          <a:prstGeom prst="rect">
            <a:avLst/>
          </a:prstGeom>
        </p:spPr>
      </p:pic>
      <p:sp>
        <p:nvSpPr>
          <p:cNvPr id="12" name="PoljeZBesedilom 11">
            <a:extLst>
              <a:ext uri="{FF2B5EF4-FFF2-40B4-BE49-F238E27FC236}">
                <a16:creationId xmlns:a16="http://schemas.microsoft.com/office/drawing/2014/main" id="{9A5678E1-AA76-4392-AF9E-9D8CE982C2A9}"/>
              </a:ext>
            </a:extLst>
          </p:cNvPr>
          <p:cNvSpPr txBox="1"/>
          <p:nvPr/>
        </p:nvSpPr>
        <p:spPr>
          <a:xfrm>
            <a:off x="538716" y="6126906"/>
            <a:ext cx="112705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http://erc.europa.eu/sites/default/files/document/file/ERC-Data-ManagementPlan.docx</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28460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a:bodyPr>
          <a:lstStyle/>
          <a:p>
            <a:pPr lvl="0"/>
            <a:r>
              <a:rPr lang="pl-PL" sz="5000" b="1">
                <a:solidFill>
                  <a:srgbClr val="ED7D31"/>
                </a:solidFill>
                <a:latin typeface="Calibri"/>
              </a:rPr>
              <a:t>Predloga Evropske komisije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5" y="294409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endParaRP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id="{8D5B4712-E5F7-4293-B4C7-C07D692AA6E0}"/>
              </a:ext>
            </a:extLst>
          </p:cNvPr>
          <p:cNvPicPr>
            <a:picLocks noChangeAspect="1"/>
          </p:cNvPicPr>
          <p:nvPr/>
        </p:nvPicPr>
        <p:blipFill>
          <a:blip r:embed="rId4"/>
          <a:stretch>
            <a:fillRect/>
          </a:stretch>
        </p:blipFill>
        <p:spPr>
          <a:xfrm>
            <a:off x="815691" y="1499295"/>
            <a:ext cx="10370127" cy="4950873"/>
          </a:xfrm>
          <a:prstGeom prst="rect">
            <a:avLst/>
          </a:prstGeom>
        </p:spPr>
      </p:pic>
      <p:sp>
        <p:nvSpPr>
          <p:cNvPr id="9" name="PoljeZBesedilom 8">
            <a:extLst>
              <a:ext uri="{FF2B5EF4-FFF2-40B4-BE49-F238E27FC236}">
                <a16:creationId xmlns:a16="http://schemas.microsoft.com/office/drawing/2014/main" id="{EAD1AB9A-FDBD-4573-9FF8-C59D8F6302F6}"/>
              </a:ext>
            </a:extLst>
          </p:cNvPr>
          <p:cNvSpPr txBox="1"/>
          <p:nvPr/>
        </p:nvSpPr>
        <p:spPr>
          <a:xfrm>
            <a:off x="4856019" y="4054731"/>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https://ec.europa.eu/info/funding-tenders/opportunities/portal/screen/how-to-participate/reference-documents?programmePeriod=2021-2027&amp;frameworkProgramme=43108390</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0475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a:p>
            <a:endParaRPr lang="sl-SI" sz="2800"/>
          </a:p>
          <a:p>
            <a:pPr marL="285750" indent="-285750">
              <a:spcAft>
                <a:spcPts val="600"/>
              </a:spcAft>
              <a:buFont typeface="Arial" panose="020B0604020202020204" pitchFamily="34" charset="0"/>
              <a:buChar char="•"/>
            </a:pPr>
            <a:r>
              <a:rPr lang="sl-SI">
                <a:effectLst/>
                <a:latin typeface="Calibri" panose="020F0502020204030204" pitchFamily="34" charset="0"/>
                <a:ea typeface="Calibri" panose="020F0502020204030204" pitchFamily="34" charset="0"/>
              </a:rPr>
              <a:t>Upoštevanje </a:t>
            </a:r>
            <a:r>
              <a:rPr lang="sl-SI" b="1">
                <a:effectLst/>
                <a:latin typeface="Calibri" panose="020F0502020204030204" pitchFamily="34" charset="0"/>
                <a:ea typeface="Calibri" panose="020F0502020204030204" pitchFamily="34" charset="0"/>
                <a:hlinkClick r:id="rId3"/>
              </a:rPr>
              <a:t>življenjskega kroga raziskovanja</a:t>
            </a:r>
            <a:r>
              <a:rPr lang="sl-SI">
                <a:effectLst/>
                <a:latin typeface="Calibri" panose="020F0502020204030204" pitchFamily="34" charset="0"/>
                <a:ea typeface="Calibri" panose="020F0502020204030204" pitchFamily="34" charset="0"/>
              </a:rPr>
              <a:t>, ki ponazarja faze, po katerih izvajamo raziskave, je lahko v pomoč pri sistematiziranju načrtovanja raziskave</a:t>
            </a:r>
          </a:p>
          <a:p>
            <a:pPr marL="285750" indent="-285750">
              <a:spcAft>
                <a:spcPts val="600"/>
              </a:spcAft>
              <a:buFont typeface="Arial" panose="020B0604020202020204" pitchFamily="34" charset="0"/>
              <a:buChar char="•"/>
            </a:pPr>
            <a:r>
              <a:rPr lang="sl-SI">
                <a:effectLst/>
                <a:latin typeface="Calibri" panose="020F0502020204030204" pitchFamily="34" charset="0"/>
                <a:ea typeface="Calibri" panose="020F0502020204030204" pitchFamily="34" charset="0"/>
              </a:rPr>
              <a:t>V okviru življenjskega kroga raziskav, katerih osnova so podatki, govorimo o </a:t>
            </a:r>
            <a:r>
              <a:rPr lang="sl-SI" b="1">
                <a:effectLst/>
                <a:latin typeface="Calibri" panose="020F0502020204030204" pitchFamily="34" charset="0"/>
                <a:ea typeface="Calibri" panose="020F0502020204030204" pitchFamily="34" charset="0"/>
              </a:rPr>
              <a:t>življenjskem krogu raziskovalnih podatkov</a:t>
            </a:r>
            <a:r>
              <a:rPr lang="sl-SI">
                <a:effectLst/>
                <a:latin typeface="Calibri" panose="020F0502020204030204" pitchFamily="34" charset="0"/>
                <a:ea typeface="Calibri" panose="020F0502020204030204" pitchFamily="34" charset="0"/>
              </a:rPr>
              <a:t> </a:t>
            </a:r>
          </a:p>
          <a:p>
            <a:pPr marL="742950" lvl="1" indent="-285750">
              <a:spcAft>
                <a:spcPts val="600"/>
              </a:spcAft>
              <a:buFont typeface="Wingdings" panose="05000000000000000000" pitchFamily="2" charset="2"/>
              <a:buChar char="v"/>
            </a:pPr>
            <a:r>
              <a:rPr lang="sl-SI">
                <a:latin typeface="Calibri" panose="020F0502020204030204" pitchFamily="34" charset="0"/>
                <a:ea typeface="Calibri" panose="020F0502020204030204" pitchFamily="34" charset="0"/>
              </a:rPr>
              <a:t>P</a:t>
            </a:r>
            <a:r>
              <a:rPr lang="sl-SI">
                <a:effectLst/>
                <a:latin typeface="Calibri" panose="020F0502020204030204" pitchFamily="34" charset="0"/>
                <a:ea typeface="Calibri" panose="020F0502020204030204" pitchFamily="34" charset="0"/>
              </a:rPr>
              <a:t>onazarja faze, po katerih se raziskovalni podatki obravnavajo od začetne ideje, preverjanja obstoječih podatkov, </a:t>
            </a:r>
            <a:r>
              <a:rPr lang="sl-SI" b="1">
                <a:effectLst/>
                <a:latin typeface="Calibri" panose="020F0502020204030204" pitchFamily="34" charset="0"/>
                <a:ea typeface="Calibri" panose="020F0502020204030204" pitchFamily="34" charset="0"/>
              </a:rPr>
              <a:t>načrtovanja ravnanja z raziskovalni podatki </a:t>
            </a:r>
            <a:r>
              <a:rPr lang="sl-SI">
                <a:effectLst/>
                <a:latin typeface="Calibri" panose="020F0502020204030204" pitchFamily="34" charset="0"/>
                <a:ea typeface="Calibri" panose="020F0502020204030204" pitchFamily="34" charset="0"/>
              </a:rPr>
              <a:t>in izvedbe tega načrta</a:t>
            </a:r>
          </a:p>
          <a:p>
            <a:pPr marL="742950" lvl="1" indent="-285750">
              <a:spcAft>
                <a:spcPts val="600"/>
              </a:spcAft>
              <a:buFont typeface="Wingdings" panose="05000000000000000000" pitchFamily="2" charset="2"/>
              <a:buChar char="v"/>
            </a:pPr>
            <a:r>
              <a:rPr lang="sl-SI">
                <a:effectLst/>
                <a:latin typeface="Calibri" panose="020F0502020204030204" pitchFamily="34" charset="0"/>
                <a:ea typeface="Calibri" panose="020F0502020204030204" pitchFamily="34" charset="0"/>
              </a:rPr>
              <a:t>Pomaga </a:t>
            </a:r>
            <a:r>
              <a:rPr lang="sl-SI" b="1">
                <a:effectLst/>
                <a:latin typeface="Calibri" panose="020F0502020204030204" pitchFamily="34" charset="0"/>
                <a:ea typeface="Calibri" panose="020F0502020204030204" pitchFamily="34" charset="0"/>
              </a:rPr>
              <a:t>strukturirano razmišljati </a:t>
            </a:r>
            <a:r>
              <a:rPr lang="sl-SI">
                <a:effectLst/>
                <a:latin typeface="Calibri" panose="020F0502020204030204" pitchFamily="34" charset="0"/>
                <a:ea typeface="Calibri" panose="020F0502020204030204" pitchFamily="34" charset="0"/>
              </a:rPr>
              <a:t>o podatkih in z njimi povezanih digitalnih objektih </a:t>
            </a:r>
          </a:p>
          <a:p>
            <a:pPr marL="742950" lvl="1" indent="-285750">
              <a:spcAft>
                <a:spcPts val="600"/>
              </a:spcAft>
              <a:buFont typeface="Wingdings" panose="05000000000000000000" pitchFamily="2" charset="2"/>
              <a:buChar char="v"/>
            </a:pPr>
            <a:r>
              <a:rPr lang="sl-SI">
                <a:effectLst/>
                <a:latin typeface="Calibri" panose="020F0502020204030204" pitchFamily="34" charset="0"/>
                <a:ea typeface="Calibri" panose="020F0502020204030204" pitchFamily="34" charset="0"/>
              </a:rPr>
              <a:t>Opozarja na </a:t>
            </a:r>
            <a:r>
              <a:rPr lang="sl-SI" b="1">
                <a:effectLst/>
                <a:latin typeface="Calibri" panose="020F0502020204030204" pitchFamily="34" charset="0"/>
                <a:ea typeface="Calibri" panose="020F0502020204030204" pitchFamily="34" charset="0"/>
              </a:rPr>
              <a:t>ključne aktivnosti</a:t>
            </a:r>
            <a:r>
              <a:rPr lang="sl-SI">
                <a:effectLst/>
                <a:latin typeface="Calibri" panose="020F0502020204030204" pitchFamily="34" charset="0"/>
                <a:ea typeface="Calibri" panose="020F0502020204030204" pitchFamily="34" charset="0"/>
              </a:rPr>
              <a:t>, </a:t>
            </a:r>
            <a:r>
              <a:rPr lang="sl-SI" b="1">
                <a:effectLst/>
                <a:latin typeface="Calibri" panose="020F0502020204030204" pitchFamily="34" charset="0"/>
                <a:ea typeface="Calibri" panose="020F0502020204030204" pitchFamily="34" charset="0"/>
              </a:rPr>
              <a:t>vloge</a:t>
            </a:r>
            <a:r>
              <a:rPr lang="sl-SI">
                <a:effectLst/>
                <a:latin typeface="Calibri" panose="020F0502020204030204" pitchFamily="34" charset="0"/>
                <a:ea typeface="Calibri" panose="020F0502020204030204" pitchFamily="34" charset="0"/>
              </a:rPr>
              <a:t> in </a:t>
            </a:r>
            <a:r>
              <a:rPr lang="sl-SI" b="1">
                <a:effectLst/>
                <a:latin typeface="Calibri" panose="020F0502020204030204" pitchFamily="34" charset="0"/>
                <a:ea typeface="Calibri" panose="020F0502020204030204" pitchFamily="34" charset="0"/>
              </a:rPr>
              <a:t>potencial</a:t>
            </a:r>
            <a:r>
              <a:rPr lang="sl-SI">
                <a:effectLst/>
                <a:latin typeface="Calibri" panose="020F0502020204030204" pitchFamily="34" charset="0"/>
                <a:ea typeface="Calibri" panose="020F0502020204030204" pitchFamily="34" charset="0"/>
              </a:rPr>
              <a:t> </a:t>
            </a:r>
            <a:r>
              <a:rPr lang="sl-SI" b="1">
                <a:effectLst/>
                <a:latin typeface="Calibri" panose="020F0502020204030204" pitchFamily="34" charset="0"/>
                <a:ea typeface="Calibri" panose="020F0502020204030204" pitchFamily="34" charset="0"/>
              </a:rPr>
              <a:t>sodelovanja</a:t>
            </a:r>
            <a:r>
              <a:rPr lang="sl-SI">
                <a:effectLst/>
                <a:latin typeface="Calibri" panose="020F0502020204030204" pitchFamily="34" charset="0"/>
                <a:ea typeface="Calibri" panose="020F0502020204030204" pitchFamily="34" charset="0"/>
              </a:rPr>
              <a:t> oz. vključevanja različnih akterjev pri ravnanju z raziskovalnimi podatki</a:t>
            </a:r>
          </a:p>
          <a:p>
            <a:pPr marL="285750" indent="-285750">
              <a:spcAft>
                <a:spcPts val="600"/>
              </a:spcAft>
              <a:buFont typeface="Arial" panose="020B0604020202020204" pitchFamily="34" charset="0"/>
              <a:buChar char="•"/>
            </a:pPr>
            <a:r>
              <a:rPr lang="sl-SI">
                <a:latin typeface="Calibri" panose="020F0502020204030204" pitchFamily="34" charset="0"/>
                <a:ea typeface="Calibri" panose="020F0502020204030204" pitchFamily="34" charset="0"/>
              </a:rPr>
              <a:t>Iz shematičnega prikaza </a:t>
            </a:r>
            <a:r>
              <a:rPr lang="sl-SI">
                <a:effectLst/>
                <a:latin typeface="Calibri" panose="020F0502020204030204" pitchFamily="34" charset="0"/>
                <a:ea typeface="Calibri" panose="020F0502020204030204" pitchFamily="34" charset="0"/>
              </a:rPr>
              <a:t>življenjskega kroga raziskovalnih podatkov je izpeljan temeljni obrazec </a:t>
            </a:r>
            <a:r>
              <a:rPr lang="sl-SI" b="1">
                <a:effectLst/>
                <a:latin typeface="Calibri" panose="020F0502020204030204" pitchFamily="34" charset="0"/>
                <a:ea typeface="Calibri" panose="020F0502020204030204" pitchFamily="34" charset="0"/>
              </a:rPr>
              <a:t>Načrt ravnanja z raziskovalnimi podatki </a:t>
            </a:r>
            <a:r>
              <a:rPr lang="sl-SI">
                <a:effectLst/>
                <a:latin typeface="Calibri" panose="020F0502020204030204" pitchFamily="34" charset="0"/>
                <a:ea typeface="Calibri" panose="020F0502020204030204" pitchFamily="34" charset="0"/>
              </a:rPr>
              <a:t>(NRRP) </a:t>
            </a:r>
          </a:p>
          <a:p>
            <a:pPr marL="285750" indent="-285750">
              <a:spcAft>
                <a:spcPts val="600"/>
              </a:spcAft>
              <a:buFont typeface="Arial" panose="020B0604020202020204" pitchFamily="34" charset="0"/>
              <a:buChar char="•"/>
            </a:pPr>
            <a:r>
              <a:rPr lang="sl-SI" b="1">
                <a:effectLst/>
                <a:latin typeface="Calibri" panose="020F0502020204030204" pitchFamily="34" charset="0"/>
                <a:ea typeface="Calibri" panose="020F0502020204030204" pitchFamily="34" charset="0"/>
              </a:rPr>
              <a:t>Načrt ravnanja z raziskovalnimi podatki </a:t>
            </a:r>
            <a:r>
              <a:rPr lang="sl-SI">
                <a:effectLst/>
                <a:latin typeface="Calibri" panose="020F0502020204030204" pitchFamily="34" charset="0"/>
                <a:ea typeface="Calibri" panose="020F0502020204030204" pitchFamily="34" charset="0"/>
              </a:rPr>
              <a:t>(NRRP) naj bo dokument, ki vsebuje vse informacije o predvidenem življenjskem krogu raziskovalnih podatkov</a:t>
            </a:r>
          </a:p>
          <a:p>
            <a:endParaRPr lang="sl-SI" sz="2800"/>
          </a:p>
          <a:p>
            <a:endParaRPr lang="sl-SI" sz="2800"/>
          </a:p>
        </p:txBody>
      </p:sp>
      <p:sp>
        <p:nvSpPr>
          <p:cNvPr id="3" name="Podnaslov 2">
            <a:extLst>
              <a:ext uri="{FF2B5EF4-FFF2-40B4-BE49-F238E27FC236}">
                <a16:creationId xmlns:a16="http://schemas.microsoft.com/office/drawing/2014/main" id="{C0C61364-0060-2D2A-439B-8884CA9B2913}"/>
              </a:ext>
            </a:extLst>
          </p:cNvPr>
          <p:cNvSpPr txBox="1">
            <a:spLocks/>
          </p:cNvSpPr>
          <p:nvPr/>
        </p:nvSpPr>
        <p:spPr>
          <a:xfrm>
            <a:off x="23686" y="6563250"/>
            <a:ext cx="10289450" cy="288461"/>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2CBECC"/>
              </a:buClr>
              <a:buNone/>
            </a:pPr>
            <a:r>
              <a:rPr lang="sl-SI" sz="1100">
                <a:latin typeface="+mn-lt"/>
                <a:cs typeface="Gotham Book" pitchFamily="50" charset="0"/>
              </a:rPr>
              <a:t>Življenjski krog raziskave v odprti znanosti. (2024). V S. Bezjak (ur.) Spoznaj FAIR: priročnik o odprti znanosti v Sloveniji (str. 37-46). https://doi.org/10.26493/978-961-293-328-9</a:t>
            </a:r>
            <a:endParaRPr lang="en-US" sz="1200">
              <a:latin typeface="+mn-lt"/>
              <a:cs typeface="Gotham Book" pitchFamily="50" charset="0"/>
            </a:endParaRPr>
          </a:p>
        </p:txBody>
      </p:sp>
    </p:spTree>
    <p:extLst>
      <p:ext uri="{BB962C8B-B14F-4D97-AF65-F5344CB8AC3E}">
        <p14:creationId xmlns:p14="http://schemas.microsoft.com/office/powerpoint/2010/main" val="651515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2653CA-18E2-0CD6-8462-40BDA7B2293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BE4AFB0-3074-2F49-F09A-90A9C383A709}"/>
              </a:ext>
            </a:extLst>
          </p:cNvPr>
          <p:cNvSpPr txBox="1">
            <a:spLocks noGrp="1"/>
          </p:cNvSpPr>
          <p:nvPr>
            <p:ph type="title"/>
          </p:nvPr>
        </p:nvSpPr>
        <p:spPr>
          <a:xfrm>
            <a:off x="838200" y="936326"/>
            <a:ext cx="10515600" cy="817418"/>
          </a:xfrm>
        </p:spPr>
        <p:txBody>
          <a:bodyPr>
            <a:normAutofit fontScale="90000"/>
          </a:bodyPr>
          <a:lstStyle/>
          <a:p>
            <a:pPr lvl="0"/>
            <a:r>
              <a:rPr lang="pl-PL" sz="3600" b="1">
                <a:solidFill>
                  <a:srgbClr val="ED7D31"/>
                </a:solidFill>
                <a:latin typeface="Calibri"/>
              </a:rPr>
              <a:t>European Commission : Horizon Europe Template</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3EB94C8A-5364-0323-9316-61B2EB00742D}"/>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0920875C-BA27-0533-6BD0-90970A5AD8FE}"/>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Slika 6">
            <a:extLst>
              <a:ext uri="{FF2B5EF4-FFF2-40B4-BE49-F238E27FC236}">
                <a16:creationId xmlns:a16="http://schemas.microsoft.com/office/drawing/2014/main" id="{09E4033C-C01F-22AA-2C40-3471399FF5E5}"/>
              </a:ext>
            </a:extLst>
          </p:cNvPr>
          <p:cNvPicPr>
            <a:picLocks noChangeAspect="1"/>
          </p:cNvPicPr>
          <p:nvPr/>
        </p:nvPicPr>
        <p:blipFill>
          <a:blip r:embed="rId4"/>
          <a:stretch>
            <a:fillRect/>
          </a:stretch>
        </p:blipFill>
        <p:spPr>
          <a:xfrm>
            <a:off x="72804" y="1172847"/>
            <a:ext cx="3980548" cy="5595346"/>
          </a:xfrm>
          <a:prstGeom prst="rect">
            <a:avLst/>
          </a:prstGeom>
          <a:ln>
            <a:solidFill>
              <a:schemeClr val="bg2">
                <a:lumMod val="75000"/>
              </a:schemeClr>
            </a:solidFill>
          </a:ln>
        </p:spPr>
      </p:pic>
      <p:pic>
        <p:nvPicPr>
          <p:cNvPr id="9" name="Slika 8">
            <a:extLst>
              <a:ext uri="{FF2B5EF4-FFF2-40B4-BE49-F238E27FC236}">
                <a16:creationId xmlns:a16="http://schemas.microsoft.com/office/drawing/2014/main" id="{39767DA7-530C-10A2-5D55-5565708BD248}"/>
              </a:ext>
            </a:extLst>
          </p:cNvPr>
          <p:cNvPicPr>
            <a:picLocks noChangeAspect="1"/>
          </p:cNvPicPr>
          <p:nvPr/>
        </p:nvPicPr>
        <p:blipFill>
          <a:blip r:embed="rId5"/>
          <a:stretch>
            <a:fillRect/>
          </a:stretch>
        </p:blipFill>
        <p:spPr>
          <a:xfrm>
            <a:off x="4126156" y="1172847"/>
            <a:ext cx="3967698" cy="5595346"/>
          </a:xfrm>
          <a:prstGeom prst="rect">
            <a:avLst/>
          </a:prstGeom>
          <a:ln>
            <a:solidFill>
              <a:schemeClr val="bg2">
                <a:lumMod val="75000"/>
              </a:schemeClr>
            </a:solidFill>
          </a:ln>
        </p:spPr>
      </p:pic>
      <p:pic>
        <p:nvPicPr>
          <p:cNvPr id="11" name="Slika 10">
            <a:extLst>
              <a:ext uri="{FF2B5EF4-FFF2-40B4-BE49-F238E27FC236}">
                <a16:creationId xmlns:a16="http://schemas.microsoft.com/office/drawing/2014/main" id="{16F92F90-C919-25E2-B8CD-D31C05522321}"/>
              </a:ext>
            </a:extLst>
          </p:cNvPr>
          <p:cNvPicPr>
            <a:picLocks noChangeAspect="1"/>
          </p:cNvPicPr>
          <p:nvPr/>
        </p:nvPicPr>
        <p:blipFill>
          <a:blip r:embed="rId6"/>
          <a:stretch>
            <a:fillRect/>
          </a:stretch>
        </p:blipFill>
        <p:spPr>
          <a:xfrm>
            <a:off x="8166658" y="1172847"/>
            <a:ext cx="3952540" cy="5595346"/>
          </a:xfrm>
          <a:prstGeom prst="rect">
            <a:avLst/>
          </a:prstGeom>
          <a:ln>
            <a:solidFill>
              <a:schemeClr val="bg2">
                <a:lumMod val="75000"/>
              </a:schemeClr>
            </a:solidFill>
          </a:ln>
        </p:spPr>
      </p:pic>
    </p:spTree>
    <p:extLst>
      <p:ext uri="{BB962C8B-B14F-4D97-AF65-F5344CB8AC3E}">
        <p14:creationId xmlns:p14="http://schemas.microsoft.com/office/powerpoint/2010/main" val="3043604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a:bodyPr>
          <a:lstStyle/>
          <a:p>
            <a:pPr lvl="0"/>
            <a:r>
              <a:rPr lang="pl-PL" sz="5000" b="1">
                <a:solidFill>
                  <a:srgbClr val="ED7D31"/>
                </a:solidFill>
                <a:latin typeface="Calibri"/>
              </a:rPr>
              <a:t>DiRROS Data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5" y="294409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endParaRP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id="{D2E57929-9CE2-4E46-957D-4EC2EF9245B6}"/>
              </a:ext>
            </a:extLst>
          </p:cNvPr>
          <p:cNvPicPr>
            <a:picLocks noChangeAspect="1"/>
          </p:cNvPicPr>
          <p:nvPr/>
        </p:nvPicPr>
        <p:blipFill>
          <a:blip r:embed="rId4"/>
          <a:stretch>
            <a:fillRect/>
          </a:stretch>
        </p:blipFill>
        <p:spPr>
          <a:xfrm>
            <a:off x="499056" y="1224671"/>
            <a:ext cx="4670515" cy="5487856"/>
          </a:xfrm>
          <a:prstGeom prst="rect">
            <a:avLst/>
          </a:prstGeom>
        </p:spPr>
      </p:pic>
      <p:pic>
        <p:nvPicPr>
          <p:cNvPr id="10" name="Slika 9">
            <a:extLst>
              <a:ext uri="{FF2B5EF4-FFF2-40B4-BE49-F238E27FC236}">
                <a16:creationId xmlns:a16="http://schemas.microsoft.com/office/drawing/2014/main" id="{7610E2CA-E0D2-4DF5-B8C3-D0CF583260DC}"/>
              </a:ext>
            </a:extLst>
          </p:cNvPr>
          <p:cNvPicPr>
            <a:picLocks noChangeAspect="1"/>
          </p:cNvPicPr>
          <p:nvPr/>
        </p:nvPicPr>
        <p:blipFill>
          <a:blip r:embed="rId5"/>
          <a:stretch>
            <a:fillRect/>
          </a:stretch>
        </p:blipFill>
        <p:spPr>
          <a:xfrm>
            <a:off x="4850711" y="1370823"/>
            <a:ext cx="4726211" cy="5616521"/>
          </a:xfrm>
          <a:prstGeom prst="rect">
            <a:avLst/>
          </a:prstGeom>
        </p:spPr>
      </p:pic>
      <p:sp>
        <p:nvSpPr>
          <p:cNvPr id="13" name="PoljeZBesedilom 12">
            <a:extLst>
              <a:ext uri="{FF2B5EF4-FFF2-40B4-BE49-F238E27FC236}">
                <a16:creationId xmlns:a16="http://schemas.microsoft.com/office/drawing/2014/main" id="{9E6F62BC-8FC1-44EE-8BA4-F4AB41AD7820}"/>
              </a:ext>
            </a:extLst>
          </p:cNvPr>
          <p:cNvSpPr txBox="1"/>
          <p:nvPr/>
        </p:nvSpPr>
        <p:spPr>
          <a:xfrm>
            <a:off x="1098698" y="5776299"/>
            <a:ext cx="10693232" cy="830997"/>
          </a:xfrm>
          <a:prstGeom prst="rect">
            <a:avLst/>
          </a:prstGeom>
          <a:solidFill>
            <a:schemeClr val="bg1">
              <a:alpha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6"/>
              </a:rPr>
              <a:t>https://dirrosdata.ctk.uni-lj.si/raziskovalni-podatki/nacrt-ravnanja-z-raziskovalnimi-podatki/</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87282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a:bodyPr>
          <a:lstStyle/>
          <a:p>
            <a:pPr lvl="0"/>
            <a:r>
              <a:rPr lang="pl-PL" sz="5000" b="1">
                <a:solidFill>
                  <a:srgbClr val="ED7D31"/>
                </a:solidFill>
                <a:latin typeface="Calibri"/>
              </a:rPr>
              <a:t>Predloga ARIS</a:t>
            </a: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id="{A84D3E6A-FB5C-49F0-921E-15FEEA8D3A55}"/>
              </a:ext>
            </a:extLst>
          </p:cNvPr>
          <p:cNvPicPr>
            <a:picLocks noChangeAspect="1"/>
          </p:cNvPicPr>
          <p:nvPr/>
        </p:nvPicPr>
        <p:blipFill>
          <a:blip r:embed="rId4"/>
          <a:stretch>
            <a:fillRect/>
          </a:stretch>
        </p:blipFill>
        <p:spPr>
          <a:xfrm>
            <a:off x="1866682" y="1370823"/>
            <a:ext cx="8409927" cy="5340304"/>
          </a:xfrm>
          <a:prstGeom prst="rect">
            <a:avLst/>
          </a:prstGeom>
        </p:spPr>
      </p:pic>
      <p:sp>
        <p:nvSpPr>
          <p:cNvPr id="12" name="PoljeZBesedilom 11">
            <a:extLst>
              <a:ext uri="{FF2B5EF4-FFF2-40B4-BE49-F238E27FC236}">
                <a16:creationId xmlns:a16="http://schemas.microsoft.com/office/drawing/2014/main" id="{9EB87852-78E6-4439-81D5-4F2036F25D56}"/>
              </a:ext>
            </a:extLst>
          </p:cNvPr>
          <p:cNvSpPr txBox="1"/>
          <p:nvPr/>
        </p:nvSpPr>
        <p:spPr>
          <a:xfrm>
            <a:off x="742955" y="6104540"/>
            <a:ext cx="8245058" cy="400110"/>
          </a:xfrm>
          <a:prstGeom prst="rect">
            <a:avLst/>
          </a:prstGeom>
          <a:solidFill>
            <a:schemeClr val="bg2">
              <a:alpha val="84000"/>
            </a:schemeClr>
          </a:solidFill>
        </p:spPr>
        <p:txBody>
          <a:bodyPr wrap="square">
            <a:spAutoFit/>
          </a:bodyPr>
          <a:lstStyle/>
          <a:p>
            <a:r>
              <a:rPr lang="sl-SI" sz="2000">
                <a:hlinkClick r:id="rId5"/>
              </a:rPr>
              <a:t>https://www.aris-rs.si/sl/progproj/rproj/razpisi/24/inc/1/Obrazec_NRRP.docx</a:t>
            </a:r>
            <a:r>
              <a:rPr lang="sl-SI" sz="2000"/>
              <a:t> </a:t>
            </a:r>
          </a:p>
        </p:txBody>
      </p:sp>
    </p:spTree>
    <p:extLst>
      <p:ext uri="{BB962C8B-B14F-4D97-AF65-F5344CB8AC3E}">
        <p14:creationId xmlns:p14="http://schemas.microsoft.com/office/powerpoint/2010/main" val="314489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553405"/>
            <a:ext cx="9033342" cy="817418"/>
          </a:xfrm>
        </p:spPr>
        <p:txBody>
          <a:bodyPr>
            <a:normAutofit/>
          </a:bodyPr>
          <a:lstStyle/>
          <a:p>
            <a:pPr lvl="0"/>
            <a:r>
              <a:rPr lang="pl-PL" sz="5000" b="1">
                <a:solidFill>
                  <a:srgbClr val="ED7D31"/>
                </a:solidFill>
                <a:latin typeface="Calibri"/>
              </a:rPr>
              <a:t>Predloga UL</a:t>
            </a: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0"/>
            <a:ext cx="9848845" cy="523220"/>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l-SI"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6C686761-85FD-4CFF-8675-2BE225D19FE3}"/>
              </a:ext>
            </a:extLst>
          </p:cNvPr>
          <p:cNvSpPr txBox="1"/>
          <p:nvPr/>
        </p:nvSpPr>
        <p:spPr>
          <a:xfrm>
            <a:off x="673682" y="1602940"/>
            <a:ext cx="92877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Slika 4">
            <a:extLst>
              <a:ext uri="{FF2B5EF4-FFF2-40B4-BE49-F238E27FC236}">
                <a16:creationId xmlns:a16="http://schemas.microsoft.com/office/drawing/2014/main" id="{F44FF161-99E7-4A0E-A560-1B6CB65F40FF}"/>
              </a:ext>
            </a:extLst>
          </p:cNvPr>
          <p:cNvPicPr>
            <a:picLocks noChangeAspect="1"/>
          </p:cNvPicPr>
          <p:nvPr/>
        </p:nvPicPr>
        <p:blipFill>
          <a:blip r:embed="rId4"/>
          <a:stretch>
            <a:fillRect/>
          </a:stretch>
        </p:blipFill>
        <p:spPr>
          <a:xfrm>
            <a:off x="645042" y="1755909"/>
            <a:ext cx="7563336" cy="4548686"/>
          </a:xfrm>
          <a:prstGeom prst="rect">
            <a:avLst/>
          </a:prstGeom>
        </p:spPr>
      </p:pic>
      <p:sp>
        <p:nvSpPr>
          <p:cNvPr id="10" name="PoljeZBesedilom 9">
            <a:extLst>
              <a:ext uri="{FF2B5EF4-FFF2-40B4-BE49-F238E27FC236}">
                <a16:creationId xmlns:a16="http://schemas.microsoft.com/office/drawing/2014/main" id="{6950DB1F-03DB-4B20-BAE5-B3A635DF5174}"/>
              </a:ext>
            </a:extLst>
          </p:cNvPr>
          <p:cNvSpPr txBox="1"/>
          <p:nvPr/>
        </p:nvSpPr>
        <p:spPr>
          <a:xfrm>
            <a:off x="893134" y="6176596"/>
            <a:ext cx="10653824" cy="461665"/>
          </a:xfrm>
          <a:prstGeom prst="rect">
            <a:avLst/>
          </a:prstGeom>
          <a:solidFill>
            <a:schemeClr val="bg1">
              <a:alpha val="58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https://www.uni-lj.si/studij/doktorski-studij/ravnanje-z-raziskovalnimi-podatki</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8" name="Slika 7">
            <a:extLst>
              <a:ext uri="{FF2B5EF4-FFF2-40B4-BE49-F238E27FC236}">
                <a16:creationId xmlns:a16="http://schemas.microsoft.com/office/drawing/2014/main" id="{DA5A6669-A4ED-47A2-9C49-50BF58654679}"/>
              </a:ext>
            </a:extLst>
          </p:cNvPr>
          <p:cNvPicPr>
            <a:picLocks noChangeAspect="1"/>
          </p:cNvPicPr>
          <p:nvPr/>
        </p:nvPicPr>
        <p:blipFill>
          <a:blip r:embed="rId6"/>
          <a:stretch>
            <a:fillRect/>
          </a:stretch>
        </p:blipFill>
        <p:spPr>
          <a:xfrm>
            <a:off x="7959566" y="1897140"/>
            <a:ext cx="3587392" cy="3491345"/>
          </a:xfrm>
          <a:prstGeom prst="rect">
            <a:avLst/>
          </a:prstGeom>
        </p:spPr>
      </p:pic>
    </p:spTree>
    <p:extLst>
      <p:ext uri="{BB962C8B-B14F-4D97-AF65-F5344CB8AC3E}">
        <p14:creationId xmlns:p14="http://schemas.microsoft.com/office/powerpoint/2010/main" val="1007150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90C0ED-EFB3-D4ED-F395-D7922365427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32A2841-F237-9AEF-0394-71AF1BA5E3F8}"/>
              </a:ext>
            </a:extLst>
          </p:cNvPr>
          <p:cNvSpPr txBox="1">
            <a:spLocks noGrp="1"/>
          </p:cNvSpPr>
          <p:nvPr>
            <p:ph type="title"/>
          </p:nvPr>
        </p:nvSpPr>
        <p:spPr>
          <a:xfrm>
            <a:off x="838200" y="936326"/>
            <a:ext cx="10515600" cy="817418"/>
          </a:xfrm>
        </p:spPr>
        <p:txBody>
          <a:bodyPr>
            <a:normAutofit fontScale="90000"/>
          </a:bodyPr>
          <a:lstStyle/>
          <a:p>
            <a:pPr lvl="0"/>
            <a:r>
              <a:rPr lang="pl-PL" sz="5600" b="1">
                <a:solidFill>
                  <a:srgbClr val="ED7D31"/>
                </a:solidFill>
                <a:latin typeface="Calibri"/>
              </a:rPr>
              <a:t>Predloga CESSDA</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320A6CB2-9583-0968-4A69-D9CADE0F4F62}"/>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9E5F2B9A-390F-E444-4CA7-B5104FF51112}"/>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pic>
        <p:nvPicPr>
          <p:cNvPr id="6" name="Slika 5">
            <a:extLst>
              <a:ext uri="{FF2B5EF4-FFF2-40B4-BE49-F238E27FC236}">
                <a16:creationId xmlns:a16="http://schemas.microsoft.com/office/drawing/2014/main" id="{65AD29C9-8143-E456-A3EF-DFAFD9329503}"/>
              </a:ext>
            </a:extLst>
          </p:cNvPr>
          <p:cNvPicPr>
            <a:picLocks noChangeAspect="1"/>
          </p:cNvPicPr>
          <p:nvPr/>
        </p:nvPicPr>
        <p:blipFill>
          <a:blip r:embed="rId3"/>
          <a:stretch>
            <a:fillRect/>
          </a:stretch>
        </p:blipFill>
        <p:spPr>
          <a:xfrm>
            <a:off x="0" y="1243447"/>
            <a:ext cx="3898448" cy="5629925"/>
          </a:xfrm>
          <a:prstGeom prst="rect">
            <a:avLst/>
          </a:prstGeom>
          <a:ln>
            <a:solidFill>
              <a:schemeClr val="bg2">
                <a:lumMod val="75000"/>
              </a:schemeClr>
            </a:solidFill>
          </a:ln>
        </p:spPr>
      </p:pic>
      <p:pic>
        <p:nvPicPr>
          <p:cNvPr id="19" name="Slika 18">
            <a:extLst>
              <a:ext uri="{FF2B5EF4-FFF2-40B4-BE49-F238E27FC236}">
                <a16:creationId xmlns:a16="http://schemas.microsoft.com/office/drawing/2014/main" id="{1198C766-1E2B-6F9D-949B-8AA46FB59F30}"/>
              </a:ext>
            </a:extLst>
          </p:cNvPr>
          <p:cNvPicPr>
            <a:picLocks noChangeAspect="1"/>
          </p:cNvPicPr>
          <p:nvPr/>
        </p:nvPicPr>
        <p:blipFill>
          <a:blip r:embed="rId4"/>
          <a:stretch>
            <a:fillRect/>
          </a:stretch>
        </p:blipFill>
        <p:spPr>
          <a:xfrm>
            <a:off x="4097533" y="1246577"/>
            <a:ext cx="3912502" cy="5626795"/>
          </a:xfrm>
          <a:prstGeom prst="rect">
            <a:avLst/>
          </a:prstGeom>
          <a:ln>
            <a:solidFill>
              <a:schemeClr val="bg2">
                <a:lumMod val="75000"/>
              </a:schemeClr>
            </a:solidFill>
          </a:ln>
        </p:spPr>
      </p:pic>
      <p:pic>
        <p:nvPicPr>
          <p:cNvPr id="21" name="Slika 20">
            <a:extLst>
              <a:ext uri="{FF2B5EF4-FFF2-40B4-BE49-F238E27FC236}">
                <a16:creationId xmlns:a16="http://schemas.microsoft.com/office/drawing/2014/main" id="{65598091-69D2-6E55-E42B-567B2F553733}"/>
              </a:ext>
            </a:extLst>
          </p:cNvPr>
          <p:cNvPicPr>
            <a:picLocks noChangeAspect="1"/>
          </p:cNvPicPr>
          <p:nvPr/>
        </p:nvPicPr>
        <p:blipFill>
          <a:blip r:embed="rId5"/>
          <a:stretch>
            <a:fillRect/>
          </a:stretch>
        </p:blipFill>
        <p:spPr>
          <a:xfrm>
            <a:off x="8264797" y="1243444"/>
            <a:ext cx="3922954" cy="5629928"/>
          </a:xfrm>
          <a:prstGeom prst="rect">
            <a:avLst/>
          </a:prstGeom>
          <a:ln>
            <a:solidFill>
              <a:schemeClr val="bg2">
                <a:lumMod val="75000"/>
              </a:schemeClr>
            </a:solidFill>
          </a:ln>
        </p:spPr>
      </p:pic>
      <p:sp>
        <p:nvSpPr>
          <p:cNvPr id="14" name="PoljeZBesedilom 13">
            <a:extLst>
              <a:ext uri="{FF2B5EF4-FFF2-40B4-BE49-F238E27FC236}">
                <a16:creationId xmlns:a16="http://schemas.microsoft.com/office/drawing/2014/main" id="{117CA16F-B6FD-5D1C-FF44-FDDDD7FF2AE5}"/>
              </a:ext>
            </a:extLst>
          </p:cNvPr>
          <p:cNvSpPr txBox="1"/>
          <p:nvPr/>
        </p:nvSpPr>
        <p:spPr>
          <a:xfrm>
            <a:off x="3953424" y="4826605"/>
            <a:ext cx="8021782" cy="830997"/>
          </a:xfrm>
          <a:prstGeom prst="rect">
            <a:avLst/>
          </a:prstGeom>
          <a:solidFill>
            <a:schemeClr val="bg2">
              <a:alpha val="82000"/>
            </a:schemeClr>
          </a:solidFill>
          <a:ln>
            <a:solidFill>
              <a:schemeClr val="bg2">
                <a:lumMod val="75000"/>
              </a:schemeClr>
            </a:solidFill>
          </a:ln>
        </p:spPr>
        <p:txBody>
          <a:bodyPr wrap="square" rtlCol="0">
            <a:spAutoFit/>
          </a:bodyPr>
          <a:lstStyle/>
          <a:p>
            <a:r>
              <a:rPr lang="it-IT" sz="1600"/>
              <a:t>v </a:t>
            </a:r>
            <a:r>
              <a:rPr lang="sl-SI" sz="1600"/>
              <a:t>ADP so </a:t>
            </a:r>
            <a:r>
              <a:rPr lang="it-IT" sz="1600" err="1"/>
              <a:t>pripravili</a:t>
            </a:r>
            <a:r>
              <a:rPr lang="it-IT" sz="1600"/>
              <a:t> </a:t>
            </a:r>
            <a:r>
              <a:rPr lang="sl-SI" sz="1600"/>
              <a:t>slovensko verzijo</a:t>
            </a:r>
            <a:r>
              <a:rPr lang="it-IT" sz="1600"/>
              <a:t> </a:t>
            </a:r>
            <a:r>
              <a:rPr lang="sl-SI" sz="1600"/>
              <a:t>CESSDA </a:t>
            </a:r>
            <a:r>
              <a:rPr lang="it-IT" sz="1600" err="1"/>
              <a:t>predlog</a:t>
            </a:r>
            <a:r>
              <a:rPr lang="sl-SI" sz="1600"/>
              <a:t>e</a:t>
            </a:r>
            <a:endParaRPr lang="pl-PL" sz="1600"/>
          </a:p>
          <a:p>
            <a:endParaRPr lang="pl-PL" sz="1600"/>
          </a:p>
          <a:p>
            <a:r>
              <a:rPr lang="sl-SI" sz="1600">
                <a:hlinkClick r:id="rId6"/>
              </a:rPr>
              <a:t>https://www.adp.fdv.uni-lj.si/media/publikacije/predavanja/2020/DMPExpertGuide_SI_v1.pdf</a:t>
            </a:r>
            <a:r>
              <a:rPr lang="sl-SI" sz="1600"/>
              <a:t>  </a:t>
            </a:r>
          </a:p>
        </p:txBody>
      </p:sp>
    </p:spTree>
    <p:extLst>
      <p:ext uri="{BB962C8B-B14F-4D97-AF65-F5344CB8AC3E}">
        <p14:creationId xmlns:p14="http://schemas.microsoft.com/office/powerpoint/2010/main" val="2404140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666259"/>
            <a:ext cx="10515600" cy="817418"/>
          </a:xfrm>
        </p:spPr>
        <p:txBody>
          <a:bodyPr>
            <a:normAutofit fontScale="90000"/>
          </a:bodyPr>
          <a:lstStyle/>
          <a:p>
            <a:pPr lvl="0"/>
            <a:r>
              <a:rPr lang="pl-PL" sz="5000" b="1">
                <a:solidFill>
                  <a:srgbClr val="ED7D31"/>
                </a:solidFill>
                <a:latin typeface="Calibri"/>
              </a:rPr>
              <a:t>Orodja za pomoč pri načrtovanju</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Tree>
    <p:extLst>
      <p:ext uri="{BB962C8B-B14F-4D97-AF65-F5344CB8AC3E}">
        <p14:creationId xmlns:p14="http://schemas.microsoft.com/office/powerpoint/2010/main" val="590203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AC409-3027-F6D1-C5B8-6A5AE926B45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F99711A-1390-58C7-D84B-A9BD9FA73FB8}"/>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Orodja za pomoč pri načrtovanju</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FE26BD45-D8F6-9BA4-7740-E82CC78F7A6C}"/>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F001FAA-EFAA-F64C-7C19-27786625DD4E}"/>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3" name="Pravokotnik 2">
            <a:extLst>
              <a:ext uri="{FF2B5EF4-FFF2-40B4-BE49-F238E27FC236}">
                <a16:creationId xmlns:a16="http://schemas.microsoft.com/office/drawing/2014/main" id="{C585D5A9-DBBA-1C9E-F033-E5EC48C0DC23}"/>
              </a:ext>
            </a:extLst>
          </p:cNvPr>
          <p:cNvSpPr/>
          <p:nvPr/>
        </p:nvSpPr>
        <p:spPr>
          <a:xfrm>
            <a:off x="838200" y="1625596"/>
            <a:ext cx="10244328" cy="4031873"/>
          </a:xfrm>
          <a:prstGeom prst="rect">
            <a:avLst/>
          </a:prstGeom>
        </p:spPr>
        <p:txBody>
          <a:bodyPr wrap="square">
            <a:spAutoFit/>
          </a:bodyPr>
          <a:lstStyle/>
          <a:p>
            <a:pPr marL="285750" indent="-285750">
              <a:spcAft>
                <a:spcPts val="1200"/>
              </a:spcAft>
              <a:buFont typeface="Arial" panose="020B0604020202020204" pitchFamily="34" charset="0"/>
              <a:buChar char="•"/>
            </a:pPr>
            <a:r>
              <a:rPr lang="sl-SI" sz="2400"/>
              <a:t>Izbira predloge, glede na financerjeve ali institucionalne zahteve.</a:t>
            </a:r>
          </a:p>
          <a:p>
            <a:pPr marL="285750" indent="-285750">
              <a:spcAft>
                <a:spcPts val="1200"/>
              </a:spcAft>
              <a:buFont typeface="Arial" panose="020B0604020202020204" pitchFamily="34" charset="0"/>
              <a:buChar char="•"/>
            </a:pPr>
            <a:r>
              <a:rPr lang="sl-SI" sz="2400"/>
              <a:t>Lahko znatno olajšajo možnosti sodelovanja pri izdelavi, dopolnjevanju in popravljanju NRRP.</a:t>
            </a:r>
          </a:p>
          <a:p>
            <a:pPr marL="285750" indent="-285750">
              <a:spcAft>
                <a:spcPts val="1200"/>
              </a:spcAft>
              <a:buFont typeface="Arial" panose="020B0604020202020204" pitchFamily="34" charset="0"/>
              <a:buChar char="•"/>
            </a:pPr>
            <a:r>
              <a:rPr lang="sl-SI" sz="2400"/>
              <a:t>Lahko ponujajo nasvete ali neposredne povezave do spletnih virov z rešitvami za posamezne segmente NRRP.</a:t>
            </a:r>
          </a:p>
          <a:p>
            <a:pPr marL="285750" indent="-285750">
              <a:spcAft>
                <a:spcPts val="1200"/>
              </a:spcAft>
              <a:buFont typeface="Arial" panose="020B0604020202020204" pitchFamily="34" charset="0"/>
              <a:buChar char="•"/>
            </a:pPr>
            <a:r>
              <a:rPr lang="sl-SI" sz="2400"/>
              <a:t>Omogočajo vpogled v že izdelane NRRP.</a:t>
            </a:r>
          </a:p>
          <a:p>
            <a:pPr marL="285750" indent="-285750">
              <a:spcAft>
                <a:spcPts val="1200"/>
              </a:spcAft>
              <a:buFont typeface="Arial" panose="020B0604020202020204" pitchFamily="34" charset="0"/>
              <a:buChar char="•"/>
            </a:pPr>
            <a:r>
              <a:rPr lang="sl-SI" sz="2400"/>
              <a:t>Pri razvoju orodij so v ospredju prizadevanja za </a:t>
            </a:r>
            <a:r>
              <a:rPr lang="sl-SI" sz="2400" err="1"/>
              <a:t>t.i</a:t>
            </a:r>
            <a:r>
              <a:rPr lang="sl-SI" sz="2400"/>
              <a:t>. „</a:t>
            </a:r>
            <a:r>
              <a:rPr lang="sl-SI" sz="2400" err="1"/>
              <a:t>machine</a:t>
            </a:r>
            <a:r>
              <a:rPr lang="sl-SI" sz="2400"/>
              <a:t> </a:t>
            </a:r>
            <a:r>
              <a:rPr lang="sl-SI" sz="2400" err="1"/>
              <a:t>actionable</a:t>
            </a:r>
            <a:r>
              <a:rPr lang="sl-SI" sz="2400"/>
              <a:t> DMP“, ki so bolj strukturirani/FAIR in omogočajo, da se del vsebin preoblikuje v metapodatke za objavo.</a:t>
            </a:r>
          </a:p>
        </p:txBody>
      </p:sp>
    </p:spTree>
    <p:extLst>
      <p:ext uri="{BB962C8B-B14F-4D97-AF65-F5344CB8AC3E}">
        <p14:creationId xmlns:p14="http://schemas.microsoft.com/office/powerpoint/2010/main" val="3830984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AC409-3027-F6D1-C5B8-6A5AE926B45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F99711A-1390-58C7-D84B-A9BD9FA73FB8}"/>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Orodja za pomoč pri načrtovanju</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FE26BD45-D8F6-9BA4-7740-E82CC78F7A6C}"/>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F001FAA-EFAA-F64C-7C19-27786625DD4E}"/>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3" name="Pravokotnik 2">
            <a:extLst>
              <a:ext uri="{FF2B5EF4-FFF2-40B4-BE49-F238E27FC236}">
                <a16:creationId xmlns:a16="http://schemas.microsoft.com/office/drawing/2014/main" id="{C585D5A9-DBBA-1C9E-F033-E5EC48C0DC23}"/>
              </a:ext>
            </a:extLst>
          </p:cNvPr>
          <p:cNvSpPr/>
          <p:nvPr/>
        </p:nvSpPr>
        <p:spPr>
          <a:xfrm>
            <a:off x="838200" y="1625596"/>
            <a:ext cx="10244328" cy="4493538"/>
          </a:xfrm>
          <a:prstGeom prst="rect">
            <a:avLst/>
          </a:prstGeom>
        </p:spPr>
        <p:txBody>
          <a:bodyPr wrap="square">
            <a:spAutoFit/>
          </a:bodyPr>
          <a:lstStyle/>
          <a:p>
            <a:pPr>
              <a:spcAft>
                <a:spcPts val="1200"/>
              </a:spcAft>
            </a:pPr>
            <a:r>
              <a:rPr lang="sl-SI" sz="2400"/>
              <a:t>Npr.:</a:t>
            </a:r>
          </a:p>
          <a:p>
            <a:pPr marL="285750" indent="-285750">
              <a:spcAft>
                <a:spcPts val="1200"/>
              </a:spcAft>
              <a:buFont typeface="Arial" panose="020B0604020202020204" pitchFamily="34" charset="0"/>
              <a:buChar char="•"/>
            </a:pPr>
            <a:r>
              <a:rPr lang="sl-SI" sz="2400">
                <a:latin typeface="Calibri" panose="020F0502020204030204" pitchFamily="34" charset="0"/>
                <a:ea typeface="Calibri" panose="020F0502020204030204" pitchFamily="34" charset="0"/>
                <a:cs typeface="Calibri" panose="020F0502020204030204" pitchFamily="34" charset="0"/>
              </a:rPr>
              <a:t>DMPonline </a:t>
            </a:r>
            <a:r>
              <a:rPr lang="sl-SI" sz="2400">
                <a:latin typeface="Calibri" panose="020F0502020204030204" pitchFamily="34" charset="0"/>
                <a:ea typeface="Calibri" panose="020F0502020204030204" pitchFamily="34" charset="0"/>
                <a:cs typeface="Calibri" panose="020F0502020204030204" pitchFamily="34" charset="0"/>
                <a:hlinkClick r:id="rId4"/>
              </a:rPr>
              <a:t>https://dmponline.dcc.ac.uk/</a:t>
            </a:r>
            <a:r>
              <a:rPr lang="sl-SI" sz="2400">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1200"/>
              </a:spcAft>
              <a:buFont typeface="Arial" panose="020B0604020202020204" pitchFamily="34" charset="0"/>
              <a:buChar char="•"/>
            </a:pPr>
            <a:r>
              <a:rPr lang="sl-SI" sz="2400">
                <a:latin typeface="Calibri" panose="020F0502020204030204" pitchFamily="34" charset="0"/>
                <a:ea typeface="Calibri" panose="020F0502020204030204" pitchFamily="34" charset="0"/>
                <a:cs typeface="Calibri" panose="020F0502020204030204" pitchFamily="34" charset="0"/>
              </a:rPr>
              <a:t>Data </a:t>
            </a:r>
            <a:r>
              <a:rPr lang="sl-SI" sz="2400" err="1">
                <a:latin typeface="Calibri" panose="020F0502020204030204" pitchFamily="34" charset="0"/>
                <a:ea typeface="Calibri" panose="020F0502020204030204" pitchFamily="34" charset="0"/>
                <a:cs typeface="Calibri" panose="020F0502020204030204" pitchFamily="34" charset="0"/>
              </a:rPr>
              <a:t>Stewardship</a:t>
            </a:r>
            <a:r>
              <a:rPr lang="sl-SI" sz="2400">
                <a:latin typeface="Calibri" panose="020F0502020204030204" pitchFamily="34" charset="0"/>
                <a:ea typeface="Calibri" panose="020F0502020204030204" pitchFamily="34" charset="0"/>
                <a:cs typeface="Calibri" panose="020F0502020204030204" pitchFamily="34" charset="0"/>
              </a:rPr>
              <a:t> </a:t>
            </a:r>
            <a:r>
              <a:rPr lang="sl-SI" sz="2400" err="1">
                <a:latin typeface="Calibri" panose="020F0502020204030204" pitchFamily="34" charset="0"/>
                <a:ea typeface="Calibri" panose="020F0502020204030204" pitchFamily="34" charset="0"/>
                <a:cs typeface="Calibri" panose="020F0502020204030204" pitchFamily="34" charset="0"/>
              </a:rPr>
              <a:t>Wizard</a:t>
            </a:r>
            <a:r>
              <a:rPr lang="sl-SI" sz="2400">
                <a:latin typeface="Calibri" panose="020F0502020204030204" pitchFamily="34" charset="0"/>
                <a:ea typeface="Calibri" panose="020F0502020204030204" pitchFamily="34" charset="0"/>
                <a:cs typeface="Calibri" panose="020F0502020204030204" pitchFamily="34" charset="0"/>
              </a:rPr>
              <a:t> - Čarovnik za pripravo NRRP </a:t>
            </a:r>
            <a:r>
              <a:rPr lang="sl-SI" sz="2400">
                <a:latin typeface="Calibri" panose="020F0502020204030204" pitchFamily="34" charset="0"/>
                <a:ea typeface="Calibri" panose="020F0502020204030204" pitchFamily="34" charset="0"/>
                <a:cs typeface="Calibri" panose="020F0502020204030204" pitchFamily="34" charset="0"/>
                <a:hlinkClick r:id="rId5"/>
              </a:rPr>
              <a:t>https://ds-wizard.org/</a:t>
            </a:r>
            <a:r>
              <a:rPr lang="sl-SI" sz="2400">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1200"/>
              </a:spcAft>
              <a:buFont typeface="Arial" panose="020B0604020202020204" pitchFamily="34" charset="0"/>
              <a:buChar char="•"/>
            </a:pPr>
            <a:r>
              <a:rPr lang="sl-SI" sz="2400" err="1"/>
              <a:t>Argos</a:t>
            </a:r>
            <a:r>
              <a:rPr lang="sl-SI" sz="2400"/>
              <a:t> </a:t>
            </a:r>
            <a:r>
              <a:rPr lang="sl-SI" sz="2400">
                <a:hlinkClick r:id="rId6"/>
              </a:rPr>
              <a:t>https://argos.openaire.eu/</a:t>
            </a:r>
            <a:r>
              <a:rPr lang="sl-SI" sz="2400"/>
              <a:t> </a:t>
            </a:r>
          </a:p>
          <a:p>
            <a:pPr marL="285750" indent="-285750">
              <a:spcAft>
                <a:spcPts val="1200"/>
              </a:spcAft>
              <a:buFont typeface="Arial" panose="020B0604020202020204" pitchFamily="34" charset="0"/>
              <a:buChar char="•"/>
            </a:pPr>
            <a:r>
              <a:rPr lang="sl-SI" sz="2400"/>
              <a:t>DMP </a:t>
            </a:r>
            <a:r>
              <a:rPr lang="sl-SI" sz="2400" err="1"/>
              <a:t>Tool</a:t>
            </a:r>
            <a:r>
              <a:rPr lang="sl-SI" sz="2400"/>
              <a:t> </a:t>
            </a:r>
            <a:r>
              <a:rPr lang="sl-SI" sz="2400">
                <a:hlinkClick r:id="rId7"/>
              </a:rPr>
              <a:t>https://dmptool.org/</a:t>
            </a:r>
            <a:endParaRPr lang="sl-SI" sz="2400"/>
          </a:p>
          <a:p>
            <a:pPr marL="285750" indent="-285750">
              <a:spcAft>
                <a:spcPts val="1200"/>
              </a:spcAft>
              <a:buFont typeface="Arial" panose="020B0604020202020204" pitchFamily="34" charset="0"/>
              <a:buChar char="•"/>
            </a:pPr>
            <a:r>
              <a:rPr lang="sl-SI" sz="2400"/>
              <a:t>CESSDA Data Management </a:t>
            </a:r>
            <a:r>
              <a:rPr lang="sl-SI" sz="2400" err="1"/>
              <a:t>Expert</a:t>
            </a:r>
            <a:r>
              <a:rPr lang="sl-SI" sz="2400"/>
              <a:t> </a:t>
            </a:r>
            <a:r>
              <a:rPr lang="sl-SI" sz="2400" err="1"/>
              <a:t>Guide</a:t>
            </a:r>
            <a:r>
              <a:rPr lang="sl-SI" sz="2400"/>
              <a:t> (DMEG) </a:t>
            </a:r>
            <a:r>
              <a:rPr lang="sl-SI" sz="2400">
                <a:hlinkClick r:id="rId8"/>
              </a:rPr>
              <a:t>https://dmeg.cessda.eu/</a:t>
            </a:r>
            <a:endParaRPr lang="sl-SI" sz="2400"/>
          </a:p>
          <a:p>
            <a:pPr marL="285750" indent="-285750">
              <a:spcAft>
                <a:spcPts val="1200"/>
              </a:spcAft>
              <a:buFont typeface="Arial" panose="020B0604020202020204" pitchFamily="34" charset="0"/>
              <a:buChar char="•"/>
            </a:pPr>
            <a:r>
              <a:rPr lang="sl-SI" sz="2400" b="1"/>
              <a:t>Priročnik o načrtovanju ravnanja z raziskovalnimi podatki </a:t>
            </a:r>
            <a:r>
              <a:rPr lang="sl-SI" sz="2400">
                <a:hlinkClick r:id="rId9"/>
              </a:rPr>
              <a:t>https://nrrp.odprtaznanost.si</a:t>
            </a:r>
            <a:r>
              <a:rPr lang="sl-SI" sz="2400"/>
              <a:t> </a:t>
            </a:r>
          </a:p>
          <a:p>
            <a:pPr marL="285750" indent="-285750">
              <a:spcAft>
                <a:spcPts val="1200"/>
              </a:spcAft>
              <a:buFont typeface="Arial" panose="020B0604020202020204" pitchFamily="34" charset="0"/>
              <a:buChar char="•"/>
            </a:pPr>
            <a:r>
              <a:rPr lang="sl-SI" sz="2400" b="1"/>
              <a:t>NRRP Asistent</a:t>
            </a:r>
            <a:r>
              <a:rPr lang="sl-SI" sz="2400"/>
              <a:t> </a:t>
            </a:r>
            <a:r>
              <a:rPr lang="sl-SI" sz="2400">
                <a:hlinkClick r:id="rId10"/>
              </a:rPr>
              <a:t>https://nrrp.openscience.si/</a:t>
            </a:r>
            <a:r>
              <a:rPr lang="sl-SI" sz="2400"/>
              <a:t> </a:t>
            </a:r>
          </a:p>
        </p:txBody>
      </p:sp>
    </p:spTree>
    <p:extLst>
      <p:ext uri="{BB962C8B-B14F-4D97-AF65-F5344CB8AC3E}">
        <p14:creationId xmlns:p14="http://schemas.microsoft.com/office/powerpoint/2010/main" val="337982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DMP Online</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6" name="Podnaslov 2">
            <a:extLst>
              <a:ext uri="{FF2B5EF4-FFF2-40B4-BE49-F238E27FC236}">
                <a16:creationId xmlns:a16="http://schemas.microsoft.com/office/drawing/2014/main" id="{7EFE8FA9-C869-6BDF-3C06-ABF8EE74A02F}"/>
              </a:ext>
            </a:extLst>
          </p:cNvPr>
          <p:cNvSpPr txBox="1">
            <a:spLocks/>
          </p:cNvSpPr>
          <p:nvPr/>
        </p:nvSpPr>
        <p:spPr>
          <a:xfrm>
            <a:off x="553039" y="1380455"/>
            <a:ext cx="9144000" cy="81741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l-SI" sz="2000">
                <a:solidFill>
                  <a:schemeClr val="tx1"/>
                </a:solidFill>
                <a:latin typeface="+mn-lt"/>
              </a:rPr>
              <a:t>Spletno orodje, ki je v pomoč pri ustvarjanju, posodabljanju, sodelovanju pri izdelavi in deljenju NRRP je DMPonline </a:t>
            </a:r>
            <a:r>
              <a:rPr lang="en-US" sz="2000">
                <a:solidFill>
                  <a:schemeClr val="tx1"/>
                </a:solidFill>
                <a:latin typeface="+mn-lt"/>
              </a:rPr>
              <a:t> (</a:t>
            </a:r>
            <a:r>
              <a:rPr lang="en-US" sz="2000">
                <a:solidFill>
                  <a:schemeClr val="tx1"/>
                </a:solidFill>
                <a:latin typeface="+mn-lt"/>
                <a:hlinkClick r:id="rId3">
                  <a:extLst>
                    <a:ext uri="{A12FA001-AC4F-418D-AE19-62706E023703}">
                      <ahyp:hlinkClr xmlns:ahyp="http://schemas.microsoft.com/office/drawing/2018/hyperlinkcolor" val="tx"/>
                    </a:ext>
                  </a:extLst>
                </a:hlinkClick>
              </a:rPr>
              <a:t>https://dmponline.dcc.ac.uk/</a:t>
            </a:r>
            <a:r>
              <a:rPr lang="en-US" sz="2000">
                <a:solidFill>
                  <a:schemeClr val="tx1"/>
                </a:solidFill>
                <a:latin typeface="+mn-lt"/>
              </a:rPr>
              <a:t>)</a:t>
            </a:r>
          </a:p>
          <a:p>
            <a:pPr marL="342900" indent="-342900">
              <a:buClr>
                <a:srgbClr val="2CBECC"/>
              </a:buClr>
              <a:buFont typeface="Arial" panose="020B0604020202020204" pitchFamily="34" charset="0"/>
              <a:buChar char="•"/>
            </a:pPr>
            <a:endParaRPr lang="en-US" sz="2000">
              <a:latin typeface="Gotham Book" pitchFamily="50" charset="0"/>
              <a:cs typeface="Gotham Book" pitchFamily="50" charset="0"/>
            </a:endParaRPr>
          </a:p>
        </p:txBody>
      </p:sp>
      <p:sp>
        <p:nvSpPr>
          <p:cNvPr id="8" name="PoljeZBesedilom 7">
            <a:extLst>
              <a:ext uri="{FF2B5EF4-FFF2-40B4-BE49-F238E27FC236}">
                <a16:creationId xmlns:a16="http://schemas.microsoft.com/office/drawing/2014/main" id="{25CE4A63-C40E-EB9B-98CF-6F3EF0FCA4A5}"/>
              </a:ext>
            </a:extLst>
          </p:cNvPr>
          <p:cNvSpPr txBox="1"/>
          <p:nvPr/>
        </p:nvSpPr>
        <p:spPr>
          <a:xfrm>
            <a:off x="7871381" y="2718432"/>
            <a:ext cx="3616531" cy="29700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l-SI"/>
              <a:t>Odprtokodna osnova</a:t>
            </a: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r>
              <a:rPr lang="sl-SI"/>
              <a:t>Razvila sta ga </a:t>
            </a:r>
            <a:r>
              <a:rPr lang="en-US">
                <a:hlinkClick r:id="rId4"/>
              </a:rPr>
              <a:t>Digital Curation Centre</a:t>
            </a:r>
            <a:r>
              <a:rPr lang="en-US"/>
              <a:t> (DCC) </a:t>
            </a:r>
            <a:r>
              <a:rPr lang="sl-SI"/>
              <a:t>in </a:t>
            </a:r>
            <a:r>
              <a:rPr lang="en-US">
                <a:hlinkClick r:id="rId5"/>
              </a:rPr>
              <a:t>University of California Curation Center </a:t>
            </a:r>
            <a:r>
              <a:rPr lang="en-US"/>
              <a:t>(UC3)</a:t>
            </a:r>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r>
              <a:rPr lang="sl-SI"/>
              <a:t>Prva verzija, ki so jo razvili v </a:t>
            </a:r>
            <a:r>
              <a:rPr lang="en-US"/>
              <a:t>DCC </a:t>
            </a:r>
            <a:r>
              <a:rPr lang="sl-SI"/>
              <a:t>je bila v uporabi že </a:t>
            </a:r>
            <a:r>
              <a:rPr lang="en-US"/>
              <a:t>2010 </a:t>
            </a:r>
          </a:p>
          <a:p>
            <a:endParaRPr lang="sl-SI"/>
          </a:p>
        </p:txBody>
      </p:sp>
      <p:pic>
        <p:nvPicPr>
          <p:cNvPr id="7" name="Slika 6">
            <a:extLst>
              <a:ext uri="{FF2B5EF4-FFF2-40B4-BE49-F238E27FC236}">
                <a16:creationId xmlns:a16="http://schemas.microsoft.com/office/drawing/2014/main" id="{8A038B2C-19C6-8902-F4A3-023B28B5439F}"/>
              </a:ext>
            </a:extLst>
          </p:cNvPr>
          <p:cNvPicPr>
            <a:picLocks noChangeAspect="1"/>
          </p:cNvPicPr>
          <p:nvPr/>
        </p:nvPicPr>
        <p:blipFill>
          <a:blip r:embed="rId6"/>
          <a:stretch>
            <a:fillRect/>
          </a:stretch>
        </p:blipFill>
        <p:spPr>
          <a:xfrm>
            <a:off x="687882" y="2141220"/>
            <a:ext cx="6843272" cy="4640580"/>
          </a:xfrm>
          <a:prstGeom prst="rect">
            <a:avLst/>
          </a:prstGeom>
        </p:spPr>
      </p:pic>
    </p:spTree>
    <p:extLst>
      <p:ext uri="{BB962C8B-B14F-4D97-AF65-F5344CB8AC3E}">
        <p14:creationId xmlns:p14="http://schemas.microsoft.com/office/powerpoint/2010/main" val="3673233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DMP Online</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3" name="Naslov 1">
            <a:extLst>
              <a:ext uri="{FF2B5EF4-FFF2-40B4-BE49-F238E27FC236}">
                <a16:creationId xmlns:a16="http://schemas.microsoft.com/office/drawing/2014/main" id="{0184337B-DD5F-5531-7C79-2D1681843105}"/>
              </a:ext>
            </a:extLst>
          </p:cNvPr>
          <p:cNvSpPr txBox="1">
            <a:spLocks/>
          </p:cNvSpPr>
          <p:nvPr/>
        </p:nvSpPr>
        <p:spPr>
          <a:xfrm>
            <a:off x="1523999" y="1122363"/>
            <a:ext cx="9534525" cy="1011237"/>
          </a:xfrm>
          <a:prstGeom prst="rect">
            <a:avLst/>
          </a:prstGeom>
          <a:noFill/>
          <a:ln>
            <a:noFill/>
          </a:ln>
        </p:spPr>
        <p:txBody>
          <a:bodyPr vert="horz" wrap="square" lIns="91440" tIns="45720" rIns="91440" bIns="45720" anchor="t"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sz="2400">
              <a:solidFill>
                <a:srgbClr val="2CBECC"/>
              </a:solidFill>
              <a:latin typeface="Gotham Bold" pitchFamily="50" charset="0"/>
              <a:cs typeface="Gotham Bold" pitchFamily="50" charset="0"/>
            </a:endParaRPr>
          </a:p>
        </p:txBody>
      </p:sp>
      <p:sp>
        <p:nvSpPr>
          <p:cNvPr id="13" name="Podnaslov 2">
            <a:extLst>
              <a:ext uri="{FF2B5EF4-FFF2-40B4-BE49-F238E27FC236}">
                <a16:creationId xmlns:a16="http://schemas.microsoft.com/office/drawing/2014/main" id="{84F47367-0473-BCC8-24CF-4F9D7D2FDF7C}"/>
              </a:ext>
            </a:extLst>
          </p:cNvPr>
          <p:cNvSpPr txBox="1">
            <a:spLocks/>
          </p:cNvSpPr>
          <p:nvPr/>
        </p:nvSpPr>
        <p:spPr>
          <a:xfrm>
            <a:off x="7309507" y="1883173"/>
            <a:ext cx="4016958" cy="6402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Clr>
                <a:srgbClr val="2CBECC"/>
              </a:buClr>
            </a:pPr>
            <a:r>
              <a:rPr lang="sl-SI" sz="1700">
                <a:latin typeface="Calibri" panose="020F0502020204030204" pitchFamily="34" charset="0"/>
                <a:cs typeface="Calibri" panose="020F0502020204030204" pitchFamily="34" charset="0"/>
              </a:rPr>
              <a:t>Izbirate lahko med štirimi jeziki, vendar niso v celoti prevedene vse vsebine v vse jezike.</a:t>
            </a:r>
          </a:p>
        </p:txBody>
      </p:sp>
      <p:sp>
        <p:nvSpPr>
          <p:cNvPr id="15" name="Podnaslov 2">
            <a:extLst>
              <a:ext uri="{FF2B5EF4-FFF2-40B4-BE49-F238E27FC236}">
                <a16:creationId xmlns:a16="http://schemas.microsoft.com/office/drawing/2014/main" id="{DCA7B916-0A1D-2DEE-C235-9B3A78F9E948}"/>
              </a:ext>
            </a:extLst>
          </p:cNvPr>
          <p:cNvSpPr txBox="1">
            <a:spLocks/>
          </p:cNvSpPr>
          <p:nvPr/>
        </p:nvSpPr>
        <p:spPr>
          <a:xfrm>
            <a:off x="7947503" y="3388960"/>
            <a:ext cx="3406296" cy="11959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rgbClr val="2CBECC"/>
              </a:buClr>
            </a:pPr>
            <a:r>
              <a:rPr lang="sl-SI" sz="1700">
                <a:latin typeface="Calibri" panose="020F0502020204030204" pitchFamily="34" charset="0"/>
                <a:cs typeface="Calibri" panose="020F0502020204030204" pitchFamily="34" charset="0"/>
              </a:rPr>
              <a:t>Zahteve financerjev - različne predloge NRRP ustanov in financerjev raziskav ali specifičnih raziskovalnih programov.</a:t>
            </a:r>
          </a:p>
        </p:txBody>
      </p:sp>
      <p:sp>
        <p:nvSpPr>
          <p:cNvPr id="16" name="Podnaslov 2">
            <a:extLst>
              <a:ext uri="{FF2B5EF4-FFF2-40B4-BE49-F238E27FC236}">
                <a16:creationId xmlns:a16="http://schemas.microsoft.com/office/drawing/2014/main" id="{005E01D6-01DF-292B-9ACA-04F2929543B1}"/>
              </a:ext>
            </a:extLst>
          </p:cNvPr>
          <p:cNvSpPr txBox="1">
            <a:spLocks/>
          </p:cNvSpPr>
          <p:nvPr/>
        </p:nvSpPr>
        <p:spPr>
          <a:xfrm>
            <a:off x="7535019" y="5760904"/>
            <a:ext cx="3406296" cy="881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2CBECC"/>
              </a:buClr>
            </a:pPr>
            <a:endParaRPr lang="sl-SI" sz="2000">
              <a:latin typeface="Gotham Book" pitchFamily="50" charset="0"/>
              <a:cs typeface="Gotham Book" pitchFamily="50" charset="0"/>
            </a:endParaRPr>
          </a:p>
        </p:txBody>
      </p:sp>
      <p:sp>
        <p:nvSpPr>
          <p:cNvPr id="17" name="Podnaslov 2">
            <a:extLst>
              <a:ext uri="{FF2B5EF4-FFF2-40B4-BE49-F238E27FC236}">
                <a16:creationId xmlns:a16="http://schemas.microsoft.com/office/drawing/2014/main" id="{2FC95DCE-0DAE-CEEA-0E82-25F1CA9ECDBC}"/>
              </a:ext>
            </a:extLst>
          </p:cNvPr>
          <p:cNvSpPr txBox="1">
            <a:spLocks/>
          </p:cNvSpPr>
          <p:nvPr/>
        </p:nvSpPr>
        <p:spPr>
          <a:xfrm>
            <a:off x="1228724" y="1157013"/>
            <a:ext cx="4588822" cy="668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rgbClr val="2CBECC"/>
              </a:buClr>
            </a:pPr>
            <a:r>
              <a:rPr lang="sl-SI" sz="1800">
                <a:latin typeface="Calibri" panose="020F0502020204030204" pitchFamily="34" charset="0"/>
                <a:cs typeface="Calibri" panose="020F0502020204030204" pitchFamily="34" charset="0"/>
              </a:rPr>
              <a:t>Za dostop do polne funkcionalnosti DMPonline morate ustvariti račun. </a:t>
            </a:r>
          </a:p>
          <a:p>
            <a:pPr marL="342900" indent="-342900" algn="l">
              <a:buClr>
                <a:srgbClr val="2CBECC"/>
              </a:buClr>
              <a:buFont typeface="Arial" panose="020B0604020202020204" pitchFamily="34" charset="0"/>
              <a:buChar char="•"/>
            </a:pPr>
            <a:endParaRPr lang="sl-SI" sz="2000">
              <a:latin typeface="Gotham Book" pitchFamily="50" charset="0"/>
              <a:cs typeface="Gotham Book" pitchFamily="50" charset="0"/>
            </a:endParaRPr>
          </a:p>
        </p:txBody>
      </p:sp>
      <p:sp>
        <p:nvSpPr>
          <p:cNvPr id="18" name="Pravokotnik: zaokroženi vogali 17">
            <a:extLst>
              <a:ext uri="{FF2B5EF4-FFF2-40B4-BE49-F238E27FC236}">
                <a16:creationId xmlns:a16="http://schemas.microsoft.com/office/drawing/2014/main" id="{10DFEDA5-D1EB-D0E8-4974-B6CF2C1610F7}"/>
              </a:ext>
            </a:extLst>
          </p:cNvPr>
          <p:cNvSpPr/>
          <p:nvPr/>
        </p:nvSpPr>
        <p:spPr>
          <a:xfrm>
            <a:off x="7269480" y="1856367"/>
            <a:ext cx="4084319" cy="667103"/>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ravokotnik: zaokroženi vogali 18">
            <a:extLst>
              <a:ext uri="{FF2B5EF4-FFF2-40B4-BE49-F238E27FC236}">
                <a16:creationId xmlns:a16="http://schemas.microsoft.com/office/drawing/2014/main" id="{5852F296-CB05-6F11-F439-C95130679F78}"/>
              </a:ext>
            </a:extLst>
          </p:cNvPr>
          <p:cNvSpPr/>
          <p:nvPr/>
        </p:nvSpPr>
        <p:spPr>
          <a:xfrm>
            <a:off x="7920169" y="3299528"/>
            <a:ext cx="3406296" cy="1285429"/>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Pravokotnik: zaokroženi vogali 20">
            <a:extLst>
              <a:ext uri="{FF2B5EF4-FFF2-40B4-BE49-F238E27FC236}">
                <a16:creationId xmlns:a16="http://schemas.microsoft.com/office/drawing/2014/main" id="{B21B2159-E2DF-1007-8CB4-AD3827C701E8}"/>
              </a:ext>
            </a:extLst>
          </p:cNvPr>
          <p:cNvSpPr/>
          <p:nvPr/>
        </p:nvSpPr>
        <p:spPr>
          <a:xfrm>
            <a:off x="1133477" y="1051061"/>
            <a:ext cx="4684068" cy="888719"/>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k: zaokroženi vogali 21">
            <a:extLst>
              <a:ext uri="{FF2B5EF4-FFF2-40B4-BE49-F238E27FC236}">
                <a16:creationId xmlns:a16="http://schemas.microsoft.com/office/drawing/2014/main" id="{74E45362-335B-9280-0546-CBB1CAF0B26F}"/>
              </a:ext>
            </a:extLst>
          </p:cNvPr>
          <p:cNvSpPr/>
          <p:nvPr/>
        </p:nvSpPr>
        <p:spPr>
          <a:xfrm>
            <a:off x="7421880" y="5592297"/>
            <a:ext cx="3931919" cy="664749"/>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PoljeZBesedilom 25">
            <a:extLst>
              <a:ext uri="{FF2B5EF4-FFF2-40B4-BE49-F238E27FC236}">
                <a16:creationId xmlns:a16="http://schemas.microsoft.com/office/drawing/2014/main" id="{F6DBCD6F-BD8D-C969-9E75-0E32F18A7EFD}"/>
              </a:ext>
            </a:extLst>
          </p:cNvPr>
          <p:cNvSpPr txBox="1"/>
          <p:nvPr/>
        </p:nvSpPr>
        <p:spPr>
          <a:xfrm>
            <a:off x="7421880" y="5610715"/>
            <a:ext cx="3856505" cy="646331"/>
          </a:xfrm>
          <a:prstGeom prst="rect">
            <a:avLst/>
          </a:prstGeom>
          <a:noFill/>
        </p:spPr>
        <p:txBody>
          <a:bodyPr wrap="square">
            <a:spAutoFit/>
          </a:bodyPr>
          <a:lstStyle/>
          <a:p>
            <a:r>
              <a:rPr lang="sl-SI"/>
              <a:t>Javni NRRP, ki jih lahko vsakdo pregleda in morda uporabi kot predlogo.</a:t>
            </a:r>
          </a:p>
        </p:txBody>
      </p:sp>
      <p:pic>
        <p:nvPicPr>
          <p:cNvPr id="25" name="Slika 24">
            <a:extLst>
              <a:ext uri="{FF2B5EF4-FFF2-40B4-BE49-F238E27FC236}">
                <a16:creationId xmlns:a16="http://schemas.microsoft.com/office/drawing/2014/main" id="{E4E177C9-27EF-A311-102F-6CF210B68129}"/>
              </a:ext>
            </a:extLst>
          </p:cNvPr>
          <p:cNvPicPr>
            <a:picLocks noChangeAspect="1"/>
          </p:cNvPicPr>
          <p:nvPr/>
        </p:nvPicPr>
        <p:blipFill>
          <a:blip r:embed="rId3"/>
          <a:stretch>
            <a:fillRect/>
          </a:stretch>
        </p:blipFill>
        <p:spPr>
          <a:xfrm>
            <a:off x="140235" y="2183680"/>
            <a:ext cx="6893025" cy="4674319"/>
          </a:xfrm>
          <a:prstGeom prst="rect">
            <a:avLst/>
          </a:prstGeom>
        </p:spPr>
      </p:pic>
    </p:spTree>
    <p:extLst>
      <p:ext uri="{BB962C8B-B14F-4D97-AF65-F5344CB8AC3E}">
        <p14:creationId xmlns:p14="http://schemas.microsoft.com/office/powerpoint/2010/main" val="134775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513631"/>
            <a:ext cx="10515600" cy="817418"/>
          </a:xfrm>
        </p:spPr>
        <p:txBody>
          <a:bodyPr>
            <a:normAutofit fontScale="90000"/>
          </a:bodyPr>
          <a:lstStyle/>
          <a:p>
            <a:pPr lvl="0"/>
            <a:r>
              <a:rPr lang="pl-PL" sz="5000" b="1">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836674"/>
            <a:ext cx="10515600" cy="484906"/>
          </a:xfrm>
          <a:prstGeom prst="rect">
            <a:avLst/>
          </a:prstGeom>
          <a:noFill/>
          <a:ln cap="flat">
            <a:noFill/>
          </a:ln>
        </p:spPr>
        <p:txBody>
          <a:bodyPr vert="horz" wrap="square" lIns="91440" tIns="45720" rIns="91440" bIns="45720" anchor="ctr" anchorCtr="0" compatLnSpc="1">
            <a:noAutofit/>
          </a:bodyPr>
          <a:lstStyle/>
          <a:p>
            <a:r>
              <a:rPr lang="sl-SI" sz="2400"/>
              <a:t>Ravnanje z raziskovalnimi podatki je potrebno natančno vnaprej predvideti s pomočjo načrta ravnanja z raziskovalnimi podatki (NRRP oz. data management plan, DMP). </a:t>
            </a:r>
          </a:p>
          <a:p>
            <a:endParaRPr lang="sl-SI" sz="2400"/>
          </a:p>
          <a:p>
            <a:r>
              <a:rPr lang="sl-SI" sz="2400"/>
              <a:t>Načrti ravnanja z raziskovalnimi podatki so temelj odgovornega upravljanja s podatki in so z letom 2021 postali obvezni za projekte v okviru Obzorja Evropa in Evropskega raziskovalnega sveta (ERC), ne glede na to, ali gre za ustvarjanje ali za ponovno uporabo podatkov (</a:t>
            </a:r>
            <a:r>
              <a:rPr lang="sl-SI" sz="2400" err="1"/>
              <a:t>reuse</a:t>
            </a:r>
            <a:r>
              <a:rPr lang="sl-SI" sz="2400"/>
              <a:t>). </a:t>
            </a:r>
          </a:p>
          <a:p>
            <a:endParaRPr lang="sl-SI" sz="2400"/>
          </a:p>
          <a:p>
            <a:r>
              <a:rPr lang="sl-SI" sz="2400"/>
              <a:t>Tudi nacionalni financerji (npr. ARIS) uvaja zahtevo po odgovornem ravnanju z raziskovalnimi podatki in posledično po NRRP (</a:t>
            </a:r>
            <a:r>
              <a:rPr lang="sl-SI" sz="2400">
                <a:hlinkClick r:id="rId3"/>
              </a:rPr>
              <a:t>Novosti s področja odprte znanosti</a:t>
            </a:r>
            <a:r>
              <a:rPr lang="sl-SI" sz="2400"/>
              <a:t>). </a:t>
            </a:r>
          </a:p>
        </p:txBody>
      </p:sp>
    </p:spTree>
    <p:extLst>
      <p:ext uri="{BB962C8B-B14F-4D97-AF65-F5344CB8AC3E}">
        <p14:creationId xmlns:p14="http://schemas.microsoft.com/office/powerpoint/2010/main" val="3431372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Data Stewardship Wizard 		</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8418136" cy="707886"/>
          </a:xfrm>
          <a:prstGeom prst="rect">
            <a:avLst/>
          </a:prstGeom>
          <a:noFill/>
        </p:spPr>
        <p:txBody>
          <a:bodyPr wrap="square">
            <a:spAutoFit/>
          </a:bodyPr>
          <a:lstStyle/>
          <a:p>
            <a:r>
              <a:rPr lang="sl-SI" sz="2000"/>
              <a:t>Data </a:t>
            </a:r>
            <a:r>
              <a:rPr lang="sl-SI" sz="2000" err="1"/>
              <a:t>Stewardship</a:t>
            </a:r>
            <a:r>
              <a:rPr lang="sl-SI" sz="2000"/>
              <a:t> </a:t>
            </a:r>
            <a:r>
              <a:rPr lang="sl-SI" sz="2000" err="1"/>
              <a:t>Wizard</a:t>
            </a:r>
            <a:r>
              <a:rPr lang="sl-SI" sz="2000"/>
              <a:t> - Čarovnik za pripravo NRRP</a:t>
            </a:r>
          </a:p>
          <a:p>
            <a:r>
              <a:rPr lang="sl-SI" sz="2000">
                <a:hlinkClick r:id="rId3"/>
              </a:rPr>
              <a:t>https://ds-wizard.org/</a:t>
            </a:r>
            <a:r>
              <a:rPr lang="sl-SI" sz="2000"/>
              <a:t> </a:t>
            </a:r>
          </a:p>
        </p:txBody>
      </p:sp>
      <p:pic>
        <p:nvPicPr>
          <p:cNvPr id="9" name="Google Shape;565;g2127c3f73a8_0_30">
            <a:extLst>
              <a:ext uri="{FF2B5EF4-FFF2-40B4-BE49-F238E27FC236}">
                <a16:creationId xmlns:a16="http://schemas.microsoft.com/office/drawing/2014/main" id="{2548FB96-F84D-6E31-919F-AB1A84385587}"/>
              </a:ext>
            </a:extLst>
          </p:cNvPr>
          <p:cNvPicPr preferRelativeResize="0"/>
          <p:nvPr/>
        </p:nvPicPr>
        <p:blipFill>
          <a:blip r:embed="rId4">
            <a:alphaModFix/>
          </a:blip>
          <a:stretch>
            <a:fillRect/>
          </a:stretch>
        </p:blipFill>
        <p:spPr>
          <a:xfrm>
            <a:off x="704088" y="2362200"/>
            <a:ext cx="8418136" cy="3690700"/>
          </a:xfrm>
          <a:prstGeom prst="rect">
            <a:avLst/>
          </a:prstGeom>
          <a:noFill/>
          <a:ln>
            <a:noFill/>
          </a:ln>
        </p:spPr>
      </p:pic>
      <p:sp>
        <p:nvSpPr>
          <p:cNvPr id="7" name="PoljeZBesedilom 6">
            <a:extLst>
              <a:ext uri="{FF2B5EF4-FFF2-40B4-BE49-F238E27FC236}">
                <a16:creationId xmlns:a16="http://schemas.microsoft.com/office/drawing/2014/main" id="{28DC5675-C696-C563-16AE-3DE971A6D836}"/>
              </a:ext>
            </a:extLst>
          </p:cNvPr>
          <p:cNvSpPr txBox="1"/>
          <p:nvPr/>
        </p:nvSpPr>
        <p:spPr>
          <a:xfrm>
            <a:off x="0" y="6581001"/>
            <a:ext cx="6501972" cy="276999"/>
          </a:xfrm>
          <a:prstGeom prst="rect">
            <a:avLst/>
          </a:prstGeom>
          <a:noFill/>
        </p:spPr>
        <p:txBody>
          <a:bodyPr wrap="square">
            <a:spAutoFit/>
          </a:bodyPr>
          <a:lstStyle/>
          <a:p>
            <a:r>
              <a:rPr lang="sl-SI" sz="1200">
                <a:solidFill>
                  <a:schemeClr val="dk1"/>
                </a:solidFill>
                <a:ea typeface="Arial"/>
                <a:cs typeface="Arial"/>
                <a:sym typeface="Arial"/>
              </a:rPr>
              <a:t>Dr. Brane Leskošek, Središče</a:t>
            </a:r>
            <a:r>
              <a:rPr lang="en-US" sz="1200">
                <a:solidFill>
                  <a:schemeClr val="dk1"/>
                </a:solidFill>
                <a:ea typeface="Arial"/>
                <a:cs typeface="Arial"/>
                <a:sym typeface="Arial"/>
              </a:rPr>
              <a:t> ELIXIR-SI/IBMI</a:t>
            </a:r>
            <a:r>
              <a:rPr lang="sl-SI" sz="1200">
                <a:solidFill>
                  <a:schemeClr val="dk1"/>
                </a:solidFill>
                <a:ea typeface="Arial"/>
                <a:cs typeface="Arial"/>
                <a:sym typeface="Arial"/>
              </a:rPr>
              <a:t>, </a:t>
            </a:r>
            <a:r>
              <a:rPr lang="en-US" sz="1200" err="1">
                <a:solidFill>
                  <a:schemeClr val="dk1"/>
                </a:solidFill>
                <a:ea typeface="Arial"/>
                <a:cs typeface="Arial"/>
                <a:sym typeface="Arial"/>
              </a:rPr>
              <a:t>Medicinska</a:t>
            </a:r>
            <a:r>
              <a:rPr lang="en-US" sz="1200">
                <a:solidFill>
                  <a:schemeClr val="dk1"/>
                </a:solidFill>
                <a:ea typeface="Arial"/>
                <a:cs typeface="Arial"/>
                <a:sym typeface="Arial"/>
              </a:rPr>
              <a:t> </a:t>
            </a:r>
            <a:r>
              <a:rPr lang="en-US" sz="1200" err="1">
                <a:solidFill>
                  <a:schemeClr val="dk1"/>
                </a:solidFill>
                <a:ea typeface="Arial"/>
                <a:cs typeface="Arial"/>
                <a:sym typeface="Arial"/>
              </a:rPr>
              <a:t>fakulteta</a:t>
            </a:r>
            <a:r>
              <a:rPr lang="en-US" sz="1200">
                <a:solidFill>
                  <a:schemeClr val="dk1"/>
                </a:solidFill>
                <a:ea typeface="Arial"/>
                <a:cs typeface="Arial"/>
                <a:sym typeface="Arial"/>
              </a:rPr>
              <a:t> UL</a:t>
            </a:r>
            <a:endParaRPr lang="sl-SI" sz="1200"/>
          </a:p>
        </p:txBody>
      </p:sp>
    </p:spTree>
    <p:extLst>
      <p:ext uri="{BB962C8B-B14F-4D97-AF65-F5344CB8AC3E}">
        <p14:creationId xmlns:p14="http://schemas.microsoft.com/office/powerpoint/2010/main" val="624027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Data Stewardship Wizard 		</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7" name="PoljeZBesedilom 6">
            <a:extLst>
              <a:ext uri="{FF2B5EF4-FFF2-40B4-BE49-F238E27FC236}">
                <a16:creationId xmlns:a16="http://schemas.microsoft.com/office/drawing/2014/main" id="{28DC5675-C696-C563-16AE-3DE971A6D836}"/>
              </a:ext>
            </a:extLst>
          </p:cNvPr>
          <p:cNvSpPr txBox="1"/>
          <p:nvPr/>
        </p:nvSpPr>
        <p:spPr>
          <a:xfrm>
            <a:off x="0" y="6581001"/>
            <a:ext cx="6501972" cy="276999"/>
          </a:xfrm>
          <a:prstGeom prst="rect">
            <a:avLst/>
          </a:prstGeom>
          <a:noFill/>
        </p:spPr>
        <p:txBody>
          <a:bodyPr wrap="square">
            <a:spAutoFit/>
          </a:bodyPr>
          <a:lstStyle/>
          <a:p>
            <a:r>
              <a:rPr lang="sl-SI" sz="1200">
                <a:solidFill>
                  <a:schemeClr val="dk1"/>
                </a:solidFill>
                <a:ea typeface="Arial"/>
                <a:cs typeface="Arial"/>
                <a:sym typeface="Arial"/>
              </a:rPr>
              <a:t>Dr. Brane Leskošek, Središče</a:t>
            </a:r>
            <a:r>
              <a:rPr lang="en-US" sz="1200">
                <a:solidFill>
                  <a:schemeClr val="dk1"/>
                </a:solidFill>
                <a:ea typeface="Arial"/>
                <a:cs typeface="Arial"/>
                <a:sym typeface="Arial"/>
              </a:rPr>
              <a:t> ELIXIR-SI/IBMI</a:t>
            </a:r>
            <a:r>
              <a:rPr lang="sl-SI" sz="1200">
                <a:solidFill>
                  <a:schemeClr val="dk1"/>
                </a:solidFill>
                <a:ea typeface="Arial"/>
                <a:cs typeface="Arial"/>
                <a:sym typeface="Arial"/>
              </a:rPr>
              <a:t>, </a:t>
            </a:r>
            <a:r>
              <a:rPr lang="en-US" sz="1200" err="1">
                <a:solidFill>
                  <a:schemeClr val="dk1"/>
                </a:solidFill>
                <a:ea typeface="Arial"/>
                <a:cs typeface="Arial"/>
                <a:sym typeface="Arial"/>
              </a:rPr>
              <a:t>Medicinska</a:t>
            </a:r>
            <a:r>
              <a:rPr lang="en-US" sz="1200">
                <a:solidFill>
                  <a:schemeClr val="dk1"/>
                </a:solidFill>
                <a:ea typeface="Arial"/>
                <a:cs typeface="Arial"/>
                <a:sym typeface="Arial"/>
              </a:rPr>
              <a:t> </a:t>
            </a:r>
            <a:r>
              <a:rPr lang="en-US" sz="1200" err="1">
                <a:solidFill>
                  <a:schemeClr val="dk1"/>
                </a:solidFill>
                <a:ea typeface="Arial"/>
                <a:cs typeface="Arial"/>
                <a:sym typeface="Arial"/>
              </a:rPr>
              <a:t>fakulteta</a:t>
            </a:r>
            <a:r>
              <a:rPr lang="en-US" sz="1200">
                <a:solidFill>
                  <a:schemeClr val="dk1"/>
                </a:solidFill>
                <a:ea typeface="Arial"/>
                <a:cs typeface="Arial"/>
                <a:sym typeface="Arial"/>
              </a:rPr>
              <a:t> UL</a:t>
            </a:r>
            <a:endParaRPr lang="sl-SI" sz="1200"/>
          </a:p>
        </p:txBody>
      </p:sp>
      <p:sp>
        <p:nvSpPr>
          <p:cNvPr id="3" name="PoljeZBesedilom 2">
            <a:extLst>
              <a:ext uri="{FF2B5EF4-FFF2-40B4-BE49-F238E27FC236}">
                <a16:creationId xmlns:a16="http://schemas.microsoft.com/office/drawing/2014/main" id="{A035F4F5-2311-38AC-596F-C3D760547334}"/>
              </a:ext>
            </a:extLst>
          </p:cNvPr>
          <p:cNvSpPr txBox="1"/>
          <p:nvPr/>
        </p:nvSpPr>
        <p:spPr>
          <a:xfrm>
            <a:off x="838200" y="1908866"/>
            <a:ext cx="10515600" cy="2092881"/>
          </a:xfrm>
          <a:prstGeom prst="rect">
            <a:avLst/>
          </a:prstGeom>
          <a:noFill/>
        </p:spPr>
        <p:txBody>
          <a:bodyPr wrap="square">
            <a:spAutoFit/>
          </a:bodyPr>
          <a:lstStyle/>
          <a:p>
            <a:pPr marL="342900" indent="-342900">
              <a:spcAft>
                <a:spcPts val="600"/>
              </a:spcAft>
              <a:buFont typeface="Arial" panose="020B0604020202020204" pitchFamily="34" charset="0"/>
              <a:buChar char="•"/>
            </a:pPr>
            <a:r>
              <a:rPr lang="sl-SI" sz="2400"/>
              <a:t>DSW je eno izmed treh (poleg </a:t>
            </a:r>
            <a:r>
              <a:rPr lang="sl-SI" sz="2400" err="1"/>
              <a:t>DMPOnline</a:t>
            </a:r>
            <a:r>
              <a:rPr lang="sl-SI" sz="2400"/>
              <a:t> in ARGOS) priporočenih orodij za pripravo NRRP s strani </a:t>
            </a:r>
            <a:r>
              <a:rPr lang="sl-SI" sz="2400" i="1" err="1"/>
              <a:t>Horizon</a:t>
            </a:r>
            <a:r>
              <a:rPr lang="sl-SI" sz="2400" i="1"/>
              <a:t> </a:t>
            </a:r>
            <a:r>
              <a:rPr lang="sl-SI" sz="2400" i="1" err="1"/>
              <a:t>Europe</a:t>
            </a:r>
            <a:r>
              <a:rPr lang="sl-SI" sz="2400" i="1"/>
              <a:t> </a:t>
            </a:r>
            <a:r>
              <a:rPr lang="sl-SI" sz="2400" i="1" err="1"/>
              <a:t>Programme</a:t>
            </a:r>
            <a:r>
              <a:rPr lang="sl-SI" sz="2400" i="1"/>
              <a:t> </a:t>
            </a:r>
            <a:r>
              <a:rPr lang="sl-SI" sz="2400" i="1" err="1"/>
              <a:t>Guide</a:t>
            </a:r>
            <a:r>
              <a:rPr lang="sl-SI" sz="2400"/>
              <a:t> in priporočeno </a:t>
            </a:r>
            <a:r>
              <a:rPr lang="sl-SI" sz="2400" err="1"/>
              <a:t>interoperabilno</a:t>
            </a:r>
            <a:r>
              <a:rPr lang="sl-SI" sz="2400"/>
              <a:t> orodje evropske mreže ELIXIR.</a:t>
            </a:r>
          </a:p>
          <a:p>
            <a:pPr marL="342900" indent="-342900">
              <a:spcAft>
                <a:spcPts val="600"/>
              </a:spcAft>
              <a:buFont typeface="Arial" panose="020B0604020202020204" pitchFamily="34" charset="0"/>
              <a:buChar char="•"/>
            </a:pPr>
            <a:r>
              <a:rPr lang="sl-SI" sz="2400"/>
              <a:t>DSW omogoča pripravo in razvoj NRRP skozi celotno trajanje projekta.</a:t>
            </a:r>
          </a:p>
          <a:p>
            <a:pPr marL="342900" indent="-342900">
              <a:spcAft>
                <a:spcPts val="600"/>
              </a:spcAft>
              <a:buFont typeface="Arial" panose="020B0604020202020204" pitchFamily="34" charset="0"/>
              <a:buChar char="•"/>
            </a:pPr>
            <a:r>
              <a:rPr lang="sl-SI" sz="2400"/>
              <a:t>Koraki NRRP v DSW sledijo življenjskemu krogu podatkov:</a:t>
            </a:r>
          </a:p>
        </p:txBody>
      </p:sp>
      <p:pic>
        <p:nvPicPr>
          <p:cNvPr id="8" name="Slika 7">
            <a:extLst>
              <a:ext uri="{FF2B5EF4-FFF2-40B4-BE49-F238E27FC236}">
                <a16:creationId xmlns:a16="http://schemas.microsoft.com/office/drawing/2014/main" id="{D2B74EBE-A7AE-2FE5-216E-80E648FA351E}"/>
              </a:ext>
            </a:extLst>
          </p:cNvPr>
          <p:cNvPicPr>
            <a:picLocks noChangeAspect="1"/>
          </p:cNvPicPr>
          <p:nvPr/>
        </p:nvPicPr>
        <p:blipFill>
          <a:blip r:embed="rId3"/>
          <a:stretch>
            <a:fillRect/>
          </a:stretch>
        </p:blipFill>
        <p:spPr>
          <a:xfrm>
            <a:off x="8586667" y="3997848"/>
            <a:ext cx="2414168" cy="2355166"/>
          </a:xfrm>
          <a:prstGeom prst="rect">
            <a:avLst/>
          </a:prstGeom>
        </p:spPr>
      </p:pic>
      <p:sp>
        <p:nvSpPr>
          <p:cNvPr id="10" name="PoljeZBesedilom 9">
            <a:extLst>
              <a:ext uri="{FF2B5EF4-FFF2-40B4-BE49-F238E27FC236}">
                <a16:creationId xmlns:a16="http://schemas.microsoft.com/office/drawing/2014/main" id="{3F4FE76A-43ED-60F2-B829-DD0A8F7E3994}"/>
              </a:ext>
            </a:extLst>
          </p:cNvPr>
          <p:cNvSpPr txBox="1"/>
          <p:nvPr/>
        </p:nvSpPr>
        <p:spPr>
          <a:xfrm>
            <a:off x="7473821" y="6350168"/>
            <a:ext cx="4639860" cy="369332"/>
          </a:xfrm>
          <a:prstGeom prst="rect">
            <a:avLst/>
          </a:prstGeom>
          <a:noFill/>
        </p:spPr>
        <p:txBody>
          <a:bodyPr wrap="none" rtlCol="0">
            <a:spAutoFit/>
          </a:bodyPr>
          <a:lstStyle/>
          <a:p>
            <a:r>
              <a:rPr lang="sl-SI">
                <a:hlinkClick r:id="rId4"/>
              </a:rPr>
              <a:t>https://rdmkit.elixir-europe.org/data_life_cycle</a:t>
            </a:r>
            <a:endParaRPr lang="en-SI"/>
          </a:p>
        </p:txBody>
      </p:sp>
    </p:spTree>
    <p:extLst>
      <p:ext uri="{BB962C8B-B14F-4D97-AF65-F5344CB8AC3E}">
        <p14:creationId xmlns:p14="http://schemas.microsoft.com/office/powerpoint/2010/main" val="2987338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ARGOS</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8418136" cy="400110"/>
          </a:xfrm>
          <a:prstGeom prst="rect">
            <a:avLst/>
          </a:prstGeom>
          <a:noFill/>
        </p:spPr>
        <p:txBody>
          <a:bodyPr wrap="square">
            <a:spAutoFit/>
          </a:bodyPr>
          <a:lstStyle/>
          <a:p>
            <a:r>
              <a:rPr lang="sl-SI" sz="2000" err="1"/>
              <a:t>Argos</a:t>
            </a:r>
            <a:r>
              <a:rPr lang="sl-SI" sz="2000"/>
              <a:t> </a:t>
            </a:r>
            <a:r>
              <a:rPr lang="sl-SI" sz="2000">
                <a:hlinkClick r:id="rId3"/>
              </a:rPr>
              <a:t>https://argos.openaire.eu/</a:t>
            </a:r>
            <a:r>
              <a:rPr lang="sl-SI" sz="2000"/>
              <a:t> </a:t>
            </a:r>
          </a:p>
        </p:txBody>
      </p:sp>
      <p:pic>
        <p:nvPicPr>
          <p:cNvPr id="3" name="Google Shape;563;g2127c3f73a8_0_30">
            <a:extLst>
              <a:ext uri="{FF2B5EF4-FFF2-40B4-BE49-F238E27FC236}">
                <a16:creationId xmlns:a16="http://schemas.microsoft.com/office/drawing/2014/main" id="{E41FFDA5-17D5-79FD-2881-EFACA4CC5D51}"/>
              </a:ext>
            </a:extLst>
          </p:cNvPr>
          <p:cNvPicPr preferRelativeResize="0"/>
          <p:nvPr/>
        </p:nvPicPr>
        <p:blipFill>
          <a:blip r:embed="rId4">
            <a:alphaModFix/>
          </a:blip>
          <a:stretch>
            <a:fillRect/>
          </a:stretch>
        </p:blipFill>
        <p:spPr>
          <a:xfrm>
            <a:off x="565608" y="1966115"/>
            <a:ext cx="6282251" cy="4279629"/>
          </a:xfrm>
          <a:prstGeom prst="rect">
            <a:avLst/>
          </a:prstGeom>
          <a:noFill/>
          <a:ln>
            <a:noFill/>
          </a:ln>
        </p:spPr>
      </p:pic>
      <p:sp>
        <p:nvSpPr>
          <p:cNvPr id="7" name="Google Shape;564;g2127c3f73a8_0_30">
            <a:extLst>
              <a:ext uri="{FF2B5EF4-FFF2-40B4-BE49-F238E27FC236}">
                <a16:creationId xmlns:a16="http://schemas.microsoft.com/office/drawing/2014/main" id="{E9133CBD-9FB8-C666-1AE0-0BB2584A947B}"/>
              </a:ext>
            </a:extLst>
          </p:cNvPr>
          <p:cNvSpPr txBox="1"/>
          <p:nvPr/>
        </p:nvSpPr>
        <p:spPr>
          <a:xfrm>
            <a:off x="8328600" y="1439691"/>
            <a:ext cx="302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err="1">
                <a:solidFill>
                  <a:schemeClr val="hlink"/>
                </a:solidFill>
                <a:hlinkClick r:id="rId5"/>
              </a:rPr>
              <a:t>Posnetek</a:t>
            </a:r>
            <a:r>
              <a:rPr lang="en-US" u="sng">
                <a:solidFill>
                  <a:schemeClr val="hlink"/>
                </a:solidFill>
                <a:hlinkClick r:id="rId5"/>
              </a:rPr>
              <a:t> </a:t>
            </a:r>
            <a:r>
              <a:rPr lang="en-US" u="sng" err="1">
                <a:solidFill>
                  <a:schemeClr val="hlink"/>
                </a:solidFill>
                <a:hlinkClick r:id="rId5"/>
              </a:rPr>
              <a:t>predstavitve</a:t>
            </a:r>
            <a:endParaRPr/>
          </a:p>
        </p:txBody>
      </p:sp>
    </p:spTree>
    <p:extLst>
      <p:ext uri="{BB962C8B-B14F-4D97-AF65-F5344CB8AC3E}">
        <p14:creationId xmlns:p14="http://schemas.microsoft.com/office/powerpoint/2010/main" val="4211410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a:solidFill>
                  <a:srgbClr val="ED7D31"/>
                </a:solidFill>
                <a:latin typeface="Calibri"/>
              </a:rPr>
              <a:t>DMP Tool</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5614756" cy="3231654"/>
          </a:xfrm>
          <a:prstGeom prst="rect">
            <a:avLst/>
          </a:prstGeom>
          <a:noFill/>
        </p:spPr>
        <p:txBody>
          <a:bodyPr wrap="square">
            <a:spAutoFit/>
          </a:bodyPr>
          <a:lstStyle/>
          <a:p>
            <a:r>
              <a:rPr lang="sl-SI" sz="3200"/>
              <a:t>DMP </a:t>
            </a:r>
            <a:r>
              <a:rPr lang="sl-SI" sz="3200" err="1"/>
              <a:t>Tool</a:t>
            </a:r>
            <a:r>
              <a:rPr lang="sl-SI" sz="3200"/>
              <a:t> </a:t>
            </a:r>
            <a:r>
              <a:rPr lang="sl-SI" sz="3200">
                <a:hlinkClick r:id="rId3"/>
              </a:rPr>
              <a:t>https://dmptool.org/</a:t>
            </a:r>
            <a:r>
              <a:rPr lang="sl-SI" sz="3200"/>
              <a:t> </a:t>
            </a:r>
          </a:p>
          <a:p>
            <a:endParaRPr lang="sl-SI" sz="3200"/>
          </a:p>
          <a:p>
            <a:pPr marL="342900" indent="-342900">
              <a:buFont typeface="Arial" panose="020B0604020202020204" pitchFamily="34" charset="0"/>
              <a:buChar char="•"/>
            </a:pPr>
            <a:r>
              <a:rPr lang="sl-SI" sz="2800" err="1"/>
              <a:t>University</a:t>
            </a:r>
            <a:r>
              <a:rPr lang="sl-SI" sz="2800"/>
              <a:t> </a:t>
            </a:r>
            <a:r>
              <a:rPr lang="sl-SI" sz="2800" err="1"/>
              <a:t>of</a:t>
            </a:r>
            <a:r>
              <a:rPr lang="sl-SI" sz="2800"/>
              <a:t> </a:t>
            </a:r>
            <a:r>
              <a:rPr lang="sl-SI" sz="2800" err="1"/>
              <a:t>California</a:t>
            </a:r>
            <a:r>
              <a:rPr lang="sl-SI" sz="2800"/>
              <a:t>, </a:t>
            </a:r>
            <a:r>
              <a:rPr lang="sl-SI" sz="2800" err="1"/>
              <a:t>California</a:t>
            </a:r>
            <a:r>
              <a:rPr lang="sl-SI" sz="2800"/>
              <a:t> </a:t>
            </a:r>
            <a:r>
              <a:rPr lang="sl-SI" sz="2800" err="1"/>
              <a:t>Digital</a:t>
            </a:r>
            <a:r>
              <a:rPr lang="sl-SI" sz="2800"/>
              <a:t> Library</a:t>
            </a:r>
          </a:p>
          <a:p>
            <a:pPr marL="342900" indent="-342900">
              <a:buFont typeface="Arial" panose="020B0604020202020204" pitchFamily="34" charset="0"/>
              <a:buChar char="•"/>
            </a:pPr>
            <a:r>
              <a:rPr lang="sl-SI" sz="2800"/>
              <a:t>Predloge financerjev ZDA</a:t>
            </a:r>
          </a:p>
          <a:p>
            <a:pPr marL="342900" indent="-342900">
              <a:buFont typeface="Arial" panose="020B0604020202020204" pitchFamily="34" charset="0"/>
              <a:buChar char="•"/>
            </a:pPr>
            <a:r>
              <a:rPr lang="sl-SI" sz="2800"/>
              <a:t>Javno dostopni NRRP</a:t>
            </a:r>
          </a:p>
          <a:p>
            <a:pPr marL="342900" indent="-342900">
              <a:buFont typeface="Arial" panose="020B0604020202020204" pitchFamily="34" charset="0"/>
              <a:buChar char="•"/>
            </a:pPr>
            <a:r>
              <a:rPr lang="sl-SI" sz="2800"/>
              <a:t>Možnost institucionalnega članstva</a:t>
            </a:r>
          </a:p>
        </p:txBody>
      </p:sp>
      <p:pic>
        <p:nvPicPr>
          <p:cNvPr id="7" name="Slika 6">
            <a:extLst>
              <a:ext uri="{FF2B5EF4-FFF2-40B4-BE49-F238E27FC236}">
                <a16:creationId xmlns:a16="http://schemas.microsoft.com/office/drawing/2014/main" id="{6E9F29D5-1BD4-AF14-6BC3-938D8AAC6D58}"/>
              </a:ext>
            </a:extLst>
          </p:cNvPr>
          <p:cNvPicPr>
            <a:picLocks noChangeAspect="1"/>
          </p:cNvPicPr>
          <p:nvPr/>
        </p:nvPicPr>
        <p:blipFill>
          <a:blip r:embed="rId4"/>
          <a:stretch>
            <a:fillRect/>
          </a:stretch>
        </p:blipFill>
        <p:spPr>
          <a:xfrm>
            <a:off x="7137563" y="1089519"/>
            <a:ext cx="4855515" cy="5547916"/>
          </a:xfrm>
          <a:prstGeom prst="rect">
            <a:avLst/>
          </a:prstGeom>
        </p:spPr>
      </p:pic>
    </p:spTree>
    <p:extLst>
      <p:ext uri="{BB962C8B-B14F-4D97-AF65-F5344CB8AC3E}">
        <p14:creationId xmlns:p14="http://schemas.microsoft.com/office/powerpoint/2010/main" val="4151964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0229" y="1572582"/>
            <a:ext cx="9293678" cy="817418"/>
          </a:xfrm>
        </p:spPr>
        <p:txBody>
          <a:bodyPr>
            <a:normAutofit fontScale="90000"/>
          </a:bodyPr>
          <a:lstStyle/>
          <a:p>
            <a:pPr lvl="0"/>
            <a:r>
              <a:rPr lang="pl-PL" sz="5000" b="1">
                <a:solidFill>
                  <a:srgbClr val="ED7D31"/>
                </a:solidFill>
                <a:latin typeface="Calibri"/>
              </a:rPr>
              <a:t>CESSDA Data Management Expert Guide (DMEG)</a:t>
            </a:r>
            <a:br>
              <a:rPr lang="pl-PL" sz="5000" b="1">
                <a:solidFill>
                  <a:srgbClr val="ED7D31"/>
                </a:solidFill>
                <a:latin typeface="Calibri"/>
              </a:rPr>
            </a:b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pic>
        <p:nvPicPr>
          <p:cNvPr id="4" name="Slika 3">
            <a:extLst>
              <a:ext uri="{FF2B5EF4-FFF2-40B4-BE49-F238E27FC236}">
                <a16:creationId xmlns:a16="http://schemas.microsoft.com/office/drawing/2014/main" id="{D945640F-D8CA-2CE9-4E25-8C68D82C5707}"/>
              </a:ext>
            </a:extLst>
          </p:cNvPr>
          <p:cNvPicPr>
            <a:picLocks noChangeAspect="1"/>
          </p:cNvPicPr>
          <p:nvPr/>
        </p:nvPicPr>
        <p:blipFill>
          <a:blip r:embed="rId4"/>
          <a:stretch>
            <a:fillRect/>
          </a:stretch>
        </p:blipFill>
        <p:spPr>
          <a:xfrm>
            <a:off x="2481904" y="2283988"/>
            <a:ext cx="9181420" cy="4121253"/>
          </a:xfrm>
          <a:prstGeom prst="rect">
            <a:avLst/>
          </a:prstGeom>
        </p:spPr>
      </p:pic>
      <p:sp>
        <p:nvSpPr>
          <p:cNvPr id="3" name="PoljeZBesedilom 2">
            <a:extLst>
              <a:ext uri="{FF2B5EF4-FFF2-40B4-BE49-F238E27FC236}">
                <a16:creationId xmlns:a16="http://schemas.microsoft.com/office/drawing/2014/main" id="{AB4A6EC2-8B1C-A5CD-758C-4AF5F86638DA}"/>
              </a:ext>
            </a:extLst>
          </p:cNvPr>
          <p:cNvSpPr txBox="1"/>
          <p:nvPr/>
        </p:nvSpPr>
        <p:spPr>
          <a:xfrm>
            <a:off x="838200" y="1822323"/>
            <a:ext cx="10515600" cy="923330"/>
          </a:xfrm>
          <a:prstGeom prst="rect">
            <a:avLst/>
          </a:prstGeom>
          <a:noFill/>
        </p:spPr>
        <p:txBody>
          <a:bodyPr wrap="square" rtlCol="0">
            <a:spAutoFit/>
          </a:bodyPr>
          <a:lstStyle/>
          <a:p>
            <a:r>
              <a:rPr lang="en-US" sz="1800">
                <a:latin typeface="Gotham Book" pitchFamily="50" charset="0"/>
                <a:cs typeface="Gotham Book" pitchFamily="50" charset="0"/>
              </a:rPr>
              <a:t>CESSDA Data Management Expert Guide</a:t>
            </a:r>
            <a:r>
              <a:rPr lang="sl-SI" sz="1800">
                <a:latin typeface="Gotham Book" pitchFamily="50" charset="0"/>
                <a:cs typeface="Gotham Book" pitchFamily="50" charset="0"/>
              </a:rPr>
              <a:t> (</a:t>
            </a:r>
            <a:r>
              <a:rPr lang="sl-SI" sz="1800">
                <a:latin typeface="Gotham Book" pitchFamily="50" charset="0"/>
                <a:cs typeface="Gotham Book" pitchFamily="50" charset="0"/>
                <a:hlinkClick r:id="rId5"/>
              </a:rPr>
              <a:t>https://www.cessda.eu/Training/Training-Resources/Library/Data-Management-Expert-Guide</a:t>
            </a:r>
            <a:r>
              <a:rPr lang="sl-SI" sz="1800">
                <a:latin typeface="Gotham Book" pitchFamily="50" charset="0"/>
                <a:cs typeface="Gotham Book" pitchFamily="50" charset="0"/>
              </a:rPr>
              <a:t>)</a:t>
            </a:r>
          </a:p>
          <a:p>
            <a:endParaRPr lang="sl-SI"/>
          </a:p>
        </p:txBody>
      </p:sp>
      <p:sp>
        <p:nvSpPr>
          <p:cNvPr id="6" name="PoljeZBesedilom 5">
            <a:extLst>
              <a:ext uri="{FF2B5EF4-FFF2-40B4-BE49-F238E27FC236}">
                <a16:creationId xmlns:a16="http://schemas.microsoft.com/office/drawing/2014/main" id="{8D61BD8E-E9D0-BF53-3AF2-7D94D17206CC}"/>
              </a:ext>
            </a:extLst>
          </p:cNvPr>
          <p:cNvSpPr txBox="1"/>
          <p:nvPr/>
        </p:nvSpPr>
        <p:spPr>
          <a:xfrm>
            <a:off x="60385" y="6508478"/>
            <a:ext cx="11507638" cy="276999"/>
          </a:xfrm>
          <a:prstGeom prst="rect">
            <a:avLst/>
          </a:prstGeom>
          <a:noFill/>
        </p:spPr>
        <p:txBody>
          <a:bodyPr wrap="square">
            <a:spAutoFit/>
          </a:bodyPr>
          <a:lstStyle/>
          <a:p>
            <a:r>
              <a:rPr lang="sl-SI" sz="1200"/>
              <a:t>CESSDA </a:t>
            </a:r>
            <a:r>
              <a:rPr lang="sl-SI" sz="1200" err="1"/>
              <a:t>Training</a:t>
            </a:r>
            <a:r>
              <a:rPr lang="sl-SI" sz="1200"/>
              <a:t> Team (2017 - 2022). </a:t>
            </a:r>
            <a:r>
              <a:rPr lang="sl-SI" sz="1200" i="1"/>
              <a:t>CESSDA Data Management </a:t>
            </a:r>
            <a:r>
              <a:rPr lang="sl-SI" sz="1200" i="1" err="1"/>
              <a:t>Expert</a:t>
            </a:r>
            <a:r>
              <a:rPr lang="sl-SI" sz="1200" i="1"/>
              <a:t> </a:t>
            </a:r>
            <a:r>
              <a:rPr lang="sl-SI" sz="1200" i="1" err="1"/>
              <a:t>Guide</a:t>
            </a:r>
            <a:r>
              <a:rPr lang="sl-SI" sz="1200" i="1"/>
              <a:t>.</a:t>
            </a:r>
            <a:r>
              <a:rPr lang="sl-SI" sz="1200"/>
              <a:t> Bergen, </a:t>
            </a:r>
            <a:r>
              <a:rPr lang="sl-SI" sz="1200" err="1"/>
              <a:t>Norway</a:t>
            </a:r>
            <a:r>
              <a:rPr lang="sl-SI" sz="1200"/>
              <a:t>: CESSDA ERIC. </a:t>
            </a:r>
            <a:r>
              <a:rPr lang="sl-SI" sz="1200" err="1"/>
              <a:t>Retrieved</a:t>
            </a:r>
            <a:r>
              <a:rPr lang="sl-SI" sz="1200"/>
              <a:t> </a:t>
            </a:r>
            <a:r>
              <a:rPr lang="sl-SI" sz="1200" err="1"/>
              <a:t>from</a:t>
            </a:r>
            <a:r>
              <a:rPr lang="sl-SI" sz="1200"/>
              <a:t> </a:t>
            </a:r>
            <a:r>
              <a:rPr lang="sl-SI" sz="1200">
                <a:hlinkClick r:id="rId6"/>
              </a:rPr>
              <a:t>https://dmeg.cessda.eu/Data-Management-Expert-Guide</a:t>
            </a:r>
            <a:r>
              <a:rPr lang="sl-SI" sz="1200"/>
              <a:t> </a:t>
            </a:r>
          </a:p>
        </p:txBody>
      </p:sp>
    </p:spTree>
    <p:extLst>
      <p:ext uri="{BB962C8B-B14F-4D97-AF65-F5344CB8AC3E}">
        <p14:creationId xmlns:p14="http://schemas.microsoft.com/office/powerpoint/2010/main" val="4080462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000" b="1">
                <a:solidFill>
                  <a:srgbClr val="ED7D31"/>
                </a:solidFill>
                <a:latin typeface="Calibri"/>
              </a:rPr>
              <a:t>CESSDA Data Management Expert Guide (DMEG)</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9" name="PoljeZBesedilom 8">
            <a:extLst>
              <a:ext uri="{FF2B5EF4-FFF2-40B4-BE49-F238E27FC236}">
                <a16:creationId xmlns:a16="http://schemas.microsoft.com/office/drawing/2014/main" id="{1F0E7B25-8B7D-3B6F-A291-BED4D2FA15C6}"/>
              </a:ext>
            </a:extLst>
          </p:cNvPr>
          <p:cNvSpPr txBox="1"/>
          <p:nvPr/>
        </p:nvSpPr>
        <p:spPr>
          <a:xfrm>
            <a:off x="574222" y="1931620"/>
            <a:ext cx="8267700" cy="461665"/>
          </a:xfrm>
          <a:prstGeom prst="rect">
            <a:avLst/>
          </a:prstGeom>
          <a:noFill/>
        </p:spPr>
        <p:txBody>
          <a:bodyPr wrap="square" rtlCol="0">
            <a:spAutoFit/>
          </a:bodyPr>
          <a:lstStyle/>
          <a:p>
            <a:r>
              <a:rPr lang="sl-SI" sz="2400"/>
              <a:t>DMEG je kot vodič za ravnanje s podatki učinkovito strukturiran</a:t>
            </a:r>
          </a:p>
        </p:txBody>
      </p:sp>
      <p:pic>
        <p:nvPicPr>
          <p:cNvPr id="3" name="Označba mesta vsebine 9">
            <a:extLst>
              <a:ext uri="{FF2B5EF4-FFF2-40B4-BE49-F238E27FC236}">
                <a16:creationId xmlns:a16="http://schemas.microsoft.com/office/drawing/2014/main" id="{77CFB8FF-7A75-1A90-D990-33072247AAC8}"/>
              </a:ext>
            </a:extLst>
          </p:cNvPr>
          <p:cNvPicPr>
            <a:picLocks noGrp="1" noChangeAspect="1"/>
          </p:cNvPicPr>
          <p:nvPr>
            <p:ph sz="half" idx="1"/>
          </p:nvPr>
        </p:nvPicPr>
        <p:blipFill>
          <a:blip r:embed="rId4"/>
          <a:stretch>
            <a:fillRect/>
          </a:stretch>
        </p:blipFill>
        <p:spPr>
          <a:xfrm>
            <a:off x="1386802" y="2772769"/>
            <a:ext cx="3781916" cy="3068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oljeZBesedilom 6">
            <a:extLst>
              <a:ext uri="{FF2B5EF4-FFF2-40B4-BE49-F238E27FC236}">
                <a16:creationId xmlns:a16="http://schemas.microsoft.com/office/drawing/2014/main" id="{B368E1AE-7D69-FE8D-7E99-5846F40B7DBD}"/>
              </a:ext>
            </a:extLst>
          </p:cNvPr>
          <p:cNvSpPr txBox="1"/>
          <p:nvPr/>
        </p:nvSpPr>
        <p:spPr>
          <a:xfrm>
            <a:off x="60385" y="6508478"/>
            <a:ext cx="11507638" cy="276999"/>
          </a:xfrm>
          <a:prstGeom prst="rect">
            <a:avLst/>
          </a:prstGeom>
          <a:noFill/>
        </p:spPr>
        <p:txBody>
          <a:bodyPr wrap="square">
            <a:spAutoFit/>
          </a:bodyPr>
          <a:lstStyle/>
          <a:p>
            <a:r>
              <a:rPr lang="sl-SI" sz="1200"/>
              <a:t>CESSDA </a:t>
            </a:r>
            <a:r>
              <a:rPr lang="sl-SI" sz="1200" err="1"/>
              <a:t>Training</a:t>
            </a:r>
            <a:r>
              <a:rPr lang="sl-SI" sz="1200"/>
              <a:t> Team (2017 - 2022). </a:t>
            </a:r>
            <a:r>
              <a:rPr lang="sl-SI" sz="1200" i="1"/>
              <a:t>CESSDA Data Management </a:t>
            </a:r>
            <a:r>
              <a:rPr lang="sl-SI" sz="1200" i="1" err="1"/>
              <a:t>Expert</a:t>
            </a:r>
            <a:r>
              <a:rPr lang="sl-SI" sz="1200" i="1"/>
              <a:t> </a:t>
            </a:r>
            <a:r>
              <a:rPr lang="sl-SI" sz="1200" i="1" err="1"/>
              <a:t>Guide</a:t>
            </a:r>
            <a:r>
              <a:rPr lang="sl-SI" sz="1200" i="1"/>
              <a:t>.</a:t>
            </a:r>
            <a:r>
              <a:rPr lang="sl-SI" sz="1200"/>
              <a:t> Bergen, </a:t>
            </a:r>
            <a:r>
              <a:rPr lang="sl-SI" sz="1200" err="1"/>
              <a:t>Norway</a:t>
            </a:r>
            <a:r>
              <a:rPr lang="sl-SI" sz="1200"/>
              <a:t>: CESSDA ERIC. </a:t>
            </a:r>
            <a:r>
              <a:rPr lang="sl-SI" sz="1200" err="1"/>
              <a:t>Retrieved</a:t>
            </a:r>
            <a:r>
              <a:rPr lang="sl-SI" sz="1200"/>
              <a:t> </a:t>
            </a:r>
            <a:r>
              <a:rPr lang="sl-SI" sz="1200" err="1"/>
              <a:t>from</a:t>
            </a:r>
            <a:r>
              <a:rPr lang="sl-SI" sz="1200"/>
              <a:t> </a:t>
            </a:r>
            <a:r>
              <a:rPr lang="sl-SI" sz="1200">
                <a:hlinkClick r:id="rId5"/>
              </a:rPr>
              <a:t>https://dmeg.cessda.eu/Data-Management-Expert-Guide</a:t>
            </a:r>
            <a:r>
              <a:rPr lang="sl-SI" sz="1200"/>
              <a:t> </a:t>
            </a:r>
          </a:p>
        </p:txBody>
      </p:sp>
      <p:sp>
        <p:nvSpPr>
          <p:cNvPr id="11" name="PoljeZBesedilom 10">
            <a:extLst>
              <a:ext uri="{FF2B5EF4-FFF2-40B4-BE49-F238E27FC236}">
                <a16:creationId xmlns:a16="http://schemas.microsoft.com/office/drawing/2014/main" id="{2079609D-6C72-A380-DCF5-C5F982B9E6D1}"/>
              </a:ext>
            </a:extLst>
          </p:cNvPr>
          <p:cNvSpPr txBox="1"/>
          <p:nvPr/>
        </p:nvSpPr>
        <p:spPr>
          <a:xfrm>
            <a:off x="5814204" y="2622430"/>
            <a:ext cx="5539596"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l-SI" sz="2000"/>
              <a:t>Vsebuje konkretna priporočila pravih strokovnjakov za izdelavo NRRP</a:t>
            </a:r>
          </a:p>
          <a:p>
            <a:pPr marL="285750" indent="-285750">
              <a:spcAft>
                <a:spcPts val="600"/>
              </a:spcAft>
              <a:buFont typeface="Arial" panose="020B0604020202020204" pitchFamily="34" charset="0"/>
              <a:buChar char="•"/>
            </a:pPr>
            <a:r>
              <a:rPr lang="sl-SI" sz="2000"/>
              <a:t>Vsako poglavje se zaključi z „</a:t>
            </a:r>
            <a:r>
              <a:rPr lang="sl-SI" sz="2000" err="1"/>
              <a:t>Sources</a:t>
            </a:r>
            <a:r>
              <a:rPr lang="sl-SI" sz="2000"/>
              <a:t> </a:t>
            </a:r>
            <a:r>
              <a:rPr lang="sl-SI" sz="2000" err="1"/>
              <a:t>and</a:t>
            </a:r>
            <a:r>
              <a:rPr lang="sl-SI" sz="2000"/>
              <a:t> </a:t>
            </a:r>
            <a:r>
              <a:rPr lang="sl-SI" sz="2000" err="1"/>
              <a:t>further</a:t>
            </a:r>
            <a:r>
              <a:rPr lang="sl-SI" sz="2000"/>
              <a:t> </a:t>
            </a:r>
            <a:r>
              <a:rPr lang="sl-SI" sz="2000" err="1"/>
              <a:t>reading</a:t>
            </a:r>
            <a:r>
              <a:rPr lang="sl-SI" sz="2000"/>
              <a:t>“</a:t>
            </a:r>
          </a:p>
          <a:p>
            <a:pPr marL="285750" indent="-285750">
              <a:spcAft>
                <a:spcPts val="600"/>
              </a:spcAft>
              <a:buFont typeface="Arial" panose="020B0604020202020204" pitchFamily="34" charset="0"/>
              <a:buChar char="•"/>
            </a:pPr>
            <a:r>
              <a:rPr lang="sl-SI" sz="2000"/>
              <a:t>Za DMEG stoji široka skupnost članov CESSDA in njeni strokovnjaki, ki so vam pripravljeni nuditi pomoč</a:t>
            </a:r>
          </a:p>
          <a:p>
            <a:pPr marL="285750" indent="-285750">
              <a:spcAft>
                <a:spcPts val="600"/>
              </a:spcAft>
              <a:buFont typeface="Arial" panose="020B0604020202020204" pitchFamily="34" charset="0"/>
              <a:buChar char="•"/>
            </a:pPr>
            <a:r>
              <a:rPr lang="sl-SI" sz="2000"/>
              <a:t>Količina informacij, ki jih DMEG ponuja, vas lahko sprva odvrne, ampak kmalu ugotovite, da so koristne, pogosto nujne in dobro strukturirane</a:t>
            </a:r>
          </a:p>
        </p:txBody>
      </p:sp>
    </p:spTree>
    <p:extLst>
      <p:ext uri="{BB962C8B-B14F-4D97-AF65-F5344CB8AC3E}">
        <p14:creationId xmlns:p14="http://schemas.microsoft.com/office/powerpoint/2010/main" val="2847018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Priročnik o NRRP</a:t>
            </a:r>
            <a:br>
              <a:rPr lang="pl-PL" sz="5000" b="1">
                <a:solidFill>
                  <a:srgbClr val="ED7D31"/>
                </a:solidFill>
                <a:latin typeface="Calibri"/>
              </a:rPr>
            </a:br>
            <a:endParaRPr lang="pl-PL" sz="5000" b="1">
              <a:solidFill>
                <a:srgbClr val="ED7D31"/>
              </a:solidFill>
              <a:latin typeface="Calibri"/>
            </a:endParaRPr>
          </a:p>
        </p:txBody>
      </p:sp>
      <p:sp>
        <p:nvSpPr>
          <p:cNvPr id="11" name="PoljeZBesedilom 10">
            <a:extLst>
              <a:ext uri="{FF2B5EF4-FFF2-40B4-BE49-F238E27FC236}">
                <a16:creationId xmlns:a16="http://schemas.microsoft.com/office/drawing/2014/main" id="{37459A82-5412-4FAF-A946-81EE103FF7F7}"/>
              </a:ext>
            </a:extLst>
          </p:cNvPr>
          <p:cNvSpPr txBox="1"/>
          <p:nvPr/>
        </p:nvSpPr>
        <p:spPr>
          <a:xfrm>
            <a:off x="410936" y="6281258"/>
            <a:ext cx="6094638" cy="461665"/>
          </a:xfrm>
          <a:prstGeom prst="rect">
            <a:avLst/>
          </a:prstGeom>
          <a:noFill/>
        </p:spPr>
        <p:txBody>
          <a:bodyPr wrap="square">
            <a:spAutoFit/>
          </a:bodyPr>
          <a:lstStyle/>
          <a:p>
            <a:r>
              <a:rPr lang="sl-SI" sz="2400">
                <a:hlinkClick r:id="rId3"/>
              </a:rPr>
              <a:t>https://nrrp.odprtaznanost.si/</a:t>
            </a:r>
            <a:r>
              <a:rPr lang="sl-SI" sz="2400"/>
              <a:t> </a:t>
            </a:r>
          </a:p>
        </p:txBody>
      </p:sp>
      <p:pic>
        <p:nvPicPr>
          <p:cNvPr id="3" name="Slika 2">
            <a:extLst>
              <a:ext uri="{FF2B5EF4-FFF2-40B4-BE49-F238E27FC236}">
                <a16:creationId xmlns:a16="http://schemas.microsoft.com/office/drawing/2014/main" id="{AA43375A-5BA2-C23C-B695-ECA22885759B}"/>
              </a:ext>
            </a:extLst>
          </p:cNvPr>
          <p:cNvPicPr>
            <a:picLocks noChangeAspect="1"/>
          </p:cNvPicPr>
          <p:nvPr/>
        </p:nvPicPr>
        <p:blipFill>
          <a:blip r:embed="rId4"/>
          <a:stretch>
            <a:fillRect/>
          </a:stretch>
        </p:blipFill>
        <p:spPr>
          <a:xfrm>
            <a:off x="1227123" y="1133036"/>
            <a:ext cx="9737754" cy="5008579"/>
          </a:xfrm>
          <a:prstGeom prst="rect">
            <a:avLst/>
          </a:prstGeom>
        </p:spPr>
      </p:pic>
    </p:spTree>
    <p:extLst>
      <p:ext uri="{BB962C8B-B14F-4D97-AF65-F5344CB8AC3E}">
        <p14:creationId xmlns:p14="http://schemas.microsoft.com/office/powerpoint/2010/main" val="2719658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A0D49C-3899-AEC7-0BEC-0E1CA4527D4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464360F-2EC4-F0AC-01DE-486772FA4513}"/>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NRRP Asistent</a:t>
            </a:r>
            <a:br>
              <a:rPr lang="pl-PL" sz="5000" b="1">
                <a:solidFill>
                  <a:srgbClr val="ED7D31"/>
                </a:solidFill>
                <a:latin typeface="Calibri"/>
              </a:rPr>
            </a:br>
            <a:endParaRPr lang="pl-PL" sz="5000" b="1">
              <a:solidFill>
                <a:srgbClr val="ED7D31"/>
              </a:solidFill>
              <a:latin typeface="Calibri"/>
            </a:endParaRPr>
          </a:p>
        </p:txBody>
      </p:sp>
      <p:sp>
        <p:nvSpPr>
          <p:cNvPr id="11" name="PoljeZBesedilom 10">
            <a:extLst>
              <a:ext uri="{FF2B5EF4-FFF2-40B4-BE49-F238E27FC236}">
                <a16:creationId xmlns:a16="http://schemas.microsoft.com/office/drawing/2014/main" id="{B7AA171F-D266-F163-2A9E-C2FBE3A8950C}"/>
              </a:ext>
            </a:extLst>
          </p:cNvPr>
          <p:cNvSpPr txBox="1"/>
          <p:nvPr/>
        </p:nvSpPr>
        <p:spPr>
          <a:xfrm>
            <a:off x="410936" y="6281258"/>
            <a:ext cx="6094638" cy="461665"/>
          </a:xfrm>
          <a:prstGeom prst="rect">
            <a:avLst/>
          </a:prstGeom>
          <a:noFill/>
        </p:spPr>
        <p:txBody>
          <a:bodyPr wrap="square">
            <a:spAutoFit/>
          </a:bodyPr>
          <a:lstStyle/>
          <a:p>
            <a:r>
              <a:rPr lang="sl-SI" sz="2400">
                <a:hlinkClick r:id="rId3"/>
              </a:rPr>
              <a:t>https://nrrp.openscience.si/</a:t>
            </a:r>
            <a:r>
              <a:rPr lang="sl-SI" sz="2400"/>
              <a:t> </a:t>
            </a:r>
          </a:p>
        </p:txBody>
      </p:sp>
      <p:pic>
        <p:nvPicPr>
          <p:cNvPr id="7" name="Slika 6">
            <a:extLst>
              <a:ext uri="{FF2B5EF4-FFF2-40B4-BE49-F238E27FC236}">
                <a16:creationId xmlns:a16="http://schemas.microsoft.com/office/drawing/2014/main" id="{D81E1DFD-C70D-098A-B77C-A4AA4836491D}"/>
              </a:ext>
            </a:extLst>
          </p:cNvPr>
          <p:cNvPicPr>
            <a:picLocks noChangeAspect="1"/>
          </p:cNvPicPr>
          <p:nvPr/>
        </p:nvPicPr>
        <p:blipFill>
          <a:blip r:embed="rId4"/>
          <a:stretch>
            <a:fillRect/>
          </a:stretch>
        </p:blipFill>
        <p:spPr>
          <a:xfrm>
            <a:off x="882185" y="1125094"/>
            <a:ext cx="10471615" cy="5153397"/>
          </a:xfrm>
          <a:prstGeom prst="rect">
            <a:avLst/>
          </a:prstGeom>
        </p:spPr>
      </p:pic>
      <p:sp>
        <p:nvSpPr>
          <p:cNvPr id="12" name="Elipsa 11">
            <a:extLst>
              <a:ext uri="{FF2B5EF4-FFF2-40B4-BE49-F238E27FC236}">
                <a16:creationId xmlns:a16="http://schemas.microsoft.com/office/drawing/2014/main" id="{D6B95FA7-DFC7-0D6A-0067-6D3657F5271C}"/>
              </a:ext>
            </a:extLst>
          </p:cNvPr>
          <p:cNvSpPr/>
          <p:nvPr/>
        </p:nvSpPr>
        <p:spPr>
          <a:xfrm>
            <a:off x="805271" y="2175640"/>
            <a:ext cx="1061358" cy="4849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uščica: desno 12">
            <a:extLst>
              <a:ext uri="{FF2B5EF4-FFF2-40B4-BE49-F238E27FC236}">
                <a16:creationId xmlns:a16="http://schemas.microsoft.com/office/drawing/2014/main" id="{EEC55065-AF9A-CF56-A6FC-1AC6C527DC9A}"/>
              </a:ext>
            </a:extLst>
          </p:cNvPr>
          <p:cNvSpPr/>
          <p:nvPr/>
        </p:nvSpPr>
        <p:spPr>
          <a:xfrm>
            <a:off x="410936" y="3701792"/>
            <a:ext cx="351064" cy="1796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36570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NRRP Asistent</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pic>
        <p:nvPicPr>
          <p:cNvPr id="4" name="Slika 3">
            <a:extLst>
              <a:ext uri="{FF2B5EF4-FFF2-40B4-BE49-F238E27FC236}">
                <a16:creationId xmlns:a16="http://schemas.microsoft.com/office/drawing/2014/main" id="{5FACE332-85FE-47DF-8C44-261BD361E7E0}"/>
              </a:ext>
            </a:extLst>
          </p:cNvPr>
          <p:cNvPicPr>
            <a:picLocks noChangeAspect="1"/>
          </p:cNvPicPr>
          <p:nvPr/>
        </p:nvPicPr>
        <p:blipFill>
          <a:blip r:embed="rId3"/>
          <a:stretch>
            <a:fillRect/>
          </a:stretch>
        </p:blipFill>
        <p:spPr>
          <a:xfrm>
            <a:off x="617220" y="1140937"/>
            <a:ext cx="10515600" cy="5445080"/>
          </a:xfrm>
          <a:prstGeom prst="rect">
            <a:avLst/>
          </a:prstGeom>
        </p:spPr>
      </p:pic>
    </p:spTree>
    <p:extLst>
      <p:ext uri="{BB962C8B-B14F-4D97-AF65-F5344CB8AC3E}">
        <p14:creationId xmlns:p14="http://schemas.microsoft.com/office/powerpoint/2010/main" val="1434612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NRRP Asistent</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pic>
        <p:nvPicPr>
          <p:cNvPr id="8" name="Slika 7">
            <a:extLst>
              <a:ext uri="{FF2B5EF4-FFF2-40B4-BE49-F238E27FC236}">
                <a16:creationId xmlns:a16="http://schemas.microsoft.com/office/drawing/2014/main" id="{C38F097B-1BE8-6AAE-1BD3-2F4248B2F907}"/>
              </a:ext>
            </a:extLst>
          </p:cNvPr>
          <p:cNvPicPr>
            <a:picLocks noChangeAspect="1"/>
          </p:cNvPicPr>
          <p:nvPr/>
        </p:nvPicPr>
        <p:blipFill>
          <a:blip r:embed="rId3"/>
          <a:stretch>
            <a:fillRect/>
          </a:stretch>
        </p:blipFill>
        <p:spPr>
          <a:xfrm>
            <a:off x="990048" y="1234439"/>
            <a:ext cx="10211903" cy="5482701"/>
          </a:xfrm>
          <a:prstGeom prst="rect">
            <a:avLst/>
          </a:prstGeom>
        </p:spPr>
      </p:pic>
    </p:spTree>
    <p:extLst>
      <p:ext uri="{BB962C8B-B14F-4D97-AF65-F5344CB8AC3E}">
        <p14:creationId xmlns:p14="http://schemas.microsoft.com/office/powerpoint/2010/main" val="87850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pPr lvl="0"/>
            <a:r>
              <a:rPr lang="pl-PL" sz="5000" b="1">
                <a:solidFill>
                  <a:srgbClr val="ED7D31"/>
                </a:solidFill>
                <a:latin typeface="Calibri"/>
              </a:rPr>
              <a:t>Kaj so raziskovalni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838200" y="2268982"/>
            <a:ext cx="10515600" cy="4031873"/>
          </a:xfrm>
          <a:prstGeom prst="rect">
            <a:avLst/>
          </a:prstGeom>
          <a:noFill/>
        </p:spPr>
        <p:txBody>
          <a:bodyPr wrap="square" rtlCol="0">
            <a:spAutoFit/>
          </a:bodyPr>
          <a:lstStyle/>
          <a:p>
            <a:pPr algn="l" rtl="0" fontAlgn="base"/>
            <a:r>
              <a:rPr lang="sl-SI" sz="1800" b="0" i="0" u="none" strike="noStrike">
                <a:solidFill>
                  <a:srgbClr val="000000"/>
                </a:solidFill>
                <a:effectLst/>
                <a:latin typeface="Calibri" panose="020F0502020204030204" pitchFamily="34" charset="0"/>
              </a:rPr>
              <a:t>Pojem raziskovalni podatki se nanaša na zbirko datotek, ki podpirajo vaš raziskovalni projekt, študijo ali publikacijo, kot so preglednice, dokumenti, slike, videi ali </a:t>
            </a:r>
            <a:r>
              <a:rPr lang="sl-SI" sz="1800" b="0" i="0" u="none" strike="noStrike" err="1">
                <a:solidFill>
                  <a:srgbClr val="000000"/>
                </a:solidFill>
                <a:effectLst/>
                <a:latin typeface="Calibri" panose="020F0502020204030204" pitchFamily="34" charset="0"/>
              </a:rPr>
              <a:t>avdiodatoteke</a:t>
            </a:r>
            <a:r>
              <a:rPr lang="sl-SI" sz="1800" b="0" i="0" u="none" strike="noStrike">
                <a:solidFill>
                  <a:srgbClr val="000000"/>
                </a:solidFill>
                <a:effectLst/>
                <a:latin typeface="Calibri" panose="020F0502020204030204" pitchFamily="34" charset="0"/>
              </a:rPr>
              <a:t> (Springer Nature, </a:t>
            </a:r>
            <a:r>
              <a:rPr lang="sl-SI" sz="1800" b="0" i="0" u="sng" strike="noStrike">
                <a:solidFill>
                  <a:srgbClr val="0563C1"/>
                </a:solidFill>
                <a:effectLst/>
                <a:latin typeface="Calibri" panose="020F0502020204030204" pitchFamily="34" charset="0"/>
                <a:hlinkClick r:id="rId3"/>
              </a:rPr>
              <a:t>https://www.springernature.com/gp/authors/research-data</a:t>
            </a:r>
            <a:r>
              <a:rPr lang="sl-SI" sz="1800" b="0" i="0" u="none" strike="noStrike">
                <a:solidFill>
                  <a:srgbClr val="000000"/>
                </a:solidFill>
                <a:effectLst/>
                <a:latin typeface="Calibri" panose="020F0502020204030204" pitchFamily="34" charset="0"/>
              </a:rPr>
              <a:t>).</a:t>
            </a:r>
            <a:r>
              <a:rPr lang="en-US" sz="1800" b="0" i="0">
                <a:effectLst/>
                <a:latin typeface="Calibri" panose="020F0502020204030204" pitchFamily="34" charset="0"/>
              </a:rPr>
              <a:t>​</a:t>
            </a:r>
            <a:endParaRPr lang="en-US" sz="2800" b="0" i="0">
              <a:effectLst/>
            </a:endParaRPr>
          </a:p>
          <a:p>
            <a:pPr algn="l" rtl="0" fontAlgn="base"/>
            <a:r>
              <a:rPr lang="sl-SI" sz="1800" b="0" i="0">
                <a:effectLst/>
                <a:latin typeface="Calibri" panose="020F0502020204030204" pitchFamily="34" charset="0"/>
              </a:rPr>
              <a:t>​</a:t>
            </a:r>
            <a:endParaRPr lang="sl-SI" sz="2800" b="0" i="0">
              <a:effectLst/>
            </a:endParaRPr>
          </a:p>
          <a:p>
            <a:pPr algn="l" rtl="0" fontAlgn="base"/>
            <a:r>
              <a:rPr lang="sl-SI" sz="1800" b="0" i="0" u="none" strike="noStrike">
                <a:solidFill>
                  <a:srgbClr val="000000"/>
                </a:solidFill>
                <a:effectLst/>
                <a:latin typeface="Calibri" panose="020F0502020204030204" pitchFamily="34" charset="0"/>
              </a:rPr>
              <a:t>Raziskovalni podatki so definirani kot stvarni zapisi (numerični rezultati, besedilni zapisi, slikovno in zvočno gradivo), ki se uporabljajo kot primarni viri za namene znanstvenih raziskav in so v znanstveni skupnosti splošno sprejeti kot nujni za potrditev raziskovalnih izsledkov (</a:t>
            </a:r>
            <a:r>
              <a:rPr lang="en-US" sz="1800" b="0" i="0" u="none" strike="noStrike">
                <a:solidFill>
                  <a:srgbClr val="000000"/>
                </a:solidFill>
                <a:effectLst/>
                <a:latin typeface="Calibri" panose="020F0502020204030204" pitchFamily="34" charset="0"/>
              </a:rPr>
              <a:t>OECD Principles and Guidelines for Access to Research Data from Public Funding</a:t>
            </a:r>
            <a:r>
              <a:rPr lang="sl-SI" sz="1800" b="0" i="0" u="none" strike="noStrike">
                <a:solidFill>
                  <a:srgbClr val="000000"/>
                </a:solidFill>
                <a:effectLst/>
                <a:latin typeface="Calibri" panose="020F0502020204030204" pitchFamily="34" charset="0"/>
              </a:rPr>
              <a:t>, </a:t>
            </a:r>
            <a:r>
              <a:rPr lang="sl-SI" sz="1800" b="0" i="0" u="sng" strike="noStrike">
                <a:solidFill>
                  <a:srgbClr val="0563C1"/>
                </a:solidFill>
                <a:effectLst/>
                <a:latin typeface="Calibri" panose="020F0502020204030204" pitchFamily="34" charset="0"/>
                <a:hlinkClick r:id="rId4"/>
              </a:rPr>
              <a:t>https://web-archive.oecd.org/2018-04-10/137520-38500813.pdf</a:t>
            </a:r>
            <a:r>
              <a:rPr lang="sl-SI" sz="1800" b="0" i="0" u="none" strike="noStrike">
                <a:solidFill>
                  <a:srgbClr val="000000"/>
                </a:solidFill>
                <a:effectLst/>
                <a:latin typeface="Calibri" panose="020F0502020204030204" pitchFamily="34" charset="0"/>
              </a:rPr>
              <a:t>).  </a:t>
            </a:r>
            <a:r>
              <a:rPr lang="en-US" sz="1800" b="0" i="0">
                <a:effectLst/>
                <a:latin typeface="Calibri" panose="020F0502020204030204" pitchFamily="34" charset="0"/>
              </a:rPr>
              <a:t>​</a:t>
            </a:r>
            <a:endParaRPr lang="en-US" sz="2800" b="0" i="0">
              <a:effectLst/>
            </a:endParaRPr>
          </a:p>
          <a:p>
            <a:pPr algn="l" rtl="0" fontAlgn="base"/>
            <a:r>
              <a:rPr lang="sl-SI" sz="1800" b="0" i="0">
                <a:effectLst/>
                <a:latin typeface="Calibri" panose="020F0502020204030204" pitchFamily="34" charset="0"/>
              </a:rPr>
              <a:t>​</a:t>
            </a:r>
            <a:endParaRPr lang="sl-SI" sz="2800" b="0" i="0">
              <a:effectLst/>
            </a:endParaRPr>
          </a:p>
          <a:p>
            <a:pPr algn="l" rtl="0" fontAlgn="base"/>
            <a:r>
              <a:rPr lang="sl-SI" sz="1800" b="0" i="0" u="none" strike="noStrike">
                <a:solidFill>
                  <a:srgbClr val="000000"/>
                </a:solidFill>
                <a:effectLst/>
                <a:latin typeface="Calibri" panose="020F0502020204030204" pitchFamily="34" charset="0"/>
              </a:rPr>
              <a:t>Raziskovalni podatki predstavljajo osnovno podlago za znanstveno raziskovanje in z analizo omogočajo izpeljavo teoretično ali uporabno naravnanih zaključkov (Štebe, J., Bezjak, S., Vipavc Brvar, I., 2015. Priprava raziskovalnih podatkov za odprti dostop : priročnik za raziskovalce, </a:t>
            </a:r>
            <a:r>
              <a:rPr lang="sl-SI" sz="1800" b="0" i="0" u="sng" strike="noStrike">
                <a:solidFill>
                  <a:srgbClr val="0563C1"/>
                </a:solidFill>
                <a:effectLst/>
                <a:latin typeface="Calibri" panose="020F0502020204030204" pitchFamily="34" charset="0"/>
                <a:hlinkClick r:id="rId5"/>
              </a:rPr>
              <a:t>https://www.dlib.si/details/URN:NBN:SI:DOC-06SLBVXX</a:t>
            </a:r>
            <a:r>
              <a:rPr lang="sl-SI" sz="1800" b="0" i="0" u="none" strike="noStrike">
                <a:solidFill>
                  <a:srgbClr val="000000"/>
                </a:solidFill>
                <a:effectLst/>
                <a:latin typeface="Calibri" panose="020F0502020204030204" pitchFamily="34" charset="0"/>
              </a:rPr>
              <a:t>).</a:t>
            </a:r>
            <a:endParaRPr lang="sl-SI" sz="2800" b="0" i="0">
              <a:effectLst/>
            </a:endParaRPr>
          </a:p>
          <a:p>
            <a:endParaRPr lang="sl-SI" sz="2000"/>
          </a:p>
          <a:p>
            <a:pPr marL="342900" indent="-342900">
              <a:buFont typeface="Wingdings" panose="05000000000000000000" pitchFamily="2" charset="2"/>
              <a:buChar char="§"/>
            </a:pPr>
            <a:endParaRPr lang="sl-SI" sz="2000"/>
          </a:p>
        </p:txBody>
      </p:sp>
      <p:sp>
        <p:nvSpPr>
          <p:cNvPr id="4" name="PoljeZBesedilom 3">
            <a:extLst>
              <a:ext uri="{FF2B5EF4-FFF2-40B4-BE49-F238E27FC236}">
                <a16:creationId xmlns:a16="http://schemas.microsoft.com/office/drawing/2014/main" id="{6F01A913-45E2-C22D-FCEE-2D8299BAF8B0}"/>
              </a:ext>
            </a:extLst>
          </p:cNvPr>
          <p:cNvSpPr txBox="1"/>
          <p:nvPr/>
        </p:nvSpPr>
        <p:spPr>
          <a:xfrm>
            <a:off x="838201" y="6334780"/>
            <a:ext cx="10729404" cy="523220"/>
          </a:xfrm>
          <a:prstGeom prst="rect">
            <a:avLst/>
          </a:prstGeom>
          <a:noFill/>
        </p:spPr>
        <p:txBody>
          <a:bodyPr wrap="square" rtlCol="0">
            <a:spAutoFit/>
          </a:bodyPr>
          <a:lstStyle/>
          <a:p>
            <a:pPr lvl="1" indent="-457200"/>
            <a:r>
              <a:rPr lang="sl-SI" sz="1400"/>
              <a:t>Miro Pušnik: </a:t>
            </a:r>
            <a:r>
              <a:rPr lang="pl-PL" sz="1400"/>
              <a:t>Uvod v ravnanje z raziskovalnimi podatki po načelih FAIR. Predstavitev za konzorcijske partnerje in širšo javnost, 7. 3. 2024. Dostopano prek: </a:t>
            </a:r>
            <a:r>
              <a:rPr lang="pl-PL" sz="1400">
                <a:hlinkClick r:id="rId6"/>
              </a:rPr>
              <a:t>https://projekt-spoznaj.si/video/uvod-v-ravnanje-z-raziskovalnimi-podatki-po-nacelih-fair-7-3-2024/</a:t>
            </a:r>
            <a:endParaRPr lang="sl-SI" sz="1400"/>
          </a:p>
        </p:txBody>
      </p:sp>
    </p:spTree>
    <p:extLst>
      <p:ext uri="{BB962C8B-B14F-4D97-AF65-F5344CB8AC3E}">
        <p14:creationId xmlns:p14="http://schemas.microsoft.com/office/powerpoint/2010/main" val="3660279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NRRP Asistent</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6" name="PoljeZBesedilom 5">
            <a:extLst>
              <a:ext uri="{FF2B5EF4-FFF2-40B4-BE49-F238E27FC236}">
                <a16:creationId xmlns:a16="http://schemas.microsoft.com/office/drawing/2014/main" id="{ADB1E9EA-914B-400C-B8FC-DB2EA35FD88F}"/>
              </a:ext>
            </a:extLst>
          </p:cNvPr>
          <p:cNvSpPr txBox="1"/>
          <p:nvPr/>
        </p:nvSpPr>
        <p:spPr>
          <a:xfrm>
            <a:off x="476250" y="2654484"/>
            <a:ext cx="7418070" cy="532903"/>
          </a:xfrm>
          <a:prstGeom prst="rect">
            <a:avLst/>
          </a:prstGeom>
          <a:noFill/>
        </p:spPr>
        <p:txBody>
          <a:bodyPr wrap="square">
            <a:spAutoFit/>
          </a:bodyPr>
          <a:lstStyle/>
          <a:p>
            <a:pPr>
              <a:lnSpc>
                <a:spcPct val="107000"/>
              </a:lnSpc>
              <a:spcAft>
                <a:spcPts val="800"/>
              </a:spcAft>
            </a:pPr>
            <a:r>
              <a:rPr lang="sl-SI" sz="2800">
                <a:effectLst/>
                <a:latin typeface="Calibri" panose="020F0502020204030204" pitchFamily="34" charset="0"/>
                <a:ea typeface="Calibri" panose="020F0502020204030204" pitchFamily="34" charset="0"/>
                <a:cs typeface="Times New Roman" panose="02020603050405020304" pitchFamily="18" charset="0"/>
              </a:rPr>
              <a:t>Praktični prikaz izpolnjevanja </a:t>
            </a:r>
            <a:r>
              <a:rPr lang="sl-SI" sz="2800">
                <a:latin typeface="Calibri" panose="020F0502020204030204" pitchFamily="34" charset="0"/>
                <a:ea typeface="Calibri" panose="020F0502020204030204" pitchFamily="34" charset="0"/>
                <a:cs typeface="Times New Roman" panose="02020603050405020304" pitchFamily="18" charset="0"/>
              </a:rPr>
              <a:t>predloge</a:t>
            </a:r>
            <a:r>
              <a:rPr lang="sl-SI" sz="2800">
                <a:effectLst/>
                <a:latin typeface="Calibri" panose="020F0502020204030204" pitchFamily="34" charset="0"/>
                <a:ea typeface="Calibri" panose="020F0502020204030204" pitchFamily="34" charset="0"/>
                <a:cs typeface="Times New Roman" panose="02020603050405020304" pitchFamily="18" charset="0"/>
              </a:rPr>
              <a:t> ARIS</a:t>
            </a:r>
          </a:p>
        </p:txBody>
      </p:sp>
      <p:sp>
        <p:nvSpPr>
          <p:cNvPr id="4" name="PoljeZBesedilom 3">
            <a:extLst>
              <a:ext uri="{FF2B5EF4-FFF2-40B4-BE49-F238E27FC236}">
                <a16:creationId xmlns:a16="http://schemas.microsoft.com/office/drawing/2014/main" id="{273001C3-E34D-6488-D144-0DDA9AF83AE7}"/>
              </a:ext>
            </a:extLst>
          </p:cNvPr>
          <p:cNvSpPr txBox="1"/>
          <p:nvPr/>
        </p:nvSpPr>
        <p:spPr>
          <a:xfrm>
            <a:off x="3048000" y="3921264"/>
            <a:ext cx="6096000" cy="523220"/>
          </a:xfrm>
          <a:prstGeom prst="rect">
            <a:avLst/>
          </a:prstGeom>
          <a:noFill/>
        </p:spPr>
        <p:txBody>
          <a:bodyPr wrap="square">
            <a:spAutoFit/>
          </a:bodyPr>
          <a:lstStyle/>
          <a:p>
            <a:r>
              <a:rPr lang="sl-SI" sz="2800"/>
              <a:t>https://nrrp.openscience.si/</a:t>
            </a:r>
          </a:p>
        </p:txBody>
      </p:sp>
    </p:spTree>
    <p:extLst>
      <p:ext uri="{BB962C8B-B14F-4D97-AF65-F5344CB8AC3E}">
        <p14:creationId xmlns:p14="http://schemas.microsoft.com/office/powerpoint/2010/main" val="35568867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76250" y="716385"/>
            <a:ext cx="9296399" cy="817418"/>
          </a:xfrm>
        </p:spPr>
        <p:txBody>
          <a:bodyPr>
            <a:normAutofit fontScale="90000"/>
          </a:bodyPr>
          <a:lstStyle/>
          <a:p>
            <a:pPr lvl="0"/>
            <a:r>
              <a:rPr lang="pl-PL" sz="5000" b="1">
                <a:solidFill>
                  <a:srgbClr val="ED7D31"/>
                </a:solidFill>
                <a:latin typeface="Calibri"/>
              </a:rPr>
              <a:t>Univerza v Ljubljani</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6" name="PoljeZBesedilom 5">
            <a:extLst>
              <a:ext uri="{FF2B5EF4-FFF2-40B4-BE49-F238E27FC236}">
                <a16:creationId xmlns:a16="http://schemas.microsoft.com/office/drawing/2014/main" id="{ADB1E9EA-914B-400C-B8FC-DB2EA35FD88F}"/>
              </a:ext>
            </a:extLst>
          </p:cNvPr>
          <p:cNvSpPr txBox="1"/>
          <p:nvPr/>
        </p:nvSpPr>
        <p:spPr>
          <a:xfrm>
            <a:off x="476250" y="2654484"/>
            <a:ext cx="7418070" cy="532903"/>
          </a:xfrm>
          <a:prstGeom prst="rect">
            <a:avLst/>
          </a:prstGeom>
          <a:noFill/>
        </p:spPr>
        <p:txBody>
          <a:bodyPr wrap="square">
            <a:spAutoFit/>
          </a:bodyPr>
          <a:lstStyle/>
          <a:p>
            <a:pPr>
              <a:lnSpc>
                <a:spcPct val="107000"/>
              </a:lnSpc>
              <a:spcAft>
                <a:spcPts val="800"/>
              </a:spcAft>
            </a:pPr>
            <a:r>
              <a:rPr lang="sl-SI" sz="2800">
                <a:effectLst/>
                <a:latin typeface="Calibri" panose="020F0502020204030204" pitchFamily="34" charset="0"/>
                <a:ea typeface="Calibri" panose="020F0502020204030204" pitchFamily="34" charset="0"/>
                <a:cs typeface="Times New Roman" panose="02020603050405020304" pitchFamily="18" charset="0"/>
              </a:rPr>
              <a:t>Praktični prikaz izpolnjevanja </a:t>
            </a:r>
            <a:r>
              <a:rPr lang="sl-SI" sz="2800">
                <a:latin typeface="Calibri" panose="020F0502020204030204" pitchFamily="34" charset="0"/>
                <a:ea typeface="Calibri" panose="020F0502020204030204" pitchFamily="34" charset="0"/>
                <a:cs typeface="Times New Roman" panose="02020603050405020304" pitchFamily="18" charset="0"/>
              </a:rPr>
              <a:t>predloge UL</a:t>
            </a:r>
            <a:endParaRPr lang="sl-SI"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161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666259"/>
            <a:ext cx="10515600" cy="817418"/>
          </a:xfrm>
        </p:spPr>
        <p:txBody>
          <a:bodyPr>
            <a:normAutofit fontScale="90000"/>
          </a:bodyPr>
          <a:lstStyle/>
          <a:p>
            <a:pPr lvl="0"/>
            <a:r>
              <a:rPr lang="pl-PL" sz="5000" b="1">
                <a:solidFill>
                  <a:srgbClr val="ED7D31"/>
                </a:solidFill>
                <a:latin typeface="Calibri"/>
              </a:rPr>
              <a:t>Stroški ravnanja z raziskovalnimi podatki</a:t>
            </a:r>
            <a:br>
              <a:rPr lang="pl-PL" sz="5000" b="1">
                <a:solidFill>
                  <a:srgbClr val="ED7D31"/>
                </a:solidFill>
                <a:latin typeface="Calibri"/>
              </a:rPr>
            </a:b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a:p>
          <a:p>
            <a:endParaRPr lang="sl-SI" sz="2800"/>
          </a:p>
          <a:p>
            <a:endParaRPr lang="sl-SI" sz="2800"/>
          </a:p>
          <a:p>
            <a:endParaRPr lang="sl-SI" sz="2800"/>
          </a:p>
          <a:p>
            <a:endParaRPr lang="sl-SI" sz="2800"/>
          </a:p>
        </p:txBody>
      </p:sp>
    </p:spTree>
    <p:extLst>
      <p:ext uri="{BB962C8B-B14F-4D97-AF65-F5344CB8AC3E}">
        <p14:creationId xmlns:p14="http://schemas.microsoft.com/office/powerpoint/2010/main" val="627892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400" b="1">
                <a:solidFill>
                  <a:srgbClr val="ED7D31"/>
                </a:solidFill>
                <a:latin typeface="Calibri"/>
              </a:rPr>
              <a:t>Stroški ravnanja </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8" name="PoljeZBesedilom 7">
            <a:extLst>
              <a:ext uri="{FF2B5EF4-FFF2-40B4-BE49-F238E27FC236}">
                <a16:creationId xmlns:a16="http://schemas.microsoft.com/office/drawing/2014/main" id="{436B78F8-EB62-4ACF-B1C1-3CC702DEED97}"/>
              </a:ext>
            </a:extLst>
          </p:cNvPr>
          <p:cNvSpPr txBox="1"/>
          <p:nvPr/>
        </p:nvSpPr>
        <p:spPr>
          <a:xfrm>
            <a:off x="625383" y="2041483"/>
            <a:ext cx="9655085" cy="3281796"/>
          </a:xfrm>
          <a:prstGeom prst="rect">
            <a:avLst/>
          </a:prstGeom>
          <a:noFill/>
        </p:spPr>
        <p:txBody>
          <a:bodyPr wrap="square">
            <a:spAutoFit/>
          </a:bodyPr>
          <a:lstStyle/>
          <a:p>
            <a:pPr>
              <a:lnSpc>
                <a:spcPct val="107000"/>
              </a:lnSpc>
              <a:spcAft>
                <a:spcPts val="800"/>
              </a:spcAft>
            </a:pPr>
            <a:r>
              <a:rPr lang="sl-SI" sz="2400">
                <a:effectLst/>
                <a:latin typeface="Calibri" panose="020F0502020204030204" pitchFamily="34" charset="0"/>
                <a:ea typeface="Calibri" panose="020F0502020204030204" pitchFamily="34" charset="0"/>
                <a:cs typeface="Times New Roman" panose="02020603050405020304" pitchFamily="18" charset="0"/>
              </a:rPr>
              <a:t>Stroški ravnanja z raziskovalnimi podatki so običajno upravičen strošek financiranja projektnega dela. </a:t>
            </a:r>
            <a:endParaRPr lang="sl-SI"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400">
                <a:effectLst/>
                <a:latin typeface="Calibri" panose="020F0502020204030204" pitchFamily="34" charset="0"/>
                <a:ea typeface="Calibri" panose="020F0502020204030204" pitchFamily="34" charset="0"/>
                <a:cs typeface="Times New Roman" panose="02020603050405020304" pitchFamily="18" charset="0"/>
              </a:rPr>
              <a:t>Različne postavke: stroški dela, programska oprema, strojna oprema…</a:t>
            </a:r>
          </a:p>
          <a:p>
            <a:pPr>
              <a:lnSpc>
                <a:spcPct val="107000"/>
              </a:lnSpc>
              <a:spcAft>
                <a:spcPts val="800"/>
              </a:spcAft>
            </a:pPr>
            <a:r>
              <a:rPr lang="sl-SI" sz="2400">
                <a:latin typeface="Calibri" panose="020F0502020204030204" pitchFamily="34" charset="0"/>
                <a:ea typeface="Calibri" panose="020F0502020204030204" pitchFamily="34" charset="0"/>
                <a:cs typeface="Times New Roman" panose="02020603050405020304" pitchFamily="18" charset="0"/>
              </a:rPr>
              <a:t>Različne faze v življenjskem krogu podatkov:</a:t>
            </a:r>
          </a:p>
          <a:p>
            <a:pPr marL="342900" indent="-342900">
              <a:buFont typeface="Arial" panose="020B0604020202020204" pitchFamily="34" charset="0"/>
              <a:buChar char="•"/>
            </a:pPr>
            <a:r>
              <a:rPr lang="sl-SI" sz="2000">
                <a:effectLst/>
                <a:latin typeface="Calibri" panose="020F0502020204030204" pitchFamily="34" charset="0"/>
                <a:ea typeface="Calibri" panose="020F0502020204030204" pitchFamily="34" charset="0"/>
              </a:rPr>
              <a:t>Pridobivanje podatkov</a:t>
            </a:r>
          </a:p>
          <a:p>
            <a:pPr marL="342900" indent="-342900">
              <a:buFont typeface="Arial" panose="020B0604020202020204" pitchFamily="34" charset="0"/>
              <a:buChar char="•"/>
            </a:pPr>
            <a:r>
              <a:rPr lang="sl-SI" sz="2000">
                <a:effectLst/>
                <a:latin typeface="Calibri" panose="020F0502020204030204" pitchFamily="34" charset="0"/>
                <a:ea typeface="Calibri" panose="020F0502020204030204" pitchFamily="34" charset="0"/>
              </a:rPr>
              <a:t>Hramba podatkov v času izvajanja raziskave</a:t>
            </a:r>
          </a:p>
          <a:p>
            <a:pPr marL="342900" indent="-342900">
              <a:buFont typeface="Arial" panose="020B0604020202020204" pitchFamily="34" charset="0"/>
              <a:buChar char="•"/>
            </a:pPr>
            <a:r>
              <a:rPr lang="sl-SI" sz="2000">
                <a:effectLst/>
                <a:latin typeface="Calibri" panose="020F0502020204030204" pitchFamily="34" charset="0"/>
                <a:ea typeface="Calibri" panose="020F0502020204030204" pitchFamily="34" charset="0"/>
              </a:rPr>
              <a:t>Deljenje podatkov</a:t>
            </a:r>
            <a:endParaRPr lang="sl-SI"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011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400" b="1">
                <a:solidFill>
                  <a:srgbClr val="ED7D31"/>
                </a:solidFill>
                <a:latin typeface="Calibri"/>
              </a:rPr>
              <a:t>Pridobivanje podatkov</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8" name="PoljeZBesedilom 7">
            <a:extLst>
              <a:ext uri="{FF2B5EF4-FFF2-40B4-BE49-F238E27FC236}">
                <a16:creationId xmlns:a16="http://schemas.microsoft.com/office/drawing/2014/main" id="{436B78F8-EB62-4ACF-B1C1-3CC702DEED97}"/>
              </a:ext>
            </a:extLst>
          </p:cNvPr>
          <p:cNvSpPr txBox="1"/>
          <p:nvPr/>
        </p:nvSpPr>
        <p:spPr>
          <a:xfrm>
            <a:off x="625383" y="2041483"/>
            <a:ext cx="9655085" cy="4163319"/>
          </a:xfrm>
          <a:prstGeom prst="rect">
            <a:avLst/>
          </a:prstGeom>
          <a:noFill/>
        </p:spPr>
        <p:txBody>
          <a:bodyPr wrap="square">
            <a:spAutoFit/>
          </a:bodyPr>
          <a:lstStyle/>
          <a:p>
            <a:pPr lvl="0"/>
            <a:r>
              <a:rPr lang="sl-SI" sz="2400">
                <a:effectLst/>
                <a:latin typeface="Calibri" panose="020F0502020204030204" pitchFamily="34" charset="0"/>
                <a:ea typeface="Times New Roman" panose="02020603050405020304" pitchFamily="18" charset="0"/>
                <a:cs typeface="Times New Roman" panose="02020603050405020304" pitchFamily="18" charset="0"/>
              </a:rPr>
              <a:t>Stroški uporabe obstoječih komercialnih virov podatkov.</a:t>
            </a:r>
          </a:p>
          <a:p>
            <a:pPr lvl="0"/>
            <a:r>
              <a:rPr lang="sl-SI" sz="2400">
                <a:latin typeface="Calibri" panose="020F0502020204030204" pitchFamily="34" charset="0"/>
                <a:ea typeface="Times New Roman" panose="02020603050405020304" pitchFamily="18" charset="0"/>
                <a:cs typeface="Times New Roman" panose="02020603050405020304" pitchFamily="18" charset="0"/>
              </a:rPr>
              <a:t>Stroški </a:t>
            </a:r>
            <a:r>
              <a:rPr lang="sl-SI" sz="2400">
                <a:effectLst/>
                <a:latin typeface="Calibri" panose="020F0502020204030204" pitchFamily="34" charset="0"/>
                <a:ea typeface="Times New Roman" panose="02020603050405020304" pitchFamily="18" charset="0"/>
                <a:cs typeface="Times New Roman" panose="02020603050405020304" pitchFamily="18" charset="0"/>
              </a:rPr>
              <a:t>zaposlitev dodatnega osebja za:</a:t>
            </a:r>
            <a:endParaRPr lang="sl-SI" sz="2400">
              <a:effectLst/>
              <a:latin typeface="Calibri" panose="020F0502020204030204" pitchFamily="34" charset="0"/>
              <a:ea typeface="Aptos"/>
              <a:cs typeface="Times New Roman" panose="02020603050405020304" pitchFamily="18" charset="0"/>
            </a:endParaRPr>
          </a:p>
          <a:p>
            <a:pPr marL="800100" lvl="1" indent="-342900">
              <a:buFont typeface="Arial" panose="020B0604020202020204" pitchFamily="34" charset="0"/>
              <a:buChar char="•"/>
            </a:pPr>
            <a:r>
              <a:rPr lang="sl-SI" sz="2400">
                <a:latin typeface="Calibri" panose="020F0502020204030204" pitchFamily="34" charset="0"/>
                <a:ea typeface="Times New Roman" panose="02020603050405020304" pitchFamily="18" charset="0"/>
              </a:rPr>
              <a:t>s</a:t>
            </a:r>
            <a:r>
              <a:rPr lang="sl-SI" sz="2400">
                <a:effectLst/>
                <a:latin typeface="Calibri" panose="020F0502020204030204" pitchFamily="34" charset="0"/>
                <a:ea typeface="Times New Roman" panose="02020603050405020304" pitchFamily="18" charset="0"/>
              </a:rPr>
              <a:t>krb za podatke,</a:t>
            </a:r>
            <a:endParaRPr lang="sl-SI" sz="240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sl-SI" sz="2400">
                <a:latin typeface="Calibri" panose="020F0502020204030204" pitchFamily="34" charset="0"/>
                <a:ea typeface="Times New Roman" panose="02020603050405020304" pitchFamily="18" charset="0"/>
              </a:rPr>
              <a:t>p</a:t>
            </a:r>
            <a:r>
              <a:rPr lang="sl-SI" sz="2400">
                <a:effectLst/>
                <a:latin typeface="Calibri" panose="020F0502020204030204" pitchFamily="34" charset="0"/>
                <a:ea typeface="Times New Roman" panose="02020603050405020304" pitchFamily="18" charset="0"/>
              </a:rPr>
              <a:t>ripravo in skrb za spremno dokumentacijo,</a:t>
            </a:r>
            <a:endParaRPr lang="sl-SI" sz="240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sl-SI" sz="2400">
                <a:effectLst/>
                <a:latin typeface="Calibri" panose="020F0502020204030204" pitchFamily="34" charset="0"/>
                <a:ea typeface="Times New Roman" panose="02020603050405020304" pitchFamily="18" charset="0"/>
              </a:rPr>
              <a:t>pripravo in predelavo podatkov v formate v skladu s standardi področne raziskovalne skupnosti,</a:t>
            </a:r>
            <a:endParaRPr lang="sl-SI" sz="240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sl-SI" sz="2400" err="1">
                <a:latin typeface="Calibri" panose="020F0502020204030204" pitchFamily="34" charset="0"/>
                <a:ea typeface="Times New Roman" panose="02020603050405020304" pitchFamily="18" charset="0"/>
              </a:rPr>
              <a:t>d</a:t>
            </a:r>
            <a:r>
              <a:rPr lang="sl-SI" sz="2400" err="1">
                <a:effectLst/>
                <a:latin typeface="Calibri" panose="020F0502020204030204" pitchFamily="34" charset="0"/>
                <a:ea typeface="Times New Roman" panose="02020603050405020304" pitchFamily="18" charset="0"/>
              </a:rPr>
              <a:t>eidentifikacijo</a:t>
            </a:r>
            <a:r>
              <a:rPr lang="sl-SI" sz="2400">
                <a:effectLst/>
                <a:latin typeface="Calibri" panose="020F0502020204030204" pitchFamily="34" charset="0"/>
                <a:ea typeface="Times New Roman" panose="02020603050405020304" pitchFamily="18" charset="0"/>
              </a:rPr>
              <a:t> podatkov (</a:t>
            </a:r>
            <a:r>
              <a:rPr lang="sl-SI" sz="2400" err="1">
                <a:effectLst/>
                <a:latin typeface="Calibri" panose="020F0502020204030204" pitchFamily="34" charset="0"/>
                <a:ea typeface="Times New Roman" panose="02020603050405020304" pitchFamily="18" charset="0"/>
              </a:rPr>
              <a:t>anonimizacija</a:t>
            </a:r>
            <a:r>
              <a:rPr lang="sl-SI" sz="2400">
                <a:effectLst/>
                <a:latin typeface="Calibri" panose="020F0502020204030204" pitchFamily="34" charset="0"/>
                <a:ea typeface="Times New Roman" panose="02020603050405020304" pitchFamily="18" charset="0"/>
              </a:rPr>
              <a:t>, </a:t>
            </a:r>
            <a:r>
              <a:rPr lang="sl-SI" sz="2400" err="1">
                <a:effectLst/>
                <a:latin typeface="Calibri" panose="020F0502020204030204" pitchFamily="34" charset="0"/>
                <a:ea typeface="Times New Roman" panose="02020603050405020304" pitchFamily="18" charset="0"/>
              </a:rPr>
              <a:t>prevdonimizacija</a:t>
            </a:r>
            <a:r>
              <a:rPr lang="sl-SI" sz="2400">
                <a:effectLst/>
                <a:latin typeface="Calibri" panose="020F0502020204030204" pitchFamily="34" charset="0"/>
                <a:ea typeface="Times New Roman" panose="02020603050405020304" pitchFamily="18" charset="0"/>
              </a:rPr>
              <a:t>),</a:t>
            </a:r>
            <a:endParaRPr lang="sl-SI" sz="240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sl-SI" sz="2400">
                <a:latin typeface="Calibri" panose="020F0502020204030204" pitchFamily="34" charset="0"/>
                <a:ea typeface="Times New Roman" panose="02020603050405020304" pitchFamily="18" charset="0"/>
              </a:rPr>
              <a:t>p</a:t>
            </a:r>
            <a:r>
              <a:rPr lang="sl-SI" sz="2400">
                <a:effectLst/>
                <a:latin typeface="Calibri" panose="020F0502020204030204" pitchFamily="34" charset="0"/>
                <a:ea typeface="Times New Roman" panose="02020603050405020304" pitchFamily="18" charset="0"/>
              </a:rPr>
              <a:t>ripravo bogatega </a:t>
            </a:r>
            <a:r>
              <a:rPr lang="sl-SI" sz="2400" err="1">
                <a:effectLst/>
                <a:latin typeface="Calibri" panose="020F0502020204030204" pitchFamily="34" charset="0"/>
                <a:ea typeface="Times New Roman" panose="02020603050405020304" pitchFamily="18" charset="0"/>
              </a:rPr>
              <a:t>metapodatkovnega</a:t>
            </a:r>
            <a:r>
              <a:rPr lang="sl-SI" sz="2400">
                <a:effectLst/>
                <a:latin typeface="Calibri" panose="020F0502020204030204" pitchFamily="34" charset="0"/>
                <a:ea typeface="Times New Roman" panose="02020603050405020304" pitchFamily="18" charset="0"/>
              </a:rPr>
              <a:t> opisa z namenom optimizacije </a:t>
            </a:r>
            <a:r>
              <a:rPr lang="sl-SI" sz="2400" err="1">
                <a:effectLst/>
                <a:latin typeface="Calibri" panose="020F0502020204030204" pitchFamily="34" charset="0"/>
                <a:ea typeface="Times New Roman" panose="02020603050405020304" pitchFamily="18" charset="0"/>
              </a:rPr>
              <a:t>najdljivosti</a:t>
            </a:r>
            <a:r>
              <a:rPr lang="sl-SI" sz="2400">
                <a:effectLst/>
                <a:latin typeface="Calibri" panose="020F0502020204030204" pitchFamily="34" charset="0"/>
                <a:ea typeface="Times New Roman" panose="02020603050405020304" pitchFamily="18" charset="0"/>
              </a:rPr>
              <a:t>, interpretacije in ponovne uporabljivosti,</a:t>
            </a:r>
            <a:endParaRPr lang="sl-SI" sz="240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sl-SI" sz="2400">
                <a:latin typeface="Calibri" panose="020F0502020204030204" pitchFamily="34" charset="0"/>
                <a:ea typeface="Times New Roman" panose="02020603050405020304" pitchFamily="18" charset="0"/>
              </a:rPr>
              <a:t>o</a:t>
            </a:r>
            <a:r>
              <a:rPr lang="sl-SI" sz="2400">
                <a:effectLst/>
                <a:latin typeface="Calibri" panose="020F0502020204030204" pitchFamily="34" charset="0"/>
                <a:ea typeface="Times New Roman" panose="02020603050405020304" pitchFamily="18" charset="0"/>
              </a:rPr>
              <a:t>stale vidike </a:t>
            </a:r>
            <a:r>
              <a:rPr lang="sl-SI" sz="2400" err="1">
                <a:effectLst/>
                <a:latin typeface="Calibri" panose="020F0502020204030204" pitchFamily="34" charset="0"/>
                <a:ea typeface="Times New Roman" panose="02020603050405020304" pitchFamily="18" charset="0"/>
              </a:rPr>
              <a:t>FAIRifikacije</a:t>
            </a:r>
            <a:r>
              <a:rPr lang="sl-SI" sz="2400">
                <a:effectLst/>
                <a:latin typeface="Calibri" panose="020F0502020204030204" pitchFamily="34" charset="0"/>
                <a:ea typeface="Times New Roman" panose="02020603050405020304" pitchFamily="18" charset="0"/>
              </a:rPr>
              <a:t> podatkov.</a:t>
            </a:r>
            <a:endParaRPr lang="sl-SI" sz="2400">
              <a:effectLst/>
              <a:latin typeface="Calibri" panose="020F0502020204030204" pitchFamily="34" charset="0"/>
              <a:ea typeface="Calibri" panose="020F0502020204030204" pitchFamily="34" charset="0"/>
            </a:endParaRPr>
          </a:p>
          <a:p>
            <a:pPr>
              <a:lnSpc>
                <a:spcPct val="107000"/>
              </a:lnSpc>
              <a:spcAft>
                <a:spcPts val="800"/>
              </a:spcAft>
            </a:pPr>
            <a:endParaRPr lang="sl-SI"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491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400" b="1">
                <a:solidFill>
                  <a:srgbClr val="ED7D31"/>
                </a:solidFill>
                <a:latin typeface="Calibri"/>
              </a:rPr>
              <a:t>Hramba podatkov v času izvajanja raziskave</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8" name="PoljeZBesedilom 7">
            <a:extLst>
              <a:ext uri="{FF2B5EF4-FFF2-40B4-BE49-F238E27FC236}">
                <a16:creationId xmlns:a16="http://schemas.microsoft.com/office/drawing/2014/main" id="{436B78F8-EB62-4ACF-B1C1-3CC702DEED97}"/>
              </a:ext>
            </a:extLst>
          </p:cNvPr>
          <p:cNvSpPr txBox="1"/>
          <p:nvPr/>
        </p:nvSpPr>
        <p:spPr>
          <a:xfrm>
            <a:off x="664572" y="2433368"/>
            <a:ext cx="9655085" cy="2739211"/>
          </a:xfrm>
          <a:prstGeom prst="rect">
            <a:avLst/>
          </a:prstGeom>
          <a:noFill/>
        </p:spPr>
        <p:txBody>
          <a:bodyPr wrap="square">
            <a:spAutoFit/>
          </a:bodyPr>
          <a:lstStyle/>
          <a:p>
            <a:pPr lvl="0"/>
            <a:r>
              <a:rPr lang="sl-SI" sz="2400">
                <a:effectLst/>
                <a:latin typeface="Calibri" panose="020F0502020204030204" pitchFamily="34" charset="0"/>
                <a:ea typeface="Times New Roman" panose="02020603050405020304" pitchFamily="18" charset="0"/>
                <a:cs typeface="Times New Roman" panose="02020603050405020304" pitchFamily="18" charset="0"/>
              </a:rPr>
              <a:t>Stroški hrambe podatkov v času, ko raziskava še poteka.</a:t>
            </a:r>
            <a:endParaRPr lang="sl-SI" sz="2400">
              <a:effectLst/>
              <a:latin typeface="Calibri" panose="020F0502020204030204" pitchFamily="34" charset="0"/>
              <a:ea typeface="Aptos"/>
              <a:cs typeface="Times New Roman" panose="02020603050405020304" pitchFamily="18" charset="0"/>
            </a:endParaRPr>
          </a:p>
          <a:p>
            <a:pPr marL="800100" lvl="1" indent="-342900">
              <a:buFont typeface="Aptos"/>
              <a:buChar char="-"/>
            </a:pPr>
            <a:r>
              <a:rPr lang="sl-SI" sz="2000">
                <a:effectLst/>
                <a:latin typeface="Calibri" panose="020F0502020204030204" pitchFamily="34" charset="0"/>
                <a:ea typeface="Times New Roman" panose="02020603050405020304" pitchFamily="18" charset="0"/>
                <a:cs typeface="Times New Roman" panose="02020603050405020304" pitchFamily="18" charset="0"/>
              </a:rPr>
              <a:t>Ali ima vaša ustanova (ali konzorcij) na voljo primeren prostor za hrambo, ali morate primeren prostor najeti pri komercialnem ponudniku? Koliko prostora?</a:t>
            </a:r>
          </a:p>
          <a:p>
            <a:pPr lvl="1"/>
            <a:endParaRPr lang="sl-SI" sz="1200">
              <a:latin typeface="Calibri" panose="020F0502020204030204" pitchFamily="34" charset="0"/>
              <a:ea typeface="Times New Roman" panose="02020603050405020304" pitchFamily="18" charset="0"/>
              <a:cs typeface="Times New Roman" panose="02020603050405020304" pitchFamily="18" charset="0"/>
            </a:endParaRPr>
          </a:p>
          <a:p>
            <a:r>
              <a:rPr lang="sl-SI" sz="2400">
                <a:effectLst/>
                <a:latin typeface="Calibri" panose="020F0502020204030204" pitchFamily="34" charset="0"/>
                <a:ea typeface="Times New Roman" panose="02020603050405020304" pitchFamily="18" charset="0"/>
                <a:cs typeface="Times New Roman" panose="02020603050405020304" pitchFamily="18" charset="0"/>
              </a:rPr>
              <a:t>Stroški za ustvarjanje/pridobivanje in kasnejšo obravnavo podatkov specifične komercialne strojne in programske opreme.</a:t>
            </a:r>
          </a:p>
          <a:p>
            <a:endParaRPr lang="sl-SI" sz="1200">
              <a:latin typeface="Calibri" panose="020F0502020204030204" pitchFamily="34" charset="0"/>
              <a:ea typeface="Times New Roman" panose="02020603050405020304" pitchFamily="18" charset="0"/>
              <a:cs typeface="Times New Roman" panose="02020603050405020304" pitchFamily="18" charset="0"/>
            </a:endParaRPr>
          </a:p>
          <a:p>
            <a:r>
              <a:rPr lang="sl-SI" sz="2400">
                <a:effectLst/>
                <a:latin typeface="Calibri" panose="020F0502020204030204" pitchFamily="34" charset="0"/>
                <a:ea typeface="Times New Roman" panose="02020603050405020304" pitchFamily="18" charset="0"/>
                <a:cs typeface="Times New Roman" panose="02020603050405020304" pitchFamily="18" charset="0"/>
              </a:rPr>
              <a:t>Potrebna sredstva za varnost in zaščito občutljivih podatkov</a:t>
            </a:r>
            <a:r>
              <a:rPr lang="sl-SI" sz="2400">
                <a:latin typeface="Calibri" panose="020F0502020204030204" pitchFamily="34" charset="0"/>
                <a:ea typeface="Times New Roman" panose="02020603050405020304" pitchFamily="18" charset="0"/>
                <a:cs typeface="Times New Roman" panose="02020603050405020304" pitchFamily="18" charset="0"/>
              </a:rPr>
              <a:t>. </a:t>
            </a:r>
            <a:endParaRPr lang="sl-SI" sz="2400">
              <a:effectLst/>
              <a:latin typeface="Calibri" panose="020F0502020204030204" pitchFamily="34" charset="0"/>
              <a:ea typeface="Times New Roman" panose="02020603050405020304" pitchFamily="18" charset="0"/>
              <a:cs typeface="Times New Roman" panose="02020603050405020304" pitchFamily="18" charset="0"/>
            </a:endParaRPr>
          </a:p>
          <a:p>
            <a:pPr lvl="0"/>
            <a:endParaRPr lang="sl-SI" sz="120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778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400" b="1">
                <a:solidFill>
                  <a:srgbClr val="ED7D31"/>
                </a:solidFill>
                <a:latin typeface="Calibri"/>
              </a:rPr>
              <a:t>Deljenje podatkov</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8" name="PoljeZBesedilom 7">
            <a:extLst>
              <a:ext uri="{FF2B5EF4-FFF2-40B4-BE49-F238E27FC236}">
                <a16:creationId xmlns:a16="http://schemas.microsoft.com/office/drawing/2014/main" id="{436B78F8-EB62-4ACF-B1C1-3CC702DEED97}"/>
              </a:ext>
            </a:extLst>
          </p:cNvPr>
          <p:cNvSpPr txBox="1"/>
          <p:nvPr/>
        </p:nvSpPr>
        <p:spPr>
          <a:xfrm>
            <a:off x="442503" y="2041483"/>
            <a:ext cx="9655085" cy="2378215"/>
          </a:xfrm>
          <a:prstGeom prst="rect">
            <a:avLst/>
          </a:prstGeom>
          <a:noFill/>
        </p:spPr>
        <p:txBody>
          <a:bodyPr wrap="square">
            <a:spAutoFit/>
          </a:bodyPr>
          <a:lstStyle/>
          <a:p>
            <a:pPr lvl="0"/>
            <a:r>
              <a:rPr lang="sl-SI" sz="2400">
                <a:latin typeface="Calibri" panose="020F0502020204030204" pitchFamily="34" charset="0"/>
                <a:ea typeface="Times New Roman" panose="02020603050405020304" pitchFamily="18" charset="0"/>
                <a:cs typeface="Times New Roman" panose="02020603050405020304" pitchFamily="18" charset="0"/>
              </a:rPr>
              <a:t>Morebitni stroški hrambe </a:t>
            </a:r>
            <a:r>
              <a:rPr lang="sl-SI" sz="2400">
                <a:effectLst/>
                <a:latin typeface="Calibri" panose="020F0502020204030204" pitchFamily="34" charset="0"/>
                <a:ea typeface="Times New Roman" panose="02020603050405020304" pitchFamily="18" charset="0"/>
                <a:cs typeface="Times New Roman" panose="02020603050405020304" pitchFamily="18" charset="0"/>
              </a:rPr>
              <a:t>podatkov v </a:t>
            </a:r>
            <a:r>
              <a:rPr lang="sl-SI" sz="2400" err="1">
                <a:effectLst/>
                <a:latin typeface="Calibri" panose="020F0502020204030204" pitchFamily="34" charset="0"/>
                <a:ea typeface="Times New Roman" panose="02020603050405020304" pitchFamily="18" charset="0"/>
                <a:cs typeface="Times New Roman" panose="02020603050405020304" pitchFamily="18" charset="0"/>
              </a:rPr>
              <a:t>repozitoriju</a:t>
            </a:r>
            <a:r>
              <a:rPr lang="sl-SI" sz="2400">
                <a:effectLst/>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buFont typeface="Arial" panose="020B0604020202020204" pitchFamily="34" charset="0"/>
              <a:buChar char="•"/>
            </a:pPr>
            <a:r>
              <a:rPr lang="sl-SI" sz="2000">
                <a:effectLst/>
                <a:latin typeface="Calibri" panose="020F0502020204030204" pitchFamily="34" charset="0"/>
                <a:ea typeface="Times New Roman" panose="02020603050405020304" pitchFamily="18" charset="0"/>
                <a:cs typeface="Times New Roman" panose="02020603050405020304" pitchFamily="18" charset="0"/>
              </a:rPr>
              <a:t>Je hramba v primernem </a:t>
            </a:r>
            <a:r>
              <a:rPr lang="sl-SI" sz="2000" err="1">
                <a:effectLst/>
                <a:latin typeface="Calibri" panose="020F0502020204030204" pitchFamily="34" charset="0"/>
                <a:ea typeface="Times New Roman" panose="02020603050405020304" pitchFamily="18" charset="0"/>
                <a:cs typeface="Times New Roman" panose="02020603050405020304" pitchFamily="18" charset="0"/>
              </a:rPr>
              <a:t>repozitoriju</a:t>
            </a:r>
            <a:r>
              <a:rPr lang="sl-SI" sz="2000">
                <a:effectLst/>
                <a:latin typeface="Calibri" panose="020F0502020204030204" pitchFamily="34" charset="0"/>
                <a:ea typeface="Times New Roman" panose="02020603050405020304" pitchFamily="18" charset="0"/>
                <a:cs typeface="Times New Roman" panose="02020603050405020304" pitchFamily="18" charset="0"/>
              </a:rPr>
              <a:t> brezplačna?</a:t>
            </a:r>
          </a:p>
          <a:p>
            <a:pPr marL="628650" lvl="1" indent="-171450">
              <a:buFont typeface="Arial" panose="020B0604020202020204" pitchFamily="34" charset="0"/>
              <a:buChar char="•"/>
            </a:pPr>
            <a:r>
              <a:rPr lang="sl-SI" sz="2000">
                <a:effectLst/>
                <a:latin typeface="Calibri" panose="020F0502020204030204" pitchFamily="34" charset="0"/>
                <a:ea typeface="Times New Roman" panose="02020603050405020304" pitchFamily="18" charset="0"/>
                <a:cs typeface="Times New Roman" panose="02020603050405020304" pitchFamily="18" charset="0"/>
              </a:rPr>
              <a:t>Je brezplačna ne glede na količino hranjenih podatkov?</a:t>
            </a:r>
            <a:endParaRPr lang="sl-SI" sz="2000">
              <a:effectLst/>
              <a:latin typeface="Calibri" panose="020F0502020204030204" pitchFamily="34" charset="0"/>
              <a:ea typeface="Aptos"/>
              <a:cs typeface="Times New Roman" panose="02020603050405020304" pitchFamily="18" charset="0"/>
            </a:endParaRPr>
          </a:p>
          <a:p>
            <a:pPr lvl="0"/>
            <a:endParaRPr lang="sl-SI" sz="120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sl-SI" sz="2400">
                <a:effectLst/>
                <a:latin typeface="Calibri" panose="020F0502020204030204" pitchFamily="34" charset="0"/>
                <a:ea typeface="Times New Roman" panose="02020603050405020304" pitchFamily="18" charset="0"/>
                <a:cs typeface="Times New Roman" panose="02020603050405020304" pitchFamily="18" charset="0"/>
              </a:rPr>
              <a:t>Če boste hrambo v </a:t>
            </a:r>
            <a:r>
              <a:rPr lang="sl-SI" sz="2400" err="1">
                <a:effectLst/>
                <a:latin typeface="Calibri" panose="020F0502020204030204" pitchFamily="34" charset="0"/>
                <a:ea typeface="Times New Roman" panose="02020603050405020304" pitchFamily="18" charset="0"/>
                <a:cs typeface="Times New Roman" panose="02020603050405020304" pitchFamily="18" charset="0"/>
              </a:rPr>
              <a:t>repozitoriju</a:t>
            </a:r>
            <a:r>
              <a:rPr lang="sl-SI" sz="2400">
                <a:effectLst/>
                <a:latin typeface="Calibri" panose="020F0502020204030204" pitchFamily="34" charset="0"/>
                <a:ea typeface="Times New Roman" panose="02020603050405020304" pitchFamily="18" charset="0"/>
                <a:cs typeface="Times New Roman" panose="02020603050405020304" pitchFamily="18" charset="0"/>
              </a:rPr>
              <a:t> morali plačati, ali lahko stroške poravnate v času trajanja projekta (in torej razpoložljivosti projektnih sredstev)?</a:t>
            </a:r>
            <a:endParaRPr lang="sl-SI" sz="2400">
              <a:effectLst/>
              <a:latin typeface="Calibri" panose="020F0502020204030204" pitchFamily="34" charset="0"/>
              <a:ea typeface="Aptos"/>
              <a:cs typeface="Times New Roman" panose="02020603050405020304" pitchFamily="18" charset="0"/>
            </a:endParaRPr>
          </a:p>
          <a:p>
            <a:pPr>
              <a:lnSpc>
                <a:spcPct val="107000"/>
              </a:lnSpc>
              <a:spcAft>
                <a:spcPts val="800"/>
              </a:spcAft>
            </a:pPr>
            <a:endParaRPr lang="sl-SI"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279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74222" y="1345035"/>
            <a:ext cx="9296399" cy="817418"/>
          </a:xfrm>
        </p:spPr>
        <p:txBody>
          <a:bodyPr>
            <a:normAutofit fontScale="90000"/>
          </a:bodyPr>
          <a:lstStyle/>
          <a:p>
            <a:pPr lvl="0"/>
            <a:r>
              <a:rPr lang="pl-PL" sz="5400" b="1">
                <a:solidFill>
                  <a:srgbClr val="ED7D31"/>
                </a:solidFill>
                <a:latin typeface="Calibri"/>
              </a:rPr>
              <a:t>Orodja za okvirni izračun stroškov</a:t>
            </a:r>
            <a:br>
              <a:rPr lang="pl-PL" sz="5000" b="1">
                <a:solidFill>
                  <a:srgbClr val="ED7D31"/>
                </a:solidFill>
                <a:latin typeface="Calibri"/>
              </a:rPr>
            </a:br>
            <a:endParaRPr lang="pl-PL"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p:txBody>
      </p:sp>
      <p:sp>
        <p:nvSpPr>
          <p:cNvPr id="8" name="PoljeZBesedilom 7">
            <a:extLst>
              <a:ext uri="{FF2B5EF4-FFF2-40B4-BE49-F238E27FC236}">
                <a16:creationId xmlns:a16="http://schemas.microsoft.com/office/drawing/2014/main" id="{436B78F8-EB62-4ACF-B1C1-3CC702DEED97}"/>
              </a:ext>
            </a:extLst>
          </p:cNvPr>
          <p:cNvSpPr txBox="1"/>
          <p:nvPr/>
        </p:nvSpPr>
        <p:spPr>
          <a:xfrm>
            <a:off x="442503" y="2041483"/>
            <a:ext cx="9655085" cy="4478149"/>
          </a:xfrm>
          <a:prstGeom prst="rect">
            <a:avLst/>
          </a:prstGeom>
          <a:noFill/>
        </p:spPr>
        <p:txBody>
          <a:bodyPr wrap="square">
            <a:spAutoFit/>
          </a:bodyPr>
          <a:lstStyle/>
          <a:p>
            <a:pPr lvl="0"/>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OpenAire</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tool</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to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estimate</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RDM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costs</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for</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H2020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grants</a:t>
            </a:r>
            <a:r>
              <a:rPr lang="sl-SI" sz="2400">
                <a:effectLst/>
                <a:latin typeface="Calibri" panose="020F0502020204030204" pitchFamily="34" charset="0"/>
                <a:ea typeface="Times New Roman" panose="02020603050405020304" pitchFamily="18" charset="0"/>
                <a:cs typeface="Times New Roman" panose="02020603050405020304" pitchFamily="18" charset="0"/>
              </a:rPr>
              <a:t> </a:t>
            </a:r>
            <a:endParaRPr lang="sl-SI" sz="2400">
              <a:effectLst/>
              <a:latin typeface="Calibri" panose="020F0502020204030204" pitchFamily="34" charset="0"/>
              <a:ea typeface="Aptos"/>
              <a:cs typeface="Times New Roman" panose="02020603050405020304" pitchFamily="18" charset="0"/>
            </a:endParaRPr>
          </a:p>
          <a:p>
            <a:pPr lvl="0"/>
            <a:endParaRPr lang="sl-SI"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endParaRPr>
          </a:p>
          <a:p>
            <a:pPr lvl="0"/>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UK Data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Service</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data management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costing</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tool</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and</a:t>
            </a:r>
            <a:r>
              <a:rPr lang="sl-SI" sz="24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a:t>
            </a:r>
            <a:r>
              <a:rPr lang="sl-SI" sz="2400" u="sng"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checklist</a:t>
            </a:r>
            <a:endParaRPr lang="sl-SI" sz="2400">
              <a:effectLst/>
              <a:latin typeface="Calibri" panose="020F0502020204030204" pitchFamily="34" charset="0"/>
              <a:ea typeface="Aptos"/>
              <a:cs typeface="Times New Roman" panose="02020603050405020304" pitchFamily="18" charset="0"/>
            </a:endParaRPr>
          </a:p>
          <a:p>
            <a:pPr marL="342900" lvl="0" indent="-342900">
              <a:buFont typeface="Aptos"/>
              <a:buChar char="-"/>
            </a:pPr>
            <a:endParaRPr lang="sl-SI"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ptos"/>
              <a:buChar char="-"/>
            </a:pPr>
            <a:endParaRPr lang="sl-SI">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ptos"/>
              <a:buChar char="-"/>
            </a:pPr>
            <a:endParaRPr lang="sl-SI">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ptos"/>
              <a:buChar char="-"/>
            </a:pPr>
            <a:endParaRPr lang="sl-SI">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ptos"/>
              <a:buChar char="-"/>
            </a:pPr>
            <a:endParaRPr lang="sl-SI">
              <a:latin typeface="Calibri" panose="020F0502020204030204" pitchFamily="34" charset="0"/>
              <a:ea typeface="Times New Roman" panose="02020603050405020304" pitchFamily="18" charset="0"/>
              <a:cs typeface="Times New Roman" panose="02020603050405020304" pitchFamily="18" charset="0"/>
            </a:endParaRPr>
          </a:p>
          <a:p>
            <a:pPr lvl="0"/>
            <a:endParaRPr lang="sl-SI">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ptos"/>
              <a:buChar char="-"/>
            </a:pPr>
            <a:endParaRPr lang="sl-SI" sz="90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sl-SI" sz="1800">
                <a:effectLst/>
                <a:latin typeface="Calibri" panose="020F0502020204030204" pitchFamily="34" charset="0"/>
                <a:ea typeface="Times New Roman" panose="02020603050405020304" pitchFamily="18" charset="0"/>
                <a:cs typeface="Times New Roman" panose="02020603050405020304" pitchFamily="18" charset="0"/>
              </a:rPr>
              <a:t>Charles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Beagrie</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Ltd</a:t>
            </a:r>
            <a:r>
              <a:rPr lang="sl-SI" sz="1800">
                <a:effectLst/>
                <a:latin typeface="Calibri" panose="020F0502020204030204" pitchFamily="34" charset="0"/>
                <a:ea typeface="Times New Roman" panose="02020603050405020304" pitchFamily="18" charset="0"/>
                <a:cs typeface="Times New Roman" panose="02020603050405020304" pitchFamily="18" charset="0"/>
              </a:rPr>
              <a:t>. (2017). CESSDA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SaW</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Costs</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Factsheet</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Zenodo</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https://doi.org/10.5281/zenodo.3662447</a:t>
            </a:r>
            <a:endParaRPr lang="sl-SI" sz="1800">
              <a:effectLst/>
              <a:latin typeface="Calibri" panose="020F0502020204030204" pitchFamily="34" charset="0"/>
              <a:ea typeface="Aptos"/>
              <a:cs typeface="Times New Roman" panose="02020603050405020304" pitchFamily="18" charset="0"/>
            </a:endParaRPr>
          </a:p>
          <a:p>
            <a:pPr marL="342900" lvl="0" indent="-342900">
              <a:buFont typeface="Aptos"/>
              <a:buChar char="-"/>
            </a:pPr>
            <a:endParaRPr lang="sl-SI" sz="180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sl-SI" sz="1800">
                <a:effectLst/>
                <a:latin typeface="Calibri" panose="020F0502020204030204" pitchFamily="34" charset="0"/>
                <a:ea typeface="Times New Roman" panose="02020603050405020304" pitchFamily="18" charset="0"/>
                <a:cs typeface="Times New Roman" panose="02020603050405020304" pitchFamily="18" charset="0"/>
              </a:rPr>
              <a:t>Perry, A., &amp;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Netscher</a:t>
            </a:r>
            <a:r>
              <a:rPr lang="sl-SI" sz="1800">
                <a:effectLst/>
                <a:latin typeface="Calibri" panose="020F0502020204030204" pitchFamily="34" charset="0"/>
                <a:ea typeface="Times New Roman" panose="02020603050405020304" pitchFamily="18" charset="0"/>
                <a:cs typeface="Times New Roman" panose="02020603050405020304" pitchFamily="18" charset="0"/>
              </a:rPr>
              <a:t>, S. (2021, julij 23).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Measuring</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the</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Costs</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of</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Research</a:t>
            </a:r>
            <a:r>
              <a:rPr lang="sl-SI" sz="1800">
                <a:effectLst/>
                <a:latin typeface="Calibri" panose="020F0502020204030204" pitchFamily="34" charset="0"/>
                <a:ea typeface="Times New Roman" panose="02020603050405020304" pitchFamily="18" charset="0"/>
                <a:cs typeface="Times New Roman" panose="02020603050405020304" pitchFamily="18" charset="0"/>
              </a:rPr>
              <a:t> Data Management.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European</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Survey</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Research</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Association</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Biennial</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Conference</a:t>
            </a:r>
            <a:r>
              <a:rPr lang="sl-SI" sz="1800">
                <a:effectLst/>
                <a:latin typeface="Calibri" panose="020F0502020204030204" pitchFamily="34" charset="0"/>
                <a:ea typeface="Times New Roman" panose="02020603050405020304" pitchFamily="18" charset="0"/>
                <a:cs typeface="Times New Roman" panose="02020603050405020304" pitchFamily="18" charset="0"/>
              </a:rPr>
              <a:t> 2021 (ESRA21),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virtual</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err="1">
                <a:effectLst/>
                <a:latin typeface="Calibri" panose="020F0502020204030204" pitchFamily="34" charset="0"/>
                <a:ea typeface="Times New Roman" panose="02020603050405020304" pitchFamily="18" charset="0"/>
                <a:cs typeface="Times New Roman" panose="02020603050405020304" pitchFamily="18" charset="0"/>
              </a:rPr>
              <a:t>Zenodo</a:t>
            </a:r>
            <a:r>
              <a:rPr lang="sl-SI" sz="1800">
                <a:effectLst/>
                <a:latin typeface="Calibri" panose="020F0502020204030204" pitchFamily="34" charset="0"/>
                <a:ea typeface="Times New Roman" panose="02020603050405020304" pitchFamily="18" charset="0"/>
                <a:cs typeface="Times New Roman" panose="02020603050405020304" pitchFamily="18" charset="0"/>
              </a:rPr>
              <a:t>. </a:t>
            </a:r>
            <a:r>
              <a:rPr lang="sl-SI" sz="1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https://doi.org/10.5281/zenodo.5126773</a:t>
            </a:r>
            <a:endParaRPr lang="sl-SI" sz="1800">
              <a:effectLst/>
              <a:latin typeface="Calibri" panose="020F0502020204030204" pitchFamily="34" charset="0"/>
              <a:ea typeface="Aptos"/>
              <a:cs typeface="Times New Roman" panose="02020603050405020304" pitchFamily="18" charset="0"/>
            </a:endParaRPr>
          </a:p>
        </p:txBody>
      </p:sp>
    </p:spTree>
    <p:extLst>
      <p:ext uri="{BB962C8B-B14F-4D97-AF65-F5344CB8AC3E}">
        <p14:creationId xmlns:p14="http://schemas.microsoft.com/office/powerpoint/2010/main" val="13900350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a:p>
            <a:endParaRPr lang="sl-SI" sz="120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a:solidFill>
                  <a:srgbClr val="ED7D31"/>
                </a:solidFill>
              </a:rPr>
              <a:t>Hvala za pozornost! </a:t>
            </a:r>
            <a:endParaRPr lang="sl-SI" sz="440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r>
              <a:rPr lang="sl-SI" sz="4000" b="1">
                <a:solidFill>
                  <a:srgbClr val="ED7D31"/>
                </a:solidFill>
                <a:latin typeface="Calibri"/>
              </a:rPr>
              <a:t>Življenjski krog raziskovalnih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a:p>
          <a:p>
            <a:endParaRPr lang="sl-SI" sz="2800"/>
          </a:p>
          <a:p>
            <a:endParaRPr lang="sl-SI" sz="2800"/>
          </a:p>
        </p:txBody>
      </p:sp>
      <p:sp>
        <p:nvSpPr>
          <p:cNvPr id="3" name="Naslov 1">
            <a:extLst>
              <a:ext uri="{FF2B5EF4-FFF2-40B4-BE49-F238E27FC236}">
                <a16:creationId xmlns:a16="http://schemas.microsoft.com/office/drawing/2014/main" id="{B223C552-CD24-11FA-A50A-195654CE8B2E}"/>
              </a:ext>
            </a:extLst>
          </p:cNvPr>
          <p:cNvSpPr txBox="1"/>
          <p:nvPr/>
        </p:nvSpPr>
        <p:spPr>
          <a:xfrm>
            <a:off x="838200" y="3429000"/>
            <a:ext cx="10515600" cy="484906"/>
          </a:xfrm>
          <a:prstGeom prst="rect">
            <a:avLst/>
          </a:prstGeom>
          <a:noFill/>
          <a:ln cap="flat">
            <a:noFill/>
          </a:ln>
        </p:spPr>
        <p:txBody>
          <a:bodyPr vert="horz" wrap="square" lIns="91440" tIns="45720" rIns="91440" bIns="45720" anchor="ctr" anchorCtr="0" compatLnSpc="1">
            <a:noAutofit/>
          </a:bodyPr>
          <a:lstStyle/>
          <a:p>
            <a:pPr algn="just">
              <a:lnSpc>
                <a:spcPct val="150000"/>
              </a:lnSpc>
            </a:pPr>
            <a:r>
              <a:rPr lang="sl-SI" sz="2400"/>
              <a:t>Življenjski krog raziskovalnih podatkov predstavlja posamezne faze razvoja raziskovalnih podatkov, od strukturiranja raziskovalnega problema, zbiranja raziskovalnih podatkov (primarnih in sekundarnih), obdelave in analize podatkov, objave raziskovalnih rezultatov in raziskovalnih podatkov, dolgoročnega upravljanja z raziskovalnimi podatki do druge rabe raziskovalnih podatkov s strani tretjih oseb. </a:t>
            </a:r>
          </a:p>
          <a:p>
            <a:endParaRPr lang="sl-SI" sz="2400"/>
          </a:p>
        </p:txBody>
      </p:sp>
      <p:sp>
        <p:nvSpPr>
          <p:cNvPr id="4" name="PoljeZBesedilom 3">
            <a:extLst>
              <a:ext uri="{FF2B5EF4-FFF2-40B4-BE49-F238E27FC236}">
                <a16:creationId xmlns:a16="http://schemas.microsoft.com/office/drawing/2014/main" id="{014987D9-30BB-083D-4C5A-F5707BE06320}"/>
              </a:ext>
            </a:extLst>
          </p:cNvPr>
          <p:cNvSpPr txBox="1"/>
          <p:nvPr/>
        </p:nvSpPr>
        <p:spPr>
          <a:xfrm>
            <a:off x="838200" y="5934670"/>
            <a:ext cx="10931659" cy="923330"/>
          </a:xfrm>
          <a:prstGeom prst="rect">
            <a:avLst/>
          </a:prstGeom>
          <a:noFill/>
        </p:spPr>
        <p:txBody>
          <a:bodyPr wrap="square" rtlCol="0">
            <a:spAutoFit/>
          </a:bodyPr>
          <a:lstStyle/>
          <a:p>
            <a:r>
              <a:rPr lang="sl-SI" sz="1800"/>
              <a:t>Več o življenjskem krogu raziskovalnih podatkov v: </a:t>
            </a:r>
            <a:r>
              <a:rPr lang="sl-SI" sz="1800">
                <a:hlinkClick r:id="rId4"/>
              </a:rPr>
              <a:t>Življenjski krog raziskovalnih podatkov</a:t>
            </a:r>
            <a:r>
              <a:rPr lang="sl-SI" sz="1800"/>
              <a:t>. (2024). V S. Bezjak (ur.) Spoznaj FAIR: priročnik o odprti znanosti v Sloveniji (str. 38-41). </a:t>
            </a:r>
            <a:r>
              <a:rPr lang="sl-SI" sz="1800">
                <a:hlinkClick r:id="rId5"/>
              </a:rPr>
              <a:t>https://doi.org/10.26493/978-961-293-328-9</a:t>
            </a:r>
            <a:endParaRPr lang="sl-SI" sz="1800"/>
          </a:p>
          <a:p>
            <a:endParaRPr lang="sl-SI"/>
          </a:p>
        </p:txBody>
      </p:sp>
    </p:spTree>
    <p:extLst>
      <p:ext uri="{BB962C8B-B14F-4D97-AF65-F5344CB8AC3E}">
        <p14:creationId xmlns:p14="http://schemas.microsoft.com/office/powerpoint/2010/main" val="317029500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7399</Words>
  <Application>Microsoft Office PowerPoint</Application>
  <PresentationFormat>Widescreen</PresentationFormat>
  <Paragraphs>684</Paragraphs>
  <Slides>88</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Aptos</vt:lpstr>
      <vt:lpstr>Arial</vt:lpstr>
      <vt:lpstr>Calibri</vt:lpstr>
      <vt:lpstr>Calibri Light</vt:lpstr>
      <vt:lpstr>Gotham Bold</vt:lpstr>
      <vt:lpstr>Gotham Book</vt:lpstr>
      <vt:lpstr>Wingdings</vt:lpstr>
      <vt:lpstr>Officeova tema</vt:lpstr>
      <vt:lpstr>PowerPoint Presentation</vt:lpstr>
      <vt:lpstr>Vsebina </vt:lpstr>
      <vt:lpstr>PowerPoint Presentation</vt:lpstr>
      <vt:lpstr>Splošno o načrtovanju ravnanja z raziskovalnimi podatki (NRRP)</vt:lpstr>
      <vt:lpstr>Splošno o načrtovanju ravnanja z raziskovalnimi podatki</vt:lpstr>
      <vt:lpstr>Splošno o načrtovanju ravnanja z raziskovalnimi podatki</vt:lpstr>
      <vt:lpstr>Splošno o načrtovanju ravnanja z raziskovalnimi podatki</vt:lpstr>
      <vt:lpstr>Kaj so raziskovalni podatki?</vt:lpstr>
      <vt:lpstr>Življenjski krog raziskovalnih podatkov</vt:lpstr>
      <vt:lpstr>PowerPoint Presentation</vt:lpstr>
      <vt:lpstr>Življenjski krog raziskovalnih podatkov</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Zahteve financerjev</vt:lpstr>
      <vt:lpstr>Evropska komisija</vt:lpstr>
      <vt:lpstr>Splošno o načrtovanju ravnanja z raziskovalnimi podatki</vt:lpstr>
      <vt:lpstr>European Research Council</vt:lpstr>
      <vt:lpstr>ARIS</vt:lpstr>
      <vt:lpstr>Splošno o načrtovanju ravnanja z raziskovalnimi podatki</vt:lpstr>
      <vt:lpstr>Interni akti</vt:lpstr>
      <vt:lpstr>Pravilnik o ravnanju z raziskovalnimi podatki</vt:lpstr>
      <vt:lpstr>Navodila za ravnanje z raziskovalnimi podatki na FDV</vt:lpstr>
      <vt:lpstr>Nujni vsebinski deli načrtov</vt:lpstr>
      <vt:lpstr>Nujni vsebinski deli načrtov</vt:lpstr>
      <vt:lpstr>Opis podatkov</vt:lpstr>
      <vt:lpstr>Podatki o repozitoriju 1</vt:lpstr>
      <vt:lpstr>Podatki o repozitoriju 2</vt:lpstr>
      <vt:lpstr>Načrt opisa izvora podatkov</vt:lpstr>
      <vt:lpstr>Standardi in metapodatki</vt:lpstr>
      <vt:lpstr>Trajni identifikatorji – PID – i </vt:lpstr>
      <vt:lpstr>Digitalno skrbništvo in zaščita podatkov</vt:lpstr>
      <vt:lpstr>Pogoji deljenja podatkov in licence</vt:lpstr>
      <vt:lpstr>Upravljanje z drugimi raziskovalnimi rezultati</vt:lpstr>
      <vt:lpstr>Stroški za upravljanje s podatki</vt:lpstr>
      <vt:lpstr>Uveljavljanje izjem pri deljenju</vt:lpstr>
      <vt:lpstr>Ravnanje v primeru izjem</vt:lpstr>
      <vt:lpstr>Zaščita podatkov zaradi legitimnih interesov in drugih omejitev</vt:lpstr>
      <vt:lpstr>Zaščita osebnih podatkov</vt:lpstr>
      <vt:lpstr>Podatki pod licenco tretjih oseb</vt:lpstr>
      <vt:lpstr>Veliki podatki</vt:lpstr>
      <vt:lpstr>Omejitve dostopa do podatkov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Predloge načrtov</vt:lpstr>
      <vt:lpstr>Kaj so predloge NRRP? </vt:lpstr>
      <vt:lpstr>Predloge načrtov </vt:lpstr>
      <vt:lpstr>Splošna predloga in priporočila Science Europe</vt:lpstr>
      <vt:lpstr>Predloga ERC</vt:lpstr>
      <vt:lpstr>Predloga Evropske komisije</vt:lpstr>
      <vt:lpstr>European Commission : Horizon Europe Template  </vt:lpstr>
      <vt:lpstr>DiRROS Data</vt:lpstr>
      <vt:lpstr>Predloga ARIS</vt:lpstr>
      <vt:lpstr>Predloga UL</vt:lpstr>
      <vt:lpstr>Predloga CESSDA  </vt:lpstr>
      <vt:lpstr>Orodja za pomoč pri načrtovanju  </vt:lpstr>
      <vt:lpstr>Orodja za pomoč pri načrtovanju  </vt:lpstr>
      <vt:lpstr>Orodja za pomoč pri načrtovanju  </vt:lpstr>
      <vt:lpstr>DMP Online  </vt:lpstr>
      <vt:lpstr>DMP Online  </vt:lpstr>
      <vt:lpstr>Data Stewardship Wizard     </vt:lpstr>
      <vt:lpstr>Data Stewardship Wizard     </vt:lpstr>
      <vt:lpstr>ARGOS  </vt:lpstr>
      <vt:lpstr>DMP Tool  </vt:lpstr>
      <vt:lpstr>CESSDA Data Management Expert Guide (DMEG)   </vt:lpstr>
      <vt:lpstr>CESSDA Data Management Expert Guide (DMEG)  </vt:lpstr>
      <vt:lpstr>Priročnik o NRRP </vt:lpstr>
      <vt:lpstr>NRRP Asistent </vt:lpstr>
      <vt:lpstr>NRRP Asistent </vt:lpstr>
      <vt:lpstr>NRRP Asistent </vt:lpstr>
      <vt:lpstr>NRRP Asistent </vt:lpstr>
      <vt:lpstr>Univerza v Ljubljani </vt:lpstr>
      <vt:lpstr>Stroški ravnanja z raziskovalnimi podatki  </vt:lpstr>
      <vt:lpstr>Stroški ravnanja  </vt:lpstr>
      <vt:lpstr>Pridobivanje podatkov </vt:lpstr>
      <vt:lpstr>Hramba podatkov v času izvajanja raziskave </vt:lpstr>
      <vt:lpstr>Deljenje podatkov </vt:lpstr>
      <vt:lpstr>Orodja za okvirni izračun stroškov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Duško Odić</cp:lastModifiedBy>
  <cp:revision>6</cp:revision>
  <dcterms:created xsi:type="dcterms:W3CDTF">2023-09-11T08:00:44Z</dcterms:created>
  <dcterms:modified xsi:type="dcterms:W3CDTF">2026-04-15T10:11:47Z</dcterms:modified>
</cp:coreProperties>
</file>