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259" r:id="rId3"/>
    <p:sldId id="281" r:id="rId4"/>
    <p:sldId id="295" r:id="rId5"/>
    <p:sldId id="296" r:id="rId6"/>
    <p:sldId id="297" r:id="rId7"/>
    <p:sldId id="298" r:id="rId8"/>
    <p:sldId id="335" r:id="rId9"/>
    <p:sldId id="675" r:id="rId10"/>
    <p:sldId id="282"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486" r:id="rId37"/>
    <p:sldId id="487" r:id="rId38"/>
    <p:sldId id="489" r:id="rId39"/>
    <p:sldId id="490" r:id="rId40"/>
    <p:sldId id="676" r:id="rId41"/>
    <p:sldId id="283" r:id="rId42"/>
    <p:sldId id="284" r:id="rId43"/>
    <p:sldId id="683" r:id="rId44"/>
    <p:sldId id="681" r:id="rId45"/>
    <p:sldId id="491" r:id="rId46"/>
    <p:sldId id="492" r:id="rId47"/>
    <p:sldId id="468" r:id="rId48"/>
    <p:sldId id="493" r:id="rId49"/>
    <p:sldId id="469" r:id="rId50"/>
    <p:sldId id="494" r:id="rId51"/>
    <p:sldId id="470" r:id="rId52"/>
    <p:sldId id="495" r:id="rId53"/>
    <p:sldId id="454" r:id="rId54"/>
    <p:sldId id="665" r:id="rId55"/>
    <p:sldId id="666" r:id="rId56"/>
    <p:sldId id="285" r:id="rId57"/>
    <p:sldId id="286" r:id="rId58"/>
    <p:sldId id="684" r:id="rId59"/>
    <p:sldId id="287" r:id="rId60"/>
    <p:sldId id="288" r:id="rId61"/>
    <p:sldId id="289" r:id="rId62"/>
    <p:sldId id="290" r:id="rId63"/>
    <p:sldId id="291" r:id="rId64"/>
    <p:sldId id="689" r:id="rId65"/>
    <p:sldId id="687" r:id="rId66"/>
    <p:sldId id="668" r:id="rId67"/>
    <p:sldId id="293" r:id="rId68"/>
    <p:sldId id="685" r:id="rId69"/>
    <p:sldId id="686" r:id="rId70"/>
    <p:sldId id="688" r:id="rId71"/>
    <p:sldId id="667" r:id="rId72"/>
    <p:sldId id="677" r:id="rId73"/>
    <p:sldId id="680" r:id="rId74"/>
    <p:sldId id="690" r:id="rId75"/>
    <p:sldId id="691" r:id="rId76"/>
    <p:sldId id="669" r:id="rId77"/>
    <p:sldId id="670" r:id="rId78"/>
    <p:sldId id="671" r:id="rId79"/>
    <p:sldId id="672" r:id="rId80"/>
    <p:sldId id="673" r:id="rId81"/>
    <p:sldId id="674" r:id="rId82"/>
    <p:sldId id="257" r:id="rId83"/>
    <p:sldId id="692" r:id="rId8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7AE"/>
    <a:srgbClr val="497CC0"/>
    <a:srgbClr val="3A8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8"/>
    <p:restoredTop sz="94631"/>
  </p:normalViewPr>
  <p:slideViewPr>
    <p:cSldViewPr snapToGrid="0">
      <p:cViewPr varScale="1">
        <p:scale>
          <a:sx n="117" d="100"/>
          <a:sy n="117" d="100"/>
        </p:scale>
        <p:origin x="49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5A538-8477-664B-B188-26C6C928F527}" type="datetimeFigureOut">
              <a:rPr lang="en-SI" smtClean="0"/>
              <a:t>20/01/2025</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412FA-92B1-834E-81B6-30DCEBB676EF}" type="slidenum">
              <a:rPr lang="en-SI" smtClean="0"/>
              <a:t>‹#›</a:t>
            </a:fld>
            <a:endParaRPr lang="en-SI"/>
          </a:p>
        </p:txBody>
      </p:sp>
    </p:spTree>
    <p:extLst>
      <p:ext uri="{BB962C8B-B14F-4D97-AF65-F5344CB8AC3E}">
        <p14:creationId xmlns:p14="http://schemas.microsoft.com/office/powerpoint/2010/main" val="1265744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eb2.westlaw.com/find/default.wl?rp=/find/default.wl&amp;vc=0&amp;DB=345&amp;SerialNum=1996280186&amp;FindType=Y&amp;AP=&amp;fn=_top&amp;rs=WLW6.09&amp;mt=LawSchoolPractitioner&amp;vr=2.0&amp;sv=Split"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eb2.westlaw.com/find/default.wl?rp=/find/default.wl&amp;vc=0&amp;DB=506&amp;SerialNum=1998058058&amp;FindType=Y&amp;AP=&amp;fn=_top&amp;rs=WLW6.09&amp;mt=LawSchoolPractitioner&amp;vr=2.0&amp;sv=Spli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2803a2f5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2803a2f5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14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a:extLst>
            <a:ext uri="{FF2B5EF4-FFF2-40B4-BE49-F238E27FC236}">
              <a16:creationId xmlns:a16="http://schemas.microsoft.com/office/drawing/2014/main" id="{9D0758DF-90C8-DAEA-D955-DD1B7AFA57D5}"/>
            </a:ext>
          </a:extLst>
        </p:cNvPr>
        <p:cNvGrpSpPr/>
        <p:nvPr/>
      </p:nvGrpSpPr>
      <p:grpSpPr>
        <a:xfrm>
          <a:off x="0" y="0"/>
          <a:ext cx="0" cy="0"/>
          <a:chOff x="0" y="0"/>
          <a:chExt cx="0" cy="0"/>
        </a:xfrm>
      </p:grpSpPr>
      <p:sp>
        <p:nvSpPr>
          <p:cNvPr id="225" name="Google Shape;225;g22803a2f5c2_0_0:notes">
            <a:extLst>
              <a:ext uri="{FF2B5EF4-FFF2-40B4-BE49-F238E27FC236}">
                <a16:creationId xmlns:a16="http://schemas.microsoft.com/office/drawing/2014/main" id="{7FCAF73B-01EE-225A-408D-C6CFFD2429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2803a2f5c2_0_0:notes">
            <a:extLst>
              <a:ext uri="{FF2B5EF4-FFF2-40B4-BE49-F238E27FC236}">
                <a16:creationId xmlns:a16="http://schemas.microsoft.com/office/drawing/2014/main" id="{33F3E7B9-91BA-967C-E84B-D587F971A5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486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a:solidFill>
                  <a:schemeClr val="tx1"/>
                </a:solidFill>
                <a:latin typeface="Trebuchet MS" charset="0"/>
                <a:ea typeface="MS PGothic" charset="-128"/>
              </a:defRPr>
            </a:lvl1pPr>
            <a:lvl2pPr marL="742950" indent="-285750" eaLnBrk="0" hangingPunct="0">
              <a:defRPr>
                <a:solidFill>
                  <a:schemeClr val="tx1"/>
                </a:solidFill>
                <a:latin typeface="Trebuchet MS" charset="0"/>
                <a:ea typeface="MS PGothic" charset="-128"/>
              </a:defRPr>
            </a:lvl2pPr>
            <a:lvl3pPr marL="1143000" indent="-228600" eaLnBrk="0" hangingPunct="0">
              <a:defRPr>
                <a:solidFill>
                  <a:schemeClr val="tx1"/>
                </a:solidFill>
                <a:latin typeface="Trebuchet MS" charset="0"/>
                <a:ea typeface="MS PGothic" charset="-128"/>
              </a:defRPr>
            </a:lvl3pPr>
            <a:lvl4pPr marL="1600200" indent="-228600" eaLnBrk="0" hangingPunct="0">
              <a:defRPr>
                <a:solidFill>
                  <a:schemeClr val="tx1"/>
                </a:solidFill>
                <a:latin typeface="Trebuchet MS" charset="0"/>
                <a:ea typeface="MS PGothic" charset="-128"/>
              </a:defRPr>
            </a:lvl4pPr>
            <a:lvl5pPr marL="2057400" indent="-228600" eaLnBrk="0" hangingPunct="0">
              <a:defRPr>
                <a:solidFill>
                  <a:schemeClr val="tx1"/>
                </a:solidFill>
                <a:latin typeface="Trebuchet MS" charset="0"/>
                <a:ea typeface="MS PGothic" charset="-128"/>
              </a:defRPr>
            </a:lvl5pPr>
            <a:lvl6pPr marL="2514600" indent="-228600" eaLnBrk="0" fontAlgn="base" hangingPunct="0">
              <a:spcBef>
                <a:spcPct val="0"/>
              </a:spcBef>
              <a:spcAft>
                <a:spcPct val="0"/>
              </a:spcAft>
              <a:defRPr>
                <a:solidFill>
                  <a:schemeClr val="tx1"/>
                </a:solidFill>
                <a:latin typeface="Trebuchet MS" charset="0"/>
                <a:ea typeface="MS PGothic" charset="-128"/>
              </a:defRPr>
            </a:lvl6pPr>
            <a:lvl7pPr marL="2971800" indent="-228600" eaLnBrk="0" fontAlgn="base" hangingPunct="0">
              <a:spcBef>
                <a:spcPct val="0"/>
              </a:spcBef>
              <a:spcAft>
                <a:spcPct val="0"/>
              </a:spcAft>
              <a:defRPr>
                <a:solidFill>
                  <a:schemeClr val="tx1"/>
                </a:solidFill>
                <a:latin typeface="Trebuchet MS" charset="0"/>
                <a:ea typeface="MS PGothic" charset="-128"/>
              </a:defRPr>
            </a:lvl7pPr>
            <a:lvl8pPr marL="3429000" indent="-228600" eaLnBrk="0" fontAlgn="base" hangingPunct="0">
              <a:spcBef>
                <a:spcPct val="0"/>
              </a:spcBef>
              <a:spcAft>
                <a:spcPct val="0"/>
              </a:spcAft>
              <a:defRPr>
                <a:solidFill>
                  <a:schemeClr val="tx1"/>
                </a:solidFill>
                <a:latin typeface="Trebuchet MS" charset="0"/>
                <a:ea typeface="MS PGothic" charset="-128"/>
              </a:defRPr>
            </a:lvl8pPr>
            <a:lvl9pPr marL="3886200" indent="-228600" eaLnBrk="0" fontAlgn="base" hangingPunct="0">
              <a:spcBef>
                <a:spcPct val="0"/>
              </a:spcBef>
              <a:spcAft>
                <a:spcPct val="0"/>
              </a:spcAft>
              <a:defRPr>
                <a:solidFill>
                  <a:schemeClr val="tx1"/>
                </a:solidFill>
                <a:latin typeface="Trebuchet MS" charset="0"/>
                <a:ea typeface="MS PGothic" charset="-128"/>
              </a:defRPr>
            </a:lvl9pPr>
          </a:lstStyle>
          <a:p>
            <a:pPr eaLnBrk="1" hangingPunct="1"/>
            <a:fld id="{BF351E25-F24A-7646-997A-59E201D20F67}" type="slidenum">
              <a:rPr lang="en-US" altLang="en-US">
                <a:latin typeface="Arial" charset="0"/>
              </a:rPr>
              <a:pPr eaLnBrk="1" hangingPunct="1"/>
              <a:t>36</a:t>
            </a:fld>
            <a:endParaRPr lang="en-US" altLang="en-US">
              <a:latin typeface="Arial" charset="0"/>
            </a:endParaRPr>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pPr eaLnBrk="1" hangingPunct="1">
              <a:defRPr/>
            </a:pPr>
            <a:r>
              <a:rPr lang="en-US" dirty="0">
                <a:ea typeface="ＭＳ Ｐゴシック" charset="0"/>
                <a:cs typeface="+mn-cs"/>
              </a:rPr>
              <a:t>Annie </a:t>
            </a:r>
            <a:r>
              <a:rPr lang="en-US" dirty="0" err="1">
                <a:ea typeface="ＭＳ Ｐゴシック" charset="0"/>
                <a:cs typeface="+mn-cs"/>
              </a:rPr>
              <a:t>Leibovitz</a:t>
            </a:r>
            <a:r>
              <a:rPr lang="en-US">
                <a:ea typeface="ＭＳ Ｐゴシック" charset="0"/>
                <a:cs typeface="+mn-cs"/>
              </a:rPr>
              <a:t> case-She sued the movie studio for copyright infringement and lost-defendant argued parody and prevailed. The defendant established that they were making a social comment on her photograph. This photograph was a famous and controversial </a:t>
            </a:r>
            <a:r>
              <a:rPr lang="en-US" i="1">
                <a:ea typeface="ＭＳ Ｐゴシック" charset="0"/>
                <a:cs typeface="+mn-cs"/>
              </a:rPr>
              <a:t>Vanity Fair</a:t>
            </a:r>
            <a:r>
              <a:rPr lang="en-US">
                <a:ea typeface="ＭＳ Ｐゴシック" charset="0"/>
                <a:cs typeface="+mn-cs"/>
              </a:rPr>
              <a:t> cover. Parody allows you to borrow just enough to conjure up the original. In this case, notice that even the same ring was used in the recreated image. Shows that even a commercial use can be parody as it was to promote a movie. </a:t>
            </a:r>
          </a:p>
          <a:p>
            <a:pPr eaLnBrk="1" hangingPunct="1">
              <a:defRPr/>
            </a:pPr>
            <a:r>
              <a:rPr lang="en-US" i="1">
                <a:ea typeface="ＭＳ Ｐゴシック" charset="0"/>
                <a:cs typeface="+mn-cs"/>
                <a:hlinkClick r:id="rId3"/>
              </a:rPr>
              <a:t>Leibovitz v. Paramount Pictures Corp.,</a:t>
            </a:r>
            <a:r>
              <a:rPr lang="en-US">
                <a:ea typeface="ＭＳ Ｐゴシック" charset="0"/>
                <a:cs typeface="+mn-cs"/>
                <a:hlinkClick r:id="rId3"/>
              </a:rPr>
              <a:t> 948 F.Supp. 1214 (S.D.N.Y.1996)</a:t>
            </a:r>
            <a:r>
              <a:rPr lang="en-US">
                <a:ea typeface="ＭＳ Ｐゴシック" charset="0"/>
                <a:cs typeface="+mn-cs"/>
              </a:rPr>
              <a:t>, </a:t>
            </a:r>
            <a:r>
              <a:rPr lang="en-US" i="1">
                <a:ea typeface="ＭＳ Ｐゴシック" charset="0"/>
                <a:cs typeface="+mn-cs"/>
              </a:rPr>
              <a:t>aff'd,</a:t>
            </a:r>
            <a:r>
              <a:rPr lang="en-US">
                <a:ea typeface="ＭＳ Ｐゴシック" charset="0"/>
                <a:cs typeface="+mn-cs"/>
              </a:rPr>
              <a:t> </a:t>
            </a:r>
            <a:r>
              <a:rPr lang="en-US">
                <a:ea typeface="ＭＳ Ｐゴシック" charset="0"/>
                <a:cs typeface="+mn-cs"/>
                <a:hlinkClick r:id="rId4"/>
              </a:rPr>
              <a:t>137 F.3d 109 (2d Cir.1998)</a:t>
            </a:r>
            <a:r>
              <a:rPr lang="en-US">
                <a:ea typeface="ＭＳ Ｐゴシック" charset="0"/>
                <a:cs typeface="+mn-cs"/>
              </a:rPr>
              <a:t>. </a:t>
            </a:r>
          </a:p>
        </p:txBody>
      </p:sp>
    </p:spTree>
    <p:extLst>
      <p:ext uri="{BB962C8B-B14F-4D97-AF65-F5344CB8AC3E}">
        <p14:creationId xmlns:p14="http://schemas.microsoft.com/office/powerpoint/2010/main" val="401845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rebuchet MS" charset="0"/>
                <a:ea typeface="ＭＳ Ｐゴシック" charset="-128"/>
              </a:defRPr>
            </a:lvl1pPr>
            <a:lvl2pPr marL="742950" indent="-285750" eaLnBrk="0" hangingPunct="0">
              <a:defRPr sz="2400">
                <a:solidFill>
                  <a:schemeClr val="tx1"/>
                </a:solidFill>
                <a:latin typeface="Trebuchet MS" charset="0"/>
                <a:ea typeface="ＭＳ Ｐゴシック" charset="-128"/>
              </a:defRPr>
            </a:lvl2pPr>
            <a:lvl3pPr marL="1143000" indent="-228600" eaLnBrk="0" hangingPunct="0">
              <a:defRPr sz="2400">
                <a:solidFill>
                  <a:schemeClr val="tx1"/>
                </a:solidFill>
                <a:latin typeface="Trebuchet MS" charset="0"/>
                <a:ea typeface="ＭＳ Ｐゴシック" charset="-128"/>
              </a:defRPr>
            </a:lvl3pPr>
            <a:lvl4pPr marL="1600200" indent="-228600" eaLnBrk="0" hangingPunct="0">
              <a:defRPr sz="2400">
                <a:solidFill>
                  <a:schemeClr val="tx1"/>
                </a:solidFill>
                <a:latin typeface="Trebuchet MS" charset="0"/>
                <a:ea typeface="ＭＳ Ｐゴシック" charset="-128"/>
              </a:defRPr>
            </a:lvl4pPr>
            <a:lvl5pPr marL="2057400" indent="-228600" eaLnBrk="0" hangingPunct="0">
              <a:defRPr sz="24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128"/>
              </a:defRPr>
            </a:lvl9pPr>
          </a:lstStyle>
          <a:p>
            <a:pPr eaLnBrk="1" hangingPunct="1"/>
            <a:fld id="{93DA32FB-7BA1-1649-87CB-38911A76B6F6}" type="slidenum">
              <a:rPr lang="en-US" altLang="en-US" sz="1200">
                <a:latin typeface="Arial" charset="0"/>
              </a:rPr>
              <a:pPr eaLnBrk="1" hangingPunct="1"/>
              <a:t>47</a:t>
            </a:fld>
            <a:endParaRPr lang="en-US" altLang="en-US" sz="1200">
              <a:latin typeface="Arial" charset="0"/>
            </a:endParaRPr>
          </a:p>
        </p:txBody>
      </p:sp>
      <p:sp>
        <p:nvSpPr>
          <p:cNvPr id="3809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0931" name="Rectangle 3"/>
          <p:cNvSpPr>
            <a:spLocks noGrp="1" noChangeArrowheads="1"/>
          </p:cNvSpPr>
          <p:nvPr>
            <p:ph type="body" idx="1"/>
          </p:nvPr>
        </p:nvSpPr>
        <p:spPr/>
        <p:txBody>
          <a:bodyPr/>
          <a:lstStyle/>
          <a:p>
            <a:pPr eaLnBrk="1" hangingPunct="1">
              <a:defRPr/>
            </a:pPr>
            <a:endParaRPr lang="sl-SI">
              <a:cs typeface="+mn-cs"/>
            </a:endParaRPr>
          </a:p>
        </p:txBody>
      </p:sp>
    </p:spTree>
    <p:extLst>
      <p:ext uri="{BB962C8B-B14F-4D97-AF65-F5344CB8AC3E}">
        <p14:creationId xmlns:p14="http://schemas.microsoft.com/office/powerpoint/2010/main" val="394156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rebuchet MS" charset="0"/>
                <a:ea typeface="ＭＳ Ｐゴシック" charset="-128"/>
              </a:defRPr>
            </a:lvl1pPr>
            <a:lvl2pPr marL="742950" indent="-285750" eaLnBrk="0" hangingPunct="0">
              <a:defRPr sz="2400">
                <a:solidFill>
                  <a:schemeClr val="tx1"/>
                </a:solidFill>
                <a:latin typeface="Trebuchet MS" charset="0"/>
                <a:ea typeface="ＭＳ Ｐゴシック" charset="-128"/>
              </a:defRPr>
            </a:lvl2pPr>
            <a:lvl3pPr marL="1143000" indent="-228600" eaLnBrk="0" hangingPunct="0">
              <a:defRPr sz="2400">
                <a:solidFill>
                  <a:schemeClr val="tx1"/>
                </a:solidFill>
                <a:latin typeface="Trebuchet MS" charset="0"/>
                <a:ea typeface="ＭＳ Ｐゴシック" charset="-128"/>
              </a:defRPr>
            </a:lvl3pPr>
            <a:lvl4pPr marL="1600200" indent="-228600" eaLnBrk="0" hangingPunct="0">
              <a:defRPr sz="2400">
                <a:solidFill>
                  <a:schemeClr val="tx1"/>
                </a:solidFill>
                <a:latin typeface="Trebuchet MS" charset="0"/>
                <a:ea typeface="ＭＳ Ｐゴシック" charset="-128"/>
              </a:defRPr>
            </a:lvl4pPr>
            <a:lvl5pPr marL="2057400" indent="-228600" eaLnBrk="0" hangingPunct="0">
              <a:defRPr sz="24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128"/>
              </a:defRPr>
            </a:lvl9pPr>
          </a:lstStyle>
          <a:p>
            <a:pPr eaLnBrk="1" hangingPunct="1"/>
            <a:fld id="{D656B313-FD49-7243-9C27-C21614B65D56}" type="slidenum">
              <a:rPr lang="en-US" altLang="en-US" sz="1200">
                <a:latin typeface="Arial" charset="0"/>
              </a:rPr>
              <a:pPr eaLnBrk="1" hangingPunct="1"/>
              <a:t>49</a:t>
            </a:fld>
            <a:endParaRPr lang="en-US" altLang="en-US" sz="1200">
              <a:latin typeface="Arial" charset="0"/>
            </a:endParaRPr>
          </a:p>
        </p:txBody>
      </p:sp>
      <p:sp>
        <p:nvSpPr>
          <p:cNvPr id="3809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0931" name="Rectangle 3"/>
          <p:cNvSpPr>
            <a:spLocks noGrp="1" noChangeArrowheads="1"/>
          </p:cNvSpPr>
          <p:nvPr>
            <p:ph type="body" idx="1"/>
          </p:nvPr>
        </p:nvSpPr>
        <p:spPr/>
        <p:txBody>
          <a:bodyPr/>
          <a:lstStyle/>
          <a:p>
            <a:pPr eaLnBrk="1" hangingPunct="1">
              <a:defRPr/>
            </a:pPr>
            <a:endParaRPr lang="sl-SI" dirty="0">
              <a:cs typeface="+mn-cs"/>
            </a:endParaRPr>
          </a:p>
        </p:txBody>
      </p:sp>
    </p:spTree>
    <p:extLst>
      <p:ext uri="{BB962C8B-B14F-4D97-AF65-F5344CB8AC3E}">
        <p14:creationId xmlns:p14="http://schemas.microsoft.com/office/powerpoint/2010/main" val="2917233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rebuchet MS" charset="0"/>
                <a:ea typeface="ＭＳ Ｐゴシック" charset="-128"/>
              </a:defRPr>
            </a:lvl1pPr>
            <a:lvl2pPr marL="742950" indent="-285750" eaLnBrk="0" hangingPunct="0">
              <a:defRPr sz="2400">
                <a:solidFill>
                  <a:schemeClr val="tx1"/>
                </a:solidFill>
                <a:latin typeface="Trebuchet MS" charset="0"/>
                <a:ea typeface="ＭＳ Ｐゴシック" charset="-128"/>
              </a:defRPr>
            </a:lvl2pPr>
            <a:lvl3pPr marL="1143000" indent="-228600" eaLnBrk="0" hangingPunct="0">
              <a:defRPr sz="2400">
                <a:solidFill>
                  <a:schemeClr val="tx1"/>
                </a:solidFill>
                <a:latin typeface="Trebuchet MS" charset="0"/>
                <a:ea typeface="ＭＳ Ｐゴシック" charset="-128"/>
              </a:defRPr>
            </a:lvl3pPr>
            <a:lvl4pPr marL="1600200" indent="-228600" eaLnBrk="0" hangingPunct="0">
              <a:defRPr sz="2400">
                <a:solidFill>
                  <a:schemeClr val="tx1"/>
                </a:solidFill>
                <a:latin typeface="Trebuchet MS" charset="0"/>
                <a:ea typeface="ＭＳ Ｐゴシック" charset="-128"/>
              </a:defRPr>
            </a:lvl4pPr>
            <a:lvl5pPr marL="2057400" indent="-228600" eaLnBrk="0" hangingPunct="0">
              <a:defRPr sz="24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128"/>
              </a:defRPr>
            </a:lvl9pPr>
          </a:lstStyle>
          <a:p>
            <a:pPr eaLnBrk="1" hangingPunct="1"/>
            <a:fld id="{4D1A9E91-B14A-3547-92D7-0F93C8A0B39F}" type="slidenum">
              <a:rPr lang="en-US" altLang="en-US" sz="1200">
                <a:latin typeface="Arial" charset="0"/>
              </a:rPr>
              <a:pPr eaLnBrk="1" hangingPunct="1"/>
              <a:t>51</a:t>
            </a:fld>
            <a:endParaRPr lang="en-US" altLang="en-US" sz="1200">
              <a:latin typeface="Arial" charset="0"/>
            </a:endParaRPr>
          </a:p>
        </p:txBody>
      </p:sp>
      <p:sp>
        <p:nvSpPr>
          <p:cNvPr id="3809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0931" name="Rectangle 3"/>
          <p:cNvSpPr>
            <a:spLocks noGrp="1" noChangeArrowheads="1"/>
          </p:cNvSpPr>
          <p:nvPr>
            <p:ph type="body" idx="1"/>
          </p:nvPr>
        </p:nvSpPr>
        <p:spPr/>
        <p:txBody>
          <a:bodyPr/>
          <a:lstStyle/>
          <a:p>
            <a:pPr eaLnBrk="1" hangingPunct="1">
              <a:defRPr/>
            </a:pPr>
            <a:endParaRPr lang="sl-SI">
              <a:cs typeface="+mn-cs"/>
            </a:endParaRPr>
          </a:p>
        </p:txBody>
      </p:sp>
    </p:spTree>
    <p:extLst>
      <p:ext uri="{BB962C8B-B14F-4D97-AF65-F5344CB8AC3E}">
        <p14:creationId xmlns:p14="http://schemas.microsoft.com/office/powerpoint/2010/main" val="62903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rebuchet MS" charset="0"/>
                <a:ea typeface="ＭＳ Ｐゴシック" charset="-128"/>
              </a:defRPr>
            </a:lvl1pPr>
            <a:lvl2pPr marL="742950" indent="-285750" eaLnBrk="0" hangingPunct="0">
              <a:defRPr sz="2400">
                <a:solidFill>
                  <a:schemeClr val="tx1"/>
                </a:solidFill>
                <a:latin typeface="Trebuchet MS" charset="0"/>
                <a:ea typeface="ＭＳ Ｐゴシック" charset="-128"/>
              </a:defRPr>
            </a:lvl2pPr>
            <a:lvl3pPr marL="1143000" indent="-228600" eaLnBrk="0" hangingPunct="0">
              <a:defRPr sz="2400">
                <a:solidFill>
                  <a:schemeClr val="tx1"/>
                </a:solidFill>
                <a:latin typeface="Trebuchet MS" charset="0"/>
                <a:ea typeface="ＭＳ Ｐゴシック" charset="-128"/>
              </a:defRPr>
            </a:lvl3pPr>
            <a:lvl4pPr marL="1600200" indent="-228600" eaLnBrk="0" hangingPunct="0">
              <a:defRPr sz="2400">
                <a:solidFill>
                  <a:schemeClr val="tx1"/>
                </a:solidFill>
                <a:latin typeface="Trebuchet MS" charset="0"/>
                <a:ea typeface="ＭＳ Ｐゴシック" charset="-128"/>
              </a:defRPr>
            </a:lvl4pPr>
            <a:lvl5pPr marL="2057400" indent="-228600" eaLnBrk="0" hangingPunct="0">
              <a:defRPr sz="24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128"/>
              </a:defRPr>
            </a:lvl9pPr>
          </a:lstStyle>
          <a:p>
            <a:pPr eaLnBrk="1" hangingPunct="1"/>
            <a:fld id="{53D7E95E-8675-854B-BF73-06AE886F46DC}" type="slidenum">
              <a:rPr lang="en-US" altLang="en-US" sz="1200">
                <a:latin typeface="Arial" charset="0"/>
              </a:rPr>
              <a:pPr eaLnBrk="1" hangingPunct="1"/>
              <a:t>53</a:t>
            </a:fld>
            <a:endParaRPr lang="en-US" altLang="en-US" sz="1200">
              <a:latin typeface="Arial" charset="0"/>
            </a:endParaRPr>
          </a:p>
        </p:txBody>
      </p:sp>
      <p:sp>
        <p:nvSpPr>
          <p:cNvPr id="3809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0931" name="Rectangle 3"/>
          <p:cNvSpPr>
            <a:spLocks noGrp="1" noChangeArrowheads="1"/>
          </p:cNvSpPr>
          <p:nvPr>
            <p:ph type="body" idx="1"/>
          </p:nvPr>
        </p:nvSpPr>
        <p:spPr/>
        <p:txBody>
          <a:bodyPr/>
          <a:lstStyle/>
          <a:p>
            <a:pPr eaLnBrk="1" hangingPunct="1">
              <a:defRPr/>
            </a:pPr>
            <a:endParaRPr lang="sl-SI">
              <a:cs typeface="+mn-cs"/>
            </a:endParaRPr>
          </a:p>
        </p:txBody>
      </p:sp>
    </p:spTree>
    <p:extLst>
      <p:ext uri="{BB962C8B-B14F-4D97-AF65-F5344CB8AC3E}">
        <p14:creationId xmlns:p14="http://schemas.microsoft.com/office/powerpoint/2010/main" val="29614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rebuchet MS" charset="0"/>
                <a:ea typeface="ＭＳ Ｐゴシック" charset="-128"/>
              </a:defRPr>
            </a:lvl1pPr>
            <a:lvl2pPr marL="742950" indent="-285750" eaLnBrk="0" hangingPunct="0">
              <a:defRPr sz="2400">
                <a:solidFill>
                  <a:schemeClr val="tx1"/>
                </a:solidFill>
                <a:latin typeface="Trebuchet MS" charset="0"/>
                <a:ea typeface="ＭＳ Ｐゴシック" charset="-128"/>
              </a:defRPr>
            </a:lvl2pPr>
            <a:lvl3pPr marL="1143000" indent="-228600" eaLnBrk="0" hangingPunct="0">
              <a:defRPr sz="2400">
                <a:solidFill>
                  <a:schemeClr val="tx1"/>
                </a:solidFill>
                <a:latin typeface="Trebuchet MS" charset="0"/>
                <a:ea typeface="ＭＳ Ｐゴシック" charset="-128"/>
              </a:defRPr>
            </a:lvl3pPr>
            <a:lvl4pPr marL="1600200" indent="-228600" eaLnBrk="0" hangingPunct="0">
              <a:defRPr sz="2400">
                <a:solidFill>
                  <a:schemeClr val="tx1"/>
                </a:solidFill>
                <a:latin typeface="Trebuchet MS" charset="0"/>
                <a:ea typeface="ＭＳ Ｐゴシック" charset="-128"/>
              </a:defRPr>
            </a:lvl4pPr>
            <a:lvl5pPr marL="2057400" indent="-228600" eaLnBrk="0" hangingPunct="0">
              <a:defRPr sz="24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128"/>
              </a:defRPr>
            </a:lvl9pPr>
          </a:lstStyle>
          <a:p>
            <a:pPr eaLnBrk="1" hangingPunct="1"/>
            <a:fld id="{39C8E932-B4A1-6247-ADA7-B469D9610DED}" type="slidenum">
              <a:rPr lang="en-US" altLang="en-US" sz="1200">
                <a:latin typeface="Arial" charset="0"/>
              </a:rPr>
              <a:pPr eaLnBrk="1" hangingPunct="1"/>
              <a:t>54</a:t>
            </a:fld>
            <a:endParaRPr lang="en-US" altLang="en-US" sz="1200">
              <a:latin typeface="Arial" charset="0"/>
            </a:endParaRPr>
          </a:p>
        </p:txBody>
      </p:sp>
      <p:sp>
        <p:nvSpPr>
          <p:cNvPr id="3809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0931" name="Rectangle 3"/>
          <p:cNvSpPr>
            <a:spLocks noGrp="1" noChangeArrowheads="1"/>
          </p:cNvSpPr>
          <p:nvPr>
            <p:ph type="body" idx="1"/>
          </p:nvPr>
        </p:nvSpPr>
        <p:spPr/>
        <p:txBody>
          <a:bodyPr/>
          <a:lstStyle/>
          <a:p>
            <a:pPr eaLnBrk="1" hangingPunct="1">
              <a:defRPr/>
            </a:pPr>
            <a:endParaRPr lang="sl-SI">
              <a:cs typeface="+mn-cs"/>
            </a:endParaRPr>
          </a:p>
        </p:txBody>
      </p:sp>
    </p:spTree>
    <p:extLst>
      <p:ext uri="{BB962C8B-B14F-4D97-AF65-F5344CB8AC3E}">
        <p14:creationId xmlns:p14="http://schemas.microsoft.com/office/powerpoint/2010/main" val="1073029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hasCustomPrompt="1"/>
          </p:nvPr>
        </p:nvSpPr>
        <p:spPr>
          <a:xfrm>
            <a:off x="543818" y="339529"/>
            <a:ext cx="9144000" cy="2054931"/>
          </a:xfrm>
        </p:spPr>
        <p:txBody>
          <a:bodyPr anchor="b" anchorCtr="0"/>
          <a:lstStyle>
            <a:lvl1pPr algn="l">
              <a:lnSpc>
                <a:spcPct val="100000"/>
              </a:lnSpc>
              <a:defRPr sz="6600"/>
            </a:lvl1pPr>
          </a:lstStyle>
          <a:p>
            <a:pPr lvl="0"/>
            <a:r>
              <a:rPr lang="sl-SI"/>
              <a:t>Naslov predavanja</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hasCustomPrompt="1"/>
          </p:nvPr>
        </p:nvSpPr>
        <p:spPr>
          <a:xfrm>
            <a:off x="543818" y="2580909"/>
            <a:ext cx="6541137" cy="946880"/>
          </a:xfrm>
        </p:spPr>
        <p:txBody>
          <a:bodyPr anchor="t" anchorCtr="0">
            <a:normAutofit/>
          </a:bodyPr>
          <a:lstStyle>
            <a:lvl1pPr marL="0" indent="0" algn="l" defTabSz="914400" rtl="0" eaLnBrk="1" latinLnBrk="0" hangingPunct="1">
              <a:buNone/>
              <a:defRPr lang="sl-SI" sz="2800" b="0" kern="1200" dirty="0">
                <a:solidFill>
                  <a:schemeClr val="bg1"/>
                </a:solidFill>
                <a:latin typeface="+mn-lt"/>
                <a:ea typeface="+mn-ea"/>
                <a:cs typeface="+mn-cs"/>
              </a:defRPr>
            </a:lvl1pPr>
          </a:lstStyle>
          <a:p>
            <a:pPr lvl="0"/>
            <a:r>
              <a:rPr lang="sl-SI"/>
              <a:t>Podnaslov predavanja</a:t>
            </a:r>
          </a:p>
        </p:txBody>
      </p:sp>
      <p:pic>
        <p:nvPicPr>
          <p:cNvPr id="7" name="Picture 6" descr="A grey and black sign with a person in a circle&#10;&#10;Description automatically generated">
            <a:extLst>
              <a:ext uri="{FF2B5EF4-FFF2-40B4-BE49-F238E27FC236}">
                <a16:creationId xmlns:a16="http://schemas.microsoft.com/office/drawing/2014/main" id="{3A16BFCE-24A2-2E5B-74D7-23ED44FB3E29}"/>
              </a:ext>
            </a:extLst>
          </p:cNvPr>
          <p:cNvPicPr>
            <a:picLocks noChangeAspect="1"/>
          </p:cNvPicPr>
          <p:nvPr userDrawn="1"/>
        </p:nvPicPr>
        <p:blipFill>
          <a:blip r:embed="rId3"/>
          <a:stretch>
            <a:fillRect/>
          </a:stretch>
        </p:blipFill>
        <p:spPr>
          <a:xfrm>
            <a:off x="782811" y="5432430"/>
            <a:ext cx="1249752" cy="432400"/>
          </a:xfrm>
          <a:prstGeom prst="rect">
            <a:avLst/>
          </a:prstGeom>
        </p:spPr>
      </p:pic>
      <p:sp>
        <p:nvSpPr>
          <p:cNvPr id="14" name="Text Placeholder 13">
            <a:extLst>
              <a:ext uri="{FF2B5EF4-FFF2-40B4-BE49-F238E27FC236}">
                <a16:creationId xmlns:a16="http://schemas.microsoft.com/office/drawing/2014/main" id="{7D529B53-E4B7-DECD-B462-0CB8E3F12F66}"/>
              </a:ext>
            </a:extLst>
          </p:cNvPr>
          <p:cNvSpPr>
            <a:spLocks noGrp="1"/>
          </p:cNvSpPr>
          <p:nvPr>
            <p:ph type="body" sz="quarter" idx="10" hasCustomPrompt="1"/>
          </p:nvPr>
        </p:nvSpPr>
        <p:spPr>
          <a:xfrm>
            <a:off x="543818" y="3677441"/>
            <a:ext cx="6540500" cy="814388"/>
          </a:xfrm>
        </p:spPr>
        <p:txBody>
          <a:bodyPr>
            <a:normAutofit/>
          </a:bodyPr>
          <a:lstStyle>
            <a:lvl1pPr marL="0" indent="0">
              <a:buFont typeface="Arial" panose="020B0604020202020204" pitchFamily="34" charset="0"/>
              <a:buNone/>
              <a:defRPr lang="sl-SI" sz="2000" b="0" kern="1200" dirty="0">
                <a:solidFill>
                  <a:schemeClr val="bg1"/>
                </a:solidFill>
                <a:latin typeface="+mn-lt"/>
                <a:ea typeface="+mn-ea"/>
                <a:cs typeface="+mn-cs"/>
              </a:defRPr>
            </a:lvl1pPr>
          </a:lstStyle>
          <a:p>
            <a:pPr lvl="0"/>
            <a:r>
              <a:rPr lang="sl-SI"/>
              <a:t>Ciljna publika in datum</a:t>
            </a:r>
          </a:p>
        </p:txBody>
      </p:sp>
      <p:sp>
        <p:nvSpPr>
          <p:cNvPr id="16" name="Text Placeholder 15">
            <a:extLst>
              <a:ext uri="{FF2B5EF4-FFF2-40B4-BE49-F238E27FC236}">
                <a16:creationId xmlns:a16="http://schemas.microsoft.com/office/drawing/2014/main" id="{5E72EF10-3963-85CE-5D1B-6F762848E2B8}"/>
              </a:ext>
            </a:extLst>
          </p:cNvPr>
          <p:cNvSpPr>
            <a:spLocks noGrp="1"/>
          </p:cNvSpPr>
          <p:nvPr>
            <p:ph type="body" sz="quarter" idx="11" hasCustomPrompt="1"/>
          </p:nvPr>
        </p:nvSpPr>
        <p:spPr>
          <a:xfrm>
            <a:off x="544512" y="4641481"/>
            <a:ext cx="11251247" cy="790944"/>
          </a:xfrm>
        </p:spPr>
        <p:txBody>
          <a:bodyPr>
            <a:normAutofit/>
          </a:bodyPr>
          <a:lstStyle>
            <a:lvl1pPr marL="0" indent="0">
              <a:buNone/>
              <a:defRPr lang="sl-SI" sz="2000" b="0" kern="1200" dirty="0">
                <a:solidFill>
                  <a:schemeClr val="bg1"/>
                </a:solidFill>
                <a:latin typeface="+mn-lt"/>
                <a:ea typeface="+mn-ea"/>
                <a:cs typeface="+mn-cs"/>
              </a:defRPr>
            </a:lvl1pPr>
          </a:lstStyle>
          <a:p>
            <a:pPr lvl="0"/>
            <a:r>
              <a:rPr lang="sl-SI"/>
              <a:t>Avtor, ustanova</a:t>
            </a:r>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dnja prosojnica">
    <p:bg>
      <p:bgPr>
        <a:solidFill>
          <a:srgbClr val="FFFFFF"/>
        </a:solidFill>
        <a:effectLst/>
      </p:bgPr>
    </p:bg>
    <p:spTree>
      <p:nvGrpSpPr>
        <p:cNvPr id="1" name=""/>
        <p:cNvGrpSpPr/>
        <p:nvPr/>
      </p:nvGrpSpPr>
      <p:grpSpPr>
        <a:xfrm>
          <a:off x="0" y="0"/>
          <a:ext cx="0" cy="0"/>
          <a:chOff x="0" y="0"/>
          <a:chExt cx="0" cy="0"/>
        </a:xfrm>
      </p:grpSpPr>
      <p:pic>
        <p:nvPicPr>
          <p:cNvPr id="4" name="Slika 10" descr="Slika, ki vsebuje besede risanje&#10;&#10;Opis je samodejno ustvarjen">
            <a:extLst>
              <a:ext uri="{FF2B5EF4-FFF2-40B4-BE49-F238E27FC236}">
                <a16:creationId xmlns:a16="http://schemas.microsoft.com/office/drawing/2014/main" id="{204ACE0E-3059-CDA9-50A5-856EF51D3BF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5" name="Slika 8">
            <a:extLst>
              <a:ext uri="{FF2B5EF4-FFF2-40B4-BE49-F238E27FC236}">
                <a16:creationId xmlns:a16="http://schemas.microsoft.com/office/drawing/2014/main" id="{513EDDCD-9F91-AAB2-F992-C44D2DF7571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6" name="Slika 12" descr="Slika, ki vsebuje besede besedilo, pisava, logotip, grafika&#10;&#10;Opis je samodejno ustvarjen">
            <a:extLst>
              <a:ext uri="{FF2B5EF4-FFF2-40B4-BE49-F238E27FC236}">
                <a16:creationId xmlns:a16="http://schemas.microsoft.com/office/drawing/2014/main" id="{3E681E80-B028-61CB-1B4C-1C5F931804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7" name="PoljeZBesedilom 6">
            <a:extLst>
              <a:ext uri="{FF2B5EF4-FFF2-40B4-BE49-F238E27FC236}">
                <a16:creationId xmlns:a16="http://schemas.microsoft.com/office/drawing/2014/main" id="{C973A8E9-ACF1-6902-26BE-51471E72CA3C}"/>
              </a:ext>
            </a:extLst>
          </p:cNvPr>
          <p:cNvSpPr txBox="1"/>
          <p:nvPr userDrawn="1"/>
        </p:nvSpPr>
        <p:spPr>
          <a:xfrm>
            <a:off x="395416" y="1637271"/>
            <a:ext cx="3861487" cy="738664"/>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p:txBody>
      </p:sp>
      <p:sp>
        <p:nvSpPr>
          <p:cNvPr id="10" name="Text Placeholder 9">
            <a:extLst>
              <a:ext uri="{FF2B5EF4-FFF2-40B4-BE49-F238E27FC236}">
                <a16:creationId xmlns:a16="http://schemas.microsoft.com/office/drawing/2014/main" id="{EC38B56F-8294-E718-0111-7E3FB3EC41ED}"/>
              </a:ext>
            </a:extLst>
          </p:cNvPr>
          <p:cNvSpPr>
            <a:spLocks noGrp="1"/>
          </p:cNvSpPr>
          <p:nvPr>
            <p:ph type="body" sz="quarter" idx="10" hasCustomPrompt="1"/>
          </p:nvPr>
        </p:nvSpPr>
        <p:spPr>
          <a:xfrm>
            <a:off x="517525" y="3428999"/>
            <a:ext cx="3477420" cy="1809369"/>
          </a:xfrm>
        </p:spPr>
        <p:txBody>
          <a:bodyPr/>
          <a:lstStyle>
            <a:lvl1pPr marL="0" indent="0">
              <a:spcBef>
                <a:spcPts val="300"/>
              </a:spcBef>
              <a:buNone/>
              <a:defRPr lang="sl-SI" altLang="sl-SI" sz="1200" b="0" dirty="0" smtClean="0"/>
            </a:lvl1pPr>
          </a:lstStyle>
          <a:p>
            <a:pPr lvl="0"/>
            <a:r>
              <a:rPr lang="sl-SI"/>
              <a:t>Ime in priimek</a:t>
            </a:r>
          </a:p>
          <a:p>
            <a:pPr lvl="0"/>
            <a:r>
              <a:rPr lang="sl-SI"/>
              <a:t>Ime in priimek</a:t>
            </a:r>
          </a:p>
          <a:p>
            <a:pPr lvl="0"/>
            <a:r>
              <a:rPr lang="sl-SI"/>
              <a:t>Ime in priimek</a:t>
            </a:r>
          </a:p>
          <a:p>
            <a:pPr lvl="0"/>
            <a:r>
              <a:rPr lang="sl-SI"/>
              <a:t>Ime in priimek</a:t>
            </a:r>
          </a:p>
          <a:p>
            <a:pPr lvl="0"/>
            <a:endParaRPr lang="sl-SI"/>
          </a:p>
        </p:txBody>
      </p:sp>
      <p:sp>
        <p:nvSpPr>
          <p:cNvPr id="16" name="Text Placeholder 15">
            <a:extLst>
              <a:ext uri="{FF2B5EF4-FFF2-40B4-BE49-F238E27FC236}">
                <a16:creationId xmlns:a16="http://schemas.microsoft.com/office/drawing/2014/main" id="{F5EFE4D1-F783-3D56-980B-3249A06B3EB1}"/>
              </a:ext>
            </a:extLst>
          </p:cNvPr>
          <p:cNvSpPr>
            <a:spLocks noGrp="1"/>
          </p:cNvSpPr>
          <p:nvPr>
            <p:ph type="body" sz="quarter" idx="11" hasCustomPrompt="1"/>
          </p:nvPr>
        </p:nvSpPr>
        <p:spPr>
          <a:xfrm>
            <a:off x="516732" y="3105531"/>
            <a:ext cx="3478213" cy="296512"/>
          </a:xfrm>
        </p:spPr>
        <p:txBody>
          <a:bodyPr>
            <a:normAutofit/>
          </a:bodyPr>
          <a:lstStyle>
            <a:lvl1pPr marL="0" indent="0">
              <a:buNone/>
              <a:defRPr sz="1400"/>
            </a:lvl1pPr>
          </a:lstStyle>
          <a:p>
            <a:pPr lvl="0"/>
            <a:r>
              <a:rPr lang="sl-SI"/>
              <a:t>Zahvala:</a:t>
            </a:r>
          </a:p>
        </p:txBody>
      </p:sp>
    </p:spTree>
    <p:extLst>
      <p:ext uri="{BB962C8B-B14F-4D97-AF65-F5344CB8AC3E}">
        <p14:creationId xmlns:p14="http://schemas.microsoft.com/office/powerpoint/2010/main" val="397627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72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898" y="1112520"/>
            <a:ext cx="2628899" cy="5620702"/>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1112520"/>
            <a:ext cx="7734296" cy="5620071"/>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417325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53667" y="651000"/>
            <a:ext cx="8302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8000"/>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endParaRPr/>
          </a:p>
        </p:txBody>
      </p:sp>
      <p:sp>
        <p:nvSpPr>
          <p:cNvPr id="65" name="Google Shape;65;p10"/>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pic>
        <p:nvPicPr>
          <p:cNvPr id="66" name="Google Shape;66;p10"/>
          <p:cNvPicPr preferRelativeResize="0"/>
          <p:nvPr/>
        </p:nvPicPr>
        <p:blipFill>
          <a:blip r:embed="rId2">
            <a:alphaModFix/>
          </a:blip>
          <a:stretch>
            <a:fillRect/>
          </a:stretch>
        </p:blipFill>
        <p:spPr>
          <a:xfrm>
            <a:off x="9433700" y="1"/>
            <a:ext cx="2758315" cy="1023601"/>
          </a:xfrm>
          <a:prstGeom prst="rect">
            <a:avLst/>
          </a:prstGeom>
          <a:noFill/>
          <a:ln>
            <a:noFill/>
          </a:ln>
        </p:spPr>
      </p:pic>
    </p:spTree>
    <p:extLst>
      <p:ext uri="{BB962C8B-B14F-4D97-AF65-F5344CB8AC3E}">
        <p14:creationId xmlns:p14="http://schemas.microsoft.com/office/powerpoint/2010/main" val="337814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hasCustomPrompt="1"/>
          </p:nvPr>
        </p:nvSpPr>
        <p:spPr>
          <a:xfrm>
            <a:off x="838202" y="1078860"/>
            <a:ext cx="11160000" cy="611828"/>
          </a:xfrm>
        </p:spPr>
        <p:txBody>
          <a:bodyPr>
            <a:normAutofit/>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a:xfrm>
            <a:off x="838202" y="1825626"/>
            <a:ext cx="11160000" cy="477329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normAutofit/>
          </a:bodyPr>
          <a:lstStyle>
            <a:lvl1pPr marL="0" indent="0">
              <a:buNone/>
              <a:defRPr lang="sl-SI" sz="3500" b="1" i="0" u="none" strike="noStrike" kern="1200" cap="none" spc="0" baseline="0" dirty="0">
                <a:solidFill>
                  <a:srgbClr val="000000"/>
                </a:solidFill>
                <a:uFillTx/>
                <a:latin typeface="Calibri"/>
                <a:ea typeface="+mn-ea"/>
                <a:cs typeface="+mn-cs"/>
              </a:defRPr>
            </a:lvl1pPr>
          </a:lstStyle>
          <a:p>
            <a:pPr lvl="0"/>
            <a:r>
              <a:rPr lang="sl-SI"/>
              <a:t>Kliknite za urejanje slogov besedila matrice</a:t>
            </a:r>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hasCustomPrompt="1"/>
          </p:nvPr>
        </p:nvSpPr>
        <p:spPr>
          <a:xfrm>
            <a:off x="838203" y="1825626"/>
            <a:ext cx="5181603" cy="4750434"/>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hasCustomPrompt="1"/>
          </p:nvPr>
        </p:nvSpPr>
        <p:spPr>
          <a:xfrm>
            <a:off x="6172200" y="1825626"/>
            <a:ext cx="5181603" cy="4750433"/>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1069159"/>
            <a:ext cx="11160000" cy="612000"/>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59"/>
            <a:ext cx="5157782"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4070988"/>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4070989"/>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B8208-6E30-08E6-A84C-C928FCEC86ED}"/>
              </a:ext>
            </a:extLst>
          </p:cNvPr>
          <p:cNvSpPr>
            <a:spLocks noGrp="1"/>
          </p:cNvSpPr>
          <p:nvPr>
            <p:ph type="title"/>
          </p:nvPr>
        </p:nvSpPr>
        <p:spPr/>
        <p:txBody>
          <a:bodyPr/>
          <a:lstStyle/>
          <a:p>
            <a:r>
              <a:rPr lang="en-US"/>
              <a:t>Click to edit Master title style</a:t>
            </a:r>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1322703"/>
            <a:ext cx="3932240" cy="1496697"/>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5413377"/>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819400"/>
            <a:ext cx="3932240" cy="3581400"/>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1325880"/>
            <a:ext cx="3932240" cy="14976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823480"/>
            <a:ext cx="3932240" cy="3045504"/>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1078860"/>
            <a:ext cx="11160000" cy="611828"/>
          </a:xfrm>
          <a:prstGeom prst="rect">
            <a:avLst/>
          </a:prstGeom>
          <a:noFill/>
          <a:ln>
            <a:noFill/>
          </a:ln>
        </p:spPr>
        <p:txBody>
          <a:bodyPr vert="horz" wrap="square" lIns="91440" tIns="45720" rIns="91440" bIns="45720" anchor="ctr" anchorCtr="0" compatLnSpc="1">
            <a:noAutofit/>
          </a:bodyPr>
          <a:lstStyle/>
          <a:p>
            <a:pPr lvl="0"/>
            <a:r>
              <a:rPr lang="sl-SI"/>
              <a:t>Naslov</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1" y="1825626"/>
            <a:ext cx="11160000" cy="4773293"/>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 id="2147483661" r:id="rId13"/>
  </p:sldLayoutIdLst>
  <p:txStyles>
    <p:titleStyle>
      <a:lvl1pPr marL="0" marR="0" lvl="0" indent="0" algn="l" defTabSz="914400" rtl="0" fontAlgn="auto" hangingPunct="1">
        <a:lnSpc>
          <a:spcPct val="90000"/>
        </a:lnSpc>
        <a:spcBef>
          <a:spcPts val="0"/>
        </a:spcBef>
        <a:spcAft>
          <a:spcPts val="0"/>
        </a:spcAft>
        <a:buNone/>
        <a:tabLst/>
        <a:defRPr lang="sl-SI" sz="4400" b="1" i="0" u="none" strike="noStrike" kern="1200" cap="none" spc="0" baseline="0" dirty="0">
          <a:solidFill>
            <a:srgbClr val="ED7D31"/>
          </a:solidFill>
          <a:uFillTx/>
          <a:latin typeface="Calibri"/>
          <a:ea typeface="+mn-ea"/>
          <a:cs typeface="Calibri" panose="020F050202020403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dirty="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mailto:info@ipi.s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Traditional_knowledg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info@ipi.si" TargetMode="External"/><Relationship Id="rId2" Type="http://schemas.openxmlformats.org/officeDocument/2006/relationships/hyperlink" Target="mailto:maja.bogataj@ipi.si" TargetMode="Externa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hyperlink" Target="https://www.odipi.s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6E7-0B37-3DFE-FCF0-5D4F50A1FDFE}"/>
              </a:ext>
            </a:extLst>
          </p:cNvPr>
          <p:cNvSpPr>
            <a:spLocks noGrp="1"/>
          </p:cNvSpPr>
          <p:nvPr>
            <p:ph type="ctrTitle"/>
          </p:nvPr>
        </p:nvSpPr>
        <p:spPr/>
        <p:txBody>
          <a:bodyPr/>
          <a:lstStyle/>
          <a:p>
            <a:r>
              <a:rPr lang="sl-SI" dirty="0"/>
              <a:t>ODPRTA ZNANOST IN AVTORSKE PRAVICE</a:t>
            </a:r>
          </a:p>
        </p:txBody>
      </p:sp>
      <p:sp>
        <p:nvSpPr>
          <p:cNvPr id="5" name="Text Placeholder 4">
            <a:extLst>
              <a:ext uri="{FF2B5EF4-FFF2-40B4-BE49-F238E27FC236}">
                <a16:creationId xmlns:a16="http://schemas.microsoft.com/office/drawing/2014/main" id="{D33710DB-A05F-2081-6422-BE11BBEBF350}"/>
              </a:ext>
            </a:extLst>
          </p:cNvPr>
          <p:cNvSpPr>
            <a:spLocks noGrp="1"/>
          </p:cNvSpPr>
          <p:nvPr>
            <p:ph type="body" sz="quarter" idx="11"/>
          </p:nvPr>
        </p:nvSpPr>
        <p:spPr>
          <a:xfrm>
            <a:off x="543818" y="2638103"/>
            <a:ext cx="11251247" cy="1717964"/>
          </a:xfrm>
        </p:spPr>
        <p:txBody>
          <a:bodyPr>
            <a:normAutofit/>
          </a:bodyPr>
          <a:lstStyle/>
          <a:p>
            <a:pPr>
              <a:spcBef>
                <a:spcPts val="0"/>
              </a:spcBef>
            </a:pPr>
            <a:r>
              <a:rPr lang="sl-SI" dirty="0"/>
              <a:t>Dr. Maja BOGATAJ JANČIČ, LL.M., LL.M., Inštitut za odprte podatke in</a:t>
            </a:r>
          </a:p>
          <a:p>
            <a:r>
              <a:rPr lang="sl-SI" dirty="0"/>
              <a:t>intelektualno lastnino ODIPI</a:t>
            </a:r>
          </a:p>
          <a:p>
            <a:endParaRPr lang="sl-SI" dirty="0"/>
          </a:p>
          <a:p>
            <a:endParaRPr lang="sl-SI" dirty="0"/>
          </a:p>
        </p:txBody>
      </p:sp>
      <p:pic>
        <p:nvPicPr>
          <p:cNvPr id="6" name="Picture 5">
            <a:extLst>
              <a:ext uri="{FF2B5EF4-FFF2-40B4-BE49-F238E27FC236}">
                <a16:creationId xmlns:a16="http://schemas.microsoft.com/office/drawing/2014/main" id="{58073796-F822-A817-8342-CC6E8B9DCEAF}"/>
              </a:ext>
            </a:extLst>
          </p:cNvPr>
          <p:cNvPicPr>
            <a:picLocks noChangeAspect="1"/>
          </p:cNvPicPr>
          <p:nvPr/>
        </p:nvPicPr>
        <p:blipFill>
          <a:blip r:embed="rId2"/>
          <a:stretch>
            <a:fillRect/>
          </a:stretch>
        </p:blipFill>
        <p:spPr>
          <a:xfrm>
            <a:off x="10365725" y="339529"/>
            <a:ext cx="1429340" cy="518869"/>
          </a:xfrm>
          <a:prstGeom prst="rect">
            <a:avLst/>
          </a:prstGeom>
        </p:spPr>
      </p:pic>
      <p:sp>
        <p:nvSpPr>
          <p:cNvPr id="8" name="PoljeZBesedilom 7">
            <a:extLst>
              <a:ext uri="{FF2B5EF4-FFF2-40B4-BE49-F238E27FC236}">
                <a16:creationId xmlns:a16="http://schemas.microsoft.com/office/drawing/2014/main" id="{3E05F43E-E473-4066-93D7-CE9D66700A74}"/>
              </a:ext>
            </a:extLst>
          </p:cNvPr>
          <p:cNvSpPr txBox="1"/>
          <p:nvPr/>
        </p:nvSpPr>
        <p:spPr>
          <a:xfrm>
            <a:off x="543818" y="3724374"/>
            <a:ext cx="7351113" cy="707886"/>
          </a:xfrm>
          <a:prstGeom prst="rect">
            <a:avLst/>
          </a:prstGeom>
          <a:noFill/>
        </p:spPr>
        <p:txBody>
          <a:bodyPr wrap="square" rtlCol="0">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a:t>
            </a:r>
          </a:p>
          <a:p>
            <a:r>
              <a:rPr lang="sl-SI" sz="2000" dirty="0">
                <a:solidFill>
                  <a:schemeClr val="bg1"/>
                </a:solidFill>
              </a:rPr>
              <a:t>Usposabljanje podatkovnih strokovnjakov, 23. – 26. 9. 2024</a:t>
            </a:r>
          </a:p>
        </p:txBody>
      </p:sp>
      <p:pic>
        <p:nvPicPr>
          <p:cNvPr id="3" name="Slika 2">
            <a:extLst>
              <a:ext uri="{FF2B5EF4-FFF2-40B4-BE49-F238E27FC236}">
                <a16:creationId xmlns:a16="http://schemas.microsoft.com/office/drawing/2014/main" id="{5ADAFFA0-F05E-46D9-A32C-DFB1C0F54469}"/>
              </a:ext>
            </a:extLst>
          </p:cNvPr>
          <p:cNvPicPr>
            <a:picLocks noChangeAspect="1"/>
          </p:cNvPicPr>
          <p:nvPr/>
        </p:nvPicPr>
        <p:blipFill>
          <a:blip r:embed="rId3"/>
          <a:stretch>
            <a:fillRect/>
          </a:stretch>
        </p:blipFill>
        <p:spPr>
          <a:xfrm>
            <a:off x="6008654" y="5943731"/>
            <a:ext cx="676715" cy="384081"/>
          </a:xfrm>
          <a:prstGeom prst="rect">
            <a:avLst/>
          </a:prstGeom>
        </p:spPr>
      </p:pic>
    </p:spTree>
    <p:extLst>
      <p:ext uri="{BB962C8B-B14F-4D97-AF65-F5344CB8AC3E}">
        <p14:creationId xmlns:p14="http://schemas.microsoft.com/office/powerpoint/2010/main" val="202602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A0743-89E5-F55D-935D-891C301DA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2B96E-4E96-489C-6F5C-054DCC470A8B}"/>
              </a:ext>
            </a:extLst>
          </p:cNvPr>
          <p:cNvSpPr>
            <a:spLocks noGrp="1"/>
          </p:cNvSpPr>
          <p:nvPr>
            <p:ph type="title"/>
          </p:nvPr>
        </p:nvSpPr>
        <p:spPr/>
        <p:txBody>
          <a:bodyPr>
            <a:normAutofit/>
          </a:bodyPr>
          <a:lstStyle/>
          <a:p>
            <a:r>
              <a:rPr lang="sl-SI" dirty="0"/>
              <a:t>I. Avtorsko pravo, avtorske pravice – osnovno</a:t>
            </a:r>
          </a:p>
        </p:txBody>
      </p:sp>
    </p:spTree>
    <p:extLst>
      <p:ext uri="{BB962C8B-B14F-4D97-AF65-F5344CB8AC3E}">
        <p14:creationId xmlns:p14="http://schemas.microsoft.com/office/powerpoint/2010/main" val="357201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3649-A8F6-65FD-10D6-0A1BE27431EA}"/>
              </a:ext>
            </a:extLst>
          </p:cNvPr>
          <p:cNvSpPr>
            <a:spLocks noGrp="1"/>
          </p:cNvSpPr>
          <p:nvPr>
            <p:ph type="title"/>
          </p:nvPr>
        </p:nvSpPr>
        <p:spPr/>
        <p:txBody>
          <a:bodyPr>
            <a:normAutofit fontScale="90000"/>
          </a:bodyPr>
          <a:lstStyle/>
          <a:p>
            <a:r>
              <a:rPr lang="en-SI" dirty="0"/>
              <a:t>Zakon o avtorski in sorodnih pravicah (ZASP)</a:t>
            </a:r>
          </a:p>
        </p:txBody>
      </p:sp>
      <p:sp>
        <p:nvSpPr>
          <p:cNvPr id="3" name="Content Placeholder 2">
            <a:extLst>
              <a:ext uri="{FF2B5EF4-FFF2-40B4-BE49-F238E27FC236}">
                <a16:creationId xmlns:a16="http://schemas.microsoft.com/office/drawing/2014/main" id="{7E797DD8-A039-7CE1-314D-92C5FEE080D7}"/>
              </a:ext>
            </a:extLst>
          </p:cNvPr>
          <p:cNvSpPr>
            <a:spLocks noGrp="1"/>
          </p:cNvSpPr>
          <p:nvPr>
            <p:ph idx="1"/>
          </p:nvPr>
        </p:nvSpPr>
        <p:spPr/>
        <p:txBody>
          <a:bodyPr>
            <a:normAutofit/>
          </a:bodyPr>
          <a:lstStyle/>
          <a:p>
            <a:r>
              <a:rPr lang="en-GB" dirty="0"/>
              <a:t>60. člen Ustave Republike Slovenije</a:t>
            </a:r>
          </a:p>
          <a:p>
            <a:r>
              <a:rPr lang="en-GB" dirty="0"/>
              <a:t>Mednarodne konvencije:</a:t>
            </a:r>
          </a:p>
          <a:p>
            <a:pPr lvl="1"/>
            <a:r>
              <a:rPr lang="en-GB" dirty="0"/>
              <a:t>Bernska konvencija</a:t>
            </a:r>
          </a:p>
          <a:p>
            <a:pPr lvl="1"/>
            <a:r>
              <a:rPr lang="en-GB" dirty="0"/>
              <a:t>Konvencija WIPO o avtorski pravici (WIPO Copyright Treaty, WCT)</a:t>
            </a:r>
          </a:p>
          <a:p>
            <a:pPr lvl="1"/>
            <a:r>
              <a:rPr lang="en-GB" dirty="0"/>
              <a:t>Konvencija o izvedbah in fonogramih (WIPO Performances and Phonograms Treaty, WPPT) </a:t>
            </a:r>
          </a:p>
          <a:p>
            <a:r>
              <a:rPr lang="en-GB" dirty="0"/>
              <a:t>Direktive EU, uredbe EU</a:t>
            </a:r>
          </a:p>
          <a:p>
            <a:endParaRPr lang="en-GB" dirty="0"/>
          </a:p>
          <a:p>
            <a:endParaRPr lang="en-GB" dirty="0"/>
          </a:p>
          <a:p>
            <a:endParaRPr lang="en-GB" dirty="0"/>
          </a:p>
          <a:p>
            <a:endParaRPr lang="en-GB" dirty="0"/>
          </a:p>
          <a:p>
            <a:endParaRPr lang="en-GB" dirty="0"/>
          </a:p>
          <a:p>
            <a:endParaRPr lang="en-SI" dirty="0"/>
          </a:p>
        </p:txBody>
      </p:sp>
    </p:spTree>
    <p:extLst>
      <p:ext uri="{BB962C8B-B14F-4D97-AF65-F5344CB8AC3E}">
        <p14:creationId xmlns:p14="http://schemas.microsoft.com/office/powerpoint/2010/main" val="407787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24B8-7518-9B16-BA28-771A802B9F55}"/>
              </a:ext>
            </a:extLst>
          </p:cNvPr>
          <p:cNvSpPr>
            <a:spLocks noGrp="1"/>
          </p:cNvSpPr>
          <p:nvPr>
            <p:ph type="title"/>
          </p:nvPr>
        </p:nvSpPr>
        <p:spPr/>
        <p:txBody>
          <a:bodyPr>
            <a:normAutofit fontScale="90000"/>
          </a:bodyPr>
          <a:lstStyle/>
          <a:p>
            <a:r>
              <a:rPr lang="en-SI" dirty="0"/>
              <a:t>…</a:t>
            </a:r>
          </a:p>
        </p:txBody>
      </p:sp>
      <p:sp>
        <p:nvSpPr>
          <p:cNvPr id="3" name="Content Placeholder 2">
            <a:extLst>
              <a:ext uri="{FF2B5EF4-FFF2-40B4-BE49-F238E27FC236}">
                <a16:creationId xmlns:a16="http://schemas.microsoft.com/office/drawing/2014/main" id="{E688AEEC-F05C-C89B-A0B2-2C2F537C4435}"/>
              </a:ext>
            </a:extLst>
          </p:cNvPr>
          <p:cNvSpPr>
            <a:spLocks noGrp="1"/>
          </p:cNvSpPr>
          <p:nvPr>
            <p:ph idx="1"/>
          </p:nvPr>
        </p:nvSpPr>
        <p:spPr/>
        <p:txBody>
          <a:bodyPr>
            <a:normAutofit fontScale="85000" lnSpcReduction="20000"/>
          </a:bodyPr>
          <a:lstStyle/>
          <a:p>
            <a:r>
              <a:rPr lang="en-GB" dirty="0"/>
              <a:t>Direktiva EGS o računalniških programih</a:t>
            </a:r>
          </a:p>
          <a:p>
            <a:r>
              <a:rPr lang="en-GB" dirty="0"/>
              <a:t>Direktiva EGS o najemu in sorodnih pravicah</a:t>
            </a:r>
          </a:p>
          <a:p>
            <a:r>
              <a:rPr lang="en-GB" dirty="0"/>
              <a:t>Direktiva EGS o satelitih in kabelski transmisiji</a:t>
            </a:r>
          </a:p>
          <a:p>
            <a:r>
              <a:rPr lang="en-GB" dirty="0"/>
              <a:t>Direktiva EGS o trajanju varstva</a:t>
            </a:r>
          </a:p>
          <a:p>
            <a:r>
              <a:rPr lang="en-GB" dirty="0"/>
              <a:t>Direktiva ES o bazah podatkov</a:t>
            </a:r>
          </a:p>
          <a:p>
            <a:r>
              <a:rPr lang="en-GB" dirty="0"/>
              <a:t>Direktiva ES o sledni pravici</a:t>
            </a:r>
          </a:p>
          <a:p>
            <a:r>
              <a:rPr lang="en-GB" dirty="0"/>
              <a:t>Direktiva ES o harmonizaciji določenih vidikov avtorske pravice in sorodnih pravic v informacijski družbi</a:t>
            </a:r>
          </a:p>
          <a:p>
            <a:r>
              <a:rPr lang="en-GB" dirty="0"/>
              <a:t>Direktiva EU o uveljavljanju pravic intelektualne lastnine</a:t>
            </a:r>
          </a:p>
          <a:p>
            <a:r>
              <a:rPr lang="en-GB" dirty="0"/>
              <a:t>Direktiva EU o avtorski in sorodnih pravicah na enotnem digitalnem trgu</a:t>
            </a:r>
          </a:p>
          <a:p>
            <a:r>
              <a:rPr lang="en-GB" dirty="0"/>
              <a:t>Uredba EU o naslovitvi neupravičenega geografskega blokiranja in drugih oblik diskriminacije na podlagi državljanstva, kraja prebivališča ali kraja sedeža strank na notranjem trgu</a:t>
            </a:r>
          </a:p>
          <a:p>
            <a:endParaRPr lang="en-GB" dirty="0"/>
          </a:p>
          <a:p>
            <a:endParaRPr lang="en-GB" dirty="0"/>
          </a:p>
          <a:p>
            <a:endParaRPr lang="en-GB" dirty="0"/>
          </a:p>
          <a:p>
            <a:endParaRPr lang="en-GB" dirty="0"/>
          </a:p>
          <a:p>
            <a:endParaRPr lang="en-GB" dirty="0"/>
          </a:p>
          <a:p>
            <a:endParaRPr lang="en-GB" dirty="0"/>
          </a:p>
          <a:p>
            <a:endParaRPr lang="en-GB" dirty="0"/>
          </a:p>
          <a:p>
            <a:endParaRPr lang="en-SI" dirty="0"/>
          </a:p>
        </p:txBody>
      </p:sp>
    </p:spTree>
    <p:extLst>
      <p:ext uri="{BB962C8B-B14F-4D97-AF65-F5344CB8AC3E}">
        <p14:creationId xmlns:p14="http://schemas.microsoft.com/office/powerpoint/2010/main" val="386097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3C85-EAAD-FD3D-065D-554BEFFA75B0}"/>
              </a:ext>
            </a:extLst>
          </p:cNvPr>
          <p:cNvSpPr>
            <a:spLocks noGrp="1"/>
          </p:cNvSpPr>
          <p:nvPr>
            <p:ph type="title"/>
          </p:nvPr>
        </p:nvSpPr>
        <p:spPr/>
        <p:txBody>
          <a:bodyPr>
            <a:normAutofit fontScale="90000"/>
          </a:bodyPr>
          <a:lstStyle/>
          <a:p>
            <a:r>
              <a:rPr lang="en-SI" dirty="0"/>
              <a:t>Avtorsko delo – 5. člen ZASP</a:t>
            </a:r>
          </a:p>
        </p:txBody>
      </p:sp>
      <p:sp>
        <p:nvSpPr>
          <p:cNvPr id="3" name="Content Placeholder 2">
            <a:extLst>
              <a:ext uri="{FF2B5EF4-FFF2-40B4-BE49-F238E27FC236}">
                <a16:creationId xmlns:a16="http://schemas.microsoft.com/office/drawing/2014/main" id="{E0E938D1-7C0F-25CE-FBDE-27831DE6E511}"/>
              </a:ext>
            </a:extLst>
          </p:cNvPr>
          <p:cNvSpPr>
            <a:spLocks noGrp="1"/>
          </p:cNvSpPr>
          <p:nvPr>
            <p:ph idx="1"/>
          </p:nvPr>
        </p:nvSpPr>
        <p:spPr/>
        <p:txBody>
          <a:bodyPr/>
          <a:lstStyle/>
          <a:p>
            <a:endParaRPr lang="en-GB" dirty="0"/>
          </a:p>
          <a:p>
            <a:pPr marL="0" indent="0">
              <a:buNone/>
            </a:pPr>
            <a:r>
              <a:rPr lang="en-GB" dirty="0">
                <a:solidFill>
                  <a:schemeClr val="accent2"/>
                </a:solidFill>
              </a:rPr>
              <a:t>Kriteriji za avtorsko pravno varstvo</a:t>
            </a:r>
          </a:p>
          <a:p>
            <a:r>
              <a:rPr lang="en-GB" dirty="0"/>
              <a:t>Avtorska dela so individualne intelektualne stvaritve s področja književnosti, znanosti in umetnosti, ki so na kakršenkoli način izražene, če ni s tem zakonom drugače določeno.</a:t>
            </a:r>
          </a:p>
          <a:p>
            <a:endParaRPr lang="en-GB" dirty="0"/>
          </a:p>
          <a:p>
            <a:pPr marL="0" indent="0">
              <a:buNone/>
            </a:pPr>
            <a:endParaRPr lang="en-GB" dirty="0"/>
          </a:p>
          <a:p>
            <a:endParaRPr lang="en-GB" dirty="0"/>
          </a:p>
          <a:p>
            <a:endParaRPr lang="en-SI" dirty="0"/>
          </a:p>
        </p:txBody>
      </p:sp>
    </p:spTree>
    <p:extLst>
      <p:ext uri="{BB962C8B-B14F-4D97-AF65-F5344CB8AC3E}">
        <p14:creationId xmlns:p14="http://schemas.microsoft.com/office/powerpoint/2010/main" val="664656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40DD-935A-65BD-DF46-C116768A3CB2}"/>
              </a:ext>
            </a:extLst>
          </p:cNvPr>
          <p:cNvSpPr>
            <a:spLocks noGrp="1"/>
          </p:cNvSpPr>
          <p:nvPr>
            <p:ph type="title"/>
          </p:nvPr>
        </p:nvSpPr>
        <p:spPr/>
        <p:txBody>
          <a:bodyPr>
            <a:normAutofit fontScale="90000"/>
          </a:bodyPr>
          <a:lstStyle/>
          <a:p>
            <a:r>
              <a:rPr lang="en-SI" dirty="0"/>
              <a:t>Primeri avtorskih del</a:t>
            </a:r>
          </a:p>
        </p:txBody>
      </p:sp>
      <p:sp>
        <p:nvSpPr>
          <p:cNvPr id="3" name="Content Placeholder 2">
            <a:extLst>
              <a:ext uri="{FF2B5EF4-FFF2-40B4-BE49-F238E27FC236}">
                <a16:creationId xmlns:a16="http://schemas.microsoft.com/office/drawing/2014/main" id="{F2175775-F31C-6EA3-D91C-5481E0F9FBE2}"/>
              </a:ext>
            </a:extLst>
          </p:cNvPr>
          <p:cNvSpPr>
            <a:spLocks noGrp="1"/>
          </p:cNvSpPr>
          <p:nvPr>
            <p:ph idx="1"/>
          </p:nvPr>
        </p:nvSpPr>
        <p:spPr/>
        <p:txBody>
          <a:bodyPr>
            <a:normAutofit fontScale="70000" lnSpcReduction="20000"/>
          </a:bodyPr>
          <a:lstStyle/>
          <a:p>
            <a:r>
              <a:rPr lang="en-GB" dirty="0" err="1"/>
              <a:t>Govorjena</a:t>
            </a:r>
            <a:r>
              <a:rPr lang="en-GB" dirty="0"/>
              <a:t> dela, </a:t>
            </a:r>
            <a:r>
              <a:rPr lang="en-GB" dirty="0" err="1"/>
              <a:t>kot</a:t>
            </a:r>
            <a:r>
              <a:rPr lang="en-GB" dirty="0"/>
              <a:t> </a:t>
            </a:r>
            <a:r>
              <a:rPr lang="en-GB" dirty="0" err="1"/>
              <a:t>npr</a:t>
            </a:r>
            <a:r>
              <a:rPr lang="en-GB" dirty="0"/>
              <a:t>. </a:t>
            </a:r>
            <a:r>
              <a:rPr lang="en-GB" dirty="0" err="1"/>
              <a:t>govori</a:t>
            </a:r>
            <a:r>
              <a:rPr lang="en-GB" dirty="0"/>
              <a:t>, </a:t>
            </a:r>
            <a:r>
              <a:rPr lang="en-GB" dirty="0" err="1"/>
              <a:t>pridige</a:t>
            </a:r>
            <a:r>
              <a:rPr lang="en-GB" dirty="0"/>
              <a:t>, </a:t>
            </a:r>
            <a:r>
              <a:rPr lang="en-GB" dirty="0" err="1"/>
              <a:t>predavanja</a:t>
            </a:r>
            <a:r>
              <a:rPr lang="en-GB" dirty="0"/>
              <a:t>;</a:t>
            </a:r>
          </a:p>
          <a:p>
            <a:r>
              <a:rPr lang="en-GB" dirty="0" err="1"/>
              <a:t>pisana</a:t>
            </a:r>
            <a:r>
              <a:rPr lang="en-GB" dirty="0"/>
              <a:t> dela, </a:t>
            </a:r>
            <a:r>
              <a:rPr lang="en-GB" dirty="0" err="1"/>
              <a:t>kot</a:t>
            </a:r>
            <a:r>
              <a:rPr lang="en-GB" dirty="0"/>
              <a:t> </a:t>
            </a:r>
            <a:r>
              <a:rPr lang="en-GB" dirty="0" err="1"/>
              <a:t>npr</a:t>
            </a:r>
            <a:r>
              <a:rPr lang="en-GB" dirty="0"/>
              <a:t>. </a:t>
            </a:r>
            <a:r>
              <a:rPr lang="en-GB" dirty="0" err="1"/>
              <a:t>leposlovna</a:t>
            </a:r>
            <a:r>
              <a:rPr lang="en-GB" dirty="0"/>
              <a:t> dela, </a:t>
            </a:r>
            <a:r>
              <a:rPr lang="en-GB" dirty="0" err="1"/>
              <a:t>članki</a:t>
            </a:r>
            <a:r>
              <a:rPr lang="en-GB" dirty="0"/>
              <a:t>, </a:t>
            </a:r>
            <a:r>
              <a:rPr lang="en-GB" dirty="0" err="1"/>
              <a:t>priročniki</a:t>
            </a:r>
            <a:r>
              <a:rPr lang="en-GB" dirty="0"/>
              <a:t>, </a:t>
            </a:r>
            <a:r>
              <a:rPr lang="en-GB" dirty="0" err="1"/>
              <a:t>študije</a:t>
            </a:r>
            <a:r>
              <a:rPr lang="en-GB" dirty="0"/>
              <a:t> </a:t>
            </a:r>
            <a:r>
              <a:rPr lang="en-GB" dirty="0" err="1"/>
              <a:t>ter</a:t>
            </a:r>
            <a:r>
              <a:rPr lang="en-GB" dirty="0"/>
              <a:t> </a:t>
            </a:r>
            <a:r>
              <a:rPr lang="en-GB" dirty="0" err="1"/>
              <a:t>računalniški</a:t>
            </a:r>
            <a:r>
              <a:rPr lang="en-GB" dirty="0"/>
              <a:t> </a:t>
            </a:r>
            <a:r>
              <a:rPr lang="en-GB" dirty="0" err="1"/>
              <a:t>programi</a:t>
            </a:r>
            <a:r>
              <a:rPr lang="en-GB" dirty="0"/>
              <a:t>;</a:t>
            </a:r>
          </a:p>
          <a:p>
            <a:r>
              <a:rPr lang="en-GB" dirty="0" err="1"/>
              <a:t>glasbena</a:t>
            </a:r>
            <a:r>
              <a:rPr lang="en-GB" dirty="0"/>
              <a:t> dela z </a:t>
            </a:r>
            <a:r>
              <a:rPr lang="en-GB" dirty="0" err="1"/>
              <a:t>besedilom</a:t>
            </a:r>
            <a:r>
              <a:rPr lang="en-GB" dirty="0"/>
              <a:t> </a:t>
            </a:r>
            <a:r>
              <a:rPr lang="en-GB" dirty="0" err="1"/>
              <a:t>ali</a:t>
            </a:r>
            <a:r>
              <a:rPr lang="en-GB" dirty="0"/>
              <a:t> </a:t>
            </a:r>
            <a:r>
              <a:rPr lang="en-GB" dirty="0" err="1"/>
              <a:t>brez</a:t>
            </a:r>
            <a:r>
              <a:rPr lang="en-GB" dirty="0"/>
              <a:t> </a:t>
            </a:r>
            <a:r>
              <a:rPr lang="en-GB" dirty="0" err="1"/>
              <a:t>besedila</a:t>
            </a:r>
            <a:r>
              <a:rPr lang="en-GB" dirty="0"/>
              <a:t>;</a:t>
            </a:r>
          </a:p>
          <a:p>
            <a:r>
              <a:rPr lang="en-GB" dirty="0" err="1"/>
              <a:t>gledališka</a:t>
            </a:r>
            <a:r>
              <a:rPr lang="en-GB" dirty="0"/>
              <a:t>, </a:t>
            </a:r>
            <a:r>
              <a:rPr lang="en-GB" dirty="0" err="1"/>
              <a:t>gledališko-glasbena</a:t>
            </a:r>
            <a:r>
              <a:rPr lang="en-GB" dirty="0"/>
              <a:t> in </a:t>
            </a:r>
            <a:r>
              <a:rPr lang="en-GB" dirty="0" err="1"/>
              <a:t>lutkovna</a:t>
            </a:r>
            <a:r>
              <a:rPr lang="en-GB" dirty="0"/>
              <a:t> dela;</a:t>
            </a:r>
          </a:p>
          <a:p>
            <a:r>
              <a:rPr lang="en-GB" dirty="0" err="1"/>
              <a:t>koreografska</a:t>
            </a:r>
            <a:r>
              <a:rPr lang="en-GB" dirty="0"/>
              <a:t> in </a:t>
            </a:r>
            <a:r>
              <a:rPr lang="en-GB" dirty="0" err="1"/>
              <a:t>pantomimska</a:t>
            </a:r>
            <a:r>
              <a:rPr lang="en-GB" dirty="0"/>
              <a:t> dela;</a:t>
            </a:r>
          </a:p>
          <a:p>
            <a:r>
              <a:rPr lang="en-GB" dirty="0" err="1"/>
              <a:t>fotografska</a:t>
            </a:r>
            <a:r>
              <a:rPr lang="en-GB" dirty="0"/>
              <a:t> dela in dela, </a:t>
            </a:r>
            <a:r>
              <a:rPr lang="en-GB" dirty="0" err="1"/>
              <a:t>narejena</a:t>
            </a:r>
            <a:r>
              <a:rPr lang="en-GB" dirty="0"/>
              <a:t> po </a:t>
            </a:r>
            <a:r>
              <a:rPr lang="en-GB" dirty="0" err="1"/>
              <a:t>postopku</a:t>
            </a:r>
            <a:r>
              <a:rPr lang="en-GB" dirty="0"/>
              <a:t>, </a:t>
            </a:r>
            <a:r>
              <a:rPr lang="en-GB" dirty="0" err="1"/>
              <a:t>podobnem</a:t>
            </a:r>
            <a:r>
              <a:rPr lang="en-GB" dirty="0"/>
              <a:t> </a:t>
            </a:r>
            <a:r>
              <a:rPr lang="en-GB" dirty="0" err="1"/>
              <a:t>fotografiranju</a:t>
            </a:r>
            <a:r>
              <a:rPr lang="en-GB" dirty="0"/>
              <a:t>;</a:t>
            </a:r>
          </a:p>
          <a:p>
            <a:r>
              <a:rPr lang="en-GB" dirty="0" err="1"/>
              <a:t>avdiovizualna</a:t>
            </a:r>
            <a:r>
              <a:rPr lang="en-GB" dirty="0"/>
              <a:t> dela;</a:t>
            </a:r>
          </a:p>
          <a:p>
            <a:r>
              <a:rPr lang="en-GB" dirty="0" err="1"/>
              <a:t>likovna</a:t>
            </a:r>
            <a:r>
              <a:rPr lang="en-GB" dirty="0"/>
              <a:t> dela, </a:t>
            </a:r>
            <a:r>
              <a:rPr lang="en-GB" dirty="0" err="1"/>
              <a:t>kot</a:t>
            </a:r>
            <a:r>
              <a:rPr lang="en-GB" dirty="0"/>
              <a:t> </a:t>
            </a:r>
            <a:r>
              <a:rPr lang="en-GB" dirty="0" err="1"/>
              <a:t>npr</a:t>
            </a:r>
            <a:r>
              <a:rPr lang="en-GB" dirty="0"/>
              <a:t>. </a:t>
            </a:r>
            <a:r>
              <a:rPr lang="en-GB" dirty="0" err="1"/>
              <a:t>slike</a:t>
            </a:r>
            <a:r>
              <a:rPr lang="en-GB" dirty="0"/>
              <a:t>, </a:t>
            </a:r>
            <a:r>
              <a:rPr lang="en-GB" dirty="0" err="1"/>
              <a:t>grafike</a:t>
            </a:r>
            <a:r>
              <a:rPr lang="en-GB" dirty="0"/>
              <a:t> in </a:t>
            </a:r>
            <a:r>
              <a:rPr lang="en-GB" dirty="0" err="1"/>
              <a:t>kipi</a:t>
            </a:r>
            <a:r>
              <a:rPr lang="en-GB" dirty="0"/>
              <a:t>;</a:t>
            </a:r>
          </a:p>
          <a:p>
            <a:r>
              <a:rPr lang="en-GB" dirty="0" err="1"/>
              <a:t>arhitekturna</a:t>
            </a:r>
            <a:r>
              <a:rPr lang="en-GB" dirty="0"/>
              <a:t> dela, </a:t>
            </a:r>
            <a:r>
              <a:rPr lang="en-GB" dirty="0" err="1"/>
              <a:t>kot</a:t>
            </a:r>
            <a:r>
              <a:rPr lang="en-GB" dirty="0"/>
              <a:t> </a:t>
            </a:r>
            <a:r>
              <a:rPr lang="en-GB" dirty="0" err="1"/>
              <a:t>npr</a:t>
            </a:r>
            <a:r>
              <a:rPr lang="en-GB" dirty="0"/>
              <a:t>. </a:t>
            </a:r>
            <a:r>
              <a:rPr lang="en-GB" dirty="0" err="1"/>
              <a:t>skice</a:t>
            </a:r>
            <a:r>
              <a:rPr lang="en-GB" dirty="0"/>
              <a:t>, </a:t>
            </a:r>
            <a:r>
              <a:rPr lang="en-GB" dirty="0" err="1"/>
              <a:t>načrti</a:t>
            </a:r>
            <a:r>
              <a:rPr lang="en-GB" dirty="0"/>
              <a:t> </a:t>
            </a:r>
            <a:r>
              <a:rPr lang="en-GB" dirty="0" err="1"/>
              <a:t>ter</a:t>
            </a:r>
            <a:r>
              <a:rPr lang="en-GB" dirty="0"/>
              <a:t> </a:t>
            </a:r>
            <a:r>
              <a:rPr lang="en-GB" dirty="0" err="1"/>
              <a:t>izvedeni</a:t>
            </a:r>
            <a:r>
              <a:rPr lang="en-GB" dirty="0"/>
              <a:t> </a:t>
            </a:r>
            <a:r>
              <a:rPr lang="en-GB" dirty="0" err="1"/>
              <a:t>objekti</a:t>
            </a:r>
            <a:r>
              <a:rPr lang="en-GB" dirty="0"/>
              <a:t> s </a:t>
            </a:r>
            <a:r>
              <a:rPr lang="en-GB" dirty="0" err="1"/>
              <a:t>področja</a:t>
            </a:r>
            <a:r>
              <a:rPr lang="en-GB" dirty="0"/>
              <a:t> </a:t>
            </a:r>
            <a:r>
              <a:rPr lang="en-GB" dirty="0" err="1"/>
              <a:t>arhitekture</a:t>
            </a:r>
            <a:r>
              <a:rPr lang="en-GB" dirty="0"/>
              <a:t>, </a:t>
            </a:r>
            <a:r>
              <a:rPr lang="en-GB" dirty="0" err="1"/>
              <a:t>urbanizma</a:t>
            </a:r>
            <a:r>
              <a:rPr lang="en-GB" dirty="0"/>
              <a:t> in </a:t>
            </a:r>
            <a:r>
              <a:rPr lang="en-GB" dirty="0" err="1"/>
              <a:t>krajinske</a:t>
            </a:r>
            <a:r>
              <a:rPr lang="en-GB" dirty="0"/>
              <a:t> </a:t>
            </a:r>
            <a:r>
              <a:rPr lang="en-GB" dirty="0" err="1"/>
              <a:t>arhitekture</a:t>
            </a:r>
            <a:r>
              <a:rPr lang="en-GB" dirty="0"/>
              <a:t>;</a:t>
            </a:r>
          </a:p>
          <a:p>
            <a:r>
              <a:rPr lang="en-GB" dirty="0"/>
              <a:t>dela </a:t>
            </a:r>
            <a:r>
              <a:rPr lang="en-GB" dirty="0" err="1"/>
              <a:t>uporabne</a:t>
            </a:r>
            <a:r>
              <a:rPr lang="en-GB" dirty="0"/>
              <a:t> </a:t>
            </a:r>
            <a:r>
              <a:rPr lang="en-GB" dirty="0" err="1"/>
              <a:t>umetnosti</a:t>
            </a:r>
            <a:r>
              <a:rPr lang="en-GB" dirty="0"/>
              <a:t> in </a:t>
            </a:r>
            <a:r>
              <a:rPr lang="en-GB" dirty="0" err="1"/>
              <a:t>industrijskega</a:t>
            </a:r>
            <a:r>
              <a:rPr lang="en-GB" dirty="0"/>
              <a:t> </a:t>
            </a:r>
            <a:r>
              <a:rPr lang="en-GB" dirty="0" err="1"/>
              <a:t>oblikovanja</a:t>
            </a:r>
            <a:r>
              <a:rPr lang="en-GB" dirty="0"/>
              <a:t>;</a:t>
            </a:r>
          </a:p>
          <a:p>
            <a:r>
              <a:rPr lang="en-GB" dirty="0" err="1"/>
              <a:t>kartografska</a:t>
            </a:r>
            <a:r>
              <a:rPr lang="en-GB" dirty="0"/>
              <a:t> dela;</a:t>
            </a:r>
          </a:p>
          <a:p>
            <a:r>
              <a:rPr lang="en-GB" dirty="0" err="1"/>
              <a:t>predstavitve</a:t>
            </a:r>
            <a:r>
              <a:rPr lang="en-GB" dirty="0"/>
              <a:t> </a:t>
            </a:r>
            <a:r>
              <a:rPr lang="en-GB" dirty="0" err="1"/>
              <a:t>znanstvene</a:t>
            </a:r>
            <a:r>
              <a:rPr lang="en-GB" dirty="0"/>
              <a:t>, </a:t>
            </a:r>
            <a:r>
              <a:rPr lang="en-GB" dirty="0" err="1"/>
              <a:t>izobraževalne</a:t>
            </a:r>
            <a:r>
              <a:rPr lang="en-GB" dirty="0"/>
              <a:t> </a:t>
            </a:r>
            <a:r>
              <a:rPr lang="en-GB" dirty="0" err="1"/>
              <a:t>ali</a:t>
            </a:r>
            <a:r>
              <a:rPr lang="en-GB" dirty="0"/>
              <a:t> </a:t>
            </a:r>
            <a:r>
              <a:rPr lang="en-GB" dirty="0" err="1"/>
              <a:t>tehnične</a:t>
            </a:r>
            <a:r>
              <a:rPr lang="en-GB" dirty="0"/>
              <a:t> </a:t>
            </a:r>
            <a:r>
              <a:rPr lang="en-GB" dirty="0" err="1"/>
              <a:t>narave</a:t>
            </a:r>
            <a:r>
              <a:rPr lang="en-GB" dirty="0"/>
              <a:t> (</a:t>
            </a:r>
            <a:r>
              <a:rPr lang="en-GB" dirty="0" err="1"/>
              <a:t>tehnične</a:t>
            </a:r>
            <a:r>
              <a:rPr lang="en-GB" dirty="0"/>
              <a:t> </a:t>
            </a:r>
            <a:r>
              <a:rPr lang="en-GB" dirty="0" err="1"/>
              <a:t>risbe</a:t>
            </a:r>
            <a:r>
              <a:rPr lang="en-GB" dirty="0"/>
              <a:t>, </a:t>
            </a:r>
            <a:r>
              <a:rPr lang="en-GB" dirty="0" err="1"/>
              <a:t>načrti</a:t>
            </a:r>
            <a:r>
              <a:rPr lang="en-GB" dirty="0"/>
              <a:t>, </a:t>
            </a:r>
            <a:r>
              <a:rPr lang="en-GB" dirty="0" err="1"/>
              <a:t>skice</a:t>
            </a:r>
            <a:r>
              <a:rPr lang="en-GB" dirty="0"/>
              <a:t>, </a:t>
            </a:r>
            <a:r>
              <a:rPr lang="en-GB" dirty="0" err="1"/>
              <a:t>tabele</a:t>
            </a:r>
            <a:r>
              <a:rPr lang="en-GB" dirty="0"/>
              <a:t>, </a:t>
            </a:r>
            <a:r>
              <a:rPr lang="en-GB" dirty="0" err="1"/>
              <a:t>izvedenska</a:t>
            </a:r>
            <a:r>
              <a:rPr lang="en-GB" dirty="0"/>
              <a:t> </a:t>
            </a:r>
            <a:r>
              <a:rPr lang="en-GB" dirty="0" err="1"/>
              <a:t>mnenja</a:t>
            </a:r>
            <a:r>
              <a:rPr lang="en-GB" dirty="0"/>
              <a:t>, </a:t>
            </a:r>
            <a:r>
              <a:rPr lang="en-GB" dirty="0" err="1"/>
              <a:t>plastične</a:t>
            </a:r>
            <a:r>
              <a:rPr lang="en-GB" dirty="0"/>
              <a:t> </a:t>
            </a:r>
            <a:r>
              <a:rPr lang="en-GB" dirty="0" err="1"/>
              <a:t>predstavitve</a:t>
            </a:r>
            <a:r>
              <a:rPr lang="en-GB" dirty="0"/>
              <a:t> in </a:t>
            </a:r>
            <a:r>
              <a:rPr lang="en-GB" dirty="0" err="1"/>
              <a:t>druga</a:t>
            </a:r>
            <a:r>
              <a:rPr lang="en-GB" dirty="0"/>
              <a:t> dela </a:t>
            </a:r>
            <a:r>
              <a:rPr lang="en-GB" dirty="0" err="1"/>
              <a:t>enake</a:t>
            </a:r>
            <a:r>
              <a:rPr lang="en-GB" dirty="0"/>
              <a:t> </a:t>
            </a:r>
            <a:r>
              <a:rPr lang="en-GB" dirty="0" err="1"/>
              <a:t>narave</a:t>
            </a:r>
            <a:r>
              <a:rPr lang="en-GB" dirty="0"/>
              <a:t>).</a:t>
            </a:r>
          </a:p>
          <a:p>
            <a:endParaRPr lang="en-GB" dirty="0"/>
          </a:p>
          <a:p>
            <a:endParaRPr lang="en-SI" dirty="0"/>
          </a:p>
        </p:txBody>
      </p:sp>
    </p:spTree>
    <p:extLst>
      <p:ext uri="{BB962C8B-B14F-4D97-AF65-F5344CB8AC3E}">
        <p14:creationId xmlns:p14="http://schemas.microsoft.com/office/powerpoint/2010/main" val="137258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A768-C3D3-E9D8-0521-74A3DF186BE9}"/>
              </a:ext>
            </a:extLst>
          </p:cNvPr>
          <p:cNvSpPr>
            <a:spLocks noGrp="1"/>
          </p:cNvSpPr>
          <p:nvPr>
            <p:ph type="title"/>
          </p:nvPr>
        </p:nvSpPr>
        <p:spPr/>
        <p:txBody>
          <a:bodyPr>
            <a:normAutofit fontScale="90000"/>
          </a:bodyPr>
          <a:lstStyle/>
          <a:p>
            <a:r>
              <a:rPr lang="en-SI" dirty="0"/>
              <a:t>Avtor</a:t>
            </a:r>
          </a:p>
        </p:txBody>
      </p:sp>
      <p:sp>
        <p:nvSpPr>
          <p:cNvPr id="3" name="Content Placeholder 2">
            <a:extLst>
              <a:ext uri="{FF2B5EF4-FFF2-40B4-BE49-F238E27FC236}">
                <a16:creationId xmlns:a16="http://schemas.microsoft.com/office/drawing/2014/main" id="{DEC5AD94-9050-3EF2-BFBA-524B4340CA58}"/>
              </a:ext>
            </a:extLst>
          </p:cNvPr>
          <p:cNvSpPr>
            <a:spLocks noGrp="1"/>
          </p:cNvSpPr>
          <p:nvPr>
            <p:ph idx="1"/>
          </p:nvPr>
        </p:nvSpPr>
        <p:spPr/>
        <p:txBody>
          <a:bodyPr/>
          <a:lstStyle/>
          <a:p>
            <a:endParaRPr lang="en-GB" dirty="0"/>
          </a:p>
          <a:p>
            <a:r>
              <a:rPr lang="en-GB" dirty="0"/>
              <a:t>Fizična oseba, ki je ustvarila avtorsko delo.</a:t>
            </a:r>
          </a:p>
          <a:p>
            <a:endParaRPr lang="en-GB" dirty="0"/>
          </a:p>
          <a:p>
            <a:endParaRPr lang="en-SI" dirty="0"/>
          </a:p>
        </p:txBody>
      </p:sp>
    </p:spTree>
    <p:extLst>
      <p:ext uri="{BB962C8B-B14F-4D97-AF65-F5344CB8AC3E}">
        <p14:creationId xmlns:p14="http://schemas.microsoft.com/office/powerpoint/2010/main" val="387073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F4B8-1528-D765-B706-4529D584346F}"/>
              </a:ext>
            </a:extLst>
          </p:cNvPr>
          <p:cNvSpPr>
            <a:spLocks noGrp="1"/>
          </p:cNvSpPr>
          <p:nvPr>
            <p:ph type="title"/>
          </p:nvPr>
        </p:nvSpPr>
        <p:spPr/>
        <p:txBody>
          <a:bodyPr>
            <a:normAutofit fontScale="90000"/>
          </a:bodyPr>
          <a:lstStyle/>
          <a:p>
            <a:r>
              <a:rPr lang="en-SI" dirty="0"/>
              <a:t>Imetnik avtorske pravice</a:t>
            </a:r>
          </a:p>
        </p:txBody>
      </p:sp>
      <p:sp>
        <p:nvSpPr>
          <p:cNvPr id="3" name="Content Placeholder 2">
            <a:extLst>
              <a:ext uri="{FF2B5EF4-FFF2-40B4-BE49-F238E27FC236}">
                <a16:creationId xmlns:a16="http://schemas.microsoft.com/office/drawing/2014/main" id="{F4CB23E3-2E5D-BE9D-4AC9-D8E2FA32F7F2}"/>
              </a:ext>
            </a:extLst>
          </p:cNvPr>
          <p:cNvSpPr>
            <a:spLocks noGrp="1"/>
          </p:cNvSpPr>
          <p:nvPr>
            <p:ph idx="1"/>
          </p:nvPr>
        </p:nvSpPr>
        <p:spPr/>
        <p:txBody>
          <a:bodyPr/>
          <a:lstStyle/>
          <a:p>
            <a:endParaRPr lang="en-SI" dirty="0"/>
          </a:p>
          <a:p>
            <a:r>
              <a:rPr lang="en-SI" dirty="0"/>
              <a:t>Avtorska pravica je prenosljiva.</a:t>
            </a:r>
          </a:p>
        </p:txBody>
      </p:sp>
    </p:spTree>
    <p:extLst>
      <p:ext uri="{BB962C8B-B14F-4D97-AF65-F5344CB8AC3E}">
        <p14:creationId xmlns:p14="http://schemas.microsoft.com/office/powerpoint/2010/main" val="211955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597F-4605-2FFE-9E42-37CB16AAAE09}"/>
              </a:ext>
            </a:extLst>
          </p:cNvPr>
          <p:cNvSpPr>
            <a:spLocks noGrp="1"/>
          </p:cNvSpPr>
          <p:nvPr>
            <p:ph type="title"/>
          </p:nvPr>
        </p:nvSpPr>
        <p:spPr/>
        <p:txBody>
          <a:bodyPr>
            <a:normAutofit fontScale="90000"/>
          </a:bodyPr>
          <a:lstStyle/>
          <a:p>
            <a:r>
              <a:rPr lang="en-SI" dirty="0"/>
              <a:t>Avtorska pravica</a:t>
            </a:r>
          </a:p>
        </p:txBody>
      </p:sp>
      <p:sp>
        <p:nvSpPr>
          <p:cNvPr id="3" name="Content Placeholder 2">
            <a:extLst>
              <a:ext uri="{FF2B5EF4-FFF2-40B4-BE49-F238E27FC236}">
                <a16:creationId xmlns:a16="http://schemas.microsoft.com/office/drawing/2014/main" id="{775ECFEF-D5E7-A01A-8B06-912E099FFA9A}"/>
              </a:ext>
            </a:extLst>
          </p:cNvPr>
          <p:cNvSpPr>
            <a:spLocks noGrp="1"/>
          </p:cNvSpPr>
          <p:nvPr>
            <p:ph idx="1"/>
          </p:nvPr>
        </p:nvSpPr>
        <p:spPr/>
        <p:txBody>
          <a:bodyPr>
            <a:normAutofit/>
          </a:bodyPr>
          <a:lstStyle/>
          <a:p>
            <a:endParaRPr lang="en-GB" dirty="0"/>
          </a:p>
          <a:p>
            <a:r>
              <a:rPr lang="en-GB" dirty="0"/>
              <a:t>Avtorju pripada na podlagi stvaritve.</a:t>
            </a:r>
          </a:p>
          <a:p>
            <a:r>
              <a:rPr lang="en-GB" dirty="0"/>
              <a:t>Avtorska pravice je enovita!</a:t>
            </a:r>
          </a:p>
          <a:p>
            <a:pPr lvl="1"/>
            <a:r>
              <a:rPr lang="en-GB" sz="2800" dirty="0" err="1"/>
              <a:t>Iz</a:t>
            </a:r>
            <a:r>
              <a:rPr lang="en-GB" sz="2800" dirty="0"/>
              <a:t> </a:t>
            </a:r>
            <a:r>
              <a:rPr lang="en-GB" sz="2800" dirty="0" err="1"/>
              <a:t>nje</a:t>
            </a:r>
            <a:r>
              <a:rPr lang="en-GB" sz="2800" dirty="0"/>
              <a:t> </a:t>
            </a:r>
            <a:r>
              <a:rPr lang="en-GB" sz="2800" dirty="0" err="1"/>
              <a:t>izhajajo</a:t>
            </a:r>
            <a:r>
              <a:rPr lang="en-GB" sz="2800" dirty="0"/>
              <a:t>: </a:t>
            </a:r>
          </a:p>
          <a:p>
            <a:pPr lvl="2"/>
            <a:r>
              <a:rPr lang="en-GB" sz="2400" dirty="0" err="1"/>
              <a:t>osebnostna</a:t>
            </a:r>
            <a:r>
              <a:rPr lang="en-GB" sz="2400" dirty="0"/>
              <a:t>,</a:t>
            </a:r>
          </a:p>
          <a:p>
            <a:pPr lvl="2"/>
            <a:r>
              <a:rPr lang="en-GB" sz="2400" dirty="0" err="1"/>
              <a:t>premoženjska</a:t>
            </a:r>
            <a:r>
              <a:rPr lang="en-GB" sz="2400" dirty="0"/>
              <a:t>,</a:t>
            </a:r>
          </a:p>
          <a:p>
            <a:pPr lvl="2"/>
            <a:r>
              <a:rPr lang="en-GB" sz="2400" dirty="0" err="1"/>
              <a:t>druga</a:t>
            </a:r>
            <a:r>
              <a:rPr lang="en-GB" sz="2400" dirty="0"/>
              <a:t> </a:t>
            </a:r>
            <a:r>
              <a:rPr lang="en-GB" sz="2400" dirty="0" err="1"/>
              <a:t>upravičenja</a:t>
            </a:r>
            <a:r>
              <a:rPr lang="en-GB" sz="2400" dirty="0"/>
              <a:t>.</a:t>
            </a:r>
          </a:p>
          <a:p>
            <a:endParaRPr lang="en-GB" dirty="0"/>
          </a:p>
          <a:p>
            <a:endParaRPr lang="en-SI" dirty="0"/>
          </a:p>
        </p:txBody>
      </p:sp>
    </p:spTree>
    <p:extLst>
      <p:ext uri="{BB962C8B-B14F-4D97-AF65-F5344CB8AC3E}">
        <p14:creationId xmlns:p14="http://schemas.microsoft.com/office/powerpoint/2010/main" val="104164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29E8-4DD4-95B9-8B5D-D6E4788042DF}"/>
              </a:ext>
            </a:extLst>
          </p:cNvPr>
          <p:cNvSpPr>
            <a:spLocks noGrp="1"/>
          </p:cNvSpPr>
          <p:nvPr>
            <p:ph type="title"/>
          </p:nvPr>
        </p:nvSpPr>
        <p:spPr/>
        <p:txBody>
          <a:bodyPr>
            <a:normAutofit fontScale="90000"/>
          </a:bodyPr>
          <a:lstStyle/>
          <a:p>
            <a:r>
              <a:rPr lang="en-SI" dirty="0"/>
              <a:t>Kaj predstavlja ©?</a:t>
            </a:r>
          </a:p>
        </p:txBody>
      </p:sp>
      <p:sp>
        <p:nvSpPr>
          <p:cNvPr id="3" name="Content Placeholder 2">
            <a:extLst>
              <a:ext uri="{FF2B5EF4-FFF2-40B4-BE49-F238E27FC236}">
                <a16:creationId xmlns:a16="http://schemas.microsoft.com/office/drawing/2014/main" id="{A2D1CEFF-BFDC-73D3-D5D1-7AD41A6D4972}"/>
              </a:ext>
            </a:extLst>
          </p:cNvPr>
          <p:cNvSpPr>
            <a:spLocks noGrp="1"/>
          </p:cNvSpPr>
          <p:nvPr>
            <p:ph idx="1"/>
          </p:nvPr>
        </p:nvSpPr>
        <p:spPr/>
        <p:txBody>
          <a:bodyPr>
            <a:normAutofit/>
          </a:bodyPr>
          <a:lstStyle/>
          <a:p>
            <a:r>
              <a:rPr lang="en-GB" dirty="0"/>
              <a:t>ZDA - copyright notice</a:t>
            </a:r>
          </a:p>
          <a:p>
            <a:pPr lvl="1"/>
            <a:r>
              <a:rPr lang="en-GB" dirty="0" err="1"/>
              <a:t>ni</a:t>
            </a:r>
            <a:r>
              <a:rPr lang="en-GB" dirty="0"/>
              <a:t> </a:t>
            </a:r>
            <a:r>
              <a:rPr lang="en-GB" dirty="0" err="1"/>
              <a:t>obvezno</a:t>
            </a:r>
            <a:r>
              <a:rPr lang="en-GB" dirty="0"/>
              <a:t> od </a:t>
            </a:r>
            <a:r>
              <a:rPr lang="en-GB" dirty="0" err="1"/>
              <a:t>leta</a:t>
            </a:r>
            <a:r>
              <a:rPr lang="en-GB" dirty="0"/>
              <a:t> 1989</a:t>
            </a:r>
          </a:p>
          <a:p>
            <a:pPr lvl="1"/>
            <a:r>
              <a:rPr lang="en-GB" dirty="0"/>
              <a:t>se </a:t>
            </a:r>
            <a:r>
              <a:rPr lang="en-GB" dirty="0" err="1"/>
              <a:t>priporoča</a:t>
            </a:r>
            <a:r>
              <a:rPr lang="en-GB" dirty="0"/>
              <a:t> – </a:t>
            </a:r>
            <a:r>
              <a:rPr lang="en-GB" dirty="0" err="1"/>
              <a:t>zaradi</a:t>
            </a:r>
            <a:r>
              <a:rPr lang="en-GB" dirty="0"/>
              <a:t> </a:t>
            </a:r>
            <a:r>
              <a:rPr lang="en-GB" dirty="0" err="1"/>
              <a:t>uveljavljanja</a:t>
            </a:r>
            <a:r>
              <a:rPr lang="en-GB" dirty="0"/>
              <a:t> </a:t>
            </a:r>
            <a:r>
              <a:rPr lang="en-GB" dirty="0" err="1"/>
              <a:t>pravic</a:t>
            </a:r>
            <a:endParaRPr lang="en-GB" dirty="0"/>
          </a:p>
          <a:p>
            <a:endParaRPr lang="en-GB" dirty="0"/>
          </a:p>
          <a:p>
            <a:r>
              <a:rPr lang="en-GB" dirty="0"/>
              <a:t>© npr. ODIPI, 2024</a:t>
            </a:r>
          </a:p>
          <a:p>
            <a:pPr marL="0" indent="0">
              <a:buNone/>
            </a:pPr>
            <a:endParaRPr lang="en-GB" dirty="0"/>
          </a:p>
          <a:p>
            <a:r>
              <a:rPr lang="en-GB" dirty="0"/>
              <a:t>SLOVENIJA – možna je registracija del pri zasebniku</a:t>
            </a:r>
          </a:p>
          <a:p>
            <a:endParaRPr lang="en-GB" dirty="0"/>
          </a:p>
          <a:p>
            <a:endParaRPr lang="en-SI" dirty="0"/>
          </a:p>
        </p:txBody>
      </p:sp>
    </p:spTree>
    <p:extLst>
      <p:ext uri="{BB962C8B-B14F-4D97-AF65-F5344CB8AC3E}">
        <p14:creationId xmlns:p14="http://schemas.microsoft.com/office/powerpoint/2010/main" val="2471478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F3E5-986D-6E42-A3E1-08BAED3023CE}"/>
              </a:ext>
            </a:extLst>
          </p:cNvPr>
          <p:cNvSpPr>
            <a:spLocks noGrp="1"/>
          </p:cNvSpPr>
          <p:nvPr>
            <p:ph type="title"/>
          </p:nvPr>
        </p:nvSpPr>
        <p:spPr/>
        <p:txBody>
          <a:bodyPr>
            <a:normAutofit fontScale="90000"/>
          </a:bodyPr>
          <a:lstStyle/>
          <a:p>
            <a:r>
              <a:rPr lang="en-SI" dirty="0"/>
              <a:t>Kaj ni varovano?</a:t>
            </a:r>
          </a:p>
        </p:txBody>
      </p:sp>
      <p:sp>
        <p:nvSpPr>
          <p:cNvPr id="3" name="Content Placeholder 2">
            <a:extLst>
              <a:ext uri="{FF2B5EF4-FFF2-40B4-BE49-F238E27FC236}">
                <a16:creationId xmlns:a16="http://schemas.microsoft.com/office/drawing/2014/main" id="{25021DDB-58B8-7F42-2FD8-458AC503F5FB}"/>
              </a:ext>
            </a:extLst>
          </p:cNvPr>
          <p:cNvSpPr>
            <a:spLocks noGrp="1"/>
          </p:cNvSpPr>
          <p:nvPr>
            <p:ph idx="1"/>
          </p:nvPr>
        </p:nvSpPr>
        <p:spPr/>
        <p:txBody>
          <a:bodyPr/>
          <a:lstStyle/>
          <a:p>
            <a:endParaRPr lang="en-GB" dirty="0"/>
          </a:p>
          <a:p>
            <a:r>
              <a:rPr lang="en-GB" dirty="0"/>
              <a:t>Ideje, načela, odkritja;</a:t>
            </a:r>
          </a:p>
          <a:p>
            <a:r>
              <a:rPr lang="en-GB" dirty="0"/>
              <a:t>uradna besedila z zakonodajnega, upravnega in sodnega področja;</a:t>
            </a:r>
          </a:p>
          <a:p>
            <a:r>
              <a:rPr lang="en-GB" dirty="0" err="1"/>
              <a:t>ljudske</a:t>
            </a:r>
            <a:r>
              <a:rPr lang="en-GB" dirty="0"/>
              <a:t> </a:t>
            </a:r>
            <a:r>
              <a:rPr lang="en-GB" dirty="0" err="1"/>
              <a:t>književne</a:t>
            </a:r>
            <a:r>
              <a:rPr lang="en-GB" dirty="0"/>
              <a:t> in </a:t>
            </a:r>
            <a:r>
              <a:rPr lang="en-GB" dirty="0" err="1"/>
              <a:t>umetniške</a:t>
            </a:r>
            <a:r>
              <a:rPr lang="en-GB" dirty="0"/>
              <a:t> </a:t>
            </a:r>
            <a:r>
              <a:rPr lang="en-GB" dirty="0" err="1"/>
              <a:t>stvaritve</a:t>
            </a:r>
            <a:r>
              <a:rPr lang="en-GB" dirty="0"/>
              <a:t>.</a:t>
            </a:r>
          </a:p>
          <a:p>
            <a:endParaRPr lang="en-GB" dirty="0"/>
          </a:p>
          <a:p>
            <a:endParaRPr lang="en-SI" dirty="0"/>
          </a:p>
        </p:txBody>
      </p:sp>
    </p:spTree>
    <p:extLst>
      <p:ext uri="{BB962C8B-B14F-4D97-AF65-F5344CB8AC3E}">
        <p14:creationId xmlns:p14="http://schemas.microsoft.com/office/powerpoint/2010/main" val="364698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sl-SI" dirty="0"/>
              <a:t>Agenda</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p:txBody>
          <a:bodyPr>
            <a:normAutofit lnSpcReduction="10000"/>
          </a:bodyPr>
          <a:lstStyle/>
          <a:p>
            <a:pPr marL="571500" indent="-571500">
              <a:buFont typeface="+mj-lt"/>
              <a:buAutoNum type="romanUcPeriod"/>
            </a:pPr>
            <a:r>
              <a:rPr lang="sl-SI" sz="3600" dirty="0"/>
              <a:t>Avtorsko pravo, avtorske pravice – osnove</a:t>
            </a:r>
          </a:p>
          <a:p>
            <a:pPr marL="571500" indent="-571500">
              <a:buFont typeface="+mj-lt"/>
              <a:buAutoNum type="romanUcPeriod"/>
            </a:pPr>
            <a:r>
              <a:rPr lang="sl-SI" sz="3600" dirty="0"/>
              <a:t>Upravljanje avtorskih pravic</a:t>
            </a:r>
          </a:p>
          <a:p>
            <a:pPr marL="571500" indent="-571500">
              <a:buFont typeface="+mj-lt"/>
              <a:buAutoNum type="romanUcPeriod"/>
            </a:pPr>
            <a:r>
              <a:rPr lang="sl-SI" sz="3600" dirty="0"/>
              <a:t>Upravljanje avtorskih pravic v skladu z načeli odprte znanosti – ureditev v Sloveniji</a:t>
            </a:r>
          </a:p>
          <a:p>
            <a:pPr marL="571500" indent="-571500">
              <a:buFont typeface="+mj-lt"/>
              <a:buAutoNum type="romanUcPeriod"/>
            </a:pPr>
            <a:r>
              <a:rPr lang="sl-SI" sz="3600" dirty="0"/>
              <a:t>Odprta znanost in upravljanje podatkov – avtorsko pravni vidik</a:t>
            </a:r>
          </a:p>
          <a:p>
            <a:pPr marL="571500" indent="-571500">
              <a:buFont typeface="+mj-lt"/>
              <a:buAutoNum type="romanUcPeriod"/>
            </a:pPr>
            <a:r>
              <a:rPr lang="sl-SI" sz="3600" dirty="0"/>
              <a:t>Izbrane teme: Odprta znanost in etične prakse, Odprta znanost, avtorske pravice in UI, Ovire za odprto znanost v ZASP</a:t>
            </a:r>
          </a:p>
        </p:txBody>
      </p:sp>
    </p:spTree>
    <p:extLst>
      <p:ext uri="{BB962C8B-B14F-4D97-AF65-F5344CB8AC3E}">
        <p14:creationId xmlns:p14="http://schemas.microsoft.com/office/powerpoint/2010/main" val="27616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B75C-5D8A-D81B-4D30-43F4F18F0F45}"/>
              </a:ext>
            </a:extLst>
          </p:cNvPr>
          <p:cNvSpPr>
            <a:spLocks noGrp="1"/>
          </p:cNvSpPr>
          <p:nvPr>
            <p:ph type="title"/>
          </p:nvPr>
        </p:nvSpPr>
        <p:spPr/>
        <p:txBody>
          <a:bodyPr>
            <a:normAutofit fontScale="90000"/>
          </a:bodyPr>
          <a:lstStyle/>
          <a:p>
            <a:r>
              <a:rPr lang="en-SI" dirty="0"/>
              <a:t>Nastanek in trajanje avtorskih pravic</a:t>
            </a:r>
          </a:p>
        </p:txBody>
      </p:sp>
      <p:sp>
        <p:nvSpPr>
          <p:cNvPr id="3" name="Content Placeholder 2">
            <a:extLst>
              <a:ext uri="{FF2B5EF4-FFF2-40B4-BE49-F238E27FC236}">
                <a16:creationId xmlns:a16="http://schemas.microsoft.com/office/drawing/2014/main" id="{EDFD399D-037E-7787-288C-20A5B3579A25}"/>
              </a:ext>
            </a:extLst>
          </p:cNvPr>
          <p:cNvSpPr>
            <a:spLocks noGrp="1"/>
          </p:cNvSpPr>
          <p:nvPr>
            <p:ph idx="1"/>
          </p:nvPr>
        </p:nvSpPr>
        <p:spPr/>
        <p:txBody>
          <a:bodyPr/>
          <a:lstStyle/>
          <a:p>
            <a:r>
              <a:rPr lang="en-GB" dirty="0"/>
              <a:t>Ni </a:t>
            </a:r>
            <a:r>
              <a:rPr lang="en-GB" dirty="0" err="1"/>
              <a:t>potrebno</a:t>
            </a:r>
            <a:r>
              <a:rPr lang="en-GB" dirty="0"/>
              <a:t> </a:t>
            </a:r>
            <a:r>
              <a:rPr lang="en-GB" dirty="0" err="1"/>
              <a:t>registracije</a:t>
            </a:r>
            <a:r>
              <a:rPr lang="en-GB" dirty="0"/>
              <a:t>: </a:t>
            </a:r>
            <a:r>
              <a:rPr lang="en-GB" dirty="0" err="1"/>
              <a:t>nastane</a:t>
            </a:r>
            <a:r>
              <a:rPr lang="en-GB" dirty="0"/>
              <a:t> s </a:t>
            </a:r>
            <a:r>
              <a:rPr lang="en-GB" dirty="0" err="1"/>
              <a:t>trenutkom</a:t>
            </a:r>
            <a:r>
              <a:rPr lang="en-GB" dirty="0"/>
              <a:t> </a:t>
            </a:r>
            <a:r>
              <a:rPr lang="en-GB" dirty="0" err="1"/>
              <a:t>stvaritve</a:t>
            </a:r>
            <a:r>
              <a:rPr lang="en-GB" dirty="0"/>
              <a:t>.</a:t>
            </a:r>
          </a:p>
          <a:p>
            <a:endParaRPr lang="en-GB" dirty="0"/>
          </a:p>
          <a:p>
            <a:r>
              <a:rPr lang="en-GB" dirty="0" err="1"/>
              <a:t>Traja</a:t>
            </a:r>
            <a:r>
              <a:rPr lang="en-GB" dirty="0"/>
              <a:t> 70 let po </a:t>
            </a:r>
            <a:r>
              <a:rPr lang="en-GB" dirty="0" err="1"/>
              <a:t>avtorjevi</a:t>
            </a:r>
            <a:r>
              <a:rPr lang="en-GB" dirty="0"/>
              <a:t> </a:t>
            </a:r>
            <a:r>
              <a:rPr lang="en-GB" dirty="0" err="1"/>
              <a:t>smrti</a:t>
            </a:r>
            <a:r>
              <a:rPr lang="en-GB" dirty="0"/>
              <a:t>.</a:t>
            </a:r>
          </a:p>
          <a:p>
            <a:endParaRPr lang="en-GB" dirty="0"/>
          </a:p>
          <a:p>
            <a:endParaRPr lang="en-SI" dirty="0"/>
          </a:p>
        </p:txBody>
      </p:sp>
    </p:spTree>
    <p:extLst>
      <p:ext uri="{BB962C8B-B14F-4D97-AF65-F5344CB8AC3E}">
        <p14:creationId xmlns:p14="http://schemas.microsoft.com/office/powerpoint/2010/main" val="1947631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2D59-1405-8252-BD66-5CEB89286A0C}"/>
              </a:ext>
            </a:extLst>
          </p:cNvPr>
          <p:cNvSpPr>
            <a:spLocks noGrp="1"/>
          </p:cNvSpPr>
          <p:nvPr>
            <p:ph type="title"/>
          </p:nvPr>
        </p:nvSpPr>
        <p:spPr/>
        <p:txBody>
          <a:bodyPr>
            <a:normAutofit fontScale="90000"/>
          </a:bodyPr>
          <a:lstStyle/>
          <a:p>
            <a:r>
              <a:rPr lang="en-SI" dirty="0"/>
              <a:t>Javna domena</a:t>
            </a:r>
          </a:p>
        </p:txBody>
      </p:sp>
      <p:sp>
        <p:nvSpPr>
          <p:cNvPr id="3" name="Content Placeholder 2">
            <a:extLst>
              <a:ext uri="{FF2B5EF4-FFF2-40B4-BE49-F238E27FC236}">
                <a16:creationId xmlns:a16="http://schemas.microsoft.com/office/drawing/2014/main" id="{01B9BAF7-39DD-8FCA-27A0-80AEC28BE698}"/>
              </a:ext>
            </a:extLst>
          </p:cNvPr>
          <p:cNvSpPr>
            <a:spLocks noGrp="1"/>
          </p:cNvSpPr>
          <p:nvPr>
            <p:ph idx="1"/>
          </p:nvPr>
        </p:nvSpPr>
        <p:spPr/>
        <p:txBody>
          <a:bodyPr>
            <a:normAutofit/>
          </a:bodyPr>
          <a:lstStyle/>
          <a:p>
            <a:endParaRPr lang="en-GB" dirty="0"/>
          </a:p>
          <a:p>
            <a:r>
              <a:rPr lang="en-GB" dirty="0"/>
              <a:t>Kar ne izpolnjuje kriterijev avtorsko-pravnega varstva iz 5. člena.</a:t>
            </a:r>
          </a:p>
          <a:p>
            <a:r>
              <a:rPr lang="en-GB" dirty="0"/>
              <a:t>Kar je izvzeto iz varstva po zakonu (9.člen)</a:t>
            </a:r>
          </a:p>
          <a:p>
            <a:r>
              <a:rPr lang="en-GB" dirty="0"/>
              <a:t>Avtorska dela, na katerih so avtorske pravice potekle.</a:t>
            </a:r>
          </a:p>
          <a:p>
            <a:r>
              <a:rPr lang="en-GB" dirty="0" err="1"/>
              <a:t>Dodatno</a:t>
            </a:r>
            <a:r>
              <a:rPr lang="en-GB" dirty="0"/>
              <a:t>*: </a:t>
            </a:r>
            <a:r>
              <a:rPr lang="en-GB" dirty="0" err="1"/>
              <a:t>omejitve</a:t>
            </a:r>
            <a:r>
              <a:rPr lang="en-GB" dirty="0"/>
              <a:t> </a:t>
            </a:r>
            <a:r>
              <a:rPr lang="en-GB" dirty="0" err="1"/>
              <a:t>avtorskih</a:t>
            </a:r>
            <a:r>
              <a:rPr lang="en-GB" dirty="0"/>
              <a:t> </a:t>
            </a:r>
            <a:r>
              <a:rPr lang="en-GB" dirty="0" err="1"/>
              <a:t>pravic</a:t>
            </a:r>
            <a:endParaRPr lang="en-GB" dirty="0"/>
          </a:p>
          <a:p>
            <a:endParaRPr lang="en-GB" dirty="0"/>
          </a:p>
          <a:p>
            <a:endParaRPr lang="en-SI" dirty="0"/>
          </a:p>
        </p:txBody>
      </p:sp>
    </p:spTree>
    <p:extLst>
      <p:ext uri="{BB962C8B-B14F-4D97-AF65-F5344CB8AC3E}">
        <p14:creationId xmlns:p14="http://schemas.microsoft.com/office/powerpoint/2010/main" val="3085629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CAAF-03AF-EA82-BDB7-005747F79573}"/>
              </a:ext>
            </a:extLst>
          </p:cNvPr>
          <p:cNvSpPr>
            <a:spLocks noGrp="1"/>
          </p:cNvSpPr>
          <p:nvPr>
            <p:ph type="title"/>
          </p:nvPr>
        </p:nvSpPr>
        <p:spPr/>
        <p:txBody>
          <a:bodyPr>
            <a:normAutofit fontScale="90000"/>
          </a:bodyPr>
          <a:lstStyle/>
          <a:p>
            <a:r>
              <a:rPr lang="en-SI" dirty="0"/>
              <a:t>Izključne pravice</a:t>
            </a:r>
          </a:p>
        </p:txBody>
      </p:sp>
      <p:sp>
        <p:nvSpPr>
          <p:cNvPr id="3" name="Content Placeholder 2">
            <a:extLst>
              <a:ext uri="{FF2B5EF4-FFF2-40B4-BE49-F238E27FC236}">
                <a16:creationId xmlns:a16="http://schemas.microsoft.com/office/drawing/2014/main" id="{A02A4387-5728-87FF-E37D-0FCE6362E206}"/>
              </a:ext>
            </a:extLst>
          </p:cNvPr>
          <p:cNvSpPr>
            <a:spLocks noGrp="1"/>
          </p:cNvSpPr>
          <p:nvPr>
            <p:ph idx="1"/>
          </p:nvPr>
        </p:nvSpPr>
        <p:spPr/>
        <p:txBody>
          <a:bodyPr>
            <a:normAutofit/>
          </a:bodyPr>
          <a:lstStyle/>
          <a:p>
            <a:endParaRPr lang="en-GB" dirty="0"/>
          </a:p>
          <a:p>
            <a:r>
              <a:rPr lang="en-GB" dirty="0"/>
              <a:t>Moralne pravice</a:t>
            </a:r>
          </a:p>
          <a:p>
            <a:r>
              <a:rPr lang="en-GB" dirty="0"/>
              <a:t>Materialne pravice</a:t>
            </a:r>
          </a:p>
          <a:p>
            <a:r>
              <a:rPr lang="en-GB" dirty="0" err="1"/>
              <a:t>Druge</a:t>
            </a:r>
            <a:r>
              <a:rPr lang="en-GB" dirty="0"/>
              <a:t> </a:t>
            </a:r>
            <a:r>
              <a:rPr lang="en-GB" dirty="0" err="1"/>
              <a:t>pravice</a:t>
            </a:r>
            <a:r>
              <a:rPr lang="en-GB" dirty="0"/>
              <a:t> </a:t>
            </a:r>
            <a:r>
              <a:rPr lang="en-GB" dirty="0" err="1"/>
              <a:t>avtorja</a:t>
            </a:r>
            <a:endParaRPr lang="en-GB" dirty="0"/>
          </a:p>
          <a:p>
            <a:endParaRPr lang="en-GB" dirty="0"/>
          </a:p>
          <a:p>
            <a:endParaRPr lang="en-SI" dirty="0"/>
          </a:p>
        </p:txBody>
      </p:sp>
    </p:spTree>
    <p:extLst>
      <p:ext uri="{BB962C8B-B14F-4D97-AF65-F5344CB8AC3E}">
        <p14:creationId xmlns:p14="http://schemas.microsoft.com/office/powerpoint/2010/main" val="118553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1A43-D336-AF91-95B4-F228A08CD9E7}"/>
              </a:ext>
            </a:extLst>
          </p:cNvPr>
          <p:cNvSpPr>
            <a:spLocks noGrp="1"/>
          </p:cNvSpPr>
          <p:nvPr>
            <p:ph type="title"/>
          </p:nvPr>
        </p:nvSpPr>
        <p:spPr/>
        <p:txBody>
          <a:bodyPr>
            <a:normAutofit fontScale="90000"/>
          </a:bodyPr>
          <a:lstStyle/>
          <a:p>
            <a:r>
              <a:rPr lang="en-SI" dirty="0"/>
              <a:t>Moralne avtorske pravice</a:t>
            </a:r>
          </a:p>
        </p:txBody>
      </p:sp>
      <p:sp>
        <p:nvSpPr>
          <p:cNvPr id="3" name="Content Placeholder 2">
            <a:extLst>
              <a:ext uri="{FF2B5EF4-FFF2-40B4-BE49-F238E27FC236}">
                <a16:creationId xmlns:a16="http://schemas.microsoft.com/office/drawing/2014/main" id="{DEC6536C-33F7-A593-7F83-35485EAFD28B}"/>
              </a:ext>
            </a:extLst>
          </p:cNvPr>
          <p:cNvSpPr>
            <a:spLocks noGrp="1"/>
          </p:cNvSpPr>
          <p:nvPr>
            <p:ph idx="1"/>
          </p:nvPr>
        </p:nvSpPr>
        <p:spPr/>
        <p:txBody>
          <a:bodyPr>
            <a:normAutofit/>
          </a:bodyPr>
          <a:lstStyle/>
          <a:p>
            <a:endParaRPr lang="en-GB" dirty="0"/>
          </a:p>
          <a:p>
            <a:r>
              <a:rPr lang="en-GB" dirty="0"/>
              <a:t>Pravica do: </a:t>
            </a:r>
          </a:p>
          <a:p>
            <a:pPr lvl="1"/>
            <a:r>
              <a:rPr lang="en-GB" dirty="0"/>
              <a:t>prve objave</a:t>
            </a:r>
          </a:p>
          <a:p>
            <a:pPr lvl="1"/>
            <a:r>
              <a:rPr lang="en-GB" dirty="0"/>
              <a:t>priznanja avtorstva</a:t>
            </a:r>
          </a:p>
          <a:p>
            <a:pPr lvl="1"/>
            <a:r>
              <a:rPr lang="en-GB" dirty="0"/>
              <a:t>spoštovanja dela</a:t>
            </a:r>
          </a:p>
          <a:p>
            <a:pPr lvl="1"/>
            <a:r>
              <a:rPr lang="en-GB" dirty="0" err="1"/>
              <a:t>skesanja</a:t>
            </a:r>
            <a:endParaRPr lang="en-GB" dirty="0"/>
          </a:p>
          <a:p>
            <a:endParaRPr lang="en-GB" dirty="0"/>
          </a:p>
          <a:p>
            <a:endParaRPr lang="en-SI" dirty="0"/>
          </a:p>
        </p:txBody>
      </p:sp>
    </p:spTree>
    <p:extLst>
      <p:ext uri="{BB962C8B-B14F-4D97-AF65-F5344CB8AC3E}">
        <p14:creationId xmlns:p14="http://schemas.microsoft.com/office/powerpoint/2010/main" val="1083990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C6FB-A03B-CB2D-7743-2FBADD7FCCC6}"/>
              </a:ext>
            </a:extLst>
          </p:cNvPr>
          <p:cNvSpPr>
            <a:spLocks noGrp="1"/>
          </p:cNvSpPr>
          <p:nvPr>
            <p:ph type="title"/>
          </p:nvPr>
        </p:nvSpPr>
        <p:spPr/>
        <p:txBody>
          <a:bodyPr>
            <a:normAutofit fontScale="90000"/>
          </a:bodyPr>
          <a:lstStyle/>
          <a:p>
            <a:r>
              <a:rPr lang="en-SI" dirty="0"/>
              <a:t>Materialne avtorske pravice</a:t>
            </a:r>
          </a:p>
        </p:txBody>
      </p:sp>
      <p:sp>
        <p:nvSpPr>
          <p:cNvPr id="3" name="Content Placeholder 2">
            <a:extLst>
              <a:ext uri="{FF2B5EF4-FFF2-40B4-BE49-F238E27FC236}">
                <a16:creationId xmlns:a16="http://schemas.microsoft.com/office/drawing/2014/main" id="{2D2E4C04-61A6-2E99-EE99-1D3E7B04592F}"/>
              </a:ext>
            </a:extLst>
          </p:cNvPr>
          <p:cNvSpPr>
            <a:spLocks noGrp="1"/>
          </p:cNvSpPr>
          <p:nvPr>
            <p:ph idx="1"/>
          </p:nvPr>
        </p:nvSpPr>
        <p:spPr/>
        <p:txBody>
          <a:bodyPr>
            <a:normAutofit/>
          </a:bodyPr>
          <a:lstStyle/>
          <a:p>
            <a:endParaRPr lang="en-GB" dirty="0"/>
          </a:p>
          <a:p>
            <a:r>
              <a:rPr lang="en-GB" dirty="0"/>
              <a:t>Uporaba dela v telesni obliki (reprodukcija)</a:t>
            </a:r>
          </a:p>
          <a:p>
            <a:r>
              <a:rPr lang="en-GB" dirty="0"/>
              <a:t>Uporaba dela v netelesni obliki (javna </a:t>
            </a:r>
            <a:r>
              <a:rPr lang="en-GB" dirty="0" err="1"/>
              <a:t>priobčitev</a:t>
            </a:r>
            <a:r>
              <a:rPr lang="en-GB" dirty="0"/>
              <a:t>)</a:t>
            </a:r>
          </a:p>
          <a:p>
            <a:r>
              <a:rPr lang="en-GB" dirty="0"/>
              <a:t>Uporaba dela v spremenjeni obliki (predelava, priredba)</a:t>
            </a:r>
          </a:p>
          <a:p>
            <a:r>
              <a:rPr lang="en-GB" dirty="0" err="1"/>
              <a:t>Uporaba</a:t>
            </a:r>
            <a:r>
              <a:rPr lang="en-GB" dirty="0"/>
              <a:t> </a:t>
            </a:r>
            <a:r>
              <a:rPr lang="en-GB" dirty="0" err="1"/>
              <a:t>primerkov</a:t>
            </a:r>
            <a:r>
              <a:rPr lang="en-GB" dirty="0"/>
              <a:t> del (</a:t>
            </a:r>
            <a:r>
              <a:rPr lang="en-GB" dirty="0" err="1"/>
              <a:t>distribucija</a:t>
            </a:r>
            <a:r>
              <a:rPr lang="en-GB" dirty="0"/>
              <a:t>, </a:t>
            </a:r>
            <a:r>
              <a:rPr lang="en-GB" dirty="0" err="1"/>
              <a:t>dajanje</a:t>
            </a:r>
            <a:r>
              <a:rPr lang="en-GB" dirty="0"/>
              <a:t> v </a:t>
            </a:r>
            <a:r>
              <a:rPr lang="en-GB" dirty="0" err="1"/>
              <a:t>najem</a:t>
            </a:r>
            <a:r>
              <a:rPr lang="en-GB" dirty="0"/>
              <a:t>)</a:t>
            </a:r>
          </a:p>
          <a:p>
            <a:endParaRPr lang="en-GB" dirty="0"/>
          </a:p>
          <a:p>
            <a:endParaRPr lang="en-SI" dirty="0"/>
          </a:p>
        </p:txBody>
      </p:sp>
    </p:spTree>
    <p:extLst>
      <p:ext uri="{BB962C8B-B14F-4D97-AF65-F5344CB8AC3E}">
        <p14:creationId xmlns:p14="http://schemas.microsoft.com/office/powerpoint/2010/main" val="4266249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FE7F-3000-B702-DFFE-512254A8A561}"/>
              </a:ext>
            </a:extLst>
          </p:cNvPr>
          <p:cNvSpPr>
            <a:spLocks noGrp="1"/>
          </p:cNvSpPr>
          <p:nvPr>
            <p:ph type="title"/>
          </p:nvPr>
        </p:nvSpPr>
        <p:spPr/>
        <p:txBody>
          <a:bodyPr>
            <a:normAutofit fontScale="90000"/>
          </a:bodyPr>
          <a:lstStyle/>
          <a:p>
            <a:r>
              <a:rPr lang="en-GB" dirty="0" err="1"/>
              <a:t>Materialne</a:t>
            </a:r>
            <a:r>
              <a:rPr lang="en-GB" dirty="0"/>
              <a:t> </a:t>
            </a:r>
            <a:r>
              <a:rPr lang="en-GB" dirty="0" err="1"/>
              <a:t>avtorske</a:t>
            </a:r>
            <a:r>
              <a:rPr lang="en-GB" dirty="0"/>
              <a:t> </a:t>
            </a:r>
            <a:r>
              <a:rPr lang="en-GB" dirty="0" err="1"/>
              <a:t>pravice</a:t>
            </a:r>
            <a:r>
              <a:rPr lang="en-GB" dirty="0"/>
              <a:t> – 22. </a:t>
            </a:r>
            <a:r>
              <a:rPr lang="en-GB" dirty="0" err="1"/>
              <a:t>člen</a:t>
            </a:r>
            <a:endParaRPr lang="en-SI" dirty="0"/>
          </a:p>
        </p:txBody>
      </p:sp>
      <p:sp>
        <p:nvSpPr>
          <p:cNvPr id="3" name="Content Placeholder 2">
            <a:extLst>
              <a:ext uri="{FF2B5EF4-FFF2-40B4-BE49-F238E27FC236}">
                <a16:creationId xmlns:a16="http://schemas.microsoft.com/office/drawing/2014/main" id="{45038227-EAB8-1C4F-01B2-B662038669CD}"/>
              </a:ext>
            </a:extLst>
          </p:cNvPr>
          <p:cNvSpPr>
            <a:spLocks noGrp="1"/>
          </p:cNvSpPr>
          <p:nvPr>
            <p:ph idx="1"/>
          </p:nvPr>
        </p:nvSpPr>
        <p:spPr/>
        <p:txBody>
          <a:bodyPr>
            <a:normAutofit fontScale="55000" lnSpcReduction="20000"/>
          </a:bodyPr>
          <a:lstStyle/>
          <a:p>
            <a:r>
              <a:rPr lang="en-GB" dirty="0"/>
              <a:t>(1) </a:t>
            </a:r>
            <a:r>
              <a:rPr lang="en-GB" dirty="0" err="1"/>
              <a:t>Uporaba</a:t>
            </a:r>
            <a:r>
              <a:rPr lang="en-GB" dirty="0"/>
              <a:t> dela v </a:t>
            </a:r>
            <a:r>
              <a:rPr lang="en-GB" dirty="0" err="1"/>
              <a:t>telesni</a:t>
            </a:r>
            <a:r>
              <a:rPr lang="en-GB" dirty="0"/>
              <a:t> </a:t>
            </a:r>
            <a:r>
              <a:rPr lang="en-GB" dirty="0" err="1"/>
              <a:t>obliki</a:t>
            </a:r>
            <a:r>
              <a:rPr lang="en-GB" dirty="0"/>
              <a:t> </a:t>
            </a:r>
            <a:r>
              <a:rPr lang="en-GB" dirty="0" err="1"/>
              <a:t>obsega</a:t>
            </a:r>
            <a:r>
              <a:rPr lang="en-GB" dirty="0"/>
              <a:t> </a:t>
            </a:r>
            <a:r>
              <a:rPr lang="en-GB" dirty="0" err="1"/>
              <a:t>zlasti</a:t>
            </a:r>
            <a:r>
              <a:rPr lang="en-GB" dirty="0"/>
              <a:t> </a:t>
            </a:r>
            <a:r>
              <a:rPr lang="en-GB" dirty="0" err="1"/>
              <a:t>pravico</a:t>
            </a:r>
            <a:r>
              <a:rPr lang="en-GB" dirty="0"/>
              <a:t> </a:t>
            </a:r>
            <a:r>
              <a:rPr lang="en-GB" dirty="0" err="1"/>
              <a:t>reproduciranja</a:t>
            </a:r>
            <a:r>
              <a:rPr lang="en-GB" dirty="0"/>
              <a:t> (23. </a:t>
            </a:r>
            <a:r>
              <a:rPr lang="en-GB" dirty="0" err="1"/>
              <a:t>člen</a:t>
            </a:r>
            <a:r>
              <a:rPr lang="en-GB" dirty="0"/>
              <a:t>). </a:t>
            </a:r>
          </a:p>
          <a:p>
            <a:r>
              <a:rPr lang="en-GB" dirty="0"/>
              <a:t>(2) </a:t>
            </a:r>
            <a:r>
              <a:rPr lang="en-GB" dirty="0" err="1"/>
              <a:t>Uporaba</a:t>
            </a:r>
            <a:r>
              <a:rPr lang="en-GB" dirty="0"/>
              <a:t> dela v </a:t>
            </a:r>
            <a:r>
              <a:rPr lang="en-GB" dirty="0" err="1"/>
              <a:t>netelesni</a:t>
            </a:r>
            <a:r>
              <a:rPr lang="en-GB" dirty="0"/>
              <a:t> </a:t>
            </a:r>
            <a:r>
              <a:rPr lang="en-GB" dirty="0" err="1"/>
              <a:t>obliki</a:t>
            </a:r>
            <a:r>
              <a:rPr lang="en-GB" dirty="0"/>
              <a:t> (</a:t>
            </a:r>
            <a:r>
              <a:rPr lang="en-GB" dirty="0" err="1"/>
              <a:t>priobčitev</a:t>
            </a:r>
            <a:r>
              <a:rPr lang="en-GB" dirty="0"/>
              <a:t> </a:t>
            </a:r>
            <a:r>
              <a:rPr lang="en-GB" dirty="0" err="1"/>
              <a:t>javnosti</a:t>
            </a:r>
            <a:r>
              <a:rPr lang="en-GB" dirty="0"/>
              <a:t>) </a:t>
            </a:r>
            <a:r>
              <a:rPr lang="en-GB" dirty="0" err="1"/>
              <a:t>obsega</a:t>
            </a:r>
            <a:r>
              <a:rPr lang="en-GB" dirty="0"/>
              <a:t> </a:t>
            </a:r>
            <a:r>
              <a:rPr lang="en-GB" dirty="0" err="1"/>
              <a:t>zlasti</a:t>
            </a:r>
            <a:r>
              <a:rPr lang="en-GB" dirty="0"/>
              <a:t> </a:t>
            </a:r>
            <a:r>
              <a:rPr lang="en-GB" dirty="0" err="1"/>
              <a:t>naslednje</a:t>
            </a:r>
            <a:r>
              <a:rPr lang="en-GB" dirty="0"/>
              <a:t> </a:t>
            </a:r>
            <a:r>
              <a:rPr lang="en-GB" dirty="0" err="1"/>
              <a:t>pravice</a:t>
            </a:r>
            <a:r>
              <a:rPr lang="en-GB" dirty="0"/>
              <a:t>: </a:t>
            </a:r>
          </a:p>
          <a:p>
            <a:r>
              <a:rPr lang="en-GB" dirty="0"/>
              <a:t>1.      </a:t>
            </a:r>
            <a:r>
              <a:rPr lang="en-GB" dirty="0" err="1"/>
              <a:t>pravico</a:t>
            </a:r>
            <a:r>
              <a:rPr lang="en-GB" dirty="0"/>
              <a:t> </a:t>
            </a:r>
            <a:r>
              <a:rPr lang="en-GB" dirty="0" err="1"/>
              <a:t>javnega</a:t>
            </a:r>
            <a:r>
              <a:rPr lang="en-GB" dirty="0"/>
              <a:t> </a:t>
            </a:r>
            <a:r>
              <a:rPr lang="en-GB" dirty="0" err="1"/>
              <a:t>izvajanja</a:t>
            </a:r>
            <a:r>
              <a:rPr lang="en-GB" dirty="0"/>
              <a:t> (26. </a:t>
            </a:r>
            <a:r>
              <a:rPr lang="en-GB" dirty="0" err="1"/>
              <a:t>člen</a:t>
            </a:r>
            <a:r>
              <a:rPr lang="en-GB" dirty="0"/>
              <a:t>); </a:t>
            </a:r>
          </a:p>
          <a:p>
            <a:r>
              <a:rPr lang="en-GB" dirty="0"/>
              <a:t>2.      </a:t>
            </a:r>
            <a:r>
              <a:rPr lang="en-GB" dirty="0" err="1"/>
              <a:t>pravico</a:t>
            </a:r>
            <a:r>
              <a:rPr lang="en-GB" dirty="0"/>
              <a:t> </a:t>
            </a:r>
            <a:r>
              <a:rPr lang="en-GB" dirty="0" err="1"/>
              <a:t>javnega</a:t>
            </a:r>
            <a:r>
              <a:rPr lang="en-GB" dirty="0"/>
              <a:t> </a:t>
            </a:r>
            <a:r>
              <a:rPr lang="en-GB" dirty="0" err="1"/>
              <a:t>prenašanja</a:t>
            </a:r>
            <a:r>
              <a:rPr lang="en-GB" dirty="0"/>
              <a:t> (27. </a:t>
            </a:r>
            <a:r>
              <a:rPr lang="en-GB" dirty="0" err="1"/>
              <a:t>člen</a:t>
            </a:r>
            <a:r>
              <a:rPr lang="en-GB" dirty="0"/>
              <a:t>); </a:t>
            </a:r>
          </a:p>
          <a:p>
            <a:r>
              <a:rPr lang="en-GB" dirty="0"/>
              <a:t>3.      </a:t>
            </a:r>
            <a:r>
              <a:rPr lang="en-GB" dirty="0" err="1"/>
              <a:t>pravico</a:t>
            </a:r>
            <a:r>
              <a:rPr lang="en-GB" dirty="0"/>
              <a:t> </a:t>
            </a:r>
            <a:r>
              <a:rPr lang="en-GB" dirty="0" err="1"/>
              <a:t>javnega</a:t>
            </a:r>
            <a:r>
              <a:rPr lang="en-GB" dirty="0"/>
              <a:t> </a:t>
            </a:r>
            <a:r>
              <a:rPr lang="en-GB" dirty="0" err="1"/>
              <a:t>predvajanja</a:t>
            </a:r>
            <a:r>
              <a:rPr lang="en-GB" dirty="0"/>
              <a:t> s </a:t>
            </a:r>
            <a:r>
              <a:rPr lang="en-GB" dirty="0" err="1"/>
              <a:t>fonogrami</a:t>
            </a:r>
            <a:r>
              <a:rPr lang="en-GB" dirty="0"/>
              <a:t> in </a:t>
            </a:r>
            <a:r>
              <a:rPr lang="en-GB" dirty="0" err="1"/>
              <a:t>videogrami</a:t>
            </a:r>
            <a:r>
              <a:rPr lang="en-GB" dirty="0"/>
              <a:t> (28. </a:t>
            </a:r>
            <a:r>
              <a:rPr lang="en-GB" dirty="0" err="1"/>
              <a:t>člen</a:t>
            </a:r>
            <a:r>
              <a:rPr lang="en-GB" dirty="0"/>
              <a:t>); </a:t>
            </a:r>
          </a:p>
          <a:p>
            <a:r>
              <a:rPr lang="en-GB" dirty="0"/>
              <a:t>4.      </a:t>
            </a:r>
            <a:r>
              <a:rPr lang="en-GB" dirty="0" err="1"/>
              <a:t>pravico</a:t>
            </a:r>
            <a:r>
              <a:rPr lang="en-GB" dirty="0"/>
              <a:t> </a:t>
            </a:r>
            <a:r>
              <a:rPr lang="en-GB" dirty="0" err="1"/>
              <a:t>javnega</a:t>
            </a:r>
            <a:r>
              <a:rPr lang="en-GB" dirty="0"/>
              <a:t> </a:t>
            </a:r>
            <a:r>
              <a:rPr lang="en-GB" dirty="0" err="1"/>
              <a:t>prikazovanja</a:t>
            </a:r>
            <a:r>
              <a:rPr lang="en-GB" dirty="0"/>
              <a:t> (29. </a:t>
            </a:r>
            <a:r>
              <a:rPr lang="en-GB" dirty="0" err="1"/>
              <a:t>člen</a:t>
            </a:r>
            <a:r>
              <a:rPr lang="en-GB" dirty="0"/>
              <a:t>); </a:t>
            </a:r>
          </a:p>
          <a:p>
            <a:r>
              <a:rPr lang="en-GB" dirty="0"/>
              <a:t>5.      </a:t>
            </a:r>
            <a:r>
              <a:rPr lang="en-GB" dirty="0" err="1"/>
              <a:t>pravico</a:t>
            </a:r>
            <a:r>
              <a:rPr lang="en-GB" dirty="0"/>
              <a:t> </a:t>
            </a:r>
            <a:r>
              <a:rPr lang="en-GB" dirty="0" err="1"/>
              <a:t>radiodifuznega</a:t>
            </a:r>
            <a:r>
              <a:rPr lang="en-GB" dirty="0"/>
              <a:t> </a:t>
            </a:r>
            <a:r>
              <a:rPr lang="en-GB" dirty="0" err="1"/>
              <a:t>oddajanja</a:t>
            </a:r>
            <a:r>
              <a:rPr lang="en-GB" dirty="0"/>
              <a:t> (30. </a:t>
            </a:r>
            <a:r>
              <a:rPr lang="en-GB" dirty="0" err="1"/>
              <a:t>člen</a:t>
            </a:r>
            <a:r>
              <a:rPr lang="en-GB" dirty="0"/>
              <a:t>); </a:t>
            </a:r>
          </a:p>
          <a:p>
            <a:r>
              <a:rPr lang="en-GB" dirty="0"/>
              <a:t>6.      </a:t>
            </a:r>
            <a:r>
              <a:rPr lang="en-GB" dirty="0" err="1"/>
              <a:t>pravico</a:t>
            </a:r>
            <a:r>
              <a:rPr lang="en-GB" dirty="0"/>
              <a:t> </a:t>
            </a:r>
            <a:r>
              <a:rPr lang="en-GB" dirty="0" err="1"/>
              <a:t>radiodifuzne</a:t>
            </a:r>
            <a:r>
              <a:rPr lang="en-GB" dirty="0"/>
              <a:t> </a:t>
            </a:r>
            <a:r>
              <a:rPr lang="en-GB" dirty="0" err="1"/>
              <a:t>retransmisije</a:t>
            </a:r>
            <a:r>
              <a:rPr lang="en-GB" dirty="0"/>
              <a:t> (31. </a:t>
            </a:r>
            <a:r>
              <a:rPr lang="en-GB" dirty="0" err="1"/>
              <a:t>člen</a:t>
            </a:r>
            <a:r>
              <a:rPr lang="en-GB" dirty="0"/>
              <a:t>); </a:t>
            </a:r>
          </a:p>
          <a:p>
            <a:r>
              <a:rPr lang="en-GB" dirty="0"/>
              <a:t>7.      </a:t>
            </a:r>
            <a:r>
              <a:rPr lang="en-GB" dirty="0" err="1"/>
              <a:t>pravico</a:t>
            </a:r>
            <a:r>
              <a:rPr lang="en-GB" dirty="0"/>
              <a:t> </a:t>
            </a:r>
            <a:r>
              <a:rPr lang="en-GB" dirty="0" err="1"/>
              <a:t>sekundarnega</a:t>
            </a:r>
            <a:r>
              <a:rPr lang="en-GB" dirty="0"/>
              <a:t> </a:t>
            </a:r>
            <a:r>
              <a:rPr lang="en-GB" dirty="0" err="1"/>
              <a:t>radiodifuznega</a:t>
            </a:r>
            <a:r>
              <a:rPr lang="en-GB" dirty="0"/>
              <a:t> </a:t>
            </a:r>
            <a:r>
              <a:rPr lang="en-GB" dirty="0" err="1"/>
              <a:t>oddajanja</a:t>
            </a:r>
            <a:r>
              <a:rPr lang="en-GB" dirty="0"/>
              <a:t> (32. </a:t>
            </a:r>
            <a:r>
              <a:rPr lang="en-GB" dirty="0" err="1"/>
              <a:t>člen</a:t>
            </a:r>
            <a:r>
              <a:rPr lang="en-GB" dirty="0"/>
              <a:t>); </a:t>
            </a:r>
          </a:p>
          <a:p>
            <a:r>
              <a:rPr lang="en-GB" dirty="0"/>
              <a:t>8.      </a:t>
            </a:r>
            <a:r>
              <a:rPr lang="en-GB" dirty="0" err="1"/>
              <a:t>pravico</a:t>
            </a:r>
            <a:r>
              <a:rPr lang="en-GB" dirty="0"/>
              <a:t> </a:t>
            </a:r>
            <a:r>
              <a:rPr lang="en-GB" dirty="0" err="1"/>
              <a:t>dajanja</a:t>
            </a:r>
            <a:r>
              <a:rPr lang="en-GB" dirty="0"/>
              <a:t> </a:t>
            </a:r>
            <a:r>
              <a:rPr lang="en-GB" dirty="0" err="1"/>
              <a:t>na</a:t>
            </a:r>
            <a:r>
              <a:rPr lang="en-GB" dirty="0"/>
              <a:t> </a:t>
            </a:r>
            <a:r>
              <a:rPr lang="en-GB" dirty="0" err="1"/>
              <a:t>voljo</a:t>
            </a:r>
            <a:r>
              <a:rPr lang="en-GB" dirty="0"/>
              <a:t> </a:t>
            </a:r>
            <a:r>
              <a:rPr lang="en-GB" dirty="0" err="1"/>
              <a:t>javnosti</a:t>
            </a:r>
            <a:r>
              <a:rPr lang="en-GB" dirty="0"/>
              <a:t> (32.a </a:t>
            </a:r>
            <a:r>
              <a:rPr lang="en-GB" dirty="0" err="1"/>
              <a:t>člen</a:t>
            </a:r>
            <a:r>
              <a:rPr lang="en-GB" dirty="0"/>
              <a:t>). </a:t>
            </a:r>
          </a:p>
          <a:p>
            <a:r>
              <a:rPr lang="en-GB" dirty="0"/>
              <a:t>(3) </a:t>
            </a:r>
            <a:r>
              <a:rPr lang="en-GB" dirty="0" err="1"/>
              <a:t>Uporaba</a:t>
            </a:r>
            <a:r>
              <a:rPr lang="en-GB" dirty="0"/>
              <a:t> dela v </a:t>
            </a:r>
            <a:r>
              <a:rPr lang="en-GB" dirty="0" err="1"/>
              <a:t>spremenjeni</a:t>
            </a:r>
            <a:r>
              <a:rPr lang="en-GB" dirty="0"/>
              <a:t> </a:t>
            </a:r>
            <a:r>
              <a:rPr lang="en-GB" dirty="0" err="1"/>
              <a:t>obliki</a:t>
            </a:r>
            <a:r>
              <a:rPr lang="en-GB" dirty="0"/>
              <a:t> </a:t>
            </a:r>
            <a:r>
              <a:rPr lang="en-GB" dirty="0" err="1"/>
              <a:t>obsega</a:t>
            </a:r>
            <a:r>
              <a:rPr lang="en-GB" dirty="0"/>
              <a:t> </a:t>
            </a:r>
            <a:r>
              <a:rPr lang="en-GB" dirty="0" err="1"/>
              <a:t>zlasti</a:t>
            </a:r>
            <a:r>
              <a:rPr lang="en-GB" dirty="0"/>
              <a:t> </a:t>
            </a:r>
            <a:r>
              <a:rPr lang="en-GB" dirty="0" err="1"/>
              <a:t>naslednje</a:t>
            </a:r>
            <a:r>
              <a:rPr lang="en-GB" dirty="0"/>
              <a:t> </a:t>
            </a:r>
            <a:r>
              <a:rPr lang="en-GB" dirty="0" err="1"/>
              <a:t>pravice</a:t>
            </a:r>
            <a:r>
              <a:rPr lang="en-GB" dirty="0"/>
              <a:t>: </a:t>
            </a:r>
          </a:p>
          <a:p>
            <a:r>
              <a:rPr lang="en-GB" dirty="0"/>
              <a:t>1.      </a:t>
            </a:r>
            <a:r>
              <a:rPr lang="en-GB" dirty="0" err="1"/>
              <a:t>pravico</a:t>
            </a:r>
            <a:r>
              <a:rPr lang="en-GB" dirty="0"/>
              <a:t> </a:t>
            </a:r>
            <a:r>
              <a:rPr lang="en-GB" dirty="0" err="1"/>
              <a:t>predelave</a:t>
            </a:r>
            <a:r>
              <a:rPr lang="en-GB" dirty="0"/>
              <a:t> (33. </a:t>
            </a:r>
            <a:r>
              <a:rPr lang="en-GB" dirty="0" err="1"/>
              <a:t>člen</a:t>
            </a:r>
            <a:r>
              <a:rPr lang="en-GB" dirty="0"/>
              <a:t>); </a:t>
            </a:r>
          </a:p>
          <a:p>
            <a:r>
              <a:rPr lang="en-GB" dirty="0"/>
              <a:t>2.      </a:t>
            </a:r>
            <a:r>
              <a:rPr lang="en-GB" dirty="0" err="1"/>
              <a:t>pravico</a:t>
            </a:r>
            <a:r>
              <a:rPr lang="en-GB" dirty="0"/>
              <a:t> </a:t>
            </a:r>
            <a:r>
              <a:rPr lang="en-GB" dirty="0" err="1"/>
              <a:t>avdiovizualne</a:t>
            </a:r>
            <a:r>
              <a:rPr lang="en-GB" dirty="0"/>
              <a:t> </a:t>
            </a:r>
            <a:r>
              <a:rPr lang="en-GB" dirty="0" err="1"/>
              <a:t>priredbe</a:t>
            </a:r>
            <a:r>
              <a:rPr lang="en-GB" dirty="0"/>
              <a:t> (104. </a:t>
            </a:r>
            <a:r>
              <a:rPr lang="en-GB" dirty="0" err="1"/>
              <a:t>člen</a:t>
            </a:r>
            <a:r>
              <a:rPr lang="en-GB" dirty="0"/>
              <a:t>). </a:t>
            </a:r>
          </a:p>
          <a:p>
            <a:r>
              <a:rPr lang="en-GB" dirty="0"/>
              <a:t>(4) </a:t>
            </a:r>
            <a:r>
              <a:rPr lang="en-GB" dirty="0" err="1"/>
              <a:t>Uporaba</a:t>
            </a:r>
            <a:r>
              <a:rPr lang="en-GB" dirty="0"/>
              <a:t> </a:t>
            </a:r>
            <a:r>
              <a:rPr lang="en-GB" dirty="0" err="1"/>
              <a:t>primerkov</a:t>
            </a:r>
            <a:r>
              <a:rPr lang="en-GB" dirty="0"/>
              <a:t> </a:t>
            </a:r>
            <a:r>
              <a:rPr lang="en-GB" dirty="0" err="1"/>
              <a:t>avtorskega</a:t>
            </a:r>
            <a:r>
              <a:rPr lang="en-GB" dirty="0"/>
              <a:t> dela </a:t>
            </a:r>
            <a:r>
              <a:rPr lang="en-GB" dirty="0" err="1"/>
              <a:t>obsega</a:t>
            </a:r>
            <a:r>
              <a:rPr lang="en-GB" dirty="0"/>
              <a:t> </a:t>
            </a:r>
            <a:r>
              <a:rPr lang="en-GB" dirty="0" err="1"/>
              <a:t>naslednji</a:t>
            </a:r>
            <a:r>
              <a:rPr lang="en-GB" dirty="0"/>
              <a:t> </a:t>
            </a:r>
            <a:r>
              <a:rPr lang="en-GB" dirty="0" err="1"/>
              <a:t>pravici</a:t>
            </a:r>
            <a:r>
              <a:rPr lang="en-GB" dirty="0"/>
              <a:t>: </a:t>
            </a:r>
          </a:p>
          <a:p>
            <a:r>
              <a:rPr lang="en-GB" dirty="0"/>
              <a:t>1.      </a:t>
            </a:r>
            <a:r>
              <a:rPr lang="en-GB" dirty="0" err="1"/>
              <a:t>pravico</a:t>
            </a:r>
            <a:r>
              <a:rPr lang="en-GB" dirty="0"/>
              <a:t> </a:t>
            </a:r>
            <a:r>
              <a:rPr lang="en-GB" dirty="0" err="1"/>
              <a:t>distribuiranja</a:t>
            </a:r>
            <a:r>
              <a:rPr lang="en-GB" dirty="0"/>
              <a:t> (24. </a:t>
            </a:r>
            <a:r>
              <a:rPr lang="en-GB" dirty="0" err="1"/>
              <a:t>člen</a:t>
            </a:r>
            <a:r>
              <a:rPr lang="en-GB" dirty="0"/>
              <a:t>); </a:t>
            </a:r>
          </a:p>
          <a:p>
            <a:r>
              <a:rPr lang="en-GB" dirty="0"/>
              <a:t>2.      </a:t>
            </a:r>
            <a:r>
              <a:rPr lang="en-GB" dirty="0" err="1"/>
              <a:t>pravico</a:t>
            </a:r>
            <a:r>
              <a:rPr lang="en-GB" dirty="0"/>
              <a:t> </a:t>
            </a:r>
            <a:r>
              <a:rPr lang="en-GB" dirty="0" err="1"/>
              <a:t>dajanja</a:t>
            </a:r>
            <a:r>
              <a:rPr lang="en-GB" dirty="0"/>
              <a:t> v </a:t>
            </a:r>
            <a:r>
              <a:rPr lang="en-GB" dirty="0" err="1"/>
              <a:t>najem</a:t>
            </a:r>
            <a:r>
              <a:rPr lang="en-GB" dirty="0"/>
              <a:t> (25. </a:t>
            </a:r>
            <a:r>
              <a:rPr lang="en-GB" dirty="0" err="1"/>
              <a:t>člen</a:t>
            </a:r>
            <a:r>
              <a:rPr lang="en-GB" dirty="0"/>
              <a:t>).</a:t>
            </a:r>
          </a:p>
          <a:p>
            <a:endParaRPr lang="en-GB" dirty="0"/>
          </a:p>
          <a:p>
            <a:endParaRPr lang="en-GB" dirty="0"/>
          </a:p>
          <a:p>
            <a:endParaRPr lang="en-GB" dirty="0"/>
          </a:p>
          <a:p>
            <a:endParaRPr lang="en-SI" dirty="0"/>
          </a:p>
        </p:txBody>
      </p:sp>
    </p:spTree>
    <p:extLst>
      <p:ext uri="{BB962C8B-B14F-4D97-AF65-F5344CB8AC3E}">
        <p14:creationId xmlns:p14="http://schemas.microsoft.com/office/powerpoint/2010/main" val="312265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F547-A618-CAEE-F9A3-048AFABDFD43}"/>
              </a:ext>
            </a:extLst>
          </p:cNvPr>
          <p:cNvSpPr>
            <a:spLocks noGrp="1"/>
          </p:cNvSpPr>
          <p:nvPr>
            <p:ph type="title"/>
          </p:nvPr>
        </p:nvSpPr>
        <p:spPr/>
        <p:txBody>
          <a:bodyPr>
            <a:normAutofit fontScale="90000"/>
          </a:bodyPr>
          <a:lstStyle/>
          <a:p>
            <a:r>
              <a:rPr lang="en-SI" dirty="0"/>
              <a:t>Pravica reproduciranja</a:t>
            </a:r>
          </a:p>
        </p:txBody>
      </p:sp>
      <p:sp>
        <p:nvSpPr>
          <p:cNvPr id="3" name="Content Placeholder 2">
            <a:extLst>
              <a:ext uri="{FF2B5EF4-FFF2-40B4-BE49-F238E27FC236}">
                <a16:creationId xmlns:a16="http://schemas.microsoft.com/office/drawing/2014/main" id="{D59FCF53-3B31-5601-98E0-8036794550DA}"/>
              </a:ext>
            </a:extLst>
          </p:cNvPr>
          <p:cNvSpPr>
            <a:spLocks noGrp="1"/>
          </p:cNvSpPr>
          <p:nvPr>
            <p:ph idx="1"/>
          </p:nvPr>
        </p:nvSpPr>
        <p:spPr/>
        <p:txBody>
          <a:bodyPr/>
          <a:lstStyle/>
          <a:p>
            <a:r>
              <a:rPr lang="en-GB" dirty="0"/>
              <a:t>(1) </a:t>
            </a:r>
            <a:r>
              <a:rPr lang="en-GB" dirty="0" err="1"/>
              <a:t>Pravica</a:t>
            </a:r>
            <a:r>
              <a:rPr lang="en-GB" dirty="0"/>
              <a:t> </a:t>
            </a:r>
            <a:r>
              <a:rPr lang="en-GB" dirty="0" err="1"/>
              <a:t>reproduciranja</a:t>
            </a:r>
            <a:r>
              <a:rPr lang="en-GB" dirty="0"/>
              <a:t> je </a:t>
            </a:r>
            <a:r>
              <a:rPr lang="en-GB" dirty="0" err="1"/>
              <a:t>izključna</a:t>
            </a:r>
            <a:r>
              <a:rPr lang="en-GB" dirty="0"/>
              <a:t> </a:t>
            </a:r>
            <a:r>
              <a:rPr lang="en-GB" dirty="0" err="1"/>
              <a:t>pravica</a:t>
            </a:r>
            <a:r>
              <a:rPr lang="en-GB" dirty="0"/>
              <a:t>, da se </a:t>
            </a:r>
            <a:r>
              <a:rPr lang="en-GB" dirty="0" err="1"/>
              <a:t>delo</a:t>
            </a:r>
            <a:r>
              <a:rPr lang="en-GB" dirty="0"/>
              <a:t> </a:t>
            </a:r>
            <a:r>
              <a:rPr lang="en-GB" dirty="0" err="1"/>
              <a:t>fiksira</a:t>
            </a:r>
            <a:r>
              <a:rPr lang="en-GB" dirty="0"/>
              <a:t> </a:t>
            </a:r>
            <a:r>
              <a:rPr lang="en-GB" dirty="0" err="1"/>
              <a:t>na</a:t>
            </a:r>
            <a:r>
              <a:rPr lang="en-GB" dirty="0"/>
              <a:t> </a:t>
            </a:r>
            <a:r>
              <a:rPr lang="en-GB" dirty="0" err="1"/>
              <a:t>materialnem</a:t>
            </a:r>
            <a:r>
              <a:rPr lang="en-GB" dirty="0"/>
              <a:t> </a:t>
            </a:r>
            <a:r>
              <a:rPr lang="en-GB" dirty="0" err="1"/>
              <a:t>nosilcu</a:t>
            </a:r>
            <a:r>
              <a:rPr lang="en-GB" dirty="0"/>
              <a:t> </a:t>
            </a:r>
            <a:r>
              <a:rPr lang="en-GB" dirty="0" err="1"/>
              <a:t>ali</a:t>
            </a:r>
            <a:r>
              <a:rPr lang="en-GB" dirty="0"/>
              <a:t> </a:t>
            </a:r>
            <a:r>
              <a:rPr lang="en-GB" dirty="0" err="1"/>
              <a:t>drugem</a:t>
            </a:r>
            <a:r>
              <a:rPr lang="en-GB" dirty="0"/>
              <a:t> </a:t>
            </a:r>
            <a:r>
              <a:rPr lang="en-GB" dirty="0" err="1"/>
              <a:t>primerku</a:t>
            </a:r>
            <a:r>
              <a:rPr lang="en-GB" dirty="0"/>
              <a:t>, in </a:t>
            </a:r>
            <a:r>
              <a:rPr lang="en-GB" dirty="0" err="1"/>
              <a:t>sicer</a:t>
            </a:r>
            <a:r>
              <a:rPr lang="en-GB" dirty="0"/>
              <a:t> </a:t>
            </a:r>
            <a:r>
              <a:rPr lang="en-GB" dirty="0" err="1"/>
              <a:t>neposredno</a:t>
            </a:r>
            <a:r>
              <a:rPr lang="en-GB" dirty="0"/>
              <a:t> </a:t>
            </a:r>
            <a:r>
              <a:rPr lang="en-GB" dirty="0" err="1"/>
              <a:t>ali</a:t>
            </a:r>
            <a:r>
              <a:rPr lang="en-GB" dirty="0"/>
              <a:t> </a:t>
            </a:r>
            <a:r>
              <a:rPr lang="en-GB" dirty="0" err="1"/>
              <a:t>posredno</a:t>
            </a:r>
            <a:r>
              <a:rPr lang="en-GB" dirty="0"/>
              <a:t>, </a:t>
            </a:r>
            <a:r>
              <a:rPr lang="en-GB" dirty="0" err="1"/>
              <a:t>začasno</a:t>
            </a:r>
            <a:r>
              <a:rPr lang="en-GB" dirty="0"/>
              <a:t> </a:t>
            </a:r>
            <a:r>
              <a:rPr lang="en-GB" dirty="0" err="1"/>
              <a:t>ali</a:t>
            </a:r>
            <a:r>
              <a:rPr lang="en-GB" dirty="0"/>
              <a:t> </a:t>
            </a:r>
            <a:r>
              <a:rPr lang="en-GB" dirty="0" err="1"/>
              <a:t>trajno</a:t>
            </a:r>
            <a:r>
              <a:rPr lang="en-GB" dirty="0"/>
              <a:t>, </a:t>
            </a:r>
            <a:r>
              <a:rPr lang="en-GB" dirty="0" err="1"/>
              <a:t>delno</a:t>
            </a:r>
            <a:r>
              <a:rPr lang="en-GB" dirty="0"/>
              <a:t> </a:t>
            </a:r>
            <a:r>
              <a:rPr lang="en-GB" dirty="0" err="1"/>
              <a:t>ali</a:t>
            </a:r>
            <a:r>
              <a:rPr lang="en-GB" dirty="0"/>
              <a:t> v </a:t>
            </a:r>
            <a:r>
              <a:rPr lang="en-GB" dirty="0" err="1"/>
              <a:t>celoti</a:t>
            </a:r>
            <a:r>
              <a:rPr lang="en-GB" dirty="0"/>
              <a:t> </a:t>
            </a:r>
            <a:r>
              <a:rPr lang="en-GB" dirty="0" err="1"/>
              <a:t>ter</a:t>
            </a:r>
            <a:r>
              <a:rPr lang="en-GB" dirty="0"/>
              <a:t> s </a:t>
            </a:r>
            <a:r>
              <a:rPr lang="en-GB" dirty="0" err="1"/>
              <a:t>kakršnimkoli</a:t>
            </a:r>
            <a:r>
              <a:rPr lang="en-GB" dirty="0"/>
              <a:t> </a:t>
            </a:r>
            <a:r>
              <a:rPr lang="en-GB" dirty="0" err="1"/>
              <a:t>sredstvom</a:t>
            </a:r>
            <a:r>
              <a:rPr lang="en-GB" dirty="0"/>
              <a:t> </a:t>
            </a:r>
            <a:r>
              <a:rPr lang="en-GB" dirty="0" err="1"/>
              <a:t>ali</a:t>
            </a:r>
            <a:r>
              <a:rPr lang="en-GB" dirty="0"/>
              <a:t> v </a:t>
            </a:r>
            <a:r>
              <a:rPr lang="en-GB" dirty="0" err="1"/>
              <a:t>katerikoli</a:t>
            </a:r>
            <a:r>
              <a:rPr lang="en-GB" dirty="0"/>
              <a:t> </a:t>
            </a:r>
            <a:r>
              <a:rPr lang="en-GB" dirty="0" err="1"/>
              <a:t>obliki</a:t>
            </a:r>
            <a:r>
              <a:rPr lang="en-GB" dirty="0"/>
              <a:t>.</a:t>
            </a:r>
          </a:p>
          <a:p>
            <a:endParaRPr lang="en-GB" dirty="0"/>
          </a:p>
          <a:p>
            <a:r>
              <a:rPr lang="en-GB" dirty="0"/>
              <a:t>(2) Delo se </a:t>
            </a:r>
            <a:r>
              <a:rPr lang="en-GB" dirty="0" err="1"/>
              <a:t>reproducira</a:t>
            </a:r>
            <a:r>
              <a:rPr lang="en-GB" dirty="0"/>
              <a:t> </a:t>
            </a:r>
            <a:r>
              <a:rPr lang="en-GB" dirty="0" err="1"/>
              <a:t>zlasti</a:t>
            </a:r>
            <a:r>
              <a:rPr lang="en-GB" dirty="0"/>
              <a:t> v </a:t>
            </a:r>
            <a:r>
              <a:rPr lang="en-GB" dirty="0" err="1"/>
              <a:t>obliki</a:t>
            </a:r>
            <a:r>
              <a:rPr lang="en-GB" dirty="0"/>
              <a:t> </a:t>
            </a:r>
            <a:r>
              <a:rPr lang="en-GB" dirty="0" err="1"/>
              <a:t>grafičnega</a:t>
            </a:r>
            <a:r>
              <a:rPr lang="en-GB" dirty="0"/>
              <a:t> </a:t>
            </a:r>
            <a:r>
              <a:rPr lang="en-GB" dirty="0" err="1"/>
              <a:t>razmnoževanja</a:t>
            </a:r>
            <a:r>
              <a:rPr lang="en-GB" dirty="0"/>
              <a:t>, </a:t>
            </a:r>
            <a:r>
              <a:rPr lang="en-GB" dirty="0" err="1"/>
              <a:t>tridimenzionalnega</a:t>
            </a:r>
            <a:r>
              <a:rPr lang="en-GB" dirty="0"/>
              <a:t> </a:t>
            </a:r>
            <a:r>
              <a:rPr lang="en-GB" dirty="0" err="1"/>
              <a:t>razmnoževanja</a:t>
            </a:r>
            <a:r>
              <a:rPr lang="en-GB" dirty="0"/>
              <a:t>, </a:t>
            </a:r>
            <a:r>
              <a:rPr lang="en-GB" dirty="0" err="1"/>
              <a:t>zgraditve</a:t>
            </a:r>
            <a:r>
              <a:rPr lang="en-GB" dirty="0"/>
              <a:t> </a:t>
            </a:r>
            <a:r>
              <a:rPr lang="en-GB" dirty="0" err="1"/>
              <a:t>oziroma</a:t>
            </a:r>
            <a:r>
              <a:rPr lang="en-GB" dirty="0"/>
              <a:t> </a:t>
            </a:r>
            <a:r>
              <a:rPr lang="en-GB" dirty="0" err="1"/>
              <a:t>izvedbe</a:t>
            </a:r>
            <a:r>
              <a:rPr lang="en-GB" dirty="0"/>
              <a:t> </a:t>
            </a:r>
            <a:r>
              <a:rPr lang="en-GB" dirty="0" err="1"/>
              <a:t>arhitekturnega</a:t>
            </a:r>
            <a:r>
              <a:rPr lang="en-GB" dirty="0"/>
              <a:t> </a:t>
            </a:r>
            <a:r>
              <a:rPr lang="en-GB" dirty="0" err="1"/>
              <a:t>objekta</a:t>
            </a:r>
            <a:r>
              <a:rPr lang="en-GB" dirty="0"/>
              <a:t>, </a:t>
            </a:r>
            <a:r>
              <a:rPr lang="en-GB" dirty="0" err="1"/>
              <a:t>fotografiranja</a:t>
            </a:r>
            <a:r>
              <a:rPr lang="en-GB" dirty="0"/>
              <a:t>, </a:t>
            </a:r>
            <a:r>
              <a:rPr lang="en-GB" dirty="0" err="1"/>
              <a:t>tonskega</a:t>
            </a:r>
            <a:r>
              <a:rPr lang="en-GB" dirty="0"/>
              <a:t> </a:t>
            </a:r>
            <a:r>
              <a:rPr lang="en-GB" dirty="0" err="1"/>
              <a:t>ali</a:t>
            </a:r>
            <a:r>
              <a:rPr lang="en-GB" dirty="0"/>
              <a:t> </a:t>
            </a:r>
            <a:r>
              <a:rPr lang="en-GB" dirty="0" err="1"/>
              <a:t>vizualnega</a:t>
            </a:r>
            <a:r>
              <a:rPr lang="en-GB" dirty="0"/>
              <a:t> </a:t>
            </a:r>
            <a:r>
              <a:rPr lang="en-GB" dirty="0" err="1"/>
              <a:t>snemanja</a:t>
            </a:r>
            <a:r>
              <a:rPr lang="en-GB" dirty="0"/>
              <a:t> </a:t>
            </a:r>
            <a:r>
              <a:rPr lang="en-GB" dirty="0" err="1"/>
              <a:t>ter</a:t>
            </a:r>
            <a:r>
              <a:rPr lang="en-GB" dirty="0"/>
              <a:t> </a:t>
            </a:r>
            <a:r>
              <a:rPr lang="en-GB" dirty="0" err="1"/>
              <a:t>shranitve</a:t>
            </a:r>
            <a:r>
              <a:rPr lang="en-GB" dirty="0"/>
              <a:t> v </a:t>
            </a:r>
            <a:r>
              <a:rPr lang="en-GB" dirty="0" err="1"/>
              <a:t>elektronski</a:t>
            </a:r>
            <a:r>
              <a:rPr lang="en-GB" dirty="0"/>
              <a:t> </a:t>
            </a:r>
            <a:r>
              <a:rPr lang="en-GB" dirty="0" err="1"/>
              <a:t>obliki</a:t>
            </a:r>
            <a:r>
              <a:rPr lang="en-GB" dirty="0"/>
              <a:t>.</a:t>
            </a:r>
          </a:p>
          <a:p>
            <a:endParaRPr lang="en-GB" dirty="0"/>
          </a:p>
        </p:txBody>
      </p:sp>
    </p:spTree>
    <p:extLst>
      <p:ext uri="{BB962C8B-B14F-4D97-AF65-F5344CB8AC3E}">
        <p14:creationId xmlns:p14="http://schemas.microsoft.com/office/powerpoint/2010/main" val="212151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3483-BB02-C2D3-7C18-A3E1B7D97EF9}"/>
              </a:ext>
            </a:extLst>
          </p:cNvPr>
          <p:cNvSpPr>
            <a:spLocks noGrp="1"/>
          </p:cNvSpPr>
          <p:nvPr>
            <p:ph type="title"/>
          </p:nvPr>
        </p:nvSpPr>
        <p:spPr/>
        <p:txBody>
          <a:bodyPr>
            <a:normAutofit fontScale="90000"/>
          </a:bodyPr>
          <a:lstStyle/>
          <a:p>
            <a:r>
              <a:rPr lang="en-SI" dirty="0"/>
              <a:t>Pravica predelave</a:t>
            </a:r>
          </a:p>
        </p:txBody>
      </p:sp>
      <p:sp>
        <p:nvSpPr>
          <p:cNvPr id="3" name="Content Placeholder 2">
            <a:extLst>
              <a:ext uri="{FF2B5EF4-FFF2-40B4-BE49-F238E27FC236}">
                <a16:creationId xmlns:a16="http://schemas.microsoft.com/office/drawing/2014/main" id="{64BB8720-1BE3-C2F1-7D35-830EA47F4D0C}"/>
              </a:ext>
            </a:extLst>
          </p:cNvPr>
          <p:cNvSpPr>
            <a:spLocks noGrp="1"/>
          </p:cNvSpPr>
          <p:nvPr>
            <p:ph idx="1"/>
          </p:nvPr>
        </p:nvSpPr>
        <p:spPr/>
        <p:txBody>
          <a:bodyPr/>
          <a:lstStyle/>
          <a:p>
            <a:r>
              <a:rPr lang="en-GB" dirty="0"/>
              <a:t>(1) </a:t>
            </a:r>
            <a:r>
              <a:rPr lang="en-GB" dirty="0" err="1"/>
              <a:t>Pravica</a:t>
            </a:r>
            <a:r>
              <a:rPr lang="en-GB" dirty="0"/>
              <a:t> </a:t>
            </a:r>
            <a:r>
              <a:rPr lang="en-GB" dirty="0" err="1"/>
              <a:t>predelave</a:t>
            </a:r>
            <a:r>
              <a:rPr lang="en-GB" dirty="0"/>
              <a:t> je </a:t>
            </a:r>
            <a:r>
              <a:rPr lang="en-GB" dirty="0" err="1"/>
              <a:t>izključna</a:t>
            </a:r>
            <a:r>
              <a:rPr lang="en-GB" dirty="0"/>
              <a:t> </a:t>
            </a:r>
            <a:r>
              <a:rPr lang="en-GB" dirty="0" err="1"/>
              <a:t>pravica</a:t>
            </a:r>
            <a:r>
              <a:rPr lang="en-GB" dirty="0"/>
              <a:t>, da se </a:t>
            </a:r>
            <a:r>
              <a:rPr lang="en-GB" dirty="0" err="1"/>
              <a:t>neko</a:t>
            </a:r>
            <a:r>
              <a:rPr lang="en-GB" dirty="0"/>
              <a:t> </a:t>
            </a:r>
            <a:r>
              <a:rPr lang="en-GB" dirty="0" err="1"/>
              <a:t>prvotno</a:t>
            </a:r>
            <a:r>
              <a:rPr lang="en-GB" dirty="0"/>
              <a:t> </a:t>
            </a:r>
            <a:r>
              <a:rPr lang="en-GB" dirty="0" err="1"/>
              <a:t>delo</a:t>
            </a:r>
            <a:r>
              <a:rPr lang="en-GB" dirty="0"/>
              <a:t> </a:t>
            </a:r>
            <a:r>
              <a:rPr lang="en-GB" dirty="0" err="1"/>
              <a:t>prevede</a:t>
            </a:r>
            <a:r>
              <a:rPr lang="en-GB" dirty="0"/>
              <a:t>, </a:t>
            </a:r>
            <a:r>
              <a:rPr lang="en-GB" dirty="0" err="1"/>
              <a:t>odrsko</a:t>
            </a:r>
            <a:r>
              <a:rPr lang="en-GB" dirty="0"/>
              <a:t> </a:t>
            </a:r>
            <a:r>
              <a:rPr lang="en-GB" dirty="0" err="1"/>
              <a:t>priredi</a:t>
            </a:r>
            <a:r>
              <a:rPr lang="en-GB" dirty="0"/>
              <a:t>, </a:t>
            </a:r>
            <a:r>
              <a:rPr lang="en-GB" dirty="0" err="1"/>
              <a:t>glasbeno</a:t>
            </a:r>
            <a:r>
              <a:rPr lang="en-GB" dirty="0"/>
              <a:t> </a:t>
            </a:r>
            <a:r>
              <a:rPr lang="en-GB" dirty="0" err="1"/>
              <a:t>aranžira</a:t>
            </a:r>
            <a:r>
              <a:rPr lang="en-GB" dirty="0"/>
              <a:t>, </a:t>
            </a:r>
            <a:r>
              <a:rPr lang="en-GB" dirty="0" err="1"/>
              <a:t>spremeni</a:t>
            </a:r>
            <a:r>
              <a:rPr lang="en-GB" dirty="0"/>
              <a:t> </a:t>
            </a:r>
            <a:r>
              <a:rPr lang="en-GB" dirty="0" err="1"/>
              <a:t>ali</a:t>
            </a:r>
            <a:r>
              <a:rPr lang="en-GB" dirty="0"/>
              <a:t> </a:t>
            </a:r>
            <a:r>
              <a:rPr lang="en-GB" dirty="0" err="1"/>
              <a:t>kako</a:t>
            </a:r>
            <a:r>
              <a:rPr lang="en-GB" dirty="0"/>
              <a:t> </a:t>
            </a:r>
            <a:r>
              <a:rPr lang="en-GB" dirty="0" err="1"/>
              <a:t>drugače</a:t>
            </a:r>
            <a:r>
              <a:rPr lang="en-GB" dirty="0"/>
              <a:t> </a:t>
            </a:r>
            <a:r>
              <a:rPr lang="en-GB" dirty="0" err="1"/>
              <a:t>predela</a:t>
            </a:r>
            <a:r>
              <a:rPr lang="en-GB" dirty="0"/>
              <a:t>.</a:t>
            </a:r>
          </a:p>
          <a:p>
            <a:endParaRPr lang="en-GB" dirty="0"/>
          </a:p>
          <a:p>
            <a:r>
              <a:rPr lang="en-GB" dirty="0"/>
              <a:t>(2) </a:t>
            </a:r>
            <a:r>
              <a:rPr lang="en-GB" dirty="0" err="1"/>
              <a:t>Pravica</a:t>
            </a:r>
            <a:r>
              <a:rPr lang="en-GB" dirty="0"/>
              <a:t> </a:t>
            </a:r>
            <a:r>
              <a:rPr lang="en-GB" dirty="0" err="1"/>
              <a:t>iz</a:t>
            </a:r>
            <a:r>
              <a:rPr lang="en-GB" dirty="0"/>
              <a:t> </a:t>
            </a:r>
            <a:r>
              <a:rPr lang="en-GB" dirty="0" err="1"/>
              <a:t>prejšnjega</a:t>
            </a:r>
            <a:r>
              <a:rPr lang="en-GB" dirty="0"/>
              <a:t> </a:t>
            </a:r>
            <a:r>
              <a:rPr lang="en-GB" dirty="0" err="1"/>
              <a:t>odstavka</a:t>
            </a:r>
            <a:r>
              <a:rPr lang="en-GB" dirty="0"/>
              <a:t> se </a:t>
            </a:r>
            <a:r>
              <a:rPr lang="en-GB" dirty="0" err="1"/>
              <a:t>nanaša</a:t>
            </a:r>
            <a:r>
              <a:rPr lang="en-GB" dirty="0"/>
              <a:t> </a:t>
            </a:r>
            <a:r>
              <a:rPr lang="en-GB" dirty="0" err="1"/>
              <a:t>tudi</a:t>
            </a:r>
            <a:r>
              <a:rPr lang="en-GB" dirty="0"/>
              <a:t> </a:t>
            </a:r>
            <a:r>
              <a:rPr lang="en-GB" dirty="0" err="1"/>
              <a:t>na</a:t>
            </a:r>
            <a:r>
              <a:rPr lang="en-GB" dirty="0"/>
              <a:t> </a:t>
            </a:r>
            <a:r>
              <a:rPr lang="en-GB" dirty="0" err="1"/>
              <a:t>primere</a:t>
            </a:r>
            <a:r>
              <a:rPr lang="en-GB" dirty="0"/>
              <a:t>, ko se </a:t>
            </a:r>
            <a:r>
              <a:rPr lang="en-GB" dirty="0" err="1"/>
              <a:t>prvotno</a:t>
            </a:r>
            <a:r>
              <a:rPr lang="en-GB" dirty="0"/>
              <a:t> </a:t>
            </a:r>
            <a:r>
              <a:rPr lang="en-GB" dirty="0" err="1"/>
              <a:t>delo</a:t>
            </a:r>
            <a:r>
              <a:rPr lang="en-GB" dirty="0"/>
              <a:t> v </a:t>
            </a:r>
            <a:r>
              <a:rPr lang="en-GB" dirty="0" err="1"/>
              <a:t>nespremenjeni</a:t>
            </a:r>
            <a:r>
              <a:rPr lang="en-GB" dirty="0"/>
              <a:t> </a:t>
            </a:r>
            <a:r>
              <a:rPr lang="en-GB" dirty="0" err="1"/>
              <a:t>obliki</a:t>
            </a:r>
            <a:r>
              <a:rPr lang="en-GB" dirty="0"/>
              <a:t> </a:t>
            </a:r>
            <a:r>
              <a:rPr lang="en-GB" dirty="0" err="1"/>
              <a:t>vključi</a:t>
            </a:r>
            <a:r>
              <a:rPr lang="en-GB" dirty="0"/>
              <a:t> </a:t>
            </a:r>
            <a:r>
              <a:rPr lang="en-GB" dirty="0" err="1"/>
              <a:t>ali</a:t>
            </a:r>
            <a:r>
              <a:rPr lang="en-GB" dirty="0"/>
              <a:t> </a:t>
            </a:r>
            <a:r>
              <a:rPr lang="en-GB" dirty="0" err="1"/>
              <a:t>vgradi</a:t>
            </a:r>
            <a:r>
              <a:rPr lang="en-GB" dirty="0"/>
              <a:t> v novo </a:t>
            </a:r>
            <a:r>
              <a:rPr lang="en-GB" dirty="0" err="1"/>
              <a:t>delo</a:t>
            </a:r>
            <a:r>
              <a:rPr lang="en-GB" dirty="0"/>
              <a:t>.</a:t>
            </a:r>
          </a:p>
          <a:p>
            <a:endParaRPr lang="en-GB" dirty="0"/>
          </a:p>
          <a:p>
            <a:r>
              <a:rPr lang="en-GB" dirty="0"/>
              <a:t>(3) </a:t>
            </a:r>
            <a:r>
              <a:rPr lang="en-GB" dirty="0" err="1"/>
              <a:t>Avtor</a:t>
            </a:r>
            <a:r>
              <a:rPr lang="en-GB" dirty="0"/>
              <a:t> </a:t>
            </a:r>
            <a:r>
              <a:rPr lang="en-GB" dirty="0" err="1"/>
              <a:t>prvotnega</a:t>
            </a:r>
            <a:r>
              <a:rPr lang="en-GB" dirty="0"/>
              <a:t> dela </a:t>
            </a:r>
            <a:r>
              <a:rPr lang="en-GB" dirty="0" err="1"/>
              <a:t>obdrži</a:t>
            </a:r>
            <a:r>
              <a:rPr lang="en-GB" dirty="0"/>
              <a:t> </a:t>
            </a:r>
            <a:r>
              <a:rPr lang="en-GB" dirty="0" err="1"/>
              <a:t>izključno</a:t>
            </a:r>
            <a:r>
              <a:rPr lang="en-GB" dirty="0"/>
              <a:t> </a:t>
            </a:r>
            <a:r>
              <a:rPr lang="en-GB" dirty="0" err="1"/>
              <a:t>pravico</a:t>
            </a:r>
            <a:r>
              <a:rPr lang="en-GB" dirty="0"/>
              <a:t> do </a:t>
            </a:r>
            <a:r>
              <a:rPr lang="en-GB" dirty="0" err="1"/>
              <a:t>uporabe</a:t>
            </a:r>
            <a:r>
              <a:rPr lang="en-GB" dirty="0"/>
              <a:t> </a:t>
            </a:r>
            <a:r>
              <a:rPr lang="en-GB" dirty="0" err="1"/>
              <a:t>svojega</a:t>
            </a:r>
            <a:r>
              <a:rPr lang="en-GB" dirty="0"/>
              <a:t> dela v </a:t>
            </a:r>
            <a:r>
              <a:rPr lang="en-GB" dirty="0" err="1"/>
              <a:t>predelani</a:t>
            </a:r>
            <a:r>
              <a:rPr lang="en-GB" dirty="0"/>
              <a:t> </a:t>
            </a:r>
            <a:r>
              <a:rPr lang="en-GB" dirty="0" err="1"/>
              <a:t>obliki</a:t>
            </a:r>
            <a:r>
              <a:rPr lang="en-GB" dirty="0"/>
              <a:t>, </a:t>
            </a:r>
            <a:r>
              <a:rPr lang="en-GB" dirty="0" err="1"/>
              <a:t>če</a:t>
            </a:r>
            <a:r>
              <a:rPr lang="en-GB" dirty="0"/>
              <a:t> </a:t>
            </a:r>
            <a:r>
              <a:rPr lang="en-GB" dirty="0" err="1"/>
              <a:t>ni</a:t>
            </a:r>
            <a:r>
              <a:rPr lang="en-GB" dirty="0"/>
              <a:t> s </a:t>
            </a:r>
            <a:r>
              <a:rPr lang="en-GB" dirty="0" err="1"/>
              <a:t>tem</a:t>
            </a:r>
            <a:r>
              <a:rPr lang="en-GB" dirty="0"/>
              <a:t> </a:t>
            </a:r>
            <a:r>
              <a:rPr lang="en-GB" dirty="0" err="1"/>
              <a:t>zakonom</a:t>
            </a:r>
            <a:r>
              <a:rPr lang="en-GB" dirty="0"/>
              <a:t> </a:t>
            </a:r>
            <a:r>
              <a:rPr lang="en-GB" dirty="0" err="1"/>
              <a:t>ali</a:t>
            </a:r>
            <a:r>
              <a:rPr lang="en-GB" dirty="0"/>
              <a:t> s </a:t>
            </a:r>
            <a:r>
              <a:rPr lang="en-GB" dirty="0" err="1"/>
              <a:t>pogodbo</a:t>
            </a:r>
            <a:r>
              <a:rPr lang="en-GB" dirty="0"/>
              <a:t> </a:t>
            </a:r>
            <a:r>
              <a:rPr lang="en-GB" dirty="0" err="1"/>
              <a:t>drugače</a:t>
            </a:r>
            <a:r>
              <a:rPr lang="en-GB" dirty="0"/>
              <a:t> </a:t>
            </a:r>
            <a:r>
              <a:rPr lang="en-GB" dirty="0" err="1"/>
              <a:t>določeno</a:t>
            </a:r>
            <a:r>
              <a:rPr lang="en-GB" dirty="0"/>
              <a:t>.</a:t>
            </a:r>
          </a:p>
          <a:p>
            <a:pPr marL="0" indent="0">
              <a:buNone/>
            </a:pPr>
            <a:endParaRPr lang="en-GB" dirty="0"/>
          </a:p>
        </p:txBody>
      </p:sp>
    </p:spTree>
    <p:extLst>
      <p:ext uri="{BB962C8B-B14F-4D97-AF65-F5344CB8AC3E}">
        <p14:creationId xmlns:p14="http://schemas.microsoft.com/office/powerpoint/2010/main" val="258833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9685-59C5-2A2B-C207-AD26E8E533D5}"/>
              </a:ext>
            </a:extLst>
          </p:cNvPr>
          <p:cNvSpPr>
            <a:spLocks noGrp="1"/>
          </p:cNvSpPr>
          <p:nvPr>
            <p:ph type="title"/>
          </p:nvPr>
        </p:nvSpPr>
        <p:spPr/>
        <p:txBody>
          <a:bodyPr>
            <a:normAutofit fontScale="90000"/>
          </a:bodyPr>
          <a:lstStyle/>
          <a:p>
            <a:r>
              <a:rPr lang="en-SI" dirty="0"/>
              <a:t>Pravica dajanja na voljo javnosti</a:t>
            </a:r>
          </a:p>
        </p:txBody>
      </p:sp>
      <p:sp>
        <p:nvSpPr>
          <p:cNvPr id="3" name="Content Placeholder 2">
            <a:extLst>
              <a:ext uri="{FF2B5EF4-FFF2-40B4-BE49-F238E27FC236}">
                <a16:creationId xmlns:a16="http://schemas.microsoft.com/office/drawing/2014/main" id="{5EE0C8D6-9927-00A3-9C00-DE6D665EE313}"/>
              </a:ext>
            </a:extLst>
          </p:cNvPr>
          <p:cNvSpPr>
            <a:spLocks noGrp="1"/>
          </p:cNvSpPr>
          <p:nvPr>
            <p:ph idx="1"/>
          </p:nvPr>
        </p:nvSpPr>
        <p:spPr/>
        <p:txBody>
          <a:bodyPr/>
          <a:lstStyle/>
          <a:p>
            <a:r>
              <a:rPr lang="en-GB" dirty="0" err="1"/>
              <a:t>Pravica</a:t>
            </a:r>
            <a:r>
              <a:rPr lang="en-GB" dirty="0"/>
              <a:t> </a:t>
            </a:r>
            <a:r>
              <a:rPr lang="en-GB" dirty="0" err="1"/>
              <a:t>dajanja</a:t>
            </a:r>
            <a:r>
              <a:rPr lang="en-GB" dirty="0"/>
              <a:t> </a:t>
            </a:r>
            <a:r>
              <a:rPr lang="en-GB" dirty="0" err="1"/>
              <a:t>na</a:t>
            </a:r>
            <a:r>
              <a:rPr lang="en-GB" dirty="0"/>
              <a:t> </a:t>
            </a:r>
            <a:r>
              <a:rPr lang="en-GB" dirty="0" err="1"/>
              <a:t>voljo</a:t>
            </a:r>
            <a:r>
              <a:rPr lang="en-GB" dirty="0"/>
              <a:t> </a:t>
            </a:r>
            <a:r>
              <a:rPr lang="en-GB" dirty="0" err="1"/>
              <a:t>javnosti</a:t>
            </a:r>
            <a:r>
              <a:rPr lang="en-GB" dirty="0"/>
              <a:t> je </a:t>
            </a:r>
            <a:r>
              <a:rPr lang="en-GB" dirty="0" err="1"/>
              <a:t>izključna</a:t>
            </a:r>
            <a:r>
              <a:rPr lang="en-GB" dirty="0"/>
              <a:t> </a:t>
            </a:r>
            <a:r>
              <a:rPr lang="en-GB" dirty="0" err="1"/>
              <a:t>pravica</a:t>
            </a:r>
            <a:r>
              <a:rPr lang="en-GB" dirty="0"/>
              <a:t>, da se po </a:t>
            </a:r>
            <a:r>
              <a:rPr lang="en-GB" dirty="0" err="1"/>
              <a:t>žici</a:t>
            </a:r>
            <a:r>
              <a:rPr lang="en-GB" dirty="0"/>
              <a:t> </a:t>
            </a:r>
            <a:r>
              <a:rPr lang="en-GB" dirty="0" err="1"/>
              <a:t>ali</a:t>
            </a:r>
            <a:r>
              <a:rPr lang="en-GB" dirty="0"/>
              <a:t> </a:t>
            </a:r>
            <a:r>
              <a:rPr lang="en-GB" dirty="0" err="1"/>
              <a:t>brezžično</a:t>
            </a:r>
            <a:r>
              <a:rPr lang="en-GB" dirty="0"/>
              <a:t>, </a:t>
            </a:r>
            <a:r>
              <a:rPr lang="en-GB" dirty="0" err="1"/>
              <a:t>delo</a:t>
            </a:r>
            <a:r>
              <a:rPr lang="en-GB" dirty="0"/>
              <a:t> </a:t>
            </a:r>
            <a:r>
              <a:rPr lang="en-GB" dirty="0" err="1"/>
              <a:t>naredi</a:t>
            </a:r>
            <a:r>
              <a:rPr lang="en-GB" dirty="0"/>
              <a:t> </a:t>
            </a:r>
            <a:r>
              <a:rPr lang="en-GB" dirty="0" err="1"/>
              <a:t>dostopno</a:t>
            </a:r>
            <a:r>
              <a:rPr lang="en-GB" dirty="0"/>
              <a:t> </a:t>
            </a:r>
            <a:r>
              <a:rPr lang="en-GB" dirty="0" err="1"/>
              <a:t>javnosti</a:t>
            </a:r>
            <a:r>
              <a:rPr lang="en-GB" dirty="0"/>
              <a:t> </a:t>
            </a:r>
            <a:r>
              <a:rPr lang="en-GB" dirty="0" err="1"/>
              <a:t>na</a:t>
            </a:r>
            <a:r>
              <a:rPr lang="en-GB" dirty="0"/>
              <a:t> </a:t>
            </a:r>
            <a:r>
              <a:rPr lang="en-GB" dirty="0" err="1"/>
              <a:t>način</a:t>
            </a:r>
            <a:r>
              <a:rPr lang="en-GB" dirty="0"/>
              <a:t>, ki </a:t>
            </a:r>
            <a:r>
              <a:rPr lang="en-GB" dirty="0" err="1"/>
              <a:t>omogoča</a:t>
            </a:r>
            <a:r>
              <a:rPr lang="en-GB" dirty="0"/>
              <a:t> </a:t>
            </a:r>
            <a:r>
              <a:rPr lang="en-GB" dirty="0" err="1"/>
              <a:t>posameznikom</a:t>
            </a:r>
            <a:r>
              <a:rPr lang="en-GB" dirty="0"/>
              <a:t> </a:t>
            </a:r>
            <a:r>
              <a:rPr lang="en-GB" dirty="0" err="1"/>
              <a:t>dostop</a:t>
            </a:r>
            <a:r>
              <a:rPr lang="en-GB" dirty="0"/>
              <a:t> do </a:t>
            </a:r>
            <a:r>
              <a:rPr lang="en-GB" dirty="0" err="1"/>
              <a:t>njega</a:t>
            </a:r>
            <a:r>
              <a:rPr lang="en-GB" dirty="0"/>
              <a:t> s </a:t>
            </a:r>
            <a:r>
              <a:rPr lang="en-GB" dirty="0" err="1"/>
              <a:t>kraja</a:t>
            </a:r>
            <a:r>
              <a:rPr lang="en-GB" dirty="0"/>
              <a:t> in v </a:t>
            </a:r>
            <a:r>
              <a:rPr lang="en-GB" dirty="0" err="1"/>
              <a:t>času</a:t>
            </a:r>
            <a:r>
              <a:rPr lang="en-GB" dirty="0"/>
              <a:t>, ki </a:t>
            </a:r>
            <a:r>
              <a:rPr lang="en-GB" dirty="0" err="1"/>
              <a:t>ju</a:t>
            </a:r>
            <a:r>
              <a:rPr lang="en-GB" dirty="0"/>
              <a:t> </a:t>
            </a:r>
            <a:r>
              <a:rPr lang="en-GB" dirty="0" err="1"/>
              <a:t>sami</a:t>
            </a:r>
            <a:r>
              <a:rPr lang="en-GB" dirty="0"/>
              <a:t> </a:t>
            </a:r>
            <a:r>
              <a:rPr lang="en-GB" dirty="0" err="1"/>
              <a:t>izberejo</a:t>
            </a:r>
            <a:r>
              <a:rPr lang="en-GB" dirty="0"/>
              <a:t> </a:t>
            </a:r>
            <a:r>
              <a:rPr lang="en-GB" dirty="0" err="1"/>
              <a:t>ali</a:t>
            </a:r>
            <a:r>
              <a:rPr lang="en-GB" dirty="0"/>
              <a:t> da se </a:t>
            </a:r>
            <a:r>
              <a:rPr lang="en-GB" dirty="0" err="1"/>
              <a:t>delo</a:t>
            </a:r>
            <a:r>
              <a:rPr lang="en-GB" dirty="0"/>
              <a:t> </a:t>
            </a:r>
            <a:r>
              <a:rPr lang="en-GB" dirty="0" err="1"/>
              <a:t>pošlje</a:t>
            </a:r>
            <a:r>
              <a:rPr lang="en-GB" dirty="0"/>
              <a:t> </a:t>
            </a:r>
            <a:r>
              <a:rPr lang="en-GB" dirty="0" err="1"/>
              <a:t>posamezniku</a:t>
            </a:r>
            <a:r>
              <a:rPr lang="en-GB" dirty="0"/>
              <a:t> </a:t>
            </a:r>
            <a:r>
              <a:rPr lang="en-GB" dirty="0" err="1"/>
              <a:t>na</a:t>
            </a:r>
            <a:r>
              <a:rPr lang="en-GB" dirty="0"/>
              <a:t> </a:t>
            </a:r>
            <a:r>
              <a:rPr lang="en-GB" dirty="0" err="1"/>
              <a:t>podlagi</a:t>
            </a:r>
            <a:r>
              <a:rPr lang="en-GB" dirty="0"/>
              <a:t> </a:t>
            </a:r>
            <a:r>
              <a:rPr lang="en-GB" dirty="0" err="1"/>
              <a:t>ponudbe</a:t>
            </a:r>
            <a:r>
              <a:rPr lang="en-GB" dirty="0"/>
              <a:t>, ki je </a:t>
            </a:r>
            <a:r>
              <a:rPr lang="en-GB" dirty="0" err="1"/>
              <a:t>namenjena</a:t>
            </a:r>
            <a:r>
              <a:rPr lang="en-GB" dirty="0"/>
              <a:t> </a:t>
            </a:r>
            <a:r>
              <a:rPr lang="en-GB" dirty="0" err="1"/>
              <a:t>javnosti</a:t>
            </a:r>
            <a:r>
              <a:rPr lang="en-GB" dirty="0"/>
              <a:t>.</a:t>
            </a:r>
          </a:p>
          <a:p>
            <a:endParaRPr lang="en-GB" dirty="0"/>
          </a:p>
        </p:txBody>
      </p:sp>
    </p:spTree>
    <p:extLst>
      <p:ext uri="{BB962C8B-B14F-4D97-AF65-F5344CB8AC3E}">
        <p14:creationId xmlns:p14="http://schemas.microsoft.com/office/powerpoint/2010/main" val="576719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6968-4369-5FA1-7068-63168F2B3171}"/>
              </a:ext>
            </a:extLst>
          </p:cNvPr>
          <p:cNvSpPr>
            <a:spLocks noGrp="1"/>
          </p:cNvSpPr>
          <p:nvPr>
            <p:ph type="title"/>
          </p:nvPr>
        </p:nvSpPr>
        <p:spPr/>
        <p:txBody>
          <a:bodyPr>
            <a:normAutofit fontScale="90000"/>
          </a:bodyPr>
          <a:lstStyle/>
          <a:p>
            <a:r>
              <a:rPr lang="en-SI" dirty="0"/>
              <a:t>Druge pravice avtorja</a:t>
            </a:r>
          </a:p>
        </p:txBody>
      </p:sp>
      <p:sp>
        <p:nvSpPr>
          <p:cNvPr id="3" name="Content Placeholder 2">
            <a:extLst>
              <a:ext uri="{FF2B5EF4-FFF2-40B4-BE49-F238E27FC236}">
                <a16:creationId xmlns:a16="http://schemas.microsoft.com/office/drawing/2014/main" id="{8B47A2A9-D30A-303A-B6C0-61152942EECE}"/>
              </a:ext>
            </a:extLst>
          </p:cNvPr>
          <p:cNvSpPr>
            <a:spLocks noGrp="1"/>
          </p:cNvSpPr>
          <p:nvPr>
            <p:ph idx="1"/>
          </p:nvPr>
        </p:nvSpPr>
        <p:spPr/>
        <p:txBody>
          <a:bodyPr>
            <a:normAutofit/>
          </a:bodyPr>
          <a:lstStyle/>
          <a:p>
            <a:endParaRPr lang="en-GB" dirty="0"/>
          </a:p>
          <a:p>
            <a:r>
              <a:rPr lang="en-GB" dirty="0"/>
              <a:t>Pravica do:</a:t>
            </a:r>
          </a:p>
          <a:p>
            <a:pPr lvl="1"/>
            <a:r>
              <a:rPr lang="en-GB" dirty="0"/>
              <a:t>dostopa in izročitve</a:t>
            </a:r>
          </a:p>
          <a:p>
            <a:pPr lvl="1"/>
            <a:r>
              <a:rPr lang="en-GB" dirty="0"/>
              <a:t>javno posojanje</a:t>
            </a:r>
          </a:p>
          <a:p>
            <a:pPr lvl="1"/>
            <a:r>
              <a:rPr lang="en-GB" dirty="0"/>
              <a:t>sledna pravica</a:t>
            </a:r>
          </a:p>
          <a:p>
            <a:pPr lvl="1"/>
            <a:r>
              <a:rPr lang="en-GB" dirty="0" err="1"/>
              <a:t>nadomestila</a:t>
            </a:r>
            <a:r>
              <a:rPr lang="en-GB" dirty="0"/>
              <a:t> za </a:t>
            </a:r>
            <a:r>
              <a:rPr lang="en-GB" dirty="0" err="1"/>
              <a:t>zasebno</a:t>
            </a:r>
            <a:r>
              <a:rPr lang="en-GB" dirty="0"/>
              <a:t>  </a:t>
            </a:r>
            <a:r>
              <a:rPr lang="en-GB" dirty="0" err="1"/>
              <a:t>reproduciranje</a:t>
            </a:r>
            <a:endParaRPr lang="en-GB" dirty="0"/>
          </a:p>
          <a:p>
            <a:endParaRPr lang="en-GB" dirty="0"/>
          </a:p>
          <a:p>
            <a:endParaRPr lang="en-GB" dirty="0"/>
          </a:p>
          <a:p>
            <a:endParaRPr lang="en-GB" dirty="0"/>
          </a:p>
          <a:p>
            <a:endParaRPr lang="en-SI" dirty="0"/>
          </a:p>
        </p:txBody>
      </p:sp>
    </p:spTree>
    <p:extLst>
      <p:ext uri="{BB962C8B-B14F-4D97-AF65-F5344CB8AC3E}">
        <p14:creationId xmlns:p14="http://schemas.microsoft.com/office/powerpoint/2010/main" val="20627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D77AE"/>
        </a:solidFill>
        <a:effectLst/>
      </p:bgPr>
    </p:bg>
    <p:spTree>
      <p:nvGrpSpPr>
        <p:cNvPr id="1" name="Shape 227"/>
        <p:cNvGrpSpPr/>
        <p:nvPr/>
      </p:nvGrpSpPr>
      <p:grpSpPr>
        <a:xfrm>
          <a:off x="0" y="0"/>
          <a:ext cx="0" cy="0"/>
          <a:chOff x="0" y="0"/>
          <a:chExt cx="0" cy="0"/>
        </a:xfrm>
      </p:grpSpPr>
      <p:pic>
        <p:nvPicPr>
          <p:cNvPr id="3" name="Picture 2">
            <a:extLst>
              <a:ext uri="{FF2B5EF4-FFF2-40B4-BE49-F238E27FC236}">
                <a16:creationId xmlns:a16="http://schemas.microsoft.com/office/drawing/2014/main" id="{48267A51-B604-734E-9033-663FB47DDD3C}"/>
              </a:ext>
            </a:extLst>
          </p:cNvPr>
          <p:cNvPicPr>
            <a:picLocks noChangeAspect="1"/>
          </p:cNvPicPr>
          <p:nvPr/>
        </p:nvPicPr>
        <p:blipFill>
          <a:blip r:embed="rId3"/>
          <a:stretch>
            <a:fillRect/>
          </a:stretch>
        </p:blipFill>
        <p:spPr>
          <a:xfrm>
            <a:off x="10280339" y="1092942"/>
            <a:ext cx="1429340" cy="518869"/>
          </a:xfrm>
          <a:prstGeom prst="rect">
            <a:avLst/>
          </a:prstGeom>
        </p:spPr>
      </p:pic>
      <p:sp>
        <p:nvSpPr>
          <p:cNvPr id="9" name="Title 1">
            <a:extLst>
              <a:ext uri="{FF2B5EF4-FFF2-40B4-BE49-F238E27FC236}">
                <a16:creationId xmlns:a16="http://schemas.microsoft.com/office/drawing/2014/main" id="{7C7D8C86-2010-7E45-C476-7683D2A74B2A}"/>
              </a:ext>
            </a:extLst>
          </p:cNvPr>
          <p:cNvSpPr>
            <a:spLocks noGrp="1"/>
          </p:cNvSpPr>
          <p:nvPr>
            <p:ph type="title"/>
          </p:nvPr>
        </p:nvSpPr>
        <p:spPr>
          <a:xfrm>
            <a:off x="838202" y="1078860"/>
            <a:ext cx="11160000" cy="611828"/>
          </a:xfrm>
        </p:spPr>
        <p:txBody>
          <a:bodyPr>
            <a:noAutofit/>
          </a:bodyPr>
          <a:lstStyle/>
          <a:p>
            <a:r>
              <a:rPr lang="en-SI" sz="4000" dirty="0">
                <a:solidFill>
                  <a:schemeClr val="bg1"/>
                </a:solidFill>
              </a:rPr>
              <a:t>Šola Avtorske pravice in odprta znanost</a:t>
            </a:r>
          </a:p>
        </p:txBody>
      </p:sp>
      <p:sp>
        <p:nvSpPr>
          <p:cNvPr id="10" name="TextBox 9">
            <a:extLst>
              <a:ext uri="{FF2B5EF4-FFF2-40B4-BE49-F238E27FC236}">
                <a16:creationId xmlns:a16="http://schemas.microsoft.com/office/drawing/2014/main" id="{ED804823-645A-A6EF-0184-AE30B845ECE7}"/>
              </a:ext>
            </a:extLst>
          </p:cNvPr>
          <p:cNvSpPr txBox="1"/>
          <p:nvPr/>
        </p:nvSpPr>
        <p:spPr>
          <a:xfrm>
            <a:off x="526473" y="1898073"/>
            <a:ext cx="10640291" cy="3970318"/>
          </a:xfrm>
          <a:prstGeom prst="rect">
            <a:avLst/>
          </a:prstGeom>
          <a:noFill/>
        </p:spPr>
        <p:txBody>
          <a:bodyPr wrap="square" rtlCol="0">
            <a:spAutoFit/>
          </a:bodyPr>
          <a:lstStyle/>
          <a:p>
            <a:pPr marL="285750" indent="-285750">
              <a:buFont typeface="Arial" panose="020B0604020202020204" pitchFamily="34" charset="0"/>
              <a:buChar char="•"/>
            </a:pPr>
            <a:r>
              <a:rPr lang="sl-SI" sz="3600" dirty="0">
                <a:solidFill>
                  <a:schemeClr val="bg1"/>
                </a:solidFill>
              </a:rPr>
              <a:t>Katalog bo objavljen konec novembra.</a:t>
            </a:r>
          </a:p>
          <a:p>
            <a:pPr marL="285750" indent="-285750">
              <a:buFont typeface="Arial" panose="020B0604020202020204" pitchFamily="34" charset="0"/>
              <a:buChar char="•"/>
            </a:pPr>
            <a:r>
              <a:rPr lang="sl-SI" sz="3600" dirty="0">
                <a:solidFill>
                  <a:schemeClr val="bg1"/>
                </a:solidFill>
              </a:rPr>
              <a:t>Šola se začne februarja.</a:t>
            </a:r>
          </a:p>
          <a:p>
            <a:pPr marL="285750" indent="-285750">
              <a:buFont typeface="Arial" panose="020B0604020202020204" pitchFamily="34" charset="0"/>
              <a:buChar char="•"/>
            </a:pPr>
            <a:endParaRPr lang="sl-SI" sz="3600" dirty="0">
              <a:solidFill>
                <a:schemeClr val="bg1"/>
              </a:solidFill>
            </a:endParaRPr>
          </a:p>
          <a:p>
            <a:pPr marL="285750" indent="-285750">
              <a:buFont typeface="Arial" panose="020B0604020202020204" pitchFamily="34" charset="0"/>
              <a:buChar char="•"/>
            </a:pPr>
            <a:r>
              <a:rPr lang="sl-SI" sz="3600" dirty="0">
                <a:solidFill>
                  <a:schemeClr val="bg1"/>
                </a:solidFill>
              </a:rPr>
              <a:t>Več informacij je na voljo: </a:t>
            </a:r>
            <a:r>
              <a:rPr lang="sl-SI" sz="3600" dirty="0">
                <a:solidFill>
                  <a:schemeClr val="bg1"/>
                </a:solidFill>
                <a:hlinkClick r:id="rId4">
                  <a:extLst>
                    <a:ext uri="{A12FA001-AC4F-418D-AE19-62706E023703}">
                      <ahyp:hlinkClr xmlns:ahyp="http://schemas.microsoft.com/office/drawing/2018/hyperlinkcolor" val="tx"/>
                    </a:ext>
                  </a:extLst>
                </a:hlinkClick>
              </a:rPr>
              <a:t>info@ipi.si</a:t>
            </a:r>
            <a:r>
              <a:rPr lang="sl-SI" sz="3600" dirty="0">
                <a:solidFill>
                  <a:schemeClr val="bg1"/>
                </a:solidFill>
              </a:rPr>
              <a:t>, zadeva: šola OZ in avtorske pravice</a:t>
            </a:r>
          </a:p>
          <a:p>
            <a:pPr marL="285750" indent="-285750">
              <a:buFont typeface="Arial" panose="020B0604020202020204" pitchFamily="34" charset="0"/>
              <a:buChar char="•"/>
            </a:pPr>
            <a:r>
              <a:rPr lang="sl-SI" sz="3600" dirty="0">
                <a:solidFill>
                  <a:schemeClr val="bg1"/>
                </a:solidFill>
              </a:rPr>
              <a:t>Šolo podpira tudi KR21.</a:t>
            </a:r>
          </a:p>
          <a:p>
            <a:pPr marL="285750" indent="-285750">
              <a:buFont typeface="Arial" panose="020B0604020202020204" pitchFamily="34" charset="0"/>
              <a:buChar char="•"/>
            </a:pPr>
            <a:endParaRPr lang="sl-SI" sz="3600" dirty="0"/>
          </a:p>
        </p:txBody>
      </p:sp>
    </p:spTree>
    <p:extLst>
      <p:ext uri="{BB962C8B-B14F-4D97-AF65-F5344CB8AC3E}">
        <p14:creationId xmlns:p14="http://schemas.microsoft.com/office/powerpoint/2010/main" val="1099308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74C3-1AC8-B82C-5878-4FB131FB30DB}"/>
              </a:ext>
            </a:extLst>
          </p:cNvPr>
          <p:cNvSpPr>
            <a:spLocks noGrp="1"/>
          </p:cNvSpPr>
          <p:nvPr>
            <p:ph type="title"/>
          </p:nvPr>
        </p:nvSpPr>
        <p:spPr/>
        <p:txBody>
          <a:bodyPr>
            <a:normAutofit fontScale="90000"/>
          </a:bodyPr>
          <a:lstStyle/>
          <a:p>
            <a:r>
              <a:rPr lang="en-SI" dirty="0"/>
              <a:t>Omejitve avtorske pravice</a:t>
            </a:r>
          </a:p>
        </p:txBody>
      </p:sp>
      <p:sp>
        <p:nvSpPr>
          <p:cNvPr id="3" name="Content Placeholder 2">
            <a:extLst>
              <a:ext uri="{FF2B5EF4-FFF2-40B4-BE49-F238E27FC236}">
                <a16:creationId xmlns:a16="http://schemas.microsoft.com/office/drawing/2014/main" id="{2965F5ED-2273-417A-F3F8-0566143F49CF}"/>
              </a:ext>
            </a:extLst>
          </p:cNvPr>
          <p:cNvSpPr>
            <a:spLocks noGrp="1"/>
          </p:cNvSpPr>
          <p:nvPr>
            <p:ph idx="1"/>
          </p:nvPr>
        </p:nvSpPr>
        <p:spPr/>
        <p:txBody>
          <a:bodyPr/>
          <a:lstStyle/>
          <a:p>
            <a:endParaRPr lang="en-GB" dirty="0"/>
          </a:p>
          <a:p>
            <a:r>
              <a:rPr lang="en-GB" dirty="0"/>
              <a:t>Nevarovane stvaritve</a:t>
            </a:r>
          </a:p>
          <a:p>
            <a:r>
              <a:rPr lang="en-GB" dirty="0"/>
              <a:t>Geografske </a:t>
            </a:r>
          </a:p>
          <a:p>
            <a:r>
              <a:rPr lang="en-GB" dirty="0"/>
              <a:t>Časovne</a:t>
            </a:r>
          </a:p>
          <a:p>
            <a:r>
              <a:rPr lang="en-GB" dirty="0" err="1"/>
              <a:t>Vsebinske</a:t>
            </a:r>
            <a:endParaRPr lang="en-GB" dirty="0"/>
          </a:p>
          <a:p>
            <a:endParaRPr lang="en-GB" dirty="0"/>
          </a:p>
          <a:p>
            <a:endParaRPr lang="en-SI" dirty="0"/>
          </a:p>
        </p:txBody>
      </p:sp>
    </p:spTree>
    <p:extLst>
      <p:ext uri="{BB962C8B-B14F-4D97-AF65-F5344CB8AC3E}">
        <p14:creationId xmlns:p14="http://schemas.microsoft.com/office/powerpoint/2010/main" val="746071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4712-1C6A-B84D-5AB7-4A00E543E125}"/>
              </a:ext>
            </a:extLst>
          </p:cNvPr>
          <p:cNvSpPr>
            <a:spLocks noGrp="1"/>
          </p:cNvSpPr>
          <p:nvPr>
            <p:ph type="title"/>
          </p:nvPr>
        </p:nvSpPr>
        <p:spPr/>
        <p:txBody>
          <a:bodyPr>
            <a:normAutofit fontScale="90000"/>
          </a:bodyPr>
          <a:lstStyle/>
          <a:p>
            <a:r>
              <a:rPr lang="en-SI" dirty="0"/>
              <a:t>Splošno pravilo – 46. člen</a:t>
            </a:r>
          </a:p>
        </p:txBody>
      </p:sp>
      <p:sp>
        <p:nvSpPr>
          <p:cNvPr id="3" name="Content Placeholder 2">
            <a:extLst>
              <a:ext uri="{FF2B5EF4-FFF2-40B4-BE49-F238E27FC236}">
                <a16:creationId xmlns:a16="http://schemas.microsoft.com/office/drawing/2014/main" id="{AC3B2BF2-027B-F218-8FFA-B96C033D2E26}"/>
              </a:ext>
            </a:extLst>
          </p:cNvPr>
          <p:cNvSpPr>
            <a:spLocks noGrp="1"/>
          </p:cNvSpPr>
          <p:nvPr>
            <p:ph idx="1"/>
          </p:nvPr>
        </p:nvSpPr>
        <p:spPr/>
        <p:txBody>
          <a:bodyPr>
            <a:normAutofit/>
          </a:bodyPr>
          <a:lstStyle/>
          <a:p>
            <a:endParaRPr lang="en-GB" dirty="0"/>
          </a:p>
          <a:p>
            <a:r>
              <a:rPr lang="en-GB" dirty="0"/>
              <a:t>Vsebinske omejitve avtorske pravice so dopustne v primerih, </a:t>
            </a:r>
            <a:r>
              <a:rPr lang="en-GB" u="sng" dirty="0"/>
              <a:t>ki so določeni v tem oddelku</a:t>
            </a:r>
            <a:r>
              <a:rPr lang="en-GB" dirty="0"/>
              <a:t>, s tem, da je </a:t>
            </a:r>
            <a:r>
              <a:rPr lang="en-GB" dirty="0">
                <a:solidFill>
                  <a:schemeClr val="accent2"/>
                </a:solidFill>
              </a:rPr>
              <a:t>obseg take uporabe avtorskih del omejen glede na namen</a:t>
            </a:r>
            <a:r>
              <a:rPr lang="en-GB" dirty="0"/>
              <a:t>, ki ga je treba doseči, da je </a:t>
            </a:r>
            <a:r>
              <a:rPr lang="en-GB" dirty="0">
                <a:solidFill>
                  <a:schemeClr val="accent2"/>
                </a:solidFill>
              </a:rPr>
              <a:t>v skladu z dobrimi običaji</a:t>
            </a:r>
            <a:r>
              <a:rPr lang="en-GB" dirty="0"/>
              <a:t>, da </a:t>
            </a:r>
            <a:r>
              <a:rPr lang="en-GB" dirty="0">
                <a:solidFill>
                  <a:schemeClr val="accent2"/>
                </a:solidFill>
              </a:rPr>
              <a:t>ne nasprotuje običajni uporabi dela </a:t>
            </a:r>
            <a:r>
              <a:rPr lang="en-GB" dirty="0"/>
              <a:t>in da </a:t>
            </a:r>
            <a:r>
              <a:rPr lang="en-GB" dirty="0">
                <a:solidFill>
                  <a:schemeClr val="accent2"/>
                </a:solidFill>
              </a:rPr>
              <a:t>ni v nerazumni meri v nasprotju z zakonitimi interesi avtorja.</a:t>
            </a:r>
          </a:p>
          <a:p>
            <a:endParaRPr lang="en-GB" dirty="0">
              <a:solidFill>
                <a:schemeClr val="accent2"/>
              </a:solidFill>
            </a:endParaRPr>
          </a:p>
          <a:p>
            <a:r>
              <a:rPr lang="en-GB" i="1" dirty="0">
                <a:solidFill>
                  <a:schemeClr val="tx1"/>
                </a:solidFill>
              </a:rPr>
              <a:t>The three step test</a:t>
            </a:r>
            <a:r>
              <a:rPr lang="en-GB" dirty="0">
                <a:solidFill>
                  <a:schemeClr val="tx1"/>
                </a:solidFill>
              </a:rPr>
              <a:t> iz Bernske Konvencije.</a:t>
            </a:r>
          </a:p>
          <a:p>
            <a:endParaRPr lang="en-GB" dirty="0"/>
          </a:p>
          <a:p>
            <a:endParaRPr lang="en-GB" dirty="0"/>
          </a:p>
          <a:p>
            <a:endParaRPr lang="en-GB" dirty="0"/>
          </a:p>
          <a:p>
            <a:endParaRPr lang="en-SI" dirty="0"/>
          </a:p>
        </p:txBody>
      </p:sp>
    </p:spTree>
    <p:extLst>
      <p:ext uri="{BB962C8B-B14F-4D97-AF65-F5344CB8AC3E}">
        <p14:creationId xmlns:p14="http://schemas.microsoft.com/office/powerpoint/2010/main" val="1526984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CFC0-B5B7-8DD6-C798-9F1BBEE8F5D9}"/>
              </a:ext>
            </a:extLst>
          </p:cNvPr>
          <p:cNvSpPr>
            <a:spLocks noGrp="1"/>
          </p:cNvSpPr>
          <p:nvPr>
            <p:ph type="title"/>
          </p:nvPr>
        </p:nvSpPr>
        <p:spPr/>
        <p:txBody>
          <a:bodyPr>
            <a:normAutofit fontScale="90000"/>
          </a:bodyPr>
          <a:lstStyle/>
          <a:p>
            <a:r>
              <a:rPr lang="en-SI" dirty="0"/>
              <a:t>ZASP – Vsebinske omejitve</a:t>
            </a:r>
          </a:p>
        </p:txBody>
      </p:sp>
      <p:sp>
        <p:nvSpPr>
          <p:cNvPr id="3" name="Content Placeholder 2">
            <a:extLst>
              <a:ext uri="{FF2B5EF4-FFF2-40B4-BE49-F238E27FC236}">
                <a16:creationId xmlns:a16="http://schemas.microsoft.com/office/drawing/2014/main" id="{119FEB66-41DE-9AEB-4269-FC2FE71282D4}"/>
              </a:ext>
            </a:extLst>
          </p:cNvPr>
          <p:cNvSpPr>
            <a:spLocks noGrp="1"/>
          </p:cNvSpPr>
          <p:nvPr>
            <p:ph idx="1"/>
          </p:nvPr>
        </p:nvSpPr>
        <p:spPr/>
        <p:txBody>
          <a:bodyPr/>
          <a:lstStyle/>
          <a:p>
            <a:r>
              <a:rPr lang="en-SI" dirty="0"/>
              <a:t>Zakonite licence</a:t>
            </a:r>
          </a:p>
          <a:p>
            <a:pPr lvl="1"/>
            <a:r>
              <a:rPr lang="en-SI" dirty="0"/>
              <a:t>Pouk in periodika</a:t>
            </a:r>
          </a:p>
        </p:txBody>
      </p:sp>
    </p:spTree>
    <p:extLst>
      <p:ext uri="{BB962C8B-B14F-4D97-AF65-F5344CB8AC3E}">
        <p14:creationId xmlns:p14="http://schemas.microsoft.com/office/powerpoint/2010/main" val="2375741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2A51-ECAD-D351-D4B6-7160EE94FF62}"/>
              </a:ext>
            </a:extLst>
          </p:cNvPr>
          <p:cNvSpPr>
            <a:spLocks noGrp="1"/>
          </p:cNvSpPr>
          <p:nvPr>
            <p:ph type="title"/>
          </p:nvPr>
        </p:nvSpPr>
        <p:spPr/>
        <p:txBody>
          <a:bodyPr>
            <a:normAutofit fontScale="90000"/>
          </a:bodyPr>
          <a:lstStyle/>
          <a:p>
            <a:r>
              <a:rPr lang="en-SI" dirty="0"/>
              <a:t>ZASP – Vsebinske omejitve</a:t>
            </a:r>
          </a:p>
        </p:txBody>
      </p:sp>
      <p:sp>
        <p:nvSpPr>
          <p:cNvPr id="3" name="Content Placeholder 2">
            <a:extLst>
              <a:ext uri="{FF2B5EF4-FFF2-40B4-BE49-F238E27FC236}">
                <a16:creationId xmlns:a16="http://schemas.microsoft.com/office/drawing/2014/main" id="{F3F383B6-3660-74C2-9FE4-7A8DA8E59F02}"/>
              </a:ext>
            </a:extLst>
          </p:cNvPr>
          <p:cNvSpPr>
            <a:spLocks noGrp="1"/>
          </p:cNvSpPr>
          <p:nvPr>
            <p:ph idx="1"/>
          </p:nvPr>
        </p:nvSpPr>
        <p:spPr/>
        <p:txBody>
          <a:bodyPr>
            <a:normAutofit fontScale="70000" lnSpcReduction="20000"/>
          </a:bodyPr>
          <a:lstStyle/>
          <a:p>
            <a:r>
              <a:rPr lang="en-GB" dirty="0"/>
              <a:t>Prosta uporaba:</a:t>
            </a:r>
          </a:p>
          <a:p>
            <a:pPr lvl="1"/>
            <a:r>
              <a:rPr lang="en-GB" dirty="0"/>
              <a:t>Pravica do obveščenosti</a:t>
            </a:r>
          </a:p>
          <a:p>
            <a:pPr lvl="1"/>
            <a:r>
              <a:rPr lang="en-GB" dirty="0"/>
              <a:t>Invalidi in upravičene osebe</a:t>
            </a:r>
          </a:p>
          <a:p>
            <a:pPr lvl="1"/>
            <a:r>
              <a:rPr lang="en-GB" dirty="0"/>
              <a:t>Neposredno poučevanje</a:t>
            </a:r>
          </a:p>
          <a:p>
            <a:pPr lvl="1"/>
            <a:r>
              <a:rPr lang="en-GB" dirty="0"/>
              <a:t>Začasno reproduciranje</a:t>
            </a:r>
          </a:p>
          <a:p>
            <a:pPr lvl="1"/>
            <a:r>
              <a:rPr lang="en-GB" dirty="0" err="1"/>
              <a:t>Priobčitev</a:t>
            </a:r>
            <a:r>
              <a:rPr lang="en-GB" dirty="0"/>
              <a:t> javnosti na zaslonih</a:t>
            </a:r>
          </a:p>
          <a:p>
            <a:pPr lvl="1"/>
            <a:r>
              <a:rPr lang="en-GB" dirty="0"/>
              <a:t>Privatno in drugo lastno reproduciranje</a:t>
            </a:r>
          </a:p>
          <a:p>
            <a:pPr lvl="1"/>
            <a:r>
              <a:rPr lang="en-GB" dirty="0"/>
              <a:t>Prosto reproduciranje in dajanje na voljo javnosti osirotelega dela</a:t>
            </a:r>
          </a:p>
          <a:p>
            <a:pPr lvl="1"/>
            <a:r>
              <a:rPr lang="en-GB" dirty="0"/>
              <a:t>Delo izven pravnega prometa</a:t>
            </a:r>
          </a:p>
          <a:p>
            <a:pPr lvl="1"/>
            <a:r>
              <a:rPr lang="en-GB" dirty="0"/>
              <a:t>Citati</a:t>
            </a:r>
          </a:p>
          <a:p>
            <a:pPr lvl="1"/>
            <a:r>
              <a:rPr lang="en-GB" dirty="0"/>
              <a:t>Nebistvena pritiklina</a:t>
            </a:r>
          </a:p>
          <a:p>
            <a:pPr lvl="1"/>
            <a:r>
              <a:rPr lang="en-GB" dirty="0"/>
              <a:t>Proste predelave</a:t>
            </a:r>
          </a:p>
          <a:p>
            <a:pPr lvl="1"/>
            <a:r>
              <a:rPr lang="en-GB" dirty="0"/>
              <a:t>Baze podatkov</a:t>
            </a:r>
          </a:p>
          <a:p>
            <a:pPr lvl="1"/>
            <a:r>
              <a:rPr lang="en-GB" dirty="0"/>
              <a:t>Javna razstava ali prodaja </a:t>
            </a:r>
            <a:r>
              <a:rPr lang="en-GB" dirty="0" err="1"/>
              <a:t>umetnških</a:t>
            </a:r>
            <a:r>
              <a:rPr lang="en-GB" dirty="0"/>
              <a:t> del</a:t>
            </a:r>
          </a:p>
          <a:p>
            <a:pPr lvl="1"/>
            <a:r>
              <a:rPr lang="en-GB" dirty="0"/>
              <a:t>Dela na splošno dostopnih krajih</a:t>
            </a:r>
          </a:p>
          <a:p>
            <a:pPr lvl="1"/>
            <a:r>
              <a:rPr lang="en-GB" dirty="0"/>
              <a:t>Uradni postopki</a:t>
            </a:r>
          </a:p>
          <a:p>
            <a:pPr lvl="1"/>
            <a:r>
              <a:rPr lang="en-GB" dirty="0"/>
              <a:t>Preizkus naprav</a:t>
            </a:r>
          </a:p>
          <a:p>
            <a:pPr lvl="1"/>
            <a:r>
              <a:rPr lang="en-GB" dirty="0"/>
              <a:t>Besedilno in podatkovno rudarjenje, tudi za namene znanstvenega raziskovanja</a:t>
            </a:r>
          </a:p>
          <a:p>
            <a:pPr lvl="1"/>
            <a:r>
              <a:rPr lang="en-GB" dirty="0"/>
              <a:t>Ohranjanje kulturne dediščine</a:t>
            </a:r>
          </a:p>
          <a:p>
            <a:endParaRPr lang="en-SI" dirty="0"/>
          </a:p>
        </p:txBody>
      </p:sp>
    </p:spTree>
    <p:extLst>
      <p:ext uri="{BB962C8B-B14F-4D97-AF65-F5344CB8AC3E}">
        <p14:creationId xmlns:p14="http://schemas.microsoft.com/office/powerpoint/2010/main" val="309274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4CB5-7E8C-6ADB-D2B5-71E3B83390CB}"/>
              </a:ext>
            </a:extLst>
          </p:cNvPr>
          <p:cNvSpPr>
            <a:spLocks noGrp="1"/>
          </p:cNvSpPr>
          <p:nvPr>
            <p:ph type="title"/>
          </p:nvPr>
        </p:nvSpPr>
        <p:spPr/>
        <p:txBody>
          <a:bodyPr>
            <a:normAutofit fontScale="90000"/>
          </a:bodyPr>
          <a:lstStyle/>
          <a:p>
            <a:r>
              <a:rPr lang="en-SI" dirty="0"/>
              <a:t>Citati – 51. člen</a:t>
            </a:r>
          </a:p>
        </p:txBody>
      </p:sp>
      <p:sp>
        <p:nvSpPr>
          <p:cNvPr id="3" name="Content Placeholder 2">
            <a:extLst>
              <a:ext uri="{FF2B5EF4-FFF2-40B4-BE49-F238E27FC236}">
                <a16:creationId xmlns:a16="http://schemas.microsoft.com/office/drawing/2014/main" id="{C318C36F-E718-8446-0691-0EEE9215E9D2}"/>
              </a:ext>
            </a:extLst>
          </p:cNvPr>
          <p:cNvSpPr>
            <a:spLocks noGrp="1"/>
          </p:cNvSpPr>
          <p:nvPr>
            <p:ph idx="1"/>
          </p:nvPr>
        </p:nvSpPr>
        <p:spPr/>
        <p:txBody>
          <a:bodyPr/>
          <a:lstStyle/>
          <a:p>
            <a:r>
              <a:rPr lang="en-GB" dirty="0"/>
              <a:t>(1) </a:t>
            </a:r>
            <a:r>
              <a:rPr lang="en-GB" dirty="0" err="1"/>
              <a:t>Navajanje</a:t>
            </a:r>
            <a:r>
              <a:rPr lang="en-GB" dirty="0"/>
              <a:t> </a:t>
            </a:r>
            <a:r>
              <a:rPr lang="en-GB" dirty="0" err="1"/>
              <a:t>odlomkov</a:t>
            </a:r>
            <a:r>
              <a:rPr lang="en-GB" dirty="0"/>
              <a:t> </a:t>
            </a:r>
            <a:r>
              <a:rPr lang="en-GB" dirty="0" err="1"/>
              <a:t>objavljenega</a:t>
            </a:r>
            <a:r>
              <a:rPr lang="en-GB" dirty="0"/>
              <a:t> dela </a:t>
            </a:r>
            <a:r>
              <a:rPr lang="en-GB" dirty="0" err="1"/>
              <a:t>ali</a:t>
            </a:r>
            <a:r>
              <a:rPr lang="en-GB" dirty="0"/>
              <a:t> </a:t>
            </a:r>
            <a:r>
              <a:rPr lang="en-GB" dirty="0" err="1"/>
              <a:t>posamičnih</a:t>
            </a:r>
            <a:r>
              <a:rPr lang="en-GB" dirty="0"/>
              <a:t> </a:t>
            </a:r>
            <a:r>
              <a:rPr lang="en-GB" dirty="0" err="1"/>
              <a:t>objavljenih</a:t>
            </a:r>
            <a:r>
              <a:rPr lang="en-GB" dirty="0"/>
              <a:t> del s </a:t>
            </a:r>
            <a:r>
              <a:rPr lang="en-GB" dirty="0" err="1"/>
              <a:t>področij</a:t>
            </a:r>
            <a:r>
              <a:rPr lang="en-GB" dirty="0"/>
              <a:t> </a:t>
            </a:r>
            <a:r>
              <a:rPr lang="en-GB" dirty="0" err="1"/>
              <a:t>fotografije</a:t>
            </a:r>
            <a:r>
              <a:rPr lang="en-GB" dirty="0"/>
              <a:t>, </a:t>
            </a:r>
            <a:r>
              <a:rPr lang="en-GB" dirty="0" err="1"/>
              <a:t>likovne</a:t>
            </a:r>
            <a:r>
              <a:rPr lang="en-GB" dirty="0"/>
              <a:t> </a:t>
            </a:r>
            <a:r>
              <a:rPr lang="en-GB" dirty="0" err="1"/>
              <a:t>umetnosti</a:t>
            </a:r>
            <a:r>
              <a:rPr lang="en-GB" dirty="0"/>
              <a:t>, </a:t>
            </a:r>
            <a:r>
              <a:rPr lang="en-GB" dirty="0" err="1"/>
              <a:t>arhitekture</a:t>
            </a:r>
            <a:r>
              <a:rPr lang="en-GB" dirty="0"/>
              <a:t>, </a:t>
            </a:r>
            <a:r>
              <a:rPr lang="en-GB" dirty="0" err="1"/>
              <a:t>uporabne</a:t>
            </a:r>
            <a:r>
              <a:rPr lang="en-GB" dirty="0"/>
              <a:t> </a:t>
            </a:r>
            <a:r>
              <a:rPr lang="en-GB" dirty="0" err="1"/>
              <a:t>umetnosti</a:t>
            </a:r>
            <a:r>
              <a:rPr lang="en-GB" dirty="0"/>
              <a:t>, </a:t>
            </a:r>
            <a:r>
              <a:rPr lang="en-GB" dirty="0" err="1"/>
              <a:t>industrijskega</a:t>
            </a:r>
            <a:r>
              <a:rPr lang="en-GB" dirty="0"/>
              <a:t> </a:t>
            </a:r>
            <a:r>
              <a:rPr lang="en-GB" dirty="0" err="1"/>
              <a:t>oblikovanja</a:t>
            </a:r>
            <a:r>
              <a:rPr lang="en-GB" dirty="0"/>
              <a:t> in </a:t>
            </a:r>
            <a:r>
              <a:rPr lang="en-GB" dirty="0" err="1"/>
              <a:t>kartografije</a:t>
            </a:r>
            <a:r>
              <a:rPr lang="en-GB" dirty="0"/>
              <a:t> je </a:t>
            </a:r>
            <a:r>
              <a:rPr lang="en-GB" dirty="0" err="1"/>
              <a:t>prosto</a:t>
            </a:r>
            <a:r>
              <a:rPr lang="en-GB" dirty="0"/>
              <a:t>, </a:t>
            </a:r>
            <a:r>
              <a:rPr lang="en-GB" dirty="0" err="1"/>
              <a:t>če</a:t>
            </a:r>
            <a:r>
              <a:rPr lang="en-GB" dirty="0"/>
              <a:t> je to </a:t>
            </a:r>
            <a:r>
              <a:rPr lang="en-GB" dirty="0" err="1"/>
              <a:t>potrebno</a:t>
            </a:r>
            <a:r>
              <a:rPr lang="en-GB" dirty="0"/>
              <a:t> z </a:t>
            </a:r>
            <a:r>
              <a:rPr lang="en-GB" dirty="0" err="1"/>
              <a:t>namenom</a:t>
            </a:r>
            <a:r>
              <a:rPr lang="en-GB" dirty="0"/>
              <a:t> </a:t>
            </a:r>
            <a:r>
              <a:rPr lang="en-GB" dirty="0" err="1"/>
              <a:t>ponazoritve</a:t>
            </a:r>
            <a:r>
              <a:rPr lang="en-GB" dirty="0"/>
              <a:t>, </a:t>
            </a:r>
            <a:r>
              <a:rPr lang="en-GB" dirty="0" err="1"/>
              <a:t>soočenja</a:t>
            </a:r>
            <a:r>
              <a:rPr lang="en-GB" dirty="0"/>
              <a:t> </a:t>
            </a:r>
            <a:r>
              <a:rPr lang="en-GB" dirty="0" err="1"/>
              <a:t>ali</a:t>
            </a:r>
            <a:r>
              <a:rPr lang="en-GB" dirty="0"/>
              <a:t> </a:t>
            </a:r>
            <a:r>
              <a:rPr lang="en-GB" dirty="0" err="1"/>
              <a:t>napotitve</a:t>
            </a:r>
            <a:r>
              <a:rPr lang="en-GB" dirty="0"/>
              <a:t>.</a:t>
            </a:r>
          </a:p>
          <a:p>
            <a:endParaRPr lang="en-GB" dirty="0"/>
          </a:p>
          <a:p>
            <a:r>
              <a:rPr lang="en-GB" dirty="0"/>
              <a:t>(2) V </a:t>
            </a:r>
            <a:r>
              <a:rPr lang="en-GB" dirty="0" err="1"/>
              <a:t>primerih</a:t>
            </a:r>
            <a:r>
              <a:rPr lang="en-GB" dirty="0"/>
              <a:t> </a:t>
            </a:r>
            <a:r>
              <a:rPr lang="en-GB" dirty="0" err="1"/>
              <a:t>iz</a:t>
            </a:r>
            <a:r>
              <a:rPr lang="en-GB" dirty="0"/>
              <a:t> </a:t>
            </a:r>
            <a:r>
              <a:rPr lang="en-GB" dirty="0" err="1"/>
              <a:t>prejšnjega</a:t>
            </a:r>
            <a:r>
              <a:rPr lang="en-GB" dirty="0"/>
              <a:t> </a:t>
            </a:r>
            <a:r>
              <a:rPr lang="en-GB" dirty="0" err="1"/>
              <a:t>odstavka</a:t>
            </a:r>
            <a:r>
              <a:rPr lang="en-GB" dirty="0"/>
              <a:t> je </a:t>
            </a:r>
            <a:r>
              <a:rPr lang="en-GB" dirty="0" err="1"/>
              <a:t>treba</a:t>
            </a:r>
            <a:r>
              <a:rPr lang="en-GB" dirty="0"/>
              <a:t> </a:t>
            </a:r>
            <a:r>
              <a:rPr lang="en-GB" dirty="0" err="1"/>
              <a:t>navesti</a:t>
            </a:r>
            <a:r>
              <a:rPr lang="en-GB" dirty="0"/>
              <a:t> </a:t>
            </a:r>
            <a:r>
              <a:rPr lang="en-GB" dirty="0" err="1"/>
              <a:t>vir</a:t>
            </a:r>
            <a:r>
              <a:rPr lang="en-GB" dirty="0"/>
              <a:t> in </a:t>
            </a:r>
            <a:r>
              <a:rPr lang="en-GB" dirty="0" err="1"/>
              <a:t>avtorstvo</a:t>
            </a:r>
            <a:r>
              <a:rPr lang="en-GB" dirty="0"/>
              <a:t> dela, </a:t>
            </a:r>
            <a:r>
              <a:rPr lang="en-GB" dirty="0" err="1"/>
              <a:t>če</a:t>
            </a:r>
            <a:r>
              <a:rPr lang="en-GB" dirty="0"/>
              <a:t> je </a:t>
            </a:r>
            <a:r>
              <a:rPr lang="en-GB" dirty="0" err="1"/>
              <a:t>navedeno</a:t>
            </a:r>
            <a:r>
              <a:rPr lang="en-GB" dirty="0"/>
              <a:t> </a:t>
            </a:r>
            <a:r>
              <a:rPr lang="en-GB" dirty="0" err="1"/>
              <a:t>na</a:t>
            </a:r>
            <a:r>
              <a:rPr lang="en-GB" dirty="0"/>
              <a:t> </a:t>
            </a:r>
            <a:r>
              <a:rPr lang="en-GB" dirty="0" err="1"/>
              <a:t>uporabljenem</a:t>
            </a:r>
            <a:r>
              <a:rPr lang="en-GB" dirty="0"/>
              <a:t> </a:t>
            </a:r>
            <a:r>
              <a:rPr lang="en-GB" dirty="0" err="1"/>
              <a:t>delu</a:t>
            </a:r>
            <a:r>
              <a:rPr lang="en-GB" dirty="0"/>
              <a:t>.</a:t>
            </a:r>
          </a:p>
          <a:p>
            <a:endParaRPr lang="en-GB" dirty="0"/>
          </a:p>
          <a:p>
            <a:endParaRPr lang="en-SI" dirty="0"/>
          </a:p>
        </p:txBody>
      </p:sp>
    </p:spTree>
    <p:extLst>
      <p:ext uri="{BB962C8B-B14F-4D97-AF65-F5344CB8AC3E}">
        <p14:creationId xmlns:p14="http://schemas.microsoft.com/office/powerpoint/2010/main" val="3921467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2AEC-26FF-7863-BCA7-88976DB9653A}"/>
              </a:ext>
            </a:extLst>
          </p:cNvPr>
          <p:cNvSpPr>
            <a:spLocks noGrp="1"/>
          </p:cNvSpPr>
          <p:nvPr>
            <p:ph type="title"/>
          </p:nvPr>
        </p:nvSpPr>
        <p:spPr/>
        <p:txBody>
          <a:bodyPr>
            <a:normAutofit fontScale="90000"/>
          </a:bodyPr>
          <a:lstStyle/>
          <a:p>
            <a:r>
              <a:rPr lang="en-SI" dirty="0"/>
              <a:t>Proste predelave</a:t>
            </a:r>
          </a:p>
        </p:txBody>
      </p:sp>
      <p:sp>
        <p:nvSpPr>
          <p:cNvPr id="3" name="Content Placeholder 2">
            <a:extLst>
              <a:ext uri="{FF2B5EF4-FFF2-40B4-BE49-F238E27FC236}">
                <a16:creationId xmlns:a16="http://schemas.microsoft.com/office/drawing/2014/main" id="{1E392737-7859-92B3-7393-47C867CF65F1}"/>
              </a:ext>
            </a:extLst>
          </p:cNvPr>
          <p:cNvSpPr>
            <a:spLocks noGrp="1"/>
          </p:cNvSpPr>
          <p:nvPr>
            <p:ph idx="1"/>
          </p:nvPr>
        </p:nvSpPr>
        <p:spPr/>
        <p:txBody>
          <a:bodyPr>
            <a:normAutofit/>
          </a:bodyPr>
          <a:lstStyle/>
          <a:p>
            <a:r>
              <a:rPr lang="en-GB" dirty="0"/>
              <a:t>Fair Use (test za vse proste uporabe)</a:t>
            </a:r>
          </a:p>
          <a:p>
            <a:pPr lvl="1"/>
            <a:r>
              <a:rPr lang="en-GB" dirty="0"/>
              <a:t>Namen in značaj uporabe (vključno z namenom ugotavljanja pridobitni/nepridobitni namen)</a:t>
            </a:r>
          </a:p>
          <a:p>
            <a:pPr lvl="1"/>
            <a:r>
              <a:rPr lang="en-GB" dirty="0"/>
              <a:t>Narava prvotnega dela </a:t>
            </a:r>
          </a:p>
          <a:p>
            <a:pPr lvl="1"/>
            <a:r>
              <a:rPr lang="en-GB" dirty="0"/>
              <a:t>Kolikšen del je bil predelan</a:t>
            </a:r>
          </a:p>
          <a:p>
            <a:pPr lvl="1"/>
            <a:r>
              <a:rPr lang="en-GB" dirty="0" err="1"/>
              <a:t>Učinek</a:t>
            </a:r>
            <a:r>
              <a:rPr lang="en-GB" dirty="0"/>
              <a:t>, ki ga </a:t>
            </a:r>
            <a:r>
              <a:rPr lang="en-GB" dirty="0" err="1"/>
              <a:t>ima</a:t>
            </a:r>
            <a:r>
              <a:rPr lang="en-GB" dirty="0"/>
              <a:t> </a:t>
            </a:r>
            <a:r>
              <a:rPr lang="en-GB" dirty="0" err="1"/>
              <a:t>delo</a:t>
            </a:r>
            <a:r>
              <a:rPr lang="en-GB" dirty="0"/>
              <a:t> </a:t>
            </a:r>
            <a:r>
              <a:rPr lang="en-GB" dirty="0" err="1"/>
              <a:t>na</a:t>
            </a:r>
            <a:r>
              <a:rPr lang="en-GB" dirty="0"/>
              <a:t> </a:t>
            </a:r>
            <a:r>
              <a:rPr lang="en-GB" dirty="0" err="1"/>
              <a:t>potencialni</a:t>
            </a:r>
            <a:r>
              <a:rPr lang="en-GB" dirty="0"/>
              <a:t> </a:t>
            </a:r>
            <a:r>
              <a:rPr lang="en-GB" dirty="0" err="1"/>
              <a:t>trg</a:t>
            </a:r>
            <a:endParaRPr lang="en-GB" dirty="0"/>
          </a:p>
          <a:p>
            <a:endParaRPr lang="en-GB" dirty="0"/>
          </a:p>
          <a:p>
            <a:endParaRPr lang="en-SI" dirty="0"/>
          </a:p>
        </p:txBody>
      </p:sp>
    </p:spTree>
    <p:extLst>
      <p:ext uri="{BB962C8B-B14F-4D97-AF65-F5344CB8AC3E}">
        <p14:creationId xmlns:p14="http://schemas.microsoft.com/office/powerpoint/2010/main" val="3993453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851" name="Picture 3" descr="nielsen-pr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73725" y="1663700"/>
            <a:ext cx="3025775"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462852" name="Picture 4"/>
          <p:cNvPicPr>
            <a:picLocks noGrp="1" noChangeAspect="1" noChangeArrowheads="1"/>
          </p:cNvPicPr>
          <p:nvPr>
            <p:ph sz="half" idx="1"/>
          </p:nvPr>
        </p:nvPicPr>
        <p:blipFill>
          <a:blip r:embed="rId4"/>
          <a:srcRect/>
          <a:stretch>
            <a:fillRect/>
          </a:stretch>
        </p:blipFill>
        <p:spPr>
          <a:xfrm>
            <a:off x="2451100" y="1663700"/>
            <a:ext cx="3113088" cy="4356100"/>
          </a:xfrm>
        </p:spPr>
      </p:pic>
    </p:spTree>
    <p:extLst>
      <p:ext uri="{BB962C8B-B14F-4D97-AF65-F5344CB8AC3E}">
        <p14:creationId xmlns:p14="http://schemas.microsoft.com/office/powerpoint/2010/main" val="3935246853"/>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BA65A0-EC10-EEB7-83C8-D9F62B6790A2}"/>
              </a:ext>
            </a:extLst>
          </p:cNvPr>
          <p:cNvSpPr>
            <a:spLocks noGrp="1"/>
          </p:cNvSpPr>
          <p:nvPr>
            <p:ph type="title"/>
          </p:nvPr>
        </p:nvSpPr>
        <p:spPr/>
        <p:txBody>
          <a:bodyPr>
            <a:normAutofit fontScale="90000"/>
          </a:bodyPr>
          <a:lstStyle/>
          <a:p>
            <a:r>
              <a:rPr lang="en-SI" dirty="0"/>
              <a:t>Večna vojna / večna dilema</a:t>
            </a:r>
          </a:p>
        </p:txBody>
      </p:sp>
      <p:sp>
        <p:nvSpPr>
          <p:cNvPr id="6" name="Content Placeholder 5">
            <a:extLst>
              <a:ext uri="{FF2B5EF4-FFF2-40B4-BE49-F238E27FC236}">
                <a16:creationId xmlns:a16="http://schemas.microsoft.com/office/drawing/2014/main" id="{653FFC02-DB9B-4CA3-C089-8908B0E5EE0E}"/>
              </a:ext>
            </a:extLst>
          </p:cNvPr>
          <p:cNvSpPr>
            <a:spLocks noGrp="1"/>
          </p:cNvSpPr>
          <p:nvPr>
            <p:ph idx="1"/>
          </p:nvPr>
        </p:nvSpPr>
        <p:spPr/>
        <p:txBody>
          <a:bodyPr/>
          <a:lstStyle/>
          <a:p>
            <a:r>
              <a:rPr lang="en-SI" dirty="0"/>
              <a:t>Avtorsko pravo proti novim tehnologijam</a:t>
            </a:r>
          </a:p>
          <a:p>
            <a:endParaRPr lang="en-SI" dirty="0"/>
          </a:p>
          <a:p>
            <a:r>
              <a:rPr lang="en-GB" dirty="0"/>
              <a:t>Določitev pravega ravnotežja med izključnimi pravicami in izjemami od teh pravic. Ravnotežje se določa z izjemami in omejitvami avtorskih pravic</a:t>
            </a:r>
          </a:p>
          <a:p>
            <a:endParaRPr lang="en-SI" dirty="0"/>
          </a:p>
        </p:txBody>
      </p:sp>
    </p:spTree>
    <p:extLst>
      <p:ext uri="{BB962C8B-B14F-4D97-AF65-F5344CB8AC3E}">
        <p14:creationId xmlns:p14="http://schemas.microsoft.com/office/powerpoint/2010/main" val="3490846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C900-7300-9F47-7EAB-EAD8F100E2C2}"/>
              </a:ext>
            </a:extLst>
          </p:cNvPr>
          <p:cNvSpPr>
            <a:spLocks noGrp="1"/>
          </p:cNvSpPr>
          <p:nvPr>
            <p:ph type="title"/>
          </p:nvPr>
        </p:nvSpPr>
        <p:spPr/>
        <p:txBody>
          <a:bodyPr>
            <a:normAutofit fontScale="90000"/>
          </a:bodyPr>
          <a:lstStyle/>
          <a:p>
            <a:r>
              <a:rPr lang="en-SI" dirty="0"/>
              <a:t>Znanstveno raziskovanje – 57.c člen ZASP</a:t>
            </a:r>
          </a:p>
        </p:txBody>
      </p:sp>
      <p:sp>
        <p:nvSpPr>
          <p:cNvPr id="3" name="Content Placeholder 2">
            <a:extLst>
              <a:ext uri="{FF2B5EF4-FFF2-40B4-BE49-F238E27FC236}">
                <a16:creationId xmlns:a16="http://schemas.microsoft.com/office/drawing/2014/main" id="{0506D244-6574-1A37-2EDD-77121997504E}"/>
              </a:ext>
            </a:extLst>
          </p:cNvPr>
          <p:cNvSpPr>
            <a:spLocks noGrp="1"/>
          </p:cNvSpPr>
          <p:nvPr>
            <p:ph idx="1"/>
          </p:nvPr>
        </p:nvSpPr>
        <p:spPr/>
        <p:txBody>
          <a:bodyPr>
            <a:normAutofit fontScale="85000" lnSpcReduction="20000"/>
          </a:bodyPr>
          <a:lstStyle/>
          <a:p>
            <a:pPr>
              <a:lnSpc>
                <a:spcPct val="120000"/>
              </a:lnSpc>
              <a:spcBef>
                <a:spcPts val="0"/>
              </a:spcBef>
            </a:pPr>
            <a:r>
              <a:rPr lang="en-GB" dirty="0"/>
              <a:t>(1) Za namen znanstvenega raziskovanja v okviru posamezne ali skupne znanstvene raziskave ali pregleda kakovosti znanstvene raziskave in v obsegu, ki ni namenjen doseganju posredne ali neposredne gospodarske koristi, je prosto reproduciranje v obsegu do 15 % objavljenega dela ter distribuiranje in </a:t>
            </a:r>
            <a:r>
              <a:rPr lang="en-GB" dirty="0" err="1"/>
              <a:t>priobčitev</a:t>
            </a:r>
            <a:r>
              <a:rPr lang="en-GB" dirty="0"/>
              <a:t> javnosti tistim osebam, ki se ukvarjajo s to znanstveno raziskavo, in tretjim osebam za pregled kakovosti znanstvene raziskave.</a:t>
            </a:r>
          </a:p>
          <a:p>
            <a:r>
              <a:rPr lang="en-GB" dirty="0"/>
              <a:t>(2) Ne glede na prejšnji odstavek se lahko za svoje lastno znanstveno raziskovanje reproducira do 75 % dela.</a:t>
            </a:r>
          </a:p>
          <a:p>
            <a:r>
              <a:rPr lang="en-GB" dirty="0"/>
              <a:t>(3) Ne glede </a:t>
            </a:r>
            <a:r>
              <a:rPr lang="en-GB" dirty="0" err="1"/>
              <a:t>na</a:t>
            </a:r>
            <a:r>
              <a:rPr lang="en-GB" dirty="0"/>
              <a:t> </a:t>
            </a:r>
            <a:r>
              <a:rPr lang="en-GB" dirty="0" err="1"/>
              <a:t>prvi</a:t>
            </a:r>
            <a:r>
              <a:rPr lang="en-GB" dirty="0"/>
              <a:t> in </a:t>
            </a:r>
            <a:r>
              <a:rPr lang="en-GB" dirty="0" err="1"/>
              <a:t>drugi</a:t>
            </a:r>
            <a:r>
              <a:rPr lang="en-GB" dirty="0"/>
              <a:t> </a:t>
            </a:r>
            <a:r>
              <a:rPr lang="en-GB" dirty="0" err="1"/>
              <a:t>odstavek</a:t>
            </a:r>
            <a:r>
              <a:rPr lang="en-GB" dirty="0"/>
              <a:t> </a:t>
            </a:r>
            <a:r>
              <a:rPr lang="en-GB" dirty="0" err="1"/>
              <a:t>tega</a:t>
            </a:r>
            <a:r>
              <a:rPr lang="en-GB" dirty="0"/>
              <a:t> </a:t>
            </a:r>
            <a:r>
              <a:rPr lang="en-GB" dirty="0" err="1"/>
              <a:t>člena</a:t>
            </a:r>
            <a:r>
              <a:rPr lang="en-GB" dirty="0"/>
              <a:t> se </a:t>
            </a:r>
            <a:r>
              <a:rPr lang="en-GB" dirty="0" err="1"/>
              <a:t>lahko</a:t>
            </a:r>
            <a:r>
              <a:rPr lang="en-GB" dirty="0"/>
              <a:t> </a:t>
            </a:r>
            <a:r>
              <a:rPr lang="en-GB" dirty="0" err="1"/>
              <a:t>posamezna</a:t>
            </a:r>
            <a:r>
              <a:rPr lang="en-GB" dirty="0"/>
              <a:t> </a:t>
            </a:r>
            <a:r>
              <a:rPr lang="en-GB" dirty="0" err="1"/>
              <a:t>fotografija</a:t>
            </a:r>
            <a:r>
              <a:rPr lang="en-GB" dirty="0"/>
              <a:t>, </a:t>
            </a:r>
            <a:r>
              <a:rPr lang="en-GB" dirty="0" err="1"/>
              <a:t>ilustracija</a:t>
            </a:r>
            <a:r>
              <a:rPr lang="en-GB" dirty="0"/>
              <a:t> </a:t>
            </a:r>
            <a:r>
              <a:rPr lang="en-GB" dirty="0" err="1"/>
              <a:t>ali</a:t>
            </a:r>
            <a:r>
              <a:rPr lang="en-GB" dirty="0"/>
              <a:t> </a:t>
            </a:r>
            <a:r>
              <a:rPr lang="en-GB" dirty="0" err="1"/>
              <a:t>zelo</a:t>
            </a:r>
            <a:r>
              <a:rPr lang="en-GB" dirty="0"/>
              <a:t> </a:t>
            </a:r>
            <a:r>
              <a:rPr lang="en-GB" dirty="0" err="1"/>
              <a:t>kratko</a:t>
            </a:r>
            <a:r>
              <a:rPr lang="en-GB" dirty="0"/>
              <a:t> </a:t>
            </a:r>
            <a:r>
              <a:rPr lang="en-GB" dirty="0" err="1"/>
              <a:t>delo</a:t>
            </a:r>
            <a:r>
              <a:rPr lang="en-GB" dirty="0"/>
              <a:t>, </a:t>
            </a:r>
            <a:r>
              <a:rPr lang="en-GB" dirty="0" err="1"/>
              <a:t>kot</a:t>
            </a:r>
            <a:r>
              <a:rPr lang="en-GB" dirty="0"/>
              <a:t> je </a:t>
            </a:r>
            <a:r>
              <a:rPr lang="en-GB" dirty="0" err="1"/>
              <a:t>npr</a:t>
            </a:r>
            <a:r>
              <a:rPr lang="en-GB" dirty="0"/>
              <a:t>. kratek članek, uporabi v celoti.</a:t>
            </a:r>
          </a:p>
          <a:p>
            <a:r>
              <a:rPr lang="en-GB" dirty="0"/>
              <a:t>(4) V primerih iz tega člena je treba navesti vir in avtorstvo dela, če je navedeno na uporabljenem delu.</a:t>
            </a:r>
          </a:p>
          <a:p>
            <a:r>
              <a:rPr lang="en-GB" dirty="0"/>
              <a:t>(5) </a:t>
            </a:r>
            <a:r>
              <a:rPr lang="en-GB" dirty="0" err="1"/>
              <a:t>Pogodbena</a:t>
            </a:r>
            <a:r>
              <a:rPr lang="en-GB" dirty="0"/>
              <a:t> </a:t>
            </a:r>
            <a:r>
              <a:rPr lang="en-GB" dirty="0" err="1"/>
              <a:t>določila</a:t>
            </a:r>
            <a:r>
              <a:rPr lang="en-GB" dirty="0"/>
              <a:t>, ki so v </a:t>
            </a:r>
            <a:r>
              <a:rPr lang="en-GB" dirty="0" err="1"/>
              <a:t>nasprotju</a:t>
            </a:r>
            <a:r>
              <a:rPr lang="en-GB" dirty="0"/>
              <a:t> s </a:t>
            </a:r>
            <a:r>
              <a:rPr lang="en-GB" dirty="0" err="1"/>
              <a:t>tem</a:t>
            </a:r>
            <a:r>
              <a:rPr lang="en-GB" dirty="0"/>
              <a:t> </a:t>
            </a:r>
            <a:r>
              <a:rPr lang="en-GB" dirty="0" err="1"/>
              <a:t>členom</a:t>
            </a:r>
            <a:r>
              <a:rPr lang="en-GB" dirty="0"/>
              <a:t>, so </a:t>
            </a:r>
            <a:r>
              <a:rPr lang="en-GB" dirty="0" err="1"/>
              <a:t>nična</a:t>
            </a:r>
            <a:r>
              <a:rPr lang="en-GB" dirty="0"/>
              <a:t>.</a:t>
            </a:r>
          </a:p>
          <a:p>
            <a:endParaRPr lang="en-GB" dirty="0"/>
          </a:p>
          <a:p>
            <a:endParaRPr lang="en-GB" dirty="0"/>
          </a:p>
          <a:p>
            <a:endParaRPr lang="en-GB" dirty="0"/>
          </a:p>
          <a:p>
            <a:endParaRPr lang="en-SI" dirty="0"/>
          </a:p>
        </p:txBody>
      </p:sp>
    </p:spTree>
    <p:extLst>
      <p:ext uri="{BB962C8B-B14F-4D97-AF65-F5344CB8AC3E}">
        <p14:creationId xmlns:p14="http://schemas.microsoft.com/office/powerpoint/2010/main" val="1337399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11E1-7E2B-99E3-A4E3-6E6071C27EB3}"/>
              </a:ext>
            </a:extLst>
          </p:cNvPr>
          <p:cNvSpPr>
            <a:spLocks noGrp="1"/>
          </p:cNvSpPr>
          <p:nvPr>
            <p:ph type="title"/>
          </p:nvPr>
        </p:nvSpPr>
        <p:spPr/>
        <p:txBody>
          <a:bodyPr>
            <a:normAutofit fontScale="90000"/>
          </a:bodyPr>
          <a:lstStyle/>
          <a:p>
            <a:r>
              <a:rPr lang="en-SI" dirty="0"/>
              <a:t>Besedilno in podatkovno rudarjenje za namene znanstvenega raziskovanja – 57.b člen ZASP</a:t>
            </a:r>
          </a:p>
        </p:txBody>
      </p:sp>
      <p:sp>
        <p:nvSpPr>
          <p:cNvPr id="3" name="Content Placeholder 2">
            <a:extLst>
              <a:ext uri="{FF2B5EF4-FFF2-40B4-BE49-F238E27FC236}">
                <a16:creationId xmlns:a16="http://schemas.microsoft.com/office/drawing/2014/main" id="{3DF81419-2B0E-91F7-6266-A917BE74C787}"/>
              </a:ext>
            </a:extLst>
          </p:cNvPr>
          <p:cNvSpPr>
            <a:spLocks noGrp="1"/>
          </p:cNvSpPr>
          <p:nvPr>
            <p:ph idx="1"/>
          </p:nvPr>
        </p:nvSpPr>
        <p:spPr>
          <a:xfrm>
            <a:off x="714634" y="1998622"/>
            <a:ext cx="11160000" cy="4640718"/>
          </a:xfrm>
        </p:spPr>
        <p:txBody>
          <a:bodyPr>
            <a:noAutofit/>
          </a:bodyPr>
          <a:lstStyle/>
          <a:p>
            <a:endParaRPr lang="en-GB" sz="1200" dirty="0"/>
          </a:p>
          <a:p>
            <a:r>
              <a:rPr lang="en-GB" sz="1600" dirty="0"/>
              <a:t>(1) Raziskovalne organizacije, javno dostopni arhivi, knjižnice, muzeji, ustanove filmske ali </a:t>
            </a:r>
            <a:r>
              <a:rPr lang="en-GB" sz="1600" dirty="0" err="1"/>
              <a:t>avdio</a:t>
            </a:r>
            <a:r>
              <a:rPr lang="en-GB" sz="1600" dirty="0"/>
              <a:t> dediščine in javne RTV organizacije ter osebe, ki spadajo k raziskovalnim organizacijam in ustanovam za varstvo kulturne dediščine, </a:t>
            </a:r>
            <a:r>
              <a:rPr lang="en-GB" sz="1600" u="sng" dirty="0"/>
              <a:t>lahko prosto reproducirajo dela, do katerih se </a:t>
            </a:r>
            <a:r>
              <a:rPr lang="en-GB" sz="1600" u="sng" dirty="0">
                <a:solidFill>
                  <a:schemeClr val="accent2"/>
                </a:solidFill>
              </a:rPr>
              <a:t>zakonito dostopa</a:t>
            </a:r>
            <a:r>
              <a:rPr lang="en-GB" sz="1600" dirty="0"/>
              <a:t>, pod pogoji iz tega člena in izvajajo besedilno in podatkovno rudarjenje iz prvega odstavka prejšnjega člena na delih, do katerih imajo zakonit dostop, za namene znanstvenega raziskovanja pod pogoji iz tega člena, kar vključuje </a:t>
            </a:r>
            <a:r>
              <a:rPr lang="en-GB" sz="1600" u="sng" dirty="0"/>
              <a:t>tudi digitalizacijo analognih vsebin</a:t>
            </a:r>
            <a:r>
              <a:rPr lang="en-GB" sz="1600" dirty="0"/>
              <a:t> in </a:t>
            </a:r>
            <a:r>
              <a:rPr lang="en-GB" sz="1600" u="sng" dirty="0"/>
              <a:t>oddaljen dostop do takšnih vsebin</a:t>
            </a:r>
            <a:r>
              <a:rPr lang="en-GB" sz="1600" dirty="0"/>
              <a:t>, kadar je to potrebno za namene besedilnega in podatkovnega rudarjenja.</a:t>
            </a:r>
          </a:p>
          <a:p>
            <a:endParaRPr lang="en-GB" sz="1600" dirty="0"/>
          </a:p>
          <a:p>
            <a:r>
              <a:rPr lang="en-GB" sz="1600" dirty="0"/>
              <a:t>(2) Za </a:t>
            </a:r>
            <a:r>
              <a:rPr lang="en-GB" sz="1600" dirty="0" err="1"/>
              <a:t>raziskovalno</a:t>
            </a:r>
            <a:r>
              <a:rPr lang="en-GB" sz="1600" dirty="0"/>
              <a:t> </a:t>
            </a:r>
            <a:r>
              <a:rPr lang="en-GB" sz="1600" dirty="0" err="1"/>
              <a:t>organizacijo</a:t>
            </a:r>
            <a:r>
              <a:rPr lang="en-GB" sz="1600" dirty="0"/>
              <a:t> po </a:t>
            </a:r>
            <a:r>
              <a:rPr lang="en-GB" sz="1600" dirty="0" err="1"/>
              <a:t>tem</a:t>
            </a:r>
            <a:r>
              <a:rPr lang="en-GB" sz="1600" dirty="0"/>
              <a:t> </a:t>
            </a:r>
            <a:r>
              <a:rPr lang="en-GB" sz="1600" dirty="0" err="1"/>
              <a:t>členu</a:t>
            </a:r>
            <a:r>
              <a:rPr lang="en-GB" sz="1600" dirty="0"/>
              <a:t> se </a:t>
            </a:r>
            <a:r>
              <a:rPr lang="en-GB" sz="1600" dirty="0" err="1"/>
              <a:t>štejejo</a:t>
            </a:r>
            <a:r>
              <a:rPr lang="en-GB" sz="1600" dirty="0"/>
              <a:t> </a:t>
            </a:r>
            <a:r>
              <a:rPr lang="en-GB" sz="1600" dirty="0" err="1"/>
              <a:t>univerze</a:t>
            </a:r>
            <a:r>
              <a:rPr lang="en-GB" sz="1600" dirty="0"/>
              <a:t>, </a:t>
            </a:r>
            <a:r>
              <a:rPr lang="en-GB" sz="1600" dirty="0" err="1"/>
              <a:t>vključno</a:t>
            </a:r>
            <a:r>
              <a:rPr lang="en-GB" sz="1600" dirty="0"/>
              <a:t> s </a:t>
            </a:r>
            <a:r>
              <a:rPr lang="en-GB" sz="1600" dirty="0" err="1"/>
              <a:t>svojimi</a:t>
            </a:r>
            <a:r>
              <a:rPr lang="en-GB" sz="1600" dirty="0"/>
              <a:t> </a:t>
            </a:r>
            <a:r>
              <a:rPr lang="en-GB" sz="1600" dirty="0" err="1"/>
              <a:t>knjižnicami</a:t>
            </a:r>
            <a:r>
              <a:rPr lang="en-GB" sz="1600" dirty="0"/>
              <a:t>, </a:t>
            </a:r>
            <a:r>
              <a:rPr lang="en-GB" sz="1600" dirty="0" err="1"/>
              <a:t>raziskovalne</a:t>
            </a:r>
            <a:r>
              <a:rPr lang="en-GB" sz="1600" dirty="0"/>
              <a:t> </a:t>
            </a:r>
            <a:r>
              <a:rPr lang="en-GB" sz="1600" dirty="0" err="1"/>
              <a:t>organizacije</a:t>
            </a:r>
            <a:r>
              <a:rPr lang="en-GB" sz="1600" dirty="0"/>
              <a:t>, </a:t>
            </a:r>
            <a:r>
              <a:rPr lang="en-GB" sz="1600" dirty="0" err="1"/>
              <a:t>javne</a:t>
            </a:r>
            <a:r>
              <a:rPr lang="en-GB" sz="1600" dirty="0"/>
              <a:t> </a:t>
            </a:r>
            <a:r>
              <a:rPr lang="en-GB" sz="1600" dirty="0" err="1"/>
              <a:t>raziskovalne</a:t>
            </a:r>
            <a:r>
              <a:rPr lang="en-GB" sz="1600" dirty="0"/>
              <a:t> </a:t>
            </a:r>
            <a:r>
              <a:rPr lang="en-GB" sz="1600" dirty="0" err="1"/>
              <a:t>organizacije</a:t>
            </a:r>
            <a:r>
              <a:rPr lang="en-GB" sz="1600" dirty="0"/>
              <a:t> in </a:t>
            </a:r>
            <a:r>
              <a:rPr lang="en-GB" sz="1600" dirty="0" err="1"/>
              <a:t>druge</a:t>
            </a:r>
            <a:r>
              <a:rPr lang="en-GB" sz="1600" dirty="0"/>
              <a:t> </a:t>
            </a:r>
            <a:r>
              <a:rPr lang="en-GB" sz="1600" dirty="0" err="1"/>
              <a:t>pravne</a:t>
            </a:r>
            <a:r>
              <a:rPr lang="en-GB" sz="1600" dirty="0"/>
              <a:t> </a:t>
            </a:r>
            <a:r>
              <a:rPr lang="en-GB" sz="1600" dirty="0" err="1"/>
              <a:t>osebe</a:t>
            </a:r>
            <a:r>
              <a:rPr lang="en-GB" sz="1600" dirty="0"/>
              <a:t>, ki po </a:t>
            </a:r>
            <a:r>
              <a:rPr lang="en-GB" sz="1600" dirty="0" err="1"/>
              <a:t>predpisih</a:t>
            </a:r>
            <a:r>
              <a:rPr lang="en-GB" sz="1600" dirty="0"/>
              <a:t>, ki </a:t>
            </a:r>
            <a:r>
              <a:rPr lang="en-GB" sz="1600" dirty="0" err="1"/>
              <a:t>urejajo</a:t>
            </a:r>
            <a:r>
              <a:rPr lang="en-GB" sz="1600" dirty="0"/>
              <a:t> </a:t>
            </a:r>
            <a:r>
              <a:rPr lang="en-GB" sz="1600" dirty="0" err="1"/>
              <a:t>znanstveno</a:t>
            </a:r>
            <a:r>
              <a:rPr lang="en-GB" sz="1600" dirty="0"/>
              <a:t>, </a:t>
            </a:r>
            <a:r>
              <a:rPr lang="en-GB" sz="1600" dirty="0" err="1"/>
              <a:t>raziskovalno</a:t>
            </a:r>
            <a:r>
              <a:rPr lang="en-GB" sz="1600" dirty="0"/>
              <a:t> </a:t>
            </a:r>
            <a:r>
              <a:rPr lang="en-GB" sz="1600" dirty="0" err="1"/>
              <a:t>ali</a:t>
            </a:r>
            <a:r>
              <a:rPr lang="en-GB" sz="1600" dirty="0"/>
              <a:t> </a:t>
            </a:r>
            <a:r>
              <a:rPr lang="en-GB" sz="1600" dirty="0" err="1"/>
              <a:t>izobraževalno</a:t>
            </a:r>
            <a:r>
              <a:rPr lang="en-GB" sz="1600" dirty="0"/>
              <a:t> </a:t>
            </a:r>
            <a:r>
              <a:rPr lang="en-GB" sz="1600" dirty="0" err="1"/>
              <a:t>dejavnost</a:t>
            </a:r>
            <a:r>
              <a:rPr lang="en-GB" sz="1600" dirty="0"/>
              <a:t>, </a:t>
            </a:r>
            <a:r>
              <a:rPr lang="en-GB" sz="1600" dirty="0" err="1"/>
              <a:t>kot</a:t>
            </a:r>
            <a:r>
              <a:rPr lang="en-GB" sz="1600" dirty="0"/>
              <a:t> </a:t>
            </a:r>
            <a:r>
              <a:rPr lang="en-GB" sz="1600" dirty="0" err="1"/>
              <a:t>glavni</a:t>
            </a:r>
            <a:r>
              <a:rPr lang="en-GB" sz="1600" dirty="0"/>
              <a:t> </a:t>
            </a:r>
            <a:r>
              <a:rPr lang="en-GB" sz="1600" dirty="0" err="1"/>
              <a:t>cilj</a:t>
            </a:r>
            <a:r>
              <a:rPr lang="en-GB" sz="1600" dirty="0"/>
              <a:t> </a:t>
            </a:r>
            <a:r>
              <a:rPr lang="en-GB" sz="1600" dirty="0" err="1"/>
              <a:t>izvajajo</a:t>
            </a:r>
            <a:r>
              <a:rPr lang="en-GB" sz="1600" dirty="0"/>
              <a:t> </a:t>
            </a:r>
            <a:r>
              <a:rPr lang="en-GB" sz="1600" dirty="0" err="1"/>
              <a:t>znanstvene</a:t>
            </a:r>
            <a:r>
              <a:rPr lang="en-GB" sz="1600" dirty="0"/>
              <a:t> </a:t>
            </a:r>
            <a:r>
              <a:rPr lang="en-GB" sz="1600" dirty="0" err="1"/>
              <a:t>raziskave</a:t>
            </a:r>
            <a:r>
              <a:rPr lang="en-GB" sz="1600" dirty="0"/>
              <a:t> </a:t>
            </a:r>
            <a:r>
              <a:rPr lang="en-GB" sz="1600" dirty="0" err="1"/>
              <a:t>ali</a:t>
            </a:r>
            <a:r>
              <a:rPr lang="en-GB" sz="1600" dirty="0"/>
              <a:t> </a:t>
            </a:r>
            <a:r>
              <a:rPr lang="en-GB" sz="1600" dirty="0" err="1"/>
              <a:t>izobraževalne</a:t>
            </a:r>
            <a:r>
              <a:rPr lang="en-GB" sz="1600" dirty="0"/>
              <a:t> </a:t>
            </a:r>
            <a:r>
              <a:rPr lang="en-GB" sz="1600" dirty="0" err="1"/>
              <a:t>dejavnosti</a:t>
            </a:r>
            <a:r>
              <a:rPr lang="en-GB" sz="1600" dirty="0"/>
              <a:t>, ki </a:t>
            </a:r>
            <a:r>
              <a:rPr lang="en-GB" sz="1600" dirty="0" err="1"/>
              <a:t>vključujejo</a:t>
            </a:r>
            <a:r>
              <a:rPr lang="en-GB" sz="1600" dirty="0"/>
              <a:t> </a:t>
            </a:r>
            <a:r>
              <a:rPr lang="en-GB" sz="1600" dirty="0" err="1"/>
              <a:t>tudi</a:t>
            </a:r>
            <a:r>
              <a:rPr lang="en-GB" sz="1600" dirty="0"/>
              <a:t> </a:t>
            </a:r>
            <a:r>
              <a:rPr lang="en-GB" sz="1600" dirty="0" err="1"/>
              <a:t>izvajanje</a:t>
            </a:r>
            <a:r>
              <a:rPr lang="en-GB" sz="1600" dirty="0"/>
              <a:t> </a:t>
            </a:r>
            <a:r>
              <a:rPr lang="en-GB" sz="1600" dirty="0" err="1"/>
              <a:t>znanstvenih</a:t>
            </a:r>
            <a:r>
              <a:rPr lang="en-GB" sz="1600" dirty="0"/>
              <a:t> </a:t>
            </a:r>
            <a:r>
              <a:rPr lang="en-GB" sz="1600" dirty="0" err="1"/>
              <a:t>raziskav</a:t>
            </a:r>
            <a:r>
              <a:rPr lang="en-GB" sz="1600" dirty="0"/>
              <a:t>, </a:t>
            </a:r>
            <a:r>
              <a:rPr lang="en-GB" sz="1600" dirty="0" err="1"/>
              <a:t>na</a:t>
            </a:r>
            <a:r>
              <a:rPr lang="en-GB" sz="1600" dirty="0"/>
              <a:t> </a:t>
            </a:r>
            <a:r>
              <a:rPr lang="en-GB" sz="1600" dirty="0" err="1"/>
              <a:t>nepridobitni</a:t>
            </a:r>
            <a:r>
              <a:rPr lang="en-GB" sz="1600" dirty="0"/>
              <a:t> </a:t>
            </a:r>
            <a:r>
              <a:rPr lang="en-GB" sz="1600" dirty="0" err="1"/>
              <a:t>osnovi</a:t>
            </a:r>
            <a:r>
              <a:rPr lang="en-GB" sz="1600" dirty="0"/>
              <a:t> </a:t>
            </a:r>
            <a:r>
              <a:rPr lang="en-GB" sz="1600" dirty="0" err="1"/>
              <a:t>ali</a:t>
            </a:r>
            <a:r>
              <a:rPr lang="en-GB" sz="1600" dirty="0"/>
              <a:t> s </a:t>
            </a:r>
            <a:r>
              <a:rPr lang="en-GB" sz="1600" dirty="0" err="1"/>
              <a:t>ponovnim</a:t>
            </a:r>
            <a:r>
              <a:rPr lang="en-GB" sz="1600" dirty="0"/>
              <a:t> </a:t>
            </a:r>
            <a:r>
              <a:rPr lang="en-GB" sz="1600" dirty="0" err="1"/>
              <a:t>vlaganjem</a:t>
            </a:r>
            <a:r>
              <a:rPr lang="en-GB" sz="1600" dirty="0"/>
              <a:t> </a:t>
            </a:r>
            <a:r>
              <a:rPr lang="en-GB" sz="1600" dirty="0" err="1"/>
              <a:t>vsega</a:t>
            </a:r>
            <a:r>
              <a:rPr lang="en-GB" sz="1600" dirty="0"/>
              <a:t> </a:t>
            </a:r>
            <a:r>
              <a:rPr lang="en-GB" sz="1600" dirty="0" err="1"/>
              <a:t>dobička</a:t>
            </a:r>
            <a:r>
              <a:rPr lang="en-GB" sz="1600" dirty="0"/>
              <a:t> v </a:t>
            </a:r>
            <a:r>
              <a:rPr lang="en-GB" sz="1600" dirty="0" err="1"/>
              <a:t>svoje</a:t>
            </a:r>
            <a:r>
              <a:rPr lang="en-GB" sz="1600" dirty="0"/>
              <a:t> </a:t>
            </a:r>
            <a:r>
              <a:rPr lang="en-GB" sz="1600" dirty="0" err="1"/>
              <a:t>znanstvene</a:t>
            </a:r>
            <a:r>
              <a:rPr lang="en-GB" sz="1600" dirty="0"/>
              <a:t> </a:t>
            </a:r>
            <a:r>
              <a:rPr lang="en-GB" sz="1600" dirty="0" err="1"/>
              <a:t>raziskave</a:t>
            </a:r>
            <a:r>
              <a:rPr lang="en-GB" sz="1600" dirty="0"/>
              <a:t>. Za </a:t>
            </a:r>
            <a:r>
              <a:rPr lang="en-GB" sz="1600" dirty="0" err="1"/>
              <a:t>raziskovalno</a:t>
            </a:r>
            <a:r>
              <a:rPr lang="en-GB" sz="1600" dirty="0"/>
              <a:t> </a:t>
            </a:r>
            <a:r>
              <a:rPr lang="en-GB" sz="1600" dirty="0" err="1"/>
              <a:t>organizacijo</a:t>
            </a:r>
            <a:r>
              <a:rPr lang="en-GB" sz="1600" dirty="0"/>
              <a:t> po </a:t>
            </a:r>
            <a:r>
              <a:rPr lang="en-GB" sz="1600" dirty="0" err="1"/>
              <a:t>tem</a:t>
            </a:r>
            <a:r>
              <a:rPr lang="en-GB" sz="1600" dirty="0"/>
              <a:t> </a:t>
            </a:r>
            <a:r>
              <a:rPr lang="en-GB" sz="1600" dirty="0" err="1"/>
              <a:t>členu</a:t>
            </a:r>
            <a:r>
              <a:rPr lang="en-GB" sz="1600" dirty="0"/>
              <a:t> se ne </a:t>
            </a:r>
            <a:r>
              <a:rPr lang="en-GB" sz="1600" dirty="0" err="1"/>
              <a:t>šteje</a:t>
            </a:r>
            <a:r>
              <a:rPr lang="en-GB" sz="1600" dirty="0"/>
              <a:t> </a:t>
            </a:r>
            <a:r>
              <a:rPr lang="en-GB" sz="1600" dirty="0" err="1"/>
              <a:t>raziskovalna</a:t>
            </a:r>
            <a:r>
              <a:rPr lang="en-GB" sz="1600" dirty="0"/>
              <a:t> </a:t>
            </a:r>
            <a:r>
              <a:rPr lang="en-GB" sz="1600" dirty="0" err="1"/>
              <a:t>organizacija</a:t>
            </a:r>
            <a:r>
              <a:rPr lang="en-GB" sz="1600" dirty="0"/>
              <a:t>, </a:t>
            </a:r>
            <a:r>
              <a:rPr lang="en-GB" sz="1600" dirty="0" err="1"/>
              <a:t>na</a:t>
            </a:r>
            <a:r>
              <a:rPr lang="en-GB" sz="1600" dirty="0"/>
              <a:t> </a:t>
            </a:r>
            <a:r>
              <a:rPr lang="en-GB" sz="1600" dirty="0" err="1"/>
              <a:t>katero</a:t>
            </a:r>
            <a:r>
              <a:rPr lang="en-GB" sz="1600" dirty="0"/>
              <a:t> </a:t>
            </a:r>
            <a:r>
              <a:rPr lang="en-GB" sz="1600" dirty="0" err="1"/>
              <a:t>ima</a:t>
            </a:r>
            <a:r>
              <a:rPr lang="en-GB" sz="1600" dirty="0"/>
              <a:t> </a:t>
            </a:r>
            <a:r>
              <a:rPr lang="en-GB" sz="1600" dirty="0" err="1"/>
              <a:t>pravna</a:t>
            </a:r>
            <a:r>
              <a:rPr lang="en-GB" sz="1600" dirty="0"/>
              <a:t> </a:t>
            </a:r>
            <a:r>
              <a:rPr lang="en-GB" sz="1600" dirty="0" err="1"/>
              <a:t>oseba</a:t>
            </a:r>
            <a:r>
              <a:rPr lang="en-GB" sz="1600" dirty="0"/>
              <a:t> </a:t>
            </a:r>
            <a:r>
              <a:rPr lang="en-GB" sz="1600" dirty="0" err="1"/>
              <a:t>zasebnega</a:t>
            </a:r>
            <a:r>
              <a:rPr lang="en-GB" sz="1600" dirty="0"/>
              <a:t> </a:t>
            </a:r>
            <a:r>
              <a:rPr lang="en-GB" sz="1600" dirty="0" err="1"/>
              <a:t>prava</a:t>
            </a:r>
            <a:r>
              <a:rPr lang="en-GB" sz="1600" dirty="0"/>
              <a:t> </a:t>
            </a:r>
            <a:r>
              <a:rPr lang="en-GB" sz="1600" dirty="0" err="1"/>
              <a:t>odločilen</a:t>
            </a:r>
            <a:r>
              <a:rPr lang="en-GB" sz="1600" dirty="0"/>
              <a:t> </a:t>
            </a:r>
            <a:r>
              <a:rPr lang="en-GB" sz="1600" dirty="0" err="1"/>
              <a:t>vpliv</a:t>
            </a:r>
            <a:r>
              <a:rPr lang="en-GB" sz="1600" dirty="0"/>
              <a:t>, ki ji </a:t>
            </a:r>
            <a:r>
              <a:rPr lang="en-GB" sz="1600" dirty="0" err="1"/>
              <a:t>omogoča</a:t>
            </a:r>
            <a:r>
              <a:rPr lang="en-GB" sz="1600" dirty="0"/>
              <a:t> </a:t>
            </a:r>
            <a:r>
              <a:rPr lang="en-GB" sz="1600" dirty="0" err="1"/>
              <a:t>prednostni</a:t>
            </a:r>
            <a:r>
              <a:rPr lang="en-GB" sz="1600" dirty="0"/>
              <a:t> </a:t>
            </a:r>
            <a:r>
              <a:rPr lang="en-GB" sz="1600" dirty="0" err="1"/>
              <a:t>dostop</a:t>
            </a:r>
            <a:r>
              <a:rPr lang="en-GB" sz="1600" dirty="0"/>
              <a:t> do </a:t>
            </a:r>
            <a:r>
              <a:rPr lang="en-GB" sz="1600" dirty="0" err="1"/>
              <a:t>teh</a:t>
            </a:r>
            <a:r>
              <a:rPr lang="en-GB" sz="1600" dirty="0"/>
              <a:t> </a:t>
            </a:r>
            <a:r>
              <a:rPr lang="en-GB" sz="1600" dirty="0" err="1"/>
              <a:t>rezultatov</a:t>
            </a:r>
            <a:r>
              <a:rPr lang="en-GB" sz="1600" dirty="0"/>
              <a:t> </a:t>
            </a:r>
            <a:r>
              <a:rPr lang="en-GB" sz="1600" dirty="0" err="1"/>
              <a:t>raziskav</a:t>
            </a:r>
            <a:r>
              <a:rPr lang="en-GB" sz="1600" dirty="0"/>
              <a:t>.</a:t>
            </a:r>
          </a:p>
          <a:p>
            <a:endParaRPr lang="en-GB" sz="1100" dirty="0"/>
          </a:p>
        </p:txBody>
      </p:sp>
    </p:spTree>
    <p:extLst>
      <p:ext uri="{BB962C8B-B14F-4D97-AF65-F5344CB8AC3E}">
        <p14:creationId xmlns:p14="http://schemas.microsoft.com/office/powerpoint/2010/main" val="261154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D77AE"/>
        </a:solidFill>
        <a:effectLst/>
      </p:bgPr>
    </p:bg>
    <p:spTree>
      <p:nvGrpSpPr>
        <p:cNvPr id="1" name="Shape 227">
          <a:extLst>
            <a:ext uri="{FF2B5EF4-FFF2-40B4-BE49-F238E27FC236}">
              <a16:creationId xmlns:a16="http://schemas.microsoft.com/office/drawing/2014/main" id="{63F7F35E-6F64-7C59-6C54-C8FA86BCBFD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ACE1CF3-BE90-5919-1607-EDDB77112B60}"/>
              </a:ext>
            </a:extLst>
          </p:cNvPr>
          <p:cNvPicPr>
            <a:picLocks noChangeAspect="1"/>
          </p:cNvPicPr>
          <p:nvPr/>
        </p:nvPicPr>
        <p:blipFill>
          <a:blip r:embed="rId3"/>
          <a:stretch>
            <a:fillRect/>
          </a:stretch>
        </p:blipFill>
        <p:spPr>
          <a:xfrm>
            <a:off x="10280339" y="1092942"/>
            <a:ext cx="1429340" cy="518869"/>
          </a:xfrm>
          <a:prstGeom prst="rect">
            <a:avLst/>
          </a:prstGeom>
        </p:spPr>
      </p:pic>
      <p:sp>
        <p:nvSpPr>
          <p:cNvPr id="9" name="Title 1">
            <a:extLst>
              <a:ext uri="{FF2B5EF4-FFF2-40B4-BE49-F238E27FC236}">
                <a16:creationId xmlns:a16="http://schemas.microsoft.com/office/drawing/2014/main" id="{AB6B29F1-1E61-D875-FFDD-AA675669CC1D}"/>
              </a:ext>
            </a:extLst>
          </p:cNvPr>
          <p:cNvSpPr>
            <a:spLocks noGrp="1"/>
          </p:cNvSpPr>
          <p:nvPr>
            <p:ph type="title"/>
          </p:nvPr>
        </p:nvSpPr>
        <p:spPr/>
        <p:txBody>
          <a:bodyPr>
            <a:noAutofit/>
          </a:bodyPr>
          <a:lstStyle/>
          <a:p>
            <a:r>
              <a:rPr lang="en-SI" sz="4000" dirty="0">
                <a:solidFill>
                  <a:schemeClr val="bg1"/>
                </a:solidFill>
              </a:rPr>
              <a:t>Knowledge Rights 21 (KR21)</a:t>
            </a:r>
          </a:p>
        </p:txBody>
      </p:sp>
      <p:sp>
        <p:nvSpPr>
          <p:cNvPr id="10" name="TextBox 9">
            <a:extLst>
              <a:ext uri="{FF2B5EF4-FFF2-40B4-BE49-F238E27FC236}">
                <a16:creationId xmlns:a16="http://schemas.microsoft.com/office/drawing/2014/main" id="{7A139660-0F9A-CF56-A810-861E22E17C21}"/>
              </a:ext>
            </a:extLst>
          </p:cNvPr>
          <p:cNvSpPr txBox="1"/>
          <p:nvPr/>
        </p:nvSpPr>
        <p:spPr>
          <a:xfrm>
            <a:off x="526473" y="1898073"/>
            <a:ext cx="10640291" cy="3785652"/>
          </a:xfrm>
          <a:prstGeom prst="rect">
            <a:avLst/>
          </a:prstGeom>
          <a:noFill/>
        </p:spPr>
        <p:txBody>
          <a:bodyPr wrap="square" rtlCol="0">
            <a:spAutoFit/>
          </a:bodyPr>
          <a:lstStyle/>
          <a:p>
            <a:pPr marL="285750" indent="-285750">
              <a:buFont typeface="Arial" panose="020B0604020202020204" pitchFamily="34" charset="0"/>
              <a:buChar char="•"/>
            </a:pPr>
            <a:r>
              <a:rPr lang="sl-SI" sz="2000" dirty="0">
                <a:solidFill>
                  <a:schemeClr val="bg1"/>
                </a:solidFill>
              </a:rPr>
              <a:t>Program Knowledge Rights 21 (KR21) je osredotočen na spremembe zakonodaje in prakse po vsej Evropi, ki bodo okrepile pravico vseh do znanja.</a:t>
            </a:r>
          </a:p>
          <a:p>
            <a:endParaRPr lang="sl-SI" sz="2000" dirty="0">
              <a:solidFill>
                <a:schemeClr val="bg1"/>
              </a:solidFill>
            </a:endParaRPr>
          </a:p>
          <a:p>
            <a:pPr marL="285750" indent="-285750">
              <a:buFont typeface="Arial" panose="020B0604020202020204" pitchFamily="34" charset="0"/>
              <a:buChar char="•"/>
            </a:pPr>
            <a:r>
              <a:rPr lang="sl-SI" sz="2000" dirty="0">
                <a:solidFill>
                  <a:schemeClr val="bg1"/>
                </a:solidFill>
              </a:rPr>
              <a:t>Znanje je bistvenega pomena za izobraževanje, inovacije in kulturno udeležbo ter da mora imeti vsakdo možnost – zlasti prek knjižnic, arhivov in digitalno – dostopati do znanja in ga uporabljati.</a:t>
            </a:r>
          </a:p>
          <a:p>
            <a:endParaRPr lang="sl-SI" sz="2000" dirty="0">
              <a:solidFill>
                <a:schemeClr val="bg1"/>
              </a:solidFill>
            </a:endParaRPr>
          </a:p>
          <a:p>
            <a:pPr marL="285750" indent="-285750">
              <a:buFont typeface="Arial" panose="020B0604020202020204" pitchFamily="34" charset="0"/>
              <a:buChar char="•"/>
            </a:pPr>
            <a:r>
              <a:rPr lang="sl-SI" sz="2000" dirty="0">
                <a:solidFill>
                  <a:schemeClr val="bg1"/>
                </a:solidFill>
              </a:rPr>
              <a:t>Cilj KR21 je mobilizirati potencial evropskih ustanov znanja, zlasti knjižnic, da sodelujejo z drugimi v celotnem spektru gibanja za dostop do znanja, da bi ustvarili zagon v smeri dolgoročne reforme avtorskih pravic, ki koristi uporabnikom knjižnic in raziskovalcem v 21. stoletju.</a:t>
            </a:r>
          </a:p>
          <a:p>
            <a:endParaRPr lang="sl-SI" sz="2000" dirty="0">
              <a:solidFill>
                <a:schemeClr val="bg1"/>
              </a:solidFill>
            </a:endParaRPr>
          </a:p>
          <a:p>
            <a:pPr marL="285750" indent="-285750">
              <a:buFont typeface="Arial" panose="020B0604020202020204" pitchFamily="34" charset="0"/>
              <a:buChar char="•"/>
            </a:pPr>
            <a:r>
              <a:rPr lang="sl-SI" sz="2000" dirty="0">
                <a:solidFill>
                  <a:schemeClr val="bg1"/>
                </a:solidFill>
              </a:rPr>
              <a:t>Financiran je s strani fundacije Arcadia, partnerstva IFLA, LIBER, Sparc Europe in Stichting fundacije IFLA.</a:t>
            </a:r>
          </a:p>
        </p:txBody>
      </p:sp>
      <p:pic>
        <p:nvPicPr>
          <p:cNvPr id="4" name="Picture 3">
            <a:extLst>
              <a:ext uri="{FF2B5EF4-FFF2-40B4-BE49-F238E27FC236}">
                <a16:creationId xmlns:a16="http://schemas.microsoft.com/office/drawing/2014/main" id="{9B214B3F-0BDC-723F-7FD3-D982F6AC6718}"/>
              </a:ext>
            </a:extLst>
          </p:cNvPr>
          <p:cNvPicPr>
            <a:picLocks noChangeAspect="1"/>
          </p:cNvPicPr>
          <p:nvPr/>
        </p:nvPicPr>
        <p:blipFill>
          <a:blip r:embed="rId4"/>
          <a:stretch>
            <a:fillRect/>
          </a:stretch>
        </p:blipFill>
        <p:spPr>
          <a:xfrm>
            <a:off x="9509706" y="113660"/>
            <a:ext cx="2682293" cy="886323"/>
          </a:xfrm>
          <a:prstGeom prst="rect">
            <a:avLst/>
          </a:prstGeom>
        </p:spPr>
      </p:pic>
    </p:spTree>
    <p:extLst>
      <p:ext uri="{BB962C8B-B14F-4D97-AF65-F5344CB8AC3E}">
        <p14:creationId xmlns:p14="http://schemas.microsoft.com/office/powerpoint/2010/main" val="301403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11E1-7E2B-99E3-A4E3-6E6071C27EB3}"/>
              </a:ext>
            </a:extLst>
          </p:cNvPr>
          <p:cNvSpPr>
            <a:spLocks noGrp="1"/>
          </p:cNvSpPr>
          <p:nvPr>
            <p:ph type="title"/>
          </p:nvPr>
        </p:nvSpPr>
        <p:spPr/>
        <p:txBody>
          <a:bodyPr>
            <a:normAutofit fontScale="90000"/>
          </a:bodyPr>
          <a:lstStyle/>
          <a:p>
            <a:r>
              <a:rPr lang="en-SI" dirty="0"/>
              <a:t>Besedilno in podatkovno rudarjenje za namene znanstvenega raziskovanja – 57.b člen ZASP</a:t>
            </a:r>
          </a:p>
        </p:txBody>
      </p:sp>
      <p:sp>
        <p:nvSpPr>
          <p:cNvPr id="3" name="Content Placeholder 2">
            <a:extLst>
              <a:ext uri="{FF2B5EF4-FFF2-40B4-BE49-F238E27FC236}">
                <a16:creationId xmlns:a16="http://schemas.microsoft.com/office/drawing/2014/main" id="{3DF81419-2B0E-91F7-6266-A917BE74C787}"/>
              </a:ext>
            </a:extLst>
          </p:cNvPr>
          <p:cNvSpPr>
            <a:spLocks noGrp="1"/>
          </p:cNvSpPr>
          <p:nvPr>
            <p:ph idx="1"/>
          </p:nvPr>
        </p:nvSpPr>
        <p:spPr>
          <a:xfrm>
            <a:off x="714634" y="1998621"/>
            <a:ext cx="11160000" cy="4547953"/>
          </a:xfrm>
        </p:spPr>
        <p:txBody>
          <a:bodyPr>
            <a:noAutofit/>
          </a:bodyPr>
          <a:lstStyle/>
          <a:p>
            <a:endParaRPr lang="en-GB" sz="1100" dirty="0"/>
          </a:p>
          <a:p>
            <a:r>
              <a:rPr lang="en-GB" sz="1400" dirty="0"/>
              <a:t>(3) </a:t>
            </a:r>
            <a:r>
              <a:rPr lang="en-GB" sz="1400" dirty="0" err="1"/>
              <a:t>Primerki</a:t>
            </a:r>
            <a:r>
              <a:rPr lang="en-GB" sz="1400" dirty="0"/>
              <a:t> del, </a:t>
            </a:r>
            <a:r>
              <a:rPr lang="en-GB" sz="1400" dirty="0" err="1"/>
              <a:t>narejeni</a:t>
            </a:r>
            <a:r>
              <a:rPr lang="en-GB" sz="1400" dirty="0"/>
              <a:t> pod </a:t>
            </a:r>
            <a:r>
              <a:rPr lang="en-GB" sz="1400" dirty="0" err="1"/>
              <a:t>pogoji</a:t>
            </a:r>
            <a:r>
              <a:rPr lang="en-GB" sz="1400" dirty="0"/>
              <a:t> </a:t>
            </a:r>
            <a:r>
              <a:rPr lang="en-GB" sz="1400" dirty="0" err="1"/>
              <a:t>iz</a:t>
            </a:r>
            <a:r>
              <a:rPr lang="en-GB" sz="1400" dirty="0"/>
              <a:t> </a:t>
            </a:r>
            <a:r>
              <a:rPr lang="en-GB" sz="1400" dirty="0" err="1"/>
              <a:t>prvega</a:t>
            </a:r>
            <a:r>
              <a:rPr lang="en-GB" sz="1400" dirty="0"/>
              <a:t> </a:t>
            </a:r>
            <a:r>
              <a:rPr lang="en-GB" sz="1400" dirty="0" err="1"/>
              <a:t>odstavka</a:t>
            </a:r>
            <a:r>
              <a:rPr lang="en-GB" sz="1400" dirty="0"/>
              <a:t> </a:t>
            </a:r>
            <a:r>
              <a:rPr lang="en-GB" sz="1400" dirty="0" err="1"/>
              <a:t>tega</a:t>
            </a:r>
            <a:r>
              <a:rPr lang="en-GB" sz="1400" dirty="0"/>
              <a:t> </a:t>
            </a:r>
            <a:r>
              <a:rPr lang="en-GB" sz="1400" dirty="0" err="1"/>
              <a:t>člena</a:t>
            </a:r>
            <a:r>
              <a:rPr lang="en-GB" sz="1400" dirty="0"/>
              <a:t>, se </a:t>
            </a:r>
            <a:r>
              <a:rPr lang="en-GB" sz="1400" dirty="0" err="1"/>
              <a:t>hranijo</a:t>
            </a:r>
            <a:r>
              <a:rPr lang="en-GB" sz="1400" dirty="0"/>
              <a:t> v </a:t>
            </a:r>
            <a:r>
              <a:rPr lang="en-GB" sz="1400" dirty="0" err="1"/>
              <a:t>varnem</a:t>
            </a:r>
            <a:r>
              <a:rPr lang="en-GB" sz="1400" dirty="0"/>
              <a:t> </a:t>
            </a:r>
            <a:r>
              <a:rPr lang="en-GB" sz="1400" dirty="0" err="1"/>
              <a:t>okolju</a:t>
            </a:r>
            <a:r>
              <a:rPr lang="en-GB" sz="1400" dirty="0"/>
              <a:t> in se </a:t>
            </a:r>
            <a:r>
              <a:rPr lang="en-GB" sz="1400" dirty="0" err="1"/>
              <a:t>lahko</a:t>
            </a:r>
            <a:r>
              <a:rPr lang="en-GB" sz="1400" dirty="0"/>
              <a:t> </a:t>
            </a:r>
            <a:r>
              <a:rPr lang="en-GB" sz="1400" dirty="0" err="1"/>
              <a:t>zadržijo</a:t>
            </a:r>
            <a:r>
              <a:rPr lang="en-GB" sz="1400" dirty="0"/>
              <a:t> </a:t>
            </a:r>
            <a:r>
              <a:rPr lang="en-GB" sz="1400" dirty="0" err="1"/>
              <a:t>tako</a:t>
            </a:r>
            <a:r>
              <a:rPr lang="en-GB" sz="1400" dirty="0"/>
              <a:t> </a:t>
            </a:r>
            <a:r>
              <a:rPr lang="en-GB" sz="1400" dirty="0" err="1"/>
              <a:t>dolgo</a:t>
            </a:r>
            <a:r>
              <a:rPr lang="en-GB" sz="1400" dirty="0"/>
              <a:t>, </a:t>
            </a:r>
            <a:r>
              <a:rPr lang="en-GB" sz="1400" dirty="0" err="1"/>
              <a:t>dokler</a:t>
            </a:r>
            <a:r>
              <a:rPr lang="en-GB" sz="1400" dirty="0"/>
              <a:t> je to </a:t>
            </a:r>
            <a:r>
              <a:rPr lang="en-GB" sz="1400" dirty="0" err="1"/>
              <a:t>potrebno</a:t>
            </a:r>
            <a:r>
              <a:rPr lang="en-GB" sz="1400" dirty="0"/>
              <a:t> za </a:t>
            </a:r>
            <a:r>
              <a:rPr lang="en-GB" sz="1400" dirty="0" err="1"/>
              <a:t>namene</a:t>
            </a:r>
            <a:r>
              <a:rPr lang="en-GB" sz="1400" dirty="0"/>
              <a:t> </a:t>
            </a:r>
            <a:r>
              <a:rPr lang="en-GB" sz="1400" dirty="0" err="1"/>
              <a:t>preverjanja</a:t>
            </a:r>
            <a:r>
              <a:rPr lang="en-GB" sz="1400" dirty="0"/>
              <a:t> </a:t>
            </a:r>
            <a:r>
              <a:rPr lang="en-GB" sz="1400" dirty="0" err="1"/>
              <a:t>rezultatov</a:t>
            </a:r>
            <a:r>
              <a:rPr lang="en-GB" sz="1400" dirty="0"/>
              <a:t> </a:t>
            </a:r>
            <a:r>
              <a:rPr lang="en-GB" sz="1400" dirty="0" err="1"/>
              <a:t>raziskave</a:t>
            </a:r>
            <a:r>
              <a:rPr lang="en-GB" sz="1400" dirty="0"/>
              <a:t>, za </a:t>
            </a:r>
            <a:r>
              <a:rPr lang="en-GB" sz="1400" dirty="0" err="1"/>
              <a:t>katero</a:t>
            </a:r>
            <a:r>
              <a:rPr lang="en-GB" sz="1400" dirty="0"/>
              <a:t> je </a:t>
            </a:r>
            <a:r>
              <a:rPr lang="en-GB" sz="1400" dirty="0" err="1"/>
              <a:t>bilo</a:t>
            </a:r>
            <a:r>
              <a:rPr lang="en-GB" sz="1400" dirty="0"/>
              <a:t> </a:t>
            </a:r>
            <a:r>
              <a:rPr lang="en-GB" sz="1400" dirty="0" err="1"/>
              <a:t>besedilno</a:t>
            </a:r>
            <a:r>
              <a:rPr lang="en-GB" sz="1400" dirty="0"/>
              <a:t> in </a:t>
            </a:r>
            <a:r>
              <a:rPr lang="en-GB" sz="1400" dirty="0" err="1"/>
              <a:t>podatkovno</a:t>
            </a:r>
            <a:r>
              <a:rPr lang="en-GB" sz="1400" dirty="0"/>
              <a:t> </a:t>
            </a:r>
            <a:r>
              <a:rPr lang="en-GB" sz="1400" dirty="0" err="1"/>
              <a:t>rudarjenje</a:t>
            </a:r>
            <a:r>
              <a:rPr lang="en-GB" sz="1400" dirty="0"/>
              <a:t> </a:t>
            </a:r>
            <a:r>
              <a:rPr lang="en-GB" sz="1400" dirty="0" err="1"/>
              <a:t>izvedeno</a:t>
            </a:r>
            <a:r>
              <a:rPr lang="en-GB" sz="1400" dirty="0"/>
              <a:t>. Da se </a:t>
            </a:r>
            <a:r>
              <a:rPr lang="en-GB" sz="1400" dirty="0" err="1"/>
              <a:t>uporaba</a:t>
            </a:r>
            <a:r>
              <a:rPr lang="en-GB" sz="1400" dirty="0"/>
              <a:t> </a:t>
            </a:r>
            <a:r>
              <a:rPr lang="en-GB" sz="1400" dirty="0" err="1"/>
              <a:t>na</a:t>
            </a:r>
            <a:r>
              <a:rPr lang="en-GB" sz="1400" dirty="0"/>
              <a:t> </a:t>
            </a:r>
            <a:r>
              <a:rPr lang="en-GB" sz="1400" dirty="0" err="1"/>
              <a:t>podlagi</a:t>
            </a:r>
            <a:r>
              <a:rPr lang="en-GB" sz="1400" dirty="0"/>
              <a:t> </a:t>
            </a:r>
            <a:r>
              <a:rPr lang="en-GB" sz="1400" dirty="0" err="1"/>
              <a:t>prvega</a:t>
            </a:r>
            <a:r>
              <a:rPr lang="en-GB" sz="1400" dirty="0"/>
              <a:t> </a:t>
            </a:r>
            <a:r>
              <a:rPr lang="en-GB" sz="1400" dirty="0" err="1"/>
              <a:t>odstavka</a:t>
            </a:r>
            <a:r>
              <a:rPr lang="en-GB" sz="1400" dirty="0"/>
              <a:t> </a:t>
            </a:r>
            <a:r>
              <a:rPr lang="en-GB" sz="1400" dirty="0" err="1"/>
              <a:t>tega</a:t>
            </a:r>
            <a:r>
              <a:rPr lang="en-GB" sz="1400" dirty="0"/>
              <a:t> </a:t>
            </a:r>
            <a:r>
              <a:rPr lang="en-GB" sz="1400" dirty="0" err="1"/>
              <a:t>člena</a:t>
            </a:r>
            <a:r>
              <a:rPr lang="en-GB" sz="1400" dirty="0"/>
              <a:t> ne bi </a:t>
            </a:r>
            <a:r>
              <a:rPr lang="en-GB" sz="1400" dirty="0" err="1"/>
              <a:t>neupravičeno</a:t>
            </a:r>
            <a:r>
              <a:rPr lang="en-GB" sz="1400" dirty="0"/>
              <a:t> </a:t>
            </a:r>
            <a:r>
              <a:rPr lang="en-GB" sz="1400" dirty="0" err="1"/>
              <a:t>omejevala</a:t>
            </a:r>
            <a:r>
              <a:rPr lang="en-GB" sz="1400" dirty="0"/>
              <a:t>, bi </a:t>
            </a:r>
            <a:r>
              <a:rPr lang="en-GB" sz="1400" dirty="0" err="1"/>
              <a:t>morala</a:t>
            </a:r>
            <a:r>
              <a:rPr lang="en-GB" sz="1400" dirty="0"/>
              <a:t> </a:t>
            </a:r>
            <a:r>
              <a:rPr lang="en-GB" sz="1400" dirty="0" err="1"/>
              <a:t>biti</a:t>
            </a:r>
            <a:r>
              <a:rPr lang="en-GB" sz="1400" dirty="0"/>
              <a:t> </a:t>
            </a:r>
            <a:r>
              <a:rPr lang="en-GB" sz="1400" dirty="0" err="1"/>
              <a:t>hramba</a:t>
            </a:r>
            <a:r>
              <a:rPr lang="en-GB" sz="1400" dirty="0"/>
              <a:t> v </a:t>
            </a:r>
            <a:r>
              <a:rPr lang="en-GB" sz="1400" dirty="0" err="1"/>
              <a:t>varnem</a:t>
            </a:r>
            <a:r>
              <a:rPr lang="en-GB" sz="1400" dirty="0"/>
              <a:t> </a:t>
            </a:r>
            <a:r>
              <a:rPr lang="en-GB" sz="1400" dirty="0" err="1"/>
              <a:t>okolju</a:t>
            </a:r>
            <a:r>
              <a:rPr lang="en-GB" sz="1400" dirty="0"/>
              <a:t> </a:t>
            </a:r>
            <a:r>
              <a:rPr lang="en-GB" sz="1400" dirty="0" err="1"/>
              <a:t>zagotovljena</a:t>
            </a:r>
            <a:r>
              <a:rPr lang="en-GB" sz="1400" dirty="0"/>
              <a:t> z </a:t>
            </a:r>
            <a:r>
              <a:rPr lang="en-GB" sz="1400" dirty="0" err="1"/>
              <a:t>ustrezno</a:t>
            </a:r>
            <a:r>
              <a:rPr lang="en-GB" sz="1400" dirty="0"/>
              <a:t> </a:t>
            </a:r>
            <a:r>
              <a:rPr lang="en-GB" sz="1400" dirty="0" err="1"/>
              <a:t>ravnjo</a:t>
            </a:r>
            <a:r>
              <a:rPr lang="en-GB" sz="1400" dirty="0"/>
              <a:t> </a:t>
            </a:r>
            <a:r>
              <a:rPr lang="en-GB" sz="1400" dirty="0" err="1"/>
              <a:t>varnosti</a:t>
            </a:r>
            <a:r>
              <a:rPr lang="en-GB" sz="1400" dirty="0"/>
              <a:t>, ki mora </a:t>
            </a:r>
            <a:r>
              <a:rPr lang="en-GB" sz="1400" dirty="0" err="1"/>
              <a:t>biti</a:t>
            </a:r>
            <a:r>
              <a:rPr lang="en-GB" sz="1400" dirty="0"/>
              <a:t> </a:t>
            </a:r>
            <a:r>
              <a:rPr lang="en-GB" sz="1400" dirty="0" err="1"/>
              <a:t>sorazmerna</a:t>
            </a:r>
            <a:r>
              <a:rPr lang="en-GB" sz="1400" dirty="0"/>
              <a:t> in </a:t>
            </a:r>
            <a:r>
              <a:rPr lang="en-GB" sz="1400" dirty="0" err="1"/>
              <a:t>omejena</a:t>
            </a:r>
            <a:r>
              <a:rPr lang="en-GB" sz="1400" dirty="0"/>
              <a:t> </a:t>
            </a:r>
            <a:r>
              <a:rPr lang="en-GB" sz="1400" dirty="0" err="1"/>
              <a:t>na</a:t>
            </a:r>
            <a:r>
              <a:rPr lang="en-GB" sz="1400" dirty="0"/>
              <a:t> to, </a:t>
            </a:r>
            <a:r>
              <a:rPr lang="en-GB" sz="1400" dirty="0" err="1"/>
              <a:t>kar</a:t>
            </a:r>
            <a:r>
              <a:rPr lang="en-GB" sz="1400" dirty="0"/>
              <a:t> je </a:t>
            </a:r>
            <a:r>
              <a:rPr lang="en-GB" sz="1400" dirty="0" err="1"/>
              <a:t>potrebno</a:t>
            </a:r>
            <a:r>
              <a:rPr lang="en-GB" sz="1400" dirty="0"/>
              <a:t> za </a:t>
            </a:r>
            <a:r>
              <a:rPr lang="en-GB" sz="1400" dirty="0" err="1"/>
              <a:t>varno</a:t>
            </a:r>
            <a:r>
              <a:rPr lang="en-GB" sz="1400" dirty="0"/>
              <a:t> </a:t>
            </a:r>
            <a:r>
              <a:rPr lang="en-GB" sz="1400" dirty="0" err="1"/>
              <a:t>hrambo</a:t>
            </a:r>
            <a:r>
              <a:rPr lang="en-GB" sz="1400" dirty="0"/>
              <a:t> </a:t>
            </a:r>
            <a:r>
              <a:rPr lang="en-GB" sz="1400" dirty="0" err="1"/>
              <a:t>kopij</a:t>
            </a:r>
            <a:r>
              <a:rPr lang="en-GB" sz="1400" dirty="0"/>
              <a:t> in </a:t>
            </a:r>
            <a:r>
              <a:rPr lang="en-GB" sz="1400" dirty="0" err="1"/>
              <a:t>preprečevanje</a:t>
            </a:r>
            <a:r>
              <a:rPr lang="en-GB" sz="1400" dirty="0"/>
              <a:t> </a:t>
            </a:r>
            <a:r>
              <a:rPr lang="en-GB" sz="1400" dirty="0" err="1"/>
              <a:t>nedovoljene</a:t>
            </a:r>
            <a:r>
              <a:rPr lang="en-GB" sz="1400" dirty="0"/>
              <a:t> </a:t>
            </a:r>
            <a:r>
              <a:rPr lang="en-GB" sz="1400" dirty="0" err="1"/>
              <a:t>uporabe</a:t>
            </a:r>
            <a:r>
              <a:rPr lang="en-GB" sz="1400" dirty="0"/>
              <a:t>.</a:t>
            </a:r>
          </a:p>
          <a:p>
            <a:endParaRPr lang="en-GB" sz="1400" dirty="0"/>
          </a:p>
          <a:p>
            <a:r>
              <a:rPr lang="en-GB" sz="1400" dirty="0"/>
              <a:t>(4) </a:t>
            </a:r>
            <a:r>
              <a:rPr lang="en-GB" sz="1400" dirty="0" err="1"/>
              <a:t>Avtor</a:t>
            </a:r>
            <a:r>
              <a:rPr lang="en-GB" sz="1400" dirty="0"/>
              <a:t> </a:t>
            </a:r>
            <a:r>
              <a:rPr lang="en-GB" sz="1400" dirty="0" err="1"/>
              <a:t>lahko</a:t>
            </a:r>
            <a:r>
              <a:rPr lang="en-GB" sz="1400" dirty="0"/>
              <a:t> </a:t>
            </a:r>
            <a:r>
              <a:rPr lang="en-GB" sz="1400" dirty="0" err="1"/>
              <a:t>uporablja</a:t>
            </a:r>
            <a:r>
              <a:rPr lang="en-GB" sz="1400" dirty="0"/>
              <a:t> </a:t>
            </a:r>
            <a:r>
              <a:rPr lang="en-GB" sz="1400" dirty="0" err="1"/>
              <a:t>ustrezne</a:t>
            </a:r>
            <a:r>
              <a:rPr lang="en-GB" sz="1400" dirty="0"/>
              <a:t> </a:t>
            </a:r>
            <a:r>
              <a:rPr lang="en-GB" sz="1400" dirty="0" err="1"/>
              <a:t>ukrepe</a:t>
            </a:r>
            <a:r>
              <a:rPr lang="en-GB" sz="1400" dirty="0"/>
              <a:t> za </a:t>
            </a:r>
            <a:r>
              <a:rPr lang="en-GB" sz="1400" dirty="0" err="1"/>
              <a:t>zagotovitev</a:t>
            </a:r>
            <a:r>
              <a:rPr lang="en-GB" sz="1400" dirty="0"/>
              <a:t> </a:t>
            </a:r>
            <a:r>
              <a:rPr lang="en-GB" sz="1400" dirty="0" err="1"/>
              <a:t>varnosti</a:t>
            </a:r>
            <a:r>
              <a:rPr lang="en-GB" sz="1400" dirty="0"/>
              <a:t> in </a:t>
            </a:r>
            <a:r>
              <a:rPr lang="en-GB" sz="1400" dirty="0" err="1"/>
              <a:t>integritete</a:t>
            </a:r>
            <a:r>
              <a:rPr lang="en-GB" sz="1400" dirty="0"/>
              <a:t> </a:t>
            </a:r>
            <a:r>
              <a:rPr lang="en-GB" sz="1400" dirty="0" err="1"/>
              <a:t>svojih</a:t>
            </a:r>
            <a:r>
              <a:rPr lang="en-GB" sz="1400" dirty="0"/>
              <a:t> </a:t>
            </a:r>
            <a:r>
              <a:rPr lang="en-GB" sz="1400" dirty="0" err="1"/>
              <a:t>omrežij</a:t>
            </a:r>
            <a:r>
              <a:rPr lang="en-GB" sz="1400" dirty="0"/>
              <a:t> in </a:t>
            </a:r>
            <a:r>
              <a:rPr lang="en-GB" sz="1400" dirty="0" err="1"/>
              <a:t>podatkovnih</a:t>
            </a:r>
            <a:r>
              <a:rPr lang="en-GB" sz="1400" dirty="0"/>
              <a:t> </a:t>
            </a:r>
            <a:r>
              <a:rPr lang="en-GB" sz="1400" dirty="0" err="1"/>
              <a:t>baz</a:t>
            </a:r>
            <a:r>
              <a:rPr lang="en-GB" sz="1400" dirty="0"/>
              <a:t>, </a:t>
            </a:r>
            <a:r>
              <a:rPr lang="en-GB" sz="1400" dirty="0" err="1"/>
              <a:t>vendar</a:t>
            </a:r>
            <a:r>
              <a:rPr lang="en-GB" sz="1400" dirty="0"/>
              <a:t> </a:t>
            </a:r>
            <a:r>
              <a:rPr lang="en-GB" sz="1400" dirty="0" err="1"/>
              <a:t>takšni</a:t>
            </a:r>
            <a:r>
              <a:rPr lang="en-GB" sz="1400" dirty="0"/>
              <a:t> </a:t>
            </a:r>
            <a:r>
              <a:rPr lang="en-GB" sz="1400" dirty="0" err="1"/>
              <a:t>ukrepi</a:t>
            </a:r>
            <a:r>
              <a:rPr lang="en-GB" sz="1400" dirty="0"/>
              <a:t> ne </a:t>
            </a:r>
            <a:r>
              <a:rPr lang="en-GB" sz="1400" dirty="0" err="1"/>
              <a:t>smejo</a:t>
            </a:r>
            <a:r>
              <a:rPr lang="en-GB" sz="1400" dirty="0"/>
              <a:t> </a:t>
            </a:r>
            <a:r>
              <a:rPr lang="en-GB" sz="1400" dirty="0" err="1"/>
              <a:t>biti</a:t>
            </a:r>
            <a:r>
              <a:rPr lang="en-GB" sz="1400" dirty="0"/>
              <a:t> </a:t>
            </a:r>
            <a:r>
              <a:rPr lang="en-GB" sz="1400" dirty="0" err="1"/>
              <a:t>nesorazmerni</a:t>
            </a:r>
            <a:r>
              <a:rPr lang="en-GB" sz="1400" dirty="0"/>
              <a:t> in ne </a:t>
            </a:r>
            <a:r>
              <a:rPr lang="en-GB" sz="1400" dirty="0" err="1"/>
              <a:t>smejo</a:t>
            </a:r>
            <a:r>
              <a:rPr lang="en-GB" sz="1400" dirty="0"/>
              <a:t> </a:t>
            </a:r>
            <a:r>
              <a:rPr lang="en-GB" sz="1400" dirty="0" err="1"/>
              <a:t>preprečiti</a:t>
            </a:r>
            <a:r>
              <a:rPr lang="en-GB" sz="1400" dirty="0"/>
              <a:t> </a:t>
            </a:r>
            <a:r>
              <a:rPr lang="en-GB" sz="1400" dirty="0" err="1"/>
              <a:t>učinkovitega</a:t>
            </a:r>
            <a:r>
              <a:rPr lang="en-GB" sz="1400" dirty="0"/>
              <a:t> </a:t>
            </a:r>
            <a:r>
              <a:rPr lang="en-GB" sz="1400" dirty="0" err="1"/>
              <a:t>izvajanja</a:t>
            </a:r>
            <a:r>
              <a:rPr lang="en-GB" sz="1400" dirty="0"/>
              <a:t> </a:t>
            </a:r>
            <a:r>
              <a:rPr lang="en-GB" sz="1400" dirty="0" err="1"/>
              <a:t>besedilnega</a:t>
            </a:r>
            <a:r>
              <a:rPr lang="en-GB" sz="1400" dirty="0"/>
              <a:t> in </a:t>
            </a:r>
            <a:r>
              <a:rPr lang="en-GB" sz="1400" dirty="0" err="1"/>
              <a:t>podatkovnega</a:t>
            </a:r>
            <a:r>
              <a:rPr lang="en-GB" sz="1400" dirty="0"/>
              <a:t> </a:t>
            </a:r>
            <a:r>
              <a:rPr lang="en-GB" sz="1400" dirty="0" err="1"/>
              <a:t>rudarjenja</a:t>
            </a:r>
            <a:r>
              <a:rPr lang="en-GB" sz="1400" dirty="0"/>
              <a:t>, </a:t>
            </a:r>
            <a:r>
              <a:rPr lang="en-GB" sz="1400" dirty="0" err="1"/>
              <a:t>kot</a:t>
            </a:r>
            <a:r>
              <a:rPr lang="en-GB" sz="1400" dirty="0"/>
              <a:t> ga </a:t>
            </a:r>
            <a:r>
              <a:rPr lang="en-GB" sz="1400" dirty="0" err="1"/>
              <a:t>ureja</a:t>
            </a:r>
            <a:r>
              <a:rPr lang="en-GB" sz="1400" dirty="0"/>
              <a:t> </a:t>
            </a:r>
            <a:r>
              <a:rPr lang="en-GB" sz="1400" dirty="0" err="1"/>
              <a:t>prvi</a:t>
            </a:r>
            <a:r>
              <a:rPr lang="en-GB" sz="1400" dirty="0"/>
              <a:t> </a:t>
            </a:r>
            <a:r>
              <a:rPr lang="en-GB" sz="1400" dirty="0" err="1"/>
              <a:t>odstavek</a:t>
            </a:r>
            <a:r>
              <a:rPr lang="en-GB" sz="1400" dirty="0"/>
              <a:t> </a:t>
            </a:r>
            <a:r>
              <a:rPr lang="en-GB" sz="1400" dirty="0" err="1"/>
              <a:t>tega</a:t>
            </a:r>
            <a:r>
              <a:rPr lang="en-GB" sz="1400" dirty="0"/>
              <a:t> </a:t>
            </a:r>
            <a:r>
              <a:rPr lang="en-GB" sz="1400" dirty="0" err="1"/>
              <a:t>člena</a:t>
            </a:r>
            <a:r>
              <a:rPr lang="en-GB" sz="1400" dirty="0"/>
              <a:t>. </a:t>
            </a:r>
            <a:r>
              <a:rPr lang="en-GB" sz="1400" dirty="0" err="1">
                <a:solidFill>
                  <a:schemeClr val="accent2"/>
                </a:solidFill>
              </a:rPr>
              <a:t>Če</a:t>
            </a:r>
            <a:r>
              <a:rPr lang="en-GB" sz="1400" dirty="0">
                <a:solidFill>
                  <a:schemeClr val="accent2"/>
                </a:solidFill>
              </a:rPr>
              <a:t> </a:t>
            </a:r>
            <a:r>
              <a:rPr lang="en-GB" sz="1400" dirty="0" err="1">
                <a:solidFill>
                  <a:schemeClr val="accent2"/>
                </a:solidFill>
              </a:rPr>
              <a:t>uporaba</a:t>
            </a:r>
            <a:r>
              <a:rPr lang="en-GB" sz="1400" dirty="0">
                <a:solidFill>
                  <a:schemeClr val="accent2"/>
                </a:solidFill>
              </a:rPr>
              <a:t> </a:t>
            </a:r>
            <a:r>
              <a:rPr lang="en-GB" sz="1400" dirty="0" err="1">
                <a:solidFill>
                  <a:schemeClr val="accent2"/>
                </a:solidFill>
              </a:rPr>
              <a:t>kakršnih</a:t>
            </a:r>
            <a:r>
              <a:rPr lang="en-GB" sz="1400" dirty="0">
                <a:solidFill>
                  <a:schemeClr val="accent2"/>
                </a:solidFill>
              </a:rPr>
              <a:t> </a:t>
            </a:r>
            <a:r>
              <a:rPr lang="en-GB" sz="1400" dirty="0" err="1">
                <a:solidFill>
                  <a:schemeClr val="accent2"/>
                </a:solidFill>
              </a:rPr>
              <a:t>koli</a:t>
            </a:r>
            <a:r>
              <a:rPr lang="en-GB" sz="1400" dirty="0">
                <a:solidFill>
                  <a:schemeClr val="accent2"/>
                </a:solidFill>
              </a:rPr>
              <a:t> </a:t>
            </a:r>
            <a:r>
              <a:rPr lang="en-GB" sz="1400" dirty="0" err="1">
                <a:solidFill>
                  <a:schemeClr val="accent2"/>
                </a:solidFill>
              </a:rPr>
              <a:t>varnostnih</a:t>
            </a:r>
            <a:r>
              <a:rPr lang="en-GB" sz="1400" dirty="0">
                <a:solidFill>
                  <a:schemeClr val="accent2"/>
                </a:solidFill>
              </a:rPr>
              <a:t> </a:t>
            </a:r>
            <a:r>
              <a:rPr lang="en-GB" sz="1400" dirty="0" err="1">
                <a:solidFill>
                  <a:schemeClr val="accent2"/>
                </a:solidFill>
              </a:rPr>
              <a:t>zaščitnih</a:t>
            </a:r>
            <a:r>
              <a:rPr lang="en-GB" sz="1400" dirty="0">
                <a:solidFill>
                  <a:schemeClr val="accent2"/>
                </a:solidFill>
              </a:rPr>
              <a:t> </a:t>
            </a:r>
            <a:r>
              <a:rPr lang="en-GB" sz="1400" dirty="0" err="1">
                <a:solidFill>
                  <a:schemeClr val="accent2"/>
                </a:solidFill>
              </a:rPr>
              <a:t>ukrepov</a:t>
            </a:r>
            <a:r>
              <a:rPr lang="en-GB" sz="1400" dirty="0">
                <a:solidFill>
                  <a:schemeClr val="accent2"/>
                </a:solidFill>
              </a:rPr>
              <a:t> </a:t>
            </a:r>
            <a:r>
              <a:rPr lang="en-GB" sz="1400" dirty="0" err="1">
                <a:solidFill>
                  <a:schemeClr val="accent2"/>
                </a:solidFill>
              </a:rPr>
              <a:t>preprečuje</a:t>
            </a:r>
            <a:r>
              <a:rPr lang="en-GB" sz="1400" dirty="0">
                <a:solidFill>
                  <a:schemeClr val="accent2"/>
                </a:solidFill>
              </a:rPr>
              <a:t> </a:t>
            </a:r>
            <a:r>
              <a:rPr lang="en-GB" sz="1400" dirty="0" err="1">
                <a:solidFill>
                  <a:schemeClr val="accent2"/>
                </a:solidFill>
              </a:rPr>
              <a:t>osebi</a:t>
            </a:r>
            <a:r>
              <a:rPr lang="en-GB" sz="1400" dirty="0">
                <a:solidFill>
                  <a:schemeClr val="accent2"/>
                </a:solidFill>
              </a:rPr>
              <a:t>, da </a:t>
            </a:r>
            <a:r>
              <a:rPr lang="en-GB" sz="1400" dirty="0" err="1">
                <a:solidFill>
                  <a:schemeClr val="accent2"/>
                </a:solidFill>
              </a:rPr>
              <a:t>izvaja</a:t>
            </a:r>
            <a:r>
              <a:rPr lang="en-GB" sz="1400" dirty="0">
                <a:solidFill>
                  <a:schemeClr val="accent2"/>
                </a:solidFill>
              </a:rPr>
              <a:t> </a:t>
            </a:r>
            <a:r>
              <a:rPr lang="en-GB" sz="1400" dirty="0" err="1">
                <a:solidFill>
                  <a:schemeClr val="accent2"/>
                </a:solidFill>
              </a:rPr>
              <a:t>dejanja</a:t>
            </a:r>
            <a:r>
              <a:rPr lang="en-GB" sz="1400" dirty="0">
                <a:solidFill>
                  <a:schemeClr val="accent2"/>
                </a:solidFill>
              </a:rPr>
              <a:t>, ki so v </a:t>
            </a:r>
            <a:r>
              <a:rPr lang="en-GB" sz="1400" dirty="0" err="1">
                <a:solidFill>
                  <a:schemeClr val="accent2"/>
                </a:solidFill>
              </a:rPr>
              <a:t>skladu</a:t>
            </a:r>
            <a:r>
              <a:rPr lang="en-GB" sz="1400" dirty="0">
                <a:solidFill>
                  <a:schemeClr val="accent2"/>
                </a:solidFill>
              </a:rPr>
              <a:t> s </a:t>
            </a:r>
            <a:r>
              <a:rPr lang="en-GB" sz="1400" dirty="0" err="1">
                <a:solidFill>
                  <a:schemeClr val="accent2"/>
                </a:solidFill>
              </a:rPr>
              <a:t>tem</a:t>
            </a:r>
            <a:r>
              <a:rPr lang="en-GB" sz="1400" dirty="0">
                <a:solidFill>
                  <a:schemeClr val="accent2"/>
                </a:solidFill>
              </a:rPr>
              <a:t> </a:t>
            </a:r>
            <a:r>
              <a:rPr lang="en-GB" sz="1400" dirty="0" err="1">
                <a:solidFill>
                  <a:schemeClr val="accent2"/>
                </a:solidFill>
              </a:rPr>
              <a:t>členom</a:t>
            </a:r>
            <a:r>
              <a:rPr lang="en-GB" sz="1400" dirty="0">
                <a:solidFill>
                  <a:schemeClr val="accent2"/>
                </a:solidFill>
              </a:rPr>
              <a:t> </a:t>
            </a:r>
            <a:r>
              <a:rPr lang="en-GB" sz="1400" dirty="0" err="1">
                <a:solidFill>
                  <a:schemeClr val="accent2"/>
                </a:solidFill>
              </a:rPr>
              <a:t>dovoljena</a:t>
            </a:r>
            <a:r>
              <a:rPr lang="en-GB" sz="1400" dirty="0">
                <a:solidFill>
                  <a:schemeClr val="accent2"/>
                </a:solidFill>
              </a:rPr>
              <a:t>, mora </a:t>
            </a:r>
            <a:r>
              <a:rPr lang="en-GB" sz="1400" dirty="0" err="1">
                <a:solidFill>
                  <a:schemeClr val="accent2"/>
                </a:solidFill>
              </a:rPr>
              <a:t>avtor</a:t>
            </a:r>
            <a:r>
              <a:rPr lang="en-GB" sz="1400" dirty="0">
                <a:solidFill>
                  <a:schemeClr val="accent2"/>
                </a:solidFill>
              </a:rPr>
              <a:t> </a:t>
            </a:r>
            <a:r>
              <a:rPr lang="en-GB" sz="1400" dirty="0" err="1">
                <a:solidFill>
                  <a:schemeClr val="accent2"/>
                </a:solidFill>
              </a:rPr>
              <a:t>tej</a:t>
            </a:r>
            <a:r>
              <a:rPr lang="en-GB" sz="1400" dirty="0">
                <a:solidFill>
                  <a:schemeClr val="accent2"/>
                </a:solidFill>
              </a:rPr>
              <a:t> </a:t>
            </a:r>
            <a:r>
              <a:rPr lang="en-GB" sz="1400" dirty="0" err="1">
                <a:solidFill>
                  <a:schemeClr val="accent2"/>
                </a:solidFill>
              </a:rPr>
              <a:t>osebi</a:t>
            </a:r>
            <a:r>
              <a:rPr lang="en-GB" sz="1400" dirty="0">
                <a:solidFill>
                  <a:schemeClr val="accent2"/>
                </a:solidFill>
              </a:rPr>
              <a:t> </a:t>
            </a:r>
            <a:r>
              <a:rPr lang="en-GB" sz="1400" dirty="0" err="1">
                <a:solidFill>
                  <a:schemeClr val="accent2"/>
                </a:solidFill>
              </a:rPr>
              <a:t>zagotoviti</a:t>
            </a:r>
            <a:r>
              <a:rPr lang="en-GB" sz="1400" dirty="0">
                <a:solidFill>
                  <a:schemeClr val="accent2"/>
                </a:solidFill>
              </a:rPr>
              <a:t> </a:t>
            </a:r>
            <a:r>
              <a:rPr lang="en-GB" sz="1400" dirty="0" err="1">
                <a:solidFill>
                  <a:schemeClr val="accent2"/>
                </a:solidFill>
              </a:rPr>
              <a:t>dostop</a:t>
            </a:r>
            <a:r>
              <a:rPr lang="en-GB" sz="1400" dirty="0">
                <a:solidFill>
                  <a:schemeClr val="accent2"/>
                </a:solidFill>
              </a:rPr>
              <a:t> do del in </a:t>
            </a:r>
            <a:r>
              <a:rPr lang="en-GB" sz="1400" dirty="0" err="1">
                <a:solidFill>
                  <a:schemeClr val="accent2"/>
                </a:solidFill>
              </a:rPr>
              <a:t>uporabo</a:t>
            </a:r>
            <a:r>
              <a:rPr lang="en-GB" sz="1400" dirty="0">
                <a:solidFill>
                  <a:schemeClr val="accent2"/>
                </a:solidFill>
              </a:rPr>
              <a:t> v </a:t>
            </a:r>
            <a:r>
              <a:rPr lang="en-GB" sz="1400" dirty="0" err="1">
                <a:solidFill>
                  <a:schemeClr val="accent2"/>
                </a:solidFill>
              </a:rPr>
              <a:t>skladu</a:t>
            </a:r>
            <a:r>
              <a:rPr lang="en-GB" sz="1400" dirty="0">
                <a:solidFill>
                  <a:schemeClr val="accent2"/>
                </a:solidFill>
              </a:rPr>
              <a:t> s </a:t>
            </a:r>
            <a:r>
              <a:rPr lang="en-GB" sz="1400" dirty="0" err="1">
                <a:solidFill>
                  <a:schemeClr val="accent2"/>
                </a:solidFill>
              </a:rPr>
              <a:t>tem</a:t>
            </a:r>
            <a:r>
              <a:rPr lang="en-GB" sz="1400" dirty="0">
                <a:solidFill>
                  <a:schemeClr val="accent2"/>
                </a:solidFill>
              </a:rPr>
              <a:t> </a:t>
            </a:r>
            <a:r>
              <a:rPr lang="en-GB" sz="1400" dirty="0" err="1">
                <a:solidFill>
                  <a:schemeClr val="accent2"/>
                </a:solidFill>
              </a:rPr>
              <a:t>členom</a:t>
            </a:r>
            <a:r>
              <a:rPr lang="en-GB" sz="1400" dirty="0">
                <a:solidFill>
                  <a:schemeClr val="accent2"/>
                </a:solidFill>
              </a:rPr>
              <a:t> v </a:t>
            </a:r>
            <a:r>
              <a:rPr lang="en-GB" sz="1400" dirty="0" err="1">
                <a:solidFill>
                  <a:schemeClr val="accent2"/>
                </a:solidFill>
              </a:rPr>
              <a:t>roku</a:t>
            </a:r>
            <a:r>
              <a:rPr lang="en-GB" sz="1400" dirty="0">
                <a:solidFill>
                  <a:schemeClr val="accent2"/>
                </a:solidFill>
              </a:rPr>
              <a:t>, ki </a:t>
            </a:r>
            <a:r>
              <a:rPr lang="en-GB" sz="1400" dirty="0" err="1">
                <a:solidFill>
                  <a:schemeClr val="accent2"/>
                </a:solidFill>
              </a:rPr>
              <a:t>ni</a:t>
            </a:r>
            <a:r>
              <a:rPr lang="en-GB" sz="1400" dirty="0">
                <a:solidFill>
                  <a:schemeClr val="accent2"/>
                </a:solidFill>
              </a:rPr>
              <a:t> </a:t>
            </a:r>
            <a:r>
              <a:rPr lang="en-GB" sz="1400" dirty="0" err="1">
                <a:solidFill>
                  <a:schemeClr val="accent2"/>
                </a:solidFill>
              </a:rPr>
              <a:t>daljši</a:t>
            </a:r>
            <a:r>
              <a:rPr lang="en-GB" sz="1400" dirty="0">
                <a:solidFill>
                  <a:schemeClr val="accent2"/>
                </a:solidFill>
              </a:rPr>
              <a:t> od 72 </a:t>
            </a:r>
            <a:r>
              <a:rPr lang="en-GB" sz="1400" dirty="0" err="1">
                <a:solidFill>
                  <a:schemeClr val="accent2"/>
                </a:solidFill>
              </a:rPr>
              <a:t>ur</a:t>
            </a:r>
            <a:r>
              <a:rPr lang="en-GB" sz="1400" dirty="0">
                <a:solidFill>
                  <a:schemeClr val="accent2"/>
                </a:solidFill>
              </a:rPr>
              <a:t>.</a:t>
            </a:r>
          </a:p>
          <a:p>
            <a:endParaRPr lang="en-GB" sz="1400" dirty="0"/>
          </a:p>
          <a:p>
            <a:r>
              <a:rPr lang="en-GB" sz="1400" dirty="0"/>
              <a:t>(5) </a:t>
            </a:r>
            <a:r>
              <a:rPr lang="en-GB" sz="1400" dirty="0" err="1">
                <a:solidFill>
                  <a:schemeClr val="accent2"/>
                </a:solidFill>
              </a:rPr>
              <a:t>Deljenje</a:t>
            </a:r>
            <a:r>
              <a:rPr lang="en-GB" sz="1400" dirty="0">
                <a:solidFill>
                  <a:schemeClr val="accent2"/>
                </a:solidFill>
              </a:rPr>
              <a:t> in </a:t>
            </a:r>
            <a:r>
              <a:rPr lang="en-GB" sz="1400" dirty="0" err="1">
                <a:solidFill>
                  <a:schemeClr val="accent2"/>
                </a:solidFill>
              </a:rPr>
              <a:t>dajanje</a:t>
            </a:r>
            <a:r>
              <a:rPr lang="en-GB" sz="1400" dirty="0">
                <a:solidFill>
                  <a:schemeClr val="accent2"/>
                </a:solidFill>
              </a:rPr>
              <a:t> </a:t>
            </a:r>
            <a:r>
              <a:rPr lang="en-GB" sz="1400" dirty="0" err="1">
                <a:solidFill>
                  <a:schemeClr val="accent2"/>
                </a:solidFill>
              </a:rPr>
              <a:t>na</a:t>
            </a:r>
            <a:r>
              <a:rPr lang="en-GB" sz="1400" dirty="0">
                <a:solidFill>
                  <a:schemeClr val="accent2"/>
                </a:solidFill>
              </a:rPr>
              <a:t> </a:t>
            </a:r>
            <a:r>
              <a:rPr lang="en-GB" sz="1400" dirty="0" err="1">
                <a:solidFill>
                  <a:schemeClr val="accent2"/>
                </a:solidFill>
              </a:rPr>
              <a:t>voljo</a:t>
            </a:r>
            <a:r>
              <a:rPr lang="en-GB" sz="1400" dirty="0">
                <a:solidFill>
                  <a:schemeClr val="accent2"/>
                </a:solidFill>
              </a:rPr>
              <a:t> </a:t>
            </a:r>
            <a:r>
              <a:rPr lang="en-GB" sz="1400" dirty="0" err="1">
                <a:solidFill>
                  <a:schemeClr val="accent2"/>
                </a:solidFill>
              </a:rPr>
              <a:t>javnosti</a:t>
            </a:r>
            <a:r>
              <a:rPr lang="en-GB" sz="1400" dirty="0">
                <a:solidFill>
                  <a:schemeClr val="accent2"/>
                </a:solidFill>
              </a:rPr>
              <a:t> </a:t>
            </a:r>
            <a:r>
              <a:rPr lang="en-GB" sz="1400" dirty="0" err="1">
                <a:solidFill>
                  <a:schemeClr val="accent2"/>
                </a:solidFill>
              </a:rPr>
              <a:t>izsledkov</a:t>
            </a:r>
            <a:r>
              <a:rPr lang="en-GB" sz="1400" dirty="0">
                <a:solidFill>
                  <a:schemeClr val="accent2"/>
                </a:solidFill>
              </a:rPr>
              <a:t> </a:t>
            </a:r>
            <a:r>
              <a:rPr lang="en-GB" sz="1400" dirty="0" err="1">
                <a:solidFill>
                  <a:schemeClr val="accent2"/>
                </a:solidFill>
              </a:rPr>
              <a:t>besedilnega</a:t>
            </a:r>
            <a:r>
              <a:rPr lang="en-GB" sz="1400" dirty="0">
                <a:solidFill>
                  <a:schemeClr val="accent2"/>
                </a:solidFill>
              </a:rPr>
              <a:t> in </a:t>
            </a:r>
            <a:r>
              <a:rPr lang="en-GB" sz="1400" dirty="0" err="1">
                <a:solidFill>
                  <a:schemeClr val="accent2"/>
                </a:solidFill>
              </a:rPr>
              <a:t>podatkovnega</a:t>
            </a:r>
            <a:r>
              <a:rPr lang="en-GB" sz="1400" dirty="0">
                <a:solidFill>
                  <a:schemeClr val="accent2"/>
                </a:solidFill>
              </a:rPr>
              <a:t> </a:t>
            </a:r>
            <a:r>
              <a:rPr lang="en-GB" sz="1400" dirty="0" err="1">
                <a:solidFill>
                  <a:schemeClr val="accent2"/>
                </a:solidFill>
              </a:rPr>
              <a:t>rudarjenja</a:t>
            </a:r>
            <a:r>
              <a:rPr lang="en-GB" sz="1400" dirty="0">
                <a:solidFill>
                  <a:schemeClr val="accent2"/>
                </a:solidFill>
              </a:rPr>
              <a:t> </a:t>
            </a:r>
            <a:r>
              <a:rPr lang="en-GB" sz="1400" dirty="0" err="1">
                <a:solidFill>
                  <a:schemeClr val="accent2"/>
                </a:solidFill>
              </a:rPr>
              <a:t>iz</a:t>
            </a:r>
            <a:r>
              <a:rPr lang="en-GB" sz="1400" dirty="0">
                <a:solidFill>
                  <a:schemeClr val="accent2"/>
                </a:solidFill>
              </a:rPr>
              <a:t> </a:t>
            </a:r>
            <a:r>
              <a:rPr lang="en-GB" sz="1400" dirty="0" err="1">
                <a:solidFill>
                  <a:schemeClr val="accent2"/>
                </a:solidFill>
              </a:rPr>
              <a:t>prvega</a:t>
            </a:r>
            <a:r>
              <a:rPr lang="en-GB" sz="1400" dirty="0">
                <a:solidFill>
                  <a:schemeClr val="accent2"/>
                </a:solidFill>
              </a:rPr>
              <a:t> </a:t>
            </a:r>
            <a:r>
              <a:rPr lang="en-GB" sz="1400" dirty="0" err="1">
                <a:solidFill>
                  <a:schemeClr val="accent2"/>
                </a:solidFill>
              </a:rPr>
              <a:t>odstavka</a:t>
            </a:r>
            <a:r>
              <a:rPr lang="en-GB" sz="1400" dirty="0">
                <a:solidFill>
                  <a:schemeClr val="accent2"/>
                </a:solidFill>
              </a:rPr>
              <a:t> </a:t>
            </a:r>
            <a:r>
              <a:rPr lang="en-GB" sz="1400" dirty="0" err="1">
                <a:solidFill>
                  <a:schemeClr val="accent2"/>
                </a:solidFill>
              </a:rPr>
              <a:t>tega</a:t>
            </a:r>
            <a:r>
              <a:rPr lang="en-GB" sz="1400" dirty="0">
                <a:solidFill>
                  <a:schemeClr val="accent2"/>
                </a:solidFill>
              </a:rPr>
              <a:t> </a:t>
            </a:r>
            <a:r>
              <a:rPr lang="en-GB" sz="1400" dirty="0" err="1">
                <a:solidFill>
                  <a:schemeClr val="accent2"/>
                </a:solidFill>
              </a:rPr>
              <a:t>člena</a:t>
            </a:r>
            <a:r>
              <a:rPr lang="en-GB" sz="1400" dirty="0">
                <a:solidFill>
                  <a:schemeClr val="accent2"/>
                </a:solidFill>
              </a:rPr>
              <a:t> je </a:t>
            </a:r>
            <a:r>
              <a:rPr lang="en-GB" sz="1400" dirty="0" err="1">
                <a:solidFill>
                  <a:schemeClr val="accent2"/>
                </a:solidFill>
              </a:rPr>
              <a:t>dopustno</a:t>
            </a:r>
            <a:r>
              <a:rPr lang="en-GB" sz="1400" dirty="0"/>
              <a:t>, </a:t>
            </a:r>
            <a:r>
              <a:rPr lang="en-GB" sz="1400" dirty="0" err="1"/>
              <a:t>če</a:t>
            </a:r>
            <a:r>
              <a:rPr lang="en-GB" sz="1400" dirty="0"/>
              <a:t> je </a:t>
            </a:r>
            <a:r>
              <a:rPr lang="en-GB" sz="1400" dirty="0" err="1"/>
              <a:t>obseg</a:t>
            </a:r>
            <a:r>
              <a:rPr lang="en-GB" sz="1400" dirty="0"/>
              <a:t> </a:t>
            </a:r>
            <a:r>
              <a:rPr lang="en-GB" sz="1400" dirty="0" err="1"/>
              <a:t>besedilnega</a:t>
            </a:r>
            <a:r>
              <a:rPr lang="en-GB" sz="1400" dirty="0"/>
              <a:t> in </a:t>
            </a:r>
            <a:r>
              <a:rPr lang="en-GB" sz="1400" dirty="0" err="1"/>
              <a:t>podatkovnega</a:t>
            </a:r>
            <a:r>
              <a:rPr lang="en-GB" sz="1400" dirty="0"/>
              <a:t> </a:t>
            </a:r>
            <a:r>
              <a:rPr lang="en-GB" sz="1400" dirty="0" err="1"/>
              <a:t>rudarjenja</a:t>
            </a:r>
            <a:r>
              <a:rPr lang="en-GB" sz="1400" dirty="0"/>
              <a:t> </a:t>
            </a:r>
            <a:r>
              <a:rPr lang="en-GB" sz="1400" dirty="0" err="1"/>
              <a:t>omejen</a:t>
            </a:r>
            <a:r>
              <a:rPr lang="en-GB" sz="1400" dirty="0"/>
              <a:t> glede </a:t>
            </a:r>
            <a:r>
              <a:rPr lang="en-GB" sz="1400" dirty="0" err="1"/>
              <a:t>na</a:t>
            </a:r>
            <a:r>
              <a:rPr lang="en-GB" sz="1400" dirty="0"/>
              <a:t> </a:t>
            </a:r>
            <a:r>
              <a:rPr lang="en-GB" sz="1400" dirty="0" err="1"/>
              <a:t>namen</a:t>
            </a:r>
            <a:r>
              <a:rPr lang="en-GB" sz="1400" dirty="0"/>
              <a:t>, ki ga je </a:t>
            </a:r>
            <a:r>
              <a:rPr lang="en-GB" sz="1400" dirty="0" err="1"/>
              <a:t>potrebno</a:t>
            </a:r>
            <a:r>
              <a:rPr lang="en-GB" sz="1400" dirty="0"/>
              <a:t> </a:t>
            </a:r>
            <a:r>
              <a:rPr lang="en-GB" sz="1400" dirty="0" err="1"/>
              <a:t>doseči</a:t>
            </a:r>
            <a:r>
              <a:rPr lang="en-GB" sz="1400" dirty="0"/>
              <a:t>, </a:t>
            </a:r>
            <a:r>
              <a:rPr lang="en-GB" sz="1400" dirty="0" err="1"/>
              <a:t>če</a:t>
            </a:r>
            <a:r>
              <a:rPr lang="en-GB" sz="1400" dirty="0"/>
              <a:t> je v </a:t>
            </a:r>
            <a:r>
              <a:rPr lang="en-GB" sz="1400" dirty="0" err="1"/>
              <a:t>skladu</a:t>
            </a:r>
            <a:r>
              <a:rPr lang="en-GB" sz="1400" dirty="0"/>
              <a:t> z </a:t>
            </a:r>
            <a:r>
              <a:rPr lang="en-GB" sz="1400" dirty="0" err="1"/>
              <a:t>dobrimi</a:t>
            </a:r>
            <a:r>
              <a:rPr lang="en-GB" sz="1400" dirty="0"/>
              <a:t> </a:t>
            </a:r>
            <a:r>
              <a:rPr lang="en-GB" sz="1400" dirty="0" err="1"/>
              <a:t>običaji</a:t>
            </a:r>
            <a:r>
              <a:rPr lang="en-GB" sz="1400" dirty="0"/>
              <a:t>, </a:t>
            </a:r>
            <a:r>
              <a:rPr lang="en-GB" sz="1400" dirty="0" err="1"/>
              <a:t>če</a:t>
            </a:r>
            <a:r>
              <a:rPr lang="en-GB" sz="1400" dirty="0"/>
              <a:t> ne </a:t>
            </a:r>
            <a:r>
              <a:rPr lang="en-GB" sz="1400" dirty="0" err="1"/>
              <a:t>nasprotuje</a:t>
            </a:r>
            <a:r>
              <a:rPr lang="en-GB" sz="1400" dirty="0"/>
              <a:t> </a:t>
            </a:r>
            <a:r>
              <a:rPr lang="en-GB" sz="1400" dirty="0" err="1"/>
              <a:t>običajni</a:t>
            </a:r>
            <a:r>
              <a:rPr lang="en-GB" sz="1400" dirty="0"/>
              <a:t> </a:t>
            </a:r>
            <a:r>
              <a:rPr lang="en-GB" sz="1400" dirty="0" err="1"/>
              <a:t>uporabi</a:t>
            </a:r>
            <a:r>
              <a:rPr lang="en-GB" sz="1400" dirty="0"/>
              <a:t> dela in </a:t>
            </a:r>
            <a:r>
              <a:rPr lang="en-GB" sz="1400" dirty="0" err="1"/>
              <a:t>če</a:t>
            </a:r>
            <a:r>
              <a:rPr lang="en-GB" sz="1400" dirty="0"/>
              <a:t> </a:t>
            </a:r>
            <a:r>
              <a:rPr lang="en-GB" sz="1400" dirty="0" err="1"/>
              <a:t>ni</a:t>
            </a:r>
            <a:r>
              <a:rPr lang="en-GB" sz="1400" dirty="0"/>
              <a:t> v </a:t>
            </a:r>
            <a:r>
              <a:rPr lang="en-GB" sz="1400" dirty="0" err="1"/>
              <a:t>nerazumni</a:t>
            </a:r>
            <a:r>
              <a:rPr lang="en-GB" sz="1400" dirty="0"/>
              <a:t> meri v </a:t>
            </a:r>
            <a:r>
              <a:rPr lang="en-GB" sz="1400" dirty="0" err="1"/>
              <a:t>nasprotju</a:t>
            </a:r>
            <a:r>
              <a:rPr lang="en-GB" sz="1400" dirty="0"/>
              <a:t> z </a:t>
            </a:r>
            <a:r>
              <a:rPr lang="en-GB" sz="1400" dirty="0" err="1"/>
              <a:t>zakonitimi</a:t>
            </a:r>
            <a:r>
              <a:rPr lang="en-GB" sz="1400" dirty="0"/>
              <a:t> </a:t>
            </a:r>
            <a:r>
              <a:rPr lang="en-GB" sz="1400" dirty="0" err="1"/>
              <a:t>interesi</a:t>
            </a:r>
            <a:r>
              <a:rPr lang="en-GB" sz="1400" dirty="0"/>
              <a:t> </a:t>
            </a:r>
            <a:r>
              <a:rPr lang="en-GB" sz="1400" dirty="0" err="1"/>
              <a:t>avtorja</a:t>
            </a:r>
            <a:r>
              <a:rPr lang="en-GB" sz="1400" dirty="0"/>
              <a:t>.</a:t>
            </a:r>
          </a:p>
          <a:p>
            <a:endParaRPr lang="en-GB" sz="1400" dirty="0"/>
          </a:p>
          <a:p>
            <a:r>
              <a:rPr lang="en-GB" sz="1400" dirty="0"/>
              <a:t>(6) </a:t>
            </a:r>
            <a:r>
              <a:rPr lang="en-GB" sz="1400" dirty="0" err="1"/>
              <a:t>Pogodbena</a:t>
            </a:r>
            <a:r>
              <a:rPr lang="en-GB" sz="1400" dirty="0"/>
              <a:t> </a:t>
            </a:r>
            <a:r>
              <a:rPr lang="en-GB" sz="1400" dirty="0" err="1"/>
              <a:t>določila</a:t>
            </a:r>
            <a:r>
              <a:rPr lang="en-GB" sz="1400" dirty="0"/>
              <a:t>, ki so v </a:t>
            </a:r>
            <a:r>
              <a:rPr lang="en-GB" sz="1400" dirty="0" err="1"/>
              <a:t>nasprotju</a:t>
            </a:r>
            <a:r>
              <a:rPr lang="en-GB" sz="1400" dirty="0"/>
              <a:t> s </a:t>
            </a:r>
            <a:r>
              <a:rPr lang="en-GB" sz="1400" dirty="0" err="1"/>
              <a:t>tem</a:t>
            </a:r>
            <a:r>
              <a:rPr lang="en-GB" sz="1400" dirty="0"/>
              <a:t> </a:t>
            </a:r>
            <a:r>
              <a:rPr lang="en-GB" sz="1400" dirty="0" err="1"/>
              <a:t>členom</a:t>
            </a:r>
            <a:r>
              <a:rPr lang="en-GB" sz="1400" dirty="0"/>
              <a:t>, so </a:t>
            </a:r>
            <a:r>
              <a:rPr lang="en-GB" sz="1400" dirty="0" err="1"/>
              <a:t>nična</a:t>
            </a:r>
            <a:r>
              <a:rPr lang="en-GB" sz="1400" dirty="0"/>
              <a:t>.</a:t>
            </a:r>
            <a:endParaRPr lang="en-SI" sz="1400" dirty="0"/>
          </a:p>
        </p:txBody>
      </p:sp>
    </p:spTree>
    <p:extLst>
      <p:ext uri="{BB962C8B-B14F-4D97-AF65-F5344CB8AC3E}">
        <p14:creationId xmlns:p14="http://schemas.microsoft.com/office/powerpoint/2010/main" val="2094215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48D3D-4640-44FC-03F2-9D0062F70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850569-C860-D6C8-C9F6-AD2957DA2A08}"/>
              </a:ext>
            </a:extLst>
          </p:cNvPr>
          <p:cNvSpPr>
            <a:spLocks noGrp="1"/>
          </p:cNvSpPr>
          <p:nvPr>
            <p:ph type="title"/>
          </p:nvPr>
        </p:nvSpPr>
        <p:spPr/>
        <p:txBody>
          <a:bodyPr>
            <a:normAutofit/>
          </a:bodyPr>
          <a:lstStyle/>
          <a:p>
            <a:r>
              <a:rPr lang="sl-SI" dirty="0"/>
              <a:t>II. Upravljanje avtorskih pravic</a:t>
            </a:r>
          </a:p>
        </p:txBody>
      </p:sp>
    </p:spTree>
    <p:extLst>
      <p:ext uri="{BB962C8B-B14F-4D97-AF65-F5344CB8AC3E}">
        <p14:creationId xmlns:p14="http://schemas.microsoft.com/office/powerpoint/2010/main" val="2115267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A0DD-2DCA-A275-F59F-53A453C0F42D}"/>
              </a:ext>
            </a:extLst>
          </p:cNvPr>
          <p:cNvSpPr>
            <a:spLocks noGrp="1"/>
          </p:cNvSpPr>
          <p:nvPr>
            <p:ph type="title"/>
          </p:nvPr>
        </p:nvSpPr>
        <p:spPr/>
        <p:txBody>
          <a:bodyPr>
            <a:normAutofit fontScale="90000"/>
          </a:bodyPr>
          <a:lstStyle/>
          <a:p>
            <a:r>
              <a:rPr lang="en-SI" dirty="0"/>
              <a:t>Upravljanje avtorskih pravic</a:t>
            </a:r>
          </a:p>
        </p:txBody>
      </p:sp>
      <p:sp>
        <p:nvSpPr>
          <p:cNvPr id="3" name="Content Placeholder 2">
            <a:extLst>
              <a:ext uri="{FF2B5EF4-FFF2-40B4-BE49-F238E27FC236}">
                <a16:creationId xmlns:a16="http://schemas.microsoft.com/office/drawing/2014/main" id="{D6DB230F-6022-7C11-B661-0D22E99FC64E}"/>
              </a:ext>
            </a:extLst>
          </p:cNvPr>
          <p:cNvSpPr>
            <a:spLocks noGrp="1"/>
          </p:cNvSpPr>
          <p:nvPr>
            <p:ph idx="1"/>
          </p:nvPr>
        </p:nvSpPr>
        <p:spPr/>
        <p:txBody>
          <a:bodyPr>
            <a:normAutofit/>
          </a:bodyPr>
          <a:lstStyle/>
          <a:p>
            <a:r>
              <a:rPr lang="en-SI" sz="3600" dirty="0"/>
              <a:t>Kolektivno upravljanje avtorskih pravic</a:t>
            </a:r>
          </a:p>
          <a:p>
            <a:r>
              <a:rPr lang="en-SI" sz="3600" dirty="0"/>
              <a:t>Individualno upravljanje avtorskih pravic</a:t>
            </a:r>
          </a:p>
        </p:txBody>
      </p:sp>
    </p:spTree>
    <p:extLst>
      <p:ext uri="{BB962C8B-B14F-4D97-AF65-F5344CB8AC3E}">
        <p14:creationId xmlns:p14="http://schemas.microsoft.com/office/powerpoint/2010/main" val="366251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A0DD-2DCA-A275-F59F-53A453C0F42D}"/>
              </a:ext>
            </a:extLst>
          </p:cNvPr>
          <p:cNvSpPr>
            <a:spLocks noGrp="1"/>
          </p:cNvSpPr>
          <p:nvPr>
            <p:ph type="title"/>
          </p:nvPr>
        </p:nvSpPr>
        <p:spPr/>
        <p:txBody>
          <a:bodyPr>
            <a:normAutofit fontScale="90000"/>
          </a:bodyPr>
          <a:lstStyle/>
          <a:p>
            <a:r>
              <a:rPr lang="en-SI" dirty="0"/>
              <a:t>Upravljanje avtorskih pravic</a:t>
            </a:r>
          </a:p>
        </p:txBody>
      </p:sp>
      <p:sp>
        <p:nvSpPr>
          <p:cNvPr id="3" name="Content Placeholder 2">
            <a:extLst>
              <a:ext uri="{FF2B5EF4-FFF2-40B4-BE49-F238E27FC236}">
                <a16:creationId xmlns:a16="http://schemas.microsoft.com/office/drawing/2014/main" id="{D6DB230F-6022-7C11-B661-0D22E99FC64E}"/>
              </a:ext>
            </a:extLst>
          </p:cNvPr>
          <p:cNvSpPr>
            <a:spLocks noGrp="1"/>
          </p:cNvSpPr>
          <p:nvPr>
            <p:ph idx="1"/>
          </p:nvPr>
        </p:nvSpPr>
        <p:spPr/>
        <p:txBody>
          <a:bodyPr>
            <a:normAutofit/>
          </a:bodyPr>
          <a:lstStyle/>
          <a:p>
            <a:pPr marL="0" indent="0">
              <a:buNone/>
            </a:pPr>
            <a:endParaRPr lang="en-SI" sz="3600" dirty="0">
              <a:solidFill>
                <a:schemeClr val="accent2"/>
              </a:solidFill>
            </a:endParaRPr>
          </a:p>
          <a:p>
            <a:pPr marL="0" indent="0">
              <a:buNone/>
            </a:pPr>
            <a:r>
              <a:rPr lang="en-SI" sz="3600" dirty="0">
                <a:solidFill>
                  <a:schemeClr val="accent2"/>
                </a:solidFill>
              </a:rPr>
              <a:t>Kolektivno upravljanje avtorskih pravic</a:t>
            </a:r>
          </a:p>
          <a:p>
            <a:pPr marL="0" indent="0">
              <a:buNone/>
            </a:pPr>
            <a:r>
              <a:rPr lang="en-SI" sz="3600" dirty="0"/>
              <a:t>	Kolektivne organizacije imajo mandat od URSIL.</a:t>
            </a:r>
          </a:p>
          <a:p>
            <a:pPr marL="0" indent="0">
              <a:buNone/>
            </a:pPr>
            <a:r>
              <a:rPr lang="en-SI" sz="3600" dirty="0"/>
              <a:t>	Primeri kolektivnih organizacij: SAZAS, IPF, AIPA, itd.</a:t>
            </a:r>
          </a:p>
        </p:txBody>
      </p:sp>
    </p:spTree>
    <p:extLst>
      <p:ext uri="{BB962C8B-B14F-4D97-AF65-F5344CB8AC3E}">
        <p14:creationId xmlns:p14="http://schemas.microsoft.com/office/powerpoint/2010/main" val="698303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A0DD-2DCA-A275-F59F-53A453C0F42D}"/>
              </a:ext>
            </a:extLst>
          </p:cNvPr>
          <p:cNvSpPr>
            <a:spLocks noGrp="1"/>
          </p:cNvSpPr>
          <p:nvPr>
            <p:ph type="title"/>
          </p:nvPr>
        </p:nvSpPr>
        <p:spPr/>
        <p:txBody>
          <a:bodyPr>
            <a:normAutofit fontScale="90000"/>
          </a:bodyPr>
          <a:lstStyle/>
          <a:p>
            <a:r>
              <a:rPr lang="en-SI" dirty="0"/>
              <a:t>Upravljanje avtorskih pravic</a:t>
            </a:r>
          </a:p>
        </p:txBody>
      </p:sp>
      <p:sp>
        <p:nvSpPr>
          <p:cNvPr id="3" name="Content Placeholder 2">
            <a:extLst>
              <a:ext uri="{FF2B5EF4-FFF2-40B4-BE49-F238E27FC236}">
                <a16:creationId xmlns:a16="http://schemas.microsoft.com/office/drawing/2014/main" id="{D6DB230F-6022-7C11-B661-0D22E99FC64E}"/>
              </a:ext>
            </a:extLst>
          </p:cNvPr>
          <p:cNvSpPr>
            <a:spLocks noGrp="1"/>
          </p:cNvSpPr>
          <p:nvPr>
            <p:ph idx="1"/>
          </p:nvPr>
        </p:nvSpPr>
        <p:spPr/>
        <p:txBody>
          <a:bodyPr>
            <a:normAutofit/>
          </a:bodyPr>
          <a:lstStyle/>
          <a:p>
            <a:pPr marL="0" indent="0">
              <a:buNone/>
            </a:pPr>
            <a:endParaRPr lang="en-SI" sz="3600" dirty="0"/>
          </a:p>
          <a:p>
            <a:pPr marL="0" indent="0">
              <a:buNone/>
            </a:pPr>
            <a:r>
              <a:rPr lang="en-SI" sz="3600" dirty="0">
                <a:solidFill>
                  <a:schemeClr val="accent2"/>
                </a:solidFill>
              </a:rPr>
              <a:t>Individualno upravljanje avtorskih pravic</a:t>
            </a:r>
          </a:p>
          <a:p>
            <a:pPr marL="457200" lvl="1" indent="0">
              <a:buNone/>
            </a:pPr>
            <a:r>
              <a:rPr lang="en-SI" sz="3600" dirty="0"/>
              <a:t>Pogodbeno upravljanje avtorskih pravic</a:t>
            </a:r>
          </a:p>
          <a:p>
            <a:pPr marL="457200" lvl="1" indent="0">
              <a:buNone/>
            </a:pPr>
            <a:r>
              <a:rPr lang="en-SI" sz="3600" dirty="0"/>
              <a:t>Upravljanje avtorskih pravic z dovoljenji (licencami)</a:t>
            </a:r>
          </a:p>
          <a:p>
            <a:pPr lvl="2"/>
            <a:r>
              <a:rPr lang="en-GB" sz="3600" dirty="0"/>
              <a:t>P</a:t>
            </a:r>
            <a:r>
              <a:rPr lang="en-SI" sz="3600" dirty="0"/>
              <a:t>roste in odprte licence </a:t>
            </a:r>
          </a:p>
          <a:p>
            <a:pPr marL="914400" lvl="2" indent="0">
              <a:buNone/>
            </a:pPr>
            <a:r>
              <a:rPr lang="en-SI" sz="3600" dirty="0"/>
              <a:t>(Licence Creative Commons (CC))</a:t>
            </a:r>
          </a:p>
        </p:txBody>
      </p:sp>
    </p:spTree>
    <p:extLst>
      <p:ext uri="{BB962C8B-B14F-4D97-AF65-F5344CB8AC3E}">
        <p14:creationId xmlns:p14="http://schemas.microsoft.com/office/powerpoint/2010/main" val="3425642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89F81-EAB7-EE06-B22D-89A6F1542795}"/>
              </a:ext>
            </a:extLst>
          </p:cNvPr>
          <p:cNvSpPr>
            <a:spLocks noGrp="1"/>
          </p:cNvSpPr>
          <p:nvPr>
            <p:ph type="title"/>
          </p:nvPr>
        </p:nvSpPr>
        <p:spPr/>
        <p:txBody>
          <a:bodyPr>
            <a:normAutofit fontScale="90000"/>
          </a:bodyPr>
          <a:lstStyle/>
          <a:p>
            <a:r>
              <a:rPr lang="en-SI" dirty="0"/>
              <a:t>Creative Commons licence</a:t>
            </a:r>
          </a:p>
        </p:txBody>
      </p:sp>
      <p:sp>
        <p:nvSpPr>
          <p:cNvPr id="3" name="Content Placeholder 2">
            <a:extLst>
              <a:ext uri="{FF2B5EF4-FFF2-40B4-BE49-F238E27FC236}">
                <a16:creationId xmlns:a16="http://schemas.microsoft.com/office/drawing/2014/main" id="{AD9571C0-94C9-B9B9-9780-FE7074D505EA}"/>
              </a:ext>
            </a:extLst>
          </p:cNvPr>
          <p:cNvSpPr>
            <a:spLocks noGrp="1"/>
          </p:cNvSpPr>
          <p:nvPr>
            <p:ph idx="1"/>
          </p:nvPr>
        </p:nvSpPr>
        <p:spPr/>
        <p:txBody>
          <a:bodyPr>
            <a:normAutofit/>
          </a:bodyPr>
          <a:lstStyle/>
          <a:p>
            <a:endParaRPr lang="en-GB" dirty="0"/>
          </a:p>
          <a:p>
            <a:r>
              <a:rPr lang="en-GB" dirty="0"/>
              <a:t>Brez avtorske pravice ni CC licence.</a:t>
            </a:r>
          </a:p>
          <a:p>
            <a:r>
              <a:rPr lang="en-GB" dirty="0"/>
              <a:t>Gre za način upravljanja pravic:</a:t>
            </a:r>
          </a:p>
          <a:p>
            <a:pPr lvl="1"/>
            <a:r>
              <a:rPr lang="en-GB" dirty="0"/>
              <a:t>vnaprej pripravljene, </a:t>
            </a:r>
          </a:p>
          <a:p>
            <a:pPr lvl="1"/>
            <a:r>
              <a:rPr lang="en-GB" dirty="0"/>
              <a:t>brezplačne licence,</a:t>
            </a:r>
          </a:p>
          <a:p>
            <a:pPr lvl="1"/>
            <a:r>
              <a:rPr lang="en-GB" dirty="0"/>
              <a:t>kombinacija pogojev </a:t>
            </a:r>
            <a:r>
              <a:rPr lang="en-GB" dirty="0" err="1"/>
              <a:t>rezultira</a:t>
            </a:r>
            <a:r>
              <a:rPr lang="en-GB" dirty="0"/>
              <a:t> v 6 različnih licenc.</a:t>
            </a:r>
          </a:p>
          <a:p>
            <a:endParaRPr lang="en-GB" dirty="0"/>
          </a:p>
          <a:p>
            <a:endParaRPr lang="en-SI" dirty="0"/>
          </a:p>
        </p:txBody>
      </p:sp>
    </p:spTree>
    <p:extLst>
      <p:ext uri="{BB962C8B-B14F-4D97-AF65-F5344CB8AC3E}">
        <p14:creationId xmlns:p14="http://schemas.microsoft.com/office/powerpoint/2010/main" val="3501067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6E6B-A903-5D1F-999B-8EFEB732A342}"/>
              </a:ext>
            </a:extLst>
          </p:cNvPr>
          <p:cNvSpPr>
            <a:spLocks noGrp="1"/>
          </p:cNvSpPr>
          <p:nvPr>
            <p:ph type="title"/>
          </p:nvPr>
        </p:nvSpPr>
        <p:spPr/>
        <p:txBody>
          <a:bodyPr>
            <a:normAutofit fontScale="90000"/>
          </a:bodyPr>
          <a:lstStyle/>
          <a:p>
            <a:r>
              <a:rPr lang="en-SI" dirty="0"/>
              <a:t>Pogoj: Nekomercialno (</a:t>
            </a:r>
            <a:r>
              <a:rPr lang="en-GB" i="1" dirty="0" err="1"/>
              <a:t>Noncommercial</a:t>
            </a:r>
            <a:r>
              <a:rPr lang="en-GB" dirty="0"/>
              <a:t>)</a:t>
            </a:r>
            <a:endParaRPr lang="en-SI" i="1" dirty="0"/>
          </a:p>
        </p:txBody>
      </p:sp>
      <p:sp>
        <p:nvSpPr>
          <p:cNvPr id="3" name="Content Placeholder 2">
            <a:extLst>
              <a:ext uri="{FF2B5EF4-FFF2-40B4-BE49-F238E27FC236}">
                <a16:creationId xmlns:a16="http://schemas.microsoft.com/office/drawing/2014/main" id="{0594A244-0A15-12C7-1C52-FF3FCA3176F3}"/>
              </a:ext>
            </a:extLst>
          </p:cNvPr>
          <p:cNvSpPr>
            <a:spLocks noGrp="1"/>
          </p:cNvSpPr>
          <p:nvPr>
            <p:ph idx="1"/>
          </p:nvPr>
        </p:nvSpPr>
        <p:spPr/>
        <p:txBody>
          <a:bodyPr/>
          <a:lstStyle/>
          <a:p>
            <a:r>
              <a:rPr lang="en-GB" dirty="0" err="1"/>
              <a:t>Avtor</a:t>
            </a:r>
            <a:r>
              <a:rPr lang="en-GB" dirty="0"/>
              <a:t> </a:t>
            </a:r>
            <a:r>
              <a:rPr lang="en-GB" dirty="0" err="1"/>
              <a:t>dovoli</a:t>
            </a:r>
            <a:r>
              <a:rPr lang="en-GB" dirty="0"/>
              <a:t> </a:t>
            </a:r>
            <a:r>
              <a:rPr lang="en-GB" dirty="0" err="1"/>
              <a:t>avtorsko</a:t>
            </a:r>
            <a:r>
              <a:rPr lang="en-GB" dirty="0"/>
              <a:t> </a:t>
            </a:r>
            <a:r>
              <a:rPr lang="en-GB" dirty="0" err="1"/>
              <a:t>delo</a:t>
            </a:r>
            <a:r>
              <a:rPr lang="en-GB" dirty="0"/>
              <a:t> in </a:t>
            </a:r>
            <a:r>
              <a:rPr lang="en-GB" dirty="0" err="1"/>
              <a:t>njegove</a:t>
            </a:r>
            <a:r>
              <a:rPr lang="en-GB" dirty="0"/>
              <a:t> </a:t>
            </a:r>
            <a:r>
              <a:rPr lang="en-GB" dirty="0" err="1"/>
              <a:t>predelave</a:t>
            </a:r>
            <a:r>
              <a:rPr lang="en-GB" dirty="0"/>
              <a:t> </a:t>
            </a:r>
            <a:r>
              <a:rPr lang="en-GB" dirty="0" err="1"/>
              <a:t>reproducirati</a:t>
            </a:r>
            <a:r>
              <a:rPr lang="en-GB" dirty="0"/>
              <a:t>, </a:t>
            </a:r>
            <a:r>
              <a:rPr lang="en-GB" dirty="0" err="1"/>
              <a:t>distribuirati</a:t>
            </a:r>
            <a:r>
              <a:rPr lang="en-GB" dirty="0"/>
              <a:t>, </a:t>
            </a:r>
            <a:r>
              <a:rPr lang="en-GB" dirty="0" err="1"/>
              <a:t>dajati</a:t>
            </a:r>
            <a:r>
              <a:rPr lang="en-GB" dirty="0"/>
              <a:t> </a:t>
            </a:r>
            <a:r>
              <a:rPr lang="en-GB" dirty="0" err="1"/>
              <a:t>na</a:t>
            </a:r>
            <a:r>
              <a:rPr lang="en-GB" dirty="0"/>
              <a:t> </a:t>
            </a:r>
            <a:r>
              <a:rPr lang="en-GB" dirty="0" err="1"/>
              <a:t>voljo</a:t>
            </a:r>
            <a:r>
              <a:rPr lang="en-GB" dirty="0"/>
              <a:t> </a:t>
            </a:r>
            <a:r>
              <a:rPr lang="en-GB" dirty="0" err="1"/>
              <a:t>javnosti</a:t>
            </a:r>
            <a:r>
              <a:rPr lang="en-GB" dirty="0"/>
              <a:t>, </a:t>
            </a:r>
            <a:r>
              <a:rPr lang="en-GB" dirty="0" err="1"/>
              <a:t>dajati</a:t>
            </a:r>
            <a:r>
              <a:rPr lang="en-GB" dirty="0"/>
              <a:t> v </a:t>
            </a:r>
            <a:r>
              <a:rPr lang="en-GB" dirty="0" err="1"/>
              <a:t>najem</a:t>
            </a:r>
            <a:r>
              <a:rPr lang="en-GB" dirty="0"/>
              <a:t> </a:t>
            </a:r>
            <a:r>
              <a:rPr lang="en-GB" dirty="0" err="1"/>
              <a:t>ali</a:t>
            </a:r>
            <a:r>
              <a:rPr lang="en-GB" dirty="0"/>
              <a:t> </a:t>
            </a:r>
            <a:r>
              <a:rPr lang="en-GB" dirty="0" err="1"/>
              <a:t>drugače</a:t>
            </a:r>
            <a:r>
              <a:rPr lang="en-GB" dirty="0"/>
              <a:t> </a:t>
            </a:r>
            <a:r>
              <a:rPr lang="en-GB" dirty="0" err="1"/>
              <a:t>priobčiti</a:t>
            </a:r>
            <a:r>
              <a:rPr lang="en-GB" dirty="0"/>
              <a:t> </a:t>
            </a:r>
            <a:r>
              <a:rPr lang="en-GB" dirty="0" err="1"/>
              <a:t>javnosti</a:t>
            </a:r>
            <a:r>
              <a:rPr lang="en-GB" dirty="0"/>
              <a:t> ... </a:t>
            </a:r>
            <a:r>
              <a:rPr lang="en-GB" dirty="0" err="1"/>
              <a:t>samo</a:t>
            </a:r>
            <a:r>
              <a:rPr lang="en-GB" dirty="0"/>
              <a:t> pod </a:t>
            </a:r>
            <a:r>
              <a:rPr lang="en-GB" dirty="0" err="1"/>
              <a:t>pogojem</a:t>
            </a:r>
            <a:r>
              <a:rPr lang="en-GB" dirty="0"/>
              <a:t>, da ne </a:t>
            </a:r>
            <a:r>
              <a:rPr lang="en-GB" dirty="0" err="1"/>
              <a:t>gre</a:t>
            </a:r>
            <a:r>
              <a:rPr lang="en-GB" dirty="0"/>
              <a:t> za </a:t>
            </a:r>
            <a:r>
              <a:rPr lang="en-GB" dirty="0" err="1"/>
              <a:t>komercialno</a:t>
            </a:r>
            <a:r>
              <a:rPr lang="en-GB" dirty="0"/>
              <a:t> </a:t>
            </a:r>
            <a:r>
              <a:rPr lang="en-GB" dirty="0" err="1"/>
              <a:t>uporabo</a:t>
            </a:r>
            <a:r>
              <a:rPr lang="en-GB" dirty="0"/>
              <a:t>.</a:t>
            </a:r>
          </a:p>
          <a:p>
            <a:endParaRPr lang="en-GB" dirty="0"/>
          </a:p>
          <a:p>
            <a:endParaRPr lang="en-SI" dirty="0"/>
          </a:p>
        </p:txBody>
      </p:sp>
    </p:spTree>
    <p:extLst>
      <p:ext uri="{BB962C8B-B14F-4D97-AF65-F5344CB8AC3E}">
        <p14:creationId xmlns:p14="http://schemas.microsoft.com/office/powerpoint/2010/main" val="4080256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2133600" y="274638"/>
            <a:ext cx="8229600" cy="669925"/>
          </a:xfrm>
        </p:spPr>
        <p:txBody>
          <a:bodyPr>
            <a:normAutofit fontScale="90000"/>
          </a:bodyPr>
          <a:lstStyle/>
          <a:p>
            <a:pPr>
              <a:defRPr/>
            </a:pPr>
            <a:br>
              <a:rPr lang="sl-SI" sz="3600" dirty="0">
                <a:solidFill>
                  <a:srgbClr val="FF0000"/>
                </a:solidFill>
                <a:latin typeface="Calibri" charset="0"/>
                <a:ea typeface="Calibri" charset="0"/>
                <a:cs typeface="Calibri" charset="0"/>
              </a:rPr>
            </a:br>
            <a:endParaRPr lang="sl-SI" sz="3600" dirty="0">
              <a:solidFill>
                <a:srgbClr val="FF0000"/>
              </a:solidFill>
              <a:latin typeface="Calibri" charset="0"/>
              <a:ea typeface="Calibri" charset="0"/>
              <a:cs typeface="Calibri" charset="0"/>
            </a:endParaRPr>
          </a:p>
        </p:txBody>
      </p:sp>
      <p:sp>
        <p:nvSpPr>
          <p:cNvPr id="379907" name="Rectangle 3"/>
          <p:cNvSpPr>
            <a:spLocks noGrp="1" noChangeArrowheads="1"/>
          </p:cNvSpPr>
          <p:nvPr>
            <p:ph type="body" idx="1"/>
          </p:nvPr>
        </p:nvSpPr>
        <p:spPr>
          <a:xfrm>
            <a:off x="1981200" y="1227139"/>
            <a:ext cx="8229600" cy="4433887"/>
          </a:xfrm>
        </p:spPr>
        <p:txBody>
          <a:bodyPr>
            <a:normAutofit/>
          </a:bodyPr>
          <a:lstStyle/>
          <a:p>
            <a:pPr marL="0" indent="0" algn="ctr">
              <a:buNone/>
            </a:pPr>
            <a:r>
              <a:rPr lang="en-US" b="0" dirty="0">
                <a:latin typeface="+mn-lt"/>
                <a:ea typeface="Calibri" charset="0"/>
                <a:cs typeface="Calibri" charset="0"/>
              </a:rPr>
              <a:t>Primer: </a:t>
            </a:r>
          </a:p>
          <a:p>
            <a:pPr marL="0" indent="0" algn="ctr">
              <a:buNone/>
            </a:pPr>
            <a:r>
              <a:rPr lang="en-US" b="0" dirty="0" err="1">
                <a:latin typeface="+mn-lt"/>
                <a:ea typeface="Calibri" charset="0"/>
                <a:cs typeface="Calibri" charset="0"/>
              </a:rPr>
              <a:t>Andraž</a:t>
            </a:r>
            <a:r>
              <a:rPr lang="en-US" b="0" dirty="0">
                <a:latin typeface="+mn-lt"/>
                <a:ea typeface="Calibri" charset="0"/>
                <a:cs typeface="Calibri" charset="0"/>
              </a:rPr>
              <a:t> </a:t>
            </a:r>
            <a:r>
              <a:rPr lang="en-US" b="0" dirty="0" err="1">
                <a:latin typeface="+mn-lt"/>
                <a:ea typeface="Calibri" charset="0"/>
                <a:cs typeface="Calibri" charset="0"/>
              </a:rPr>
              <a:t>objavi</a:t>
            </a:r>
            <a:r>
              <a:rPr lang="en-US" b="0" dirty="0">
                <a:latin typeface="+mn-lt"/>
                <a:ea typeface="Calibri" charset="0"/>
                <a:cs typeface="Calibri" charset="0"/>
              </a:rPr>
              <a:t> </a:t>
            </a:r>
            <a:r>
              <a:rPr lang="en-US" b="0" dirty="0" err="1">
                <a:latin typeface="+mn-lt"/>
                <a:ea typeface="Calibri" charset="0"/>
                <a:cs typeface="Calibri" charset="0"/>
              </a:rPr>
              <a:t>svojo</a:t>
            </a:r>
            <a:r>
              <a:rPr lang="en-US" b="0" dirty="0">
                <a:latin typeface="+mn-lt"/>
                <a:ea typeface="Calibri" charset="0"/>
                <a:cs typeface="Calibri" charset="0"/>
              </a:rPr>
              <a:t> </a:t>
            </a:r>
            <a:r>
              <a:rPr lang="en-US" b="0" dirty="0" err="1">
                <a:latin typeface="+mn-lt"/>
                <a:ea typeface="Calibri" charset="0"/>
                <a:cs typeface="Calibri" charset="0"/>
              </a:rPr>
              <a:t>fotografijo</a:t>
            </a:r>
            <a:r>
              <a:rPr lang="en-US" b="0" dirty="0">
                <a:latin typeface="+mn-lt"/>
                <a:ea typeface="Calibri" charset="0"/>
                <a:cs typeface="Calibri" charset="0"/>
              </a:rPr>
              <a:t> </a:t>
            </a:r>
            <a:r>
              <a:rPr lang="en-US" b="0" dirty="0" err="1">
                <a:latin typeface="+mn-lt"/>
                <a:ea typeface="Calibri" charset="0"/>
                <a:cs typeface="Calibri" charset="0"/>
              </a:rPr>
              <a:t>na</a:t>
            </a:r>
            <a:r>
              <a:rPr lang="en-US" b="0" dirty="0">
                <a:latin typeface="+mn-lt"/>
                <a:ea typeface="Calibri" charset="0"/>
                <a:cs typeface="Calibri" charset="0"/>
              </a:rPr>
              <a:t> </a:t>
            </a:r>
            <a:r>
              <a:rPr lang="en-US" b="0" dirty="0" err="1">
                <a:latin typeface="+mn-lt"/>
                <a:ea typeface="Calibri" charset="0"/>
                <a:cs typeface="Calibri" charset="0"/>
              </a:rPr>
              <a:t>internetu</a:t>
            </a:r>
            <a:r>
              <a:rPr lang="en-US" b="0" dirty="0">
                <a:latin typeface="+mn-lt"/>
                <a:ea typeface="Calibri" charset="0"/>
                <a:cs typeface="Calibri" charset="0"/>
              </a:rPr>
              <a:t> z </a:t>
            </a:r>
            <a:r>
              <a:rPr lang="en-US" b="0" dirty="0" err="1">
                <a:latin typeface="+mn-lt"/>
                <a:ea typeface="Calibri" charset="0"/>
                <a:cs typeface="Calibri" charset="0"/>
              </a:rPr>
              <a:t>oznako</a:t>
            </a:r>
            <a:r>
              <a:rPr lang="en-US" b="0" dirty="0">
                <a:latin typeface="+mn-lt"/>
                <a:ea typeface="Calibri" charset="0"/>
                <a:cs typeface="Calibri" charset="0"/>
              </a:rPr>
              <a:t> “</a:t>
            </a:r>
            <a:r>
              <a:rPr lang="en-US" b="0" dirty="0" err="1">
                <a:latin typeface="+mn-lt"/>
                <a:ea typeface="Calibri" charset="0"/>
                <a:cs typeface="Calibri" charset="0"/>
              </a:rPr>
              <a:t>Nekomercialno</a:t>
            </a:r>
            <a:r>
              <a:rPr lang="en-US" b="0" dirty="0">
                <a:latin typeface="+mn-lt"/>
                <a:ea typeface="Calibri" charset="0"/>
                <a:cs typeface="Calibri" charset="0"/>
              </a:rPr>
              <a:t>”. Peter </a:t>
            </a:r>
            <a:r>
              <a:rPr lang="en-US" b="0" dirty="0" err="1">
                <a:latin typeface="+mn-lt"/>
                <a:ea typeface="Calibri" charset="0"/>
                <a:cs typeface="Calibri" charset="0"/>
              </a:rPr>
              <a:t>vključi</a:t>
            </a:r>
            <a:r>
              <a:rPr lang="en-US" b="0" dirty="0">
                <a:latin typeface="+mn-lt"/>
                <a:ea typeface="Calibri" charset="0"/>
                <a:cs typeface="Calibri" charset="0"/>
              </a:rPr>
              <a:t> to </a:t>
            </a:r>
            <a:r>
              <a:rPr lang="en-US" b="0" dirty="0" err="1">
                <a:latin typeface="+mn-lt"/>
                <a:ea typeface="Calibri" charset="0"/>
                <a:cs typeface="Calibri" charset="0"/>
              </a:rPr>
              <a:t>fotografijo</a:t>
            </a:r>
            <a:r>
              <a:rPr lang="en-US" b="0" dirty="0">
                <a:latin typeface="+mn-lt"/>
                <a:ea typeface="Calibri" charset="0"/>
                <a:cs typeface="Calibri" charset="0"/>
              </a:rPr>
              <a:t> v </a:t>
            </a:r>
            <a:r>
              <a:rPr lang="en-US" b="0" dirty="0" err="1">
                <a:latin typeface="+mn-lt"/>
                <a:ea typeface="Calibri" charset="0"/>
                <a:cs typeface="Calibri" charset="0"/>
              </a:rPr>
              <a:t>svoj</a:t>
            </a:r>
            <a:r>
              <a:rPr lang="en-US" b="0" dirty="0">
                <a:latin typeface="+mn-lt"/>
                <a:ea typeface="Calibri" charset="0"/>
                <a:cs typeface="Calibri" charset="0"/>
              </a:rPr>
              <a:t> </a:t>
            </a:r>
            <a:r>
              <a:rPr lang="en-US" b="0" dirty="0" err="1">
                <a:latin typeface="+mn-lt"/>
                <a:ea typeface="Calibri" charset="0"/>
                <a:cs typeface="Calibri" charset="0"/>
              </a:rPr>
              <a:t>kolaž</a:t>
            </a:r>
            <a:r>
              <a:rPr lang="en-US" b="0" dirty="0">
                <a:latin typeface="+mn-lt"/>
                <a:ea typeface="Calibri" charset="0"/>
                <a:cs typeface="Calibri" charset="0"/>
              </a:rPr>
              <a:t>. </a:t>
            </a:r>
            <a:r>
              <a:rPr lang="en-US" b="0" dirty="0" err="1">
                <a:latin typeface="+mn-lt"/>
                <a:ea typeface="Calibri" charset="0"/>
                <a:cs typeface="Calibri" charset="0"/>
              </a:rPr>
              <a:t>Petru</a:t>
            </a:r>
            <a:r>
              <a:rPr lang="en-US" b="0" dirty="0">
                <a:latin typeface="+mn-lt"/>
                <a:ea typeface="Calibri" charset="0"/>
                <a:cs typeface="Calibri" charset="0"/>
              </a:rPr>
              <a:t> </a:t>
            </a:r>
            <a:r>
              <a:rPr lang="en-US" b="0" dirty="0" err="1">
                <a:latin typeface="+mn-lt"/>
                <a:ea typeface="Calibri" charset="0"/>
                <a:cs typeface="Calibri" charset="0"/>
              </a:rPr>
              <a:t>ni</a:t>
            </a:r>
            <a:r>
              <a:rPr lang="en-US" b="0" dirty="0">
                <a:latin typeface="+mn-lt"/>
                <a:ea typeface="Calibri" charset="0"/>
                <a:cs typeface="Calibri" charset="0"/>
              </a:rPr>
              <a:t> </a:t>
            </a:r>
            <a:r>
              <a:rPr lang="en-US" b="0" dirty="0" err="1">
                <a:latin typeface="+mn-lt"/>
                <a:ea typeface="Calibri" charset="0"/>
                <a:cs typeface="Calibri" charset="0"/>
              </a:rPr>
              <a:t>dovoljeno</a:t>
            </a:r>
            <a:r>
              <a:rPr lang="en-US" b="0" dirty="0">
                <a:latin typeface="+mn-lt"/>
                <a:ea typeface="Calibri" charset="0"/>
                <a:cs typeface="Calibri" charset="0"/>
              </a:rPr>
              <a:t> </a:t>
            </a:r>
            <a:r>
              <a:rPr lang="en-US" b="0" dirty="0" err="1">
                <a:latin typeface="+mn-lt"/>
                <a:ea typeface="Calibri" charset="0"/>
                <a:cs typeface="Calibri" charset="0"/>
              </a:rPr>
              <a:t>prodajati</a:t>
            </a:r>
            <a:r>
              <a:rPr lang="en-US" b="0" dirty="0">
                <a:latin typeface="+mn-lt"/>
                <a:ea typeface="Calibri" charset="0"/>
                <a:cs typeface="Calibri" charset="0"/>
              </a:rPr>
              <a:t> </a:t>
            </a:r>
            <a:r>
              <a:rPr lang="en-US" b="0" dirty="0" err="1">
                <a:latin typeface="+mn-lt"/>
                <a:ea typeface="Calibri" charset="0"/>
                <a:cs typeface="Calibri" charset="0"/>
              </a:rPr>
              <a:t>tega</a:t>
            </a:r>
            <a:r>
              <a:rPr lang="en-US" b="0" dirty="0">
                <a:latin typeface="+mn-lt"/>
                <a:ea typeface="Calibri" charset="0"/>
                <a:cs typeface="Calibri" charset="0"/>
              </a:rPr>
              <a:t> </a:t>
            </a:r>
            <a:r>
              <a:rPr lang="en-US" b="0" dirty="0" err="1">
                <a:latin typeface="+mn-lt"/>
                <a:ea typeface="Calibri" charset="0"/>
                <a:cs typeface="Calibri" charset="0"/>
              </a:rPr>
              <a:t>kolaža</a:t>
            </a:r>
            <a:r>
              <a:rPr lang="en-US" b="0" dirty="0">
                <a:latin typeface="+mn-lt"/>
                <a:ea typeface="Calibri" charset="0"/>
                <a:cs typeface="Calibri" charset="0"/>
              </a:rPr>
              <a:t> </a:t>
            </a:r>
            <a:r>
              <a:rPr lang="en-US" b="0" dirty="0" err="1">
                <a:latin typeface="+mn-lt"/>
                <a:ea typeface="Calibri" charset="0"/>
                <a:cs typeface="Calibri" charset="0"/>
              </a:rPr>
              <a:t>brez</a:t>
            </a:r>
            <a:r>
              <a:rPr lang="en-US" b="0" dirty="0">
                <a:latin typeface="+mn-lt"/>
                <a:ea typeface="Calibri" charset="0"/>
                <a:cs typeface="Calibri" charset="0"/>
              </a:rPr>
              <a:t> </a:t>
            </a:r>
            <a:r>
              <a:rPr lang="en-US" b="0" dirty="0" err="1">
                <a:latin typeface="+mn-lt"/>
                <a:ea typeface="Calibri" charset="0"/>
                <a:cs typeface="Calibri" charset="0"/>
              </a:rPr>
              <a:t>predhodnega</a:t>
            </a:r>
            <a:r>
              <a:rPr lang="en-US" b="0" dirty="0">
                <a:latin typeface="+mn-lt"/>
                <a:ea typeface="Calibri" charset="0"/>
                <a:cs typeface="Calibri" charset="0"/>
              </a:rPr>
              <a:t> </a:t>
            </a:r>
            <a:r>
              <a:rPr lang="en-US" b="0" dirty="0" err="1">
                <a:latin typeface="+mn-lt"/>
                <a:ea typeface="Calibri" charset="0"/>
                <a:cs typeface="Calibri" charset="0"/>
              </a:rPr>
              <a:t>dovoljenja</a:t>
            </a:r>
            <a:r>
              <a:rPr lang="en-US" b="0" dirty="0">
                <a:latin typeface="+mn-lt"/>
                <a:ea typeface="Calibri" charset="0"/>
                <a:cs typeface="Calibri" charset="0"/>
              </a:rPr>
              <a:t> </a:t>
            </a:r>
            <a:r>
              <a:rPr lang="en-US" b="0" dirty="0" err="1">
                <a:latin typeface="+mn-lt"/>
                <a:ea typeface="Calibri" charset="0"/>
                <a:cs typeface="Calibri" charset="0"/>
              </a:rPr>
              <a:t>Andraža</a:t>
            </a:r>
            <a:r>
              <a:rPr lang="en-US" b="0" dirty="0">
                <a:latin typeface="+mn-lt"/>
                <a:ea typeface="Calibri" charset="0"/>
                <a:cs typeface="Calibri" charset="0"/>
              </a:rPr>
              <a:t>.</a:t>
            </a:r>
            <a:endParaRPr lang="en-US" altLang="en-US" b="0" dirty="0">
              <a:latin typeface="+mn-lt"/>
              <a:ea typeface="Calibri" charset="0"/>
              <a:cs typeface="Calibri" charset="0"/>
            </a:endParaRPr>
          </a:p>
        </p:txBody>
      </p:sp>
      <p:sp>
        <p:nvSpPr>
          <p:cNvPr id="379908" name="Line 4"/>
          <p:cNvSpPr>
            <a:spLocks noChangeShapeType="1"/>
          </p:cNvSpPr>
          <p:nvPr/>
        </p:nvSpPr>
        <p:spPr bwMode="auto">
          <a:xfrm flipH="1">
            <a:off x="4800600" y="1752601"/>
            <a:ext cx="685800" cy="10668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600" dirty="0">
              <a:ea typeface="ＭＳ Ｐゴシック" charset="0"/>
            </a:endParaRPr>
          </a:p>
        </p:txBody>
      </p:sp>
      <p:sp>
        <p:nvSpPr>
          <p:cNvPr id="379909" name="Line 5"/>
          <p:cNvSpPr>
            <a:spLocks noChangeShapeType="1"/>
          </p:cNvSpPr>
          <p:nvPr/>
        </p:nvSpPr>
        <p:spPr bwMode="auto">
          <a:xfrm>
            <a:off x="6629400" y="1752601"/>
            <a:ext cx="838200" cy="10668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600">
              <a:ea typeface="ＭＳ Ｐゴシック" charset="0"/>
            </a:endParaRPr>
          </a:p>
        </p:txBody>
      </p:sp>
    </p:spTree>
    <p:extLst>
      <p:ext uri="{BB962C8B-B14F-4D97-AF65-F5344CB8AC3E}">
        <p14:creationId xmlns:p14="http://schemas.microsoft.com/office/powerpoint/2010/main" val="1345234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6DA2-553D-CD78-5281-7247807E87F5}"/>
              </a:ext>
            </a:extLst>
          </p:cNvPr>
          <p:cNvSpPr>
            <a:spLocks noGrp="1"/>
          </p:cNvSpPr>
          <p:nvPr>
            <p:ph type="title"/>
          </p:nvPr>
        </p:nvSpPr>
        <p:spPr/>
        <p:txBody>
          <a:bodyPr>
            <a:normAutofit fontScale="90000"/>
          </a:bodyPr>
          <a:lstStyle/>
          <a:p>
            <a:br>
              <a:rPr lang="en-GB" dirty="0"/>
            </a:br>
            <a:r>
              <a:rPr lang="en-GB" dirty="0"/>
              <a:t>Pogoj: Brez predelav (</a:t>
            </a:r>
            <a:r>
              <a:rPr lang="en-GB" i="1" dirty="0"/>
              <a:t>No Derivative Works</a:t>
            </a:r>
            <a:r>
              <a:rPr lang="en-GB" dirty="0"/>
              <a:t>) </a:t>
            </a:r>
            <a:br>
              <a:rPr lang="en-GB" dirty="0"/>
            </a:br>
            <a:endParaRPr lang="en-SI" dirty="0"/>
          </a:p>
        </p:txBody>
      </p:sp>
      <p:sp>
        <p:nvSpPr>
          <p:cNvPr id="3" name="Content Placeholder 2">
            <a:extLst>
              <a:ext uri="{FF2B5EF4-FFF2-40B4-BE49-F238E27FC236}">
                <a16:creationId xmlns:a16="http://schemas.microsoft.com/office/drawing/2014/main" id="{56E6D98F-7C45-5CFF-E81A-1D928EEBECFC}"/>
              </a:ext>
            </a:extLst>
          </p:cNvPr>
          <p:cNvSpPr>
            <a:spLocks noGrp="1"/>
          </p:cNvSpPr>
          <p:nvPr>
            <p:ph idx="1"/>
          </p:nvPr>
        </p:nvSpPr>
        <p:spPr/>
        <p:txBody>
          <a:bodyPr/>
          <a:lstStyle/>
          <a:p>
            <a:r>
              <a:rPr lang="en-GB" dirty="0" err="1"/>
              <a:t>Avtor</a:t>
            </a:r>
            <a:r>
              <a:rPr lang="en-GB" dirty="0"/>
              <a:t> </a:t>
            </a:r>
            <a:r>
              <a:rPr lang="en-GB" dirty="0" err="1"/>
              <a:t>dovoli</a:t>
            </a:r>
            <a:r>
              <a:rPr lang="en-GB" dirty="0"/>
              <a:t> </a:t>
            </a:r>
            <a:r>
              <a:rPr lang="en-GB" dirty="0" err="1"/>
              <a:t>avtorsko</a:t>
            </a:r>
            <a:r>
              <a:rPr lang="en-GB" dirty="0"/>
              <a:t> </a:t>
            </a:r>
            <a:r>
              <a:rPr lang="en-GB" dirty="0" err="1"/>
              <a:t>delo</a:t>
            </a:r>
            <a:r>
              <a:rPr lang="en-GB" dirty="0"/>
              <a:t> in </a:t>
            </a:r>
            <a:r>
              <a:rPr lang="en-GB" dirty="0" err="1"/>
              <a:t>njegove</a:t>
            </a:r>
            <a:r>
              <a:rPr lang="en-GB" dirty="0"/>
              <a:t> </a:t>
            </a:r>
            <a:r>
              <a:rPr lang="en-GB" dirty="0" err="1"/>
              <a:t>predelave</a:t>
            </a:r>
            <a:r>
              <a:rPr lang="en-GB" dirty="0"/>
              <a:t> </a:t>
            </a:r>
            <a:r>
              <a:rPr lang="en-GB" dirty="0" err="1"/>
              <a:t>reproducirati</a:t>
            </a:r>
            <a:r>
              <a:rPr lang="en-GB" dirty="0"/>
              <a:t>, </a:t>
            </a:r>
            <a:r>
              <a:rPr lang="en-GB" dirty="0" err="1"/>
              <a:t>distribuirati</a:t>
            </a:r>
            <a:r>
              <a:rPr lang="en-GB" dirty="0"/>
              <a:t>, </a:t>
            </a:r>
            <a:r>
              <a:rPr lang="en-GB" dirty="0" err="1"/>
              <a:t>dajati</a:t>
            </a:r>
            <a:r>
              <a:rPr lang="en-GB" dirty="0"/>
              <a:t> v </a:t>
            </a:r>
            <a:r>
              <a:rPr lang="en-GB" dirty="0" err="1"/>
              <a:t>najem</a:t>
            </a:r>
            <a:r>
              <a:rPr lang="en-GB" dirty="0"/>
              <a:t> in </a:t>
            </a:r>
            <a:r>
              <a:rPr lang="en-GB" dirty="0" err="1"/>
              <a:t>priobčiti</a:t>
            </a:r>
            <a:r>
              <a:rPr lang="en-GB" dirty="0"/>
              <a:t> </a:t>
            </a:r>
            <a:r>
              <a:rPr lang="en-GB" dirty="0" err="1"/>
              <a:t>javnosti</a:t>
            </a:r>
            <a:r>
              <a:rPr lang="en-GB" dirty="0"/>
              <a:t> ... </a:t>
            </a:r>
            <a:r>
              <a:rPr lang="en-GB" dirty="0" err="1"/>
              <a:t>samo</a:t>
            </a:r>
            <a:r>
              <a:rPr lang="en-GB" dirty="0"/>
              <a:t> v </a:t>
            </a:r>
            <a:r>
              <a:rPr lang="en-GB" dirty="0" err="1"/>
              <a:t>izvirni</a:t>
            </a:r>
            <a:r>
              <a:rPr lang="en-GB" dirty="0"/>
              <a:t> </a:t>
            </a:r>
            <a:r>
              <a:rPr lang="en-GB" dirty="0" err="1"/>
              <a:t>obliki</a:t>
            </a:r>
            <a:r>
              <a:rPr lang="en-GB" dirty="0"/>
              <a:t> in ne </a:t>
            </a:r>
            <a:r>
              <a:rPr lang="en-GB" dirty="0" err="1"/>
              <a:t>dovoli</a:t>
            </a:r>
            <a:r>
              <a:rPr lang="en-GB" dirty="0"/>
              <a:t> </a:t>
            </a:r>
            <a:r>
              <a:rPr lang="en-GB" dirty="0" err="1"/>
              <a:t>predelav</a:t>
            </a:r>
            <a:r>
              <a:rPr lang="en-GB" dirty="0"/>
              <a:t>.</a:t>
            </a:r>
          </a:p>
          <a:p>
            <a:endParaRPr lang="en-GB" dirty="0"/>
          </a:p>
          <a:p>
            <a:endParaRPr lang="en-SI" dirty="0"/>
          </a:p>
        </p:txBody>
      </p:sp>
    </p:spTree>
    <p:extLst>
      <p:ext uri="{BB962C8B-B14F-4D97-AF65-F5344CB8AC3E}">
        <p14:creationId xmlns:p14="http://schemas.microsoft.com/office/powerpoint/2010/main" val="1261573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2133600" y="304800"/>
            <a:ext cx="8229600" cy="609600"/>
          </a:xfrm>
        </p:spPr>
        <p:txBody>
          <a:bodyPr>
            <a:normAutofit fontScale="90000"/>
          </a:bodyPr>
          <a:lstStyle/>
          <a:p>
            <a:pPr>
              <a:spcAft>
                <a:spcPts val="400"/>
              </a:spcAft>
            </a:pPr>
            <a:br>
              <a:rPr lang="sl-SI" altLang="en-US" sz="3600" dirty="0">
                <a:solidFill>
                  <a:schemeClr val="hlink"/>
                </a:solidFill>
                <a:latin typeface="Calibri" charset="0"/>
                <a:ea typeface="Calibri" charset="0"/>
                <a:cs typeface="Calibri" charset="0"/>
              </a:rPr>
            </a:br>
            <a:endParaRPr lang="sl-SI" altLang="en-US" sz="3600" dirty="0">
              <a:latin typeface="Calibri" charset="0"/>
              <a:ea typeface="Calibri" charset="0"/>
              <a:cs typeface="Calibri" charset="0"/>
            </a:endParaRPr>
          </a:p>
        </p:txBody>
      </p:sp>
      <p:sp>
        <p:nvSpPr>
          <p:cNvPr id="379907" name="Rectangle 3"/>
          <p:cNvSpPr>
            <a:spLocks noGrp="1" noChangeArrowheads="1"/>
          </p:cNvSpPr>
          <p:nvPr>
            <p:ph type="body" idx="1"/>
          </p:nvPr>
        </p:nvSpPr>
        <p:spPr>
          <a:xfrm>
            <a:off x="1981200" y="1227139"/>
            <a:ext cx="8229600" cy="4433887"/>
          </a:xfrm>
        </p:spPr>
        <p:txBody>
          <a:bodyPr>
            <a:normAutofit/>
          </a:bodyPr>
          <a:lstStyle/>
          <a:p>
            <a:pPr marL="0" indent="0" algn="ctr">
              <a:buNone/>
            </a:pPr>
            <a:r>
              <a:rPr lang="en-US" b="0" dirty="0">
                <a:latin typeface="+mn-lt"/>
                <a:ea typeface="Calibri" charset="0"/>
                <a:cs typeface="Calibri" charset="0"/>
              </a:rPr>
              <a:t>Primer: </a:t>
            </a:r>
          </a:p>
          <a:p>
            <a:pPr marL="0" indent="0" algn="ctr">
              <a:buNone/>
            </a:pPr>
            <a:r>
              <a:rPr lang="en-US" b="0" dirty="0" err="1">
                <a:latin typeface="+mn-lt"/>
                <a:ea typeface="Calibri" charset="0"/>
                <a:cs typeface="Calibri" charset="0"/>
              </a:rPr>
              <a:t>Janez</a:t>
            </a:r>
            <a:r>
              <a:rPr lang="en-US" b="0" dirty="0">
                <a:latin typeface="+mn-lt"/>
                <a:ea typeface="Calibri" charset="0"/>
                <a:cs typeface="Calibri" charset="0"/>
              </a:rPr>
              <a:t> </a:t>
            </a:r>
            <a:r>
              <a:rPr lang="en-US" b="0" dirty="0" err="1">
                <a:latin typeface="+mn-lt"/>
                <a:ea typeface="Calibri" charset="0"/>
                <a:cs typeface="Calibri" charset="0"/>
              </a:rPr>
              <a:t>objavi</a:t>
            </a:r>
            <a:r>
              <a:rPr lang="en-US" b="0" dirty="0">
                <a:latin typeface="+mn-lt"/>
                <a:ea typeface="Calibri" charset="0"/>
                <a:cs typeface="Calibri" charset="0"/>
              </a:rPr>
              <a:t> </a:t>
            </a:r>
            <a:r>
              <a:rPr lang="en-US" b="0" dirty="0" err="1">
                <a:latin typeface="+mn-lt"/>
                <a:ea typeface="Calibri" charset="0"/>
                <a:cs typeface="Calibri" charset="0"/>
              </a:rPr>
              <a:t>posnetek</a:t>
            </a:r>
            <a:r>
              <a:rPr lang="en-US" b="0" dirty="0">
                <a:latin typeface="+mn-lt"/>
                <a:ea typeface="Calibri" charset="0"/>
                <a:cs typeface="Calibri" charset="0"/>
              </a:rPr>
              <a:t> </a:t>
            </a:r>
            <a:r>
              <a:rPr lang="en-US" b="0" dirty="0" err="1">
                <a:latin typeface="+mn-lt"/>
                <a:ea typeface="Calibri" charset="0"/>
                <a:cs typeface="Calibri" charset="0"/>
              </a:rPr>
              <a:t>svoje</a:t>
            </a:r>
            <a:r>
              <a:rPr lang="en-US" b="0" dirty="0">
                <a:latin typeface="+mn-lt"/>
                <a:ea typeface="Calibri" charset="0"/>
                <a:cs typeface="Calibri" charset="0"/>
              </a:rPr>
              <a:t> </a:t>
            </a:r>
            <a:r>
              <a:rPr lang="en-US" b="0" dirty="0" err="1">
                <a:latin typeface="+mn-lt"/>
                <a:ea typeface="Calibri" charset="0"/>
                <a:cs typeface="Calibri" charset="0"/>
              </a:rPr>
              <a:t>pesmi</a:t>
            </a:r>
            <a:r>
              <a:rPr lang="en-US" b="0" dirty="0">
                <a:latin typeface="+mn-lt"/>
                <a:ea typeface="Calibri" charset="0"/>
                <a:cs typeface="Calibri" charset="0"/>
              </a:rPr>
              <a:t> pod </a:t>
            </a:r>
            <a:r>
              <a:rPr lang="en-US" b="0" dirty="0" err="1">
                <a:latin typeface="+mn-lt"/>
                <a:ea typeface="Calibri" charset="0"/>
                <a:cs typeface="Calibri" charset="0"/>
              </a:rPr>
              <a:t>licenco</a:t>
            </a:r>
            <a:r>
              <a:rPr lang="en-US" b="0" dirty="0">
                <a:latin typeface="+mn-lt"/>
                <a:ea typeface="Calibri" charset="0"/>
                <a:cs typeface="Calibri" charset="0"/>
              </a:rPr>
              <a:t> “</a:t>
            </a:r>
            <a:r>
              <a:rPr lang="en-US" b="0" dirty="0" err="1">
                <a:latin typeface="+mn-lt"/>
                <a:ea typeface="Calibri" charset="0"/>
                <a:cs typeface="Calibri" charset="0"/>
              </a:rPr>
              <a:t>Brez</a:t>
            </a:r>
            <a:r>
              <a:rPr lang="en-US" b="0" dirty="0">
                <a:latin typeface="+mn-lt"/>
                <a:ea typeface="Calibri" charset="0"/>
                <a:cs typeface="Calibri" charset="0"/>
              </a:rPr>
              <a:t> </a:t>
            </a:r>
            <a:r>
              <a:rPr lang="en-US" b="0" dirty="0" err="1">
                <a:latin typeface="+mn-lt"/>
                <a:ea typeface="Calibri" charset="0"/>
                <a:cs typeface="Calibri" charset="0"/>
              </a:rPr>
              <a:t>predelav</a:t>
            </a:r>
            <a:r>
              <a:rPr lang="en-US" b="0" dirty="0">
                <a:latin typeface="+mn-lt"/>
                <a:ea typeface="Calibri" charset="0"/>
                <a:cs typeface="Calibri" charset="0"/>
              </a:rPr>
              <a:t>”. Ivan bi rad del </a:t>
            </a:r>
            <a:r>
              <a:rPr lang="en-US" b="0" dirty="0" err="1">
                <a:latin typeface="+mn-lt"/>
                <a:ea typeface="Calibri" charset="0"/>
                <a:cs typeface="Calibri" charset="0"/>
              </a:rPr>
              <a:t>Janezove</a:t>
            </a:r>
            <a:r>
              <a:rPr lang="en-US" b="0" dirty="0">
                <a:latin typeface="+mn-lt"/>
                <a:ea typeface="Calibri" charset="0"/>
                <a:cs typeface="Calibri" charset="0"/>
              </a:rPr>
              <a:t> </a:t>
            </a:r>
            <a:r>
              <a:rPr lang="en-US" b="0" dirty="0" err="1">
                <a:latin typeface="+mn-lt"/>
                <a:ea typeface="Calibri" charset="0"/>
                <a:cs typeface="Calibri" charset="0"/>
              </a:rPr>
              <a:t>pesmi</a:t>
            </a:r>
            <a:r>
              <a:rPr lang="en-US" b="0" dirty="0">
                <a:latin typeface="+mn-lt"/>
                <a:ea typeface="Calibri" charset="0"/>
                <a:cs typeface="Calibri" charset="0"/>
              </a:rPr>
              <a:t> </a:t>
            </a:r>
            <a:r>
              <a:rPr lang="en-US" b="0" dirty="0" err="1">
                <a:latin typeface="+mn-lt"/>
                <a:ea typeface="Calibri" charset="0"/>
                <a:cs typeface="Calibri" charset="0"/>
              </a:rPr>
              <a:t>vključil</a:t>
            </a:r>
            <a:r>
              <a:rPr lang="en-US" b="0" dirty="0">
                <a:latin typeface="+mn-lt"/>
                <a:ea typeface="Calibri" charset="0"/>
                <a:cs typeface="Calibri" charset="0"/>
              </a:rPr>
              <a:t> v </a:t>
            </a:r>
            <a:r>
              <a:rPr lang="en-US" b="0" dirty="0" err="1">
                <a:latin typeface="+mn-lt"/>
                <a:ea typeface="Calibri" charset="0"/>
                <a:cs typeface="Calibri" charset="0"/>
              </a:rPr>
              <a:t>svojo</a:t>
            </a:r>
            <a:r>
              <a:rPr lang="en-US" b="0" dirty="0">
                <a:latin typeface="+mn-lt"/>
                <a:ea typeface="Calibri" charset="0"/>
                <a:cs typeface="Calibri" charset="0"/>
              </a:rPr>
              <a:t> </a:t>
            </a:r>
            <a:r>
              <a:rPr lang="en-US" b="0" dirty="0" err="1">
                <a:latin typeface="+mn-lt"/>
                <a:ea typeface="Calibri" charset="0"/>
                <a:cs typeface="Calibri" charset="0"/>
              </a:rPr>
              <a:t>pesem</a:t>
            </a:r>
            <a:r>
              <a:rPr lang="en-US" b="0" dirty="0">
                <a:latin typeface="+mn-lt"/>
                <a:ea typeface="Calibri" charset="0"/>
                <a:cs typeface="Calibri" charset="0"/>
              </a:rPr>
              <a:t> </a:t>
            </a:r>
            <a:r>
              <a:rPr lang="en-US" b="0" dirty="0" err="1">
                <a:latin typeface="+mn-lt"/>
                <a:ea typeface="Calibri" charset="0"/>
                <a:cs typeface="Calibri" charset="0"/>
              </a:rPr>
              <a:t>ter</a:t>
            </a:r>
            <a:r>
              <a:rPr lang="en-US" b="0" dirty="0">
                <a:latin typeface="+mn-lt"/>
                <a:ea typeface="Calibri" charset="0"/>
                <a:cs typeface="Calibri" charset="0"/>
              </a:rPr>
              <a:t> </a:t>
            </a:r>
            <a:r>
              <a:rPr lang="en-US" b="0" dirty="0" err="1">
                <a:latin typeface="+mn-lt"/>
                <a:ea typeface="Calibri" charset="0"/>
                <a:cs typeface="Calibri" charset="0"/>
              </a:rPr>
              <a:t>tako</a:t>
            </a:r>
            <a:r>
              <a:rPr lang="en-US" b="0" dirty="0">
                <a:latin typeface="+mn-lt"/>
                <a:ea typeface="Calibri" charset="0"/>
                <a:cs typeface="Calibri" charset="0"/>
              </a:rPr>
              <a:t> </a:t>
            </a:r>
            <a:r>
              <a:rPr lang="en-US" b="0" dirty="0" err="1">
                <a:latin typeface="+mn-lt"/>
                <a:ea typeface="Calibri" charset="0"/>
                <a:cs typeface="Calibri" charset="0"/>
              </a:rPr>
              <a:t>sestavil</a:t>
            </a:r>
            <a:r>
              <a:rPr lang="en-US" b="0" dirty="0">
                <a:latin typeface="+mn-lt"/>
                <a:ea typeface="Calibri" charset="0"/>
                <a:cs typeface="Calibri" charset="0"/>
              </a:rPr>
              <a:t> </a:t>
            </a:r>
            <a:r>
              <a:rPr lang="en-US" b="0" dirty="0" err="1">
                <a:latin typeface="+mn-lt"/>
                <a:ea typeface="Calibri" charset="0"/>
                <a:cs typeface="Calibri" charset="0"/>
              </a:rPr>
              <a:t>čisto</a:t>
            </a:r>
            <a:r>
              <a:rPr lang="en-US" b="0" dirty="0">
                <a:latin typeface="+mn-lt"/>
                <a:ea typeface="Calibri" charset="0"/>
                <a:cs typeface="Calibri" charset="0"/>
              </a:rPr>
              <a:t> novo </a:t>
            </a:r>
            <a:r>
              <a:rPr lang="en-US" b="0" dirty="0" err="1">
                <a:latin typeface="+mn-lt"/>
                <a:ea typeface="Calibri" charset="0"/>
                <a:cs typeface="Calibri" charset="0"/>
              </a:rPr>
              <a:t>pesem</a:t>
            </a:r>
            <a:r>
              <a:rPr lang="en-US" b="0" dirty="0">
                <a:latin typeface="+mn-lt"/>
                <a:ea typeface="Calibri" charset="0"/>
                <a:cs typeface="Calibri" charset="0"/>
              </a:rPr>
              <a:t>. Ivan </a:t>
            </a:r>
            <a:r>
              <a:rPr lang="en-US" b="0" dirty="0" err="1">
                <a:latin typeface="+mn-lt"/>
                <a:ea typeface="Calibri" charset="0"/>
                <a:cs typeface="Calibri" charset="0"/>
              </a:rPr>
              <a:t>tega</a:t>
            </a:r>
            <a:r>
              <a:rPr lang="en-US" b="0" dirty="0">
                <a:latin typeface="+mn-lt"/>
                <a:ea typeface="Calibri" charset="0"/>
                <a:cs typeface="Calibri" charset="0"/>
              </a:rPr>
              <a:t> ne </a:t>
            </a:r>
            <a:r>
              <a:rPr lang="en-US" b="0" dirty="0" err="1">
                <a:latin typeface="+mn-lt"/>
                <a:ea typeface="Calibri" charset="0"/>
                <a:cs typeface="Calibri" charset="0"/>
              </a:rPr>
              <a:t>sme</a:t>
            </a:r>
            <a:r>
              <a:rPr lang="en-US" b="0" dirty="0">
                <a:latin typeface="+mn-lt"/>
                <a:ea typeface="Calibri" charset="0"/>
                <a:cs typeface="Calibri" charset="0"/>
              </a:rPr>
              <a:t> </a:t>
            </a:r>
            <a:r>
              <a:rPr lang="en-US" b="0" dirty="0" err="1">
                <a:latin typeface="+mn-lt"/>
                <a:ea typeface="Calibri" charset="0"/>
                <a:cs typeface="Calibri" charset="0"/>
              </a:rPr>
              <a:t>storiti</a:t>
            </a:r>
            <a:r>
              <a:rPr lang="en-US" b="0" dirty="0">
                <a:latin typeface="+mn-lt"/>
                <a:ea typeface="Calibri" charset="0"/>
                <a:cs typeface="Calibri" charset="0"/>
              </a:rPr>
              <a:t> </a:t>
            </a:r>
            <a:r>
              <a:rPr lang="en-US" b="0" dirty="0" err="1">
                <a:latin typeface="+mn-lt"/>
                <a:ea typeface="Calibri" charset="0"/>
                <a:cs typeface="Calibri" charset="0"/>
              </a:rPr>
              <a:t>brez</a:t>
            </a:r>
            <a:r>
              <a:rPr lang="en-US" b="0" dirty="0">
                <a:latin typeface="+mn-lt"/>
                <a:ea typeface="Calibri" charset="0"/>
                <a:cs typeface="Calibri" charset="0"/>
              </a:rPr>
              <a:t> </a:t>
            </a:r>
            <a:r>
              <a:rPr lang="en-US" b="0" dirty="0" err="1">
                <a:latin typeface="+mn-lt"/>
                <a:ea typeface="Calibri" charset="0"/>
                <a:cs typeface="Calibri" charset="0"/>
              </a:rPr>
              <a:t>predhodnega</a:t>
            </a:r>
            <a:r>
              <a:rPr lang="en-US" b="0" dirty="0">
                <a:latin typeface="+mn-lt"/>
                <a:ea typeface="Calibri" charset="0"/>
                <a:cs typeface="Calibri" charset="0"/>
              </a:rPr>
              <a:t> </a:t>
            </a:r>
            <a:r>
              <a:rPr lang="en-US" b="0" dirty="0" err="1">
                <a:latin typeface="+mn-lt"/>
                <a:ea typeface="Calibri" charset="0"/>
                <a:cs typeface="Calibri" charset="0"/>
              </a:rPr>
              <a:t>Janezovega</a:t>
            </a:r>
            <a:r>
              <a:rPr lang="en-US" b="0" dirty="0">
                <a:latin typeface="+mn-lt"/>
                <a:ea typeface="Calibri" charset="0"/>
                <a:cs typeface="Calibri" charset="0"/>
              </a:rPr>
              <a:t> </a:t>
            </a:r>
            <a:r>
              <a:rPr lang="en-US" b="0" dirty="0" err="1">
                <a:latin typeface="+mn-lt"/>
                <a:ea typeface="Calibri" charset="0"/>
                <a:cs typeface="Calibri" charset="0"/>
              </a:rPr>
              <a:t>dovoljenja</a:t>
            </a:r>
            <a:endParaRPr lang="en-US" altLang="en-US" b="0" dirty="0">
              <a:latin typeface="+mn-lt"/>
              <a:ea typeface="Calibri" charset="0"/>
              <a:cs typeface="Calibri" charset="0"/>
            </a:endParaRPr>
          </a:p>
        </p:txBody>
      </p:sp>
      <p:sp>
        <p:nvSpPr>
          <p:cNvPr id="379908" name="Line 4"/>
          <p:cNvSpPr>
            <a:spLocks noChangeShapeType="1"/>
          </p:cNvSpPr>
          <p:nvPr/>
        </p:nvSpPr>
        <p:spPr bwMode="auto">
          <a:xfrm flipH="1">
            <a:off x="4800600" y="1752601"/>
            <a:ext cx="685800" cy="10668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600" dirty="0">
              <a:ea typeface="ＭＳ Ｐゴシック" charset="0"/>
            </a:endParaRPr>
          </a:p>
        </p:txBody>
      </p:sp>
      <p:sp>
        <p:nvSpPr>
          <p:cNvPr id="379909" name="Line 5"/>
          <p:cNvSpPr>
            <a:spLocks noChangeShapeType="1"/>
          </p:cNvSpPr>
          <p:nvPr/>
        </p:nvSpPr>
        <p:spPr bwMode="auto">
          <a:xfrm>
            <a:off x="6629400" y="1752601"/>
            <a:ext cx="838200" cy="10668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600">
              <a:ea typeface="ＭＳ Ｐゴシック" charset="0"/>
            </a:endParaRPr>
          </a:p>
        </p:txBody>
      </p:sp>
    </p:spTree>
    <p:extLst>
      <p:ext uri="{BB962C8B-B14F-4D97-AF65-F5344CB8AC3E}">
        <p14:creationId xmlns:p14="http://schemas.microsoft.com/office/powerpoint/2010/main" val="259800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119-2225-BD41-B07F-AC4F273EABDC}"/>
              </a:ext>
            </a:extLst>
          </p:cNvPr>
          <p:cNvSpPr>
            <a:spLocks noGrp="1"/>
          </p:cNvSpPr>
          <p:nvPr>
            <p:ph type="title"/>
          </p:nvPr>
        </p:nvSpPr>
        <p:spPr/>
        <p:txBody>
          <a:bodyPr>
            <a:normAutofit fontScale="90000"/>
          </a:bodyPr>
          <a:lstStyle/>
          <a:p>
            <a:r>
              <a:rPr lang="en-SI" dirty="0"/>
              <a:t>Odprta znanost – UNESCO</a:t>
            </a:r>
          </a:p>
        </p:txBody>
      </p:sp>
      <p:pic>
        <p:nvPicPr>
          <p:cNvPr id="5" name="Content Placeholder 4">
            <a:extLst>
              <a:ext uri="{FF2B5EF4-FFF2-40B4-BE49-F238E27FC236}">
                <a16:creationId xmlns:a16="http://schemas.microsoft.com/office/drawing/2014/main" id="{6C64A8C3-2166-2AC6-971C-F5170D6B835F}"/>
              </a:ext>
            </a:extLst>
          </p:cNvPr>
          <p:cNvPicPr>
            <a:picLocks noGrp="1" noChangeAspect="1"/>
          </p:cNvPicPr>
          <p:nvPr>
            <p:ph idx="1"/>
          </p:nvPr>
        </p:nvPicPr>
        <p:blipFill>
          <a:blip r:embed="rId2"/>
          <a:stretch>
            <a:fillRect/>
          </a:stretch>
        </p:blipFill>
        <p:spPr>
          <a:xfrm>
            <a:off x="1386035" y="1690688"/>
            <a:ext cx="9419929" cy="4351338"/>
          </a:xfrm>
          <a:prstGeom prst="rect">
            <a:avLst/>
          </a:prstGeom>
        </p:spPr>
      </p:pic>
      <p:sp>
        <p:nvSpPr>
          <p:cNvPr id="6" name="TextBox 5">
            <a:extLst>
              <a:ext uri="{FF2B5EF4-FFF2-40B4-BE49-F238E27FC236}">
                <a16:creationId xmlns:a16="http://schemas.microsoft.com/office/drawing/2014/main" id="{CCFA1F6C-3FFE-B42F-A671-465D8D5E7D46}"/>
              </a:ext>
            </a:extLst>
          </p:cNvPr>
          <p:cNvSpPr txBox="1"/>
          <p:nvPr/>
        </p:nvSpPr>
        <p:spPr>
          <a:xfrm>
            <a:off x="1260764" y="6151418"/>
            <a:ext cx="9240400" cy="430887"/>
          </a:xfrm>
          <a:prstGeom prst="rect">
            <a:avLst/>
          </a:prstGeom>
          <a:noFill/>
        </p:spPr>
        <p:txBody>
          <a:bodyPr wrap="square" rtlCol="0">
            <a:spAutoFit/>
          </a:bodyPr>
          <a:lstStyle/>
          <a:p>
            <a:r>
              <a:rPr lang="en-GB" sz="1100" b="0" i="0" u="none" strike="noStrike" dirty="0">
                <a:effectLst/>
                <a:latin typeface="+mj-lt"/>
              </a:rPr>
              <a:t>Open science elements based on UNESCO presentation of 17 February 2021. This depiction includes </a:t>
            </a:r>
            <a:r>
              <a:rPr lang="en-GB" sz="1100" b="0" i="0" u="none" strike="noStrike" dirty="0">
                <a:effectLst/>
                <a:latin typeface="+mj-lt"/>
                <a:hlinkClick r:id="rId3" tooltip="Traditional knowledge">
                  <a:extLst>
                    <a:ext uri="{A12FA001-AC4F-418D-AE19-62706E023703}">
                      <ahyp:hlinkClr xmlns:ahyp="http://schemas.microsoft.com/office/drawing/2018/hyperlinkcolor" val="tx"/>
                    </a:ext>
                  </a:extLst>
                </a:hlinkClick>
              </a:rPr>
              <a:t>indigenous science</a:t>
            </a:r>
            <a:r>
              <a:rPr lang="en-GB" sz="1100" dirty="0">
                <a:latin typeface="+mj-lt"/>
              </a:rPr>
              <a:t>, https://</a:t>
            </a:r>
            <a:r>
              <a:rPr lang="en-GB" sz="1100" dirty="0" err="1">
                <a:latin typeface="+mj-lt"/>
              </a:rPr>
              <a:t>en.wikipedia.org</a:t>
            </a:r>
            <a:r>
              <a:rPr lang="en-GB" sz="1100" dirty="0">
                <a:latin typeface="+mj-lt"/>
              </a:rPr>
              <a:t>/wiki/</a:t>
            </a:r>
            <a:r>
              <a:rPr lang="en-GB" sz="1100" dirty="0" err="1">
                <a:latin typeface="+mj-lt"/>
              </a:rPr>
              <a:t>Open_science</a:t>
            </a:r>
            <a:endParaRPr lang="en-US" sz="1100" dirty="0">
              <a:latin typeface="+mj-lt"/>
            </a:endParaRPr>
          </a:p>
        </p:txBody>
      </p:sp>
    </p:spTree>
    <p:extLst>
      <p:ext uri="{BB962C8B-B14F-4D97-AF65-F5344CB8AC3E}">
        <p14:creationId xmlns:p14="http://schemas.microsoft.com/office/powerpoint/2010/main" val="3498967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A79E-AFF2-DB94-EA9E-A79AC0848795}"/>
              </a:ext>
            </a:extLst>
          </p:cNvPr>
          <p:cNvSpPr>
            <a:spLocks noGrp="1"/>
          </p:cNvSpPr>
          <p:nvPr>
            <p:ph type="title"/>
          </p:nvPr>
        </p:nvSpPr>
        <p:spPr/>
        <p:txBody>
          <a:bodyPr>
            <a:normAutofit fontScale="90000"/>
          </a:bodyPr>
          <a:lstStyle/>
          <a:p>
            <a:r>
              <a:rPr lang="en-GB" dirty="0"/>
              <a:t>Pogoj: Deljenje pod istimi pogoji (</a:t>
            </a:r>
            <a:r>
              <a:rPr lang="en-GB" i="1" dirty="0"/>
              <a:t>Share Alike</a:t>
            </a:r>
            <a:r>
              <a:rPr lang="en-GB" dirty="0"/>
              <a:t>)</a:t>
            </a:r>
            <a:endParaRPr lang="en-SI" dirty="0"/>
          </a:p>
        </p:txBody>
      </p:sp>
      <p:sp>
        <p:nvSpPr>
          <p:cNvPr id="3" name="Content Placeholder 2">
            <a:extLst>
              <a:ext uri="{FF2B5EF4-FFF2-40B4-BE49-F238E27FC236}">
                <a16:creationId xmlns:a16="http://schemas.microsoft.com/office/drawing/2014/main" id="{9F115AFE-C76E-219E-C1CE-9C54E14AC626}"/>
              </a:ext>
            </a:extLst>
          </p:cNvPr>
          <p:cNvSpPr>
            <a:spLocks noGrp="1"/>
          </p:cNvSpPr>
          <p:nvPr>
            <p:ph idx="1"/>
          </p:nvPr>
        </p:nvSpPr>
        <p:spPr/>
        <p:txBody>
          <a:bodyPr/>
          <a:lstStyle/>
          <a:p>
            <a:r>
              <a:rPr lang="en-GB" dirty="0" err="1"/>
              <a:t>Distribuiranje</a:t>
            </a:r>
            <a:r>
              <a:rPr lang="en-GB" dirty="0"/>
              <a:t>, </a:t>
            </a:r>
            <a:r>
              <a:rPr lang="en-GB" dirty="0" err="1"/>
              <a:t>dajanje</a:t>
            </a:r>
            <a:r>
              <a:rPr lang="en-GB" dirty="0"/>
              <a:t> </a:t>
            </a:r>
            <a:r>
              <a:rPr lang="en-GB" dirty="0" err="1"/>
              <a:t>na</a:t>
            </a:r>
            <a:r>
              <a:rPr lang="en-GB" dirty="0"/>
              <a:t> </a:t>
            </a:r>
            <a:r>
              <a:rPr lang="en-GB" dirty="0" err="1"/>
              <a:t>voljo</a:t>
            </a:r>
            <a:r>
              <a:rPr lang="en-GB" dirty="0"/>
              <a:t> </a:t>
            </a:r>
            <a:r>
              <a:rPr lang="en-GB" dirty="0" err="1"/>
              <a:t>javnosti</a:t>
            </a:r>
            <a:r>
              <a:rPr lang="en-GB" dirty="0"/>
              <a:t>, </a:t>
            </a:r>
            <a:r>
              <a:rPr lang="en-GB" dirty="0" err="1"/>
              <a:t>dajanje</a:t>
            </a:r>
            <a:r>
              <a:rPr lang="en-GB" dirty="0"/>
              <a:t> v </a:t>
            </a:r>
            <a:r>
              <a:rPr lang="en-GB" dirty="0" err="1"/>
              <a:t>najem</a:t>
            </a:r>
            <a:r>
              <a:rPr lang="en-GB" dirty="0"/>
              <a:t> </a:t>
            </a:r>
            <a:r>
              <a:rPr lang="en-GB" dirty="0" err="1"/>
              <a:t>predelav</a:t>
            </a:r>
            <a:r>
              <a:rPr lang="en-GB" dirty="0"/>
              <a:t> </a:t>
            </a:r>
            <a:r>
              <a:rPr lang="en-GB" dirty="0" err="1"/>
              <a:t>avtorskega</a:t>
            </a:r>
            <a:r>
              <a:rPr lang="en-GB" dirty="0"/>
              <a:t> dela </a:t>
            </a:r>
            <a:r>
              <a:rPr lang="en-GB" dirty="0" err="1"/>
              <a:t>avtor</a:t>
            </a:r>
            <a:r>
              <a:rPr lang="en-GB" dirty="0"/>
              <a:t> </a:t>
            </a:r>
            <a:r>
              <a:rPr lang="en-GB" dirty="0" err="1"/>
              <a:t>dovoli</a:t>
            </a:r>
            <a:r>
              <a:rPr lang="en-GB" dirty="0"/>
              <a:t> le pod </a:t>
            </a:r>
            <a:r>
              <a:rPr lang="en-GB" dirty="0" err="1"/>
              <a:t>pogojem</a:t>
            </a:r>
            <a:r>
              <a:rPr lang="en-GB" dirty="0"/>
              <a:t>, da so </a:t>
            </a:r>
            <a:r>
              <a:rPr lang="en-GB" dirty="0" err="1"/>
              <a:t>distribuirana</a:t>
            </a:r>
            <a:r>
              <a:rPr lang="en-GB" dirty="0"/>
              <a:t>, dana </a:t>
            </a:r>
            <a:r>
              <a:rPr lang="en-GB" dirty="0" err="1"/>
              <a:t>na</a:t>
            </a:r>
            <a:r>
              <a:rPr lang="en-GB" dirty="0"/>
              <a:t> </a:t>
            </a:r>
            <a:r>
              <a:rPr lang="en-GB" dirty="0" err="1"/>
              <a:t>voljo</a:t>
            </a:r>
            <a:r>
              <a:rPr lang="en-GB" dirty="0"/>
              <a:t> </a:t>
            </a:r>
            <a:r>
              <a:rPr lang="en-GB" dirty="0" err="1"/>
              <a:t>javnosti</a:t>
            </a:r>
            <a:r>
              <a:rPr lang="en-GB" dirty="0"/>
              <a:t>, dana v </a:t>
            </a:r>
            <a:r>
              <a:rPr lang="en-GB" dirty="0" err="1"/>
              <a:t>najem</a:t>
            </a:r>
            <a:r>
              <a:rPr lang="en-GB" dirty="0"/>
              <a:t> pod </a:t>
            </a:r>
            <a:r>
              <a:rPr lang="en-GB" dirty="0" err="1"/>
              <a:t>istimi</a:t>
            </a:r>
            <a:r>
              <a:rPr lang="en-GB" dirty="0"/>
              <a:t> </a:t>
            </a:r>
            <a:r>
              <a:rPr lang="en-GB" dirty="0" err="1"/>
              <a:t>pogoji</a:t>
            </a:r>
            <a:r>
              <a:rPr lang="en-GB" dirty="0"/>
              <a:t> </a:t>
            </a:r>
            <a:r>
              <a:rPr lang="en-GB" dirty="0" err="1"/>
              <a:t>kot</a:t>
            </a:r>
            <a:r>
              <a:rPr lang="en-GB" dirty="0"/>
              <a:t> </a:t>
            </a:r>
            <a:r>
              <a:rPr lang="en-GB" dirty="0" err="1"/>
              <a:t>izvirno</a:t>
            </a:r>
            <a:r>
              <a:rPr lang="en-GB" dirty="0"/>
              <a:t> </a:t>
            </a:r>
            <a:r>
              <a:rPr lang="en-GB" dirty="0" err="1"/>
              <a:t>avtorsko</a:t>
            </a:r>
            <a:r>
              <a:rPr lang="en-GB" dirty="0"/>
              <a:t> </a:t>
            </a:r>
            <a:r>
              <a:rPr lang="en-GB" dirty="0" err="1"/>
              <a:t>delo</a:t>
            </a:r>
            <a:r>
              <a:rPr lang="en-GB" dirty="0"/>
              <a:t>.</a:t>
            </a:r>
          </a:p>
          <a:p>
            <a:endParaRPr lang="en-GB" dirty="0"/>
          </a:p>
          <a:p>
            <a:endParaRPr lang="en-SI" dirty="0"/>
          </a:p>
        </p:txBody>
      </p:sp>
    </p:spTree>
    <p:extLst>
      <p:ext uri="{BB962C8B-B14F-4D97-AF65-F5344CB8AC3E}">
        <p14:creationId xmlns:p14="http://schemas.microsoft.com/office/powerpoint/2010/main" val="1157131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2133600" y="304800"/>
            <a:ext cx="8229600" cy="609600"/>
          </a:xfrm>
        </p:spPr>
        <p:txBody>
          <a:bodyPr>
            <a:normAutofit fontScale="90000"/>
          </a:bodyPr>
          <a:lstStyle/>
          <a:p>
            <a:pPr>
              <a:defRPr/>
            </a:pPr>
            <a:br>
              <a:rPr lang="sl-SI" sz="3600" dirty="0">
                <a:solidFill>
                  <a:srgbClr val="FF0000"/>
                </a:solidFill>
                <a:latin typeface="Calibri" charset="0"/>
                <a:ea typeface="Calibri" charset="0"/>
                <a:cs typeface="Calibri" charset="0"/>
              </a:rPr>
            </a:br>
            <a:endParaRPr lang="sl-SI" sz="3600" dirty="0">
              <a:solidFill>
                <a:srgbClr val="FF0000"/>
              </a:solidFill>
              <a:latin typeface="Calibri" charset="0"/>
              <a:ea typeface="Calibri" charset="0"/>
              <a:cs typeface="Calibri" charset="0"/>
            </a:endParaRPr>
          </a:p>
        </p:txBody>
      </p:sp>
      <p:sp>
        <p:nvSpPr>
          <p:cNvPr id="379907" name="Rectangle 3"/>
          <p:cNvSpPr>
            <a:spLocks noGrp="1" noChangeArrowheads="1"/>
          </p:cNvSpPr>
          <p:nvPr>
            <p:ph type="body" idx="1"/>
          </p:nvPr>
        </p:nvSpPr>
        <p:spPr>
          <a:xfrm>
            <a:off x="1981200" y="1227139"/>
            <a:ext cx="8229600" cy="4433887"/>
          </a:xfrm>
        </p:spPr>
        <p:txBody>
          <a:bodyPr>
            <a:normAutofit/>
          </a:bodyPr>
          <a:lstStyle/>
          <a:p>
            <a:pPr marL="0" indent="0" algn="ctr">
              <a:buNone/>
              <a:defRPr/>
            </a:pPr>
            <a:r>
              <a:rPr lang="en-US" b="0" dirty="0">
                <a:latin typeface="+mn-lt"/>
                <a:ea typeface="Calibri" charset="0"/>
                <a:cs typeface="Calibri" charset="0"/>
              </a:rPr>
              <a:t>Primer: </a:t>
            </a:r>
          </a:p>
          <a:p>
            <a:pPr marL="0" indent="0" algn="ctr">
              <a:buNone/>
              <a:defRPr/>
            </a:pPr>
            <a:r>
              <a:rPr lang="en-US" b="0" dirty="0">
                <a:latin typeface="+mn-lt"/>
                <a:ea typeface="Calibri" charset="0"/>
                <a:cs typeface="Calibri" charset="0"/>
              </a:rPr>
              <a:t>Barbara </a:t>
            </a:r>
            <a:r>
              <a:rPr lang="en-US" b="0" dirty="0" err="1">
                <a:latin typeface="+mn-lt"/>
                <a:ea typeface="Calibri" charset="0"/>
                <a:cs typeface="Calibri" charset="0"/>
              </a:rPr>
              <a:t>objavi</a:t>
            </a:r>
            <a:r>
              <a:rPr lang="en-US" b="0" dirty="0">
                <a:latin typeface="+mn-lt"/>
                <a:ea typeface="Calibri" charset="0"/>
                <a:cs typeface="Calibri" charset="0"/>
              </a:rPr>
              <a:t> </a:t>
            </a:r>
            <a:r>
              <a:rPr lang="en-US" b="0" dirty="0" err="1">
                <a:latin typeface="+mn-lt"/>
                <a:ea typeface="Calibri" charset="0"/>
                <a:cs typeface="Calibri" charset="0"/>
              </a:rPr>
              <a:t>fotografijo</a:t>
            </a:r>
            <a:r>
              <a:rPr lang="en-US" b="0" dirty="0">
                <a:latin typeface="+mn-lt"/>
                <a:ea typeface="Calibri" charset="0"/>
                <a:cs typeface="Calibri" charset="0"/>
              </a:rPr>
              <a:t> </a:t>
            </a:r>
            <a:r>
              <a:rPr lang="en-US" b="0" dirty="0" err="1">
                <a:latin typeface="+mn-lt"/>
                <a:ea typeface="Calibri" charset="0"/>
                <a:cs typeface="Calibri" charset="0"/>
              </a:rPr>
              <a:t>na</a:t>
            </a:r>
            <a:r>
              <a:rPr lang="en-US" b="0" dirty="0">
                <a:latin typeface="+mn-lt"/>
                <a:ea typeface="Calibri" charset="0"/>
                <a:cs typeface="Calibri" charset="0"/>
              </a:rPr>
              <a:t> </a:t>
            </a:r>
            <a:r>
              <a:rPr lang="en-US" b="0" dirty="0" err="1">
                <a:latin typeface="+mn-lt"/>
                <a:ea typeface="Calibri" charset="0"/>
                <a:cs typeface="Calibri" charset="0"/>
              </a:rPr>
              <a:t>internetu</a:t>
            </a:r>
            <a:r>
              <a:rPr lang="en-US" b="0" dirty="0">
                <a:latin typeface="+mn-lt"/>
                <a:ea typeface="Calibri" charset="0"/>
                <a:cs typeface="Calibri" charset="0"/>
              </a:rPr>
              <a:t> pod </a:t>
            </a:r>
            <a:r>
              <a:rPr lang="en-US" b="0" dirty="0" err="1">
                <a:latin typeface="+mn-lt"/>
                <a:ea typeface="Calibri" charset="0"/>
                <a:cs typeface="Calibri" charset="0"/>
              </a:rPr>
              <a:t>licenco</a:t>
            </a:r>
            <a:r>
              <a:rPr lang="en-US" b="0" dirty="0">
                <a:latin typeface="+mn-lt"/>
                <a:ea typeface="Calibri" charset="0"/>
                <a:cs typeface="Calibri" charset="0"/>
              </a:rPr>
              <a:t> “</a:t>
            </a:r>
            <a:r>
              <a:rPr lang="en-US" b="0" dirty="0" err="1">
                <a:latin typeface="+mn-lt"/>
                <a:ea typeface="Calibri" charset="0"/>
                <a:cs typeface="Calibri" charset="0"/>
              </a:rPr>
              <a:t>Nekomercialno</a:t>
            </a:r>
            <a:r>
              <a:rPr lang="en-US" b="0" dirty="0">
                <a:latin typeface="+mn-lt"/>
                <a:ea typeface="Calibri" charset="0"/>
                <a:cs typeface="Calibri" charset="0"/>
              </a:rPr>
              <a:t>” in “</a:t>
            </a:r>
            <a:r>
              <a:rPr lang="en-US" b="0" dirty="0" err="1">
                <a:latin typeface="+mn-lt"/>
                <a:ea typeface="Calibri" charset="0"/>
                <a:cs typeface="Calibri" charset="0"/>
              </a:rPr>
              <a:t>Deljenje</a:t>
            </a:r>
            <a:r>
              <a:rPr lang="en-US" b="0" dirty="0">
                <a:latin typeface="+mn-lt"/>
                <a:ea typeface="Calibri" charset="0"/>
                <a:cs typeface="Calibri" charset="0"/>
              </a:rPr>
              <a:t> pod </a:t>
            </a:r>
            <a:r>
              <a:rPr lang="en-US" b="0" dirty="0" err="1">
                <a:latin typeface="+mn-lt"/>
                <a:ea typeface="Calibri" charset="0"/>
                <a:cs typeface="Calibri" charset="0"/>
              </a:rPr>
              <a:t>istimi</a:t>
            </a:r>
            <a:r>
              <a:rPr lang="en-US" b="0" dirty="0">
                <a:latin typeface="+mn-lt"/>
                <a:ea typeface="Calibri" charset="0"/>
                <a:cs typeface="Calibri" charset="0"/>
              </a:rPr>
              <a:t> </a:t>
            </a:r>
            <a:r>
              <a:rPr lang="en-US" b="0" dirty="0" err="1">
                <a:latin typeface="+mn-lt"/>
                <a:ea typeface="Calibri" charset="0"/>
                <a:cs typeface="Calibri" charset="0"/>
              </a:rPr>
              <a:t>pogoji</a:t>
            </a:r>
            <a:r>
              <a:rPr lang="en-US" b="0" dirty="0">
                <a:latin typeface="+mn-lt"/>
                <a:ea typeface="Calibri" charset="0"/>
                <a:cs typeface="Calibri" charset="0"/>
              </a:rPr>
              <a:t>”. </a:t>
            </a:r>
            <a:r>
              <a:rPr lang="en-US" b="0" dirty="0" err="1">
                <a:latin typeface="+mn-lt"/>
                <a:ea typeface="Calibri" charset="0"/>
                <a:cs typeface="Calibri" charset="0"/>
              </a:rPr>
              <a:t>Domen</a:t>
            </a:r>
            <a:r>
              <a:rPr lang="en-US" b="0" dirty="0">
                <a:latin typeface="+mn-lt"/>
                <a:ea typeface="Calibri" charset="0"/>
                <a:cs typeface="Calibri" charset="0"/>
              </a:rPr>
              <a:t> je </a:t>
            </a:r>
            <a:r>
              <a:rPr lang="en-US" b="0" dirty="0" err="1">
                <a:latin typeface="+mn-lt"/>
                <a:ea typeface="Calibri" charset="0"/>
                <a:cs typeface="Calibri" charset="0"/>
              </a:rPr>
              <a:t>umetnik</a:t>
            </a:r>
            <a:r>
              <a:rPr lang="en-US" b="0" dirty="0">
                <a:latin typeface="+mn-lt"/>
                <a:ea typeface="Calibri" charset="0"/>
                <a:cs typeface="Calibri" charset="0"/>
              </a:rPr>
              <a:t> in </a:t>
            </a:r>
            <a:r>
              <a:rPr lang="en-US" b="0" dirty="0" err="1">
                <a:latin typeface="+mn-lt"/>
                <a:ea typeface="Calibri" charset="0"/>
                <a:cs typeface="Calibri" charset="0"/>
              </a:rPr>
              <a:t>Barbarino</a:t>
            </a:r>
            <a:r>
              <a:rPr lang="en-US" b="0" dirty="0">
                <a:latin typeface="+mn-lt"/>
                <a:ea typeface="Calibri" charset="0"/>
                <a:cs typeface="Calibri" charset="0"/>
              </a:rPr>
              <a:t> </a:t>
            </a:r>
            <a:r>
              <a:rPr lang="en-US" b="0" dirty="0" err="1">
                <a:latin typeface="+mn-lt"/>
                <a:ea typeface="Calibri" charset="0"/>
                <a:cs typeface="Calibri" charset="0"/>
              </a:rPr>
              <a:t>sliko</a:t>
            </a:r>
            <a:r>
              <a:rPr lang="en-US" b="0" dirty="0">
                <a:latin typeface="+mn-lt"/>
                <a:ea typeface="Calibri" charset="0"/>
                <a:cs typeface="Calibri" charset="0"/>
              </a:rPr>
              <a:t> </a:t>
            </a:r>
            <a:r>
              <a:rPr lang="en-US" b="0" dirty="0" err="1">
                <a:latin typeface="+mn-lt"/>
                <a:ea typeface="Calibri" charset="0"/>
                <a:cs typeface="Calibri" charset="0"/>
              </a:rPr>
              <a:t>uporabi</a:t>
            </a:r>
            <a:r>
              <a:rPr lang="en-US" b="0" dirty="0">
                <a:latin typeface="+mn-lt"/>
                <a:ea typeface="Calibri" charset="0"/>
                <a:cs typeface="Calibri" charset="0"/>
              </a:rPr>
              <a:t> v </a:t>
            </a:r>
            <a:r>
              <a:rPr lang="en-US" b="0" dirty="0" err="1">
                <a:latin typeface="+mn-lt"/>
                <a:ea typeface="Calibri" charset="0"/>
                <a:cs typeface="Calibri" charset="0"/>
              </a:rPr>
              <a:t>enem</a:t>
            </a:r>
            <a:r>
              <a:rPr lang="en-US" b="0" dirty="0">
                <a:latin typeface="+mn-lt"/>
                <a:ea typeface="Calibri" charset="0"/>
                <a:cs typeface="Calibri" charset="0"/>
              </a:rPr>
              <a:t> od </a:t>
            </a:r>
            <a:r>
              <a:rPr lang="en-US" b="0" dirty="0" err="1">
                <a:latin typeface="+mn-lt"/>
                <a:ea typeface="Calibri" charset="0"/>
                <a:cs typeface="Calibri" charset="0"/>
              </a:rPr>
              <a:t>svojih</a:t>
            </a:r>
            <a:r>
              <a:rPr lang="en-US" b="0" dirty="0">
                <a:latin typeface="+mn-lt"/>
                <a:ea typeface="Calibri" charset="0"/>
                <a:cs typeface="Calibri" charset="0"/>
              </a:rPr>
              <a:t> </a:t>
            </a:r>
            <a:r>
              <a:rPr lang="en-US" b="0" dirty="0" err="1">
                <a:latin typeface="+mn-lt"/>
                <a:ea typeface="Calibri" charset="0"/>
                <a:cs typeface="Calibri" charset="0"/>
              </a:rPr>
              <a:t>kolažev</a:t>
            </a:r>
            <a:r>
              <a:rPr lang="en-US" b="0" dirty="0">
                <a:latin typeface="+mn-lt"/>
                <a:ea typeface="Calibri" charset="0"/>
                <a:cs typeface="Calibri" charset="0"/>
              </a:rPr>
              <a:t>. </a:t>
            </a:r>
            <a:r>
              <a:rPr lang="en-US" b="0" dirty="0" err="1">
                <a:latin typeface="+mn-lt"/>
                <a:ea typeface="Calibri" charset="0"/>
                <a:cs typeface="Calibri" charset="0"/>
              </a:rPr>
              <a:t>Licenca</a:t>
            </a:r>
            <a:r>
              <a:rPr lang="en-US" b="0" dirty="0">
                <a:latin typeface="+mn-lt"/>
                <a:ea typeface="Calibri" charset="0"/>
                <a:cs typeface="Calibri" charset="0"/>
              </a:rPr>
              <a:t> “</a:t>
            </a:r>
            <a:r>
              <a:rPr lang="en-US" b="0" dirty="0" err="1">
                <a:latin typeface="+mn-lt"/>
                <a:ea typeface="Calibri" charset="0"/>
                <a:cs typeface="Calibri" charset="0"/>
              </a:rPr>
              <a:t>Deljenje</a:t>
            </a:r>
            <a:r>
              <a:rPr lang="en-US" b="0" dirty="0">
                <a:latin typeface="+mn-lt"/>
                <a:ea typeface="Calibri" charset="0"/>
                <a:cs typeface="Calibri" charset="0"/>
              </a:rPr>
              <a:t> pod </a:t>
            </a:r>
            <a:r>
              <a:rPr lang="en-US" b="0" dirty="0" err="1">
                <a:latin typeface="+mn-lt"/>
                <a:ea typeface="Calibri" charset="0"/>
                <a:cs typeface="Calibri" charset="0"/>
              </a:rPr>
              <a:t>istimi</a:t>
            </a:r>
            <a:r>
              <a:rPr lang="en-US" b="0" dirty="0">
                <a:latin typeface="+mn-lt"/>
                <a:ea typeface="Calibri" charset="0"/>
                <a:cs typeface="Calibri" charset="0"/>
              </a:rPr>
              <a:t> </a:t>
            </a:r>
            <a:r>
              <a:rPr lang="en-US" b="0" dirty="0" err="1">
                <a:latin typeface="+mn-lt"/>
                <a:ea typeface="Calibri" charset="0"/>
                <a:cs typeface="Calibri" charset="0"/>
              </a:rPr>
              <a:t>pogoji</a:t>
            </a:r>
            <a:r>
              <a:rPr lang="en-US" b="0" dirty="0">
                <a:latin typeface="+mn-lt"/>
                <a:ea typeface="Calibri" charset="0"/>
                <a:cs typeface="Calibri" charset="0"/>
              </a:rPr>
              <a:t>” od </a:t>
            </a:r>
            <a:r>
              <a:rPr lang="en-US" b="0" dirty="0" err="1">
                <a:latin typeface="+mn-lt"/>
                <a:ea typeface="Calibri" charset="0"/>
                <a:cs typeface="Calibri" charset="0"/>
              </a:rPr>
              <a:t>Domna</a:t>
            </a:r>
            <a:r>
              <a:rPr lang="en-US" b="0" dirty="0">
                <a:latin typeface="+mn-lt"/>
                <a:ea typeface="Calibri" charset="0"/>
                <a:cs typeface="Calibri" charset="0"/>
              </a:rPr>
              <a:t> </a:t>
            </a:r>
            <a:r>
              <a:rPr lang="en-US" b="0" dirty="0" err="1">
                <a:latin typeface="+mn-lt"/>
                <a:ea typeface="Calibri" charset="0"/>
                <a:cs typeface="Calibri" charset="0"/>
              </a:rPr>
              <a:t>zahteva</a:t>
            </a:r>
            <a:r>
              <a:rPr lang="en-US" b="0" dirty="0">
                <a:latin typeface="+mn-lt"/>
                <a:ea typeface="Calibri" charset="0"/>
                <a:cs typeface="Calibri" charset="0"/>
              </a:rPr>
              <a:t>, da </a:t>
            </a:r>
            <a:r>
              <a:rPr lang="en-US" b="0" dirty="0" err="1">
                <a:latin typeface="+mn-lt"/>
                <a:ea typeface="Calibri" charset="0"/>
                <a:cs typeface="Calibri" charset="0"/>
              </a:rPr>
              <a:t>tudi</a:t>
            </a:r>
            <a:r>
              <a:rPr lang="en-US" b="0" dirty="0">
                <a:latin typeface="+mn-lt"/>
                <a:ea typeface="Calibri" charset="0"/>
                <a:cs typeface="Calibri" charset="0"/>
              </a:rPr>
              <a:t> on </a:t>
            </a:r>
            <a:r>
              <a:rPr lang="en-US" b="0" dirty="0" err="1">
                <a:latin typeface="+mn-lt"/>
                <a:ea typeface="Calibri" charset="0"/>
                <a:cs typeface="Calibri" charset="0"/>
              </a:rPr>
              <a:t>svoj</a:t>
            </a:r>
            <a:r>
              <a:rPr lang="en-US" b="0" dirty="0">
                <a:latin typeface="+mn-lt"/>
                <a:ea typeface="Calibri" charset="0"/>
                <a:cs typeface="Calibri" charset="0"/>
              </a:rPr>
              <a:t> </a:t>
            </a:r>
            <a:r>
              <a:rPr lang="en-US" b="0" dirty="0" err="1">
                <a:latin typeface="+mn-lt"/>
                <a:ea typeface="Calibri" charset="0"/>
                <a:cs typeface="Calibri" charset="0"/>
              </a:rPr>
              <a:t>kolaž</a:t>
            </a:r>
            <a:r>
              <a:rPr lang="en-US" b="0" dirty="0">
                <a:latin typeface="+mn-lt"/>
                <a:ea typeface="Calibri" charset="0"/>
                <a:cs typeface="Calibri" charset="0"/>
              </a:rPr>
              <a:t> </a:t>
            </a:r>
            <a:r>
              <a:rPr lang="en-US" b="0" dirty="0" err="1">
                <a:latin typeface="+mn-lt"/>
                <a:ea typeface="Calibri" charset="0"/>
                <a:cs typeface="Calibri" charset="0"/>
              </a:rPr>
              <a:t>ponudi</a:t>
            </a:r>
            <a:r>
              <a:rPr lang="en-US" b="0" dirty="0">
                <a:latin typeface="+mn-lt"/>
                <a:ea typeface="Calibri" charset="0"/>
                <a:cs typeface="Calibri" charset="0"/>
              </a:rPr>
              <a:t> pod </a:t>
            </a:r>
            <a:r>
              <a:rPr lang="en-US" b="0" dirty="0" err="1">
                <a:latin typeface="+mn-lt"/>
                <a:ea typeface="Calibri" charset="0"/>
                <a:cs typeface="Calibri" charset="0"/>
              </a:rPr>
              <a:t>pogoji</a:t>
            </a:r>
            <a:r>
              <a:rPr lang="en-US" b="0" dirty="0">
                <a:latin typeface="+mn-lt"/>
                <a:ea typeface="Calibri" charset="0"/>
                <a:cs typeface="Calibri" charset="0"/>
              </a:rPr>
              <a:t> </a:t>
            </a:r>
            <a:r>
              <a:rPr lang="en-US" b="0" dirty="0" err="1">
                <a:latin typeface="+mn-lt"/>
                <a:ea typeface="Calibri" charset="0"/>
                <a:cs typeface="Calibri" charset="0"/>
              </a:rPr>
              <a:t>licenc</a:t>
            </a:r>
            <a:r>
              <a:rPr lang="en-US" b="0" dirty="0">
                <a:latin typeface="+mn-lt"/>
                <a:ea typeface="Calibri" charset="0"/>
                <a:cs typeface="Calibri" charset="0"/>
              </a:rPr>
              <a:t> “</a:t>
            </a:r>
            <a:r>
              <a:rPr lang="en-US" b="0" dirty="0" err="1">
                <a:latin typeface="+mn-lt"/>
                <a:ea typeface="Calibri" charset="0"/>
                <a:cs typeface="Calibri" charset="0"/>
              </a:rPr>
              <a:t>Nekomercialno</a:t>
            </a:r>
            <a:r>
              <a:rPr lang="en-US" b="0" dirty="0">
                <a:latin typeface="+mn-lt"/>
                <a:ea typeface="Calibri" charset="0"/>
                <a:cs typeface="Calibri" charset="0"/>
              </a:rPr>
              <a:t>” in “</a:t>
            </a:r>
            <a:r>
              <a:rPr lang="en-US" b="0" dirty="0" err="1">
                <a:latin typeface="+mn-lt"/>
                <a:ea typeface="Calibri" charset="0"/>
                <a:cs typeface="Calibri" charset="0"/>
              </a:rPr>
              <a:t>Deljenje</a:t>
            </a:r>
            <a:r>
              <a:rPr lang="en-US" b="0" dirty="0">
                <a:latin typeface="+mn-lt"/>
                <a:ea typeface="Calibri" charset="0"/>
                <a:cs typeface="Calibri" charset="0"/>
              </a:rPr>
              <a:t> pod </a:t>
            </a:r>
            <a:r>
              <a:rPr lang="en-US" b="0" dirty="0" err="1">
                <a:latin typeface="+mn-lt"/>
                <a:ea typeface="Calibri" charset="0"/>
                <a:cs typeface="Calibri" charset="0"/>
              </a:rPr>
              <a:t>istimi</a:t>
            </a:r>
            <a:r>
              <a:rPr lang="en-US" b="0" dirty="0">
                <a:latin typeface="+mn-lt"/>
                <a:ea typeface="Calibri" charset="0"/>
                <a:cs typeface="Calibri" charset="0"/>
              </a:rPr>
              <a:t> </a:t>
            </a:r>
            <a:r>
              <a:rPr lang="en-US" b="0" dirty="0" err="1">
                <a:latin typeface="+mn-lt"/>
                <a:ea typeface="Calibri" charset="0"/>
                <a:cs typeface="Calibri" charset="0"/>
              </a:rPr>
              <a:t>pogoji</a:t>
            </a:r>
            <a:r>
              <a:rPr lang="en-US" b="0" dirty="0">
                <a:latin typeface="+mn-lt"/>
                <a:ea typeface="Calibri" charset="0"/>
                <a:cs typeface="Calibri" charset="0"/>
              </a:rPr>
              <a:t>”.</a:t>
            </a:r>
          </a:p>
        </p:txBody>
      </p:sp>
      <p:sp>
        <p:nvSpPr>
          <p:cNvPr id="379908" name="Line 4"/>
          <p:cNvSpPr>
            <a:spLocks noChangeShapeType="1"/>
          </p:cNvSpPr>
          <p:nvPr/>
        </p:nvSpPr>
        <p:spPr bwMode="auto">
          <a:xfrm flipH="1">
            <a:off x="4800600" y="1752601"/>
            <a:ext cx="685800" cy="10668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600" dirty="0">
              <a:ea typeface="ＭＳ Ｐゴシック" charset="0"/>
            </a:endParaRPr>
          </a:p>
        </p:txBody>
      </p:sp>
      <p:sp>
        <p:nvSpPr>
          <p:cNvPr id="379909" name="Line 5"/>
          <p:cNvSpPr>
            <a:spLocks noChangeShapeType="1"/>
          </p:cNvSpPr>
          <p:nvPr/>
        </p:nvSpPr>
        <p:spPr bwMode="auto">
          <a:xfrm>
            <a:off x="6629400" y="1752601"/>
            <a:ext cx="838200" cy="10668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600">
              <a:ea typeface="ＭＳ Ｐゴシック" charset="0"/>
            </a:endParaRPr>
          </a:p>
        </p:txBody>
      </p:sp>
    </p:spTree>
    <p:extLst>
      <p:ext uri="{BB962C8B-B14F-4D97-AF65-F5344CB8AC3E}">
        <p14:creationId xmlns:p14="http://schemas.microsoft.com/office/powerpoint/2010/main" val="2499282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927E-F41E-1508-7BA7-9A2AFFC75793}"/>
              </a:ext>
            </a:extLst>
          </p:cNvPr>
          <p:cNvSpPr>
            <a:spLocks noGrp="1"/>
          </p:cNvSpPr>
          <p:nvPr>
            <p:ph type="title"/>
          </p:nvPr>
        </p:nvSpPr>
        <p:spPr/>
        <p:txBody>
          <a:bodyPr>
            <a:normAutofit fontScale="90000"/>
          </a:bodyPr>
          <a:lstStyle/>
          <a:p>
            <a:r>
              <a:rPr lang="en-SI" dirty="0"/>
              <a:t>6. licenc</a:t>
            </a:r>
          </a:p>
        </p:txBody>
      </p:sp>
      <p:sp>
        <p:nvSpPr>
          <p:cNvPr id="3" name="Content Placeholder 2">
            <a:extLst>
              <a:ext uri="{FF2B5EF4-FFF2-40B4-BE49-F238E27FC236}">
                <a16:creationId xmlns:a16="http://schemas.microsoft.com/office/drawing/2014/main" id="{B7079E29-E543-1869-7074-E062E35C54B1}"/>
              </a:ext>
            </a:extLst>
          </p:cNvPr>
          <p:cNvSpPr>
            <a:spLocks noGrp="1"/>
          </p:cNvSpPr>
          <p:nvPr>
            <p:ph idx="1"/>
          </p:nvPr>
        </p:nvSpPr>
        <p:spPr/>
        <p:txBody>
          <a:bodyPr>
            <a:normAutofit/>
          </a:bodyPr>
          <a:lstStyle/>
          <a:p>
            <a:r>
              <a:rPr lang="en-GB" dirty="0"/>
              <a:t>1. </a:t>
            </a:r>
            <a:r>
              <a:rPr lang="en-GB" dirty="0" err="1"/>
              <a:t>licenca</a:t>
            </a:r>
            <a:r>
              <a:rPr lang="en-GB" dirty="0"/>
              <a:t>: "</a:t>
            </a:r>
            <a:r>
              <a:rPr lang="en-GB" dirty="0" err="1"/>
              <a:t>priznanje</a:t>
            </a:r>
            <a:r>
              <a:rPr lang="en-GB" dirty="0"/>
              <a:t> </a:t>
            </a:r>
            <a:r>
              <a:rPr lang="en-GB" dirty="0" err="1"/>
              <a:t>avtorstva</a:t>
            </a:r>
            <a:r>
              <a:rPr lang="en-GB" dirty="0"/>
              <a:t>" + "</a:t>
            </a:r>
            <a:r>
              <a:rPr lang="en-GB" dirty="0" err="1"/>
              <a:t>nekomercialno</a:t>
            </a:r>
            <a:r>
              <a:rPr lang="en-GB" dirty="0"/>
              <a:t>" + "</a:t>
            </a:r>
            <a:r>
              <a:rPr lang="en-GB" dirty="0" err="1"/>
              <a:t>brez</a:t>
            </a:r>
            <a:r>
              <a:rPr lang="en-GB" dirty="0"/>
              <a:t> </a:t>
            </a:r>
            <a:r>
              <a:rPr lang="en-GB" dirty="0" err="1"/>
              <a:t>predelav</a:t>
            </a:r>
            <a:r>
              <a:rPr lang="en-GB" dirty="0"/>
              <a:t>" </a:t>
            </a:r>
          </a:p>
          <a:p>
            <a:r>
              <a:rPr lang="en-GB" dirty="0"/>
              <a:t>2. licenca: "priznanje avtorstva" + "nekomercialno" + "deljenje pod istimi pogoji" </a:t>
            </a:r>
          </a:p>
          <a:p>
            <a:r>
              <a:rPr lang="en-GB" dirty="0"/>
              <a:t>3. licenca: "priznanje avtorstva" + "nekomercialno" </a:t>
            </a:r>
          </a:p>
          <a:p>
            <a:r>
              <a:rPr lang="en-GB" dirty="0"/>
              <a:t>4. licenca: "priznanje avtorstva" + "brez predelav”</a:t>
            </a:r>
          </a:p>
          <a:p>
            <a:r>
              <a:rPr lang="en-GB" dirty="0"/>
              <a:t>5. licenca: "priznanje avtorstva" + "deljenje pod istimi pogoji" </a:t>
            </a:r>
          </a:p>
          <a:p>
            <a:r>
              <a:rPr lang="en-GB" dirty="0"/>
              <a:t>6. </a:t>
            </a:r>
            <a:r>
              <a:rPr lang="en-GB" dirty="0" err="1"/>
              <a:t>licenca</a:t>
            </a:r>
            <a:r>
              <a:rPr lang="en-GB" dirty="0"/>
              <a:t>: "</a:t>
            </a:r>
            <a:r>
              <a:rPr lang="en-GB" dirty="0" err="1"/>
              <a:t>priznanje</a:t>
            </a:r>
            <a:r>
              <a:rPr lang="en-GB" dirty="0"/>
              <a:t> </a:t>
            </a:r>
            <a:r>
              <a:rPr lang="en-GB" dirty="0" err="1"/>
              <a:t>avtorstva</a:t>
            </a:r>
            <a:r>
              <a:rPr lang="en-GB" dirty="0"/>
              <a:t>" </a:t>
            </a:r>
          </a:p>
          <a:p>
            <a:endParaRPr lang="en-GB" dirty="0"/>
          </a:p>
          <a:p>
            <a:endParaRPr lang="en-SI" dirty="0"/>
          </a:p>
        </p:txBody>
      </p:sp>
    </p:spTree>
    <p:extLst>
      <p:ext uri="{BB962C8B-B14F-4D97-AF65-F5344CB8AC3E}">
        <p14:creationId xmlns:p14="http://schemas.microsoft.com/office/powerpoint/2010/main" val="2812769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2133600" y="304800"/>
            <a:ext cx="8229600" cy="609600"/>
          </a:xfrm>
        </p:spPr>
        <p:txBody>
          <a:bodyPr>
            <a:normAutofit fontScale="90000"/>
          </a:bodyPr>
          <a:lstStyle/>
          <a:p>
            <a:pPr>
              <a:spcAft>
                <a:spcPts val="400"/>
              </a:spcAft>
              <a:defRPr/>
            </a:pPr>
            <a:br>
              <a:rPr lang="sl-SI" sz="4000" dirty="0">
                <a:solidFill>
                  <a:schemeClr val="hlink"/>
                </a:solidFill>
                <a:latin typeface="Calibri" charset="0"/>
                <a:ea typeface="Calibri" charset="0"/>
                <a:cs typeface="Calibri" charset="0"/>
              </a:rPr>
            </a:br>
            <a:endParaRPr lang="sl-SI" sz="4000" dirty="0">
              <a:latin typeface="Calibri" charset="0"/>
              <a:ea typeface="Calibri" charset="0"/>
              <a:cs typeface="Calibri" charset="0"/>
            </a:endParaRPr>
          </a:p>
        </p:txBody>
      </p:sp>
      <p:sp>
        <p:nvSpPr>
          <p:cNvPr id="379907" name="Rectangle 3"/>
          <p:cNvSpPr>
            <a:spLocks noGrp="1" noChangeArrowheads="1"/>
          </p:cNvSpPr>
          <p:nvPr>
            <p:ph type="body" idx="1"/>
          </p:nvPr>
        </p:nvSpPr>
        <p:spPr>
          <a:xfrm>
            <a:off x="1981200" y="1227139"/>
            <a:ext cx="8229600" cy="4433887"/>
          </a:xfrm>
        </p:spPr>
        <p:txBody>
          <a:bodyPr/>
          <a:lstStyle/>
          <a:p>
            <a:pPr marL="0" indent="0" algn="ctr">
              <a:spcAft>
                <a:spcPts val="400"/>
              </a:spcAft>
              <a:buNone/>
              <a:defRPr/>
            </a:pPr>
            <a:endParaRPr lang="sl-SI" b="0" dirty="0">
              <a:solidFill>
                <a:schemeClr val="accent5"/>
              </a:solidFill>
              <a:latin typeface="Calibri" charset="0"/>
              <a:ea typeface="Calibri" charset="0"/>
              <a:cs typeface="Calibri" charset="0"/>
            </a:endParaRPr>
          </a:p>
          <a:p>
            <a:pPr marL="0" indent="0" algn="ctr">
              <a:spcAft>
                <a:spcPts val="400"/>
              </a:spcAft>
              <a:buNone/>
              <a:defRPr/>
            </a:pPr>
            <a:endParaRPr lang="sl-SI" b="0" dirty="0">
              <a:solidFill>
                <a:schemeClr val="accent5"/>
              </a:solidFill>
              <a:latin typeface="Calibri" charset="0"/>
              <a:ea typeface="Calibri" charset="0"/>
              <a:cs typeface="Calibri" charset="0"/>
            </a:endParaRPr>
          </a:p>
        </p:txBody>
      </p:sp>
      <p:sp>
        <p:nvSpPr>
          <p:cNvPr id="379908" name="Line 4"/>
          <p:cNvSpPr>
            <a:spLocks noChangeShapeType="1"/>
          </p:cNvSpPr>
          <p:nvPr/>
        </p:nvSpPr>
        <p:spPr bwMode="auto">
          <a:xfrm flipH="1">
            <a:off x="4800600" y="1752601"/>
            <a:ext cx="685800" cy="10668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600" dirty="0">
              <a:ea typeface="ＭＳ Ｐゴシック" charset="0"/>
            </a:endParaRPr>
          </a:p>
        </p:txBody>
      </p:sp>
      <p:sp>
        <p:nvSpPr>
          <p:cNvPr id="379909" name="Line 5"/>
          <p:cNvSpPr>
            <a:spLocks noChangeShapeType="1"/>
          </p:cNvSpPr>
          <p:nvPr/>
        </p:nvSpPr>
        <p:spPr bwMode="auto">
          <a:xfrm>
            <a:off x="6629400" y="1752601"/>
            <a:ext cx="838200" cy="10668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600">
              <a:ea typeface="ＭＳ Ｐゴシック" charset="0"/>
            </a:endParaRPr>
          </a:p>
        </p:txBody>
      </p:sp>
      <p:pic>
        <p:nvPicPr>
          <p:cNvPr id="419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2200" y="965200"/>
            <a:ext cx="49149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520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2133600" y="304800"/>
            <a:ext cx="8229600" cy="609600"/>
          </a:xfrm>
        </p:spPr>
        <p:txBody>
          <a:bodyPr>
            <a:normAutofit fontScale="90000"/>
          </a:bodyPr>
          <a:lstStyle/>
          <a:p>
            <a:pPr>
              <a:spcAft>
                <a:spcPts val="400"/>
              </a:spcAft>
              <a:defRPr/>
            </a:pPr>
            <a:br>
              <a:rPr lang="sl-SI" sz="4000" dirty="0">
                <a:solidFill>
                  <a:schemeClr val="hlink"/>
                </a:solidFill>
                <a:latin typeface="Calibri" charset="0"/>
                <a:ea typeface="Calibri" charset="0"/>
                <a:cs typeface="Calibri" charset="0"/>
              </a:rPr>
            </a:br>
            <a:endParaRPr lang="sl-SI" sz="4000" dirty="0">
              <a:latin typeface="Calibri" charset="0"/>
              <a:ea typeface="Calibri" charset="0"/>
              <a:cs typeface="Calibri" charset="0"/>
            </a:endParaRPr>
          </a:p>
        </p:txBody>
      </p:sp>
      <p:sp>
        <p:nvSpPr>
          <p:cNvPr id="379907" name="Rectangle 3"/>
          <p:cNvSpPr>
            <a:spLocks noGrp="1" noChangeArrowheads="1"/>
          </p:cNvSpPr>
          <p:nvPr>
            <p:ph type="body" idx="1"/>
          </p:nvPr>
        </p:nvSpPr>
        <p:spPr>
          <a:xfrm>
            <a:off x="1981200" y="1227139"/>
            <a:ext cx="8229600" cy="4433887"/>
          </a:xfrm>
        </p:spPr>
        <p:txBody>
          <a:bodyPr/>
          <a:lstStyle/>
          <a:p>
            <a:pPr marL="0" indent="0" algn="ctr">
              <a:spcAft>
                <a:spcPts val="400"/>
              </a:spcAft>
              <a:buNone/>
              <a:defRPr/>
            </a:pPr>
            <a:endParaRPr lang="sl-SI" b="0" dirty="0">
              <a:solidFill>
                <a:schemeClr val="accent5"/>
              </a:solidFill>
              <a:latin typeface="Calibri" charset="0"/>
              <a:ea typeface="Calibri" charset="0"/>
              <a:cs typeface="Calibri" charset="0"/>
            </a:endParaRPr>
          </a:p>
          <a:p>
            <a:pPr marL="0" indent="0" algn="ctr">
              <a:spcAft>
                <a:spcPts val="400"/>
              </a:spcAft>
              <a:buNone/>
              <a:defRPr/>
            </a:pPr>
            <a:endParaRPr lang="sl-SI" b="0" dirty="0">
              <a:solidFill>
                <a:schemeClr val="accent5"/>
              </a:solidFill>
              <a:latin typeface="Calibri" charset="0"/>
              <a:ea typeface="Calibri" charset="0"/>
              <a:cs typeface="Calibri" charset="0"/>
            </a:endParaRPr>
          </a:p>
        </p:txBody>
      </p:sp>
      <p:sp>
        <p:nvSpPr>
          <p:cNvPr id="379908" name="Line 4"/>
          <p:cNvSpPr>
            <a:spLocks noChangeShapeType="1"/>
          </p:cNvSpPr>
          <p:nvPr/>
        </p:nvSpPr>
        <p:spPr bwMode="auto">
          <a:xfrm flipH="1">
            <a:off x="4800600" y="1752601"/>
            <a:ext cx="685800" cy="10668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600" dirty="0">
              <a:ea typeface="ＭＳ Ｐゴシック" charset="0"/>
            </a:endParaRPr>
          </a:p>
        </p:txBody>
      </p:sp>
      <p:sp>
        <p:nvSpPr>
          <p:cNvPr id="379909" name="Line 5"/>
          <p:cNvSpPr>
            <a:spLocks noChangeShapeType="1"/>
          </p:cNvSpPr>
          <p:nvPr/>
        </p:nvSpPr>
        <p:spPr bwMode="auto">
          <a:xfrm>
            <a:off x="6629400" y="1752601"/>
            <a:ext cx="838200" cy="10668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600">
              <a:ea typeface="ＭＳ Ｐゴシック" charset="0"/>
            </a:endParaRPr>
          </a:p>
        </p:txBody>
      </p:sp>
      <p:pic>
        <p:nvPicPr>
          <p:cNvPr id="440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0"/>
            <a:ext cx="67056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227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B6F1-7F5A-3D9C-C348-F1E78118CEB7}"/>
              </a:ext>
            </a:extLst>
          </p:cNvPr>
          <p:cNvSpPr>
            <a:spLocks noGrp="1"/>
          </p:cNvSpPr>
          <p:nvPr>
            <p:ph type="title"/>
          </p:nvPr>
        </p:nvSpPr>
        <p:spPr/>
        <p:txBody>
          <a:bodyPr>
            <a:normAutofit fontScale="90000"/>
          </a:bodyPr>
          <a:lstStyle/>
          <a:p>
            <a:r>
              <a:rPr lang="en-SI" dirty="0"/>
              <a:t>Proste / odprte licence</a:t>
            </a:r>
          </a:p>
        </p:txBody>
      </p:sp>
      <p:sp>
        <p:nvSpPr>
          <p:cNvPr id="3" name="Content Placeholder 2">
            <a:extLst>
              <a:ext uri="{FF2B5EF4-FFF2-40B4-BE49-F238E27FC236}">
                <a16:creationId xmlns:a16="http://schemas.microsoft.com/office/drawing/2014/main" id="{E0B4E48C-A5C4-2C24-37A2-66FC13F37F97}"/>
              </a:ext>
            </a:extLst>
          </p:cNvPr>
          <p:cNvSpPr>
            <a:spLocks noGrp="1"/>
          </p:cNvSpPr>
          <p:nvPr>
            <p:ph idx="1"/>
          </p:nvPr>
        </p:nvSpPr>
        <p:spPr/>
        <p:txBody>
          <a:bodyPr/>
          <a:lstStyle/>
          <a:p>
            <a:r>
              <a:rPr lang="en-SI" dirty="0"/>
              <a:t>Ali so odprte licence proste licence?</a:t>
            </a:r>
          </a:p>
          <a:p>
            <a:r>
              <a:rPr lang="en-SI" dirty="0"/>
              <a:t>Ali so proste licence odprte licence?</a:t>
            </a:r>
          </a:p>
        </p:txBody>
      </p:sp>
    </p:spTree>
    <p:extLst>
      <p:ext uri="{BB962C8B-B14F-4D97-AF65-F5344CB8AC3E}">
        <p14:creationId xmlns:p14="http://schemas.microsoft.com/office/powerpoint/2010/main" val="1469893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444EA-607C-0603-077D-B2259E438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B9A52-C9FB-2DE9-2163-964D88274271}"/>
              </a:ext>
            </a:extLst>
          </p:cNvPr>
          <p:cNvSpPr>
            <a:spLocks noGrp="1"/>
          </p:cNvSpPr>
          <p:nvPr>
            <p:ph type="title"/>
          </p:nvPr>
        </p:nvSpPr>
        <p:spPr/>
        <p:txBody>
          <a:bodyPr>
            <a:normAutofit/>
          </a:bodyPr>
          <a:lstStyle/>
          <a:p>
            <a:r>
              <a:rPr lang="sl-SI" dirty="0"/>
              <a:t>III. Upravljanje avtorskih pravic v skladu z načeli odprte znanosti – ureditev v Sloveniji</a:t>
            </a:r>
          </a:p>
        </p:txBody>
      </p:sp>
    </p:spTree>
    <p:extLst>
      <p:ext uri="{BB962C8B-B14F-4D97-AF65-F5344CB8AC3E}">
        <p14:creationId xmlns:p14="http://schemas.microsoft.com/office/powerpoint/2010/main" val="525697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A264E-F228-3B90-5CC4-981E110B323B}"/>
              </a:ext>
            </a:extLst>
          </p:cNvPr>
          <p:cNvSpPr>
            <a:spLocks noGrp="1"/>
          </p:cNvSpPr>
          <p:nvPr>
            <p:ph type="title"/>
          </p:nvPr>
        </p:nvSpPr>
        <p:spPr/>
        <p:txBody>
          <a:bodyPr>
            <a:normAutofit fontScale="90000"/>
          </a:bodyPr>
          <a:lstStyle/>
          <a:p>
            <a:r>
              <a:rPr lang="en-GB" dirty="0"/>
              <a:t>S</a:t>
            </a:r>
            <a:r>
              <a:rPr lang="en-SI" dirty="0"/>
              <a:t>trateška usmeritev v odprti znanosti</a:t>
            </a:r>
          </a:p>
        </p:txBody>
      </p:sp>
      <p:sp>
        <p:nvSpPr>
          <p:cNvPr id="3" name="Content Placeholder 2">
            <a:extLst>
              <a:ext uri="{FF2B5EF4-FFF2-40B4-BE49-F238E27FC236}">
                <a16:creationId xmlns:a16="http://schemas.microsoft.com/office/drawing/2014/main" id="{6FA87405-3511-A433-6B10-F4BC4F0B7B52}"/>
              </a:ext>
            </a:extLst>
          </p:cNvPr>
          <p:cNvSpPr>
            <a:spLocks noGrp="1"/>
          </p:cNvSpPr>
          <p:nvPr>
            <p:ph idx="1"/>
          </p:nvPr>
        </p:nvSpPr>
        <p:spPr/>
        <p:txBody>
          <a:bodyPr/>
          <a:lstStyle/>
          <a:p>
            <a:r>
              <a:rPr lang="en-GB" dirty="0"/>
              <a:t>Nacionalna strategija odprtega dostopa do znanstvenih objav in raziskovalnih podatkov v Sloveniji 2015−2020</a:t>
            </a:r>
          </a:p>
          <a:p>
            <a:r>
              <a:rPr lang="en-GB" dirty="0"/>
              <a:t>Zakon o znanstvenoraziskovalni in inovacijski dejavnosti (</a:t>
            </a:r>
            <a:r>
              <a:rPr lang="en-GB" dirty="0" err="1"/>
              <a:t>ZZrID</a:t>
            </a:r>
            <a:r>
              <a:rPr lang="en-GB" dirty="0"/>
              <a:t>)</a:t>
            </a:r>
          </a:p>
          <a:p>
            <a:pPr marL="0" indent="0">
              <a:buNone/>
            </a:pPr>
            <a:r>
              <a:rPr lang="en-GB" dirty="0"/>
              <a:t>Uredba o izvajanju znanstvenoraziskovalnega dela v skladu z načeli odprte znanosti</a:t>
            </a:r>
          </a:p>
          <a:p>
            <a:r>
              <a:rPr lang="en-GB" dirty="0"/>
              <a:t>Resolucija o znanstvenoraziskovalni in inovacijski strategiji Slovenije 2030 (ReZrIS30)</a:t>
            </a:r>
          </a:p>
          <a:p>
            <a:r>
              <a:rPr lang="en-GB" dirty="0"/>
              <a:t>Akcijski načrt za odprto znanost za izvedbo Ukrepa 6.2: Odprta znanost za izboljšanje kakovosti, učinkovitosti in odzivnosti raziskav v okviru Resolucije o znanstvenoraziskovalni in inovacijski strategiji Slovenije 2030</a:t>
            </a:r>
          </a:p>
          <a:p>
            <a:endParaRPr lang="en-SI" dirty="0"/>
          </a:p>
        </p:txBody>
      </p:sp>
    </p:spTree>
    <p:extLst>
      <p:ext uri="{BB962C8B-B14F-4D97-AF65-F5344CB8AC3E}">
        <p14:creationId xmlns:p14="http://schemas.microsoft.com/office/powerpoint/2010/main" val="3258342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3412-0EF0-AA86-6AF8-3724A202634E}"/>
              </a:ext>
            </a:extLst>
          </p:cNvPr>
          <p:cNvSpPr>
            <a:spLocks noGrp="1"/>
          </p:cNvSpPr>
          <p:nvPr>
            <p:ph type="title"/>
          </p:nvPr>
        </p:nvSpPr>
        <p:spPr/>
        <p:txBody>
          <a:bodyPr>
            <a:normAutofit fontScale="90000"/>
          </a:bodyPr>
          <a:lstStyle/>
          <a:p>
            <a:r>
              <a:rPr lang="en-SI" dirty="0"/>
              <a:t>Zakonska ureditev</a:t>
            </a:r>
          </a:p>
        </p:txBody>
      </p:sp>
      <p:sp>
        <p:nvSpPr>
          <p:cNvPr id="3" name="Content Placeholder 2">
            <a:extLst>
              <a:ext uri="{FF2B5EF4-FFF2-40B4-BE49-F238E27FC236}">
                <a16:creationId xmlns:a16="http://schemas.microsoft.com/office/drawing/2014/main" id="{71FD5F5F-CF36-F402-E3A1-EC5831BE7400}"/>
              </a:ext>
            </a:extLst>
          </p:cNvPr>
          <p:cNvSpPr>
            <a:spLocks noGrp="1"/>
          </p:cNvSpPr>
          <p:nvPr>
            <p:ph idx="1"/>
          </p:nvPr>
        </p:nvSpPr>
        <p:spPr>
          <a:xfrm>
            <a:off x="516000" y="1690688"/>
            <a:ext cx="11160000" cy="4773293"/>
          </a:xfrm>
        </p:spPr>
        <p:txBody>
          <a:bodyPr>
            <a:noAutofit/>
          </a:bodyPr>
          <a:lstStyle/>
          <a:p>
            <a:r>
              <a:rPr lang="sl-SI" sz="2000" b="1" dirty="0">
                <a:solidFill>
                  <a:schemeClr val="accent2"/>
                </a:solidFill>
              </a:rPr>
              <a:t>Zakon o znanstvenoraziskovalni in inovacijski dejavnosti (ZZrID)</a:t>
            </a:r>
          </a:p>
          <a:p>
            <a:pPr lvl="1"/>
            <a:r>
              <a:rPr lang="sl-SI" sz="1400" dirty="0">
                <a:solidFill>
                  <a:schemeClr val="accent2"/>
                </a:solidFill>
              </a:rPr>
              <a:t>41. člen - odprti dostop do znanstvenih objav in raziskovalnih podatkov</a:t>
            </a:r>
          </a:p>
          <a:p>
            <a:pPr lvl="1"/>
            <a:r>
              <a:rPr lang="sl-SI" sz="2000" dirty="0"/>
              <a:t>(1) V okviru raziskav, sofinanciranih z javnimi viri </a:t>
            </a:r>
            <a:r>
              <a:rPr lang="sl-SI" sz="2000" dirty="0">
                <a:solidFill>
                  <a:schemeClr val="accent2"/>
                </a:solidFill>
              </a:rPr>
              <a:t>najmanj v višini 50 %, mora </a:t>
            </a:r>
            <a:r>
              <a:rPr lang="sl-SI" sz="2000" dirty="0"/>
              <a:t>financer zahtevati, izvajalec znanstvenoraziskovalne dejavnosti pa zagotoviti odprt dostop do vseh recenziranih znanstvenih objav in raziskovalnih podatkov ter drugih rezultatov raziskav. </a:t>
            </a:r>
            <a:r>
              <a:rPr lang="sl-SI" sz="2000" dirty="0">
                <a:solidFill>
                  <a:schemeClr val="accent2"/>
                </a:solidFill>
              </a:rPr>
              <a:t>Izvajalec znanstvenoraziskovalne dejavnosti oziroma raziskovalci morajo to obveznost upoštevati tudi pri individualnem upravljanju s pravicami intelektualne lastnine, tako, </a:t>
            </a:r>
            <a:r>
              <a:rPr lang="sl-SI" sz="2000" u="sng" dirty="0">
                <a:solidFill>
                  <a:schemeClr val="accent2"/>
                </a:solidFill>
              </a:rPr>
              <a:t>da si pridržijo ustrezen obseg pravic</a:t>
            </a:r>
            <a:r>
              <a:rPr lang="sl-SI" sz="2000" dirty="0">
                <a:solidFill>
                  <a:schemeClr val="accent2"/>
                </a:solidFill>
              </a:rPr>
              <a:t>, potreben za izpolnjevanje obveznosti iz tega odstavka.</a:t>
            </a:r>
          </a:p>
          <a:p>
            <a:pPr lvl="1"/>
            <a:r>
              <a:rPr lang="sl-SI" sz="2000" dirty="0"/>
              <a:t>(2) </a:t>
            </a:r>
            <a:r>
              <a:rPr lang="sl-SI" sz="2000" u="sng" dirty="0"/>
              <a:t>Rezultati raziskav</a:t>
            </a:r>
            <a:r>
              <a:rPr lang="sl-SI" sz="2000" dirty="0"/>
              <a:t>, sofinancirani iz javnih virov, morajo biti odprti in dostopni ob upoštevanju omejitev, ki jih nalagajo varstvo intelektualne lastnine, varstvo osebnih podatkov, varnost oseb ali države. </a:t>
            </a:r>
            <a:r>
              <a:rPr lang="sl-SI" sz="2000" u="sng" dirty="0"/>
              <a:t>Odprti raziskovalni podatki</a:t>
            </a:r>
            <a:r>
              <a:rPr lang="sl-SI" sz="2000" dirty="0"/>
              <a:t> morajo biti objavljeni ali drugače dostopni na način, ki omogoča njihovo najdljivost, dostopnost, interoperabilnost ter vnovično uporabo.</a:t>
            </a:r>
          </a:p>
        </p:txBody>
      </p:sp>
    </p:spTree>
    <p:extLst>
      <p:ext uri="{BB962C8B-B14F-4D97-AF65-F5344CB8AC3E}">
        <p14:creationId xmlns:p14="http://schemas.microsoft.com/office/powerpoint/2010/main" val="3788625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3412-0EF0-AA86-6AF8-3724A202634E}"/>
              </a:ext>
            </a:extLst>
          </p:cNvPr>
          <p:cNvSpPr>
            <a:spLocks noGrp="1"/>
          </p:cNvSpPr>
          <p:nvPr>
            <p:ph type="title"/>
          </p:nvPr>
        </p:nvSpPr>
        <p:spPr/>
        <p:txBody>
          <a:bodyPr>
            <a:normAutofit fontScale="90000"/>
          </a:bodyPr>
          <a:lstStyle/>
          <a:p>
            <a:r>
              <a:rPr lang="en-SI" dirty="0"/>
              <a:t>Zakonska ureditev</a:t>
            </a:r>
          </a:p>
        </p:txBody>
      </p:sp>
      <p:sp>
        <p:nvSpPr>
          <p:cNvPr id="3" name="Content Placeholder 2">
            <a:extLst>
              <a:ext uri="{FF2B5EF4-FFF2-40B4-BE49-F238E27FC236}">
                <a16:creationId xmlns:a16="http://schemas.microsoft.com/office/drawing/2014/main" id="{71FD5F5F-CF36-F402-E3A1-EC5831BE7400}"/>
              </a:ext>
            </a:extLst>
          </p:cNvPr>
          <p:cNvSpPr>
            <a:spLocks noGrp="1"/>
          </p:cNvSpPr>
          <p:nvPr>
            <p:ph idx="1"/>
          </p:nvPr>
        </p:nvSpPr>
        <p:spPr>
          <a:xfrm>
            <a:off x="516000" y="1690688"/>
            <a:ext cx="11160000" cy="4773293"/>
          </a:xfrm>
        </p:spPr>
        <p:txBody>
          <a:bodyPr>
            <a:noAutofit/>
          </a:bodyPr>
          <a:lstStyle/>
          <a:p>
            <a:r>
              <a:rPr lang="sl-SI" sz="2000" b="1" dirty="0">
                <a:solidFill>
                  <a:schemeClr val="accent2"/>
                </a:solidFill>
              </a:rPr>
              <a:t>Zakon o znanstvenoraziskovalni in inovacijski dejavnosti (ZZrID)</a:t>
            </a:r>
          </a:p>
          <a:p>
            <a:pPr lvl="1"/>
            <a:r>
              <a:rPr lang="sl-SI" sz="1400" dirty="0">
                <a:solidFill>
                  <a:schemeClr val="accent2"/>
                </a:solidFill>
              </a:rPr>
              <a:t>41. člen - odprti dostop do znanstvenih objav in raziskovalnih podatkov</a:t>
            </a:r>
          </a:p>
          <a:p>
            <a:pPr lvl="1"/>
            <a:r>
              <a:rPr lang="sl-SI" sz="1400" dirty="0"/>
              <a:t>(3) Osebni podatki iz vsebine raziskav, sofinanciranih z javnimi viri, se lahko naknadno obdelujejo za raziskovalne namene, primerljive začetnim raziskovalnim namenom, ali druge raziskovalne namene v skladu z veljavnimi predpisi, ki urejajo varstvo osebnih podatkov. Če so bili osebni podatki v raziskavi obdelani na podlagi privolitve posameznika, na katerega se nanašajo, se lahko nadalje obdelujejo le, če privolitev vsebuje tudi naknadno obdelavo ali pa to dovoljuje nova privolitev. Pridobljene privolitve mora izvajalec znanstvenoraziskovalne dejavnosti hraniti deset let in so zaradi preverjanja zakonitosti obdelave osebnih podatkov na voljo posamezniku, na katerega se nanašajo osebni podatki, in izvajalcu znanstvenoraziskovalne dejavnosti. Privolitev ni potrebna, kadar gre za obdelavo osebnih podatkov na podlagi zakona, ki ureja varstvo dokumentarnega in arhivskega gradiva ter arhive.</a:t>
            </a:r>
          </a:p>
          <a:p>
            <a:pPr lvl="1"/>
            <a:r>
              <a:rPr lang="sl-SI" sz="1400" dirty="0"/>
              <a:t>(4) Javna raziskovalna organizacija ali drug pristojen javni zavod lahko kot upravljavec teh podatkov za izvajanje določb prvega, drugega oziroma tretjega odstavka tega člena vzpostavi področna podatkovna središča za raziskovalne podatke v skladu z veljavnimi predpisi, ki urejajo varstvo osebnih podatkov. Upravljavec podatkov mora zagotoviti, da do vsebine podatkov iz podatkovnega področnega središča dostopajo le osebe, ki so upravičene izvajati raziskovanje v skladu s prejšnjim odstavkom.</a:t>
            </a:r>
          </a:p>
          <a:p>
            <a:pPr lvl="1"/>
            <a:r>
              <a:rPr lang="sl-SI" sz="1400" dirty="0"/>
              <a:t>(5) </a:t>
            </a:r>
            <a:r>
              <a:rPr lang="sl-SI" sz="1400" dirty="0">
                <a:solidFill>
                  <a:schemeClr val="accent2"/>
                </a:solidFill>
              </a:rPr>
              <a:t>Podrobnejše zahteve glede priprave znanstvenih objav in raziskovalnih podatkov iz prvega in drugega odstavka tega člena ter roke za zagotovitev odprtega dostopa določi vlada, ob upoštevanju določil iz tretjega odstavka tega člena.</a:t>
            </a:r>
          </a:p>
        </p:txBody>
      </p:sp>
    </p:spTree>
    <p:extLst>
      <p:ext uri="{BB962C8B-B14F-4D97-AF65-F5344CB8AC3E}">
        <p14:creationId xmlns:p14="http://schemas.microsoft.com/office/powerpoint/2010/main" val="253879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4EC2-C1CF-A211-0176-B32ADBFD8D58}"/>
              </a:ext>
            </a:extLst>
          </p:cNvPr>
          <p:cNvSpPr>
            <a:spLocks noGrp="1"/>
          </p:cNvSpPr>
          <p:nvPr>
            <p:ph type="title"/>
          </p:nvPr>
        </p:nvSpPr>
        <p:spPr/>
        <p:txBody>
          <a:bodyPr>
            <a:normAutofit fontScale="90000"/>
          </a:bodyPr>
          <a:lstStyle/>
          <a:p>
            <a:r>
              <a:rPr lang="en-GB" dirty="0" err="1"/>
              <a:t>Odprta</a:t>
            </a:r>
            <a:r>
              <a:rPr lang="en-GB" dirty="0"/>
              <a:t> </a:t>
            </a:r>
            <a:r>
              <a:rPr lang="en-GB" dirty="0" err="1"/>
              <a:t>znanost</a:t>
            </a:r>
            <a:r>
              <a:rPr lang="en-GB" dirty="0"/>
              <a:t> – </a:t>
            </a:r>
            <a:r>
              <a:rPr lang="en-GB" dirty="0" err="1"/>
              <a:t>prednosti</a:t>
            </a:r>
            <a:endParaRPr lang="en-SI" dirty="0"/>
          </a:p>
        </p:txBody>
      </p:sp>
      <p:sp>
        <p:nvSpPr>
          <p:cNvPr id="3" name="Content Placeholder 2">
            <a:extLst>
              <a:ext uri="{FF2B5EF4-FFF2-40B4-BE49-F238E27FC236}">
                <a16:creationId xmlns:a16="http://schemas.microsoft.com/office/drawing/2014/main" id="{5B2AD9A0-5C5B-5290-6C81-4E0C4FF666F6}"/>
              </a:ext>
            </a:extLst>
          </p:cNvPr>
          <p:cNvSpPr>
            <a:spLocks noGrp="1"/>
          </p:cNvSpPr>
          <p:nvPr>
            <p:ph idx="1"/>
          </p:nvPr>
        </p:nvSpPr>
        <p:spPr/>
        <p:txBody>
          <a:bodyPr>
            <a:normAutofit/>
          </a:bodyPr>
          <a:lstStyle/>
          <a:p>
            <a:r>
              <a:rPr lang="en-GB" dirty="0"/>
              <a:t>Objava raziskovalnih poročil in podatkov z odprtim dostopom lahko omogoča strožji nadzor v skupnosti (peer review)</a:t>
            </a:r>
          </a:p>
          <a:p>
            <a:r>
              <a:rPr lang="en-GB" dirty="0"/>
              <a:t>Javno financirana znanost je lahko javno dostopna</a:t>
            </a:r>
          </a:p>
          <a:p>
            <a:r>
              <a:rPr lang="en-GB" dirty="0"/>
              <a:t>Odprta znanost lahko naredi znanost bolj ponovljivo in pregledno (preprečevanje manipulacije podatkov)</a:t>
            </a:r>
          </a:p>
          <a:p>
            <a:r>
              <a:rPr lang="en-GB" dirty="0"/>
              <a:t>Odprta znanost ima lahko večji vpliv</a:t>
            </a:r>
          </a:p>
          <a:p>
            <a:r>
              <a:rPr lang="en-GB" dirty="0"/>
              <a:t>Odprta znanost lahko pomaga rešiti edinstveno zapletena vprašanja</a:t>
            </a:r>
          </a:p>
          <a:p>
            <a:endParaRPr lang="en-GB" dirty="0"/>
          </a:p>
          <a:p>
            <a:endParaRPr lang="en-SI" dirty="0"/>
          </a:p>
        </p:txBody>
      </p:sp>
    </p:spTree>
    <p:extLst>
      <p:ext uri="{BB962C8B-B14F-4D97-AF65-F5344CB8AC3E}">
        <p14:creationId xmlns:p14="http://schemas.microsoft.com/office/powerpoint/2010/main" val="972459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7FB0-6FB1-64B4-932D-A0C836EE3497}"/>
              </a:ext>
            </a:extLst>
          </p:cNvPr>
          <p:cNvSpPr>
            <a:spLocks noGrp="1"/>
          </p:cNvSpPr>
          <p:nvPr>
            <p:ph type="title"/>
          </p:nvPr>
        </p:nvSpPr>
        <p:spPr/>
        <p:txBody>
          <a:bodyPr>
            <a:normAutofit fontScale="90000"/>
          </a:bodyPr>
          <a:lstStyle/>
          <a:p>
            <a:r>
              <a:rPr lang="en-SI" dirty="0"/>
              <a:t>Podzakonska ureditev</a:t>
            </a:r>
          </a:p>
        </p:txBody>
      </p:sp>
      <p:sp>
        <p:nvSpPr>
          <p:cNvPr id="3" name="Content Placeholder 2">
            <a:extLst>
              <a:ext uri="{FF2B5EF4-FFF2-40B4-BE49-F238E27FC236}">
                <a16:creationId xmlns:a16="http://schemas.microsoft.com/office/drawing/2014/main" id="{07D4717F-43B5-4654-83C0-F6C10849214D}"/>
              </a:ext>
            </a:extLst>
          </p:cNvPr>
          <p:cNvSpPr>
            <a:spLocks noGrp="1"/>
          </p:cNvSpPr>
          <p:nvPr>
            <p:ph idx="1"/>
          </p:nvPr>
        </p:nvSpPr>
        <p:spPr/>
        <p:txBody>
          <a:bodyPr>
            <a:normAutofit fontScale="85000" lnSpcReduction="20000"/>
          </a:bodyPr>
          <a:lstStyle/>
          <a:p>
            <a:pPr marL="0" indent="0">
              <a:buNone/>
            </a:pPr>
            <a:r>
              <a:rPr lang="sl-SI" b="1" dirty="0">
                <a:solidFill>
                  <a:schemeClr val="accent2"/>
                </a:solidFill>
              </a:rPr>
              <a:t>Uredba o izvajanju znanstvenoraziskovalnega dela v skladu z načeli odprte znanosti</a:t>
            </a:r>
          </a:p>
          <a:p>
            <a:r>
              <a:rPr lang="sl-SI" dirty="0"/>
              <a:t>1. člen - vsebina uredbe in opredelitev rezultatov raziskav</a:t>
            </a:r>
          </a:p>
          <a:p>
            <a:r>
              <a:rPr lang="sl-SI" dirty="0"/>
              <a:t>(1) S to uredbo se določa izvajanje znanstvenoraziskovalne dejavnosti v skladu z načeli odprte znanosti glede:</a:t>
            </a:r>
          </a:p>
          <a:p>
            <a:pPr lvl="1"/>
            <a:r>
              <a:rPr lang="sl-SI" dirty="0"/>
              <a:t>odprtega dostopa do rezultatov raziskav v okviru raziskav, sofinanciranih z javnimi viri najmanj v višini 50 %,</a:t>
            </a:r>
          </a:p>
          <a:p>
            <a:pPr lvl="1"/>
            <a:r>
              <a:rPr lang="sl-SI" dirty="0"/>
              <a:t>vključevanja zainteresirane javnosti v znanstvenoraziskovalno delo,</a:t>
            </a:r>
          </a:p>
          <a:p>
            <a:pPr lvl="1"/>
            <a:r>
              <a:rPr lang="sl-SI" dirty="0"/>
              <a:t>vrednotenja in ocenjevanja raziskovalcev, raziskovalnih organizacij, raziskovalnih programov in projektov v skladu z načeli odprte znanosti,</a:t>
            </a:r>
          </a:p>
          <a:p>
            <a:pPr lvl="1"/>
            <a:r>
              <a:rPr lang="sl-SI" dirty="0"/>
              <a:t>infrastrukture odprte znanosti.</a:t>
            </a:r>
          </a:p>
          <a:p>
            <a:r>
              <a:rPr lang="sl-SI" dirty="0"/>
              <a:t>(2) </a:t>
            </a:r>
            <a:r>
              <a:rPr lang="sl-SI" dirty="0">
                <a:solidFill>
                  <a:schemeClr val="accent2"/>
                </a:solidFill>
              </a:rPr>
              <a:t>Kot rezultati raziskav </a:t>
            </a:r>
            <a:r>
              <a:rPr lang="sl-SI" dirty="0"/>
              <a:t>iz prve alineje prejšnjega odstavka se štejejo </a:t>
            </a:r>
            <a:r>
              <a:rPr lang="sl-SI" u="sng" dirty="0"/>
              <a:t>znanstvene publikacije</a:t>
            </a:r>
            <a:r>
              <a:rPr lang="sl-SI" dirty="0"/>
              <a:t> (na primer znanstveni članki, objavljeni v znanstvenih revijah in na znanstvenih založniških platformah), znanstvene monografije in druge vrste recenziranih publikacij, </a:t>
            </a:r>
            <a:r>
              <a:rPr lang="sl-SI" u="sng" dirty="0"/>
              <a:t>raziskovalni podatki, programska oprema, ki je nastala kot rezultat raziskav</a:t>
            </a:r>
            <a:r>
              <a:rPr lang="sl-SI" dirty="0"/>
              <a:t>, ter </a:t>
            </a:r>
            <a:r>
              <a:rPr lang="sl-SI" u="sng" dirty="0"/>
              <a:t>druge vrste rezultatov raziskav v digitalni obliki.</a:t>
            </a:r>
          </a:p>
          <a:p>
            <a:endParaRPr lang="en-SI" dirty="0"/>
          </a:p>
        </p:txBody>
      </p:sp>
    </p:spTree>
    <p:extLst>
      <p:ext uri="{BB962C8B-B14F-4D97-AF65-F5344CB8AC3E}">
        <p14:creationId xmlns:p14="http://schemas.microsoft.com/office/powerpoint/2010/main" val="3697729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97A2C-DEF4-7D07-D977-5F188C63F0B1}"/>
              </a:ext>
            </a:extLst>
          </p:cNvPr>
          <p:cNvSpPr>
            <a:spLocks noGrp="1"/>
          </p:cNvSpPr>
          <p:nvPr>
            <p:ph type="title"/>
          </p:nvPr>
        </p:nvSpPr>
        <p:spPr/>
        <p:txBody>
          <a:bodyPr>
            <a:normAutofit fontScale="90000"/>
          </a:bodyPr>
          <a:lstStyle/>
          <a:p>
            <a:endParaRPr lang="en-SI"/>
          </a:p>
        </p:txBody>
      </p:sp>
      <p:sp>
        <p:nvSpPr>
          <p:cNvPr id="3" name="Content Placeholder 2">
            <a:extLst>
              <a:ext uri="{FF2B5EF4-FFF2-40B4-BE49-F238E27FC236}">
                <a16:creationId xmlns:a16="http://schemas.microsoft.com/office/drawing/2014/main" id="{A0E9CB96-1F69-D227-1E8C-40225F88D47E}"/>
              </a:ext>
            </a:extLst>
          </p:cNvPr>
          <p:cNvSpPr>
            <a:spLocks noGrp="1"/>
          </p:cNvSpPr>
          <p:nvPr>
            <p:ph idx="1"/>
          </p:nvPr>
        </p:nvSpPr>
        <p:spPr/>
        <p:txBody>
          <a:bodyPr>
            <a:normAutofit lnSpcReduction="10000"/>
          </a:bodyPr>
          <a:lstStyle/>
          <a:p>
            <a:pPr marL="0" indent="0">
              <a:buNone/>
            </a:pPr>
            <a:r>
              <a:rPr lang="en-GB" dirty="0"/>
              <a:t>2. </a:t>
            </a:r>
            <a:r>
              <a:rPr lang="en-GB" dirty="0" err="1"/>
              <a:t>člen</a:t>
            </a:r>
            <a:r>
              <a:rPr lang="en-GB" dirty="0"/>
              <a:t> - </a:t>
            </a:r>
            <a:r>
              <a:rPr lang="en-GB" dirty="0" err="1"/>
              <a:t>zahteve</a:t>
            </a:r>
            <a:r>
              <a:rPr lang="en-GB" dirty="0"/>
              <a:t> </a:t>
            </a:r>
          </a:p>
          <a:p>
            <a:r>
              <a:rPr lang="en-GB" dirty="0" err="1"/>
              <a:t>Javna</a:t>
            </a:r>
            <a:r>
              <a:rPr lang="en-GB" dirty="0"/>
              <a:t> </a:t>
            </a:r>
            <a:r>
              <a:rPr lang="en-GB" dirty="0" err="1"/>
              <a:t>agencija</a:t>
            </a:r>
            <a:r>
              <a:rPr lang="en-GB" dirty="0"/>
              <a:t> za </a:t>
            </a:r>
            <a:r>
              <a:rPr lang="en-GB" dirty="0" err="1"/>
              <a:t>znanstvenoraziskovalno</a:t>
            </a:r>
            <a:r>
              <a:rPr lang="en-GB" dirty="0"/>
              <a:t> in </a:t>
            </a:r>
            <a:r>
              <a:rPr lang="en-GB" dirty="0" err="1"/>
              <a:t>inovacijsko</a:t>
            </a:r>
            <a:r>
              <a:rPr lang="en-GB" dirty="0"/>
              <a:t> </a:t>
            </a:r>
            <a:r>
              <a:rPr lang="en-GB" dirty="0" err="1"/>
              <a:t>dejavnost</a:t>
            </a:r>
            <a:r>
              <a:rPr lang="en-GB" dirty="0"/>
              <a:t> </a:t>
            </a:r>
            <a:r>
              <a:rPr lang="en-GB" dirty="0" err="1"/>
              <a:t>Republike</a:t>
            </a:r>
            <a:r>
              <a:rPr lang="en-GB" dirty="0"/>
              <a:t> </a:t>
            </a:r>
            <a:r>
              <a:rPr lang="en-GB" dirty="0" err="1"/>
              <a:t>Slovenije</a:t>
            </a:r>
            <a:r>
              <a:rPr lang="en-GB" dirty="0"/>
              <a:t> (v </a:t>
            </a:r>
            <a:r>
              <a:rPr lang="en-GB" dirty="0" err="1"/>
              <a:t>nadaljnjem</a:t>
            </a:r>
            <a:r>
              <a:rPr lang="en-GB" dirty="0"/>
              <a:t> </a:t>
            </a:r>
            <a:r>
              <a:rPr lang="en-GB" dirty="0" err="1"/>
              <a:t>besedilu</a:t>
            </a:r>
            <a:r>
              <a:rPr lang="en-GB" dirty="0"/>
              <a:t>: ARIS) in </a:t>
            </a:r>
            <a:r>
              <a:rPr lang="en-GB" dirty="0" err="1"/>
              <a:t>drugi</a:t>
            </a:r>
            <a:r>
              <a:rPr lang="en-GB" dirty="0"/>
              <a:t> </a:t>
            </a:r>
            <a:r>
              <a:rPr lang="en-GB" dirty="0" err="1"/>
              <a:t>financerji</a:t>
            </a:r>
            <a:r>
              <a:rPr lang="en-GB" dirty="0"/>
              <a:t> </a:t>
            </a:r>
            <a:r>
              <a:rPr lang="en-GB" dirty="0" err="1"/>
              <a:t>znanstvenoraziskovalne</a:t>
            </a:r>
            <a:r>
              <a:rPr lang="en-GB" dirty="0"/>
              <a:t> </a:t>
            </a:r>
            <a:r>
              <a:rPr lang="en-GB" dirty="0" err="1"/>
              <a:t>dejavnosti</a:t>
            </a:r>
            <a:r>
              <a:rPr lang="en-GB" dirty="0"/>
              <a:t> </a:t>
            </a:r>
            <a:r>
              <a:rPr lang="en-GB" dirty="0" err="1"/>
              <a:t>iz</a:t>
            </a:r>
            <a:r>
              <a:rPr lang="en-GB" dirty="0"/>
              <a:t> </a:t>
            </a:r>
            <a:r>
              <a:rPr lang="en-GB" dirty="0" err="1"/>
              <a:t>javnih</a:t>
            </a:r>
            <a:r>
              <a:rPr lang="en-GB" dirty="0"/>
              <a:t> </a:t>
            </a:r>
            <a:r>
              <a:rPr lang="en-GB" dirty="0" err="1"/>
              <a:t>virov</a:t>
            </a:r>
            <a:r>
              <a:rPr lang="en-GB" dirty="0"/>
              <a:t> </a:t>
            </a:r>
            <a:r>
              <a:rPr lang="en-GB" dirty="0" err="1"/>
              <a:t>iz</a:t>
            </a:r>
            <a:r>
              <a:rPr lang="en-GB" dirty="0"/>
              <a:t> </a:t>
            </a:r>
            <a:r>
              <a:rPr lang="en-GB" dirty="0" err="1"/>
              <a:t>četrtega</a:t>
            </a:r>
            <a:r>
              <a:rPr lang="en-GB" dirty="0"/>
              <a:t> in </a:t>
            </a:r>
            <a:r>
              <a:rPr lang="en-GB" dirty="0" err="1"/>
              <a:t>petega</a:t>
            </a:r>
            <a:r>
              <a:rPr lang="en-GB" dirty="0"/>
              <a:t> </a:t>
            </a:r>
            <a:r>
              <a:rPr lang="en-GB" dirty="0" err="1"/>
              <a:t>odstavka</a:t>
            </a:r>
            <a:r>
              <a:rPr lang="en-GB" dirty="0"/>
              <a:t> 6. </a:t>
            </a:r>
            <a:r>
              <a:rPr lang="en-GB" dirty="0" err="1"/>
              <a:t>člena</a:t>
            </a:r>
            <a:r>
              <a:rPr lang="en-GB" dirty="0"/>
              <a:t> </a:t>
            </a:r>
            <a:r>
              <a:rPr lang="en-GB" dirty="0" err="1"/>
              <a:t>Zakona</a:t>
            </a:r>
            <a:r>
              <a:rPr lang="en-GB" dirty="0"/>
              <a:t> o </a:t>
            </a:r>
            <a:r>
              <a:rPr lang="en-GB" dirty="0" err="1"/>
              <a:t>znanstvenoraziskovalni</a:t>
            </a:r>
            <a:r>
              <a:rPr lang="en-GB" dirty="0"/>
              <a:t> in </a:t>
            </a:r>
            <a:r>
              <a:rPr lang="en-GB" dirty="0" err="1"/>
              <a:t>inovacijski</a:t>
            </a:r>
            <a:r>
              <a:rPr lang="en-GB" dirty="0"/>
              <a:t> </a:t>
            </a:r>
            <a:r>
              <a:rPr lang="en-GB" dirty="0" err="1"/>
              <a:t>dejavnosti</a:t>
            </a:r>
            <a:r>
              <a:rPr lang="en-GB" dirty="0"/>
              <a:t> (</a:t>
            </a:r>
            <a:r>
              <a:rPr lang="en-GB" dirty="0" err="1"/>
              <a:t>Uradni</a:t>
            </a:r>
            <a:r>
              <a:rPr lang="en-GB" dirty="0"/>
              <a:t> list RS, </a:t>
            </a:r>
            <a:r>
              <a:rPr lang="en-GB" dirty="0" err="1"/>
              <a:t>št</a:t>
            </a:r>
            <a:r>
              <a:rPr lang="en-GB" dirty="0"/>
              <a:t>. 186/21 in 40/23) (v </a:t>
            </a:r>
            <a:r>
              <a:rPr lang="en-GB" dirty="0" err="1"/>
              <a:t>nadaljnjem</a:t>
            </a:r>
            <a:r>
              <a:rPr lang="en-GB" dirty="0"/>
              <a:t> </a:t>
            </a:r>
            <a:r>
              <a:rPr lang="en-GB" dirty="0" err="1"/>
              <a:t>besedilu</a:t>
            </a:r>
            <a:r>
              <a:rPr lang="en-GB" dirty="0"/>
              <a:t>: </a:t>
            </a:r>
            <a:r>
              <a:rPr lang="en-GB" dirty="0" err="1"/>
              <a:t>financerji</a:t>
            </a:r>
            <a:r>
              <a:rPr lang="en-GB" dirty="0"/>
              <a:t>) v </a:t>
            </a:r>
            <a:r>
              <a:rPr lang="en-GB" dirty="0" err="1"/>
              <a:t>okviru</a:t>
            </a:r>
            <a:r>
              <a:rPr lang="en-GB" dirty="0"/>
              <a:t> </a:t>
            </a:r>
            <a:r>
              <a:rPr lang="en-GB" dirty="0" err="1"/>
              <a:t>pogojev</a:t>
            </a:r>
            <a:r>
              <a:rPr lang="en-GB" dirty="0"/>
              <a:t> za </a:t>
            </a:r>
            <a:r>
              <a:rPr lang="en-GB" dirty="0" err="1"/>
              <a:t>sofinanciranje</a:t>
            </a:r>
            <a:r>
              <a:rPr lang="en-GB" dirty="0"/>
              <a:t>, </a:t>
            </a:r>
            <a:r>
              <a:rPr lang="en-GB" dirty="0" err="1"/>
              <a:t>kadar</a:t>
            </a:r>
            <a:r>
              <a:rPr lang="en-GB" dirty="0"/>
              <a:t> je to </a:t>
            </a:r>
            <a:r>
              <a:rPr lang="en-GB" dirty="0" err="1">
                <a:solidFill>
                  <a:schemeClr val="accent2"/>
                </a:solidFill>
              </a:rPr>
              <a:t>najmanj</a:t>
            </a:r>
            <a:r>
              <a:rPr lang="en-GB" dirty="0">
                <a:solidFill>
                  <a:schemeClr val="accent2"/>
                </a:solidFill>
              </a:rPr>
              <a:t> v </a:t>
            </a:r>
            <a:r>
              <a:rPr lang="en-GB" dirty="0" err="1">
                <a:solidFill>
                  <a:schemeClr val="accent2"/>
                </a:solidFill>
              </a:rPr>
              <a:t>višini</a:t>
            </a:r>
            <a:r>
              <a:rPr lang="en-GB" dirty="0">
                <a:solidFill>
                  <a:schemeClr val="accent2"/>
                </a:solidFill>
              </a:rPr>
              <a:t> 50 %, </a:t>
            </a:r>
            <a:r>
              <a:rPr lang="en-GB" dirty="0" err="1"/>
              <a:t>zahtevajo</a:t>
            </a:r>
            <a:r>
              <a:rPr lang="en-GB" dirty="0"/>
              <a:t>, da </a:t>
            </a:r>
            <a:r>
              <a:rPr lang="en-GB" dirty="0" err="1"/>
              <a:t>izvajalci</a:t>
            </a:r>
            <a:r>
              <a:rPr lang="en-GB" dirty="0"/>
              <a:t> </a:t>
            </a:r>
            <a:r>
              <a:rPr lang="en-GB" dirty="0" err="1"/>
              <a:t>znanstvenoraziskovalne</a:t>
            </a:r>
            <a:r>
              <a:rPr lang="en-GB" dirty="0"/>
              <a:t> </a:t>
            </a:r>
            <a:r>
              <a:rPr lang="en-GB" dirty="0" err="1"/>
              <a:t>dejavnosti</a:t>
            </a:r>
            <a:r>
              <a:rPr lang="en-GB" dirty="0"/>
              <a:t> (v </a:t>
            </a:r>
            <a:r>
              <a:rPr lang="en-GB" dirty="0" err="1"/>
              <a:t>nadaljnjem</a:t>
            </a:r>
            <a:r>
              <a:rPr lang="en-GB" dirty="0"/>
              <a:t> </a:t>
            </a:r>
            <a:r>
              <a:rPr lang="en-GB" dirty="0" err="1"/>
              <a:t>besedilu</a:t>
            </a:r>
            <a:r>
              <a:rPr lang="en-GB" dirty="0"/>
              <a:t>: </a:t>
            </a:r>
            <a:r>
              <a:rPr lang="en-GB" dirty="0" err="1"/>
              <a:t>izvajalci</a:t>
            </a:r>
            <a:r>
              <a:rPr lang="en-GB" dirty="0"/>
              <a:t>) </a:t>
            </a:r>
            <a:r>
              <a:rPr lang="en-GB" dirty="0" err="1">
                <a:solidFill>
                  <a:schemeClr val="accent2"/>
                </a:solidFill>
              </a:rPr>
              <a:t>zagotovijo</a:t>
            </a:r>
            <a:r>
              <a:rPr lang="en-GB" dirty="0">
                <a:solidFill>
                  <a:schemeClr val="accent2"/>
                </a:solidFill>
              </a:rPr>
              <a:t> </a:t>
            </a:r>
            <a:r>
              <a:rPr lang="en-GB" dirty="0" err="1">
                <a:solidFill>
                  <a:schemeClr val="accent2"/>
                </a:solidFill>
              </a:rPr>
              <a:t>odprti</a:t>
            </a:r>
            <a:r>
              <a:rPr lang="en-GB" dirty="0">
                <a:solidFill>
                  <a:schemeClr val="accent2"/>
                </a:solidFill>
              </a:rPr>
              <a:t> </a:t>
            </a:r>
            <a:r>
              <a:rPr lang="en-GB" dirty="0" err="1">
                <a:solidFill>
                  <a:schemeClr val="accent2"/>
                </a:solidFill>
              </a:rPr>
              <a:t>dostop</a:t>
            </a:r>
            <a:r>
              <a:rPr lang="en-GB" dirty="0">
                <a:solidFill>
                  <a:schemeClr val="accent2"/>
                </a:solidFill>
              </a:rPr>
              <a:t> </a:t>
            </a:r>
            <a:r>
              <a:rPr lang="en-GB" dirty="0"/>
              <a:t>do </a:t>
            </a:r>
            <a:r>
              <a:rPr lang="en-GB" dirty="0" err="1"/>
              <a:t>digitalnih</a:t>
            </a:r>
            <a:r>
              <a:rPr lang="en-GB" dirty="0"/>
              <a:t> </a:t>
            </a:r>
            <a:r>
              <a:rPr lang="en-GB" dirty="0" err="1"/>
              <a:t>različic</a:t>
            </a:r>
            <a:r>
              <a:rPr lang="en-GB" dirty="0"/>
              <a:t> </a:t>
            </a:r>
            <a:r>
              <a:rPr lang="en-GB" dirty="0" err="1"/>
              <a:t>znanstvenih</a:t>
            </a:r>
            <a:r>
              <a:rPr lang="en-GB" dirty="0"/>
              <a:t> </a:t>
            </a:r>
            <a:r>
              <a:rPr lang="en-GB" dirty="0" err="1"/>
              <a:t>publikacij</a:t>
            </a:r>
            <a:r>
              <a:rPr lang="en-GB" dirty="0"/>
              <a:t> in </a:t>
            </a:r>
            <a:r>
              <a:rPr lang="en-GB" dirty="0" err="1"/>
              <a:t>drugih</a:t>
            </a:r>
            <a:r>
              <a:rPr lang="en-GB" dirty="0"/>
              <a:t> </a:t>
            </a:r>
            <a:r>
              <a:rPr lang="en-GB" dirty="0" err="1"/>
              <a:t>rezultatov</a:t>
            </a:r>
            <a:r>
              <a:rPr lang="en-GB" dirty="0"/>
              <a:t> </a:t>
            </a:r>
            <a:r>
              <a:rPr lang="en-GB" dirty="0" err="1"/>
              <a:t>raziskav</a:t>
            </a:r>
            <a:r>
              <a:rPr lang="en-GB" dirty="0"/>
              <a:t>, ki so </a:t>
            </a:r>
            <a:r>
              <a:rPr lang="en-GB" dirty="0" err="1"/>
              <a:t>obravnavani</a:t>
            </a:r>
            <a:r>
              <a:rPr lang="en-GB" dirty="0"/>
              <a:t> v </a:t>
            </a:r>
            <a:r>
              <a:rPr lang="en-GB" dirty="0" err="1"/>
              <a:t>teh</a:t>
            </a:r>
            <a:r>
              <a:rPr lang="en-GB" dirty="0"/>
              <a:t> </a:t>
            </a:r>
            <a:r>
              <a:rPr lang="en-GB" dirty="0" err="1"/>
              <a:t>publikacijah</a:t>
            </a:r>
            <a:r>
              <a:rPr lang="en-GB" dirty="0"/>
              <a:t> </a:t>
            </a:r>
            <a:r>
              <a:rPr lang="en-GB" dirty="0" err="1"/>
              <a:t>ter</a:t>
            </a:r>
            <a:r>
              <a:rPr lang="en-GB" dirty="0"/>
              <a:t> so </a:t>
            </a:r>
            <a:r>
              <a:rPr lang="en-GB" dirty="0" err="1"/>
              <a:t>nujno</a:t>
            </a:r>
            <a:r>
              <a:rPr lang="en-GB" dirty="0"/>
              <a:t> </a:t>
            </a:r>
            <a:r>
              <a:rPr lang="en-GB" dirty="0" err="1"/>
              <a:t>potrebni</a:t>
            </a:r>
            <a:r>
              <a:rPr lang="en-GB" dirty="0"/>
              <a:t> za </a:t>
            </a:r>
            <a:r>
              <a:rPr lang="en-GB" dirty="0" err="1"/>
              <a:t>ponovitev</a:t>
            </a:r>
            <a:r>
              <a:rPr lang="en-GB" dirty="0"/>
              <a:t> </a:t>
            </a:r>
            <a:r>
              <a:rPr lang="en-GB" dirty="0" err="1"/>
              <a:t>raziskav</a:t>
            </a:r>
            <a:r>
              <a:rPr lang="en-GB" dirty="0"/>
              <a:t> </a:t>
            </a:r>
            <a:r>
              <a:rPr lang="en-GB" dirty="0" err="1"/>
              <a:t>ali</a:t>
            </a:r>
            <a:r>
              <a:rPr lang="en-GB" dirty="0"/>
              <a:t> za </a:t>
            </a:r>
            <a:r>
              <a:rPr lang="en-GB" dirty="0" err="1"/>
              <a:t>ponovno</a:t>
            </a:r>
            <a:r>
              <a:rPr lang="en-GB" dirty="0"/>
              <a:t> </a:t>
            </a:r>
            <a:r>
              <a:rPr lang="en-GB" dirty="0" err="1"/>
              <a:t>uporabo</a:t>
            </a:r>
            <a:r>
              <a:rPr lang="en-GB" dirty="0"/>
              <a:t> </a:t>
            </a:r>
            <a:r>
              <a:rPr lang="en-GB" dirty="0" err="1"/>
              <a:t>rezultatov</a:t>
            </a:r>
            <a:r>
              <a:rPr lang="en-GB" dirty="0"/>
              <a:t> </a:t>
            </a:r>
            <a:r>
              <a:rPr lang="en-GB" dirty="0" err="1"/>
              <a:t>raziskav</a:t>
            </a:r>
            <a:r>
              <a:rPr lang="en-GB" dirty="0"/>
              <a:t> v </a:t>
            </a:r>
            <a:r>
              <a:rPr lang="en-GB" dirty="0" err="1"/>
              <a:t>drugih</a:t>
            </a:r>
            <a:r>
              <a:rPr lang="en-GB" dirty="0"/>
              <a:t> </a:t>
            </a:r>
            <a:r>
              <a:rPr lang="en-GB" dirty="0" err="1"/>
              <a:t>raziskavah</a:t>
            </a:r>
            <a:r>
              <a:rPr lang="en-GB" dirty="0"/>
              <a:t>.</a:t>
            </a:r>
            <a:endParaRPr lang="en-SI" dirty="0"/>
          </a:p>
        </p:txBody>
      </p:sp>
    </p:spTree>
    <p:extLst>
      <p:ext uri="{BB962C8B-B14F-4D97-AF65-F5344CB8AC3E}">
        <p14:creationId xmlns:p14="http://schemas.microsoft.com/office/powerpoint/2010/main" val="4239264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0559-9DB2-D9D9-0FDB-7B976194118A}"/>
              </a:ext>
            </a:extLst>
          </p:cNvPr>
          <p:cNvSpPr>
            <a:spLocks noGrp="1"/>
          </p:cNvSpPr>
          <p:nvPr>
            <p:ph type="title"/>
          </p:nvPr>
        </p:nvSpPr>
        <p:spPr/>
        <p:txBody>
          <a:bodyPr>
            <a:noAutofit/>
          </a:bodyPr>
          <a:lstStyle/>
          <a:p>
            <a:r>
              <a:rPr lang="en-GB" sz="3200" dirty="0"/>
              <a:t>6. člen - upravljanje avtorskih pravic na znanstvenih publikacijah</a:t>
            </a:r>
            <a:br>
              <a:rPr lang="en-GB" sz="3200" dirty="0"/>
            </a:br>
            <a:endParaRPr lang="en-SI" sz="3200" dirty="0"/>
          </a:p>
        </p:txBody>
      </p:sp>
      <p:sp>
        <p:nvSpPr>
          <p:cNvPr id="3" name="Content Placeholder 2">
            <a:extLst>
              <a:ext uri="{FF2B5EF4-FFF2-40B4-BE49-F238E27FC236}">
                <a16:creationId xmlns:a16="http://schemas.microsoft.com/office/drawing/2014/main" id="{23D2B098-D1F3-3334-615D-34D532FF7D97}"/>
              </a:ext>
            </a:extLst>
          </p:cNvPr>
          <p:cNvSpPr>
            <a:spLocks noGrp="1"/>
          </p:cNvSpPr>
          <p:nvPr>
            <p:ph idx="1"/>
          </p:nvPr>
        </p:nvSpPr>
        <p:spPr/>
        <p:txBody>
          <a:bodyPr>
            <a:normAutofit fontScale="62500" lnSpcReduction="20000"/>
          </a:bodyPr>
          <a:lstStyle/>
          <a:p>
            <a:r>
              <a:rPr lang="en-GB" dirty="0"/>
              <a:t>(1) Avtorske pravice na znanstvenih publikacijah lahko avtorji znanstvenih publikacij ali njihovi delodajalci, kadar so pravice prenesene nanje, prenašajo naprej na tretje osebe le </a:t>
            </a:r>
            <a:r>
              <a:rPr lang="en-GB" dirty="0" err="1"/>
              <a:t>neizključno</a:t>
            </a:r>
            <a:r>
              <a:rPr lang="en-GB" dirty="0"/>
              <a:t>.</a:t>
            </a:r>
          </a:p>
          <a:p>
            <a:r>
              <a:rPr lang="en-GB" dirty="0"/>
              <a:t>(2) </a:t>
            </a:r>
            <a:r>
              <a:rPr lang="en-GB" dirty="0" err="1"/>
              <a:t>Avtorji</a:t>
            </a:r>
            <a:r>
              <a:rPr lang="en-GB" dirty="0"/>
              <a:t> </a:t>
            </a:r>
            <a:r>
              <a:rPr lang="en-GB" dirty="0" err="1"/>
              <a:t>znanstvenih</a:t>
            </a:r>
            <a:r>
              <a:rPr lang="en-GB" dirty="0"/>
              <a:t> </a:t>
            </a:r>
            <a:r>
              <a:rPr lang="en-GB" dirty="0" err="1"/>
              <a:t>publikacij</a:t>
            </a:r>
            <a:r>
              <a:rPr lang="en-GB" dirty="0"/>
              <a:t> </a:t>
            </a:r>
            <a:r>
              <a:rPr lang="en-GB" dirty="0" err="1"/>
              <a:t>ali</a:t>
            </a:r>
            <a:r>
              <a:rPr lang="en-GB" dirty="0"/>
              <a:t> </a:t>
            </a:r>
            <a:r>
              <a:rPr lang="en-GB" dirty="0" err="1"/>
              <a:t>njihovi</a:t>
            </a:r>
            <a:r>
              <a:rPr lang="en-GB" dirty="0"/>
              <a:t> </a:t>
            </a:r>
            <a:r>
              <a:rPr lang="en-GB" dirty="0" err="1"/>
              <a:t>delodajalci</a:t>
            </a:r>
            <a:r>
              <a:rPr lang="en-GB" dirty="0"/>
              <a:t>, </a:t>
            </a:r>
            <a:r>
              <a:rPr lang="en-GB" dirty="0" err="1"/>
              <a:t>kadar</a:t>
            </a:r>
            <a:r>
              <a:rPr lang="en-GB" dirty="0"/>
              <a:t> so </a:t>
            </a:r>
            <a:r>
              <a:rPr lang="en-GB" dirty="0" err="1"/>
              <a:t>avtorske</a:t>
            </a:r>
            <a:r>
              <a:rPr lang="en-GB" dirty="0"/>
              <a:t> </a:t>
            </a:r>
            <a:r>
              <a:rPr lang="en-GB" dirty="0" err="1"/>
              <a:t>pravice</a:t>
            </a:r>
            <a:r>
              <a:rPr lang="en-GB" dirty="0"/>
              <a:t> </a:t>
            </a:r>
            <a:r>
              <a:rPr lang="en-GB" dirty="0" err="1"/>
              <a:t>prenesene</a:t>
            </a:r>
            <a:r>
              <a:rPr lang="en-GB" dirty="0"/>
              <a:t> </a:t>
            </a:r>
            <a:r>
              <a:rPr lang="en-GB" dirty="0" err="1"/>
              <a:t>nanje</a:t>
            </a:r>
            <a:r>
              <a:rPr lang="en-GB" dirty="0"/>
              <a:t> </a:t>
            </a:r>
            <a:r>
              <a:rPr lang="en-GB" dirty="0" err="1"/>
              <a:t>na</a:t>
            </a:r>
            <a:r>
              <a:rPr lang="en-GB" dirty="0"/>
              <a:t> </a:t>
            </a:r>
            <a:r>
              <a:rPr lang="en-GB" dirty="0" err="1"/>
              <a:t>podlagi</a:t>
            </a:r>
            <a:r>
              <a:rPr lang="en-GB" dirty="0"/>
              <a:t> </a:t>
            </a:r>
            <a:r>
              <a:rPr lang="en-GB" dirty="0" err="1"/>
              <a:t>zakona</a:t>
            </a:r>
            <a:r>
              <a:rPr lang="en-GB" dirty="0"/>
              <a:t>, </a:t>
            </a:r>
            <a:r>
              <a:rPr lang="en-GB" dirty="0" err="1"/>
              <a:t>morajo</a:t>
            </a:r>
            <a:r>
              <a:rPr lang="en-GB" dirty="0"/>
              <a:t> </a:t>
            </a:r>
            <a:r>
              <a:rPr lang="en-GB" dirty="0" err="1"/>
              <a:t>znanstvene</a:t>
            </a:r>
            <a:r>
              <a:rPr lang="en-GB" dirty="0"/>
              <a:t> </a:t>
            </a:r>
            <a:r>
              <a:rPr lang="en-GB" dirty="0" err="1"/>
              <a:t>publikacije</a:t>
            </a:r>
            <a:r>
              <a:rPr lang="en-GB" dirty="0"/>
              <a:t> </a:t>
            </a:r>
            <a:r>
              <a:rPr lang="en-GB" dirty="0" err="1"/>
              <a:t>objaviti</a:t>
            </a:r>
            <a:r>
              <a:rPr lang="en-GB" dirty="0"/>
              <a:t> pod </a:t>
            </a:r>
            <a:r>
              <a:rPr lang="en-GB" dirty="0" err="1">
                <a:solidFill>
                  <a:schemeClr val="accent2"/>
                </a:solidFill>
              </a:rPr>
              <a:t>odprto</a:t>
            </a:r>
            <a:r>
              <a:rPr lang="en-GB" dirty="0">
                <a:solidFill>
                  <a:schemeClr val="accent2"/>
                </a:solidFill>
              </a:rPr>
              <a:t> </a:t>
            </a:r>
            <a:r>
              <a:rPr lang="en-GB" dirty="0" err="1">
                <a:solidFill>
                  <a:schemeClr val="accent2"/>
                </a:solidFill>
              </a:rPr>
              <a:t>licenco</a:t>
            </a:r>
            <a:r>
              <a:rPr lang="en-GB" dirty="0">
                <a:solidFill>
                  <a:schemeClr val="accent2"/>
                </a:solidFill>
              </a:rPr>
              <a:t>, ki </a:t>
            </a:r>
            <a:r>
              <a:rPr lang="en-GB" dirty="0" err="1">
                <a:solidFill>
                  <a:schemeClr val="accent2"/>
                </a:solidFill>
              </a:rPr>
              <a:t>vsakomur</a:t>
            </a:r>
            <a:r>
              <a:rPr lang="en-GB" dirty="0">
                <a:solidFill>
                  <a:schemeClr val="accent2"/>
                </a:solidFill>
              </a:rPr>
              <a:t> </a:t>
            </a:r>
            <a:r>
              <a:rPr lang="en-GB" dirty="0" err="1">
                <a:solidFill>
                  <a:schemeClr val="accent2"/>
                </a:solidFill>
              </a:rPr>
              <a:t>omogoča</a:t>
            </a:r>
            <a:r>
              <a:rPr lang="en-GB" dirty="0">
                <a:solidFill>
                  <a:schemeClr val="accent2"/>
                </a:solidFill>
              </a:rPr>
              <a:t>, da v </a:t>
            </a:r>
            <a:r>
              <a:rPr lang="en-GB" dirty="0" err="1">
                <a:solidFill>
                  <a:schemeClr val="accent2"/>
                </a:solidFill>
              </a:rPr>
              <a:t>skladu</a:t>
            </a:r>
            <a:r>
              <a:rPr lang="en-GB" dirty="0">
                <a:solidFill>
                  <a:schemeClr val="accent2"/>
                </a:solidFill>
              </a:rPr>
              <a:t> z </a:t>
            </a:r>
            <a:r>
              <a:rPr lang="en-GB" dirty="0" err="1">
                <a:solidFill>
                  <a:schemeClr val="accent2"/>
                </a:solidFill>
              </a:rPr>
              <a:t>načeli</a:t>
            </a:r>
            <a:r>
              <a:rPr lang="en-GB" dirty="0">
                <a:solidFill>
                  <a:schemeClr val="accent2"/>
                </a:solidFill>
              </a:rPr>
              <a:t> </a:t>
            </a:r>
            <a:r>
              <a:rPr lang="en-GB" dirty="0" err="1">
                <a:solidFill>
                  <a:schemeClr val="accent2"/>
                </a:solidFill>
              </a:rPr>
              <a:t>znanstvenoraziskovalne</a:t>
            </a:r>
            <a:r>
              <a:rPr lang="en-GB" dirty="0">
                <a:solidFill>
                  <a:schemeClr val="accent2"/>
                </a:solidFill>
              </a:rPr>
              <a:t> </a:t>
            </a:r>
            <a:r>
              <a:rPr lang="en-GB" dirty="0" err="1">
                <a:solidFill>
                  <a:schemeClr val="accent2"/>
                </a:solidFill>
              </a:rPr>
              <a:t>etike</a:t>
            </a:r>
            <a:r>
              <a:rPr lang="en-GB" dirty="0">
                <a:solidFill>
                  <a:schemeClr val="accent2"/>
                </a:solidFill>
              </a:rPr>
              <a:t> </a:t>
            </a:r>
            <a:r>
              <a:rPr lang="en-GB" dirty="0" err="1">
                <a:solidFill>
                  <a:schemeClr val="accent2"/>
                </a:solidFill>
              </a:rPr>
              <a:t>znanstveno</a:t>
            </a:r>
            <a:r>
              <a:rPr lang="en-GB" dirty="0">
                <a:solidFill>
                  <a:schemeClr val="accent2"/>
                </a:solidFill>
              </a:rPr>
              <a:t> </a:t>
            </a:r>
            <a:r>
              <a:rPr lang="en-GB" dirty="0" err="1">
                <a:solidFill>
                  <a:schemeClr val="accent2"/>
                </a:solidFill>
              </a:rPr>
              <a:t>publikacijo</a:t>
            </a:r>
            <a:r>
              <a:rPr lang="en-GB" dirty="0">
                <a:solidFill>
                  <a:schemeClr val="accent2"/>
                </a:solidFill>
              </a:rPr>
              <a:t> </a:t>
            </a:r>
            <a:r>
              <a:rPr lang="en-GB" dirty="0" err="1">
                <a:solidFill>
                  <a:schemeClr val="accent2"/>
                </a:solidFill>
              </a:rPr>
              <a:t>prosto</a:t>
            </a:r>
            <a:r>
              <a:rPr lang="en-GB" dirty="0">
                <a:solidFill>
                  <a:schemeClr val="accent2"/>
                </a:solidFill>
              </a:rPr>
              <a:t> </a:t>
            </a:r>
            <a:r>
              <a:rPr lang="en-GB" dirty="0" err="1">
                <a:solidFill>
                  <a:schemeClr val="accent2"/>
                </a:solidFill>
              </a:rPr>
              <a:t>uporablja</a:t>
            </a:r>
            <a:r>
              <a:rPr lang="en-GB" dirty="0">
                <a:solidFill>
                  <a:schemeClr val="accent2"/>
                </a:solidFill>
              </a:rPr>
              <a:t>, </a:t>
            </a:r>
            <a:r>
              <a:rPr lang="en-GB" dirty="0" err="1">
                <a:solidFill>
                  <a:schemeClr val="accent2"/>
                </a:solidFill>
              </a:rPr>
              <a:t>spreminja</a:t>
            </a:r>
            <a:r>
              <a:rPr lang="en-GB" dirty="0">
                <a:solidFill>
                  <a:schemeClr val="accent2"/>
                </a:solidFill>
              </a:rPr>
              <a:t> in deli </a:t>
            </a:r>
            <a:r>
              <a:rPr lang="en-GB" dirty="0"/>
              <a:t>(</a:t>
            </a:r>
            <a:r>
              <a:rPr lang="en-GB" dirty="0" err="1"/>
              <a:t>na</a:t>
            </a:r>
            <a:r>
              <a:rPr lang="en-GB" dirty="0"/>
              <a:t> primer </a:t>
            </a:r>
            <a:r>
              <a:rPr lang="en-GB" dirty="0" err="1"/>
              <a:t>licenci</a:t>
            </a:r>
            <a:r>
              <a:rPr lang="en-GB" dirty="0"/>
              <a:t> Creative Commons </a:t>
            </a:r>
            <a:r>
              <a:rPr lang="en-GB" dirty="0" err="1"/>
              <a:t>priznanje</a:t>
            </a:r>
            <a:r>
              <a:rPr lang="en-GB" dirty="0"/>
              <a:t> </a:t>
            </a:r>
            <a:r>
              <a:rPr lang="en-GB" dirty="0" err="1"/>
              <a:t>avtorstva</a:t>
            </a:r>
            <a:r>
              <a:rPr lang="en-GB" dirty="0"/>
              <a:t> (CC BY) in </a:t>
            </a:r>
            <a:r>
              <a:rPr lang="en-GB" dirty="0" err="1"/>
              <a:t>priznanje</a:t>
            </a:r>
            <a:r>
              <a:rPr lang="en-GB" dirty="0"/>
              <a:t> </a:t>
            </a:r>
            <a:r>
              <a:rPr lang="en-GB" dirty="0" err="1"/>
              <a:t>avtorstva</a:t>
            </a:r>
            <a:r>
              <a:rPr lang="en-GB" dirty="0"/>
              <a:t> – </a:t>
            </a:r>
            <a:r>
              <a:rPr lang="en-GB" dirty="0" err="1"/>
              <a:t>deljenje</a:t>
            </a:r>
            <a:r>
              <a:rPr lang="en-GB" dirty="0"/>
              <a:t> pod </a:t>
            </a:r>
            <a:r>
              <a:rPr lang="en-GB" dirty="0" err="1"/>
              <a:t>enakimi</a:t>
            </a:r>
            <a:r>
              <a:rPr lang="en-GB" dirty="0"/>
              <a:t> </a:t>
            </a:r>
            <a:r>
              <a:rPr lang="en-GB" dirty="0" err="1"/>
              <a:t>pogoji</a:t>
            </a:r>
            <a:r>
              <a:rPr lang="en-GB" dirty="0"/>
              <a:t> (CC BY-SA) </a:t>
            </a:r>
            <a:r>
              <a:rPr lang="en-GB" dirty="0" err="1"/>
              <a:t>ali</a:t>
            </a:r>
            <a:r>
              <a:rPr lang="en-GB" dirty="0"/>
              <a:t> </a:t>
            </a:r>
            <a:r>
              <a:rPr lang="en-GB" dirty="0" err="1"/>
              <a:t>njima</a:t>
            </a:r>
            <a:r>
              <a:rPr lang="en-GB" dirty="0"/>
              <a:t> </a:t>
            </a:r>
            <a:r>
              <a:rPr lang="en-GB" dirty="0" err="1"/>
              <a:t>enakovredne</a:t>
            </a:r>
            <a:r>
              <a:rPr lang="en-GB" dirty="0"/>
              <a:t>).</a:t>
            </a:r>
          </a:p>
          <a:p>
            <a:r>
              <a:rPr lang="en-GB" dirty="0"/>
              <a:t>(3) </a:t>
            </a:r>
            <a:r>
              <a:rPr lang="en-GB" dirty="0" err="1"/>
              <a:t>Financerji</a:t>
            </a:r>
            <a:r>
              <a:rPr lang="en-GB" dirty="0"/>
              <a:t> </a:t>
            </a:r>
            <a:r>
              <a:rPr lang="en-GB" dirty="0" err="1"/>
              <a:t>zahtevi</a:t>
            </a:r>
            <a:r>
              <a:rPr lang="en-GB" dirty="0"/>
              <a:t> </a:t>
            </a:r>
            <a:r>
              <a:rPr lang="en-GB" dirty="0" err="1"/>
              <a:t>iz</a:t>
            </a:r>
            <a:r>
              <a:rPr lang="en-GB" dirty="0"/>
              <a:t> </a:t>
            </a:r>
            <a:r>
              <a:rPr lang="en-GB" dirty="0" err="1"/>
              <a:t>prvega</a:t>
            </a:r>
            <a:r>
              <a:rPr lang="en-GB" dirty="0"/>
              <a:t> in </a:t>
            </a:r>
            <a:r>
              <a:rPr lang="en-GB" dirty="0" err="1"/>
              <a:t>drugega</a:t>
            </a:r>
            <a:r>
              <a:rPr lang="en-GB" dirty="0"/>
              <a:t> </a:t>
            </a:r>
            <a:r>
              <a:rPr lang="en-GB" dirty="0" err="1"/>
              <a:t>odstavka</a:t>
            </a:r>
            <a:r>
              <a:rPr lang="en-GB" dirty="0"/>
              <a:t> </a:t>
            </a:r>
            <a:r>
              <a:rPr lang="en-GB" dirty="0" err="1"/>
              <a:t>tega</a:t>
            </a:r>
            <a:r>
              <a:rPr lang="en-GB" dirty="0"/>
              <a:t> </a:t>
            </a:r>
            <a:r>
              <a:rPr lang="en-GB" dirty="0" err="1"/>
              <a:t>člena</a:t>
            </a:r>
            <a:r>
              <a:rPr lang="en-GB" dirty="0"/>
              <a:t> </a:t>
            </a:r>
            <a:r>
              <a:rPr lang="en-GB" dirty="0" err="1"/>
              <a:t>vključijo</a:t>
            </a:r>
            <a:r>
              <a:rPr lang="en-GB" dirty="0"/>
              <a:t> v </a:t>
            </a:r>
            <a:r>
              <a:rPr lang="en-GB" dirty="0" err="1"/>
              <a:t>javne</a:t>
            </a:r>
            <a:r>
              <a:rPr lang="en-GB" dirty="0"/>
              <a:t> </a:t>
            </a:r>
            <a:r>
              <a:rPr lang="en-GB" dirty="0" err="1"/>
              <a:t>razpise</a:t>
            </a:r>
            <a:r>
              <a:rPr lang="en-GB" dirty="0"/>
              <a:t> in </a:t>
            </a:r>
            <a:r>
              <a:rPr lang="en-GB" dirty="0" err="1"/>
              <a:t>pogodbe</a:t>
            </a:r>
            <a:r>
              <a:rPr lang="en-GB" dirty="0"/>
              <a:t> o </a:t>
            </a:r>
            <a:r>
              <a:rPr lang="en-GB" dirty="0" err="1"/>
              <a:t>sofinanciranju</a:t>
            </a:r>
            <a:r>
              <a:rPr lang="en-GB" dirty="0"/>
              <a:t> </a:t>
            </a:r>
            <a:r>
              <a:rPr lang="en-GB" dirty="0" err="1"/>
              <a:t>znanstvenoraziskovalne</a:t>
            </a:r>
            <a:r>
              <a:rPr lang="en-GB" dirty="0"/>
              <a:t> </a:t>
            </a:r>
            <a:r>
              <a:rPr lang="en-GB" dirty="0" err="1"/>
              <a:t>dejavnosti</a:t>
            </a:r>
            <a:r>
              <a:rPr lang="en-GB" dirty="0"/>
              <a:t>.</a:t>
            </a:r>
          </a:p>
          <a:p>
            <a:r>
              <a:rPr lang="en-GB" dirty="0"/>
              <a:t>(4) </a:t>
            </a:r>
            <a:r>
              <a:rPr lang="en-GB" dirty="0" err="1">
                <a:solidFill>
                  <a:schemeClr val="accent2"/>
                </a:solidFill>
              </a:rPr>
              <a:t>Monografije</a:t>
            </a:r>
            <a:r>
              <a:rPr lang="en-GB" dirty="0">
                <a:solidFill>
                  <a:schemeClr val="accent2"/>
                </a:solidFill>
              </a:rPr>
              <a:t> in z </a:t>
            </a:r>
            <a:r>
              <a:rPr lang="en-GB" dirty="0" err="1">
                <a:solidFill>
                  <a:schemeClr val="accent2"/>
                </a:solidFill>
              </a:rPr>
              <a:t>njimi</a:t>
            </a:r>
            <a:r>
              <a:rPr lang="en-GB" dirty="0">
                <a:solidFill>
                  <a:schemeClr val="accent2"/>
                </a:solidFill>
              </a:rPr>
              <a:t> </a:t>
            </a:r>
            <a:r>
              <a:rPr lang="en-GB" dirty="0" err="1">
                <a:solidFill>
                  <a:schemeClr val="accent2"/>
                </a:solidFill>
              </a:rPr>
              <a:t>primerljivo</a:t>
            </a:r>
            <a:r>
              <a:rPr lang="en-GB" dirty="0">
                <a:solidFill>
                  <a:schemeClr val="accent2"/>
                </a:solidFill>
              </a:rPr>
              <a:t> </a:t>
            </a:r>
            <a:r>
              <a:rPr lang="en-GB" dirty="0" err="1">
                <a:solidFill>
                  <a:schemeClr val="accent2"/>
                </a:solidFill>
              </a:rPr>
              <a:t>obsežne</a:t>
            </a:r>
            <a:r>
              <a:rPr lang="en-GB" dirty="0">
                <a:solidFill>
                  <a:schemeClr val="accent2"/>
                </a:solidFill>
              </a:rPr>
              <a:t> </a:t>
            </a:r>
            <a:r>
              <a:rPr lang="en-GB" dirty="0" err="1">
                <a:solidFill>
                  <a:schemeClr val="accent2"/>
                </a:solidFill>
              </a:rPr>
              <a:t>znanstvene</a:t>
            </a:r>
            <a:r>
              <a:rPr lang="en-GB" dirty="0">
                <a:solidFill>
                  <a:schemeClr val="accent2"/>
                </a:solidFill>
              </a:rPr>
              <a:t> </a:t>
            </a:r>
            <a:r>
              <a:rPr lang="en-GB" dirty="0" err="1">
                <a:solidFill>
                  <a:schemeClr val="accent2"/>
                </a:solidFill>
              </a:rPr>
              <a:t>publikacije</a:t>
            </a:r>
            <a:r>
              <a:rPr lang="en-GB" dirty="0">
                <a:solidFill>
                  <a:schemeClr val="accent2"/>
                </a:solidFill>
              </a:rPr>
              <a:t> </a:t>
            </a:r>
            <a:r>
              <a:rPr lang="en-GB" dirty="0"/>
              <a:t>so, </a:t>
            </a:r>
            <a:r>
              <a:rPr lang="en-GB" dirty="0" err="1"/>
              <a:t>če</a:t>
            </a:r>
            <a:r>
              <a:rPr lang="en-GB" dirty="0"/>
              <a:t> so </a:t>
            </a:r>
            <a:r>
              <a:rPr lang="en-GB" dirty="0" err="1"/>
              <a:t>recenzirane</a:t>
            </a:r>
            <a:r>
              <a:rPr lang="en-GB" dirty="0"/>
              <a:t> </a:t>
            </a:r>
            <a:r>
              <a:rPr lang="en-GB" dirty="0" err="1"/>
              <a:t>ali</a:t>
            </a:r>
            <a:r>
              <a:rPr lang="en-GB" dirty="0"/>
              <a:t> </a:t>
            </a:r>
            <a:r>
              <a:rPr lang="en-GB" dirty="0" err="1"/>
              <a:t>če</a:t>
            </a:r>
            <a:r>
              <a:rPr lang="en-GB" dirty="0"/>
              <a:t> so </a:t>
            </a:r>
            <a:r>
              <a:rPr lang="en-GB" dirty="0" err="1"/>
              <a:t>tretje</a:t>
            </a:r>
            <a:r>
              <a:rPr lang="en-GB" dirty="0"/>
              <a:t> </a:t>
            </a:r>
            <a:r>
              <a:rPr lang="en-GB" dirty="0" err="1"/>
              <a:t>osebe</a:t>
            </a:r>
            <a:r>
              <a:rPr lang="en-GB" dirty="0"/>
              <a:t> </a:t>
            </a:r>
            <a:r>
              <a:rPr lang="en-GB" dirty="0" err="1"/>
              <a:t>nosilci</a:t>
            </a:r>
            <a:r>
              <a:rPr lang="en-GB" dirty="0"/>
              <a:t> </a:t>
            </a:r>
            <a:r>
              <a:rPr lang="en-GB" dirty="0" err="1"/>
              <a:t>katerih</a:t>
            </a:r>
            <a:r>
              <a:rPr lang="en-GB" dirty="0"/>
              <a:t> </a:t>
            </a:r>
            <a:r>
              <a:rPr lang="en-GB" dirty="0" err="1"/>
              <a:t>koli</a:t>
            </a:r>
            <a:r>
              <a:rPr lang="en-GB" dirty="0"/>
              <a:t> </a:t>
            </a:r>
            <a:r>
              <a:rPr lang="en-GB" dirty="0" err="1"/>
              <a:t>pravic</a:t>
            </a:r>
            <a:r>
              <a:rPr lang="en-GB" dirty="0"/>
              <a:t> </a:t>
            </a:r>
            <a:r>
              <a:rPr lang="en-GB" dirty="0" err="1"/>
              <a:t>na</a:t>
            </a:r>
            <a:r>
              <a:rPr lang="en-GB" dirty="0"/>
              <a:t> </a:t>
            </a:r>
            <a:r>
              <a:rPr lang="en-GB" dirty="0" err="1"/>
              <a:t>njih</a:t>
            </a:r>
            <a:r>
              <a:rPr lang="en-GB" dirty="0"/>
              <a:t>, </a:t>
            </a:r>
            <a:r>
              <a:rPr lang="en-GB" dirty="0" err="1"/>
              <a:t>lahko</a:t>
            </a:r>
            <a:r>
              <a:rPr lang="en-GB" dirty="0"/>
              <a:t> </a:t>
            </a:r>
            <a:r>
              <a:rPr lang="en-GB" dirty="0" err="1"/>
              <a:t>objavljene</a:t>
            </a:r>
            <a:r>
              <a:rPr lang="en-GB" dirty="0"/>
              <a:t> pod </a:t>
            </a:r>
            <a:r>
              <a:rPr lang="en-GB" dirty="0" err="1"/>
              <a:t>licenco</a:t>
            </a:r>
            <a:r>
              <a:rPr lang="en-GB" dirty="0"/>
              <a:t>, ki </a:t>
            </a:r>
            <a:r>
              <a:rPr lang="en-GB" dirty="0" err="1"/>
              <a:t>omejuje</a:t>
            </a:r>
            <a:r>
              <a:rPr lang="en-GB" dirty="0"/>
              <a:t> </a:t>
            </a:r>
            <a:r>
              <a:rPr lang="en-GB" dirty="0" err="1"/>
              <a:t>nadaljnjo</a:t>
            </a:r>
            <a:r>
              <a:rPr lang="en-GB" dirty="0"/>
              <a:t> </a:t>
            </a:r>
            <a:r>
              <a:rPr lang="en-GB" dirty="0" err="1"/>
              <a:t>komercialno</a:t>
            </a:r>
            <a:r>
              <a:rPr lang="en-GB" dirty="0"/>
              <a:t> </a:t>
            </a:r>
            <a:r>
              <a:rPr lang="en-GB" dirty="0" err="1"/>
              <a:t>uporabo</a:t>
            </a:r>
            <a:r>
              <a:rPr lang="en-GB" dirty="0"/>
              <a:t> </a:t>
            </a:r>
            <a:r>
              <a:rPr lang="en-GB" dirty="0" err="1"/>
              <a:t>ali</a:t>
            </a:r>
            <a:r>
              <a:rPr lang="en-GB" dirty="0"/>
              <a:t> </a:t>
            </a:r>
            <a:r>
              <a:rPr lang="en-GB" dirty="0" err="1"/>
              <a:t>predelavo</a:t>
            </a:r>
            <a:r>
              <a:rPr lang="en-GB" dirty="0"/>
              <a:t> dela (</a:t>
            </a:r>
            <a:r>
              <a:rPr lang="en-GB" dirty="0" err="1"/>
              <a:t>na</a:t>
            </a:r>
            <a:r>
              <a:rPr lang="en-GB" dirty="0"/>
              <a:t> primer </a:t>
            </a:r>
            <a:r>
              <a:rPr lang="en-GB" dirty="0" err="1"/>
              <a:t>licenci</a:t>
            </a:r>
            <a:r>
              <a:rPr lang="en-GB" dirty="0"/>
              <a:t> Creative Commons </a:t>
            </a:r>
            <a:r>
              <a:rPr lang="en-GB" dirty="0" err="1"/>
              <a:t>priznanje</a:t>
            </a:r>
            <a:r>
              <a:rPr lang="en-GB" dirty="0"/>
              <a:t> </a:t>
            </a:r>
            <a:r>
              <a:rPr lang="en-GB" dirty="0" err="1"/>
              <a:t>avtorstva</a:t>
            </a:r>
            <a:r>
              <a:rPr lang="en-GB" dirty="0"/>
              <a:t> – </a:t>
            </a:r>
            <a:r>
              <a:rPr lang="en-GB" dirty="0" err="1"/>
              <a:t>nekomercialno</a:t>
            </a:r>
            <a:r>
              <a:rPr lang="en-GB" dirty="0"/>
              <a:t> (CC BY-NC), ki </a:t>
            </a:r>
            <a:r>
              <a:rPr lang="en-GB" dirty="0" err="1"/>
              <a:t>omejuje</a:t>
            </a:r>
            <a:r>
              <a:rPr lang="en-GB" dirty="0"/>
              <a:t> </a:t>
            </a:r>
            <a:r>
              <a:rPr lang="en-GB" dirty="0" err="1"/>
              <a:t>nadaljnjo</a:t>
            </a:r>
            <a:r>
              <a:rPr lang="en-GB" dirty="0"/>
              <a:t> </a:t>
            </a:r>
            <a:r>
              <a:rPr lang="en-GB" dirty="0" err="1"/>
              <a:t>komercialno</a:t>
            </a:r>
            <a:r>
              <a:rPr lang="en-GB" dirty="0"/>
              <a:t> </a:t>
            </a:r>
            <a:r>
              <a:rPr lang="en-GB" dirty="0" err="1"/>
              <a:t>uporabo</a:t>
            </a:r>
            <a:r>
              <a:rPr lang="en-GB" dirty="0"/>
              <a:t>, in Creative Commons </a:t>
            </a:r>
            <a:r>
              <a:rPr lang="en-GB" dirty="0" err="1"/>
              <a:t>priznanje</a:t>
            </a:r>
            <a:r>
              <a:rPr lang="en-GB" dirty="0"/>
              <a:t> </a:t>
            </a:r>
            <a:r>
              <a:rPr lang="en-GB" dirty="0" err="1"/>
              <a:t>avtorstva</a:t>
            </a:r>
            <a:r>
              <a:rPr lang="en-GB" dirty="0"/>
              <a:t> – </a:t>
            </a:r>
            <a:r>
              <a:rPr lang="en-GB" dirty="0" err="1"/>
              <a:t>brez</a:t>
            </a:r>
            <a:r>
              <a:rPr lang="en-GB" dirty="0"/>
              <a:t> </a:t>
            </a:r>
            <a:r>
              <a:rPr lang="en-GB" dirty="0" err="1"/>
              <a:t>predelav</a:t>
            </a:r>
            <a:r>
              <a:rPr lang="en-GB" dirty="0"/>
              <a:t> (CC BY-ND), ki </a:t>
            </a:r>
            <a:r>
              <a:rPr lang="en-GB" dirty="0" err="1"/>
              <a:t>prepoveduje</a:t>
            </a:r>
            <a:r>
              <a:rPr lang="en-GB" dirty="0"/>
              <a:t> </a:t>
            </a:r>
            <a:r>
              <a:rPr lang="en-GB" dirty="0" err="1"/>
              <a:t>predelave</a:t>
            </a:r>
            <a:r>
              <a:rPr lang="en-GB" dirty="0"/>
              <a:t>, </a:t>
            </a:r>
            <a:r>
              <a:rPr lang="en-GB" dirty="0" err="1"/>
              <a:t>ali</a:t>
            </a:r>
            <a:r>
              <a:rPr lang="en-GB" dirty="0"/>
              <a:t> </a:t>
            </a:r>
            <a:r>
              <a:rPr lang="en-GB" dirty="0" err="1"/>
              <a:t>njima</a:t>
            </a:r>
            <a:r>
              <a:rPr lang="en-GB" dirty="0"/>
              <a:t> </a:t>
            </a:r>
            <a:r>
              <a:rPr lang="en-GB" dirty="0" err="1"/>
              <a:t>enakovredne</a:t>
            </a:r>
            <a:r>
              <a:rPr lang="en-GB" dirty="0"/>
              <a:t>).</a:t>
            </a:r>
          </a:p>
          <a:p>
            <a:r>
              <a:rPr lang="en-GB" dirty="0"/>
              <a:t>(5) </a:t>
            </a:r>
            <a:r>
              <a:rPr lang="en-GB" dirty="0" err="1">
                <a:solidFill>
                  <a:schemeClr val="accent2"/>
                </a:solidFill>
              </a:rPr>
              <a:t>Metapodatki</a:t>
            </a:r>
            <a:r>
              <a:rPr lang="en-GB" dirty="0">
                <a:solidFill>
                  <a:schemeClr val="accent2"/>
                </a:solidFill>
              </a:rPr>
              <a:t> o </a:t>
            </a:r>
            <a:r>
              <a:rPr lang="en-GB" dirty="0" err="1">
                <a:solidFill>
                  <a:schemeClr val="accent2"/>
                </a:solidFill>
              </a:rPr>
              <a:t>raziskovalnih</a:t>
            </a:r>
            <a:r>
              <a:rPr lang="en-GB" dirty="0">
                <a:solidFill>
                  <a:schemeClr val="accent2"/>
                </a:solidFill>
              </a:rPr>
              <a:t> </a:t>
            </a:r>
            <a:r>
              <a:rPr lang="en-GB" dirty="0" err="1">
                <a:solidFill>
                  <a:schemeClr val="accent2"/>
                </a:solidFill>
              </a:rPr>
              <a:t>publikacijah</a:t>
            </a:r>
            <a:r>
              <a:rPr lang="en-GB" dirty="0">
                <a:solidFill>
                  <a:schemeClr val="accent2"/>
                </a:solidFill>
              </a:rPr>
              <a:t> </a:t>
            </a:r>
            <a:r>
              <a:rPr lang="en-GB" dirty="0" err="1"/>
              <a:t>morajo</a:t>
            </a:r>
            <a:r>
              <a:rPr lang="en-GB" dirty="0"/>
              <a:t> </a:t>
            </a:r>
            <a:r>
              <a:rPr lang="en-GB" dirty="0" err="1"/>
              <a:t>biti</a:t>
            </a:r>
            <a:r>
              <a:rPr lang="en-GB" dirty="0"/>
              <a:t> </a:t>
            </a:r>
            <a:r>
              <a:rPr lang="en-GB" dirty="0" err="1"/>
              <a:t>javno</a:t>
            </a:r>
            <a:r>
              <a:rPr lang="en-GB" dirty="0"/>
              <a:t> </a:t>
            </a:r>
            <a:r>
              <a:rPr lang="en-GB" dirty="0" err="1"/>
              <a:t>objavljeni</a:t>
            </a:r>
            <a:r>
              <a:rPr lang="en-GB" dirty="0"/>
              <a:t>. </a:t>
            </a:r>
            <a:r>
              <a:rPr lang="en-GB" u="sng" dirty="0" err="1"/>
              <a:t>Če</a:t>
            </a:r>
            <a:r>
              <a:rPr lang="en-GB" u="sng" dirty="0"/>
              <a:t> </a:t>
            </a:r>
            <a:r>
              <a:rPr lang="en-GB" u="sng" dirty="0" err="1"/>
              <a:t>na</a:t>
            </a:r>
            <a:r>
              <a:rPr lang="en-GB" u="sng" dirty="0"/>
              <a:t> </a:t>
            </a:r>
            <a:r>
              <a:rPr lang="en-GB" u="sng" dirty="0" err="1"/>
              <a:t>metapodatkih</a:t>
            </a:r>
            <a:r>
              <a:rPr lang="en-GB" u="sng" dirty="0"/>
              <a:t> o </a:t>
            </a:r>
            <a:r>
              <a:rPr lang="en-GB" u="sng" dirty="0" err="1"/>
              <a:t>raziskovalnih</a:t>
            </a:r>
            <a:r>
              <a:rPr lang="en-GB" u="sng" dirty="0"/>
              <a:t> </a:t>
            </a:r>
            <a:r>
              <a:rPr lang="en-GB" u="sng" dirty="0" err="1"/>
              <a:t>publikacijah</a:t>
            </a:r>
            <a:r>
              <a:rPr lang="en-GB" u="sng" dirty="0"/>
              <a:t> </a:t>
            </a:r>
            <a:r>
              <a:rPr lang="en-GB" u="sng" dirty="0" err="1"/>
              <a:t>nastanejo</a:t>
            </a:r>
            <a:r>
              <a:rPr lang="en-GB" u="sng" dirty="0"/>
              <a:t> </a:t>
            </a:r>
            <a:r>
              <a:rPr lang="en-GB" u="sng" dirty="0" err="1"/>
              <a:t>avtorske</a:t>
            </a:r>
            <a:r>
              <a:rPr lang="en-GB" u="sng" dirty="0"/>
              <a:t> </a:t>
            </a:r>
            <a:r>
              <a:rPr lang="en-GB" u="sng" dirty="0" err="1"/>
              <a:t>pravice</a:t>
            </a:r>
            <a:r>
              <a:rPr lang="en-GB" u="sng" dirty="0"/>
              <a:t>, </a:t>
            </a:r>
            <a:r>
              <a:rPr lang="en-GB" u="sng" dirty="0" err="1"/>
              <a:t>avtorskim</a:t>
            </a:r>
            <a:r>
              <a:rPr lang="en-GB" u="sng" dirty="0"/>
              <a:t> </a:t>
            </a:r>
            <a:r>
              <a:rPr lang="en-GB" u="sng" dirty="0" err="1"/>
              <a:t>sorodne</a:t>
            </a:r>
            <a:r>
              <a:rPr lang="en-GB" u="sng" dirty="0"/>
              <a:t> </a:t>
            </a:r>
            <a:r>
              <a:rPr lang="en-GB" u="sng" dirty="0" err="1"/>
              <a:t>pravice</a:t>
            </a:r>
            <a:r>
              <a:rPr lang="en-GB" u="sng" dirty="0"/>
              <a:t> </a:t>
            </a:r>
            <a:r>
              <a:rPr lang="en-GB" u="sng" dirty="0" err="1"/>
              <a:t>ali</a:t>
            </a:r>
            <a:r>
              <a:rPr lang="en-GB" u="sng" dirty="0"/>
              <a:t> </a:t>
            </a:r>
            <a:r>
              <a:rPr lang="en-GB" u="sng" dirty="0" err="1"/>
              <a:t>druge</a:t>
            </a:r>
            <a:r>
              <a:rPr lang="en-GB" u="sng" dirty="0"/>
              <a:t> </a:t>
            </a:r>
            <a:r>
              <a:rPr lang="en-GB" u="sng" dirty="0" err="1"/>
              <a:t>pravice</a:t>
            </a:r>
            <a:r>
              <a:rPr lang="en-GB" u="sng" dirty="0"/>
              <a:t> </a:t>
            </a:r>
            <a:r>
              <a:rPr lang="en-GB" u="sng" dirty="0" err="1"/>
              <a:t>avtorja</a:t>
            </a:r>
            <a:r>
              <a:rPr lang="en-GB" u="sng" dirty="0"/>
              <a:t> v </a:t>
            </a:r>
            <a:r>
              <a:rPr lang="en-GB" u="sng" dirty="0" err="1"/>
              <a:t>skladu</a:t>
            </a:r>
            <a:r>
              <a:rPr lang="en-GB" u="sng" dirty="0"/>
              <a:t> z </a:t>
            </a:r>
            <a:r>
              <a:rPr lang="en-GB" u="sng" dirty="0" err="1"/>
              <a:t>zakonom</a:t>
            </a:r>
            <a:r>
              <a:rPr lang="en-GB" dirty="0"/>
              <a:t>, ki </a:t>
            </a:r>
            <a:r>
              <a:rPr lang="en-GB" dirty="0" err="1"/>
              <a:t>ureja</a:t>
            </a:r>
            <a:r>
              <a:rPr lang="en-GB" dirty="0"/>
              <a:t> </a:t>
            </a:r>
            <a:r>
              <a:rPr lang="en-GB" dirty="0" err="1"/>
              <a:t>avtorsko</a:t>
            </a:r>
            <a:r>
              <a:rPr lang="en-GB" dirty="0"/>
              <a:t> in </a:t>
            </a:r>
            <a:r>
              <a:rPr lang="en-GB" dirty="0" err="1"/>
              <a:t>sorodne</a:t>
            </a:r>
            <a:r>
              <a:rPr lang="en-GB" dirty="0"/>
              <a:t> </a:t>
            </a:r>
            <a:r>
              <a:rPr lang="en-GB" dirty="0" err="1"/>
              <a:t>pravice</a:t>
            </a:r>
            <a:r>
              <a:rPr lang="en-GB" dirty="0"/>
              <a:t>, </a:t>
            </a:r>
            <a:r>
              <a:rPr lang="en-GB" dirty="0" err="1"/>
              <a:t>morajo</a:t>
            </a:r>
            <a:r>
              <a:rPr lang="en-GB" dirty="0"/>
              <a:t> </a:t>
            </a:r>
            <a:r>
              <a:rPr lang="en-GB" dirty="0" err="1"/>
              <a:t>biti</a:t>
            </a:r>
            <a:r>
              <a:rPr lang="en-GB" dirty="0"/>
              <a:t> </a:t>
            </a:r>
            <a:r>
              <a:rPr lang="en-GB" dirty="0" err="1"/>
              <a:t>ti</a:t>
            </a:r>
            <a:r>
              <a:rPr lang="en-GB" dirty="0"/>
              <a:t> </a:t>
            </a:r>
            <a:r>
              <a:rPr lang="en-GB" dirty="0" err="1"/>
              <a:t>metapodatki</a:t>
            </a:r>
            <a:r>
              <a:rPr lang="en-GB" dirty="0"/>
              <a:t> </a:t>
            </a:r>
            <a:r>
              <a:rPr lang="en-GB" dirty="0" err="1"/>
              <a:t>dani</a:t>
            </a:r>
            <a:r>
              <a:rPr lang="en-GB" dirty="0"/>
              <a:t> </a:t>
            </a:r>
            <a:r>
              <a:rPr lang="en-GB" dirty="0" err="1"/>
              <a:t>na</a:t>
            </a:r>
            <a:r>
              <a:rPr lang="en-GB" dirty="0"/>
              <a:t> </a:t>
            </a:r>
            <a:r>
              <a:rPr lang="en-GB" dirty="0" err="1"/>
              <a:t>voljo</a:t>
            </a:r>
            <a:r>
              <a:rPr lang="en-GB" dirty="0"/>
              <a:t> pod </a:t>
            </a:r>
            <a:r>
              <a:rPr lang="en-GB" dirty="0" err="1"/>
              <a:t>licenco</a:t>
            </a:r>
            <a:r>
              <a:rPr lang="en-GB" dirty="0"/>
              <a:t>, s </a:t>
            </a:r>
            <a:r>
              <a:rPr lang="en-GB" dirty="0" err="1"/>
              <a:t>katero</a:t>
            </a:r>
            <a:r>
              <a:rPr lang="en-GB" dirty="0"/>
              <a:t> se </a:t>
            </a:r>
            <a:r>
              <a:rPr lang="en-GB" dirty="0" err="1"/>
              <a:t>avtorji</a:t>
            </a:r>
            <a:r>
              <a:rPr lang="en-GB" dirty="0"/>
              <a:t> </a:t>
            </a:r>
            <a:r>
              <a:rPr lang="en-GB" dirty="0" err="1"/>
              <a:t>svojim</a:t>
            </a:r>
            <a:r>
              <a:rPr lang="en-GB" dirty="0"/>
              <a:t> </a:t>
            </a:r>
            <a:r>
              <a:rPr lang="en-GB" dirty="0" err="1"/>
              <a:t>avtorskim</a:t>
            </a:r>
            <a:r>
              <a:rPr lang="en-GB" dirty="0"/>
              <a:t>, </a:t>
            </a:r>
            <a:r>
              <a:rPr lang="en-GB" dirty="0" err="1"/>
              <a:t>avtorskim</a:t>
            </a:r>
            <a:r>
              <a:rPr lang="en-GB" dirty="0"/>
              <a:t> </a:t>
            </a:r>
            <a:r>
              <a:rPr lang="en-GB" dirty="0" err="1"/>
              <a:t>sorodnim</a:t>
            </a:r>
            <a:r>
              <a:rPr lang="en-GB" dirty="0"/>
              <a:t> in </a:t>
            </a:r>
            <a:r>
              <a:rPr lang="en-GB" dirty="0" err="1"/>
              <a:t>drugim</a:t>
            </a:r>
            <a:r>
              <a:rPr lang="en-GB" dirty="0"/>
              <a:t> </a:t>
            </a:r>
            <a:r>
              <a:rPr lang="en-GB" dirty="0" err="1"/>
              <a:t>pravicam</a:t>
            </a:r>
            <a:r>
              <a:rPr lang="en-GB" dirty="0"/>
              <a:t> </a:t>
            </a:r>
            <a:r>
              <a:rPr lang="en-GB" dirty="0" err="1"/>
              <a:t>avtorja</a:t>
            </a:r>
            <a:r>
              <a:rPr lang="en-GB" dirty="0"/>
              <a:t> </a:t>
            </a:r>
            <a:r>
              <a:rPr lang="en-GB" dirty="0" err="1"/>
              <a:t>odpovejo</a:t>
            </a:r>
            <a:r>
              <a:rPr lang="en-GB" dirty="0"/>
              <a:t> v </a:t>
            </a:r>
            <a:r>
              <a:rPr lang="en-GB" dirty="0" err="1"/>
              <a:t>največjem</a:t>
            </a:r>
            <a:r>
              <a:rPr lang="en-GB" dirty="0"/>
              <a:t> </a:t>
            </a:r>
            <a:r>
              <a:rPr lang="en-GB" dirty="0" err="1"/>
              <a:t>obsegu</a:t>
            </a:r>
            <a:r>
              <a:rPr lang="en-GB" dirty="0"/>
              <a:t>, ki ga </a:t>
            </a:r>
            <a:r>
              <a:rPr lang="en-GB" dirty="0" err="1"/>
              <a:t>pravni</a:t>
            </a:r>
            <a:r>
              <a:rPr lang="en-GB" dirty="0"/>
              <a:t> red </a:t>
            </a:r>
            <a:r>
              <a:rPr lang="en-GB" dirty="0" err="1"/>
              <a:t>dopušča</a:t>
            </a:r>
            <a:r>
              <a:rPr lang="en-GB" dirty="0"/>
              <a:t> (</a:t>
            </a:r>
            <a:r>
              <a:rPr lang="en-GB" dirty="0" err="1"/>
              <a:t>na</a:t>
            </a:r>
            <a:r>
              <a:rPr lang="en-GB" dirty="0"/>
              <a:t> primer </a:t>
            </a:r>
            <a:r>
              <a:rPr lang="en-GB" dirty="0" err="1"/>
              <a:t>licenca</a:t>
            </a:r>
            <a:r>
              <a:rPr lang="en-GB" dirty="0"/>
              <a:t> Creative Commons </a:t>
            </a:r>
            <a:r>
              <a:rPr lang="en-GB" dirty="0" err="1"/>
              <a:t>posvetilo</a:t>
            </a:r>
            <a:r>
              <a:rPr lang="en-GB" dirty="0"/>
              <a:t> </a:t>
            </a:r>
            <a:r>
              <a:rPr lang="en-GB" dirty="0" err="1"/>
              <a:t>javni</a:t>
            </a:r>
            <a:r>
              <a:rPr lang="en-GB" dirty="0"/>
              <a:t> </a:t>
            </a:r>
            <a:r>
              <a:rPr lang="en-GB" dirty="0" err="1"/>
              <a:t>domeni</a:t>
            </a:r>
            <a:r>
              <a:rPr lang="en-GB" dirty="0"/>
              <a:t> (CC0), </a:t>
            </a:r>
            <a:r>
              <a:rPr lang="en-GB" dirty="0" err="1"/>
              <a:t>kadar</a:t>
            </a:r>
            <a:r>
              <a:rPr lang="en-GB" dirty="0"/>
              <a:t> to </a:t>
            </a:r>
            <a:r>
              <a:rPr lang="en-GB" dirty="0" err="1"/>
              <a:t>ni</a:t>
            </a:r>
            <a:r>
              <a:rPr lang="en-GB" dirty="0"/>
              <a:t> </a:t>
            </a:r>
            <a:r>
              <a:rPr lang="en-GB" dirty="0" err="1"/>
              <a:t>mogoče</a:t>
            </a:r>
            <a:r>
              <a:rPr lang="en-GB" dirty="0"/>
              <a:t>, pa pod </a:t>
            </a:r>
            <a:r>
              <a:rPr lang="en-GB" dirty="0" err="1"/>
              <a:t>licenco</a:t>
            </a:r>
            <a:r>
              <a:rPr lang="en-GB" dirty="0"/>
              <a:t> Creative Commons </a:t>
            </a:r>
            <a:r>
              <a:rPr lang="en-GB" dirty="0" err="1"/>
              <a:t>priznanje</a:t>
            </a:r>
            <a:r>
              <a:rPr lang="en-GB" dirty="0"/>
              <a:t> </a:t>
            </a:r>
            <a:r>
              <a:rPr lang="en-GB" dirty="0" err="1"/>
              <a:t>avtorstva</a:t>
            </a:r>
            <a:r>
              <a:rPr lang="en-GB" dirty="0"/>
              <a:t> (CC BY))</a:t>
            </a:r>
            <a:endParaRPr lang="en-SI" dirty="0"/>
          </a:p>
        </p:txBody>
      </p:sp>
    </p:spTree>
    <p:extLst>
      <p:ext uri="{BB962C8B-B14F-4D97-AF65-F5344CB8AC3E}">
        <p14:creationId xmlns:p14="http://schemas.microsoft.com/office/powerpoint/2010/main" val="1927296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81101-2BB9-D85F-97B3-DA6AFDF83D37}"/>
              </a:ext>
            </a:extLst>
          </p:cNvPr>
          <p:cNvSpPr>
            <a:spLocks noGrp="1"/>
          </p:cNvSpPr>
          <p:nvPr>
            <p:ph type="title"/>
          </p:nvPr>
        </p:nvSpPr>
        <p:spPr/>
        <p:txBody>
          <a:bodyPr>
            <a:noAutofit/>
          </a:bodyPr>
          <a:lstStyle/>
          <a:p>
            <a:r>
              <a:rPr lang="en-GB" sz="3200" dirty="0"/>
              <a:t>7. člen - upravljanje avtorskih pravic na raziskovalnih podatkih in drugih rezultatih raziskav</a:t>
            </a:r>
            <a:br>
              <a:rPr lang="en-GB" sz="3200" dirty="0"/>
            </a:br>
            <a:endParaRPr lang="en-SI" sz="3200" dirty="0"/>
          </a:p>
        </p:txBody>
      </p:sp>
      <p:sp>
        <p:nvSpPr>
          <p:cNvPr id="3" name="Content Placeholder 2">
            <a:extLst>
              <a:ext uri="{FF2B5EF4-FFF2-40B4-BE49-F238E27FC236}">
                <a16:creationId xmlns:a16="http://schemas.microsoft.com/office/drawing/2014/main" id="{E05D1155-6FF7-745C-EAAB-DBFFA7B09306}"/>
              </a:ext>
            </a:extLst>
          </p:cNvPr>
          <p:cNvSpPr>
            <a:spLocks noGrp="1"/>
          </p:cNvSpPr>
          <p:nvPr>
            <p:ph idx="1"/>
          </p:nvPr>
        </p:nvSpPr>
        <p:spPr/>
        <p:txBody>
          <a:bodyPr>
            <a:normAutofit fontScale="62500" lnSpcReduction="20000"/>
          </a:bodyPr>
          <a:lstStyle/>
          <a:p>
            <a:r>
              <a:rPr lang="en-GB" dirty="0"/>
              <a:t>(1) </a:t>
            </a:r>
            <a:r>
              <a:rPr lang="en-GB" dirty="0">
                <a:solidFill>
                  <a:schemeClr val="accent2"/>
                </a:solidFill>
              </a:rPr>
              <a:t>Raziskovalni podatki in drugi rezultati raziskav </a:t>
            </a:r>
            <a:r>
              <a:rPr lang="en-GB" dirty="0"/>
              <a:t>morajo biti javno objavljeni in odprto dostopni v skladu z zahtevami iz 4. </a:t>
            </a:r>
            <a:r>
              <a:rPr lang="en-GB" dirty="0" err="1"/>
              <a:t>člena</a:t>
            </a:r>
            <a:r>
              <a:rPr lang="en-GB" dirty="0"/>
              <a:t> </a:t>
            </a:r>
            <a:r>
              <a:rPr lang="en-GB" dirty="0" err="1"/>
              <a:t>te</a:t>
            </a:r>
            <a:r>
              <a:rPr lang="en-GB" dirty="0"/>
              <a:t> </a:t>
            </a:r>
            <a:r>
              <a:rPr lang="en-GB" dirty="0" err="1"/>
              <a:t>uredbe</a:t>
            </a:r>
            <a:r>
              <a:rPr lang="en-GB" dirty="0"/>
              <a:t>.</a:t>
            </a:r>
          </a:p>
          <a:p>
            <a:r>
              <a:rPr lang="en-GB" dirty="0"/>
              <a:t>(2) Kadar </a:t>
            </a:r>
            <a:r>
              <a:rPr lang="en-GB" dirty="0" err="1"/>
              <a:t>na</a:t>
            </a:r>
            <a:r>
              <a:rPr lang="en-GB" dirty="0"/>
              <a:t> </a:t>
            </a:r>
            <a:r>
              <a:rPr lang="en-GB" dirty="0" err="1"/>
              <a:t>raziskovalnih</a:t>
            </a:r>
            <a:r>
              <a:rPr lang="en-GB" dirty="0"/>
              <a:t> </a:t>
            </a:r>
            <a:r>
              <a:rPr lang="en-GB" dirty="0" err="1"/>
              <a:t>podatkih</a:t>
            </a:r>
            <a:r>
              <a:rPr lang="en-GB" dirty="0"/>
              <a:t> in </a:t>
            </a:r>
            <a:r>
              <a:rPr lang="en-GB" dirty="0" err="1"/>
              <a:t>drugih</a:t>
            </a:r>
            <a:r>
              <a:rPr lang="en-GB" dirty="0"/>
              <a:t> </a:t>
            </a:r>
            <a:r>
              <a:rPr lang="en-GB" dirty="0" err="1"/>
              <a:t>rezultatih</a:t>
            </a:r>
            <a:r>
              <a:rPr lang="en-GB" dirty="0"/>
              <a:t> </a:t>
            </a:r>
            <a:r>
              <a:rPr lang="en-GB" dirty="0" err="1"/>
              <a:t>raziskav</a:t>
            </a:r>
            <a:r>
              <a:rPr lang="en-GB" dirty="0"/>
              <a:t> </a:t>
            </a:r>
            <a:r>
              <a:rPr lang="en-GB" dirty="0" err="1"/>
              <a:t>nastanejo</a:t>
            </a:r>
            <a:r>
              <a:rPr lang="en-GB" dirty="0"/>
              <a:t> </a:t>
            </a:r>
            <a:r>
              <a:rPr lang="en-GB" dirty="0" err="1"/>
              <a:t>avtorske</a:t>
            </a:r>
            <a:r>
              <a:rPr lang="en-GB" dirty="0"/>
              <a:t> </a:t>
            </a:r>
            <a:r>
              <a:rPr lang="en-GB" dirty="0" err="1"/>
              <a:t>pravice</a:t>
            </a:r>
            <a:r>
              <a:rPr lang="en-GB" dirty="0"/>
              <a:t>, </a:t>
            </a:r>
            <a:r>
              <a:rPr lang="en-GB" dirty="0" err="1"/>
              <a:t>jih</a:t>
            </a:r>
            <a:r>
              <a:rPr lang="en-GB" dirty="0"/>
              <a:t> </a:t>
            </a:r>
            <a:r>
              <a:rPr lang="en-GB" dirty="0" err="1"/>
              <a:t>lahko</a:t>
            </a:r>
            <a:r>
              <a:rPr lang="en-GB" dirty="0"/>
              <a:t> </a:t>
            </a:r>
            <a:r>
              <a:rPr lang="en-GB" dirty="0" err="1"/>
              <a:t>avtorji</a:t>
            </a:r>
            <a:r>
              <a:rPr lang="en-GB" dirty="0"/>
              <a:t> </a:t>
            </a:r>
            <a:r>
              <a:rPr lang="en-GB" dirty="0" err="1"/>
              <a:t>ali</a:t>
            </a:r>
            <a:r>
              <a:rPr lang="en-GB" dirty="0"/>
              <a:t> </a:t>
            </a:r>
            <a:r>
              <a:rPr lang="en-GB" dirty="0" err="1"/>
              <a:t>njihovi</a:t>
            </a:r>
            <a:r>
              <a:rPr lang="en-GB" dirty="0"/>
              <a:t> </a:t>
            </a:r>
            <a:r>
              <a:rPr lang="en-GB" dirty="0" err="1"/>
              <a:t>delodajalci</a:t>
            </a:r>
            <a:r>
              <a:rPr lang="en-GB" dirty="0"/>
              <a:t>, </a:t>
            </a:r>
            <a:r>
              <a:rPr lang="en-GB" dirty="0" err="1"/>
              <a:t>če</a:t>
            </a:r>
            <a:r>
              <a:rPr lang="en-GB" dirty="0"/>
              <a:t> so </a:t>
            </a:r>
            <a:r>
              <a:rPr lang="en-GB" dirty="0" err="1"/>
              <a:t>avtorske</a:t>
            </a:r>
            <a:r>
              <a:rPr lang="en-GB" dirty="0"/>
              <a:t> </a:t>
            </a:r>
            <a:r>
              <a:rPr lang="en-GB" dirty="0" err="1"/>
              <a:t>pravice</a:t>
            </a:r>
            <a:r>
              <a:rPr lang="en-GB" dirty="0"/>
              <a:t> </a:t>
            </a:r>
            <a:r>
              <a:rPr lang="en-GB" dirty="0" err="1"/>
              <a:t>prenesene</a:t>
            </a:r>
            <a:r>
              <a:rPr lang="en-GB" dirty="0"/>
              <a:t> </a:t>
            </a:r>
            <a:r>
              <a:rPr lang="en-GB" dirty="0" err="1"/>
              <a:t>nanje</a:t>
            </a:r>
            <a:r>
              <a:rPr lang="en-GB" dirty="0"/>
              <a:t>, </a:t>
            </a:r>
            <a:r>
              <a:rPr lang="en-GB" dirty="0" err="1"/>
              <a:t>prenašajo</a:t>
            </a:r>
            <a:r>
              <a:rPr lang="en-GB" dirty="0"/>
              <a:t> </a:t>
            </a:r>
            <a:r>
              <a:rPr lang="en-GB" dirty="0" err="1"/>
              <a:t>naprej</a:t>
            </a:r>
            <a:r>
              <a:rPr lang="en-GB" dirty="0"/>
              <a:t> </a:t>
            </a:r>
            <a:r>
              <a:rPr lang="en-GB" dirty="0" err="1"/>
              <a:t>na</a:t>
            </a:r>
            <a:r>
              <a:rPr lang="en-GB" dirty="0"/>
              <a:t> </a:t>
            </a:r>
            <a:r>
              <a:rPr lang="en-GB" dirty="0" err="1"/>
              <a:t>tretje</a:t>
            </a:r>
            <a:r>
              <a:rPr lang="en-GB" dirty="0"/>
              <a:t> </a:t>
            </a:r>
            <a:r>
              <a:rPr lang="en-GB" dirty="0" err="1"/>
              <a:t>osebe</a:t>
            </a:r>
            <a:r>
              <a:rPr lang="en-GB" dirty="0"/>
              <a:t> le </a:t>
            </a:r>
            <a:r>
              <a:rPr lang="en-GB" dirty="0" err="1"/>
              <a:t>neizključno</a:t>
            </a:r>
            <a:r>
              <a:rPr lang="en-GB" dirty="0"/>
              <a:t>.</a:t>
            </a:r>
          </a:p>
          <a:p>
            <a:r>
              <a:rPr lang="en-GB" dirty="0"/>
              <a:t>(3) Kadar </a:t>
            </a:r>
            <a:r>
              <a:rPr lang="en-GB" dirty="0" err="1"/>
              <a:t>na</a:t>
            </a:r>
            <a:r>
              <a:rPr lang="en-GB" dirty="0"/>
              <a:t> </a:t>
            </a:r>
            <a:r>
              <a:rPr lang="en-GB" dirty="0" err="1"/>
              <a:t>raziskovalnih</a:t>
            </a:r>
            <a:r>
              <a:rPr lang="en-GB" dirty="0"/>
              <a:t> </a:t>
            </a:r>
            <a:r>
              <a:rPr lang="en-GB" dirty="0" err="1"/>
              <a:t>podatkih</a:t>
            </a:r>
            <a:r>
              <a:rPr lang="en-GB" dirty="0"/>
              <a:t> in </a:t>
            </a:r>
            <a:r>
              <a:rPr lang="en-GB" dirty="0" err="1"/>
              <a:t>drugih</a:t>
            </a:r>
            <a:r>
              <a:rPr lang="en-GB" dirty="0"/>
              <a:t> </a:t>
            </a:r>
            <a:r>
              <a:rPr lang="en-GB" dirty="0" err="1"/>
              <a:t>rezultatih</a:t>
            </a:r>
            <a:r>
              <a:rPr lang="en-GB" dirty="0"/>
              <a:t> </a:t>
            </a:r>
            <a:r>
              <a:rPr lang="en-GB" dirty="0" err="1"/>
              <a:t>raziskav</a:t>
            </a:r>
            <a:r>
              <a:rPr lang="en-GB" dirty="0"/>
              <a:t> (</a:t>
            </a:r>
            <a:r>
              <a:rPr lang="en-GB" dirty="0" err="1"/>
              <a:t>na</a:t>
            </a:r>
            <a:r>
              <a:rPr lang="en-GB" dirty="0"/>
              <a:t> primer </a:t>
            </a:r>
            <a:r>
              <a:rPr lang="en-GB" dirty="0" err="1"/>
              <a:t>raziskovalni</a:t>
            </a:r>
            <a:r>
              <a:rPr lang="en-GB" dirty="0"/>
              <a:t> </a:t>
            </a:r>
            <a:r>
              <a:rPr lang="en-GB" dirty="0" err="1"/>
              <a:t>programski</a:t>
            </a:r>
            <a:r>
              <a:rPr lang="en-GB" dirty="0"/>
              <a:t> </a:t>
            </a:r>
            <a:r>
              <a:rPr lang="en-GB" dirty="0" err="1"/>
              <a:t>opremi</a:t>
            </a:r>
            <a:r>
              <a:rPr lang="en-GB" dirty="0"/>
              <a:t> </a:t>
            </a:r>
            <a:r>
              <a:rPr lang="en-GB" dirty="0" err="1"/>
              <a:t>ali</a:t>
            </a:r>
            <a:r>
              <a:rPr lang="en-GB" dirty="0"/>
              <a:t> </a:t>
            </a:r>
            <a:r>
              <a:rPr lang="en-GB" dirty="0" err="1"/>
              <a:t>raziskovalnih</a:t>
            </a:r>
            <a:r>
              <a:rPr lang="en-GB" dirty="0"/>
              <a:t> </a:t>
            </a:r>
            <a:r>
              <a:rPr lang="en-GB" dirty="0" err="1"/>
              <a:t>metodah</a:t>
            </a:r>
            <a:r>
              <a:rPr lang="en-GB" dirty="0"/>
              <a:t>) </a:t>
            </a:r>
            <a:r>
              <a:rPr lang="en-GB" dirty="0" err="1"/>
              <a:t>nastanejo</a:t>
            </a:r>
            <a:r>
              <a:rPr lang="en-GB" dirty="0"/>
              <a:t> </a:t>
            </a:r>
            <a:r>
              <a:rPr lang="en-GB" dirty="0" err="1"/>
              <a:t>avtorske</a:t>
            </a:r>
            <a:r>
              <a:rPr lang="en-GB" dirty="0"/>
              <a:t> </a:t>
            </a:r>
            <a:r>
              <a:rPr lang="en-GB" dirty="0" err="1"/>
              <a:t>pravice</a:t>
            </a:r>
            <a:r>
              <a:rPr lang="en-GB" dirty="0"/>
              <a:t>, </a:t>
            </a:r>
            <a:r>
              <a:rPr lang="en-GB" dirty="0" err="1"/>
              <a:t>avtorskim</a:t>
            </a:r>
            <a:r>
              <a:rPr lang="en-GB" dirty="0"/>
              <a:t> </a:t>
            </a:r>
            <a:r>
              <a:rPr lang="en-GB" dirty="0" err="1"/>
              <a:t>sorodne</a:t>
            </a:r>
            <a:r>
              <a:rPr lang="en-GB" dirty="0"/>
              <a:t> </a:t>
            </a:r>
            <a:r>
              <a:rPr lang="en-GB" dirty="0" err="1"/>
              <a:t>pravice</a:t>
            </a:r>
            <a:r>
              <a:rPr lang="en-GB" dirty="0"/>
              <a:t> </a:t>
            </a:r>
            <a:r>
              <a:rPr lang="en-GB" dirty="0" err="1"/>
              <a:t>ali</a:t>
            </a:r>
            <a:r>
              <a:rPr lang="en-GB" dirty="0"/>
              <a:t> </a:t>
            </a:r>
            <a:r>
              <a:rPr lang="en-GB" dirty="0" err="1"/>
              <a:t>druge</a:t>
            </a:r>
            <a:r>
              <a:rPr lang="en-GB" dirty="0"/>
              <a:t> </a:t>
            </a:r>
            <a:r>
              <a:rPr lang="en-GB" dirty="0" err="1"/>
              <a:t>pravice</a:t>
            </a:r>
            <a:r>
              <a:rPr lang="en-GB" dirty="0"/>
              <a:t> </a:t>
            </a:r>
            <a:r>
              <a:rPr lang="en-GB" dirty="0" err="1"/>
              <a:t>avtorja</a:t>
            </a:r>
            <a:r>
              <a:rPr lang="en-GB" dirty="0"/>
              <a:t>, </a:t>
            </a:r>
            <a:r>
              <a:rPr lang="en-GB" dirty="0" err="1"/>
              <a:t>jih</a:t>
            </a:r>
            <a:r>
              <a:rPr lang="en-GB" dirty="0"/>
              <a:t> </a:t>
            </a:r>
            <a:r>
              <a:rPr lang="en-GB" dirty="0" err="1"/>
              <a:t>morajo</a:t>
            </a:r>
            <a:r>
              <a:rPr lang="en-GB" dirty="0"/>
              <a:t> </a:t>
            </a:r>
            <a:r>
              <a:rPr lang="en-GB" dirty="0" err="1"/>
              <a:t>avtorji</a:t>
            </a:r>
            <a:r>
              <a:rPr lang="en-GB" dirty="0"/>
              <a:t> </a:t>
            </a:r>
            <a:r>
              <a:rPr lang="en-GB" dirty="0" err="1"/>
              <a:t>ali</a:t>
            </a:r>
            <a:r>
              <a:rPr lang="en-GB" dirty="0"/>
              <a:t> </a:t>
            </a:r>
            <a:r>
              <a:rPr lang="en-GB" dirty="0" err="1"/>
              <a:t>njihovi</a:t>
            </a:r>
            <a:r>
              <a:rPr lang="en-GB" dirty="0"/>
              <a:t> </a:t>
            </a:r>
            <a:r>
              <a:rPr lang="en-GB" dirty="0" err="1"/>
              <a:t>delodajalci</a:t>
            </a:r>
            <a:r>
              <a:rPr lang="en-GB" dirty="0"/>
              <a:t>, </a:t>
            </a:r>
            <a:r>
              <a:rPr lang="en-GB" dirty="0" err="1"/>
              <a:t>če</a:t>
            </a:r>
            <a:r>
              <a:rPr lang="en-GB" dirty="0"/>
              <a:t> so </a:t>
            </a:r>
            <a:r>
              <a:rPr lang="en-GB" dirty="0" err="1"/>
              <a:t>avtorske</a:t>
            </a:r>
            <a:r>
              <a:rPr lang="en-GB" dirty="0"/>
              <a:t> </a:t>
            </a:r>
            <a:r>
              <a:rPr lang="en-GB" dirty="0" err="1"/>
              <a:t>pravice</a:t>
            </a:r>
            <a:r>
              <a:rPr lang="en-GB" dirty="0"/>
              <a:t> </a:t>
            </a:r>
            <a:r>
              <a:rPr lang="en-GB" dirty="0" err="1"/>
              <a:t>nanje</a:t>
            </a:r>
            <a:r>
              <a:rPr lang="en-GB" dirty="0"/>
              <a:t> </a:t>
            </a:r>
            <a:r>
              <a:rPr lang="en-GB" dirty="0" err="1"/>
              <a:t>prenesene</a:t>
            </a:r>
            <a:r>
              <a:rPr lang="en-GB" dirty="0"/>
              <a:t> </a:t>
            </a:r>
            <a:r>
              <a:rPr lang="en-GB" dirty="0" err="1"/>
              <a:t>na</a:t>
            </a:r>
            <a:r>
              <a:rPr lang="en-GB" dirty="0"/>
              <a:t> </a:t>
            </a:r>
            <a:r>
              <a:rPr lang="en-GB" dirty="0" err="1"/>
              <a:t>podlagi</a:t>
            </a:r>
            <a:r>
              <a:rPr lang="en-GB" dirty="0"/>
              <a:t> </a:t>
            </a:r>
            <a:r>
              <a:rPr lang="en-GB" dirty="0" err="1"/>
              <a:t>zakona</a:t>
            </a:r>
            <a:r>
              <a:rPr lang="en-GB" dirty="0"/>
              <a:t>, </a:t>
            </a:r>
            <a:r>
              <a:rPr lang="en-GB" dirty="0" err="1"/>
              <a:t>objaviti</a:t>
            </a:r>
            <a:r>
              <a:rPr lang="en-GB" dirty="0"/>
              <a:t> pod </a:t>
            </a:r>
            <a:r>
              <a:rPr lang="en-GB" dirty="0" err="1"/>
              <a:t>odprto</a:t>
            </a:r>
            <a:r>
              <a:rPr lang="en-GB" dirty="0"/>
              <a:t> </a:t>
            </a:r>
            <a:r>
              <a:rPr lang="en-GB" dirty="0" err="1"/>
              <a:t>licenco</a:t>
            </a:r>
            <a:r>
              <a:rPr lang="en-GB" dirty="0"/>
              <a:t>, ki </a:t>
            </a:r>
            <a:r>
              <a:rPr lang="en-GB" dirty="0" err="1"/>
              <a:t>vsakomur</a:t>
            </a:r>
            <a:r>
              <a:rPr lang="en-GB" dirty="0"/>
              <a:t> </a:t>
            </a:r>
            <a:r>
              <a:rPr lang="en-GB" dirty="0" err="1"/>
              <a:t>omogoča</a:t>
            </a:r>
            <a:r>
              <a:rPr lang="en-GB" dirty="0"/>
              <a:t>, da v </a:t>
            </a:r>
            <a:r>
              <a:rPr lang="en-GB" dirty="0" err="1"/>
              <a:t>skladu</a:t>
            </a:r>
            <a:r>
              <a:rPr lang="en-GB" dirty="0"/>
              <a:t> z </a:t>
            </a:r>
            <a:r>
              <a:rPr lang="en-GB" dirty="0" err="1"/>
              <a:t>načeli</a:t>
            </a:r>
            <a:r>
              <a:rPr lang="en-GB" dirty="0"/>
              <a:t> </a:t>
            </a:r>
            <a:r>
              <a:rPr lang="en-GB" dirty="0" err="1"/>
              <a:t>znanstvenoraziskovalne</a:t>
            </a:r>
            <a:r>
              <a:rPr lang="en-GB" dirty="0"/>
              <a:t> </a:t>
            </a:r>
            <a:r>
              <a:rPr lang="en-GB" dirty="0" err="1"/>
              <a:t>etike</a:t>
            </a:r>
            <a:r>
              <a:rPr lang="en-GB" dirty="0"/>
              <a:t> </a:t>
            </a:r>
            <a:r>
              <a:rPr lang="en-GB" dirty="0" err="1"/>
              <a:t>raziskovalne</a:t>
            </a:r>
            <a:r>
              <a:rPr lang="en-GB" dirty="0"/>
              <a:t> </a:t>
            </a:r>
            <a:r>
              <a:rPr lang="en-GB" dirty="0" err="1"/>
              <a:t>podatke</a:t>
            </a:r>
            <a:r>
              <a:rPr lang="en-GB" dirty="0"/>
              <a:t> in </a:t>
            </a:r>
            <a:r>
              <a:rPr lang="en-GB" dirty="0" err="1"/>
              <a:t>druge</a:t>
            </a:r>
            <a:r>
              <a:rPr lang="en-GB" dirty="0"/>
              <a:t> </a:t>
            </a:r>
            <a:r>
              <a:rPr lang="en-GB" dirty="0" err="1"/>
              <a:t>rezultate</a:t>
            </a:r>
            <a:r>
              <a:rPr lang="en-GB" dirty="0"/>
              <a:t> </a:t>
            </a:r>
            <a:r>
              <a:rPr lang="en-GB" dirty="0" err="1"/>
              <a:t>raziskav</a:t>
            </a:r>
            <a:r>
              <a:rPr lang="en-GB" dirty="0"/>
              <a:t> </a:t>
            </a:r>
            <a:r>
              <a:rPr lang="en-GB" dirty="0" err="1"/>
              <a:t>prosto</a:t>
            </a:r>
            <a:r>
              <a:rPr lang="en-GB" dirty="0"/>
              <a:t> </a:t>
            </a:r>
            <a:r>
              <a:rPr lang="en-GB" dirty="0" err="1"/>
              <a:t>uporablja</a:t>
            </a:r>
            <a:r>
              <a:rPr lang="en-GB" dirty="0"/>
              <a:t>, </a:t>
            </a:r>
            <a:r>
              <a:rPr lang="en-GB" dirty="0" err="1"/>
              <a:t>spreminja</a:t>
            </a:r>
            <a:r>
              <a:rPr lang="en-GB" dirty="0"/>
              <a:t> in deli (</a:t>
            </a:r>
            <a:r>
              <a:rPr lang="en-GB" dirty="0" err="1"/>
              <a:t>na</a:t>
            </a:r>
            <a:r>
              <a:rPr lang="en-GB" dirty="0"/>
              <a:t> primer </a:t>
            </a:r>
            <a:r>
              <a:rPr lang="en-GB" dirty="0" err="1"/>
              <a:t>licenci</a:t>
            </a:r>
            <a:r>
              <a:rPr lang="en-GB" dirty="0"/>
              <a:t> Creative Commons </a:t>
            </a:r>
            <a:r>
              <a:rPr lang="en-GB" dirty="0" err="1"/>
              <a:t>priznanje</a:t>
            </a:r>
            <a:r>
              <a:rPr lang="en-GB" dirty="0"/>
              <a:t> </a:t>
            </a:r>
            <a:r>
              <a:rPr lang="en-GB" dirty="0" err="1"/>
              <a:t>avtorstva</a:t>
            </a:r>
            <a:r>
              <a:rPr lang="en-GB" dirty="0"/>
              <a:t> (CCBY) in </a:t>
            </a:r>
            <a:r>
              <a:rPr lang="en-GB" dirty="0" err="1"/>
              <a:t>priznanje</a:t>
            </a:r>
            <a:r>
              <a:rPr lang="en-GB" dirty="0"/>
              <a:t> </a:t>
            </a:r>
            <a:r>
              <a:rPr lang="en-GB" dirty="0" err="1"/>
              <a:t>avtorstva</a:t>
            </a:r>
            <a:r>
              <a:rPr lang="en-GB" dirty="0"/>
              <a:t> – </a:t>
            </a:r>
            <a:r>
              <a:rPr lang="en-GB" dirty="0" err="1"/>
              <a:t>deljenje</a:t>
            </a:r>
            <a:r>
              <a:rPr lang="en-GB" dirty="0"/>
              <a:t> pod </a:t>
            </a:r>
            <a:r>
              <a:rPr lang="en-GB" dirty="0" err="1"/>
              <a:t>enakimi</a:t>
            </a:r>
            <a:r>
              <a:rPr lang="en-GB" dirty="0"/>
              <a:t> </a:t>
            </a:r>
            <a:r>
              <a:rPr lang="en-GB" dirty="0" err="1"/>
              <a:t>pogoji</a:t>
            </a:r>
            <a:r>
              <a:rPr lang="en-GB" dirty="0"/>
              <a:t> (CC BY-SA) </a:t>
            </a:r>
            <a:r>
              <a:rPr lang="en-GB" dirty="0" err="1"/>
              <a:t>ali</a:t>
            </a:r>
            <a:r>
              <a:rPr lang="en-GB" dirty="0"/>
              <a:t> </a:t>
            </a:r>
            <a:r>
              <a:rPr lang="en-GB" dirty="0" err="1"/>
              <a:t>njima</a:t>
            </a:r>
            <a:r>
              <a:rPr lang="en-GB" dirty="0"/>
              <a:t> </a:t>
            </a:r>
            <a:r>
              <a:rPr lang="en-GB" dirty="0" err="1"/>
              <a:t>enakovredne</a:t>
            </a:r>
            <a:r>
              <a:rPr lang="en-GB" dirty="0"/>
              <a:t>).</a:t>
            </a:r>
          </a:p>
          <a:p>
            <a:r>
              <a:rPr lang="en-GB" dirty="0"/>
              <a:t>(4) </a:t>
            </a:r>
            <a:r>
              <a:rPr lang="en-GB" dirty="0" err="1"/>
              <a:t>Financerji</a:t>
            </a:r>
            <a:r>
              <a:rPr lang="en-GB" dirty="0"/>
              <a:t> </a:t>
            </a:r>
            <a:r>
              <a:rPr lang="en-GB" dirty="0" err="1"/>
              <a:t>zahteve</a:t>
            </a:r>
            <a:r>
              <a:rPr lang="en-GB" dirty="0"/>
              <a:t> </a:t>
            </a:r>
            <a:r>
              <a:rPr lang="en-GB" dirty="0" err="1"/>
              <a:t>iz</a:t>
            </a:r>
            <a:r>
              <a:rPr lang="en-GB" dirty="0"/>
              <a:t> </a:t>
            </a:r>
            <a:r>
              <a:rPr lang="en-GB" dirty="0" err="1"/>
              <a:t>tega</a:t>
            </a:r>
            <a:r>
              <a:rPr lang="en-GB" dirty="0"/>
              <a:t> </a:t>
            </a:r>
            <a:r>
              <a:rPr lang="en-GB" dirty="0" err="1"/>
              <a:t>člena</a:t>
            </a:r>
            <a:r>
              <a:rPr lang="en-GB" dirty="0"/>
              <a:t> </a:t>
            </a:r>
            <a:r>
              <a:rPr lang="en-GB" dirty="0" err="1"/>
              <a:t>vključijo</a:t>
            </a:r>
            <a:r>
              <a:rPr lang="en-GB" dirty="0"/>
              <a:t> v </a:t>
            </a:r>
            <a:r>
              <a:rPr lang="en-GB" dirty="0" err="1"/>
              <a:t>javne</a:t>
            </a:r>
            <a:r>
              <a:rPr lang="en-GB" dirty="0"/>
              <a:t> </a:t>
            </a:r>
            <a:r>
              <a:rPr lang="en-GB" dirty="0" err="1"/>
              <a:t>razpise</a:t>
            </a:r>
            <a:r>
              <a:rPr lang="en-GB" dirty="0"/>
              <a:t> in </a:t>
            </a:r>
            <a:r>
              <a:rPr lang="en-GB" dirty="0" err="1"/>
              <a:t>pogodbe</a:t>
            </a:r>
            <a:r>
              <a:rPr lang="en-GB" dirty="0"/>
              <a:t> o </a:t>
            </a:r>
            <a:r>
              <a:rPr lang="en-GB" dirty="0" err="1"/>
              <a:t>sofinanciranju</a:t>
            </a:r>
            <a:r>
              <a:rPr lang="en-GB" dirty="0"/>
              <a:t> </a:t>
            </a:r>
            <a:r>
              <a:rPr lang="en-GB" dirty="0" err="1"/>
              <a:t>znanstvenoraziskovalnega</a:t>
            </a:r>
            <a:r>
              <a:rPr lang="en-GB" dirty="0"/>
              <a:t> dela.</a:t>
            </a:r>
          </a:p>
          <a:p>
            <a:r>
              <a:rPr lang="en-GB" dirty="0"/>
              <a:t>(5) </a:t>
            </a:r>
            <a:r>
              <a:rPr lang="en-GB" dirty="0" err="1"/>
              <a:t>Metapodatki</a:t>
            </a:r>
            <a:r>
              <a:rPr lang="en-GB" dirty="0"/>
              <a:t> </a:t>
            </a:r>
            <a:r>
              <a:rPr lang="en-GB" dirty="0" err="1"/>
              <a:t>raziskovalnih</a:t>
            </a:r>
            <a:r>
              <a:rPr lang="en-GB" dirty="0"/>
              <a:t> </a:t>
            </a:r>
            <a:r>
              <a:rPr lang="en-GB" dirty="0" err="1"/>
              <a:t>podatkov</a:t>
            </a:r>
            <a:r>
              <a:rPr lang="en-GB" dirty="0"/>
              <a:t> in </a:t>
            </a:r>
            <a:r>
              <a:rPr lang="en-GB" dirty="0" err="1"/>
              <a:t>drugih</a:t>
            </a:r>
            <a:r>
              <a:rPr lang="en-GB" dirty="0"/>
              <a:t> </a:t>
            </a:r>
            <a:r>
              <a:rPr lang="en-GB" dirty="0" err="1"/>
              <a:t>rezultatov</a:t>
            </a:r>
            <a:r>
              <a:rPr lang="en-GB" dirty="0"/>
              <a:t> </a:t>
            </a:r>
            <a:r>
              <a:rPr lang="en-GB" dirty="0" err="1"/>
              <a:t>raziskav</a:t>
            </a:r>
            <a:r>
              <a:rPr lang="en-GB" dirty="0"/>
              <a:t> </a:t>
            </a:r>
            <a:r>
              <a:rPr lang="en-GB" dirty="0" err="1"/>
              <a:t>morajo</a:t>
            </a:r>
            <a:r>
              <a:rPr lang="en-GB" dirty="0"/>
              <a:t> </a:t>
            </a:r>
            <a:r>
              <a:rPr lang="en-GB" dirty="0" err="1"/>
              <a:t>biti</a:t>
            </a:r>
            <a:r>
              <a:rPr lang="en-GB" dirty="0"/>
              <a:t> </a:t>
            </a:r>
            <a:r>
              <a:rPr lang="en-GB" dirty="0" err="1"/>
              <a:t>javno</a:t>
            </a:r>
            <a:r>
              <a:rPr lang="en-GB" dirty="0"/>
              <a:t> </a:t>
            </a:r>
            <a:r>
              <a:rPr lang="en-GB" dirty="0" err="1"/>
              <a:t>objavljeni</a:t>
            </a:r>
            <a:r>
              <a:rPr lang="en-GB" dirty="0"/>
              <a:t> v </a:t>
            </a:r>
            <a:r>
              <a:rPr lang="en-GB" dirty="0" err="1"/>
              <a:t>skladu</a:t>
            </a:r>
            <a:r>
              <a:rPr lang="en-GB" dirty="0"/>
              <a:t> z </a:t>
            </a:r>
            <a:r>
              <a:rPr lang="en-GB" dirty="0" err="1"/>
              <a:t>zahtevami</a:t>
            </a:r>
            <a:r>
              <a:rPr lang="en-GB" dirty="0"/>
              <a:t> </a:t>
            </a:r>
            <a:r>
              <a:rPr lang="en-GB" dirty="0" err="1"/>
              <a:t>iz</a:t>
            </a:r>
            <a:r>
              <a:rPr lang="en-GB" dirty="0"/>
              <a:t> 4. </a:t>
            </a:r>
            <a:r>
              <a:rPr lang="en-GB" dirty="0" err="1"/>
              <a:t>člena</a:t>
            </a:r>
            <a:r>
              <a:rPr lang="en-GB" dirty="0"/>
              <a:t> </a:t>
            </a:r>
            <a:r>
              <a:rPr lang="en-GB" dirty="0" err="1"/>
              <a:t>te</a:t>
            </a:r>
            <a:r>
              <a:rPr lang="en-GB" dirty="0"/>
              <a:t> </a:t>
            </a:r>
            <a:r>
              <a:rPr lang="en-GB" dirty="0" err="1"/>
              <a:t>uredbe</a:t>
            </a:r>
            <a:r>
              <a:rPr lang="en-GB" dirty="0"/>
              <a:t>. </a:t>
            </a:r>
            <a:r>
              <a:rPr lang="en-GB" dirty="0" err="1"/>
              <a:t>Če</a:t>
            </a:r>
            <a:r>
              <a:rPr lang="en-GB" dirty="0"/>
              <a:t> </a:t>
            </a:r>
            <a:r>
              <a:rPr lang="en-GB" dirty="0" err="1"/>
              <a:t>na</a:t>
            </a:r>
            <a:r>
              <a:rPr lang="en-GB" dirty="0"/>
              <a:t> </a:t>
            </a:r>
            <a:r>
              <a:rPr lang="en-GB" dirty="0" err="1"/>
              <a:t>metapodatkih</a:t>
            </a:r>
            <a:r>
              <a:rPr lang="en-GB" dirty="0"/>
              <a:t> </a:t>
            </a:r>
            <a:r>
              <a:rPr lang="en-GB" dirty="0" err="1"/>
              <a:t>raziskovalnih</a:t>
            </a:r>
            <a:r>
              <a:rPr lang="en-GB" dirty="0"/>
              <a:t> </a:t>
            </a:r>
            <a:r>
              <a:rPr lang="en-GB" dirty="0" err="1"/>
              <a:t>podatkov</a:t>
            </a:r>
            <a:r>
              <a:rPr lang="en-GB" dirty="0"/>
              <a:t> in </a:t>
            </a:r>
            <a:r>
              <a:rPr lang="en-GB" dirty="0" err="1"/>
              <a:t>drugih</a:t>
            </a:r>
            <a:r>
              <a:rPr lang="en-GB" dirty="0"/>
              <a:t> </a:t>
            </a:r>
            <a:r>
              <a:rPr lang="en-GB" dirty="0" err="1"/>
              <a:t>rezultatov</a:t>
            </a:r>
            <a:r>
              <a:rPr lang="en-GB" dirty="0"/>
              <a:t> </a:t>
            </a:r>
            <a:r>
              <a:rPr lang="en-GB" dirty="0" err="1"/>
              <a:t>raziskav</a:t>
            </a:r>
            <a:r>
              <a:rPr lang="en-GB" dirty="0"/>
              <a:t> </a:t>
            </a:r>
            <a:r>
              <a:rPr lang="en-GB" dirty="0" err="1"/>
              <a:t>nastanejo</a:t>
            </a:r>
            <a:r>
              <a:rPr lang="en-GB" dirty="0"/>
              <a:t> </a:t>
            </a:r>
            <a:r>
              <a:rPr lang="en-GB" dirty="0" err="1"/>
              <a:t>avtorske</a:t>
            </a:r>
            <a:r>
              <a:rPr lang="en-GB" dirty="0"/>
              <a:t> </a:t>
            </a:r>
            <a:r>
              <a:rPr lang="en-GB" dirty="0" err="1"/>
              <a:t>pravice</a:t>
            </a:r>
            <a:r>
              <a:rPr lang="en-GB" dirty="0"/>
              <a:t>, </a:t>
            </a:r>
            <a:r>
              <a:rPr lang="en-GB" dirty="0" err="1"/>
              <a:t>avtorskim</a:t>
            </a:r>
            <a:r>
              <a:rPr lang="en-GB" dirty="0"/>
              <a:t> </a:t>
            </a:r>
            <a:r>
              <a:rPr lang="en-GB" dirty="0" err="1"/>
              <a:t>sorodne</a:t>
            </a:r>
            <a:r>
              <a:rPr lang="en-GB" dirty="0"/>
              <a:t> </a:t>
            </a:r>
            <a:r>
              <a:rPr lang="en-GB" dirty="0" err="1"/>
              <a:t>pravice</a:t>
            </a:r>
            <a:r>
              <a:rPr lang="en-GB" dirty="0"/>
              <a:t> </a:t>
            </a:r>
            <a:r>
              <a:rPr lang="en-GB" dirty="0" err="1"/>
              <a:t>ali</a:t>
            </a:r>
            <a:r>
              <a:rPr lang="en-GB" dirty="0"/>
              <a:t> </a:t>
            </a:r>
            <a:r>
              <a:rPr lang="en-GB" dirty="0" err="1"/>
              <a:t>druge</a:t>
            </a:r>
            <a:r>
              <a:rPr lang="en-GB" dirty="0"/>
              <a:t> </a:t>
            </a:r>
            <a:r>
              <a:rPr lang="en-GB" dirty="0" err="1"/>
              <a:t>pravice</a:t>
            </a:r>
            <a:r>
              <a:rPr lang="en-GB" dirty="0"/>
              <a:t> </a:t>
            </a:r>
            <a:r>
              <a:rPr lang="en-GB" dirty="0" err="1"/>
              <a:t>avtorja</a:t>
            </a:r>
            <a:r>
              <a:rPr lang="en-GB" dirty="0"/>
              <a:t> v </a:t>
            </a:r>
            <a:r>
              <a:rPr lang="en-GB" dirty="0" err="1"/>
              <a:t>skladu</a:t>
            </a:r>
            <a:r>
              <a:rPr lang="en-GB" dirty="0"/>
              <a:t> z </a:t>
            </a:r>
            <a:r>
              <a:rPr lang="en-GB" dirty="0" err="1"/>
              <a:t>zakonom</a:t>
            </a:r>
            <a:r>
              <a:rPr lang="en-GB" dirty="0"/>
              <a:t>, ki </a:t>
            </a:r>
            <a:r>
              <a:rPr lang="en-GB" dirty="0" err="1"/>
              <a:t>ureja</a:t>
            </a:r>
            <a:r>
              <a:rPr lang="en-GB" dirty="0"/>
              <a:t> </a:t>
            </a:r>
            <a:r>
              <a:rPr lang="en-GB" dirty="0" err="1"/>
              <a:t>avtorsko</a:t>
            </a:r>
            <a:r>
              <a:rPr lang="en-GB" dirty="0"/>
              <a:t> in </a:t>
            </a:r>
            <a:r>
              <a:rPr lang="en-GB" dirty="0" err="1"/>
              <a:t>sorodne</a:t>
            </a:r>
            <a:r>
              <a:rPr lang="en-GB" dirty="0"/>
              <a:t> </a:t>
            </a:r>
            <a:r>
              <a:rPr lang="en-GB" dirty="0" err="1"/>
              <a:t>pravice</a:t>
            </a:r>
            <a:r>
              <a:rPr lang="en-GB" dirty="0"/>
              <a:t>, </a:t>
            </a:r>
            <a:r>
              <a:rPr lang="en-GB" dirty="0" err="1"/>
              <a:t>morajo</a:t>
            </a:r>
            <a:r>
              <a:rPr lang="en-GB" dirty="0"/>
              <a:t> </a:t>
            </a:r>
            <a:r>
              <a:rPr lang="en-GB" dirty="0" err="1"/>
              <a:t>biti</a:t>
            </a:r>
            <a:r>
              <a:rPr lang="en-GB" dirty="0"/>
              <a:t> </a:t>
            </a:r>
            <a:r>
              <a:rPr lang="en-GB" dirty="0" err="1"/>
              <a:t>ti</a:t>
            </a:r>
            <a:r>
              <a:rPr lang="en-GB" dirty="0"/>
              <a:t> </a:t>
            </a:r>
            <a:r>
              <a:rPr lang="en-GB" dirty="0" err="1"/>
              <a:t>metapodatki</a:t>
            </a:r>
            <a:r>
              <a:rPr lang="en-GB" dirty="0"/>
              <a:t> </a:t>
            </a:r>
            <a:r>
              <a:rPr lang="en-GB" dirty="0" err="1"/>
              <a:t>dani</a:t>
            </a:r>
            <a:r>
              <a:rPr lang="en-GB" dirty="0"/>
              <a:t> </a:t>
            </a:r>
            <a:r>
              <a:rPr lang="en-GB" dirty="0" err="1"/>
              <a:t>na</a:t>
            </a:r>
            <a:r>
              <a:rPr lang="en-GB" dirty="0"/>
              <a:t> </a:t>
            </a:r>
            <a:r>
              <a:rPr lang="en-GB" dirty="0" err="1"/>
              <a:t>voljo</a:t>
            </a:r>
            <a:r>
              <a:rPr lang="en-GB" dirty="0"/>
              <a:t> pod </a:t>
            </a:r>
            <a:r>
              <a:rPr lang="en-GB" dirty="0" err="1"/>
              <a:t>licenco</a:t>
            </a:r>
            <a:r>
              <a:rPr lang="en-GB" dirty="0"/>
              <a:t>, s </a:t>
            </a:r>
            <a:r>
              <a:rPr lang="en-GB" dirty="0" err="1"/>
              <a:t>katero</a:t>
            </a:r>
            <a:r>
              <a:rPr lang="en-GB" dirty="0"/>
              <a:t> se </a:t>
            </a:r>
            <a:r>
              <a:rPr lang="en-GB" dirty="0" err="1"/>
              <a:t>avtorji</a:t>
            </a:r>
            <a:r>
              <a:rPr lang="en-GB" dirty="0"/>
              <a:t> </a:t>
            </a:r>
            <a:r>
              <a:rPr lang="en-GB" dirty="0" err="1"/>
              <a:t>svojim</a:t>
            </a:r>
            <a:r>
              <a:rPr lang="en-GB" dirty="0"/>
              <a:t> </a:t>
            </a:r>
            <a:r>
              <a:rPr lang="en-GB" dirty="0" err="1"/>
              <a:t>avtorskim</a:t>
            </a:r>
            <a:r>
              <a:rPr lang="en-GB" dirty="0"/>
              <a:t>, </a:t>
            </a:r>
            <a:r>
              <a:rPr lang="en-GB" dirty="0" err="1"/>
              <a:t>avtorskim</a:t>
            </a:r>
            <a:r>
              <a:rPr lang="en-GB" dirty="0"/>
              <a:t> </a:t>
            </a:r>
            <a:r>
              <a:rPr lang="en-GB" dirty="0" err="1"/>
              <a:t>sorodnim</a:t>
            </a:r>
            <a:r>
              <a:rPr lang="en-GB" dirty="0"/>
              <a:t> in </a:t>
            </a:r>
            <a:r>
              <a:rPr lang="en-GB" dirty="0" err="1"/>
              <a:t>drugim</a:t>
            </a:r>
            <a:r>
              <a:rPr lang="en-GB" dirty="0"/>
              <a:t> </a:t>
            </a:r>
            <a:r>
              <a:rPr lang="en-GB" dirty="0" err="1"/>
              <a:t>pravicam</a:t>
            </a:r>
            <a:r>
              <a:rPr lang="en-GB" dirty="0"/>
              <a:t> </a:t>
            </a:r>
            <a:r>
              <a:rPr lang="en-GB" dirty="0" err="1"/>
              <a:t>avtorja</a:t>
            </a:r>
            <a:r>
              <a:rPr lang="en-GB" dirty="0"/>
              <a:t> </a:t>
            </a:r>
            <a:r>
              <a:rPr lang="en-GB" dirty="0" err="1"/>
              <a:t>odpovedo</a:t>
            </a:r>
            <a:r>
              <a:rPr lang="en-GB" dirty="0"/>
              <a:t> v </a:t>
            </a:r>
            <a:r>
              <a:rPr lang="en-GB" dirty="0" err="1"/>
              <a:t>največjem</a:t>
            </a:r>
            <a:r>
              <a:rPr lang="en-GB" dirty="0"/>
              <a:t> </a:t>
            </a:r>
            <a:r>
              <a:rPr lang="en-GB" dirty="0" err="1"/>
              <a:t>obsegu</a:t>
            </a:r>
            <a:r>
              <a:rPr lang="en-GB" dirty="0"/>
              <a:t>, ki ga </a:t>
            </a:r>
            <a:r>
              <a:rPr lang="en-GB" dirty="0" err="1"/>
              <a:t>pravni</a:t>
            </a:r>
            <a:r>
              <a:rPr lang="en-GB" dirty="0"/>
              <a:t> red </a:t>
            </a:r>
            <a:r>
              <a:rPr lang="en-GB" dirty="0" err="1"/>
              <a:t>dopušča</a:t>
            </a:r>
            <a:r>
              <a:rPr lang="en-GB" dirty="0"/>
              <a:t> (</a:t>
            </a:r>
            <a:r>
              <a:rPr lang="en-GB" dirty="0" err="1"/>
              <a:t>na</a:t>
            </a:r>
            <a:r>
              <a:rPr lang="en-GB" dirty="0"/>
              <a:t> primer </a:t>
            </a:r>
            <a:r>
              <a:rPr lang="en-GB" dirty="0" err="1"/>
              <a:t>licenca</a:t>
            </a:r>
            <a:r>
              <a:rPr lang="en-GB" dirty="0"/>
              <a:t> Creative Commons </a:t>
            </a:r>
            <a:r>
              <a:rPr lang="en-GB" dirty="0" err="1"/>
              <a:t>posvetilo</a:t>
            </a:r>
            <a:r>
              <a:rPr lang="en-GB" dirty="0"/>
              <a:t> </a:t>
            </a:r>
            <a:r>
              <a:rPr lang="en-GB" dirty="0" err="1"/>
              <a:t>javni</a:t>
            </a:r>
            <a:r>
              <a:rPr lang="en-GB" dirty="0"/>
              <a:t> </a:t>
            </a:r>
            <a:r>
              <a:rPr lang="en-GB" dirty="0" err="1"/>
              <a:t>domeni</a:t>
            </a:r>
            <a:r>
              <a:rPr lang="en-GB" dirty="0"/>
              <a:t> (CC0), </a:t>
            </a:r>
            <a:r>
              <a:rPr lang="en-GB" dirty="0" err="1"/>
              <a:t>kadar</a:t>
            </a:r>
            <a:r>
              <a:rPr lang="en-GB" dirty="0"/>
              <a:t> to </a:t>
            </a:r>
            <a:r>
              <a:rPr lang="en-GB" dirty="0" err="1"/>
              <a:t>ni</a:t>
            </a:r>
            <a:r>
              <a:rPr lang="en-GB" dirty="0"/>
              <a:t> </a:t>
            </a:r>
            <a:r>
              <a:rPr lang="en-GB" dirty="0" err="1"/>
              <a:t>mogoče</a:t>
            </a:r>
            <a:r>
              <a:rPr lang="en-GB" dirty="0"/>
              <a:t>, pa pod </a:t>
            </a:r>
            <a:r>
              <a:rPr lang="en-GB" dirty="0" err="1"/>
              <a:t>licenco</a:t>
            </a:r>
            <a:r>
              <a:rPr lang="en-GB" dirty="0"/>
              <a:t> Creative Commons </a:t>
            </a:r>
            <a:r>
              <a:rPr lang="en-GB" dirty="0" err="1"/>
              <a:t>priznanje</a:t>
            </a:r>
            <a:r>
              <a:rPr lang="en-GB" dirty="0"/>
              <a:t> </a:t>
            </a:r>
            <a:r>
              <a:rPr lang="en-GB" dirty="0" err="1"/>
              <a:t>avtorstva</a:t>
            </a:r>
            <a:r>
              <a:rPr lang="en-GB" dirty="0"/>
              <a:t> (CC BY)).</a:t>
            </a:r>
            <a:endParaRPr lang="en-SI" dirty="0"/>
          </a:p>
        </p:txBody>
      </p:sp>
    </p:spTree>
    <p:extLst>
      <p:ext uri="{BB962C8B-B14F-4D97-AF65-F5344CB8AC3E}">
        <p14:creationId xmlns:p14="http://schemas.microsoft.com/office/powerpoint/2010/main" val="7293697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81101-2BB9-D85F-97B3-DA6AFDF83D37}"/>
              </a:ext>
            </a:extLst>
          </p:cNvPr>
          <p:cNvSpPr>
            <a:spLocks noGrp="1"/>
          </p:cNvSpPr>
          <p:nvPr>
            <p:ph type="title"/>
          </p:nvPr>
        </p:nvSpPr>
        <p:spPr/>
        <p:txBody>
          <a:bodyPr>
            <a:noAutofit/>
          </a:bodyPr>
          <a:lstStyle/>
          <a:p>
            <a:r>
              <a:rPr lang="en-GB" sz="2400" dirty="0">
                <a:solidFill>
                  <a:schemeClr val="accent2"/>
                </a:solidFill>
              </a:rPr>
              <a:t>Izjeme od popolnoma odprtega dostopa do raziskovalnih podatkov in drugih rezultatov raziskav</a:t>
            </a:r>
            <a:endParaRPr lang="en-SI" sz="4000" dirty="0"/>
          </a:p>
        </p:txBody>
      </p:sp>
      <p:sp>
        <p:nvSpPr>
          <p:cNvPr id="3" name="Content Placeholder 2">
            <a:extLst>
              <a:ext uri="{FF2B5EF4-FFF2-40B4-BE49-F238E27FC236}">
                <a16:creationId xmlns:a16="http://schemas.microsoft.com/office/drawing/2014/main" id="{E05D1155-6FF7-745C-EAAB-DBFFA7B09306}"/>
              </a:ext>
            </a:extLst>
          </p:cNvPr>
          <p:cNvSpPr>
            <a:spLocks noGrp="1"/>
          </p:cNvSpPr>
          <p:nvPr>
            <p:ph idx="1"/>
          </p:nvPr>
        </p:nvSpPr>
        <p:spPr/>
        <p:txBody>
          <a:bodyPr>
            <a:normAutofit/>
          </a:bodyPr>
          <a:lstStyle/>
          <a:p>
            <a:pPr marL="0" indent="0">
              <a:buNone/>
            </a:pPr>
            <a:r>
              <a:rPr lang="en-GB" dirty="0"/>
              <a:t>4. člen</a:t>
            </a:r>
          </a:p>
          <a:p>
            <a:r>
              <a:rPr lang="en-GB" dirty="0"/>
              <a:t>(3) </a:t>
            </a:r>
            <a:r>
              <a:rPr lang="en-GB" dirty="0">
                <a:solidFill>
                  <a:schemeClr val="accent2"/>
                </a:solidFill>
              </a:rPr>
              <a:t>Izjeme od popolnoma odprtega dostopa do raziskovalnih podatkov in drugih rezultatov raziskav</a:t>
            </a:r>
            <a:r>
              <a:rPr lang="en-GB" dirty="0"/>
              <a:t> so dopustne v utemeljenih primerih, ko popolnoma odprt dostop preprečuje varstvo intelektualne lastnine, varstvo osebnih podatkov, varnost oseb ali države ali druge zakonske omejitve. Utemeljitev izjeme mora biti obrazložena v NRRP.</a:t>
            </a:r>
          </a:p>
          <a:p>
            <a:pPr marL="0" indent="0">
              <a:buNone/>
            </a:pPr>
            <a:endParaRPr lang="en-SI" dirty="0"/>
          </a:p>
        </p:txBody>
      </p:sp>
    </p:spTree>
    <p:extLst>
      <p:ext uri="{BB962C8B-B14F-4D97-AF65-F5344CB8AC3E}">
        <p14:creationId xmlns:p14="http://schemas.microsoft.com/office/powerpoint/2010/main" val="31438649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321C-89B5-EE50-5C90-BCDEADC74C3A}"/>
              </a:ext>
            </a:extLst>
          </p:cNvPr>
          <p:cNvSpPr>
            <a:spLocks noGrp="1"/>
          </p:cNvSpPr>
          <p:nvPr>
            <p:ph type="title"/>
          </p:nvPr>
        </p:nvSpPr>
        <p:spPr/>
        <p:txBody>
          <a:bodyPr>
            <a:normAutofit fontScale="90000"/>
          </a:bodyPr>
          <a:lstStyle/>
          <a:p>
            <a:r>
              <a:rPr lang="en-SI" dirty="0"/>
              <a:t>Pričakovanja v prihodnje – Pravica do sekundarnega publiciranja </a:t>
            </a:r>
            <a:r>
              <a:rPr lang="en-SI" i="1" dirty="0"/>
              <a:t>Secondary Publishing Rights (SPR)</a:t>
            </a:r>
          </a:p>
        </p:txBody>
      </p:sp>
      <p:sp>
        <p:nvSpPr>
          <p:cNvPr id="3" name="Content Placeholder 2">
            <a:extLst>
              <a:ext uri="{FF2B5EF4-FFF2-40B4-BE49-F238E27FC236}">
                <a16:creationId xmlns:a16="http://schemas.microsoft.com/office/drawing/2014/main" id="{860CB437-64A8-AEBA-0B96-BEBC423C1218}"/>
              </a:ext>
            </a:extLst>
          </p:cNvPr>
          <p:cNvSpPr>
            <a:spLocks noGrp="1"/>
          </p:cNvSpPr>
          <p:nvPr>
            <p:ph idx="1"/>
          </p:nvPr>
        </p:nvSpPr>
        <p:spPr>
          <a:xfrm>
            <a:off x="838202" y="1922608"/>
            <a:ext cx="11160000" cy="4773293"/>
          </a:xfrm>
        </p:spPr>
        <p:txBody>
          <a:bodyPr/>
          <a:lstStyle/>
          <a:p>
            <a:pPr marL="0" indent="0">
              <a:buNone/>
            </a:pPr>
            <a:r>
              <a:rPr lang="en-GB" dirty="0" err="1"/>
              <a:t>Predlog</a:t>
            </a:r>
            <a:r>
              <a:rPr lang="en-GB" dirty="0"/>
              <a:t> </a:t>
            </a:r>
            <a:r>
              <a:rPr lang="en-GB" dirty="0" err="1"/>
              <a:t>novih</a:t>
            </a:r>
            <a:r>
              <a:rPr lang="en-GB" dirty="0"/>
              <a:t> </a:t>
            </a:r>
            <a:r>
              <a:rPr lang="en-GB" dirty="0" err="1"/>
              <a:t>odstavkov</a:t>
            </a:r>
            <a:r>
              <a:rPr lang="en-GB" dirty="0"/>
              <a:t> v 41. </a:t>
            </a:r>
            <a:r>
              <a:rPr lang="en-GB" dirty="0" err="1"/>
              <a:t>člen</a:t>
            </a:r>
            <a:r>
              <a:rPr lang="en-GB" dirty="0"/>
              <a:t>:</a:t>
            </a:r>
          </a:p>
          <a:p>
            <a:r>
              <a:rPr lang="en-GB" sz="2400" dirty="0"/>
              <a:t>(6) V </a:t>
            </a:r>
            <a:r>
              <a:rPr lang="en-GB" sz="2400" dirty="0" err="1"/>
              <a:t>primerih</a:t>
            </a:r>
            <a:r>
              <a:rPr lang="en-GB" sz="2400" dirty="0"/>
              <a:t>, ko </a:t>
            </a:r>
            <a:r>
              <a:rPr lang="en-GB" sz="2400" dirty="0" err="1"/>
              <a:t>izvajalec</a:t>
            </a:r>
            <a:r>
              <a:rPr lang="en-GB" sz="2400" dirty="0"/>
              <a:t> </a:t>
            </a:r>
            <a:r>
              <a:rPr lang="en-GB" sz="2400" dirty="0" err="1"/>
              <a:t>znanstvenoraziskovalne</a:t>
            </a:r>
            <a:r>
              <a:rPr lang="en-GB" sz="2400" dirty="0"/>
              <a:t> </a:t>
            </a:r>
            <a:r>
              <a:rPr lang="en-GB" sz="2400" dirty="0" err="1"/>
              <a:t>dejavnosti</a:t>
            </a:r>
            <a:r>
              <a:rPr lang="en-GB" sz="2400" dirty="0"/>
              <a:t> </a:t>
            </a:r>
            <a:r>
              <a:rPr lang="en-GB" sz="2400" dirty="0" err="1"/>
              <a:t>oziroma</a:t>
            </a:r>
            <a:r>
              <a:rPr lang="en-GB" sz="2400" dirty="0"/>
              <a:t> </a:t>
            </a:r>
            <a:r>
              <a:rPr lang="en-GB" sz="2400" dirty="0" err="1"/>
              <a:t>raziskovalci</a:t>
            </a:r>
            <a:r>
              <a:rPr lang="en-GB" sz="2400" dirty="0"/>
              <a:t> </a:t>
            </a:r>
            <a:r>
              <a:rPr lang="en-GB" sz="2400" dirty="0" err="1"/>
              <a:t>pravic</a:t>
            </a:r>
            <a:r>
              <a:rPr lang="en-GB" sz="2400" dirty="0"/>
              <a:t> </a:t>
            </a:r>
            <a:r>
              <a:rPr lang="en-GB" sz="2400" dirty="0" err="1"/>
              <a:t>individualno</a:t>
            </a:r>
            <a:r>
              <a:rPr lang="en-GB" sz="2400" dirty="0"/>
              <a:t> ne </a:t>
            </a:r>
            <a:r>
              <a:rPr lang="en-GB" sz="2400" dirty="0" err="1"/>
              <a:t>upravljajo</a:t>
            </a:r>
            <a:r>
              <a:rPr lang="en-GB" sz="2400" dirty="0"/>
              <a:t> v </a:t>
            </a:r>
            <a:r>
              <a:rPr lang="en-GB" sz="2400" dirty="0" err="1"/>
              <a:t>skladu</a:t>
            </a:r>
            <a:r>
              <a:rPr lang="en-GB" sz="2400" dirty="0"/>
              <a:t> s </a:t>
            </a:r>
            <a:r>
              <a:rPr lang="en-GB" sz="2400" dirty="0" err="1"/>
              <a:t>prvim</a:t>
            </a:r>
            <a:r>
              <a:rPr lang="en-GB" sz="2400" dirty="0"/>
              <a:t> </a:t>
            </a:r>
            <a:r>
              <a:rPr lang="en-GB" sz="2400" dirty="0" err="1"/>
              <a:t>odstavkom</a:t>
            </a:r>
            <a:r>
              <a:rPr lang="en-GB" sz="2400" dirty="0"/>
              <a:t> </a:t>
            </a:r>
            <a:r>
              <a:rPr lang="en-GB" sz="2400" dirty="0" err="1"/>
              <a:t>tega</a:t>
            </a:r>
            <a:r>
              <a:rPr lang="en-GB" sz="2400" dirty="0"/>
              <a:t> </a:t>
            </a:r>
            <a:r>
              <a:rPr lang="en-GB" sz="2400" dirty="0" err="1"/>
              <a:t>člena</a:t>
            </a:r>
            <a:r>
              <a:rPr lang="en-GB" sz="2400" dirty="0"/>
              <a:t>, se </a:t>
            </a:r>
            <a:r>
              <a:rPr lang="en-GB" sz="2400" dirty="0" err="1"/>
              <a:t>šteje</a:t>
            </a:r>
            <a:r>
              <a:rPr lang="en-GB" sz="2400" dirty="0"/>
              <a:t>, da </a:t>
            </a:r>
            <a:r>
              <a:rPr lang="en-GB" sz="2400" dirty="0" err="1"/>
              <a:t>lahko</a:t>
            </a:r>
            <a:r>
              <a:rPr lang="en-GB" sz="2400" dirty="0"/>
              <a:t> </a:t>
            </a:r>
            <a:r>
              <a:rPr lang="en-GB" sz="2400" dirty="0" err="1"/>
              <a:t>raziskovalec</a:t>
            </a:r>
            <a:r>
              <a:rPr lang="en-GB" sz="2400" dirty="0"/>
              <a:t> </a:t>
            </a:r>
            <a:r>
              <a:rPr lang="en-GB" sz="2400" dirty="0" err="1"/>
              <a:t>ali</a:t>
            </a:r>
            <a:r>
              <a:rPr lang="en-GB" sz="2400" dirty="0"/>
              <a:t> </a:t>
            </a:r>
            <a:r>
              <a:rPr lang="en-GB" sz="2400" dirty="0" err="1"/>
              <a:t>izvajalec</a:t>
            </a:r>
            <a:r>
              <a:rPr lang="en-GB" sz="2400" dirty="0"/>
              <a:t> </a:t>
            </a:r>
            <a:r>
              <a:rPr lang="en-GB" sz="2400" dirty="0" err="1"/>
              <a:t>znanstvenoraziskovalne</a:t>
            </a:r>
            <a:r>
              <a:rPr lang="en-GB" sz="2400" dirty="0"/>
              <a:t> </a:t>
            </a:r>
            <a:r>
              <a:rPr lang="en-GB" sz="2400" dirty="0" err="1"/>
              <a:t>dejavnosti</a:t>
            </a:r>
            <a:r>
              <a:rPr lang="en-GB" sz="2400" dirty="0"/>
              <a:t>, </a:t>
            </a:r>
            <a:r>
              <a:rPr lang="en-GB" sz="2400" dirty="0" err="1"/>
              <a:t>rezultate</a:t>
            </a:r>
            <a:r>
              <a:rPr lang="en-GB" sz="2400" dirty="0"/>
              <a:t> </a:t>
            </a:r>
            <a:r>
              <a:rPr lang="en-GB" sz="2400" dirty="0" err="1"/>
              <a:t>znanstvenoraziskovalne</a:t>
            </a:r>
            <a:r>
              <a:rPr lang="en-GB" sz="2400" dirty="0"/>
              <a:t> </a:t>
            </a:r>
            <a:r>
              <a:rPr lang="en-GB" sz="2400" dirty="0" err="1"/>
              <a:t>dejavnosti</a:t>
            </a:r>
            <a:r>
              <a:rPr lang="en-GB" sz="2400" dirty="0"/>
              <a:t> </a:t>
            </a:r>
            <a:r>
              <a:rPr lang="en-GB" sz="2400" dirty="0" err="1"/>
              <a:t>objavi</a:t>
            </a:r>
            <a:r>
              <a:rPr lang="en-GB" sz="2400" dirty="0"/>
              <a:t> </a:t>
            </a:r>
            <a:r>
              <a:rPr lang="en-GB" sz="2400" dirty="0" err="1"/>
              <a:t>oziroma</a:t>
            </a:r>
            <a:r>
              <a:rPr lang="en-GB" sz="2400" dirty="0"/>
              <a:t> da </a:t>
            </a:r>
            <a:r>
              <a:rPr lang="en-GB" sz="2400" dirty="0" err="1"/>
              <a:t>na</a:t>
            </a:r>
            <a:r>
              <a:rPr lang="en-GB" sz="2400" dirty="0"/>
              <a:t> </a:t>
            </a:r>
            <a:r>
              <a:rPr lang="en-GB" sz="2400" dirty="0" err="1"/>
              <a:t>voljo</a:t>
            </a:r>
            <a:r>
              <a:rPr lang="en-GB" sz="2400" dirty="0"/>
              <a:t> </a:t>
            </a:r>
            <a:r>
              <a:rPr lang="en-GB" sz="2400" dirty="0" err="1"/>
              <a:t>javnosti</a:t>
            </a:r>
            <a:r>
              <a:rPr lang="en-GB" sz="2400" dirty="0"/>
              <a:t> v </a:t>
            </a:r>
            <a:r>
              <a:rPr lang="en-GB" sz="2400" dirty="0" err="1"/>
              <a:t>javnem</a:t>
            </a:r>
            <a:r>
              <a:rPr lang="en-GB" sz="2400" dirty="0"/>
              <a:t> </a:t>
            </a:r>
            <a:r>
              <a:rPr lang="en-GB" sz="2400" dirty="0" err="1"/>
              <a:t>repozitoriju</a:t>
            </a:r>
            <a:r>
              <a:rPr lang="en-GB" sz="2400" dirty="0"/>
              <a:t> z </a:t>
            </a:r>
            <a:r>
              <a:rPr lang="en-GB" sz="2400" dirty="0" err="1"/>
              <a:t>odprtim</a:t>
            </a:r>
            <a:r>
              <a:rPr lang="en-GB" sz="2400" dirty="0"/>
              <a:t> </a:t>
            </a:r>
            <a:r>
              <a:rPr lang="en-GB" sz="2400" dirty="0" err="1"/>
              <a:t>dostopom</a:t>
            </a:r>
            <a:r>
              <a:rPr lang="en-GB" sz="2400" dirty="0"/>
              <a:t>, </a:t>
            </a:r>
            <a:r>
              <a:rPr lang="en-GB" sz="2400" dirty="0" err="1"/>
              <a:t>takoj</a:t>
            </a:r>
            <a:r>
              <a:rPr lang="en-GB" sz="2400" dirty="0"/>
              <a:t> </a:t>
            </a:r>
            <a:r>
              <a:rPr lang="en-GB" sz="2400" dirty="0" err="1"/>
              <a:t>potem</a:t>
            </a:r>
            <a:r>
              <a:rPr lang="en-GB" sz="2400" dirty="0"/>
              <a:t>, ko je </a:t>
            </a:r>
            <a:r>
              <a:rPr lang="en-GB" sz="2400" dirty="0" err="1"/>
              <a:t>rezultat</a:t>
            </a:r>
            <a:r>
              <a:rPr lang="en-GB" sz="2400" dirty="0"/>
              <a:t> </a:t>
            </a:r>
            <a:r>
              <a:rPr lang="en-GB" sz="2400" dirty="0" err="1"/>
              <a:t>raziskave</a:t>
            </a:r>
            <a:r>
              <a:rPr lang="en-GB" sz="2400" dirty="0"/>
              <a:t> </a:t>
            </a:r>
            <a:r>
              <a:rPr lang="en-GB" sz="2400" dirty="0" err="1"/>
              <a:t>sprejet</a:t>
            </a:r>
            <a:r>
              <a:rPr lang="en-GB" sz="2400" dirty="0"/>
              <a:t> v </a:t>
            </a:r>
            <a:r>
              <a:rPr lang="en-GB" sz="2400" dirty="0" err="1"/>
              <a:t>objavo</a:t>
            </a:r>
            <a:r>
              <a:rPr lang="en-GB" sz="2400" dirty="0"/>
              <a:t>, </a:t>
            </a:r>
            <a:r>
              <a:rPr lang="en-GB" sz="2400" dirty="0" err="1"/>
              <a:t>pri</a:t>
            </a:r>
            <a:r>
              <a:rPr lang="en-GB" sz="2400" dirty="0"/>
              <a:t> </a:t>
            </a:r>
            <a:r>
              <a:rPr lang="en-GB" sz="2400" dirty="0" err="1"/>
              <a:t>čemer</a:t>
            </a:r>
            <a:r>
              <a:rPr lang="en-GB" sz="2400" dirty="0"/>
              <a:t> je </a:t>
            </a:r>
            <a:r>
              <a:rPr lang="en-GB" sz="2400" dirty="0" err="1"/>
              <a:t>potrebno</a:t>
            </a:r>
            <a:r>
              <a:rPr lang="en-GB" sz="2400" dirty="0"/>
              <a:t> </a:t>
            </a:r>
            <a:r>
              <a:rPr lang="en-GB" sz="2400" dirty="0" err="1"/>
              <a:t>ustrezno</a:t>
            </a:r>
            <a:r>
              <a:rPr lang="en-GB" sz="2400" dirty="0"/>
              <a:t> </a:t>
            </a:r>
            <a:r>
              <a:rPr lang="en-GB" sz="2400" dirty="0" err="1"/>
              <a:t>navajanje</a:t>
            </a:r>
            <a:r>
              <a:rPr lang="en-GB" sz="2400" dirty="0"/>
              <a:t> </a:t>
            </a:r>
            <a:r>
              <a:rPr lang="en-GB" sz="2400" dirty="0" err="1"/>
              <a:t>raziskovalca</a:t>
            </a:r>
            <a:r>
              <a:rPr lang="en-GB" sz="2400" dirty="0"/>
              <a:t> in </a:t>
            </a:r>
            <a:r>
              <a:rPr lang="en-GB" sz="2400" dirty="0" err="1"/>
              <a:t>vir</a:t>
            </a:r>
            <a:r>
              <a:rPr lang="en-GB" sz="2400" dirty="0"/>
              <a:t> </a:t>
            </a:r>
            <a:r>
              <a:rPr lang="en-GB" sz="2400" dirty="0" err="1"/>
              <a:t>prve</a:t>
            </a:r>
            <a:r>
              <a:rPr lang="en-GB" sz="2400" dirty="0"/>
              <a:t> </a:t>
            </a:r>
            <a:r>
              <a:rPr lang="en-GB" sz="2400" dirty="0" err="1"/>
              <a:t>objave</a:t>
            </a:r>
            <a:r>
              <a:rPr lang="en-GB" sz="2400" dirty="0"/>
              <a:t>.</a:t>
            </a:r>
          </a:p>
          <a:p>
            <a:r>
              <a:rPr lang="en-GB" sz="2400" dirty="0"/>
              <a:t>(7) Pogodbena določila, ki so v nasprotju s prejšnjim odstavkom tega člena, so nična.</a:t>
            </a:r>
          </a:p>
          <a:p>
            <a:endParaRPr lang="en-GB" sz="2400" dirty="0"/>
          </a:p>
          <a:p>
            <a:r>
              <a:rPr lang="en-GB" sz="2400" dirty="0"/>
              <a:t>Predlogu nasprotuje Urad za intelektualno lastnino.</a:t>
            </a:r>
            <a:endParaRPr lang="en-SI" sz="2400" dirty="0"/>
          </a:p>
        </p:txBody>
      </p:sp>
    </p:spTree>
    <p:extLst>
      <p:ext uri="{BB962C8B-B14F-4D97-AF65-F5344CB8AC3E}">
        <p14:creationId xmlns:p14="http://schemas.microsoft.com/office/powerpoint/2010/main" val="730507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837A-AE3C-61CA-EE0C-1F838A572A7C}"/>
              </a:ext>
            </a:extLst>
          </p:cNvPr>
          <p:cNvSpPr>
            <a:spLocks noGrp="1"/>
          </p:cNvSpPr>
          <p:nvPr>
            <p:ph type="title"/>
          </p:nvPr>
        </p:nvSpPr>
        <p:spPr/>
        <p:txBody>
          <a:bodyPr/>
          <a:lstStyle/>
          <a:p>
            <a:r>
              <a:rPr lang="en-SI" dirty="0"/>
              <a:t>IV. </a:t>
            </a:r>
            <a:r>
              <a:rPr lang="sl-SI" sz="6000" dirty="0"/>
              <a:t>Odprta znanost in upravljanje podatkov – avtorsko pravni vidik</a:t>
            </a:r>
            <a:endParaRPr lang="en-SI" dirty="0"/>
          </a:p>
        </p:txBody>
      </p:sp>
      <p:sp>
        <p:nvSpPr>
          <p:cNvPr id="3" name="Text Placeholder 2">
            <a:extLst>
              <a:ext uri="{FF2B5EF4-FFF2-40B4-BE49-F238E27FC236}">
                <a16:creationId xmlns:a16="http://schemas.microsoft.com/office/drawing/2014/main" id="{C3D94B2E-ACEF-9122-4582-F6E036C40F27}"/>
              </a:ext>
            </a:extLst>
          </p:cNvPr>
          <p:cNvSpPr>
            <a:spLocks noGrp="1"/>
          </p:cNvSpPr>
          <p:nvPr>
            <p:ph type="body" idx="1"/>
          </p:nvPr>
        </p:nvSpPr>
        <p:spPr/>
        <p:txBody>
          <a:bodyPr/>
          <a:lstStyle/>
          <a:p>
            <a:endParaRPr lang="en-SI"/>
          </a:p>
        </p:txBody>
      </p:sp>
    </p:spTree>
    <p:extLst>
      <p:ext uri="{BB962C8B-B14F-4D97-AF65-F5344CB8AC3E}">
        <p14:creationId xmlns:p14="http://schemas.microsoft.com/office/powerpoint/2010/main" val="13108887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321C-89B5-EE50-5C90-BCDEADC74C3A}"/>
              </a:ext>
            </a:extLst>
          </p:cNvPr>
          <p:cNvSpPr>
            <a:spLocks noGrp="1"/>
          </p:cNvSpPr>
          <p:nvPr>
            <p:ph type="title"/>
          </p:nvPr>
        </p:nvSpPr>
        <p:spPr/>
        <p:txBody>
          <a:bodyPr>
            <a:normAutofit fontScale="90000"/>
          </a:bodyPr>
          <a:lstStyle/>
          <a:p>
            <a:r>
              <a:rPr lang="en-SI" i="1" dirty="0"/>
              <a:t>Goli podatki, podatki kot taki</a:t>
            </a:r>
          </a:p>
        </p:txBody>
      </p:sp>
      <p:sp>
        <p:nvSpPr>
          <p:cNvPr id="3" name="Content Placeholder 2">
            <a:extLst>
              <a:ext uri="{FF2B5EF4-FFF2-40B4-BE49-F238E27FC236}">
                <a16:creationId xmlns:a16="http://schemas.microsoft.com/office/drawing/2014/main" id="{860CB437-64A8-AEBA-0B96-BEBC423C1218}"/>
              </a:ext>
            </a:extLst>
          </p:cNvPr>
          <p:cNvSpPr>
            <a:spLocks noGrp="1"/>
          </p:cNvSpPr>
          <p:nvPr>
            <p:ph idx="1"/>
          </p:nvPr>
        </p:nvSpPr>
        <p:spPr>
          <a:xfrm>
            <a:off x="838202" y="1922608"/>
            <a:ext cx="11160000" cy="4773293"/>
          </a:xfrm>
        </p:spPr>
        <p:txBody>
          <a:bodyPr/>
          <a:lstStyle/>
          <a:p>
            <a:pPr marL="0" indent="0">
              <a:buNone/>
            </a:pPr>
            <a:r>
              <a:rPr lang="en-SI" sz="2400" dirty="0"/>
              <a:t>Niso varovani z avtorsko pravico, ker ne izpolnjujejo pogojev za avtorsko-pravno varstvo.</a:t>
            </a:r>
          </a:p>
        </p:txBody>
      </p:sp>
    </p:spTree>
    <p:extLst>
      <p:ext uri="{BB962C8B-B14F-4D97-AF65-F5344CB8AC3E}">
        <p14:creationId xmlns:p14="http://schemas.microsoft.com/office/powerpoint/2010/main" val="25936391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321C-89B5-EE50-5C90-BCDEADC74C3A}"/>
              </a:ext>
            </a:extLst>
          </p:cNvPr>
          <p:cNvSpPr>
            <a:spLocks noGrp="1"/>
          </p:cNvSpPr>
          <p:nvPr>
            <p:ph type="title"/>
          </p:nvPr>
        </p:nvSpPr>
        <p:spPr/>
        <p:txBody>
          <a:bodyPr>
            <a:normAutofit fontScale="90000"/>
          </a:bodyPr>
          <a:lstStyle/>
          <a:p>
            <a:r>
              <a:rPr lang="en-SI" i="1" dirty="0"/>
              <a:t>Originalne baze podatkov</a:t>
            </a:r>
          </a:p>
        </p:txBody>
      </p:sp>
      <p:sp>
        <p:nvSpPr>
          <p:cNvPr id="3" name="Content Placeholder 2">
            <a:extLst>
              <a:ext uri="{FF2B5EF4-FFF2-40B4-BE49-F238E27FC236}">
                <a16:creationId xmlns:a16="http://schemas.microsoft.com/office/drawing/2014/main" id="{860CB437-64A8-AEBA-0B96-BEBC423C1218}"/>
              </a:ext>
            </a:extLst>
          </p:cNvPr>
          <p:cNvSpPr>
            <a:spLocks noGrp="1"/>
          </p:cNvSpPr>
          <p:nvPr>
            <p:ph idx="1"/>
          </p:nvPr>
        </p:nvSpPr>
        <p:spPr>
          <a:xfrm>
            <a:off x="838202" y="1922608"/>
            <a:ext cx="11160000" cy="4773293"/>
          </a:xfrm>
        </p:spPr>
        <p:txBody>
          <a:bodyPr/>
          <a:lstStyle/>
          <a:p>
            <a:pPr marL="0" indent="0" algn="ctr">
              <a:spcBef>
                <a:spcPts val="2400"/>
              </a:spcBef>
              <a:buNone/>
            </a:pPr>
            <a:r>
              <a:rPr lang="en-GB" sz="1600" b="1" i="0" dirty="0">
                <a:solidFill>
                  <a:srgbClr val="292B2C"/>
                </a:solidFill>
                <a:effectLst/>
                <a:latin typeface="Republika"/>
              </a:rPr>
              <a:t>Zbirke</a:t>
            </a:r>
          </a:p>
          <a:p>
            <a:pPr marL="0" indent="0" algn="ctr">
              <a:spcBef>
                <a:spcPts val="2400"/>
              </a:spcBef>
              <a:buNone/>
            </a:pPr>
            <a:r>
              <a:rPr lang="en-GB" sz="1600" b="1" i="0" dirty="0">
                <a:solidFill>
                  <a:srgbClr val="292B2C"/>
                </a:solidFill>
                <a:effectLst/>
                <a:latin typeface="Republika"/>
              </a:rPr>
              <a:t>8. člen</a:t>
            </a:r>
          </a:p>
          <a:p>
            <a:pPr indent="0" algn="just">
              <a:spcBef>
                <a:spcPts val="1200"/>
              </a:spcBef>
              <a:buNone/>
            </a:pPr>
            <a:r>
              <a:rPr lang="en-GB" sz="1600" b="0" i="0" dirty="0">
                <a:solidFill>
                  <a:srgbClr val="292B2C"/>
                </a:solidFill>
                <a:effectLst/>
                <a:latin typeface="Republika"/>
              </a:rPr>
              <a:t>(1) Zbirke avtorskih del ali drugega gradiva, kot so enciklopedije, antologije, baze podatkov, zbirke dokumentov ipd., ki so po izbiri, uskladitvi ali razporeditvi vsebine individualne intelektualne stvaritve, so samostojna avtorska dela.</a:t>
            </a:r>
          </a:p>
          <a:p>
            <a:pPr indent="0" algn="just">
              <a:spcBef>
                <a:spcPts val="1200"/>
              </a:spcBef>
              <a:buNone/>
            </a:pPr>
            <a:r>
              <a:rPr lang="en-GB" sz="1600" b="0" i="0" dirty="0">
                <a:solidFill>
                  <a:srgbClr val="292B2C"/>
                </a:solidFill>
                <a:effectLst/>
                <a:latin typeface="Republika"/>
              </a:rPr>
              <a:t>(2) Z uvrstitvijo prvotnih del v zbirko ne smejo biti prizadete pravice avtorjev teh del; z uvrstitvijo prvotnega gradiva v zbirko to gradivo ne postane varovano delo.</a:t>
            </a:r>
          </a:p>
          <a:p>
            <a:pPr indent="0" algn="just">
              <a:spcBef>
                <a:spcPts val="1200"/>
              </a:spcBef>
              <a:buNone/>
            </a:pPr>
            <a:r>
              <a:rPr lang="en-GB" sz="1600" b="0" i="0" dirty="0">
                <a:solidFill>
                  <a:schemeClr val="accent2"/>
                </a:solidFill>
                <a:effectLst/>
                <a:latin typeface="Republika"/>
              </a:rPr>
              <a:t>(3) Baze podatkov iz prvega odstavka tega člena so zbirke neodvisnih del, podatkov ali drugega gradiva v kakršnikoli obliki, ki je sistematično ali metodično urejeno in posamično dostopno z elektronskimi ali drugimi sredstvi.</a:t>
            </a:r>
          </a:p>
          <a:p>
            <a:pPr indent="0" algn="just">
              <a:spcBef>
                <a:spcPts val="1200"/>
              </a:spcBef>
              <a:buNone/>
            </a:pPr>
            <a:r>
              <a:rPr lang="en-GB" sz="1600" b="0" i="0" dirty="0">
                <a:solidFill>
                  <a:srgbClr val="292B2C"/>
                </a:solidFill>
                <a:effectLst/>
                <a:latin typeface="Republika"/>
              </a:rPr>
              <a:t>(4) Varstvo po tem členu ne velja za računalniške programe, uporabljene za izdelavo ali delovanje elektronskih baz podatkov.</a:t>
            </a:r>
          </a:p>
          <a:p>
            <a:pPr marL="0" indent="0">
              <a:buNone/>
            </a:pPr>
            <a:endParaRPr lang="en-SI" sz="2400" dirty="0"/>
          </a:p>
        </p:txBody>
      </p:sp>
    </p:spTree>
    <p:extLst>
      <p:ext uri="{BB962C8B-B14F-4D97-AF65-F5344CB8AC3E}">
        <p14:creationId xmlns:p14="http://schemas.microsoft.com/office/powerpoint/2010/main" val="3399849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321C-89B5-EE50-5C90-BCDEADC74C3A}"/>
              </a:ext>
            </a:extLst>
          </p:cNvPr>
          <p:cNvSpPr>
            <a:spLocks noGrp="1"/>
          </p:cNvSpPr>
          <p:nvPr>
            <p:ph type="title"/>
          </p:nvPr>
        </p:nvSpPr>
        <p:spPr/>
        <p:txBody>
          <a:bodyPr>
            <a:normAutofit fontScale="90000"/>
          </a:bodyPr>
          <a:lstStyle/>
          <a:p>
            <a:r>
              <a:rPr lang="en-SI" dirty="0"/>
              <a:t>Sui generis podatkovne baze</a:t>
            </a:r>
            <a:endParaRPr lang="en-SI" i="1" dirty="0"/>
          </a:p>
        </p:txBody>
      </p:sp>
      <p:sp>
        <p:nvSpPr>
          <p:cNvPr id="3" name="Content Placeholder 2">
            <a:extLst>
              <a:ext uri="{FF2B5EF4-FFF2-40B4-BE49-F238E27FC236}">
                <a16:creationId xmlns:a16="http://schemas.microsoft.com/office/drawing/2014/main" id="{860CB437-64A8-AEBA-0B96-BEBC423C1218}"/>
              </a:ext>
            </a:extLst>
          </p:cNvPr>
          <p:cNvSpPr>
            <a:spLocks noGrp="1"/>
          </p:cNvSpPr>
          <p:nvPr>
            <p:ph idx="1"/>
          </p:nvPr>
        </p:nvSpPr>
        <p:spPr>
          <a:xfrm>
            <a:off x="838202" y="1922608"/>
            <a:ext cx="11160000" cy="4773293"/>
          </a:xfrm>
        </p:spPr>
        <p:txBody>
          <a:bodyPr/>
          <a:lstStyle/>
          <a:p>
            <a:pPr marL="0" indent="0" algn="ctr">
              <a:spcBef>
                <a:spcPts val="2400"/>
              </a:spcBef>
              <a:buNone/>
            </a:pPr>
            <a:r>
              <a:rPr lang="en-GB" sz="1600" b="0" i="0" cap="all" dirty="0">
                <a:solidFill>
                  <a:srgbClr val="292B2C"/>
                </a:solidFill>
                <a:effectLst/>
                <a:latin typeface="Republika"/>
              </a:rPr>
              <a:t>PRAVICE IZDELOVALCEV PODATKOVNIH BAZ</a:t>
            </a:r>
          </a:p>
          <a:p>
            <a:pPr marL="0" indent="0" algn="ctr">
              <a:spcBef>
                <a:spcPts val="2400"/>
              </a:spcBef>
              <a:buNone/>
            </a:pPr>
            <a:r>
              <a:rPr lang="en-GB" sz="1600" b="1" i="0" dirty="0">
                <a:solidFill>
                  <a:srgbClr val="292B2C"/>
                </a:solidFill>
                <a:effectLst/>
                <a:latin typeface="Republika"/>
              </a:rPr>
              <a:t>Podatkovne baze</a:t>
            </a:r>
          </a:p>
          <a:p>
            <a:pPr marL="0" indent="0" algn="ctr">
              <a:spcBef>
                <a:spcPts val="2400"/>
              </a:spcBef>
              <a:buNone/>
            </a:pPr>
            <a:r>
              <a:rPr lang="en-GB" sz="1600" b="1" i="0" dirty="0">
                <a:solidFill>
                  <a:srgbClr val="292B2C"/>
                </a:solidFill>
                <a:effectLst/>
                <a:latin typeface="Republika"/>
              </a:rPr>
              <a:t>141.a člen</a:t>
            </a:r>
          </a:p>
          <a:p>
            <a:pPr indent="648335" algn="just">
              <a:spcBef>
                <a:spcPts val="1200"/>
              </a:spcBef>
            </a:pPr>
            <a:r>
              <a:rPr lang="en-GB" sz="1600" b="0" i="0" dirty="0">
                <a:solidFill>
                  <a:srgbClr val="292B2C"/>
                </a:solidFill>
                <a:effectLst/>
                <a:latin typeface="Republika"/>
              </a:rPr>
              <a:t>(1) Podatkovna baza je zbirka neodvisnih del, podatkov ali drugega gradiva v kakršnikoli obliki, ki je sistematično ali metodično urejeno in posamično dostopno z elektronskimi ali drugimi sredstvi, pri čemer pridobitev, preveritev ali predstavitev njene vsebine zahteva kakovostno ali količinsko znatno naložbo.</a:t>
            </a:r>
          </a:p>
          <a:p>
            <a:pPr indent="648335" algn="just">
              <a:spcBef>
                <a:spcPts val="1200"/>
              </a:spcBef>
            </a:pPr>
            <a:r>
              <a:rPr lang="en-GB" sz="1600" b="0" i="0" dirty="0">
                <a:solidFill>
                  <a:srgbClr val="292B2C"/>
                </a:solidFill>
                <a:effectLst/>
                <a:latin typeface="Republika"/>
              </a:rPr>
              <a:t>(2) Varstvo podatkovne baze ali njene vsebine po tem oddelku je neodvisno od njunega varstva z avtorsko pravico ali drugimi pravicami. Z uvrstitvijo gradiva v podatkovno bazo in z njegovo uporabo ne smejo biti prizadete pravice na tem gradivu.</a:t>
            </a:r>
          </a:p>
          <a:p>
            <a:br>
              <a:rPr lang="en-GB" sz="1600" dirty="0"/>
            </a:br>
            <a:endParaRPr lang="en-SI" sz="2400" dirty="0"/>
          </a:p>
        </p:txBody>
      </p:sp>
    </p:spTree>
    <p:extLst>
      <p:ext uri="{BB962C8B-B14F-4D97-AF65-F5344CB8AC3E}">
        <p14:creationId xmlns:p14="http://schemas.microsoft.com/office/powerpoint/2010/main" val="128237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25C9-72BB-3608-3E89-F49F29CEC9DE}"/>
              </a:ext>
            </a:extLst>
          </p:cNvPr>
          <p:cNvSpPr>
            <a:spLocks noGrp="1"/>
          </p:cNvSpPr>
          <p:nvPr>
            <p:ph type="title"/>
          </p:nvPr>
        </p:nvSpPr>
        <p:spPr/>
        <p:txBody>
          <a:bodyPr>
            <a:normAutofit fontScale="90000"/>
          </a:bodyPr>
          <a:lstStyle/>
          <a:p>
            <a:r>
              <a:rPr lang="en-GB" dirty="0" err="1"/>
              <a:t>Odprta</a:t>
            </a:r>
            <a:r>
              <a:rPr lang="en-GB" dirty="0"/>
              <a:t> </a:t>
            </a:r>
            <a:r>
              <a:rPr lang="en-GB" dirty="0" err="1"/>
              <a:t>znanost</a:t>
            </a:r>
            <a:r>
              <a:rPr lang="en-GB" dirty="0"/>
              <a:t> – </a:t>
            </a:r>
            <a:r>
              <a:rPr lang="en-GB" dirty="0" err="1"/>
              <a:t>slabosti</a:t>
            </a:r>
            <a:endParaRPr lang="en-SI" dirty="0"/>
          </a:p>
        </p:txBody>
      </p:sp>
      <p:sp>
        <p:nvSpPr>
          <p:cNvPr id="3" name="Content Placeholder 2">
            <a:extLst>
              <a:ext uri="{FF2B5EF4-FFF2-40B4-BE49-F238E27FC236}">
                <a16:creationId xmlns:a16="http://schemas.microsoft.com/office/drawing/2014/main" id="{D4ED51D8-B3D2-262E-B790-76F2899EDD6D}"/>
              </a:ext>
            </a:extLst>
          </p:cNvPr>
          <p:cNvSpPr>
            <a:spLocks noGrp="1"/>
          </p:cNvSpPr>
          <p:nvPr>
            <p:ph idx="1"/>
          </p:nvPr>
        </p:nvSpPr>
        <p:spPr/>
        <p:txBody>
          <a:bodyPr/>
          <a:lstStyle/>
          <a:p>
            <a:r>
              <a:rPr lang="en-GB" dirty="0"/>
              <a:t>Možnosti zlorab</a:t>
            </a:r>
          </a:p>
          <a:p>
            <a:r>
              <a:rPr lang="en-GB" dirty="0"/>
              <a:t>Možnosti napačnega razumevanja znanstvenih podatkov</a:t>
            </a:r>
          </a:p>
          <a:p>
            <a:r>
              <a:rPr lang="en-GB" dirty="0"/>
              <a:t>Nevarnost za znanost nižje kvalitete</a:t>
            </a:r>
          </a:p>
          <a:p>
            <a:r>
              <a:rPr lang="en-GB" dirty="0"/>
              <a:t>Nevarnost privatizacije znanosti s strani platform</a:t>
            </a:r>
          </a:p>
        </p:txBody>
      </p:sp>
    </p:spTree>
    <p:extLst>
      <p:ext uri="{BB962C8B-B14F-4D97-AF65-F5344CB8AC3E}">
        <p14:creationId xmlns:p14="http://schemas.microsoft.com/office/powerpoint/2010/main" val="34714332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321C-89B5-EE50-5C90-BCDEADC74C3A}"/>
              </a:ext>
            </a:extLst>
          </p:cNvPr>
          <p:cNvSpPr>
            <a:spLocks noGrp="1"/>
          </p:cNvSpPr>
          <p:nvPr>
            <p:ph type="title"/>
          </p:nvPr>
        </p:nvSpPr>
        <p:spPr/>
        <p:txBody>
          <a:bodyPr>
            <a:normAutofit fontScale="90000"/>
          </a:bodyPr>
          <a:lstStyle/>
          <a:p>
            <a:r>
              <a:rPr lang="en-SI" dirty="0"/>
              <a:t>Sui generis podatkovne baze</a:t>
            </a:r>
            <a:endParaRPr lang="en-SI" i="1" dirty="0"/>
          </a:p>
        </p:txBody>
      </p:sp>
      <p:sp>
        <p:nvSpPr>
          <p:cNvPr id="3" name="Content Placeholder 2">
            <a:extLst>
              <a:ext uri="{FF2B5EF4-FFF2-40B4-BE49-F238E27FC236}">
                <a16:creationId xmlns:a16="http://schemas.microsoft.com/office/drawing/2014/main" id="{860CB437-64A8-AEBA-0B96-BEBC423C1218}"/>
              </a:ext>
            </a:extLst>
          </p:cNvPr>
          <p:cNvSpPr>
            <a:spLocks noGrp="1"/>
          </p:cNvSpPr>
          <p:nvPr>
            <p:ph idx="1"/>
          </p:nvPr>
        </p:nvSpPr>
        <p:spPr>
          <a:xfrm>
            <a:off x="838202" y="1922608"/>
            <a:ext cx="11160000" cy="4773293"/>
          </a:xfrm>
        </p:spPr>
        <p:txBody>
          <a:bodyPr>
            <a:normAutofit/>
          </a:bodyPr>
          <a:lstStyle/>
          <a:p>
            <a:pPr marL="0" indent="0" algn="ctr">
              <a:spcBef>
                <a:spcPts val="2400"/>
              </a:spcBef>
              <a:buNone/>
            </a:pPr>
            <a:r>
              <a:rPr lang="en-GB" sz="1100" b="1" i="0" dirty="0">
                <a:solidFill>
                  <a:srgbClr val="292B2C"/>
                </a:solidFill>
                <a:effectLst/>
                <a:latin typeface="Republika"/>
              </a:rPr>
              <a:t>Predmet varstva, 141.b člen</a:t>
            </a:r>
          </a:p>
          <a:p>
            <a:pPr indent="648335" algn="just">
              <a:spcBef>
                <a:spcPts val="1200"/>
              </a:spcBef>
            </a:pPr>
            <a:r>
              <a:rPr lang="en-GB" sz="1100" b="0" i="0" dirty="0">
                <a:solidFill>
                  <a:srgbClr val="292B2C"/>
                </a:solidFill>
                <a:effectLst/>
                <a:latin typeface="Republika"/>
              </a:rPr>
              <a:t>(1) Predmet varstva po tem oddelku obsega:</a:t>
            </a:r>
          </a:p>
          <a:p>
            <a:pPr marL="269875" indent="-269875" algn="just"/>
            <a:r>
              <a:rPr lang="en-GB" sz="1100" b="0" i="0" dirty="0">
                <a:solidFill>
                  <a:srgbClr val="292B2C"/>
                </a:solidFill>
                <a:effectLst/>
                <a:latin typeface="Republika"/>
              </a:rPr>
              <a:t>1.      celotno vsebino podatkovne baze,</a:t>
            </a:r>
          </a:p>
          <a:p>
            <a:pPr marL="269875" indent="-269875" algn="just"/>
            <a:r>
              <a:rPr lang="en-GB" sz="1100" b="0" i="0" dirty="0">
                <a:solidFill>
                  <a:srgbClr val="292B2C"/>
                </a:solidFill>
                <a:effectLst/>
                <a:latin typeface="Republika"/>
              </a:rPr>
              <a:t>2.      vsak kakovostno ali količinsko znatni del vsebine podatkovne baze,</a:t>
            </a:r>
          </a:p>
          <a:p>
            <a:pPr marL="269875" indent="-269875" algn="just"/>
            <a:r>
              <a:rPr lang="en-GB" sz="1100" b="0" i="0" dirty="0">
                <a:solidFill>
                  <a:srgbClr val="292B2C"/>
                </a:solidFill>
                <a:effectLst/>
                <a:latin typeface="Republika"/>
              </a:rPr>
              <a:t>3.      kakovostno ali količinsko neznatne dele vsebine podatkovne baze, kadar se ti uporabljajo ponovljeno in sistematično, pa je to v nasprotju z običajno uporabo te podatkovne baze ali v nerazumni meri </a:t>
            </a:r>
            <a:r>
              <a:rPr lang="en-GB" sz="1100" b="0" i="0" dirty="0" err="1">
                <a:solidFill>
                  <a:srgbClr val="292B2C"/>
                </a:solidFill>
                <a:effectLst/>
                <a:latin typeface="Republika"/>
              </a:rPr>
              <a:t>prizadane</a:t>
            </a:r>
            <a:r>
              <a:rPr lang="en-GB" sz="1100" b="0" i="0" dirty="0">
                <a:solidFill>
                  <a:srgbClr val="292B2C"/>
                </a:solidFill>
                <a:effectLst/>
                <a:latin typeface="Republika"/>
              </a:rPr>
              <a:t> zakonite interese njenega izdelovalca.</a:t>
            </a:r>
          </a:p>
          <a:p>
            <a:pPr indent="648335" algn="just">
              <a:spcBef>
                <a:spcPts val="1200"/>
              </a:spcBef>
            </a:pPr>
            <a:r>
              <a:rPr lang="en-GB" sz="1100" b="0" i="0" dirty="0">
                <a:solidFill>
                  <a:srgbClr val="292B2C"/>
                </a:solidFill>
                <a:effectLst/>
                <a:latin typeface="Republika"/>
              </a:rPr>
              <a:t>(2) Varstvo po tem oddelku ne velja za računalniške programe, uporabljene za izdelavo ali delovanje elektronskih podatkovnih baz.</a:t>
            </a:r>
          </a:p>
          <a:p>
            <a:pPr marL="0" indent="0" algn="ctr">
              <a:spcBef>
                <a:spcPts val="2400"/>
              </a:spcBef>
              <a:buNone/>
            </a:pPr>
            <a:r>
              <a:rPr lang="en-GB" sz="1100" b="1" i="0" dirty="0">
                <a:solidFill>
                  <a:srgbClr val="292B2C"/>
                </a:solidFill>
                <a:effectLst/>
                <a:latin typeface="Republika"/>
              </a:rPr>
              <a:t>Pravice izdelovalca podatkovnih baz, 141.c člen</a:t>
            </a:r>
          </a:p>
          <a:p>
            <a:pPr indent="648335" algn="just">
              <a:spcBef>
                <a:spcPts val="1200"/>
              </a:spcBef>
            </a:pPr>
            <a:r>
              <a:rPr lang="en-GB" sz="1100" b="0" i="0" dirty="0">
                <a:solidFill>
                  <a:srgbClr val="292B2C"/>
                </a:solidFill>
                <a:effectLst/>
                <a:latin typeface="Republika"/>
              </a:rPr>
              <a:t>Izdelovalec podatkovnih baz ima izključno pravico:</a:t>
            </a:r>
          </a:p>
          <a:p>
            <a:pPr marL="269875" indent="-269875" algn="just"/>
            <a:r>
              <a:rPr lang="en-GB" sz="1100" b="0" i="0" dirty="0">
                <a:solidFill>
                  <a:srgbClr val="292B2C"/>
                </a:solidFill>
                <a:effectLst/>
                <a:latin typeface="Republika"/>
              </a:rPr>
              <a:t>1.      reproduciranja svoje podatkovne baze;</a:t>
            </a:r>
          </a:p>
          <a:p>
            <a:pPr marL="269875" indent="-269875" algn="just"/>
            <a:r>
              <a:rPr lang="en-GB" sz="1100" b="0" i="0" dirty="0">
                <a:solidFill>
                  <a:srgbClr val="292B2C"/>
                </a:solidFill>
                <a:effectLst/>
                <a:latin typeface="Republika"/>
              </a:rPr>
              <a:t>2.      distribuiranja primerkov svoje podatkovne baze;</a:t>
            </a:r>
          </a:p>
          <a:p>
            <a:pPr marL="269875" indent="-269875" algn="just"/>
            <a:r>
              <a:rPr lang="en-GB" sz="1100" b="0" i="0" dirty="0">
                <a:solidFill>
                  <a:srgbClr val="292B2C"/>
                </a:solidFill>
                <a:effectLst/>
                <a:latin typeface="Republika"/>
              </a:rPr>
              <a:t>3.      dajanja v najem primerkov svoje podatkovne baze;</a:t>
            </a:r>
          </a:p>
          <a:p>
            <a:pPr marL="269875" indent="-269875" algn="just"/>
            <a:r>
              <a:rPr lang="en-GB" sz="1100" b="0" i="0" dirty="0">
                <a:solidFill>
                  <a:srgbClr val="292B2C"/>
                </a:solidFill>
                <a:effectLst/>
                <a:latin typeface="Republika"/>
              </a:rPr>
              <a:t>4.      dajanja na voljo javnosti svoje podatkovne baze;</a:t>
            </a:r>
          </a:p>
          <a:p>
            <a:pPr marL="269875" indent="-269875" algn="just"/>
            <a:r>
              <a:rPr lang="en-GB" sz="1100" b="0" i="0" dirty="0">
                <a:solidFill>
                  <a:srgbClr val="292B2C"/>
                </a:solidFill>
                <a:effectLst/>
                <a:latin typeface="Republika"/>
              </a:rPr>
              <a:t>5.      drugih oblik </a:t>
            </a:r>
            <a:r>
              <a:rPr lang="en-GB" sz="1100" b="0" i="0" dirty="0" err="1">
                <a:solidFill>
                  <a:srgbClr val="292B2C"/>
                </a:solidFill>
                <a:effectLst/>
                <a:latin typeface="Republika"/>
              </a:rPr>
              <a:t>priobčitve</a:t>
            </a:r>
            <a:r>
              <a:rPr lang="en-GB" sz="1100" b="0" i="0" dirty="0">
                <a:solidFill>
                  <a:srgbClr val="292B2C"/>
                </a:solidFill>
                <a:effectLst/>
                <a:latin typeface="Republika"/>
              </a:rPr>
              <a:t> javnosti svoje podatkovne baze.</a:t>
            </a:r>
          </a:p>
          <a:p>
            <a:br>
              <a:rPr lang="en-GB" sz="1600" dirty="0"/>
            </a:br>
            <a:endParaRPr lang="en-SI" sz="2400" dirty="0"/>
          </a:p>
        </p:txBody>
      </p:sp>
    </p:spTree>
    <p:extLst>
      <p:ext uri="{BB962C8B-B14F-4D97-AF65-F5344CB8AC3E}">
        <p14:creationId xmlns:p14="http://schemas.microsoft.com/office/powerpoint/2010/main" val="12557589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F052-F647-A7FA-E832-1515B8915F1C}"/>
              </a:ext>
            </a:extLst>
          </p:cNvPr>
          <p:cNvSpPr>
            <a:spLocks noGrp="1"/>
          </p:cNvSpPr>
          <p:nvPr>
            <p:ph type="title"/>
          </p:nvPr>
        </p:nvSpPr>
        <p:spPr/>
        <p:txBody>
          <a:bodyPr/>
          <a:lstStyle/>
          <a:p>
            <a:br>
              <a:rPr lang="en-GB" dirty="0"/>
            </a:br>
            <a:br>
              <a:rPr lang="en-GB" dirty="0"/>
            </a:br>
            <a:r>
              <a:rPr lang="en-GB" dirty="0"/>
              <a:t>V. </a:t>
            </a:r>
            <a:r>
              <a:rPr lang="en-GB" dirty="0" err="1"/>
              <a:t>Izbrane</a:t>
            </a:r>
            <a:r>
              <a:rPr lang="en-GB" dirty="0"/>
              <a:t> </a:t>
            </a:r>
            <a:r>
              <a:rPr lang="en-GB" dirty="0" err="1"/>
              <a:t>teme</a:t>
            </a:r>
            <a:r>
              <a:rPr lang="en-GB" dirty="0"/>
              <a:t>: </a:t>
            </a:r>
            <a:r>
              <a:rPr lang="en-GB" dirty="0" err="1"/>
              <a:t>Odprta</a:t>
            </a:r>
            <a:r>
              <a:rPr lang="en-GB" dirty="0"/>
              <a:t> </a:t>
            </a:r>
            <a:r>
              <a:rPr lang="en-GB" dirty="0" err="1"/>
              <a:t>znanost</a:t>
            </a:r>
            <a:r>
              <a:rPr lang="en-GB" dirty="0"/>
              <a:t> in </a:t>
            </a:r>
            <a:r>
              <a:rPr lang="en-GB" dirty="0" err="1"/>
              <a:t>etične</a:t>
            </a:r>
            <a:r>
              <a:rPr lang="en-GB" dirty="0"/>
              <a:t> </a:t>
            </a:r>
            <a:r>
              <a:rPr lang="en-GB" dirty="0" err="1"/>
              <a:t>prakse</a:t>
            </a:r>
            <a:r>
              <a:rPr lang="en-GB" dirty="0"/>
              <a:t>, </a:t>
            </a:r>
            <a:r>
              <a:rPr lang="en-GB" dirty="0" err="1"/>
              <a:t>Odprta</a:t>
            </a:r>
            <a:r>
              <a:rPr lang="en-GB" dirty="0"/>
              <a:t> </a:t>
            </a:r>
            <a:r>
              <a:rPr lang="en-GB" dirty="0" err="1"/>
              <a:t>znanost</a:t>
            </a:r>
            <a:r>
              <a:rPr lang="en-GB" dirty="0"/>
              <a:t> in UI, </a:t>
            </a:r>
            <a:r>
              <a:rPr lang="en-GB" dirty="0" err="1"/>
              <a:t>Ovire</a:t>
            </a:r>
            <a:r>
              <a:rPr lang="en-GB" dirty="0"/>
              <a:t> za </a:t>
            </a:r>
            <a:r>
              <a:rPr lang="en-GB" dirty="0" err="1"/>
              <a:t>odprto</a:t>
            </a:r>
            <a:r>
              <a:rPr lang="en-GB" dirty="0"/>
              <a:t> </a:t>
            </a:r>
            <a:r>
              <a:rPr lang="en-GB" dirty="0" err="1"/>
              <a:t>znanost</a:t>
            </a:r>
            <a:r>
              <a:rPr lang="en-GB" dirty="0"/>
              <a:t> v ZASP</a:t>
            </a:r>
            <a:endParaRPr lang="en-SI" dirty="0"/>
          </a:p>
        </p:txBody>
      </p:sp>
      <p:sp>
        <p:nvSpPr>
          <p:cNvPr id="3" name="Text Placeholder 2">
            <a:extLst>
              <a:ext uri="{FF2B5EF4-FFF2-40B4-BE49-F238E27FC236}">
                <a16:creationId xmlns:a16="http://schemas.microsoft.com/office/drawing/2014/main" id="{A1788A38-DE81-1CC2-E73D-F8FDB11964B0}"/>
              </a:ext>
            </a:extLst>
          </p:cNvPr>
          <p:cNvSpPr>
            <a:spLocks noGrp="1"/>
          </p:cNvSpPr>
          <p:nvPr>
            <p:ph type="body" idx="1"/>
          </p:nvPr>
        </p:nvSpPr>
        <p:spPr/>
        <p:txBody>
          <a:bodyPr/>
          <a:lstStyle/>
          <a:p>
            <a:endParaRPr lang="en-SI"/>
          </a:p>
        </p:txBody>
      </p:sp>
    </p:spTree>
    <p:extLst>
      <p:ext uri="{BB962C8B-B14F-4D97-AF65-F5344CB8AC3E}">
        <p14:creationId xmlns:p14="http://schemas.microsoft.com/office/powerpoint/2010/main" val="55885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F052-F647-A7FA-E832-1515B8915F1C}"/>
              </a:ext>
            </a:extLst>
          </p:cNvPr>
          <p:cNvSpPr>
            <a:spLocks noGrp="1"/>
          </p:cNvSpPr>
          <p:nvPr>
            <p:ph type="title"/>
          </p:nvPr>
        </p:nvSpPr>
        <p:spPr>
          <a:xfrm>
            <a:off x="831847" y="861391"/>
            <a:ext cx="10515600" cy="3701079"/>
          </a:xfrm>
        </p:spPr>
        <p:txBody>
          <a:bodyPr/>
          <a:lstStyle/>
          <a:p>
            <a:r>
              <a:rPr lang="en-GB" sz="3600" dirty="0">
                <a:solidFill>
                  <a:schemeClr val="accent2">
                    <a:lumMod val="40000"/>
                    <a:lumOff val="60000"/>
                  </a:schemeClr>
                </a:solidFill>
              </a:rPr>
              <a:t>V. Izbrane teme: </a:t>
            </a:r>
            <a:br>
              <a:rPr lang="en-GB" sz="3600" dirty="0">
                <a:solidFill>
                  <a:schemeClr val="accent2">
                    <a:lumMod val="40000"/>
                    <a:lumOff val="60000"/>
                  </a:schemeClr>
                </a:solidFill>
              </a:rPr>
            </a:br>
            <a:r>
              <a:rPr lang="en-GB" sz="3600" dirty="0"/>
              <a:t>Odprta znanost in etične prakse v raziskovanju</a:t>
            </a:r>
            <a:br>
              <a:rPr lang="en-GB" sz="3600" dirty="0"/>
            </a:br>
            <a:br>
              <a:rPr lang="en-GB" dirty="0"/>
            </a:br>
            <a:r>
              <a:rPr lang="en-GB" dirty="0"/>
              <a:t> </a:t>
            </a:r>
            <a:endParaRPr lang="en-SI" dirty="0"/>
          </a:p>
        </p:txBody>
      </p:sp>
      <p:sp>
        <p:nvSpPr>
          <p:cNvPr id="3" name="Text Placeholder 2">
            <a:extLst>
              <a:ext uri="{FF2B5EF4-FFF2-40B4-BE49-F238E27FC236}">
                <a16:creationId xmlns:a16="http://schemas.microsoft.com/office/drawing/2014/main" id="{A1788A38-DE81-1CC2-E73D-F8FDB11964B0}"/>
              </a:ext>
            </a:extLst>
          </p:cNvPr>
          <p:cNvSpPr>
            <a:spLocks noGrp="1"/>
          </p:cNvSpPr>
          <p:nvPr>
            <p:ph type="body" idx="1"/>
          </p:nvPr>
        </p:nvSpPr>
        <p:spPr/>
        <p:txBody>
          <a:bodyPr/>
          <a:lstStyle/>
          <a:p>
            <a:r>
              <a:rPr lang="en-SI" b="0" dirty="0"/>
              <a:t>Ali bi bilo potrebno dopolniti Etične kodekse z obveznostjo, da se spoštuje pravila odprte znanosti?</a:t>
            </a:r>
          </a:p>
        </p:txBody>
      </p:sp>
    </p:spTree>
    <p:extLst>
      <p:ext uri="{BB962C8B-B14F-4D97-AF65-F5344CB8AC3E}">
        <p14:creationId xmlns:p14="http://schemas.microsoft.com/office/powerpoint/2010/main" val="774853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F052-F647-A7FA-E832-1515B8915F1C}"/>
              </a:ext>
            </a:extLst>
          </p:cNvPr>
          <p:cNvSpPr>
            <a:spLocks noGrp="1"/>
          </p:cNvSpPr>
          <p:nvPr>
            <p:ph type="title"/>
          </p:nvPr>
        </p:nvSpPr>
        <p:spPr>
          <a:xfrm>
            <a:off x="831847" y="861392"/>
            <a:ext cx="10515600" cy="1126434"/>
          </a:xfrm>
        </p:spPr>
        <p:txBody>
          <a:bodyPr/>
          <a:lstStyle/>
          <a:p>
            <a:r>
              <a:rPr lang="en-GB" sz="3600" dirty="0">
                <a:solidFill>
                  <a:schemeClr val="accent2">
                    <a:lumMod val="40000"/>
                    <a:lumOff val="60000"/>
                  </a:schemeClr>
                </a:solidFill>
              </a:rPr>
              <a:t>V. Izbrane teme: </a:t>
            </a:r>
            <a:br>
              <a:rPr lang="en-GB" sz="3600" dirty="0">
                <a:solidFill>
                  <a:schemeClr val="accent2">
                    <a:lumMod val="40000"/>
                    <a:lumOff val="60000"/>
                  </a:schemeClr>
                </a:solidFill>
              </a:rPr>
            </a:br>
            <a:r>
              <a:rPr lang="en-GB" sz="3600" dirty="0"/>
              <a:t>Odprta znanost, avtorske pravice in UI</a:t>
            </a:r>
            <a:endParaRPr lang="en-SI" dirty="0"/>
          </a:p>
        </p:txBody>
      </p:sp>
      <p:sp>
        <p:nvSpPr>
          <p:cNvPr id="3" name="Text Placeholder 2">
            <a:extLst>
              <a:ext uri="{FF2B5EF4-FFF2-40B4-BE49-F238E27FC236}">
                <a16:creationId xmlns:a16="http://schemas.microsoft.com/office/drawing/2014/main" id="{A1788A38-DE81-1CC2-E73D-F8FDB11964B0}"/>
              </a:ext>
            </a:extLst>
          </p:cNvPr>
          <p:cNvSpPr>
            <a:spLocks noGrp="1"/>
          </p:cNvSpPr>
          <p:nvPr>
            <p:ph type="body" idx="1"/>
          </p:nvPr>
        </p:nvSpPr>
        <p:spPr>
          <a:xfrm>
            <a:off x="831847" y="1987826"/>
            <a:ext cx="10515600" cy="4101821"/>
          </a:xfrm>
        </p:spPr>
        <p:txBody>
          <a:bodyPr>
            <a:normAutofit/>
          </a:bodyPr>
          <a:lstStyle/>
          <a:p>
            <a:endParaRPr lang="sl-SI" sz="3600" dirty="0">
              <a:solidFill>
                <a:schemeClr val="accent2"/>
              </a:solidFill>
              <a:latin typeface="+mj-lt"/>
            </a:endParaRPr>
          </a:p>
          <a:p>
            <a:r>
              <a:rPr lang="sl-SI" sz="3600" dirty="0">
                <a:solidFill>
                  <a:schemeClr val="accent2"/>
                </a:solidFill>
                <a:latin typeface="+mj-lt"/>
              </a:rPr>
              <a:t>UI in avtorske pravice</a:t>
            </a:r>
          </a:p>
          <a:p>
            <a:r>
              <a:rPr lang="sl-SI" sz="2400" dirty="0">
                <a:latin typeface="+mj-lt"/>
              </a:rPr>
              <a:t>1. avtorske pravice na algoritmih</a:t>
            </a:r>
          </a:p>
          <a:p>
            <a:pPr marL="0" indent="0">
              <a:buNone/>
            </a:pPr>
            <a:r>
              <a:rPr lang="sl-SI" sz="2400" dirty="0">
                <a:latin typeface="+mj-lt"/>
              </a:rPr>
              <a:t>2. </a:t>
            </a:r>
            <a:r>
              <a:rPr lang="sl-SI" sz="2400" u="sng" dirty="0">
                <a:latin typeface="+mj-lt"/>
              </a:rPr>
              <a:t>avtorske pravice na vsebinah, na katerih se trenirajo mašine – input vsebine</a:t>
            </a:r>
          </a:p>
          <a:p>
            <a:pPr marL="0" indent="0">
              <a:buNone/>
            </a:pPr>
            <a:r>
              <a:rPr lang="sl-SI" sz="2400" dirty="0">
                <a:latin typeface="+mj-lt"/>
              </a:rPr>
              <a:t>3. </a:t>
            </a:r>
            <a:r>
              <a:rPr lang="sl-SI" sz="2400" u="sng" dirty="0">
                <a:latin typeface="+mj-lt"/>
              </a:rPr>
              <a:t>avtorske pravice na rezultatih, ki jih „izpljune“ generativna AI – output vsebine</a:t>
            </a:r>
          </a:p>
          <a:p>
            <a:pPr marL="0" indent="0">
              <a:buNone/>
            </a:pPr>
            <a:r>
              <a:rPr lang="sl-SI" sz="2400" dirty="0">
                <a:latin typeface="+mj-lt"/>
              </a:rPr>
              <a:t>4. </a:t>
            </a:r>
            <a:r>
              <a:rPr lang="sl-SI" sz="2400" u="sng" dirty="0">
                <a:latin typeface="+mj-lt"/>
              </a:rPr>
              <a:t>avtorske pravice na rezultatih, ki jih samostojno sproducira AI</a:t>
            </a:r>
          </a:p>
          <a:p>
            <a:pPr marL="0" indent="0">
              <a:buNone/>
            </a:pPr>
            <a:r>
              <a:rPr lang="sl-SI" sz="2400" u="sng" dirty="0">
                <a:latin typeface="+mj-lt"/>
              </a:rPr>
              <a:t>Ureditev pravice do </a:t>
            </a:r>
          </a:p>
          <a:p>
            <a:endParaRPr lang="en-SI" sz="2000" b="0" dirty="0"/>
          </a:p>
        </p:txBody>
      </p:sp>
    </p:spTree>
    <p:extLst>
      <p:ext uri="{BB962C8B-B14F-4D97-AF65-F5344CB8AC3E}">
        <p14:creationId xmlns:p14="http://schemas.microsoft.com/office/powerpoint/2010/main" val="31519045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F052-F647-A7FA-E832-1515B8915F1C}"/>
              </a:ext>
            </a:extLst>
          </p:cNvPr>
          <p:cNvSpPr>
            <a:spLocks noGrp="1"/>
          </p:cNvSpPr>
          <p:nvPr>
            <p:ph type="title"/>
          </p:nvPr>
        </p:nvSpPr>
        <p:spPr>
          <a:xfrm>
            <a:off x="831847" y="861392"/>
            <a:ext cx="10515600" cy="1126434"/>
          </a:xfrm>
        </p:spPr>
        <p:txBody>
          <a:bodyPr/>
          <a:lstStyle/>
          <a:p>
            <a:r>
              <a:rPr lang="en-GB" sz="3600" dirty="0">
                <a:solidFill>
                  <a:schemeClr val="accent2">
                    <a:lumMod val="40000"/>
                    <a:lumOff val="60000"/>
                  </a:schemeClr>
                </a:solidFill>
              </a:rPr>
              <a:t>V. Izbrane teme: </a:t>
            </a:r>
            <a:br>
              <a:rPr lang="en-GB" sz="3600" dirty="0">
                <a:solidFill>
                  <a:schemeClr val="accent2">
                    <a:lumMod val="40000"/>
                    <a:lumOff val="60000"/>
                  </a:schemeClr>
                </a:solidFill>
              </a:rPr>
            </a:br>
            <a:r>
              <a:rPr lang="en-GB" sz="3600" dirty="0"/>
              <a:t>Odprta znanost, avtorske pravice in UI</a:t>
            </a:r>
            <a:endParaRPr lang="en-SI" dirty="0"/>
          </a:p>
        </p:txBody>
      </p:sp>
      <p:sp>
        <p:nvSpPr>
          <p:cNvPr id="3" name="Text Placeholder 2">
            <a:extLst>
              <a:ext uri="{FF2B5EF4-FFF2-40B4-BE49-F238E27FC236}">
                <a16:creationId xmlns:a16="http://schemas.microsoft.com/office/drawing/2014/main" id="{A1788A38-DE81-1CC2-E73D-F8FDB11964B0}"/>
              </a:ext>
            </a:extLst>
          </p:cNvPr>
          <p:cNvSpPr>
            <a:spLocks noGrp="1"/>
          </p:cNvSpPr>
          <p:nvPr>
            <p:ph type="body" idx="1"/>
          </p:nvPr>
        </p:nvSpPr>
        <p:spPr>
          <a:xfrm>
            <a:off x="831847" y="1987826"/>
            <a:ext cx="10515600" cy="4101821"/>
          </a:xfrm>
        </p:spPr>
        <p:txBody>
          <a:bodyPr>
            <a:normAutofit/>
          </a:bodyPr>
          <a:lstStyle/>
          <a:p>
            <a:endParaRPr lang="sl-SI" sz="4000" dirty="0">
              <a:solidFill>
                <a:schemeClr val="accent2"/>
              </a:solidFill>
              <a:latin typeface="+mj-lt"/>
            </a:endParaRPr>
          </a:p>
          <a:p>
            <a:r>
              <a:rPr lang="en-SI" sz="2400" b="0" dirty="0">
                <a:solidFill>
                  <a:schemeClr val="accent2"/>
                </a:solidFill>
              </a:rPr>
              <a:t>Pravice do sekundarnega publiciranja</a:t>
            </a:r>
          </a:p>
          <a:p>
            <a:r>
              <a:rPr lang="en-SI" sz="2400" b="0" dirty="0"/>
              <a:t>	Obveznost, da se določi, da se objavi pod odprto licenco?</a:t>
            </a:r>
          </a:p>
        </p:txBody>
      </p:sp>
    </p:spTree>
    <p:extLst>
      <p:ext uri="{BB962C8B-B14F-4D97-AF65-F5344CB8AC3E}">
        <p14:creationId xmlns:p14="http://schemas.microsoft.com/office/powerpoint/2010/main" val="6345432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F052-F647-A7FA-E832-1515B8915F1C}"/>
              </a:ext>
            </a:extLst>
          </p:cNvPr>
          <p:cNvSpPr>
            <a:spLocks noGrp="1"/>
          </p:cNvSpPr>
          <p:nvPr>
            <p:ph type="title"/>
          </p:nvPr>
        </p:nvSpPr>
        <p:spPr>
          <a:xfrm>
            <a:off x="831847" y="861392"/>
            <a:ext cx="10515600" cy="1126434"/>
          </a:xfrm>
        </p:spPr>
        <p:txBody>
          <a:bodyPr/>
          <a:lstStyle/>
          <a:p>
            <a:r>
              <a:rPr lang="en-GB" sz="3600" dirty="0">
                <a:solidFill>
                  <a:schemeClr val="accent2">
                    <a:lumMod val="40000"/>
                    <a:lumOff val="60000"/>
                  </a:schemeClr>
                </a:solidFill>
              </a:rPr>
              <a:t>V. Izbrane teme: </a:t>
            </a:r>
            <a:br>
              <a:rPr lang="en-GB" sz="3600" dirty="0">
                <a:solidFill>
                  <a:schemeClr val="accent2"/>
                </a:solidFill>
              </a:rPr>
            </a:br>
            <a:r>
              <a:rPr lang="en-GB" sz="3600" dirty="0">
                <a:solidFill>
                  <a:schemeClr val="accent2"/>
                </a:solidFill>
              </a:rPr>
              <a:t>Ovire in spodbude za odprto znanost v ZASP</a:t>
            </a:r>
            <a:endParaRPr lang="en-SI" dirty="0">
              <a:solidFill>
                <a:schemeClr val="accent2"/>
              </a:solidFill>
            </a:endParaRPr>
          </a:p>
        </p:txBody>
      </p:sp>
      <p:sp>
        <p:nvSpPr>
          <p:cNvPr id="3" name="Text Placeholder 2">
            <a:extLst>
              <a:ext uri="{FF2B5EF4-FFF2-40B4-BE49-F238E27FC236}">
                <a16:creationId xmlns:a16="http://schemas.microsoft.com/office/drawing/2014/main" id="{A1788A38-DE81-1CC2-E73D-F8FDB11964B0}"/>
              </a:ext>
            </a:extLst>
          </p:cNvPr>
          <p:cNvSpPr>
            <a:spLocks noGrp="1"/>
          </p:cNvSpPr>
          <p:nvPr>
            <p:ph type="body" idx="1"/>
          </p:nvPr>
        </p:nvSpPr>
        <p:spPr>
          <a:xfrm>
            <a:off x="831847" y="1987826"/>
            <a:ext cx="10515600" cy="4101821"/>
          </a:xfrm>
        </p:spPr>
        <p:txBody>
          <a:bodyPr>
            <a:normAutofit/>
          </a:bodyPr>
          <a:lstStyle/>
          <a:p>
            <a:endParaRPr lang="sl-SI" sz="4000" dirty="0">
              <a:solidFill>
                <a:schemeClr val="accent2"/>
              </a:solidFill>
              <a:latin typeface="+mj-lt"/>
            </a:endParaRPr>
          </a:p>
        </p:txBody>
      </p:sp>
    </p:spTree>
    <p:extLst>
      <p:ext uri="{BB962C8B-B14F-4D97-AF65-F5344CB8AC3E}">
        <p14:creationId xmlns:p14="http://schemas.microsoft.com/office/powerpoint/2010/main" val="34019958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32B4-A689-FF87-F95B-BC95EB7F0E3A}"/>
              </a:ext>
            </a:extLst>
          </p:cNvPr>
          <p:cNvSpPr>
            <a:spLocks noGrp="1"/>
          </p:cNvSpPr>
          <p:nvPr>
            <p:ph type="title"/>
          </p:nvPr>
        </p:nvSpPr>
        <p:spPr/>
        <p:txBody>
          <a:bodyPr>
            <a:normAutofit fontScale="90000"/>
          </a:bodyPr>
          <a:lstStyle/>
          <a:p>
            <a:r>
              <a:rPr lang="en-SI" dirty="0"/>
              <a:t>Ovire za odprto znanost v ZASP</a:t>
            </a:r>
          </a:p>
        </p:txBody>
      </p:sp>
      <p:sp>
        <p:nvSpPr>
          <p:cNvPr id="3" name="Content Placeholder 2">
            <a:extLst>
              <a:ext uri="{FF2B5EF4-FFF2-40B4-BE49-F238E27FC236}">
                <a16:creationId xmlns:a16="http://schemas.microsoft.com/office/drawing/2014/main" id="{20FFA330-B248-6262-614F-C6F49B9B680E}"/>
              </a:ext>
            </a:extLst>
          </p:cNvPr>
          <p:cNvSpPr>
            <a:spLocks noGrp="1"/>
          </p:cNvSpPr>
          <p:nvPr>
            <p:ph idx="1"/>
          </p:nvPr>
        </p:nvSpPr>
        <p:spPr/>
        <p:txBody>
          <a:bodyPr>
            <a:normAutofit fontScale="92500" lnSpcReduction="20000"/>
          </a:bodyPr>
          <a:lstStyle/>
          <a:p>
            <a:r>
              <a:rPr lang="en-GB" dirty="0" err="1"/>
              <a:t>Uporaba</a:t>
            </a:r>
            <a:r>
              <a:rPr lang="en-GB" dirty="0"/>
              <a:t> </a:t>
            </a:r>
            <a:r>
              <a:rPr lang="en-GB" dirty="0" err="1"/>
              <a:t>odprtih</a:t>
            </a:r>
            <a:r>
              <a:rPr lang="en-GB" dirty="0"/>
              <a:t> </a:t>
            </a:r>
            <a:r>
              <a:rPr lang="en-GB" dirty="0" err="1"/>
              <a:t>licenc</a:t>
            </a:r>
            <a:r>
              <a:rPr lang="en-GB" dirty="0"/>
              <a:t>?</a:t>
            </a:r>
          </a:p>
          <a:p>
            <a:endParaRPr lang="en-GB" dirty="0"/>
          </a:p>
          <a:p>
            <a:r>
              <a:rPr lang="en-GB" dirty="0" err="1"/>
              <a:t>Posvetilo</a:t>
            </a:r>
            <a:r>
              <a:rPr lang="en-GB" dirty="0"/>
              <a:t> </a:t>
            </a:r>
            <a:r>
              <a:rPr lang="en-GB" dirty="0" err="1"/>
              <a:t>javni</a:t>
            </a:r>
            <a:r>
              <a:rPr lang="en-GB" dirty="0"/>
              <a:t> </a:t>
            </a:r>
            <a:r>
              <a:rPr lang="en-GB" dirty="0" err="1"/>
              <a:t>domeni</a:t>
            </a:r>
            <a:r>
              <a:rPr lang="en-GB" dirty="0"/>
              <a:t>?</a:t>
            </a:r>
          </a:p>
          <a:p>
            <a:endParaRPr lang="en-GB" dirty="0"/>
          </a:p>
          <a:p>
            <a:pPr marL="0" indent="0">
              <a:buNone/>
            </a:pPr>
            <a:endParaRPr lang="en-GB" dirty="0"/>
          </a:p>
          <a:p>
            <a:r>
              <a:rPr lang="en-GB" dirty="0"/>
              <a:t>70. </a:t>
            </a:r>
            <a:r>
              <a:rPr lang="en-GB" dirty="0" err="1"/>
              <a:t>člen</a:t>
            </a:r>
            <a:r>
              <a:rPr lang="en-GB" dirty="0"/>
              <a:t> ZASP (</a:t>
            </a:r>
            <a:r>
              <a:rPr lang="en-GB" dirty="0" err="1"/>
              <a:t>Prenos</a:t>
            </a:r>
            <a:r>
              <a:rPr lang="en-GB" dirty="0"/>
              <a:t> </a:t>
            </a:r>
            <a:r>
              <a:rPr lang="en-GB" dirty="0" err="1"/>
              <a:t>posamičnih</a:t>
            </a:r>
            <a:r>
              <a:rPr lang="en-GB" dirty="0"/>
              <a:t> </a:t>
            </a:r>
            <a:r>
              <a:rPr lang="en-GB" dirty="0" err="1"/>
              <a:t>avtorskih</a:t>
            </a:r>
            <a:r>
              <a:rPr lang="en-GB" dirty="0"/>
              <a:t> </a:t>
            </a:r>
            <a:r>
              <a:rPr lang="en-GB" dirty="0" err="1"/>
              <a:t>pravic</a:t>
            </a:r>
            <a:r>
              <a:rPr lang="en-GB" dirty="0"/>
              <a:t>)</a:t>
            </a:r>
          </a:p>
          <a:p>
            <a:endParaRPr lang="en-GB" dirty="0"/>
          </a:p>
          <a:p>
            <a:r>
              <a:rPr lang="en-GB" dirty="0"/>
              <a:t>(1) </a:t>
            </a:r>
            <a:r>
              <a:rPr lang="en-GB" dirty="0" err="1"/>
              <a:t>Avtor</a:t>
            </a:r>
            <a:r>
              <a:rPr lang="en-GB" dirty="0"/>
              <a:t> ne more </a:t>
            </a:r>
            <a:r>
              <a:rPr lang="en-GB" dirty="0" err="1"/>
              <a:t>prenesti</a:t>
            </a:r>
            <a:r>
              <a:rPr lang="en-GB" dirty="0"/>
              <a:t> </a:t>
            </a:r>
            <a:r>
              <a:rPr lang="en-GB" dirty="0" err="1"/>
              <a:t>na</a:t>
            </a:r>
            <a:r>
              <a:rPr lang="en-GB" dirty="0"/>
              <a:t> </a:t>
            </a:r>
            <a:r>
              <a:rPr lang="en-GB" dirty="0" err="1"/>
              <a:t>druge</a:t>
            </a:r>
            <a:r>
              <a:rPr lang="en-GB" dirty="0"/>
              <a:t> </a:t>
            </a:r>
            <a:r>
              <a:rPr lang="en-GB" dirty="0" err="1"/>
              <a:t>osebe</a:t>
            </a:r>
            <a:r>
              <a:rPr lang="en-GB" dirty="0"/>
              <a:t> </a:t>
            </a:r>
            <a:r>
              <a:rPr lang="en-GB" dirty="0" err="1"/>
              <a:t>moralnih</a:t>
            </a:r>
            <a:r>
              <a:rPr lang="en-GB" dirty="0"/>
              <a:t> </a:t>
            </a:r>
            <a:r>
              <a:rPr lang="en-GB" dirty="0" err="1"/>
              <a:t>avtorskih</a:t>
            </a:r>
            <a:r>
              <a:rPr lang="en-GB" dirty="0"/>
              <a:t> </a:t>
            </a:r>
            <a:r>
              <a:rPr lang="en-GB" dirty="0" err="1"/>
              <a:t>pravic</a:t>
            </a:r>
            <a:r>
              <a:rPr lang="en-GB" dirty="0"/>
              <a:t>.</a:t>
            </a:r>
          </a:p>
          <a:p>
            <a:endParaRPr lang="en-GB" dirty="0"/>
          </a:p>
          <a:p>
            <a:r>
              <a:rPr lang="en-GB" dirty="0"/>
              <a:t>(2) </a:t>
            </a:r>
            <a:r>
              <a:rPr lang="en-GB" dirty="0" err="1"/>
              <a:t>Avtor</a:t>
            </a:r>
            <a:r>
              <a:rPr lang="en-GB" dirty="0"/>
              <a:t> </a:t>
            </a:r>
            <a:r>
              <a:rPr lang="en-GB" dirty="0" err="1"/>
              <a:t>lahko</a:t>
            </a:r>
            <a:r>
              <a:rPr lang="en-GB" dirty="0"/>
              <a:t> s </a:t>
            </a:r>
            <a:r>
              <a:rPr lang="en-GB" dirty="0" err="1"/>
              <a:t>pogodbo</a:t>
            </a:r>
            <a:r>
              <a:rPr lang="en-GB" dirty="0"/>
              <a:t> </a:t>
            </a:r>
            <a:r>
              <a:rPr lang="en-GB" dirty="0" err="1"/>
              <a:t>ali</a:t>
            </a:r>
            <a:r>
              <a:rPr lang="en-GB" dirty="0"/>
              <a:t> </a:t>
            </a:r>
            <a:r>
              <a:rPr lang="en-GB" dirty="0" err="1"/>
              <a:t>drugim</a:t>
            </a:r>
            <a:r>
              <a:rPr lang="en-GB" dirty="0"/>
              <a:t> </a:t>
            </a:r>
            <a:r>
              <a:rPr lang="en-GB" dirty="0" err="1"/>
              <a:t>pravnim</a:t>
            </a:r>
            <a:r>
              <a:rPr lang="en-GB" dirty="0"/>
              <a:t> </a:t>
            </a:r>
            <a:r>
              <a:rPr lang="en-GB" dirty="0" err="1"/>
              <a:t>poslom</a:t>
            </a:r>
            <a:r>
              <a:rPr lang="en-GB" dirty="0"/>
              <a:t> </a:t>
            </a:r>
            <a:r>
              <a:rPr lang="en-GB" dirty="0" err="1"/>
              <a:t>prenese</a:t>
            </a:r>
            <a:r>
              <a:rPr lang="en-GB" dirty="0"/>
              <a:t> </a:t>
            </a:r>
            <a:r>
              <a:rPr lang="en-GB" dirty="0" err="1"/>
              <a:t>na</a:t>
            </a:r>
            <a:r>
              <a:rPr lang="en-GB" dirty="0"/>
              <a:t> </a:t>
            </a:r>
            <a:r>
              <a:rPr lang="en-GB" dirty="0" err="1"/>
              <a:t>druge</a:t>
            </a:r>
            <a:r>
              <a:rPr lang="en-GB" dirty="0"/>
              <a:t> </a:t>
            </a:r>
            <a:r>
              <a:rPr lang="en-GB" dirty="0" err="1"/>
              <a:t>osebe</a:t>
            </a:r>
            <a:r>
              <a:rPr lang="en-GB" dirty="0"/>
              <a:t> </a:t>
            </a:r>
            <a:r>
              <a:rPr lang="en-GB" dirty="0" err="1"/>
              <a:t>posamične</a:t>
            </a:r>
            <a:r>
              <a:rPr lang="en-GB" dirty="0"/>
              <a:t> </a:t>
            </a:r>
            <a:r>
              <a:rPr lang="en-GB" dirty="0" err="1"/>
              <a:t>materialne</a:t>
            </a:r>
            <a:r>
              <a:rPr lang="en-GB" dirty="0"/>
              <a:t> </a:t>
            </a:r>
            <a:r>
              <a:rPr lang="en-GB" dirty="0" err="1"/>
              <a:t>avtorske</a:t>
            </a:r>
            <a:r>
              <a:rPr lang="en-GB" dirty="0"/>
              <a:t> </a:t>
            </a:r>
            <a:r>
              <a:rPr lang="en-GB" dirty="0" err="1"/>
              <a:t>pravice</a:t>
            </a:r>
            <a:r>
              <a:rPr lang="en-GB" dirty="0"/>
              <a:t> in </a:t>
            </a:r>
            <a:r>
              <a:rPr lang="en-GB" dirty="0" err="1"/>
              <a:t>druge</a:t>
            </a:r>
            <a:r>
              <a:rPr lang="en-GB" dirty="0"/>
              <a:t> </a:t>
            </a:r>
            <a:r>
              <a:rPr lang="en-GB" dirty="0" err="1"/>
              <a:t>pravice</a:t>
            </a:r>
            <a:r>
              <a:rPr lang="en-GB" dirty="0"/>
              <a:t> </a:t>
            </a:r>
            <a:r>
              <a:rPr lang="en-GB" dirty="0" err="1"/>
              <a:t>avtorja</a:t>
            </a:r>
            <a:r>
              <a:rPr lang="en-GB" dirty="0"/>
              <a:t>, </a:t>
            </a:r>
            <a:r>
              <a:rPr lang="en-GB" dirty="0" err="1"/>
              <a:t>če</a:t>
            </a:r>
            <a:r>
              <a:rPr lang="en-GB" dirty="0"/>
              <a:t> </a:t>
            </a:r>
            <a:r>
              <a:rPr lang="en-GB" dirty="0" err="1"/>
              <a:t>ni</a:t>
            </a:r>
            <a:r>
              <a:rPr lang="en-GB" dirty="0"/>
              <a:t> s </a:t>
            </a:r>
            <a:r>
              <a:rPr lang="en-GB" dirty="0" err="1"/>
              <a:t>tem</a:t>
            </a:r>
            <a:r>
              <a:rPr lang="en-GB" dirty="0"/>
              <a:t> </a:t>
            </a:r>
            <a:r>
              <a:rPr lang="en-GB" dirty="0" err="1"/>
              <a:t>zakonom</a:t>
            </a:r>
            <a:r>
              <a:rPr lang="en-GB" dirty="0"/>
              <a:t> </a:t>
            </a:r>
            <a:r>
              <a:rPr lang="en-GB" dirty="0" err="1"/>
              <a:t>drugače</a:t>
            </a:r>
            <a:r>
              <a:rPr lang="en-GB" dirty="0"/>
              <a:t> </a:t>
            </a:r>
            <a:r>
              <a:rPr lang="en-GB" dirty="0" err="1"/>
              <a:t>določeno</a:t>
            </a:r>
            <a:r>
              <a:rPr lang="en-GB" dirty="0"/>
              <a:t>.</a:t>
            </a:r>
          </a:p>
          <a:p>
            <a:endParaRPr lang="en-GB" dirty="0"/>
          </a:p>
          <a:p>
            <a:endParaRPr lang="en-GB" dirty="0"/>
          </a:p>
          <a:p>
            <a:endParaRPr lang="en-GB" dirty="0"/>
          </a:p>
          <a:p>
            <a:endParaRPr lang="en-SI" dirty="0"/>
          </a:p>
        </p:txBody>
      </p:sp>
    </p:spTree>
    <p:extLst>
      <p:ext uri="{BB962C8B-B14F-4D97-AF65-F5344CB8AC3E}">
        <p14:creationId xmlns:p14="http://schemas.microsoft.com/office/powerpoint/2010/main" val="14111610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9B17-D5C9-B647-DA13-35A78112740C}"/>
              </a:ext>
            </a:extLst>
          </p:cNvPr>
          <p:cNvSpPr>
            <a:spLocks noGrp="1"/>
          </p:cNvSpPr>
          <p:nvPr>
            <p:ph type="title"/>
          </p:nvPr>
        </p:nvSpPr>
        <p:spPr/>
        <p:txBody>
          <a:bodyPr>
            <a:normAutofit fontScale="90000"/>
          </a:bodyPr>
          <a:lstStyle/>
          <a:p>
            <a:r>
              <a:rPr lang="en-SI" dirty="0"/>
              <a:t>Ovire za odprto znanost v ZASP</a:t>
            </a:r>
          </a:p>
        </p:txBody>
      </p:sp>
      <p:sp>
        <p:nvSpPr>
          <p:cNvPr id="3" name="Content Placeholder 2">
            <a:extLst>
              <a:ext uri="{FF2B5EF4-FFF2-40B4-BE49-F238E27FC236}">
                <a16:creationId xmlns:a16="http://schemas.microsoft.com/office/drawing/2014/main" id="{5053A037-51A0-A64B-AE12-F275AC2C6553}"/>
              </a:ext>
            </a:extLst>
          </p:cNvPr>
          <p:cNvSpPr>
            <a:spLocks noGrp="1"/>
          </p:cNvSpPr>
          <p:nvPr>
            <p:ph idx="1"/>
          </p:nvPr>
        </p:nvSpPr>
        <p:spPr/>
        <p:txBody>
          <a:bodyPr/>
          <a:lstStyle/>
          <a:p>
            <a:r>
              <a:rPr lang="en-GB" dirty="0" err="1"/>
              <a:t>Omejevanje</a:t>
            </a:r>
            <a:r>
              <a:rPr lang="en-GB" dirty="0"/>
              <a:t> </a:t>
            </a:r>
            <a:r>
              <a:rPr lang="en-GB" dirty="0" err="1"/>
              <a:t>učinkov</a:t>
            </a:r>
            <a:r>
              <a:rPr lang="en-GB" dirty="0"/>
              <a:t> </a:t>
            </a:r>
            <a:r>
              <a:rPr lang="en-GB" dirty="0" err="1"/>
              <a:t>odprtih</a:t>
            </a:r>
            <a:r>
              <a:rPr lang="en-GB" dirty="0"/>
              <a:t> </a:t>
            </a:r>
            <a:r>
              <a:rPr lang="en-GB" dirty="0" err="1"/>
              <a:t>licenc</a:t>
            </a:r>
            <a:endParaRPr lang="en-GB" dirty="0"/>
          </a:p>
          <a:p>
            <a:endParaRPr lang="en-GB" dirty="0"/>
          </a:p>
          <a:p>
            <a:r>
              <a:rPr lang="en-GB" dirty="0" err="1"/>
              <a:t>Omejevanje</a:t>
            </a:r>
            <a:r>
              <a:rPr lang="en-GB" dirty="0"/>
              <a:t> (</a:t>
            </a:r>
            <a:r>
              <a:rPr lang="en-GB" dirty="0" err="1"/>
              <a:t>onemogočanje</a:t>
            </a:r>
            <a:r>
              <a:rPr lang="en-GB" dirty="0"/>
              <a:t>) </a:t>
            </a:r>
            <a:r>
              <a:rPr lang="en-GB" dirty="0" err="1"/>
              <a:t>posvetila</a:t>
            </a:r>
            <a:r>
              <a:rPr lang="en-GB" dirty="0"/>
              <a:t> </a:t>
            </a:r>
            <a:r>
              <a:rPr lang="en-GB" dirty="0" err="1"/>
              <a:t>javni</a:t>
            </a:r>
            <a:r>
              <a:rPr lang="en-GB" dirty="0"/>
              <a:t> </a:t>
            </a:r>
            <a:r>
              <a:rPr lang="en-GB" dirty="0" err="1"/>
              <a:t>domeni</a:t>
            </a:r>
            <a:endParaRPr lang="en-GB" dirty="0"/>
          </a:p>
          <a:p>
            <a:endParaRPr lang="en-GB" dirty="0"/>
          </a:p>
          <a:p>
            <a:endParaRPr lang="en-GB" dirty="0"/>
          </a:p>
          <a:p>
            <a:endParaRPr lang="en-GB" dirty="0"/>
          </a:p>
          <a:p>
            <a:endParaRPr lang="en-GB" dirty="0"/>
          </a:p>
          <a:p>
            <a:endParaRPr lang="en-GB" dirty="0"/>
          </a:p>
          <a:p>
            <a:endParaRPr lang="en-SI" dirty="0"/>
          </a:p>
        </p:txBody>
      </p:sp>
    </p:spTree>
    <p:extLst>
      <p:ext uri="{BB962C8B-B14F-4D97-AF65-F5344CB8AC3E}">
        <p14:creationId xmlns:p14="http://schemas.microsoft.com/office/powerpoint/2010/main" val="32154323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1A06-79DD-CB35-2EC4-D30AB48EE0BB}"/>
              </a:ext>
            </a:extLst>
          </p:cNvPr>
          <p:cNvSpPr>
            <a:spLocks noGrp="1"/>
          </p:cNvSpPr>
          <p:nvPr>
            <p:ph type="title"/>
          </p:nvPr>
        </p:nvSpPr>
        <p:spPr/>
        <p:txBody>
          <a:bodyPr>
            <a:normAutofit fontScale="90000"/>
          </a:bodyPr>
          <a:lstStyle/>
          <a:p>
            <a:r>
              <a:rPr lang="en-SI" dirty="0"/>
              <a:t>Ovire za odprto znanost v ZASP</a:t>
            </a:r>
          </a:p>
        </p:txBody>
      </p:sp>
      <p:sp>
        <p:nvSpPr>
          <p:cNvPr id="3" name="Content Placeholder 2">
            <a:extLst>
              <a:ext uri="{FF2B5EF4-FFF2-40B4-BE49-F238E27FC236}">
                <a16:creationId xmlns:a16="http://schemas.microsoft.com/office/drawing/2014/main" id="{05E6A31D-B38D-1683-F33E-077B8F541E0A}"/>
              </a:ext>
            </a:extLst>
          </p:cNvPr>
          <p:cNvSpPr>
            <a:spLocks noGrp="1"/>
          </p:cNvSpPr>
          <p:nvPr>
            <p:ph idx="1"/>
          </p:nvPr>
        </p:nvSpPr>
        <p:spPr/>
        <p:txBody>
          <a:bodyPr>
            <a:normAutofit fontScale="70000" lnSpcReduction="20000"/>
          </a:bodyPr>
          <a:lstStyle/>
          <a:p>
            <a:r>
              <a:rPr lang="en-GB" dirty="0"/>
              <a:t>37. </a:t>
            </a:r>
            <a:r>
              <a:rPr lang="en-GB" dirty="0" err="1"/>
              <a:t>člen</a:t>
            </a:r>
            <a:r>
              <a:rPr lang="en-GB" dirty="0"/>
              <a:t> ZASP - </a:t>
            </a:r>
            <a:r>
              <a:rPr lang="en-GB" dirty="0" err="1"/>
              <a:t>pravica</a:t>
            </a:r>
            <a:r>
              <a:rPr lang="en-GB" dirty="0"/>
              <a:t> do </a:t>
            </a:r>
            <a:r>
              <a:rPr lang="en-GB" dirty="0" err="1"/>
              <a:t>nadomestila</a:t>
            </a:r>
            <a:endParaRPr lang="en-GB" dirty="0"/>
          </a:p>
          <a:p>
            <a:r>
              <a:rPr lang="en-GB" dirty="0"/>
              <a:t>(1) </a:t>
            </a:r>
            <a:r>
              <a:rPr lang="en-GB" dirty="0" err="1"/>
              <a:t>Avtor</a:t>
            </a:r>
            <a:r>
              <a:rPr lang="en-GB" dirty="0"/>
              <a:t> </a:t>
            </a:r>
            <a:r>
              <a:rPr lang="en-GB" dirty="0" err="1"/>
              <a:t>ima</a:t>
            </a:r>
            <a:r>
              <a:rPr lang="en-GB" dirty="0"/>
              <a:t> </a:t>
            </a:r>
            <a:r>
              <a:rPr lang="en-GB" dirty="0" err="1"/>
              <a:t>pravico</a:t>
            </a:r>
            <a:r>
              <a:rPr lang="en-GB" dirty="0"/>
              <a:t> do </a:t>
            </a:r>
            <a:r>
              <a:rPr lang="en-GB" dirty="0" err="1"/>
              <a:t>pravičnega</a:t>
            </a:r>
            <a:r>
              <a:rPr lang="en-GB" dirty="0"/>
              <a:t> </a:t>
            </a:r>
            <a:r>
              <a:rPr lang="en-GB" dirty="0" err="1"/>
              <a:t>nadomestila</a:t>
            </a:r>
            <a:r>
              <a:rPr lang="en-GB" dirty="0"/>
              <a:t> za </a:t>
            </a:r>
            <a:r>
              <a:rPr lang="en-GB" dirty="0" err="1"/>
              <a:t>tonsko</a:t>
            </a:r>
            <a:r>
              <a:rPr lang="en-GB" dirty="0"/>
              <a:t> </a:t>
            </a:r>
            <a:r>
              <a:rPr lang="en-GB" dirty="0" err="1"/>
              <a:t>ali</a:t>
            </a:r>
            <a:r>
              <a:rPr lang="en-GB" dirty="0"/>
              <a:t> </a:t>
            </a:r>
            <a:r>
              <a:rPr lang="en-GB" dirty="0" err="1"/>
              <a:t>vizualno</a:t>
            </a:r>
            <a:r>
              <a:rPr lang="en-GB" dirty="0"/>
              <a:t> </a:t>
            </a:r>
            <a:r>
              <a:rPr lang="en-GB" dirty="0" err="1"/>
              <a:t>snemanje</a:t>
            </a:r>
            <a:r>
              <a:rPr lang="en-GB" dirty="0"/>
              <a:t> in za </a:t>
            </a:r>
            <a:r>
              <a:rPr lang="en-GB" dirty="0" err="1"/>
              <a:t>fotokopiranje</a:t>
            </a:r>
            <a:r>
              <a:rPr lang="en-GB" dirty="0"/>
              <a:t> </a:t>
            </a:r>
            <a:r>
              <a:rPr lang="en-GB" dirty="0" err="1"/>
              <a:t>svojega</a:t>
            </a:r>
            <a:r>
              <a:rPr lang="en-GB" dirty="0"/>
              <a:t> dela, ki se </a:t>
            </a:r>
            <a:r>
              <a:rPr lang="en-GB" dirty="0" err="1"/>
              <a:t>izvrši</a:t>
            </a:r>
            <a:r>
              <a:rPr lang="en-GB" dirty="0"/>
              <a:t> pod </a:t>
            </a:r>
            <a:r>
              <a:rPr lang="en-GB" dirty="0" err="1"/>
              <a:t>pogoji</a:t>
            </a:r>
            <a:r>
              <a:rPr lang="en-GB" dirty="0"/>
              <a:t> </a:t>
            </a:r>
            <a:r>
              <a:rPr lang="en-GB" dirty="0" err="1"/>
              <a:t>privatne</a:t>
            </a:r>
            <a:r>
              <a:rPr lang="en-GB" dirty="0"/>
              <a:t> </a:t>
            </a:r>
            <a:r>
              <a:rPr lang="en-GB" dirty="0" err="1"/>
              <a:t>ali</a:t>
            </a:r>
            <a:r>
              <a:rPr lang="en-GB" dirty="0"/>
              <a:t> </a:t>
            </a:r>
            <a:r>
              <a:rPr lang="en-GB" dirty="0" err="1"/>
              <a:t>druge</a:t>
            </a:r>
            <a:r>
              <a:rPr lang="en-GB" dirty="0"/>
              <a:t> </a:t>
            </a:r>
            <a:r>
              <a:rPr lang="en-GB" dirty="0" err="1"/>
              <a:t>lastne</a:t>
            </a:r>
            <a:r>
              <a:rPr lang="en-GB" dirty="0"/>
              <a:t> </a:t>
            </a:r>
            <a:r>
              <a:rPr lang="en-GB" dirty="0" err="1"/>
              <a:t>uporabe</a:t>
            </a:r>
            <a:r>
              <a:rPr lang="en-GB" dirty="0"/>
              <a:t> </a:t>
            </a:r>
            <a:r>
              <a:rPr lang="en-GB" dirty="0" err="1"/>
              <a:t>iz</a:t>
            </a:r>
            <a:r>
              <a:rPr lang="en-GB" dirty="0"/>
              <a:t> 50. </a:t>
            </a:r>
            <a:r>
              <a:rPr lang="en-GB" dirty="0" err="1"/>
              <a:t>člena</a:t>
            </a:r>
            <a:r>
              <a:rPr lang="en-GB" dirty="0"/>
              <a:t> </a:t>
            </a:r>
            <a:r>
              <a:rPr lang="en-GB" dirty="0" err="1"/>
              <a:t>tega</a:t>
            </a:r>
            <a:r>
              <a:rPr lang="en-GB" dirty="0"/>
              <a:t> </a:t>
            </a:r>
            <a:r>
              <a:rPr lang="en-GB" dirty="0" err="1"/>
              <a:t>zakona</a:t>
            </a:r>
            <a:r>
              <a:rPr lang="en-GB" dirty="0"/>
              <a:t>.</a:t>
            </a:r>
          </a:p>
          <a:p>
            <a:r>
              <a:rPr lang="en-GB" dirty="0"/>
              <a:t>(2) </a:t>
            </a:r>
            <a:r>
              <a:rPr lang="en-GB" dirty="0" err="1"/>
              <a:t>Nadomestilo</a:t>
            </a:r>
            <a:r>
              <a:rPr lang="en-GB" dirty="0"/>
              <a:t> </a:t>
            </a:r>
            <a:r>
              <a:rPr lang="en-GB" dirty="0" err="1"/>
              <a:t>iz</a:t>
            </a:r>
            <a:r>
              <a:rPr lang="en-GB" dirty="0"/>
              <a:t> </a:t>
            </a:r>
            <a:r>
              <a:rPr lang="en-GB" dirty="0" err="1"/>
              <a:t>prejšnjega</a:t>
            </a:r>
            <a:r>
              <a:rPr lang="en-GB" dirty="0"/>
              <a:t> </a:t>
            </a:r>
            <a:r>
              <a:rPr lang="en-GB" dirty="0" err="1"/>
              <a:t>odstavka</a:t>
            </a:r>
            <a:r>
              <a:rPr lang="en-GB" dirty="0"/>
              <a:t> za </a:t>
            </a:r>
            <a:r>
              <a:rPr lang="en-GB" dirty="0" err="1"/>
              <a:t>tonsko</a:t>
            </a:r>
            <a:r>
              <a:rPr lang="en-GB" dirty="0"/>
              <a:t> in </a:t>
            </a:r>
            <a:r>
              <a:rPr lang="en-GB" dirty="0" err="1"/>
              <a:t>vizualno</a:t>
            </a:r>
            <a:r>
              <a:rPr lang="en-GB" dirty="0"/>
              <a:t> </a:t>
            </a:r>
            <a:r>
              <a:rPr lang="en-GB" dirty="0" err="1"/>
              <a:t>snemanje</a:t>
            </a:r>
            <a:r>
              <a:rPr lang="en-GB" dirty="0"/>
              <a:t> se </a:t>
            </a:r>
            <a:r>
              <a:rPr lang="en-GB" dirty="0" err="1"/>
              <a:t>plačuje</a:t>
            </a:r>
            <a:r>
              <a:rPr lang="en-GB" dirty="0"/>
              <a:t>:</a:t>
            </a:r>
          </a:p>
          <a:p>
            <a:r>
              <a:rPr lang="en-GB" dirty="0"/>
              <a:t>1.      </a:t>
            </a:r>
            <a:r>
              <a:rPr lang="en-GB" dirty="0" err="1"/>
              <a:t>pri</a:t>
            </a:r>
            <a:r>
              <a:rPr lang="en-GB" dirty="0"/>
              <a:t> </a:t>
            </a:r>
            <a:r>
              <a:rPr lang="en-GB" dirty="0" err="1"/>
              <a:t>prvi</a:t>
            </a:r>
            <a:r>
              <a:rPr lang="en-GB" dirty="0"/>
              <a:t> </a:t>
            </a:r>
            <a:r>
              <a:rPr lang="en-GB" dirty="0" err="1"/>
              <a:t>prodaji</a:t>
            </a:r>
            <a:r>
              <a:rPr lang="en-GB" dirty="0"/>
              <a:t> </a:t>
            </a:r>
            <a:r>
              <a:rPr lang="en-GB" dirty="0" err="1"/>
              <a:t>ali</a:t>
            </a:r>
            <a:r>
              <a:rPr lang="en-GB" dirty="0"/>
              <a:t> </a:t>
            </a:r>
            <a:r>
              <a:rPr lang="en-GB" dirty="0" err="1"/>
              <a:t>uvozu</a:t>
            </a:r>
            <a:r>
              <a:rPr lang="en-GB" dirty="0"/>
              <a:t> </a:t>
            </a:r>
            <a:r>
              <a:rPr lang="en-GB" dirty="0" err="1"/>
              <a:t>novih</a:t>
            </a:r>
            <a:r>
              <a:rPr lang="en-GB" dirty="0"/>
              <a:t> </a:t>
            </a:r>
            <a:r>
              <a:rPr lang="en-GB" dirty="0" err="1"/>
              <a:t>naprav</a:t>
            </a:r>
            <a:r>
              <a:rPr lang="en-GB" dirty="0"/>
              <a:t> za </a:t>
            </a:r>
            <a:r>
              <a:rPr lang="en-GB" dirty="0" err="1"/>
              <a:t>tonsko</a:t>
            </a:r>
            <a:r>
              <a:rPr lang="en-GB" dirty="0"/>
              <a:t> in </a:t>
            </a:r>
            <a:r>
              <a:rPr lang="en-GB" dirty="0" err="1"/>
              <a:t>vizualno</a:t>
            </a:r>
            <a:r>
              <a:rPr lang="en-GB" dirty="0"/>
              <a:t> </a:t>
            </a:r>
            <a:r>
              <a:rPr lang="en-GB" dirty="0" err="1"/>
              <a:t>snemanje</a:t>
            </a:r>
            <a:r>
              <a:rPr lang="en-GB" dirty="0"/>
              <a:t>, in</a:t>
            </a:r>
          </a:p>
          <a:p>
            <a:r>
              <a:rPr lang="en-GB" dirty="0"/>
              <a:t>2.      </a:t>
            </a:r>
            <a:r>
              <a:rPr lang="en-GB" dirty="0" err="1"/>
              <a:t>pri</a:t>
            </a:r>
            <a:r>
              <a:rPr lang="en-GB" dirty="0"/>
              <a:t> </a:t>
            </a:r>
            <a:r>
              <a:rPr lang="en-GB" dirty="0" err="1"/>
              <a:t>prvi</a:t>
            </a:r>
            <a:r>
              <a:rPr lang="en-GB" dirty="0"/>
              <a:t> </a:t>
            </a:r>
            <a:r>
              <a:rPr lang="en-GB" dirty="0" err="1"/>
              <a:t>prodaji</a:t>
            </a:r>
            <a:r>
              <a:rPr lang="en-GB" dirty="0"/>
              <a:t> </a:t>
            </a:r>
            <a:r>
              <a:rPr lang="en-GB" dirty="0" err="1"/>
              <a:t>ali</a:t>
            </a:r>
            <a:r>
              <a:rPr lang="en-GB" dirty="0"/>
              <a:t> </a:t>
            </a:r>
            <a:r>
              <a:rPr lang="en-GB" dirty="0" err="1"/>
              <a:t>uvozu</a:t>
            </a:r>
            <a:r>
              <a:rPr lang="en-GB" dirty="0"/>
              <a:t> </a:t>
            </a:r>
            <a:r>
              <a:rPr lang="en-GB" dirty="0" err="1"/>
              <a:t>novih</a:t>
            </a:r>
            <a:r>
              <a:rPr lang="en-GB" dirty="0"/>
              <a:t> </a:t>
            </a:r>
            <a:r>
              <a:rPr lang="en-GB" dirty="0" err="1"/>
              <a:t>praznih</a:t>
            </a:r>
            <a:r>
              <a:rPr lang="en-GB" dirty="0"/>
              <a:t> </a:t>
            </a:r>
            <a:r>
              <a:rPr lang="en-GB" dirty="0" err="1"/>
              <a:t>nosilcev</a:t>
            </a:r>
            <a:r>
              <a:rPr lang="en-GB" dirty="0"/>
              <a:t> </a:t>
            </a:r>
            <a:r>
              <a:rPr lang="en-GB" dirty="0" err="1"/>
              <a:t>zvoka</a:t>
            </a:r>
            <a:r>
              <a:rPr lang="en-GB" dirty="0"/>
              <a:t> </a:t>
            </a:r>
            <a:r>
              <a:rPr lang="en-GB" dirty="0" err="1"/>
              <a:t>ali</a:t>
            </a:r>
            <a:r>
              <a:rPr lang="en-GB" dirty="0"/>
              <a:t> </a:t>
            </a:r>
            <a:r>
              <a:rPr lang="en-GB" dirty="0" err="1"/>
              <a:t>slike</a:t>
            </a:r>
            <a:r>
              <a:rPr lang="en-GB" dirty="0"/>
              <a:t>.</a:t>
            </a:r>
          </a:p>
          <a:p>
            <a:r>
              <a:rPr lang="en-GB" dirty="0"/>
              <a:t>(3) </a:t>
            </a:r>
            <a:r>
              <a:rPr lang="en-GB" dirty="0" err="1"/>
              <a:t>Nadomestilo</a:t>
            </a:r>
            <a:r>
              <a:rPr lang="en-GB" dirty="0"/>
              <a:t> </a:t>
            </a:r>
            <a:r>
              <a:rPr lang="en-GB" dirty="0" err="1"/>
              <a:t>iz</a:t>
            </a:r>
            <a:r>
              <a:rPr lang="en-GB" dirty="0"/>
              <a:t> </a:t>
            </a:r>
            <a:r>
              <a:rPr lang="en-GB" dirty="0" err="1"/>
              <a:t>prvega</a:t>
            </a:r>
            <a:r>
              <a:rPr lang="en-GB" dirty="0"/>
              <a:t> </a:t>
            </a:r>
            <a:r>
              <a:rPr lang="en-GB" dirty="0" err="1"/>
              <a:t>odstavka</a:t>
            </a:r>
            <a:r>
              <a:rPr lang="en-GB" dirty="0"/>
              <a:t> </a:t>
            </a:r>
            <a:r>
              <a:rPr lang="en-GB" dirty="0" err="1"/>
              <a:t>tega</a:t>
            </a:r>
            <a:r>
              <a:rPr lang="en-GB" dirty="0"/>
              <a:t> </a:t>
            </a:r>
            <a:r>
              <a:rPr lang="en-GB" dirty="0" err="1"/>
              <a:t>člena</a:t>
            </a:r>
            <a:r>
              <a:rPr lang="en-GB" dirty="0"/>
              <a:t> za </a:t>
            </a:r>
            <a:r>
              <a:rPr lang="en-GB" dirty="0" err="1"/>
              <a:t>fotokopiranje</a:t>
            </a:r>
            <a:r>
              <a:rPr lang="en-GB" dirty="0"/>
              <a:t> se </a:t>
            </a:r>
            <a:r>
              <a:rPr lang="en-GB" dirty="0" err="1"/>
              <a:t>plačuje</a:t>
            </a:r>
            <a:r>
              <a:rPr lang="en-GB" dirty="0"/>
              <a:t>:</a:t>
            </a:r>
          </a:p>
          <a:p>
            <a:r>
              <a:rPr lang="en-GB" dirty="0"/>
              <a:t>1.      </a:t>
            </a:r>
            <a:r>
              <a:rPr lang="en-GB" dirty="0" err="1"/>
              <a:t>pri</a:t>
            </a:r>
            <a:r>
              <a:rPr lang="en-GB" dirty="0"/>
              <a:t> </a:t>
            </a:r>
            <a:r>
              <a:rPr lang="en-GB" dirty="0" err="1"/>
              <a:t>prvi</a:t>
            </a:r>
            <a:r>
              <a:rPr lang="en-GB" dirty="0"/>
              <a:t> </a:t>
            </a:r>
            <a:r>
              <a:rPr lang="en-GB" dirty="0" err="1"/>
              <a:t>prodaji</a:t>
            </a:r>
            <a:r>
              <a:rPr lang="en-GB" dirty="0"/>
              <a:t> </a:t>
            </a:r>
            <a:r>
              <a:rPr lang="en-GB" dirty="0" err="1"/>
              <a:t>ali</a:t>
            </a:r>
            <a:r>
              <a:rPr lang="en-GB" dirty="0"/>
              <a:t> </a:t>
            </a:r>
            <a:r>
              <a:rPr lang="en-GB" dirty="0" err="1"/>
              <a:t>uvozu</a:t>
            </a:r>
            <a:r>
              <a:rPr lang="en-GB" dirty="0"/>
              <a:t> </a:t>
            </a:r>
            <a:r>
              <a:rPr lang="en-GB" dirty="0" err="1"/>
              <a:t>novih</a:t>
            </a:r>
            <a:r>
              <a:rPr lang="en-GB" dirty="0"/>
              <a:t> </a:t>
            </a:r>
            <a:r>
              <a:rPr lang="en-GB" dirty="0" err="1"/>
              <a:t>naprav</a:t>
            </a:r>
            <a:r>
              <a:rPr lang="en-GB" dirty="0"/>
              <a:t> za </a:t>
            </a:r>
            <a:r>
              <a:rPr lang="en-GB" dirty="0" err="1"/>
              <a:t>fotokopiranje</a:t>
            </a:r>
            <a:r>
              <a:rPr lang="en-GB" dirty="0"/>
              <a:t>, in</a:t>
            </a:r>
          </a:p>
          <a:p>
            <a:r>
              <a:rPr lang="en-GB" dirty="0"/>
              <a:t>2.      od </a:t>
            </a:r>
            <a:r>
              <a:rPr lang="en-GB" dirty="0" err="1"/>
              <a:t>fotokopij</a:t>
            </a:r>
            <a:r>
              <a:rPr lang="en-GB" dirty="0"/>
              <a:t>, </a:t>
            </a:r>
            <a:r>
              <a:rPr lang="en-GB" dirty="0" err="1"/>
              <a:t>narejenih</a:t>
            </a:r>
            <a:r>
              <a:rPr lang="en-GB" dirty="0"/>
              <a:t> za </a:t>
            </a:r>
            <a:r>
              <a:rPr lang="en-GB" dirty="0" err="1"/>
              <a:t>prodajo</a:t>
            </a:r>
            <a:r>
              <a:rPr lang="en-GB" dirty="0"/>
              <a:t>, in </a:t>
            </a:r>
            <a:r>
              <a:rPr lang="en-GB" dirty="0" err="1"/>
              <a:t>sicer</a:t>
            </a:r>
            <a:r>
              <a:rPr lang="en-GB" dirty="0"/>
              <a:t> </a:t>
            </a:r>
            <a:r>
              <a:rPr lang="en-GB" dirty="0" err="1"/>
              <a:t>mesečno</a:t>
            </a:r>
            <a:r>
              <a:rPr lang="en-GB" dirty="0"/>
              <a:t> glede </a:t>
            </a:r>
            <a:r>
              <a:rPr lang="en-GB" dirty="0" err="1"/>
              <a:t>na</a:t>
            </a:r>
            <a:r>
              <a:rPr lang="en-GB" dirty="0"/>
              <a:t> </a:t>
            </a:r>
            <a:r>
              <a:rPr lang="en-GB" dirty="0" err="1"/>
              <a:t>njihovo</a:t>
            </a:r>
            <a:r>
              <a:rPr lang="en-GB" dirty="0"/>
              <a:t> </a:t>
            </a:r>
            <a:r>
              <a:rPr lang="en-GB" dirty="0" err="1"/>
              <a:t>verjetno</a:t>
            </a:r>
            <a:r>
              <a:rPr lang="en-GB" dirty="0"/>
              <a:t> </a:t>
            </a:r>
            <a:r>
              <a:rPr lang="en-GB" dirty="0" err="1"/>
              <a:t>število</a:t>
            </a:r>
            <a:r>
              <a:rPr lang="en-GB" dirty="0"/>
              <a:t>.</a:t>
            </a:r>
          </a:p>
          <a:p>
            <a:r>
              <a:rPr lang="en-GB" dirty="0"/>
              <a:t>(4) Za </a:t>
            </a:r>
            <a:r>
              <a:rPr lang="en-GB" dirty="0" err="1"/>
              <a:t>namen</a:t>
            </a:r>
            <a:r>
              <a:rPr lang="en-GB" dirty="0"/>
              <a:t> </a:t>
            </a:r>
            <a:r>
              <a:rPr lang="en-GB" dirty="0" err="1"/>
              <a:t>tega</a:t>
            </a:r>
            <a:r>
              <a:rPr lang="en-GB" dirty="0"/>
              <a:t> </a:t>
            </a:r>
            <a:r>
              <a:rPr lang="en-GB" dirty="0" err="1"/>
              <a:t>zakona</a:t>
            </a:r>
            <a:r>
              <a:rPr lang="en-GB" dirty="0"/>
              <a:t> se </a:t>
            </a:r>
            <a:r>
              <a:rPr lang="en-GB" dirty="0" err="1"/>
              <a:t>kot</a:t>
            </a:r>
            <a:r>
              <a:rPr lang="en-GB" dirty="0"/>
              <a:t> </a:t>
            </a:r>
            <a:r>
              <a:rPr lang="en-GB" dirty="0" err="1"/>
              <a:t>uvoz</a:t>
            </a:r>
            <a:r>
              <a:rPr lang="en-GB" dirty="0"/>
              <a:t> </a:t>
            </a:r>
            <a:r>
              <a:rPr lang="en-GB" dirty="0" err="1"/>
              <a:t>šteje</a:t>
            </a:r>
            <a:r>
              <a:rPr lang="en-GB" dirty="0"/>
              <a:t> </a:t>
            </a:r>
            <a:r>
              <a:rPr lang="en-GB" dirty="0" err="1"/>
              <a:t>sprostitev</a:t>
            </a:r>
            <a:r>
              <a:rPr lang="en-GB" dirty="0"/>
              <a:t> </a:t>
            </a:r>
            <a:r>
              <a:rPr lang="en-GB" dirty="0" err="1"/>
              <a:t>blaga</a:t>
            </a:r>
            <a:r>
              <a:rPr lang="en-GB" dirty="0"/>
              <a:t> v </a:t>
            </a:r>
            <a:r>
              <a:rPr lang="en-GB" dirty="0" err="1"/>
              <a:t>prost</a:t>
            </a:r>
            <a:r>
              <a:rPr lang="en-GB" dirty="0"/>
              <a:t> </a:t>
            </a:r>
            <a:r>
              <a:rPr lang="en-GB" dirty="0" err="1"/>
              <a:t>promet</a:t>
            </a:r>
            <a:r>
              <a:rPr lang="en-GB" dirty="0"/>
              <a:t> v </a:t>
            </a:r>
            <a:r>
              <a:rPr lang="en-GB" dirty="0" err="1"/>
              <a:t>skladu</a:t>
            </a:r>
            <a:r>
              <a:rPr lang="en-GB" dirty="0"/>
              <a:t> s </a:t>
            </a:r>
            <a:r>
              <a:rPr lang="en-GB" dirty="0" err="1"/>
              <a:t>carinskimi</a:t>
            </a:r>
            <a:r>
              <a:rPr lang="en-GB" dirty="0"/>
              <a:t> </a:t>
            </a:r>
            <a:r>
              <a:rPr lang="en-GB" dirty="0" err="1"/>
              <a:t>predpisi</a:t>
            </a:r>
            <a:r>
              <a:rPr lang="en-GB" dirty="0"/>
              <a:t> </a:t>
            </a:r>
            <a:r>
              <a:rPr lang="en-GB" dirty="0" err="1"/>
              <a:t>Evropske</a:t>
            </a:r>
            <a:r>
              <a:rPr lang="en-GB" dirty="0"/>
              <a:t> </a:t>
            </a:r>
            <a:r>
              <a:rPr lang="en-GB" dirty="0" err="1"/>
              <a:t>skupnosti</a:t>
            </a:r>
            <a:r>
              <a:rPr lang="en-GB" dirty="0"/>
              <a:t> </a:t>
            </a:r>
            <a:r>
              <a:rPr lang="en-GB" dirty="0" err="1"/>
              <a:t>ter</a:t>
            </a:r>
            <a:r>
              <a:rPr lang="en-GB" dirty="0"/>
              <a:t> </a:t>
            </a:r>
            <a:r>
              <a:rPr lang="en-GB" dirty="0" err="1"/>
              <a:t>vsak</a:t>
            </a:r>
            <a:r>
              <a:rPr lang="en-GB" dirty="0"/>
              <a:t> </a:t>
            </a:r>
            <a:r>
              <a:rPr lang="en-GB" dirty="0" err="1"/>
              <a:t>vnos</a:t>
            </a:r>
            <a:r>
              <a:rPr lang="en-GB" dirty="0"/>
              <a:t> </a:t>
            </a:r>
            <a:r>
              <a:rPr lang="en-GB" dirty="0" err="1"/>
              <a:t>na</a:t>
            </a:r>
            <a:r>
              <a:rPr lang="en-GB" dirty="0"/>
              <a:t> </a:t>
            </a:r>
            <a:r>
              <a:rPr lang="en-GB" dirty="0" err="1"/>
              <a:t>ozemlje</a:t>
            </a:r>
            <a:r>
              <a:rPr lang="en-GB" dirty="0"/>
              <a:t> </a:t>
            </a:r>
            <a:r>
              <a:rPr lang="en-GB" dirty="0" err="1"/>
              <a:t>Republike</a:t>
            </a:r>
            <a:r>
              <a:rPr lang="en-GB" dirty="0"/>
              <a:t> </a:t>
            </a:r>
            <a:r>
              <a:rPr lang="en-GB" dirty="0" err="1"/>
              <a:t>Slovenije</a:t>
            </a:r>
            <a:r>
              <a:rPr lang="en-GB" dirty="0"/>
              <a:t> </a:t>
            </a:r>
            <a:r>
              <a:rPr lang="en-GB" dirty="0" err="1"/>
              <a:t>iz</a:t>
            </a:r>
            <a:r>
              <a:rPr lang="en-GB" dirty="0"/>
              <a:t> </a:t>
            </a:r>
            <a:r>
              <a:rPr lang="en-GB" dirty="0" err="1"/>
              <a:t>drugih</a:t>
            </a:r>
            <a:r>
              <a:rPr lang="en-GB" dirty="0"/>
              <a:t> </a:t>
            </a:r>
            <a:r>
              <a:rPr lang="en-GB" dirty="0" err="1"/>
              <a:t>držav</a:t>
            </a:r>
            <a:r>
              <a:rPr lang="en-GB" dirty="0"/>
              <a:t> </a:t>
            </a:r>
            <a:r>
              <a:rPr lang="en-GB" dirty="0" err="1"/>
              <a:t>članic</a:t>
            </a:r>
            <a:r>
              <a:rPr lang="en-GB" dirty="0"/>
              <a:t> </a:t>
            </a:r>
            <a:r>
              <a:rPr lang="en-GB" dirty="0" err="1"/>
              <a:t>Evropske</a:t>
            </a:r>
            <a:r>
              <a:rPr lang="en-GB" dirty="0"/>
              <a:t> </a:t>
            </a:r>
            <a:r>
              <a:rPr lang="en-GB" dirty="0" err="1"/>
              <a:t>unije</a:t>
            </a:r>
            <a:r>
              <a:rPr lang="en-GB" dirty="0"/>
              <a:t>.</a:t>
            </a:r>
          </a:p>
          <a:p>
            <a:r>
              <a:rPr lang="en-GB" dirty="0"/>
              <a:t>(5) S </a:t>
            </a:r>
            <a:r>
              <a:rPr lang="en-GB" dirty="0" err="1"/>
              <a:t>fotokopiranjem</a:t>
            </a:r>
            <a:r>
              <a:rPr lang="en-GB" dirty="0"/>
              <a:t> po </a:t>
            </a:r>
            <a:r>
              <a:rPr lang="en-GB" dirty="0" err="1"/>
              <a:t>tem</a:t>
            </a:r>
            <a:r>
              <a:rPr lang="en-GB" dirty="0"/>
              <a:t> </a:t>
            </a:r>
            <a:r>
              <a:rPr lang="en-GB" dirty="0" err="1"/>
              <a:t>členu</a:t>
            </a:r>
            <a:r>
              <a:rPr lang="en-GB" dirty="0"/>
              <a:t> so </a:t>
            </a:r>
            <a:r>
              <a:rPr lang="en-GB" dirty="0" err="1"/>
              <a:t>izenačene</a:t>
            </a:r>
            <a:r>
              <a:rPr lang="en-GB" dirty="0"/>
              <a:t> </a:t>
            </a:r>
            <a:r>
              <a:rPr lang="en-GB" dirty="0" err="1"/>
              <a:t>druge</a:t>
            </a:r>
            <a:r>
              <a:rPr lang="en-GB" dirty="0"/>
              <a:t> </a:t>
            </a:r>
            <a:r>
              <a:rPr lang="en-GB" dirty="0" err="1"/>
              <a:t>podobne</a:t>
            </a:r>
            <a:r>
              <a:rPr lang="en-GB" dirty="0"/>
              <a:t> </a:t>
            </a:r>
            <a:r>
              <a:rPr lang="en-GB" dirty="0" err="1"/>
              <a:t>tehnike</a:t>
            </a:r>
            <a:r>
              <a:rPr lang="en-GB" dirty="0"/>
              <a:t> </a:t>
            </a:r>
            <a:r>
              <a:rPr lang="en-GB" dirty="0" err="1"/>
              <a:t>reproduciranja</a:t>
            </a:r>
            <a:r>
              <a:rPr lang="en-GB" dirty="0"/>
              <a:t>, z </a:t>
            </a:r>
            <a:r>
              <a:rPr lang="en-GB" dirty="0" err="1"/>
              <a:t>napravami</a:t>
            </a:r>
            <a:r>
              <a:rPr lang="en-GB" dirty="0"/>
              <a:t> za </a:t>
            </a:r>
            <a:r>
              <a:rPr lang="en-GB" dirty="0" err="1"/>
              <a:t>tonsko</a:t>
            </a:r>
            <a:r>
              <a:rPr lang="en-GB" dirty="0"/>
              <a:t> in </a:t>
            </a:r>
            <a:r>
              <a:rPr lang="en-GB" dirty="0" err="1"/>
              <a:t>vizualno</a:t>
            </a:r>
            <a:r>
              <a:rPr lang="en-GB" dirty="0"/>
              <a:t> </a:t>
            </a:r>
            <a:r>
              <a:rPr lang="en-GB" dirty="0" err="1"/>
              <a:t>snemanje</a:t>
            </a:r>
            <a:r>
              <a:rPr lang="en-GB" dirty="0"/>
              <a:t> so </a:t>
            </a:r>
            <a:r>
              <a:rPr lang="en-GB" dirty="0" err="1"/>
              <a:t>izenačene</a:t>
            </a:r>
            <a:r>
              <a:rPr lang="en-GB" dirty="0"/>
              <a:t> </a:t>
            </a:r>
            <a:r>
              <a:rPr lang="en-GB" dirty="0" err="1"/>
              <a:t>druge</a:t>
            </a:r>
            <a:r>
              <a:rPr lang="en-GB" dirty="0"/>
              <a:t> </a:t>
            </a:r>
            <a:r>
              <a:rPr lang="en-GB" dirty="0" err="1"/>
              <a:t>naprave</a:t>
            </a:r>
            <a:r>
              <a:rPr lang="en-GB" dirty="0"/>
              <a:t>, ki </a:t>
            </a:r>
            <a:r>
              <a:rPr lang="en-GB" dirty="0" err="1"/>
              <a:t>omogočajo</a:t>
            </a:r>
            <a:r>
              <a:rPr lang="en-GB" dirty="0"/>
              <a:t> </a:t>
            </a:r>
            <a:r>
              <a:rPr lang="en-GB" dirty="0" err="1"/>
              <a:t>isti</a:t>
            </a:r>
            <a:r>
              <a:rPr lang="en-GB" dirty="0"/>
              <a:t> </a:t>
            </a:r>
            <a:r>
              <a:rPr lang="en-GB" dirty="0" err="1"/>
              <a:t>učinek</a:t>
            </a:r>
            <a:r>
              <a:rPr lang="en-GB" dirty="0"/>
              <a:t>.</a:t>
            </a:r>
          </a:p>
          <a:p>
            <a:r>
              <a:rPr lang="en-GB" dirty="0"/>
              <a:t>(6) </a:t>
            </a:r>
            <a:r>
              <a:rPr lang="en-GB" dirty="0" err="1"/>
              <a:t>Pravica</a:t>
            </a:r>
            <a:r>
              <a:rPr lang="en-GB" dirty="0"/>
              <a:t> </a:t>
            </a:r>
            <a:r>
              <a:rPr lang="en-GB" dirty="0" err="1"/>
              <a:t>nadomestila</a:t>
            </a:r>
            <a:r>
              <a:rPr lang="en-GB" dirty="0"/>
              <a:t> </a:t>
            </a:r>
            <a:r>
              <a:rPr lang="en-GB" dirty="0" err="1"/>
              <a:t>iz</a:t>
            </a:r>
            <a:r>
              <a:rPr lang="en-GB" dirty="0"/>
              <a:t> </a:t>
            </a:r>
            <a:r>
              <a:rPr lang="en-GB" dirty="0" err="1"/>
              <a:t>prvega</a:t>
            </a:r>
            <a:r>
              <a:rPr lang="en-GB" dirty="0"/>
              <a:t> </a:t>
            </a:r>
            <a:r>
              <a:rPr lang="en-GB" dirty="0" err="1"/>
              <a:t>odstavka</a:t>
            </a:r>
            <a:r>
              <a:rPr lang="en-GB" dirty="0"/>
              <a:t> </a:t>
            </a:r>
            <a:r>
              <a:rPr lang="en-GB" dirty="0" err="1"/>
              <a:t>tega</a:t>
            </a:r>
            <a:r>
              <a:rPr lang="en-GB" dirty="0"/>
              <a:t> </a:t>
            </a:r>
            <a:r>
              <a:rPr lang="en-GB" dirty="0" err="1"/>
              <a:t>člena</a:t>
            </a:r>
            <a:r>
              <a:rPr lang="en-GB" dirty="0"/>
              <a:t> ne more </a:t>
            </a:r>
            <a:r>
              <a:rPr lang="en-GB" dirty="0" err="1"/>
              <a:t>biti</a:t>
            </a:r>
            <a:r>
              <a:rPr lang="en-GB" dirty="0"/>
              <a:t> </a:t>
            </a:r>
            <a:r>
              <a:rPr lang="en-GB" dirty="0" err="1"/>
              <a:t>predmet</a:t>
            </a:r>
            <a:r>
              <a:rPr lang="en-GB" dirty="0"/>
              <a:t> </a:t>
            </a:r>
            <a:r>
              <a:rPr lang="en-GB" dirty="0" err="1"/>
              <a:t>odpovedi</a:t>
            </a:r>
            <a:r>
              <a:rPr lang="en-GB" dirty="0"/>
              <a:t>, </a:t>
            </a:r>
            <a:r>
              <a:rPr lang="en-GB" dirty="0" err="1"/>
              <a:t>razpolaganja</a:t>
            </a:r>
            <a:r>
              <a:rPr lang="en-GB" dirty="0"/>
              <a:t> med </a:t>
            </a:r>
            <a:r>
              <a:rPr lang="en-GB" dirty="0" err="1"/>
              <a:t>živimi</a:t>
            </a:r>
            <a:r>
              <a:rPr lang="en-GB" dirty="0"/>
              <a:t> in </a:t>
            </a:r>
            <a:r>
              <a:rPr lang="en-GB" dirty="0" err="1"/>
              <a:t>izvršbe</a:t>
            </a:r>
            <a:r>
              <a:rPr lang="en-GB" dirty="0"/>
              <a:t>.</a:t>
            </a:r>
          </a:p>
          <a:p>
            <a:endParaRPr lang="en-GB" dirty="0"/>
          </a:p>
          <a:p>
            <a:endParaRPr lang="en-SI" dirty="0"/>
          </a:p>
        </p:txBody>
      </p:sp>
    </p:spTree>
    <p:extLst>
      <p:ext uri="{BB962C8B-B14F-4D97-AF65-F5344CB8AC3E}">
        <p14:creationId xmlns:p14="http://schemas.microsoft.com/office/powerpoint/2010/main" val="14205748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A081-8587-ADBC-4A9D-7F364EF04653}"/>
              </a:ext>
            </a:extLst>
          </p:cNvPr>
          <p:cNvSpPr>
            <a:spLocks noGrp="1"/>
          </p:cNvSpPr>
          <p:nvPr>
            <p:ph type="title"/>
          </p:nvPr>
        </p:nvSpPr>
        <p:spPr/>
        <p:txBody>
          <a:bodyPr>
            <a:normAutofit fontScale="90000"/>
          </a:bodyPr>
          <a:lstStyle/>
          <a:p>
            <a:r>
              <a:rPr lang="en-SI" dirty="0"/>
              <a:t>Ovire za odprto znanost v ZASP</a:t>
            </a:r>
          </a:p>
        </p:txBody>
      </p:sp>
      <p:sp>
        <p:nvSpPr>
          <p:cNvPr id="3" name="Content Placeholder 2">
            <a:extLst>
              <a:ext uri="{FF2B5EF4-FFF2-40B4-BE49-F238E27FC236}">
                <a16:creationId xmlns:a16="http://schemas.microsoft.com/office/drawing/2014/main" id="{3525C8D3-194D-EA95-2A91-F84C43700BE6}"/>
              </a:ext>
            </a:extLst>
          </p:cNvPr>
          <p:cNvSpPr>
            <a:spLocks noGrp="1"/>
          </p:cNvSpPr>
          <p:nvPr>
            <p:ph idx="1"/>
          </p:nvPr>
        </p:nvSpPr>
        <p:spPr/>
        <p:txBody>
          <a:bodyPr>
            <a:normAutofit fontScale="85000" lnSpcReduction="20000"/>
          </a:bodyPr>
          <a:lstStyle/>
          <a:p>
            <a:r>
              <a:rPr lang="en-GB" dirty="0"/>
              <a:t>76. </a:t>
            </a:r>
            <a:r>
              <a:rPr lang="en-GB" dirty="0" err="1"/>
              <a:t>člen</a:t>
            </a:r>
            <a:r>
              <a:rPr lang="en-GB" dirty="0"/>
              <a:t> ZASP </a:t>
            </a:r>
          </a:p>
          <a:p>
            <a:endParaRPr lang="en-GB" dirty="0"/>
          </a:p>
          <a:p>
            <a:r>
              <a:rPr lang="en-GB" dirty="0"/>
              <a:t>(4) </a:t>
            </a:r>
            <a:r>
              <a:rPr lang="en-GB" dirty="0" err="1"/>
              <a:t>Pri</a:t>
            </a:r>
            <a:r>
              <a:rPr lang="en-GB" dirty="0"/>
              <a:t> </a:t>
            </a:r>
            <a:r>
              <a:rPr lang="en-GB" dirty="0" err="1"/>
              <a:t>prenosu</a:t>
            </a:r>
            <a:r>
              <a:rPr lang="en-GB" dirty="0"/>
              <a:t> </a:t>
            </a:r>
            <a:r>
              <a:rPr lang="en-GB" dirty="0" err="1"/>
              <a:t>pravice</a:t>
            </a:r>
            <a:r>
              <a:rPr lang="en-GB" dirty="0"/>
              <a:t> </a:t>
            </a:r>
            <a:r>
              <a:rPr lang="en-GB" dirty="0" err="1"/>
              <a:t>dajanja</a:t>
            </a:r>
            <a:r>
              <a:rPr lang="en-GB" dirty="0"/>
              <a:t> v </a:t>
            </a:r>
            <a:r>
              <a:rPr lang="en-GB" dirty="0" err="1"/>
              <a:t>najem</a:t>
            </a:r>
            <a:r>
              <a:rPr lang="en-GB" dirty="0"/>
              <a:t> (25. </a:t>
            </a:r>
            <a:r>
              <a:rPr lang="en-GB" dirty="0" err="1"/>
              <a:t>člen</a:t>
            </a:r>
            <a:r>
              <a:rPr lang="en-GB" dirty="0"/>
              <a:t>) </a:t>
            </a:r>
            <a:r>
              <a:rPr lang="en-GB" dirty="0" err="1"/>
              <a:t>fonogramov</a:t>
            </a:r>
            <a:r>
              <a:rPr lang="en-GB" dirty="0"/>
              <a:t> </a:t>
            </a:r>
            <a:r>
              <a:rPr lang="en-GB" dirty="0" err="1"/>
              <a:t>ali</a:t>
            </a:r>
            <a:r>
              <a:rPr lang="en-GB" dirty="0"/>
              <a:t> </a:t>
            </a:r>
            <a:r>
              <a:rPr lang="en-GB" dirty="0" err="1"/>
              <a:t>videogramov</a:t>
            </a:r>
            <a:r>
              <a:rPr lang="en-GB" dirty="0"/>
              <a:t> z </a:t>
            </a:r>
            <a:r>
              <a:rPr lang="en-GB" dirty="0" err="1"/>
              <a:t>avtorskim</a:t>
            </a:r>
            <a:r>
              <a:rPr lang="en-GB" dirty="0"/>
              <a:t> </a:t>
            </a:r>
            <a:r>
              <a:rPr lang="en-GB" dirty="0" err="1"/>
              <a:t>delom</a:t>
            </a:r>
            <a:r>
              <a:rPr lang="en-GB" dirty="0"/>
              <a:t> </a:t>
            </a:r>
            <a:r>
              <a:rPr lang="en-GB" dirty="0" err="1"/>
              <a:t>avtor</a:t>
            </a:r>
            <a:r>
              <a:rPr lang="en-GB" dirty="0"/>
              <a:t> </a:t>
            </a:r>
            <a:r>
              <a:rPr lang="en-GB" dirty="0" err="1"/>
              <a:t>obdrži</a:t>
            </a:r>
            <a:r>
              <a:rPr lang="en-GB" dirty="0"/>
              <a:t> </a:t>
            </a:r>
            <a:r>
              <a:rPr lang="en-GB" dirty="0" err="1"/>
              <a:t>pravico</a:t>
            </a:r>
            <a:r>
              <a:rPr lang="en-GB" dirty="0"/>
              <a:t> do </a:t>
            </a:r>
            <a:r>
              <a:rPr lang="en-GB" dirty="0" err="1"/>
              <a:t>primernega</a:t>
            </a:r>
            <a:r>
              <a:rPr lang="en-GB" dirty="0"/>
              <a:t> </a:t>
            </a:r>
            <a:r>
              <a:rPr lang="en-GB" dirty="0" err="1"/>
              <a:t>nadomestila</a:t>
            </a:r>
            <a:r>
              <a:rPr lang="en-GB" dirty="0"/>
              <a:t> za </a:t>
            </a:r>
            <a:r>
              <a:rPr lang="en-GB" dirty="0" err="1"/>
              <a:t>vsakokratno</a:t>
            </a:r>
            <a:r>
              <a:rPr lang="en-GB" dirty="0"/>
              <a:t> </a:t>
            </a:r>
            <a:r>
              <a:rPr lang="en-GB" dirty="0" err="1"/>
              <a:t>dajanje</a:t>
            </a:r>
            <a:r>
              <a:rPr lang="en-GB" dirty="0"/>
              <a:t> v </a:t>
            </a:r>
            <a:r>
              <a:rPr lang="en-GB" dirty="0" err="1"/>
              <a:t>najem</a:t>
            </a:r>
            <a:r>
              <a:rPr lang="en-GB" dirty="0"/>
              <a:t>. Tej </a:t>
            </a:r>
            <a:r>
              <a:rPr lang="en-GB" dirty="0" err="1"/>
              <a:t>pravici</a:t>
            </a:r>
            <a:r>
              <a:rPr lang="en-GB" dirty="0"/>
              <a:t> se </a:t>
            </a:r>
            <a:r>
              <a:rPr lang="en-GB" dirty="0" err="1"/>
              <a:t>avtor</a:t>
            </a:r>
            <a:r>
              <a:rPr lang="en-GB" dirty="0"/>
              <a:t> ne more </a:t>
            </a:r>
            <a:r>
              <a:rPr lang="en-GB" dirty="0" err="1"/>
              <a:t>odpovedati</a:t>
            </a:r>
            <a:r>
              <a:rPr lang="en-GB" dirty="0"/>
              <a:t>.</a:t>
            </a:r>
          </a:p>
          <a:p>
            <a:endParaRPr lang="en-GB" dirty="0"/>
          </a:p>
          <a:p>
            <a:r>
              <a:rPr lang="en-GB" dirty="0"/>
              <a:t>(5) </a:t>
            </a:r>
            <a:r>
              <a:rPr lang="en-GB" dirty="0" err="1"/>
              <a:t>Če</a:t>
            </a:r>
            <a:r>
              <a:rPr lang="en-GB" dirty="0"/>
              <a:t> </a:t>
            </a:r>
            <a:r>
              <a:rPr lang="en-GB" dirty="0" err="1"/>
              <a:t>avtor</a:t>
            </a:r>
            <a:r>
              <a:rPr lang="en-GB" dirty="0"/>
              <a:t> </a:t>
            </a:r>
            <a:r>
              <a:rPr lang="en-GB" dirty="0" err="1"/>
              <a:t>prenese</a:t>
            </a:r>
            <a:r>
              <a:rPr lang="en-GB" dirty="0"/>
              <a:t> </a:t>
            </a:r>
            <a:r>
              <a:rPr lang="en-GB" dirty="0" err="1"/>
              <a:t>pravico</a:t>
            </a:r>
            <a:r>
              <a:rPr lang="en-GB" dirty="0"/>
              <a:t> </a:t>
            </a:r>
            <a:r>
              <a:rPr lang="en-GB" dirty="0" err="1"/>
              <a:t>radiodifuzne</a:t>
            </a:r>
            <a:r>
              <a:rPr lang="en-GB" dirty="0"/>
              <a:t> </a:t>
            </a:r>
            <a:r>
              <a:rPr lang="en-GB" dirty="0" err="1"/>
              <a:t>retransmisije</a:t>
            </a:r>
            <a:r>
              <a:rPr lang="en-GB" dirty="0"/>
              <a:t> (31. </a:t>
            </a:r>
            <a:r>
              <a:rPr lang="en-GB" dirty="0" err="1"/>
              <a:t>člen</a:t>
            </a:r>
            <a:r>
              <a:rPr lang="en-GB" dirty="0"/>
              <a:t>), </a:t>
            </a:r>
            <a:r>
              <a:rPr lang="en-GB" dirty="0" err="1"/>
              <a:t>ima</a:t>
            </a:r>
            <a:r>
              <a:rPr lang="en-GB" dirty="0"/>
              <a:t> </a:t>
            </a:r>
            <a:r>
              <a:rPr lang="en-GB" dirty="0" err="1"/>
              <a:t>pravico</a:t>
            </a:r>
            <a:r>
              <a:rPr lang="en-GB" dirty="0"/>
              <a:t> do </a:t>
            </a:r>
            <a:r>
              <a:rPr lang="en-GB" dirty="0" err="1"/>
              <a:t>primernega</a:t>
            </a:r>
            <a:r>
              <a:rPr lang="en-GB" dirty="0"/>
              <a:t> </a:t>
            </a:r>
            <a:r>
              <a:rPr lang="en-GB" dirty="0" err="1"/>
              <a:t>nadomestila</a:t>
            </a:r>
            <a:r>
              <a:rPr lang="en-GB" dirty="0"/>
              <a:t> za </a:t>
            </a:r>
            <a:r>
              <a:rPr lang="en-GB" dirty="0" err="1"/>
              <a:t>vsakokratno</a:t>
            </a:r>
            <a:r>
              <a:rPr lang="en-GB" dirty="0"/>
              <a:t> </a:t>
            </a:r>
            <a:r>
              <a:rPr lang="en-GB" dirty="0" err="1"/>
              <a:t>uporabo</a:t>
            </a:r>
            <a:r>
              <a:rPr lang="en-GB" dirty="0"/>
              <a:t> dela v </a:t>
            </a:r>
            <a:r>
              <a:rPr lang="en-GB" dirty="0" err="1"/>
              <a:t>primeru</a:t>
            </a:r>
            <a:r>
              <a:rPr lang="en-GB" dirty="0"/>
              <a:t> </a:t>
            </a:r>
            <a:r>
              <a:rPr lang="en-GB" dirty="0" err="1"/>
              <a:t>radiodifuzne</a:t>
            </a:r>
            <a:r>
              <a:rPr lang="en-GB" dirty="0"/>
              <a:t> </a:t>
            </a:r>
            <a:r>
              <a:rPr lang="en-GB" dirty="0" err="1"/>
              <a:t>retransmisije</a:t>
            </a:r>
            <a:r>
              <a:rPr lang="en-GB" dirty="0"/>
              <a:t>. Tej </a:t>
            </a:r>
            <a:r>
              <a:rPr lang="en-GB" dirty="0" err="1"/>
              <a:t>pravici</a:t>
            </a:r>
            <a:r>
              <a:rPr lang="en-GB" dirty="0"/>
              <a:t> se </a:t>
            </a:r>
            <a:r>
              <a:rPr lang="en-GB" dirty="0" err="1"/>
              <a:t>avtor</a:t>
            </a:r>
            <a:r>
              <a:rPr lang="en-GB" dirty="0"/>
              <a:t> ne more </a:t>
            </a:r>
            <a:r>
              <a:rPr lang="en-GB" dirty="0" err="1"/>
              <a:t>odpovedati</a:t>
            </a:r>
            <a:r>
              <a:rPr lang="en-GB" dirty="0"/>
              <a:t>.</a:t>
            </a:r>
          </a:p>
          <a:p>
            <a:endParaRPr lang="en-GB" dirty="0"/>
          </a:p>
          <a:p>
            <a:r>
              <a:rPr lang="en-GB" dirty="0"/>
              <a:t>(6) </a:t>
            </a:r>
            <a:r>
              <a:rPr lang="en-GB" dirty="0" err="1"/>
              <a:t>Če</a:t>
            </a:r>
            <a:r>
              <a:rPr lang="en-GB" dirty="0"/>
              <a:t> </a:t>
            </a:r>
            <a:r>
              <a:rPr lang="en-GB" dirty="0" err="1"/>
              <a:t>avtor</a:t>
            </a:r>
            <a:r>
              <a:rPr lang="en-GB" dirty="0"/>
              <a:t> </a:t>
            </a:r>
            <a:r>
              <a:rPr lang="en-GB" dirty="0" err="1"/>
              <a:t>prenese</a:t>
            </a:r>
            <a:r>
              <a:rPr lang="en-GB" dirty="0"/>
              <a:t> </a:t>
            </a:r>
            <a:r>
              <a:rPr lang="en-GB" dirty="0" err="1"/>
              <a:t>pravice</a:t>
            </a:r>
            <a:r>
              <a:rPr lang="en-GB" dirty="0"/>
              <a:t> za </a:t>
            </a:r>
            <a:r>
              <a:rPr lang="en-GB" dirty="0" err="1"/>
              <a:t>priobčitev</a:t>
            </a:r>
            <a:r>
              <a:rPr lang="en-GB" dirty="0"/>
              <a:t> </a:t>
            </a:r>
            <a:r>
              <a:rPr lang="en-GB" dirty="0" err="1"/>
              <a:t>javnosti</a:t>
            </a:r>
            <a:r>
              <a:rPr lang="en-GB" dirty="0"/>
              <a:t> v </a:t>
            </a:r>
            <a:r>
              <a:rPr lang="en-GB" dirty="0" err="1"/>
              <a:t>okviru</a:t>
            </a:r>
            <a:r>
              <a:rPr lang="en-GB" dirty="0"/>
              <a:t> </a:t>
            </a:r>
            <a:r>
              <a:rPr lang="en-GB" dirty="0" err="1"/>
              <a:t>storitev</a:t>
            </a:r>
            <a:r>
              <a:rPr lang="en-GB" dirty="0"/>
              <a:t> </a:t>
            </a:r>
            <a:r>
              <a:rPr lang="en-GB" dirty="0" err="1"/>
              <a:t>deljenja</a:t>
            </a:r>
            <a:r>
              <a:rPr lang="en-GB" dirty="0"/>
              <a:t> </a:t>
            </a:r>
            <a:r>
              <a:rPr lang="en-GB" dirty="0" err="1"/>
              <a:t>vsebin</a:t>
            </a:r>
            <a:r>
              <a:rPr lang="en-GB" dirty="0"/>
              <a:t> </a:t>
            </a:r>
            <a:r>
              <a:rPr lang="en-GB" dirty="0" err="1"/>
              <a:t>na</a:t>
            </a:r>
            <a:r>
              <a:rPr lang="en-GB" dirty="0"/>
              <a:t> </a:t>
            </a:r>
            <a:r>
              <a:rPr lang="en-GB" dirty="0" err="1"/>
              <a:t>spletu</a:t>
            </a:r>
            <a:r>
              <a:rPr lang="en-GB" dirty="0"/>
              <a:t> (163.c </a:t>
            </a:r>
            <a:r>
              <a:rPr lang="en-GB" dirty="0" err="1"/>
              <a:t>člen</a:t>
            </a:r>
            <a:r>
              <a:rPr lang="en-GB" dirty="0"/>
              <a:t>), </a:t>
            </a:r>
            <a:r>
              <a:rPr lang="en-GB" dirty="0" err="1"/>
              <a:t>ima</a:t>
            </a:r>
            <a:r>
              <a:rPr lang="en-GB" dirty="0"/>
              <a:t> </a:t>
            </a:r>
            <a:r>
              <a:rPr lang="en-GB" dirty="0" err="1"/>
              <a:t>pravico</a:t>
            </a:r>
            <a:r>
              <a:rPr lang="en-GB" dirty="0"/>
              <a:t> do </a:t>
            </a:r>
            <a:r>
              <a:rPr lang="en-GB" dirty="0" err="1"/>
              <a:t>primernega</a:t>
            </a:r>
            <a:r>
              <a:rPr lang="en-GB" dirty="0"/>
              <a:t> </a:t>
            </a:r>
            <a:r>
              <a:rPr lang="en-GB" dirty="0" err="1"/>
              <a:t>nadomestila</a:t>
            </a:r>
            <a:r>
              <a:rPr lang="en-GB" dirty="0"/>
              <a:t> od </a:t>
            </a:r>
            <a:r>
              <a:rPr lang="en-GB" dirty="0" err="1"/>
              <a:t>ponudnika</a:t>
            </a:r>
            <a:r>
              <a:rPr lang="en-GB" dirty="0"/>
              <a:t> </a:t>
            </a:r>
            <a:r>
              <a:rPr lang="en-GB" dirty="0" err="1"/>
              <a:t>storitev</a:t>
            </a:r>
            <a:r>
              <a:rPr lang="en-GB" dirty="0"/>
              <a:t> </a:t>
            </a:r>
            <a:r>
              <a:rPr lang="en-GB" dirty="0" err="1"/>
              <a:t>deljenja</a:t>
            </a:r>
            <a:r>
              <a:rPr lang="en-GB" dirty="0"/>
              <a:t> </a:t>
            </a:r>
            <a:r>
              <a:rPr lang="en-GB" dirty="0" err="1"/>
              <a:t>vsebin</a:t>
            </a:r>
            <a:r>
              <a:rPr lang="en-GB" dirty="0"/>
              <a:t> </a:t>
            </a:r>
            <a:r>
              <a:rPr lang="en-GB" dirty="0" err="1"/>
              <a:t>na</a:t>
            </a:r>
            <a:r>
              <a:rPr lang="en-GB" dirty="0"/>
              <a:t> </a:t>
            </a:r>
            <a:r>
              <a:rPr lang="en-GB" dirty="0" err="1"/>
              <a:t>spletu</a:t>
            </a:r>
            <a:r>
              <a:rPr lang="en-GB" dirty="0"/>
              <a:t> za </a:t>
            </a:r>
            <a:r>
              <a:rPr lang="en-GB" dirty="0" err="1"/>
              <a:t>vsakokratno</a:t>
            </a:r>
            <a:r>
              <a:rPr lang="en-GB" dirty="0"/>
              <a:t> </a:t>
            </a:r>
            <a:r>
              <a:rPr lang="en-GB" dirty="0" err="1"/>
              <a:t>uporabo</a:t>
            </a:r>
            <a:r>
              <a:rPr lang="en-GB" dirty="0"/>
              <a:t> dela v </a:t>
            </a:r>
            <a:r>
              <a:rPr lang="en-GB" dirty="0" err="1"/>
              <a:t>primeru</a:t>
            </a:r>
            <a:r>
              <a:rPr lang="en-GB" dirty="0"/>
              <a:t> </a:t>
            </a:r>
            <a:r>
              <a:rPr lang="en-GB" dirty="0" err="1"/>
              <a:t>priobčitve</a:t>
            </a:r>
            <a:r>
              <a:rPr lang="en-GB" dirty="0"/>
              <a:t> </a:t>
            </a:r>
            <a:r>
              <a:rPr lang="en-GB" dirty="0" err="1"/>
              <a:t>javnosti</a:t>
            </a:r>
            <a:r>
              <a:rPr lang="en-GB" dirty="0"/>
              <a:t> v </a:t>
            </a:r>
            <a:r>
              <a:rPr lang="en-GB" dirty="0" err="1"/>
              <a:t>okviru</a:t>
            </a:r>
            <a:r>
              <a:rPr lang="en-GB" dirty="0"/>
              <a:t> </a:t>
            </a:r>
            <a:r>
              <a:rPr lang="en-GB" dirty="0" err="1"/>
              <a:t>storitev</a:t>
            </a:r>
            <a:r>
              <a:rPr lang="en-GB" dirty="0"/>
              <a:t> </a:t>
            </a:r>
            <a:r>
              <a:rPr lang="en-GB" dirty="0" err="1"/>
              <a:t>deljenja</a:t>
            </a:r>
            <a:r>
              <a:rPr lang="en-GB" dirty="0"/>
              <a:t> </a:t>
            </a:r>
            <a:r>
              <a:rPr lang="en-GB" dirty="0" err="1"/>
              <a:t>vsebin</a:t>
            </a:r>
            <a:r>
              <a:rPr lang="en-GB" dirty="0"/>
              <a:t> </a:t>
            </a:r>
            <a:r>
              <a:rPr lang="en-GB" dirty="0" err="1"/>
              <a:t>na</a:t>
            </a:r>
            <a:r>
              <a:rPr lang="en-GB" dirty="0"/>
              <a:t> </a:t>
            </a:r>
            <a:r>
              <a:rPr lang="en-GB" dirty="0" err="1"/>
              <a:t>spletu</a:t>
            </a:r>
            <a:r>
              <a:rPr lang="en-GB" dirty="0"/>
              <a:t>. Tej </a:t>
            </a:r>
            <a:r>
              <a:rPr lang="en-GB" dirty="0" err="1"/>
              <a:t>pravici</a:t>
            </a:r>
            <a:r>
              <a:rPr lang="en-GB" dirty="0"/>
              <a:t> se </a:t>
            </a:r>
            <a:r>
              <a:rPr lang="en-GB" dirty="0" err="1"/>
              <a:t>avtor</a:t>
            </a:r>
            <a:r>
              <a:rPr lang="en-GB" dirty="0"/>
              <a:t> ne more </a:t>
            </a:r>
            <a:r>
              <a:rPr lang="en-GB" dirty="0" err="1"/>
              <a:t>odpovedati</a:t>
            </a:r>
            <a:r>
              <a:rPr lang="en-GB" dirty="0"/>
              <a:t>.</a:t>
            </a:r>
          </a:p>
          <a:p>
            <a:endParaRPr lang="en-GB" dirty="0"/>
          </a:p>
          <a:p>
            <a:endParaRPr lang="en-GB" dirty="0"/>
          </a:p>
          <a:p>
            <a:endParaRPr lang="en-GB" dirty="0"/>
          </a:p>
          <a:p>
            <a:endParaRPr lang="en-SI" dirty="0"/>
          </a:p>
        </p:txBody>
      </p:sp>
    </p:spTree>
    <p:extLst>
      <p:ext uri="{BB962C8B-B14F-4D97-AF65-F5344CB8AC3E}">
        <p14:creationId xmlns:p14="http://schemas.microsoft.com/office/powerpoint/2010/main" val="215975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6391A-9BFF-2448-B812-A58338438EDC}"/>
              </a:ext>
            </a:extLst>
          </p:cNvPr>
          <p:cNvSpPr>
            <a:spLocks noGrp="1"/>
          </p:cNvSpPr>
          <p:nvPr>
            <p:ph idx="1"/>
          </p:nvPr>
        </p:nvSpPr>
        <p:spPr/>
        <p:txBody>
          <a:bodyPr>
            <a:normAutofit fontScale="92500" lnSpcReduction="20000"/>
          </a:bodyPr>
          <a:lstStyle/>
          <a:p>
            <a:pPr marL="0" indent="0" algn="ctr">
              <a:buNone/>
            </a:pPr>
            <a:r>
              <a:rPr lang="en-GB" b="0" i="1" u="none" strike="noStrike" dirty="0">
                <a:solidFill>
                  <a:srgbClr val="202122"/>
                </a:solidFill>
                <a:effectLst/>
                <a:latin typeface="+mj-lt"/>
              </a:rPr>
              <a:t>The conflict that led to the Open Science movement is between the desire of scientists to have access to shared resources versus the desire of individual entities to profit when other entities partake of their resources.</a:t>
            </a:r>
          </a:p>
          <a:p>
            <a:pPr marL="0" indent="0" algn="ctr">
              <a:buNone/>
            </a:pPr>
            <a:endParaRPr lang="en-GB" b="0" i="0" u="none" strike="noStrike" dirty="0">
              <a:solidFill>
                <a:srgbClr val="202122"/>
              </a:solidFill>
              <a:effectLst/>
              <a:latin typeface="+mj-lt"/>
            </a:endParaRPr>
          </a:p>
          <a:p>
            <a:pPr marL="0" indent="0" algn="ctr">
              <a:buNone/>
            </a:pPr>
            <a:r>
              <a:rPr lang="en-GB" b="0" i="0" u="none" strike="noStrike" dirty="0">
                <a:solidFill>
                  <a:srgbClr val="202122"/>
                </a:solidFill>
                <a:effectLst/>
                <a:latin typeface="+mj-lt"/>
              </a:rPr>
              <a:t>Konflikt, ki je pripeljal do gibanja za odprto znanost, je med željo znanstvenikov po dostopu do skupnih virov in željo posameznih subjektov po dobičku, ko drugi subjekti delijo njihove vire.</a:t>
            </a:r>
          </a:p>
          <a:p>
            <a:pPr marL="0" indent="0" algn="ctr">
              <a:buNone/>
            </a:pPr>
            <a:endParaRPr lang="en-GB" dirty="0">
              <a:solidFill>
                <a:srgbClr val="202122"/>
              </a:solidFill>
              <a:latin typeface="+mj-lt"/>
            </a:endParaRPr>
          </a:p>
          <a:p>
            <a:pPr marL="0" indent="0" algn="ctr">
              <a:buNone/>
            </a:pPr>
            <a:endParaRPr lang="en-GB" dirty="0">
              <a:solidFill>
                <a:srgbClr val="202122"/>
              </a:solidFill>
              <a:latin typeface="+mj-lt"/>
            </a:endParaRPr>
          </a:p>
          <a:p>
            <a:pPr marL="0" indent="0" algn="ctr">
              <a:buNone/>
            </a:pPr>
            <a:endParaRPr lang="en-GB" dirty="0">
              <a:solidFill>
                <a:srgbClr val="202122"/>
              </a:solidFill>
              <a:latin typeface="+mj-lt"/>
            </a:endParaRPr>
          </a:p>
          <a:p>
            <a:pPr marL="0" indent="0" algn="ctr">
              <a:buNone/>
            </a:pPr>
            <a:endParaRPr lang="en-GB" dirty="0">
              <a:solidFill>
                <a:srgbClr val="202122"/>
              </a:solidFill>
              <a:latin typeface="+mj-lt"/>
            </a:endParaRPr>
          </a:p>
          <a:p>
            <a:pPr marL="0" indent="0" algn="ctr">
              <a:buNone/>
            </a:pPr>
            <a:r>
              <a:rPr lang="en-GB" sz="1800" b="0" i="0" u="none" strike="noStrike" dirty="0">
                <a:solidFill>
                  <a:srgbClr val="202122"/>
                </a:solidFill>
                <a:effectLst/>
                <a:latin typeface="+mj-lt"/>
              </a:rPr>
              <a:t>David, Paul A. (March 2004). "Can "Open Science" be Protected from the Evolving Regime of IPR Protections?". </a:t>
            </a:r>
            <a:r>
              <a:rPr lang="en-GB" sz="1800" b="0" i="1" u="none" strike="noStrike" dirty="0">
                <a:solidFill>
                  <a:srgbClr val="202122"/>
                </a:solidFill>
                <a:effectLst/>
                <a:latin typeface="+mj-lt"/>
              </a:rPr>
              <a:t>Journal of Institutional and Theoretical Economics</a:t>
            </a:r>
            <a:r>
              <a:rPr lang="en-GB" sz="1800" b="0" i="0" u="none" strike="noStrike" dirty="0">
                <a:solidFill>
                  <a:srgbClr val="202122"/>
                </a:solidFill>
                <a:effectLst/>
                <a:latin typeface="+mj-lt"/>
              </a:rPr>
              <a:t>. </a:t>
            </a:r>
            <a:endParaRPr lang="en-US" sz="1800" dirty="0">
              <a:latin typeface="+mj-lt"/>
            </a:endParaRPr>
          </a:p>
        </p:txBody>
      </p:sp>
    </p:spTree>
    <p:extLst>
      <p:ext uri="{BB962C8B-B14F-4D97-AF65-F5344CB8AC3E}">
        <p14:creationId xmlns:p14="http://schemas.microsoft.com/office/powerpoint/2010/main" val="8342023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5EE-4C98-CD3C-BA54-39174F141210}"/>
              </a:ext>
            </a:extLst>
          </p:cNvPr>
          <p:cNvSpPr>
            <a:spLocks noGrp="1"/>
          </p:cNvSpPr>
          <p:nvPr>
            <p:ph type="title"/>
          </p:nvPr>
        </p:nvSpPr>
        <p:spPr/>
        <p:txBody>
          <a:bodyPr>
            <a:normAutofit fontScale="90000"/>
          </a:bodyPr>
          <a:lstStyle/>
          <a:p>
            <a:r>
              <a:rPr lang="en-SI" dirty="0"/>
              <a:t>Ovire za odprto znanost v ZASP</a:t>
            </a:r>
          </a:p>
        </p:txBody>
      </p:sp>
      <p:sp>
        <p:nvSpPr>
          <p:cNvPr id="3" name="Content Placeholder 2">
            <a:extLst>
              <a:ext uri="{FF2B5EF4-FFF2-40B4-BE49-F238E27FC236}">
                <a16:creationId xmlns:a16="http://schemas.microsoft.com/office/drawing/2014/main" id="{9C865EC3-F9FB-1921-44A4-9E56FB5BBF34}"/>
              </a:ext>
            </a:extLst>
          </p:cNvPr>
          <p:cNvSpPr>
            <a:spLocks noGrp="1"/>
          </p:cNvSpPr>
          <p:nvPr>
            <p:ph idx="1"/>
          </p:nvPr>
        </p:nvSpPr>
        <p:spPr/>
        <p:txBody>
          <a:bodyPr>
            <a:normAutofit lnSpcReduction="10000"/>
          </a:bodyPr>
          <a:lstStyle/>
          <a:p>
            <a:r>
              <a:rPr lang="en-GB" dirty="0"/>
              <a:t>101. </a:t>
            </a:r>
            <a:r>
              <a:rPr lang="en-GB" dirty="0" err="1"/>
              <a:t>člen</a:t>
            </a:r>
            <a:r>
              <a:rPr lang="en-GB" dirty="0"/>
              <a:t> ZASP - </a:t>
            </a:r>
            <a:r>
              <a:rPr lang="en-GB" dirty="0" err="1"/>
              <a:t>avtorsko</a:t>
            </a:r>
            <a:r>
              <a:rPr lang="en-GB" dirty="0"/>
              <a:t> </a:t>
            </a:r>
            <a:r>
              <a:rPr lang="en-GB" dirty="0" err="1"/>
              <a:t>delo</a:t>
            </a:r>
            <a:r>
              <a:rPr lang="en-GB" dirty="0"/>
              <a:t> </a:t>
            </a:r>
            <a:r>
              <a:rPr lang="en-GB" dirty="0" err="1"/>
              <a:t>iz</a:t>
            </a:r>
            <a:r>
              <a:rPr lang="en-GB" dirty="0"/>
              <a:t> </a:t>
            </a:r>
            <a:r>
              <a:rPr lang="en-GB" dirty="0" err="1"/>
              <a:t>delovnega</a:t>
            </a:r>
            <a:r>
              <a:rPr lang="en-GB" dirty="0"/>
              <a:t> </a:t>
            </a:r>
            <a:r>
              <a:rPr lang="en-GB" dirty="0" err="1"/>
              <a:t>razmerja</a:t>
            </a:r>
            <a:endParaRPr lang="en-GB" dirty="0"/>
          </a:p>
          <a:p>
            <a:endParaRPr lang="en-GB" dirty="0"/>
          </a:p>
          <a:p>
            <a:r>
              <a:rPr lang="en-GB" dirty="0"/>
              <a:t>(1) Kadar </a:t>
            </a:r>
            <a:r>
              <a:rPr lang="en-GB" dirty="0" err="1"/>
              <a:t>avtorsko</a:t>
            </a:r>
            <a:r>
              <a:rPr lang="en-GB" dirty="0"/>
              <a:t> </a:t>
            </a:r>
            <a:r>
              <a:rPr lang="en-GB" dirty="0" err="1"/>
              <a:t>delo</a:t>
            </a:r>
            <a:r>
              <a:rPr lang="en-GB" dirty="0"/>
              <a:t> </a:t>
            </a:r>
            <a:r>
              <a:rPr lang="en-GB" dirty="0" err="1"/>
              <a:t>ustvari</a:t>
            </a:r>
            <a:r>
              <a:rPr lang="en-GB" dirty="0"/>
              <a:t> </a:t>
            </a:r>
            <a:r>
              <a:rPr lang="en-GB" dirty="0" err="1"/>
              <a:t>delojemalec</a:t>
            </a:r>
            <a:r>
              <a:rPr lang="en-GB" dirty="0"/>
              <a:t> </a:t>
            </a:r>
            <a:r>
              <a:rPr lang="en-GB" dirty="0" err="1"/>
              <a:t>pri</a:t>
            </a:r>
            <a:r>
              <a:rPr lang="en-GB" dirty="0"/>
              <a:t> </a:t>
            </a:r>
            <a:r>
              <a:rPr lang="en-GB" dirty="0" err="1"/>
              <a:t>izpolnjevanju</a:t>
            </a:r>
            <a:r>
              <a:rPr lang="en-GB" dirty="0"/>
              <a:t> </a:t>
            </a:r>
            <a:r>
              <a:rPr lang="en-GB" dirty="0" err="1"/>
              <a:t>svojih</a:t>
            </a:r>
            <a:r>
              <a:rPr lang="en-GB" dirty="0"/>
              <a:t> </a:t>
            </a:r>
            <a:r>
              <a:rPr lang="en-GB" dirty="0" err="1"/>
              <a:t>obveznosti</a:t>
            </a:r>
            <a:r>
              <a:rPr lang="en-GB" dirty="0"/>
              <a:t> </a:t>
            </a:r>
            <a:r>
              <a:rPr lang="en-GB" dirty="0" err="1"/>
              <a:t>ali</a:t>
            </a:r>
            <a:r>
              <a:rPr lang="en-GB" dirty="0"/>
              <a:t> po </a:t>
            </a:r>
            <a:r>
              <a:rPr lang="en-GB" dirty="0" err="1"/>
              <a:t>navodilih</a:t>
            </a:r>
            <a:r>
              <a:rPr lang="en-GB" dirty="0"/>
              <a:t> </a:t>
            </a:r>
            <a:r>
              <a:rPr lang="en-GB" dirty="0" err="1"/>
              <a:t>delodajalca</a:t>
            </a:r>
            <a:r>
              <a:rPr lang="en-GB" dirty="0"/>
              <a:t> (</a:t>
            </a:r>
            <a:r>
              <a:rPr lang="en-GB" dirty="0" err="1"/>
              <a:t>avtorsko</a:t>
            </a:r>
            <a:r>
              <a:rPr lang="en-GB" dirty="0"/>
              <a:t> </a:t>
            </a:r>
            <a:r>
              <a:rPr lang="en-GB" dirty="0" err="1"/>
              <a:t>delo</a:t>
            </a:r>
            <a:r>
              <a:rPr lang="en-GB" dirty="0"/>
              <a:t> </a:t>
            </a:r>
            <a:r>
              <a:rPr lang="en-GB" dirty="0" err="1"/>
              <a:t>iz</a:t>
            </a:r>
            <a:r>
              <a:rPr lang="en-GB" dirty="0"/>
              <a:t> </a:t>
            </a:r>
            <a:r>
              <a:rPr lang="en-GB" dirty="0" err="1"/>
              <a:t>delovnega</a:t>
            </a:r>
            <a:r>
              <a:rPr lang="en-GB" dirty="0"/>
              <a:t> </a:t>
            </a:r>
            <a:r>
              <a:rPr lang="en-GB" dirty="0" err="1"/>
              <a:t>razmerja</a:t>
            </a:r>
            <a:r>
              <a:rPr lang="en-GB" dirty="0"/>
              <a:t>), se </a:t>
            </a:r>
            <a:r>
              <a:rPr lang="en-GB" dirty="0" err="1"/>
              <a:t>šteje</a:t>
            </a:r>
            <a:r>
              <a:rPr lang="en-GB" dirty="0"/>
              <a:t>, da so </a:t>
            </a:r>
            <a:r>
              <a:rPr lang="en-GB" dirty="0" err="1"/>
              <a:t>materialne</a:t>
            </a:r>
            <a:r>
              <a:rPr lang="en-GB" dirty="0"/>
              <a:t> </a:t>
            </a:r>
            <a:r>
              <a:rPr lang="en-GB" dirty="0" err="1"/>
              <a:t>avtorske</a:t>
            </a:r>
            <a:r>
              <a:rPr lang="en-GB" dirty="0"/>
              <a:t> </a:t>
            </a:r>
            <a:r>
              <a:rPr lang="en-GB" dirty="0" err="1"/>
              <a:t>pravice</a:t>
            </a:r>
            <a:r>
              <a:rPr lang="en-GB" dirty="0"/>
              <a:t> in </a:t>
            </a:r>
            <a:r>
              <a:rPr lang="en-GB" dirty="0" err="1"/>
              <a:t>druge</a:t>
            </a:r>
            <a:r>
              <a:rPr lang="en-GB" dirty="0"/>
              <a:t> </a:t>
            </a:r>
            <a:r>
              <a:rPr lang="en-GB" dirty="0" err="1"/>
              <a:t>pravice</a:t>
            </a:r>
            <a:r>
              <a:rPr lang="en-GB" dirty="0"/>
              <a:t> </a:t>
            </a:r>
            <a:r>
              <a:rPr lang="en-GB" dirty="0" err="1"/>
              <a:t>avtorja</a:t>
            </a:r>
            <a:r>
              <a:rPr lang="en-GB" dirty="0"/>
              <a:t> </a:t>
            </a:r>
            <a:r>
              <a:rPr lang="en-GB" dirty="0" err="1"/>
              <a:t>na</a:t>
            </a:r>
            <a:r>
              <a:rPr lang="en-GB" dirty="0"/>
              <a:t> </a:t>
            </a:r>
            <a:r>
              <a:rPr lang="en-GB" dirty="0" err="1"/>
              <a:t>tem</a:t>
            </a:r>
            <a:r>
              <a:rPr lang="en-GB" dirty="0"/>
              <a:t> </a:t>
            </a:r>
            <a:r>
              <a:rPr lang="en-GB" dirty="0" err="1"/>
              <a:t>delu</a:t>
            </a:r>
            <a:r>
              <a:rPr lang="en-GB" dirty="0"/>
              <a:t> </a:t>
            </a:r>
            <a:r>
              <a:rPr lang="en-GB" dirty="0" err="1"/>
              <a:t>izključno</a:t>
            </a:r>
            <a:r>
              <a:rPr lang="en-GB" dirty="0"/>
              <a:t> </a:t>
            </a:r>
            <a:r>
              <a:rPr lang="en-GB" dirty="0" err="1"/>
              <a:t>prenesene</a:t>
            </a:r>
            <a:r>
              <a:rPr lang="en-GB" dirty="0"/>
              <a:t> </a:t>
            </a:r>
            <a:r>
              <a:rPr lang="en-GB" dirty="0" err="1"/>
              <a:t>na</a:t>
            </a:r>
            <a:r>
              <a:rPr lang="en-GB" dirty="0"/>
              <a:t> </a:t>
            </a:r>
            <a:r>
              <a:rPr lang="en-GB" dirty="0" err="1"/>
              <a:t>delodajalca</a:t>
            </a:r>
            <a:r>
              <a:rPr lang="en-GB" dirty="0"/>
              <a:t> za </a:t>
            </a:r>
            <a:r>
              <a:rPr lang="en-GB" dirty="0" err="1"/>
              <a:t>deset</a:t>
            </a:r>
            <a:r>
              <a:rPr lang="en-GB" dirty="0"/>
              <a:t> let od </a:t>
            </a:r>
            <a:r>
              <a:rPr lang="en-GB" dirty="0" err="1"/>
              <a:t>dokončanja</a:t>
            </a:r>
            <a:r>
              <a:rPr lang="en-GB" dirty="0"/>
              <a:t> dela, </a:t>
            </a:r>
            <a:r>
              <a:rPr lang="en-GB" dirty="0" err="1"/>
              <a:t>če</a:t>
            </a:r>
            <a:r>
              <a:rPr lang="en-GB" dirty="0"/>
              <a:t> </a:t>
            </a:r>
            <a:r>
              <a:rPr lang="en-GB" dirty="0" err="1"/>
              <a:t>ni</a:t>
            </a:r>
            <a:r>
              <a:rPr lang="en-GB" dirty="0"/>
              <a:t> s </a:t>
            </a:r>
            <a:r>
              <a:rPr lang="en-GB" dirty="0" err="1"/>
              <a:t>pogodbo</a:t>
            </a:r>
            <a:r>
              <a:rPr lang="en-GB" dirty="0"/>
              <a:t> </a:t>
            </a:r>
            <a:r>
              <a:rPr lang="en-GB" dirty="0" err="1"/>
              <a:t>drugače</a:t>
            </a:r>
            <a:r>
              <a:rPr lang="en-GB" dirty="0"/>
              <a:t> </a:t>
            </a:r>
            <a:r>
              <a:rPr lang="en-GB" dirty="0" err="1"/>
              <a:t>določeno</a:t>
            </a:r>
            <a:r>
              <a:rPr lang="en-GB" dirty="0"/>
              <a:t>.</a:t>
            </a:r>
          </a:p>
          <a:p>
            <a:endParaRPr lang="en-GB" dirty="0"/>
          </a:p>
          <a:p>
            <a:r>
              <a:rPr lang="en-GB" dirty="0"/>
              <a:t>(2) Po </a:t>
            </a:r>
            <a:r>
              <a:rPr lang="en-GB" dirty="0" err="1"/>
              <a:t>preteku</a:t>
            </a:r>
            <a:r>
              <a:rPr lang="en-GB" dirty="0"/>
              <a:t> </a:t>
            </a:r>
            <a:r>
              <a:rPr lang="en-GB" dirty="0" err="1"/>
              <a:t>roka</a:t>
            </a:r>
            <a:r>
              <a:rPr lang="en-GB" dirty="0"/>
              <a:t> </a:t>
            </a:r>
            <a:r>
              <a:rPr lang="en-GB" dirty="0" err="1"/>
              <a:t>iz</a:t>
            </a:r>
            <a:r>
              <a:rPr lang="en-GB" dirty="0"/>
              <a:t> </a:t>
            </a:r>
            <a:r>
              <a:rPr lang="en-GB" dirty="0" err="1"/>
              <a:t>prejšnjega</a:t>
            </a:r>
            <a:r>
              <a:rPr lang="en-GB" dirty="0"/>
              <a:t> </a:t>
            </a:r>
            <a:r>
              <a:rPr lang="en-GB" dirty="0" err="1"/>
              <a:t>odstavka</a:t>
            </a:r>
            <a:r>
              <a:rPr lang="en-GB" dirty="0"/>
              <a:t> </a:t>
            </a:r>
            <a:r>
              <a:rPr lang="en-GB" dirty="0" err="1"/>
              <a:t>pripadejo</a:t>
            </a:r>
            <a:r>
              <a:rPr lang="en-GB" dirty="0"/>
              <a:t> </a:t>
            </a:r>
            <a:r>
              <a:rPr lang="en-GB" dirty="0" err="1"/>
              <a:t>pravice</a:t>
            </a:r>
            <a:r>
              <a:rPr lang="en-GB" dirty="0"/>
              <a:t> </a:t>
            </a:r>
            <a:r>
              <a:rPr lang="en-GB" dirty="0" err="1"/>
              <a:t>iz</a:t>
            </a:r>
            <a:r>
              <a:rPr lang="en-GB" dirty="0"/>
              <a:t> </a:t>
            </a:r>
            <a:r>
              <a:rPr lang="en-GB" dirty="0" err="1"/>
              <a:t>prejšnjega</a:t>
            </a:r>
            <a:r>
              <a:rPr lang="en-GB" dirty="0"/>
              <a:t> </a:t>
            </a:r>
            <a:r>
              <a:rPr lang="en-GB" dirty="0" err="1"/>
              <a:t>odstavka</a:t>
            </a:r>
            <a:r>
              <a:rPr lang="en-GB" dirty="0"/>
              <a:t> </a:t>
            </a:r>
            <a:r>
              <a:rPr lang="en-GB" dirty="0" err="1"/>
              <a:t>delojemalcu</a:t>
            </a:r>
            <a:r>
              <a:rPr lang="en-GB" dirty="0"/>
              <a:t>, s </a:t>
            </a:r>
            <a:r>
              <a:rPr lang="en-GB" dirty="0" err="1"/>
              <a:t>tem</a:t>
            </a:r>
            <a:r>
              <a:rPr lang="en-GB" dirty="0"/>
              <a:t> da </a:t>
            </a:r>
            <a:r>
              <a:rPr lang="en-GB" dirty="0" err="1"/>
              <a:t>delodajalec</a:t>
            </a:r>
            <a:r>
              <a:rPr lang="en-GB" dirty="0"/>
              <a:t> </a:t>
            </a:r>
            <a:r>
              <a:rPr lang="en-GB" dirty="0" err="1"/>
              <a:t>lahko</a:t>
            </a:r>
            <a:r>
              <a:rPr lang="en-GB" dirty="0"/>
              <a:t> </a:t>
            </a:r>
            <a:r>
              <a:rPr lang="en-GB" dirty="0" err="1"/>
              <a:t>zahteva</a:t>
            </a:r>
            <a:r>
              <a:rPr lang="en-GB" dirty="0"/>
              <a:t> </a:t>
            </a:r>
            <a:r>
              <a:rPr lang="en-GB" dirty="0" err="1"/>
              <a:t>njihov</a:t>
            </a:r>
            <a:r>
              <a:rPr lang="en-GB" dirty="0"/>
              <a:t> </a:t>
            </a:r>
            <a:r>
              <a:rPr lang="en-GB" dirty="0" err="1"/>
              <a:t>ponovni</a:t>
            </a:r>
            <a:r>
              <a:rPr lang="en-GB" dirty="0"/>
              <a:t> </a:t>
            </a:r>
            <a:r>
              <a:rPr lang="en-GB" dirty="0" err="1"/>
              <a:t>izključni</a:t>
            </a:r>
            <a:r>
              <a:rPr lang="en-GB" dirty="0"/>
              <a:t> </a:t>
            </a:r>
            <a:r>
              <a:rPr lang="en-GB" dirty="0" err="1"/>
              <a:t>prenos</a:t>
            </a:r>
            <a:r>
              <a:rPr lang="en-GB" dirty="0"/>
              <a:t> </a:t>
            </a:r>
            <a:r>
              <a:rPr lang="en-GB" dirty="0" err="1"/>
              <a:t>proti</a:t>
            </a:r>
            <a:r>
              <a:rPr lang="en-GB" dirty="0"/>
              <a:t> </a:t>
            </a:r>
            <a:r>
              <a:rPr lang="en-GB" dirty="0" err="1"/>
              <a:t>plačilu</a:t>
            </a:r>
            <a:r>
              <a:rPr lang="en-GB" dirty="0"/>
              <a:t> </a:t>
            </a:r>
            <a:r>
              <a:rPr lang="en-GB" dirty="0" err="1"/>
              <a:t>primernega</a:t>
            </a:r>
            <a:r>
              <a:rPr lang="en-GB" dirty="0"/>
              <a:t> </a:t>
            </a:r>
            <a:r>
              <a:rPr lang="en-GB" dirty="0" err="1"/>
              <a:t>nadomestila</a:t>
            </a:r>
            <a:r>
              <a:rPr lang="en-GB" dirty="0"/>
              <a:t>.</a:t>
            </a:r>
          </a:p>
          <a:p>
            <a:endParaRPr lang="en-GB" dirty="0"/>
          </a:p>
          <a:p>
            <a:endParaRPr lang="en-SI" dirty="0"/>
          </a:p>
        </p:txBody>
      </p:sp>
    </p:spTree>
    <p:extLst>
      <p:ext uri="{BB962C8B-B14F-4D97-AF65-F5344CB8AC3E}">
        <p14:creationId xmlns:p14="http://schemas.microsoft.com/office/powerpoint/2010/main" val="36798040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B1AE-26A6-48BA-7AAF-AA38815B9A4E}"/>
              </a:ext>
            </a:extLst>
          </p:cNvPr>
          <p:cNvSpPr>
            <a:spLocks noGrp="1"/>
          </p:cNvSpPr>
          <p:nvPr>
            <p:ph type="title"/>
          </p:nvPr>
        </p:nvSpPr>
        <p:spPr/>
        <p:txBody>
          <a:bodyPr>
            <a:normAutofit fontScale="90000"/>
          </a:bodyPr>
          <a:lstStyle/>
          <a:p>
            <a:r>
              <a:rPr lang="en-SI" dirty="0"/>
              <a:t>Spodbude za odprto znanost</a:t>
            </a:r>
          </a:p>
        </p:txBody>
      </p:sp>
      <p:sp>
        <p:nvSpPr>
          <p:cNvPr id="3" name="Content Placeholder 2">
            <a:extLst>
              <a:ext uri="{FF2B5EF4-FFF2-40B4-BE49-F238E27FC236}">
                <a16:creationId xmlns:a16="http://schemas.microsoft.com/office/drawing/2014/main" id="{08FDE037-C4C2-FF52-719E-D4FD6A66B074}"/>
              </a:ext>
            </a:extLst>
          </p:cNvPr>
          <p:cNvSpPr>
            <a:spLocks noGrp="1"/>
          </p:cNvSpPr>
          <p:nvPr>
            <p:ph idx="1"/>
          </p:nvPr>
        </p:nvSpPr>
        <p:spPr/>
        <p:txBody>
          <a:bodyPr/>
          <a:lstStyle/>
          <a:p>
            <a:r>
              <a:rPr lang="en-GB" dirty="0"/>
              <a:t>»</a:t>
            </a:r>
            <a:r>
              <a:rPr lang="en-GB" dirty="0" err="1"/>
              <a:t>Sekundarne</a:t>
            </a:r>
            <a:r>
              <a:rPr lang="en-GB" dirty="0"/>
              <a:t> </a:t>
            </a:r>
            <a:r>
              <a:rPr lang="en-GB" dirty="0" err="1"/>
              <a:t>založniške</a:t>
            </a:r>
            <a:r>
              <a:rPr lang="en-GB" dirty="0"/>
              <a:t> </a:t>
            </a:r>
            <a:r>
              <a:rPr lang="en-GB" dirty="0" err="1"/>
              <a:t>pravice</a:t>
            </a:r>
            <a:r>
              <a:rPr lang="en-GB" dirty="0"/>
              <a:t>« </a:t>
            </a:r>
          </a:p>
          <a:p>
            <a:endParaRPr lang="en-GB" dirty="0"/>
          </a:p>
          <a:p>
            <a:r>
              <a:rPr lang="en-GB" dirty="0" err="1"/>
              <a:t>Koncept</a:t>
            </a:r>
            <a:r>
              <a:rPr lang="en-GB" dirty="0"/>
              <a:t>, ki se </a:t>
            </a:r>
            <a:r>
              <a:rPr lang="en-GB" dirty="0" err="1"/>
              <a:t>nanaša</a:t>
            </a:r>
            <a:r>
              <a:rPr lang="en-GB" dirty="0"/>
              <a:t> </a:t>
            </a:r>
            <a:r>
              <a:rPr lang="en-GB" dirty="0" err="1"/>
              <a:t>na</a:t>
            </a:r>
            <a:r>
              <a:rPr lang="en-GB" dirty="0"/>
              <a:t> </a:t>
            </a:r>
            <a:r>
              <a:rPr lang="en-GB" dirty="0" err="1"/>
              <a:t>pravico</a:t>
            </a:r>
            <a:r>
              <a:rPr lang="en-GB" dirty="0"/>
              <a:t> do </a:t>
            </a:r>
            <a:r>
              <a:rPr lang="en-GB" dirty="0" err="1"/>
              <a:t>ponovne</a:t>
            </a:r>
            <a:r>
              <a:rPr lang="en-GB" dirty="0"/>
              <a:t> </a:t>
            </a:r>
            <a:r>
              <a:rPr lang="en-GB" dirty="0" err="1"/>
              <a:t>objave</a:t>
            </a:r>
            <a:r>
              <a:rPr lang="en-GB" dirty="0"/>
              <a:t> </a:t>
            </a:r>
            <a:r>
              <a:rPr lang="en-GB" dirty="0" err="1"/>
              <a:t>javno</a:t>
            </a:r>
            <a:r>
              <a:rPr lang="en-GB" dirty="0"/>
              <a:t> </a:t>
            </a:r>
            <a:r>
              <a:rPr lang="en-GB" dirty="0" err="1"/>
              <a:t>financiranih</a:t>
            </a:r>
            <a:r>
              <a:rPr lang="en-GB" dirty="0"/>
              <a:t> </a:t>
            </a:r>
            <a:r>
              <a:rPr lang="en-GB" dirty="0" err="1"/>
              <a:t>raziskav</a:t>
            </a:r>
            <a:r>
              <a:rPr lang="en-GB" dirty="0"/>
              <a:t> po </a:t>
            </a:r>
            <a:r>
              <a:rPr lang="en-GB" dirty="0" err="1"/>
              <a:t>prvi</a:t>
            </a:r>
            <a:r>
              <a:rPr lang="en-GB" dirty="0"/>
              <a:t> </a:t>
            </a:r>
            <a:r>
              <a:rPr lang="en-GB" dirty="0" err="1"/>
              <a:t>objavi</a:t>
            </a:r>
            <a:r>
              <a:rPr lang="en-GB" dirty="0"/>
              <a:t> in </a:t>
            </a:r>
            <a:r>
              <a:rPr lang="en-GB" dirty="0" err="1"/>
              <a:t>sicer</a:t>
            </a:r>
            <a:r>
              <a:rPr lang="en-GB" dirty="0"/>
              <a:t> v </a:t>
            </a:r>
            <a:r>
              <a:rPr lang="en-GB" dirty="0" err="1"/>
              <a:t>repozitoriju</a:t>
            </a:r>
            <a:r>
              <a:rPr lang="en-GB" dirty="0"/>
              <a:t> </a:t>
            </a:r>
            <a:r>
              <a:rPr lang="en-GB" dirty="0" err="1"/>
              <a:t>odprtega</a:t>
            </a:r>
            <a:r>
              <a:rPr lang="en-GB" dirty="0"/>
              <a:t> </a:t>
            </a:r>
            <a:r>
              <a:rPr lang="en-GB" dirty="0" err="1"/>
              <a:t>dostopa</a:t>
            </a:r>
            <a:r>
              <a:rPr lang="en-GB" dirty="0"/>
              <a:t> </a:t>
            </a:r>
            <a:r>
              <a:rPr lang="en-GB" dirty="0" err="1"/>
              <a:t>ali</a:t>
            </a:r>
            <a:r>
              <a:rPr lang="en-GB" dirty="0"/>
              <a:t> </a:t>
            </a:r>
            <a:r>
              <a:rPr lang="en-GB" dirty="0" err="1"/>
              <a:t>kje</a:t>
            </a:r>
            <a:r>
              <a:rPr lang="en-GB" dirty="0"/>
              <a:t> </a:t>
            </a:r>
            <a:r>
              <a:rPr lang="en-GB" dirty="0" err="1"/>
              <a:t>drugje</a:t>
            </a:r>
            <a:r>
              <a:rPr lang="en-GB" dirty="0"/>
              <a:t>.</a:t>
            </a:r>
          </a:p>
          <a:p>
            <a:endParaRPr lang="en-GB" dirty="0"/>
          </a:p>
          <a:p>
            <a:r>
              <a:rPr lang="en-GB" dirty="0"/>
              <a:t>V ZASP </a:t>
            </a:r>
            <a:r>
              <a:rPr lang="en-GB" dirty="0" err="1"/>
              <a:t>takšne</a:t>
            </a:r>
            <a:r>
              <a:rPr lang="en-GB" dirty="0"/>
              <a:t> </a:t>
            </a:r>
            <a:r>
              <a:rPr lang="en-GB" dirty="0" err="1"/>
              <a:t>ureditve</a:t>
            </a:r>
            <a:r>
              <a:rPr lang="en-GB" dirty="0"/>
              <a:t> </a:t>
            </a:r>
            <a:r>
              <a:rPr lang="en-GB" dirty="0" err="1"/>
              <a:t>še</a:t>
            </a:r>
            <a:r>
              <a:rPr lang="en-GB" dirty="0"/>
              <a:t> </a:t>
            </a:r>
            <a:r>
              <a:rPr lang="en-GB" dirty="0" err="1"/>
              <a:t>ni</a:t>
            </a:r>
            <a:r>
              <a:rPr lang="en-GB" dirty="0"/>
              <a:t>.</a:t>
            </a:r>
          </a:p>
          <a:p>
            <a:endParaRPr lang="en-GB" dirty="0"/>
          </a:p>
          <a:p>
            <a:endParaRPr lang="en-SI" dirty="0"/>
          </a:p>
        </p:txBody>
      </p:sp>
    </p:spTree>
    <p:extLst>
      <p:ext uri="{BB962C8B-B14F-4D97-AF65-F5344CB8AC3E}">
        <p14:creationId xmlns:p14="http://schemas.microsoft.com/office/powerpoint/2010/main" val="424037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74BEE-B816-F4B3-5511-F8CB48D02324}"/>
              </a:ext>
            </a:extLst>
          </p:cNvPr>
          <p:cNvSpPr>
            <a:spLocks noGrp="1"/>
          </p:cNvSpPr>
          <p:nvPr>
            <p:ph type="body" sz="quarter" idx="10"/>
          </p:nvPr>
        </p:nvSpPr>
        <p:spPr/>
        <p:txBody>
          <a:bodyPr/>
          <a:lstStyle/>
          <a:p>
            <a:r>
              <a:rPr lang="sl-SI" dirty="0"/>
              <a:t>Dr. Maja Bogataj Jančič, ODIPI</a:t>
            </a:r>
          </a:p>
          <a:p>
            <a:r>
              <a:rPr lang="sl-SI" dirty="0">
                <a:hlinkClick r:id="rId2"/>
              </a:rPr>
              <a:t>maja.bogataj@ipi.si</a:t>
            </a:r>
            <a:endParaRPr lang="sl-SI" dirty="0"/>
          </a:p>
          <a:p>
            <a:r>
              <a:rPr lang="sl-SI" dirty="0">
                <a:hlinkClick r:id="rId3"/>
              </a:rPr>
              <a:t>info@ipi.si</a:t>
            </a:r>
            <a:r>
              <a:rPr lang="sl-SI" dirty="0"/>
              <a:t> </a:t>
            </a:r>
          </a:p>
          <a:p>
            <a:endParaRPr lang="sl-SI" dirty="0"/>
          </a:p>
          <a:p>
            <a:r>
              <a:rPr lang="sl-SI" dirty="0"/>
              <a:t>Dodatna vprašanja lahko pošljete po mailu, zadeva: Projekt Spoznaj v naslednjih 5. delovnih dneh.</a:t>
            </a:r>
          </a:p>
          <a:p>
            <a:endParaRPr lang="sl-SI" dirty="0"/>
          </a:p>
        </p:txBody>
      </p:sp>
      <p:sp>
        <p:nvSpPr>
          <p:cNvPr id="3" name="Text Placeholder 2">
            <a:extLst>
              <a:ext uri="{FF2B5EF4-FFF2-40B4-BE49-F238E27FC236}">
                <a16:creationId xmlns:a16="http://schemas.microsoft.com/office/drawing/2014/main" id="{C3C208D7-EA75-F065-E98B-631C1BBBBB3A}"/>
              </a:ext>
            </a:extLst>
          </p:cNvPr>
          <p:cNvSpPr>
            <a:spLocks noGrp="1"/>
          </p:cNvSpPr>
          <p:nvPr>
            <p:ph type="body" sz="quarter" idx="11"/>
          </p:nvPr>
        </p:nvSpPr>
        <p:spPr/>
        <p:txBody>
          <a:bodyPr/>
          <a:lstStyle/>
          <a:p>
            <a:r>
              <a:rPr lang="sl-SI" dirty="0"/>
              <a:t>Hvala za vašo pozornost!</a:t>
            </a:r>
          </a:p>
        </p:txBody>
      </p:sp>
    </p:spTree>
    <p:extLst>
      <p:ext uri="{BB962C8B-B14F-4D97-AF65-F5344CB8AC3E}">
        <p14:creationId xmlns:p14="http://schemas.microsoft.com/office/powerpoint/2010/main" val="22067671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5221A1-6256-4570-9FC4-C33D30B4EA6E}"/>
              </a:ext>
            </a:extLst>
          </p:cNvPr>
          <p:cNvSpPr>
            <a:spLocks noGrp="1"/>
          </p:cNvSpPr>
          <p:nvPr>
            <p:ph type="title"/>
          </p:nvPr>
        </p:nvSpPr>
        <p:spPr/>
        <p:txBody>
          <a:bodyPr>
            <a:normAutofit fontScale="90000"/>
          </a:bodyPr>
          <a:lstStyle/>
          <a:p>
            <a:r>
              <a:rPr lang="sl-SI" dirty="0"/>
              <a:t>Povezave na naslovnici</a:t>
            </a:r>
            <a:endParaRPr lang="en-SI" dirty="0"/>
          </a:p>
        </p:txBody>
      </p:sp>
      <p:sp>
        <p:nvSpPr>
          <p:cNvPr id="3" name="Označba mesta vsebine 2">
            <a:extLst>
              <a:ext uri="{FF2B5EF4-FFF2-40B4-BE49-F238E27FC236}">
                <a16:creationId xmlns:a16="http://schemas.microsoft.com/office/drawing/2014/main" id="{9AE25B35-FA7A-48BF-804B-8CEA24A80B8F}"/>
              </a:ext>
            </a:extLst>
          </p:cNvPr>
          <p:cNvSpPr>
            <a:spLocks noGrp="1"/>
          </p:cNvSpPr>
          <p:nvPr>
            <p:ph idx="1"/>
          </p:nvPr>
        </p:nvSpPr>
        <p:spPr/>
        <p:txBody>
          <a:bodyPr/>
          <a:lstStyle/>
          <a:p>
            <a:pPr marL="0" indent="0">
              <a:buNone/>
            </a:pPr>
            <a:r>
              <a:rPr lang="sl-SI" dirty="0">
                <a:hlinkClick r:id="rId2"/>
              </a:rPr>
              <a:t>https://www.odipi.si</a:t>
            </a:r>
            <a:r>
              <a:rPr lang="sl-SI" dirty="0"/>
              <a:t> </a:t>
            </a:r>
          </a:p>
          <a:p>
            <a:endParaRPr lang="en-SI" dirty="0"/>
          </a:p>
        </p:txBody>
      </p:sp>
    </p:spTree>
    <p:extLst>
      <p:ext uri="{BB962C8B-B14F-4D97-AF65-F5344CB8AC3E}">
        <p14:creationId xmlns:p14="http://schemas.microsoft.com/office/powerpoint/2010/main" val="359398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25C9-72BB-3608-3E89-F49F29CEC9DE}"/>
              </a:ext>
            </a:extLst>
          </p:cNvPr>
          <p:cNvSpPr>
            <a:spLocks noGrp="1"/>
          </p:cNvSpPr>
          <p:nvPr>
            <p:ph type="title"/>
          </p:nvPr>
        </p:nvSpPr>
        <p:spPr/>
        <p:txBody>
          <a:bodyPr>
            <a:normAutofit fontScale="90000"/>
          </a:bodyPr>
          <a:lstStyle/>
          <a:p>
            <a:r>
              <a:rPr lang="en-GB" dirty="0"/>
              <a:t>Odprta znanost – avtorske pravice</a:t>
            </a:r>
            <a:endParaRPr lang="en-SI" dirty="0"/>
          </a:p>
        </p:txBody>
      </p:sp>
      <p:sp>
        <p:nvSpPr>
          <p:cNvPr id="3" name="Content Placeholder 2">
            <a:extLst>
              <a:ext uri="{FF2B5EF4-FFF2-40B4-BE49-F238E27FC236}">
                <a16:creationId xmlns:a16="http://schemas.microsoft.com/office/drawing/2014/main" id="{D4ED51D8-B3D2-262E-B790-76F2899EDD6D}"/>
              </a:ext>
            </a:extLst>
          </p:cNvPr>
          <p:cNvSpPr>
            <a:spLocks noGrp="1"/>
          </p:cNvSpPr>
          <p:nvPr>
            <p:ph idx="1"/>
          </p:nvPr>
        </p:nvSpPr>
        <p:spPr/>
        <p:txBody>
          <a:bodyPr/>
          <a:lstStyle/>
          <a:p>
            <a:pPr marL="0" indent="0">
              <a:buNone/>
            </a:pPr>
            <a:r>
              <a:rPr lang="en-GB" dirty="0">
                <a:solidFill>
                  <a:schemeClr val="accent2"/>
                </a:solidFill>
              </a:rPr>
              <a:t>Razčiščevanje avtorskih pravic v skladu s pravili odprte znanosti</a:t>
            </a:r>
          </a:p>
          <a:p>
            <a:r>
              <a:rPr lang="en-GB" dirty="0"/>
              <a:t>Potrebno je razumevanje zahtev strategije odprte znanosti (in zakonskih obveznosti ali/in institucionalnih pravil), da se načrtuje pravilno razčiščevanje pravic pri vhodnih (input) vsebinah.</a:t>
            </a:r>
          </a:p>
          <a:p>
            <a:r>
              <a:rPr lang="en-GB" dirty="0"/>
              <a:t>Potrebno je upravljanje lastnih avtorskih pravic na ustvarjenih vsebinah (output) v skladu s strategijo odprte znanosti (in zakonskih in/ali institucionalnih pravil oziroma obveznosti, ki jih nalagajo financerji).</a:t>
            </a:r>
          </a:p>
        </p:txBody>
      </p:sp>
    </p:spTree>
    <p:extLst>
      <p:ext uri="{BB962C8B-B14F-4D97-AF65-F5344CB8AC3E}">
        <p14:creationId xmlns:p14="http://schemas.microsoft.com/office/powerpoint/2010/main" val="249949907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1950</TotalTime>
  <Words>6069</Words>
  <Application>Microsoft Office PowerPoint</Application>
  <PresentationFormat>Širokozaslonsko</PresentationFormat>
  <Paragraphs>484</Paragraphs>
  <Slides>83</Slides>
  <Notes>8</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83</vt:i4>
      </vt:variant>
    </vt:vector>
  </HeadingPairs>
  <TitlesOfParts>
    <vt:vector size="89" baseType="lpstr">
      <vt:lpstr>Aptos</vt:lpstr>
      <vt:lpstr>Arial</vt:lpstr>
      <vt:lpstr>Calibri</vt:lpstr>
      <vt:lpstr>Calibri Light</vt:lpstr>
      <vt:lpstr>Republika</vt:lpstr>
      <vt:lpstr>Officeova tema</vt:lpstr>
      <vt:lpstr>ODPRTA ZNANOST IN AVTORSKE PRAVICE</vt:lpstr>
      <vt:lpstr>Agenda</vt:lpstr>
      <vt:lpstr>Šola Avtorske pravice in odprta znanost</vt:lpstr>
      <vt:lpstr>Knowledge Rights 21 (KR21)</vt:lpstr>
      <vt:lpstr>Odprta znanost – UNESCO</vt:lpstr>
      <vt:lpstr>Odprta znanost – prednosti</vt:lpstr>
      <vt:lpstr>Odprta znanost – slabosti</vt:lpstr>
      <vt:lpstr>PowerPointova predstavitev</vt:lpstr>
      <vt:lpstr>Odprta znanost – avtorske pravice</vt:lpstr>
      <vt:lpstr>I. Avtorsko pravo, avtorske pravice – osnovno</vt:lpstr>
      <vt:lpstr>Zakon o avtorski in sorodnih pravicah (ZASP)</vt:lpstr>
      <vt:lpstr>…</vt:lpstr>
      <vt:lpstr>Avtorsko delo – 5. člen ZASP</vt:lpstr>
      <vt:lpstr>Primeri avtorskih del</vt:lpstr>
      <vt:lpstr>Avtor</vt:lpstr>
      <vt:lpstr>Imetnik avtorske pravice</vt:lpstr>
      <vt:lpstr>Avtorska pravica</vt:lpstr>
      <vt:lpstr>Kaj predstavlja ©?</vt:lpstr>
      <vt:lpstr>Kaj ni varovano?</vt:lpstr>
      <vt:lpstr>Nastanek in trajanje avtorskih pravic</vt:lpstr>
      <vt:lpstr>Javna domena</vt:lpstr>
      <vt:lpstr>Izključne pravice</vt:lpstr>
      <vt:lpstr>Moralne avtorske pravice</vt:lpstr>
      <vt:lpstr>Materialne avtorske pravice</vt:lpstr>
      <vt:lpstr>Materialne avtorske pravice – 22. člen</vt:lpstr>
      <vt:lpstr>Pravica reproduciranja</vt:lpstr>
      <vt:lpstr>Pravica predelave</vt:lpstr>
      <vt:lpstr>Pravica dajanja na voljo javnosti</vt:lpstr>
      <vt:lpstr>Druge pravice avtorja</vt:lpstr>
      <vt:lpstr>Omejitve avtorske pravice</vt:lpstr>
      <vt:lpstr>Splošno pravilo – 46. člen</vt:lpstr>
      <vt:lpstr>ZASP – Vsebinske omejitve</vt:lpstr>
      <vt:lpstr>ZASP – Vsebinske omejitve</vt:lpstr>
      <vt:lpstr>Citati – 51. člen</vt:lpstr>
      <vt:lpstr>Proste predelave</vt:lpstr>
      <vt:lpstr>PowerPointova predstavitev</vt:lpstr>
      <vt:lpstr>Večna vojna / večna dilema</vt:lpstr>
      <vt:lpstr>Znanstveno raziskovanje – 57.c člen ZASP</vt:lpstr>
      <vt:lpstr>Besedilno in podatkovno rudarjenje za namene znanstvenega raziskovanja – 57.b člen ZASP</vt:lpstr>
      <vt:lpstr>Besedilno in podatkovno rudarjenje za namene znanstvenega raziskovanja – 57.b člen ZASP</vt:lpstr>
      <vt:lpstr>II. Upravljanje avtorskih pravic</vt:lpstr>
      <vt:lpstr>Upravljanje avtorskih pravic</vt:lpstr>
      <vt:lpstr>Upravljanje avtorskih pravic</vt:lpstr>
      <vt:lpstr>Upravljanje avtorskih pravic</vt:lpstr>
      <vt:lpstr>Creative Commons licence</vt:lpstr>
      <vt:lpstr>Pogoj: Nekomercialno (Noncommercial)</vt:lpstr>
      <vt:lpstr> </vt:lpstr>
      <vt:lpstr> Pogoj: Brez predelav (No Derivative Works)  </vt:lpstr>
      <vt:lpstr> </vt:lpstr>
      <vt:lpstr>Pogoj: Deljenje pod istimi pogoji (Share Alike)</vt:lpstr>
      <vt:lpstr> </vt:lpstr>
      <vt:lpstr>6. licenc</vt:lpstr>
      <vt:lpstr> </vt:lpstr>
      <vt:lpstr> </vt:lpstr>
      <vt:lpstr>Proste / odprte licence</vt:lpstr>
      <vt:lpstr>III. Upravljanje avtorskih pravic v skladu z načeli odprte znanosti – ureditev v Sloveniji</vt:lpstr>
      <vt:lpstr>Strateška usmeritev v odprti znanosti</vt:lpstr>
      <vt:lpstr>Zakonska ureditev</vt:lpstr>
      <vt:lpstr>Zakonska ureditev</vt:lpstr>
      <vt:lpstr>Podzakonska ureditev</vt:lpstr>
      <vt:lpstr>PowerPointova predstavitev</vt:lpstr>
      <vt:lpstr>6. člen - upravljanje avtorskih pravic na znanstvenih publikacijah </vt:lpstr>
      <vt:lpstr>7. člen - upravljanje avtorskih pravic na raziskovalnih podatkih in drugih rezultatih raziskav </vt:lpstr>
      <vt:lpstr>Izjeme od popolnoma odprtega dostopa do raziskovalnih podatkov in drugih rezultatov raziskav</vt:lpstr>
      <vt:lpstr>Pričakovanja v prihodnje – Pravica do sekundarnega publiciranja Secondary Publishing Rights (SPR)</vt:lpstr>
      <vt:lpstr>IV. Odprta znanost in upravljanje podatkov – avtorsko pravni vidik</vt:lpstr>
      <vt:lpstr>Goli podatki, podatki kot taki</vt:lpstr>
      <vt:lpstr>Originalne baze podatkov</vt:lpstr>
      <vt:lpstr>Sui generis podatkovne baze</vt:lpstr>
      <vt:lpstr>Sui generis podatkovne baze</vt:lpstr>
      <vt:lpstr>  V. Izbrane teme: Odprta znanost in etične prakse, Odprta znanost in UI, Ovire za odprto znanost v ZASP</vt:lpstr>
      <vt:lpstr>V. Izbrane teme:  Odprta znanost in etične prakse v raziskovanju   </vt:lpstr>
      <vt:lpstr>V. Izbrane teme:  Odprta znanost, avtorske pravice in UI</vt:lpstr>
      <vt:lpstr>V. Izbrane teme:  Odprta znanost, avtorske pravice in UI</vt:lpstr>
      <vt:lpstr>V. Izbrane teme:  Ovire in spodbude za odprto znanost v ZASP</vt:lpstr>
      <vt:lpstr>Ovire za odprto znanost v ZASP</vt:lpstr>
      <vt:lpstr>Ovire za odprto znanost v ZASP</vt:lpstr>
      <vt:lpstr>Ovire za odprto znanost v ZASP</vt:lpstr>
      <vt:lpstr>Ovire za odprto znanost v ZASP</vt:lpstr>
      <vt:lpstr>Ovire za odprto znanost v ZASP</vt:lpstr>
      <vt:lpstr>Spodbude za odprto znanost</vt:lpstr>
      <vt:lpstr>PowerPointova predstavitev</vt:lpstr>
      <vt:lpstr>Povezave na naslovnici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Zala</cp:lastModifiedBy>
  <cp:revision>17</cp:revision>
  <dcterms:created xsi:type="dcterms:W3CDTF">2023-09-11T08:00:44Z</dcterms:created>
  <dcterms:modified xsi:type="dcterms:W3CDTF">2025-01-20T12:25:06Z</dcterms:modified>
</cp:coreProperties>
</file>