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2" r:id="rId1"/>
    <p:sldMasterId id="2147483713" r:id="rId2"/>
    <p:sldMasterId id="2147483714" r:id="rId3"/>
    <p:sldMasterId id="2147483715" r:id="rId4"/>
    <p:sldMasterId id="2147483716" r:id="rId5"/>
    <p:sldMasterId id="2147483717" r:id="rId6"/>
    <p:sldMasterId id="2147483718" r:id="rId7"/>
  </p:sldMasterIdLst>
  <p:notesMasterIdLst>
    <p:notesMasterId r:id="rId54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302" r:id="rId51"/>
    <p:sldId id="300" r:id="rId52"/>
    <p:sldId id="301" r:id="rId53"/>
  </p:sldIdLst>
  <p:sldSz cx="12192000" cy="6858000"/>
  <p:notesSz cx="6858000" cy="9144000"/>
  <p:embeddedFontLs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Corbel" panose="020B0503020204020204" pitchFamily="34" charset="0"/>
      <p:regular r:id="rId59"/>
      <p:bold r:id="rId60"/>
      <p:italic r:id="rId61"/>
      <p:boldItalic r:id="rId62"/>
    </p:embeddedFont>
    <p:embeddedFont>
      <p:font typeface="Open Sans" panose="020B0606030504020204" pitchFamily="34" charset="0"/>
      <p:regular r:id="rId63"/>
      <p:bold r:id="rId64"/>
      <p:italic r:id="rId65"/>
      <p:boldItalic r:id="rId66"/>
    </p:embeddedFont>
    <p:embeddedFont>
      <p:font typeface="PT Sans Narrow" panose="020B0506020203020204" pitchFamily="34" charset="0"/>
      <p:regular r:id="rId67"/>
      <p:bold r:id="rId6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7" d="100"/>
          <a:sy n="117" d="100"/>
        </p:scale>
        <p:origin x="643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font" Target="fonts/font9.fntdata"/><Relationship Id="rId68" Type="http://schemas.openxmlformats.org/officeDocument/2006/relationships/font" Target="fonts/font14.fntdata"/><Relationship Id="rId7" Type="http://schemas.openxmlformats.org/officeDocument/2006/relationships/slideMaster" Target="slideMasters/slideMaster7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font" Target="fonts/font4.fntdata"/><Relationship Id="rId66" Type="http://schemas.openxmlformats.org/officeDocument/2006/relationships/font" Target="fonts/font12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7.fntdata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font" Target="fonts/font5.fntdata"/><Relationship Id="rId67" Type="http://schemas.openxmlformats.org/officeDocument/2006/relationships/font" Target="fonts/font13.fntdata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font" Target="fonts/font3.fntdata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30a563e69a4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g30a563e69a4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30a563e69a4_0_1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g30a563e69a4_0_1586:notes"/>
          <p:cNvSpPr txBox="1"/>
          <p:nvPr/>
        </p:nvSpPr>
        <p:spPr>
          <a:xfrm>
            <a:off x="3884760" y="8685360"/>
            <a:ext cx="29715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8" name="Google Shape;468;g30a563e69a4_0_1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30a563e69a4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g30a563e69a4_0_195:notes"/>
          <p:cNvSpPr txBox="1"/>
          <p:nvPr/>
        </p:nvSpPr>
        <p:spPr>
          <a:xfrm>
            <a:off x="3884760" y="8685360"/>
            <a:ext cx="29715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5" name="Google Shape;475;g30a563e69a4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30a563e69a4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g30a563e69a4_0_201:notes"/>
          <p:cNvSpPr txBox="1"/>
          <p:nvPr/>
        </p:nvSpPr>
        <p:spPr>
          <a:xfrm>
            <a:off x="3884760" y="8685360"/>
            <a:ext cx="29715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2" name="Google Shape;482;g30a563e69a4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30a563e69a4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g30a563e69a4_0_207:notes"/>
          <p:cNvSpPr txBox="1"/>
          <p:nvPr/>
        </p:nvSpPr>
        <p:spPr>
          <a:xfrm>
            <a:off x="3884760" y="8685360"/>
            <a:ext cx="29715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9" name="Google Shape;489;g30a563e69a4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30a563e69a4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g30a563e69a4_0_183:notes"/>
          <p:cNvSpPr txBox="1"/>
          <p:nvPr/>
        </p:nvSpPr>
        <p:spPr>
          <a:xfrm>
            <a:off x="3884760" y="8685360"/>
            <a:ext cx="29715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6" name="Google Shape;496;g30a563e69a4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30a563e69a4_0_1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50" tIns="91550" rIns="91550" bIns="91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02" name="Google Shape;502;g30a563e69a4_0_1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30a76af777a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g30a76af777a_0_20:notes"/>
          <p:cNvSpPr txBox="1"/>
          <p:nvPr/>
        </p:nvSpPr>
        <p:spPr>
          <a:xfrm>
            <a:off x="3884760" y="8685360"/>
            <a:ext cx="29715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9" name="Google Shape;509;g30a76af777a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30a76af777a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g30a76af777a_0_26:notes"/>
          <p:cNvSpPr txBox="1"/>
          <p:nvPr/>
        </p:nvSpPr>
        <p:spPr>
          <a:xfrm>
            <a:off x="3884760" y="8685360"/>
            <a:ext cx="29715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17" name="Google Shape;517;g30a76af777a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30a76af777a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g30a76af777a_0_32:notes"/>
          <p:cNvSpPr txBox="1"/>
          <p:nvPr/>
        </p:nvSpPr>
        <p:spPr>
          <a:xfrm>
            <a:off x="3884760" y="8685360"/>
            <a:ext cx="29715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5" name="Google Shape;525;g30a76af777a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30a563e69a4_0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g30a563e69a4_0_213:notes"/>
          <p:cNvSpPr txBox="1"/>
          <p:nvPr/>
        </p:nvSpPr>
        <p:spPr>
          <a:xfrm>
            <a:off x="3884760" y="8685360"/>
            <a:ext cx="29715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2" name="Google Shape;532;g30a563e69a4_0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2a671a77c7f_0_5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g2a671a77c7f_0_527:notes"/>
          <p:cNvSpPr txBox="1"/>
          <p:nvPr/>
        </p:nvSpPr>
        <p:spPr>
          <a:xfrm>
            <a:off x="3884760" y="8685360"/>
            <a:ext cx="29715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8" name="Google Shape;408;g2a671a77c7f_0_5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30adceeaa34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g30adceeaa34_0_26:notes"/>
          <p:cNvSpPr txBox="1"/>
          <p:nvPr/>
        </p:nvSpPr>
        <p:spPr>
          <a:xfrm>
            <a:off x="3884760" y="8685360"/>
            <a:ext cx="29715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9" name="Google Shape;539;g30adceeaa34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30a563e69a4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g30a563e69a4_0_219:notes"/>
          <p:cNvSpPr txBox="1"/>
          <p:nvPr/>
        </p:nvSpPr>
        <p:spPr>
          <a:xfrm>
            <a:off x="3884760" y="8685360"/>
            <a:ext cx="29715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6" name="Google Shape;546;g30a563e69a4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30a563e69a4_0_14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30a563e69a4_0_14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30a563e69a4_0_15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30a563e69a4_0_15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30a563e69a4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g30a563e69a4_0_225:notes"/>
          <p:cNvSpPr txBox="1"/>
          <p:nvPr/>
        </p:nvSpPr>
        <p:spPr>
          <a:xfrm>
            <a:off x="3884760" y="8685360"/>
            <a:ext cx="29715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7" name="Google Shape;567;g30a563e69a4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30a563e69a4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g30a563e69a4_0_231:notes"/>
          <p:cNvSpPr txBox="1"/>
          <p:nvPr/>
        </p:nvSpPr>
        <p:spPr>
          <a:xfrm>
            <a:off x="3884760" y="8685360"/>
            <a:ext cx="29715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74" name="Google Shape;574;g30a563e69a4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30b10526a12_0_12:notes"/>
          <p:cNvSpPr txBox="1">
            <a:spLocks noGrp="1"/>
          </p:cNvSpPr>
          <p:nvPr>
            <p:ph type="sldNum" idx="12"/>
          </p:nvPr>
        </p:nvSpPr>
        <p:spPr>
          <a:xfrm>
            <a:off x="4399200" y="9555480"/>
            <a:ext cx="3372900" cy="5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fld id="{00000000-1234-1234-1234-123412341234}" type="slidenum">
              <a:rPr lang="sl-SI" sz="1400">
                <a:latin typeface="Arial"/>
                <a:ea typeface="Arial"/>
                <a:cs typeface="Arial"/>
                <a:sym typeface="Arial"/>
              </a:rPr>
              <a:t>26</a:t>
            </a:fld>
            <a:endParaRPr sz="1300"/>
          </a:p>
        </p:txBody>
      </p:sp>
      <p:sp>
        <p:nvSpPr>
          <p:cNvPr id="580" name="Google Shape;580;g30b10526a12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95325"/>
            <a:ext cx="6092825" cy="34274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729FCF"/>
          </a:solidFill>
          <a:ln w="25400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1" name="Google Shape;581;g30b10526a12_0_12:notes"/>
          <p:cNvSpPr txBox="1">
            <a:spLocks noGrp="1"/>
          </p:cNvSpPr>
          <p:nvPr>
            <p:ph type="body" idx="1"/>
          </p:nvPr>
        </p:nvSpPr>
        <p:spPr>
          <a:xfrm>
            <a:off x="685799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5900" lvl="0" indent="-21590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30b10526a12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g30b10526a12_0_20:notes"/>
          <p:cNvSpPr txBox="1"/>
          <p:nvPr/>
        </p:nvSpPr>
        <p:spPr>
          <a:xfrm>
            <a:off x="3884760" y="8685360"/>
            <a:ext cx="29715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27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92" name="Google Shape;592;g30b10526a12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30a76af777a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8" name="Google Shape;598;g30a76af777a_0_45:notes"/>
          <p:cNvSpPr txBox="1">
            <a:spLocks noGrp="1"/>
          </p:cNvSpPr>
          <p:nvPr>
            <p:ph type="body" idx="1"/>
          </p:nvPr>
        </p:nvSpPr>
        <p:spPr>
          <a:xfrm>
            <a:off x="709930" y="4861435"/>
            <a:ext cx="5679300" cy="46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50" tIns="47375" rIns="94750" bIns="473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30adceeaa34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5" name="Google Shape;605;g30adceeaa34_0_14:notes"/>
          <p:cNvSpPr txBox="1">
            <a:spLocks noGrp="1"/>
          </p:cNvSpPr>
          <p:nvPr>
            <p:ph type="body" idx="1"/>
          </p:nvPr>
        </p:nvSpPr>
        <p:spPr>
          <a:xfrm>
            <a:off x="709930" y="4861435"/>
            <a:ext cx="5679300" cy="46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50" tIns="47375" rIns="94750" bIns="473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30b16eb10d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g30b16eb10db_0_0:notes"/>
          <p:cNvSpPr txBox="1"/>
          <p:nvPr/>
        </p:nvSpPr>
        <p:spPr>
          <a:xfrm>
            <a:off x="3884760" y="8685360"/>
            <a:ext cx="29715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5" name="Google Shape;415;g30b16eb10d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30a76af777a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2" name="Google Shape;612;g30a76af777a_0_51:notes"/>
          <p:cNvSpPr txBox="1">
            <a:spLocks noGrp="1"/>
          </p:cNvSpPr>
          <p:nvPr>
            <p:ph type="body" idx="1"/>
          </p:nvPr>
        </p:nvSpPr>
        <p:spPr>
          <a:xfrm>
            <a:off x="709930" y="4861435"/>
            <a:ext cx="5679300" cy="46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50" tIns="47375" rIns="94750" bIns="473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30a76af777a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9" name="Google Shape;619;g30a76af777a_0_57:notes"/>
          <p:cNvSpPr txBox="1">
            <a:spLocks noGrp="1"/>
          </p:cNvSpPr>
          <p:nvPr>
            <p:ph type="body" idx="1"/>
          </p:nvPr>
        </p:nvSpPr>
        <p:spPr>
          <a:xfrm>
            <a:off x="709930" y="4861435"/>
            <a:ext cx="5679300" cy="46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50" tIns="47375" rIns="94750" bIns="473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30a76af777a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6" name="Google Shape;626;g30a76af777a_0_63:notes"/>
          <p:cNvSpPr txBox="1">
            <a:spLocks noGrp="1"/>
          </p:cNvSpPr>
          <p:nvPr>
            <p:ph type="body" idx="1"/>
          </p:nvPr>
        </p:nvSpPr>
        <p:spPr>
          <a:xfrm>
            <a:off x="709930" y="4861435"/>
            <a:ext cx="5679300" cy="46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50" tIns="47375" rIns="94750" bIns="473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30a76af777a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3" name="Google Shape;633;g30a76af777a_0_75:notes"/>
          <p:cNvSpPr txBox="1">
            <a:spLocks noGrp="1"/>
          </p:cNvSpPr>
          <p:nvPr>
            <p:ph type="body" idx="1"/>
          </p:nvPr>
        </p:nvSpPr>
        <p:spPr>
          <a:xfrm>
            <a:off x="709930" y="4861435"/>
            <a:ext cx="5679300" cy="46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50" tIns="47375" rIns="94750" bIns="473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30a563e69a4_0_6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30a563e69a4_0_6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30a563e69a4_0_8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30a563e69a4_0_8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30a563e69a4_0_8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30a563e69a4_0_8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30a563e69a4_0_9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30a563e69a4_0_9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30a563e69a4_0_9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Google Shape;668;g30a563e69a4_0_9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30a563e69a4_0_9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Google Shape;674;g30a563e69a4_0_9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30a563e69a4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g30a563e69a4_0_164:notes"/>
          <p:cNvSpPr txBox="1"/>
          <p:nvPr/>
        </p:nvSpPr>
        <p:spPr>
          <a:xfrm>
            <a:off x="3884760" y="8685360"/>
            <a:ext cx="29715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2" name="Google Shape;422;g30a563e69a4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30a563e69a4_0_9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30a563e69a4_0_9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30a76af777a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30a76af777a_0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30a76af777a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30a76af777a_0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30a76af777a_0_3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30a76af777a_0_3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30a563e69a4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g30a563e69a4_0_243:notes"/>
          <p:cNvSpPr txBox="1"/>
          <p:nvPr/>
        </p:nvSpPr>
        <p:spPr>
          <a:xfrm>
            <a:off x="3884760" y="8685360"/>
            <a:ext cx="29715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44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09" name="Google Shape;709;g30a563e69a4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849206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2a72779a636_0_0:notes"/>
          <p:cNvSpPr txBox="1">
            <a:spLocks noGrp="1"/>
          </p:cNvSpPr>
          <p:nvPr>
            <p:ph type="body" idx="1"/>
          </p:nvPr>
        </p:nvSpPr>
        <p:spPr>
          <a:xfrm>
            <a:off x="914401" y="4343406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g2a72779a63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2a72779a636_0_4:notes"/>
          <p:cNvSpPr txBox="1">
            <a:spLocks noGrp="1"/>
          </p:cNvSpPr>
          <p:nvPr>
            <p:ph type="body" idx="1"/>
          </p:nvPr>
        </p:nvSpPr>
        <p:spPr>
          <a:xfrm>
            <a:off x="946574" y="4861442"/>
            <a:ext cx="5206200" cy="46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50" tIns="47375" rIns="94750" bIns="473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24" name="Google Shape;724;g2a72779a636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3" y="766763"/>
            <a:ext cx="6823075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30a97ecdc8a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g30a97ecdc8a_0_9:notes"/>
          <p:cNvSpPr txBox="1"/>
          <p:nvPr/>
        </p:nvSpPr>
        <p:spPr>
          <a:xfrm>
            <a:off x="3884760" y="8685360"/>
            <a:ext cx="29715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1" name="Google Shape;431;g30a97ecdc8a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30a97ecdc8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g30a97ecdc8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0a563e69a4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g30a563e69a4_0_177:notes"/>
          <p:cNvSpPr txBox="1"/>
          <p:nvPr/>
        </p:nvSpPr>
        <p:spPr>
          <a:xfrm>
            <a:off x="3884760" y="8685360"/>
            <a:ext cx="29715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7" name="Google Shape;447;g30a563e69a4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0a563e69a4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g30a563e69a4_0_171:notes"/>
          <p:cNvSpPr txBox="1"/>
          <p:nvPr/>
        </p:nvSpPr>
        <p:spPr>
          <a:xfrm>
            <a:off x="3884760" y="8685360"/>
            <a:ext cx="29715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4" name="Google Shape;454;g30a563e69a4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0a563e69a4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g30a563e69a4_0_189:notes"/>
          <p:cNvSpPr txBox="1"/>
          <p:nvPr/>
        </p:nvSpPr>
        <p:spPr>
          <a:xfrm>
            <a:off x="3884760" y="8685360"/>
            <a:ext cx="29715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1" name="Google Shape;461;g30a563e69a4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slovni diapozitiv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2400"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slov in navpično besedilo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5" y="-1256505"/>
            <a:ext cx="4351336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vpični naslov in besedilo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6" y="1956596"/>
            <a:ext cx="5811834" cy="2628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4" y="-596102"/>
            <a:ext cx="5811834" cy="7734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Google Shape;85;p14"/>
          <p:cNvCxnSpPr/>
          <p:nvPr/>
        </p:nvCxnSpPr>
        <p:spPr>
          <a:xfrm>
            <a:off x="9343647" y="4235850"/>
            <a:ext cx="7497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6" name="Google Shape;86;p14"/>
          <p:cNvCxnSpPr/>
          <p:nvPr/>
        </p:nvCxnSpPr>
        <p:spPr>
          <a:xfrm>
            <a:off x="2100047" y="4211002"/>
            <a:ext cx="7497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87" name="Google Shape;87;p14"/>
          <p:cNvGrpSpPr/>
          <p:nvPr/>
        </p:nvGrpSpPr>
        <p:grpSpPr>
          <a:xfrm>
            <a:off x="1338859" y="1362666"/>
            <a:ext cx="9515557" cy="203195"/>
            <a:chOff x="1346429" y="1011300"/>
            <a:chExt cx="6452100" cy="152400"/>
          </a:xfrm>
        </p:grpSpPr>
        <p:cxnSp>
          <p:nvCxnSpPr>
            <p:cNvPr id="88" name="Google Shape;88;p14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9" name="Google Shape;89;p14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90" name="Google Shape;90;p14"/>
          <p:cNvGrpSpPr/>
          <p:nvPr/>
        </p:nvGrpSpPr>
        <p:grpSpPr>
          <a:xfrm>
            <a:off x="1338868" y="5292001"/>
            <a:ext cx="9515557" cy="203195"/>
            <a:chOff x="1346435" y="3969088"/>
            <a:chExt cx="6452100" cy="152400"/>
          </a:xfrm>
        </p:grpSpPr>
        <p:cxnSp>
          <p:nvCxnSpPr>
            <p:cNvPr id="91" name="Google Shape;91;p14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2" name="Google Shape;92;p14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93" name="Google Shape;93;p14"/>
          <p:cNvSpPr txBox="1">
            <a:spLocks noGrp="1"/>
          </p:cNvSpPr>
          <p:nvPr>
            <p:ph type="ctrTitle"/>
          </p:nvPr>
        </p:nvSpPr>
        <p:spPr>
          <a:xfrm>
            <a:off x="1338867" y="2335685"/>
            <a:ext cx="9515700" cy="1363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ubTitle" idx="1"/>
          </p:nvPr>
        </p:nvSpPr>
        <p:spPr>
          <a:xfrm>
            <a:off x="2849633" y="3800052"/>
            <a:ext cx="6494100" cy="105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/>
          <p:nvPr/>
        </p:nvSpPr>
        <p:spPr>
          <a:xfrm>
            <a:off x="-67" y="3429200"/>
            <a:ext cx="12192000" cy="3428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title"/>
          </p:nvPr>
        </p:nvSpPr>
        <p:spPr>
          <a:xfrm>
            <a:off x="415600" y="1086400"/>
            <a:ext cx="11428500" cy="1256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6"/>
          <p:cNvSpPr/>
          <p:nvPr/>
        </p:nvSpPr>
        <p:spPr>
          <a:xfrm>
            <a:off x="-100" y="6727600"/>
            <a:ext cx="12192000" cy="130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943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body" idx="1"/>
          </p:nvPr>
        </p:nvSpPr>
        <p:spPr>
          <a:xfrm>
            <a:off x="415600" y="1688433"/>
            <a:ext cx="11360700" cy="4403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943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body" idx="1"/>
          </p:nvPr>
        </p:nvSpPr>
        <p:spPr>
          <a:xfrm>
            <a:off x="415600" y="1688233"/>
            <a:ext cx="5333100" cy="4403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body" idx="2"/>
          </p:nvPr>
        </p:nvSpPr>
        <p:spPr>
          <a:xfrm>
            <a:off x="6443200" y="1688233"/>
            <a:ext cx="5333100" cy="4403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09" name="Google Shape;109;p1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943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115" name="Google Shape;115;p1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6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>
            <a:spLocks noGrp="1"/>
          </p:cNvSpPr>
          <p:nvPr>
            <p:ph type="title"/>
          </p:nvPr>
        </p:nvSpPr>
        <p:spPr>
          <a:xfrm>
            <a:off x="653667" y="701800"/>
            <a:ext cx="74847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 b="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 b="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 b="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 b="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 b="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 b="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 b="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22" name="Google Shape;122;p21"/>
          <p:cNvCxnSpPr/>
          <p:nvPr/>
        </p:nvCxnSpPr>
        <p:spPr>
          <a:xfrm>
            <a:off x="6706233" y="5994000"/>
            <a:ext cx="624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3" name="Google Shape;123;p21"/>
          <p:cNvSpPr txBox="1">
            <a:spLocks noGrp="1"/>
          </p:cNvSpPr>
          <p:nvPr>
            <p:ph type="title"/>
          </p:nvPr>
        </p:nvSpPr>
        <p:spPr>
          <a:xfrm>
            <a:off x="354000" y="1386233"/>
            <a:ext cx="5393700" cy="2234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subTitle" idx="1"/>
          </p:nvPr>
        </p:nvSpPr>
        <p:spPr>
          <a:xfrm>
            <a:off x="354000" y="3635833"/>
            <a:ext cx="5393700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>
                <a:solidFill>
                  <a:schemeClr val="lt1"/>
                </a:solidFill>
              </a:defRPr>
            </a:lvl1pPr>
            <a:lvl2pPr marL="914400" lvl="1" indent="-3492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2pPr>
            <a:lvl3pPr marL="1371600" lvl="2" indent="-3492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3pPr>
            <a:lvl4pPr marL="1828800" lvl="3" indent="-3492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4pPr>
            <a:lvl5pPr marL="2286000" lvl="4" indent="-3492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5pPr>
            <a:lvl6pPr marL="2743200" lvl="5" indent="-3492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6pPr>
            <a:lvl7pPr marL="3200400" lvl="6" indent="-3492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7pPr>
            <a:lvl8pPr marL="3657600" lvl="7" indent="-3492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8pPr>
            <a:lvl9pPr marL="4114800" lvl="8" indent="-3492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slov in vsebina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2"/>
          <p:cNvSpPr txBox="1">
            <a:spLocks noGrp="1"/>
          </p:cNvSpPr>
          <p:nvPr>
            <p:ph type="body" idx="1"/>
          </p:nvPr>
        </p:nvSpPr>
        <p:spPr>
          <a:xfrm>
            <a:off x="415600" y="5640967"/>
            <a:ext cx="7998300" cy="798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T Sans Narrow"/>
              <a:buNone/>
              <a:defRPr sz="32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129" name="Google Shape;129;p2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/>
          <p:nvPr/>
        </p:nvSpPr>
        <p:spPr>
          <a:xfrm>
            <a:off x="-100" y="6727600"/>
            <a:ext cx="12192000" cy="130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title" hasCustomPrompt="1"/>
          </p:nvPr>
        </p:nvSpPr>
        <p:spPr>
          <a:xfrm>
            <a:off x="415600" y="1739800"/>
            <a:ext cx="11360700" cy="2051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7300"/>
              <a:buNone/>
              <a:defRPr sz="1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7300"/>
              <a:buNone/>
              <a:defRPr sz="173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7300"/>
              <a:buNone/>
              <a:defRPr sz="173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7300"/>
              <a:buNone/>
              <a:defRPr sz="173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7300"/>
              <a:buNone/>
              <a:defRPr sz="173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7300"/>
              <a:buNone/>
              <a:defRPr sz="173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7300"/>
              <a:buNone/>
              <a:defRPr sz="173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7300"/>
              <a:buNone/>
              <a:defRPr sz="173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7300"/>
              <a:buNone/>
              <a:defRPr sz="173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3" name="Google Shape;133;p23"/>
          <p:cNvSpPr txBox="1">
            <a:spLocks noGrp="1"/>
          </p:cNvSpPr>
          <p:nvPr>
            <p:ph type="body" idx="1"/>
          </p:nvPr>
        </p:nvSpPr>
        <p:spPr>
          <a:xfrm>
            <a:off x="415600" y="3994200"/>
            <a:ext cx="11360700" cy="1428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34" name="Google Shape;134;p2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_AND_BODY_1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5"/>
          <p:cNvSpPr txBox="1">
            <a:spLocks noGrp="1"/>
          </p:cNvSpPr>
          <p:nvPr>
            <p:ph type="title"/>
          </p:nvPr>
        </p:nvSpPr>
        <p:spPr>
          <a:xfrm>
            <a:off x="609600" y="274680"/>
            <a:ext cx="10972500" cy="11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5"/>
          <p:cNvSpPr txBox="1">
            <a:spLocks noGrp="1"/>
          </p:cNvSpPr>
          <p:nvPr>
            <p:ph type="subTitle" idx="1"/>
          </p:nvPr>
        </p:nvSpPr>
        <p:spPr>
          <a:xfrm>
            <a:off x="609600" y="1600200"/>
            <a:ext cx="10972500" cy="45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1pPr>
            <a:lvl2pPr lvl="1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/>
            </a:lvl2pPr>
            <a:lvl3pPr lvl="2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/>
            </a:lvl3pPr>
            <a:lvl4pPr lvl="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4pPr>
            <a:lvl5pPr lvl="4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/>
            </a:lvl5pPr>
            <a:lvl6pPr lvl="5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/>
            </a:lvl6pPr>
            <a:lvl7pPr lvl="6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7pPr>
            <a:lvl8pPr lvl="7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/>
            </a:lvl8pPr>
            <a:lvl9pPr lvl="8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6"/>
          <p:cNvSpPr txBox="1">
            <a:spLocks noGrp="1"/>
          </p:cNvSpPr>
          <p:nvPr>
            <p:ph type="title"/>
          </p:nvPr>
        </p:nvSpPr>
        <p:spPr>
          <a:xfrm>
            <a:off x="609600" y="274680"/>
            <a:ext cx="10972500" cy="11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6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500" cy="45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81000" algn="l" rtl="0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1pPr>
            <a:lvl2pPr marL="914400" lvl="1" indent="-3810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/>
            </a:lvl2pPr>
            <a:lvl3pPr marL="1371600" lvl="2" indent="-3810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/>
            </a:lvl3pPr>
            <a:lvl4pPr marL="1828800" lvl="3" indent="-3810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4pPr>
            <a:lvl5pPr marL="2286000" lvl="4" indent="-3810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/>
            </a:lvl5pPr>
            <a:lvl6pPr marL="2743200" lvl="5" indent="-3810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slovni diapozitiv" type="title">
  <p:cSld name="TITLE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8"/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8"/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lv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2400"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28"/>
          <p:cNvSpPr txBox="1">
            <a:spLocks noGrp="1"/>
          </p:cNvSpPr>
          <p:nvPr>
            <p:ph type="dt" idx="10"/>
          </p:nvPr>
        </p:nvSpPr>
        <p:spPr>
          <a:xfrm>
            <a:off x="838203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8"/>
          <p:cNvSpPr txBox="1">
            <a:spLocks noGrp="1"/>
          </p:cNvSpPr>
          <p:nvPr>
            <p:ph type="ftr" idx="11"/>
          </p:nvPr>
        </p:nvSpPr>
        <p:spPr>
          <a:xfrm>
            <a:off x="4038603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8"/>
          <p:cNvSpPr txBox="1">
            <a:spLocks noGrp="1"/>
          </p:cNvSpPr>
          <p:nvPr>
            <p:ph type="sldNum" idx="12"/>
          </p:nvPr>
        </p:nvSpPr>
        <p:spPr>
          <a:xfrm>
            <a:off x="8610603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slov in vsebina" type="obj">
  <p:cSld name="OBJEC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9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9"/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58" name="Google Shape;158;p29"/>
          <p:cNvSpPr txBox="1">
            <a:spLocks noGrp="1"/>
          </p:cNvSpPr>
          <p:nvPr>
            <p:ph type="dt" idx="10"/>
          </p:nvPr>
        </p:nvSpPr>
        <p:spPr>
          <a:xfrm>
            <a:off x="838203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9"/>
          <p:cNvSpPr txBox="1">
            <a:spLocks noGrp="1"/>
          </p:cNvSpPr>
          <p:nvPr>
            <p:ph type="ftr" idx="11"/>
          </p:nvPr>
        </p:nvSpPr>
        <p:spPr>
          <a:xfrm>
            <a:off x="4038603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9"/>
          <p:cNvSpPr txBox="1">
            <a:spLocks noGrp="1"/>
          </p:cNvSpPr>
          <p:nvPr>
            <p:ph type="sldNum" idx="12"/>
          </p:nvPr>
        </p:nvSpPr>
        <p:spPr>
          <a:xfrm>
            <a:off x="8610603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lava odseka" type="secHead">
  <p:cSld name="SECTION_HEADER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0"/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0"/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898989"/>
              </a:buClr>
              <a:buSzPts val="2400"/>
              <a:buNone/>
              <a:defRPr sz="2400">
                <a:solidFill>
                  <a:srgbClr val="898989"/>
                </a:solidFill>
              </a:defRPr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p30"/>
          <p:cNvSpPr txBox="1">
            <a:spLocks noGrp="1"/>
          </p:cNvSpPr>
          <p:nvPr>
            <p:ph type="dt" idx="10"/>
          </p:nvPr>
        </p:nvSpPr>
        <p:spPr>
          <a:xfrm>
            <a:off x="838203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30"/>
          <p:cNvSpPr txBox="1">
            <a:spLocks noGrp="1"/>
          </p:cNvSpPr>
          <p:nvPr>
            <p:ph type="ftr" idx="11"/>
          </p:nvPr>
        </p:nvSpPr>
        <p:spPr>
          <a:xfrm>
            <a:off x="4038603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30"/>
          <p:cNvSpPr txBox="1">
            <a:spLocks noGrp="1"/>
          </p:cNvSpPr>
          <p:nvPr>
            <p:ph type="sldNum" idx="12"/>
          </p:nvPr>
        </p:nvSpPr>
        <p:spPr>
          <a:xfrm>
            <a:off x="8610603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e vsebini" type="twoObj">
  <p:cSld name="TWO_OBJECTS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1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1"/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1"/>
          <p:cNvSpPr txBox="1">
            <a:spLocks noGrp="1"/>
          </p:cNvSpPr>
          <p:nvPr>
            <p:ph type="body" idx="2"/>
          </p:nvPr>
        </p:nvSpPr>
        <p:spPr>
          <a:xfrm>
            <a:off x="6172200" y="1825627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71" name="Google Shape;171;p31"/>
          <p:cNvSpPr txBox="1">
            <a:spLocks noGrp="1"/>
          </p:cNvSpPr>
          <p:nvPr>
            <p:ph type="dt" idx="10"/>
          </p:nvPr>
        </p:nvSpPr>
        <p:spPr>
          <a:xfrm>
            <a:off x="838203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31"/>
          <p:cNvSpPr txBox="1">
            <a:spLocks noGrp="1"/>
          </p:cNvSpPr>
          <p:nvPr>
            <p:ph type="ftr" idx="11"/>
          </p:nvPr>
        </p:nvSpPr>
        <p:spPr>
          <a:xfrm>
            <a:off x="4038603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31"/>
          <p:cNvSpPr txBox="1">
            <a:spLocks noGrp="1"/>
          </p:cNvSpPr>
          <p:nvPr>
            <p:ph type="sldNum" idx="12"/>
          </p:nvPr>
        </p:nvSpPr>
        <p:spPr>
          <a:xfrm>
            <a:off x="8610603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imerjava" type="twoTxTwoObj">
  <p:cSld name="TWO_OBJECTS_WITH_TEXT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2"/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32"/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900" cy="8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2400" b="1"/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77" name="Google Shape;177;p32"/>
          <p:cNvSpPr txBox="1">
            <a:spLocks noGrp="1"/>
          </p:cNvSpPr>
          <p:nvPr>
            <p:ph type="body" idx="2"/>
          </p:nvPr>
        </p:nvSpPr>
        <p:spPr>
          <a:xfrm>
            <a:off x="839784" y="2505071"/>
            <a:ext cx="5157900" cy="36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78" name="Google Shape;178;p32"/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00" cy="8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2400" b="1"/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79" name="Google Shape;179;p32"/>
          <p:cNvSpPr txBox="1">
            <a:spLocks noGrp="1"/>
          </p:cNvSpPr>
          <p:nvPr>
            <p:ph type="body" idx="4"/>
          </p:nvPr>
        </p:nvSpPr>
        <p:spPr>
          <a:xfrm>
            <a:off x="6172200" y="2505071"/>
            <a:ext cx="5183100" cy="36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80" name="Google Shape;180;p32"/>
          <p:cNvSpPr txBox="1">
            <a:spLocks noGrp="1"/>
          </p:cNvSpPr>
          <p:nvPr>
            <p:ph type="dt" idx="10"/>
          </p:nvPr>
        </p:nvSpPr>
        <p:spPr>
          <a:xfrm>
            <a:off x="838203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32"/>
          <p:cNvSpPr txBox="1">
            <a:spLocks noGrp="1"/>
          </p:cNvSpPr>
          <p:nvPr>
            <p:ph type="ftr" idx="11"/>
          </p:nvPr>
        </p:nvSpPr>
        <p:spPr>
          <a:xfrm>
            <a:off x="4038603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32"/>
          <p:cNvSpPr txBox="1">
            <a:spLocks noGrp="1"/>
          </p:cNvSpPr>
          <p:nvPr>
            <p:ph type="sldNum" idx="12"/>
          </p:nvPr>
        </p:nvSpPr>
        <p:spPr>
          <a:xfrm>
            <a:off x="8610603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lava odseka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98989"/>
              </a:buClr>
              <a:buSzPts val="2400"/>
              <a:buNone/>
              <a:defRPr sz="2400">
                <a:solidFill>
                  <a:srgbClr val="89898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o naslov" type="titleOnly">
  <p:cSld name="TITLE_ONLY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3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33"/>
          <p:cNvSpPr txBox="1">
            <a:spLocks noGrp="1"/>
          </p:cNvSpPr>
          <p:nvPr>
            <p:ph type="dt" idx="10"/>
          </p:nvPr>
        </p:nvSpPr>
        <p:spPr>
          <a:xfrm>
            <a:off x="838203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33"/>
          <p:cNvSpPr txBox="1">
            <a:spLocks noGrp="1"/>
          </p:cNvSpPr>
          <p:nvPr>
            <p:ph type="ftr" idx="11"/>
          </p:nvPr>
        </p:nvSpPr>
        <p:spPr>
          <a:xfrm>
            <a:off x="4038603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33"/>
          <p:cNvSpPr txBox="1">
            <a:spLocks noGrp="1"/>
          </p:cNvSpPr>
          <p:nvPr>
            <p:ph type="sldNum" idx="12"/>
          </p:nvPr>
        </p:nvSpPr>
        <p:spPr>
          <a:xfrm>
            <a:off x="8610603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azen" type="blank">
  <p:cSld name="BLANK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4"/>
          <p:cNvSpPr txBox="1">
            <a:spLocks noGrp="1"/>
          </p:cNvSpPr>
          <p:nvPr>
            <p:ph type="dt" idx="10"/>
          </p:nvPr>
        </p:nvSpPr>
        <p:spPr>
          <a:xfrm>
            <a:off x="838203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34"/>
          <p:cNvSpPr txBox="1">
            <a:spLocks noGrp="1"/>
          </p:cNvSpPr>
          <p:nvPr>
            <p:ph type="ftr" idx="11"/>
          </p:nvPr>
        </p:nvSpPr>
        <p:spPr>
          <a:xfrm>
            <a:off x="4038603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34"/>
          <p:cNvSpPr txBox="1">
            <a:spLocks noGrp="1"/>
          </p:cNvSpPr>
          <p:nvPr>
            <p:ph type="sldNum" idx="12"/>
          </p:nvPr>
        </p:nvSpPr>
        <p:spPr>
          <a:xfrm>
            <a:off x="8610603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sebina z naslovom" type="objTx">
  <p:cSld name="OBJECT_WITH_CAPTION_TEX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5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100" cy="16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35"/>
          <p:cNvSpPr txBox="1">
            <a:spLocks noGrp="1"/>
          </p:cNvSpPr>
          <p:nvPr>
            <p:ph type="body" idx="1"/>
          </p:nvPr>
        </p:nvSpPr>
        <p:spPr>
          <a:xfrm>
            <a:off x="5183184" y="987423"/>
            <a:ext cx="61725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 sz="2000"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95" name="Google Shape;195;p35"/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/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96" name="Google Shape;196;p35"/>
          <p:cNvSpPr txBox="1">
            <a:spLocks noGrp="1"/>
          </p:cNvSpPr>
          <p:nvPr>
            <p:ph type="dt" idx="10"/>
          </p:nvPr>
        </p:nvSpPr>
        <p:spPr>
          <a:xfrm>
            <a:off x="838203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35"/>
          <p:cNvSpPr txBox="1">
            <a:spLocks noGrp="1"/>
          </p:cNvSpPr>
          <p:nvPr>
            <p:ph type="ftr" idx="11"/>
          </p:nvPr>
        </p:nvSpPr>
        <p:spPr>
          <a:xfrm>
            <a:off x="4038603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35"/>
          <p:cNvSpPr txBox="1">
            <a:spLocks noGrp="1"/>
          </p:cNvSpPr>
          <p:nvPr>
            <p:ph type="sldNum" idx="12"/>
          </p:nvPr>
        </p:nvSpPr>
        <p:spPr>
          <a:xfrm>
            <a:off x="8610603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slov in slika" type="picTx">
  <p:cSld name="PICTURE_WITH_CAPTION_TEXT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6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100" cy="16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36"/>
          <p:cNvSpPr>
            <a:spLocks noGrp="1"/>
          </p:cNvSpPr>
          <p:nvPr>
            <p:ph type="pic" idx="2"/>
          </p:nvPr>
        </p:nvSpPr>
        <p:spPr>
          <a:xfrm>
            <a:off x="5183184" y="987423"/>
            <a:ext cx="61725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202" name="Google Shape;202;p36"/>
          <p:cNvSpPr txBox="1">
            <a:spLocks noGrp="1"/>
          </p:cNvSpPr>
          <p:nvPr>
            <p:ph type="body" idx="1"/>
          </p:nvPr>
        </p:nvSpPr>
        <p:spPr>
          <a:xfrm>
            <a:off x="839784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/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03" name="Google Shape;203;p36"/>
          <p:cNvSpPr txBox="1">
            <a:spLocks noGrp="1"/>
          </p:cNvSpPr>
          <p:nvPr>
            <p:ph type="dt" idx="10"/>
          </p:nvPr>
        </p:nvSpPr>
        <p:spPr>
          <a:xfrm>
            <a:off x="838203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36"/>
          <p:cNvSpPr txBox="1">
            <a:spLocks noGrp="1"/>
          </p:cNvSpPr>
          <p:nvPr>
            <p:ph type="ftr" idx="11"/>
          </p:nvPr>
        </p:nvSpPr>
        <p:spPr>
          <a:xfrm>
            <a:off x="4038603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36"/>
          <p:cNvSpPr txBox="1">
            <a:spLocks noGrp="1"/>
          </p:cNvSpPr>
          <p:nvPr>
            <p:ph type="sldNum" idx="12"/>
          </p:nvPr>
        </p:nvSpPr>
        <p:spPr>
          <a:xfrm>
            <a:off x="8610603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slov in navpično besedilo" type="vertTx">
  <p:cSld name="VERTICAL_TEX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7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37"/>
          <p:cNvSpPr txBox="1">
            <a:spLocks noGrp="1"/>
          </p:cNvSpPr>
          <p:nvPr>
            <p:ph type="body" idx="1"/>
          </p:nvPr>
        </p:nvSpPr>
        <p:spPr>
          <a:xfrm rot="5400000">
            <a:off x="3920403" y="-1256573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09" name="Google Shape;209;p37"/>
          <p:cNvSpPr txBox="1">
            <a:spLocks noGrp="1"/>
          </p:cNvSpPr>
          <p:nvPr>
            <p:ph type="dt" idx="10"/>
          </p:nvPr>
        </p:nvSpPr>
        <p:spPr>
          <a:xfrm>
            <a:off x="838203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37"/>
          <p:cNvSpPr txBox="1">
            <a:spLocks noGrp="1"/>
          </p:cNvSpPr>
          <p:nvPr>
            <p:ph type="ftr" idx="11"/>
          </p:nvPr>
        </p:nvSpPr>
        <p:spPr>
          <a:xfrm>
            <a:off x="4038603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37"/>
          <p:cNvSpPr txBox="1">
            <a:spLocks noGrp="1"/>
          </p:cNvSpPr>
          <p:nvPr>
            <p:ph type="sldNum" idx="12"/>
          </p:nvPr>
        </p:nvSpPr>
        <p:spPr>
          <a:xfrm>
            <a:off x="8610603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vpični naslov in besedilo" type="vertTitleAndTx">
  <p:cSld name="VERTICAL_TITLE_AND_VERTICAL_TEXT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8"/>
          <p:cNvSpPr txBox="1">
            <a:spLocks noGrp="1"/>
          </p:cNvSpPr>
          <p:nvPr>
            <p:ph type="title"/>
          </p:nvPr>
        </p:nvSpPr>
        <p:spPr>
          <a:xfrm rot="5400000">
            <a:off x="7133402" y="1956629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38"/>
          <p:cNvSpPr txBox="1">
            <a:spLocks noGrp="1"/>
          </p:cNvSpPr>
          <p:nvPr>
            <p:ph type="body" idx="1"/>
          </p:nvPr>
        </p:nvSpPr>
        <p:spPr>
          <a:xfrm rot="5400000">
            <a:off x="1799399" y="-596071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15" name="Google Shape;215;p38"/>
          <p:cNvSpPr txBox="1">
            <a:spLocks noGrp="1"/>
          </p:cNvSpPr>
          <p:nvPr>
            <p:ph type="dt" idx="10"/>
          </p:nvPr>
        </p:nvSpPr>
        <p:spPr>
          <a:xfrm>
            <a:off x="838203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38"/>
          <p:cNvSpPr txBox="1">
            <a:spLocks noGrp="1"/>
          </p:cNvSpPr>
          <p:nvPr>
            <p:ph type="ftr" idx="11"/>
          </p:nvPr>
        </p:nvSpPr>
        <p:spPr>
          <a:xfrm>
            <a:off x="4038603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38"/>
          <p:cNvSpPr txBox="1">
            <a:spLocks noGrp="1"/>
          </p:cNvSpPr>
          <p:nvPr>
            <p:ph type="sldNum" idx="12"/>
          </p:nvPr>
        </p:nvSpPr>
        <p:spPr>
          <a:xfrm>
            <a:off x="8610603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azen" type="blank">
  <p:cSld name="BLANK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0"/>
          <p:cNvSpPr txBox="1">
            <a:spLocks noGrp="1"/>
          </p:cNvSpPr>
          <p:nvPr>
            <p:ph type="ftr" idx="11"/>
          </p:nvPr>
        </p:nvSpPr>
        <p:spPr>
          <a:xfrm>
            <a:off x="4288680" y="4706640"/>
            <a:ext cx="13761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3750" rIns="67500" bIns="3375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40"/>
          <p:cNvSpPr txBox="1">
            <a:spLocks noGrp="1"/>
          </p:cNvSpPr>
          <p:nvPr>
            <p:ph type="sldNum" idx="12"/>
          </p:nvPr>
        </p:nvSpPr>
        <p:spPr>
          <a:xfrm>
            <a:off x="8737560" y="4767120"/>
            <a:ext cx="28443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3750" rIns="67500" bIns="33750" anchor="t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slovni diapozitiv" type="title">
  <p:cSld name="TITLE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4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6B4"/>
              </a:buClr>
              <a:buSzPts val="4500"/>
              <a:buFont typeface="Corbe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4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rbel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29" name="Google Shape;229;p41"/>
          <p:cNvSpPr txBox="1">
            <a:spLocks noGrp="1"/>
          </p:cNvSpPr>
          <p:nvPr>
            <p:ph type="ftr" idx="11"/>
          </p:nvPr>
        </p:nvSpPr>
        <p:spPr>
          <a:xfrm>
            <a:off x="4288680" y="4706640"/>
            <a:ext cx="13761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3750" rIns="67500" bIns="3375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41"/>
          <p:cNvSpPr txBox="1">
            <a:spLocks noGrp="1"/>
          </p:cNvSpPr>
          <p:nvPr>
            <p:ph type="sldNum" idx="12"/>
          </p:nvPr>
        </p:nvSpPr>
        <p:spPr>
          <a:xfrm>
            <a:off x="8737560" y="4767120"/>
            <a:ext cx="28443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3750" rIns="67500" bIns="33750" anchor="t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slov in vsebina" type="obj">
  <p:cSld name="OBJECT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2"/>
          <p:cNvSpPr txBox="1">
            <a:spLocks noGrp="1"/>
          </p:cNvSpPr>
          <p:nvPr>
            <p:ph type="title"/>
          </p:nvPr>
        </p:nvSpPr>
        <p:spPr>
          <a:xfrm>
            <a:off x="914400" y="1597680"/>
            <a:ext cx="103629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6B4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42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500" cy="39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34" name="Google Shape;234;p42"/>
          <p:cNvSpPr txBox="1">
            <a:spLocks noGrp="1"/>
          </p:cNvSpPr>
          <p:nvPr>
            <p:ph type="ftr" idx="11"/>
          </p:nvPr>
        </p:nvSpPr>
        <p:spPr>
          <a:xfrm>
            <a:off x="4288680" y="4706640"/>
            <a:ext cx="13761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3750" rIns="67500" bIns="3375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42"/>
          <p:cNvSpPr txBox="1">
            <a:spLocks noGrp="1"/>
          </p:cNvSpPr>
          <p:nvPr>
            <p:ph type="sldNum" idx="12"/>
          </p:nvPr>
        </p:nvSpPr>
        <p:spPr>
          <a:xfrm>
            <a:off x="8737560" y="4767120"/>
            <a:ext cx="28443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3750" rIns="67500" bIns="33750" anchor="t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lava odseka" type="secHead">
  <p:cSld name="SECTION_HEADER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6B4"/>
              </a:buClr>
              <a:buSzPts val="4500"/>
              <a:buFont typeface="Corbe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4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orbel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39" name="Google Shape;239;p43"/>
          <p:cNvSpPr txBox="1">
            <a:spLocks noGrp="1"/>
          </p:cNvSpPr>
          <p:nvPr>
            <p:ph type="ftr" idx="11"/>
          </p:nvPr>
        </p:nvSpPr>
        <p:spPr>
          <a:xfrm>
            <a:off x="4288680" y="4706640"/>
            <a:ext cx="13761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3750" rIns="67500" bIns="3375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43"/>
          <p:cNvSpPr txBox="1">
            <a:spLocks noGrp="1"/>
          </p:cNvSpPr>
          <p:nvPr>
            <p:ph type="sldNum" idx="12"/>
          </p:nvPr>
        </p:nvSpPr>
        <p:spPr>
          <a:xfrm>
            <a:off x="8737560" y="4767120"/>
            <a:ext cx="28443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3750" rIns="67500" bIns="33750" anchor="t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e vsebini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5181603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172200" y="1825627"/>
            <a:ext cx="5181603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e vsebini" type="twoObj">
  <p:cSld name="TWO_OBJECTS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4"/>
          <p:cNvSpPr txBox="1">
            <a:spLocks noGrp="1"/>
          </p:cNvSpPr>
          <p:nvPr>
            <p:ph type="title"/>
          </p:nvPr>
        </p:nvSpPr>
        <p:spPr>
          <a:xfrm>
            <a:off x="914400" y="1597680"/>
            <a:ext cx="103629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6B4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44"/>
          <p:cNvSpPr txBox="1">
            <a:spLocks noGrp="1"/>
          </p:cNvSpPr>
          <p:nvPr>
            <p:ph type="body" idx="1"/>
          </p:nvPr>
        </p:nvSpPr>
        <p:spPr>
          <a:xfrm>
            <a:off x="609600" y="1604963"/>
            <a:ext cx="5410500" cy="39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44" name="Google Shape;244;p44"/>
          <p:cNvSpPr txBox="1">
            <a:spLocks noGrp="1"/>
          </p:cNvSpPr>
          <p:nvPr>
            <p:ph type="body" idx="2"/>
          </p:nvPr>
        </p:nvSpPr>
        <p:spPr>
          <a:xfrm>
            <a:off x="6172200" y="1604963"/>
            <a:ext cx="5410500" cy="39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45" name="Google Shape;245;p44"/>
          <p:cNvSpPr txBox="1">
            <a:spLocks noGrp="1"/>
          </p:cNvSpPr>
          <p:nvPr>
            <p:ph type="ftr" idx="11"/>
          </p:nvPr>
        </p:nvSpPr>
        <p:spPr>
          <a:xfrm>
            <a:off x="4288680" y="4706640"/>
            <a:ext cx="13761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3750" rIns="67500" bIns="3375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44"/>
          <p:cNvSpPr txBox="1">
            <a:spLocks noGrp="1"/>
          </p:cNvSpPr>
          <p:nvPr>
            <p:ph type="sldNum" idx="12"/>
          </p:nvPr>
        </p:nvSpPr>
        <p:spPr>
          <a:xfrm>
            <a:off x="8737560" y="4767120"/>
            <a:ext cx="28443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3750" rIns="67500" bIns="33750" anchor="t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imerjava" type="twoTxTwoObj">
  <p:cSld name="TWO_OBJECTS_WITH_TEXT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6B4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4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rbel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250" name="Google Shape;250;p4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51" name="Google Shape;251;p4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rbel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252" name="Google Shape;252;p4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53" name="Google Shape;253;p45"/>
          <p:cNvSpPr txBox="1">
            <a:spLocks noGrp="1"/>
          </p:cNvSpPr>
          <p:nvPr>
            <p:ph type="ftr" idx="11"/>
          </p:nvPr>
        </p:nvSpPr>
        <p:spPr>
          <a:xfrm>
            <a:off x="4288680" y="4706640"/>
            <a:ext cx="13761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3750" rIns="67500" bIns="3375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45"/>
          <p:cNvSpPr txBox="1">
            <a:spLocks noGrp="1"/>
          </p:cNvSpPr>
          <p:nvPr>
            <p:ph type="sldNum" idx="12"/>
          </p:nvPr>
        </p:nvSpPr>
        <p:spPr>
          <a:xfrm>
            <a:off x="8737560" y="4767120"/>
            <a:ext cx="28443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3750" rIns="67500" bIns="33750" anchor="t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o naslov" type="titleOnly">
  <p:cSld name="TITLE_ONLY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6"/>
          <p:cNvSpPr txBox="1">
            <a:spLocks noGrp="1"/>
          </p:cNvSpPr>
          <p:nvPr>
            <p:ph type="title"/>
          </p:nvPr>
        </p:nvSpPr>
        <p:spPr>
          <a:xfrm>
            <a:off x="914400" y="1597680"/>
            <a:ext cx="103629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6B4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46"/>
          <p:cNvSpPr txBox="1">
            <a:spLocks noGrp="1"/>
          </p:cNvSpPr>
          <p:nvPr>
            <p:ph type="ftr" idx="11"/>
          </p:nvPr>
        </p:nvSpPr>
        <p:spPr>
          <a:xfrm>
            <a:off x="4288680" y="4706640"/>
            <a:ext cx="13761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3750" rIns="67500" bIns="3375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46"/>
          <p:cNvSpPr txBox="1">
            <a:spLocks noGrp="1"/>
          </p:cNvSpPr>
          <p:nvPr>
            <p:ph type="sldNum" idx="12"/>
          </p:nvPr>
        </p:nvSpPr>
        <p:spPr>
          <a:xfrm>
            <a:off x="8737560" y="4767120"/>
            <a:ext cx="28443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3750" rIns="67500" bIns="33750" anchor="t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sebina z naslovom" type="objTx">
  <p:cSld name="OBJECT_WITH_CAPTION_TEXT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6B4"/>
              </a:buClr>
              <a:buSzPts val="2400"/>
              <a:buFont typeface="Corbe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4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5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262" name="Google Shape;262;p4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rbel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263" name="Google Shape;263;p47"/>
          <p:cNvSpPr txBox="1">
            <a:spLocks noGrp="1"/>
          </p:cNvSpPr>
          <p:nvPr>
            <p:ph type="ftr" idx="11"/>
          </p:nvPr>
        </p:nvSpPr>
        <p:spPr>
          <a:xfrm>
            <a:off x="4288680" y="4706640"/>
            <a:ext cx="13761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3750" rIns="67500" bIns="3375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47"/>
          <p:cNvSpPr txBox="1">
            <a:spLocks noGrp="1"/>
          </p:cNvSpPr>
          <p:nvPr>
            <p:ph type="sldNum" idx="12"/>
          </p:nvPr>
        </p:nvSpPr>
        <p:spPr>
          <a:xfrm>
            <a:off x="8737560" y="4767120"/>
            <a:ext cx="28443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3750" rIns="67500" bIns="33750" anchor="t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slov in slika" type="picTx">
  <p:cSld name="PICTURE_WITH_CAPTION_TEXT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6B4"/>
              </a:buClr>
              <a:buSzPts val="2400"/>
              <a:buFont typeface="Corbe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4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5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268" name="Google Shape;268;p4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rbel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269" name="Google Shape;269;p48"/>
          <p:cNvSpPr txBox="1">
            <a:spLocks noGrp="1"/>
          </p:cNvSpPr>
          <p:nvPr>
            <p:ph type="ftr" idx="11"/>
          </p:nvPr>
        </p:nvSpPr>
        <p:spPr>
          <a:xfrm>
            <a:off x="4288680" y="4706640"/>
            <a:ext cx="13761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3750" rIns="67500" bIns="3375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48"/>
          <p:cNvSpPr txBox="1">
            <a:spLocks noGrp="1"/>
          </p:cNvSpPr>
          <p:nvPr>
            <p:ph type="sldNum" idx="12"/>
          </p:nvPr>
        </p:nvSpPr>
        <p:spPr>
          <a:xfrm>
            <a:off x="8737560" y="4767120"/>
            <a:ext cx="28443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3750" rIns="67500" bIns="33750" anchor="t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slov in navpično besedilo" type="vertTx">
  <p:cSld name="VERTICAL_TEXT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9"/>
          <p:cNvSpPr txBox="1">
            <a:spLocks noGrp="1"/>
          </p:cNvSpPr>
          <p:nvPr>
            <p:ph type="title"/>
          </p:nvPr>
        </p:nvSpPr>
        <p:spPr>
          <a:xfrm>
            <a:off x="914400" y="1597680"/>
            <a:ext cx="103629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6B4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49"/>
          <p:cNvSpPr txBox="1">
            <a:spLocks noGrp="1"/>
          </p:cNvSpPr>
          <p:nvPr>
            <p:ph type="body" idx="1"/>
          </p:nvPr>
        </p:nvSpPr>
        <p:spPr>
          <a:xfrm rot="5400000">
            <a:off x="4106820" y="-1892880"/>
            <a:ext cx="3977700" cy="109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74" name="Google Shape;274;p49"/>
          <p:cNvSpPr txBox="1">
            <a:spLocks noGrp="1"/>
          </p:cNvSpPr>
          <p:nvPr>
            <p:ph type="ftr" idx="11"/>
          </p:nvPr>
        </p:nvSpPr>
        <p:spPr>
          <a:xfrm>
            <a:off x="4288680" y="4706640"/>
            <a:ext cx="13761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3750" rIns="67500" bIns="3375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49"/>
          <p:cNvSpPr txBox="1">
            <a:spLocks noGrp="1"/>
          </p:cNvSpPr>
          <p:nvPr>
            <p:ph type="sldNum" idx="12"/>
          </p:nvPr>
        </p:nvSpPr>
        <p:spPr>
          <a:xfrm>
            <a:off x="8737560" y="4767120"/>
            <a:ext cx="28443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3750" rIns="67500" bIns="33750" anchor="t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vpični naslov in besedilo" type="vertTitleAndTx">
  <p:cSld name="VERTICAL_TITLE_AND_VERTICAL_TEXT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50"/>
          <p:cNvSpPr txBox="1">
            <a:spLocks noGrp="1"/>
          </p:cNvSpPr>
          <p:nvPr>
            <p:ph type="title"/>
          </p:nvPr>
        </p:nvSpPr>
        <p:spPr>
          <a:xfrm rot="5400000">
            <a:off x="8218350" y="2217875"/>
            <a:ext cx="39849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6B4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50"/>
          <p:cNvSpPr txBox="1">
            <a:spLocks noGrp="1"/>
          </p:cNvSpPr>
          <p:nvPr>
            <p:ph type="body" idx="1"/>
          </p:nvPr>
        </p:nvSpPr>
        <p:spPr>
          <a:xfrm rot="5400000">
            <a:off x="2655750" y="-449125"/>
            <a:ext cx="3984900" cy="80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79" name="Google Shape;279;p50"/>
          <p:cNvSpPr txBox="1">
            <a:spLocks noGrp="1"/>
          </p:cNvSpPr>
          <p:nvPr>
            <p:ph type="ftr" idx="11"/>
          </p:nvPr>
        </p:nvSpPr>
        <p:spPr>
          <a:xfrm>
            <a:off x="4288680" y="4706640"/>
            <a:ext cx="13761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3750" rIns="67500" bIns="3375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50"/>
          <p:cNvSpPr txBox="1">
            <a:spLocks noGrp="1"/>
          </p:cNvSpPr>
          <p:nvPr>
            <p:ph type="sldNum" idx="12"/>
          </p:nvPr>
        </p:nvSpPr>
        <p:spPr>
          <a:xfrm>
            <a:off x="8737560" y="4767120"/>
            <a:ext cx="28443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3750" rIns="67500" bIns="33750" anchor="t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52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89" name="Google Shape;289;p52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0" name="Google Shape;290;p52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1" name="Google Shape;291;p52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2" name="Google Shape;292;p52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5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5" name="Google Shape;295;p53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6" name="Google Shape;296;p53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7" name="Google Shape;297;p53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8" name="Google Shape;298;p53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54"/>
          <p:cNvSpPr txBox="1">
            <a:spLocks noGrp="1"/>
          </p:cNvSpPr>
          <p:nvPr>
            <p:ph type="title"/>
          </p:nvPr>
        </p:nvSpPr>
        <p:spPr>
          <a:xfrm>
            <a:off x="963084" y="4406900"/>
            <a:ext cx="103632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01" name="Google Shape;301;p54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2" name="Google Shape;302;p54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3" name="Google Shape;303;p54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4" name="Google Shape;304;p54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imerjava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2400" b="1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839784" y="2505071"/>
            <a:ext cx="5157782" cy="3684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2400" b="1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6172200" y="2505071"/>
            <a:ext cx="5183184" cy="3684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5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07" name="Google Shape;307;p55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8" name="Google Shape;308;p55"/>
          <p:cNvSpPr txBox="1">
            <a:spLocks noGrp="1"/>
          </p:cNvSpPr>
          <p:nvPr>
            <p:ph type="body" idx="2"/>
          </p:nvPr>
        </p:nvSpPr>
        <p:spPr>
          <a:xfrm>
            <a:off x="6197600" y="1600200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9" name="Google Shape;309;p55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0" name="Google Shape;310;p55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1" name="Google Shape;311;p55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5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4" name="Google Shape;314;p56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8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5" name="Google Shape;315;p56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8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6" name="Google Shape;316;p56"/>
          <p:cNvSpPr txBox="1">
            <a:spLocks noGrp="1"/>
          </p:cNvSpPr>
          <p:nvPr>
            <p:ph type="body" idx="3"/>
          </p:nvPr>
        </p:nvSpPr>
        <p:spPr>
          <a:xfrm>
            <a:off x="6193367" y="1535113"/>
            <a:ext cx="53892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7" name="Google Shape;317;p56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2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8" name="Google Shape;318;p56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9" name="Google Shape;319;p56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0" name="Google Shape;320;p56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5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3" name="Google Shape;323;p57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4" name="Google Shape;324;p57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5" name="Google Shape;325;p57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58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8" name="Google Shape;328;p58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9" name="Google Shape;329;p58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9"/>
          <p:cNvSpPr txBox="1">
            <a:spLocks noGrp="1"/>
          </p:cNvSpPr>
          <p:nvPr>
            <p:ph type="title"/>
          </p:nvPr>
        </p:nvSpPr>
        <p:spPr>
          <a:xfrm>
            <a:off x="609600" y="273050"/>
            <a:ext cx="40113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32" name="Google Shape;332;p59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700" cy="58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3" name="Google Shape;333;p59"/>
          <p:cNvSpPr txBox="1">
            <a:spLocks noGrp="1"/>
          </p:cNvSpPr>
          <p:nvPr>
            <p:ph type="body" idx="2"/>
          </p:nvPr>
        </p:nvSpPr>
        <p:spPr>
          <a:xfrm>
            <a:off x="609600" y="1435100"/>
            <a:ext cx="40113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4" name="Google Shape;334;p59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5" name="Google Shape;335;p59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6" name="Google Shape;336;p59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60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39" name="Google Shape;339;p60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340" name="Google Shape;340;p60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1" name="Google Shape;341;p60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2" name="Google Shape;342;p60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3" name="Google Shape;343;p60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6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46" name="Google Shape;346;p61"/>
          <p:cNvSpPr txBox="1">
            <a:spLocks noGrp="1"/>
          </p:cNvSpPr>
          <p:nvPr>
            <p:ph type="body" idx="1"/>
          </p:nvPr>
        </p:nvSpPr>
        <p:spPr>
          <a:xfrm rot="5400000">
            <a:off x="3832949" y="-1623150"/>
            <a:ext cx="4526100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7" name="Google Shape;347;p61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8" name="Google Shape;348;p61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9" name="Google Shape;349;p61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62"/>
          <p:cNvSpPr txBox="1">
            <a:spLocks noGrp="1"/>
          </p:cNvSpPr>
          <p:nvPr>
            <p:ph type="title"/>
          </p:nvPr>
        </p:nvSpPr>
        <p:spPr>
          <a:xfrm rot="5400000">
            <a:off x="7285049" y="1828788"/>
            <a:ext cx="58515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52" name="Google Shape;352;p62"/>
          <p:cNvSpPr txBox="1">
            <a:spLocks noGrp="1"/>
          </p:cNvSpPr>
          <p:nvPr>
            <p:ph type="body" idx="1"/>
          </p:nvPr>
        </p:nvSpPr>
        <p:spPr>
          <a:xfrm rot="5400000">
            <a:off x="1697001" y="-812861"/>
            <a:ext cx="5851500" cy="80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3" name="Google Shape;353;p62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4" name="Google Shape;354;p62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5" name="Google Shape;355;p62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64"/>
          <p:cNvSpPr txBox="1">
            <a:spLocks noGrp="1"/>
          </p:cNvSpPr>
          <p:nvPr>
            <p:ph type="title"/>
          </p:nvPr>
        </p:nvSpPr>
        <p:spPr>
          <a:xfrm>
            <a:off x="675165" y="820038"/>
            <a:ext cx="106740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64"/>
          <p:cNvSpPr txBox="1">
            <a:spLocks noGrp="1"/>
          </p:cNvSpPr>
          <p:nvPr>
            <p:ph type="body" idx="1"/>
          </p:nvPr>
        </p:nvSpPr>
        <p:spPr>
          <a:xfrm>
            <a:off x="440267" y="1523441"/>
            <a:ext cx="11395200" cy="47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64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5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64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64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65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5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65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65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o naslov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66"/>
          <p:cNvSpPr txBox="1">
            <a:spLocks noGrp="1"/>
          </p:cNvSpPr>
          <p:nvPr>
            <p:ph type="title"/>
          </p:nvPr>
        </p:nvSpPr>
        <p:spPr>
          <a:xfrm>
            <a:off x="675165" y="820038"/>
            <a:ext cx="106740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66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5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66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66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67"/>
          <p:cNvSpPr txBox="1">
            <a:spLocks noGrp="1"/>
          </p:cNvSpPr>
          <p:nvPr>
            <p:ph type="ctrTitle"/>
          </p:nvPr>
        </p:nvSpPr>
        <p:spPr>
          <a:xfrm>
            <a:off x="914400" y="2125980"/>
            <a:ext cx="10363200" cy="14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9" name="Google Shape;379;p67"/>
          <p:cNvSpPr txBox="1">
            <a:spLocks noGrp="1"/>
          </p:cNvSpPr>
          <p:nvPr>
            <p:ph type="subTitle" idx="1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67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5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67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67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68"/>
          <p:cNvSpPr txBox="1">
            <a:spLocks noGrp="1"/>
          </p:cNvSpPr>
          <p:nvPr>
            <p:ph type="title"/>
          </p:nvPr>
        </p:nvSpPr>
        <p:spPr>
          <a:xfrm>
            <a:off x="675165" y="820038"/>
            <a:ext cx="106740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68"/>
          <p:cNvSpPr txBox="1">
            <a:spLocks noGrp="1"/>
          </p:cNvSpPr>
          <p:nvPr>
            <p:ph type="body" idx="1"/>
          </p:nvPr>
        </p:nvSpPr>
        <p:spPr>
          <a:xfrm>
            <a:off x="609600" y="1577340"/>
            <a:ext cx="5303700" cy="45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68"/>
          <p:cNvSpPr txBox="1">
            <a:spLocks noGrp="1"/>
          </p:cNvSpPr>
          <p:nvPr>
            <p:ph type="body" idx="2"/>
          </p:nvPr>
        </p:nvSpPr>
        <p:spPr>
          <a:xfrm>
            <a:off x="6278880" y="1577340"/>
            <a:ext cx="5303700" cy="45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68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5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68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68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 type="blank">
  <p:cSld name="BLANK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9"/>
          <p:cNvSpPr txBox="1">
            <a:spLocks noGrp="1"/>
          </p:cNvSpPr>
          <p:nvPr>
            <p:ph type="sldNum" idx="12"/>
          </p:nvPr>
        </p:nvSpPr>
        <p:spPr>
          <a:xfrm>
            <a:off x="203200" y="6375400"/>
            <a:ext cx="4065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  <p:pic>
        <p:nvPicPr>
          <p:cNvPr id="392" name="Google Shape;392;p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08501" y="6222154"/>
            <a:ext cx="648072" cy="401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azen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sebina z naslovom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4" y="987423"/>
            <a:ext cx="6172200" cy="4873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slov in slika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4" y="987423"/>
            <a:ext cx="6172200" cy="4873623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4" y="2057400"/>
            <a:ext cx="3932240" cy="3811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tropic"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body" idx="1"/>
          </p:nvPr>
        </p:nvSpPr>
        <p:spPr>
          <a:xfrm>
            <a:off x="415600" y="1688433"/>
            <a:ext cx="11360700" cy="44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pen Sans"/>
              <a:buChar char="●"/>
              <a:defRPr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Open Sans"/>
              <a:buChar char="○"/>
              <a:defRPr sz="19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Open Sans"/>
              <a:buChar char="■"/>
              <a:defRPr sz="19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Open Sans"/>
              <a:buChar char="●"/>
              <a:defRPr sz="19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Open Sans"/>
              <a:buChar char="○"/>
              <a:defRPr sz="19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Open Sans"/>
              <a:buChar char="■"/>
              <a:defRPr sz="19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Open Sans"/>
              <a:buChar char="●"/>
              <a:defRPr sz="19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Open Sans"/>
              <a:buChar char="○"/>
              <a:defRPr sz="19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Open Sans"/>
              <a:buChar char="■"/>
              <a:defRPr sz="19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7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9pPr>
          </a:lstStyle>
          <a:p>
            <a:endParaRPr/>
          </a:p>
        </p:txBody>
      </p:sp>
      <p:sp>
        <p:nvSpPr>
          <p:cNvPr id="145" name="Google Shape;145;p27"/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6" name="Google Shape;146;p27"/>
          <p:cNvSpPr txBox="1">
            <a:spLocks noGrp="1"/>
          </p:cNvSpPr>
          <p:nvPr>
            <p:ph type="dt" idx="10"/>
          </p:nvPr>
        </p:nvSpPr>
        <p:spPr>
          <a:xfrm>
            <a:off x="838203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7" name="Google Shape;147;p27"/>
          <p:cNvSpPr txBox="1">
            <a:spLocks noGrp="1"/>
          </p:cNvSpPr>
          <p:nvPr>
            <p:ph type="ftr" idx="11"/>
          </p:nvPr>
        </p:nvSpPr>
        <p:spPr>
          <a:xfrm>
            <a:off x="4038603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27"/>
          <p:cNvSpPr txBox="1">
            <a:spLocks noGrp="1"/>
          </p:cNvSpPr>
          <p:nvPr>
            <p:ph type="sldNum" idx="12"/>
          </p:nvPr>
        </p:nvSpPr>
        <p:spPr>
          <a:xfrm>
            <a:off x="8610603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9"/>
          <p:cNvSpPr txBox="1">
            <a:spLocks noGrp="1"/>
          </p:cNvSpPr>
          <p:nvPr>
            <p:ph type="title"/>
          </p:nvPr>
        </p:nvSpPr>
        <p:spPr>
          <a:xfrm>
            <a:off x="914400" y="1597680"/>
            <a:ext cx="103629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6B4"/>
              </a:buClr>
              <a:buSzPts val="2400"/>
              <a:buFont typeface="Corbel"/>
              <a:buNone/>
              <a:defRPr sz="2400" b="0" i="0" u="none" strike="noStrike" cap="none">
                <a:solidFill>
                  <a:srgbClr val="6076B4"/>
                </a:solidFill>
                <a:highlight>
                  <a:srgbClr val="000000"/>
                </a:highlight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20" name="Google Shape;220;p39"/>
          <p:cNvSpPr txBox="1">
            <a:spLocks noGrp="1"/>
          </p:cNvSpPr>
          <p:nvPr>
            <p:ph type="ftr" idx="11"/>
          </p:nvPr>
        </p:nvSpPr>
        <p:spPr>
          <a:xfrm>
            <a:off x="4288680" y="4706640"/>
            <a:ext cx="13761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3750" rIns="67500" bIns="33750" anchor="t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1" name="Google Shape;221;p39"/>
          <p:cNvSpPr txBox="1">
            <a:spLocks noGrp="1"/>
          </p:cNvSpPr>
          <p:nvPr>
            <p:ph type="sldNum" idx="12"/>
          </p:nvPr>
        </p:nvSpPr>
        <p:spPr>
          <a:xfrm>
            <a:off x="8737560" y="4767120"/>
            <a:ext cx="28443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3750" rIns="67500" bIns="3375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  <p:sp>
        <p:nvSpPr>
          <p:cNvPr id="222" name="Google Shape;222;p39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500" cy="39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rgbClr val="000000"/>
                </a:solidFill>
                <a:highlight>
                  <a:srgbClr val="000000"/>
                </a:highlight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5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3" name="Google Shape;283;p51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4" name="Google Shape;284;p51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5" name="Google Shape;285;p51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6" name="Google Shape;286;p51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63"/>
          <p:cNvSpPr txBox="1">
            <a:spLocks noGrp="1"/>
          </p:cNvSpPr>
          <p:nvPr>
            <p:ph type="title"/>
          </p:nvPr>
        </p:nvSpPr>
        <p:spPr>
          <a:xfrm>
            <a:off x="675165" y="820038"/>
            <a:ext cx="106740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58" name="Google Shape;358;p63"/>
          <p:cNvSpPr txBox="1">
            <a:spLocks noGrp="1"/>
          </p:cNvSpPr>
          <p:nvPr>
            <p:ph type="body" idx="1"/>
          </p:nvPr>
        </p:nvSpPr>
        <p:spPr>
          <a:xfrm>
            <a:off x="440267" y="1523441"/>
            <a:ext cx="11395200" cy="47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9" name="Google Shape;359;p63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5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360" name="Google Shape;360;p63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361" name="Google Shape;361;p63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0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hyperlink" Target="https://ufal.github.io/public-license-selector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6.xml"/><Relationship Id="rId6" Type="http://schemas.openxmlformats.org/officeDocument/2006/relationships/hyperlink" Target="https://creativecommons.org/" TargetMode="External"/><Relationship Id="rId5" Type="http://schemas.openxmlformats.org/officeDocument/2006/relationships/hyperlink" Target="https://creativecommons.org/licenses/by/4.0/" TargetMode="External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tools.uu.nl/repository-decision-tool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verse.no/dataverse/uit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bi.ac.uk/biostudies/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0.png"/><Relationship Id="rId5" Type="http://schemas.openxmlformats.org/officeDocument/2006/relationships/hyperlink" Target="https://www.ebi.ac.uk/ena/browser/home" TargetMode="External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fairsharing.org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orcid.org/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4" Type="http://schemas.openxmlformats.org/officeDocument/2006/relationships/hyperlink" Target="https://rdmkit.elixir-europe.org/data_life_cycle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mesh/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bi.ac.uk/ols/index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2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site/environmentontology/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2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distant-luminosity.com/about.html" TargetMode="External"/><Relationship Id="rId5" Type="http://schemas.openxmlformats.org/officeDocument/2006/relationships/hyperlink" Target="https://apod.nasa.gov/apod/lib/about_apod.html#srapply" TargetMode="External"/><Relationship Id="rId4" Type="http://schemas.openxmlformats.org/officeDocument/2006/relationships/hyperlink" Target="mailto:brane.leskosek@mf.uni-lj.si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72"/>
          <p:cNvSpPr txBox="1"/>
          <p:nvPr/>
        </p:nvSpPr>
        <p:spPr>
          <a:xfrm>
            <a:off x="658874" y="368027"/>
            <a:ext cx="90225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40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Ponovna uporaba raziskovalnih podatkov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1" name="Google Shape;401;p72" descr="Slika, ki vsebuje besede besedilo, izrezek&#10;&#10;Opis je samodejno ustvarj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2734" y="5238494"/>
            <a:ext cx="1172485" cy="4103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2" name="Google Shape;402;p72"/>
          <p:cNvGrpSpPr/>
          <p:nvPr/>
        </p:nvGrpSpPr>
        <p:grpSpPr>
          <a:xfrm>
            <a:off x="10315850" y="163275"/>
            <a:ext cx="1412225" cy="797100"/>
            <a:chOff x="10411875" y="144075"/>
            <a:chExt cx="1412225" cy="797100"/>
          </a:xfrm>
        </p:grpSpPr>
        <p:sp>
          <p:nvSpPr>
            <p:cNvPr id="403" name="Google Shape;403;p72"/>
            <p:cNvSpPr/>
            <p:nvPr/>
          </p:nvSpPr>
          <p:spPr>
            <a:xfrm>
              <a:off x="10421475" y="144075"/>
              <a:ext cx="1402200" cy="7971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04" name="Google Shape;404;p7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0411875" y="152175"/>
              <a:ext cx="1412225" cy="7719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Slika 1">
            <a:extLst>
              <a:ext uri="{FF2B5EF4-FFF2-40B4-BE49-F238E27FC236}">
                <a16:creationId xmlns:a16="http://schemas.microsoft.com/office/drawing/2014/main" id="{09A2C6D5-63D9-443C-A0B5-9B0E2F21F6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5653" y="5980159"/>
            <a:ext cx="676715" cy="384081"/>
          </a:xfrm>
          <a:prstGeom prst="rect">
            <a:avLst/>
          </a:prstGeom>
        </p:spPr>
      </p:pic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9544EBA6-A119-4C56-B81F-4600E8C44974}"/>
              </a:ext>
            </a:extLst>
          </p:cNvPr>
          <p:cNvSpPr txBox="1"/>
          <p:nvPr/>
        </p:nvSpPr>
        <p:spPr>
          <a:xfrm>
            <a:off x="658874" y="4187949"/>
            <a:ext cx="71942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Ljubljana in </a:t>
            </a:r>
            <a:r>
              <a:rPr lang="sl-SI" sz="16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online</a:t>
            </a:r>
            <a:r>
              <a:rPr lang="sl-SI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Centralna tehniška knjižnica Univerze v Ljubljani,</a:t>
            </a:r>
          </a:p>
          <a:p>
            <a:r>
              <a:rPr lang="sl-SI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Usposabljanje podatkovnih strokovnjakov, 14. – 17. 10. 2024</a:t>
            </a:r>
          </a:p>
        </p:txBody>
      </p:sp>
      <p:sp>
        <p:nvSpPr>
          <p:cNvPr id="10" name="Google Shape;400;p72">
            <a:extLst>
              <a:ext uri="{FF2B5EF4-FFF2-40B4-BE49-F238E27FC236}">
                <a16:creationId xmlns:a16="http://schemas.microsoft.com/office/drawing/2014/main" id="{3417E828-A612-4A14-B9DE-F7CF6E0BB5A4}"/>
              </a:ext>
            </a:extLst>
          </p:cNvPr>
          <p:cNvSpPr txBox="1"/>
          <p:nvPr/>
        </p:nvSpPr>
        <p:spPr>
          <a:xfrm>
            <a:off x="658874" y="1325667"/>
            <a:ext cx="7785878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dr. Brane LESKOŠEK, </a:t>
            </a:r>
            <a:r>
              <a:rPr lang="sv-SE"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Medicinska fakulteta Univerze v Ljubljani</a:t>
            </a:r>
            <a:r>
              <a:rPr lang="sl-SI"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sv-SE"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Inštitut za biostatistiko in medicinsko informatiko</a:t>
            </a:r>
            <a:r>
              <a:rPr lang="sl-SI"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Središče ELIXIR Slovenija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sl-SI" sz="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dr. Marko VIDAK , </a:t>
            </a:r>
            <a:r>
              <a:rPr lang="sv-SE"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Medicinska fakulteta Univerze v Ljubljani</a:t>
            </a:r>
            <a:r>
              <a:rPr lang="sl-SI"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sv-SE"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Inštitut za biostatistiko in medicinsko informatiko</a:t>
            </a:r>
            <a:r>
              <a:rPr lang="sl-SI"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sv-SE"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l-SI"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Središče ELIXIR Slovenija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sl-SI" sz="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dr. Bojan KVERH , </a:t>
            </a:r>
            <a:r>
              <a:rPr lang="sv-SE"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Medicinska fakulteta Univerze v Ljubljani</a:t>
            </a:r>
            <a:r>
              <a:rPr lang="sl-SI"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sv-SE"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Inštitut za biostatistiko in medicinsko informatiko</a:t>
            </a:r>
            <a:r>
              <a:rPr lang="sl-SI"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Središče ELIXIR Slovenija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sl-SI" sz="9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dr. Polonca FERK , </a:t>
            </a:r>
            <a:r>
              <a:rPr lang="sv-SE"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Medicinska fakulteta Univerze v Ljubljani</a:t>
            </a:r>
            <a:r>
              <a:rPr lang="sl-SI"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sv-SE"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Inštitut za biostatistiko in medicinsko informatiko</a:t>
            </a:r>
            <a:r>
              <a:rPr lang="sl-SI"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Središče ELIXIR Slovenija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81"/>
          <p:cNvSpPr txBox="1"/>
          <p:nvPr/>
        </p:nvSpPr>
        <p:spPr>
          <a:xfrm>
            <a:off x="609600" y="274680"/>
            <a:ext cx="10972500" cy="11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37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Stroškovna učinkovitost</a:t>
            </a:r>
            <a:endParaRPr sz="100" b="1">
              <a:solidFill>
                <a:schemeClr val="accent1"/>
              </a:solidFill>
            </a:endParaRPr>
          </a:p>
        </p:txBody>
      </p:sp>
      <p:sp>
        <p:nvSpPr>
          <p:cNvPr id="471" name="Google Shape;471;p81"/>
          <p:cNvSpPr txBox="1"/>
          <p:nvPr/>
        </p:nvSpPr>
        <p:spPr>
          <a:xfrm>
            <a:off x="609600" y="1600200"/>
            <a:ext cx="10972500" cy="45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609600" lvl="0" indent="-508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●"/>
            </a:pP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Ponovna uporaba omogoča raziskovalcem, da se osredotočijo na analizo podatkov namesto na njihovo zbiranje.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514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300"/>
              <a:buFont typeface="Calibri"/>
              <a:buChar char="●"/>
            </a:pP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Ponovna uporaba podatkov omogoča izvedbo meta-analiz. Tako lahko združimo rezultate več raziskav brez ponavljanja eksperimentalnega dela.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endParaRPr sz="43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endParaRPr sz="43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82"/>
          <p:cNvSpPr txBox="1"/>
          <p:nvPr/>
        </p:nvSpPr>
        <p:spPr>
          <a:xfrm>
            <a:off x="609600" y="274680"/>
            <a:ext cx="10972500" cy="11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37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Spodbujanje raziskav in razvoja</a:t>
            </a:r>
            <a:endParaRPr sz="100" b="1">
              <a:solidFill>
                <a:schemeClr val="accent1"/>
              </a:solidFill>
            </a:endParaRPr>
          </a:p>
        </p:txBody>
      </p:sp>
      <p:sp>
        <p:nvSpPr>
          <p:cNvPr id="478" name="Google Shape;478;p82"/>
          <p:cNvSpPr txBox="1"/>
          <p:nvPr/>
        </p:nvSpPr>
        <p:spPr>
          <a:xfrm>
            <a:off x="609600" y="1600200"/>
            <a:ext cx="10972500" cy="45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609600" lvl="0" indent="-508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●"/>
            </a:pP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Ponovna uporaba podatkov olajša pot do novih idej in inovacij, saj omogoča kombinacijo spoznanj iz različnih virov.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514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300"/>
              <a:buFont typeface="Calibri"/>
              <a:buChar char="●"/>
            </a:pP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S pomočjo podatkov iz preteklosti lahko identificiramo trende, napovemo dogodke v prihodnosti ter razvijemo inovativne rešitve za kompleksne probleme.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endParaRPr sz="43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endParaRPr sz="43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83"/>
          <p:cNvSpPr txBox="1"/>
          <p:nvPr/>
        </p:nvSpPr>
        <p:spPr>
          <a:xfrm>
            <a:off x="609600" y="274680"/>
            <a:ext cx="10972500" cy="11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37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Transparentnost in ponovljivost</a:t>
            </a:r>
            <a:endParaRPr sz="100" b="1">
              <a:solidFill>
                <a:schemeClr val="accent1"/>
              </a:solidFill>
            </a:endParaRPr>
          </a:p>
        </p:txBody>
      </p:sp>
      <p:sp>
        <p:nvSpPr>
          <p:cNvPr id="485" name="Google Shape;485;p83"/>
          <p:cNvSpPr txBox="1"/>
          <p:nvPr/>
        </p:nvSpPr>
        <p:spPr>
          <a:xfrm>
            <a:off x="609600" y="1600200"/>
            <a:ext cx="10972500" cy="48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609600" lvl="0" indent="-508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●"/>
            </a:pP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Ponovna uporaba podatkov poveča ponovljivost raziskav in je uporabna za potrjevanje pravilnosti ter zanesljivosti znanstvenih spoznanj.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514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300"/>
              <a:buFont typeface="Calibri"/>
              <a:buChar char="●"/>
            </a:pP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Ponovna uporaba podatkov spodbuja sprejemanje odločitev, ki temeljijo na dokazih. Tako se pospešuje družbeni razvoj na splošno.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endParaRPr sz="43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endParaRPr sz="43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84"/>
          <p:cNvSpPr txBox="1"/>
          <p:nvPr/>
        </p:nvSpPr>
        <p:spPr>
          <a:xfrm>
            <a:off x="609600" y="274680"/>
            <a:ext cx="10972500" cy="11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37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Spodbujanje dostopnosti in delitve podatkov</a:t>
            </a:r>
            <a:endParaRPr sz="100" b="1">
              <a:solidFill>
                <a:schemeClr val="accent1"/>
              </a:solidFill>
            </a:endParaRPr>
          </a:p>
        </p:txBody>
      </p:sp>
      <p:sp>
        <p:nvSpPr>
          <p:cNvPr id="492" name="Google Shape;492;p84"/>
          <p:cNvSpPr txBox="1"/>
          <p:nvPr/>
        </p:nvSpPr>
        <p:spPr>
          <a:xfrm>
            <a:off x="609600" y="1600200"/>
            <a:ext cx="10972500" cy="48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609600" lvl="0" indent="-508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●"/>
            </a:pP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Ponovna uporaba se navezuje tudi na dostopnost in interoperabilnost podatkov iz načel FAIR - omogoča večjo dostopnost podatkov za širšo uporabo.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514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300"/>
              <a:buFont typeface="Calibri"/>
              <a:buChar char="●"/>
            </a:pP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Ponovna uporaba spodbuja kulturo delitve podatkov in s tem večje sodelovanje med raziskovalnimi skupinami.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514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300"/>
              <a:buFont typeface="Calibri"/>
              <a:buChar char="●"/>
            </a:pP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Delitev podatkov omogoča inovacije, tudi takšne z velikim vplivom na družbo.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endParaRPr sz="43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endParaRPr sz="43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85"/>
          <p:cNvSpPr txBox="1"/>
          <p:nvPr/>
        </p:nvSpPr>
        <p:spPr>
          <a:xfrm>
            <a:off x="609600" y="274680"/>
            <a:ext cx="10972500" cy="11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37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Primeri ponovne uporabe podatkov</a:t>
            </a:r>
            <a:endParaRPr sz="100" b="1">
              <a:solidFill>
                <a:schemeClr val="accent1"/>
              </a:solidFill>
            </a:endParaRPr>
          </a:p>
        </p:txBody>
      </p:sp>
      <p:sp>
        <p:nvSpPr>
          <p:cNvPr id="499" name="Google Shape;499;p85"/>
          <p:cNvSpPr txBox="1"/>
          <p:nvPr/>
        </p:nvSpPr>
        <p:spPr>
          <a:xfrm>
            <a:off x="609600" y="1828800"/>
            <a:ext cx="10972500" cy="3500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609600" lvl="0" indent="-508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●"/>
            </a:pP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Primer iz mednarodne klinične raziskave MORE, v kateri so preizkušali zdravilo </a:t>
            </a:r>
            <a:r>
              <a:rPr lang="sl-SI" sz="3300" err="1">
                <a:latin typeface="Calibri"/>
                <a:ea typeface="Calibri"/>
                <a:cs typeface="Calibri"/>
                <a:sym typeface="Calibri"/>
              </a:rPr>
              <a:t>raloksifen</a:t>
            </a: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 za osteoporozo*.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514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300"/>
              <a:buFont typeface="Calibri"/>
              <a:buChar char="●"/>
            </a:pP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Najdemo korelacijo med serumsko koncentracijo vitamina D pri pacientkah z osteoporozo in gospodarsko razvitostjo države, merjeno z bruto družbenim proizvodom po kupni moči.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endParaRPr sz="43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endParaRPr sz="43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505;p86">
            <a:extLst>
              <a:ext uri="{FF2B5EF4-FFF2-40B4-BE49-F238E27FC236}">
                <a16:creationId xmlns:a16="http://schemas.microsoft.com/office/drawing/2014/main" id="{A4DB0D24-3944-4DED-93DD-5E5D2BEEC0F3}"/>
              </a:ext>
            </a:extLst>
          </p:cNvPr>
          <p:cNvSpPr txBox="1"/>
          <p:nvPr/>
        </p:nvSpPr>
        <p:spPr>
          <a:xfrm>
            <a:off x="223599" y="5850168"/>
            <a:ext cx="11497200" cy="877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50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* </a:t>
            </a:r>
            <a:r>
              <a:rPr lang="sl-SI" sz="1500" err="1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Lips</a:t>
            </a:r>
            <a:r>
              <a:rPr lang="sl-SI" sz="150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P et </a:t>
            </a:r>
            <a:r>
              <a:rPr lang="sl-SI" sz="1500" err="1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al</a:t>
            </a:r>
            <a:r>
              <a:rPr lang="sl-SI" sz="150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. A global </a:t>
            </a:r>
            <a:r>
              <a:rPr lang="sl-SI" sz="1500" err="1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study</a:t>
            </a:r>
            <a:r>
              <a:rPr lang="sl-SI" sz="150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l-SI" sz="1500" err="1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of</a:t>
            </a:r>
            <a:r>
              <a:rPr lang="sl-SI" sz="150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vitamin D status </a:t>
            </a:r>
            <a:r>
              <a:rPr lang="sl-SI" sz="1500" err="1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sl-SI" sz="150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l-SI" sz="1500" err="1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parathyroid</a:t>
            </a:r>
            <a:r>
              <a:rPr lang="sl-SI" sz="150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l-SI" sz="1500" err="1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function</a:t>
            </a:r>
            <a:r>
              <a:rPr lang="sl-SI" sz="150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sl-SI" sz="1500" err="1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postmenopausal</a:t>
            </a:r>
            <a:r>
              <a:rPr lang="sl-SI" sz="150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l-SI" sz="1500" err="1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women</a:t>
            </a:r>
            <a:r>
              <a:rPr lang="sl-SI" sz="150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l-SI" sz="1500" err="1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with</a:t>
            </a:r>
            <a:r>
              <a:rPr lang="sl-SI" sz="150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l-SI" sz="1500" err="1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osteoporosis</a:t>
            </a:r>
            <a:r>
              <a:rPr lang="sl-SI" sz="150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sl-SI" sz="1500" err="1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baseline</a:t>
            </a:r>
            <a:r>
              <a:rPr lang="sl-SI" sz="150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data </a:t>
            </a:r>
            <a:r>
              <a:rPr lang="sl-SI" sz="1500" err="1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from</a:t>
            </a:r>
            <a:r>
              <a:rPr lang="sl-SI" sz="150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l-SI" sz="1500" err="1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sl-SI" sz="150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multiple </a:t>
            </a:r>
            <a:r>
              <a:rPr lang="sl-SI" sz="1500" err="1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outcomes</a:t>
            </a:r>
            <a:r>
              <a:rPr lang="sl-SI" sz="150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l-SI" sz="1500" err="1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of</a:t>
            </a:r>
            <a:r>
              <a:rPr lang="sl-SI" sz="150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l-SI" sz="1500" err="1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raloxifene</a:t>
            </a:r>
            <a:r>
              <a:rPr lang="sl-SI" sz="150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l-SI" sz="1500" err="1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evaluation</a:t>
            </a:r>
            <a:r>
              <a:rPr lang="sl-SI" sz="150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l-SI" sz="1500" err="1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clinical</a:t>
            </a:r>
            <a:r>
              <a:rPr lang="sl-SI" sz="150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l-SI" sz="1500" err="1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trial</a:t>
            </a:r>
            <a:r>
              <a:rPr lang="sl-SI" sz="150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. J </a:t>
            </a:r>
            <a:r>
              <a:rPr lang="sl-SI" sz="1500" err="1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Clin</a:t>
            </a:r>
            <a:r>
              <a:rPr lang="sl-SI" sz="150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l-SI" sz="1500" err="1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Endocrinol</a:t>
            </a:r>
            <a:r>
              <a:rPr lang="sl-SI" sz="150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l-SI" sz="1500" err="1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Metab</a:t>
            </a:r>
            <a:r>
              <a:rPr lang="sl-SI" sz="150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. 2001 Mar;86(3):1212-21. J </a:t>
            </a:r>
            <a:r>
              <a:rPr lang="sl-SI" sz="1500" err="1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Clin</a:t>
            </a:r>
            <a:r>
              <a:rPr lang="sl-SI" sz="150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l-SI" sz="1500" err="1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Endocrinol</a:t>
            </a:r>
            <a:r>
              <a:rPr lang="sl-SI" sz="150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l-SI" sz="1500" err="1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Metab</a:t>
            </a:r>
            <a:r>
              <a:rPr lang="sl-SI" sz="150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2001 Jul;86(7):3008.</a:t>
            </a:r>
            <a:endParaRPr sz="1500">
              <a:solidFill>
                <a:schemeClr val="bg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Google Shape;504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7125" y="714113"/>
            <a:ext cx="10257749" cy="5429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87"/>
          <p:cNvSpPr txBox="1"/>
          <p:nvPr/>
        </p:nvSpPr>
        <p:spPr>
          <a:xfrm>
            <a:off x="609600" y="274676"/>
            <a:ext cx="10972500" cy="8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37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Področja za zagotavljanje ponovne uporabe podatkov</a:t>
            </a:r>
            <a:endParaRPr sz="100" b="1">
              <a:solidFill>
                <a:schemeClr val="accent1"/>
              </a:solidFill>
            </a:endParaRPr>
          </a:p>
        </p:txBody>
      </p:sp>
      <p:sp>
        <p:nvSpPr>
          <p:cNvPr id="512" name="Google Shape;512;p87"/>
          <p:cNvSpPr txBox="1"/>
          <p:nvPr/>
        </p:nvSpPr>
        <p:spPr>
          <a:xfrm>
            <a:off x="609750" y="2015150"/>
            <a:ext cx="10972500" cy="3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609600" lvl="0" indent="-508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●"/>
            </a:pPr>
            <a:r>
              <a:rPr lang="sl-SI" sz="3300" b="1">
                <a:latin typeface="Calibri"/>
                <a:ea typeface="Calibri"/>
                <a:cs typeface="Calibri"/>
                <a:sym typeface="Calibri"/>
              </a:rPr>
              <a:t>Dostopnost in najdljivost podatkov in postopkov</a:t>
            </a:r>
            <a:endParaRPr sz="3300" b="1">
              <a:latin typeface="Calibri"/>
              <a:ea typeface="Calibri"/>
              <a:cs typeface="Calibri"/>
              <a:sym typeface="Calibri"/>
            </a:endParaRPr>
          </a:p>
          <a:p>
            <a:pPr marL="1219200" lvl="1" indent="-495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○"/>
            </a:pPr>
            <a:r>
              <a:rPr lang="sl-SI" sz="3000">
                <a:latin typeface="Calibri"/>
                <a:ea typeface="Calibri"/>
                <a:cs typeface="Calibri"/>
                <a:sym typeface="Calibri"/>
              </a:rPr>
              <a:t>Za ponovno uporabo podatkov je nujno, da so podatki in postopki dostopni in da jih lahko najdemo / odkrijemo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508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●"/>
            </a:pPr>
            <a:r>
              <a:rPr lang="sl-SI" sz="3300" b="1">
                <a:latin typeface="Calibri"/>
                <a:ea typeface="Calibri"/>
                <a:cs typeface="Calibri"/>
                <a:sym typeface="Calibri"/>
              </a:rPr>
              <a:t>Metapodatki in dokumentacija (provenienca)</a:t>
            </a:r>
            <a:endParaRPr sz="3300" b="1">
              <a:latin typeface="Calibri"/>
              <a:ea typeface="Calibri"/>
              <a:cs typeface="Calibri"/>
              <a:sym typeface="Calibri"/>
            </a:endParaRPr>
          </a:p>
          <a:p>
            <a:pPr marL="1219200" lvl="1" indent="-495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○"/>
            </a:pPr>
            <a:r>
              <a:rPr lang="sl-SI" sz="3000">
                <a:latin typeface="Calibri"/>
                <a:ea typeface="Calibri"/>
                <a:cs typeface="Calibri"/>
                <a:sym typeface="Calibri"/>
              </a:rPr>
              <a:t>Podrobni opisni podatki so ključni za razumevanje konteksta in uporabnosti podatkov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87"/>
          <p:cNvSpPr txBox="1"/>
          <p:nvPr/>
        </p:nvSpPr>
        <p:spPr>
          <a:xfrm>
            <a:off x="9545850" y="5868675"/>
            <a:ext cx="2036400" cy="5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2400">
                <a:latin typeface="Open Sans"/>
                <a:ea typeface="Open Sans"/>
                <a:cs typeface="Open Sans"/>
                <a:sym typeface="Open Sans"/>
              </a:rPr>
              <a:t>FAIRifikacija!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88"/>
          <p:cNvSpPr txBox="1"/>
          <p:nvPr/>
        </p:nvSpPr>
        <p:spPr>
          <a:xfrm>
            <a:off x="609600" y="274676"/>
            <a:ext cx="10972500" cy="8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37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Področja za zagotavljanje ponovne uporabe podatkov</a:t>
            </a:r>
            <a:endParaRPr sz="100" b="1">
              <a:solidFill>
                <a:schemeClr val="accent1"/>
              </a:solidFill>
            </a:endParaRPr>
          </a:p>
        </p:txBody>
      </p:sp>
      <p:sp>
        <p:nvSpPr>
          <p:cNvPr id="520" name="Google Shape;520;p88"/>
          <p:cNvSpPr txBox="1"/>
          <p:nvPr/>
        </p:nvSpPr>
        <p:spPr>
          <a:xfrm>
            <a:off x="609750" y="1024550"/>
            <a:ext cx="10972500" cy="56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609600" lvl="0" indent="-508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●"/>
            </a:pPr>
            <a:r>
              <a:rPr lang="sl-SI" sz="3300" b="1">
                <a:latin typeface="Calibri"/>
                <a:ea typeface="Calibri"/>
                <a:cs typeface="Calibri"/>
                <a:sym typeface="Calibri"/>
              </a:rPr>
              <a:t>Standardni podatkovni formati</a:t>
            </a:r>
            <a:endParaRPr sz="3300" b="1">
              <a:latin typeface="Calibri"/>
              <a:ea typeface="Calibri"/>
              <a:cs typeface="Calibri"/>
              <a:sym typeface="Calibri"/>
            </a:endParaRPr>
          </a:p>
          <a:p>
            <a:pPr marL="1219200" lvl="1" indent="-514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300"/>
              <a:buFont typeface="Calibri"/>
              <a:buChar char="○"/>
            </a:pP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Uporaba standardiziranih podatkovnih formatov izboljšuje združljivost in interoperabilnost podatkov med različnimi uporabniki in informacijski sistemi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508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●"/>
            </a:pPr>
            <a:r>
              <a:rPr lang="sl-SI" sz="3300" b="1">
                <a:latin typeface="Calibri"/>
                <a:ea typeface="Calibri"/>
                <a:cs typeface="Calibri"/>
                <a:sym typeface="Calibri"/>
              </a:rPr>
              <a:t>Podatkovni repozitoriji in ostale spletne podatkovne zbirke/storitve</a:t>
            </a:r>
            <a:endParaRPr sz="3300" b="1">
              <a:latin typeface="Calibri"/>
              <a:ea typeface="Calibri"/>
              <a:cs typeface="Calibri"/>
              <a:sym typeface="Calibri"/>
            </a:endParaRPr>
          </a:p>
          <a:p>
            <a:pPr marL="1219200" lvl="1" indent="-488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900"/>
              <a:buFont typeface="Calibri"/>
              <a:buChar char="○"/>
            </a:pPr>
            <a:r>
              <a:rPr lang="sl-SI" sz="3000">
                <a:latin typeface="Calibri"/>
                <a:ea typeface="Calibri"/>
                <a:cs typeface="Calibri"/>
                <a:sym typeface="Calibri"/>
              </a:rPr>
              <a:t>Platformi kot sta </a:t>
            </a:r>
            <a:r>
              <a:rPr lang="sl-SI" sz="3000" b="1">
                <a:latin typeface="Calibri"/>
                <a:ea typeface="Calibri"/>
                <a:cs typeface="Calibri"/>
                <a:sym typeface="Calibri"/>
              </a:rPr>
              <a:t>GitHub</a:t>
            </a:r>
            <a:r>
              <a:rPr lang="sl-SI" sz="3000">
                <a:latin typeface="Calibri"/>
                <a:ea typeface="Calibri"/>
                <a:cs typeface="Calibri"/>
                <a:sym typeface="Calibri"/>
              </a:rPr>
              <a:t> ali </a:t>
            </a:r>
            <a:r>
              <a:rPr lang="sl-SI" sz="3000" b="1">
                <a:latin typeface="Calibri"/>
                <a:ea typeface="Calibri"/>
                <a:cs typeface="Calibri"/>
                <a:sym typeface="Calibri"/>
              </a:rPr>
              <a:t>Zenodo</a:t>
            </a:r>
            <a:r>
              <a:rPr lang="sl-SI" sz="3000">
                <a:latin typeface="Calibri"/>
                <a:ea typeface="Calibri"/>
                <a:cs typeface="Calibri"/>
                <a:sym typeface="Calibri"/>
              </a:rPr>
              <a:t> podpirata izmenjavo in ponovno uporabo podatkov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1219200" lvl="1" indent="-488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900"/>
              <a:buFont typeface="Calibri"/>
              <a:buChar char="○"/>
            </a:pPr>
            <a:r>
              <a:rPr lang="sl-SI" sz="3000" b="1">
                <a:latin typeface="Calibri"/>
                <a:ea typeface="Calibri"/>
                <a:cs typeface="Calibri"/>
                <a:sym typeface="Calibri"/>
              </a:rPr>
              <a:t>Beacon</a:t>
            </a:r>
            <a:r>
              <a:rPr lang="sl-SI" sz="3000">
                <a:latin typeface="Calibri"/>
                <a:ea typeface="Calibri"/>
                <a:cs typeface="Calibri"/>
                <a:sym typeface="Calibri"/>
              </a:rPr>
              <a:t> na področju biomedicine omogoča lažje odkrivanje genomskih podatkov</a:t>
            </a:r>
            <a:endParaRPr sz="4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" name="Google Shape;521;p88"/>
          <p:cNvSpPr txBox="1"/>
          <p:nvPr/>
        </p:nvSpPr>
        <p:spPr>
          <a:xfrm>
            <a:off x="9901250" y="1104475"/>
            <a:ext cx="2036400" cy="5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2400">
                <a:latin typeface="Open Sans"/>
                <a:ea typeface="Open Sans"/>
                <a:cs typeface="Open Sans"/>
                <a:sym typeface="Open Sans"/>
              </a:rPr>
              <a:t>FAIRifikacija!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89"/>
          <p:cNvSpPr txBox="1"/>
          <p:nvPr/>
        </p:nvSpPr>
        <p:spPr>
          <a:xfrm>
            <a:off x="609600" y="122275"/>
            <a:ext cx="10972500" cy="10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37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Upravljanje z dostopom do podatkov</a:t>
            </a:r>
            <a:endParaRPr sz="3700" b="1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30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sl-SI" sz="3000" b="1" i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Data Governance and Access Control</a:t>
            </a:r>
            <a:r>
              <a:rPr lang="sl-SI" sz="30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3000" b="1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" name="Google Shape;528;p89"/>
          <p:cNvSpPr txBox="1"/>
          <p:nvPr/>
        </p:nvSpPr>
        <p:spPr>
          <a:xfrm>
            <a:off x="609750" y="1326775"/>
            <a:ext cx="10972500" cy="53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609600" lvl="0" indent="-514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300"/>
              <a:buFont typeface="Calibri"/>
              <a:buChar char="●"/>
            </a:pPr>
            <a:r>
              <a:rPr lang="sl-SI" sz="3300" b="1">
                <a:latin typeface="Calibri"/>
                <a:ea typeface="Calibri"/>
                <a:cs typeface="Calibri"/>
                <a:sym typeface="Calibri"/>
              </a:rPr>
              <a:t>Varnostne politike in politike dostopa do podatkov</a:t>
            </a: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 urejajo načine dostopa do podatkov in tako omogočajo odgovorno (ponovno) uporabo podatkov.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marL="1219200" lvl="1" indent="-495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○"/>
            </a:pPr>
            <a:r>
              <a:rPr lang="sl-SI" sz="3000">
                <a:latin typeface="Calibri"/>
                <a:ea typeface="Calibri"/>
                <a:cs typeface="Calibri"/>
                <a:sym typeface="Calibri"/>
              </a:rPr>
              <a:t>Za dostop do genomskih podatkov preko repozitorijev ENA ali FEGA se uporablja način Odborov za dostop do podatkov (DACs = </a:t>
            </a:r>
            <a:r>
              <a:rPr lang="sl-SI" sz="3000" i="1">
                <a:latin typeface="Calibri"/>
                <a:ea typeface="Calibri"/>
                <a:cs typeface="Calibri"/>
                <a:sym typeface="Calibri"/>
              </a:rPr>
              <a:t>Data Access Committees</a:t>
            </a:r>
            <a:r>
              <a:rPr lang="sl-SI" sz="3000">
                <a:latin typeface="Calibri"/>
                <a:ea typeface="Calibri"/>
                <a:cs typeface="Calibri"/>
                <a:sym typeface="Calibri"/>
              </a:rPr>
              <a:t>)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1219200" lvl="1" indent="-495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○"/>
            </a:pPr>
            <a:r>
              <a:rPr lang="sl-SI" sz="3000">
                <a:latin typeface="Calibri"/>
                <a:ea typeface="Calibri"/>
                <a:cs typeface="Calibri"/>
                <a:sym typeface="Calibri"/>
              </a:rPr>
              <a:t>Nadzori dostopa so ključni za vzdrževanje integritete in varnosti podatkov. Ne pozabimo osnovnega načela odprtosti raziskovalnih podatkov »odprti, kolikor je mogoče, zaprti, kolikor je nujno«.</a:t>
            </a:r>
            <a:endParaRPr sz="43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90"/>
          <p:cNvSpPr txBox="1"/>
          <p:nvPr/>
        </p:nvSpPr>
        <p:spPr>
          <a:xfrm>
            <a:off x="609600" y="274680"/>
            <a:ext cx="10972500" cy="11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37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Izzivi pri ponovni uporabi podatkov</a:t>
            </a:r>
            <a:endParaRPr sz="100" b="1">
              <a:solidFill>
                <a:schemeClr val="accent1"/>
              </a:solidFill>
            </a:endParaRPr>
          </a:p>
        </p:txBody>
      </p:sp>
      <p:sp>
        <p:nvSpPr>
          <p:cNvPr id="535" name="Google Shape;535;p90"/>
          <p:cNvSpPr txBox="1"/>
          <p:nvPr/>
        </p:nvSpPr>
        <p:spPr>
          <a:xfrm>
            <a:off x="609600" y="1293250"/>
            <a:ext cx="10972500" cy="54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609600" lvl="0" indent="-508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●"/>
            </a:pP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Analiza podatkov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508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●"/>
            </a:pP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Kakovost in format podatkov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514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300"/>
              <a:buFont typeface="Calibri"/>
              <a:buChar char="●"/>
            </a:pP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Varnost podatkov in občutljivi podatki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514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300"/>
              <a:buFont typeface="Calibri"/>
              <a:buChar char="●"/>
            </a:pP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Licence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514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300"/>
              <a:buFont typeface="Calibri"/>
              <a:buChar char="●"/>
            </a:pPr>
            <a:r>
              <a:rPr lang="sl-SI" sz="3300" err="1">
                <a:latin typeface="Calibri"/>
                <a:ea typeface="Calibri"/>
                <a:cs typeface="Calibri"/>
                <a:sym typeface="Calibri"/>
              </a:rPr>
              <a:t>Repozitoriji</a:t>
            </a: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 in arhivi podatkov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marL="1219200" lvl="1" indent="-514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300"/>
              <a:buFont typeface="Calibri"/>
              <a:buChar char="○"/>
            </a:pP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Prenos in iskanje podatkov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514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300"/>
              <a:buFont typeface="Calibri"/>
              <a:buChar char="●"/>
            </a:pP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Metapodatki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514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300"/>
              <a:buFont typeface="Calibri"/>
              <a:buChar char="●"/>
            </a:pP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Trajni identifikatorji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514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300"/>
              <a:buFont typeface="Calibri"/>
              <a:buChar char="●"/>
            </a:pP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Ontologije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73"/>
          <p:cNvSpPr txBox="1"/>
          <p:nvPr/>
        </p:nvSpPr>
        <p:spPr>
          <a:xfrm>
            <a:off x="609600" y="274680"/>
            <a:ext cx="10972500" cy="11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37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Vsebina</a:t>
            </a:r>
            <a:endParaRPr sz="100" b="1">
              <a:solidFill>
                <a:schemeClr val="accent1"/>
              </a:solidFill>
            </a:endParaRPr>
          </a:p>
        </p:txBody>
      </p:sp>
      <p:sp>
        <p:nvSpPr>
          <p:cNvPr id="411" name="Google Shape;411;p73"/>
          <p:cNvSpPr txBox="1"/>
          <p:nvPr/>
        </p:nvSpPr>
        <p:spPr>
          <a:xfrm>
            <a:off x="609600" y="1600200"/>
            <a:ext cx="10972500" cy="45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609600" lvl="0" indent="-508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●"/>
            </a:pP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Področja ponovne uporabe podatkov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508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●"/>
            </a:pP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Ponovna uporaba kot del življenjskega kroga podatkov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514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300"/>
              <a:buFont typeface="Calibri"/>
              <a:buChar char="●"/>
            </a:pP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Ponovna uporaba kot del podatkov FAIR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514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300"/>
              <a:buFont typeface="Calibri"/>
              <a:buChar char="●"/>
            </a:pP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Definicija, vloga v znanosti, prednosti in primer uporabe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514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300"/>
              <a:buFont typeface="Calibri"/>
              <a:buChar char="●"/>
            </a:pP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Področja za zagotavljanje ponovne uporabe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508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●"/>
            </a:pP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Izzivi ponovne uporabe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endParaRPr sz="43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endParaRPr sz="43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91"/>
          <p:cNvSpPr txBox="1"/>
          <p:nvPr/>
        </p:nvSpPr>
        <p:spPr>
          <a:xfrm>
            <a:off x="609600" y="274680"/>
            <a:ext cx="10972500" cy="11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37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Analiza podatkov</a:t>
            </a:r>
            <a:endParaRPr sz="100" b="1">
              <a:solidFill>
                <a:schemeClr val="accent1"/>
              </a:solidFill>
            </a:endParaRPr>
          </a:p>
        </p:txBody>
      </p:sp>
      <p:sp>
        <p:nvSpPr>
          <p:cNvPr id="542" name="Google Shape;542;p91"/>
          <p:cNvSpPr txBox="1"/>
          <p:nvPr/>
        </p:nvSpPr>
        <p:spPr>
          <a:xfrm>
            <a:off x="609600" y="1600200"/>
            <a:ext cx="10972500" cy="48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609600" lvl="0" indent="-508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●"/>
            </a:pP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Kako narediti analizo podatkov FAIR tj. da je ponovljiva?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marL="1219200" lvl="1" indent="-508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○"/>
            </a:pP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damo na voljo programsko kodo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marL="1219200" lvl="1" indent="-508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○"/>
            </a:pP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damo na voljo okolje za izvajanje programov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marL="1219200" lvl="1" indent="-508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○"/>
            </a:pP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damo na voljo </a:t>
            </a:r>
            <a:r>
              <a:rPr lang="sl-SI" sz="3300" err="1">
                <a:latin typeface="Calibri"/>
                <a:ea typeface="Calibri"/>
                <a:cs typeface="Calibri"/>
                <a:sym typeface="Calibri"/>
              </a:rPr>
              <a:t>delotoke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508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●"/>
            </a:pP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Kje dobiti oz. kam dati podatke? </a:t>
            </a:r>
            <a:r>
              <a:rPr lang="sl-SI" sz="3300" err="1">
                <a:latin typeface="Calibri"/>
                <a:ea typeface="Calibri"/>
                <a:cs typeface="Calibri"/>
                <a:sym typeface="Calibri"/>
              </a:rPr>
              <a:t>Repozitorij</a:t>
            </a: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l-SI" sz="3300" err="1">
                <a:latin typeface="Calibri"/>
                <a:ea typeface="Calibri"/>
                <a:cs typeface="Calibri"/>
                <a:sym typeface="Calibri"/>
              </a:rPr>
              <a:t>GitHub</a:t>
            </a: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sl-SI" sz="3300" err="1">
                <a:latin typeface="Calibri"/>
                <a:ea typeface="Calibri"/>
                <a:cs typeface="Calibri"/>
                <a:sym typeface="Calibri"/>
              </a:rPr>
              <a:t>GitLab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marL="1219200" lvl="1" indent="-514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300"/>
              <a:buFont typeface="Calibri"/>
              <a:buChar char="○"/>
            </a:pP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Okolje za programsko opremo: </a:t>
            </a:r>
            <a:r>
              <a:rPr lang="sl-SI" sz="3300" err="1">
                <a:latin typeface="Calibri"/>
                <a:ea typeface="Calibri"/>
                <a:cs typeface="Calibri"/>
                <a:sym typeface="Calibri"/>
              </a:rPr>
              <a:t>Conda</a:t>
            </a: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 ali </a:t>
            </a:r>
            <a:r>
              <a:rPr lang="sl-SI" sz="3300" err="1">
                <a:latin typeface="Calibri"/>
                <a:ea typeface="Calibri"/>
                <a:cs typeface="Calibri"/>
                <a:sym typeface="Calibri"/>
              </a:rPr>
              <a:t>Bioconda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marL="1219200" lvl="1" indent="-514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300"/>
              <a:buFont typeface="Calibri"/>
              <a:buChar char="○"/>
            </a:pP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Vsebniki (</a:t>
            </a:r>
            <a:r>
              <a:rPr lang="sl-SI" sz="3300" i="1" err="1">
                <a:latin typeface="Calibri"/>
                <a:ea typeface="Calibri"/>
                <a:cs typeface="Calibri"/>
                <a:sym typeface="Calibri"/>
              </a:rPr>
              <a:t>containers</a:t>
            </a: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): </a:t>
            </a:r>
            <a:r>
              <a:rPr lang="sl-SI" sz="3300" err="1">
                <a:latin typeface="Calibri"/>
                <a:ea typeface="Calibri"/>
                <a:cs typeface="Calibri"/>
                <a:sym typeface="Calibri"/>
              </a:rPr>
              <a:t>Docker</a:t>
            </a: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 ali </a:t>
            </a:r>
            <a:r>
              <a:rPr lang="sl-SI" sz="3300" err="1">
                <a:latin typeface="Calibri"/>
                <a:ea typeface="Calibri"/>
                <a:cs typeface="Calibri"/>
                <a:sym typeface="Calibri"/>
              </a:rPr>
              <a:t>Singularity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marL="1219200" lvl="1" indent="-514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300"/>
              <a:buFont typeface="Calibri"/>
              <a:buChar char="○"/>
            </a:pPr>
            <a:r>
              <a:rPr lang="sl-SI" sz="3300" err="1">
                <a:latin typeface="Calibri"/>
                <a:ea typeface="Calibri"/>
                <a:cs typeface="Calibri"/>
                <a:sym typeface="Calibri"/>
              </a:rPr>
              <a:t>Delotoki</a:t>
            </a: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sl-SI" sz="3300" err="1">
                <a:latin typeface="Calibri"/>
                <a:ea typeface="Calibri"/>
                <a:cs typeface="Calibri"/>
                <a:sym typeface="Calibri"/>
              </a:rPr>
              <a:t>Galaxy</a:t>
            </a: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sl-SI" sz="3300" err="1">
                <a:latin typeface="Calibri"/>
                <a:ea typeface="Calibri"/>
                <a:cs typeface="Calibri"/>
                <a:sym typeface="Calibri"/>
              </a:rPr>
              <a:t>Nextflow</a:t>
            </a: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, CWL, </a:t>
            </a:r>
            <a:r>
              <a:rPr lang="sl-SI" sz="3300" err="1">
                <a:latin typeface="Calibri"/>
                <a:ea typeface="Calibri"/>
                <a:cs typeface="Calibri"/>
                <a:sym typeface="Calibri"/>
              </a:rPr>
              <a:t>Snakemake</a:t>
            </a: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, … 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endParaRPr sz="43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endParaRPr sz="43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92"/>
          <p:cNvSpPr txBox="1"/>
          <p:nvPr/>
        </p:nvSpPr>
        <p:spPr>
          <a:xfrm>
            <a:off x="609600" y="274680"/>
            <a:ext cx="10972500" cy="11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37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Kakovost in format podatkov</a:t>
            </a:r>
            <a:endParaRPr sz="100" b="1">
              <a:solidFill>
                <a:schemeClr val="accent1"/>
              </a:solidFill>
            </a:endParaRPr>
          </a:p>
        </p:txBody>
      </p:sp>
      <p:sp>
        <p:nvSpPr>
          <p:cNvPr id="549" name="Google Shape;549;p92"/>
          <p:cNvSpPr txBox="1"/>
          <p:nvPr/>
        </p:nvSpPr>
        <p:spPr>
          <a:xfrm>
            <a:off x="609600" y="1600200"/>
            <a:ext cx="10972500" cy="48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609600" lvl="0" indent="-508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●"/>
            </a:pP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Težave lahko nastopijo zaradi manjkajočih vrednosti v podatkih, nezdružljivih formatov ali pomanjkanja standardizacije.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514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300"/>
              <a:buFont typeface="Calibri"/>
              <a:buChar char="●"/>
            </a:pP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Za zagotavljanje uporabnosti podatkov je velikokrat potrebno podatke prečistiti in pretvoriti v drug format.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endParaRPr sz="43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endParaRPr sz="43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93"/>
          <p:cNvSpPr txBox="1">
            <a:spLocks noGrp="1"/>
          </p:cNvSpPr>
          <p:nvPr>
            <p:ph type="title"/>
          </p:nvPr>
        </p:nvSpPr>
        <p:spPr>
          <a:xfrm>
            <a:off x="675165" y="820038"/>
            <a:ext cx="10674000" cy="5694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3700">
                <a:solidFill>
                  <a:srgbClr val="EF6C00"/>
                </a:solidFill>
              </a:rPr>
              <a:t>Format podatkov</a:t>
            </a:r>
            <a:endParaRPr sz="3700">
              <a:solidFill>
                <a:srgbClr val="EF6C00"/>
              </a:solidFill>
            </a:endParaRPr>
          </a:p>
        </p:txBody>
      </p:sp>
      <p:sp>
        <p:nvSpPr>
          <p:cNvPr id="555" name="Google Shape;555;p93"/>
          <p:cNvSpPr txBox="1">
            <a:spLocks noGrp="1"/>
          </p:cNvSpPr>
          <p:nvPr>
            <p:ph type="body" idx="1"/>
          </p:nvPr>
        </p:nvSpPr>
        <p:spPr>
          <a:xfrm>
            <a:off x="440392" y="2013283"/>
            <a:ext cx="11751600" cy="30477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457200" lvl="0" indent="-438150" algn="l" rtl="0">
              <a:spcBef>
                <a:spcPts val="0"/>
              </a:spcBef>
              <a:spcAft>
                <a:spcPts val="0"/>
              </a:spcAft>
              <a:buSzPts val="3300"/>
              <a:buChar char="●"/>
            </a:pPr>
            <a:r>
              <a:rPr lang="sl-SI" sz="3300" b="0" u="none"/>
              <a:t>Format podatkov je ključna informacija, ki jo moramo navesti v metapodatkih</a:t>
            </a:r>
            <a:endParaRPr sz="3300" b="0" u="none"/>
          </a:p>
          <a:p>
            <a:pPr marL="457200" lvl="0" indent="-438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Char char="●"/>
            </a:pPr>
            <a:r>
              <a:rPr lang="sl-SI" sz="3300" b="0" u="none"/>
              <a:t>Podatki naj bodo v formatih, ki se pogosto uporabljajo in so splošno razširjeni</a:t>
            </a:r>
            <a:endParaRPr sz="3300" b="0" u="none"/>
          </a:p>
          <a:p>
            <a:pPr marL="457200" lvl="0" indent="-438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Char char="●"/>
            </a:pPr>
            <a:r>
              <a:rPr lang="sl-SI" sz="3300" b="0" u="none"/>
              <a:t>Dostopnost formata z odprtokodnimi orodji</a:t>
            </a:r>
            <a:endParaRPr sz="3300" b="0" u="none"/>
          </a:p>
          <a:p>
            <a:pPr marL="914400" lvl="1" indent="-438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Char char="○"/>
            </a:pPr>
            <a:r>
              <a:rPr lang="sl-SI" sz="3300" b="0" u="none"/>
              <a:t>Nelastniški formati (</a:t>
            </a:r>
            <a:r>
              <a:rPr lang="sl-SI" sz="3300" b="0" i="1" u="none"/>
              <a:t>Non-proprietary formats</a:t>
            </a:r>
            <a:r>
              <a:rPr lang="sl-SI" sz="3300" b="0" u="none"/>
              <a:t>)</a:t>
            </a:r>
            <a:endParaRPr sz="3300" b="0" u="none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94"/>
          <p:cNvSpPr txBox="1">
            <a:spLocks noGrp="1"/>
          </p:cNvSpPr>
          <p:nvPr>
            <p:ph type="title"/>
          </p:nvPr>
        </p:nvSpPr>
        <p:spPr>
          <a:xfrm>
            <a:off x="675165" y="820038"/>
            <a:ext cx="10674000" cy="5694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3700">
                <a:solidFill>
                  <a:srgbClr val="EF6C00"/>
                </a:solidFill>
              </a:rPr>
              <a:t>Primer formata podatkov: binarni format</a:t>
            </a:r>
            <a:endParaRPr>
              <a:solidFill>
                <a:srgbClr val="EF6C00"/>
              </a:solidFill>
            </a:endParaRPr>
          </a:p>
        </p:txBody>
      </p:sp>
      <p:sp>
        <p:nvSpPr>
          <p:cNvPr id="561" name="Google Shape;561;p94"/>
          <p:cNvSpPr txBox="1">
            <a:spLocks noGrp="1"/>
          </p:cNvSpPr>
          <p:nvPr>
            <p:ph type="body" idx="1"/>
          </p:nvPr>
        </p:nvSpPr>
        <p:spPr>
          <a:xfrm>
            <a:off x="440267" y="1523433"/>
            <a:ext cx="11751600" cy="1339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457200" lvl="0" indent="-412750" algn="l" rtl="0">
              <a:spcBef>
                <a:spcPts val="0"/>
              </a:spcBef>
              <a:spcAft>
                <a:spcPts val="0"/>
              </a:spcAft>
              <a:buSzPts val="2900"/>
              <a:buChar char="●"/>
            </a:pPr>
            <a:r>
              <a:rPr lang="sl-SI" sz="2900" b="0" u="none"/>
              <a:t>Pri pretvorbi v binarni format lahko pride do izgube podatkov.</a:t>
            </a:r>
            <a:endParaRPr sz="2900" b="0" u="none"/>
          </a:p>
          <a:p>
            <a:pPr marL="457200" lvl="0" indent="-412750" algn="l" rtl="0">
              <a:spcBef>
                <a:spcPts val="0"/>
              </a:spcBef>
              <a:spcAft>
                <a:spcPts val="0"/>
              </a:spcAft>
              <a:buSzPts val="2900"/>
              <a:buChar char="●"/>
            </a:pPr>
            <a:r>
              <a:rPr lang="sl-SI" sz="2900" b="0" u="none"/>
              <a:t>Podatke lahko urejamo le s posebnimi programi, npr. C++ editor.</a:t>
            </a:r>
            <a:endParaRPr sz="2900" b="0" u="none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 b="0" u="none"/>
          </a:p>
        </p:txBody>
      </p:sp>
      <p:pic>
        <p:nvPicPr>
          <p:cNvPr id="562" name="Google Shape;562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5175" y="2719392"/>
            <a:ext cx="5359726" cy="32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34897" y="2839587"/>
            <a:ext cx="5359725" cy="3053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95"/>
          <p:cNvSpPr txBox="1"/>
          <p:nvPr/>
        </p:nvSpPr>
        <p:spPr>
          <a:xfrm>
            <a:off x="609600" y="274680"/>
            <a:ext cx="10972500" cy="11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37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Varnost občutljivih podatkov</a:t>
            </a:r>
            <a:endParaRPr sz="100" b="1">
              <a:solidFill>
                <a:schemeClr val="accent1"/>
              </a:solidFill>
            </a:endParaRPr>
          </a:p>
        </p:txBody>
      </p:sp>
      <p:sp>
        <p:nvSpPr>
          <p:cNvPr id="570" name="Google Shape;570;p95"/>
          <p:cNvSpPr txBox="1"/>
          <p:nvPr/>
        </p:nvSpPr>
        <p:spPr>
          <a:xfrm>
            <a:off x="609600" y="1447800"/>
            <a:ext cx="10972500" cy="52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609600" lvl="0" indent="-508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●"/>
            </a:pP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Varnost podatkov je bistvenega pomena še posebej v primerih, ko gre za občutljive osebne podatke.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514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300"/>
              <a:buFont typeface="Calibri"/>
              <a:buChar char="●"/>
            </a:pP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Potrebno je spoštovati zakonodajo o varstvu podatkov in zasebnosti, npr. v EU velja Splošna uredba o varstvu podatkov (</a:t>
            </a:r>
            <a:r>
              <a:rPr lang="sl-SI" sz="3300" i="1">
                <a:latin typeface="Calibri"/>
                <a:ea typeface="Calibri"/>
                <a:cs typeface="Calibri"/>
                <a:sym typeface="Calibri"/>
              </a:rPr>
              <a:t>General Data Protection Regulation</a:t>
            </a: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 - GDPR), v drugih delih sveta imamo drugo zakonodajo kot npr. HIPPA (</a:t>
            </a:r>
            <a:r>
              <a:rPr lang="sl-SI" sz="3300" i="1">
                <a:latin typeface="Calibri"/>
                <a:ea typeface="Calibri"/>
                <a:cs typeface="Calibri"/>
                <a:sym typeface="Calibri"/>
              </a:rPr>
              <a:t>Health Insurance Portability and Accountability Act</a:t>
            </a: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) v ZDA ali PIPEDA (</a:t>
            </a:r>
            <a:r>
              <a:rPr lang="sl-SI" sz="3300" i="1">
                <a:latin typeface="Calibri"/>
                <a:ea typeface="Calibri"/>
                <a:cs typeface="Calibri"/>
                <a:sym typeface="Calibri"/>
              </a:rPr>
              <a:t>Personal Information Protection and Electronic Documents Act</a:t>
            </a: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) v Kanadi.</a:t>
            </a:r>
            <a:endParaRPr sz="43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96"/>
          <p:cNvSpPr txBox="1"/>
          <p:nvPr/>
        </p:nvSpPr>
        <p:spPr>
          <a:xfrm>
            <a:off x="609600" y="274680"/>
            <a:ext cx="10972500" cy="11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37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Licence ter pravni in etični pomisleki</a:t>
            </a:r>
            <a:endParaRPr sz="100" b="1">
              <a:solidFill>
                <a:schemeClr val="accent1"/>
              </a:solidFill>
            </a:endParaRPr>
          </a:p>
        </p:txBody>
      </p:sp>
      <p:sp>
        <p:nvSpPr>
          <p:cNvPr id="577" name="Google Shape;577;p96"/>
          <p:cNvSpPr txBox="1"/>
          <p:nvPr/>
        </p:nvSpPr>
        <p:spPr>
          <a:xfrm>
            <a:off x="609600" y="1600200"/>
            <a:ext cx="10972500" cy="48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609600" lvl="0" indent="-508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●"/>
            </a:pP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Lastništvo podatkov, pravice intelektualne lastnine in spoštovanje dogovorov o uporabi podatkov.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514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300"/>
              <a:buFont typeface="Calibri"/>
              <a:buChar char="●"/>
            </a:pP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Etični pomisleki glede </a:t>
            </a:r>
            <a:r>
              <a:rPr lang="sl-SI" sz="3300" u="sng">
                <a:latin typeface="Calibri"/>
                <a:ea typeface="Calibri"/>
                <a:cs typeface="Calibri"/>
                <a:sym typeface="Calibri"/>
              </a:rPr>
              <a:t>ponovne uporabe podatkov</a:t>
            </a: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, kar vključuje lastništvo nad podatki in privolitev za uporabo osebnih podatkov (obveščeni pristanek = </a:t>
            </a:r>
            <a:r>
              <a:rPr lang="sl-SI" sz="3300" i="1">
                <a:latin typeface="Calibri"/>
                <a:ea typeface="Calibri"/>
                <a:cs typeface="Calibri"/>
                <a:sym typeface="Calibri"/>
              </a:rPr>
              <a:t>informed consent</a:t>
            </a: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)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514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300"/>
              <a:buFont typeface="Calibri"/>
              <a:buChar char="●"/>
            </a:pP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Pomen vzpostavitve etičnih smernic za odgovorno (ponovno) uporabo podatkov</a:t>
            </a:r>
            <a:endParaRPr sz="43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" name="Google Shape;583;p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9347" y="2924822"/>
            <a:ext cx="4687776" cy="308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4669" y="2059950"/>
            <a:ext cx="2735910" cy="658259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97"/>
          <p:cNvSpPr txBox="1"/>
          <p:nvPr/>
        </p:nvSpPr>
        <p:spPr>
          <a:xfrm>
            <a:off x="72000" y="6480720"/>
            <a:ext cx="6552000" cy="2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3750" rIns="67500" bIns="337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rbel"/>
              <a:buNone/>
            </a:pPr>
            <a:r>
              <a:rPr lang="sl-SI" sz="1100" b="0" i="0" u="sng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CC-BY 4.0</a:t>
            </a:r>
            <a:r>
              <a:rPr lang="sl-SI" sz="11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 Shaddim; original CC license symbols by </a:t>
            </a:r>
            <a:r>
              <a:rPr lang="sl-SI" sz="1100" b="0" i="0" u="sng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https://creativecommons.org/</a:t>
            </a:r>
            <a:endParaRPr sz="1100"/>
          </a:p>
        </p:txBody>
      </p:sp>
      <p:sp>
        <p:nvSpPr>
          <p:cNvPr id="587" name="Google Shape;587;p97"/>
          <p:cNvSpPr txBox="1"/>
          <p:nvPr/>
        </p:nvSpPr>
        <p:spPr>
          <a:xfrm>
            <a:off x="4119925" y="1555350"/>
            <a:ext cx="79530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3300" b="1">
                <a:latin typeface="Calibri"/>
                <a:ea typeface="Calibri"/>
                <a:cs typeface="Calibri"/>
                <a:sym typeface="Calibri"/>
              </a:rPr>
              <a:t>EUDAT </a:t>
            </a:r>
            <a:r>
              <a:rPr lang="sl-SI" sz="3300" b="1" err="1">
                <a:latin typeface="Calibri"/>
                <a:ea typeface="Calibri"/>
                <a:cs typeface="Calibri"/>
                <a:sym typeface="Calibri"/>
              </a:rPr>
              <a:t>izbirnik</a:t>
            </a:r>
            <a:r>
              <a:rPr lang="sl-SI" sz="3300" b="1">
                <a:latin typeface="Calibri"/>
                <a:ea typeface="Calibri"/>
                <a:cs typeface="Calibri"/>
                <a:sym typeface="Calibri"/>
              </a:rPr>
              <a:t> licenc</a:t>
            </a:r>
            <a:endParaRPr sz="33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33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https://ufal.github.io/public-license-selector/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8" name="Google Shape;588;p97"/>
          <p:cNvSpPr txBox="1"/>
          <p:nvPr/>
        </p:nvSpPr>
        <p:spPr>
          <a:xfrm>
            <a:off x="5570925" y="2869350"/>
            <a:ext cx="6358500" cy="38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609600" lvl="0" indent="-514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300"/>
              <a:buFont typeface="Calibri"/>
              <a:buChar char="●"/>
            </a:pP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Licence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marL="1219200" lvl="1" indent="-495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○"/>
            </a:pPr>
            <a:r>
              <a:rPr lang="sl-SI" sz="3000">
                <a:latin typeface="Calibri"/>
                <a:ea typeface="Calibri"/>
                <a:cs typeface="Calibri"/>
                <a:sym typeface="Calibri"/>
              </a:rPr>
              <a:t>CC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1219200" lvl="1" indent="-495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○"/>
            </a:pPr>
            <a:r>
              <a:rPr lang="sl-SI" sz="3000">
                <a:latin typeface="Calibri"/>
                <a:ea typeface="Calibri"/>
                <a:cs typeface="Calibri"/>
                <a:sym typeface="Calibri"/>
              </a:rPr>
              <a:t>GNU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1219200" lvl="1" indent="-495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○"/>
            </a:pPr>
            <a:r>
              <a:rPr lang="sl-SI" sz="3000">
                <a:latin typeface="Calibri"/>
                <a:ea typeface="Calibri"/>
                <a:cs typeface="Calibri"/>
                <a:sym typeface="Calibri"/>
              </a:rPr>
              <a:t>Mozilla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1219200" lvl="1" indent="-495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○"/>
            </a:pPr>
            <a:r>
              <a:rPr lang="sl-SI" sz="3000">
                <a:latin typeface="Calibri"/>
                <a:ea typeface="Calibri"/>
                <a:cs typeface="Calibri"/>
                <a:sym typeface="Calibri"/>
              </a:rPr>
              <a:t>BSD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1219200" lvl="1" indent="-495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○"/>
            </a:pPr>
            <a:r>
              <a:rPr lang="sl-SI" sz="3000">
                <a:latin typeface="Calibri"/>
                <a:ea typeface="Calibri"/>
                <a:cs typeface="Calibri"/>
                <a:sym typeface="Calibri"/>
              </a:rPr>
              <a:t>MIT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1219200" lvl="1" indent="-495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○"/>
            </a:pPr>
            <a:r>
              <a:rPr lang="sl-SI" sz="3000">
                <a:latin typeface="Calibri"/>
                <a:ea typeface="Calibri"/>
                <a:cs typeface="Calibri"/>
                <a:sym typeface="Calibri"/>
              </a:rPr>
              <a:t>…</a:t>
            </a: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576;p96">
            <a:extLst>
              <a:ext uri="{FF2B5EF4-FFF2-40B4-BE49-F238E27FC236}">
                <a16:creationId xmlns:a16="http://schemas.microsoft.com/office/drawing/2014/main" id="{B4C51EC9-B9A8-48C0-9C9B-A5FB8DF81E40}"/>
              </a:ext>
            </a:extLst>
          </p:cNvPr>
          <p:cNvSpPr txBox="1"/>
          <p:nvPr/>
        </p:nvSpPr>
        <p:spPr>
          <a:xfrm>
            <a:off x="609600" y="274680"/>
            <a:ext cx="10972500" cy="11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37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Licence za uporabo podatkov</a:t>
            </a:r>
            <a:endParaRPr sz="3700" b="1">
              <a:solidFill>
                <a:schemeClr val="accent2"/>
              </a:solidFill>
              <a:latin typeface="Calibri"/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98"/>
          <p:cNvSpPr txBox="1"/>
          <p:nvPr/>
        </p:nvSpPr>
        <p:spPr>
          <a:xfrm>
            <a:off x="609600" y="274680"/>
            <a:ext cx="10972500" cy="11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37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Prenos podatkov</a:t>
            </a:r>
            <a:endParaRPr sz="100" b="1">
              <a:solidFill>
                <a:schemeClr val="accent1"/>
              </a:solidFill>
            </a:endParaRPr>
          </a:p>
        </p:txBody>
      </p:sp>
      <p:sp>
        <p:nvSpPr>
          <p:cNvPr id="595" name="Google Shape;595;p98"/>
          <p:cNvSpPr txBox="1"/>
          <p:nvPr/>
        </p:nvSpPr>
        <p:spPr>
          <a:xfrm>
            <a:off x="609600" y="1600200"/>
            <a:ext cx="10972500" cy="48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609600" lvl="0" indent="-508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●"/>
            </a:pP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Javni oblaki: GDrive, OneDrive, Amazon, Dropbox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514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300"/>
              <a:buFont typeface="Calibri"/>
              <a:buChar char="●"/>
            </a:pP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Interni oblaki: NextCloud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514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300"/>
              <a:buFont typeface="Calibri"/>
              <a:buChar char="●"/>
            </a:pP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Objektni arhivi podatkov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514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300"/>
              <a:buFont typeface="Calibri"/>
              <a:buChar char="●"/>
            </a:pPr>
            <a:r>
              <a:rPr lang="sl-SI" sz="3300" b="1">
                <a:latin typeface="Calibri"/>
                <a:ea typeface="Calibri"/>
                <a:cs typeface="Calibri"/>
                <a:sym typeface="Calibri"/>
              </a:rPr>
              <a:t>Repozitoriji</a:t>
            </a:r>
            <a:endParaRPr sz="3300"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99"/>
          <p:cNvSpPr txBox="1">
            <a:spLocks noGrp="1"/>
          </p:cNvSpPr>
          <p:nvPr>
            <p:ph type="title"/>
          </p:nvPr>
        </p:nvSpPr>
        <p:spPr>
          <a:xfrm>
            <a:off x="2030374" y="820038"/>
            <a:ext cx="8005500" cy="5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sl-SI" sz="3700">
                <a:latin typeface="Calibri"/>
                <a:ea typeface="Calibri"/>
                <a:cs typeface="Calibri"/>
                <a:sym typeface="Calibri"/>
              </a:rPr>
              <a:t>Iskalniki repozitorijev</a:t>
            </a:r>
            <a:endParaRPr sz="3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1" name="Google Shape;601;p99"/>
          <p:cNvSpPr txBox="1">
            <a:spLocks noGrp="1"/>
          </p:cNvSpPr>
          <p:nvPr>
            <p:ph type="body" idx="1"/>
          </p:nvPr>
        </p:nvSpPr>
        <p:spPr>
          <a:xfrm>
            <a:off x="1861200" y="1849925"/>
            <a:ext cx="92325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lvl="0" indent="-412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Char char="●"/>
            </a:pPr>
            <a:r>
              <a:rPr lang="sl-SI" sz="3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Iskalnik Univerze v Utrechtu, podprt s strani EOSC</a:t>
            </a:r>
            <a:endParaRPr sz="33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381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Char char="●"/>
            </a:pPr>
            <a:r>
              <a:rPr lang="sl-SI" sz="33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https://tools.uu.nl/repository-decision-tool/</a:t>
            </a:r>
            <a:endParaRPr sz="33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2" name="Google Shape;602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93225" y="3099225"/>
            <a:ext cx="4005561" cy="354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100"/>
          <p:cNvSpPr txBox="1">
            <a:spLocks noGrp="1"/>
          </p:cNvSpPr>
          <p:nvPr>
            <p:ph type="title"/>
          </p:nvPr>
        </p:nvSpPr>
        <p:spPr>
          <a:xfrm>
            <a:off x="2030374" y="820038"/>
            <a:ext cx="8005500" cy="5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sl-SI" sz="3700">
                <a:latin typeface="Calibri"/>
                <a:ea typeface="Calibri"/>
                <a:cs typeface="Calibri"/>
                <a:sym typeface="Calibri"/>
              </a:rPr>
              <a:t>Nacionalni repozitoriji</a:t>
            </a:r>
            <a:endParaRPr sz="3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8" name="Google Shape;608;p100"/>
          <p:cNvSpPr txBox="1">
            <a:spLocks noGrp="1"/>
          </p:cNvSpPr>
          <p:nvPr>
            <p:ph type="body" idx="1"/>
          </p:nvPr>
        </p:nvSpPr>
        <p:spPr>
          <a:xfrm>
            <a:off x="1822800" y="2090042"/>
            <a:ext cx="8546400" cy="13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lvl="0" indent="-412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Char char="●"/>
            </a:pPr>
            <a:r>
              <a:rPr lang="sl-SI" sz="3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Podatki iz določene države, drugih omejitev ni</a:t>
            </a:r>
            <a:endParaRPr sz="33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12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Char char="●"/>
            </a:pPr>
            <a:r>
              <a:rPr lang="sl-SI" sz="3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Primer: Dataverse.no</a:t>
            </a:r>
            <a:endParaRPr sz="33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Char char="○"/>
            </a:pPr>
            <a:r>
              <a:rPr lang="sl-SI" sz="3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Norveški nacionalni repozitorij </a:t>
            </a:r>
            <a:endParaRPr sz="3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9" name="Google Shape;609;p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55563" y="4009092"/>
            <a:ext cx="5355118" cy="26775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74"/>
          <p:cNvSpPr txBox="1"/>
          <p:nvPr/>
        </p:nvSpPr>
        <p:spPr>
          <a:xfrm>
            <a:off x="609600" y="274680"/>
            <a:ext cx="10972500" cy="11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37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Področja ponovne uporabe podatkov</a:t>
            </a:r>
            <a:endParaRPr sz="100" b="1">
              <a:solidFill>
                <a:schemeClr val="accent1"/>
              </a:solidFill>
            </a:endParaRPr>
          </a:p>
        </p:txBody>
      </p:sp>
      <p:sp>
        <p:nvSpPr>
          <p:cNvPr id="418" name="Google Shape;418;p74"/>
          <p:cNvSpPr txBox="1"/>
          <p:nvPr/>
        </p:nvSpPr>
        <p:spPr>
          <a:xfrm>
            <a:off x="1287075" y="2214775"/>
            <a:ext cx="10191000" cy="25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609600" lvl="0" indent="-508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●"/>
            </a:pPr>
            <a:r>
              <a:rPr lang="sl-SI" sz="3300" b="1">
                <a:latin typeface="Calibri"/>
                <a:ea typeface="Calibri"/>
                <a:cs typeface="Calibri"/>
                <a:sym typeface="Calibri"/>
              </a:rPr>
              <a:t>Naravoslovje (Naravoslovne vede)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508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●"/>
            </a:pPr>
            <a:r>
              <a:rPr lang="sl-SI" sz="3300" b="1">
                <a:latin typeface="Calibri"/>
                <a:ea typeface="Calibri"/>
                <a:cs typeface="Calibri"/>
                <a:sym typeface="Calibri"/>
              </a:rPr>
              <a:t>Družboslovje (Družboslovne vede)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508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●"/>
            </a:pPr>
            <a:r>
              <a:rPr lang="sl-SI" sz="3300" b="1">
                <a:latin typeface="Calibri"/>
                <a:ea typeface="Calibri"/>
                <a:cs typeface="Calibri"/>
                <a:sym typeface="Calibri"/>
              </a:rPr>
              <a:t>Formalne znanosti</a:t>
            </a: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 (npr. matematika, informatika in računalništvo)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101"/>
          <p:cNvSpPr txBox="1">
            <a:spLocks noGrp="1"/>
          </p:cNvSpPr>
          <p:nvPr>
            <p:ph type="title"/>
          </p:nvPr>
        </p:nvSpPr>
        <p:spPr>
          <a:xfrm>
            <a:off x="922351" y="557647"/>
            <a:ext cx="9113400" cy="5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sl-SI" sz="3700">
                <a:latin typeface="Calibri"/>
                <a:ea typeface="Calibri"/>
                <a:cs typeface="Calibri"/>
                <a:sym typeface="Calibri"/>
              </a:rPr>
              <a:t>Nacionalni repozitoriji - Dataverse.no</a:t>
            </a:r>
            <a:endParaRPr sz="3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5" name="Google Shape;615;p101"/>
          <p:cNvSpPr txBox="1">
            <a:spLocks noGrp="1"/>
          </p:cNvSpPr>
          <p:nvPr>
            <p:ph type="body" idx="1"/>
          </p:nvPr>
        </p:nvSpPr>
        <p:spPr>
          <a:xfrm>
            <a:off x="1265700" y="1534338"/>
            <a:ext cx="94152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lvl="0" indent="-412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Char char="●"/>
            </a:pPr>
            <a:r>
              <a:rPr lang="sl-SI" sz="3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Dataverse.no (</a:t>
            </a:r>
            <a:r>
              <a:rPr lang="sl-SI" sz="33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https://dataverse.no/dataverse/uit</a:t>
            </a:r>
            <a:r>
              <a:rPr lang="sl-SI" sz="3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33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412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Char char="○"/>
            </a:pPr>
            <a:r>
              <a:rPr lang="sl-SI" sz="3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Vsebuje tudi podatke z družboslovnega področja</a:t>
            </a:r>
            <a:endParaRPr sz="33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None/>
            </a:pPr>
            <a:endParaRPr sz="33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6" name="Google Shape;616;p1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67600" y="3369924"/>
            <a:ext cx="7340099" cy="322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102"/>
          <p:cNvSpPr txBox="1">
            <a:spLocks noGrp="1"/>
          </p:cNvSpPr>
          <p:nvPr>
            <p:ph type="title"/>
          </p:nvPr>
        </p:nvSpPr>
        <p:spPr>
          <a:xfrm>
            <a:off x="2030374" y="820038"/>
            <a:ext cx="8005500" cy="5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sl-SI" sz="3700">
                <a:latin typeface="Calibri"/>
                <a:ea typeface="Calibri"/>
                <a:cs typeface="Calibri"/>
                <a:sym typeface="Calibri"/>
              </a:rPr>
              <a:t>Institucionalni repozitoriji</a:t>
            </a:r>
            <a:endParaRPr sz="3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2" name="Google Shape;622;p102"/>
          <p:cNvSpPr txBox="1">
            <a:spLocks noGrp="1"/>
          </p:cNvSpPr>
          <p:nvPr>
            <p:ph type="body" idx="1"/>
          </p:nvPr>
        </p:nvSpPr>
        <p:spPr>
          <a:xfrm>
            <a:off x="1822800" y="2090042"/>
            <a:ext cx="85464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lvl="0" indent="-412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Char char="●"/>
            </a:pPr>
            <a:r>
              <a:rPr lang="sl-SI" sz="3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Podatki iz določene institucije</a:t>
            </a:r>
            <a:endParaRPr sz="33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12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Char char="●"/>
            </a:pPr>
            <a:r>
              <a:rPr lang="sl-SI" sz="3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Ni drugih omejitev</a:t>
            </a:r>
            <a:endParaRPr sz="33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12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Char char="●"/>
            </a:pPr>
            <a:r>
              <a:rPr lang="sl-SI" sz="3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Primer: RUL</a:t>
            </a:r>
            <a:endParaRPr sz="33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3" name="Google Shape;623;p1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05225" y="4028042"/>
            <a:ext cx="3581558" cy="26775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103"/>
          <p:cNvSpPr txBox="1">
            <a:spLocks noGrp="1"/>
          </p:cNvSpPr>
          <p:nvPr>
            <p:ph type="title"/>
          </p:nvPr>
        </p:nvSpPr>
        <p:spPr>
          <a:xfrm>
            <a:off x="2030374" y="820038"/>
            <a:ext cx="8005500" cy="5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sl-SI" sz="3700">
                <a:latin typeface="Calibri"/>
                <a:ea typeface="Calibri"/>
                <a:cs typeface="Calibri"/>
                <a:sym typeface="Calibri"/>
              </a:rPr>
              <a:t>Institucionalni repozitoriji - RUL</a:t>
            </a:r>
            <a:endParaRPr sz="3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9" name="Google Shape;629;p103"/>
          <p:cNvSpPr txBox="1">
            <a:spLocks noGrp="1"/>
          </p:cNvSpPr>
          <p:nvPr>
            <p:ph type="body" idx="1"/>
          </p:nvPr>
        </p:nvSpPr>
        <p:spPr>
          <a:xfrm>
            <a:off x="1822800" y="1654075"/>
            <a:ext cx="8546400" cy="12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lvl="0" indent="-412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Char char="●"/>
            </a:pPr>
            <a:r>
              <a:rPr lang="sl-SI" sz="3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Repozitorij Univerze v Ljubljani - RUL</a:t>
            </a:r>
            <a:endParaRPr sz="33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Char char="○"/>
            </a:pPr>
            <a:r>
              <a:rPr lang="sl-SI" sz="3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Med drugim vsebuje vse doktorske, magistrske in diplomske naloge UL</a:t>
            </a:r>
            <a:endParaRPr sz="3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0" name="Google Shape;630;p1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19576" y="3207933"/>
            <a:ext cx="5394883" cy="27053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104"/>
          <p:cNvSpPr txBox="1">
            <a:spLocks noGrp="1"/>
          </p:cNvSpPr>
          <p:nvPr>
            <p:ph type="title"/>
          </p:nvPr>
        </p:nvSpPr>
        <p:spPr>
          <a:xfrm>
            <a:off x="2030374" y="820038"/>
            <a:ext cx="8005500" cy="5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sl-SI" sz="3700">
                <a:latin typeface="Calibri"/>
                <a:ea typeface="Calibri"/>
                <a:cs typeface="Calibri"/>
                <a:sym typeface="Calibri"/>
              </a:rPr>
              <a:t>Splošni repozitoriji</a:t>
            </a:r>
            <a:endParaRPr sz="3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6" name="Google Shape;636;p104"/>
          <p:cNvSpPr txBox="1">
            <a:spLocks noGrp="1"/>
          </p:cNvSpPr>
          <p:nvPr>
            <p:ph type="body" idx="1"/>
          </p:nvPr>
        </p:nvSpPr>
        <p:spPr>
          <a:xfrm>
            <a:off x="1822800" y="2090042"/>
            <a:ext cx="8546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12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Char char="●"/>
            </a:pPr>
            <a:r>
              <a:rPr lang="sl-SI" sz="3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Ni omejitev</a:t>
            </a:r>
            <a:endParaRPr sz="33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12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Char char="●"/>
            </a:pPr>
            <a:r>
              <a:rPr lang="sl-SI" sz="3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Primer: GitHub, Zenodo </a:t>
            </a:r>
            <a:endParaRPr sz="33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7" name="Google Shape;637;p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12814" y="3562702"/>
            <a:ext cx="4640625" cy="308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105"/>
          <p:cNvSpPr txBox="1">
            <a:spLocks noGrp="1"/>
          </p:cNvSpPr>
          <p:nvPr>
            <p:ph type="title"/>
          </p:nvPr>
        </p:nvSpPr>
        <p:spPr>
          <a:xfrm>
            <a:off x="675165" y="820038"/>
            <a:ext cx="10674000" cy="5127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sl-SI" sz="3700">
                <a:solidFill>
                  <a:srgbClr val="EF6C00"/>
                </a:solidFill>
              </a:rPr>
              <a:t>Specifični repozitoriji</a:t>
            </a:r>
            <a:endParaRPr sz="3700">
              <a:solidFill>
                <a:srgbClr val="EF6C00"/>
              </a:solidFill>
            </a:endParaRPr>
          </a:p>
        </p:txBody>
      </p:sp>
      <p:sp>
        <p:nvSpPr>
          <p:cNvPr id="643" name="Google Shape;643;p105"/>
          <p:cNvSpPr txBox="1">
            <a:spLocks noGrp="1"/>
          </p:cNvSpPr>
          <p:nvPr>
            <p:ph type="body" idx="1"/>
          </p:nvPr>
        </p:nvSpPr>
        <p:spPr>
          <a:xfrm>
            <a:off x="398400" y="1887241"/>
            <a:ext cx="11395200" cy="5079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457200" lvl="0" indent="-438150" algn="l" rtl="0">
              <a:spcBef>
                <a:spcPts val="0"/>
              </a:spcBef>
              <a:spcAft>
                <a:spcPts val="0"/>
              </a:spcAft>
              <a:buSzPts val="3300"/>
              <a:buChar char="●"/>
            </a:pPr>
            <a:r>
              <a:rPr lang="sl-SI" sz="3300" b="0" u="none"/>
              <a:t>Primer: BioStudies (</a:t>
            </a:r>
            <a:r>
              <a:rPr lang="sl-SI" sz="3300" b="0" u="sng">
                <a:solidFill>
                  <a:schemeClr val="hlink"/>
                </a:solidFill>
                <a:hlinkClick r:id="rId3"/>
              </a:rPr>
              <a:t>https://www.ebi.ac.uk/biostudies/</a:t>
            </a:r>
            <a:r>
              <a:rPr lang="sl-SI" sz="3300" b="0" u="none"/>
              <a:t>)</a:t>
            </a:r>
            <a:endParaRPr sz="3300" b="0" u="none"/>
          </a:p>
        </p:txBody>
      </p:sp>
      <p:pic>
        <p:nvPicPr>
          <p:cNvPr id="644" name="Google Shape;644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6025" y="2538800"/>
            <a:ext cx="4927375" cy="1780399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p105"/>
          <p:cNvSpPr txBox="1">
            <a:spLocks noGrp="1"/>
          </p:cNvSpPr>
          <p:nvPr>
            <p:ph type="body" idx="1"/>
          </p:nvPr>
        </p:nvSpPr>
        <p:spPr>
          <a:xfrm>
            <a:off x="398400" y="4587699"/>
            <a:ext cx="11395200" cy="1015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457200" lvl="0" indent="-438150" algn="l" rtl="0">
              <a:spcBef>
                <a:spcPts val="0"/>
              </a:spcBef>
              <a:spcAft>
                <a:spcPts val="0"/>
              </a:spcAft>
              <a:buSzPts val="3300"/>
              <a:buChar char="●"/>
            </a:pPr>
            <a:r>
              <a:rPr lang="sl-SI" sz="3300" b="0" u="none"/>
              <a:t>Primer: ENA (</a:t>
            </a:r>
            <a:r>
              <a:rPr lang="sl-SI" sz="3300" b="0" i="1" u="none" err="1"/>
              <a:t>European</a:t>
            </a:r>
            <a:r>
              <a:rPr lang="sl-SI" sz="3300" b="0" i="1" u="none"/>
              <a:t> </a:t>
            </a:r>
            <a:r>
              <a:rPr lang="sl-SI" sz="3300" b="0" i="1" u="none" err="1"/>
              <a:t>Nucleotide</a:t>
            </a:r>
            <a:r>
              <a:rPr lang="sl-SI" sz="3300" b="0" i="1" u="none"/>
              <a:t> </a:t>
            </a:r>
            <a:r>
              <a:rPr lang="sl-SI" sz="3300" b="0" i="1" u="none" err="1"/>
              <a:t>Archive</a:t>
            </a:r>
            <a:r>
              <a:rPr lang="sl-SI" sz="3300" b="0" u="none"/>
              <a:t>)</a:t>
            </a:r>
            <a:endParaRPr sz="3300" b="0" u="none"/>
          </a:p>
          <a:p>
            <a:pPr marL="457200" lvl="0" indent="-438150" algn="l" rtl="0">
              <a:spcBef>
                <a:spcPts val="0"/>
              </a:spcBef>
              <a:spcAft>
                <a:spcPts val="0"/>
              </a:spcAft>
              <a:buSzPts val="3300"/>
              <a:buChar char="●"/>
            </a:pPr>
            <a:r>
              <a:rPr lang="sl-SI" sz="3300" b="0" u="sng">
                <a:solidFill>
                  <a:schemeClr val="hlink"/>
                </a:solidFill>
                <a:hlinkClick r:id="rId5"/>
              </a:rPr>
              <a:t>https://www.ebi.ac.uk/ena/browser/home</a:t>
            </a:r>
            <a:endParaRPr sz="3300" b="0" u="none"/>
          </a:p>
        </p:txBody>
      </p:sp>
      <p:pic>
        <p:nvPicPr>
          <p:cNvPr id="646" name="Google Shape;646;p10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779025" y="4654869"/>
            <a:ext cx="2856801" cy="1517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106"/>
          <p:cNvSpPr txBox="1">
            <a:spLocks noGrp="1"/>
          </p:cNvSpPr>
          <p:nvPr>
            <p:ph type="title"/>
          </p:nvPr>
        </p:nvSpPr>
        <p:spPr>
          <a:xfrm>
            <a:off x="675165" y="820038"/>
            <a:ext cx="10674000" cy="5127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3700">
                <a:solidFill>
                  <a:srgbClr val="EF6C00"/>
                </a:solidFill>
              </a:rPr>
              <a:t>Metapodatki</a:t>
            </a:r>
            <a:endParaRPr sz="3700">
              <a:solidFill>
                <a:srgbClr val="EF6C00"/>
              </a:solidFill>
            </a:endParaRPr>
          </a:p>
        </p:txBody>
      </p:sp>
      <p:sp>
        <p:nvSpPr>
          <p:cNvPr id="652" name="Google Shape;652;p106"/>
          <p:cNvSpPr txBox="1">
            <a:spLocks noGrp="1"/>
          </p:cNvSpPr>
          <p:nvPr>
            <p:ph type="body" idx="1"/>
          </p:nvPr>
        </p:nvSpPr>
        <p:spPr>
          <a:xfrm>
            <a:off x="398392" y="1984491"/>
            <a:ext cx="11395200" cy="2213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457200" lvl="0" indent="-438150" algn="l" rtl="0">
              <a:spcBef>
                <a:spcPts val="0"/>
              </a:spcBef>
              <a:spcAft>
                <a:spcPts val="0"/>
              </a:spcAft>
              <a:buSzPts val="3300"/>
              <a:buChar char="●"/>
            </a:pPr>
            <a:r>
              <a:rPr lang="sl-SI" sz="3300" b="0" u="none"/>
              <a:t>Metapodatki = podatki o podatkih (</a:t>
            </a:r>
            <a:r>
              <a:rPr lang="sl-SI" sz="2500" b="0" u="none"/>
              <a:t>lepše slovensko je tudi opisni podatki</a:t>
            </a:r>
            <a:r>
              <a:rPr lang="sl-SI" sz="3300" b="0" u="none"/>
              <a:t>)</a:t>
            </a:r>
            <a:endParaRPr sz="3300" b="0" u="none"/>
          </a:p>
          <a:p>
            <a:pPr marL="914400" lvl="1" indent="-438150" algn="l" rtl="0">
              <a:spcBef>
                <a:spcPts val="0"/>
              </a:spcBef>
              <a:spcAft>
                <a:spcPts val="0"/>
              </a:spcAft>
              <a:buSzPts val="3300"/>
              <a:buChar char="○"/>
            </a:pPr>
            <a:r>
              <a:rPr lang="sl-SI" sz="3300" b="0" u="none"/>
              <a:t>M</a:t>
            </a:r>
            <a:r>
              <a:rPr lang="sl-SI" sz="3300"/>
              <a:t>etapodatki o</a:t>
            </a:r>
            <a:r>
              <a:rPr lang="sl-SI" sz="3300" b="0" u="none"/>
              <a:t>mogočajo lažje iskanje po podatkih</a:t>
            </a:r>
            <a:endParaRPr lang="pl-PL" sz="3300" b="0" u="none"/>
          </a:p>
          <a:p>
            <a:pPr marL="914400" lvl="1" indent="-438150" algn="l" rtl="0">
              <a:spcBef>
                <a:spcPts val="0"/>
              </a:spcBef>
              <a:spcAft>
                <a:spcPts val="0"/>
              </a:spcAft>
              <a:buSzPts val="3300"/>
              <a:buChar char="○"/>
            </a:pPr>
            <a:r>
              <a:rPr lang="pl-PL" sz="3300"/>
              <a:t>Podobno kot je npr. stvarno kazalo v knjigi</a:t>
            </a:r>
            <a:endParaRPr lang="pl-PL" sz="3300" b="0" u="none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107"/>
          <p:cNvSpPr txBox="1">
            <a:spLocks noGrp="1"/>
          </p:cNvSpPr>
          <p:nvPr>
            <p:ph type="title"/>
          </p:nvPr>
        </p:nvSpPr>
        <p:spPr>
          <a:xfrm>
            <a:off x="675165" y="820038"/>
            <a:ext cx="10674000" cy="5127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3700">
                <a:solidFill>
                  <a:srgbClr val="EF6C00"/>
                </a:solidFill>
              </a:rPr>
              <a:t>Standardi za metapodatke</a:t>
            </a:r>
            <a:endParaRPr sz="3700">
              <a:solidFill>
                <a:srgbClr val="EF6C00"/>
              </a:solidFill>
            </a:endParaRPr>
          </a:p>
        </p:txBody>
      </p:sp>
      <p:sp>
        <p:nvSpPr>
          <p:cNvPr id="658" name="Google Shape;658;p107"/>
          <p:cNvSpPr txBox="1">
            <a:spLocks noGrp="1"/>
          </p:cNvSpPr>
          <p:nvPr>
            <p:ph type="body" idx="1"/>
          </p:nvPr>
        </p:nvSpPr>
        <p:spPr>
          <a:xfrm>
            <a:off x="440267" y="1980641"/>
            <a:ext cx="11395200" cy="20319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457200" lvl="0" indent="-438150" algn="l" rtl="0">
              <a:spcBef>
                <a:spcPts val="0"/>
              </a:spcBef>
              <a:spcAft>
                <a:spcPts val="0"/>
              </a:spcAft>
              <a:buSzPts val="3300"/>
              <a:buChar char="●"/>
            </a:pPr>
            <a:r>
              <a:rPr lang="sl-SI" sz="3300" b="0" u="none"/>
              <a:t>Pri opisu podatkov moramo upoštevati standarde za metapodatke</a:t>
            </a:r>
            <a:endParaRPr sz="3300" b="0" u="none"/>
          </a:p>
          <a:p>
            <a:pPr marL="457200" lvl="0" indent="-438150" algn="l" rtl="0">
              <a:spcBef>
                <a:spcPts val="0"/>
              </a:spcBef>
              <a:spcAft>
                <a:spcPts val="0"/>
              </a:spcAft>
              <a:buSzPts val="3300"/>
              <a:buChar char="●"/>
            </a:pPr>
            <a:r>
              <a:rPr lang="sl-SI" sz="3300" b="0" u="none"/>
              <a:t>Standarde lahko najdemo s specializiranimi iskalniki</a:t>
            </a:r>
            <a:endParaRPr sz="3300" b="0" u="none"/>
          </a:p>
          <a:p>
            <a:pPr marL="914400" lvl="1" indent="-438150" algn="l" rtl="0">
              <a:spcBef>
                <a:spcPts val="0"/>
              </a:spcBef>
              <a:spcAft>
                <a:spcPts val="0"/>
              </a:spcAft>
              <a:buSzPts val="3300"/>
              <a:buChar char="○"/>
            </a:pPr>
            <a:r>
              <a:rPr lang="sl-SI" sz="3300" b="0" u="none"/>
              <a:t>Primer iskalnika: </a:t>
            </a:r>
            <a:r>
              <a:rPr lang="sl-SI" sz="3300" b="0" u="sng">
                <a:solidFill>
                  <a:schemeClr val="hlink"/>
                </a:solidFill>
                <a:hlinkClick r:id="rId3"/>
              </a:rPr>
              <a:t>https://FAIRsharing.org</a:t>
            </a:r>
            <a:endParaRPr sz="3300" b="0" u="none"/>
          </a:p>
        </p:txBody>
      </p:sp>
      <p:sp>
        <p:nvSpPr>
          <p:cNvPr id="659" name="Google Shape;659;p107"/>
          <p:cNvSpPr txBox="1"/>
          <p:nvPr/>
        </p:nvSpPr>
        <p:spPr>
          <a:xfrm>
            <a:off x="9545850" y="5868675"/>
            <a:ext cx="2036400" cy="5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2400">
                <a:latin typeface="Open Sans"/>
                <a:ea typeface="Open Sans"/>
                <a:cs typeface="Open Sans"/>
                <a:sym typeface="Open Sans"/>
              </a:rPr>
              <a:t>FAIRifikacija!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108"/>
          <p:cNvSpPr txBox="1">
            <a:spLocks noGrp="1"/>
          </p:cNvSpPr>
          <p:nvPr>
            <p:ph type="title"/>
          </p:nvPr>
        </p:nvSpPr>
        <p:spPr>
          <a:xfrm>
            <a:off x="675165" y="820038"/>
            <a:ext cx="10674000" cy="1077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3700">
                <a:solidFill>
                  <a:srgbClr val="EF6C00"/>
                </a:solidFill>
              </a:rPr>
              <a:t>Trajni identifikatorji</a:t>
            </a:r>
            <a:endParaRPr sz="3700">
              <a:solidFill>
                <a:srgbClr val="EF6C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3300">
                <a:solidFill>
                  <a:srgbClr val="EF6C00"/>
                </a:solidFill>
              </a:rPr>
              <a:t>(PID = </a:t>
            </a:r>
            <a:r>
              <a:rPr lang="sl-SI" sz="3300" i="1" err="1">
                <a:solidFill>
                  <a:srgbClr val="EF6C00"/>
                </a:solidFill>
              </a:rPr>
              <a:t>persistent</a:t>
            </a:r>
            <a:r>
              <a:rPr lang="sl-SI" sz="3300" i="1">
                <a:solidFill>
                  <a:srgbClr val="EF6C00"/>
                </a:solidFill>
              </a:rPr>
              <a:t> </a:t>
            </a:r>
            <a:r>
              <a:rPr lang="sl-SI" sz="3300" i="1" err="1">
                <a:solidFill>
                  <a:srgbClr val="EF6C00"/>
                </a:solidFill>
              </a:rPr>
              <a:t>identifiers</a:t>
            </a:r>
            <a:r>
              <a:rPr lang="sl-SI" sz="3300">
                <a:solidFill>
                  <a:srgbClr val="EF6C00"/>
                </a:solidFill>
              </a:rPr>
              <a:t>)</a:t>
            </a:r>
            <a:endParaRPr sz="3300">
              <a:solidFill>
                <a:srgbClr val="EF6C00"/>
              </a:solidFill>
            </a:endParaRPr>
          </a:p>
        </p:txBody>
      </p:sp>
      <p:sp>
        <p:nvSpPr>
          <p:cNvPr id="665" name="Google Shape;665;p108"/>
          <p:cNvSpPr txBox="1">
            <a:spLocks noGrp="1"/>
          </p:cNvSpPr>
          <p:nvPr>
            <p:ph type="body" idx="1"/>
          </p:nvPr>
        </p:nvSpPr>
        <p:spPr>
          <a:xfrm>
            <a:off x="440267" y="2626741"/>
            <a:ext cx="11395200" cy="2539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457200" lvl="0" indent="-438150" algn="l" rtl="0">
              <a:spcBef>
                <a:spcPts val="0"/>
              </a:spcBef>
              <a:spcAft>
                <a:spcPts val="0"/>
              </a:spcAft>
              <a:buSzPts val="3300"/>
              <a:buChar char="●"/>
            </a:pPr>
            <a:r>
              <a:rPr lang="sl-SI" sz="3300" b="0" u="none"/>
              <a:t>Trajni identifikatorji so primer obveznih metapodatkov:</a:t>
            </a:r>
            <a:endParaRPr sz="3300" b="0" u="none"/>
          </a:p>
          <a:p>
            <a:pPr marL="914400" lvl="1" indent="-438150" algn="l" rtl="0">
              <a:spcBef>
                <a:spcPts val="0"/>
              </a:spcBef>
              <a:spcAft>
                <a:spcPts val="0"/>
              </a:spcAft>
              <a:buSzPts val="3300"/>
              <a:buChar char="○"/>
            </a:pPr>
            <a:r>
              <a:rPr lang="sl-SI" sz="3300" b="0" u="none"/>
              <a:t>Identifikator je stalna šifra</a:t>
            </a:r>
            <a:r>
              <a:rPr lang="sl-SI" sz="3300"/>
              <a:t> podatka (podobno kot npr. serijska številka pri avtomobilu)</a:t>
            </a:r>
            <a:endParaRPr sz="3300"/>
          </a:p>
          <a:p>
            <a:pPr marL="914400" lvl="1" indent="-438150" algn="l" rtl="0">
              <a:spcBef>
                <a:spcPts val="0"/>
              </a:spcBef>
              <a:spcAft>
                <a:spcPts val="0"/>
              </a:spcAft>
              <a:buSzPts val="3300"/>
              <a:buChar char="○"/>
            </a:pPr>
            <a:r>
              <a:rPr lang="sl-SI" sz="3300"/>
              <a:t>Identifikator </a:t>
            </a:r>
            <a:r>
              <a:rPr lang="sl-SI" sz="3300" b="0" u="none"/>
              <a:t>nam omogoča, da najdemo podatek tudi</a:t>
            </a:r>
            <a:r>
              <a:rPr lang="sl-SI" sz="3300"/>
              <a:t> v spremenjenih okoliščinah</a:t>
            </a:r>
            <a:r>
              <a:rPr lang="sl-SI" sz="3300" b="0" u="none"/>
              <a:t> (npr. selitev podat</a:t>
            </a:r>
            <a:r>
              <a:rPr lang="sl-SI" sz="3300"/>
              <a:t>kov)</a:t>
            </a:r>
            <a:endParaRPr sz="3300" b="0" u="none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109"/>
          <p:cNvSpPr txBox="1">
            <a:spLocks noGrp="1"/>
          </p:cNvSpPr>
          <p:nvPr>
            <p:ph type="title"/>
          </p:nvPr>
        </p:nvSpPr>
        <p:spPr>
          <a:xfrm>
            <a:off x="675165" y="820038"/>
            <a:ext cx="10674000" cy="5694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3700">
                <a:solidFill>
                  <a:srgbClr val="EF6C00"/>
                </a:solidFill>
              </a:rPr>
              <a:t>Primeri trajnih identifikatorjev</a:t>
            </a:r>
            <a:endParaRPr sz="3700">
              <a:solidFill>
                <a:srgbClr val="EF6C00"/>
              </a:solidFill>
            </a:endParaRPr>
          </a:p>
        </p:txBody>
      </p:sp>
      <p:sp>
        <p:nvSpPr>
          <p:cNvPr id="671" name="Google Shape;671;p109"/>
          <p:cNvSpPr txBox="1">
            <a:spLocks noGrp="1"/>
          </p:cNvSpPr>
          <p:nvPr>
            <p:ph type="body" idx="1"/>
          </p:nvPr>
        </p:nvSpPr>
        <p:spPr>
          <a:xfrm>
            <a:off x="440267" y="1752041"/>
            <a:ext cx="11395200" cy="38790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457200" lvl="0" indent="-438150" algn="l" rtl="0">
              <a:spcBef>
                <a:spcPts val="0"/>
              </a:spcBef>
              <a:spcAft>
                <a:spcPts val="0"/>
              </a:spcAft>
              <a:buSzPts val="3300"/>
              <a:buChar char="●"/>
            </a:pPr>
            <a:r>
              <a:rPr lang="sl-SI" sz="3300" b="0" u="none"/>
              <a:t>Osebni identifikator za raziskovalce: </a:t>
            </a:r>
            <a:endParaRPr sz="3300" b="0" u="none"/>
          </a:p>
          <a:p>
            <a:pPr marL="914400" lvl="1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○"/>
            </a:pPr>
            <a:r>
              <a:rPr lang="sl-SI" sz="3000" b="0" u="none"/>
              <a:t>ORCID</a:t>
            </a:r>
            <a:endParaRPr sz="3000" b="0" u="none"/>
          </a:p>
          <a:p>
            <a:pPr marL="457200" lvl="0" indent="-438150" algn="l" rtl="0">
              <a:spcBef>
                <a:spcPts val="0"/>
              </a:spcBef>
              <a:spcAft>
                <a:spcPts val="0"/>
              </a:spcAft>
              <a:buSzPts val="3300"/>
              <a:buChar char="●"/>
            </a:pPr>
            <a:r>
              <a:rPr lang="sl-SI" sz="3300" b="0" u="none"/>
              <a:t>Identifikator za objave na internetu: </a:t>
            </a:r>
            <a:endParaRPr sz="3300" b="0" u="none"/>
          </a:p>
          <a:p>
            <a:pPr marL="914400" lvl="1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○"/>
            </a:pPr>
            <a:r>
              <a:rPr lang="sl-SI" sz="3000" b="0" u="none"/>
              <a:t>DOI (</a:t>
            </a:r>
            <a:r>
              <a:rPr lang="sl-SI" sz="3000" b="0" i="1" u="none"/>
              <a:t>Digital Object Identifier</a:t>
            </a:r>
            <a:r>
              <a:rPr lang="sl-SI" sz="3000" b="0" u="none"/>
              <a:t>)</a:t>
            </a:r>
            <a:endParaRPr sz="3000" b="0" u="none"/>
          </a:p>
          <a:p>
            <a:pPr marL="457200" lvl="0" indent="-438150" algn="l" rtl="0">
              <a:spcBef>
                <a:spcPts val="0"/>
              </a:spcBef>
              <a:spcAft>
                <a:spcPts val="0"/>
              </a:spcAft>
              <a:buSzPts val="3300"/>
              <a:buChar char="●"/>
            </a:pPr>
            <a:r>
              <a:rPr lang="sl-SI" sz="3300" b="0" u="none"/>
              <a:t>Identifikator za spletne naslove: </a:t>
            </a:r>
            <a:endParaRPr sz="3300" b="0" u="none"/>
          </a:p>
          <a:p>
            <a:pPr marL="914400" lvl="1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○"/>
            </a:pPr>
            <a:r>
              <a:rPr lang="sl-SI" sz="3000" b="0" u="none"/>
              <a:t>URL (</a:t>
            </a:r>
            <a:r>
              <a:rPr lang="sl-SI" sz="3000" b="0" i="1" u="none"/>
              <a:t>Uniform Resource Locator</a:t>
            </a:r>
            <a:r>
              <a:rPr lang="sl-SI" sz="3000" b="0" u="none"/>
              <a:t>)</a:t>
            </a:r>
            <a:endParaRPr sz="3000" b="0" u="none"/>
          </a:p>
          <a:p>
            <a:pPr marL="457200" lvl="0" indent="-438150" algn="l" rtl="0">
              <a:spcBef>
                <a:spcPts val="0"/>
              </a:spcBef>
              <a:spcAft>
                <a:spcPts val="0"/>
              </a:spcAft>
              <a:buSzPts val="3300"/>
              <a:buChar char="●"/>
            </a:pPr>
            <a:r>
              <a:rPr lang="sl-SI" sz="3300" b="0" u="none"/>
              <a:t>Nacionalni identifikatorji za raziskovalce in ustanove:</a:t>
            </a:r>
            <a:endParaRPr sz="3300" b="0" u="none"/>
          </a:p>
          <a:p>
            <a:pPr marL="914400" lvl="1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○"/>
            </a:pPr>
            <a:r>
              <a:rPr lang="sl-SI" sz="3000"/>
              <a:t>SICRIS</a:t>
            </a:r>
            <a:r>
              <a:rPr lang="sl-SI" sz="3000" b="0" u="none"/>
              <a:t>  </a:t>
            </a:r>
            <a:endParaRPr sz="3000" b="0" u="none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110"/>
          <p:cNvSpPr txBox="1">
            <a:spLocks noGrp="1"/>
          </p:cNvSpPr>
          <p:nvPr>
            <p:ph type="title"/>
          </p:nvPr>
        </p:nvSpPr>
        <p:spPr>
          <a:xfrm>
            <a:off x="675165" y="820038"/>
            <a:ext cx="10674000" cy="5694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3700">
                <a:solidFill>
                  <a:srgbClr val="EF6C00"/>
                </a:solidFill>
              </a:rPr>
              <a:t>Trajni identifikatorji - pregled</a:t>
            </a:r>
            <a:endParaRPr sz="3700">
              <a:solidFill>
                <a:srgbClr val="EF6C00"/>
              </a:solidFill>
            </a:endParaRPr>
          </a:p>
        </p:txBody>
      </p:sp>
      <p:sp>
        <p:nvSpPr>
          <p:cNvPr id="677" name="Google Shape;677;p110"/>
          <p:cNvSpPr txBox="1">
            <a:spLocks noGrp="1"/>
          </p:cNvSpPr>
          <p:nvPr>
            <p:ph type="body" idx="1"/>
          </p:nvPr>
        </p:nvSpPr>
        <p:spPr>
          <a:xfrm>
            <a:off x="440267" y="1523441"/>
            <a:ext cx="11395200" cy="1015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457200" lvl="0" indent="-438150" algn="l" rtl="0">
              <a:spcBef>
                <a:spcPts val="0"/>
              </a:spcBef>
              <a:spcAft>
                <a:spcPts val="0"/>
              </a:spcAft>
              <a:buSzPts val="3300"/>
              <a:buChar char="●"/>
            </a:pPr>
            <a:r>
              <a:rPr lang="sl-SI" sz="3300" b="0" u="none"/>
              <a:t>Open Researcher and Contributor Identity Document (ORCID) </a:t>
            </a:r>
            <a:r>
              <a:rPr lang="sl-SI" sz="3300" b="0" u="sng">
                <a:solidFill>
                  <a:schemeClr val="hlink"/>
                </a:solidFill>
                <a:hlinkClick r:id="rId3"/>
              </a:rPr>
              <a:t>https://orcid.org/</a:t>
            </a:r>
            <a:endParaRPr sz="3300" b="0" u="none"/>
          </a:p>
        </p:txBody>
      </p:sp>
      <p:pic>
        <p:nvPicPr>
          <p:cNvPr id="678" name="Google Shape;678;p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62000" y="2785399"/>
            <a:ext cx="6221251" cy="2882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75"/>
          <p:cNvSpPr txBox="1"/>
          <p:nvPr/>
        </p:nvSpPr>
        <p:spPr>
          <a:xfrm>
            <a:off x="609600" y="274680"/>
            <a:ext cx="10972500" cy="11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37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Življenjski krog podatkov</a:t>
            </a:r>
            <a:endParaRPr sz="100" b="1">
              <a:solidFill>
                <a:schemeClr val="accent1"/>
              </a:solidFill>
            </a:endParaRPr>
          </a:p>
        </p:txBody>
      </p:sp>
      <p:sp>
        <p:nvSpPr>
          <p:cNvPr id="425" name="Google Shape;425;p75"/>
          <p:cNvSpPr txBox="1"/>
          <p:nvPr/>
        </p:nvSpPr>
        <p:spPr>
          <a:xfrm>
            <a:off x="609600" y="1600200"/>
            <a:ext cx="5153400" cy="40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609600" lvl="0" indent="-508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●"/>
            </a:pPr>
            <a:r>
              <a:rPr lang="sl-SI" sz="3200">
                <a:latin typeface="Calibri"/>
                <a:ea typeface="Calibri"/>
                <a:cs typeface="Calibri"/>
                <a:sym typeface="Calibri"/>
              </a:rPr>
              <a:t>Načrtovanje</a:t>
            </a:r>
            <a:endParaRPr sz="3200"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508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●"/>
            </a:pPr>
            <a:r>
              <a:rPr lang="sl-SI" sz="3200">
                <a:latin typeface="Calibri"/>
                <a:ea typeface="Calibri"/>
                <a:cs typeface="Calibri"/>
                <a:sym typeface="Calibri"/>
              </a:rPr>
              <a:t>Zbiranje</a:t>
            </a:r>
            <a:endParaRPr sz="3200"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508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●"/>
            </a:pPr>
            <a:r>
              <a:rPr lang="sl-SI" sz="3200">
                <a:latin typeface="Calibri"/>
                <a:ea typeface="Calibri"/>
                <a:cs typeface="Calibri"/>
                <a:sym typeface="Calibri"/>
              </a:rPr>
              <a:t>Obdelava</a:t>
            </a:r>
            <a:endParaRPr sz="3200"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508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●"/>
            </a:pPr>
            <a:r>
              <a:rPr lang="sl-SI" sz="3200">
                <a:latin typeface="Calibri"/>
                <a:ea typeface="Calibri"/>
                <a:cs typeface="Calibri"/>
                <a:sym typeface="Calibri"/>
              </a:rPr>
              <a:t>Analiza</a:t>
            </a:r>
            <a:endParaRPr sz="3200"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508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●"/>
            </a:pPr>
            <a:r>
              <a:rPr lang="sl-SI" sz="3200">
                <a:latin typeface="Calibri"/>
                <a:ea typeface="Calibri"/>
                <a:cs typeface="Calibri"/>
                <a:sym typeface="Calibri"/>
              </a:rPr>
              <a:t>Shranjevanje / Arhiviranje</a:t>
            </a:r>
            <a:endParaRPr sz="3200"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508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●"/>
            </a:pPr>
            <a:r>
              <a:rPr lang="sl-SI" sz="3200">
                <a:latin typeface="Calibri"/>
                <a:ea typeface="Calibri"/>
                <a:cs typeface="Calibri"/>
                <a:sym typeface="Calibri"/>
              </a:rPr>
              <a:t>Deljenje</a:t>
            </a:r>
            <a:endParaRPr sz="3200"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508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●"/>
            </a:pPr>
            <a:r>
              <a:rPr lang="sl-SI" sz="3200" b="1" u="sng">
                <a:latin typeface="Calibri"/>
                <a:ea typeface="Calibri"/>
                <a:cs typeface="Calibri"/>
                <a:sym typeface="Calibri"/>
              </a:rPr>
              <a:t>Ponovna uporaba</a:t>
            </a:r>
            <a:endParaRPr sz="3200" b="1" u="sng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6" name="Google Shape;426;p75"/>
          <p:cNvPicPr preferRelativeResize="0"/>
          <p:nvPr/>
        </p:nvPicPr>
        <p:blipFill rotWithShape="1">
          <a:blip r:embed="rId3">
            <a:alphaModFix/>
          </a:blip>
          <a:srcRect l="8875" t="5700" r="8411" b="6741"/>
          <a:stretch/>
        </p:blipFill>
        <p:spPr>
          <a:xfrm>
            <a:off x="6031975" y="1315900"/>
            <a:ext cx="4896977" cy="4876150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75"/>
          <p:cNvSpPr txBox="1"/>
          <p:nvPr/>
        </p:nvSpPr>
        <p:spPr>
          <a:xfrm>
            <a:off x="4979100" y="6192050"/>
            <a:ext cx="6269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900"/>
              </a:spcBef>
              <a:spcAft>
                <a:spcPts val="0"/>
              </a:spcAft>
              <a:buNone/>
            </a:pPr>
            <a:r>
              <a:rPr lang="sl-SI" sz="2400" u="sng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https://rdmkit.elixir-europe.org/data_life_cycle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111"/>
          <p:cNvSpPr txBox="1">
            <a:spLocks noGrp="1"/>
          </p:cNvSpPr>
          <p:nvPr>
            <p:ph type="title"/>
          </p:nvPr>
        </p:nvSpPr>
        <p:spPr>
          <a:xfrm>
            <a:off x="675165" y="820038"/>
            <a:ext cx="10674000" cy="400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111"/>
          <p:cNvSpPr txBox="1">
            <a:spLocks noGrp="1"/>
          </p:cNvSpPr>
          <p:nvPr>
            <p:ph type="body" idx="1"/>
          </p:nvPr>
        </p:nvSpPr>
        <p:spPr>
          <a:xfrm>
            <a:off x="440267" y="1523441"/>
            <a:ext cx="11395200" cy="307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5" name="Google Shape;685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767" y="820032"/>
            <a:ext cx="8803825" cy="4105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112"/>
          <p:cNvSpPr txBox="1">
            <a:spLocks noGrp="1"/>
          </p:cNvSpPr>
          <p:nvPr>
            <p:ph type="title"/>
          </p:nvPr>
        </p:nvSpPr>
        <p:spPr>
          <a:xfrm>
            <a:off x="675165" y="820038"/>
            <a:ext cx="10674000" cy="5694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3700">
                <a:solidFill>
                  <a:srgbClr val="EF6C00"/>
                </a:solidFill>
              </a:rPr>
              <a:t>Ontologije in urejeni besednjaki</a:t>
            </a:r>
            <a:endParaRPr sz="3700">
              <a:solidFill>
                <a:srgbClr val="EF6C00"/>
              </a:solidFill>
            </a:endParaRPr>
          </a:p>
        </p:txBody>
      </p:sp>
      <p:sp>
        <p:nvSpPr>
          <p:cNvPr id="691" name="Google Shape;691;p112"/>
          <p:cNvSpPr txBox="1">
            <a:spLocks noGrp="1"/>
          </p:cNvSpPr>
          <p:nvPr>
            <p:ph type="body" idx="1"/>
          </p:nvPr>
        </p:nvSpPr>
        <p:spPr>
          <a:xfrm>
            <a:off x="398400" y="1814177"/>
            <a:ext cx="11395200" cy="45714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457200" lvl="0" indent="-438150" algn="l" rtl="0">
              <a:spcBef>
                <a:spcPts val="0"/>
              </a:spcBef>
              <a:spcAft>
                <a:spcPts val="0"/>
              </a:spcAft>
              <a:buSzPts val="3300"/>
              <a:buChar char="●"/>
            </a:pPr>
            <a:r>
              <a:rPr lang="sl-SI" sz="3300" b="0" u="none"/>
              <a:t>Ontologije lahko poiščemo z iskalniki ontologij</a:t>
            </a:r>
            <a:endParaRPr sz="3300" b="0" u="none"/>
          </a:p>
          <a:p>
            <a:pPr marL="914400" lvl="1" indent="-438150" algn="l" rtl="0">
              <a:spcBef>
                <a:spcPts val="0"/>
              </a:spcBef>
              <a:spcAft>
                <a:spcPts val="0"/>
              </a:spcAft>
              <a:buSzPts val="3300"/>
              <a:buChar char="○"/>
            </a:pPr>
            <a:r>
              <a:rPr lang="sl-SI" sz="3300" b="0" u="none"/>
              <a:t>Primer iskalnika za ontologije v biomedicini je OLS (</a:t>
            </a:r>
            <a:r>
              <a:rPr lang="sl-SI" sz="3300" b="0" i="1" u="none"/>
              <a:t>Ontology Lookup Service</a:t>
            </a:r>
            <a:r>
              <a:rPr lang="sl-SI" sz="3300" b="0" u="none"/>
              <a:t>)</a:t>
            </a:r>
            <a:endParaRPr sz="3300" b="0" u="none"/>
          </a:p>
          <a:p>
            <a:pPr marL="457200" lvl="0" indent="-438150" algn="l" rtl="0">
              <a:spcBef>
                <a:spcPts val="0"/>
              </a:spcBef>
              <a:spcAft>
                <a:spcPts val="0"/>
              </a:spcAft>
              <a:buSzPts val="3300"/>
              <a:buChar char="●"/>
            </a:pPr>
            <a:r>
              <a:rPr lang="sl-SI" sz="3300" b="0" u="none"/>
              <a:t>S pomočjo OLS lahko najdemo posamezne ontologije:</a:t>
            </a:r>
            <a:endParaRPr sz="3300" b="0" u="none"/>
          </a:p>
          <a:p>
            <a:pPr marL="914400" lvl="1" indent="-438150" algn="l" rtl="0">
              <a:spcBef>
                <a:spcPts val="0"/>
              </a:spcBef>
              <a:spcAft>
                <a:spcPts val="0"/>
              </a:spcAft>
              <a:buSzPts val="3300"/>
              <a:buChar char="○"/>
            </a:pPr>
            <a:r>
              <a:rPr lang="sl-SI" sz="3300" b="0" u="none"/>
              <a:t>ENVO - ontologija za pojme, povezane z okoljem</a:t>
            </a:r>
            <a:endParaRPr sz="3300" b="0" u="none"/>
          </a:p>
          <a:p>
            <a:pPr marL="914400" lvl="1" indent="-438150" algn="l" rtl="0">
              <a:spcBef>
                <a:spcPts val="0"/>
              </a:spcBef>
              <a:spcAft>
                <a:spcPts val="0"/>
              </a:spcAft>
              <a:buSzPts val="3300"/>
              <a:buChar char="○"/>
            </a:pPr>
            <a:r>
              <a:rPr lang="sl-SI" sz="3300" b="0" u="none"/>
              <a:t>GAZ - ontologija za geografske lokacije</a:t>
            </a:r>
            <a:endParaRPr sz="3300" b="0" u="none"/>
          </a:p>
          <a:p>
            <a:pPr marL="457200" lvl="0" indent="-438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Char char="●"/>
            </a:pPr>
            <a:r>
              <a:rPr lang="sl-SI" sz="3300" b="0" u="none"/>
              <a:t>Primeri urejenega besednjaka iz biomedicine</a:t>
            </a:r>
            <a:endParaRPr sz="3300" b="0" u="none"/>
          </a:p>
          <a:p>
            <a:pPr marL="914400" lvl="1" indent="-438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Char char="○"/>
            </a:pPr>
            <a:r>
              <a:rPr lang="sl-SI" sz="3300">
                <a:solidFill>
                  <a:schemeClr val="dk1"/>
                </a:solidFill>
              </a:rPr>
              <a:t>MeSH (</a:t>
            </a:r>
            <a:r>
              <a:rPr lang="sl-SI" sz="3300" i="1">
                <a:solidFill>
                  <a:schemeClr val="dk1"/>
                </a:solidFill>
              </a:rPr>
              <a:t>Medical subject headings</a:t>
            </a:r>
            <a:r>
              <a:rPr lang="sl-SI" sz="3300">
                <a:solidFill>
                  <a:schemeClr val="dk1"/>
                </a:solidFill>
              </a:rPr>
              <a:t>) </a:t>
            </a:r>
            <a:r>
              <a:rPr lang="sl-SI" sz="3300" u="sng">
                <a:solidFill>
                  <a:schemeClr val="hlink"/>
                </a:solidFill>
                <a:hlinkClick r:id="rId3"/>
              </a:rPr>
              <a:t>https://www.ncbi.nlm.nih.gov/mesh/</a:t>
            </a:r>
            <a:endParaRPr sz="33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113"/>
          <p:cNvSpPr txBox="1">
            <a:spLocks noGrp="1"/>
          </p:cNvSpPr>
          <p:nvPr>
            <p:ph type="title"/>
          </p:nvPr>
        </p:nvSpPr>
        <p:spPr>
          <a:xfrm>
            <a:off x="675165" y="820038"/>
            <a:ext cx="10674000" cy="5694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3700">
                <a:solidFill>
                  <a:srgbClr val="EF6C00"/>
                </a:solidFill>
              </a:rPr>
              <a:t>Ontology Lookup Service (OLS)</a:t>
            </a:r>
            <a:endParaRPr sz="3700">
              <a:solidFill>
                <a:srgbClr val="EF6C00"/>
              </a:solidFill>
            </a:endParaRPr>
          </a:p>
        </p:txBody>
      </p:sp>
      <p:sp>
        <p:nvSpPr>
          <p:cNvPr id="697" name="Google Shape;697;p113"/>
          <p:cNvSpPr txBox="1">
            <a:spLocks noGrp="1"/>
          </p:cNvSpPr>
          <p:nvPr>
            <p:ph type="body" idx="1"/>
          </p:nvPr>
        </p:nvSpPr>
        <p:spPr>
          <a:xfrm>
            <a:off x="440267" y="1523441"/>
            <a:ext cx="11395200" cy="5079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457200" lvl="0" indent="-438150" algn="l" rtl="0">
              <a:spcBef>
                <a:spcPts val="0"/>
              </a:spcBef>
              <a:spcAft>
                <a:spcPts val="0"/>
              </a:spcAft>
              <a:buSzPts val="3300"/>
              <a:buChar char="●"/>
            </a:pPr>
            <a:r>
              <a:rPr lang="sl-SI" sz="3300" b="0" u="sng">
                <a:solidFill>
                  <a:schemeClr val="hlink"/>
                </a:solidFill>
                <a:hlinkClick r:id="rId3"/>
              </a:rPr>
              <a:t>https://www.ebi.ac.uk/ols/index</a:t>
            </a:r>
            <a:endParaRPr sz="3300" b="0" u="none"/>
          </a:p>
        </p:txBody>
      </p:sp>
      <p:pic>
        <p:nvPicPr>
          <p:cNvPr id="698" name="Google Shape;698;p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0267" y="2464299"/>
            <a:ext cx="8265800" cy="302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114"/>
          <p:cNvSpPr txBox="1">
            <a:spLocks noGrp="1"/>
          </p:cNvSpPr>
          <p:nvPr>
            <p:ph type="title"/>
          </p:nvPr>
        </p:nvSpPr>
        <p:spPr>
          <a:xfrm>
            <a:off x="675165" y="820038"/>
            <a:ext cx="10674000" cy="5694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3700">
                <a:solidFill>
                  <a:srgbClr val="EF6C00"/>
                </a:solidFill>
              </a:rPr>
              <a:t>The Environment Ontology - ENVO (okoljski podatki)</a:t>
            </a:r>
            <a:endParaRPr sz="3700">
              <a:solidFill>
                <a:srgbClr val="EF6C00"/>
              </a:solidFill>
            </a:endParaRPr>
          </a:p>
        </p:txBody>
      </p:sp>
      <p:sp>
        <p:nvSpPr>
          <p:cNvPr id="704" name="Google Shape;704;p114"/>
          <p:cNvSpPr txBox="1">
            <a:spLocks noGrp="1"/>
          </p:cNvSpPr>
          <p:nvPr>
            <p:ph type="body" idx="1"/>
          </p:nvPr>
        </p:nvSpPr>
        <p:spPr>
          <a:xfrm>
            <a:off x="440267" y="1523441"/>
            <a:ext cx="11395200" cy="5079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457200" lvl="0" indent="-438150" algn="l" rtl="0">
              <a:spcBef>
                <a:spcPts val="0"/>
              </a:spcBef>
              <a:spcAft>
                <a:spcPts val="0"/>
              </a:spcAft>
              <a:buSzPts val="3300"/>
              <a:buChar char="●"/>
            </a:pPr>
            <a:r>
              <a:rPr lang="sl-SI" sz="3300" b="0" u="sng">
                <a:solidFill>
                  <a:schemeClr val="hlink"/>
                </a:solidFill>
                <a:hlinkClick r:id="rId3"/>
              </a:rPr>
              <a:t>https://sites.google.com/site/environmentontology/</a:t>
            </a:r>
            <a:endParaRPr sz="3300" b="0" u="none"/>
          </a:p>
        </p:txBody>
      </p:sp>
      <p:pic>
        <p:nvPicPr>
          <p:cNvPr id="705" name="Google Shape;705;p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59567" y="2413999"/>
            <a:ext cx="6983726" cy="3140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115"/>
          <p:cNvSpPr txBox="1"/>
          <p:nvPr/>
        </p:nvSpPr>
        <p:spPr>
          <a:xfrm>
            <a:off x="609600" y="274680"/>
            <a:ext cx="10972500" cy="1035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3700" b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Zaključek</a:t>
            </a:r>
            <a:endParaRPr sz="100" b="1">
              <a:solidFill>
                <a:schemeClr val="accent6"/>
              </a:solidFill>
            </a:endParaRPr>
          </a:p>
        </p:txBody>
      </p:sp>
      <p:sp>
        <p:nvSpPr>
          <p:cNvPr id="712" name="Google Shape;712;p115"/>
          <p:cNvSpPr txBox="1"/>
          <p:nvPr/>
        </p:nvSpPr>
        <p:spPr>
          <a:xfrm>
            <a:off x="435429" y="1820091"/>
            <a:ext cx="11042646" cy="372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101600" lvl="0" algn="just">
              <a:lnSpc>
                <a:spcPct val="115000"/>
              </a:lnSpc>
              <a:buSzPts val="3200"/>
            </a:pPr>
            <a:r>
              <a:rPr lang="sl-SI" sz="3300" b="1" dirty="0">
                <a:latin typeface="Calibri"/>
                <a:ea typeface="Calibri"/>
                <a:cs typeface="Calibri"/>
                <a:sym typeface="Calibri"/>
              </a:rPr>
              <a:t>Ponovna uporaba podatkov</a:t>
            </a:r>
            <a:r>
              <a:rPr lang="sl-SI" sz="3300" dirty="0">
                <a:latin typeface="Calibri"/>
                <a:ea typeface="Calibri"/>
                <a:cs typeface="Calibri"/>
                <a:sym typeface="Calibri"/>
              </a:rPr>
              <a:t> je temelj odprte znanosti, saj omogoča večjo transparentnost, sodelovanje in inovacije. Sledenje načelom FAIR (najdljivi, dostopni, </a:t>
            </a:r>
            <a:r>
              <a:rPr lang="sl-SI" sz="3300" dirty="0" err="1">
                <a:latin typeface="Calibri"/>
                <a:ea typeface="Calibri"/>
                <a:cs typeface="Calibri"/>
                <a:sym typeface="Calibri"/>
              </a:rPr>
              <a:t>interoperabilni</a:t>
            </a:r>
            <a:r>
              <a:rPr lang="sl-SI" sz="3300" dirty="0">
                <a:latin typeface="Calibri"/>
                <a:ea typeface="Calibri"/>
                <a:cs typeface="Calibri"/>
                <a:sym typeface="Calibri"/>
              </a:rPr>
              <a:t> in ponovno uporabni) povečuje vrednost raziskav, pospešuje znanstveni napredek ter spodbuja sodelovanje in učinkovitost v znanstveni skupnosti.</a:t>
            </a:r>
            <a:endParaRPr sz="33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6" name="Google Shape;716;p115"/>
          <p:cNvSpPr txBox="1"/>
          <p:nvPr/>
        </p:nvSpPr>
        <p:spPr>
          <a:xfrm>
            <a:off x="7584907" y="5792661"/>
            <a:ext cx="4435500" cy="5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2400" dirty="0">
                <a:latin typeface="Open Sans"/>
                <a:ea typeface="Open Sans"/>
                <a:cs typeface="Open Sans"/>
                <a:sym typeface="Open Sans"/>
              </a:rPr>
              <a:t>Odprti podatki in </a:t>
            </a:r>
            <a:r>
              <a:rPr lang="sl-SI" sz="2400" dirty="0" err="1">
                <a:latin typeface="Open Sans"/>
                <a:ea typeface="Open Sans"/>
                <a:cs typeface="Open Sans"/>
                <a:sym typeface="Open Sans"/>
              </a:rPr>
              <a:t>FAIRifikacija</a:t>
            </a:r>
            <a:r>
              <a:rPr lang="sl-SI" sz="2400" dirty="0">
                <a:latin typeface="Open Sans"/>
                <a:ea typeface="Open Sans"/>
                <a:cs typeface="Open Sans"/>
                <a:sym typeface="Open Sans"/>
              </a:rPr>
              <a:t>!</a:t>
            </a:r>
            <a:endParaRPr sz="2400" dirty="0"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5519971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1" name="Google Shape;721;p116" descr="African_Proverb_web2.jpg"/>
          <p:cNvPicPr preferRelativeResize="0"/>
          <p:nvPr/>
        </p:nvPicPr>
        <p:blipFill rotWithShape="1">
          <a:blip r:embed="rId3">
            <a:alphaModFix/>
          </a:blip>
          <a:srcRect t="67" r="586" b="3649"/>
          <a:stretch/>
        </p:blipFill>
        <p:spPr>
          <a:xfrm>
            <a:off x="0" y="0"/>
            <a:ext cx="12192001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6" name="Google Shape;726;p117"/>
          <p:cNvPicPr preferRelativeResize="0"/>
          <p:nvPr/>
        </p:nvPicPr>
        <p:blipFill rotWithShape="1">
          <a:blip r:embed="rId3">
            <a:alphaModFix/>
          </a:blip>
          <a:srcRect t="4819" b="1121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27" name="Google Shape;727;p117"/>
          <p:cNvSpPr txBox="1"/>
          <p:nvPr/>
        </p:nvSpPr>
        <p:spPr>
          <a:xfrm>
            <a:off x="838200" y="304800"/>
            <a:ext cx="8153700" cy="8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sl-SI" sz="5400" b="1">
                <a:solidFill>
                  <a:srgbClr val="FFFF00"/>
                </a:solidFill>
                <a:latin typeface="Corbel"/>
                <a:ea typeface="Corbel"/>
                <a:cs typeface="Corbel"/>
                <a:sym typeface="Corbel"/>
              </a:rPr>
              <a:t>Vprašanja </a:t>
            </a:r>
            <a:r>
              <a:rPr lang="sl-SI" sz="5400" b="1" i="0" u="none" strike="noStrike" cap="none">
                <a:solidFill>
                  <a:srgbClr val="FFFF00"/>
                </a:solidFill>
                <a:latin typeface="Corbel"/>
                <a:ea typeface="Corbel"/>
                <a:cs typeface="Corbel"/>
                <a:sym typeface="Corbel"/>
              </a:rPr>
              <a:t>?</a:t>
            </a:r>
            <a:endParaRPr sz="5400" b="1" i="0" u="none" strike="noStrike" cap="none">
              <a:solidFill>
                <a:srgbClr val="FFFF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728" name="Google Shape;728;p117"/>
          <p:cNvSpPr txBox="1"/>
          <p:nvPr/>
        </p:nvSpPr>
        <p:spPr>
          <a:xfrm>
            <a:off x="284775" y="5273175"/>
            <a:ext cx="5507100" cy="10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sl-SI" sz="2800" b="1" u="sng">
                <a:solidFill>
                  <a:schemeClr val="hlink"/>
                </a:solidFill>
                <a:latin typeface="Corbel"/>
                <a:ea typeface="Corbel"/>
                <a:cs typeface="Corbel"/>
                <a:sym typeface="Corbel"/>
                <a:hlinkClick r:id="rId4"/>
              </a:rPr>
              <a:t>brane.leskosek@mf.uni-lj.si</a:t>
            </a:r>
            <a:br>
              <a:rPr lang="sl-SI" sz="2800" b="1">
                <a:solidFill>
                  <a:srgbClr val="66B1FF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lang="sl-SI" sz="2800" b="1">
                <a:solidFill>
                  <a:srgbClr val="66B1FF"/>
                </a:solidFill>
                <a:latin typeface="Corbel"/>
                <a:ea typeface="Corbel"/>
                <a:cs typeface="Corbel"/>
                <a:sym typeface="Corbel"/>
              </a:rPr>
              <a:t>UL MF, IBMI, Središče ELIXIR-SI</a:t>
            </a:r>
            <a:endParaRPr sz="2800" b="1">
              <a:solidFill>
                <a:srgbClr val="66B1F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729" name="Google Shape;729;p117"/>
          <p:cNvSpPr txBox="1"/>
          <p:nvPr/>
        </p:nvSpPr>
        <p:spPr>
          <a:xfrm>
            <a:off x="7948700" y="6214575"/>
            <a:ext cx="4243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000" b="1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Image copyright</a:t>
            </a:r>
            <a:r>
              <a:rPr lang="sl-SI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sl-SI" sz="1000">
                <a:solidFill>
                  <a:schemeClr val="dk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sl-SI" sz="1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Jan Beckmann, Julian Zoller, Lukas Eisert, Wolfgang Hummel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76"/>
          <p:cNvSpPr txBox="1"/>
          <p:nvPr/>
        </p:nvSpPr>
        <p:spPr>
          <a:xfrm>
            <a:off x="609600" y="274680"/>
            <a:ext cx="10972500" cy="11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37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Odprti podatki in podatki FAIR</a:t>
            </a:r>
            <a:endParaRPr sz="100" b="1">
              <a:solidFill>
                <a:schemeClr val="accent1"/>
              </a:solidFill>
            </a:endParaRPr>
          </a:p>
        </p:txBody>
      </p:sp>
      <p:sp>
        <p:nvSpPr>
          <p:cNvPr id="434" name="Google Shape;434;p76"/>
          <p:cNvSpPr txBox="1"/>
          <p:nvPr/>
        </p:nvSpPr>
        <p:spPr>
          <a:xfrm>
            <a:off x="609600" y="1600200"/>
            <a:ext cx="10972500" cy="4835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609600" lvl="0" indent="-508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●"/>
            </a:pP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Odprti podatki in odprta znanost (</a:t>
            </a:r>
            <a:r>
              <a:rPr lang="sl-SI" sz="3300" i="1">
                <a:latin typeface="Calibri"/>
                <a:ea typeface="Calibri"/>
                <a:cs typeface="Calibri"/>
                <a:sym typeface="Calibri"/>
              </a:rPr>
              <a:t>Open data, open science</a:t>
            </a: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)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514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300"/>
              <a:buFont typeface="Calibri"/>
              <a:buChar char="●"/>
            </a:pP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Osnovno odprtosti raziskovalnih podatkov: »podatki naj bodo odprti, kolikor je mogoče, zaprti, kolikor je nujno«.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514350">
              <a:lnSpc>
                <a:spcPct val="115000"/>
              </a:lnSpc>
              <a:buSzPts val="3300"/>
              <a:buFont typeface="Calibri"/>
              <a:buChar char="●"/>
            </a:pP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FAIR (</a:t>
            </a:r>
            <a:r>
              <a:rPr lang="sl-SI" sz="2800" i="1" err="1">
                <a:latin typeface="Calibri"/>
                <a:ea typeface="Calibri"/>
                <a:cs typeface="Calibri"/>
                <a:sym typeface="Calibri"/>
              </a:rPr>
              <a:t>Findable</a:t>
            </a:r>
            <a:r>
              <a:rPr lang="sl-SI" sz="2800" i="1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sl-SI" sz="2800" i="1" err="1">
                <a:latin typeface="Calibri"/>
                <a:ea typeface="Calibri"/>
                <a:cs typeface="Calibri"/>
                <a:sym typeface="Calibri"/>
              </a:rPr>
              <a:t>Accessible</a:t>
            </a:r>
            <a:r>
              <a:rPr lang="sl-SI" sz="2800" i="1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sl-SI" sz="2800" i="1" err="1">
                <a:latin typeface="Calibri"/>
                <a:ea typeface="Calibri"/>
                <a:cs typeface="Calibri"/>
                <a:sym typeface="Calibri"/>
              </a:rPr>
              <a:t>Interoperable</a:t>
            </a:r>
            <a:r>
              <a:rPr lang="sl-SI" sz="2800" i="1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sl-SI" sz="2800" i="1" err="1">
                <a:latin typeface="Calibri"/>
                <a:ea typeface="Calibri"/>
                <a:cs typeface="Calibri"/>
                <a:sym typeface="Calibri"/>
              </a:rPr>
              <a:t>Reusable</a:t>
            </a: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) pomeni najdljivi, dostopni, </a:t>
            </a:r>
            <a:r>
              <a:rPr lang="sl-SI" sz="3300" err="1">
                <a:latin typeface="Calibri"/>
                <a:ea typeface="Calibri"/>
                <a:cs typeface="Calibri"/>
                <a:sym typeface="Calibri"/>
              </a:rPr>
              <a:t>interoperabilni</a:t>
            </a: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 in ponovno uporabni.</a:t>
            </a:r>
            <a:endParaRPr lang="en-US" sz="3300"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514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300"/>
              <a:buFont typeface="Calibri"/>
              <a:buChar char="●"/>
            </a:pP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Ponovna uporabnost je poleg odprtosti podatkov ena od ključnih komponent načela FAIR za ravnanje s podatki.</a:t>
            </a:r>
            <a:endParaRPr sz="43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77"/>
          <p:cNvSpPr/>
          <p:nvPr/>
        </p:nvSpPr>
        <p:spPr>
          <a:xfrm>
            <a:off x="1440002" y="483743"/>
            <a:ext cx="5506084" cy="5499100"/>
          </a:xfrm>
          <a:custGeom>
            <a:avLst/>
            <a:gdLst/>
            <a:ahLst/>
            <a:cxnLst/>
            <a:rect l="l" t="t" r="r" b="b"/>
            <a:pathLst>
              <a:path w="5506084" h="5499100" extrusionOk="0">
                <a:moveTo>
                  <a:pt x="3051256" y="5486400"/>
                </a:moveTo>
                <a:lnTo>
                  <a:pt x="2454396" y="5486400"/>
                </a:lnTo>
                <a:lnTo>
                  <a:pt x="2503883" y="5499100"/>
                </a:lnTo>
                <a:lnTo>
                  <a:pt x="3001793" y="5499100"/>
                </a:lnTo>
                <a:lnTo>
                  <a:pt x="3051256" y="5486400"/>
                </a:lnTo>
                <a:close/>
              </a:path>
              <a:path w="5506084" h="5499100" extrusionOk="0">
                <a:moveTo>
                  <a:pt x="3149777" y="5473700"/>
                </a:moveTo>
                <a:lnTo>
                  <a:pt x="2355832" y="5473700"/>
                </a:lnTo>
                <a:lnTo>
                  <a:pt x="2405041" y="5486400"/>
                </a:lnTo>
                <a:lnTo>
                  <a:pt x="3100588" y="5486400"/>
                </a:lnTo>
                <a:lnTo>
                  <a:pt x="3149777" y="5473700"/>
                </a:lnTo>
                <a:close/>
              </a:path>
              <a:path w="5506084" h="5499100" extrusionOk="0">
                <a:moveTo>
                  <a:pt x="3344873" y="5435600"/>
                </a:moveTo>
                <a:lnTo>
                  <a:pt x="2160673" y="5435600"/>
                </a:lnTo>
                <a:lnTo>
                  <a:pt x="2306779" y="5473700"/>
                </a:lnTo>
                <a:lnTo>
                  <a:pt x="3198812" y="5473700"/>
                </a:lnTo>
                <a:lnTo>
                  <a:pt x="3344873" y="5435600"/>
                </a:lnTo>
                <a:close/>
              </a:path>
              <a:path w="5506084" h="5499100" extrusionOk="0">
                <a:moveTo>
                  <a:pt x="3296371" y="50800"/>
                </a:moveTo>
                <a:lnTo>
                  <a:pt x="2209188" y="50800"/>
                </a:lnTo>
                <a:lnTo>
                  <a:pt x="1874235" y="139700"/>
                </a:lnTo>
                <a:lnTo>
                  <a:pt x="1827378" y="165100"/>
                </a:lnTo>
                <a:lnTo>
                  <a:pt x="1734525" y="190500"/>
                </a:lnTo>
                <a:lnTo>
                  <a:pt x="1688552" y="215900"/>
                </a:lnTo>
                <a:lnTo>
                  <a:pt x="1642896" y="228600"/>
                </a:lnTo>
                <a:lnTo>
                  <a:pt x="1552583" y="279400"/>
                </a:lnTo>
                <a:lnTo>
                  <a:pt x="1507948" y="292100"/>
                </a:lnTo>
                <a:lnTo>
                  <a:pt x="1376273" y="368300"/>
                </a:lnTo>
                <a:lnTo>
                  <a:pt x="1290749" y="419100"/>
                </a:lnTo>
                <a:lnTo>
                  <a:pt x="1207316" y="469900"/>
                </a:lnTo>
                <a:lnTo>
                  <a:pt x="1166405" y="508000"/>
                </a:lnTo>
                <a:lnTo>
                  <a:pt x="1086237" y="558800"/>
                </a:lnTo>
                <a:lnTo>
                  <a:pt x="1046997" y="596900"/>
                </a:lnTo>
                <a:lnTo>
                  <a:pt x="1008331" y="622300"/>
                </a:lnTo>
                <a:lnTo>
                  <a:pt x="970247" y="660400"/>
                </a:lnTo>
                <a:lnTo>
                  <a:pt x="932754" y="685800"/>
                </a:lnTo>
                <a:lnTo>
                  <a:pt x="895861" y="723900"/>
                </a:lnTo>
                <a:lnTo>
                  <a:pt x="859576" y="749300"/>
                </a:lnTo>
                <a:lnTo>
                  <a:pt x="823907" y="787400"/>
                </a:lnTo>
                <a:lnTo>
                  <a:pt x="788863" y="825500"/>
                </a:lnTo>
                <a:lnTo>
                  <a:pt x="754453" y="863600"/>
                </a:lnTo>
                <a:lnTo>
                  <a:pt x="720685" y="901700"/>
                </a:lnTo>
                <a:lnTo>
                  <a:pt x="687567" y="927100"/>
                </a:lnTo>
                <a:lnTo>
                  <a:pt x="655109" y="965200"/>
                </a:lnTo>
                <a:lnTo>
                  <a:pt x="623318" y="1003300"/>
                </a:lnTo>
                <a:lnTo>
                  <a:pt x="592203" y="1041400"/>
                </a:lnTo>
                <a:lnTo>
                  <a:pt x="561772" y="1092200"/>
                </a:lnTo>
                <a:lnTo>
                  <a:pt x="532035" y="1130300"/>
                </a:lnTo>
                <a:lnTo>
                  <a:pt x="502999" y="1168400"/>
                </a:lnTo>
                <a:lnTo>
                  <a:pt x="474673" y="1206500"/>
                </a:lnTo>
                <a:lnTo>
                  <a:pt x="447066" y="1244600"/>
                </a:lnTo>
                <a:lnTo>
                  <a:pt x="420187" y="1295400"/>
                </a:lnTo>
                <a:lnTo>
                  <a:pt x="394042" y="1333500"/>
                </a:lnTo>
                <a:lnTo>
                  <a:pt x="368642" y="1371600"/>
                </a:lnTo>
                <a:lnTo>
                  <a:pt x="344062" y="1422400"/>
                </a:lnTo>
                <a:lnTo>
                  <a:pt x="320301" y="1460500"/>
                </a:lnTo>
                <a:lnTo>
                  <a:pt x="297363" y="1511300"/>
                </a:lnTo>
                <a:lnTo>
                  <a:pt x="275251" y="1549400"/>
                </a:lnTo>
                <a:lnTo>
                  <a:pt x="253969" y="1600200"/>
                </a:lnTo>
                <a:lnTo>
                  <a:pt x="233519" y="1638300"/>
                </a:lnTo>
                <a:lnTo>
                  <a:pt x="213904" y="1689100"/>
                </a:lnTo>
                <a:lnTo>
                  <a:pt x="195127" y="1739900"/>
                </a:lnTo>
                <a:lnTo>
                  <a:pt x="177193" y="1778000"/>
                </a:lnTo>
                <a:lnTo>
                  <a:pt x="160103" y="1828800"/>
                </a:lnTo>
                <a:lnTo>
                  <a:pt x="143860" y="1879600"/>
                </a:lnTo>
                <a:lnTo>
                  <a:pt x="128469" y="1917700"/>
                </a:lnTo>
                <a:lnTo>
                  <a:pt x="113932" y="1968500"/>
                </a:lnTo>
                <a:lnTo>
                  <a:pt x="100251" y="2019300"/>
                </a:lnTo>
                <a:lnTo>
                  <a:pt x="87431" y="2070100"/>
                </a:lnTo>
                <a:lnTo>
                  <a:pt x="75474" y="2108200"/>
                </a:lnTo>
                <a:lnTo>
                  <a:pt x="64384" y="2159000"/>
                </a:lnTo>
                <a:lnTo>
                  <a:pt x="54162" y="2209800"/>
                </a:lnTo>
                <a:lnTo>
                  <a:pt x="44814" y="2260600"/>
                </a:lnTo>
                <a:lnTo>
                  <a:pt x="36341" y="2311400"/>
                </a:lnTo>
                <a:lnTo>
                  <a:pt x="28747" y="2362200"/>
                </a:lnTo>
                <a:lnTo>
                  <a:pt x="22034" y="2400300"/>
                </a:lnTo>
                <a:lnTo>
                  <a:pt x="16207" y="2451100"/>
                </a:lnTo>
                <a:lnTo>
                  <a:pt x="11268" y="2501900"/>
                </a:lnTo>
                <a:lnTo>
                  <a:pt x="7219" y="2552700"/>
                </a:lnTo>
                <a:lnTo>
                  <a:pt x="4065" y="2603500"/>
                </a:lnTo>
                <a:lnTo>
                  <a:pt x="1809" y="2654300"/>
                </a:lnTo>
                <a:lnTo>
                  <a:pt x="452" y="2705100"/>
                </a:lnTo>
                <a:lnTo>
                  <a:pt x="0" y="2755900"/>
                </a:lnTo>
                <a:lnTo>
                  <a:pt x="452" y="2806700"/>
                </a:lnTo>
                <a:lnTo>
                  <a:pt x="1809" y="2857500"/>
                </a:lnTo>
                <a:lnTo>
                  <a:pt x="4065" y="2908300"/>
                </a:lnTo>
                <a:lnTo>
                  <a:pt x="7219" y="2946400"/>
                </a:lnTo>
                <a:lnTo>
                  <a:pt x="11268" y="2997200"/>
                </a:lnTo>
                <a:lnTo>
                  <a:pt x="16207" y="3048000"/>
                </a:lnTo>
                <a:lnTo>
                  <a:pt x="22034" y="3098800"/>
                </a:lnTo>
                <a:lnTo>
                  <a:pt x="28747" y="3149599"/>
                </a:lnTo>
                <a:lnTo>
                  <a:pt x="36341" y="3200399"/>
                </a:lnTo>
                <a:lnTo>
                  <a:pt x="44814" y="3251199"/>
                </a:lnTo>
                <a:lnTo>
                  <a:pt x="54162" y="3302000"/>
                </a:lnTo>
                <a:lnTo>
                  <a:pt x="64384" y="3340100"/>
                </a:lnTo>
                <a:lnTo>
                  <a:pt x="75474" y="3390900"/>
                </a:lnTo>
                <a:lnTo>
                  <a:pt x="87431" y="3441700"/>
                </a:lnTo>
                <a:lnTo>
                  <a:pt x="100251" y="3492500"/>
                </a:lnTo>
                <a:lnTo>
                  <a:pt x="113932" y="3530600"/>
                </a:lnTo>
                <a:lnTo>
                  <a:pt x="128469" y="3581400"/>
                </a:lnTo>
                <a:lnTo>
                  <a:pt x="143860" y="3632200"/>
                </a:lnTo>
                <a:lnTo>
                  <a:pt x="160103" y="3683000"/>
                </a:lnTo>
                <a:lnTo>
                  <a:pt x="177193" y="3721100"/>
                </a:lnTo>
                <a:lnTo>
                  <a:pt x="195127" y="3771900"/>
                </a:lnTo>
                <a:lnTo>
                  <a:pt x="213904" y="3822700"/>
                </a:lnTo>
                <a:lnTo>
                  <a:pt x="233519" y="3860800"/>
                </a:lnTo>
                <a:lnTo>
                  <a:pt x="253969" y="3911600"/>
                </a:lnTo>
                <a:lnTo>
                  <a:pt x="275251" y="3949700"/>
                </a:lnTo>
                <a:lnTo>
                  <a:pt x="297363" y="4000500"/>
                </a:lnTo>
                <a:lnTo>
                  <a:pt x="320301" y="4038600"/>
                </a:lnTo>
                <a:lnTo>
                  <a:pt x="344062" y="4089400"/>
                </a:lnTo>
                <a:lnTo>
                  <a:pt x="368642" y="4127500"/>
                </a:lnTo>
                <a:lnTo>
                  <a:pt x="394042" y="4178300"/>
                </a:lnTo>
                <a:lnTo>
                  <a:pt x="420187" y="4216400"/>
                </a:lnTo>
                <a:lnTo>
                  <a:pt x="447066" y="4254500"/>
                </a:lnTo>
                <a:lnTo>
                  <a:pt x="474673" y="4292600"/>
                </a:lnTo>
                <a:lnTo>
                  <a:pt x="502999" y="4343400"/>
                </a:lnTo>
                <a:lnTo>
                  <a:pt x="532035" y="4381500"/>
                </a:lnTo>
                <a:lnTo>
                  <a:pt x="561772" y="4419600"/>
                </a:lnTo>
                <a:lnTo>
                  <a:pt x="592203" y="4457700"/>
                </a:lnTo>
                <a:lnTo>
                  <a:pt x="623318" y="4495800"/>
                </a:lnTo>
                <a:lnTo>
                  <a:pt x="655109" y="4533900"/>
                </a:lnTo>
                <a:lnTo>
                  <a:pt x="687567" y="4572000"/>
                </a:lnTo>
                <a:lnTo>
                  <a:pt x="720685" y="4610100"/>
                </a:lnTo>
                <a:lnTo>
                  <a:pt x="754453" y="4648200"/>
                </a:lnTo>
                <a:lnTo>
                  <a:pt x="788863" y="4686300"/>
                </a:lnTo>
                <a:lnTo>
                  <a:pt x="823907" y="4711700"/>
                </a:lnTo>
                <a:lnTo>
                  <a:pt x="859576" y="4749800"/>
                </a:lnTo>
                <a:lnTo>
                  <a:pt x="895861" y="4787900"/>
                </a:lnTo>
                <a:lnTo>
                  <a:pt x="932754" y="4813300"/>
                </a:lnTo>
                <a:lnTo>
                  <a:pt x="970247" y="4851400"/>
                </a:lnTo>
                <a:lnTo>
                  <a:pt x="1008331" y="4876800"/>
                </a:lnTo>
                <a:lnTo>
                  <a:pt x="1046997" y="4914900"/>
                </a:lnTo>
                <a:lnTo>
                  <a:pt x="1086237" y="4940300"/>
                </a:lnTo>
                <a:lnTo>
                  <a:pt x="1126043" y="4978400"/>
                </a:lnTo>
                <a:lnTo>
                  <a:pt x="1207316" y="5029200"/>
                </a:lnTo>
                <a:lnTo>
                  <a:pt x="1290749" y="5080000"/>
                </a:lnTo>
                <a:lnTo>
                  <a:pt x="1376273" y="5130800"/>
                </a:lnTo>
                <a:lnTo>
                  <a:pt x="1552583" y="5232400"/>
                </a:lnTo>
                <a:lnTo>
                  <a:pt x="1597569" y="5245100"/>
                </a:lnTo>
                <a:lnTo>
                  <a:pt x="1688552" y="5295900"/>
                </a:lnTo>
                <a:lnTo>
                  <a:pt x="1734525" y="5308600"/>
                </a:lnTo>
                <a:lnTo>
                  <a:pt x="1780804" y="5334000"/>
                </a:lnTo>
                <a:lnTo>
                  <a:pt x="1921363" y="5372100"/>
                </a:lnTo>
                <a:lnTo>
                  <a:pt x="1968751" y="5397500"/>
                </a:lnTo>
                <a:lnTo>
                  <a:pt x="2112360" y="5435600"/>
                </a:lnTo>
                <a:lnTo>
                  <a:pt x="3393174" y="5435600"/>
                </a:lnTo>
                <a:lnTo>
                  <a:pt x="3536755" y="5397500"/>
                </a:lnTo>
                <a:lnTo>
                  <a:pt x="3584136" y="5372100"/>
                </a:lnTo>
                <a:lnTo>
                  <a:pt x="3724681" y="5334000"/>
                </a:lnTo>
                <a:lnTo>
                  <a:pt x="3770957" y="5308600"/>
                </a:lnTo>
                <a:lnTo>
                  <a:pt x="3816928" y="5295900"/>
                </a:lnTo>
                <a:lnTo>
                  <a:pt x="3907907" y="5245100"/>
                </a:lnTo>
                <a:lnTo>
                  <a:pt x="3952893" y="5232400"/>
                </a:lnTo>
                <a:lnTo>
                  <a:pt x="4129201" y="5130800"/>
                </a:lnTo>
                <a:lnTo>
                  <a:pt x="4214726" y="5080000"/>
                </a:lnTo>
                <a:lnTo>
                  <a:pt x="4298159" y="5029200"/>
                </a:lnTo>
                <a:lnTo>
                  <a:pt x="4379432" y="4978400"/>
                </a:lnTo>
                <a:lnTo>
                  <a:pt x="4419237" y="4940300"/>
                </a:lnTo>
                <a:lnTo>
                  <a:pt x="4458477" y="4914900"/>
                </a:lnTo>
                <a:lnTo>
                  <a:pt x="4497144" y="4876800"/>
                </a:lnTo>
                <a:lnTo>
                  <a:pt x="4535227" y="4851400"/>
                </a:lnTo>
                <a:lnTo>
                  <a:pt x="4572720" y="4813300"/>
                </a:lnTo>
                <a:lnTo>
                  <a:pt x="4609613" y="4787900"/>
                </a:lnTo>
                <a:lnTo>
                  <a:pt x="4645898" y="4749800"/>
                </a:lnTo>
                <a:lnTo>
                  <a:pt x="4681567" y="4711700"/>
                </a:lnTo>
                <a:lnTo>
                  <a:pt x="4716611" y="4686300"/>
                </a:lnTo>
                <a:lnTo>
                  <a:pt x="4751021" y="4648200"/>
                </a:lnTo>
                <a:lnTo>
                  <a:pt x="4784789" y="4610100"/>
                </a:lnTo>
                <a:lnTo>
                  <a:pt x="4817907" y="4572000"/>
                </a:lnTo>
                <a:lnTo>
                  <a:pt x="4850366" y="4533900"/>
                </a:lnTo>
                <a:lnTo>
                  <a:pt x="4882157" y="4495800"/>
                </a:lnTo>
                <a:lnTo>
                  <a:pt x="4913272" y="4457700"/>
                </a:lnTo>
                <a:lnTo>
                  <a:pt x="4943702" y="4419600"/>
                </a:lnTo>
                <a:lnTo>
                  <a:pt x="4973440" y="4381500"/>
                </a:lnTo>
                <a:lnTo>
                  <a:pt x="5002475" y="4343400"/>
                </a:lnTo>
                <a:lnTo>
                  <a:pt x="5030801" y="4292600"/>
                </a:lnTo>
                <a:lnTo>
                  <a:pt x="5058408" y="4254500"/>
                </a:lnTo>
                <a:lnTo>
                  <a:pt x="5085288" y="4216400"/>
                </a:lnTo>
                <a:lnTo>
                  <a:pt x="5111432" y="4178300"/>
                </a:lnTo>
                <a:lnTo>
                  <a:pt x="5136832" y="4127500"/>
                </a:lnTo>
                <a:lnTo>
                  <a:pt x="5161413" y="4089400"/>
                </a:lnTo>
                <a:lnTo>
                  <a:pt x="5185174" y="4038600"/>
                </a:lnTo>
                <a:lnTo>
                  <a:pt x="5208111" y="4000500"/>
                </a:lnTo>
                <a:lnTo>
                  <a:pt x="5230223" y="3949700"/>
                </a:lnTo>
                <a:lnTo>
                  <a:pt x="5251506" y="3911600"/>
                </a:lnTo>
                <a:lnTo>
                  <a:pt x="5271956" y="3860800"/>
                </a:lnTo>
                <a:lnTo>
                  <a:pt x="5291571" y="3822700"/>
                </a:lnTo>
                <a:lnTo>
                  <a:pt x="5310347" y="3771900"/>
                </a:lnTo>
                <a:lnTo>
                  <a:pt x="5328282" y="3721100"/>
                </a:lnTo>
                <a:lnTo>
                  <a:pt x="5345372" y="3683000"/>
                </a:lnTo>
                <a:lnTo>
                  <a:pt x="5361614" y="3632200"/>
                </a:lnTo>
                <a:lnTo>
                  <a:pt x="5377005" y="3581400"/>
                </a:lnTo>
                <a:lnTo>
                  <a:pt x="5391543" y="3530600"/>
                </a:lnTo>
                <a:lnTo>
                  <a:pt x="5405223" y="3492500"/>
                </a:lnTo>
                <a:lnTo>
                  <a:pt x="5418043" y="3441700"/>
                </a:lnTo>
                <a:lnTo>
                  <a:pt x="5430000" y="3390900"/>
                </a:lnTo>
                <a:lnTo>
                  <a:pt x="5441091" y="3340100"/>
                </a:lnTo>
                <a:lnTo>
                  <a:pt x="5451312" y="3302000"/>
                </a:lnTo>
                <a:lnTo>
                  <a:pt x="5460661" y="3251199"/>
                </a:lnTo>
                <a:lnTo>
                  <a:pt x="5469133" y="3200399"/>
                </a:lnTo>
                <a:lnTo>
                  <a:pt x="5476728" y="3149599"/>
                </a:lnTo>
                <a:lnTo>
                  <a:pt x="5483440" y="3098800"/>
                </a:lnTo>
                <a:lnTo>
                  <a:pt x="5489267" y="3048000"/>
                </a:lnTo>
                <a:lnTo>
                  <a:pt x="5494207" y="2997200"/>
                </a:lnTo>
                <a:lnTo>
                  <a:pt x="5498255" y="2946400"/>
                </a:lnTo>
                <a:lnTo>
                  <a:pt x="5501409" y="2908300"/>
                </a:lnTo>
                <a:lnTo>
                  <a:pt x="5503666" y="2857500"/>
                </a:lnTo>
                <a:lnTo>
                  <a:pt x="5505022" y="2806700"/>
                </a:lnTo>
                <a:lnTo>
                  <a:pt x="5505475" y="2755900"/>
                </a:lnTo>
                <a:lnTo>
                  <a:pt x="5505022" y="2705100"/>
                </a:lnTo>
                <a:lnTo>
                  <a:pt x="5503666" y="2654300"/>
                </a:lnTo>
                <a:lnTo>
                  <a:pt x="5501409" y="2603500"/>
                </a:lnTo>
                <a:lnTo>
                  <a:pt x="5498255" y="2552700"/>
                </a:lnTo>
                <a:lnTo>
                  <a:pt x="5494207" y="2501900"/>
                </a:lnTo>
                <a:lnTo>
                  <a:pt x="5489267" y="2451100"/>
                </a:lnTo>
                <a:lnTo>
                  <a:pt x="5483440" y="2400300"/>
                </a:lnTo>
                <a:lnTo>
                  <a:pt x="5476728" y="2362200"/>
                </a:lnTo>
                <a:lnTo>
                  <a:pt x="5469133" y="2311400"/>
                </a:lnTo>
                <a:lnTo>
                  <a:pt x="5460661" y="2260600"/>
                </a:lnTo>
                <a:lnTo>
                  <a:pt x="5451312" y="2209800"/>
                </a:lnTo>
                <a:lnTo>
                  <a:pt x="5441091" y="2159000"/>
                </a:lnTo>
                <a:lnTo>
                  <a:pt x="5430000" y="2108200"/>
                </a:lnTo>
                <a:lnTo>
                  <a:pt x="5418043" y="2070100"/>
                </a:lnTo>
                <a:lnTo>
                  <a:pt x="5405223" y="2019300"/>
                </a:lnTo>
                <a:lnTo>
                  <a:pt x="5391543" y="1968500"/>
                </a:lnTo>
                <a:lnTo>
                  <a:pt x="5377005" y="1917700"/>
                </a:lnTo>
                <a:lnTo>
                  <a:pt x="5361614" y="1879600"/>
                </a:lnTo>
                <a:lnTo>
                  <a:pt x="5345372" y="1828800"/>
                </a:lnTo>
                <a:lnTo>
                  <a:pt x="5328282" y="1778000"/>
                </a:lnTo>
                <a:lnTo>
                  <a:pt x="5310347" y="1739900"/>
                </a:lnTo>
                <a:lnTo>
                  <a:pt x="5291571" y="1689100"/>
                </a:lnTo>
                <a:lnTo>
                  <a:pt x="5271956" y="1638300"/>
                </a:lnTo>
                <a:lnTo>
                  <a:pt x="5251506" y="1600200"/>
                </a:lnTo>
                <a:lnTo>
                  <a:pt x="5230223" y="1549400"/>
                </a:lnTo>
                <a:lnTo>
                  <a:pt x="5208111" y="1511300"/>
                </a:lnTo>
                <a:lnTo>
                  <a:pt x="5185174" y="1460500"/>
                </a:lnTo>
                <a:lnTo>
                  <a:pt x="5161413" y="1422400"/>
                </a:lnTo>
                <a:lnTo>
                  <a:pt x="5136832" y="1371600"/>
                </a:lnTo>
                <a:lnTo>
                  <a:pt x="5111432" y="1333500"/>
                </a:lnTo>
                <a:lnTo>
                  <a:pt x="5085288" y="1295400"/>
                </a:lnTo>
                <a:lnTo>
                  <a:pt x="5058408" y="1244600"/>
                </a:lnTo>
                <a:lnTo>
                  <a:pt x="5030801" y="1206500"/>
                </a:lnTo>
                <a:lnTo>
                  <a:pt x="5002475" y="1168400"/>
                </a:lnTo>
                <a:lnTo>
                  <a:pt x="4973440" y="1130300"/>
                </a:lnTo>
                <a:lnTo>
                  <a:pt x="4943702" y="1092200"/>
                </a:lnTo>
                <a:lnTo>
                  <a:pt x="4913272" y="1041400"/>
                </a:lnTo>
                <a:lnTo>
                  <a:pt x="4882157" y="1003300"/>
                </a:lnTo>
                <a:lnTo>
                  <a:pt x="4850366" y="965200"/>
                </a:lnTo>
                <a:lnTo>
                  <a:pt x="4817907" y="927100"/>
                </a:lnTo>
                <a:lnTo>
                  <a:pt x="4784789" y="901700"/>
                </a:lnTo>
                <a:lnTo>
                  <a:pt x="4751021" y="863600"/>
                </a:lnTo>
                <a:lnTo>
                  <a:pt x="4716611" y="825500"/>
                </a:lnTo>
                <a:lnTo>
                  <a:pt x="4681567" y="787400"/>
                </a:lnTo>
                <a:lnTo>
                  <a:pt x="4645898" y="749300"/>
                </a:lnTo>
                <a:lnTo>
                  <a:pt x="4609613" y="723900"/>
                </a:lnTo>
                <a:lnTo>
                  <a:pt x="4572720" y="685800"/>
                </a:lnTo>
                <a:lnTo>
                  <a:pt x="4535227" y="660400"/>
                </a:lnTo>
                <a:lnTo>
                  <a:pt x="4497144" y="622300"/>
                </a:lnTo>
                <a:lnTo>
                  <a:pt x="4458477" y="596900"/>
                </a:lnTo>
                <a:lnTo>
                  <a:pt x="4419237" y="558800"/>
                </a:lnTo>
                <a:lnTo>
                  <a:pt x="4339069" y="508000"/>
                </a:lnTo>
                <a:lnTo>
                  <a:pt x="4298159" y="469900"/>
                </a:lnTo>
                <a:lnTo>
                  <a:pt x="4214726" y="419100"/>
                </a:lnTo>
                <a:lnTo>
                  <a:pt x="4129201" y="368300"/>
                </a:lnTo>
                <a:lnTo>
                  <a:pt x="3997527" y="292100"/>
                </a:lnTo>
                <a:lnTo>
                  <a:pt x="3952893" y="279400"/>
                </a:lnTo>
                <a:lnTo>
                  <a:pt x="3862582" y="228600"/>
                </a:lnTo>
                <a:lnTo>
                  <a:pt x="3816928" y="215900"/>
                </a:lnTo>
                <a:lnTo>
                  <a:pt x="3770957" y="190500"/>
                </a:lnTo>
                <a:lnTo>
                  <a:pt x="3678111" y="165100"/>
                </a:lnTo>
                <a:lnTo>
                  <a:pt x="3631259" y="139700"/>
                </a:lnTo>
                <a:lnTo>
                  <a:pt x="3296371" y="50800"/>
                </a:lnTo>
                <a:close/>
              </a:path>
              <a:path w="5506084" h="5499100" extrusionOk="0">
                <a:moveTo>
                  <a:pt x="3149777" y="25400"/>
                </a:moveTo>
                <a:lnTo>
                  <a:pt x="2355832" y="25400"/>
                </a:lnTo>
                <a:lnTo>
                  <a:pt x="2257894" y="50800"/>
                </a:lnTo>
                <a:lnTo>
                  <a:pt x="3247680" y="50800"/>
                </a:lnTo>
                <a:lnTo>
                  <a:pt x="3149777" y="25400"/>
                </a:lnTo>
                <a:close/>
              </a:path>
              <a:path w="5506084" h="5499100" extrusionOk="0">
                <a:moveTo>
                  <a:pt x="3051256" y="12700"/>
                </a:moveTo>
                <a:lnTo>
                  <a:pt x="2454396" y="12700"/>
                </a:lnTo>
                <a:lnTo>
                  <a:pt x="2405041" y="25400"/>
                </a:lnTo>
                <a:lnTo>
                  <a:pt x="3100588" y="25400"/>
                </a:lnTo>
                <a:lnTo>
                  <a:pt x="3051256" y="12700"/>
                </a:lnTo>
                <a:close/>
              </a:path>
              <a:path w="5506084" h="5499100" extrusionOk="0">
                <a:moveTo>
                  <a:pt x="2902520" y="0"/>
                </a:moveTo>
                <a:lnTo>
                  <a:pt x="2603211" y="0"/>
                </a:lnTo>
                <a:lnTo>
                  <a:pt x="2553492" y="12700"/>
                </a:lnTo>
                <a:lnTo>
                  <a:pt x="2952210" y="12700"/>
                </a:lnTo>
                <a:lnTo>
                  <a:pt x="2902520" y="0"/>
                </a:lnTo>
                <a:close/>
              </a:path>
            </a:pathLst>
          </a:custGeom>
          <a:solidFill>
            <a:srgbClr val="F37C1F">
              <a:alpha val="4588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40" name="Google Shape;440;p77"/>
          <p:cNvSpPr/>
          <p:nvPr/>
        </p:nvSpPr>
        <p:spPr>
          <a:xfrm>
            <a:off x="4676038" y="437299"/>
            <a:ext cx="5506084" cy="5499100"/>
          </a:xfrm>
          <a:custGeom>
            <a:avLst/>
            <a:gdLst/>
            <a:ahLst/>
            <a:cxnLst/>
            <a:rect l="l" t="t" r="r" b="b"/>
            <a:pathLst>
              <a:path w="5506084" h="5499100" extrusionOk="0">
                <a:moveTo>
                  <a:pt x="3051256" y="5486400"/>
                </a:moveTo>
                <a:lnTo>
                  <a:pt x="2454397" y="5486400"/>
                </a:lnTo>
                <a:lnTo>
                  <a:pt x="2503884" y="5499100"/>
                </a:lnTo>
                <a:lnTo>
                  <a:pt x="3001793" y="5499100"/>
                </a:lnTo>
                <a:lnTo>
                  <a:pt x="3051256" y="5486400"/>
                </a:lnTo>
                <a:close/>
              </a:path>
              <a:path w="5506084" h="5499100" extrusionOk="0">
                <a:moveTo>
                  <a:pt x="3149777" y="5473700"/>
                </a:moveTo>
                <a:lnTo>
                  <a:pt x="2355835" y="5473700"/>
                </a:lnTo>
                <a:lnTo>
                  <a:pt x="2405043" y="5486400"/>
                </a:lnTo>
                <a:lnTo>
                  <a:pt x="3100588" y="5486400"/>
                </a:lnTo>
                <a:lnTo>
                  <a:pt x="3149777" y="5473700"/>
                </a:lnTo>
                <a:close/>
              </a:path>
              <a:path w="5506084" h="5499100" extrusionOk="0">
                <a:moveTo>
                  <a:pt x="3344873" y="5435600"/>
                </a:moveTo>
                <a:lnTo>
                  <a:pt x="2160678" y="5435600"/>
                </a:lnTo>
                <a:lnTo>
                  <a:pt x="2306782" y="5473700"/>
                </a:lnTo>
                <a:lnTo>
                  <a:pt x="3198812" y="5473700"/>
                </a:lnTo>
                <a:lnTo>
                  <a:pt x="3344873" y="5435600"/>
                </a:lnTo>
                <a:close/>
              </a:path>
              <a:path w="5506084" h="5499100" extrusionOk="0">
                <a:moveTo>
                  <a:pt x="3296371" y="50800"/>
                </a:moveTo>
                <a:lnTo>
                  <a:pt x="2209192" y="50800"/>
                </a:lnTo>
                <a:lnTo>
                  <a:pt x="1874244" y="139700"/>
                </a:lnTo>
                <a:lnTo>
                  <a:pt x="1827387" y="165100"/>
                </a:lnTo>
                <a:lnTo>
                  <a:pt x="1734535" y="190500"/>
                </a:lnTo>
                <a:lnTo>
                  <a:pt x="1688562" y="215900"/>
                </a:lnTo>
                <a:lnTo>
                  <a:pt x="1642907" y="228600"/>
                </a:lnTo>
                <a:lnTo>
                  <a:pt x="1552595" y="279400"/>
                </a:lnTo>
                <a:lnTo>
                  <a:pt x="1507961" y="292100"/>
                </a:lnTo>
                <a:lnTo>
                  <a:pt x="1376286" y="368300"/>
                </a:lnTo>
                <a:lnTo>
                  <a:pt x="1290759" y="419100"/>
                </a:lnTo>
                <a:lnTo>
                  <a:pt x="1207325" y="469900"/>
                </a:lnTo>
                <a:lnTo>
                  <a:pt x="1166413" y="508000"/>
                </a:lnTo>
                <a:lnTo>
                  <a:pt x="1086244" y="558800"/>
                </a:lnTo>
                <a:lnTo>
                  <a:pt x="1047004" y="596900"/>
                </a:lnTo>
                <a:lnTo>
                  <a:pt x="1008338" y="622300"/>
                </a:lnTo>
                <a:lnTo>
                  <a:pt x="970254" y="660400"/>
                </a:lnTo>
                <a:lnTo>
                  <a:pt x="932761" y="685800"/>
                </a:lnTo>
                <a:lnTo>
                  <a:pt x="895868" y="723900"/>
                </a:lnTo>
                <a:lnTo>
                  <a:pt x="859582" y="749300"/>
                </a:lnTo>
                <a:lnTo>
                  <a:pt x="823914" y="787400"/>
                </a:lnTo>
                <a:lnTo>
                  <a:pt x="788870" y="825500"/>
                </a:lnTo>
                <a:lnTo>
                  <a:pt x="754459" y="863600"/>
                </a:lnTo>
                <a:lnTo>
                  <a:pt x="720691" y="901700"/>
                </a:lnTo>
                <a:lnTo>
                  <a:pt x="687574" y="939800"/>
                </a:lnTo>
                <a:lnTo>
                  <a:pt x="655115" y="965200"/>
                </a:lnTo>
                <a:lnTo>
                  <a:pt x="623324" y="1003300"/>
                </a:lnTo>
                <a:lnTo>
                  <a:pt x="592208" y="1041400"/>
                </a:lnTo>
                <a:lnTo>
                  <a:pt x="561778" y="1092200"/>
                </a:lnTo>
                <a:lnTo>
                  <a:pt x="532040" y="1130300"/>
                </a:lnTo>
                <a:lnTo>
                  <a:pt x="503004" y="1168400"/>
                </a:lnTo>
                <a:lnTo>
                  <a:pt x="474677" y="1206500"/>
                </a:lnTo>
                <a:lnTo>
                  <a:pt x="447070" y="1244600"/>
                </a:lnTo>
                <a:lnTo>
                  <a:pt x="420189" y="1295400"/>
                </a:lnTo>
                <a:lnTo>
                  <a:pt x="394044" y="1333500"/>
                </a:lnTo>
                <a:lnTo>
                  <a:pt x="368642" y="1371600"/>
                </a:lnTo>
                <a:lnTo>
                  <a:pt x="344062" y="1422400"/>
                </a:lnTo>
                <a:lnTo>
                  <a:pt x="320301" y="1460500"/>
                </a:lnTo>
                <a:lnTo>
                  <a:pt x="297363" y="1511300"/>
                </a:lnTo>
                <a:lnTo>
                  <a:pt x="275251" y="1549400"/>
                </a:lnTo>
                <a:lnTo>
                  <a:pt x="253969" y="1600200"/>
                </a:lnTo>
                <a:lnTo>
                  <a:pt x="233519" y="1638300"/>
                </a:lnTo>
                <a:lnTo>
                  <a:pt x="213904" y="1689100"/>
                </a:lnTo>
                <a:lnTo>
                  <a:pt x="195127" y="1739900"/>
                </a:lnTo>
                <a:lnTo>
                  <a:pt x="177193" y="1778000"/>
                </a:lnTo>
                <a:lnTo>
                  <a:pt x="160103" y="1828800"/>
                </a:lnTo>
                <a:lnTo>
                  <a:pt x="143860" y="1879600"/>
                </a:lnTo>
                <a:lnTo>
                  <a:pt x="128469" y="1917700"/>
                </a:lnTo>
                <a:lnTo>
                  <a:pt x="113932" y="1968500"/>
                </a:lnTo>
                <a:lnTo>
                  <a:pt x="100251" y="2019300"/>
                </a:lnTo>
                <a:lnTo>
                  <a:pt x="87431" y="2070100"/>
                </a:lnTo>
                <a:lnTo>
                  <a:pt x="75474" y="2108200"/>
                </a:lnTo>
                <a:lnTo>
                  <a:pt x="64384" y="2159000"/>
                </a:lnTo>
                <a:lnTo>
                  <a:pt x="54162" y="2209800"/>
                </a:lnTo>
                <a:lnTo>
                  <a:pt x="44814" y="2260600"/>
                </a:lnTo>
                <a:lnTo>
                  <a:pt x="36341" y="2311400"/>
                </a:lnTo>
                <a:lnTo>
                  <a:pt x="28747" y="2362200"/>
                </a:lnTo>
                <a:lnTo>
                  <a:pt x="22034" y="2400300"/>
                </a:lnTo>
                <a:lnTo>
                  <a:pt x="16207" y="2451100"/>
                </a:lnTo>
                <a:lnTo>
                  <a:pt x="11268" y="2501900"/>
                </a:lnTo>
                <a:lnTo>
                  <a:pt x="7219" y="2552700"/>
                </a:lnTo>
                <a:lnTo>
                  <a:pt x="4065" y="2603500"/>
                </a:lnTo>
                <a:lnTo>
                  <a:pt x="1809" y="2654300"/>
                </a:lnTo>
                <a:lnTo>
                  <a:pt x="452" y="2705100"/>
                </a:lnTo>
                <a:lnTo>
                  <a:pt x="0" y="2755900"/>
                </a:lnTo>
                <a:lnTo>
                  <a:pt x="452" y="2806700"/>
                </a:lnTo>
                <a:lnTo>
                  <a:pt x="1809" y="2857500"/>
                </a:lnTo>
                <a:lnTo>
                  <a:pt x="4065" y="2908300"/>
                </a:lnTo>
                <a:lnTo>
                  <a:pt x="7219" y="2946400"/>
                </a:lnTo>
                <a:lnTo>
                  <a:pt x="11268" y="2997200"/>
                </a:lnTo>
                <a:lnTo>
                  <a:pt x="16207" y="3048000"/>
                </a:lnTo>
                <a:lnTo>
                  <a:pt x="22034" y="3098800"/>
                </a:lnTo>
                <a:lnTo>
                  <a:pt x="28747" y="3149600"/>
                </a:lnTo>
                <a:lnTo>
                  <a:pt x="36341" y="3200400"/>
                </a:lnTo>
                <a:lnTo>
                  <a:pt x="44814" y="3251200"/>
                </a:lnTo>
                <a:lnTo>
                  <a:pt x="54162" y="3302000"/>
                </a:lnTo>
                <a:lnTo>
                  <a:pt x="64384" y="3340100"/>
                </a:lnTo>
                <a:lnTo>
                  <a:pt x="75474" y="3390900"/>
                </a:lnTo>
                <a:lnTo>
                  <a:pt x="87431" y="3441700"/>
                </a:lnTo>
                <a:lnTo>
                  <a:pt x="100251" y="3492500"/>
                </a:lnTo>
                <a:lnTo>
                  <a:pt x="113932" y="3543300"/>
                </a:lnTo>
                <a:lnTo>
                  <a:pt x="128469" y="3581400"/>
                </a:lnTo>
                <a:lnTo>
                  <a:pt x="143860" y="3632200"/>
                </a:lnTo>
                <a:lnTo>
                  <a:pt x="160103" y="3683000"/>
                </a:lnTo>
                <a:lnTo>
                  <a:pt x="177193" y="3721100"/>
                </a:lnTo>
                <a:lnTo>
                  <a:pt x="195127" y="3771900"/>
                </a:lnTo>
                <a:lnTo>
                  <a:pt x="213904" y="3822700"/>
                </a:lnTo>
                <a:lnTo>
                  <a:pt x="233519" y="3860800"/>
                </a:lnTo>
                <a:lnTo>
                  <a:pt x="253969" y="3911600"/>
                </a:lnTo>
                <a:lnTo>
                  <a:pt x="275251" y="3949700"/>
                </a:lnTo>
                <a:lnTo>
                  <a:pt x="297363" y="4000500"/>
                </a:lnTo>
                <a:lnTo>
                  <a:pt x="320301" y="4038600"/>
                </a:lnTo>
                <a:lnTo>
                  <a:pt x="344062" y="4089400"/>
                </a:lnTo>
                <a:lnTo>
                  <a:pt x="368642" y="4127500"/>
                </a:lnTo>
                <a:lnTo>
                  <a:pt x="394044" y="4178300"/>
                </a:lnTo>
                <a:lnTo>
                  <a:pt x="420189" y="4216400"/>
                </a:lnTo>
                <a:lnTo>
                  <a:pt x="447070" y="4254500"/>
                </a:lnTo>
                <a:lnTo>
                  <a:pt x="474677" y="4292600"/>
                </a:lnTo>
                <a:lnTo>
                  <a:pt x="503004" y="4343400"/>
                </a:lnTo>
                <a:lnTo>
                  <a:pt x="532040" y="4381500"/>
                </a:lnTo>
                <a:lnTo>
                  <a:pt x="561778" y="4419600"/>
                </a:lnTo>
                <a:lnTo>
                  <a:pt x="592208" y="4457700"/>
                </a:lnTo>
                <a:lnTo>
                  <a:pt x="623324" y="4495800"/>
                </a:lnTo>
                <a:lnTo>
                  <a:pt x="655115" y="4533900"/>
                </a:lnTo>
                <a:lnTo>
                  <a:pt x="687574" y="4572000"/>
                </a:lnTo>
                <a:lnTo>
                  <a:pt x="720691" y="4610100"/>
                </a:lnTo>
                <a:lnTo>
                  <a:pt x="754459" y="4648200"/>
                </a:lnTo>
                <a:lnTo>
                  <a:pt x="788870" y="4686300"/>
                </a:lnTo>
                <a:lnTo>
                  <a:pt x="823914" y="4711700"/>
                </a:lnTo>
                <a:lnTo>
                  <a:pt x="859582" y="4749800"/>
                </a:lnTo>
                <a:lnTo>
                  <a:pt x="895868" y="4787900"/>
                </a:lnTo>
                <a:lnTo>
                  <a:pt x="932761" y="4813300"/>
                </a:lnTo>
                <a:lnTo>
                  <a:pt x="970254" y="4851400"/>
                </a:lnTo>
                <a:lnTo>
                  <a:pt x="1008338" y="4876800"/>
                </a:lnTo>
                <a:lnTo>
                  <a:pt x="1047004" y="4914900"/>
                </a:lnTo>
                <a:lnTo>
                  <a:pt x="1086244" y="4940300"/>
                </a:lnTo>
                <a:lnTo>
                  <a:pt x="1126050" y="4978400"/>
                </a:lnTo>
                <a:lnTo>
                  <a:pt x="1166413" y="5003800"/>
                </a:lnTo>
                <a:lnTo>
                  <a:pt x="1248776" y="5054600"/>
                </a:lnTo>
                <a:lnTo>
                  <a:pt x="1333265" y="5105400"/>
                </a:lnTo>
                <a:lnTo>
                  <a:pt x="1419795" y="5156200"/>
                </a:lnTo>
                <a:lnTo>
                  <a:pt x="1597581" y="5257800"/>
                </a:lnTo>
                <a:lnTo>
                  <a:pt x="1642907" y="5270500"/>
                </a:lnTo>
                <a:lnTo>
                  <a:pt x="1688562" y="5295900"/>
                </a:lnTo>
                <a:lnTo>
                  <a:pt x="1734535" y="5308600"/>
                </a:lnTo>
                <a:lnTo>
                  <a:pt x="1780814" y="5334000"/>
                </a:lnTo>
                <a:lnTo>
                  <a:pt x="1921371" y="5372100"/>
                </a:lnTo>
                <a:lnTo>
                  <a:pt x="1968759" y="5397500"/>
                </a:lnTo>
                <a:lnTo>
                  <a:pt x="2112366" y="5435600"/>
                </a:lnTo>
                <a:lnTo>
                  <a:pt x="3393174" y="5435600"/>
                </a:lnTo>
                <a:lnTo>
                  <a:pt x="3536755" y="5397500"/>
                </a:lnTo>
                <a:lnTo>
                  <a:pt x="3584136" y="5372100"/>
                </a:lnTo>
                <a:lnTo>
                  <a:pt x="3724681" y="5334000"/>
                </a:lnTo>
                <a:lnTo>
                  <a:pt x="3770957" y="5308600"/>
                </a:lnTo>
                <a:lnTo>
                  <a:pt x="3816928" y="5295900"/>
                </a:lnTo>
                <a:lnTo>
                  <a:pt x="3862582" y="5270500"/>
                </a:lnTo>
                <a:lnTo>
                  <a:pt x="3907907" y="5257800"/>
                </a:lnTo>
                <a:lnTo>
                  <a:pt x="4085692" y="5156200"/>
                </a:lnTo>
                <a:lnTo>
                  <a:pt x="4172222" y="5105400"/>
                </a:lnTo>
                <a:lnTo>
                  <a:pt x="4256711" y="5054600"/>
                </a:lnTo>
                <a:lnTo>
                  <a:pt x="4339074" y="5003800"/>
                </a:lnTo>
                <a:lnTo>
                  <a:pt x="4379437" y="4978400"/>
                </a:lnTo>
                <a:lnTo>
                  <a:pt x="4419243" y="4940300"/>
                </a:lnTo>
                <a:lnTo>
                  <a:pt x="4458483" y="4914900"/>
                </a:lnTo>
                <a:lnTo>
                  <a:pt x="4497150" y="4876800"/>
                </a:lnTo>
                <a:lnTo>
                  <a:pt x="4535233" y="4851400"/>
                </a:lnTo>
                <a:lnTo>
                  <a:pt x="4572726" y="4813300"/>
                </a:lnTo>
                <a:lnTo>
                  <a:pt x="4609620" y="4787900"/>
                </a:lnTo>
                <a:lnTo>
                  <a:pt x="4645905" y="4749800"/>
                </a:lnTo>
                <a:lnTo>
                  <a:pt x="4681574" y="4711700"/>
                </a:lnTo>
                <a:lnTo>
                  <a:pt x="4716617" y="4686300"/>
                </a:lnTo>
                <a:lnTo>
                  <a:pt x="4751028" y="4648200"/>
                </a:lnTo>
                <a:lnTo>
                  <a:pt x="4784796" y="4610100"/>
                </a:lnTo>
                <a:lnTo>
                  <a:pt x="4817914" y="4572000"/>
                </a:lnTo>
                <a:lnTo>
                  <a:pt x="4850372" y="4533900"/>
                </a:lnTo>
                <a:lnTo>
                  <a:pt x="4882164" y="4495800"/>
                </a:lnTo>
                <a:lnTo>
                  <a:pt x="4913279" y="4457700"/>
                </a:lnTo>
                <a:lnTo>
                  <a:pt x="4943709" y="4419600"/>
                </a:lnTo>
                <a:lnTo>
                  <a:pt x="4973447" y="4381500"/>
                </a:lnTo>
                <a:lnTo>
                  <a:pt x="5002483" y="4343400"/>
                </a:lnTo>
                <a:lnTo>
                  <a:pt x="5030810" y="4292600"/>
                </a:lnTo>
                <a:lnTo>
                  <a:pt x="5058417" y="4254500"/>
                </a:lnTo>
                <a:lnTo>
                  <a:pt x="5085298" y="4216400"/>
                </a:lnTo>
                <a:lnTo>
                  <a:pt x="5111443" y="4178300"/>
                </a:lnTo>
                <a:lnTo>
                  <a:pt x="5136845" y="4127500"/>
                </a:lnTo>
                <a:lnTo>
                  <a:pt x="5161424" y="4089400"/>
                </a:lnTo>
                <a:lnTo>
                  <a:pt x="5185184" y="4038600"/>
                </a:lnTo>
                <a:lnTo>
                  <a:pt x="5208121" y="4000500"/>
                </a:lnTo>
                <a:lnTo>
                  <a:pt x="5230231" y="3949700"/>
                </a:lnTo>
                <a:lnTo>
                  <a:pt x="5251513" y="3911600"/>
                </a:lnTo>
                <a:lnTo>
                  <a:pt x="5271962" y="3860800"/>
                </a:lnTo>
                <a:lnTo>
                  <a:pt x="5291576" y="3822700"/>
                </a:lnTo>
                <a:lnTo>
                  <a:pt x="5310352" y="3771900"/>
                </a:lnTo>
                <a:lnTo>
                  <a:pt x="5328286" y="3721100"/>
                </a:lnTo>
                <a:lnTo>
                  <a:pt x="5345375" y="3683000"/>
                </a:lnTo>
                <a:lnTo>
                  <a:pt x="5361617" y="3632200"/>
                </a:lnTo>
                <a:lnTo>
                  <a:pt x="5377008" y="3581400"/>
                </a:lnTo>
                <a:lnTo>
                  <a:pt x="5391545" y="3543300"/>
                </a:lnTo>
                <a:lnTo>
                  <a:pt x="5405225" y="3492500"/>
                </a:lnTo>
                <a:lnTo>
                  <a:pt x="5418045" y="3441700"/>
                </a:lnTo>
                <a:lnTo>
                  <a:pt x="5430001" y="3390900"/>
                </a:lnTo>
                <a:lnTo>
                  <a:pt x="5441092" y="3340100"/>
                </a:lnTo>
                <a:lnTo>
                  <a:pt x="5451313" y="3302000"/>
                </a:lnTo>
                <a:lnTo>
                  <a:pt x="5460661" y="3251200"/>
                </a:lnTo>
                <a:lnTo>
                  <a:pt x="5469134" y="3200400"/>
                </a:lnTo>
                <a:lnTo>
                  <a:pt x="5476728" y="3149600"/>
                </a:lnTo>
                <a:lnTo>
                  <a:pt x="5483440" y="3098800"/>
                </a:lnTo>
                <a:lnTo>
                  <a:pt x="5489268" y="3048000"/>
                </a:lnTo>
                <a:lnTo>
                  <a:pt x="5494207" y="2997200"/>
                </a:lnTo>
                <a:lnTo>
                  <a:pt x="5498255" y="2946400"/>
                </a:lnTo>
                <a:lnTo>
                  <a:pt x="5501409" y="2908300"/>
                </a:lnTo>
                <a:lnTo>
                  <a:pt x="5503666" y="2857500"/>
                </a:lnTo>
                <a:lnTo>
                  <a:pt x="5505022" y="2806700"/>
                </a:lnTo>
                <a:lnTo>
                  <a:pt x="5505475" y="2755900"/>
                </a:lnTo>
                <a:lnTo>
                  <a:pt x="5505022" y="2705100"/>
                </a:lnTo>
                <a:lnTo>
                  <a:pt x="5503666" y="2654300"/>
                </a:lnTo>
                <a:lnTo>
                  <a:pt x="5501409" y="2603500"/>
                </a:lnTo>
                <a:lnTo>
                  <a:pt x="5498255" y="2552700"/>
                </a:lnTo>
                <a:lnTo>
                  <a:pt x="5494207" y="2501900"/>
                </a:lnTo>
                <a:lnTo>
                  <a:pt x="5489268" y="2451100"/>
                </a:lnTo>
                <a:lnTo>
                  <a:pt x="5483440" y="2400300"/>
                </a:lnTo>
                <a:lnTo>
                  <a:pt x="5476728" y="2362200"/>
                </a:lnTo>
                <a:lnTo>
                  <a:pt x="5469134" y="2311400"/>
                </a:lnTo>
                <a:lnTo>
                  <a:pt x="5460661" y="2260600"/>
                </a:lnTo>
                <a:lnTo>
                  <a:pt x="5451313" y="2209800"/>
                </a:lnTo>
                <a:lnTo>
                  <a:pt x="5441092" y="2159000"/>
                </a:lnTo>
                <a:lnTo>
                  <a:pt x="5430001" y="2108200"/>
                </a:lnTo>
                <a:lnTo>
                  <a:pt x="5418045" y="2070100"/>
                </a:lnTo>
                <a:lnTo>
                  <a:pt x="5405225" y="2019300"/>
                </a:lnTo>
                <a:lnTo>
                  <a:pt x="5391545" y="1968500"/>
                </a:lnTo>
                <a:lnTo>
                  <a:pt x="5377008" y="1917700"/>
                </a:lnTo>
                <a:lnTo>
                  <a:pt x="5361617" y="1879600"/>
                </a:lnTo>
                <a:lnTo>
                  <a:pt x="5345375" y="1828800"/>
                </a:lnTo>
                <a:lnTo>
                  <a:pt x="5328286" y="1778000"/>
                </a:lnTo>
                <a:lnTo>
                  <a:pt x="5310352" y="1739900"/>
                </a:lnTo>
                <a:lnTo>
                  <a:pt x="5291576" y="1689100"/>
                </a:lnTo>
                <a:lnTo>
                  <a:pt x="5271962" y="1638300"/>
                </a:lnTo>
                <a:lnTo>
                  <a:pt x="5251513" y="1600200"/>
                </a:lnTo>
                <a:lnTo>
                  <a:pt x="5230231" y="1549400"/>
                </a:lnTo>
                <a:lnTo>
                  <a:pt x="5208121" y="1511300"/>
                </a:lnTo>
                <a:lnTo>
                  <a:pt x="5185184" y="1460500"/>
                </a:lnTo>
                <a:lnTo>
                  <a:pt x="5161424" y="1422400"/>
                </a:lnTo>
                <a:lnTo>
                  <a:pt x="5136845" y="1371600"/>
                </a:lnTo>
                <a:lnTo>
                  <a:pt x="5111443" y="1333500"/>
                </a:lnTo>
                <a:lnTo>
                  <a:pt x="5085298" y="1295400"/>
                </a:lnTo>
                <a:lnTo>
                  <a:pt x="5058417" y="1244600"/>
                </a:lnTo>
                <a:lnTo>
                  <a:pt x="5030810" y="1206500"/>
                </a:lnTo>
                <a:lnTo>
                  <a:pt x="5002483" y="1168400"/>
                </a:lnTo>
                <a:lnTo>
                  <a:pt x="4973447" y="1130300"/>
                </a:lnTo>
                <a:lnTo>
                  <a:pt x="4943709" y="1092200"/>
                </a:lnTo>
                <a:lnTo>
                  <a:pt x="4913279" y="1041400"/>
                </a:lnTo>
                <a:lnTo>
                  <a:pt x="4882164" y="1003300"/>
                </a:lnTo>
                <a:lnTo>
                  <a:pt x="4850372" y="965200"/>
                </a:lnTo>
                <a:lnTo>
                  <a:pt x="4817914" y="939800"/>
                </a:lnTo>
                <a:lnTo>
                  <a:pt x="4784796" y="901700"/>
                </a:lnTo>
                <a:lnTo>
                  <a:pt x="4751028" y="863600"/>
                </a:lnTo>
                <a:lnTo>
                  <a:pt x="4716617" y="825500"/>
                </a:lnTo>
                <a:lnTo>
                  <a:pt x="4681574" y="787400"/>
                </a:lnTo>
                <a:lnTo>
                  <a:pt x="4645905" y="749300"/>
                </a:lnTo>
                <a:lnTo>
                  <a:pt x="4609620" y="723900"/>
                </a:lnTo>
                <a:lnTo>
                  <a:pt x="4572726" y="685800"/>
                </a:lnTo>
                <a:lnTo>
                  <a:pt x="4535233" y="660400"/>
                </a:lnTo>
                <a:lnTo>
                  <a:pt x="4497150" y="622300"/>
                </a:lnTo>
                <a:lnTo>
                  <a:pt x="4458483" y="596900"/>
                </a:lnTo>
                <a:lnTo>
                  <a:pt x="4419243" y="558800"/>
                </a:lnTo>
                <a:lnTo>
                  <a:pt x="4339074" y="508000"/>
                </a:lnTo>
                <a:lnTo>
                  <a:pt x="4298162" y="469900"/>
                </a:lnTo>
                <a:lnTo>
                  <a:pt x="4214728" y="419100"/>
                </a:lnTo>
                <a:lnTo>
                  <a:pt x="4129201" y="368300"/>
                </a:lnTo>
                <a:lnTo>
                  <a:pt x="3997527" y="292100"/>
                </a:lnTo>
                <a:lnTo>
                  <a:pt x="3952893" y="279400"/>
                </a:lnTo>
                <a:lnTo>
                  <a:pt x="3862582" y="228600"/>
                </a:lnTo>
                <a:lnTo>
                  <a:pt x="3816928" y="215900"/>
                </a:lnTo>
                <a:lnTo>
                  <a:pt x="3770957" y="190500"/>
                </a:lnTo>
                <a:lnTo>
                  <a:pt x="3678111" y="165100"/>
                </a:lnTo>
                <a:lnTo>
                  <a:pt x="3631259" y="139700"/>
                </a:lnTo>
                <a:lnTo>
                  <a:pt x="3296371" y="50800"/>
                </a:lnTo>
                <a:close/>
              </a:path>
              <a:path w="5506084" h="5499100" extrusionOk="0">
                <a:moveTo>
                  <a:pt x="3149777" y="25400"/>
                </a:moveTo>
                <a:lnTo>
                  <a:pt x="2355835" y="25400"/>
                </a:lnTo>
                <a:lnTo>
                  <a:pt x="2257897" y="50800"/>
                </a:lnTo>
                <a:lnTo>
                  <a:pt x="3247680" y="50800"/>
                </a:lnTo>
                <a:lnTo>
                  <a:pt x="3149777" y="25400"/>
                </a:lnTo>
                <a:close/>
              </a:path>
              <a:path w="5506084" h="5499100" extrusionOk="0">
                <a:moveTo>
                  <a:pt x="3051256" y="12700"/>
                </a:moveTo>
                <a:lnTo>
                  <a:pt x="2454397" y="12700"/>
                </a:lnTo>
                <a:lnTo>
                  <a:pt x="2405043" y="25400"/>
                </a:lnTo>
                <a:lnTo>
                  <a:pt x="3100588" y="25400"/>
                </a:lnTo>
                <a:lnTo>
                  <a:pt x="3051256" y="12700"/>
                </a:lnTo>
                <a:close/>
              </a:path>
              <a:path w="5506084" h="5499100" extrusionOk="0">
                <a:moveTo>
                  <a:pt x="2902520" y="0"/>
                </a:moveTo>
                <a:lnTo>
                  <a:pt x="2603212" y="0"/>
                </a:lnTo>
                <a:lnTo>
                  <a:pt x="2553493" y="12700"/>
                </a:lnTo>
                <a:lnTo>
                  <a:pt x="2952210" y="12700"/>
                </a:lnTo>
                <a:lnTo>
                  <a:pt x="2902520" y="0"/>
                </a:lnTo>
                <a:close/>
              </a:path>
            </a:pathLst>
          </a:custGeom>
          <a:solidFill>
            <a:srgbClr val="005371">
              <a:alpha val="3373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41" name="Google Shape;441;p77"/>
          <p:cNvSpPr txBox="1">
            <a:spLocks noGrp="1"/>
          </p:cNvSpPr>
          <p:nvPr>
            <p:ph type="title"/>
          </p:nvPr>
        </p:nvSpPr>
        <p:spPr>
          <a:xfrm>
            <a:off x="1925793" y="2609620"/>
            <a:ext cx="2552700" cy="1148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525" rIns="0" bIns="0" anchor="t" anchorCtr="0">
            <a:sp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3700" b="1">
                <a:solidFill>
                  <a:srgbClr val="000000"/>
                </a:solidFill>
              </a:rPr>
              <a:t>Odprti podatki</a:t>
            </a:r>
            <a:endParaRPr sz="3700" b="1"/>
          </a:p>
        </p:txBody>
      </p:sp>
      <p:sp>
        <p:nvSpPr>
          <p:cNvPr id="442" name="Google Shape;442;p77"/>
          <p:cNvSpPr/>
          <p:nvPr/>
        </p:nvSpPr>
        <p:spPr>
          <a:xfrm>
            <a:off x="4906314" y="2426766"/>
            <a:ext cx="4958700" cy="15141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43" name="Google Shape;443;p77"/>
          <p:cNvSpPr txBox="1"/>
          <p:nvPr/>
        </p:nvSpPr>
        <p:spPr>
          <a:xfrm>
            <a:off x="312300" y="5936400"/>
            <a:ext cx="11879700" cy="809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5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“Odprti dostop, kolikor je mogoče, ter zaprti dostop, kolikor je nujno.”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600"/>
              <a:t>“</a:t>
            </a:r>
            <a:r>
              <a:rPr lang="sl-SI" sz="2000" i="1"/>
              <a:t>As open as </a:t>
            </a:r>
            <a:r>
              <a:rPr lang="sl-SI" sz="2000" i="1" err="1"/>
              <a:t>possible</a:t>
            </a:r>
            <a:r>
              <a:rPr lang="sl-SI" sz="2000" i="1"/>
              <a:t>, as </a:t>
            </a:r>
            <a:r>
              <a:rPr lang="sl-SI" sz="2000" i="1" err="1"/>
              <a:t>closed</a:t>
            </a:r>
            <a:r>
              <a:rPr lang="sl-SI" sz="2000" i="1"/>
              <a:t> as </a:t>
            </a:r>
            <a:r>
              <a:rPr lang="sl-SI" sz="2000" i="1" err="1"/>
              <a:t>necessary</a:t>
            </a:r>
            <a:r>
              <a:rPr lang="sl-SI" sz="2000" i="1"/>
              <a:t>.</a:t>
            </a:r>
            <a:r>
              <a:rPr lang="sl-SI" sz="1600"/>
              <a:t>”</a:t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78"/>
          <p:cNvSpPr txBox="1"/>
          <p:nvPr/>
        </p:nvSpPr>
        <p:spPr>
          <a:xfrm>
            <a:off x="609600" y="274680"/>
            <a:ext cx="10972500" cy="11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37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Definicija ponovne uporabe podatkov</a:t>
            </a:r>
            <a:endParaRPr sz="100" b="1">
              <a:solidFill>
                <a:schemeClr val="accent1"/>
              </a:solidFill>
            </a:endParaRPr>
          </a:p>
        </p:txBody>
      </p:sp>
      <p:sp>
        <p:nvSpPr>
          <p:cNvPr id="450" name="Google Shape;450;p78"/>
          <p:cNvSpPr txBox="1"/>
          <p:nvPr/>
        </p:nvSpPr>
        <p:spPr>
          <a:xfrm>
            <a:off x="609600" y="1600200"/>
            <a:ext cx="10972500" cy="45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609600" lvl="0" indent="-508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●"/>
            </a:pP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Ponovna uporaba podatkov je uporaba obstoječega nabora podatkov za namene, ki so drugačni od tistih, za katere so bili ti podatki prvotno zbrani.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508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●"/>
            </a:pP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Ponovna uporaba omogoča raziskovalcem, da iz podatkov potegnejo nova spoznanja in tako povečuje (dodano) vrednost podatkov.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endParaRPr sz="43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endParaRPr sz="43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79"/>
          <p:cNvSpPr txBox="1"/>
          <p:nvPr/>
        </p:nvSpPr>
        <p:spPr>
          <a:xfrm>
            <a:off x="609600" y="274680"/>
            <a:ext cx="10972500" cy="11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37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Vloga ponovne uporabe podatkov v znanosti</a:t>
            </a:r>
            <a:endParaRPr sz="100" b="1">
              <a:solidFill>
                <a:schemeClr val="accent1"/>
              </a:solidFill>
            </a:endParaRPr>
          </a:p>
        </p:txBody>
      </p:sp>
      <p:sp>
        <p:nvSpPr>
          <p:cNvPr id="457" name="Google Shape;457;p79"/>
          <p:cNvSpPr txBox="1"/>
          <p:nvPr/>
        </p:nvSpPr>
        <p:spPr>
          <a:xfrm>
            <a:off x="609600" y="1600200"/>
            <a:ext cx="10972500" cy="45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609600" lvl="0" indent="-508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●"/>
            </a:pP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Ponovna uporaba podatkov omogoča raziskovalcem, da nadgradijo obstoječa spoznanja, in tako pospešuje razvoj znanosti.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514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300"/>
              <a:buFont typeface="Calibri"/>
              <a:buChar char="●"/>
            </a:pP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Ponovna uporaba omogoča racionalizacijo stroškov zaradi manj podvajanja raziskav.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514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300"/>
              <a:buFont typeface="Calibri"/>
              <a:buChar char="●"/>
            </a:pP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Ponovna uporaba spodbuja interdisciplinarno raziskovanje in inovativne znanstvene pristope.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endParaRPr sz="43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endParaRPr sz="43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80"/>
          <p:cNvSpPr txBox="1"/>
          <p:nvPr/>
        </p:nvSpPr>
        <p:spPr>
          <a:xfrm>
            <a:off x="609600" y="274680"/>
            <a:ext cx="10972500" cy="11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37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Prednosti ponovne uporabe podatkov</a:t>
            </a:r>
            <a:endParaRPr sz="100" b="1">
              <a:solidFill>
                <a:schemeClr val="accent1"/>
              </a:solidFill>
            </a:endParaRPr>
          </a:p>
        </p:txBody>
      </p:sp>
      <p:sp>
        <p:nvSpPr>
          <p:cNvPr id="464" name="Google Shape;464;p80"/>
          <p:cNvSpPr txBox="1"/>
          <p:nvPr/>
        </p:nvSpPr>
        <p:spPr>
          <a:xfrm>
            <a:off x="609600" y="1600200"/>
            <a:ext cx="10972500" cy="45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609600" lvl="0" indent="-508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●"/>
            </a:pP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Stroškovna učinkovitost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514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300"/>
              <a:buFont typeface="Calibri"/>
              <a:buChar char="●"/>
            </a:pP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Spodbujanje raziskav in razvoja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514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300"/>
              <a:buFont typeface="Calibri"/>
              <a:buChar char="●"/>
            </a:pP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Transparentnost in ponovljivost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514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300"/>
              <a:buFont typeface="Calibri"/>
              <a:buChar char="●"/>
            </a:pPr>
            <a:r>
              <a:rPr lang="sl-SI" sz="3300">
                <a:latin typeface="Calibri"/>
                <a:ea typeface="Calibri"/>
                <a:cs typeface="Calibri"/>
                <a:sym typeface="Calibri"/>
              </a:rPr>
              <a:t>Spodbujanje dostopnosti in delitve podatkov (FAIR-ifikacija)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endParaRPr sz="43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endParaRPr sz="43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CE93D8"/>
      </a:accent2>
      <a:accent3>
        <a:srgbClr val="4DB6AC"/>
      </a:accent3>
      <a:accent4>
        <a:srgbClr val="FF9800"/>
      </a:accent4>
      <a:accent5>
        <a:srgbClr val="009668"/>
      </a:accent5>
      <a:accent6>
        <a:srgbClr val="EEFF41"/>
      </a:accent6>
      <a:hlink>
        <a:srgbClr val="009668"/>
      </a:hlink>
      <a:folHlink>
        <a:srgbClr val="0096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ova tema">
  <a:themeElements>
    <a:clrScheme name="Pisarna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ittellysbilde">
  <a:themeElements>
    <a:clrScheme name="Pisarna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Custom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1816</Words>
  <Application>Microsoft Office PowerPoint</Application>
  <PresentationFormat>Širokozaslonsko</PresentationFormat>
  <Paragraphs>229</Paragraphs>
  <Slides>46</Slides>
  <Notes>46</Notes>
  <HiddenSlides>0</HiddenSlides>
  <MMClips>0</MMClips>
  <ScaleCrop>false</ScaleCrop>
  <HeadingPairs>
    <vt:vector size="6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7</vt:i4>
      </vt:variant>
      <vt:variant>
        <vt:lpstr>Naslovi diapozitivov</vt:lpstr>
      </vt:variant>
      <vt:variant>
        <vt:i4>46</vt:i4>
      </vt:variant>
    </vt:vector>
  </HeadingPairs>
  <TitlesOfParts>
    <vt:vector size="59" baseType="lpstr">
      <vt:lpstr>Calibri</vt:lpstr>
      <vt:lpstr>Open Sans</vt:lpstr>
      <vt:lpstr>Corbel</vt:lpstr>
      <vt:lpstr>Arial</vt:lpstr>
      <vt:lpstr>PT Sans Narrow</vt:lpstr>
      <vt:lpstr>Times New Roman</vt:lpstr>
      <vt:lpstr>Officeova tema</vt:lpstr>
      <vt:lpstr>Tropic</vt:lpstr>
      <vt:lpstr>Officeova tema</vt:lpstr>
      <vt:lpstr>Tittellysbilde</vt:lpstr>
      <vt:lpstr>Office Theme</vt:lpstr>
      <vt:lpstr>Office Theme</vt:lpstr>
      <vt:lpstr>Custom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Odprti podatki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Format podatkov</vt:lpstr>
      <vt:lpstr>Primer formata podatkov: binarni format</vt:lpstr>
      <vt:lpstr>PowerPointova predstavitev</vt:lpstr>
      <vt:lpstr>PowerPointova predstavitev</vt:lpstr>
      <vt:lpstr>PowerPointova predstavitev</vt:lpstr>
      <vt:lpstr>PowerPointova predstavitev</vt:lpstr>
      <vt:lpstr>Iskalniki repozitorijev</vt:lpstr>
      <vt:lpstr>Nacionalni repozitoriji</vt:lpstr>
      <vt:lpstr>Nacionalni repozitoriji - Dataverse.no</vt:lpstr>
      <vt:lpstr>Institucionalni repozitoriji</vt:lpstr>
      <vt:lpstr>Institucionalni repozitoriji - RUL</vt:lpstr>
      <vt:lpstr>Splošni repozitoriji</vt:lpstr>
      <vt:lpstr>Specifični repozitoriji</vt:lpstr>
      <vt:lpstr>Metapodatki</vt:lpstr>
      <vt:lpstr>Standardi za metapodatke</vt:lpstr>
      <vt:lpstr>Trajni identifikatorji (PID = persistent identifiers)</vt:lpstr>
      <vt:lpstr>Primeri trajnih identifikatorjev</vt:lpstr>
      <vt:lpstr>Trajni identifikatorji - pregled</vt:lpstr>
      <vt:lpstr>PowerPointova predstavitev</vt:lpstr>
      <vt:lpstr>Ontologije in urejeni besednjaki</vt:lpstr>
      <vt:lpstr>Ontology Lookup Service (OLS)</vt:lpstr>
      <vt:lpstr>The Environment Ontology - ENVO (okoljski podatki)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Zala</dc:creator>
  <cp:lastModifiedBy>Zala</cp:lastModifiedBy>
  <cp:revision>4</cp:revision>
  <dcterms:modified xsi:type="dcterms:W3CDTF">2025-02-28T07:56:24Z</dcterms:modified>
</cp:coreProperties>
</file>