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24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25.xml" ContentType="application/vnd.openxmlformats-officedocument.themeOverride+xml"/>
  <Override PartName="/ppt/notesSlides/notesSlide17.xml" ContentType="application/vnd.openxmlformats-officedocument.presentationml.notesSlide+xml"/>
  <Override PartName="/ppt/theme/themeOverride26.xml" ContentType="application/vnd.openxmlformats-officedocument.themeOverride+xml"/>
  <Override PartName="/ppt/notesSlides/notesSlide18.xml" ContentType="application/vnd.openxmlformats-officedocument.presentationml.notesSlide+xml"/>
  <Override PartName="/ppt/theme/themeOverride27.xml" ContentType="application/vnd.openxmlformats-officedocument.themeOverride+xml"/>
  <Override PartName="/ppt/theme/themeOverride28.xml" ContentType="application/vnd.openxmlformats-officedocument.themeOverride+xml"/>
  <Override PartName="/ppt/theme/themeOverride29.xml" ContentType="application/vnd.openxmlformats-officedocument.themeOverride+xml"/>
  <Override PartName="/ppt/notesSlides/notesSlide19.xml" ContentType="application/vnd.openxmlformats-officedocument.presentationml.notesSlide+xml"/>
  <Override PartName="/ppt/theme/themeOverride30.xml" ContentType="application/vnd.openxmlformats-officedocument.themeOverride+xml"/>
  <Override PartName="/ppt/notesSlides/notesSlide20.xml" ContentType="application/vnd.openxmlformats-officedocument.presentationml.notesSlide+xml"/>
  <Override PartName="/ppt/theme/themeOverride31.xml" ContentType="application/vnd.openxmlformats-officedocument.themeOverride+xml"/>
  <Override PartName="/ppt/notesSlides/notesSlide21.xml" ContentType="application/vnd.openxmlformats-officedocument.presentationml.notesSlide+xml"/>
  <Override PartName="/ppt/theme/themeOverride32.xml" ContentType="application/vnd.openxmlformats-officedocument.themeOverride+xml"/>
  <Override PartName="/ppt/notesSlides/notesSlide22.xml" ContentType="application/vnd.openxmlformats-officedocument.presentationml.notesSlide+xml"/>
  <Override PartName="/ppt/theme/themeOverride33.xml" ContentType="application/vnd.openxmlformats-officedocument.themeOverride+xml"/>
  <Override PartName="/ppt/notesSlides/notesSlide23.xml" ContentType="application/vnd.openxmlformats-officedocument.presentationml.notesSlide+xml"/>
  <Override PartName="/ppt/theme/themeOverride34.xml" ContentType="application/vnd.openxmlformats-officedocument.themeOverride+xml"/>
  <Override PartName="/ppt/theme/themeOverride35.xml" ContentType="application/vnd.openxmlformats-officedocument.themeOverride+xml"/>
  <Override PartName="/ppt/theme/themeOverride36.xml" ContentType="application/vnd.openxmlformats-officedocument.themeOverride+xml"/>
  <Override PartName="/ppt/theme/themeOverride37.xml" ContentType="application/vnd.openxmlformats-officedocument.themeOverride+xml"/>
  <Override PartName="/ppt/theme/themeOverride38.xml" ContentType="application/vnd.openxmlformats-officedocument.themeOverride+xml"/>
  <Override PartName="/ppt/theme/themeOverride39.xml" ContentType="application/vnd.openxmlformats-officedocument.themeOverride+xml"/>
  <Override PartName="/ppt/theme/themeOverride40.xml" ContentType="application/vnd.openxmlformats-officedocument.themeOverride+xml"/>
  <Override PartName="/ppt/theme/themeOverride41.xml" ContentType="application/vnd.openxmlformats-officedocument.themeOverride+xml"/>
  <Override PartName="/ppt/theme/themeOverride42.xml" ContentType="application/vnd.openxmlformats-officedocument.themeOverride+xml"/>
  <Override PartName="/ppt/theme/themeOverride43.xml" ContentType="application/vnd.openxmlformats-officedocument.themeOverride+xml"/>
  <Override PartName="/ppt/theme/themeOverride44.xml" ContentType="application/vnd.openxmlformats-officedocument.themeOverride+xml"/>
  <Override PartName="/ppt/theme/themeOverride45.xml" ContentType="application/vnd.openxmlformats-officedocument.themeOverride+xml"/>
  <Override PartName="/ppt/theme/themeOverride46.xml" ContentType="application/vnd.openxmlformats-officedocument.themeOverride+xml"/>
  <Override PartName="/ppt/theme/themeOverride47.xml" ContentType="application/vnd.openxmlformats-officedocument.themeOverride+xml"/>
  <Override PartName="/ppt/theme/themeOverride48.xml" ContentType="application/vnd.openxmlformats-officedocument.themeOverride+xml"/>
  <Override PartName="/ppt/theme/themeOverride49.xml" ContentType="application/vnd.openxmlformats-officedocument.themeOverride+xml"/>
  <Override PartName="/ppt/notesSlides/notesSlide24.xml" ContentType="application/vnd.openxmlformats-officedocument.presentationml.notesSlide+xml"/>
  <Override PartName="/ppt/theme/themeOverride50.xml" ContentType="application/vnd.openxmlformats-officedocument.themeOverride+xml"/>
  <Override PartName="/ppt/theme/themeOverride51.xml" ContentType="application/vnd.openxmlformats-officedocument.themeOverride+xml"/>
  <Override PartName="/ppt/notesSlides/notesSlide25.xml" ContentType="application/vnd.openxmlformats-officedocument.presentationml.notesSlide+xml"/>
  <Override PartName="/ppt/theme/themeOverride52.xml" ContentType="application/vnd.openxmlformats-officedocument.themeOverride+xml"/>
  <Override PartName="/ppt/notesSlides/notesSlide26.xml" ContentType="application/vnd.openxmlformats-officedocument.presentationml.notesSlide+xml"/>
  <Override PartName="/ppt/theme/themeOverride53.xml" ContentType="application/vnd.openxmlformats-officedocument.themeOverride+xml"/>
  <Override PartName="/ppt/theme/themeOverride54.xml" ContentType="application/vnd.openxmlformats-officedocument.themeOverride+xml"/>
  <Override PartName="/ppt/theme/themeOverride55.xml" ContentType="application/vnd.openxmlformats-officedocument.themeOverride+xml"/>
  <Override PartName="/ppt/theme/themeOverride56.xml" ContentType="application/vnd.openxmlformats-officedocument.themeOverride+xml"/>
  <Override PartName="/ppt/theme/themeOverride57.xml" ContentType="application/vnd.openxmlformats-officedocument.themeOverride+xml"/>
  <Override PartName="/ppt/notesSlides/notesSlide27.xml" ContentType="application/vnd.openxmlformats-officedocument.presentationml.notesSlide+xml"/>
  <Override PartName="/ppt/theme/themeOverride58.xml" ContentType="application/vnd.openxmlformats-officedocument.themeOverride+xml"/>
  <Override PartName="/ppt/theme/themeOverride59.xml" ContentType="application/vnd.openxmlformats-officedocument.themeOverride+xml"/>
  <Override PartName="/ppt/theme/themeOverride60.xml" ContentType="application/vnd.openxmlformats-officedocument.themeOverride+xml"/>
  <Override PartName="/ppt/theme/themeOverride61.xml" ContentType="application/vnd.openxmlformats-officedocument.themeOverride+xml"/>
  <Override PartName="/ppt/theme/themeOverride62.xml" ContentType="application/vnd.openxmlformats-officedocument.themeOverride+xml"/>
  <Override PartName="/ppt/theme/themeOverride63.xml" ContentType="application/vnd.openxmlformats-officedocument.themeOverride+xml"/>
  <Override PartName="/ppt/theme/themeOverride64.xml" ContentType="application/vnd.openxmlformats-officedocument.themeOverride+xml"/>
  <Override PartName="/ppt/theme/themeOverride65.xml" ContentType="application/vnd.openxmlformats-officedocument.themeOverride+xml"/>
  <Override PartName="/ppt/theme/themeOverride66.xml" ContentType="application/vnd.openxmlformats-officedocument.themeOverride+xml"/>
  <Override PartName="/ppt/notesSlides/notesSlide28.xml" ContentType="application/vnd.openxmlformats-officedocument.presentationml.notesSlide+xml"/>
  <Override PartName="/ppt/theme/themeOverride67.xml" ContentType="application/vnd.openxmlformats-officedocument.themeOverride+xml"/>
  <Override PartName="/ppt/theme/themeOverride68.xml" ContentType="application/vnd.openxmlformats-officedocument.themeOverride+xml"/>
  <Override PartName="/ppt/theme/themeOverride69.xml" ContentType="application/vnd.openxmlformats-officedocument.themeOverride+xml"/>
  <Override PartName="/ppt/theme/themeOverride70.xml" ContentType="application/vnd.openxmlformats-officedocument.themeOverride+xml"/>
  <Override PartName="/ppt/theme/themeOverride71.xml" ContentType="application/vnd.openxmlformats-officedocument.themeOverride+xml"/>
  <Override PartName="/ppt/theme/themeOverride72.xml" ContentType="application/vnd.openxmlformats-officedocument.themeOverride+xml"/>
  <Override PartName="/ppt/theme/themeOverride73.xml" ContentType="application/vnd.openxmlformats-officedocument.themeOverride+xml"/>
  <Override PartName="/ppt/theme/themeOverride74.xml" ContentType="application/vnd.openxmlformats-officedocument.themeOverride+xml"/>
  <Override PartName="/ppt/theme/themeOverride75.xml" ContentType="application/vnd.openxmlformats-officedocument.themeOverride+xml"/>
  <Override PartName="/ppt/theme/themeOverride76.xml" ContentType="application/vnd.openxmlformats-officedocument.themeOverride+xml"/>
  <Override PartName="/ppt/theme/themeOverride77.xml" ContentType="application/vnd.openxmlformats-officedocument.themeOverride+xml"/>
  <Override PartName="/ppt/theme/themeOverride78.xml" ContentType="application/vnd.openxmlformats-officedocument.themeOverride+xml"/>
  <Override PartName="/ppt/theme/themeOverride79.xml" ContentType="application/vnd.openxmlformats-officedocument.themeOverride+xml"/>
  <Override PartName="/ppt/notesSlides/notesSlide29.xml" ContentType="application/vnd.openxmlformats-officedocument.presentationml.notesSlide+xml"/>
  <Override PartName="/ppt/theme/themeOverride80.xml" ContentType="application/vnd.openxmlformats-officedocument.themeOverride+xml"/>
  <Override PartName="/ppt/theme/themeOverride81.xml" ContentType="application/vnd.openxmlformats-officedocument.themeOverride+xml"/>
  <Override PartName="/ppt/theme/themeOverride82.xml" ContentType="application/vnd.openxmlformats-officedocument.themeOverride+xml"/>
  <Override PartName="/ppt/theme/themeOverride83.xml" ContentType="application/vnd.openxmlformats-officedocument.themeOverride+xml"/>
  <Override PartName="/ppt/theme/themeOverride8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62" r:id="rId5"/>
  </p:sldMasterIdLst>
  <p:notesMasterIdLst>
    <p:notesMasterId r:id="rId93"/>
  </p:notesMasterIdLst>
  <p:sldIdLst>
    <p:sldId id="256" r:id="rId6"/>
    <p:sldId id="361" r:id="rId7"/>
    <p:sldId id="372" r:id="rId8"/>
    <p:sldId id="373" r:id="rId9"/>
    <p:sldId id="375" r:id="rId10"/>
    <p:sldId id="374" r:id="rId11"/>
    <p:sldId id="376" r:id="rId12"/>
    <p:sldId id="377" r:id="rId13"/>
    <p:sldId id="378" r:id="rId14"/>
    <p:sldId id="266" r:id="rId15"/>
    <p:sldId id="262" r:id="rId16"/>
    <p:sldId id="263" r:id="rId17"/>
    <p:sldId id="264" r:id="rId18"/>
    <p:sldId id="265" r:id="rId19"/>
    <p:sldId id="369" r:id="rId20"/>
    <p:sldId id="368" r:id="rId21"/>
    <p:sldId id="267" r:id="rId22"/>
    <p:sldId id="268" r:id="rId23"/>
    <p:sldId id="269" r:id="rId24"/>
    <p:sldId id="270" r:id="rId25"/>
    <p:sldId id="271" r:id="rId26"/>
    <p:sldId id="347" r:id="rId27"/>
    <p:sldId id="338" r:id="rId28"/>
    <p:sldId id="339" r:id="rId29"/>
    <p:sldId id="272" r:id="rId30"/>
    <p:sldId id="353" r:id="rId31"/>
    <p:sldId id="340" r:id="rId32"/>
    <p:sldId id="354" r:id="rId33"/>
    <p:sldId id="341" r:id="rId34"/>
    <p:sldId id="342" r:id="rId35"/>
    <p:sldId id="355" r:id="rId36"/>
    <p:sldId id="343" r:id="rId37"/>
    <p:sldId id="356" r:id="rId38"/>
    <p:sldId id="344" r:id="rId39"/>
    <p:sldId id="357" r:id="rId40"/>
    <p:sldId id="345" r:id="rId41"/>
    <p:sldId id="346" r:id="rId42"/>
    <p:sldId id="298" r:id="rId43"/>
    <p:sldId id="273" r:id="rId44"/>
    <p:sldId id="274" r:id="rId45"/>
    <p:sldId id="275" r:id="rId46"/>
    <p:sldId id="276" r:id="rId47"/>
    <p:sldId id="365" r:id="rId48"/>
    <p:sldId id="278" r:id="rId49"/>
    <p:sldId id="282" r:id="rId50"/>
    <p:sldId id="296" r:id="rId51"/>
    <p:sldId id="297" r:id="rId52"/>
    <p:sldId id="359" r:id="rId53"/>
    <p:sldId id="299" r:id="rId54"/>
    <p:sldId id="300" r:id="rId55"/>
    <p:sldId id="350" r:id="rId56"/>
    <p:sldId id="348" r:id="rId57"/>
    <p:sldId id="366" r:id="rId58"/>
    <p:sldId id="362" r:id="rId59"/>
    <p:sldId id="302" r:id="rId60"/>
    <p:sldId id="303" r:id="rId61"/>
    <p:sldId id="304" r:id="rId62"/>
    <p:sldId id="305" r:id="rId63"/>
    <p:sldId id="367" r:id="rId64"/>
    <p:sldId id="311" r:id="rId65"/>
    <p:sldId id="312" r:id="rId66"/>
    <p:sldId id="313" r:id="rId67"/>
    <p:sldId id="314" r:id="rId68"/>
    <p:sldId id="315" r:id="rId69"/>
    <p:sldId id="316" r:id="rId70"/>
    <p:sldId id="317" r:id="rId71"/>
    <p:sldId id="318" r:id="rId72"/>
    <p:sldId id="319" r:id="rId73"/>
    <p:sldId id="320" r:id="rId74"/>
    <p:sldId id="321" r:id="rId75"/>
    <p:sldId id="351" r:id="rId76"/>
    <p:sldId id="323" r:id="rId77"/>
    <p:sldId id="324" r:id="rId78"/>
    <p:sldId id="325" r:id="rId79"/>
    <p:sldId id="326" r:id="rId80"/>
    <p:sldId id="327" r:id="rId81"/>
    <p:sldId id="328" r:id="rId82"/>
    <p:sldId id="329" r:id="rId83"/>
    <p:sldId id="330" r:id="rId84"/>
    <p:sldId id="331" r:id="rId85"/>
    <p:sldId id="335" r:id="rId86"/>
    <p:sldId id="370" r:id="rId87"/>
    <p:sldId id="371" r:id="rId88"/>
    <p:sldId id="332" r:id="rId89"/>
    <p:sldId id="333" r:id="rId90"/>
    <p:sldId id="334" r:id="rId91"/>
    <p:sldId id="401" r:id="rId92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85.xml"/><Relationship Id="rId95" Type="http://schemas.openxmlformats.org/officeDocument/2006/relationships/viewProps" Target="viewProps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tableStyles" Target="tableStyle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782E2A-DA5F-49AF-9E77-6362EA97C220}" type="datetimeFigureOut">
              <a:rPr lang="sl-SI" smtClean="0"/>
              <a:t>7. 03. 2025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6C563-F398-4561-8AFC-C47791CB944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18899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23F02D-E2B0-4E4E-A95A-B4CDD165AB0F}" type="slidenum">
              <a:rPr kumimoji="0" lang="sl-S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sl-S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50254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6C563-F398-4561-8AFC-C47791CB9441}" type="slidenum">
              <a:rPr lang="sl-SI" smtClean="0"/>
              <a:t>10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87985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/>
              <a:t>AAI pomeni </a:t>
            </a:r>
            <a:r>
              <a:rPr lang="sl-SI" err="1"/>
              <a:t>Avtentikacijska</a:t>
            </a:r>
            <a:r>
              <a:rPr lang="sl-SI"/>
              <a:t> in </a:t>
            </a:r>
            <a:r>
              <a:rPr lang="sl-SI" err="1"/>
              <a:t>Avtorizacijska</a:t>
            </a:r>
            <a:r>
              <a:rPr lang="sl-SI"/>
              <a:t> Infrastruktura.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6C563-F398-4561-8AFC-C47791CB9441}" type="slidenum">
              <a:rPr lang="sl-SI" smtClean="0"/>
              <a:t>12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307157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/>
              <a:t>Preko AAI se lahko v vsak repozitorij prijavi kdorkoli s katerekoli organizacije, ki je vključena v AAI. V vsakem repozitoriju je ločeno določeno, kdo ima pravico oddaje, npr. v DKUM lahko oddajo samo zaposleni UM. Ostali uporabniki možnosti oddaje nimajo, imajo pa možnosti prijavljenega uporabnika.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6C563-F398-4561-8AFC-C47791CB9441}" type="slidenum">
              <a:rPr lang="sl-SI" smtClean="0"/>
              <a:t>15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168239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36C563-F398-4561-8AFC-C47791CB9441}" type="slidenum">
              <a:rPr kumimoji="0" lang="sl-S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sl-S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54169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/>
              <a:t>ORCID je </a:t>
            </a:r>
            <a:r>
              <a:rPr lang="en-US"/>
              <a:t>Open Researcher and Contributor ID</a:t>
            </a:r>
            <a:r>
              <a:rPr lang="sl-SI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6C563-F398-4561-8AFC-C47791CB9441}" type="slidenum">
              <a:rPr lang="sl-SI" smtClean="0"/>
              <a:t>23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649706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/>
              <a:t>Šifrant metod zbiranja podatkov je iz </a:t>
            </a:r>
            <a:r>
              <a:rPr lang="en-US"/>
              <a:t>DDI Controlled Vocabulary for Mode Of Collection</a:t>
            </a:r>
            <a:r>
              <a:rPr lang="sl-SI"/>
              <a:t> (DDI je Data </a:t>
            </a:r>
            <a:r>
              <a:rPr lang="sl-SI" err="1"/>
              <a:t>Documentation</a:t>
            </a:r>
            <a:r>
              <a:rPr lang="sl-SI"/>
              <a:t> </a:t>
            </a:r>
            <a:r>
              <a:rPr lang="sl-SI" err="1"/>
              <a:t>Initiative</a:t>
            </a:r>
            <a:r>
              <a:rPr lang="sl-SI"/>
              <a:t>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6C563-F398-4561-8AFC-C47791CB9441}" type="slidenum">
              <a:rPr lang="sl-SI" smtClean="0"/>
              <a:t>25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285386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/>
              <a:t>Šifrant metod zbiranja podatkov je iz </a:t>
            </a:r>
            <a:r>
              <a:rPr lang="en-US"/>
              <a:t>DDI Controlled Vocabulary for Mode Of Collection</a:t>
            </a:r>
            <a:r>
              <a:rPr lang="sl-SI"/>
              <a:t> (DDI je Data </a:t>
            </a:r>
            <a:r>
              <a:rPr lang="sl-SI" err="1"/>
              <a:t>Documentation</a:t>
            </a:r>
            <a:r>
              <a:rPr lang="sl-SI"/>
              <a:t> </a:t>
            </a:r>
            <a:r>
              <a:rPr lang="sl-SI" err="1"/>
              <a:t>Initiative</a:t>
            </a:r>
            <a:r>
              <a:rPr lang="sl-SI"/>
              <a:t>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6C563-F398-4561-8AFC-C47791CB9441}" type="slidenum">
              <a:rPr lang="sl-SI" smtClean="0"/>
              <a:t>26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757817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/>
              <a:t>86 licenc; splošne, raziskovalni podatki, programska oprema, in kulturna dediščina.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6C563-F398-4561-8AFC-C47791CB9441}" type="slidenum">
              <a:rPr lang="sl-SI" smtClean="0"/>
              <a:t>27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179820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6C563-F398-4561-8AFC-C47791CB9441}" type="slidenum">
              <a:rPr lang="sl-SI" smtClean="0"/>
              <a:t>28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441820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6C563-F398-4561-8AFC-C47791CB9441}" type="slidenum">
              <a:rPr lang="sl-SI" smtClean="0"/>
              <a:t>31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835433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6C563-F398-4561-8AFC-C47791CB9441}" type="slidenum">
              <a:rPr lang="sl-SI" smtClean="0"/>
              <a:t>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916664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/>
              <a:t>Izjave pri raziskovalnih podatkih urejajo zaupnost, avtorske pravice in omejitve dostopa do podatkov.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6C563-F398-4561-8AFC-C47791CB9441}" type="slidenum">
              <a:rPr lang="sl-SI" smtClean="0"/>
              <a:t>32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621572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6C563-F398-4561-8AFC-C47791CB9441}" type="slidenum">
              <a:rPr lang="sl-SI" smtClean="0"/>
              <a:t>33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862540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/>
              <a:t>Šifrant metod zbiranja podatkov je iz </a:t>
            </a:r>
            <a:r>
              <a:rPr lang="en-US"/>
              <a:t>DDI Controlled Vocabulary for Mode Of Collection</a:t>
            </a:r>
            <a:r>
              <a:rPr lang="sl-SI"/>
              <a:t> (DDI je Data </a:t>
            </a:r>
            <a:r>
              <a:rPr lang="sl-SI" err="1"/>
              <a:t>Documentation</a:t>
            </a:r>
            <a:r>
              <a:rPr lang="sl-SI"/>
              <a:t> </a:t>
            </a:r>
            <a:r>
              <a:rPr lang="sl-SI" err="1"/>
              <a:t>Initiative</a:t>
            </a:r>
            <a:r>
              <a:rPr lang="sl-SI"/>
              <a:t>).</a:t>
            </a:r>
          </a:p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6C563-F398-4561-8AFC-C47791CB9441}" type="slidenum">
              <a:rPr lang="sl-SI" smtClean="0"/>
              <a:t>34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121292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6C563-F398-4561-8AFC-C47791CB9441}" type="slidenum">
              <a:rPr lang="sl-SI" smtClean="0"/>
              <a:t>35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014355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/>
              <a:t>Gradivo je zaklenjeno, urejanje ni več možno. Prav tako je spremenjeno geslo </a:t>
            </a:r>
            <a:r>
              <a:rPr lang="sl-SI" err="1"/>
              <a:t>iRODS</a:t>
            </a:r>
            <a:r>
              <a:rPr lang="sl-SI"/>
              <a:t> računa, spremembe za uporabnika niso več možne. Če želimo </a:t>
            </a:r>
            <a:r>
              <a:rPr lang="sl-SI" err="1"/>
              <a:t>odklep</a:t>
            </a:r>
            <a:r>
              <a:rPr lang="sl-SI"/>
              <a:t>, javimo to na podporo DKUM.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6C563-F398-4561-8AFC-C47791CB9441}" type="slidenum">
              <a:rPr lang="sl-SI" smtClean="0"/>
              <a:t>51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986852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/>
              <a:t>V nadaljevanju se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36C563-F398-4561-8AFC-C47791CB9441}" type="slidenum">
              <a:rPr kumimoji="0" lang="sl-S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sl-S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64232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/>
              <a:t>Gradiv „raziskovalni podatki“ je v DKUM trenutno 19.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6C563-F398-4561-8AFC-C47791CB9441}" type="slidenum">
              <a:rPr lang="sl-SI" smtClean="0"/>
              <a:t>54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272962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/>
              <a:t>V nadaljevanju se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36C563-F398-4561-8AFC-C47791CB9441}" type="slidenum">
              <a:rPr kumimoji="0" lang="sl-S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sl-S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52119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/>
              <a:t>Če je uporabnik že prijavljen, se znani podatki samodejno vpišejo v obrazec.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6C563-F398-4561-8AFC-C47791CB9441}" type="slidenum">
              <a:rPr lang="sl-SI" smtClean="0"/>
              <a:t>68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917444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/>
              <a:t>Urejanje dostopa se ureja v skrbniškem delu, kjer skrbniki dodajo uporabnike, ki lahko imajo dostop. Ti uporabniki morajo v repozitoriju biti prijavljeni vsaj enkrat pred tem.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6C563-F398-4561-8AFC-C47791CB9441}" type="slidenum">
              <a:rPr lang="sl-SI" smtClean="0"/>
              <a:t>81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16814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6C563-F398-4561-8AFC-C47791CB9441}" type="slidenum">
              <a:rPr lang="sl-SI" smtClean="0"/>
              <a:t>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07210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6C563-F398-4561-8AFC-C47791CB9441}" type="slidenum">
              <a:rPr lang="sl-SI" smtClean="0"/>
              <a:t>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571994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6C563-F398-4561-8AFC-C47791CB9441}" type="slidenum">
              <a:rPr lang="sl-SI" smtClean="0"/>
              <a:t>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931560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6C563-F398-4561-8AFC-C47791CB9441}" type="slidenum">
              <a:rPr lang="sl-SI" smtClean="0"/>
              <a:t>6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581909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6C563-F398-4561-8AFC-C47791CB9441}" type="slidenum">
              <a:rPr lang="sl-SI" smtClean="0"/>
              <a:t>7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895437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6C563-F398-4561-8AFC-C47791CB9441}" type="slidenum">
              <a:rPr lang="sl-SI" smtClean="0"/>
              <a:t>8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50063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36C563-F398-4561-8AFC-C47791CB9441}" type="slidenum">
              <a:rPr kumimoji="0" lang="sl-S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sl-S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402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711200" y="633684"/>
            <a:ext cx="10871200" cy="870865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err="1"/>
              <a:t>Naslov</a:t>
            </a:r>
            <a:r>
              <a:rPr lang="en-US"/>
              <a:t> </a:t>
            </a:r>
            <a:r>
              <a:rPr lang="en-US" err="1"/>
              <a:t>strani</a:t>
            </a:r>
            <a:endParaRPr lang="sl-SI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12192000" cy="692696"/>
          </a:xfrm>
          <a:prstGeom prst="rect">
            <a:avLst/>
          </a:prstGeom>
          <a:solidFill>
            <a:srgbClr val="006A8E"/>
          </a:solidFill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bg1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FFFFFF"/>
                </a:solidFill>
              </a:rPr>
              <a:t>Naslov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914400" y="1628800"/>
            <a:ext cx="10363200" cy="4608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sl-SI"/>
              <a:t>Tekst</a:t>
            </a:r>
            <a:endParaRPr lang="en-US"/>
          </a:p>
          <a:p>
            <a:pPr lvl="1"/>
            <a:r>
              <a:rPr lang="sl-SI"/>
              <a:t>Druga raven</a:t>
            </a:r>
            <a:endParaRPr lang="en-US"/>
          </a:p>
          <a:p>
            <a:pPr lvl="2"/>
            <a:r>
              <a:rPr lang="sl-SI"/>
              <a:t>Tretja raven</a:t>
            </a:r>
            <a:endParaRPr lang="en-US"/>
          </a:p>
          <a:p>
            <a:pPr lvl="3"/>
            <a:r>
              <a:rPr lang="sl-SI"/>
              <a:t>Četrta raven</a:t>
            </a:r>
            <a:endParaRPr lang="en-US"/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3352987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EE3247A-0C9E-49AC-B824-F80FB4FE1B1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C1D222B3-ADB9-4ACD-819A-BD41309E623A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568388EF-2BCD-418C-83CB-44041CFC9CB2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7215F192-2977-4E91-A69F-578EEA2D02C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5C8B4B9-5DC2-46DD-B6FB-42E15E682593}" type="datetime1">
              <a:rPr lang="sl-SI"/>
              <a:pPr lvl="0"/>
              <a:t>7. 03. 2025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455641E2-225B-4EEE-B460-60456FFEABD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2C9EFBD8-424F-468B-8A9B-9FD938A3387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BF8481C-9189-4038-86C9-B779C873B355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15554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4686450-8FDB-4C58-A6C2-FE19DA0D5B3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BD1BB774-C9DD-477C-8C53-849B6ABD5750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525EF94A-C79C-47DC-80C2-3B4C960842C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20D6EDD-130D-4ABB-BF5B-109C925EC4C7}" type="datetime1">
              <a:rPr lang="sl-SI"/>
              <a:pPr lvl="0"/>
              <a:t>7. 03. 2025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1F99A3A2-6A88-4E5C-B1EC-914E51EC29D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6F524C7E-4E7A-4108-8731-99D5305A737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5DE3B24-1BB6-40FE-9B30-FD564B795AA8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985058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E3755000-2520-4BA9-8D93-D3E354E43D94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098FF454-37FA-46C2-9824-D845E464EE33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D5980DAA-A8A8-48DC-A67F-4AFFD90D5DE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2DF6EE2-C634-4FFE-92C3-B41739EBCD38}" type="datetime1">
              <a:rPr lang="sl-SI"/>
              <a:pPr lvl="0"/>
              <a:t>7. 03. 2025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0D610F78-5FD8-4ECA-BE77-FBBC17FBDAA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1F651D5A-E25A-4951-92D2-D0DD027F218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716E6A3-B88E-447E-A820-282CE1BD249A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639898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0877550" y="-130956"/>
            <a:ext cx="26179635" cy="712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17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93015DE-0B6A-4359-812D-714F1AA52190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A3FFA1B1-761E-455F-85C3-BD95F8B5C94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15CC7255-5AA2-4378-9CF9-ECFE96A6A1B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E5E055D-6D05-40EA-9F93-B544AFDE4082}" type="datetime1">
              <a:rPr lang="sl-SI"/>
              <a:pPr lvl="0"/>
              <a:t>7. 03. 2025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FDCB3195-0FD7-4625-B013-8130A892C80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1C114E7A-079C-40A3-A800-C5A99E3761A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D0A02BD-3EF9-49DB-AD0A-68D8D5506561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91592087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E6CF85C-EEE3-47CC-8CBE-00AF9F96B6E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633A5AD-F352-44FD-AE74-7203961DF29D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0A0850A0-FCA2-427A-B5AB-B7506D28CAF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DBE3943-9763-4A72-AC18-9601F43E0680}" type="datetime1">
              <a:rPr lang="sl-SI"/>
              <a:pPr lvl="0"/>
              <a:t>7. 03. 2025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A19168F2-D441-4A66-A59A-000A363A653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9D45D5C8-6F9D-47CA-AF36-9AF3DA75D40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A0EFE42-92AD-42D5-BE90-88AC7DBFDD23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5104208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FE54183-9CD4-4062-B57D-617AE26F4B5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7067F894-40D7-43DB-9053-AA67169B864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6037A99F-7EBA-4022-B4A8-AA7B721DE2C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18EF71D-2B66-4DE4-BE54-BFDB71FD4AB3}" type="datetime1">
              <a:rPr lang="sl-SI"/>
              <a:pPr lvl="0"/>
              <a:t>7. 03. 2025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0A9F0F64-EBEF-4D8B-9E18-A7E9D88871E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CA42EB3C-C4BE-44F2-AF12-0B20547AEF5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7FF7150-F341-476F-AC6C-3B00EDCBCFC2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00065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ADFEF52-04EF-46E3-8445-9939C429C33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1FC91AD-32FC-4E39-837E-24B8763B3D3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C7448A1A-8B33-48C3-920D-DB46DCEB9749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F43985FA-45A7-4F58-8C56-2C493CFD92C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F9B99C9-D072-4BF9-90C3-BFE5BEB17D70}" type="datetime1">
              <a:rPr lang="sl-SI"/>
              <a:pPr lvl="0"/>
              <a:t>7. 03. 2025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CE8B6395-DC4D-40EB-8E08-9D084B6707F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88D154CE-84E4-47B3-ABB8-3188177D08C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65E26CE-CEB9-4DBC-BD39-BB279A1A0D60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74261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025580F-5ED2-4C33-B3B7-BF285CF7AC3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3AB74DCE-081C-474C-9E6B-42E0A91B223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FCBE6D20-4742-46EF-9CBD-5375FC0ECFB3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B4A401FE-13BF-41B6-A4A1-77B753582EB1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1DBE898F-EFB4-4D7F-B4E1-888032A6EBA1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F899EFC8-98F4-4772-8EDA-460387F043E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E68B20F-246A-43D6-B537-B7537966D313}" type="datetime1">
              <a:rPr lang="sl-SI"/>
              <a:pPr lvl="0"/>
              <a:t>7. 03. 2025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D9B19811-8415-49F3-9154-05A93D34F16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80426345-1C3E-49E5-85B5-78C46BFEB6E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CB4BDF0-9E83-47ED-B205-2E4AFA5B5A77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57746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89A1017-E92F-444E-A06B-4279CB0E5D6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5EC025A8-E2B2-4B86-83D0-AA7EC34394E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3AB420C-E2E0-4EF2-85FC-58CC6CDF8E4A}" type="datetime1">
              <a:rPr lang="sl-SI"/>
              <a:pPr lvl="0"/>
              <a:t>7. 03. 2025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BAFB69F0-3D8B-4FDC-81AA-B64FFD1FF73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58ED3B58-444C-4FE7-8B4A-35D52C16871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29E6D11-F17D-4D9E-890C-C441F2E0F260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34935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EA0658B4-97DB-45BB-9817-05B1B0BABB7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2C35104-CDBA-40FA-A4AE-0E23E626B30E}" type="datetime1">
              <a:rPr lang="sl-SI"/>
              <a:pPr lvl="0"/>
              <a:t>7. 03. 2025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8E4E4BA2-EB71-4FB7-91B8-E4219CD274A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1E1767CA-417E-4649-9B95-BE2E27816C9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0F83BA7-4006-4A92-965F-51F5FAD39B08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35714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DFE992C-1B72-45AA-8F41-865405FDD48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1F67724-0150-42F1-A96C-80D97B037B1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DE07904A-61BD-4B3B-97CA-20307400394F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A916CE77-74E0-4C5C-9F40-F10C0577B8E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DB63948-B7EA-473B-B8E0-5D0BA74970DB}" type="datetime1">
              <a:rPr lang="sl-SI"/>
              <a:pPr lvl="0"/>
              <a:t>7. 03. 2025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F0B17CCA-5C46-4953-B4D8-6CD7D022134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F738DC75-CDBF-45CC-9A14-F142839839B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D572751-0683-41E3-8EC9-C7F3342E4C87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1319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1200" y="476672"/>
            <a:ext cx="10871200" cy="870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4C4C4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l-SI"/>
              <a:t>Naslov strani</a:t>
            </a:r>
            <a:endParaRPr lang="en-GB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459832"/>
            <a:ext cx="10363200" cy="4561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4C4C4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/>
              <a:t>Tekst</a:t>
            </a:r>
            <a:endParaRPr lang="en-US"/>
          </a:p>
          <a:p>
            <a:pPr lvl="1"/>
            <a:r>
              <a:rPr lang="sl-SI"/>
              <a:t>Druga raven</a:t>
            </a:r>
            <a:endParaRPr lang="en-US"/>
          </a:p>
          <a:p>
            <a:pPr lvl="2"/>
            <a:r>
              <a:rPr lang="sl-SI"/>
              <a:t>Tretja raven</a:t>
            </a:r>
            <a:endParaRPr lang="en-US"/>
          </a:p>
          <a:p>
            <a:pPr lvl="3"/>
            <a:r>
              <a:rPr lang="sl-SI"/>
              <a:t>Četrta raven</a:t>
            </a:r>
            <a:endParaRPr lang="en-US"/>
          </a:p>
          <a:p>
            <a:pPr lvl="4"/>
            <a:r>
              <a:rPr lang="sl-SI"/>
              <a:t>Peta raven</a:t>
            </a:r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2FF613-0288-699D-F3D8-16BC4DD6D4D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8074" y="6092158"/>
            <a:ext cx="10095851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562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anose="05000000000000000000" pitchFamily="2" charset="2"/>
        <a:buChar char="§"/>
        <a:defRPr sz="28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Calibri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baseline="0">
          <a:solidFill>
            <a:schemeClr val="tx1"/>
          </a:solidFill>
          <a:latin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C329FD34-FFB4-4621-9FA2-6D2C1E445DA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2EC28FE4-624E-43B4-92B6-BA969C819F8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76D58191-7847-47AC-B6C5-3DDDD0C2647F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sl-SI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4D7A32EC-3369-4484-9134-60114E730D0D}" type="datetime1">
              <a:rPr lang="sl-SI"/>
              <a:pPr lvl="0"/>
              <a:t>7. 03. 2025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283C46E3-CBC0-4CAA-B156-80CAECE1297A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sl-SI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95DBB5AC-5EC4-4EFF-9BCB-0ABBC65979D7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sl-SI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A48CAC56-222E-481C-88B5-B266649B0792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85357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sl-SI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sl-SI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sl-SI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sl-SI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sl-SI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sl-SI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1.xml"/><Relationship Id="rId5" Type="http://schemas.openxmlformats.org/officeDocument/2006/relationships/image" Target="../media/image15.png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3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4.xml"/><Relationship Id="rId4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5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6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7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8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9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20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21.xml"/><Relationship Id="rId5" Type="http://schemas.openxmlformats.org/officeDocument/2006/relationships/image" Target="../media/image24.png"/><Relationship Id="rId4" Type="http://schemas.openxmlformats.org/officeDocument/2006/relationships/image" Target="../media/image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22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23.xml"/><Relationship Id="rId5" Type="http://schemas.openxmlformats.org/officeDocument/2006/relationships/image" Target="../media/image26.png"/><Relationship Id="rId4" Type="http://schemas.openxmlformats.org/officeDocument/2006/relationships/image" Target="../media/image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24.xml"/><Relationship Id="rId5" Type="http://schemas.openxmlformats.org/officeDocument/2006/relationships/image" Target="../media/image26.png"/><Relationship Id="rId4" Type="http://schemas.openxmlformats.org/officeDocument/2006/relationships/image" Target="../media/image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25.xml"/><Relationship Id="rId5" Type="http://schemas.openxmlformats.org/officeDocument/2006/relationships/image" Target="../media/image27.png"/><Relationship Id="rId4" Type="http://schemas.openxmlformats.org/officeDocument/2006/relationships/image" Target="../media/image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26.xml"/><Relationship Id="rId5" Type="http://schemas.openxmlformats.org/officeDocument/2006/relationships/image" Target="../media/image26.png"/><Relationship Id="rId4" Type="http://schemas.openxmlformats.org/officeDocument/2006/relationships/image" Target="../media/image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27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28.xml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29.xml"/><Relationship Id="rId5" Type="http://schemas.openxmlformats.org/officeDocument/2006/relationships/image" Target="../media/image26.png"/><Relationship Id="rId4" Type="http://schemas.openxmlformats.org/officeDocument/2006/relationships/image" Target="../media/image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30.xml"/><Relationship Id="rId5" Type="http://schemas.openxmlformats.org/officeDocument/2006/relationships/image" Target="../media/image30.png"/><Relationship Id="rId4" Type="http://schemas.openxmlformats.org/officeDocument/2006/relationships/image" Target="../media/image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31.xml"/><Relationship Id="rId5" Type="http://schemas.openxmlformats.org/officeDocument/2006/relationships/image" Target="../media/image26.png"/><Relationship Id="rId4" Type="http://schemas.openxmlformats.org/officeDocument/2006/relationships/image" Target="../media/image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32.xml"/><Relationship Id="rId5" Type="http://schemas.openxmlformats.org/officeDocument/2006/relationships/image" Target="../media/image31.png"/><Relationship Id="rId4" Type="http://schemas.openxmlformats.org/officeDocument/2006/relationships/image" Target="../media/image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33.xml"/><Relationship Id="rId5" Type="http://schemas.openxmlformats.org/officeDocument/2006/relationships/image" Target="../media/image26.png"/><Relationship Id="rId4" Type="http://schemas.openxmlformats.org/officeDocument/2006/relationships/image" Target="../media/image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34.xml"/><Relationship Id="rId4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35.xml"/><Relationship Id="rId4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36.xml"/><Relationship Id="rId4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37.xml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9.pn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38.xml"/><Relationship Id="rId4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39.xml"/><Relationship Id="rId4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40.xml"/><Relationship Id="rId4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4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42.xml"/><Relationship Id="rId4" Type="http://schemas.openxmlformats.org/officeDocument/2006/relationships/image" Target="../media/image3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43.xml"/><Relationship Id="rId4" Type="http://schemas.openxmlformats.org/officeDocument/2006/relationships/image" Target="../media/image4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44.xml"/><Relationship Id="rId4" Type="http://schemas.openxmlformats.org/officeDocument/2006/relationships/image" Target="../media/image4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45.xml"/><Relationship Id="rId4" Type="http://schemas.openxmlformats.org/officeDocument/2006/relationships/image" Target="../media/image4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46.xml"/><Relationship Id="rId4" Type="http://schemas.openxmlformats.org/officeDocument/2006/relationships/image" Target="../media/image3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47.xml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10.png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48.xml"/><Relationship Id="rId4" Type="http://schemas.openxmlformats.org/officeDocument/2006/relationships/image" Target="../media/image4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49.xml"/><Relationship Id="rId5" Type="http://schemas.openxmlformats.org/officeDocument/2006/relationships/image" Target="../media/image45.png"/><Relationship Id="rId4" Type="http://schemas.openxmlformats.org/officeDocument/2006/relationships/image" Target="../media/image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50.xml"/><Relationship Id="rId4" Type="http://schemas.openxmlformats.org/officeDocument/2006/relationships/image" Target="../media/image46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51.xml"/><Relationship Id="rId4" Type="http://schemas.openxmlformats.org/officeDocument/2006/relationships/image" Target="../media/image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52.xml"/><Relationship Id="rId5" Type="http://schemas.openxmlformats.org/officeDocument/2006/relationships/image" Target="../media/image47.png"/><Relationship Id="rId4" Type="http://schemas.openxmlformats.org/officeDocument/2006/relationships/image" Target="../media/image7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53.xml"/><Relationship Id="rId4" Type="http://schemas.openxmlformats.org/officeDocument/2006/relationships/image" Target="../media/image4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54.xml"/><Relationship Id="rId4" Type="http://schemas.openxmlformats.org/officeDocument/2006/relationships/image" Target="../media/image4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55.xml"/><Relationship Id="rId4" Type="http://schemas.openxmlformats.org/officeDocument/2006/relationships/image" Target="../media/image5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56.xml"/><Relationship Id="rId4" Type="http://schemas.openxmlformats.org/officeDocument/2006/relationships/image" Target="../media/image5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5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11.png"/><Relationship Id="rId4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58.xml"/><Relationship Id="rId4" Type="http://schemas.openxmlformats.org/officeDocument/2006/relationships/image" Target="../media/image5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59.xml"/><Relationship Id="rId4" Type="http://schemas.openxmlformats.org/officeDocument/2006/relationships/image" Target="../media/image5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60.xml"/><Relationship Id="rId4" Type="http://schemas.openxmlformats.org/officeDocument/2006/relationships/image" Target="../media/image5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61.xml"/><Relationship Id="rId4" Type="http://schemas.openxmlformats.org/officeDocument/2006/relationships/image" Target="../media/image5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62.xml"/><Relationship Id="rId4" Type="http://schemas.openxmlformats.org/officeDocument/2006/relationships/image" Target="../media/image5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63.xml"/><Relationship Id="rId4" Type="http://schemas.openxmlformats.org/officeDocument/2006/relationships/image" Target="../media/image5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64.xml"/><Relationship Id="rId4" Type="http://schemas.openxmlformats.org/officeDocument/2006/relationships/image" Target="../media/image5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65.xml"/><Relationship Id="rId4" Type="http://schemas.openxmlformats.org/officeDocument/2006/relationships/image" Target="../media/image5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66.xml"/><Relationship Id="rId5" Type="http://schemas.openxmlformats.org/officeDocument/2006/relationships/image" Target="../media/image60.png"/><Relationship Id="rId4" Type="http://schemas.openxmlformats.org/officeDocument/2006/relationships/image" Target="../media/image7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67.xml"/><Relationship Id="rId4" Type="http://schemas.openxmlformats.org/officeDocument/2006/relationships/image" Target="../media/image6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12.png"/><Relationship Id="rId4" Type="http://schemas.openxmlformats.org/officeDocument/2006/relationships/image" Target="../media/image7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68.xml"/><Relationship Id="rId4" Type="http://schemas.openxmlformats.org/officeDocument/2006/relationships/image" Target="../media/image6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69.xml"/><Relationship Id="rId4" Type="http://schemas.openxmlformats.org/officeDocument/2006/relationships/image" Target="../media/image6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70.xml"/><Relationship Id="rId4" Type="http://schemas.openxmlformats.org/officeDocument/2006/relationships/image" Target="../media/image6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71.xml"/><Relationship Id="rId4" Type="http://schemas.openxmlformats.org/officeDocument/2006/relationships/image" Target="../media/image6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72.xml"/><Relationship Id="rId4" Type="http://schemas.openxmlformats.org/officeDocument/2006/relationships/image" Target="../media/image6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73.xml"/><Relationship Id="rId4" Type="http://schemas.openxmlformats.org/officeDocument/2006/relationships/image" Target="../media/image6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74.xml"/><Relationship Id="rId4" Type="http://schemas.openxmlformats.org/officeDocument/2006/relationships/image" Target="../media/image6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75.xml"/><Relationship Id="rId4" Type="http://schemas.openxmlformats.org/officeDocument/2006/relationships/image" Target="../media/image69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76.xml"/><Relationship Id="rId4" Type="http://schemas.openxmlformats.org/officeDocument/2006/relationships/image" Target="../media/image70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77.xml"/><Relationship Id="rId4" Type="http://schemas.openxmlformats.org/officeDocument/2006/relationships/image" Target="../media/image7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13.png"/><Relationship Id="rId4" Type="http://schemas.openxmlformats.org/officeDocument/2006/relationships/image" Target="../media/image7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78.xml"/><Relationship Id="rId4" Type="http://schemas.openxmlformats.org/officeDocument/2006/relationships/image" Target="../media/image7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79.xml"/><Relationship Id="rId5" Type="http://schemas.openxmlformats.org/officeDocument/2006/relationships/image" Target="../media/image73.png"/><Relationship Id="rId4" Type="http://schemas.openxmlformats.org/officeDocument/2006/relationships/image" Target="../media/image7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80.xml"/><Relationship Id="rId4" Type="http://schemas.openxmlformats.org/officeDocument/2006/relationships/image" Target="../media/image68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81.xml"/><Relationship Id="rId4" Type="http://schemas.openxmlformats.org/officeDocument/2006/relationships/image" Target="../media/image69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82.xml"/><Relationship Id="rId4" Type="http://schemas.openxmlformats.org/officeDocument/2006/relationships/image" Target="../media/image74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83.xml"/><Relationship Id="rId4" Type="http://schemas.openxmlformats.org/officeDocument/2006/relationships/image" Target="../media/image75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84.xml"/><Relationship Id="rId4" Type="http://schemas.openxmlformats.org/officeDocument/2006/relationships/image" Target="../media/image76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>
            <a:extLst>
              <a:ext uri="{FF2B5EF4-FFF2-40B4-BE49-F238E27FC236}">
                <a16:creationId xmlns:a16="http://schemas.microsoft.com/office/drawing/2014/main" id="{F086E02C-9871-4B45-B3D4-498E4602A668}"/>
              </a:ext>
            </a:extLst>
          </p:cNvPr>
          <p:cNvSpPr txBox="1"/>
          <p:nvPr/>
        </p:nvSpPr>
        <p:spPr>
          <a:xfrm>
            <a:off x="641096" y="374227"/>
            <a:ext cx="103997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Repozitoriji</a:t>
            </a:r>
            <a:r>
              <a:rPr kumimoji="0" lang="sl-SI" sz="6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nacionalne infrastrukture odprtega dostopa</a:t>
            </a:r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5587F738-3333-4A3F-A998-8DCD9BD4340D}"/>
              </a:ext>
            </a:extLst>
          </p:cNvPr>
          <p:cNvSpPr txBox="1"/>
          <p:nvPr/>
        </p:nvSpPr>
        <p:spPr>
          <a:xfrm>
            <a:off x="641095" y="2576370"/>
            <a:ext cx="7919246" cy="369332"/>
          </a:xfrm>
          <a:prstGeom prst="rect">
            <a:avLst/>
          </a:prstGeom>
          <a:solidFill>
            <a:srgbClr val="125A94"/>
          </a:solidFill>
          <a:ln>
            <a:solidFill>
              <a:srgbClr val="125A94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7A914838-4BC7-4B68-9AD9-685F2324DE3C}"/>
              </a:ext>
            </a:extLst>
          </p:cNvPr>
          <p:cNvSpPr txBox="1"/>
          <p:nvPr/>
        </p:nvSpPr>
        <p:spPr>
          <a:xfrm>
            <a:off x="713635" y="2625775"/>
            <a:ext cx="87102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sl-SI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Mag. Janez BREZOVNIK</a:t>
            </a:r>
            <a:r>
              <a:rPr lang="sl-SI" sz="2000" dirty="0">
                <a:solidFill>
                  <a:prstClr val="white"/>
                </a:solidFill>
              </a:rPr>
              <a:t>, Fakulteta za elektrotehniko, računalništvo in </a:t>
            </a:r>
          </a:p>
          <a:p>
            <a:pPr lvl="0">
              <a:defRPr/>
            </a:pPr>
            <a:r>
              <a:rPr lang="sl-SI" sz="2000" dirty="0">
                <a:solidFill>
                  <a:prstClr val="white"/>
                </a:solidFill>
              </a:rPr>
              <a:t>informatiko Univerze </a:t>
            </a:r>
            <a:r>
              <a:rPr kumimoji="0" lang="sl-SI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 Mariboru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E636E98B-C6D2-4A0C-B443-106445C22E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023" y="5453609"/>
            <a:ext cx="941394" cy="331694"/>
          </a:xfrm>
          <a:prstGeom prst="rect">
            <a:avLst/>
          </a:prstGeom>
        </p:spPr>
      </p:pic>
      <p:sp>
        <p:nvSpPr>
          <p:cNvPr id="8" name="PoljeZBesedilom 7">
            <a:extLst>
              <a:ext uri="{FF2B5EF4-FFF2-40B4-BE49-F238E27FC236}">
                <a16:creationId xmlns:a16="http://schemas.microsoft.com/office/drawing/2014/main" id="{BB8D47AB-875C-46F0-AA07-982CB4E8F07F}"/>
              </a:ext>
            </a:extLst>
          </p:cNvPr>
          <p:cNvSpPr txBox="1"/>
          <p:nvPr/>
        </p:nvSpPr>
        <p:spPr>
          <a:xfrm>
            <a:off x="713635" y="3725281"/>
            <a:ext cx="8924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Ljubljana in </a:t>
            </a:r>
            <a:r>
              <a:rPr lang="sl-SI" sz="20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online</a:t>
            </a:r>
            <a:r>
              <a:rPr lang="sl-SI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Centralna tehniška knjižnica Univerze v Ljubljani,</a:t>
            </a:r>
          </a:p>
          <a:p>
            <a:r>
              <a:rPr lang="sl-SI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Usposabljanje podatkovnih strokovnjakov, 14. – 17. 10. 2024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EE48B84A-0495-4027-A566-4C0439C0CD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5962230"/>
            <a:ext cx="676715" cy="38408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83BAF-7156-A80F-DC95-BD462734E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0509" y="633684"/>
            <a:ext cx="7970982" cy="5268352"/>
          </a:xfrm>
        </p:spPr>
        <p:txBody>
          <a:bodyPr/>
          <a:lstStyle/>
          <a:p>
            <a:pPr algn="ctr"/>
            <a:r>
              <a:rPr lang="sl-SI" sz="5000" b="1" kern="1200">
                <a:solidFill>
                  <a:srgbClr val="ED7D31"/>
                </a:solidFill>
                <a:latin typeface="Calibri"/>
              </a:rPr>
              <a:t>Prijava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C44339-3C87-F205-A57A-103123793877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sl-SI">
                <a:solidFill>
                  <a:srgbClr val="FFFFFF"/>
                </a:solidFill>
              </a:rPr>
              <a:t> 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5522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B3A2CD-692A-46AA-3322-754A818EACCE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sl-SI">
                <a:solidFill>
                  <a:srgbClr val="FFFFFF"/>
                </a:solidFill>
              </a:rPr>
              <a:t>Prijava v DKUM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862007-D9F3-4DBF-D554-5D6D6AC2A27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578" b="-1578"/>
          <a:stretch/>
        </p:blipFill>
        <p:spPr>
          <a:xfrm>
            <a:off x="2639928" y="1404000"/>
            <a:ext cx="6912144" cy="5494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AF8A30-3977-C296-A07C-7A152C589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568328"/>
            <a:ext cx="10515600" cy="752471"/>
          </a:xfrm>
        </p:spPr>
        <p:txBody>
          <a:bodyPr>
            <a:normAutofit/>
          </a:bodyPr>
          <a:lstStyle/>
          <a:p>
            <a:r>
              <a:rPr lang="sl-SI" sz="4000" b="1">
                <a:solidFill>
                  <a:srgbClr val="ED7D31"/>
                </a:solidFill>
                <a:latin typeface="Calibri"/>
              </a:rPr>
              <a:t>Prijava v DKUM</a:t>
            </a:r>
          </a:p>
        </p:txBody>
      </p:sp>
    </p:spTree>
    <p:extLst>
      <p:ext uri="{BB962C8B-B14F-4D97-AF65-F5344CB8AC3E}">
        <p14:creationId xmlns:p14="http://schemas.microsoft.com/office/powerpoint/2010/main" val="30075918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3D6081-2234-CE7F-FF72-0FFE8F0C2EB8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sl-SI">
                <a:solidFill>
                  <a:srgbClr val="FFFFFF"/>
                </a:solidFill>
              </a:rPr>
              <a:t>Prijava z digitalno identiteto UM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DC005A-9018-5EEA-A5F0-B5FD78CE4D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1980" y="1320798"/>
            <a:ext cx="4448040" cy="55372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3F7D85-27C7-275D-DE5D-CC0485B53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568328"/>
            <a:ext cx="10515600" cy="752471"/>
          </a:xfrm>
        </p:spPr>
        <p:txBody>
          <a:bodyPr>
            <a:normAutofit/>
          </a:bodyPr>
          <a:lstStyle/>
          <a:p>
            <a:r>
              <a:rPr lang="pt-BR" sz="4000" b="1">
                <a:solidFill>
                  <a:srgbClr val="ED7D31"/>
                </a:solidFill>
                <a:latin typeface="Calibri"/>
              </a:rPr>
              <a:t>Prijava z digitalno identiteto</a:t>
            </a:r>
          </a:p>
        </p:txBody>
      </p:sp>
    </p:spTree>
    <p:extLst>
      <p:ext uri="{BB962C8B-B14F-4D97-AF65-F5344CB8AC3E}">
        <p14:creationId xmlns:p14="http://schemas.microsoft.com/office/powerpoint/2010/main" val="29130380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523EF-1E1C-C8C1-7D44-31D9973FC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568328"/>
            <a:ext cx="10515600" cy="752471"/>
          </a:xfrm>
        </p:spPr>
        <p:txBody>
          <a:bodyPr>
            <a:normAutofit/>
          </a:bodyPr>
          <a:lstStyle/>
          <a:p>
            <a:r>
              <a:rPr lang="pt-BR" sz="4000" b="1">
                <a:solidFill>
                  <a:srgbClr val="ED7D31"/>
                </a:solidFill>
                <a:latin typeface="Calibri"/>
              </a:rPr>
              <a:t>Prijava z digitalno identiteto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805424-2595-7520-F2FD-582B9B9EF434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sl-SI">
                <a:solidFill>
                  <a:srgbClr val="FFFFFF"/>
                </a:solidFill>
              </a:rPr>
              <a:t>Prijava z digitalno identiteto UM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BF7E47-C214-1744-0AA7-38B2D06560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9450" y="1595437"/>
            <a:ext cx="5753100" cy="366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7699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F52DB-CAF0-6DB7-8C98-E249CF7BE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568328"/>
            <a:ext cx="10515600" cy="752471"/>
          </a:xfrm>
        </p:spPr>
        <p:txBody>
          <a:bodyPr>
            <a:normAutofit/>
          </a:bodyPr>
          <a:lstStyle/>
          <a:p>
            <a:r>
              <a:rPr lang="pt-BR" sz="4000" b="1">
                <a:solidFill>
                  <a:srgbClr val="ED7D31"/>
                </a:solidFill>
                <a:latin typeface="Calibri"/>
              </a:rPr>
              <a:t>Prijava z digitalno identiteto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C80C98-ADF7-C61B-246E-8CE1DE2D06D8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sl-SI">
                <a:solidFill>
                  <a:srgbClr val="FFFFFF"/>
                </a:solidFill>
              </a:rPr>
              <a:t>Prijava z digitalno identiteto UM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C0444E-1DA0-B142-ED00-30D3A3B93E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2330" y="1629645"/>
            <a:ext cx="5707340" cy="522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2699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FAB200A-4BD5-5BF3-0955-9A24B38CE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568328"/>
            <a:ext cx="10515600" cy="752471"/>
          </a:xfrm>
        </p:spPr>
        <p:txBody>
          <a:bodyPr>
            <a:normAutofit/>
          </a:bodyPr>
          <a:lstStyle/>
          <a:p>
            <a:r>
              <a:rPr lang="pt-BR" sz="4000" b="1">
                <a:solidFill>
                  <a:srgbClr val="ED7D31"/>
                </a:solidFill>
                <a:latin typeface="Calibri"/>
              </a:rPr>
              <a:t>Stran po prijavi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AE9A54-A12A-6EB2-1312-1C4AB271F2CA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sl-SI">
                <a:solidFill>
                  <a:srgbClr val="FFFFFF"/>
                </a:solidFill>
              </a:rPr>
              <a:t>Stran po prijavi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5C11F5-23BD-EE4E-0CE8-F63CA7A744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0290" y="1562705"/>
            <a:ext cx="6151420" cy="529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4292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83BAF-7156-A80F-DC95-BD462734E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0509" y="633684"/>
            <a:ext cx="7970982" cy="5268352"/>
          </a:xfrm>
        </p:spPr>
        <p:txBody>
          <a:bodyPr/>
          <a:lstStyle/>
          <a:p>
            <a:pPr algn="ctr"/>
            <a:r>
              <a:rPr lang="sl-SI" sz="5000" b="1" kern="1200">
                <a:solidFill>
                  <a:srgbClr val="ED7D31"/>
                </a:solidFill>
                <a:latin typeface="Calibri"/>
              </a:rPr>
              <a:t>Oddaja raziskovalnih podatkov s strani </a:t>
            </a:r>
            <a:br>
              <a:rPr lang="sl-SI" sz="5000" b="1" kern="1200">
                <a:solidFill>
                  <a:srgbClr val="ED7D31"/>
                </a:solidFill>
                <a:latin typeface="Calibri"/>
              </a:rPr>
            </a:br>
            <a:r>
              <a:rPr lang="sl-SI" sz="5000" b="1" kern="1200">
                <a:solidFill>
                  <a:srgbClr val="ED7D31"/>
                </a:solidFill>
                <a:latin typeface="Calibri"/>
              </a:rPr>
              <a:t>avtorja oz. zaposlenega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C44339-3C87-F205-A57A-103123793877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31956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FAB200A-4BD5-5BF3-0955-9A24B38CE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568328"/>
            <a:ext cx="10515600" cy="752471"/>
          </a:xfrm>
        </p:spPr>
        <p:txBody>
          <a:bodyPr>
            <a:normAutofit/>
          </a:bodyPr>
          <a:lstStyle/>
          <a:p>
            <a:r>
              <a:rPr lang="pt-BR" sz="4000" b="1">
                <a:solidFill>
                  <a:srgbClr val="ED7D31"/>
                </a:solidFill>
                <a:latin typeface="Calibri"/>
              </a:rPr>
              <a:t>Stran po prijavi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AE9A54-A12A-6EB2-1312-1C4AB271F2CA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sl-SI">
                <a:solidFill>
                  <a:srgbClr val="FFFFFF"/>
                </a:solidFill>
              </a:rPr>
              <a:t>Stran po prijavi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5C11F5-23BD-EE4E-0CE8-F63CA7A744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0290" y="1562705"/>
            <a:ext cx="6151420" cy="5295295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89C7F278-4A7E-3BFE-1C54-F1FC20963E3C}"/>
              </a:ext>
            </a:extLst>
          </p:cNvPr>
          <p:cNvSpPr/>
          <p:nvPr/>
        </p:nvSpPr>
        <p:spPr bwMode="auto">
          <a:xfrm>
            <a:off x="2484577" y="3673764"/>
            <a:ext cx="572655" cy="240145"/>
          </a:xfrm>
          <a:prstGeom prst="rightArrow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6987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BE202-B13D-F6A9-AF8E-31B2EFE04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568328"/>
            <a:ext cx="10515600" cy="752471"/>
          </a:xfrm>
        </p:spPr>
        <p:txBody>
          <a:bodyPr>
            <a:normAutofit/>
          </a:bodyPr>
          <a:lstStyle/>
          <a:p>
            <a:r>
              <a:rPr lang="pt-BR" sz="4000" b="1">
                <a:solidFill>
                  <a:srgbClr val="ED7D31"/>
                </a:solidFill>
                <a:latin typeface="Calibri"/>
              </a:rPr>
              <a:t>Oddaja za zaposlene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955DE5-72B6-50B8-1390-76A86BB5A5EC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sl-SI">
                <a:solidFill>
                  <a:srgbClr val="FFFFFF"/>
                </a:solidFill>
              </a:rPr>
              <a:t>Oddaja za zaposlene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A80F76-1191-6FCE-BF48-2C286A333E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4337" y="1529077"/>
            <a:ext cx="7363327" cy="532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5180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F281708-CE55-191E-DD9F-2B233D89B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568328"/>
            <a:ext cx="10515600" cy="752471"/>
          </a:xfrm>
        </p:spPr>
        <p:txBody>
          <a:bodyPr>
            <a:normAutofit/>
          </a:bodyPr>
          <a:lstStyle/>
          <a:p>
            <a:r>
              <a:rPr lang="pt-BR" sz="4000" b="1">
                <a:solidFill>
                  <a:srgbClr val="ED7D31"/>
                </a:solidFill>
                <a:latin typeface="Calibri"/>
              </a:rPr>
              <a:t>Izbira tipa novega gradiva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955DE5-72B6-50B8-1390-76A86BB5A5EC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sl-SI">
                <a:solidFill>
                  <a:srgbClr val="FFFFFF"/>
                </a:solidFill>
              </a:rPr>
              <a:t>Izbira tipa novega gradiva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1B56E7-C0C7-84D7-B166-21CE02B90F9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118" b="-2118"/>
          <a:stretch/>
        </p:blipFill>
        <p:spPr>
          <a:xfrm>
            <a:off x="2351835" y="1621710"/>
            <a:ext cx="7488330" cy="5314641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2D24E772-F076-D7ED-AB84-1BBF53F978B5}"/>
              </a:ext>
            </a:extLst>
          </p:cNvPr>
          <p:cNvSpPr/>
          <p:nvPr/>
        </p:nvSpPr>
        <p:spPr bwMode="auto">
          <a:xfrm>
            <a:off x="2179779" y="5381906"/>
            <a:ext cx="572655" cy="240145"/>
          </a:xfrm>
          <a:prstGeom prst="rightArrow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7776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CBC28-43B6-5E3F-4305-651EC88B1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1"/>
            <a:ext cx="10515600" cy="1825626"/>
          </a:xfrm>
        </p:spPr>
        <p:txBody>
          <a:bodyPr>
            <a:normAutofit/>
          </a:bodyPr>
          <a:lstStyle/>
          <a:p>
            <a:r>
              <a:rPr lang="sl-SI" sz="4000" b="1">
                <a:solidFill>
                  <a:srgbClr val="ED7D31"/>
                </a:solidFill>
                <a:latin typeface="Calibri"/>
              </a:rPr>
              <a:t>Vsebina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F87B1A-01F4-0551-0050-8DA56DD183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/>
              <a:t>predstavitev repozitorijev</a:t>
            </a:r>
          </a:p>
          <a:p>
            <a:r>
              <a:rPr lang="sl-SI"/>
              <a:t>delo z raziskovalnimi podatki</a:t>
            </a:r>
          </a:p>
          <a:p>
            <a:pPr lvl="1"/>
            <a:r>
              <a:rPr lang="sl-SI"/>
              <a:t>možnosti prijave v repozitorij</a:t>
            </a:r>
          </a:p>
          <a:p>
            <a:pPr lvl="1"/>
            <a:r>
              <a:rPr lang="sl-SI"/>
              <a:t>oddaja raziskovalnih podatkov s strani avtorja</a:t>
            </a:r>
          </a:p>
          <a:p>
            <a:pPr lvl="1"/>
            <a:r>
              <a:rPr lang="sl-SI"/>
              <a:t>dostop do podatkov s strani uporabnikov</a:t>
            </a:r>
          </a:p>
          <a:p>
            <a:pPr lvl="1"/>
            <a:r>
              <a:rPr lang="sl-SI"/>
              <a:t>možnosti omejevanja dostopa do podatkov</a:t>
            </a:r>
          </a:p>
          <a:p>
            <a:pPr marL="0" indent="0">
              <a:buNone/>
            </a:pPr>
            <a:endParaRPr lang="sl-SI"/>
          </a:p>
          <a:p>
            <a:pPr marL="0" indent="0">
              <a:buNone/>
            </a:pPr>
            <a:endParaRPr lang="sl-SI"/>
          </a:p>
          <a:p>
            <a:pPr marL="0" indent="0">
              <a:buNone/>
            </a:pP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762821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00A36CF-1B65-E4AB-076F-F4C21BD63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568328"/>
            <a:ext cx="10515600" cy="752471"/>
          </a:xfrm>
        </p:spPr>
        <p:txBody>
          <a:bodyPr>
            <a:normAutofit/>
          </a:bodyPr>
          <a:lstStyle/>
          <a:p>
            <a:r>
              <a:rPr lang="pt-BR" sz="4000" b="1">
                <a:solidFill>
                  <a:srgbClr val="ED7D31"/>
                </a:solidFill>
                <a:latin typeface="Calibri"/>
              </a:rPr>
              <a:t>Koraki oddaje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955DE5-72B6-50B8-1390-76A86BB5A5EC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sl-SI">
                <a:solidFill>
                  <a:srgbClr val="FFFFFF"/>
                </a:solidFill>
              </a:rPr>
              <a:t>Koraki oddaje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536F96-30A5-EA91-5E56-595336C511F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152" b="-2152"/>
          <a:stretch/>
        </p:blipFill>
        <p:spPr>
          <a:xfrm>
            <a:off x="2306529" y="1440000"/>
            <a:ext cx="7578942" cy="553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3891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B09FB-41DF-E5EE-25EB-6F16F2A84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568328"/>
            <a:ext cx="10515600" cy="752471"/>
          </a:xfrm>
        </p:spPr>
        <p:txBody>
          <a:bodyPr>
            <a:normAutofit/>
          </a:bodyPr>
          <a:lstStyle/>
          <a:p>
            <a:r>
              <a:rPr lang="pt-BR" sz="4000" b="1">
                <a:solidFill>
                  <a:srgbClr val="ED7D31"/>
                </a:solidFill>
                <a:latin typeface="Calibri"/>
              </a:rPr>
              <a:t>Vpis metapodatkov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955DE5-72B6-50B8-1390-76A86BB5A5EC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sl-SI">
                <a:solidFill>
                  <a:srgbClr val="FFFFFF"/>
                </a:solidFill>
              </a:rPr>
              <a:t>Vpis metapodatkov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519583-7135-0B9B-0F78-A9A3F185A5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6813" y="1447800"/>
            <a:ext cx="9858375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0970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59025-54C7-DDCA-E2EA-AD9272F8C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568328"/>
            <a:ext cx="10515600" cy="752471"/>
          </a:xfrm>
        </p:spPr>
        <p:txBody>
          <a:bodyPr>
            <a:normAutofit/>
          </a:bodyPr>
          <a:lstStyle/>
          <a:p>
            <a:r>
              <a:rPr lang="pt-BR" sz="4000" b="1">
                <a:solidFill>
                  <a:srgbClr val="ED7D31"/>
                </a:solidFill>
                <a:latin typeface="Calibri"/>
              </a:rPr>
              <a:t>Vpis metapodatkov, vzporedni jezik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955DE5-72B6-50B8-1390-76A86BB5A5EC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sl-SI">
                <a:solidFill>
                  <a:srgbClr val="FFFFFF"/>
                </a:solidFill>
              </a:rPr>
              <a:t>Vpis metapodatkov, vzporedni jezik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1D9C9F-F9B1-B728-B530-B29AFE33CA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150" y="1728787"/>
            <a:ext cx="9791700" cy="399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0208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9337B-90B8-AB6C-9318-F662352C5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568328"/>
            <a:ext cx="10515600" cy="752471"/>
          </a:xfrm>
        </p:spPr>
        <p:txBody>
          <a:bodyPr>
            <a:normAutofit/>
          </a:bodyPr>
          <a:lstStyle/>
          <a:p>
            <a:r>
              <a:rPr lang="pt-BR" sz="4000" b="1">
                <a:solidFill>
                  <a:srgbClr val="ED7D31"/>
                </a:solidFill>
                <a:latin typeface="Calibri"/>
              </a:rPr>
              <a:t>Vpis metapodatkov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955DE5-72B6-50B8-1390-76A86BB5A5EC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sl-SI">
                <a:solidFill>
                  <a:srgbClr val="FFFFFF"/>
                </a:solidFill>
              </a:rPr>
              <a:t>Vpis metapodatkov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9C370C-403D-4908-C0C3-CC3473F9E4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900" y="1409700"/>
            <a:ext cx="9982200" cy="54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3109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423BE-4A03-EC85-C4EA-1904CE50A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568328"/>
            <a:ext cx="10515600" cy="752471"/>
          </a:xfrm>
        </p:spPr>
        <p:txBody>
          <a:bodyPr>
            <a:normAutofit/>
          </a:bodyPr>
          <a:lstStyle/>
          <a:p>
            <a:r>
              <a:rPr lang="pt-BR" sz="4000" b="1">
                <a:solidFill>
                  <a:srgbClr val="ED7D31"/>
                </a:solidFill>
                <a:latin typeface="Calibri"/>
              </a:rPr>
              <a:t>Vpis metapodatkov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955DE5-72B6-50B8-1390-76A86BB5A5EC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sl-SI">
                <a:solidFill>
                  <a:srgbClr val="FFFFFF"/>
                </a:solidFill>
              </a:rPr>
              <a:t>Vpis metapodatkov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402D2C-708E-008C-83C1-E8539068BF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7138" y="1501131"/>
            <a:ext cx="8121452" cy="535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9894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806A4F3-F2B8-4B97-E163-FFEE9A1EC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568328"/>
            <a:ext cx="10515600" cy="752471"/>
          </a:xfrm>
        </p:spPr>
        <p:txBody>
          <a:bodyPr>
            <a:normAutofit fontScale="90000"/>
          </a:bodyPr>
          <a:lstStyle/>
          <a:p>
            <a:r>
              <a:rPr lang="pl-PL" sz="4000" b="1">
                <a:solidFill>
                  <a:srgbClr val="ED7D31"/>
                </a:solidFill>
                <a:latin typeface="Calibri"/>
              </a:rPr>
              <a:t>Vpis metapodatkov – specifika raziskovalnih podatkov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955DE5-72B6-50B8-1390-76A86BB5A5EC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>
                <a:solidFill>
                  <a:srgbClr val="FFFFFF"/>
                </a:solidFill>
              </a:rPr>
              <a:t>Vpis metapodatkov – specifika raziskovalnih podatkov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F4D70E-FD8E-9C89-149C-17B7EFDE26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9780" y="1320341"/>
            <a:ext cx="9038616" cy="553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7366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CEFA2A6-82FA-1407-8DC3-5D151E45B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568328"/>
            <a:ext cx="10515600" cy="752471"/>
          </a:xfrm>
        </p:spPr>
        <p:txBody>
          <a:bodyPr>
            <a:normAutofit fontScale="90000"/>
          </a:bodyPr>
          <a:lstStyle/>
          <a:p>
            <a:r>
              <a:rPr lang="pl-PL" sz="4000" b="1">
                <a:solidFill>
                  <a:srgbClr val="ED7D31"/>
                </a:solidFill>
                <a:latin typeface="Calibri"/>
              </a:rPr>
              <a:t>Vpis metapodatkov – specifika raziskovalnih podatkov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955DE5-72B6-50B8-1390-76A86BB5A5EC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>
                <a:solidFill>
                  <a:srgbClr val="FFFFFF"/>
                </a:solidFill>
              </a:rPr>
              <a:t>Vpis metapodatkov – specifika raziskovalnih podatkov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F4D70E-FD8E-9C89-149C-17B7EFDE26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9780" y="1320341"/>
            <a:ext cx="9038616" cy="553765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CF953BE-814A-64C8-1EC4-2F14A2BC0C25}"/>
              </a:ext>
            </a:extLst>
          </p:cNvPr>
          <p:cNvSpPr/>
          <p:nvPr/>
        </p:nvSpPr>
        <p:spPr bwMode="auto">
          <a:xfrm>
            <a:off x="2245895" y="1330870"/>
            <a:ext cx="7804484" cy="1472989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5063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D4BB1-3484-D2C0-CD55-C0E4D88BA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568328"/>
            <a:ext cx="10515600" cy="752471"/>
          </a:xfrm>
        </p:spPr>
        <p:txBody>
          <a:bodyPr>
            <a:normAutofit/>
          </a:bodyPr>
          <a:lstStyle/>
          <a:p>
            <a:r>
              <a:rPr lang="pt-BR" sz="4000" b="1">
                <a:solidFill>
                  <a:srgbClr val="ED7D31"/>
                </a:solidFill>
                <a:latin typeface="Calibri"/>
              </a:rPr>
              <a:t>Vpis metapodatkov – licence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955DE5-72B6-50B8-1390-76A86BB5A5EC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>
                <a:solidFill>
                  <a:srgbClr val="FFFFFF"/>
                </a:solidFill>
              </a:rPr>
              <a:t>Vpis metapodatkov – licence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273900-F836-EC04-3C48-240F78D4C6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0777" y="1558969"/>
            <a:ext cx="8666561" cy="529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7945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ED1D528-522B-9CD5-6C9E-C21F57850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568328"/>
            <a:ext cx="10515600" cy="752471"/>
          </a:xfrm>
        </p:spPr>
        <p:txBody>
          <a:bodyPr>
            <a:normAutofit fontScale="90000"/>
          </a:bodyPr>
          <a:lstStyle/>
          <a:p>
            <a:r>
              <a:rPr lang="pl-PL" sz="4000" b="1">
                <a:solidFill>
                  <a:srgbClr val="ED7D31"/>
                </a:solidFill>
                <a:latin typeface="Calibri"/>
              </a:rPr>
              <a:t>Vpis metapodatkov – specifika raziskovalnih podatkov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955DE5-72B6-50B8-1390-76A86BB5A5EC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>
                <a:solidFill>
                  <a:srgbClr val="FFFFFF"/>
                </a:solidFill>
              </a:rPr>
              <a:t>Vpis metapodatkov – specifika raziskovalnih podatkov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F4D70E-FD8E-9C89-149C-17B7EFDE26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9780" y="1320341"/>
            <a:ext cx="9038616" cy="553765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CF953BE-814A-64C8-1EC4-2F14A2BC0C25}"/>
              </a:ext>
            </a:extLst>
          </p:cNvPr>
          <p:cNvSpPr/>
          <p:nvPr/>
        </p:nvSpPr>
        <p:spPr bwMode="auto">
          <a:xfrm>
            <a:off x="2245895" y="2790824"/>
            <a:ext cx="7804484" cy="753979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965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9E1D5-CB36-5451-7B3C-3F9CC65D6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568328"/>
            <a:ext cx="10515600" cy="752471"/>
          </a:xfrm>
        </p:spPr>
        <p:txBody>
          <a:bodyPr>
            <a:normAutofit/>
          </a:bodyPr>
          <a:lstStyle/>
          <a:p>
            <a:r>
              <a:rPr lang="pt-BR" sz="4000" b="1">
                <a:solidFill>
                  <a:srgbClr val="ED7D31"/>
                </a:solidFill>
                <a:latin typeface="Calibri"/>
              </a:rPr>
              <a:t>Vpis metapodatkov – projekti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955DE5-72B6-50B8-1390-76A86BB5A5EC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>
                <a:solidFill>
                  <a:srgbClr val="FFFFFF"/>
                </a:solidFill>
              </a:rPr>
              <a:t>Vpis metapodatkov – projekti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13B101-3BE5-99E0-3100-16CE1A1157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7762" y="1752600"/>
            <a:ext cx="9896475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0260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CBC28-43B6-5E3F-4305-651EC88B1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1"/>
            <a:ext cx="10515600" cy="1825626"/>
          </a:xfrm>
        </p:spPr>
        <p:txBody>
          <a:bodyPr>
            <a:normAutofit/>
          </a:bodyPr>
          <a:lstStyle/>
          <a:p>
            <a:r>
              <a:rPr lang="sl-SI" sz="4000" b="1">
                <a:solidFill>
                  <a:srgbClr val="ED7D31"/>
                </a:solidFill>
                <a:latin typeface="Calibri"/>
              </a:rPr>
              <a:t>DKUM – Digitalna knjižnica UM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F87B1A-01F4-0551-0050-8DA56DD183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/>
              <a:t>dk.um.si</a:t>
            </a:r>
          </a:p>
          <a:p>
            <a:r>
              <a:rPr lang="sl-SI"/>
              <a:t>17 fakultet + 3 druge org.</a:t>
            </a:r>
          </a:p>
          <a:p>
            <a:r>
              <a:rPr lang="sl-SI"/>
              <a:t>68.800+ gradiv</a:t>
            </a:r>
          </a:p>
          <a:p>
            <a:r>
              <a:rPr lang="sl-SI"/>
              <a:t>22 raziskovalnih podatkov</a:t>
            </a:r>
          </a:p>
          <a:p>
            <a:endParaRPr lang="sl-SI"/>
          </a:p>
          <a:p>
            <a:pPr marL="0" indent="0">
              <a:buNone/>
            </a:pPr>
            <a:endParaRPr lang="sl-SI"/>
          </a:p>
          <a:p>
            <a:pPr marL="0" indent="0">
              <a:buNone/>
            </a:pPr>
            <a:endParaRPr lang="sl-S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B6324C-07DD-0EF3-7702-1A00890953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6617" y="1209014"/>
            <a:ext cx="6657973" cy="1005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8011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D603C-EB12-2B7F-3DF0-5E03D3D08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568328"/>
            <a:ext cx="10515600" cy="752471"/>
          </a:xfrm>
        </p:spPr>
        <p:txBody>
          <a:bodyPr>
            <a:normAutofit/>
          </a:bodyPr>
          <a:lstStyle/>
          <a:p>
            <a:r>
              <a:rPr lang="pt-BR" sz="4000" b="1">
                <a:solidFill>
                  <a:srgbClr val="ED7D31"/>
                </a:solidFill>
                <a:latin typeface="Calibri"/>
              </a:rPr>
              <a:t>Vpis metapodatkov – projekti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955DE5-72B6-50B8-1390-76A86BB5A5EC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>
                <a:solidFill>
                  <a:srgbClr val="FFFFFF"/>
                </a:solidFill>
              </a:rPr>
              <a:t>Vpis metapodatkov – projekti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131F0C-C3D1-D9A5-ACD3-4418F02A39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168" y="1481159"/>
            <a:ext cx="8764729" cy="5243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9709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7A4830-861A-4B2F-0EE4-6375638EC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568328"/>
            <a:ext cx="10515600" cy="752471"/>
          </a:xfrm>
        </p:spPr>
        <p:txBody>
          <a:bodyPr>
            <a:normAutofit fontScale="90000"/>
          </a:bodyPr>
          <a:lstStyle/>
          <a:p>
            <a:r>
              <a:rPr lang="pl-PL" sz="4000" b="1">
                <a:solidFill>
                  <a:srgbClr val="ED7D31"/>
                </a:solidFill>
                <a:latin typeface="Calibri"/>
              </a:rPr>
              <a:t>Vpis metapodatkov – specifika raziskovalnih podatkov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955DE5-72B6-50B8-1390-76A86BB5A5EC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>
                <a:solidFill>
                  <a:srgbClr val="FFFFFF"/>
                </a:solidFill>
              </a:rPr>
              <a:t>Vpis metapodatkov – specifika raziskovalnih podatkov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F4D70E-FD8E-9C89-149C-17B7EFDE26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9780" y="1320341"/>
            <a:ext cx="9038616" cy="553765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CF953BE-814A-64C8-1EC4-2F14A2BC0C25}"/>
              </a:ext>
            </a:extLst>
          </p:cNvPr>
          <p:cNvSpPr/>
          <p:nvPr/>
        </p:nvSpPr>
        <p:spPr bwMode="auto">
          <a:xfrm>
            <a:off x="2245895" y="3482635"/>
            <a:ext cx="7804484" cy="753979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6947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7C08A-C708-1C53-67F4-0B7C2A0E8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568328"/>
            <a:ext cx="10515600" cy="752471"/>
          </a:xfrm>
        </p:spPr>
        <p:txBody>
          <a:bodyPr>
            <a:normAutofit/>
          </a:bodyPr>
          <a:lstStyle/>
          <a:p>
            <a:r>
              <a:rPr lang="pt-BR" sz="4000" b="1">
                <a:solidFill>
                  <a:srgbClr val="ED7D31"/>
                </a:solidFill>
                <a:latin typeface="Calibri"/>
              </a:rPr>
              <a:t>Vpis metapodatkov – izjave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955DE5-72B6-50B8-1390-76A86BB5A5EC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>
                <a:solidFill>
                  <a:srgbClr val="FFFFFF"/>
                </a:solidFill>
              </a:rPr>
              <a:t>Vpis metapodatkov – izjave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6F23C1-3BD0-6D47-0ACB-00F6F7A862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9432" y="1551177"/>
            <a:ext cx="7879126" cy="530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7680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F35253D-22C8-C653-40FF-A506114A2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568328"/>
            <a:ext cx="10515600" cy="752471"/>
          </a:xfrm>
        </p:spPr>
        <p:txBody>
          <a:bodyPr>
            <a:normAutofit fontScale="90000"/>
          </a:bodyPr>
          <a:lstStyle/>
          <a:p>
            <a:r>
              <a:rPr lang="pl-PL" sz="4000" b="1">
                <a:solidFill>
                  <a:srgbClr val="ED7D31"/>
                </a:solidFill>
                <a:latin typeface="Calibri"/>
              </a:rPr>
              <a:t>Vpis metapodatkov – specifika raziskovalnih podatkov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955DE5-72B6-50B8-1390-76A86BB5A5EC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>
                <a:solidFill>
                  <a:srgbClr val="FFFFFF"/>
                </a:solidFill>
              </a:rPr>
              <a:t>Vpis metapodatkov – specifika raziskovalnih podatkov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F4D70E-FD8E-9C89-149C-17B7EFDE26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9780" y="1320341"/>
            <a:ext cx="9038616" cy="553765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CF953BE-814A-64C8-1EC4-2F14A2BC0C25}"/>
              </a:ext>
            </a:extLst>
          </p:cNvPr>
          <p:cNvSpPr/>
          <p:nvPr/>
        </p:nvSpPr>
        <p:spPr bwMode="auto">
          <a:xfrm>
            <a:off x="2245895" y="4242625"/>
            <a:ext cx="7804484" cy="89836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7363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5E8EC-1B1B-B0A4-9B85-8D3E175A9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568328"/>
            <a:ext cx="10515600" cy="752471"/>
          </a:xfrm>
        </p:spPr>
        <p:txBody>
          <a:bodyPr>
            <a:normAutofit/>
          </a:bodyPr>
          <a:lstStyle/>
          <a:p>
            <a:r>
              <a:rPr lang="pl-PL" sz="4000" b="1">
                <a:solidFill>
                  <a:srgbClr val="ED7D31"/>
                </a:solidFill>
                <a:latin typeface="Calibri"/>
              </a:rPr>
              <a:t>Vpis metapodatkov – metode zbiranja podatkov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955DE5-72B6-50B8-1390-76A86BB5A5EC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>
                <a:solidFill>
                  <a:srgbClr val="FFFFFF"/>
                </a:solidFill>
              </a:rPr>
              <a:t>Vpis metapodatkov – metode zbiranja podatkov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A1221B-CBC3-1C10-FFD8-9F20F7541F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0042" y="1536864"/>
            <a:ext cx="8999622" cy="532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8278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06BE740-AEBE-B3CD-BD5D-3FE1DEF00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568328"/>
            <a:ext cx="10515600" cy="752471"/>
          </a:xfrm>
        </p:spPr>
        <p:txBody>
          <a:bodyPr>
            <a:normAutofit fontScale="90000"/>
          </a:bodyPr>
          <a:lstStyle/>
          <a:p>
            <a:r>
              <a:rPr lang="pl-PL" sz="4000" b="1">
                <a:solidFill>
                  <a:srgbClr val="ED7D31"/>
                </a:solidFill>
                <a:latin typeface="Calibri"/>
              </a:rPr>
              <a:t>Vpis metapodatkov – specifika raziskovalnih podatkov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955DE5-72B6-50B8-1390-76A86BB5A5EC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>
                <a:solidFill>
                  <a:srgbClr val="FFFFFF"/>
                </a:solidFill>
              </a:rPr>
              <a:t>Vpis metapodatkov – specifika raziskovalnih podatkov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F4D70E-FD8E-9C89-149C-17B7EFDE26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9780" y="1320341"/>
            <a:ext cx="9038616" cy="553765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CF953BE-814A-64C8-1EC4-2F14A2BC0C25}"/>
              </a:ext>
            </a:extLst>
          </p:cNvPr>
          <p:cNvSpPr/>
          <p:nvPr/>
        </p:nvSpPr>
        <p:spPr bwMode="auto">
          <a:xfrm>
            <a:off x="2245895" y="5073301"/>
            <a:ext cx="7804484" cy="149995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3174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808DA-8C5D-9844-D92E-5C0C7409A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568328"/>
            <a:ext cx="10515600" cy="752471"/>
          </a:xfrm>
        </p:spPr>
        <p:txBody>
          <a:bodyPr>
            <a:normAutofit fontScale="90000"/>
          </a:bodyPr>
          <a:lstStyle/>
          <a:p>
            <a:r>
              <a:rPr lang="pl-PL" sz="4000" b="1">
                <a:solidFill>
                  <a:srgbClr val="ED7D31"/>
                </a:solidFill>
                <a:latin typeface="Calibri"/>
              </a:rPr>
              <a:t>Vpis metapodatkov – stroški objave v odprtem dostopu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955DE5-72B6-50B8-1390-76A86BB5A5EC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>
                <a:solidFill>
                  <a:srgbClr val="FFFFFF"/>
                </a:solidFill>
              </a:rPr>
              <a:t>Vpis metapodatkov – stroški objave v odprtem dostopu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519D3A-445F-C24B-05E9-E60B816C1C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3487" y="2028825"/>
            <a:ext cx="9725025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1278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63241-D0CB-78EA-32FF-5501E5D0B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568328"/>
            <a:ext cx="10515600" cy="752471"/>
          </a:xfrm>
        </p:spPr>
        <p:txBody>
          <a:bodyPr>
            <a:normAutofit fontScale="90000"/>
          </a:bodyPr>
          <a:lstStyle/>
          <a:p>
            <a:r>
              <a:rPr lang="pl-PL" sz="4000" b="1">
                <a:solidFill>
                  <a:srgbClr val="ED7D31"/>
                </a:solidFill>
                <a:latin typeface="Calibri"/>
              </a:rPr>
              <a:t>Vpis metapodatkov – stroški objave v odprtem dostopu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955DE5-72B6-50B8-1390-76A86BB5A5EC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>
                <a:solidFill>
                  <a:srgbClr val="FFFFFF"/>
                </a:solidFill>
              </a:rPr>
              <a:t>Vpis metapodatkov – stroški objave v odprtem dostopu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DEFE9D-44E6-D945-6772-0634C96C9D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3895" y="1602202"/>
            <a:ext cx="8943473" cy="52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4543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A3B9D1E-ECB6-6CE4-9C4B-CA6634479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568328"/>
            <a:ext cx="10515600" cy="752471"/>
          </a:xfrm>
        </p:spPr>
        <p:txBody>
          <a:bodyPr>
            <a:normAutofit/>
          </a:bodyPr>
          <a:lstStyle/>
          <a:p>
            <a:r>
              <a:rPr lang="pt-BR" sz="4000" b="1">
                <a:solidFill>
                  <a:srgbClr val="ED7D31"/>
                </a:solidFill>
                <a:latin typeface="Calibri"/>
              </a:rPr>
              <a:t>Koraki oddaje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955DE5-72B6-50B8-1390-76A86BB5A5EC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>
              <a:spcAft>
                <a:spcPts val="600"/>
              </a:spcAft>
              <a:defRPr/>
            </a:pPr>
            <a:r>
              <a:rPr lang="sl-SI"/>
              <a:t>Koraki oddaje</a:t>
            </a:r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B4C6DA-A745-370F-764D-BE833737EF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603" y="1377221"/>
            <a:ext cx="9144793" cy="548077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7FB0A23-42DD-F046-C848-6CE9C0D629A7}"/>
              </a:ext>
            </a:extLst>
          </p:cNvPr>
          <p:cNvSpPr/>
          <p:nvPr/>
        </p:nvSpPr>
        <p:spPr bwMode="auto">
          <a:xfrm>
            <a:off x="2005264" y="4017055"/>
            <a:ext cx="8037094" cy="69269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5740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F7438-4320-F555-9291-A40476048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568328"/>
            <a:ext cx="10515600" cy="752471"/>
          </a:xfrm>
        </p:spPr>
        <p:txBody>
          <a:bodyPr>
            <a:normAutofit/>
          </a:bodyPr>
          <a:lstStyle/>
          <a:p>
            <a:r>
              <a:rPr lang="pt-BR" sz="4000" b="1">
                <a:solidFill>
                  <a:srgbClr val="ED7D31"/>
                </a:solidFill>
                <a:latin typeface="Calibri"/>
              </a:rPr>
              <a:t>Prenos datotek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955DE5-72B6-50B8-1390-76A86BB5A5EC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>
                <a:solidFill>
                  <a:srgbClr val="FFFFFF"/>
                </a:solidFill>
              </a:rPr>
              <a:t>Prenos datotek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45C63E-0F11-8FA0-8090-0542433FEC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3318" y="1479705"/>
            <a:ext cx="7954766" cy="5292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4935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CBC28-43B6-5E3F-4305-651EC88B1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1"/>
            <a:ext cx="10515600" cy="1825626"/>
          </a:xfrm>
        </p:spPr>
        <p:txBody>
          <a:bodyPr>
            <a:normAutofit/>
          </a:bodyPr>
          <a:lstStyle/>
          <a:p>
            <a:r>
              <a:rPr lang="sl-SI" sz="4000" b="1">
                <a:solidFill>
                  <a:srgbClr val="ED7D31"/>
                </a:solidFill>
                <a:latin typeface="Calibri"/>
              </a:rPr>
              <a:t>RUL – Repozitorij Univerze v Ljubljani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F87B1A-01F4-0551-0050-8DA56DD183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/>
              <a:t>repozitorij.uni-lj.si</a:t>
            </a:r>
          </a:p>
          <a:p>
            <a:r>
              <a:rPr lang="sl-SI"/>
              <a:t>26 fakultet + 1 org.</a:t>
            </a:r>
          </a:p>
          <a:p>
            <a:r>
              <a:rPr lang="sl-SI"/>
              <a:t>109.500+ gradiv</a:t>
            </a:r>
          </a:p>
          <a:p>
            <a:r>
              <a:rPr lang="sl-SI"/>
              <a:t>11 raziskovalnih podatkov</a:t>
            </a:r>
          </a:p>
          <a:p>
            <a:endParaRPr lang="sl-SI"/>
          </a:p>
          <a:p>
            <a:pPr marL="0" indent="0">
              <a:buNone/>
            </a:pPr>
            <a:endParaRPr lang="sl-SI"/>
          </a:p>
          <a:p>
            <a:pPr marL="0" indent="0">
              <a:buNone/>
            </a:pPr>
            <a:endParaRPr lang="sl-SI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20C70F-771D-FC03-9D6A-D4B282FEAE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2132" y="1211500"/>
            <a:ext cx="6575556" cy="670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8589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BC9F2-9AB1-C1A2-3D24-5C33775F7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568328"/>
            <a:ext cx="10515600" cy="752471"/>
          </a:xfrm>
        </p:spPr>
        <p:txBody>
          <a:bodyPr>
            <a:normAutofit/>
          </a:bodyPr>
          <a:lstStyle/>
          <a:p>
            <a:r>
              <a:rPr lang="pt-BR" sz="4000" b="1">
                <a:solidFill>
                  <a:srgbClr val="ED7D31"/>
                </a:solidFill>
                <a:latin typeface="Calibri"/>
              </a:rPr>
              <a:t>Prenos datotek – prenos izveden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955DE5-72B6-50B8-1390-76A86BB5A5EC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>
                <a:solidFill>
                  <a:srgbClr val="FFFFFF"/>
                </a:solidFill>
              </a:rPr>
              <a:t>Prenos datotek – prenos izveden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7C34EE-E057-BC9A-90FF-BEFB7FDEA7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0589" y="1480126"/>
            <a:ext cx="7091814" cy="537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1597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047E4C1-4ADD-DA79-CFA7-58AA02C38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568328"/>
            <a:ext cx="10515600" cy="752471"/>
          </a:xfrm>
        </p:spPr>
        <p:txBody>
          <a:bodyPr>
            <a:normAutofit/>
          </a:bodyPr>
          <a:lstStyle/>
          <a:p>
            <a:r>
              <a:rPr lang="pt-BR" sz="4000" b="1">
                <a:solidFill>
                  <a:srgbClr val="ED7D31"/>
                </a:solidFill>
                <a:latin typeface="Calibri"/>
              </a:rPr>
              <a:t>Prenos datotek – urejanje datoteke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955DE5-72B6-50B8-1390-76A86BB5A5EC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>
                <a:solidFill>
                  <a:srgbClr val="FFFFFF"/>
                </a:solidFill>
              </a:rPr>
              <a:t>Prenos datotek – urejanje datoteke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90D4CD6-2CD6-DBEB-E922-2C67CE6E8C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9137" y="1494840"/>
            <a:ext cx="6665495" cy="536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463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64017-B8C1-3422-252C-C8037F7E6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568328"/>
            <a:ext cx="10515600" cy="752471"/>
          </a:xfrm>
        </p:spPr>
        <p:txBody>
          <a:bodyPr>
            <a:normAutofit/>
          </a:bodyPr>
          <a:lstStyle/>
          <a:p>
            <a:r>
              <a:rPr lang="pt-BR" sz="4000" b="1">
                <a:solidFill>
                  <a:srgbClr val="ED7D31"/>
                </a:solidFill>
                <a:latin typeface="Calibri"/>
              </a:rPr>
              <a:t>Prenos velikih datotek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955DE5-72B6-50B8-1390-76A86BB5A5EC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>
                <a:solidFill>
                  <a:srgbClr val="FFFFFF"/>
                </a:solidFill>
              </a:rPr>
              <a:t>Prenos velikih datotek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2F158F-1722-1625-29C9-7262F3C3A8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8725" y="1676400"/>
            <a:ext cx="973455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4270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CBC28-43B6-5E3F-4305-651EC88B1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1"/>
            <a:ext cx="10515600" cy="1825626"/>
          </a:xfrm>
        </p:spPr>
        <p:txBody>
          <a:bodyPr>
            <a:normAutofit/>
          </a:bodyPr>
          <a:lstStyle/>
          <a:p>
            <a:r>
              <a:rPr lang="sl-SI" sz="4000" b="1">
                <a:solidFill>
                  <a:srgbClr val="ED7D31"/>
                </a:solidFill>
                <a:latin typeface="Calibri"/>
              </a:rPr>
              <a:t>Prenos velikih datotek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F87B1A-01F4-0551-0050-8DA56DD183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/>
              <a:t>uporaba </a:t>
            </a:r>
            <a:r>
              <a:rPr lang="sl-SI" err="1"/>
              <a:t>iRODS</a:t>
            </a:r>
            <a:r>
              <a:rPr lang="sl-SI"/>
              <a:t> odjemalca</a:t>
            </a:r>
          </a:p>
          <a:p>
            <a:r>
              <a:rPr lang="sl-SI"/>
              <a:t>program za Linux ukazno vrstico</a:t>
            </a:r>
          </a:p>
          <a:p>
            <a:r>
              <a:rPr lang="sl-SI"/>
              <a:t>uporaba na Windows možna preko vsebnikov, npr. </a:t>
            </a:r>
            <a:r>
              <a:rPr lang="sl-SI" err="1"/>
              <a:t>Docker</a:t>
            </a:r>
            <a:endParaRPr lang="sl-SI"/>
          </a:p>
          <a:p>
            <a:r>
              <a:rPr lang="sl-SI"/>
              <a:t>zahteva osnovno znanje uporabe ukazne vrstice v Linux okoljih</a:t>
            </a:r>
          </a:p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174066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0E2C5A4-B7BF-F49E-FA39-55E394C71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568328"/>
            <a:ext cx="10515600" cy="752471"/>
          </a:xfrm>
        </p:spPr>
        <p:txBody>
          <a:bodyPr>
            <a:normAutofit/>
          </a:bodyPr>
          <a:lstStyle/>
          <a:p>
            <a:r>
              <a:rPr lang="pt-BR" sz="4000" b="1">
                <a:solidFill>
                  <a:srgbClr val="ED7D31"/>
                </a:solidFill>
                <a:latin typeface="Calibri"/>
              </a:rPr>
              <a:t>Navodila iRODS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955DE5-72B6-50B8-1390-76A86BB5A5EC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>
                <a:solidFill>
                  <a:srgbClr val="FFFFFF"/>
                </a:solidFill>
              </a:rPr>
              <a:t>Navodila iRODS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C5CE4D-AEF5-9631-1351-476049B5F1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1658" y="1154039"/>
            <a:ext cx="7128684" cy="570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5526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DA01D66-ABE8-2C30-E3BF-0759C058F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568328"/>
            <a:ext cx="10515600" cy="752471"/>
          </a:xfrm>
        </p:spPr>
        <p:txBody>
          <a:bodyPr>
            <a:normAutofit/>
          </a:bodyPr>
          <a:lstStyle/>
          <a:p>
            <a:r>
              <a:rPr lang="pt-BR" sz="4000" b="1">
                <a:solidFill>
                  <a:srgbClr val="ED7D31"/>
                </a:solidFill>
                <a:latin typeface="Calibri"/>
              </a:rPr>
              <a:t>Izvedba korakov prenosa preko iRODS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955DE5-72B6-50B8-1390-76A86BB5A5EC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>
                <a:solidFill>
                  <a:srgbClr val="FFFFFF"/>
                </a:solidFill>
              </a:rPr>
              <a:t>Izvedba korakov prenosa preko iRODS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EF5255-1F77-F383-AB97-F6135BA85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937" y="1200150"/>
            <a:ext cx="6936126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4790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7B754AB-A0B7-D347-DD74-B2A12B865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568328"/>
            <a:ext cx="10515600" cy="752471"/>
          </a:xfrm>
        </p:spPr>
        <p:txBody>
          <a:bodyPr>
            <a:normAutofit/>
          </a:bodyPr>
          <a:lstStyle/>
          <a:p>
            <a:r>
              <a:rPr lang="da-DK" sz="4000" b="1">
                <a:solidFill>
                  <a:srgbClr val="ED7D31"/>
                </a:solidFill>
                <a:latin typeface="Calibri"/>
              </a:rPr>
              <a:t>Seznam iRODS datotek v DKUM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955DE5-72B6-50B8-1390-76A86BB5A5EC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>
              <a:spcAft>
                <a:spcPts val="600"/>
              </a:spcAft>
              <a:defRPr/>
            </a:pPr>
            <a:r>
              <a:rPr lang="sl-SI"/>
              <a:t>Seznam </a:t>
            </a:r>
            <a:r>
              <a:rPr lang="sl-SI" err="1"/>
              <a:t>iRODS</a:t>
            </a:r>
            <a:r>
              <a:rPr lang="sl-SI"/>
              <a:t> datotek v DKUM</a:t>
            </a:r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CC5669-8B83-F4E0-E24C-1DD498E180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2347" y="1314170"/>
            <a:ext cx="7927307" cy="554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1058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34FA8-B3E2-F493-9BFC-7A469252C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568328"/>
            <a:ext cx="10515600" cy="752471"/>
          </a:xfrm>
        </p:spPr>
        <p:txBody>
          <a:bodyPr>
            <a:normAutofit/>
          </a:bodyPr>
          <a:lstStyle/>
          <a:p>
            <a:r>
              <a:rPr lang="pt-BR" sz="4000" b="1">
                <a:solidFill>
                  <a:srgbClr val="ED7D31"/>
                </a:solidFill>
                <a:latin typeface="Calibri"/>
              </a:rPr>
              <a:t>Urejanje zapisa iRODS datoteke v DKUM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133F03-A626-9774-BFFF-9A24E3E4A5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7571" y="1298917"/>
            <a:ext cx="7756859" cy="555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8059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1502EFC-1983-0805-664E-D7F3B37A9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568328"/>
            <a:ext cx="10515600" cy="752471"/>
          </a:xfrm>
        </p:spPr>
        <p:txBody>
          <a:bodyPr>
            <a:normAutofit/>
          </a:bodyPr>
          <a:lstStyle/>
          <a:p>
            <a:r>
              <a:rPr lang="pt-BR" sz="4000" b="1">
                <a:solidFill>
                  <a:srgbClr val="ED7D31"/>
                </a:solidFill>
                <a:latin typeface="Calibri"/>
              </a:rPr>
              <a:t>Koraki oddaje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B4C6DA-A745-370F-764D-BE833737EF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603" y="1241060"/>
            <a:ext cx="9144793" cy="548077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7FB0A23-42DD-F046-C848-6CE9C0D629A7}"/>
              </a:ext>
            </a:extLst>
          </p:cNvPr>
          <p:cNvSpPr/>
          <p:nvPr/>
        </p:nvSpPr>
        <p:spPr bwMode="auto">
          <a:xfrm>
            <a:off x="2005264" y="5308936"/>
            <a:ext cx="8037094" cy="69269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2144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3ED1F-43E1-280B-0E16-14B6E162E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568328"/>
            <a:ext cx="10515600" cy="752471"/>
          </a:xfrm>
        </p:spPr>
        <p:txBody>
          <a:bodyPr>
            <a:normAutofit/>
          </a:bodyPr>
          <a:lstStyle/>
          <a:p>
            <a:r>
              <a:rPr lang="pt-BR" sz="4000" b="1">
                <a:solidFill>
                  <a:srgbClr val="ED7D31"/>
                </a:solidFill>
                <a:latin typeface="Calibri"/>
              </a:rPr>
              <a:t>Potrditev oddaje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2D11D1-BE73-EC0A-AAE0-235BD7D76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9493" y="1553930"/>
            <a:ext cx="9933014" cy="421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6035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CBC28-43B6-5E3F-4305-651EC88B1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1"/>
            <a:ext cx="10515600" cy="1825626"/>
          </a:xfrm>
        </p:spPr>
        <p:txBody>
          <a:bodyPr>
            <a:normAutofit/>
          </a:bodyPr>
          <a:lstStyle/>
          <a:p>
            <a:r>
              <a:rPr lang="sl-SI" sz="4000" b="1">
                <a:solidFill>
                  <a:srgbClr val="ED7D31"/>
                </a:solidFill>
                <a:latin typeface="Calibri"/>
              </a:rPr>
              <a:t>RUP – Repozitorij Univerze na Primorskem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F87B1A-01F4-0551-0050-8DA56DD183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/>
              <a:t>repozitorij.upr.si</a:t>
            </a:r>
          </a:p>
          <a:p>
            <a:r>
              <a:rPr lang="sl-SI"/>
              <a:t>6 fakultet + 3 druge org.</a:t>
            </a:r>
          </a:p>
          <a:p>
            <a:r>
              <a:rPr lang="sl-SI"/>
              <a:t>18.800+ gradiv</a:t>
            </a:r>
          </a:p>
          <a:p>
            <a:r>
              <a:rPr lang="sl-SI"/>
              <a:t>15 raziskovalnih podatkov</a:t>
            </a:r>
          </a:p>
          <a:p>
            <a:endParaRPr lang="sl-SI"/>
          </a:p>
          <a:p>
            <a:pPr marL="0" indent="0">
              <a:buNone/>
            </a:pPr>
            <a:endParaRPr lang="sl-SI"/>
          </a:p>
          <a:p>
            <a:pPr marL="0" indent="0">
              <a:buNone/>
            </a:pPr>
            <a:endParaRPr lang="sl-SI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400C52-D7E1-86FE-E213-0B419BF793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9523" y="1231977"/>
            <a:ext cx="6310124" cy="867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3467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BA68A97-3A75-9D19-B076-D9564588E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568328"/>
            <a:ext cx="10515600" cy="752471"/>
          </a:xfrm>
        </p:spPr>
        <p:txBody>
          <a:bodyPr>
            <a:normAutofit/>
          </a:bodyPr>
          <a:lstStyle/>
          <a:p>
            <a:r>
              <a:rPr lang="pt-BR" sz="4000" b="1">
                <a:solidFill>
                  <a:srgbClr val="ED7D31"/>
                </a:solidFill>
                <a:latin typeface="Calibri"/>
              </a:rPr>
              <a:t>Oddaja zaposlenega končana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6A5979-D620-C5DD-D706-0AC3105DBF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603" y="2480990"/>
            <a:ext cx="9144793" cy="189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0754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2176A-F4D2-2183-47E6-AD217DAA3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568328"/>
            <a:ext cx="10515600" cy="752471"/>
          </a:xfrm>
        </p:spPr>
        <p:txBody>
          <a:bodyPr>
            <a:normAutofit/>
          </a:bodyPr>
          <a:lstStyle/>
          <a:p>
            <a:r>
              <a:rPr lang="pt-BR" sz="4000" b="1">
                <a:solidFill>
                  <a:srgbClr val="ED7D31"/>
                </a:solidFill>
                <a:latin typeface="Calibri"/>
              </a:rPr>
              <a:t>Oddaja zaposlenega končana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39D488-3746-506F-CACB-17C0E5ADFC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3950" y="1571625"/>
            <a:ext cx="99441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4838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D3CCE-2062-1A8F-06B6-5F11485B2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568328"/>
            <a:ext cx="10515600" cy="752471"/>
          </a:xfrm>
        </p:spPr>
        <p:txBody>
          <a:bodyPr>
            <a:normAutofit/>
          </a:bodyPr>
          <a:lstStyle/>
          <a:p>
            <a:r>
              <a:rPr lang="pt-BR" sz="4000" b="1">
                <a:solidFill>
                  <a:srgbClr val="ED7D31"/>
                </a:solidFill>
                <a:latin typeface="Calibri"/>
              </a:rPr>
              <a:t>Obvestilo o objavi dela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F5114F-E25D-318C-2429-BA1F47EDBD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5464" y="1320799"/>
            <a:ext cx="9541073" cy="553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2982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83BAF-7156-A80F-DC95-BD462734E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0509" y="633684"/>
            <a:ext cx="7970982" cy="5268352"/>
          </a:xfrm>
        </p:spPr>
        <p:txBody>
          <a:bodyPr/>
          <a:lstStyle/>
          <a:p>
            <a:pPr algn="ctr"/>
            <a:r>
              <a:rPr lang="sl-SI" sz="5000" b="1" kern="1200">
                <a:solidFill>
                  <a:srgbClr val="ED7D31"/>
                </a:solidFill>
                <a:latin typeface="Calibri"/>
              </a:rPr>
              <a:t>Javni pogled na gradivo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C44339-3C87-F205-A57A-103123793877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73246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5C939-6FFF-8508-78C4-8B52B1EE0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568328"/>
            <a:ext cx="10515600" cy="752471"/>
          </a:xfrm>
        </p:spPr>
        <p:txBody>
          <a:bodyPr>
            <a:normAutofit/>
          </a:bodyPr>
          <a:lstStyle/>
          <a:p>
            <a:r>
              <a:rPr lang="pl-PL" sz="4000" b="1">
                <a:solidFill>
                  <a:srgbClr val="ED7D31"/>
                </a:solidFill>
                <a:latin typeface="Calibri"/>
              </a:rPr>
              <a:t>Dostop do raziskovalnih podatkov v DKUM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735A13-26BA-CD84-F4B2-2B13E7804E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5596" y="1320799"/>
            <a:ext cx="7980809" cy="5537201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D0BD640E-934F-1EF8-7803-057C8FC4585C}"/>
              </a:ext>
            </a:extLst>
          </p:cNvPr>
          <p:cNvSpPr/>
          <p:nvPr/>
        </p:nvSpPr>
        <p:spPr bwMode="auto">
          <a:xfrm>
            <a:off x="1722325" y="4350676"/>
            <a:ext cx="572655" cy="240145"/>
          </a:xfrm>
          <a:prstGeom prst="rightArrow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3315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AC9EE-A660-0252-F744-2377FE37C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568328"/>
            <a:ext cx="10515600" cy="752471"/>
          </a:xfrm>
        </p:spPr>
        <p:txBody>
          <a:bodyPr>
            <a:normAutofit/>
          </a:bodyPr>
          <a:lstStyle/>
          <a:p>
            <a:r>
              <a:rPr lang="pt-BR" sz="4000" b="1">
                <a:solidFill>
                  <a:srgbClr val="ED7D31"/>
                </a:solidFill>
                <a:latin typeface="Calibri"/>
              </a:rPr>
              <a:t>Javni izpis – zgornji del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479981-2014-A299-BEE0-4B38BC40222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733" b="-1733"/>
          <a:stretch/>
        </p:blipFill>
        <p:spPr>
          <a:xfrm>
            <a:off x="2894337" y="1368000"/>
            <a:ext cx="6403327" cy="558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5504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05DCD34-E92C-72C7-3394-E61C455A1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568328"/>
            <a:ext cx="10515600" cy="752471"/>
          </a:xfrm>
        </p:spPr>
        <p:txBody>
          <a:bodyPr>
            <a:normAutofit/>
          </a:bodyPr>
          <a:lstStyle/>
          <a:p>
            <a:r>
              <a:rPr lang="pt-BR" sz="4000" b="1">
                <a:solidFill>
                  <a:srgbClr val="ED7D31"/>
                </a:solidFill>
                <a:latin typeface="Calibri"/>
              </a:rPr>
              <a:t>Javni izpis – spodnji del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3C95CF-140E-9975-0318-6E104B5ABA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9276" y="1251243"/>
            <a:ext cx="7153448" cy="560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6963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52359-8DB6-60C7-2625-04750F8CD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568328"/>
            <a:ext cx="10515600" cy="752471"/>
          </a:xfrm>
        </p:spPr>
        <p:txBody>
          <a:bodyPr>
            <a:normAutofit/>
          </a:bodyPr>
          <a:lstStyle/>
          <a:p>
            <a:r>
              <a:rPr lang="pt-BR" sz="4000" b="1">
                <a:solidFill>
                  <a:srgbClr val="ED7D31"/>
                </a:solidFill>
                <a:latin typeface="Calibri"/>
              </a:rPr>
              <a:t>Izpis pogojev uporabe datoteke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344DF8-0CA9-5835-38A8-3CBD96FCD8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603" y="2791913"/>
            <a:ext cx="9144793" cy="127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3645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99AD616-ED01-B238-422F-511C41ECC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568328"/>
            <a:ext cx="10515600" cy="752471"/>
          </a:xfrm>
        </p:spPr>
        <p:txBody>
          <a:bodyPr>
            <a:normAutofit/>
          </a:bodyPr>
          <a:lstStyle/>
          <a:p>
            <a:r>
              <a:rPr lang="pt-BR" sz="4000" b="1">
                <a:solidFill>
                  <a:srgbClr val="ED7D31"/>
                </a:solidFill>
                <a:latin typeface="Calibri"/>
              </a:rPr>
              <a:t>Prenos iRODS datoteke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6C168E-FD18-23EA-3250-57B4699AEC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603" y="1633152"/>
            <a:ext cx="9144793" cy="448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8672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83BAF-7156-A80F-DC95-BD462734E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0509" y="633684"/>
            <a:ext cx="7970982" cy="5268352"/>
          </a:xfrm>
        </p:spPr>
        <p:txBody>
          <a:bodyPr/>
          <a:lstStyle/>
          <a:p>
            <a:pPr algn="ctr"/>
            <a:r>
              <a:rPr lang="sl-SI" sz="5000" b="1" kern="1200">
                <a:solidFill>
                  <a:srgbClr val="ED7D31"/>
                </a:solidFill>
                <a:latin typeface="Calibri"/>
              </a:rPr>
              <a:t>Omejevanje dostopa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C44339-3C87-F205-A57A-103123793877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0811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CBC28-43B6-5E3F-4305-651EC88B1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1"/>
            <a:ext cx="10515600" cy="1825626"/>
          </a:xfrm>
        </p:spPr>
        <p:txBody>
          <a:bodyPr>
            <a:normAutofit/>
          </a:bodyPr>
          <a:lstStyle/>
          <a:p>
            <a:r>
              <a:rPr lang="sl-SI" sz="4000" b="1">
                <a:solidFill>
                  <a:srgbClr val="ED7D31"/>
                </a:solidFill>
                <a:latin typeface="Calibri"/>
              </a:rPr>
              <a:t>RUNG – Repozitorij Univerze v Novi Gorici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F87B1A-01F4-0551-0050-8DA56DD183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/>
              <a:t>repozitorij.ung.si</a:t>
            </a:r>
          </a:p>
          <a:p>
            <a:r>
              <a:rPr lang="sl-SI"/>
              <a:t>8 fakultet, 2 VŠ, 1 druga org.</a:t>
            </a:r>
          </a:p>
          <a:p>
            <a:r>
              <a:rPr lang="sl-SI"/>
              <a:t>7.800+ gradiv</a:t>
            </a:r>
          </a:p>
          <a:p>
            <a:r>
              <a:rPr lang="sl-SI"/>
              <a:t>37 raziskovalnih podatkov</a:t>
            </a:r>
          </a:p>
          <a:p>
            <a:endParaRPr lang="sl-SI"/>
          </a:p>
          <a:p>
            <a:pPr marL="0" indent="0">
              <a:buNone/>
            </a:pPr>
            <a:endParaRPr lang="sl-SI"/>
          </a:p>
          <a:p>
            <a:pPr marL="0" indent="0">
              <a:buNone/>
            </a:pPr>
            <a:endParaRPr lang="sl-S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67A80B-E19A-E187-1E1B-F3D2C64575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401" y="1351184"/>
            <a:ext cx="6396159" cy="1369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8945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6FC49-B59F-4D51-F45F-6C4DF2F5E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568328"/>
            <a:ext cx="10515600" cy="752471"/>
          </a:xfrm>
        </p:spPr>
        <p:txBody>
          <a:bodyPr>
            <a:normAutofit/>
          </a:bodyPr>
          <a:lstStyle/>
          <a:p>
            <a:r>
              <a:rPr lang="fi-FI" sz="4000" b="1">
                <a:solidFill>
                  <a:srgbClr val="ED7D31"/>
                </a:solidFill>
                <a:latin typeface="Calibri"/>
              </a:rPr>
              <a:t>Vrsta dostopa – takojšnja javna objava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955DE5-72B6-50B8-1390-76A86BB5A5EC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Vrsta dostopa – takojšnja javna objava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A6830F-254C-8EE6-0312-165B5F93DF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603" y="2413928"/>
            <a:ext cx="9144793" cy="203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0893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9E58304-ECA8-A477-27DA-F1B96E600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568328"/>
            <a:ext cx="10515600" cy="752471"/>
          </a:xfrm>
        </p:spPr>
        <p:txBody>
          <a:bodyPr>
            <a:normAutofit/>
          </a:bodyPr>
          <a:lstStyle/>
          <a:p>
            <a:r>
              <a:rPr lang="pt-BR" sz="4000" b="1">
                <a:solidFill>
                  <a:srgbClr val="ED7D31"/>
                </a:solidFill>
                <a:latin typeface="Calibri"/>
              </a:rPr>
              <a:t>Vrsta dostopa – odlog javne objave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955DE5-72B6-50B8-1390-76A86BB5A5EC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Vrsta dostopa – odlog javne objave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DB11E3-C46D-46D9-6BA2-F778FE4C4D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603" y="1755503"/>
            <a:ext cx="9144793" cy="334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4838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8B220-26B1-8741-B8CA-970E66B23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568328"/>
            <a:ext cx="10515600" cy="752471"/>
          </a:xfrm>
        </p:spPr>
        <p:txBody>
          <a:bodyPr>
            <a:normAutofit/>
          </a:bodyPr>
          <a:lstStyle/>
          <a:p>
            <a:r>
              <a:rPr lang="pt-BR" sz="4000" b="1">
                <a:solidFill>
                  <a:srgbClr val="ED7D31"/>
                </a:solidFill>
                <a:latin typeface="Calibri"/>
              </a:rPr>
              <a:t>Vrsta dostopa – odlog javne objave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955DE5-72B6-50B8-1390-76A86BB5A5EC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Vrsta dostopa – odlog javne objave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6805AF-2304-E524-4A0E-5A3A88A138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1148" y="1536028"/>
            <a:ext cx="8949704" cy="378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875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81361C5-A60F-F26D-F1C8-896110F35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568328"/>
            <a:ext cx="10515600" cy="752471"/>
          </a:xfrm>
        </p:spPr>
        <p:txBody>
          <a:bodyPr>
            <a:normAutofit/>
          </a:bodyPr>
          <a:lstStyle/>
          <a:p>
            <a:r>
              <a:rPr lang="pl-PL" sz="4000" b="1">
                <a:solidFill>
                  <a:srgbClr val="ED7D31"/>
                </a:solidFill>
                <a:latin typeface="Calibri"/>
              </a:rPr>
              <a:t>Vrsta dostopa – trajno zaprti dostop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955DE5-72B6-50B8-1390-76A86BB5A5EC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Vrsta dostopa – trajno zaprti dostop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FBBB6B-F4FC-BD7E-E563-6E819B3553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603" y="2432217"/>
            <a:ext cx="9144793" cy="199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5764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91587-5C91-1DA2-27CE-679D8B1E5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568328"/>
            <a:ext cx="10515600" cy="752471"/>
          </a:xfrm>
        </p:spPr>
        <p:txBody>
          <a:bodyPr>
            <a:normAutofit/>
          </a:bodyPr>
          <a:lstStyle/>
          <a:p>
            <a:r>
              <a:rPr lang="pl-PL" sz="4000" b="1">
                <a:solidFill>
                  <a:srgbClr val="ED7D31"/>
                </a:solidFill>
                <a:latin typeface="Calibri"/>
              </a:rPr>
              <a:t>Vrsta dostopa – trajno zaprti dostop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955DE5-72B6-50B8-1390-76A86BB5A5EC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Vrsta dostopa – trajno zaprti dostop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32FBD8-6D1E-4BA3-5EE7-586AB400AD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3824" y="2514520"/>
            <a:ext cx="8864352" cy="182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7031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124A4-9C35-442E-3A88-8A1D7F1C6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568328"/>
            <a:ext cx="10515600" cy="752471"/>
          </a:xfrm>
        </p:spPr>
        <p:txBody>
          <a:bodyPr>
            <a:normAutofit fontScale="90000"/>
          </a:bodyPr>
          <a:lstStyle/>
          <a:p>
            <a:r>
              <a:rPr lang="pt-BR" sz="4000" b="1">
                <a:solidFill>
                  <a:srgbClr val="ED7D31"/>
                </a:solidFill>
                <a:latin typeface="Calibri"/>
              </a:rPr>
              <a:t>Vrsta dostopa – trajno zaprti dostop, dovoljeni zahtevki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955DE5-72B6-50B8-1390-76A86BB5A5EC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Vrsta dostopa – trajno zaprti dostop, dovoljeni zahtevki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4BF406-EC30-E52F-E724-B2EC03F347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603" y="2432217"/>
            <a:ext cx="9144793" cy="1993565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C07B9AAA-735C-C74F-B3CB-4DF29D49C77F}"/>
              </a:ext>
            </a:extLst>
          </p:cNvPr>
          <p:cNvSpPr/>
          <p:nvPr/>
        </p:nvSpPr>
        <p:spPr bwMode="auto">
          <a:xfrm>
            <a:off x="1236804" y="4067456"/>
            <a:ext cx="572655" cy="240145"/>
          </a:xfrm>
          <a:prstGeom prst="rightArrow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4550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96974-03FD-2944-7C41-FEAD31CD7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568328"/>
            <a:ext cx="10515600" cy="752471"/>
          </a:xfrm>
        </p:spPr>
        <p:txBody>
          <a:bodyPr>
            <a:normAutofit fontScale="90000"/>
          </a:bodyPr>
          <a:lstStyle/>
          <a:p>
            <a:r>
              <a:rPr lang="pt-BR" sz="4000" b="1">
                <a:solidFill>
                  <a:srgbClr val="ED7D31"/>
                </a:solidFill>
                <a:latin typeface="Calibri"/>
              </a:rPr>
              <a:t>Vrsta dostopa – trajno zaprti dostop, dovoljeni zahtevki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955DE5-72B6-50B8-1390-76A86BB5A5EC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Vrsta dostopa – trajno zaprti dostop, dovoljeni zahtevki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FB2136-04F3-1198-70AB-86710EBF33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3341" y="2316383"/>
            <a:ext cx="8925318" cy="2225233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92E6C375-78D7-9D41-7B4F-C111A2DA202F}"/>
              </a:ext>
            </a:extLst>
          </p:cNvPr>
          <p:cNvSpPr/>
          <p:nvPr/>
        </p:nvSpPr>
        <p:spPr bwMode="auto">
          <a:xfrm>
            <a:off x="2426328" y="3986536"/>
            <a:ext cx="572655" cy="240145"/>
          </a:xfrm>
          <a:prstGeom prst="rightArrow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1667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675D39A-327D-A1D4-DD06-72E168AD5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568328"/>
            <a:ext cx="10515600" cy="752471"/>
          </a:xfrm>
        </p:spPr>
        <p:txBody>
          <a:bodyPr>
            <a:normAutofit fontScale="90000"/>
          </a:bodyPr>
          <a:lstStyle/>
          <a:p>
            <a:r>
              <a:rPr lang="pt-BR" sz="4000" b="1">
                <a:solidFill>
                  <a:srgbClr val="ED7D31"/>
                </a:solidFill>
                <a:latin typeface="Calibri"/>
              </a:rPr>
              <a:t>Vrsta dostopa – trajno zaprti dostop, dovoljeni zahtevki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955DE5-72B6-50B8-1390-76A86BB5A5EC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Vrsta dostopa – trajno zaprti dostop, dovoljeni zahtevki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0A56C8-8A9F-657D-7221-3716ACAABF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534" y="1859144"/>
            <a:ext cx="8900931" cy="31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1040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A190B-4B38-4DD4-2C7A-9DD777CAE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568328"/>
            <a:ext cx="10515600" cy="752471"/>
          </a:xfrm>
        </p:spPr>
        <p:txBody>
          <a:bodyPr>
            <a:normAutofit fontScale="90000"/>
          </a:bodyPr>
          <a:lstStyle/>
          <a:p>
            <a:r>
              <a:rPr lang="pt-BR" sz="4000" b="1">
                <a:solidFill>
                  <a:srgbClr val="ED7D31"/>
                </a:solidFill>
                <a:latin typeface="Calibri"/>
              </a:rPr>
              <a:t>Vrsta dostopa – trajno zaprti dostop, dovoljeni zahtevki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955DE5-72B6-50B8-1390-76A86BB5A5EC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Vrsta dostopa – trajno zaprti dostop, dovoljeni zahtevki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38DF84-F569-5713-8DEF-D2A117EBBB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8887" y="1541927"/>
            <a:ext cx="6834226" cy="531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0689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8FBCDD1-7F44-C389-6D83-E04788618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568328"/>
            <a:ext cx="10515600" cy="752471"/>
          </a:xfrm>
        </p:spPr>
        <p:txBody>
          <a:bodyPr>
            <a:normAutofit fontScale="90000"/>
          </a:bodyPr>
          <a:lstStyle/>
          <a:p>
            <a:r>
              <a:rPr lang="pt-BR" sz="4000" b="1">
                <a:solidFill>
                  <a:srgbClr val="ED7D31"/>
                </a:solidFill>
                <a:latin typeface="Calibri"/>
              </a:rPr>
              <a:t>Vrsta dostopa – trajno zaprti dostop, dovoljeni zahtevki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955DE5-72B6-50B8-1390-76A86BB5A5EC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Vrsta dostopa – trajno zaprti dostop, dovoljeni zahtevki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6565FD-148C-47D8-6968-1DF22AD074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534" y="2340769"/>
            <a:ext cx="8900931" cy="217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799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CBC28-43B6-5E3F-4305-651EC88B1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1"/>
            <a:ext cx="10515600" cy="1825626"/>
          </a:xfrm>
        </p:spPr>
        <p:txBody>
          <a:bodyPr>
            <a:normAutofit/>
          </a:bodyPr>
          <a:lstStyle/>
          <a:p>
            <a:r>
              <a:rPr lang="sl-SI" sz="4000" b="1" err="1">
                <a:solidFill>
                  <a:srgbClr val="ED7D31"/>
                </a:solidFill>
                <a:latin typeface="Calibri"/>
              </a:rPr>
              <a:t>DiRROS</a:t>
            </a:r>
            <a:r>
              <a:rPr lang="sl-SI" sz="4000" b="1">
                <a:solidFill>
                  <a:srgbClr val="ED7D31"/>
                </a:solidFill>
                <a:latin typeface="Calibri"/>
              </a:rPr>
              <a:t> – Digitalni repozitorij </a:t>
            </a:r>
            <a:br>
              <a:rPr lang="sl-SI" sz="4000" b="1">
                <a:solidFill>
                  <a:srgbClr val="ED7D31"/>
                </a:solidFill>
                <a:latin typeface="Calibri"/>
              </a:rPr>
            </a:br>
            <a:r>
              <a:rPr lang="sl-SI" sz="4000" b="1">
                <a:solidFill>
                  <a:srgbClr val="ED7D31"/>
                </a:solidFill>
                <a:latin typeface="Calibri"/>
              </a:rPr>
              <a:t>raziskovalnih organizacij Slovenije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F87B1A-01F4-0551-0050-8DA56DD183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/>
              <a:t>dirros.openscience.si</a:t>
            </a:r>
          </a:p>
          <a:p>
            <a:r>
              <a:rPr lang="sl-SI"/>
              <a:t>35 organizacij</a:t>
            </a:r>
          </a:p>
          <a:p>
            <a:r>
              <a:rPr lang="sl-SI"/>
              <a:t>12.100+ gradiv</a:t>
            </a:r>
          </a:p>
          <a:p>
            <a:r>
              <a:rPr lang="sl-SI"/>
              <a:t>10 raziskovalnih podatkov</a:t>
            </a:r>
          </a:p>
          <a:p>
            <a:endParaRPr lang="sl-SI"/>
          </a:p>
          <a:p>
            <a:pPr marL="0" indent="0">
              <a:buNone/>
            </a:pPr>
            <a:endParaRPr lang="sl-SI"/>
          </a:p>
          <a:p>
            <a:pPr marL="0" indent="0">
              <a:buNone/>
            </a:pPr>
            <a:endParaRPr lang="sl-SI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8EC313-5093-567C-76D7-F06FCD3785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3022" y="1429437"/>
            <a:ext cx="6778837" cy="1212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3030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13FF1-8371-D3CF-7E27-F0D07495C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568328"/>
            <a:ext cx="10515600" cy="752471"/>
          </a:xfrm>
        </p:spPr>
        <p:txBody>
          <a:bodyPr>
            <a:normAutofit fontScale="90000"/>
          </a:bodyPr>
          <a:lstStyle/>
          <a:p>
            <a:r>
              <a:rPr lang="pt-BR" sz="4000" b="1">
                <a:solidFill>
                  <a:srgbClr val="ED7D31"/>
                </a:solidFill>
                <a:latin typeface="Calibri"/>
              </a:rPr>
              <a:t>Vrsta dostopa – trajno zaprti dostop, dovoljeni zahtevki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955DE5-72B6-50B8-1390-76A86BB5A5EC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Vrsta dostopa – trajno zaprti dostop, dovoljeni zahtevki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6E50D6-84C3-63AD-9B79-424F1B4D9D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603" y="1773392"/>
            <a:ext cx="9144793" cy="374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8282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8D999-20F5-A1E3-4F22-E8D1CF65C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568328"/>
            <a:ext cx="10515600" cy="752471"/>
          </a:xfrm>
        </p:spPr>
        <p:txBody>
          <a:bodyPr>
            <a:normAutofit/>
          </a:bodyPr>
          <a:lstStyle/>
          <a:p>
            <a:r>
              <a:rPr lang="pt-BR" sz="4000" b="1">
                <a:solidFill>
                  <a:srgbClr val="ED7D31"/>
                </a:solidFill>
                <a:latin typeface="Calibri"/>
              </a:rPr>
              <a:t>Oddaja zaposlenega končana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134598-E9A3-B6BC-76D9-9D9015BB9B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2537" y="1695450"/>
            <a:ext cx="9686925" cy="48387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44A8CAF-E511-E299-0810-36E3368EE24B}"/>
              </a:ext>
            </a:extLst>
          </p:cNvPr>
          <p:cNvSpPr/>
          <p:nvPr/>
        </p:nvSpPr>
        <p:spPr>
          <a:xfrm>
            <a:off x="4905375" y="5210175"/>
            <a:ext cx="1304925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6698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A9469-0874-6DDD-960B-CAAA7E459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4" y="568328"/>
            <a:ext cx="9001122" cy="752471"/>
          </a:xfrm>
        </p:spPr>
        <p:txBody>
          <a:bodyPr>
            <a:normAutofit fontScale="90000"/>
          </a:bodyPr>
          <a:lstStyle/>
          <a:p>
            <a:r>
              <a:rPr lang="pt-BR" sz="4000" b="1">
                <a:solidFill>
                  <a:srgbClr val="ED7D31"/>
                </a:solidFill>
                <a:latin typeface="Calibri"/>
              </a:rPr>
              <a:t>Vrsta dostopa – trajno zaprti dostop, dovoljeni zahtevki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955DE5-72B6-50B8-1390-76A86BB5A5EC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Vrsta dostopa – trajno zaprti dostop, dovoljeni zahtevki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B7AD90-0CB2-6068-33F7-F194252AC9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603" y="1814560"/>
            <a:ext cx="9144793" cy="328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0770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84D8A47-5AE9-3608-865A-40BFCFF80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568328"/>
            <a:ext cx="9124947" cy="752471"/>
          </a:xfrm>
        </p:spPr>
        <p:txBody>
          <a:bodyPr>
            <a:normAutofit fontScale="90000"/>
          </a:bodyPr>
          <a:lstStyle/>
          <a:p>
            <a:r>
              <a:rPr lang="pt-BR" sz="4000" b="1">
                <a:solidFill>
                  <a:srgbClr val="ED7D31"/>
                </a:solidFill>
                <a:latin typeface="Calibri"/>
              </a:rPr>
              <a:t>Vrsta dostopa – trajno zaprti dostop, dovoljeni zahtevki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955DE5-72B6-50B8-1390-76A86BB5A5EC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Vrsta dostopa – trajno zaprti dostop, dovoljeni zahtevki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A4A365-48A4-2278-2846-66A7A6CC4C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8181" y="1076325"/>
            <a:ext cx="6715638" cy="578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2082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EC5AB-EB67-E838-EFAA-DE67C61F4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568328"/>
            <a:ext cx="10515600" cy="752471"/>
          </a:xfrm>
        </p:spPr>
        <p:txBody>
          <a:bodyPr>
            <a:normAutofit fontScale="90000"/>
          </a:bodyPr>
          <a:lstStyle/>
          <a:p>
            <a:r>
              <a:rPr lang="pt-BR" sz="4000" b="1">
                <a:solidFill>
                  <a:srgbClr val="ED7D31"/>
                </a:solidFill>
                <a:latin typeface="Calibri"/>
              </a:rPr>
              <a:t>Vrsta dostopa – trajno zaprti dostop, dovoljeni zahtevki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955DE5-72B6-50B8-1390-76A86BB5A5EC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Vrsta dostopa – trajno zaprti dostop, dovoljeni zahtevki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47F2DA-EAC8-0BD3-644B-BEB80C58E4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9136" y="1502321"/>
            <a:ext cx="8555946" cy="526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4658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326EC84-8EDC-4147-8035-58706CFE2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568328"/>
            <a:ext cx="8991597" cy="752471"/>
          </a:xfrm>
        </p:spPr>
        <p:txBody>
          <a:bodyPr>
            <a:normAutofit fontScale="90000"/>
          </a:bodyPr>
          <a:lstStyle/>
          <a:p>
            <a:r>
              <a:rPr lang="pt-BR" sz="4000" b="1">
                <a:solidFill>
                  <a:srgbClr val="ED7D31"/>
                </a:solidFill>
                <a:latin typeface="Calibri"/>
              </a:rPr>
              <a:t>Vrsta dostopa – trajno zaprti dostop, dovoljeni zahtevki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955DE5-72B6-50B8-1390-76A86BB5A5EC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Vrsta dostopa – trajno zaprti dostop, dovoljeni zahtevki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251BE6-682E-167C-EC02-90B19C2B56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9700" y="1731464"/>
            <a:ext cx="9132600" cy="417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7038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117A8-51C7-1662-7749-AD829EBC6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568328"/>
            <a:ext cx="10515600" cy="752471"/>
          </a:xfrm>
        </p:spPr>
        <p:txBody>
          <a:bodyPr>
            <a:normAutofit fontScale="90000"/>
          </a:bodyPr>
          <a:lstStyle/>
          <a:p>
            <a:r>
              <a:rPr lang="pt-BR" sz="4000" b="1">
                <a:solidFill>
                  <a:srgbClr val="ED7D31"/>
                </a:solidFill>
                <a:latin typeface="Calibri"/>
              </a:rPr>
              <a:t>Vrsta dostopa – trajno zaprti dostop, dovoljeni zahtevki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955DE5-72B6-50B8-1390-76A86BB5A5EC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Vrsta dostopa – trajno zaprti dostop, dovoljeni zahtevki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0849E0-5293-87A0-09FA-9872CE2307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9920" y="2424200"/>
            <a:ext cx="8852159" cy="2371550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E0DE9DD1-CE48-6553-0AC5-566A723E2688}"/>
              </a:ext>
            </a:extLst>
          </p:cNvPr>
          <p:cNvSpPr/>
          <p:nvPr/>
        </p:nvSpPr>
        <p:spPr bwMode="auto">
          <a:xfrm>
            <a:off x="1097265" y="3552825"/>
            <a:ext cx="572655" cy="240145"/>
          </a:xfrm>
          <a:prstGeom prst="rightArrow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33253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EAFBA-E4C2-8D5F-A5C7-0F5ADC652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568328"/>
            <a:ext cx="9124947" cy="752471"/>
          </a:xfrm>
        </p:spPr>
        <p:txBody>
          <a:bodyPr>
            <a:normAutofit fontScale="90000"/>
          </a:bodyPr>
          <a:lstStyle/>
          <a:p>
            <a:r>
              <a:rPr lang="pt-BR" sz="4000" b="1">
                <a:solidFill>
                  <a:srgbClr val="ED7D31"/>
                </a:solidFill>
                <a:latin typeface="Calibri"/>
              </a:rPr>
              <a:t>Vrsta dostopa – trajno zaprti dostop, dovoljeni zahtevki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955DE5-72B6-50B8-1390-76A86BB5A5EC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Vrsta dostopa – trajno zaprti dostop, dovoljeni zahtevki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6F8D20-037E-E5FE-68E9-A5D385A39C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6375" y="1890712"/>
            <a:ext cx="9239250" cy="307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3530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35494-B148-D1A4-D23C-98B977D7D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568328"/>
            <a:ext cx="10515600" cy="752471"/>
          </a:xfrm>
        </p:spPr>
        <p:txBody>
          <a:bodyPr>
            <a:normAutofit fontScale="90000"/>
          </a:bodyPr>
          <a:lstStyle/>
          <a:p>
            <a:r>
              <a:rPr lang="pt-BR" sz="4000" b="1">
                <a:solidFill>
                  <a:srgbClr val="ED7D31"/>
                </a:solidFill>
                <a:latin typeface="Calibri"/>
              </a:rPr>
              <a:t>Vrsta dostopa – trajno zaprti dostop, dovoljeni zahtevki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955DE5-72B6-50B8-1390-76A86BB5A5EC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Vrsta dostopa – trajno zaprti dostop, dovoljeni zahtevki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CE93E0-F751-1C31-6B2B-602FA9094D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3824" y="1763867"/>
            <a:ext cx="8864352" cy="374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8377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8E2EF59-6519-85D1-8D8C-EE95FE88C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568328"/>
            <a:ext cx="9105897" cy="752471"/>
          </a:xfrm>
        </p:spPr>
        <p:txBody>
          <a:bodyPr>
            <a:normAutofit fontScale="90000"/>
          </a:bodyPr>
          <a:lstStyle/>
          <a:p>
            <a:r>
              <a:rPr lang="pt-BR" sz="4000" b="1">
                <a:solidFill>
                  <a:srgbClr val="ED7D31"/>
                </a:solidFill>
                <a:latin typeface="Calibri"/>
              </a:rPr>
              <a:t>Vrsta dostopa – trajno zaprti dostop, dovoljeni zahtevki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955DE5-72B6-50B8-1390-76A86BB5A5EC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Vrsta dostopa – trajno zaprti dostop, dovoljeni zahtevki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00C92C-497A-2C36-0785-167A918CBE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4306" y="2130793"/>
            <a:ext cx="8803387" cy="322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7975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CBC28-43B6-5E3F-4305-651EC88B1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1"/>
            <a:ext cx="10515600" cy="1825626"/>
          </a:xfrm>
        </p:spPr>
        <p:txBody>
          <a:bodyPr>
            <a:normAutofit/>
          </a:bodyPr>
          <a:lstStyle/>
          <a:p>
            <a:r>
              <a:rPr lang="sl-SI" sz="4000" b="1" err="1">
                <a:solidFill>
                  <a:srgbClr val="ED7D31"/>
                </a:solidFill>
                <a:latin typeface="Calibri"/>
              </a:rPr>
              <a:t>ReVIS</a:t>
            </a:r>
            <a:r>
              <a:rPr lang="sl-SI" sz="4000" b="1">
                <a:solidFill>
                  <a:srgbClr val="ED7D31"/>
                </a:solidFill>
                <a:latin typeface="Calibri"/>
              </a:rPr>
              <a:t> – Repozitorij samostojnih </a:t>
            </a:r>
            <a:br>
              <a:rPr lang="sl-SI" sz="4000" b="1">
                <a:solidFill>
                  <a:srgbClr val="ED7D31"/>
                </a:solidFill>
                <a:latin typeface="Calibri"/>
              </a:rPr>
            </a:br>
            <a:r>
              <a:rPr lang="sl-SI" sz="4000" b="1">
                <a:solidFill>
                  <a:srgbClr val="ED7D31"/>
                </a:solidFill>
                <a:latin typeface="Calibri"/>
              </a:rPr>
              <a:t>visokošolskih in višješolskih izobraževalnih organizacij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F87B1A-01F4-0551-0050-8DA56DD183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/>
              <a:t>revis.openscience.si</a:t>
            </a:r>
          </a:p>
          <a:p>
            <a:r>
              <a:rPr lang="sl-SI"/>
              <a:t>47 organizacij</a:t>
            </a:r>
          </a:p>
          <a:p>
            <a:r>
              <a:rPr lang="sl-SI"/>
              <a:t>7.800+ gradiv</a:t>
            </a:r>
          </a:p>
          <a:p>
            <a:r>
              <a:rPr lang="sl-SI"/>
              <a:t>nima raziskovalnih podatkov</a:t>
            </a:r>
          </a:p>
          <a:p>
            <a:endParaRPr lang="sl-SI"/>
          </a:p>
          <a:p>
            <a:pPr marL="0" indent="0">
              <a:buNone/>
            </a:pPr>
            <a:endParaRPr lang="sl-SI"/>
          </a:p>
          <a:p>
            <a:pPr marL="0" indent="0">
              <a:buNone/>
            </a:pPr>
            <a:endParaRPr lang="sl-S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D12648-6631-7EB1-3D08-2BBE971240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9267" y="1287520"/>
            <a:ext cx="6639665" cy="12197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7553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C12DD-5407-0FC5-34CD-1F9D1084B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568328"/>
            <a:ext cx="10515600" cy="752471"/>
          </a:xfrm>
        </p:spPr>
        <p:txBody>
          <a:bodyPr>
            <a:normAutofit/>
          </a:bodyPr>
          <a:lstStyle/>
          <a:p>
            <a:r>
              <a:rPr lang="pt-BR" sz="4000" b="1">
                <a:solidFill>
                  <a:srgbClr val="ED7D31"/>
                </a:solidFill>
                <a:latin typeface="Calibri"/>
              </a:rPr>
              <a:t>Vrsta dostopa – omejen dostop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955DE5-72B6-50B8-1390-76A86BB5A5EC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Vrsta dostopa – omejen dostop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F601C0-6535-A282-BA34-C71F6DFE85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603" y="2420024"/>
            <a:ext cx="9144793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9358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CD5430C-578F-DD8D-EEE4-285C8823A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568328"/>
            <a:ext cx="10515600" cy="752471"/>
          </a:xfrm>
        </p:spPr>
        <p:txBody>
          <a:bodyPr>
            <a:normAutofit/>
          </a:bodyPr>
          <a:lstStyle/>
          <a:p>
            <a:r>
              <a:rPr lang="pt-BR" sz="4000" b="1">
                <a:solidFill>
                  <a:srgbClr val="ED7D31"/>
                </a:solidFill>
                <a:latin typeface="Calibri"/>
              </a:rPr>
              <a:t>Vrsta dostopa – omejen dostop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955DE5-72B6-50B8-1390-76A86BB5A5EC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Vrsta dostopa – omejen dostop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690639F-851F-C545-7FB3-AED3F23367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6499" y="2298094"/>
            <a:ext cx="8779001" cy="226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8164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117A8-51C7-1662-7749-AD829EBC6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568328"/>
            <a:ext cx="10515600" cy="752471"/>
          </a:xfrm>
        </p:spPr>
        <p:txBody>
          <a:bodyPr>
            <a:normAutofit/>
          </a:bodyPr>
          <a:lstStyle/>
          <a:p>
            <a:r>
              <a:rPr lang="pt-BR" sz="4000" b="1">
                <a:solidFill>
                  <a:srgbClr val="ED7D31"/>
                </a:solidFill>
                <a:latin typeface="Calibri"/>
              </a:rPr>
              <a:t>Vrsta dostopa – </a:t>
            </a:r>
            <a:r>
              <a:rPr lang="sl-SI" sz="4000" b="1">
                <a:solidFill>
                  <a:srgbClr val="ED7D31"/>
                </a:solidFill>
                <a:latin typeface="Calibri"/>
              </a:rPr>
              <a:t>omejen dostop</a:t>
            </a:r>
            <a:endParaRPr lang="pt-BR" sz="4000" b="1">
              <a:solidFill>
                <a:srgbClr val="ED7D31"/>
              </a:solidFill>
              <a:latin typeface="Calibri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955DE5-72B6-50B8-1390-76A86BB5A5EC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Vrsta dostopa – trajno zaprti dostop, dovoljeni zahtevki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0849E0-5293-87A0-09FA-9872CE2307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9920" y="2424200"/>
            <a:ext cx="8852159" cy="2371550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E0DE9DD1-CE48-6553-0AC5-566A723E2688}"/>
              </a:ext>
            </a:extLst>
          </p:cNvPr>
          <p:cNvSpPr/>
          <p:nvPr/>
        </p:nvSpPr>
        <p:spPr bwMode="auto">
          <a:xfrm>
            <a:off x="1097265" y="3552825"/>
            <a:ext cx="572655" cy="240145"/>
          </a:xfrm>
          <a:prstGeom prst="rightArrow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977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EAFBA-E4C2-8D5F-A5C7-0F5ADC652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568328"/>
            <a:ext cx="9124947" cy="752471"/>
          </a:xfrm>
        </p:spPr>
        <p:txBody>
          <a:bodyPr>
            <a:normAutofit/>
          </a:bodyPr>
          <a:lstStyle/>
          <a:p>
            <a:r>
              <a:rPr lang="pt-BR" sz="4000" b="1">
                <a:solidFill>
                  <a:srgbClr val="ED7D31"/>
                </a:solidFill>
                <a:latin typeface="Calibri"/>
              </a:rPr>
              <a:t>Vrsta dostopa – </a:t>
            </a:r>
            <a:r>
              <a:rPr lang="sl-SI" sz="4000" b="1">
                <a:solidFill>
                  <a:srgbClr val="ED7D31"/>
                </a:solidFill>
                <a:latin typeface="Calibri"/>
              </a:rPr>
              <a:t>omejen dostop</a:t>
            </a:r>
            <a:endParaRPr lang="pt-BR" sz="4000" b="1">
              <a:solidFill>
                <a:srgbClr val="ED7D31"/>
              </a:solidFill>
              <a:latin typeface="Calibri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955DE5-72B6-50B8-1390-76A86BB5A5EC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Vrsta dostopa – trajno zaprti dostop, dovoljeni zahtevki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6F8D20-037E-E5FE-68E9-A5D385A39C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6375" y="1890712"/>
            <a:ext cx="9239250" cy="307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9353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AF27F92-9BB7-3CBA-ADFF-66055FC02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568328"/>
            <a:ext cx="10515600" cy="752471"/>
          </a:xfrm>
        </p:spPr>
        <p:txBody>
          <a:bodyPr>
            <a:normAutofit/>
          </a:bodyPr>
          <a:lstStyle/>
          <a:p>
            <a:r>
              <a:rPr lang="pt-BR" sz="4000" b="1">
                <a:solidFill>
                  <a:srgbClr val="ED7D31"/>
                </a:solidFill>
                <a:latin typeface="Calibri"/>
              </a:rPr>
              <a:t>Vrsta dostopa – omejen dostop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955DE5-72B6-50B8-1390-76A86BB5A5EC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Vrsta dostopa – omejen dostop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2ECAC4-7E82-AF6E-8E92-829D7E4004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9920" y="2127391"/>
            <a:ext cx="8852159" cy="260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4471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17B34-A611-10D2-7C29-41AFAF5E0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568328"/>
            <a:ext cx="10515600" cy="752471"/>
          </a:xfrm>
        </p:spPr>
        <p:txBody>
          <a:bodyPr>
            <a:normAutofit/>
          </a:bodyPr>
          <a:lstStyle/>
          <a:p>
            <a:r>
              <a:rPr lang="pt-BR" sz="4000" b="1">
                <a:solidFill>
                  <a:srgbClr val="ED7D31"/>
                </a:solidFill>
                <a:latin typeface="Calibri"/>
              </a:rPr>
              <a:t>Vrsta dostopa – omejen dostop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955DE5-72B6-50B8-1390-76A86BB5A5EC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Vrsta dostopa – omejen dostop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CE8841-11E8-36C6-CB50-F2A3078DE1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017" y="1606878"/>
            <a:ext cx="8839966" cy="413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9490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A61EBF1-CB58-2310-BD0D-853CDBA03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568328"/>
            <a:ext cx="10515600" cy="752471"/>
          </a:xfrm>
        </p:spPr>
        <p:txBody>
          <a:bodyPr>
            <a:normAutofit/>
          </a:bodyPr>
          <a:lstStyle/>
          <a:p>
            <a:r>
              <a:rPr lang="pt-BR" sz="4000" b="1">
                <a:solidFill>
                  <a:srgbClr val="ED7D31"/>
                </a:solidFill>
                <a:latin typeface="Calibri"/>
              </a:rPr>
              <a:t>Vrsta dostopa – omejen dostop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955DE5-72B6-50B8-1390-76A86BB5A5EC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Vrsta dostopa – omejen dostop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8A0259-3149-390D-921F-DB4665C061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8210" y="1964679"/>
            <a:ext cx="8815580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3425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>
            <a:extLst>
              <a:ext uri="{FF2B5EF4-FFF2-40B4-BE49-F238E27FC236}">
                <a16:creationId xmlns:a16="http://schemas.microsoft.com/office/drawing/2014/main" id="{6CEE1A64-F3F7-40C5-A68D-FACA85877F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562" y="5238369"/>
            <a:ext cx="10009549" cy="1114396"/>
          </a:xfrm>
          <a:prstGeom prst="rect">
            <a:avLst/>
          </a:prstGeom>
        </p:spPr>
      </p:pic>
      <p:pic>
        <p:nvPicPr>
          <p:cNvPr id="11" name="Slika 10" descr="Slika, ki vsebuje besede risanje&#10;&#10;Opis je samodejno ustvarjen">
            <a:extLst>
              <a:ext uri="{FF2B5EF4-FFF2-40B4-BE49-F238E27FC236}">
                <a16:creationId xmlns:a16="http://schemas.microsoft.com/office/drawing/2014/main" id="{06864DC4-23FD-46A2-AD61-F5FBC9462B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23" r="22131"/>
          <a:stretch/>
        </p:blipFill>
        <p:spPr>
          <a:xfrm>
            <a:off x="5233087" y="0"/>
            <a:ext cx="6958914" cy="5184456"/>
          </a:xfrm>
          <a:prstGeom prst="rect">
            <a:avLst/>
          </a:prstGeom>
        </p:spPr>
      </p:pic>
      <p:pic>
        <p:nvPicPr>
          <p:cNvPr id="13" name="Slika 12" descr="Slika, ki vsebuje besede besedilo, pisava, logotip, grafika&#10;&#10;Opis je samodejno ustvarjen">
            <a:extLst>
              <a:ext uri="{FF2B5EF4-FFF2-40B4-BE49-F238E27FC236}">
                <a16:creationId xmlns:a16="http://schemas.microsoft.com/office/drawing/2014/main" id="{ECC3BBAC-891A-4B83-95E1-D7A0D63C4C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32" y="706065"/>
            <a:ext cx="2468880" cy="713232"/>
          </a:xfrm>
          <a:prstGeom prst="rect">
            <a:avLst/>
          </a:prstGeom>
        </p:spPr>
      </p:pic>
      <p:sp>
        <p:nvSpPr>
          <p:cNvPr id="2" name="Pravokotnik 1">
            <a:extLst>
              <a:ext uri="{FF2B5EF4-FFF2-40B4-BE49-F238E27FC236}">
                <a16:creationId xmlns:a16="http://schemas.microsoft.com/office/drawing/2014/main" id="{C5ABA285-AA02-E60F-7C61-F2274FDF5F2F}"/>
              </a:ext>
            </a:extLst>
          </p:cNvPr>
          <p:cNvSpPr/>
          <p:nvPr/>
        </p:nvSpPr>
        <p:spPr>
          <a:xfrm>
            <a:off x="334310" y="3044279"/>
            <a:ext cx="489877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1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Hvala za pozornost! </a:t>
            </a:r>
            <a:endParaRPr kumimoji="0" lang="sl-SI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42959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CBC28-43B6-5E3F-4305-651EC88B1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1"/>
            <a:ext cx="10515600" cy="1825626"/>
          </a:xfrm>
        </p:spPr>
        <p:txBody>
          <a:bodyPr>
            <a:normAutofit/>
          </a:bodyPr>
          <a:lstStyle/>
          <a:p>
            <a:r>
              <a:rPr lang="sl-SI" sz="4000" b="1">
                <a:solidFill>
                  <a:srgbClr val="ED7D31"/>
                </a:solidFill>
                <a:latin typeface="Calibri"/>
              </a:rPr>
              <a:t>Delo z raziskovalnimi podatki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F87B1A-01F4-0551-0050-8DA56DD183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/>
              <a:t>prikazano na primeru DKUM</a:t>
            </a:r>
          </a:p>
          <a:p>
            <a:r>
              <a:rPr lang="sl-SI"/>
              <a:t>prikazano velja za vse repozitorije nacionalne infrastrukture odprtega dostopa</a:t>
            </a:r>
          </a:p>
          <a:p>
            <a:pPr marL="0" indent="0">
              <a:buNone/>
            </a:pPr>
            <a:endParaRPr lang="sl-SI"/>
          </a:p>
          <a:p>
            <a:pPr marL="0" indent="0">
              <a:buNone/>
            </a:pPr>
            <a:endParaRPr lang="sl-SI"/>
          </a:p>
          <a:p>
            <a:pPr marL="0" indent="0">
              <a:buNone/>
            </a:pP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575789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UM.SI">
  <a:themeElements>
    <a:clrScheme name="FG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FG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FG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G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G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G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G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G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G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6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7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8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9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0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1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2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3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4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5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6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7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8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9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0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1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2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3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4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5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6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7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8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9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0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1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2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3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4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5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6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7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8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9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0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1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2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3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4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5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6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7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8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9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0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1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2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3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4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5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6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7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8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9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0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1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2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3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4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5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6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7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8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9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0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1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2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3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4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545f75d-cd49-4a99-b9f1-389848620f0b" xsi:nil="true"/>
    <lcf76f155ced4ddcb4097134ff3c332f xmlns="553e0df8-ac04-4039-9945-4399ce6bede5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1A82E2CA47AA94CB13567BDB0B5A884" ma:contentTypeVersion="13" ma:contentTypeDescription="Ustvari nov dokument." ma:contentTypeScope="" ma:versionID="0ffa5582b7396613ed221fa79d3bb389">
  <xsd:schema xmlns:xsd="http://www.w3.org/2001/XMLSchema" xmlns:xs="http://www.w3.org/2001/XMLSchema" xmlns:p="http://schemas.microsoft.com/office/2006/metadata/properties" xmlns:ns2="553e0df8-ac04-4039-9945-4399ce6bede5" xmlns:ns3="8545f75d-cd49-4a99-b9f1-389848620f0b" targetNamespace="http://schemas.microsoft.com/office/2006/metadata/properties" ma:root="true" ma:fieldsID="79b3375b03a67819a58bfff7de11f7c9" ns2:_="" ns3:_="">
    <xsd:import namespace="553e0df8-ac04-4039-9945-4399ce6bede5"/>
    <xsd:import namespace="8545f75d-cd49-4a99-b9f1-389848620f0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3e0df8-ac04-4039-9945-4399ce6bede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Oznake slike" ma:readOnly="false" ma:fieldId="{5cf76f15-5ced-4ddc-b409-7134ff3c332f}" ma:taxonomyMulti="true" ma:sspId="314c371a-e1e1-4790-b7b3-e586cefac30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45f75d-cd49-4a99-b9f1-389848620f0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V skupni rabi z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V skupni rabi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8adc9c73-dd3e-4cd7-b758-824e5bca48f2}" ma:internalName="TaxCatchAll" ma:showField="CatchAllData" ma:web="8545f75d-cd49-4a99-b9f1-389848620f0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vsebine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02B07F2-BEC1-46B4-A8C3-EE7D45BA1748}">
  <ds:schemaRefs>
    <ds:schemaRef ds:uri="553e0df8-ac04-4039-9945-4399ce6bede5"/>
    <ds:schemaRef ds:uri="8545f75d-cd49-4a99-b9f1-389848620f0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02DA6B6-2262-40F8-9659-AC7CE1E66DE4}">
  <ds:schemaRefs>
    <ds:schemaRef ds:uri="553e0df8-ac04-4039-9945-4399ce6bede5"/>
    <ds:schemaRef ds:uri="8545f75d-cd49-4a99-b9f1-389848620f0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BBC1BA6-2D80-4AC6-A818-9ABD7F86174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1294</Words>
  <Application>Microsoft Office PowerPoint</Application>
  <PresentationFormat>Širokozaslonsko</PresentationFormat>
  <Paragraphs>242</Paragraphs>
  <Slides>87</Slides>
  <Notes>29</Notes>
  <HiddenSlides>0</HiddenSlides>
  <MMClips>0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2</vt:i4>
      </vt:variant>
      <vt:variant>
        <vt:lpstr>Naslovi diapozitivov</vt:lpstr>
      </vt:variant>
      <vt:variant>
        <vt:i4>87</vt:i4>
      </vt:variant>
    </vt:vector>
  </HeadingPairs>
  <TitlesOfParts>
    <vt:vector size="94" baseType="lpstr">
      <vt:lpstr>Arial</vt:lpstr>
      <vt:lpstr>Calibri</vt:lpstr>
      <vt:lpstr>Calibri Light</vt:lpstr>
      <vt:lpstr>Tahoma</vt:lpstr>
      <vt:lpstr>Wingdings</vt:lpstr>
      <vt:lpstr>UM.SI</vt:lpstr>
      <vt:lpstr>Officeova tema</vt:lpstr>
      <vt:lpstr>PowerPointova predstavitev</vt:lpstr>
      <vt:lpstr>Vsebina</vt:lpstr>
      <vt:lpstr>DKUM – Digitalna knjižnica UM</vt:lpstr>
      <vt:lpstr>RUL – Repozitorij Univerze v Ljubljani</vt:lpstr>
      <vt:lpstr>RUP – Repozitorij Univerze na Primorskem</vt:lpstr>
      <vt:lpstr>RUNG – Repozitorij Univerze v Novi Gorici</vt:lpstr>
      <vt:lpstr>DiRROS – Digitalni repozitorij  raziskovalnih organizacij Slovenije</vt:lpstr>
      <vt:lpstr>ReVIS – Repozitorij samostojnih  visokošolskih in višješolskih izobraževalnih organizacij </vt:lpstr>
      <vt:lpstr>Delo z raziskovalnimi podatki</vt:lpstr>
      <vt:lpstr>Prijava</vt:lpstr>
      <vt:lpstr>Prijava v DKUM</vt:lpstr>
      <vt:lpstr>Prijava z digitalno identiteto</vt:lpstr>
      <vt:lpstr>Prijava z digitalno identiteto</vt:lpstr>
      <vt:lpstr>Prijava z digitalno identiteto</vt:lpstr>
      <vt:lpstr>Stran po prijavi</vt:lpstr>
      <vt:lpstr>Oddaja raziskovalnih podatkov s strani  avtorja oz. zaposlenega</vt:lpstr>
      <vt:lpstr>Stran po prijavi</vt:lpstr>
      <vt:lpstr>Oddaja za zaposlene</vt:lpstr>
      <vt:lpstr>Izbira tipa novega gradiva</vt:lpstr>
      <vt:lpstr>Koraki oddaje</vt:lpstr>
      <vt:lpstr>Vpis metapodatkov</vt:lpstr>
      <vt:lpstr>Vpis metapodatkov, vzporedni jezik</vt:lpstr>
      <vt:lpstr>Vpis metapodatkov</vt:lpstr>
      <vt:lpstr>Vpis metapodatkov</vt:lpstr>
      <vt:lpstr>Vpis metapodatkov – specifika raziskovalnih podatkov</vt:lpstr>
      <vt:lpstr>Vpis metapodatkov – specifika raziskovalnih podatkov</vt:lpstr>
      <vt:lpstr>Vpis metapodatkov – licence</vt:lpstr>
      <vt:lpstr>Vpis metapodatkov – specifika raziskovalnih podatkov</vt:lpstr>
      <vt:lpstr>Vpis metapodatkov – projekti</vt:lpstr>
      <vt:lpstr>Vpis metapodatkov – projekti</vt:lpstr>
      <vt:lpstr>Vpis metapodatkov – specifika raziskovalnih podatkov</vt:lpstr>
      <vt:lpstr>Vpis metapodatkov – izjave</vt:lpstr>
      <vt:lpstr>Vpis metapodatkov – specifika raziskovalnih podatkov</vt:lpstr>
      <vt:lpstr>Vpis metapodatkov – metode zbiranja podatkov</vt:lpstr>
      <vt:lpstr>Vpis metapodatkov – specifika raziskovalnih podatkov</vt:lpstr>
      <vt:lpstr>Vpis metapodatkov – stroški objave v odprtem dostopu</vt:lpstr>
      <vt:lpstr>Vpis metapodatkov – stroški objave v odprtem dostopu</vt:lpstr>
      <vt:lpstr>Koraki oddaje</vt:lpstr>
      <vt:lpstr>Prenos datotek</vt:lpstr>
      <vt:lpstr>Prenos datotek – prenos izveden</vt:lpstr>
      <vt:lpstr>Prenos datotek – urejanje datoteke</vt:lpstr>
      <vt:lpstr>Prenos velikih datotek</vt:lpstr>
      <vt:lpstr>Prenos velikih datotek</vt:lpstr>
      <vt:lpstr>Navodila iRODS</vt:lpstr>
      <vt:lpstr>Izvedba korakov prenosa preko iRODS</vt:lpstr>
      <vt:lpstr>Seznam iRODS datotek v DKUM</vt:lpstr>
      <vt:lpstr>Urejanje zapisa iRODS datoteke v DKUM</vt:lpstr>
      <vt:lpstr>Koraki oddaje</vt:lpstr>
      <vt:lpstr>Potrditev oddaje</vt:lpstr>
      <vt:lpstr>Oddaja zaposlenega končana</vt:lpstr>
      <vt:lpstr>Oddaja zaposlenega končana</vt:lpstr>
      <vt:lpstr>Obvestilo o objavi dela</vt:lpstr>
      <vt:lpstr>Javni pogled na gradivo</vt:lpstr>
      <vt:lpstr>Dostop do raziskovalnih podatkov v DKUM</vt:lpstr>
      <vt:lpstr>Javni izpis – zgornji del</vt:lpstr>
      <vt:lpstr>Javni izpis – spodnji del</vt:lpstr>
      <vt:lpstr>Izpis pogojev uporabe datoteke</vt:lpstr>
      <vt:lpstr>Prenos iRODS datoteke</vt:lpstr>
      <vt:lpstr>Omejevanje dostopa</vt:lpstr>
      <vt:lpstr>Vrsta dostopa – takojšnja javna objava</vt:lpstr>
      <vt:lpstr>Vrsta dostopa – odlog javne objave</vt:lpstr>
      <vt:lpstr>Vrsta dostopa – odlog javne objave</vt:lpstr>
      <vt:lpstr>Vrsta dostopa – trajno zaprti dostop</vt:lpstr>
      <vt:lpstr>Vrsta dostopa – trajno zaprti dostop</vt:lpstr>
      <vt:lpstr>Vrsta dostopa – trajno zaprti dostop, dovoljeni zahtevki</vt:lpstr>
      <vt:lpstr>Vrsta dostopa – trajno zaprti dostop, dovoljeni zahtevki</vt:lpstr>
      <vt:lpstr>Vrsta dostopa – trajno zaprti dostop, dovoljeni zahtevki</vt:lpstr>
      <vt:lpstr>Vrsta dostopa – trajno zaprti dostop, dovoljeni zahtevki</vt:lpstr>
      <vt:lpstr>Vrsta dostopa – trajno zaprti dostop, dovoljeni zahtevki</vt:lpstr>
      <vt:lpstr>Vrsta dostopa – trajno zaprti dostop, dovoljeni zahtevki</vt:lpstr>
      <vt:lpstr>Oddaja zaposlenega končana</vt:lpstr>
      <vt:lpstr>Vrsta dostopa – trajno zaprti dostop, dovoljeni zahtevki</vt:lpstr>
      <vt:lpstr>Vrsta dostopa – trajno zaprti dostop, dovoljeni zahtevki</vt:lpstr>
      <vt:lpstr>Vrsta dostopa – trajno zaprti dostop, dovoljeni zahtevki</vt:lpstr>
      <vt:lpstr>Vrsta dostopa – trajno zaprti dostop, dovoljeni zahtevki</vt:lpstr>
      <vt:lpstr>Vrsta dostopa – trajno zaprti dostop, dovoljeni zahtevki</vt:lpstr>
      <vt:lpstr>Vrsta dostopa – trajno zaprti dostop, dovoljeni zahtevki</vt:lpstr>
      <vt:lpstr>Vrsta dostopa – trajno zaprti dostop, dovoljeni zahtevki</vt:lpstr>
      <vt:lpstr>Vrsta dostopa – trajno zaprti dostop, dovoljeni zahtevki</vt:lpstr>
      <vt:lpstr>Vrsta dostopa – omejen dostop</vt:lpstr>
      <vt:lpstr>Vrsta dostopa – omejen dostop</vt:lpstr>
      <vt:lpstr>Vrsta dostopa – omejen dostop</vt:lpstr>
      <vt:lpstr>Vrsta dostopa – omejen dostop</vt:lpstr>
      <vt:lpstr>Vrsta dostopa – omejen dostop</vt:lpstr>
      <vt:lpstr>Vrsta dostopa – omejen dostop</vt:lpstr>
      <vt:lpstr>Vrsta dostopa – omejen dostop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Naslov dogodka: Izvajalec: Datum in ura: Lokacija:</dc:title>
  <dc:creator>Mihaela Dovečar</dc:creator>
  <cp:lastModifiedBy>Zala</cp:lastModifiedBy>
  <cp:revision>4</cp:revision>
  <dcterms:created xsi:type="dcterms:W3CDTF">2023-04-05T09:30:42Z</dcterms:created>
  <dcterms:modified xsi:type="dcterms:W3CDTF">2025-03-07T12:40:21Z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0x01010011A82E2CA47AA94CB13567BDB0B5A884</vt:lpwstr>
  </property>
</Properties>
</file>