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3"/>
  </p:notesMasterIdLst>
  <p:sldIdLst>
    <p:sldId id="448" r:id="rId2"/>
    <p:sldId id="324" r:id="rId3"/>
    <p:sldId id="344" r:id="rId4"/>
    <p:sldId id="393" r:id="rId5"/>
    <p:sldId id="368" r:id="rId6"/>
    <p:sldId id="394" r:id="rId7"/>
    <p:sldId id="423" r:id="rId8"/>
    <p:sldId id="424" r:id="rId9"/>
    <p:sldId id="425" r:id="rId10"/>
    <p:sldId id="426" r:id="rId11"/>
    <p:sldId id="258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7E4AC-4A88-EF36-5FD7-3CED56203541}" v="1" dt="2024-10-17T07:56:36.444"/>
    <p1510:client id="{7DF74352-10C8-5A19-22EC-0D62ECCE6BD4}" v="2" dt="2024-10-17T07:43:14.317"/>
    <p1510:client id="{FCB12762-2DCE-48D9-A372-550B431D9B03}" v="1" dt="2024-10-16T11:02:46.5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64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02006-7906-4E88-814E-3CB4F5D90AD9}" type="datetimeFigureOut">
              <a:rPr lang="sl-SI" smtClean="0"/>
              <a:t>4. 03. 2025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371F7-D2ED-4779-A627-9FFE38E356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4269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534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1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925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36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4310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202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641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3411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23F02D-E2B0-4E4E-A95A-B4CDD165AB0F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22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3015DE-0B6A-4359-812D-714F1AA5219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FFA1B1-761E-455F-85C3-BD95F8B5C94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5CC7255-5AA2-4378-9CF9-ECFE96A6A1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5E055D-6D05-40EA-9F93-B544AFDE4082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DCB3195-0FD7-4625-B013-8130A892C80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114E7A-079C-40A3-A800-C5A99E3761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0A02BD-3EF9-49DB-AD0A-68D8D5506561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963609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686450-8FDB-4C58-A6C2-FE19DA0D5B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D1BB774-C9DD-477C-8C53-849B6ABD575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25EF94A-C79C-47DC-80C2-3B4C960842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0D6EDD-130D-4ABB-BF5B-109C925EC4C7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99A3A2-6A88-4E5C-B1EC-914E51EC29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F524C7E-4E7A-4108-8731-99D5305A73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DE3B24-1BB6-40FE-9B30-FD564B795AA8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62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3755000-2520-4BA9-8D93-D3E354E43D9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98FF454-37FA-46C2-9824-D845E464EE3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5980DAA-A8A8-48DC-A67F-4AFFD90D5DE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DF6EE2-C634-4FFE-92C3-B41739EBCD38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D610F78-5FD8-4ECA-BE77-FBBC17FBDAA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F651D5A-E25A-4951-92D2-D0DD027F21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16E6A3-B88E-447E-A820-282CE1BD249A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110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6CF85C-EEE3-47CC-8CBE-00AF9F96B6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33A5AD-F352-44FD-AE74-7203961DF29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A0850A0-FCA2-427A-B5AB-B7506D28CA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BE3943-9763-4A72-AC18-9601F43E0680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9168F2-D441-4A66-A59A-000A363A65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D45D5C8-6F9D-47CA-AF36-9AF3DA75D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0EFE42-92AD-42D5-BE90-88AC7DBFDD23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42122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E54183-9CD4-4062-B57D-617AE26F4B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067F894-40D7-43DB-9053-AA67169B86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037A99F-7EBA-4022-B4A8-AA7B721DE2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8EF71D-2B66-4DE4-BE54-BFDB71FD4AB3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A9F0F64-EBEF-4D8B-9E18-A7E9D88871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A42EB3C-C4BE-44F2-AF12-0B20547AEF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FF7150-F341-476F-AC6C-3B00EDCBCFC2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14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DFEF52-04EF-46E3-8445-9939C429C3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1FC91AD-32FC-4E39-837E-24B8763B3D3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7448A1A-8B33-48C3-920D-DB46DCEB974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43985FA-45A7-4F58-8C56-2C493CFD92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9B99C9-D072-4BF9-90C3-BFE5BEB17D70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E8B6395-DC4D-40EB-8E08-9D084B6707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8D154CE-84E4-47B3-ABB8-3188177D08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5E26CE-CEB9-4DBC-BD39-BB279A1A0D60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490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25580F-5ED2-4C33-B3B7-BF285CF7AC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AB74DCE-081C-474C-9E6B-42E0A91B2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CBE6D20-4742-46EF-9CBD-5375FC0ECFB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B4A401FE-13BF-41B6-A4A1-77B753582EB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DBE898F-EFB4-4D7F-B4E1-888032A6EBA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899EFC8-98F4-4772-8EDA-460387F043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68B20F-246A-43D6-B537-B7537966D313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9B19811-8415-49F3-9154-05A93D34F16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0426345-1C3E-49E5-85B5-78C46BFEB6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B4BDF0-9E83-47ED-B205-2E4AFA5B5A77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724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9A1017-E92F-444E-A06B-4279CB0E5D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EC025A8-E2B2-4B86-83D0-AA7EC34394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AB420C-E2E0-4EF2-85FC-58CC6CDF8E4A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AFB69F0-3D8B-4FDC-81AA-B64FFD1FF73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8ED3B58-444C-4FE7-8B4A-35D52C1687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9E6D11-F17D-4D9E-890C-C441F2E0F260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507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EA0658B4-97DB-45BB-9817-05B1B0BABB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C35104-CDBA-40FA-A4AE-0E23E626B30E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E4E4BA2-EB71-4FB7-91B8-E4219CD274A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E1767CA-417E-4649-9B95-BE2E27816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F83BA7-4006-4A92-965F-51F5FAD39B08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268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FE992C-1B72-45AA-8F41-865405FDD4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1F67724-0150-42F1-A96C-80D97B037B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E07904A-61BD-4B3B-97CA-20307400394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916CE77-74E0-4C5C-9F40-F10C0577B8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B63948-B7EA-473B-B8E0-5D0BA74970DB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0B17CCA-5C46-4953-B4D8-6CD7D022134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738DC75-CDBF-45CC-9A14-F142839839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572751-0683-41E3-8EC9-C7F3342E4C87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122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3247A-0C9E-49AC-B824-F80FB4FE1B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C1D222B3-ADB9-4ACD-819A-BD41309E623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68388EF-2BCD-418C-83CB-44041CFC9CB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215F192-2977-4E91-A69F-578EEA2D02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C8B4B9-5DC2-46DD-B6FB-42E15E682593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55641E2-225B-4EEE-B460-60456FFEABD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C9EFBD8-424F-468B-8A9B-9FD938A338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F8481C-9189-4038-86C9-B779C873B355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187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C329FD34-FFB4-4621-9FA2-6D2C1E445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EC28FE4-624E-43B4-92B6-BA969C819F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6D58191-7847-47AC-B6C5-3DDDD0C2647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D7A32EC-3369-4484-9134-60114E730D0D}" type="datetime1">
              <a:rPr lang="sl-SI"/>
              <a:pPr lvl="0"/>
              <a:t>4. 03. 2025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3C46E3-CBC0-4CAA-B156-80CAECE1297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5DBB5AC-5EC4-4EFF-9BCB-0ABBC65979D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48CAC56-222E-481C-88B5-B266649B0792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657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l-SI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l-SI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l-SI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l-SI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l-SI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l-SI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essda.eu/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s://research-and-innovation.ec.europa.eu/strategy/strategy-2020-2024/our-digital-future/european-research-infrastructures/eric_en" TargetMode="External"/><Relationship Id="rId12" Type="http://schemas.openxmlformats.org/officeDocument/2006/relationships/hyperlink" Target="https://www.gov.si/assets/ministrstva/MVZI/Znanost/Nacionalne-strategije-in-dokumenti/NRRI-2030_SLO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-science-cloud.ec.europa.eu/" TargetMode="External"/><Relationship Id="rId11" Type="http://schemas.openxmlformats.org/officeDocument/2006/relationships/hyperlink" Target="https://elixir-europe.org/" TargetMode="External"/><Relationship Id="rId5" Type="http://schemas.openxmlformats.org/officeDocument/2006/relationships/hyperlink" Target="https://research-and-innovation.ec.europa.eu/strategy/strategy-2020-2024/our-digital-future/european-research-infrastructures/esfri_en" TargetMode="External"/><Relationship Id="rId10" Type="http://schemas.openxmlformats.org/officeDocument/2006/relationships/hyperlink" Target="https://www.dariah.eu/" TargetMode="External"/><Relationship Id="rId4" Type="http://schemas.openxmlformats.org/officeDocument/2006/relationships/hyperlink" Target="https://research-and-innovation.ec.europa.eu/strategy/strategy-2020-2024/our-digital-future/european-research-area_en" TargetMode="External"/><Relationship Id="rId9" Type="http://schemas.openxmlformats.org/officeDocument/2006/relationships/hyperlink" Target="https://www.clarin.e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radni-list.si/_pdf/2023/Ur/u2023059.pdf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://www.pisrs.si/Pis.web/pregledPredpisa?id=ZAKO773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ojekt-spoznaj.si/politike-odprte-znanosti-v-evropskem-raziskovalnem-prostoru/" TargetMode="External"/><Relationship Id="rId11" Type="http://schemas.openxmlformats.org/officeDocument/2006/relationships/hyperlink" Target="http://www.pisrs.si/Pis.web/pregledPredpisa?id=ZAKO3336" TargetMode="External"/><Relationship Id="rId5" Type="http://schemas.openxmlformats.org/officeDocument/2006/relationships/hyperlink" Target="http://www.pisrs.si/Pis.web/pregledPredpisa?id=RESO133" TargetMode="External"/><Relationship Id="rId10" Type="http://schemas.openxmlformats.org/officeDocument/2006/relationships/hyperlink" Target="https://ec.europa.eu/info/funding-tenders/opportunities/docs/2021-2027/horizon/guidance/programme-guide_horizon_en.pdf" TargetMode="External"/><Relationship Id="rId4" Type="http://schemas.openxmlformats.org/officeDocument/2006/relationships/hyperlink" Target="https://projekt-spoznaj.si/politike-odprte-znanosti-v-sloveniji/" TargetMode="External"/><Relationship Id="rId9" Type="http://schemas.openxmlformats.org/officeDocument/2006/relationships/hyperlink" Target="https://op.europa.eu/en/publication-detail/-/publication/1a0df8ff-5313-11ec-91ac-01aa75ed71a1/language-s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srs.si/api/datoteke/integracije/32928366" TargetMode="External"/><Relationship Id="rId4" Type="http://schemas.openxmlformats.org/officeDocument/2006/relationships/hyperlink" Target="http://www.pisrs.si/Pis.web/pregledPredpisa?id=RESO13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ef.uni-lj.si/wp-content/uploads/2023/06/Akcijski-nacrt_2023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isrs.si/Pis.web/pregledPredpisa?id=URED879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isrs.si/Pis.web/pregledPredpisa?id=URED879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086E02C-9871-4B45-B3D4-498E4602A668}"/>
              </a:ext>
            </a:extLst>
          </p:cNvPr>
          <p:cNvSpPr txBox="1"/>
          <p:nvPr/>
        </p:nvSpPr>
        <p:spPr>
          <a:xfrm>
            <a:off x="725248" y="337204"/>
            <a:ext cx="9965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6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Infrastruktura odprte znanosti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A914838-4BC7-4B68-9AD9-685F2324DE3C}"/>
              </a:ext>
            </a:extLst>
          </p:cNvPr>
          <p:cNvSpPr txBox="1"/>
          <p:nvPr/>
        </p:nvSpPr>
        <p:spPr>
          <a:xfrm>
            <a:off x="725248" y="2997185"/>
            <a:ext cx="60609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ČERČE, Znanstveno-raziskovalno središče Koper</a:t>
            </a:r>
          </a:p>
        </p:txBody>
      </p:sp>
      <p:pic>
        <p:nvPicPr>
          <p:cNvPr id="3" name="Picture 2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5D0F3FBA-7732-41CE-FE17-8428346FB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671" y="5428056"/>
            <a:ext cx="1249752" cy="432400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1060ABDA-8B91-48E7-B521-41DAEB803DAA}"/>
              </a:ext>
            </a:extLst>
          </p:cNvPr>
          <p:cNvSpPr txBox="1"/>
          <p:nvPr/>
        </p:nvSpPr>
        <p:spPr>
          <a:xfrm>
            <a:off x="725248" y="3933619"/>
            <a:ext cx="892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Ljubljana in </a:t>
            </a:r>
            <a:r>
              <a:rPr lang="sl-SI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</a:t>
            </a:r>
            <a:r>
              <a:rPr lang="sl-SI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Centralna tehniška knjižnica Univerze v Ljubljani,</a:t>
            </a:r>
          </a:p>
          <a:p>
            <a:r>
              <a:rPr lang="sl-SI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Usposabljanje podatkovnih strokovnjakov, 14. – 17. 10. 2024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D63BE4B-666B-41E7-AD20-B741ACD7AE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962230"/>
            <a:ext cx="676715" cy="3840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odnaslov 2">
            <a:extLst>
              <a:ext uri="{FF2B5EF4-FFF2-40B4-BE49-F238E27FC236}">
                <a16:creationId xmlns:a16="http://schemas.microsoft.com/office/drawing/2014/main" id="{8692A056-5AC1-D877-0591-E9A21DFEDB71}"/>
              </a:ext>
            </a:extLst>
          </p:cNvPr>
          <p:cNvSpPr txBox="1">
            <a:spLocks/>
          </p:cNvSpPr>
          <p:nvPr/>
        </p:nvSpPr>
        <p:spPr>
          <a:xfrm>
            <a:off x="661871" y="1817531"/>
            <a:ext cx="10677769" cy="41845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l-SI" sz="20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- </a:t>
            </a:r>
            <a:r>
              <a:rPr kumimoji="0" lang="sl-SI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Podatkovni arhiv - Podatkovni center - Podatkovno središče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Področni </a:t>
            </a:r>
            <a:r>
              <a:rPr kumimoji="0" lang="sl-SI" sz="18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je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ki je specializiran za shranjevanje in dostop do digitalnih objektov posebej opredeljenega znanstvenega področja.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Institucionalni </a:t>
            </a:r>
            <a:r>
              <a:rPr kumimoji="0" lang="sl-SI" sz="18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je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ki ga upravlja posamezna ustanova pod svojimi pogoji in na katerem je omogočeno  shranjevanje in dostop do digitalnih objektov raziskovalcev in drugih, ki raziskujejo pod okriljem te ustanove.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Splošni </a:t>
            </a:r>
            <a:r>
              <a:rPr kumimoji="0" lang="sl-SI" sz="18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je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ki omogoča shranjevanje in dostop do digitalnih objektov in nima posebej opredeljenega znanstvenega področja ali institucije.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Certifikat zaupanja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 je potrdilo, ki ga izda neodvisni organ, da neka storitev, infrastruktura ali organizacija izkazuje zanesljivost, trajnost in posledično možnost trajne izmenjave digitalnih objektov.</a:t>
            </a:r>
            <a:endParaRPr kumimoji="0" lang="sl-SI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5BFF02B-9583-75F2-EE22-C23B27724A27}"/>
              </a:ext>
            </a:extLst>
          </p:cNvPr>
          <p:cNvSpPr txBox="1"/>
          <p:nvPr/>
        </p:nvSpPr>
        <p:spPr>
          <a:xfrm>
            <a:off x="0" y="6519446"/>
            <a:ext cx="121854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Slovar odprte znanosti. V. S. Bezjak (ur.) Spoznaj FAIR. Priročnik o odprti znanosti v Sloveniji (2024). https://doi.org/10.26493/978-961-293-328-9</a:t>
            </a:r>
          </a:p>
        </p:txBody>
      </p:sp>
    </p:spTree>
    <p:extLst>
      <p:ext uri="{BB962C8B-B14F-4D97-AF65-F5344CB8AC3E}">
        <p14:creationId xmlns:p14="http://schemas.microsoft.com/office/powerpoint/2010/main" val="3420590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6CEE1A64-F3F7-40C5-A68D-FACA85877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237535"/>
            <a:ext cx="10009549" cy="1116065"/>
          </a:xfrm>
          <a:prstGeom prst="rect">
            <a:avLst/>
          </a:prstGeom>
        </p:spPr>
      </p:pic>
      <p:pic>
        <p:nvPicPr>
          <p:cNvPr id="11" name="Slika 10" descr="Slika, ki vsebuje besede risanje&#10;&#10;Opis je samodejno ustvarjen">
            <a:extLst>
              <a:ext uri="{FF2B5EF4-FFF2-40B4-BE49-F238E27FC236}">
                <a16:creationId xmlns:a16="http://schemas.microsoft.com/office/drawing/2014/main" id="{06864DC4-23FD-46A2-AD61-F5FBC9462B0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23" r="22131"/>
          <a:stretch/>
        </p:blipFill>
        <p:spPr>
          <a:xfrm>
            <a:off x="5233087" y="0"/>
            <a:ext cx="6958914" cy="5184456"/>
          </a:xfrm>
          <a:prstGeom prst="rect">
            <a:avLst/>
          </a:prstGeom>
        </p:spPr>
      </p:pic>
      <p:pic>
        <p:nvPicPr>
          <p:cNvPr id="13" name="Slika 12" descr="Slika, ki vsebuje besede besedilo, pisava, logotip, grafika&#10;&#10;Opis je samodejno ustvarjen">
            <a:extLst>
              <a:ext uri="{FF2B5EF4-FFF2-40B4-BE49-F238E27FC236}">
                <a16:creationId xmlns:a16="http://schemas.microsoft.com/office/drawing/2014/main" id="{ECC3BBAC-891A-4B83-95E1-D7A0D63C4C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32" y="706065"/>
            <a:ext cx="2468880" cy="713232"/>
          </a:xfrm>
          <a:prstGeom prst="rect">
            <a:avLst/>
          </a:prstGeom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73709836-AF44-48B9-B898-6AC8425A1350}"/>
              </a:ext>
            </a:extLst>
          </p:cNvPr>
          <p:cNvSpPr/>
          <p:nvPr/>
        </p:nvSpPr>
        <p:spPr>
          <a:xfrm>
            <a:off x="334310" y="3044279"/>
            <a:ext cx="4898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Hvala za pozornost! </a:t>
            </a:r>
            <a:endParaRPr kumimoji="0" lang="sl-SI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B63C2950-B487-4BCF-8856-3BC734D5D2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20445" y="5184456"/>
            <a:ext cx="750000" cy="7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0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6" y="644421"/>
            <a:ext cx="9033342" cy="817418"/>
          </a:xfrm>
        </p:spPr>
        <p:txBody>
          <a:bodyPr>
            <a:normAutofit/>
          </a:bodyPr>
          <a:lstStyle/>
          <a:p>
            <a:pPr lvl="0"/>
            <a:r>
              <a:rPr lang="sl-SI" sz="5000" b="1">
                <a:solidFill>
                  <a:srgbClr val="ED7D31"/>
                </a:solidFill>
                <a:latin typeface="Calibri"/>
              </a:rPr>
              <a:t>Vsebina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589D8100-FC12-4A33-93E9-AED45A9AB3CD}"/>
              </a:ext>
            </a:extLst>
          </p:cNvPr>
          <p:cNvSpPr/>
          <p:nvPr/>
        </p:nvSpPr>
        <p:spPr>
          <a:xfrm>
            <a:off x="742955" y="1503562"/>
            <a:ext cx="1063725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Nacionalna infrastruktura odprte znanosti in zakonodajni okvir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Nacionalni portal odprte znanosti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Institucionalni </a:t>
            </a:r>
            <a:r>
              <a:rPr kumimoji="0" lang="sl-SI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repozitoriji</a:t>
            </a: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Področni podatkovni </a:t>
            </a:r>
            <a:r>
              <a:rPr kumimoji="0" lang="sl-SI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repozitoriji</a:t>
            </a: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Druge digitalne storitve in viri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Odprtodostopne</a:t>
            </a: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znanstvene založniške platforme in </a:t>
            </a:r>
            <a:r>
              <a:rPr kumimoji="0" lang="sl-SI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odprtodostopne</a:t>
            </a: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znanstvene revije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Arnes: e-infrastruktura za znanost in superračunalniško omrežje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EOSC in podobne platforme</a:t>
            </a:r>
          </a:p>
        </p:txBody>
      </p:sp>
    </p:spTree>
    <p:extLst>
      <p:ext uri="{BB962C8B-B14F-4D97-AF65-F5344CB8AC3E}">
        <p14:creationId xmlns:p14="http://schemas.microsoft.com/office/powerpoint/2010/main" val="231357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831273" y="1716465"/>
            <a:ext cx="104272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Evropskem raziskovalnem prostoru (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ERA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predstavlja Raziskovalna infrastruktura (RI) enega od stebrov za strateški razvoj na vseh znanstvenih področjih in posledično za razvoj družbe,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Evropski strateški forum za raziskovalne infrastrukture (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ESFRI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skrbi za izvajanje načrtov ERA v zvezi z raziskovalno infrastrukturo,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Razvojna vloga raziskovalnih infrastruktur v okviru ESFRI … strateško načrtovanje in vlaganje v e-infrastrukture (mdr. Evropski oblak odprte znanosti – 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European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 Open Science 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Cloud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EOSC),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velike evropske raziskovalne infrastrukture, 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t.i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/>
              </a:rPr>
              <a:t>ERIC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 so središča, s katerimi so raziskovalci v nacionalnih raziskovalnih organizacijah vključeni v evropske oz. nasploh mednarodne aktivnosti,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Sloveniji ima 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t.i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nacionalna vozlišča vrsta ERIC-ov in nekateri med njimi so neposredno vezani oz. celo tvorci nacionalnega okolja odprte znanosti kot npr.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8"/>
              </a:rPr>
              <a:t>CESSDA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9"/>
              </a:rPr>
              <a:t>CLARIN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10"/>
              </a:rPr>
              <a:t>DARIAH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11"/>
              </a:rPr>
              <a:t>Elixir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(</a:t>
            </a: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Poleg teh še vrsta drugih, glej  Načrt razvoja raziskovalne infrastrukture 2030 </a:t>
            </a: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2"/>
              </a:rPr>
              <a:t>https://www.gov.si/assets/ministrstva/MVZI/Znanost/Nacionalne-strategije-in-dokumenti/NRRI-2030_SLO.pdf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40061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831273" y="1716465"/>
            <a:ext cx="1042728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Področna nacionalna zakonodaja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uvaja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politike ERA</a:t>
            </a: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Resolucija o znanstvenoraziskovalni in inovacijski strategiji Slovenije 2030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ReZrIS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2030, cilj 6.2)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in z njo povezana priporočila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  <a:hlinkClick r:id="rId6"/>
              </a:rPr>
              <a:t>evropskih raziskovalnih politik</a:t>
            </a: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Ukrep 6.2. Odprta znanost za izboljšanje kakovosti, učinkovitosti in odzivnosti raziskav</a:t>
            </a: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  <a:hlinkClick r:id="rId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  <a:hlinkClick r:id="rId7"/>
              </a:rPr>
              <a:t>Zakon o znanstvenoraziskovalni in inovacijski dejavnosti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(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ZZrID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, 40., 41. in 42. člen)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Raziskovalna infrastruktura so zmogljivosti, sredstva ali storitve, ki pomenijo raziskovalno opremo ali nabor instrumentov, ki dopolnjujejo vire znanja, kot so zbirke, arhivi in podatkovne baze. K raziskovalni infrastrukturi se šteje tudi osebje, ki skrbi za njeno delovanje in dostopnost (</a:t>
            </a:r>
            <a:r>
              <a:rPr kumimoji="0" lang="sl-SI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7"/>
              </a:rPr>
              <a:t>ZZrID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čl. 5),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  <a:hlinkClick r:id="rId8"/>
              </a:rPr>
              <a:t>Uredba o izvajanju znanstvenoraziskovalnega dela v skladu z načeli odprte znanosti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(Uredba)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upošteva usmeritve Sveta EU »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  <a:hlinkClick r:id="rId9"/>
              </a:rPr>
              <a:t>Pakt za raziskave in inovacije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«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sledi določbam okvirnega programa EU za raziskave in inovacije 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  <a:hlinkClick r:id="rId10"/>
              </a:rPr>
              <a:t>Obzorje Evropa </a:t>
            </a: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11"/>
              </a:rPr>
              <a:t>Zakon o dostopu do informacij javnega značaja</a:t>
            </a:r>
            <a:r>
              <a: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(ZDIJZ, dopolnitev 2022, 6.č čl.) – obvezna zagotovitev možnosti ponovne uporabe raziskovalnih podatkov</a:t>
            </a: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5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831273" y="1716465"/>
            <a:ext cx="1042728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  <a:hlinkClick r:id="rId4"/>
              </a:rPr>
              <a:t>Resolucija o znanstvenoraziskovalni in inovacijski strategiji Slovenije 2030</a:t>
            </a:r>
            <a:r>
              <a:rPr kumimoji="0" lang="sl-SI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  <a:hlinkClick r:id="rId4"/>
              </a:rPr>
              <a:t> </a:t>
            </a:r>
            <a:r>
              <a:rPr kumimoji="0" lang="sl-SI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(ReZrIS30)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Priloga 1: Opis stanja in razlogov za ukrepanje po specifičnih ter horizontalnih ciljih</a:t>
            </a:r>
            <a:endParaRPr kumimoji="0" lang="sl-SI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2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Cilj 6.2 Odprta znanost za izboljšanje kakovosti, učinkovitosti in odzivnosti raziskav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repozitoriji visokošolskih in raziskovalnih organizacij,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podatkovna</a:t>
            </a:r>
            <a:r>
              <a:rPr kumimoji="0" lang="it-IT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it-IT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arhiva</a:t>
            </a:r>
            <a:r>
              <a:rPr kumimoji="0" lang="it-IT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ADP in CLARIN,</a:t>
            </a:r>
            <a:endParaRPr kumimoji="0" lang="sl-SI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Digitalna knjižnica Slovenije,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portali revij in monografij,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Nacionalni portal odprte znanosti (»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Openscience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Slovenia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«), ki združuje vsebine že obstoječih repozitorijev, podatkovnih arhivov in digitalnih knjižnic različnih ustanov v Sloveniji.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851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629174" y="1716465"/>
            <a:ext cx="11316749" cy="502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Akcijski načrt za odprto znanost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Izvedbeni dokument ukrepa 6.2 Resolucije o znanstvenoraziskovalni in inovacijski strategiji Slovenije 2030: </a:t>
            </a:r>
            <a:r>
              <a:rPr kumimoji="0" lang="sl-SI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Odprta znanost za izboljšanje kakovosti, učinkovitosti in odzivnosti raziskav</a:t>
            </a:r>
            <a:endParaRPr kumimoji="0" lang="sl-SI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sl-SI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Aktivnost 6.2.1/2.1: Izvedba projekta za prilagoditev JRO in CTK za delovanje po načelih odprte znanosti.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Ukrep 6.2.1/3 Infrastruktura za odprto znanost, ki ima 12 aktivnosti</a:t>
            </a:r>
          </a:p>
          <a:p>
            <a:pPr marL="161925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Mdr.:</a:t>
            </a:r>
          </a:p>
          <a:p>
            <a:pPr marL="904875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Razvoj, vzdrževanje in delovanje nacionalne infrastrukture odprte znanosti</a:t>
            </a:r>
          </a:p>
          <a:p>
            <a:pPr marL="904875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Nadgradnja dela OSIC pri vodenju raziskovanih zapisov raziskovalcev v sistemu COBISS.SI z upoštevanjem raznolikosti raziskovalnih rezultatov …</a:t>
            </a:r>
          </a:p>
          <a:p>
            <a:pPr marL="904875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Delovanje </a:t>
            </a:r>
            <a:r>
              <a:rPr kumimoji="0" lang="sl-SI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dCOBISS</a:t>
            </a: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v skladu z mednarodnimi priporočili, standardi in zahtevami ARIS glede izpolnjevanja določil odprtega objavljanja …</a:t>
            </a:r>
          </a:p>
          <a:p>
            <a:pPr marL="904875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Nadgradnja bibliografskih zapisov v sistemu COBISS z metapodatki o digitalnih objektih …</a:t>
            </a:r>
          </a:p>
          <a:p>
            <a:pPr marL="904875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…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Aktivnost 6.2.1/3.9: Vzpostavitev dveh ločenih podatkovnih centrov za dolgotrajno hrambo raziskovalnih podatkov</a:t>
            </a:r>
          </a:p>
        </p:txBody>
      </p:sp>
    </p:spTree>
    <p:extLst>
      <p:ext uri="{BB962C8B-B14F-4D97-AF65-F5344CB8AC3E}">
        <p14:creationId xmlns:p14="http://schemas.microsoft.com/office/powerpoint/2010/main" val="405999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831273" y="1716465"/>
            <a:ext cx="1042728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Uredba o izvajanju znanstvenoraziskovalnega dela v skladu z načeli odprte znanosti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VIII. INFRASTRUKTURA ODPRTE ZNANOSTI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12. člen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(nacionalni ekosistem odprte znanosti)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(1) Nacionalna infrastruktura odprte znanosti mora delovati v skladu s priporočili evropskega oblaka odprte znanosti (EOSC) ter biti povezljiva z ustreznimi evropskimi in mednarodnimi infrastrukturami. Sestavljajo jo: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področna in splošna podatkovna središča z zaupanja vrednimi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repozitoriji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zaupanja vredni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repozitoriji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organizacij za hrambo </a:t>
            </a: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odprtodostopnih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znanstvenih publikacij, raziskovalnih podatkov in drugih rezultatov raziskav,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odprtodostopne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znanstvene založniške platforme,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odprtodostopne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znanstvene revije,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druge digitalne storitve in viri, potrebni oziroma nastali v znanstvenoraziskovalnem delu v skladu z načeli odprte znanosti</a:t>
            </a:r>
          </a:p>
        </p:txBody>
      </p:sp>
    </p:spTree>
    <p:extLst>
      <p:ext uri="{BB962C8B-B14F-4D97-AF65-F5344CB8AC3E}">
        <p14:creationId xmlns:p14="http://schemas.microsoft.com/office/powerpoint/2010/main" val="947027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00D9D12-2CCF-A5A2-7374-C2E39F5CE05A}"/>
              </a:ext>
            </a:extLst>
          </p:cNvPr>
          <p:cNvSpPr/>
          <p:nvPr/>
        </p:nvSpPr>
        <p:spPr>
          <a:xfrm>
            <a:off x="831273" y="1716465"/>
            <a:ext cx="104272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Uredba o izvajanju znanstvenoraziskovalnega dela v skladu z načeli odprte znanosti</a:t>
            </a: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VIII. INFRASTRUKTURA ODPRTE ZNANOSTI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12. člen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(nacionalni ekosistem odprte znanosti)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(2) Ministrstvo, pristojno za znanost, v okviru akcijskega načrta za odprto znanost predlaga Vladi Republike Slovenije ukrepe za vzpostavljanje in vzdržno trajno delovanje nacionalne infrastrukture odprte znanosti, vključno s potrebnimi specializiranimi strokovnjaki, kot so predvsem skrbniki raziskovalnih podatkov, podatkovni svetovalci, podatkovni knjižničarji, arhivisti in vzdrževalci ter razvijalci infrastruktur za odprto znanost.</a:t>
            </a:r>
          </a:p>
        </p:txBody>
      </p:sp>
      <p:sp>
        <p:nvSpPr>
          <p:cNvPr id="6" name="Pravokotnik: zaokroženi vogali 5">
            <a:extLst>
              <a:ext uri="{FF2B5EF4-FFF2-40B4-BE49-F238E27FC236}">
                <a16:creationId xmlns:a16="http://schemas.microsoft.com/office/drawing/2014/main" id="{DC32C93F-E941-CE0F-E759-176DCB3EE324}"/>
              </a:ext>
            </a:extLst>
          </p:cNvPr>
          <p:cNvSpPr/>
          <p:nvPr/>
        </p:nvSpPr>
        <p:spPr>
          <a:xfrm>
            <a:off x="831273" y="4539505"/>
            <a:ext cx="10427280" cy="87978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95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B10361-9BB7-4F13-8E65-67713434E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955" y="482772"/>
            <a:ext cx="9033341" cy="817418"/>
          </a:xfrm>
        </p:spPr>
        <p:txBody>
          <a:bodyPr>
            <a:normAutofit fontScale="90000"/>
          </a:bodyPr>
          <a:lstStyle/>
          <a:p>
            <a:pPr lvl="0"/>
            <a:r>
              <a:rPr lang="pl-PL" sz="5000" b="1">
                <a:solidFill>
                  <a:srgbClr val="ED7D31"/>
                </a:solidFill>
                <a:latin typeface="Calibri"/>
              </a:rPr>
              <a:t>Nacionalna infrastruktura odprte znanosti in zakonodajni okvir</a:t>
            </a:r>
            <a:endParaRPr lang="sl-SI" sz="5000" b="1">
              <a:solidFill>
                <a:srgbClr val="ED7D31"/>
              </a:solidFill>
              <a:latin typeface="Calibri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9562970-6910-4154-A181-B1BA07AA3270}"/>
              </a:ext>
            </a:extLst>
          </p:cNvPr>
          <p:cNvSpPr txBox="1"/>
          <p:nvPr/>
        </p:nvSpPr>
        <p:spPr>
          <a:xfrm>
            <a:off x="742956" y="4235239"/>
            <a:ext cx="10515600" cy="4849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odnaslov 2">
            <a:extLst>
              <a:ext uri="{FF2B5EF4-FFF2-40B4-BE49-F238E27FC236}">
                <a16:creationId xmlns:a16="http://schemas.microsoft.com/office/drawing/2014/main" id="{8692A056-5AC1-D877-0591-E9A21DFEDB71}"/>
              </a:ext>
            </a:extLst>
          </p:cNvPr>
          <p:cNvSpPr txBox="1">
            <a:spLocks/>
          </p:cNvSpPr>
          <p:nvPr/>
        </p:nvSpPr>
        <p:spPr>
          <a:xfrm>
            <a:off x="661871" y="1754428"/>
            <a:ext cx="10677769" cy="4620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sl-SI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l-SI" sz="20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2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- </a:t>
            </a:r>
            <a:r>
              <a:rPr kumimoji="0" lang="sl-SI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Podatkovni arhiv - Podatkovni center - Podatkovno središče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sl-SI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1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Raziskovalna infrastruktura</a:t>
            </a:r>
            <a:r>
              <a:rPr kumimoji="0" lang="sl-SI" sz="1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je infrastruktura, ki omogoča pogoje za raziskovalno delo in jo tvorijo različna sredstva ter storitve, npr. raziskovalna oprema, zbirke, arhivi in podatkovne baze ter osebje, ki skrbi za njeno delovanje in dostopnost.</a:t>
            </a:r>
            <a:endParaRPr kumimoji="0" lang="sl-SI" sz="18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1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je digitalni prostor za shranjevanje digitalnih objektov, opisanih s standardiziranimi metapodatki, ki omogoča dostop do njih.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Podatkovni </a:t>
            </a:r>
            <a:r>
              <a:rPr kumimoji="0" lang="sl-SI" sz="1800" b="1" i="1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omogoča shranjevanje in dostop do različnih vrst podatkov, npr. raziskovalnih, podatkov javnega sektorja, in pripadajoče dokumentacije.</a:t>
            </a:r>
          </a:p>
          <a:p>
            <a:pPr marL="447675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1800" b="1" i="1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Repozitorij</a:t>
            </a:r>
            <a:r>
              <a:rPr kumimoji="0" lang="sl-SI" sz="18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znanstvenih publikacij </a:t>
            </a:r>
            <a:r>
              <a:rPr kumimoji="0" lang="sl-SI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omogoča shranjevanje in dostop do digitalne znanstvene literature, ne glede na mesto prve objave.</a:t>
            </a:r>
          </a:p>
          <a:p>
            <a:pPr marL="161925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sl-SI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3F94F49-0171-4C2A-9FCF-08FF1BFBDDBF}"/>
              </a:ext>
            </a:extLst>
          </p:cNvPr>
          <p:cNvSpPr txBox="1"/>
          <p:nvPr/>
        </p:nvSpPr>
        <p:spPr>
          <a:xfrm>
            <a:off x="0" y="6519446"/>
            <a:ext cx="121854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Slovar odprte znanosti. V. S. Bezjak (ur.) Spoznaj FAIR. Priročnik o odprti znanosti v Sloveniji (2024). https://doi.org/10.26493/978-961-293-328-9</a:t>
            </a:r>
          </a:p>
        </p:txBody>
      </p:sp>
    </p:spTree>
    <p:extLst>
      <p:ext uri="{BB962C8B-B14F-4D97-AF65-F5344CB8AC3E}">
        <p14:creationId xmlns:p14="http://schemas.microsoft.com/office/powerpoint/2010/main" val="28723100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1209</Words>
  <Application>Microsoft Office PowerPoint</Application>
  <PresentationFormat>Širokozaslonsko</PresentationFormat>
  <Paragraphs>110</Paragraphs>
  <Slides>11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Wingdings</vt:lpstr>
      <vt:lpstr>1_Officeova tema</vt:lpstr>
      <vt:lpstr>PowerPointova predstavitev</vt:lpstr>
      <vt:lpstr>Vsebina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Nacionalna infrastruktura odprte znanosti in zakonodajni okvir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Tomas Bercic</dc:creator>
  <cp:lastModifiedBy>Zala</cp:lastModifiedBy>
  <cp:revision>3</cp:revision>
  <dcterms:created xsi:type="dcterms:W3CDTF">2023-09-11T08:00:44Z</dcterms:created>
  <dcterms:modified xsi:type="dcterms:W3CDTF">2025-03-04T09:49:47Z</dcterms:modified>
</cp:coreProperties>
</file>