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2" r:id="rId5"/>
  </p:sldMasterIdLst>
  <p:notesMasterIdLst>
    <p:notesMasterId r:id="rId21"/>
  </p:notesMasterIdLst>
  <p:sldIdLst>
    <p:sldId id="256" r:id="rId6"/>
    <p:sldId id="368" r:id="rId7"/>
    <p:sldId id="424" r:id="rId8"/>
    <p:sldId id="371" r:id="rId9"/>
    <p:sldId id="422" r:id="rId10"/>
    <p:sldId id="425" r:id="rId11"/>
    <p:sldId id="433" r:id="rId12"/>
    <p:sldId id="426" r:id="rId13"/>
    <p:sldId id="427" r:id="rId14"/>
    <p:sldId id="428" r:id="rId15"/>
    <p:sldId id="429" r:id="rId16"/>
    <p:sldId id="430" r:id="rId17"/>
    <p:sldId id="431" r:id="rId18"/>
    <p:sldId id="432" r:id="rId19"/>
    <p:sldId id="410" r:id="rId20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B0BABB-415C-4B6D-A72F-839654E1CFA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B8F7E950-FEFD-493B-834B-332BEAF108CB}">
      <dgm:prSet phldrT="[besedilo]"/>
      <dgm:spPr>
        <a:xfrm>
          <a:off x="0" y="0"/>
          <a:ext cx="5570481" cy="703099"/>
        </a:xfrm>
        <a:prstGeom prst="roundRect">
          <a:avLst>
            <a:gd name="adj" fmla="val 10000"/>
          </a:avLst>
        </a:prstGeom>
        <a:solidFill>
          <a:srgbClr val="9EC650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rtl="0">
            <a:buNone/>
          </a:pPr>
          <a:r>
            <a:rPr lang="sl-SI" b="0" u="none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</a:t>
          </a:r>
          <a:r>
            <a:rPr lang="en-GB" b="0" u="none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</a:t>
          </a:r>
          <a:r>
            <a:rPr lang="sl-SI" b="0" u="none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sl-SI" b="0" i="0" u="none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GIS spletnih aplikacij </a:t>
          </a:r>
        </a:p>
      </dgm:t>
    </dgm:pt>
    <dgm:pt modelId="{B145750D-4C14-41AE-BCBF-266FF121B4F2}" type="parTrans" cxnId="{1F81F308-BC34-413F-BBD2-2697924EE0BA}">
      <dgm:prSet/>
      <dgm:spPr/>
      <dgm:t>
        <a:bodyPr/>
        <a:lstStyle/>
        <a:p>
          <a:endParaRPr lang="sl-SI"/>
        </a:p>
      </dgm:t>
    </dgm:pt>
    <dgm:pt modelId="{B2A6DF3A-996D-412B-943A-4A8074F9EDAE}" type="sibTrans" cxnId="{1F81F308-BC34-413F-BBD2-2697924EE0BA}">
      <dgm:prSet/>
      <dgm:spPr/>
      <dgm:t>
        <a:bodyPr/>
        <a:lstStyle/>
        <a:p>
          <a:endParaRPr lang="sl-SI"/>
        </a:p>
      </dgm:t>
    </dgm:pt>
    <dgm:pt modelId="{6FBA5B2A-404B-4615-9E73-D865DFD5E9C7}">
      <dgm:prSet phldrT="[besedilo]"/>
      <dgm:spPr>
        <a:xfrm>
          <a:off x="0" y="773409"/>
          <a:ext cx="5570481" cy="703099"/>
        </a:xfrm>
        <a:prstGeom prst="roundRect">
          <a:avLst>
            <a:gd name="adj" fmla="val 10000"/>
          </a:avLst>
        </a:prstGeom>
        <a:solidFill>
          <a:srgbClr val="9EC650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rtl="0">
            <a:buNone/>
          </a:pPr>
          <a:r>
            <a:rPr lang="en-GB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33 </a:t>
          </a:r>
          <a:r>
            <a:rPr lang="sl-SI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WMS</a:t>
          </a:r>
          <a:r>
            <a:rPr lang="en-GB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/WFS</a:t>
          </a:r>
          <a:endParaRPr lang="sl-SI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2AF47E59-F6F0-4DA0-BA6B-257A56724553}" type="parTrans" cxnId="{E4F0A21E-89B4-403F-8E09-60F1A32596F3}">
      <dgm:prSet/>
      <dgm:spPr/>
      <dgm:t>
        <a:bodyPr/>
        <a:lstStyle/>
        <a:p>
          <a:endParaRPr lang="sl-SI"/>
        </a:p>
      </dgm:t>
    </dgm:pt>
    <dgm:pt modelId="{531F0085-8471-4399-995E-7F66BFCC8961}" type="sibTrans" cxnId="{E4F0A21E-89B4-403F-8E09-60F1A32596F3}">
      <dgm:prSet/>
      <dgm:spPr/>
      <dgm:t>
        <a:bodyPr/>
        <a:lstStyle/>
        <a:p>
          <a:endParaRPr lang="sl-SI"/>
        </a:p>
      </dgm:t>
    </dgm:pt>
    <dgm:pt modelId="{C8FF6E1A-0B2F-4048-93BD-58E12B2D7885}">
      <dgm:prSet phldrT="[besedilo]"/>
      <dgm:spPr>
        <a:xfrm>
          <a:off x="0" y="1546818"/>
          <a:ext cx="5570481" cy="703099"/>
        </a:xfrm>
        <a:prstGeom prst="roundRect">
          <a:avLst>
            <a:gd name="adj" fmla="val 10000"/>
          </a:avLst>
        </a:prstGeom>
        <a:solidFill>
          <a:srgbClr val="9EC650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rtl="0">
            <a:buNone/>
          </a:pPr>
          <a:r>
            <a:rPr lang="en-GB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187  p</a:t>
          </a:r>
          <a:r>
            <a:rPr lang="sl-SI" noProof="0" err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odatkov</a:t>
          </a:r>
          <a:r>
            <a:rPr lang="en-US" noProof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n</a:t>
          </a:r>
          <a:r>
            <a:rPr lang="sl-SI" noProof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ih</a:t>
          </a:r>
          <a:r>
            <a:rPr lang="en-GB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sl-SI" noProof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zbirk</a:t>
          </a:r>
        </a:p>
      </dgm:t>
    </dgm:pt>
    <dgm:pt modelId="{57992190-E4D0-44A9-9556-D73E20FD0E03}" type="parTrans" cxnId="{774EAA9D-426A-4068-B856-B06A6BE0BF5C}">
      <dgm:prSet/>
      <dgm:spPr/>
      <dgm:t>
        <a:bodyPr/>
        <a:lstStyle/>
        <a:p>
          <a:endParaRPr lang="sl-SI"/>
        </a:p>
      </dgm:t>
    </dgm:pt>
    <dgm:pt modelId="{26CAD156-35E8-4BEC-A5A7-2CBFA0BD17D1}" type="sibTrans" cxnId="{774EAA9D-426A-4068-B856-B06A6BE0BF5C}">
      <dgm:prSet/>
      <dgm:spPr/>
      <dgm:t>
        <a:bodyPr/>
        <a:lstStyle/>
        <a:p>
          <a:endParaRPr lang="sl-SI"/>
        </a:p>
      </dgm:t>
    </dgm:pt>
    <dgm:pt modelId="{43ECD631-3F49-4735-B7F2-BA32B60E366F}">
      <dgm:prSet phldrT="[besedilo]"/>
      <dgm:spPr>
        <a:xfrm>
          <a:off x="0" y="2320227"/>
          <a:ext cx="5570481" cy="703099"/>
        </a:xfrm>
        <a:prstGeom prst="roundRect">
          <a:avLst>
            <a:gd name="adj" fmla="val 10000"/>
          </a:avLst>
        </a:prstGeom>
        <a:solidFill>
          <a:srgbClr val="9EC650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sl-SI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4</a:t>
          </a:r>
          <a:r>
            <a:rPr lang="en-GB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6</a:t>
          </a:r>
          <a:r>
            <a:rPr lang="sl-SI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kart v PDF obliki</a:t>
          </a:r>
        </a:p>
      </dgm:t>
    </dgm:pt>
    <dgm:pt modelId="{4FB92D1E-4D69-4700-8176-7D33391EF9EA}" type="parTrans" cxnId="{C42FA747-49A4-404A-912E-9BB7717CD65A}">
      <dgm:prSet/>
      <dgm:spPr/>
      <dgm:t>
        <a:bodyPr/>
        <a:lstStyle/>
        <a:p>
          <a:endParaRPr lang="sl-SI"/>
        </a:p>
      </dgm:t>
    </dgm:pt>
    <dgm:pt modelId="{5350EBA7-BE96-48A6-9048-729C00490EEA}" type="sibTrans" cxnId="{C42FA747-49A4-404A-912E-9BB7717CD65A}">
      <dgm:prSet/>
      <dgm:spPr/>
      <dgm:t>
        <a:bodyPr/>
        <a:lstStyle/>
        <a:p>
          <a:endParaRPr lang="sl-SI"/>
        </a:p>
      </dgm:t>
    </dgm:pt>
    <dgm:pt modelId="{C26680F1-DD2E-44C3-95CD-D7D674AD0A3B}">
      <dgm:prSet phldrT="[besedilo]"/>
      <dgm:spPr>
        <a:xfrm>
          <a:off x="0" y="3093636"/>
          <a:ext cx="5570481" cy="703099"/>
        </a:xfrm>
        <a:prstGeom prst="roundRect">
          <a:avLst>
            <a:gd name="adj" fmla="val 10000"/>
          </a:avLst>
        </a:prstGeom>
        <a:solidFill>
          <a:srgbClr val="9EC650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sl-SI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96 „</a:t>
          </a:r>
          <a:r>
            <a:rPr lang="en-GB" noProof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shape</a:t>
          </a:r>
          <a:r>
            <a:rPr lang="sl-SI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“ datotek</a:t>
          </a:r>
        </a:p>
      </dgm:t>
    </dgm:pt>
    <dgm:pt modelId="{D0DE6E11-6796-4550-9257-A468F989F763}" type="parTrans" cxnId="{3FAFB1D0-C54B-439E-8B64-95BFFBBD53AA}">
      <dgm:prSet/>
      <dgm:spPr/>
      <dgm:t>
        <a:bodyPr/>
        <a:lstStyle/>
        <a:p>
          <a:endParaRPr lang="sl-SI"/>
        </a:p>
      </dgm:t>
    </dgm:pt>
    <dgm:pt modelId="{BAA691E8-9D53-4480-AF14-DDDB2699757E}" type="sibTrans" cxnId="{3FAFB1D0-C54B-439E-8B64-95BFFBBD53AA}">
      <dgm:prSet/>
      <dgm:spPr/>
      <dgm:t>
        <a:bodyPr/>
        <a:lstStyle/>
        <a:p>
          <a:endParaRPr lang="sl-SI"/>
        </a:p>
      </dgm:t>
    </dgm:pt>
    <dgm:pt modelId="{C96A8758-24E7-4FC6-91EF-E1543AEC70AD}">
      <dgm:prSet phldrT="[besedilo]"/>
      <dgm:spPr>
        <a:xfrm>
          <a:off x="0" y="3867045"/>
          <a:ext cx="5570481" cy="703099"/>
        </a:xfrm>
        <a:prstGeom prst="roundRect">
          <a:avLst>
            <a:gd name="adj" fmla="val 10000"/>
          </a:avLst>
        </a:prstGeom>
        <a:solidFill>
          <a:srgbClr val="9EC650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GB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268</a:t>
          </a:r>
          <a:r>
            <a:rPr lang="sl-SI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člankov</a:t>
          </a:r>
        </a:p>
      </dgm:t>
    </dgm:pt>
    <dgm:pt modelId="{9C6D70DA-0702-4815-84CB-8ACECBAADF24}" type="parTrans" cxnId="{FA05F8A2-2F7E-43C8-B5F9-F08F9D48B032}">
      <dgm:prSet/>
      <dgm:spPr/>
      <dgm:t>
        <a:bodyPr/>
        <a:lstStyle/>
        <a:p>
          <a:endParaRPr lang="en-GB"/>
        </a:p>
      </dgm:t>
    </dgm:pt>
    <dgm:pt modelId="{D4F97F20-13AC-4461-8CA7-4BE4C61E520C}" type="sibTrans" cxnId="{FA05F8A2-2F7E-43C8-B5F9-F08F9D48B032}">
      <dgm:prSet/>
      <dgm:spPr/>
      <dgm:t>
        <a:bodyPr/>
        <a:lstStyle/>
        <a:p>
          <a:endParaRPr lang="en-GB"/>
        </a:p>
      </dgm:t>
    </dgm:pt>
    <dgm:pt modelId="{2C4060DD-7FBF-4147-AAFA-0B3ADEFD66F1}" type="pres">
      <dgm:prSet presAssocID="{2BB0BABB-415C-4B6D-A72F-839654E1CFAB}" presName="linear" presStyleCnt="0">
        <dgm:presLayoutVars>
          <dgm:dir/>
          <dgm:resizeHandles val="exact"/>
        </dgm:presLayoutVars>
      </dgm:prSet>
      <dgm:spPr/>
    </dgm:pt>
    <dgm:pt modelId="{D41C4757-14D5-40DB-9247-1C4C59D8D1B3}" type="pres">
      <dgm:prSet presAssocID="{B8F7E950-FEFD-493B-834B-332BEAF108CB}" presName="comp" presStyleCnt="0"/>
      <dgm:spPr/>
    </dgm:pt>
    <dgm:pt modelId="{FAE0B0FC-E10E-4715-85C2-6BEB0D1ED0B1}" type="pres">
      <dgm:prSet presAssocID="{B8F7E950-FEFD-493B-834B-332BEAF108CB}" presName="box" presStyleLbl="node1" presStyleIdx="0" presStyleCnt="6"/>
      <dgm:spPr/>
    </dgm:pt>
    <dgm:pt modelId="{209ACA60-56B5-4F5B-B0B5-F1E7C9C59EC7}" type="pres">
      <dgm:prSet presAssocID="{B8F7E950-FEFD-493B-834B-332BEAF108CB}" presName="img" presStyleLbl="fgImgPlace1" presStyleIdx="0" presStyleCnt="6" custScaleX="67783"/>
      <dgm:spPr>
        <a:xfrm>
          <a:off x="249774" y="70309"/>
          <a:ext cx="755167" cy="56247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BF9BFD07-40FF-494E-B510-A6E45844C822}" type="pres">
      <dgm:prSet presAssocID="{B8F7E950-FEFD-493B-834B-332BEAF108CB}" presName="text" presStyleLbl="node1" presStyleIdx="0" presStyleCnt="6">
        <dgm:presLayoutVars>
          <dgm:bulletEnabled val="1"/>
        </dgm:presLayoutVars>
      </dgm:prSet>
      <dgm:spPr/>
    </dgm:pt>
    <dgm:pt modelId="{B6519F5F-4535-457B-8794-920106CE7E61}" type="pres">
      <dgm:prSet presAssocID="{B2A6DF3A-996D-412B-943A-4A8074F9EDAE}" presName="spacer" presStyleCnt="0"/>
      <dgm:spPr/>
    </dgm:pt>
    <dgm:pt modelId="{9E67A6F4-3F20-48F2-9EA8-741C51EE4EBA}" type="pres">
      <dgm:prSet presAssocID="{6FBA5B2A-404B-4615-9E73-D865DFD5E9C7}" presName="comp" presStyleCnt="0"/>
      <dgm:spPr/>
    </dgm:pt>
    <dgm:pt modelId="{A702D9D1-1A2E-4D14-B3D8-2E2771FC1E96}" type="pres">
      <dgm:prSet presAssocID="{6FBA5B2A-404B-4615-9E73-D865DFD5E9C7}" presName="box" presStyleLbl="node1" presStyleIdx="1" presStyleCnt="6"/>
      <dgm:spPr/>
    </dgm:pt>
    <dgm:pt modelId="{11C413D7-8AEF-4547-9BBC-62176C189899}" type="pres">
      <dgm:prSet presAssocID="{6FBA5B2A-404B-4615-9E73-D865DFD5E9C7}" presName="img" presStyleLbl="fgImgPlace1" presStyleIdx="1" presStyleCnt="6" custScaleX="67783"/>
      <dgm:spPr>
        <a:xfrm>
          <a:off x="249774" y="843719"/>
          <a:ext cx="755167" cy="56247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3572FB8F-05CC-40F2-B9A0-42D38C23305B}" type="pres">
      <dgm:prSet presAssocID="{6FBA5B2A-404B-4615-9E73-D865DFD5E9C7}" presName="text" presStyleLbl="node1" presStyleIdx="1" presStyleCnt="6">
        <dgm:presLayoutVars>
          <dgm:bulletEnabled val="1"/>
        </dgm:presLayoutVars>
      </dgm:prSet>
      <dgm:spPr/>
    </dgm:pt>
    <dgm:pt modelId="{C1320B8A-10DF-40AC-981F-DEA2A3D5DDAA}" type="pres">
      <dgm:prSet presAssocID="{531F0085-8471-4399-995E-7F66BFCC8961}" presName="spacer" presStyleCnt="0"/>
      <dgm:spPr/>
    </dgm:pt>
    <dgm:pt modelId="{5BE2876A-FC81-4291-B456-B7EB7E9D6847}" type="pres">
      <dgm:prSet presAssocID="{C8FF6E1A-0B2F-4048-93BD-58E12B2D7885}" presName="comp" presStyleCnt="0"/>
      <dgm:spPr/>
    </dgm:pt>
    <dgm:pt modelId="{3211A6AE-4231-461C-AD2A-1A8BCB954D13}" type="pres">
      <dgm:prSet presAssocID="{C8FF6E1A-0B2F-4048-93BD-58E12B2D7885}" presName="box" presStyleLbl="node1" presStyleIdx="2" presStyleCnt="6"/>
      <dgm:spPr/>
    </dgm:pt>
    <dgm:pt modelId="{42864E4A-01F8-4AB9-885D-51167E43C8CB}" type="pres">
      <dgm:prSet presAssocID="{C8FF6E1A-0B2F-4048-93BD-58E12B2D7885}" presName="img" presStyleLbl="fgImgPlace1" presStyleIdx="2" presStyleCnt="6" custScaleX="67783"/>
      <dgm:spPr>
        <a:xfrm>
          <a:off x="249774" y="1617128"/>
          <a:ext cx="755167" cy="56247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F6B9FB37-3C1E-49DB-9914-89F5A76C69BD}" type="pres">
      <dgm:prSet presAssocID="{C8FF6E1A-0B2F-4048-93BD-58E12B2D7885}" presName="text" presStyleLbl="node1" presStyleIdx="2" presStyleCnt="6">
        <dgm:presLayoutVars>
          <dgm:bulletEnabled val="1"/>
        </dgm:presLayoutVars>
      </dgm:prSet>
      <dgm:spPr/>
    </dgm:pt>
    <dgm:pt modelId="{CC7C6B7C-26E4-406D-B0B2-7F1CB218F96D}" type="pres">
      <dgm:prSet presAssocID="{26CAD156-35E8-4BEC-A5A7-2CBFA0BD17D1}" presName="spacer" presStyleCnt="0"/>
      <dgm:spPr/>
    </dgm:pt>
    <dgm:pt modelId="{669F02CD-F709-405D-A87E-B84B63AC9FF6}" type="pres">
      <dgm:prSet presAssocID="{43ECD631-3F49-4735-B7F2-BA32B60E366F}" presName="comp" presStyleCnt="0"/>
      <dgm:spPr/>
    </dgm:pt>
    <dgm:pt modelId="{FEC24799-8BA2-4E97-AE36-B3ACF2E00D2C}" type="pres">
      <dgm:prSet presAssocID="{43ECD631-3F49-4735-B7F2-BA32B60E366F}" presName="box" presStyleLbl="node1" presStyleIdx="3" presStyleCnt="6"/>
      <dgm:spPr/>
    </dgm:pt>
    <dgm:pt modelId="{1BFC916E-560D-495B-8503-BBB98BEB7776}" type="pres">
      <dgm:prSet presAssocID="{43ECD631-3F49-4735-B7F2-BA32B60E366F}" presName="img" presStyleLbl="fgImgPlace1" presStyleIdx="3" presStyleCnt="6" custScaleX="67783"/>
      <dgm:spPr>
        <a:xfrm>
          <a:off x="249774" y="2390537"/>
          <a:ext cx="755167" cy="56247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9D7AA216-F9E9-4487-A253-37D9766E0F28}" type="pres">
      <dgm:prSet presAssocID="{43ECD631-3F49-4735-B7F2-BA32B60E366F}" presName="text" presStyleLbl="node1" presStyleIdx="3" presStyleCnt="6">
        <dgm:presLayoutVars>
          <dgm:bulletEnabled val="1"/>
        </dgm:presLayoutVars>
      </dgm:prSet>
      <dgm:spPr/>
    </dgm:pt>
    <dgm:pt modelId="{9D458D92-58C9-4C93-80CF-BC401D410EBD}" type="pres">
      <dgm:prSet presAssocID="{5350EBA7-BE96-48A6-9048-729C00490EEA}" presName="spacer" presStyleCnt="0"/>
      <dgm:spPr/>
    </dgm:pt>
    <dgm:pt modelId="{07AB88DD-BB98-4FD2-8F83-2C1271637910}" type="pres">
      <dgm:prSet presAssocID="{C26680F1-DD2E-44C3-95CD-D7D674AD0A3B}" presName="comp" presStyleCnt="0"/>
      <dgm:spPr/>
    </dgm:pt>
    <dgm:pt modelId="{C5F407D2-FC3F-424B-94C1-164D5364C0BE}" type="pres">
      <dgm:prSet presAssocID="{C26680F1-DD2E-44C3-95CD-D7D674AD0A3B}" presName="box" presStyleLbl="node1" presStyleIdx="4" presStyleCnt="6"/>
      <dgm:spPr/>
    </dgm:pt>
    <dgm:pt modelId="{7256FA7E-ED6E-47B5-B2ED-3D80A5D7B37B}" type="pres">
      <dgm:prSet presAssocID="{C26680F1-DD2E-44C3-95CD-D7D674AD0A3B}" presName="img" presStyleLbl="fgImgPlace1" presStyleIdx="4" presStyleCnt="6" custScaleX="67783"/>
      <dgm:spPr>
        <a:xfrm>
          <a:off x="249774" y="3163946"/>
          <a:ext cx="755167" cy="56247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D9ABC0BB-3BCC-47FF-8224-6CE90A922BD7}" type="pres">
      <dgm:prSet presAssocID="{C26680F1-DD2E-44C3-95CD-D7D674AD0A3B}" presName="text" presStyleLbl="node1" presStyleIdx="4" presStyleCnt="6">
        <dgm:presLayoutVars>
          <dgm:bulletEnabled val="1"/>
        </dgm:presLayoutVars>
      </dgm:prSet>
      <dgm:spPr/>
    </dgm:pt>
    <dgm:pt modelId="{DA1D8C13-7585-4DBB-B4B0-280962416D7C}" type="pres">
      <dgm:prSet presAssocID="{BAA691E8-9D53-4480-AF14-DDDB2699757E}" presName="spacer" presStyleCnt="0"/>
      <dgm:spPr/>
    </dgm:pt>
    <dgm:pt modelId="{4E495035-0C7B-4A3C-8E07-A73F9464B0F0}" type="pres">
      <dgm:prSet presAssocID="{C96A8758-24E7-4FC6-91EF-E1543AEC70AD}" presName="comp" presStyleCnt="0"/>
      <dgm:spPr/>
    </dgm:pt>
    <dgm:pt modelId="{69971746-0472-41B9-B193-0A77D1188130}" type="pres">
      <dgm:prSet presAssocID="{C96A8758-24E7-4FC6-91EF-E1543AEC70AD}" presName="box" presStyleLbl="node1" presStyleIdx="5" presStyleCnt="6"/>
      <dgm:spPr/>
    </dgm:pt>
    <dgm:pt modelId="{46E1F9BA-27C2-4730-A86E-761651A51334}" type="pres">
      <dgm:prSet presAssocID="{C96A8758-24E7-4FC6-91EF-E1543AEC70AD}" presName="img" presStyleLbl="fgImgPlace1" presStyleIdx="5" presStyleCnt="6" custScaleX="67783"/>
      <dgm:spPr>
        <a:xfrm>
          <a:off x="249774" y="3937355"/>
          <a:ext cx="755167" cy="56247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91D55BCB-8F0B-487F-AD44-512760BE0DB5}" type="pres">
      <dgm:prSet presAssocID="{C96A8758-24E7-4FC6-91EF-E1543AEC70AD}" presName="text" presStyleLbl="node1" presStyleIdx="5" presStyleCnt="6">
        <dgm:presLayoutVars>
          <dgm:bulletEnabled val="1"/>
        </dgm:presLayoutVars>
      </dgm:prSet>
      <dgm:spPr/>
    </dgm:pt>
  </dgm:ptLst>
  <dgm:cxnLst>
    <dgm:cxn modelId="{C4DDC400-D37E-4FB1-B16A-D1DC27AE6304}" type="presOf" srcId="{C26680F1-DD2E-44C3-95CD-D7D674AD0A3B}" destId="{C5F407D2-FC3F-424B-94C1-164D5364C0BE}" srcOrd="0" destOrd="0" presId="urn:microsoft.com/office/officeart/2005/8/layout/vList4"/>
    <dgm:cxn modelId="{1F81F308-BC34-413F-BBD2-2697924EE0BA}" srcId="{2BB0BABB-415C-4B6D-A72F-839654E1CFAB}" destId="{B8F7E950-FEFD-493B-834B-332BEAF108CB}" srcOrd="0" destOrd="0" parTransId="{B145750D-4C14-41AE-BCBF-266FF121B4F2}" sibTransId="{B2A6DF3A-996D-412B-943A-4A8074F9EDAE}"/>
    <dgm:cxn modelId="{E4F0A21E-89B4-403F-8E09-60F1A32596F3}" srcId="{2BB0BABB-415C-4B6D-A72F-839654E1CFAB}" destId="{6FBA5B2A-404B-4615-9E73-D865DFD5E9C7}" srcOrd="1" destOrd="0" parTransId="{2AF47E59-F6F0-4DA0-BA6B-257A56724553}" sibTransId="{531F0085-8471-4399-995E-7F66BFCC8961}"/>
    <dgm:cxn modelId="{046A2A23-43F8-4213-8F42-538A887E8F95}" type="presOf" srcId="{6FBA5B2A-404B-4615-9E73-D865DFD5E9C7}" destId="{3572FB8F-05CC-40F2-B9A0-42D38C23305B}" srcOrd="1" destOrd="0" presId="urn:microsoft.com/office/officeart/2005/8/layout/vList4"/>
    <dgm:cxn modelId="{C42FA747-49A4-404A-912E-9BB7717CD65A}" srcId="{2BB0BABB-415C-4B6D-A72F-839654E1CFAB}" destId="{43ECD631-3F49-4735-B7F2-BA32B60E366F}" srcOrd="3" destOrd="0" parTransId="{4FB92D1E-4D69-4700-8176-7D33391EF9EA}" sibTransId="{5350EBA7-BE96-48A6-9048-729C00490EEA}"/>
    <dgm:cxn modelId="{E170CF4D-BD59-493D-9FF2-192150FFC1F9}" type="presOf" srcId="{C96A8758-24E7-4FC6-91EF-E1543AEC70AD}" destId="{69971746-0472-41B9-B193-0A77D1188130}" srcOrd="0" destOrd="0" presId="urn:microsoft.com/office/officeart/2005/8/layout/vList4"/>
    <dgm:cxn modelId="{17C9CB51-D35C-4916-A495-6366E2F6FABB}" type="presOf" srcId="{43ECD631-3F49-4735-B7F2-BA32B60E366F}" destId="{FEC24799-8BA2-4E97-AE36-B3ACF2E00D2C}" srcOrd="0" destOrd="0" presId="urn:microsoft.com/office/officeart/2005/8/layout/vList4"/>
    <dgm:cxn modelId="{4A55D68C-64C0-4268-B5BD-D7B1887BF597}" type="presOf" srcId="{B8F7E950-FEFD-493B-834B-332BEAF108CB}" destId="{FAE0B0FC-E10E-4715-85C2-6BEB0D1ED0B1}" srcOrd="0" destOrd="0" presId="urn:microsoft.com/office/officeart/2005/8/layout/vList4"/>
    <dgm:cxn modelId="{774EAA9D-426A-4068-B856-B06A6BE0BF5C}" srcId="{2BB0BABB-415C-4B6D-A72F-839654E1CFAB}" destId="{C8FF6E1A-0B2F-4048-93BD-58E12B2D7885}" srcOrd="2" destOrd="0" parTransId="{57992190-E4D0-44A9-9556-D73E20FD0E03}" sibTransId="{26CAD156-35E8-4BEC-A5A7-2CBFA0BD17D1}"/>
    <dgm:cxn modelId="{FA05F8A2-2F7E-43C8-B5F9-F08F9D48B032}" srcId="{2BB0BABB-415C-4B6D-A72F-839654E1CFAB}" destId="{C96A8758-24E7-4FC6-91EF-E1543AEC70AD}" srcOrd="5" destOrd="0" parTransId="{9C6D70DA-0702-4815-84CB-8ACECBAADF24}" sibTransId="{D4F97F20-13AC-4461-8CA7-4BE4C61E520C}"/>
    <dgm:cxn modelId="{3DA643A5-711E-407D-A44E-209393B494C9}" type="presOf" srcId="{2BB0BABB-415C-4B6D-A72F-839654E1CFAB}" destId="{2C4060DD-7FBF-4147-AAFA-0B3ADEFD66F1}" srcOrd="0" destOrd="0" presId="urn:microsoft.com/office/officeart/2005/8/layout/vList4"/>
    <dgm:cxn modelId="{E4BDC0AC-E261-4F09-BDBE-A834927E370B}" type="presOf" srcId="{43ECD631-3F49-4735-B7F2-BA32B60E366F}" destId="{9D7AA216-F9E9-4487-A253-37D9766E0F28}" srcOrd="1" destOrd="0" presId="urn:microsoft.com/office/officeart/2005/8/layout/vList4"/>
    <dgm:cxn modelId="{C0F542B0-2D73-49F3-A8F7-1F25D7C1AF79}" type="presOf" srcId="{C96A8758-24E7-4FC6-91EF-E1543AEC70AD}" destId="{91D55BCB-8F0B-487F-AD44-512760BE0DB5}" srcOrd="1" destOrd="0" presId="urn:microsoft.com/office/officeart/2005/8/layout/vList4"/>
    <dgm:cxn modelId="{3FAFB1D0-C54B-439E-8B64-95BFFBBD53AA}" srcId="{2BB0BABB-415C-4B6D-A72F-839654E1CFAB}" destId="{C26680F1-DD2E-44C3-95CD-D7D674AD0A3B}" srcOrd="4" destOrd="0" parTransId="{D0DE6E11-6796-4550-9257-A468F989F763}" sibTransId="{BAA691E8-9D53-4480-AF14-DDDB2699757E}"/>
    <dgm:cxn modelId="{B81694D5-2207-4FB5-8086-350481EF086D}" type="presOf" srcId="{6FBA5B2A-404B-4615-9E73-D865DFD5E9C7}" destId="{A702D9D1-1A2E-4D14-B3D8-2E2771FC1E96}" srcOrd="0" destOrd="0" presId="urn:microsoft.com/office/officeart/2005/8/layout/vList4"/>
    <dgm:cxn modelId="{8F956ED8-E5FF-461C-A28F-F231CC82709C}" type="presOf" srcId="{C26680F1-DD2E-44C3-95CD-D7D674AD0A3B}" destId="{D9ABC0BB-3BCC-47FF-8224-6CE90A922BD7}" srcOrd="1" destOrd="0" presId="urn:microsoft.com/office/officeart/2005/8/layout/vList4"/>
    <dgm:cxn modelId="{5E2879E4-AC32-4495-B317-6C295A59E7DA}" type="presOf" srcId="{B8F7E950-FEFD-493B-834B-332BEAF108CB}" destId="{BF9BFD07-40FF-494E-B510-A6E45844C822}" srcOrd="1" destOrd="0" presId="urn:microsoft.com/office/officeart/2005/8/layout/vList4"/>
    <dgm:cxn modelId="{BC6BE4E4-91CD-4110-BCCE-12DDD826544E}" type="presOf" srcId="{C8FF6E1A-0B2F-4048-93BD-58E12B2D7885}" destId="{3211A6AE-4231-461C-AD2A-1A8BCB954D13}" srcOrd="0" destOrd="0" presId="urn:microsoft.com/office/officeart/2005/8/layout/vList4"/>
    <dgm:cxn modelId="{EAF18EF2-4C55-4E72-8BB4-CB2DE5986480}" type="presOf" srcId="{C8FF6E1A-0B2F-4048-93BD-58E12B2D7885}" destId="{F6B9FB37-3C1E-49DB-9914-89F5A76C69BD}" srcOrd="1" destOrd="0" presId="urn:microsoft.com/office/officeart/2005/8/layout/vList4"/>
    <dgm:cxn modelId="{6E555F9F-CAD5-400A-97BF-D9F5072EFFC6}" type="presParOf" srcId="{2C4060DD-7FBF-4147-AAFA-0B3ADEFD66F1}" destId="{D41C4757-14D5-40DB-9247-1C4C59D8D1B3}" srcOrd="0" destOrd="0" presId="urn:microsoft.com/office/officeart/2005/8/layout/vList4"/>
    <dgm:cxn modelId="{73F6C0D9-24D6-4D12-ADD4-B5B8EA4F82DB}" type="presParOf" srcId="{D41C4757-14D5-40DB-9247-1C4C59D8D1B3}" destId="{FAE0B0FC-E10E-4715-85C2-6BEB0D1ED0B1}" srcOrd="0" destOrd="0" presId="urn:microsoft.com/office/officeart/2005/8/layout/vList4"/>
    <dgm:cxn modelId="{9F807E6E-EFCB-482F-BE64-18A20E84CB2A}" type="presParOf" srcId="{D41C4757-14D5-40DB-9247-1C4C59D8D1B3}" destId="{209ACA60-56B5-4F5B-B0B5-F1E7C9C59EC7}" srcOrd="1" destOrd="0" presId="urn:microsoft.com/office/officeart/2005/8/layout/vList4"/>
    <dgm:cxn modelId="{FE6A72A6-E816-450D-84E2-A3EC9E84ACC1}" type="presParOf" srcId="{D41C4757-14D5-40DB-9247-1C4C59D8D1B3}" destId="{BF9BFD07-40FF-494E-B510-A6E45844C822}" srcOrd="2" destOrd="0" presId="urn:microsoft.com/office/officeart/2005/8/layout/vList4"/>
    <dgm:cxn modelId="{98C9FDED-942D-4264-9465-0C2F9B473693}" type="presParOf" srcId="{2C4060DD-7FBF-4147-AAFA-0B3ADEFD66F1}" destId="{B6519F5F-4535-457B-8794-920106CE7E61}" srcOrd="1" destOrd="0" presId="urn:microsoft.com/office/officeart/2005/8/layout/vList4"/>
    <dgm:cxn modelId="{4FB53E68-82C9-4301-9225-CAEFE2EAE39B}" type="presParOf" srcId="{2C4060DD-7FBF-4147-AAFA-0B3ADEFD66F1}" destId="{9E67A6F4-3F20-48F2-9EA8-741C51EE4EBA}" srcOrd="2" destOrd="0" presId="urn:microsoft.com/office/officeart/2005/8/layout/vList4"/>
    <dgm:cxn modelId="{DC520729-18A7-4311-A740-638EE414038B}" type="presParOf" srcId="{9E67A6F4-3F20-48F2-9EA8-741C51EE4EBA}" destId="{A702D9D1-1A2E-4D14-B3D8-2E2771FC1E96}" srcOrd="0" destOrd="0" presId="urn:microsoft.com/office/officeart/2005/8/layout/vList4"/>
    <dgm:cxn modelId="{BD135B18-73ED-4E10-8EAA-096F5973E5DC}" type="presParOf" srcId="{9E67A6F4-3F20-48F2-9EA8-741C51EE4EBA}" destId="{11C413D7-8AEF-4547-9BBC-62176C189899}" srcOrd="1" destOrd="0" presId="urn:microsoft.com/office/officeart/2005/8/layout/vList4"/>
    <dgm:cxn modelId="{024BC339-BC75-406C-992D-E524DBF2A969}" type="presParOf" srcId="{9E67A6F4-3F20-48F2-9EA8-741C51EE4EBA}" destId="{3572FB8F-05CC-40F2-B9A0-42D38C23305B}" srcOrd="2" destOrd="0" presId="urn:microsoft.com/office/officeart/2005/8/layout/vList4"/>
    <dgm:cxn modelId="{639EEF09-53B9-4E64-9EC1-C6F9DD7CE56D}" type="presParOf" srcId="{2C4060DD-7FBF-4147-AAFA-0B3ADEFD66F1}" destId="{C1320B8A-10DF-40AC-981F-DEA2A3D5DDAA}" srcOrd="3" destOrd="0" presId="urn:microsoft.com/office/officeart/2005/8/layout/vList4"/>
    <dgm:cxn modelId="{F78B0C21-C7CE-4098-B586-8714FF2E53DE}" type="presParOf" srcId="{2C4060DD-7FBF-4147-AAFA-0B3ADEFD66F1}" destId="{5BE2876A-FC81-4291-B456-B7EB7E9D6847}" srcOrd="4" destOrd="0" presId="urn:microsoft.com/office/officeart/2005/8/layout/vList4"/>
    <dgm:cxn modelId="{18051471-F265-4BDB-ADCF-D5B6CEF5B288}" type="presParOf" srcId="{5BE2876A-FC81-4291-B456-B7EB7E9D6847}" destId="{3211A6AE-4231-461C-AD2A-1A8BCB954D13}" srcOrd="0" destOrd="0" presId="urn:microsoft.com/office/officeart/2005/8/layout/vList4"/>
    <dgm:cxn modelId="{023929CF-D33A-4970-9A84-E8FFA0A3D9FE}" type="presParOf" srcId="{5BE2876A-FC81-4291-B456-B7EB7E9D6847}" destId="{42864E4A-01F8-4AB9-885D-51167E43C8CB}" srcOrd="1" destOrd="0" presId="urn:microsoft.com/office/officeart/2005/8/layout/vList4"/>
    <dgm:cxn modelId="{59071686-6982-45C7-9E56-75710D81C0E0}" type="presParOf" srcId="{5BE2876A-FC81-4291-B456-B7EB7E9D6847}" destId="{F6B9FB37-3C1E-49DB-9914-89F5A76C69BD}" srcOrd="2" destOrd="0" presId="urn:microsoft.com/office/officeart/2005/8/layout/vList4"/>
    <dgm:cxn modelId="{BDA0C2DD-9FC0-43C5-9360-A720292CB5F9}" type="presParOf" srcId="{2C4060DD-7FBF-4147-AAFA-0B3ADEFD66F1}" destId="{CC7C6B7C-26E4-406D-B0B2-7F1CB218F96D}" srcOrd="5" destOrd="0" presId="urn:microsoft.com/office/officeart/2005/8/layout/vList4"/>
    <dgm:cxn modelId="{0F869C5B-167F-4BD7-9F83-F1D0D71224D0}" type="presParOf" srcId="{2C4060DD-7FBF-4147-AAFA-0B3ADEFD66F1}" destId="{669F02CD-F709-405D-A87E-B84B63AC9FF6}" srcOrd="6" destOrd="0" presId="urn:microsoft.com/office/officeart/2005/8/layout/vList4"/>
    <dgm:cxn modelId="{DBBAFCD6-B572-4DAB-AE57-EA7F118BDFC4}" type="presParOf" srcId="{669F02CD-F709-405D-A87E-B84B63AC9FF6}" destId="{FEC24799-8BA2-4E97-AE36-B3ACF2E00D2C}" srcOrd="0" destOrd="0" presId="urn:microsoft.com/office/officeart/2005/8/layout/vList4"/>
    <dgm:cxn modelId="{FE4427AD-C4BA-4D3E-BF3A-9B1EEAEFFEEB}" type="presParOf" srcId="{669F02CD-F709-405D-A87E-B84B63AC9FF6}" destId="{1BFC916E-560D-495B-8503-BBB98BEB7776}" srcOrd="1" destOrd="0" presId="urn:microsoft.com/office/officeart/2005/8/layout/vList4"/>
    <dgm:cxn modelId="{425327AD-2BF1-4807-B36D-C63740718362}" type="presParOf" srcId="{669F02CD-F709-405D-A87E-B84B63AC9FF6}" destId="{9D7AA216-F9E9-4487-A253-37D9766E0F28}" srcOrd="2" destOrd="0" presId="urn:microsoft.com/office/officeart/2005/8/layout/vList4"/>
    <dgm:cxn modelId="{952C3E9E-682B-43C7-8621-CD05935CD4F6}" type="presParOf" srcId="{2C4060DD-7FBF-4147-AAFA-0B3ADEFD66F1}" destId="{9D458D92-58C9-4C93-80CF-BC401D410EBD}" srcOrd="7" destOrd="0" presId="urn:microsoft.com/office/officeart/2005/8/layout/vList4"/>
    <dgm:cxn modelId="{A349E3F4-9DE4-4480-9815-B5B38DAEA551}" type="presParOf" srcId="{2C4060DD-7FBF-4147-AAFA-0B3ADEFD66F1}" destId="{07AB88DD-BB98-4FD2-8F83-2C1271637910}" srcOrd="8" destOrd="0" presId="urn:microsoft.com/office/officeart/2005/8/layout/vList4"/>
    <dgm:cxn modelId="{ADE49A01-D997-4B3F-AE60-C216FAD8A336}" type="presParOf" srcId="{07AB88DD-BB98-4FD2-8F83-2C1271637910}" destId="{C5F407D2-FC3F-424B-94C1-164D5364C0BE}" srcOrd="0" destOrd="0" presId="urn:microsoft.com/office/officeart/2005/8/layout/vList4"/>
    <dgm:cxn modelId="{AC8E03B5-4205-4BE2-9A79-FFAA962CEC49}" type="presParOf" srcId="{07AB88DD-BB98-4FD2-8F83-2C1271637910}" destId="{7256FA7E-ED6E-47B5-B2ED-3D80A5D7B37B}" srcOrd="1" destOrd="0" presId="urn:microsoft.com/office/officeart/2005/8/layout/vList4"/>
    <dgm:cxn modelId="{92DB6021-8860-4650-B8CE-29DB470A68A8}" type="presParOf" srcId="{07AB88DD-BB98-4FD2-8F83-2C1271637910}" destId="{D9ABC0BB-3BCC-47FF-8224-6CE90A922BD7}" srcOrd="2" destOrd="0" presId="urn:microsoft.com/office/officeart/2005/8/layout/vList4"/>
    <dgm:cxn modelId="{580585DE-C78E-414D-B489-419F231A0B38}" type="presParOf" srcId="{2C4060DD-7FBF-4147-AAFA-0B3ADEFD66F1}" destId="{DA1D8C13-7585-4DBB-B4B0-280962416D7C}" srcOrd="9" destOrd="0" presId="urn:microsoft.com/office/officeart/2005/8/layout/vList4"/>
    <dgm:cxn modelId="{6C722DF9-4E2C-4C6A-B793-2ABDACCF9E39}" type="presParOf" srcId="{2C4060DD-7FBF-4147-AAFA-0B3ADEFD66F1}" destId="{4E495035-0C7B-4A3C-8E07-A73F9464B0F0}" srcOrd="10" destOrd="0" presId="urn:microsoft.com/office/officeart/2005/8/layout/vList4"/>
    <dgm:cxn modelId="{AB509E71-5DC8-48E5-B147-AE88166A4B23}" type="presParOf" srcId="{4E495035-0C7B-4A3C-8E07-A73F9464B0F0}" destId="{69971746-0472-41B9-B193-0A77D1188130}" srcOrd="0" destOrd="0" presId="urn:microsoft.com/office/officeart/2005/8/layout/vList4"/>
    <dgm:cxn modelId="{0F38C557-C190-4670-93E6-F14EFF157938}" type="presParOf" srcId="{4E495035-0C7B-4A3C-8E07-A73F9464B0F0}" destId="{46E1F9BA-27C2-4730-A86E-761651A51334}" srcOrd="1" destOrd="0" presId="urn:microsoft.com/office/officeart/2005/8/layout/vList4"/>
    <dgm:cxn modelId="{A0CBB0B3-8EAF-4A18-928B-5902C7E41745}" type="presParOf" srcId="{4E495035-0C7B-4A3C-8E07-A73F9464B0F0}" destId="{91D55BCB-8F0B-487F-AD44-512760BE0DB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E0B0FC-E10E-4715-85C2-6BEB0D1ED0B1}">
      <dsp:nvSpPr>
        <dsp:cNvPr id="0" name=""/>
        <dsp:cNvSpPr/>
      </dsp:nvSpPr>
      <dsp:spPr>
        <a:xfrm>
          <a:off x="0" y="0"/>
          <a:ext cx="5570481" cy="703099"/>
        </a:xfrm>
        <a:prstGeom prst="roundRect">
          <a:avLst>
            <a:gd name="adj" fmla="val 10000"/>
          </a:avLst>
        </a:prstGeom>
        <a:solidFill>
          <a:srgbClr val="9EC650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000" b="0" u="none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</a:t>
          </a:r>
          <a:r>
            <a:rPr lang="en-GB" sz="3000" b="0" u="none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</a:t>
          </a:r>
          <a:r>
            <a:rPr lang="sl-SI" sz="3000" b="0" u="none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sl-SI" sz="3000" b="0" i="0" u="none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GIS spletnih aplikacij </a:t>
          </a:r>
        </a:p>
      </dsp:txBody>
      <dsp:txXfrm>
        <a:off x="1204999" y="20593"/>
        <a:ext cx="4344889" cy="661913"/>
      </dsp:txXfrm>
    </dsp:sp>
    <dsp:sp modelId="{209ACA60-56B5-4F5B-B0B5-F1E7C9C59EC7}">
      <dsp:nvSpPr>
        <dsp:cNvPr id="0" name=""/>
        <dsp:cNvSpPr/>
      </dsp:nvSpPr>
      <dsp:spPr>
        <a:xfrm>
          <a:off x="249774" y="70309"/>
          <a:ext cx="755167" cy="56247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02D9D1-1A2E-4D14-B3D8-2E2771FC1E96}">
      <dsp:nvSpPr>
        <dsp:cNvPr id="0" name=""/>
        <dsp:cNvSpPr/>
      </dsp:nvSpPr>
      <dsp:spPr>
        <a:xfrm>
          <a:off x="0" y="773409"/>
          <a:ext cx="5570481" cy="703099"/>
        </a:xfrm>
        <a:prstGeom prst="roundRect">
          <a:avLst>
            <a:gd name="adj" fmla="val 10000"/>
          </a:avLst>
        </a:prstGeom>
        <a:solidFill>
          <a:srgbClr val="9EC650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33 </a:t>
          </a:r>
          <a:r>
            <a:rPr lang="sl-SI" sz="30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WMS</a:t>
          </a:r>
          <a:r>
            <a:rPr lang="en-GB" sz="30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/WFS</a:t>
          </a:r>
          <a:endParaRPr lang="sl-SI" sz="30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204999" y="794002"/>
        <a:ext cx="4344889" cy="661913"/>
      </dsp:txXfrm>
    </dsp:sp>
    <dsp:sp modelId="{11C413D7-8AEF-4547-9BBC-62176C189899}">
      <dsp:nvSpPr>
        <dsp:cNvPr id="0" name=""/>
        <dsp:cNvSpPr/>
      </dsp:nvSpPr>
      <dsp:spPr>
        <a:xfrm>
          <a:off x="249774" y="843719"/>
          <a:ext cx="755167" cy="56247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11A6AE-4231-461C-AD2A-1A8BCB954D13}">
      <dsp:nvSpPr>
        <dsp:cNvPr id="0" name=""/>
        <dsp:cNvSpPr/>
      </dsp:nvSpPr>
      <dsp:spPr>
        <a:xfrm>
          <a:off x="0" y="1546818"/>
          <a:ext cx="5570481" cy="703099"/>
        </a:xfrm>
        <a:prstGeom prst="roundRect">
          <a:avLst>
            <a:gd name="adj" fmla="val 10000"/>
          </a:avLst>
        </a:prstGeom>
        <a:solidFill>
          <a:srgbClr val="9EC650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187  p</a:t>
          </a:r>
          <a:r>
            <a:rPr lang="sl-SI" sz="3000" kern="1200" noProof="0" err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odatkov</a:t>
          </a:r>
          <a:r>
            <a:rPr lang="en-US" sz="3000" kern="1200" noProof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n</a:t>
          </a:r>
          <a:r>
            <a:rPr lang="sl-SI" sz="3000" kern="1200" noProof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ih</a:t>
          </a:r>
          <a:r>
            <a:rPr lang="en-GB" sz="30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sl-SI" sz="3000" kern="1200" noProof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zbirk</a:t>
          </a:r>
        </a:p>
      </dsp:txBody>
      <dsp:txXfrm>
        <a:off x="1204999" y="1567411"/>
        <a:ext cx="4344889" cy="661913"/>
      </dsp:txXfrm>
    </dsp:sp>
    <dsp:sp modelId="{42864E4A-01F8-4AB9-885D-51167E43C8CB}">
      <dsp:nvSpPr>
        <dsp:cNvPr id="0" name=""/>
        <dsp:cNvSpPr/>
      </dsp:nvSpPr>
      <dsp:spPr>
        <a:xfrm>
          <a:off x="249774" y="1617128"/>
          <a:ext cx="755167" cy="56247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C24799-8BA2-4E97-AE36-B3ACF2E00D2C}">
      <dsp:nvSpPr>
        <dsp:cNvPr id="0" name=""/>
        <dsp:cNvSpPr/>
      </dsp:nvSpPr>
      <dsp:spPr>
        <a:xfrm>
          <a:off x="0" y="2320227"/>
          <a:ext cx="5570481" cy="703099"/>
        </a:xfrm>
        <a:prstGeom prst="roundRect">
          <a:avLst>
            <a:gd name="adj" fmla="val 10000"/>
          </a:avLst>
        </a:prstGeom>
        <a:solidFill>
          <a:srgbClr val="9EC650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0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4</a:t>
          </a:r>
          <a:r>
            <a:rPr lang="en-GB" sz="30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6</a:t>
          </a:r>
          <a:r>
            <a:rPr lang="sl-SI" sz="30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kart v PDF obliki</a:t>
          </a:r>
        </a:p>
      </dsp:txBody>
      <dsp:txXfrm>
        <a:off x="1204999" y="2340820"/>
        <a:ext cx="4344889" cy="661913"/>
      </dsp:txXfrm>
    </dsp:sp>
    <dsp:sp modelId="{1BFC916E-560D-495B-8503-BBB98BEB7776}">
      <dsp:nvSpPr>
        <dsp:cNvPr id="0" name=""/>
        <dsp:cNvSpPr/>
      </dsp:nvSpPr>
      <dsp:spPr>
        <a:xfrm>
          <a:off x="249774" y="2390537"/>
          <a:ext cx="755167" cy="56247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F407D2-FC3F-424B-94C1-164D5364C0BE}">
      <dsp:nvSpPr>
        <dsp:cNvPr id="0" name=""/>
        <dsp:cNvSpPr/>
      </dsp:nvSpPr>
      <dsp:spPr>
        <a:xfrm>
          <a:off x="0" y="3093636"/>
          <a:ext cx="5570481" cy="703099"/>
        </a:xfrm>
        <a:prstGeom prst="roundRect">
          <a:avLst>
            <a:gd name="adj" fmla="val 10000"/>
          </a:avLst>
        </a:prstGeom>
        <a:solidFill>
          <a:srgbClr val="9EC650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0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96 „</a:t>
          </a:r>
          <a:r>
            <a:rPr lang="en-GB" sz="3000" kern="1200" noProof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shape</a:t>
          </a:r>
          <a:r>
            <a:rPr lang="sl-SI" sz="30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“ datotek</a:t>
          </a:r>
        </a:p>
      </dsp:txBody>
      <dsp:txXfrm>
        <a:off x="1204999" y="3114229"/>
        <a:ext cx="4344889" cy="661913"/>
      </dsp:txXfrm>
    </dsp:sp>
    <dsp:sp modelId="{7256FA7E-ED6E-47B5-B2ED-3D80A5D7B37B}">
      <dsp:nvSpPr>
        <dsp:cNvPr id="0" name=""/>
        <dsp:cNvSpPr/>
      </dsp:nvSpPr>
      <dsp:spPr>
        <a:xfrm>
          <a:off x="249774" y="3163946"/>
          <a:ext cx="755167" cy="56247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971746-0472-41B9-B193-0A77D1188130}">
      <dsp:nvSpPr>
        <dsp:cNvPr id="0" name=""/>
        <dsp:cNvSpPr/>
      </dsp:nvSpPr>
      <dsp:spPr>
        <a:xfrm>
          <a:off x="0" y="3867045"/>
          <a:ext cx="5570481" cy="703099"/>
        </a:xfrm>
        <a:prstGeom prst="roundRect">
          <a:avLst>
            <a:gd name="adj" fmla="val 10000"/>
          </a:avLst>
        </a:prstGeom>
        <a:solidFill>
          <a:srgbClr val="9EC650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268</a:t>
          </a:r>
          <a:r>
            <a:rPr lang="sl-SI" sz="30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člankov</a:t>
          </a:r>
        </a:p>
      </dsp:txBody>
      <dsp:txXfrm>
        <a:off x="1204999" y="3887638"/>
        <a:ext cx="4344889" cy="661913"/>
      </dsp:txXfrm>
    </dsp:sp>
    <dsp:sp modelId="{46E1F9BA-27C2-4730-A86E-761651A51334}">
      <dsp:nvSpPr>
        <dsp:cNvPr id="0" name=""/>
        <dsp:cNvSpPr/>
      </dsp:nvSpPr>
      <dsp:spPr>
        <a:xfrm>
          <a:off x="249774" y="3937355"/>
          <a:ext cx="755167" cy="56247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6T19:18:40.72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6067 957,'-4'3,"0"0,1-1,-2 1,1-1,0 0,0 0,-1 0,1 0,-1-1,1 0,-1 0,-6 0,-62 3,50-4,-111 14,91-7,-57 1,-996-9,1075-1,1 0,-1-2,0 0,1-1,0-2,-32-13,32 11,-1 1,0 1,0 1,0 1,-1 1,-24-2,-90-7,-16-1,116 12,-57-11,57 7,-59-2,-105 11,-150-6,326 0,1-2,-46-13,55 13,0 0,-1 1,0 0,0 2,0 0,0 0,0 1,0 1,0 1,-20 2,0 7,-64 28,-4 2,58-27,0-2,-1-2,0-2,-1-2,-72-1,-583-6,667 0,-63-11,60 6,-48-1,84 8,-52-1,-95-15,77 7,0 3,-140 7,76 2,-324-3,456 0,0 1,0-2,0 1,-1 0,1-1,0 0,0 0,0 0,0 0,0-1,0 1,1-1,-1 0,-6-5,8 4,-1 0,1 0,-1 0,1 0,0-1,1 1,-1-1,1 1,-1-1,1 0,0 0,0 1,1-1,-1 0,1 0,0-5,1-241,3 91,-3 142,1-1,0 1,7-24,6-39,-15 75,0 0,0 0,0 0,1 1,0-1,0 0,1 1,-1-1,1 0,0 1,0 0,0-1,1 1,-1 0,1 0,0 1,0-1,1 0,-1 1,1 0,0 0,-1 0,1 0,1 1,-1-1,0 1,1 0,-1 1,1-1,-1 1,1-1,0 2,-1-1,1 0,7 1,63-4,96 7,-36 0,-104-3,0 1,1 1,58 13,-45-8,0-1,0-2,0-3,59-5,-2 2,-62 1,23 0,0 3,95 15,-87-8,-54-8,1 1,-1 0,1 2,-1 0,23 9,-19-5,0-1,0-1,1-1,0 0,43 1,116-6,-80-3,1 1,126 5,-132 11,-62-8,66 3,1170-10,-1233 3,60 11,-58-7,45 2,706-6,-382-4,-301 3,126-3,-215-1,-1-1,0 0,0-2,0 0,0 0,-1-2,16-9,-11 6,0 1,1 1,34-10,14 5,1 2,0 4,107 0,714 10,-870-4,-1 0,40-9,-38 5,0 2,29-2,-33 6,339 2,-319 4,0 1,60 20,-57-15,30 10,-43-12,1-1,0-1,0-2,49 4,335-10,-180-2,-148 2,2 2,0-4,96-15,-121 9,100 1,-110 7,0-3,0-1,57-14,-52 7,0 1,90-2,120 13,-103 2,609-3,-732 2,-1 3,0 1,43 12,17 3,-45-11,-4 0,59 3,-92-12,0-1,-1-1,1-1,0 0,0-2,33-10,-9-1,0 2,1 2,1 1,0 3,0 2,62 0,-59 3,71-10,32-2,746 15,-869 1,0 0,36 9,-34-5,51 3,91 5,33 1,-148-18,55-9,-56 4,64 0,-7 8,132-16,-102 4,209 10,-168 4,915-2,-1072 2,1 0,35 9,-33-5,53 3,-43-8,-21-2,0 1,0 1,0 1,0 1,0 1,29 9,-20-4,1-1,-1-1,2-1,-1-2,31 1,154-6,-86-3,4 6,144-4,-41-29,-141 22,184-10,-237 18,63-12,-61 6,56-1,1082 9,-1142 1,64 11,-61-6,47 1,24-6,0-4,0-6,110-22,-155 20,0 4,76 2,85-8,-49-3,257 10,-231 7,488-2,-638-3,0-2,69-16,-65 9,110-6,616 17,-353 4,-297-6,146 6,-111 26,-146-23,-6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6T19:18:47.69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2,'131'-2,"140"5,-168 11,-63-8,46 2,19-7,-40-2,1 4,76 11,-87-6,68 0,46 6,-116-8,76 0,-83-6,1 3,60 10,-8 5,137 6,-127-11,-1 4,120 35,-142-31,-26-8,-1-2,2-3,72 0,-45-7,147-4,-53-25,-129 17,0 3,58-3,176 11,109-3,-299-3,-1-4,102-24,-118 20,0 4,0 3,126 6,-137 1,-48 2,0 0,39 9,-38-6,1 0,29 0,46-5,-50-2,60 7,-93-3,0 0,1 1,-1 1,-1 0,1 1,-1 1,0 0,14 9,15 8,-23-16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782E2A-DA5F-49AF-9E77-6362EA97C220}" type="datetimeFigureOut">
              <a:rPr lang="sl-SI" smtClean="0"/>
              <a:t>28. 02. 2025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6C563-F398-4561-8AFC-C47791CB944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18899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3F02D-E2B0-4E4E-A95A-B4CDD165AB0F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367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3F02D-E2B0-4E4E-A95A-B4CDD165AB0F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3522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3F02D-E2B0-4E4E-A95A-B4CDD165AB0F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8840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3F02D-E2B0-4E4E-A95A-B4CDD165AB0F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3683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3F02D-E2B0-4E4E-A95A-B4CDD165AB0F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53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3F02D-E2B0-4E4E-A95A-B4CDD165AB0F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267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3F02D-E2B0-4E4E-A95A-B4CDD165AB0F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322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3F02D-E2B0-4E4E-A95A-B4CDD165AB0F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010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3F02D-E2B0-4E4E-A95A-B4CDD165AB0F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425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39F59-B970-8B3C-EAC7-ABEBA148E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3168BED8-9B1D-C3CF-406A-A4F0D59729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EC753DF3-E26E-6917-13C1-185E2769BD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267E41EE-14A2-C9C6-CE11-F932B37ED0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3F02D-E2B0-4E4E-A95A-B4CDD165AB0F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272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3F02D-E2B0-4E4E-A95A-B4CDD165AB0F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879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3F02D-E2B0-4E4E-A95A-B4CDD165AB0F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958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3F02D-E2B0-4E4E-A95A-B4CDD165AB0F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976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711200" y="633684"/>
            <a:ext cx="10871200" cy="87086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err="1"/>
              <a:t>Naslov</a:t>
            </a:r>
            <a:r>
              <a:rPr lang="en-US"/>
              <a:t> </a:t>
            </a:r>
            <a:r>
              <a:rPr lang="en-US" err="1"/>
              <a:t>strani</a:t>
            </a:r>
            <a:endParaRPr lang="sl-SI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12192000" cy="692696"/>
          </a:xfrm>
          <a:prstGeom prst="rect">
            <a:avLst/>
          </a:prstGeom>
          <a:solidFill>
            <a:srgbClr val="006A8E"/>
          </a:solidFill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FF"/>
                </a:solidFill>
              </a:rPr>
              <a:t>Naslov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628800"/>
            <a:ext cx="10363200" cy="4608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l-SI"/>
              <a:t>Tekst</a:t>
            </a:r>
            <a:endParaRPr lang="en-US"/>
          </a:p>
          <a:p>
            <a:pPr lvl="1"/>
            <a:r>
              <a:rPr lang="sl-SI"/>
              <a:t>Druga raven</a:t>
            </a:r>
            <a:endParaRPr lang="en-US"/>
          </a:p>
          <a:p>
            <a:pPr lvl="2"/>
            <a:r>
              <a:rPr lang="sl-SI"/>
              <a:t>Tretja raven</a:t>
            </a:r>
            <a:endParaRPr lang="en-US"/>
          </a:p>
          <a:p>
            <a:pPr lvl="3"/>
            <a:r>
              <a:rPr lang="sl-SI"/>
              <a:t>Četrta raven</a:t>
            </a:r>
            <a:endParaRPr lang="en-US"/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3352987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EE3247A-0C9E-49AC-B824-F80FB4FE1B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C1D222B3-ADB9-4ACD-819A-BD41309E623A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568388EF-2BCD-418C-83CB-44041CFC9CB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7215F192-2977-4E91-A69F-578EEA2D02C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5C8B4B9-5DC2-46DD-B6FB-42E15E682593}" type="datetime1">
              <a:rPr lang="sl-SI"/>
              <a:pPr lvl="0"/>
              <a:t>28. 02. 2025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455641E2-225B-4EEE-B460-60456FFEABD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2C9EFBD8-424F-468B-8A9B-9FD938A3387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BF8481C-9189-4038-86C9-B779C873B355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15554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4686450-8FDB-4C58-A6C2-FE19DA0D5B3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BD1BB774-C9DD-477C-8C53-849B6ABD575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25EF94A-C79C-47DC-80C2-3B4C960842C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20D6EDD-130D-4ABB-BF5B-109C925EC4C7}" type="datetime1">
              <a:rPr lang="sl-SI"/>
              <a:pPr lvl="0"/>
              <a:t>28. 02. 2025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1F99A3A2-6A88-4E5C-B1EC-914E51EC29D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6F524C7E-4E7A-4108-8731-99D5305A737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5DE3B24-1BB6-40FE-9B30-FD564B795AA8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98505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E3755000-2520-4BA9-8D93-D3E354E43D94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098FF454-37FA-46C2-9824-D845E464EE33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D5980DAA-A8A8-48DC-A67F-4AFFD90D5DE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2DF6EE2-C634-4FFE-92C3-B41739EBCD38}" type="datetime1">
              <a:rPr lang="sl-SI"/>
              <a:pPr lvl="0"/>
              <a:t>28. 02. 2025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D610F78-5FD8-4ECA-BE77-FBBC17FBDAA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F651D5A-E25A-4951-92D2-D0DD027F218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716E6A3-B88E-447E-A820-282CE1BD249A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63989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0877550" y="-130956"/>
            <a:ext cx="26179635" cy="712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17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93015DE-0B6A-4359-812D-714F1AA5219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3FFA1B1-761E-455F-85C3-BD95F8B5C94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5CC7255-5AA2-4378-9CF9-ECFE96A6A1B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E5E055D-6D05-40EA-9F93-B544AFDE4082}" type="datetime1">
              <a:rPr lang="sl-SI"/>
              <a:pPr lvl="0"/>
              <a:t>28. 02. 2025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DCB3195-0FD7-4625-B013-8130A892C80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C114E7A-079C-40A3-A800-C5A99E3761A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D0A02BD-3EF9-49DB-AD0A-68D8D5506561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9159208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E6CF85C-EEE3-47CC-8CBE-00AF9F96B6E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633A5AD-F352-44FD-AE74-7203961DF29D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A0850A0-FCA2-427A-B5AB-B7506D28CAF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DBE3943-9763-4A72-AC18-9601F43E0680}" type="datetime1">
              <a:rPr lang="sl-SI"/>
              <a:pPr lvl="0"/>
              <a:t>28. 02. 2025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19168F2-D441-4A66-A59A-000A363A653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D45D5C8-6F9D-47CA-AF36-9AF3DA75D40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A0EFE42-92AD-42D5-BE90-88AC7DBFDD23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5104208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FE54183-9CD4-4062-B57D-617AE26F4B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7067F894-40D7-43DB-9053-AA67169B86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037A99F-7EBA-4022-B4A8-AA7B721DE2C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18EF71D-2B66-4DE4-BE54-BFDB71FD4AB3}" type="datetime1">
              <a:rPr lang="sl-SI"/>
              <a:pPr lvl="0"/>
              <a:t>28. 02. 2025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A9F0F64-EBEF-4D8B-9E18-A7E9D88871E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CA42EB3C-C4BE-44F2-AF12-0B20547AEF5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FF7150-F341-476F-AC6C-3B00EDCBCFC2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00065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ADFEF52-04EF-46E3-8445-9939C429C33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1FC91AD-32FC-4E39-837E-24B8763B3D3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C7448A1A-8B33-48C3-920D-DB46DCEB9749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F43985FA-45A7-4F58-8C56-2C493CFD92C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F9B99C9-D072-4BF9-90C3-BFE5BEB17D70}" type="datetime1">
              <a:rPr lang="sl-SI"/>
              <a:pPr lvl="0"/>
              <a:t>28. 02. 2025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CE8B6395-DC4D-40EB-8E08-9D084B6707F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88D154CE-84E4-47B3-ABB8-3188177D08C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65E26CE-CEB9-4DBC-BD39-BB279A1A0D60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74261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025580F-5ED2-4C33-B3B7-BF285CF7AC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3AB74DCE-081C-474C-9E6B-42E0A91B22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FCBE6D20-4742-46EF-9CBD-5375FC0ECFB3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B4A401FE-13BF-41B6-A4A1-77B753582EB1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1DBE898F-EFB4-4D7F-B4E1-888032A6EBA1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F899EFC8-98F4-4772-8EDA-460387F043E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E68B20F-246A-43D6-B537-B7537966D313}" type="datetime1">
              <a:rPr lang="sl-SI"/>
              <a:pPr lvl="0"/>
              <a:t>28. 02. 2025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D9B19811-8415-49F3-9154-05A93D34F16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80426345-1C3E-49E5-85B5-78C46BFEB6E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CB4BDF0-9E83-47ED-B205-2E4AFA5B5A77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57746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89A1017-E92F-444E-A06B-4279CB0E5D6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5EC025A8-E2B2-4B86-83D0-AA7EC34394E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3AB420C-E2E0-4EF2-85FC-58CC6CDF8E4A}" type="datetime1">
              <a:rPr lang="sl-SI"/>
              <a:pPr lvl="0"/>
              <a:t>28. 02. 2025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BAFB69F0-3D8B-4FDC-81AA-B64FFD1FF73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58ED3B58-444C-4FE7-8B4A-35D52C16871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29E6D11-F17D-4D9E-890C-C441F2E0F260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34935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EA0658B4-97DB-45BB-9817-05B1B0BABB7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2C35104-CDBA-40FA-A4AE-0E23E626B30E}" type="datetime1">
              <a:rPr lang="sl-SI"/>
              <a:pPr lvl="0"/>
              <a:t>28. 02. 2025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8E4E4BA2-EB71-4FB7-91B8-E4219CD274A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1E1767CA-417E-4649-9B95-BE2E27816C9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0F83BA7-4006-4A92-965F-51F5FAD39B08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35714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FE992C-1B72-45AA-8F41-865405FDD4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1F67724-0150-42F1-A96C-80D97B037B1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DE07904A-61BD-4B3B-97CA-20307400394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A916CE77-74E0-4C5C-9F40-F10C0577B8E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DB63948-B7EA-473B-B8E0-5D0BA74970DB}" type="datetime1">
              <a:rPr lang="sl-SI"/>
              <a:pPr lvl="0"/>
              <a:t>28. 02. 2025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F0B17CCA-5C46-4953-B4D8-6CD7D022134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F738DC75-CDBF-45CC-9A14-F142839839B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D572751-0683-41E3-8EC9-C7F3342E4C87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131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1200" y="476672"/>
            <a:ext cx="10871200" cy="870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4C4C4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/>
              <a:t>Naslov strani</a:t>
            </a:r>
            <a:endParaRPr lang="en-GB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459832"/>
            <a:ext cx="10363200" cy="4561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4C4C4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/>
              <a:t>Tekst</a:t>
            </a:r>
            <a:endParaRPr lang="en-US"/>
          </a:p>
          <a:p>
            <a:pPr lvl="1"/>
            <a:r>
              <a:rPr lang="sl-SI"/>
              <a:t>Druga raven</a:t>
            </a:r>
            <a:endParaRPr lang="en-US"/>
          </a:p>
          <a:p>
            <a:pPr lvl="2"/>
            <a:r>
              <a:rPr lang="sl-SI"/>
              <a:t>Tretja raven</a:t>
            </a:r>
            <a:endParaRPr lang="en-US"/>
          </a:p>
          <a:p>
            <a:pPr lvl="3"/>
            <a:r>
              <a:rPr lang="sl-SI"/>
              <a:t>Četrta raven</a:t>
            </a:r>
            <a:endParaRPr lang="en-US"/>
          </a:p>
          <a:p>
            <a:pPr lvl="4"/>
            <a:r>
              <a:rPr lang="sl-SI"/>
              <a:t>Peta raven</a:t>
            </a:r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2FF613-0288-699D-F3D8-16BC4DD6D4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8074" y="6092158"/>
            <a:ext cx="10095851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62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§"/>
        <a:defRPr sz="28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baseline="0">
          <a:solidFill>
            <a:schemeClr val="tx1"/>
          </a:solidFill>
          <a:latin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C329FD34-FFB4-4621-9FA2-6D2C1E445D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2EC28FE4-624E-43B4-92B6-BA969C819F8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6D58191-7847-47AC-B6C5-3DDDD0C2647F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l-SI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4D7A32EC-3369-4484-9134-60114E730D0D}" type="datetime1">
              <a:rPr lang="sl-SI"/>
              <a:pPr lvl="0"/>
              <a:t>28. 02. 2025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83C46E3-CBC0-4CAA-B156-80CAECE1297A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l-SI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5DBB5AC-5EC4-4EFF-9BCB-0ABBC65979D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l-SI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A48CAC56-222E-481C-88B5-B266649B0792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85357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sl-SI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sl-SI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7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3.png"/><Relationship Id="rId4" Type="http://schemas.openxmlformats.org/officeDocument/2006/relationships/image" Target="../media/image16.png"/><Relationship Id="rId9" Type="http://schemas.microsoft.com/office/2007/relationships/diagramDrawing" Target="../diagrams/drawing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4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6.pn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7.jpe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0.png"/><Relationship Id="rId5" Type="http://schemas.openxmlformats.org/officeDocument/2006/relationships/customXml" Target="../ink/ink1.xml"/><Relationship Id="rId4" Type="http://schemas.openxmlformats.org/officeDocument/2006/relationships/hyperlink" Target="http://www.pisrs.si/Pis.web/pregledPredpisa?id=URED8793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odprtaknjiznica.splet.arnes.si/" TargetMode="External"/><Relationship Id="rId3" Type="http://schemas.openxmlformats.org/officeDocument/2006/relationships/image" Target="../media/image7.jpeg"/><Relationship Id="rId7" Type="http://schemas.openxmlformats.org/officeDocument/2006/relationships/hyperlink" Target="https://citizenscience.si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projekt-spoznaj.si/" TargetMode="External"/><Relationship Id="rId5" Type="http://schemas.openxmlformats.org/officeDocument/2006/relationships/hyperlink" Target="https://dirrosdata.ctk.uni-lj.si/en/" TargetMode="External"/><Relationship Id="rId10" Type="http://schemas.openxmlformats.org/officeDocument/2006/relationships/hyperlink" Target="https://arhiv.nuk.uni-lj.si/o-arhivu" TargetMode="External"/><Relationship Id="rId4" Type="http://schemas.openxmlformats.org/officeDocument/2006/relationships/hyperlink" Target="https://odprtaznanost.si/" TargetMode="External"/><Relationship Id="rId9" Type="http://schemas.openxmlformats.org/officeDocument/2006/relationships/hyperlink" Target="https://www.dlib.si/About.aspx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>
            <a:extLst>
              <a:ext uri="{FF2B5EF4-FFF2-40B4-BE49-F238E27FC236}">
                <a16:creationId xmlns:a16="http://schemas.microsoft.com/office/drawing/2014/main" id="{F086E02C-9871-4B45-B3D4-498E4602A668}"/>
              </a:ext>
            </a:extLst>
          </p:cNvPr>
          <p:cNvSpPr txBox="1"/>
          <p:nvPr/>
        </p:nvSpPr>
        <p:spPr>
          <a:xfrm>
            <a:off x="715777" y="516498"/>
            <a:ext cx="105800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Druge digitalne storitve in viri</a:t>
            </a:r>
          </a:p>
        </p:txBody>
      </p:sp>
      <p:pic>
        <p:nvPicPr>
          <p:cNvPr id="3" name="Picture 2" descr="A grey and black sign with a person in a circle&#10;&#10;Description automatically generated">
            <a:extLst>
              <a:ext uri="{FF2B5EF4-FFF2-40B4-BE49-F238E27FC236}">
                <a16:creationId xmlns:a16="http://schemas.microsoft.com/office/drawing/2014/main" id="{5D0F3FBA-7732-41CE-FE17-8428346FB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671" y="5428056"/>
            <a:ext cx="1249752" cy="432400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6CAD493B-BA54-4CE6-9A27-353AB745C818}"/>
              </a:ext>
            </a:extLst>
          </p:cNvPr>
          <p:cNvSpPr txBox="1"/>
          <p:nvPr/>
        </p:nvSpPr>
        <p:spPr>
          <a:xfrm>
            <a:off x="653024" y="3879224"/>
            <a:ext cx="8924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Ljubljana in </a:t>
            </a:r>
            <a:r>
              <a:rPr lang="sl-SI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online</a:t>
            </a:r>
            <a:r>
              <a:rPr lang="sl-SI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Centralna tehniška knjižnica Univerze v Ljubljani,</a:t>
            </a:r>
          </a:p>
          <a:p>
            <a:r>
              <a:rPr lang="sl-SI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Usposabljanje podatkovnih strokovnjakov, 14. – 17. 10. 2024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F7C7E72A-F852-4DF2-84FD-E5DEFBF0CA4B}"/>
              </a:ext>
            </a:extLst>
          </p:cNvPr>
          <p:cNvSpPr txBox="1"/>
          <p:nvPr/>
        </p:nvSpPr>
        <p:spPr>
          <a:xfrm>
            <a:off x="653024" y="3228945"/>
            <a:ext cx="6060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Peter ČERČE, Znanstveno-raziskovalno središče Koper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6FE72101-6A9D-491F-9EE1-BE7041933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1560" y="5957421"/>
            <a:ext cx="676715" cy="38408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AEE42DE9-6E8B-496C-8470-19E58356079C}"/>
              </a:ext>
            </a:extLst>
          </p:cNvPr>
          <p:cNvSpPr/>
          <p:nvPr/>
        </p:nvSpPr>
        <p:spPr>
          <a:xfrm>
            <a:off x="742955" y="1716465"/>
            <a:ext cx="90333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65116349-D6C7-41E4-8938-747866C645DB}"/>
              </a:ext>
            </a:extLst>
          </p:cNvPr>
          <p:cNvSpPr/>
          <p:nvPr/>
        </p:nvSpPr>
        <p:spPr>
          <a:xfrm>
            <a:off x="742954" y="506210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9E208874-CD54-A1ED-2391-F4EBAD059821}"/>
              </a:ext>
            </a:extLst>
          </p:cNvPr>
          <p:cNvSpPr txBox="1"/>
          <p:nvPr/>
        </p:nvSpPr>
        <p:spPr>
          <a:xfrm>
            <a:off x="10404508" y="6411398"/>
            <a:ext cx="1708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Mag. Aleš Veršič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A648CD57-1BDC-1FE7-0C96-BB6BDF5489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0554" y="900706"/>
            <a:ext cx="9523264" cy="569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124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2832" y="888255"/>
            <a:ext cx="10077314" cy="817418"/>
          </a:xfrm>
        </p:spPr>
        <p:txBody>
          <a:bodyPr>
            <a:normAutofit/>
          </a:bodyPr>
          <a:lstStyle/>
          <a:p>
            <a:pPr algn="ctr"/>
            <a:r>
              <a:rPr lang="pl-PL" sz="3200" b="1">
                <a:solidFill>
                  <a:srgbClr val="ED7D31"/>
                </a:solidFill>
                <a:latin typeface="Calibri"/>
              </a:rPr>
              <a:t>eGeologija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A9562970-6910-4154-A181-B1BA07AA3270}"/>
              </a:ext>
            </a:extLst>
          </p:cNvPr>
          <p:cNvSpPr txBox="1"/>
          <p:nvPr/>
        </p:nvSpPr>
        <p:spPr>
          <a:xfrm>
            <a:off x="742956" y="4235239"/>
            <a:ext cx="10515600" cy="4849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AEE42DE9-6E8B-496C-8470-19E58356079C}"/>
              </a:ext>
            </a:extLst>
          </p:cNvPr>
          <p:cNvSpPr/>
          <p:nvPr/>
        </p:nvSpPr>
        <p:spPr>
          <a:xfrm>
            <a:off x="742955" y="1716465"/>
            <a:ext cx="90333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65116349-D6C7-41E4-8938-747866C645DB}"/>
              </a:ext>
            </a:extLst>
          </p:cNvPr>
          <p:cNvSpPr/>
          <p:nvPr/>
        </p:nvSpPr>
        <p:spPr>
          <a:xfrm>
            <a:off x="742954" y="506210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1ACA52D0-DD66-E1ED-9426-ED1DD1409D06}"/>
              </a:ext>
            </a:extLst>
          </p:cNvPr>
          <p:cNvSpPr txBox="1"/>
          <p:nvPr/>
        </p:nvSpPr>
        <p:spPr>
          <a:xfrm>
            <a:off x="652832" y="2253556"/>
            <a:ext cx="1079621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Nivojski dostop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l-SI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Javni (podatki, članki, aplikacije)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l-SI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Interni (projektni podatki, poročila)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l-SI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Trenutno je v katalogu 1025 podatkovnih virov, storitev, kart in člankov od tega javno dostopno preko 500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9E208874-CD54-A1ED-2391-F4EBAD059821}"/>
              </a:ext>
            </a:extLst>
          </p:cNvPr>
          <p:cNvSpPr txBox="1"/>
          <p:nvPr/>
        </p:nvSpPr>
        <p:spPr>
          <a:xfrm>
            <a:off x="10404508" y="6411398"/>
            <a:ext cx="1361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Jasna Šinigoj</a:t>
            </a: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D0D04397-0402-1937-4859-BFE8B288D1E8}"/>
              </a:ext>
            </a:extLst>
          </p:cNvPr>
          <p:cNvSpPr txBox="1"/>
          <p:nvPr/>
        </p:nvSpPr>
        <p:spPr>
          <a:xfrm>
            <a:off x="927685" y="1552811"/>
            <a:ext cx="9802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GeoZS</a:t>
            </a:r>
            <a:r>
              <a:rPr kumimoji="0" lang="sl-SI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l-SI" sz="24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repozitorij</a:t>
            </a:r>
            <a:r>
              <a:rPr kumimoji="0" lang="sl-SI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za geološke prostorske podatke (https://egeologija.si/)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EBB38354-CD52-EE66-A222-902699535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91108"/>
            <a:ext cx="1867062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881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2832" y="888255"/>
            <a:ext cx="10605724" cy="817418"/>
          </a:xfrm>
        </p:spPr>
        <p:txBody>
          <a:bodyPr>
            <a:noAutofit/>
          </a:bodyPr>
          <a:lstStyle/>
          <a:p>
            <a:r>
              <a:rPr lang="pl-PL" sz="3200" b="1">
                <a:solidFill>
                  <a:srgbClr val="ED7D31"/>
                </a:solidFill>
                <a:latin typeface="Calibri"/>
              </a:rPr>
              <a:t>eGeologija– GeoZS repozitorij za geološke prostorske podatke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A9562970-6910-4154-A181-B1BA07AA3270}"/>
              </a:ext>
            </a:extLst>
          </p:cNvPr>
          <p:cNvSpPr txBox="1"/>
          <p:nvPr/>
        </p:nvSpPr>
        <p:spPr>
          <a:xfrm>
            <a:off x="742956" y="4235239"/>
            <a:ext cx="10515600" cy="4849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AEE42DE9-6E8B-496C-8470-19E58356079C}"/>
              </a:ext>
            </a:extLst>
          </p:cNvPr>
          <p:cNvSpPr/>
          <p:nvPr/>
        </p:nvSpPr>
        <p:spPr>
          <a:xfrm>
            <a:off x="742955" y="1716465"/>
            <a:ext cx="90333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65116349-D6C7-41E4-8938-747866C645DB}"/>
              </a:ext>
            </a:extLst>
          </p:cNvPr>
          <p:cNvSpPr/>
          <p:nvPr/>
        </p:nvSpPr>
        <p:spPr>
          <a:xfrm>
            <a:off x="742954" y="506210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9E208874-CD54-A1ED-2391-F4EBAD059821}"/>
              </a:ext>
            </a:extLst>
          </p:cNvPr>
          <p:cNvSpPr txBox="1"/>
          <p:nvPr/>
        </p:nvSpPr>
        <p:spPr>
          <a:xfrm>
            <a:off x="10404508" y="6411398"/>
            <a:ext cx="1361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Jasna Šinigoj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EBB38354-CD52-EE66-A222-902699535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91108"/>
            <a:ext cx="1867062" cy="1066892"/>
          </a:xfrm>
          <a:prstGeom prst="rect">
            <a:avLst/>
          </a:prstGeom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E8B43968-5666-F3A4-093B-D86F78581512}"/>
              </a:ext>
            </a:extLst>
          </p:cNvPr>
          <p:cNvGraphicFramePr/>
          <p:nvPr/>
        </p:nvGraphicFramePr>
        <p:xfrm>
          <a:off x="6164861" y="1712059"/>
          <a:ext cx="5570482" cy="4571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2" name="Ograda vsebine 1">
            <a:extLst>
              <a:ext uri="{FF2B5EF4-FFF2-40B4-BE49-F238E27FC236}">
                <a16:creationId xmlns:a16="http://schemas.microsoft.com/office/drawing/2014/main" id="{631E89A2-8317-05F0-FBE1-CE2919E75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920" y="1865943"/>
            <a:ext cx="5466080" cy="3956017"/>
          </a:xfrm>
        </p:spPr>
        <p:txBody>
          <a:bodyPr>
            <a:normAutofit/>
          </a:bodyPr>
          <a:lstStyle/>
          <a:p>
            <a:r>
              <a:rPr lang="en-GB" sz="2200"/>
              <a:t>V </a:t>
            </a:r>
            <a:r>
              <a:rPr lang="sl-SI" sz="2200"/>
              <a:t>slovenskem</a:t>
            </a:r>
            <a:r>
              <a:rPr lang="en-GB" sz="2200"/>
              <a:t> in </a:t>
            </a:r>
            <a:r>
              <a:rPr lang="sl-SI" sz="2200"/>
              <a:t>angleškem</a:t>
            </a:r>
            <a:r>
              <a:rPr lang="en-GB" sz="2200"/>
              <a:t> </a:t>
            </a:r>
            <a:r>
              <a:rPr lang="sl-SI" sz="2200"/>
              <a:t>jeziku</a:t>
            </a:r>
          </a:p>
          <a:p>
            <a:r>
              <a:rPr lang="sl-SI" sz="2200"/>
              <a:t>Povezava na druge infrastrukture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sz="1600"/>
              <a:t>SLO INSPIRE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sz="1600"/>
              <a:t>E</a:t>
            </a:r>
            <a:r>
              <a:rPr lang="en-GB" sz="1600" err="1"/>
              <a:t>vropska</a:t>
            </a:r>
            <a:r>
              <a:rPr lang="en-GB" sz="1600"/>
              <a:t> </a:t>
            </a:r>
            <a:r>
              <a:rPr lang="en-GB" sz="1600" err="1"/>
              <a:t>geološka</a:t>
            </a:r>
            <a:r>
              <a:rPr lang="en-GB" sz="1600"/>
              <a:t> </a:t>
            </a:r>
            <a:r>
              <a:rPr lang="en-GB" sz="1600" err="1"/>
              <a:t>podatkovna</a:t>
            </a:r>
            <a:r>
              <a:rPr lang="en-GB" sz="1600"/>
              <a:t> </a:t>
            </a:r>
            <a:r>
              <a:rPr lang="en-GB" sz="1600" err="1"/>
              <a:t>infrastruktura</a:t>
            </a:r>
            <a:r>
              <a:rPr lang="en-GB" sz="1600"/>
              <a:t> (E</a:t>
            </a:r>
            <a:r>
              <a:rPr lang="sl-SI" sz="1600"/>
              <a:t>GDI</a:t>
            </a:r>
            <a:r>
              <a:rPr lang="en-GB" sz="1600"/>
              <a:t>)</a:t>
            </a:r>
            <a:endParaRPr lang="sl-SI" sz="160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sz="1600" err="1"/>
              <a:t>European</a:t>
            </a:r>
            <a:r>
              <a:rPr lang="sl-SI" sz="1600"/>
              <a:t> Plate </a:t>
            </a:r>
            <a:r>
              <a:rPr lang="sl-SI" sz="1600" err="1"/>
              <a:t>Observing</a:t>
            </a:r>
            <a:r>
              <a:rPr lang="sl-SI" sz="1600"/>
              <a:t> </a:t>
            </a:r>
            <a:r>
              <a:rPr lang="sl-SI" sz="1600" err="1"/>
              <a:t>System</a:t>
            </a:r>
            <a:r>
              <a:rPr lang="en-GB" sz="1600"/>
              <a:t> (</a:t>
            </a:r>
            <a:r>
              <a:rPr lang="sl-SI" sz="1600"/>
              <a:t>EPOS</a:t>
            </a:r>
            <a:r>
              <a:rPr lang="en-GB" sz="1600"/>
              <a:t>)</a:t>
            </a:r>
            <a:endParaRPr lang="sl-SI" sz="160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sz="1600" err="1"/>
              <a:t>OneGeology</a:t>
            </a:r>
            <a:r>
              <a:rPr lang="en-GB" sz="1600"/>
              <a:t> portal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sz="1600"/>
              <a:t>SMOK: Sistem Monitoringa, Opozarjanja in Kontrole</a:t>
            </a:r>
          </a:p>
          <a:p>
            <a:pPr>
              <a:spcAft>
                <a:spcPts val="0"/>
              </a:spcAft>
            </a:pPr>
            <a:r>
              <a:rPr lang="sl-SI" sz="2200"/>
              <a:t>Vzpostavitev </a:t>
            </a:r>
            <a:r>
              <a:rPr lang="en-GB" sz="2200"/>
              <a:t>in </a:t>
            </a:r>
            <a:r>
              <a:rPr lang="sl-SI" sz="2200"/>
              <a:t>vzdrževanje</a:t>
            </a:r>
            <a:r>
              <a:rPr lang="en-GB" sz="2200"/>
              <a:t> </a:t>
            </a:r>
            <a:r>
              <a:rPr lang="sl-SI" sz="2200"/>
              <a:t>v okviru </a:t>
            </a:r>
            <a:r>
              <a:rPr lang="nn-NO" sz="2200"/>
              <a:t>Infrastrukturn</a:t>
            </a:r>
            <a:r>
              <a:rPr lang="sl-SI" sz="2200"/>
              <a:t>ega </a:t>
            </a:r>
            <a:r>
              <a:rPr lang="nn-NO" sz="2200"/>
              <a:t>program</a:t>
            </a:r>
            <a:r>
              <a:rPr lang="sl-SI" sz="2200"/>
              <a:t>a GeoZS</a:t>
            </a:r>
            <a:r>
              <a:rPr lang="nn-NO" sz="2200"/>
              <a:t> (ARIS)</a:t>
            </a:r>
          </a:p>
          <a:p>
            <a:pPr marL="114300" indent="0">
              <a:buNone/>
            </a:pPr>
            <a:r>
              <a:rPr lang="sl-SI" sz="1200" b="1">
                <a:solidFill>
                  <a:srgbClr val="000000"/>
                </a:solidFill>
              </a:rPr>
              <a:t>    </a:t>
            </a:r>
          </a:p>
          <a:p>
            <a:pPr marL="114300" indent="0">
              <a:buNone/>
            </a:pPr>
            <a:r>
              <a:rPr lang="sl-SI" sz="2400" b="1">
                <a:solidFill>
                  <a:srgbClr val="000000"/>
                </a:solidFill>
              </a:rPr>
              <a:t>    </a:t>
            </a:r>
            <a:r>
              <a:rPr lang="sl-SI" sz="3600" b="1" i="1" u="sng">
                <a:solidFill>
                  <a:srgbClr val="000000"/>
                </a:solidFill>
              </a:rPr>
              <a:t>egeologija.si</a:t>
            </a:r>
          </a:p>
          <a:p>
            <a:pPr marL="114300" indent="0">
              <a:buNone/>
            </a:pPr>
            <a:endParaRPr lang="sl-SI" sz="2400">
              <a:solidFill>
                <a:srgbClr val="000000"/>
              </a:solidFill>
            </a:endParaRPr>
          </a:p>
          <a:p>
            <a:pPr marL="114300" indent="0">
              <a:buNone/>
            </a:pPr>
            <a:endParaRPr lang="sl-SI" sz="2400"/>
          </a:p>
          <a:p>
            <a:pPr marL="114300" indent="0">
              <a:buNone/>
            </a:pPr>
            <a:endParaRPr lang="sl-SI" sz="2400"/>
          </a:p>
        </p:txBody>
      </p:sp>
      <p:pic>
        <p:nvPicPr>
          <p:cNvPr id="13" name="Slika 12" descr="Slika, ki vsebuje besede vzorec, kvadrat, piksel, oblikovanje&#10;&#10;Opis je samodejno ustvarjen">
            <a:extLst>
              <a:ext uri="{FF2B5EF4-FFF2-40B4-BE49-F238E27FC236}">
                <a16:creationId xmlns:a16="http://schemas.microsoft.com/office/drawing/2014/main" id="{6E66C84F-5A3C-1338-603A-F3BCE6C8A0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36398" y="4720145"/>
            <a:ext cx="1147915" cy="114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342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9921" y="775153"/>
            <a:ext cx="10605724" cy="817418"/>
          </a:xfrm>
        </p:spPr>
        <p:txBody>
          <a:bodyPr>
            <a:noAutofit/>
          </a:bodyPr>
          <a:lstStyle/>
          <a:p>
            <a:r>
              <a:rPr lang="pl-PL" sz="3200" b="1">
                <a:solidFill>
                  <a:srgbClr val="ED7D31"/>
                </a:solidFill>
                <a:latin typeface="Calibri"/>
              </a:rPr>
              <a:t>eGeologija– GeoZS repozitorij za geološke prostorske podatke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A9562970-6910-4154-A181-B1BA07AA3270}"/>
              </a:ext>
            </a:extLst>
          </p:cNvPr>
          <p:cNvSpPr txBox="1"/>
          <p:nvPr/>
        </p:nvSpPr>
        <p:spPr>
          <a:xfrm>
            <a:off x="742956" y="4235239"/>
            <a:ext cx="10515600" cy="4849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AEE42DE9-6E8B-496C-8470-19E58356079C}"/>
              </a:ext>
            </a:extLst>
          </p:cNvPr>
          <p:cNvSpPr/>
          <p:nvPr/>
        </p:nvSpPr>
        <p:spPr>
          <a:xfrm>
            <a:off x="742955" y="1716465"/>
            <a:ext cx="90333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65116349-D6C7-41E4-8938-747866C645DB}"/>
              </a:ext>
            </a:extLst>
          </p:cNvPr>
          <p:cNvSpPr/>
          <p:nvPr/>
        </p:nvSpPr>
        <p:spPr>
          <a:xfrm>
            <a:off x="742954" y="506210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EBB38354-CD52-EE66-A222-9026995352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91108"/>
            <a:ext cx="1867062" cy="1066892"/>
          </a:xfrm>
          <a:prstGeom prst="rect">
            <a:avLst/>
          </a:prstGeom>
        </p:spPr>
      </p:pic>
      <p:sp>
        <p:nvSpPr>
          <p:cNvPr id="45" name="Ograda vsebine 1">
            <a:extLst>
              <a:ext uri="{FF2B5EF4-FFF2-40B4-BE49-F238E27FC236}">
                <a16:creationId xmlns:a16="http://schemas.microsoft.com/office/drawing/2014/main" id="{E2CB02FD-873F-66D3-FB59-81225AB6DCF5}"/>
              </a:ext>
            </a:extLst>
          </p:cNvPr>
          <p:cNvSpPr txBox="1">
            <a:spLocks/>
          </p:cNvSpPr>
          <p:nvPr/>
        </p:nvSpPr>
        <p:spPr>
          <a:xfrm>
            <a:off x="0" y="1594533"/>
            <a:ext cx="2172523" cy="567915"/>
          </a:xfrm>
          <a:prstGeom prst="rect">
            <a:avLst/>
          </a:prstGeom>
          <a:ln w="3175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lnSpc>
                <a:spcPts val="2200"/>
              </a:lnSpc>
              <a:spcBef>
                <a:spcPct val="20000"/>
              </a:spcBef>
              <a:spcAft>
                <a:spcPts val="48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lnSpc>
                <a:spcPts val="2200"/>
              </a:lnSpc>
              <a:spcBef>
                <a:spcPct val="20000"/>
              </a:spcBef>
              <a:spcAft>
                <a:spcPts val="480"/>
              </a:spcAft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spcAft>
                <a:spcPts val="432"/>
              </a:spcAft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spcAft>
                <a:spcPts val="432"/>
              </a:spcAft>
              <a:buClr>
                <a:schemeClr val="accent4"/>
              </a:buClr>
              <a:buFont typeface="Arial" pitchFamily="34" charset="0"/>
              <a:buChar char="•"/>
              <a:defRPr sz="1800"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spcAft>
                <a:spcPts val="432"/>
              </a:spcAft>
              <a:buClr>
                <a:schemeClr val="accent5"/>
              </a:buClr>
              <a:buFont typeface="Arial" pitchFamily="34" charset="0"/>
              <a:buChar char="•"/>
              <a:defRPr sz="1800" kern="1200" baseline="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EC650">
                  <a:lumMod val="75000"/>
                </a:srgbClr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Začetek </a:t>
            </a: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standardiziranega zajema 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geoloških podatkov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EC650">
                  <a:lumMod val="75000"/>
                </a:srgbClr>
              </a:buClr>
              <a:buSzTx/>
              <a:buFont typeface="Arial" pitchFamily="34" charset="0"/>
              <a:buNone/>
              <a:tabLst/>
              <a:defRPr/>
            </a:pPr>
            <a:endParaRPr kumimoji="0" lang="sl-SI" sz="1400" b="0" i="0" u="none" strike="noStrike" kern="1200" cap="none" spc="0" normalizeH="0" baseline="0" noProof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EC650">
                  <a:lumMod val="75000"/>
                </a:srgbClr>
              </a:buClr>
              <a:buSzTx/>
              <a:buFont typeface="Arial" pitchFamily="34" charset="0"/>
              <a:buNone/>
              <a:tabLst/>
              <a:defRPr/>
            </a:pPr>
            <a:endParaRPr kumimoji="0" lang="sl-SI" sz="1400" b="0" i="0" u="none" strike="noStrike" kern="1200" cap="none" spc="0" normalizeH="0" baseline="0" noProof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EC650">
                  <a:lumMod val="75000"/>
                </a:srgbClr>
              </a:buClr>
              <a:buSzTx/>
              <a:buFont typeface="Arial" pitchFamily="34" charset="0"/>
              <a:buNone/>
              <a:tabLst/>
              <a:defRPr/>
            </a:pPr>
            <a:endParaRPr kumimoji="0" lang="sl-SI" sz="1400" b="0" i="0" u="none" strike="noStrike" kern="1200" cap="none" spc="0" normalizeH="0" baseline="0" noProof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6" name="Skupina 45">
            <a:extLst>
              <a:ext uri="{FF2B5EF4-FFF2-40B4-BE49-F238E27FC236}">
                <a16:creationId xmlns:a16="http://schemas.microsoft.com/office/drawing/2014/main" id="{A1D01141-7E6C-5077-EB1E-9374E11090BE}"/>
              </a:ext>
            </a:extLst>
          </p:cNvPr>
          <p:cNvGrpSpPr/>
          <p:nvPr/>
        </p:nvGrpSpPr>
        <p:grpSpPr>
          <a:xfrm>
            <a:off x="629921" y="2683780"/>
            <a:ext cx="11094794" cy="2734220"/>
            <a:chOff x="833438" y="2138363"/>
            <a:chExt cx="11094794" cy="2734220"/>
          </a:xfrm>
        </p:grpSpPr>
        <p:graphicFrame>
          <p:nvGraphicFramePr>
            <p:cNvPr id="47" name="Object 5">
              <a:extLst>
                <a:ext uri="{FF2B5EF4-FFF2-40B4-BE49-F238E27FC236}">
                  <a16:creationId xmlns:a16="http://schemas.microsoft.com/office/drawing/2014/main" id="{3C06AF72-5C3B-54E7-8609-42359905D1E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33438" y="2138363"/>
            <a:ext cx="10526712" cy="25796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9" name="CorelDRAW" r:id="rId6" imgW="10525923" imgH="2579446" progId="CorelDraw.Graphic.21">
                    <p:embed/>
                  </p:oleObj>
                </mc:Choice>
                <mc:Fallback>
                  <p:oleObj name="CorelDRAW" r:id="rId6" imgW="10525923" imgH="2579446" progId="CorelDraw.Graphic.21">
                    <p:embed/>
                    <p:pic>
                      <p:nvPicPr>
                        <p:cNvPr id="47" name="Object 5">
                          <a:extLst>
                            <a:ext uri="{FF2B5EF4-FFF2-40B4-BE49-F238E27FC236}">
                              <a16:creationId xmlns:a16="http://schemas.microsoft.com/office/drawing/2014/main" id="{3C06AF72-5C3B-54E7-8609-42359905D1E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833438" y="2138363"/>
                          <a:ext cx="10526712" cy="25796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48" name="Raven povezovalnik 47">
              <a:extLst>
                <a:ext uri="{FF2B5EF4-FFF2-40B4-BE49-F238E27FC236}">
                  <a16:creationId xmlns:a16="http://schemas.microsoft.com/office/drawing/2014/main" id="{BADE567B-1602-40B2-1AC1-D5FAA8FE2266}"/>
                </a:ext>
              </a:extLst>
            </p:cNvPr>
            <p:cNvCxnSpPr>
              <a:cxnSpLocks/>
            </p:cNvCxnSpPr>
            <p:nvPr/>
          </p:nvCxnSpPr>
          <p:spPr>
            <a:xfrm>
              <a:off x="11402009" y="4706326"/>
              <a:ext cx="133495" cy="41519"/>
            </a:xfrm>
            <a:prstGeom prst="line">
              <a:avLst/>
            </a:prstGeom>
            <a:noFill/>
            <a:ln w="12700" cap="flat" cmpd="sng" algn="ctr">
              <a:solidFill>
                <a:srgbClr val="5CAC34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49" name="Raven povezovalnik 48">
              <a:extLst>
                <a:ext uri="{FF2B5EF4-FFF2-40B4-BE49-F238E27FC236}">
                  <a16:creationId xmlns:a16="http://schemas.microsoft.com/office/drawing/2014/main" id="{2633CBD6-19A1-B981-25DD-FC4D4FFEF6BE}"/>
                </a:ext>
              </a:extLst>
            </p:cNvPr>
            <p:cNvCxnSpPr>
              <a:cxnSpLocks/>
            </p:cNvCxnSpPr>
            <p:nvPr/>
          </p:nvCxnSpPr>
          <p:spPr>
            <a:xfrm>
              <a:off x="11601303" y="4766590"/>
              <a:ext cx="133495" cy="41519"/>
            </a:xfrm>
            <a:prstGeom prst="line">
              <a:avLst/>
            </a:prstGeom>
            <a:noFill/>
            <a:ln w="12700" cap="flat" cmpd="sng" algn="ctr">
              <a:solidFill>
                <a:srgbClr val="5CAC34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50" name="Raven povezovalnik 49">
              <a:extLst>
                <a:ext uri="{FF2B5EF4-FFF2-40B4-BE49-F238E27FC236}">
                  <a16:creationId xmlns:a16="http://schemas.microsoft.com/office/drawing/2014/main" id="{1CF6E829-F2D6-BA28-CA2E-BAE8B33975F1}"/>
                </a:ext>
              </a:extLst>
            </p:cNvPr>
            <p:cNvCxnSpPr>
              <a:cxnSpLocks/>
            </p:cNvCxnSpPr>
            <p:nvPr/>
          </p:nvCxnSpPr>
          <p:spPr>
            <a:xfrm>
              <a:off x="11794737" y="4831064"/>
              <a:ext cx="133495" cy="41519"/>
            </a:xfrm>
            <a:prstGeom prst="line">
              <a:avLst/>
            </a:prstGeom>
            <a:noFill/>
            <a:ln w="12700" cap="flat" cmpd="sng" algn="ctr">
              <a:solidFill>
                <a:srgbClr val="5CAC34">
                  <a:lumMod val="60000"/>
                  <a:lumOff val="40000"/>
                </a:srgbClr>
              </a:solidFill>
              <a:prstDash val="solid"/>
            </a:ln>
            <a:effectLst/>
          </p:spPr>
        </p:cxnSp>
      </p:grpSp>
      <p:sp>
        <p:nvSpPr>
          <p:cNvPr id="51" name="Freeform 538">
            <a:extLst>
              <a:ext uri="{FF2B5EF4-FFF2-40B4-BE49-F238E27FC236}">
                <a16:creationId xmlns:a16="http://schemas.microsoft.com/office/drawing/2014/main" id="{9ED1F191-AF30-0EF1-5DC8-93E645F8BE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575" y="2443394"/>
            <a:ext cx="959509" cy="691558"/>
          </a:xfrm>
          <a:custGeom>
            <a:avLst/>
            <a:gdLst>
              <a:gd name="T0" fmla="*/ 1301 w 1302"/>
              <a:gd name="T1" fmla="*/ 659 h 1310"/>
              <a:gd name="T2" fmla="*/ 1301 w 1302"/>
              <a:gd name="T3" fmla="*/ 659 h 1310"/>
              <a:gd name="T4" fmla="*/ 651 w 1302"/>
              <a:gd name="T5" fmla="*/ 1309 h 1310"/>
              <a:gd name="T6" fmla="*/ 0 w 1302"/>
              <a:gd name="T7" fmla="*/ 659 h 1310"/>
              <a:gd name="T8" fmla="*/ 651 w 1302"/>
              <a:gd name="T9" fmla="*/ 0 h 1310"/>
              <a:gd name="T10" fmla="*/ 1301 w 1302"/>
              <a:gd name="T11" fmla="*/ 659 h 1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02" h="1310">
                <a:moveTo>
                  <a:pt x="1301" y="659"/>
                </a:moveTo>
                <a:lnTo>
                  <a:pt x="1301" y="659"/>
                </a:lnTo>
                <a:cubicBezTo>
                  <a:pt x="1301" y="1018"/>
                  <a:pt x="1010" y="1309"/>
                  <a:pt x="651" y="1309"/>
                </a:cubicBezTo>
                <a:cubicBezTo>
                  <a:pt x="291" y="1309"/>
                  <a:pt x="0" y="1018"/>
                  <a:pt x="0" y="659"/>
                </a:cubicBezTo>
                <a:cubicBezTo>
                  <a:pt x="0" y="291"/>
                  <a:pt x="291" y="0"/>
                  <a:pt x="651" y="0"/>
                </a:cubicBezTo>
                <a:cubicBezTo>
                  <a:pt x="1010" y="0"/>
                  <a:pt x="1301" y="291"/>
                  <a:pt x="1301" y="659"/>
                </a:cubicBezTo>
              </a:path>
            </a:pathLst>
          </a:custGeom>
          <a:solidFill>
            <a:srgbClr val="96BC33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CuadroTexto 395">
            <a:extLst>
              <a:ext uri="{FF2B5EF4-FFF2-40B4-BE49-F238E27FC236}">
                <a16:creationId xmlns:a16="http://schemas.microsoft.com/office/drawing/2014/main" id="{0AA92F3B-DAA0-7BEF-A9AC-E4045B9FB6AC}"/>
              </a:ext>
            </a:extLst>
          </p:cNvPr>
          <p:cNvSpPr txBox="1"/>
          <p:nvPr/>
        </p:nvSpPr>
        <p:spPr>
          <a:xfrm>
            <a:off x="486895" y="2433806"/>
            <a:ext cx="93918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Calibri" panose="020F0502020204030204"/>
                <a:ea typeface="Lato" charset="0"/>
                <a:cs typeface="Lato" charset="0"/>
              </a:rPr>
              <a:t>1998</a:t>
            </a:r>
          </a:p>
        </p:txBody>
      </p:sp>
      <p:sp>
        <p:nvSpPr>
          <p:cNvPr id="53" name="Freeform 538">
            <a:extLst>
              <a:ext uri="{FF2B5EF4-FFF2-40B4-BE49-F238E27FC236}">
                <a16:creationId xmlns:a16="http://schemas.microsoft.com/office/drawing/2014/main" id="{84B28BA4-5722-933E-CA65-1F5E177A50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1294" y="2956221"/>
            <a:ext cx="939189" cy="945558"/>
          </a:xfrm>
          <a:custGeom>
            <a:avLst/>
            <a:gdLst>
              <a:gd name="T0" fmla="*/ 1301 w 1302"/>
              <a:gd name="T1" fmla="*/ 659 h 1310"/>
              <a:gd name="T2" fmla="*/ 1301 w 1302"/>
              <a:gd name="T3" fmla="*/ 659 h 1310"/>
              <a:gd name="T4" fmla="*/ 651 w 1302"/>
              <a:gd name="T5" fmla="*/ 1309 h 1310"/>
              <a:gd name="T6" fmla="*/ 0 w 1302"/>
              <a:gd name="T7" fmla="*/ 659 h 1310"/>
              <a:gd name="T8" fmla="*/ 651 w 1302"/>
              <a:gd name="T9" fmla="*/ 0 h 1310"/>
              <a:gd name="T10" fmla="*/ 1301 w 1302"/>
              <a:gd name="T11" fmla="*/ 659 h 1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02" h="1310">
                <a:moveTo>
                  <a:pt x="1301" y="659"/>
                </a:moveTo>
                <a:lnTo>
                  <a:pt x="1301" y="659"/>
                </a:lnTo>
                <a:cubicBezTo>
                  <a:pt x="1301" y="1018"/>
                  <a:pt x="1010" y="1309"/>
                  <a:pt x="651" y="1309"/>
                </a:cubicBezTo>
                <a:cubicBezTo>
                  <a:pt x="291" y="1309"/>
                  <a:pt x="0" y="1018"/>
                  <a:pt x="0" y="659"/>
                </a:cubicBezTo>
                <a:cubicBezTo>
                  <a:pt x="0" y="291"/>
                  <a:pt x="291" y="0"/>
                  <a:pt x="651" y="0"/>
                </a:cubicBezTo>
                <a:cubicBezTo>
                  <a:pt x="1010" y="0"/>
                  <a:pt x="1301" y="291"/>
                  <a:pt x="1301" y="659"/>
                </a:cubicBezTo>
              </a:path>
            </a:pathLst>
          </a:custGeom>
          <a:solidFill>
            <a:srgbClr val="96BC33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CuadroTexto 395">
            <a:extLst>
              <a:ext uri="{FF2B5EF4-FFF2-40B4-BE49-F238E27FC236}">
                <a16:creationId xmlns:a16="http://schemas.microsoft.com/office/drawing/2014/main" id="{0DCC34BF-3820-C0AF-FE30-7392E01A184A}"/>
              </a:ext>
            </a:extLst>
          </p:cNvPr>
          <p:cNvSpPr txBox="1"/>
          <p:nvPr/>
        </p:nvSpPr>
        <p:spPr>
          <a:xfrm>
            <a:off x="5821294" y="3190473"/>
            <a:ext cx="93918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Calibri" panose="020F0502020204030204"/>
                <a:ea typeface="Lato" charset="0"/>
                <a:cs typeface="Lato" charset="0"/>
              </a:rPr>
              <a:t>2017</a:t>
            </a:r>
          </a:p>
        </p:txBody>
      </p:sp>
      <p:sp>
        <p:nvSpPr>
          <p:cNvPr id="55" name="Freeform 538">
            <a:extLst>
              <a:ext uri="{FF2B5EF4-FFF2-40B4-BE49-F238E27FC236}">
                <a16:creationId xmlns:a16="http://schemas.microsoft.com/office/drawing/2014/main" id="{07F14E90-CA5A-40D3-D44D-6C2A17D82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4927" y="4345026"/>
            <a:ext cx="939189" cy="945558"/>
          </a:xfrm>
          <a:custGeom>
            <a:avLst/>
            <a:gdLst>
              <a:gd name="T0" fmla="*/ 1301 w 1302"/>
              <a:gd name="T1" fmla="*/ 659 h 1310"/>
              <a:gd name="T2" fmla="*/ 1301 w 1302"/>
              <a:gd name="T3" fmla="*/ 659 h 1310"/>
              <a:gd name="T4" fmla="*/ 651 w 1302"/>
              <a:gd name="T5" fmla="*/ 1309 h 1310"/>
              <a:gd name="T6" fmla="*/ 0 w 1302"/>
              <a:gd name="T7" fmla="*/ 659 h 1310"/>
              <a:gd name="T8" fmla="*/ 651 w 1302"/>
              <a:gd name="T9" fmla="*/ 0 h 1310"/>
              <a:gd name="T10" fmla="*/ 1301 w 1302"/>
              <a:gd name="T11" fmla="*/ 659 h 1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02" h="1310">
                <a:moveTo>
                  <a:pt x="1301" y="659"/>
                </a:moveTo>
                <a:lnTo>
                  <a:pt x="1301" y="659"/>
                </a:lnTo>
                <a:cubicBezTo>
                  <a:pt x="1301" y="1018"/>
                  <a:pt x="1010" y="1309"/>
                  <a:pt x="651" y="1309"/>
                </a:cubicBezTo>
                <a:cubicBezTo>
                  <a:pt x="291" y="1309"/>
                  <a:pt x="0" y="1018"/>
                  <a:pt x="0" y="659"/>
                </a:cubicBezTo>
                <a:cubicBezTo>
                  <a:pt x="0" y="291"/>
                  <a:pt x="291" y="0"/>
                  <a:pt x="651" y="0"/>
                </a:cubicBezTo>
                <a:cubicBezTo>
                  <a:pt x="1010" y="0"/>
                  <a:pt x="1301" y="291"/>
                  <a:pt x="1301" y="659"/>
                </a:cubicBezTo>
              </a:path>
            </a:pathLst>
          </a:custGeom>
          <a:solidFill>
            <a:srgbClr val="96BC33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CuadroTexto 395">
            <a:extLst>
              <a:ext uri="{FF2B5EF4-FFF2-40B4-BE49-F238E27FC236}">
                <a16:creationId xmlns:a16="http://schemas.microsoft.com/office/drawing/2014/main" id="{AF938E3B-3345-410C-0D74-F7C13D9EBD1C}"/>
              </a:ext>
            </a:extLst>
          </p:cNvPr>
          <p:cNvSpPr txBox="1"/>
          <p:nvPr/>
        </p:nvSpPr>
        <p:spPr>
          <a:xfrm>
            <a:off x="5254927" y="4579278"/>
            <a:ext cx="93918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Calibri" panose="020F0502020204030204"/>
                <a:ea typeface="Lato" charset="0"/>
                <a:cs typeface="Lato" charset="0"/>
              </a:rPr>
              <a:t>2019</a:t>
            </a:r>
          </a:p>
        </p:txBody>
      </p:sp>
      <p:sp>
        <p:nvSpPr>
          <p:cNvPr id="57" name="Freeform 538">
            <a:extLst>
              <a:ext uri="{FF2B5EF4-FFF2-40B4-BE49-F238E27FC236}">
                <a16:creationId xmlns:a16="http://schemas.microsoft.com/office/drawing/2014/main" id="{910EEF6B-9089-A714-7CA1-A84EAEAD0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8189" y="2992051"/>
            <a:ext cx="939189" cy="945558"/>
          </a:xfrm>
          <a:custGeom>
            <a:avLst/>
            <a:gdLst>
              <a:gd name="T0" fmla="*/ 1301 w 1302"/>
              <a:gd name="T1" fmla="*/ 659 h 1310"/>
              <a:gd name="T2" fmla="*/ 1301 w 1302"/>
              <a:gd name="T3" fmla="*/ 659 h 1310"/>
              <a:gd name="T4" fmla="*/ 651 w 1302"/>
              <a:gd name="T5" fmla="*/ 1309 h 1310"/>
              <a:gd name="T6" fmla="*/ 0 w 1302"/>
              <a:gd name="T7" fmla="*/ 659 h 1310"/>
              <a:gd name="T8" fmla="*/ 651 w 1302"/>
              <a:gd name="T9" fmla="*/ 0 h 1310"/>
              <a:gd name="T10" fmla="*/ 1301 w 1302"/>
              <a:gd name="T11" fmla="*/ 659 h 1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02" h="1310">
                <a:moveTo>
                  <a:pt x="1301" y="659"/>
                </a:moveTo>
                <a:lnTo>
                  <a:pt x="1301" y="659"/>
                </a:lnTo>
                <a:cubicBezTo>
                  <a:pt x="1301" y="1018"/>
                  <a:pt x="1010" y="1309"/>
                  <a:pt x="651" y="1309"/>
                </a:cubicBezTo>
                <a:cubicBezTo>
                  <a:pt x="291" y="1309"/>
                  <a:pt x="0" y="1018"/>
                  <a:pt x="0" y="659"/>
                </a:cubicBezTo>
                <a:cubicBezTo>
                  <a:pt x="0" y="291"/>
                  <a:pt x="291" y="0"/>
                  <a:pt x="651" y="0"/>
                </a:cubicBezTo>
                <a:cubicBezTo>
                  <a:pt x="1010" y="0"/>
                  <a:pt x="1301" y="291"/>
                  <a:pt x="1301" y="659"/>
                </a:cubicBezTo>
              </a:path>
            </a:pathLst>
          </a:custGeom>
          <a:solidFill>
            <a:srgbClr val="96BC33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CuadroTexto 395">
            <a:extLst>
              <a:ext uri="{FF2B5EF4-FFF2-40B4-BE49-F238E27FC236}">
                <a16:creationId xmlns:a16="http://schemas.microsoft.com/office/drawing/2014/main" id="{24588F59-D19F-B7D1-8CB2-DC8B5C9FAE33}"/>
              </a:ext>
            </a:extLst>
          </p:cNvPr>
          <p:cNvSpPr txBox="1"/>
          <p:nvPr/>
        </p:nvSpPr>
        <p:spPr>
          <a:xfrm>
            <a:off x="2468189" y="3226303"/>
            <a:ext cx="93918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Calibri" panose="020F0502020204030204"/>
                <a:ea typeface="Lato" charset="0"/>
                <a:cs typeface="Lato" charset="0"/>
              </a:rPr>
              <a:t>2010</a:t>
            </a:r>
          </a:p>
        </p:txBody>
      </p:sp>
      <p:sp>
        <p:nvSpPr>
          <p:cNvPr id="59" name="Freeform 538">
            <a:extLst>
              <a:ext uri="{FF2B5EF4-FFF2-40B4-BE49-F238E27FC236}">
                <a16:creationId xmlns:a16="http://schemas.microsoft.com/office/drawing/2014/main" id="{48663BF6-B6D3-70F4-027F-4D92D3C6C0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0390" y="4319096"/>
            <a:ext cx="939189" cy="945558"/>
          </a:xfrm>
          <a:custGeom>
            <a:avLst/>
            <a:gdLst>
              <a:gd name="T0" fmla="*/ 1301 w 1302"/>
              <a:gd name="T1" fmla="*/ 659 h 1310"/>
              <a:gd name="T2" fmla="*/ 1301 w 1302"/>
              <a:gd name="T3" fmla="*/ 659 h 1310"/>
              <a:gd name="T4" fmla="*/ 651 w 1302"/>
              <a:gd name="T5" fmla="*/ 1309 h 1310"/>
              <a:gd name="T6" fmla="*/ 0 w 1302"/>
              <a:gd name="T7" fmla="*/ 659 h 1310"/>
              <a:gd name="T8" fmla="*/ 651 w 1302"/>
              <a:gd name="T9" fmla="*/ 0 h 1310"/>
              <a:gd name="T10" fmla="*/ 1301 w 1302"/>
              <a:gd name="T11" fmla="*/ 659 h 1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02" h="1310">
                <a:moveTo>
                  <a:pt x="1301" y="659"/>
                </a:moveTo>
                <a:lnTo>
                  <a:pt x="1301" y="659"/>
                </a:lnTo>
                <a:cubicBezTo>
                  <a:pt x="1301" y="1018"/>
                  <a:pt x="1010" y="1309"/>
                  <a:pt x="651" y="1309"/>
                </a:cubicBezTo>
                <a:cubicBezTo>
                  <a:pt x="291" y="1309"/>
                  <a:pt x="0" y="1018"/>
                  <a:pt x="0" y="659"/>
                </a:cubicBezTo>
                <a:cubicBezTo>
                  <a:pt x="0" y="291"/>
                  <a:pt x="291" y="0"/>
                  <a:pt x="651" y="0"/>
                </a:cubicBezTo>
                <a:cubicBezTo>
                  <a:pt x="1010" y="0"/>
                  <a:pt x="1301" y="291"/>
                  <a:pt x="1301" y="659"/>
                </a:cubicBezTo>
              </a:path>
            </a:pathLst>
          </a:custGeom>
          <a:solidFill>
            <a:srgbClr val="96BC33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CuadroTexto 395">
            <a:extLst>
              <a:ext uri="{FF2B5EF4-FFF2-40B4-BE49-F238E27FC236}">
                <a16:creationId xmlns:a16="http://schemas.microsoft.com/office/drawing/2014/main" id="{EDA6FB5C-3C19-5669-2E96-9824B8D9ADEB}"/>
              </a:ext>
            </a:extLst>
          </p:cNvPr>
          <p:cNvSpPr txBox="1"/>
          <p:nvPr/>
        </p:nvSpPr>
        <p:spPr>
          <a:xfrm>
            <a:off x="6790390" y="4553348"/>
            <a:ext cx="93918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Calibri" panose="020F0502020204030204"/>
                <a:ea typeface="Lato" charset="0"/>
                <a:cs typeface="Lato" charset="0"/>
              </a:rPr>
              <a:t>2021</a:t>
            </a:r>
          </a:p>
        </p:txBody>
      </p:sp>
      <p:sp>
        <p:nvSpPr>
          <p:cNvPr id="61" name="Freeform 538">
            <a:extLst>
              <a:ext uri="{FF2B5EF4-FFF2-40B4-BE49-F238E27FC236}">
                <a16:creationId xmlns:a16="http://schemas.microsoft.com/office/drawing/2014/main" id="{CFF03F3C-A62E-1FF1-315F-F0C5AB1BA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1985" y="4413360"/>
            <a:ext cx="939189" cy="945558"/>
          </a:xfrm>
          <a:custGeom>
            <a:avLst/>
            <a:gdLst>
              <a:gd name="T0" fmla="*/ 1301 w 1302"/>
              <a:gd name="T1" fmla="*/ 659 h 1310"/>
              <a:gd name="T2" fmla="*/ 1301 w 1302"/>
              <a:gd name="T3" fmla="*/ 659 h 1310"/>
              <a:gd name="T4" fmla="*/ 651 w 1302"/>
              <a:gd name="T5" fmla="*/ 1309 h 1310"/>
              <a:gd name="T6" fmla="*/ 0 w 1302"/>
              <a:gd name="T7" fmla="*/ 659 h 1310"/>
              <a:gd name="T8" fmla="*/ 651 w 1302"/>
              <a:gd name="T9" fmla="*/ 0 h 1310"/>
              <a:gd name="T10" fmla="*/ 1301 w 1302"/>
              <a:gd name="T11" fmla="*/ 659 h 1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02" h="1310">
                <a:moveTo>
                  <a:pt x="1301" y="659"/>
                </a:moveTo>
                <a:lnTo>
                  <a:pt x="1301" y="659"/>
                </a:lnTo>
                <a:cubicBezTo>
                  <a:pt x="1301" y="1018"/>
                  <a:pt x="1010" y="1309"/>
                  <a:pt x="651" y="1309"/>
                </a:cubicBezTo>
                <a:cubicBezTo>
                  <a:pt x="291" y="1309"/>
                  <a:pt x="0" y="1018"/>
                  <a:pt x="0" y="659"/>
                </a:cubicBezTo>
                <a:cubicBezTo>
                  <a:pt x="0" y="291"/>
                  <a:pt x="291" y="0"/>
                  <a:pt x="651" y="0"/>
                </a:cubicBezTo>
                <a:cubicBezTo>
                  <a:pt x="1010" y="0"/>
                  <a:pt x="1301" y="291"/>
                  <a:pt x="1301" y="659"/>
                </a:cubicBezTo>
              </a:path>
            </a:pathLst>
          </a:custGeom>
          <a:solidFill>
            <a:srgbClr val="96BC33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CuadroTexto 395">
            <a:extLst>
              <a:ext uri="{FF2B5EF4-FFF2-40B4-BE49-F238E27FC236}">
                <a16:creationId xmlns:a16="http://schemas.microsoft.com/office/drawing/2014/main" id="{29695314-43BA-72A8-9459-8FCAA1A0AA58}"/>
              </a:ext>
            </a:extLst>
          </p:cNvPr>
          <p:cNvSpPr txBox="1"/>
          <p:nvPr/>
        </p:nvSpPr>
        <p:spPr>
          <a:xfrm>
            <a:off x="8641985" y="4647612"/>
            <a:ext cx="93918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Calibri" panose="020F0502020204030204"/>
                <a:ea typeface="Lato" charset="0"/>
                <a:cs typeface="Lato" charset="0"/>
              </a:rPr>
              <a:t>2024</a:t>
            </a:r>
          </a:p>
        </p:txBody>
      </p:sp>
      <p:sp>
        <p:nvSpPr>
          <p:cNvPr id="63" name="PoljeZBesedilom 62">
            <a:extLst>
              <a:ext uri="{FF2B5EF4-FFF2-40B4-BE49-F238E27FC236}">
                <a16:creationId xmlns:a16="http://schemas.microsoft.com/office/drawing/2014/main" id="{BFD056FD-BC99-85D4-1907-02FB50C28C53}"/>
              </a:ext>
            </a:extLst>
          </p:cNvPr>
          <p:cNvSpPr txBox="1"/>
          <p:nvPr/>
        </p:nvSpPr>
        <p:spPr>
          <a:xfrm>
            <a:off x="5350415" y="2368300"/>
            <a:ext cx="2172522" cy="678633"/>
          </a:xfrm>
          <a:prstGeom prst="rect">
            <a:avLst/>
          </a:prstGeom>
          <a:ln w="3175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114300" indent="0" defTabSz="914400">
              <a:lnSpc>
                <a:spcPts val="2200"/>
              </a:lnSpc>
              <a:spcBef>
                <a:spcPct val="20000"/>
              </a:spcBef>
              <a:spcAft>
                <a:spcPts val="48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1400">
                <a:solidFill>
                  <a:srgbClr val="0D0D0D"/>
                </a:solidFill>
              </a:defRPr>
            </a:lvl1pPr>
            <a:lvl2pPr marL="640080" indent="-228600" defTabSz="914400">
              <a:lnSpc>
                <a:spcPts val="2200"/>
              </a:lnSpc>
              <a:spcBef>
                <a:spcPct val="20000"/>
              </a:spcBef>
              <a:spcAft>
                <a:spcPts val="480"/>
              </a:spcAft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  <a:defRPr sz="2000">
                <a:solidFill>
                  <a:srgbClr val="0D0D0D"/>
                </a:solidFill>
              </a:defRPr>
            </a:lvl2pPr>
            <a:lvl3pPr marL="1005840" indent="-228600" defTabSz="914400">
              <a:spcBef>
                <a:spcPct val="20000"/>
              </a:spcBef>
              <a:spcAft>
                <a:spcPts val="432"/>
              </a:spcAft>
              <a:buClr>
                <a:schemeClr val="accent3"/>
              </a:buClr>
              <a:buFont typeface="Arial" pitchFamily="34" charset="0"/>
              <a:buChar char="•"/>
              <a:defRPr>
                <a:solidFill>
                  <a:srgbClr val="0D0D0D"/>
                </a:solidFill>
              </a:defRPr>
            </a:lvl3pPr>
            <a:lvl4pPr marL="1280160" indent="-228600" defTabSz="914400">
              <a:spcBef>
                <a:spcPct val="20000"/>
              </a:spcBef>
              <a:spcAft>
                <a:spcPts val="432"/>
              </a:spcAft>
              <a:buClr>
                <a:schemeClr val="accent4"/>
              </a:buClr>
              <a:buFont typeface="Arial" pitchFamily="34" charset="0"/>
              <a:buChar char="•"/>
              <a:defRPr>
                <a:solidFill>
                  <a:srgbClr val="0D0D0D"/>
                </a:solidFill>
              </a:defRPr>
            </a:lvl4pPr>
            <a:lvl5pPr marL="1554480" indent="-228600" defTabSz="914400">
              <a:spcBef>
                <a:spcPct val="20000"/>
              </a:spcBef>
              <a:spcAft>
                <a:spcPts val="432"/>
              </a:spcAft>
              <a:buClr>
                <a:schemeClr val="accent5"/>
              </a:buClr>
              <a:buFont typeface="Arial" pitchFamily="34" charset="0"/>
              <a:buChar char="•"/>
              <a:defRPr baseline="0">
                <a:solidFill>
                  <a:srgbClr val="0D0D0D"/>
                </a:solidFill>
              </a:defRPr>
            </a:lvl5pPr>
            <a:lvl6pPr marL="1737360" indent="-182880" defTabSz="91440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baseline="0"/>
            </a:lvl6pPr>
            <a:lvl7pPr marL="1920240" indent="-182880" defTabSz="91440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/>
            </a:lvl7pPr>
            <a:lvl8pPr marL="2103120" indent="-182880" defTabSz="914400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/>
            </a:lvl8pPr>
            <a:lvl9pPr marL="2286000" indent="-182880" defTabSz="914400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EC650">
                  <a:lumMod val="75000"/>
                </a:srgbClr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sl-SI" sz="1600" b="0" i="0" u="none" strike="noStrike" kern="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agon 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repozitorija </a:t>
            </a:r>
            <a:r>
              <a:rPr kumimoji="0" lang="sl-SI" sz="1600" b="1" i="0" u="none" strike="noStrike" kern="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eGeologija</a:t>
            </a:r>
            <a:endParaRPr kumimoji="0" lang="en-SI" sz="1600" b="1" i="0" u="none" strike="noStrike" kern="0" cap="none" spc="0" normalizeH="0" baseline="0" noProof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PoljeZBesedilom 63">
            <a:extLst>
              <a:ext uri="{FF2B5EF4-FFF2-40B4-BE49-F238E27FC236}">
                <a16:creationId xmlns:a16="http://schemas.microsoft.com/office/drawing/2014/main" id="{5D645C8C-9002-654F-BA74-AC23E677B849}"/>
              </a:ext>
            </a:extLst>
          </p:cNvPr>
          <p:cNvSpPr txBox="1"/>
          <p:nvPr/>
        </p:nvSpPr>
        <p:spPr>
          <a:xfrm>
            <a:off x="8232165" y="5415651"/>
            <a:ext cx="1938242" cy="355038"/>
          </a:xfrm>
          <a:prstGeom prst="rect">
            <a:avLst/>
          </a:prstGeom>
          <a:ln w="3175" cmpd="sng">
            <a:noFill/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1400">
                <a:solidFill>
                  <a:srgbClr val="0D0D0D"/>
                </a:solidFill>
              </a:defRPr>
            </a:lvl1pPr>
            <a:lvl2pPr marL="640080" indent="-228600" defTabSz="914400">
              <a:lnSpc>
                <a:spcPts val="2200"/>
              </a:lnSpc>
              <a:spcBef>
                <a:spcPct val="20000"/>
              </a:spcBef>
              <a:spcAft>
                <a:spcPts val="480"/>
              </a:spcAft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  <a:defRPr sz="2000">
                <a:solidFill>
                  <a:srgbClr val="0D0D0D"/>
                </a:solidFill>
              </a:defRPr>
            </a:lvl2pPr>
            <a:lvl3pPr marL="1005840" indent="-228600" defTabSz="914400">
              <a:spcBef>
                <a:spcPct val="20000"/>
              </a:spcBef>
              <a:spcAft>
                <a:spcPts val="432"/>
              </a:spcAft>
              <a:buClr>
                <a:schemeClr val="accent3"/>
              </a:buClr>
              <a:buFont typeface="Arial" pitchFamily="34" charset="0"/>
              <a:buChar char="•"/>
              <a:defRPr>
                <a:solidFill>
                  <a:srgbClr val="0D0D0D"/>
                </a:solidFill>
              </a:defRPr>
            </a:lvl3pPr>
            <a:lvl4pPr marL="1280160" indent="-228600" defTabSz="914400">
              <a:spcBef>
                <a:spcPct val="20000"/>
              </a:spcBef>
              <a:spcAft>
                <a:spcPts val="432"/>
              </a:spcAft>
              <a:buClr>
                <a:schemeClr val="accent4"/>
              </a:buClr>
              <a:buFont typeface="Arial" pitchFamily="34" charset="0"/>
              <a:buChar char="•"/>
              <a:defRPr>
                <a:solidFill>
                  <a:srgbClr val="0D0D0D"/>
                </a:solidFill>
              </a:defRPr>
            </a:lvl4pPr>
            <a:lvl5pPr marL="1554480" indent="-228600" defTabSz="914400">
              <a:spcBef>
                <a:spcPct val="20000"/>
              </a:spcBef>
              <a:spcAft>
                <a:spcPts val="432"/>
              </a:spcAft>
              <a:buClr>
                <a:schemeClr val="accent5"/>
              </a:buClr>
              <a:buFont typeface="Arial" pitchFamily="34" charset="0"/>
              <a:buChar char="•"/>
              <a:defRPr baseline="0">
                <a:solidFill>
                  <a:srgbClr val="0D0D0D"/>
                </a:solidFill>
              </a:defRPr>
            </a:lvl5pPr>
            <a:lvl6pPr marL="1737360" indent="-182880" defTabSz="91440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baseline="0"/>
            </a:lvl6pPr>
            <a:lvl7pPr marL="1920240" indent="-182880" defTabSz="91440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/>
            </a:lvl7pPr>
            <a:lvl8pPr marL="2103120" indent="-182880" defTabSz="914400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/>
            </a:lvl8pPr>
            <a:lvl9pPr marL="2286000" indent="-182880" defTabSz="914400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EC650">
                  <a:lumMod val="75000"/>
                </a:srgbClr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GeoZS </a:t>
            </a:r>
            <a:r>
              <a:rPr kumimoji="0" lang="en-GB" sz="1400" b="0" i="0" u="none" strike="noStrike" kern="0" cap="none" spc="0" normalizeH="0" baseline="0" noProof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platforma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400" b="0" i="0" u="none" strike="noStrike" kern="0" cap="none" spc="0" normalizeH="0" baseline="0" noProof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znanja</a:t>
            </a:r>
            <a:endParaRPr kumimoji="0" lang="en-SI" sz="1400" b="0" i="0" u="none" strike="noStrike" kern="0" cap="none" spc="0" normalizeH="0" baseline="0" noProof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PoljeZBesedilom 64">
            <a:extLst>
              <a:ext uri="{FF2B5EF4-FFF2-40B4-BE49-F238E27FC236}">
                <a16:creationId xmlns:a16="http://schemas.microsoft.com/office/drawing/2014/main" id="{18CF7768-8161-3C26-FD1A-5BF096121B15}"/>
              </a:ext>
            </a:extLst>
          </p:cNvPr>
          <p:cNvSpPr txBox="1"/>
          <p:nvPr/>
        </p:nvSpPr>
        <p:spPr>
          <a:xfrm>
            <a:off x="1867806" y="3962208"/>
            <a:ext cx="2172522" cy="678633"/>
          </a:xfrm>
          <a:prstGeom prst="rect">
            <a:avLst/>
          </a:prstGeom>
          <a:ln w="3175" cmpd="sng">
            <a:noFill/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1400">
                <a:solidFill>
                  <a:srgbClr val="0D0D0D"/>
                </a:solidFill>
              </a:defRPr>
            </a:lvl1pPr>
            <a:lvl2pPr marL="640080" indent="-228600" defTabSz="914400">
              <a:lnSpc>
                <a:spcPts val="2200"/>
              </a:lnSpc>
              <a:spcBef>
                <a:spcPct val="20000"/>
              </a:spcBef>
              <a:spcAft>
                <a:spcPts val="480"/>
              </a:spcAft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  <a:defRPr sz="2000">
                <a:solidFill>
                  <a:srgbClr val="0D0D0D"/>
                </a:solidFill>
              </a:defRPr>
            </a:lvl2pPr>
            <a:lvl3pPr marL="1005840" indent="-228600" defTabSz="914400">
              <a:spcBef>
                <a:spcPct val="20000"/>
              </a:spcBef>
              <a:spcAft>
                <a:spcPts val="432"/>
              </a:spcAft>
              <a:buClr>
                <a:schemeClr val="accent3"/>
              </a:buClr>
              <a:buFont typeface="Arial" pitchFamily="34" charset="0"/>
              <a:buChar char="•"/>
              <a:defRPr>
                <a:solidFill>
                  <a:srgbClr val="0D0D0D"/>
                </a:solidFill>
              </a:defRPr>
            </a:lvl3pPr>
            <a:lvl4pPr marL="1280160" indent="-228600" defTabSz="914400">
              <a:spcBef>
                <a:spcPct val="20000"/>
              </a:spcBef>
              <a:spcAft>
                <a:spcPts val="432"/>
              </a:spcAft>
              <a:buClr>
                <a:schemeClr val="accent4"/>
              </a:buClr>
              <a:buFont typeface="Arial" pitchFamily="34" charset="0"/>
              <a:buChar char="•"/>
              <a:defRPr>
                <a:solidFill>
                  <a:srgbClr val="0D0D0D"/>
                </a:solidFill>
              </a:defRPr>
            </a:lvl4pPr>
            <a:lvl5pPr marL="1554480" indent="-228600" defTabSz="914400">
              <a:spcBef>
                <a:spcPct val="20000"/>
              </a:spcBef>
              <a:spcAft>
                <a:spcPts val="432"/>
              </a:spcAft>
              <a:buClr>
                <a:schemeClr val="accent5"/>
              </a:buClr>
              <a:buFont typeface="Arial" pitchFamily="34" charset="0"/>
              <a:buChar char="•"/>
              <a:defRPr baseline="0">
                <a:solidFill>
                  <a:srgbClr val="0D0D0D"/>
                </a:solidFill>
              </a:defRPr>
            </a:lvl5pPr>
            <a:lvl6pPr marL="1737360" indent="-182880" defTabSz="91440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baseline="0"/>
            </a:lvl6pPr>
            <a:lvl7pPr marL="1920240" indent="-182880" defTabSz="91440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/>
            </a:lvl7pPr>
            <a:lvl8pPr marL="2103120" indent="-182880" defTabSz="914400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/>
            </a:lvl8pPr>
            <a:lvl9pPr marL="2286000" indent="-182880" defTabSz="914400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EC650">
                  <a:lumMod val="75000"/>
                </a:srgbClr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Vzpostavitev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GeoZS </a:t>
            </a: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INSPIRE </a:t>
            </a:r>
            <a:r>
              <a:rPr kumimoji="0" lang="en-GB" sz="1400" b="0" i="0" u="none" strike="noStrike" kern="0" cap="none" spc="0" normalizeH="0" baseline="0" noProof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storitev</a:t>
            </a:r>
            <a:endParaRPr kumimoji="0" lang="en-SI" sz="1400" b="0" i="0" u="none" strike="noStrike" kern="0" cap="none" spc="0" normalizeH="0" baseline="0" noProof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PoljeZBesedilom 65">
            <a:extLst>
              <a:ext uri="{FF2B5EF4-FFF2-40B4-BE49-F238E27FC236}">
                <a16:creationId xmlns:a16="http://schemas.microsoft.com/office/drawing/2014/main" id="{0ABF6C6C-F8F1-729A-B083-B9AEF7A49F30}"/>
              </a:ext>
            </a:extLst>
          </p:cNvPr>
          <p:cNvSpPr txBox="1"/>
          <p:nvPr/>
        </p:nvSpPr>
        <p:spPr>
          <a:xfrm>
            <a:off x="3720755" y="5124666"/>
            <a:ext cx="2172522" cy="853069"/>
          </a:xfrm>
          <a:prstGeom prst="rect">
            <a:avLst/>
          </a:prstGeom>
          <a:ln w="3175" cmpd="sng">
            <a:noFill/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1400">
                <a:solidFill>
                  <a:srgbClr val="0D0D0D"/>
                </a:solidFill>
              </a:defRPr>
            </a:lvl1pPr>
            <a:lvl2pPr marL="640080" indent="-228600" defTabSz="914400">
              <a:lnSpc>
                <a:spcPts val="2200"/>
              </a:lnSpc>
              <a:spcBef>
                <a:spcPct val="20000"/>
              </a:spcBef>
              <a:spcAft>
                <a:spcPts val="480"/>
              </a:spcAft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  <a:defRPr sz="2000">
                <a:solidFill>
                  <a:srgbClr val="0D0D0D"/>
                </a:solidFill>
              </a:defRPr>
            </a:lvl2pPr>
            <a:lvl3pPr marL="1005840" indent="-228600" defTabSz="914400">
              <a:spcBef>
                <a:spcPct val="20000"/>
              </a:spcBef>
              <a:spcAft>
                <a:spcPts val="432"/>
              </a:spcAft>
              <a:buClr>
                <a:schemeClr val="accent3"/>
              </a:buClr>
              <a:buFont typeface="Arial" pitchFamily="34" charset="0"/>
              <a:buChar char="•"/>
              <a:defRPr>
                <a:solidFill>
                  <a:srgbClr val="0D0D0D"/>
                </a:solidFill>
              </a:defRPr>
            </a:lvl3pPr>
            <a:lvl4pPr marL="1280160" indent="-228600" defTabSz="914400">
              <a:spcBef>
                <a:spcPct val="20000"/>
              </a:spcBef>
              <a:spcAft>
                <a:spcPts val="432"/>
              </a:spcAft>
              <a:buClr>
                <a:schemeClr val="accent4"/>
              </a:buClr>
              <a:buFont typeface="Arial" pitchFamily="34" charset="0"/>
              <a:buChar char="•"/>
              <a:defRPr>
                <a:solidFill>
                  <a:srgbClr val="0D0D0D"/>
                </a:solidFill>
              </a:defRPr>
            </a:lvl4pPr>
            <a:lvl5pPr marL="1554480" indent="-228600" defTabSz="914400">
              <a:spcBef>
                <a:spcPct val="20000"/>
              </a:spcBef>
              <a:spcAft>
                <a:spcPts val="432"/>
              </a:spcAft>
              <a:buClr>
                <a:schemeClr val="accent5"/>
              </a:buClr>
              <a:buFont typeface="Arial" pitchFamily="34" charset="0"/>
              <a:buChar char="•"/>
              <a:defRPr baseline="0">
                <a:solidFill>
                  <a:srgbClr val="0D0D0D"/>
                </a:solidFill>
              </a:defRPr>
            </a:lvl5pPr>
            <a:lvl6pPr marL="1737360" indent="-182880" defTabSz="91440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baseline="0"/>
            </a:lvl6pPr>
            <a:lvl7pPr marL="1920240" indent="-182880" defTabSz="91440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/>
            </a:lvl7pPr>
            <a:lvl8pPr marL="2103120" indent="-182880" defTabSz="914400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/>
            </a:lvl8pPr>
            <a:lvl9pPr marL="2286000" indent="-182880" defTabSz="914400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EC650">
                  <a:lumMod val="75000"/>
                </a:srgbClr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pl-PL" sz="1400" b="0" i="0" u="none" strike="noStrike" kern="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Smernice GeoZS za ravnanje s podatki</a:t>
            </a: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EC650">
                  <a:lumMod val="75000"/>
                </a:srgbClr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sl-SI" sz="1400" b="1" i="0" u="none" strike="noStrike" kern="0" cap="none" spc="0" normalizeH="0" baseline="0" noProof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ačel</a:t>
            </a: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sl-SI" sz="1400" b="1" i="0" u="none" strike="noStrike" kern="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odprte znanosti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SI" sz="1400" b="1" i="0" u="none" strike="noStrike" kern="0" cap="none" spc="0" normalizeH="0" baseline="0" noProof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 538">
            <a:extLst>
              <a:ext uri="{FF2B5EF4-FFF2-40B4-BE49-F238E27FC236}">
                <a16:creationId xmlns:a16="http://schemas.microsoft.com/office/drawing/2014/main" id="{F291D49A-89FF-3200-2CA4-9B7B9BE26A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1205" y="2162448"/>
            <a:ext cx="939189" cy="945558"/>
          </a:xfrm>
          <a:custGeom>
            <a:avLst/>
            <a:gdLst>
              <a:gd name="T0" fmla="*/ 1301 w 1302"/>
              <a:gd name="T1" fmla="*/ 659 h 1310"/>
              <a:gd name="T2" fmla="*/ 1301 w 1302"/>
              <a:gd name="T3" fmla="*/ 659 h 1310"/>
              <a:gd name="T4" fmla="*/ 651 w 1302"/>
              <a:gd name="T5" fmla="*/ 1309 h 1310"/>
              <a:gd name="T6" fmla="*/ 0 w 1302"/>
              <a:gd name="T7" fmla="*/ 659 h 1310"/>
              <a:gd name="T8" fmla="*/ 651 w 1302"/>
              <a:gd name="T9" fmla="*/ 0 h 1310"/>
              <a:gd name="T10" fmla="*/ 1301 w 1302"/>
              <a:gd name="T11" fmla="*/ 659 h 1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02" h="1310">
                <a:moveTo>
                  <a:pt x="1301" y="659"/>
                </a:moveTo>
                <a:lnTo>
                  <a:pt x="1301" y="659"/>
                </a:lnTo>
                <a:cubicBezTo>
                  <a:pt x="1301" y="1018"/>
                  <a:pt x="1010" y="1309"/>
                  <a:pt x="651" y="1309"/>
                </a:cubicBezTo>
                <a:cubicBezTo>
                  <a:pt x="291" y="1309"/>
                  <a:pt x="0" y="1018"/>
                  <a:pt x="0" y="659"/>
                </a:cubicBezTo>
                <a:cubicBezTo>
                  <a:pt x="0" y="291"/>
                  <a:pt x="291" y="0"/>
                  <a:pt x="651" y="0"/>
                </a:cubicBezTo>
                <a:cubicBezTo>
                  <a:pt x="1010" y="0"/>
                  <a:pt x="1301" y="291"/>
                  <a:pt x="1301" y="659"/>
                </a:cubicBezTo>
              </a:path>
            </a:pathLst>
          </a:custGeom>
          <a:solidFill>
            <a:srgbClr val="96BC33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CuadroTexto 395">
            <a:extLst>
              <a:ext uri="{FF2B5EF4-FFF2-40B4-BE49-F238E27FC236}">
                <a16:creationId xmlns:a16="http://schemas.microsoft.com/office/drawing/2014/main" id="{C4D67E7F-6FA5-566F-B5EC-F7DB346A1F5B}"/>
              </a:ext>
            </a:extLst>
          </p:cNvPr>
          <p:cNvSpPr txBox="1"/>
          <p:nvPr/>
        </p:nvSpPr>
        <p:spPr>
          <a:xfrm>
            <a:off x="1841205" y="2396700"/>
            <a:ext cx="93918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Calibri" panose="020F0502020204030204"/>
                <a:ea typeface="Lato" charset="0"/>
                <a:cs typeface="Lato" charset="0"/>
              </a:rPr>
              <a:t>2005</a:t>
            </a:r>
          </a:p>
        </p:txBody>
      </p:sp>
      <p:sp>
        <p:nvSpPr>
          <p:cNvPr id="69" name="PoljeZBesedilom 68">
            <a:extLst>
              <a:ext uri="{FF2B5EF4-FFF2-40B4-BE49-F238E27FC236}">
                <a16:creationId xmlns:a16="http://schemas.microsoft.com/office/drawing/2014/main" id="{0E12C182-7EE9-4117-A5C1-784D3E19C32B}"/>
              </a:ext>
            </a:extLst>
          </p:cNvPr>
          <p:cNvSpPr txBox="1"/>
          <p:nvPr/>
        </p:nvSpPr>
        <p:spPr>
          <a:xfrm>
            <a:off x="2181028" y="1730355"/>
            <a:ext cx="2172522" cy="678633"/>
          </a:xfrm>
          <a:prstGeom prst="rect">
            <a:avLst/>
          </a:prstGeom>
          <a:ln w="3175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114300" indent="0" defTabSz="914400">
              <a:lnSpc>
                <a:spcPts val="2200"/>
              </a:lnSpc>
              <a:spcBef>
                <a:spcPct val="20000"/>
              </a:spcBef>
              <a:spcAft>
                <a:spcPts val="48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1400">
                <a:solidFill>
                  <a:srgbClr val="0D0D0D"/>
                </a:solidFill>
              </a:defRPr>
            </a:lvl1pPr>
            <a:lvl2pPr marL="640080" indent="-228600" defTabSz="914400">
              <a:lnSpc>
                <a:spcPts val="2200"/>
              </a:lnSpc>
              <a:spcBef>
                <a:spcPct val="20000"/>
              </a:spcBef>
              <a:spcAft>
                <a:spcPts val="480"/>
              </a:spcAft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  <a:defRPr sz="2000">
                <a:solidFill>
                  <a:srgbClr val="0D0D0D"/>
                </a:solidFill>
              </a:defRPr>
            </a:lvl2pPr>
            <a:lvl3pPr marL="1005840" indent="-228600" defTabSz="914400">
              <a:spcBef>
                <a:spcPct val="20000"/>
              </a:spcBef>
              <a:spcAft>
                <a:spcPts val="432"/>
              </a:spcAft>
              <a:buClr>
                <a:schemeClr val="accent3"/>
              </a:buClr>
              <a:buFont typeface="Arial" pitchFamily="34" charset="0"/>
              <a:buChar char="•"/>
              <a:defRPr>
                <a:solidFill>
                  <a:srgbClr val="0D0D0D"/>
                </a:solidFill>
              </a:defRPr>
            </a:lvl3pPr>
            <a:lvl4pPr marL="1280160" indent="-228600" defTabSz="914400">
              <a:spcBef>
                <a:spcPct val="20000"/>
              </a:spcBef>
              <a:spcAft>
                <a:spcPts val="432"/>
              </a:spcAft>
              <a:buClr>
                <a:schemeClr val="accent4"/>
              </a:buClr>
              <a:buFont typeface="Arial" pitchFamily="34" charset="0"/>
              <a:buChar char="•"/>
              <a:defRPr>
                <a:solidFill>
                  <a:srgbClr val="0D0D0D"/>
                </a:solidFill>
              </a:defRPr>
            </a:lvl4pPr>
            <a:lvl5pPr marL="1554480" indent="-228600" defTabSz="914400">
              <a:spcBef>
                <a:spcPct val="20000"/>
              </a:spcBef>
              <a:spcAft>
                <a:spcPts val="432"/>
              </a:spcAft>
              <a:buClr>
                <a:schemeClr val="accent5"/>
              </a:buClr>
              <a:buFont typeface="Arial" pitchFamily="34" charset="0"/>
              <a:buChar char="•"/>
              <a:defRPr baseline="0">
                <a:solidFill>
                  <a:srgbClr val="0D0D0D"/>
                </a:solidFill>
              </a:defRPr>
            </a:lvl5pPr>
            <a:lvl6pPr marL="1737360" indent="-182880" defTabSz="91440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baseline="0"/>
            </a:lvl6pPr>
            <a:lvl7pPr marL="1920240" indent="-182880" defTabSz="91440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/>
            </a:lvl7pPr>
            <a:lvl8pPr marL="2103120" indent="-182880" defTabSz="914400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/>
            </a:lvl8pPr>
            <a:lvl9pPr marL="2286000" indent="-182880" defTabSz="914400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EC650">
                  <a:lumMod val="75000"/>
                </a:srgbClr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Prvi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GeoZS metapodatkovni </a:t>
            </a:r>
            <a:r>
              <a:rPr kumimoji="0" lang="en-GB" sz="1400" b="0" i="0" u="none" strike="noStrike" kern="0" cap="none" spc="0" normalizeH="0" baseline="0" noProof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sistem</a:t>
            </a:r>
            <a:endParaRPr kumimoji="0" lang="en-SI" sz="1400" b="1" i="0" u="none" strike="noStrike" kern="0" cap="none" spc="0" normalizeH="0" baseline="0" noProof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 538">
            <a:extLst>
              <a:ext uri="{FF2B5EF4-FFF2-40B4-BE49-F238E27FC236}">
                <a16:creationId xmlns:a16="http://schemas.microsoft.com/office/drawing/2014/main" id="{7A833614-4710-742B-90F2-F702C643E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7153" y="2910779"/>
            <a:ext cx="939189" cy="945558"/>
          </a:xfrm>
          <a:custGeom>
            <a:avLst/>
            <a:gdLst>
              <a:gd name="T0" fmla="*/ 1301 w 1302"/>
              <a:gd name="T1" fmla="*/ 659 h 1310"/>
              <a:gd name="T2" fmla="*/ 1301 w 1302"/>
              <a:gd name="T3" fmla="*/ 659 h 1310"/>
              <a:gd name="T4" fmla="*/ 651 w 1302"/>
              <a:gd name="T5" fmla="*/ 1309 h 1310"/>
              <a:gd name="T6" fmla="*/ 0 w 1302"/>
              <a:gd name="T7" fmla="*/ 659 h 1310"/>
              <a:gd name="T8" fmla="*/ 651 w 1302"/>
              <a:gd name="T9" fmla="*/ 0 h 1310"/>
              <a:gd name="T10" fmla="*/ 1301 w 1302"/>
              <a:gd name="T11" fmla="*/ 659 h 1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02" h="1310">
                <a:moveTo>
                  <a:pt x="1301" y="659"/>
                </a:moveTo>
                <a:lnTo>
                  <a:pt x="1301" y="659"/>
                </a:lnTo>
                <a:cubicBezTo>
                  <a:pt x="1301" y="1018"/>
                  <a:pt x="1010" y="1309"/>
                  <a:pt x="651" y="1309"/>
                </a:cubicBezTo>
                <a:cubicBezTo>
                  <a:pt x="291" y="1309"/>
                  <a:pt x="0" y="1018"/>
                  <a:pt x="0" y="659"/>
                </a:cubicBezTo>
                <a:cubicBezTo>
                  <a:pt x="0" y="291"/>
                  <a:pt x="291" y="0"/>
                  <a:pt x="651" y="0"/>
                </a:cubicBezTo>
                <a:cubicBezTo>
                  <a:pt x="1010" y="0"/>
                  <a:pt x="1301" y="291"/>
                  <a:pt x="1301" y="659"/>
                </a:cubicBezTo>
              </a:path>
            </a:pathLst>
          </a:custGeom>
          <a:solidFill>
            <a:srgbClr val="96BC33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CuadroTexto 395">
            <a:extLst>
              <a:ext uri="{FF2B5EF4-FFF2-40B4-BE49-F238E27FC236}">
                <a16:creationId xmlns:a16="http://schemas.microsoft.com/office/drawing/2014/main" id="{6A86D2ED-713F-9B7F-1DFC-0694EDDF66E6}"/>
              </a:ext>
            </a:extLst>
          </p:cNvPr>
          <p:cNvSpPr txBox="1"/>
          <p:nvPr/>
        </p:nvSpPr>
        <p:spPr>
          <a:xfrm>
            <a:off x="4167153" y="3145031"/>
            <a:ext cx="93918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Calibri" panose="020F0502020204030204"/>
                <a:ea typeface="Lato" charset="0"/>
                <a:cs typeface="Lato" charset="0"/>
              </a:rPr>
              <a:t>2013</a:t>
            </a:r>
          </a:p>
        </p:txBody>
      </p:sp>
      <p:sp>
        <p:nvSpPr>
          <p:cNvPr id="72" name="PoljeZBesedilom 71">
            <a:extLst>
              <a:ext uri="{FF2B5EF4-FFF2-40B4-BE49-F238E27FC236}">
                <a16:creationId xmlns:a16="http://schemas.microsoft.com/office/drawing/2014/main" id="{41CE6580-AB4C-AB4F-E8A1-7E72630BD903}"/>
              </a:ext>
            </a:extLst>
          </p:cNvPr>
          <p:cNvSpPr txBox="1"/>
          <p:nvPr/>
        </p:nvSpPr>
        <p:spPr>
          <a:xfrm>
            <a:off x="3585117" y="3895607"/>
            <a:ext cx="2172522" cy="678633"/>
          </a:xfrm>
          <a:prstGeom prst="rect">
            <a:avLst/>
          </a:prstGeom>
          <a:ln w="3175" cmpd="sng"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114300" indent="0" defTabSz="914400">
              <a:lnSpc>
                <a:spcPts val="2200"/>
              </a:lnSpc>
              <a:spcBef>
                <a:spcPct val="20000"/>
              </a:spcBef>
              <a:spcAft>
                <a:spcPts val="48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1400">
                <a:solidFill>
                  <a:srgbClr val="0D0D0D"/>
                </a:solidFill>
              </a:defRPr>
            </a:lvl1pPr>
            <a:lvl2pPr marL="640080" indent="-228600" defTabSz="914400">
              <a:lnSpc>
                <a:spcPts val="2200"/>
              </a:lnSpc>
              <a:spcBef>
                <a:spcPct val="20000"/>
              </a:spcBef>
              <a:spcAft>
                <a:spcPts val="480"/>
              </a:spcAft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  <a:defRPr sz="2000">
                <a:solidFill>
                  <a:srgbClr val="0D0D0D"/>
                </a:solidFill>
              </a:defRPr>
            </a:lvl2pPr>
            <a:lvl3pPr marL="1005840" indent="-228600" defTabSz="914400">
              <a:spcBef>
                <a:spcPct val="20000"/>
              </a:spcBef>
              <a:spcAft>
                <a:spcPts val="432"/>
              </a:spcAft>
              <a:buClr>
                <a:schemeClr val="accent3"/>
              </a:buClr>
              <a:buFont typeface="Arial" pitchFamily="34" charset="0"/>
              <a:buChar char="•"/>
              <a:defRPr>
                <a:solidFill>
                  <a:srgbClr val="0D0D0D"/>
                </a:solidFill>
              </a:defRPr>
            </a:lvl3pPr>
            <a:lvl4pPr marL="1280160" indent="-228600" defTabSz="914400">
              <a:spcBef>
                <a:spcPct val="20000"/>
              </a:spcBef>
              <a:spcAft>
                <a:spcPts val="432"/>
              </a:spcAft>
              <a:buClr>
                <a:schemeClr val="accent4"/>
              </a:buClr>
              <a:buFont typeface="Arial" pitchFamily="34" charset="0"/>
              <a:buChar char="•"/>
              <a:defRPr>
                <a:solidFill>
                  <a:srgbClr val="0D0D0D"/>
                </a:solidFill>
              </a:defRPr>
            </a:lvl4pPr>
            <a:lvl5pPr marL="1554480" indent="-228600" defTabSz="914400">
              <a:spcBef>
                <a:spcPct val="20000"/>
              </a:spcBef>
              <a:spcAft>
                <a:spcPts val="432"/>
              </a:spcAft>
              <a:buClr>
                <a:schemeClr val="accent5"/>
              </a:buClr>
              <a:buFont typeface="Arial" pitchFamily="34" charset="0"/>
              <a:buChar char="•"/>
              <a:defRPr baseline="0">
                <a:solidFill>
                  <a:srgbClr val="0D0D0D"/>
                </a:solidFill>
              </a:defRPr>
            </a:lvl5pPr>
            <a:lvl6pPr marL="1737360" indent="-182880" defTabSz="91440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baseline="0"/>
            </a:lvl6pPr>
            <a:lvl7pPr marL="1920240" indent="-182880" defTabSz="91440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/>
            </a:lvl7pPr>
            <a:lvl8pPr marL="2103120" indent="-182880" defTabSz="914400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/>
            </a:lvl8pPr>
            <a:lvl9pPr marL="2286000" indent="-182880" defTabSz="914400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EC650">
                  <a:lumMod val="75000"/>
                </a:srgbClr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Vzpostavitev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400" b="0" i="0" u="none" strike="noStrike" kern="0" cap="none" spc="0" normalizeH="0" baseline="0" noProof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spletnih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400" b="0" i="0" u="none" strike="noStrike" kern="0" cap="none" spc="0" normalizeH="0" baseline="0" noProof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aplikacij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za </a:t>
            </a:r>
            <a:r>
              <a:rPr kumimoji="0" lang="en-GB" sz="1400" b="0" i="0" u="none" strike="noStrike" kern="0" cap="none" spc="0" normalizeH="0" baseline="0" noProof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dostop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 </a:t>
            </a:r>
            <a:r>
              <a:rPr kumimoji="0" lang="en-GB" sz="1400" b="0" i="0" u="none" strike="noStrike" kern="0" cap="none" spc="0" normalizeH="0" baseline="0" noProof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podatkov</a:t>
            </a:r>
            <a:endParaRPr kumimoji="0" lang="en-SI" sz="1400" b="1" i="0" u="none" strike="noStrike" kern="0" cap="none" spc="0" normalizeH="0" baseline="0" noProof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PoljeZBesedilom 72">
            <a:extLst>
              <a:ext uri="{FF2B5EF4-FFF2-40B4-BE49-F238E27FC236}">
                <a16:creationId xmlns:a16="http://schemas.microsoft.com/office/drawing/2014/main" id="{B1EC903E-CEE4-E428-ACE4-F45CD5AB7CAB}"/>
              </a:ext>
            </a:extLst>
          </p:cNvPr>
          <p:cNvSpPr txBox="1"/>
          <p:nvPr/>
        </p:nvSpPr>
        <p:spPr>
          <a:xfrm>
            <a:off x="6173723" y="5280341"/>
            <a:ext cx="2172522" cy="604267"/>
          </a:xfrm>
          <a:prstGeom prst="rect">
            <a:avLst/>
          </a:prstGeom>
          <a:ln w="3175" cmpd="sng">
            <a:noFill/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1400">
                <a:solidFill>
                  <a:srgbClr val="0D0D0D"/>
                </a:solidFill>
              </a:defRPr>
            </a:lvl1pPr>
            <a:lvl2pPr marL="640080" indent="-228600" defTabSz="914400">
              <a:lnSpc>
                <a:spcPts val="2200"/>
              </a:lnSpc>
              <a:spcBef>
                <a:spcPct val="20000"/>
              </a:spcBef>
              <a:spcAft>
                <a:spcPts val="480"/>
              </a:spcAft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  <a:defRPr sz="2000">
                <a:solidFill>
                  <a:srgbClr val="0D0D0D"/>
                </a:solidFill>
              </a:defRPr>
            </a:lvl2pPr>
            <a:lvl3pPr marL="1005840" indent="-228600" defTabSz="914400">
              <a:spcBef>
                <a:spcPct val="20000"/>
              </a:spcBef>
              <a:spcAft>
                <a:spcPts val="432"/>
              </a:spcAft>
              <a:buClr>
                <a:schemeClr val="accent3"/>
              </a:buClr>
              <a:buFont typeface="Arial" pitchFamily="34" charset="0"/>
              <a:buChar char="•"/>
              <a:defRPr>
                <a:solidFill>
                  <a:srgbClr val="0D0D0D"/>
                </a:solidFill>
              </a:defRPr>
            </a:lvl3pPr>
            <a:lvl4pPr marL="1280160" indent="-228600" defTabSz="914400">
              <a:spcBef>
                <a:spcPct val="20000"/>
              </a:spcBef>
              <a:spcAft>
                <a:spcPts val="432"/>
              </a:spcAft>
              <a:buClr>
                <a:schemeClr val="accent4"/>
              </a:buClr>
              <a:buFont typeface="Arial" pitchFamily="34" charset="0"/>
              <a:buChar char="•"/>
              <a:defRPr>
                <a:solidFill>
                  <a:srgbClr val="0D0D0D"/>
                </a:solidFill>
              </a:defRPr>
            </a:lvl4pPr>
            <a:lvl5pPr marL="1554480" indent="-228600" defTabSz="914400">
              <a:spcBef>
                <a:spcPct val="20000"/>
              </a:spcBef>
              <a:spcAft>
                <a:spcPts val="432"/>
              </a:spcAft>
              <a:buClr>
                <a:schemeClr val="accent5"/>
              </a:buClr>
              <a:buFont typeface="Arial" pitchFamily="34" charset="0"/>
              <a:buChar char="•"/>
              <a:defRPr baseline="0">
                <a:solidFill>
                  <a:srgbClr val="0D0D0D"/>
                </a:solidFill>
              </a:defRPr>
            </a:lvl5pPr>
            <a:lvl6pPr marL="1737360" indent="-182880" defTabSz="91440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baseline="0"/>
            </a:lvl6pPr>
            <a:lvl7pPr marL="1920240" indent="-182880" defTabSz="91440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/>
            </a:lvl7pPr>
            <a:lvl8pPr marL="2103120" indent="-182880" defTabSz="914400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/>
            </a:lvl8pPr>
            <a:lvl9pPr marL="2286000" indent="-182880" defTabSz="914400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EC650">
                  <a:lumMod val="75000"/>
                </a:srgbClr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Prva </a:t>
            </a:r>
            <a:r>
              <a:rPr kumimoji="0" lang="en-GB" sz="1400" b="0" i="0" u="none" strike="noStrike" kern="0" cap="none" spc="0" normalizeH="0" baseline="0" noProof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verzija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400" b="1" i="0" u="none" strike="noStrike" kern="0" cap="none" spc="0" normalizeH="0" baseline="0" noProof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Načrta</a:t>
            </a: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GeoZS za </a:t>
            </a:r>
            <a:r>
              <a:rPr kumimoji="0" lang="en-GB" sz="1400" b="1" i="0" u="none" strike="noStrike" kern="0" cap="none" spc="0" normalizeH="0" baseline="0" noProof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ravnanje</a:t>
            </a: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 </a:t>
            </a:r>
            <a:r>
              <a:rPr kumimoji="0" lang="en-GB" sz="1400" b="1" i="0" u="none" strike="noStrike" kern="0" cap="none" spc="0" normalizeH="0" baseline="0" noProof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podatki</a:t>
            </a:r>
            <a:endParaRPr kumimoji="0" lang="en-SI" sz="1400" b="1" i="0" u="none" strike="noStrike" kern="0" cap="none" spc="0" normalizeH="0" baseline="0" noProof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PoljeZBesedilom 73">
            <a:extLst>
              <a:ext uri="{FF2B5EF4-FFF2-40B4-BE49-F238E27FC236}">
                <a16:creationId xmlns:a16="http://schemas.microsoft.com/office/drawing/2014/main" id="{C152F0EB-9D6A-E2E8-CF3B-7C5BEBC62384}"/>
              </a:ext>
            </a:extLst>
          </p:cNvPr>
          <p:cNvSpPr txBox="1"/>
          <p:nvPr/>
        </p:nvSpPr>
        <p:spPr>
          <a:xfrm>
            <a:off x="9685248" y="5638738"/>
            <a:ext cx="2506752" cy="686472"/>
          </a:xfrm>
          <a:prstGeom prst="rect">
            <a:avLst/>
          </a:prstGeom>
          <a:ln w="3175" cmpd="sng"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defPPr>
              <a:defRPr lang="en-US"/>
            </a:defPPr>
            <a:lvl1pPr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1400">
                <a:solidFill>
                  <a:srgbClr val="0D0D0D"/>
                </a:solidFill>
              </a:defRPr>
            </a:lvl1pPr>
            <a:lvl2pPr marL="640080" indent="-228600" defTabSz="914400">
              <a:lnSpc>
                <a:spcPts val="2200"/>
              </a:lnSpc>
              <a:spcBef>
                <a:spcPct val="20000"/>
              </a:spcBef>
              <a:spcAft>
                <a:spcPts val="480"/>
              </a:spcAft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  <a:defRPr sz="2000">
                <a:solidFill>
                  <a:srgbClr val="0D0D0D"/>
                </a:solidFill>
              </a:defRPr>
            </a:lvl2pPr>
            <a:lvl3pPr marL="1005840" indent="-228600" defTabSz="914400">
              <a:spcBef>
                <a:spcPct val="20000"/>
              </a:spcBef>
              <a:spcAft>
                <a:spcPts val="432"/>
              </a:spcAft>
              <a:buClr>
                <a:schemeClr val="accent3"/>
              </a:buClr>
              <a:buFont typeface="Arial" pitchFamily="34" charset="0"/>
              <a:buChar char="•"/>
              <a:defRPr>
                <a:solidFill>
                  <a:srgbClr val="0D0D0D"/>
                </a:solidFill>
              </a:defRPr>
            </a:lvl3pPr>
            <a:lvl4pPr marL="1280160" indent="-228600" defTabSz="914400">
              <a:spcBef>
                <a:spcPct val="20000"/>
              </a:spcBef>
              <a:spcAft>
                <a:spcPts val="432"/>
              </a:spcAft>
              <a:buClr>
                <a:schemeClr val="accent4"/>
              </a:buClr>
              <a:buFont typeface="Arial" pitchFamily="34" charset="0"/>
              <a:buChar char="•"/>
              <a:defRPr>
                <a:solidFill>
                  <a:srgbClr val="0D0D0D"/>
                </a:solidFill>
              </a:defRPr>
            </a:lvl4pPr>
            <a:lvl5pPr marL="1554480" indent="-228600" defTabSz="914400">
              <a:spcBef>
                <a:spcPct val="20000"/>
              </a:spcBef>
              <a:spcAft>
                <a:spcPts val="432"/>
              </a:spcAft>
              <a:buClr>
                <a:schemeClr val="accent5"/>
              </a:buClr>
              <a:buFont typeface="Arial" pitchFamily="34" charset="0"/>
              <a:buChar char="•"/>
              <a:defRPr baseline="0">
                <a:solidFill>
                  <a:srgbClr val="0D0D0D"/>
                </a:solidFill>
              </a:defRPr>
            </a:lvl5pPr>
            <a:lvl6pPr marL="1737360" indent="-182880" defTabSz="91440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baseline="0"/>
            </a:lvl6pPr>
            <a:lvl7pPr marL="1920240" indent="-182880" defTabSz="91440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/>
            </a:lvl7pPr>
            <a:lvl8pPr marL="2103120" indent="-182880" defTabSz="914400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/>
            </a:lvl8pPr>
            <a:lvl9pPr marL="2286000" indent="-182880" defTabSz="914400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EC650">
                  <a:lumMod val="75000"/>
                </a:srgbClr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err="1">
                <a:ln>
                  <a:noFill/>
                </a:ln>
                <a:solidFill>
                  <a:srgbClr val="80808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Informacijski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80808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400" b="0" i="0" u="none" strike="noStrike" kern="0" cap="none" spc="0" normalizeH="0" baseline="0" noProof="0" err="1">
                <a:ln>
                  <a:noFill/>
                </a:ln>
                <a:solidFill>
                  <a:srgbClr val="80808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sistem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80808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400" b="1" i="0" u="none" strike="noStrike" kern="0" cap="none" spc="0" normalizeH="0" baseline="0" noProof="0" err="1">
                <a:ln>
                  <a:noFill/>
                </a:ln>
                <a:solidFill>
                  <a:srgbClr val="80808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Raziskovalne</a:t>
            </a: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80808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400" b="1" i="0" u="none" strike="noStrike" kern="0" cap="none" spc="0" normalizeH="0" baseline="0" noProof="0" err="1">
                <a:ln>
                  <a:noFill/>
                </a:ln>
                <a:solidFill>
                  <a:srgbClr val="80808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opreme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80808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GeoZS in </a:t>
            </a:r>
            <a:r>
              <a:rPr kumimoji="0" lang="en-GB" sz="1400" b="1" i="0" u="none" strike="noStrike" kern="0" cap="none" spc="0" normalizeH="0" baseline="0" noProof="0" err="1">
                <a:ln>
                  <a:noFill/>
                </a:ln>
                <a:solidFill>
                  <a:srgbClr val="80808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terenskih</a:t>
            </a: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80808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400" b="1" i="0" u="none" strike="noStrike" kern="0" cap="none" spc="0" normalizeH="0" baseline="0" noProof="0" err="1">
                <a:ln>
                  <a:noFill/>
                </a:ln>
                <a:solidFill>
                  <a:srgbClr val="80808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vzorcev</a:t>
            </a:r>
            <a:endParaRPr kumimoji="0" lang="en-GB" sz="1400" b="1" i="0" u="none" strike="noStrike" kern="0" cap="none" spc="0" normalizeH="0" baseline="0" noProof="0">
              <a:ln>
                <a:noFill/>
              </a:ln>
              <a:solidFill>
                <a:srgbClr val="80808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reeform 538">
            <a:extLst>
              <a:ext uri="{FF2B5EF4-FFF2-40B4-BE49-F238E27FC236}">
                <a16:creationId xmlns:a16="http://schemas.microsoft.com/office/drawing/2014/main" id="{F88D0806-A23D-0937-9528-28CF9FD23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93580" y="4642220"/>
            <a:ext cx="939189" cy="945558"/>
          </a:xfrm>
          <a:custGeom>
            <a:avLst/>
            <a:gdLst>
              <a:gd name="T0" fmla="*/ 1301 w 1302"/>
              <a:gd name="T1" fmla="*/ 659 h 1310"/>
              <a:gd name="T2" fmla="*/ 1301 w 1302"/>
              <a:gd name="T3" fmla="*/ 659 h 1310"/>
              <a:gd name="T4" fmla="*/ 651 w 1302"/>
              <a:gd name="T5" fmla="*/ 1309 h 1310"/>
              <a:gd name="T6" fmla="*/ 0 w 1302"/>
              <a:gd name="T7" fmla="*/ 659 h 1310"/>
              <a:gd name="T8" fmla="*/ 651 w 1302"/>
              <a:gd name="T9" fmla="*/ 0 h 1310"/>
              <a:gd name="T10" fmla="*/ 1301 w 1302"/>
              <a:gd name="T11" fmla="*/ 659 h 1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02" h="1310">
                <a:moveTo>
                  <a:pt x="1301" y="659"/>
                </a:moveTo>
                <a:lnTo>
                  <a:pt x="1301" y="659"/>
                </a:lnTo>
                <a:cubicBezTo>
                  <a:pt x="1301" y="1018"/>
                  <a:pt x="1010" y="1309"/>
                  <a:pt x="651" y="1309"/>
                </a:cubicBezTo>
                <a:cubicBezTo>
                  <a:pt x="291" y="1309"/>
                  <a:pt x="0" y="1018"/>
                  <a:pt x="0" y="659"/>
                </a:cubicBezTo>
                <a:cubicBezTo>
                  <a:pt x="0" y="291"/>
                  <a:pt x="291" y="0"/>
                  <a:pt x="651" y="0"/>
                </a:cubicBezTo>
                <a:cubicBezTo>
                  <a:pt x="1010" y="0"/>
                  <a:pt x="1301" y="291"/>
                  <a:pt x="1301" y="659"/>
                </a:cubicBezTo>
              </a:path>
            </a:pathLst>
          </a:custGeom>
          <a:solidFill>
            <a:srgbClr val="9EC650">
              <a:lumMod val="40000"/>
              <a:lumOff val="6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CuadroTexto 395">
            <a:extLst>
              <a:ext uri="{FF2B5EF4-FFF2-40B4-BE49-F238E27FC236}">
                <a16:creationId xmlns:a16="http://schemas.microsoft.com/office/drawing/2014/main" id="{EA8CFB15-FA2E-83C2-9FD2-78569485E864}"/>
              </a:ext>
            </a:extLst>
          </p:cNvPr>
          <p:cNvSpPr txBox="1"/>
          <p:nvPr/>
        </p:nvSpPr>
        <p:spPr>
          <a:xfrm>
            <a:off x="10493580" y="4876472"/>
            <a:ext cx="93918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Calibri" panose="020F0502020204030204"/>
                <a:ea typeface="Lato" charset="0"/>
                <a:cs typeface="Lato" charset="0"/>
              </a:rPr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2879863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2832" y="888255"/>
            <a:ext cx="10605724" cy="817418"/>
          </a:xfrm>
        </p:spPr>
        <p:txBody>
          <a:bodyPr>
            <a:noAutofit/>
          </a:bodyPr>
          <a:lstStyle/>
          <a:p>
            <a:r>
              <a:rPr lang="pl-PL" sz="3200" b="1">
                <a:solidFill>
                  <a:srgbClr val="ED7D31"/>
                </a:solidFill>
                <a:latin typeface="Calibri"/>
              </a:rPr>
              <a:t>eGeologija– GeoZS repozitorij za geološke prostorske podatke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DAE0FAB1-E7D1-23CE-D436-961E40993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169" y="1547334"/>
            <a:ext cx="11839662" cy="531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466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>
            <a:extLst>
              <a:ext uri="{FF2B5EF4-FFF2-40B4-BE49-F238E27FC236}">
                <a16:creationId xmlns:a16="http://schemas.microsoft.com/office/drawing/2014/main" id="{6CEE1A64-F3F7-40C5-A68D-FACA85877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562" y="5238369"/>
            <a:ext cx="10009549" cy="1114396"/>
          </a:xfrm>
          <a:prstGeom prst="rect">
            <a:avLst/>
          </a:prstGeom>
        </p:spPr>
      </p:pic>
      <p:pic>
        <p:nvPicPr>
          <p:cNvPr id="11" name="Slika 10" descr="Slika, ki vsebuje besede risanje&#10;&#10;Opis je samodejno ustvarjen">
            <a:extLst>
              <a:ext uri="{FF2B5EF4-FFF2-40B4-BE49-F238E27FC236}">
                <a16:creationId xmlns:a16="http://schemas.microsoft.com/office/drawing/2014/main" id="{06864DC4-23FD-46A2-AD61-F5FBC9462B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3" r="22131"/>
          <a:stretch/>
        </p:blipFill>
        <p:spPr>
          <a:xfrm>
            <a:off x="5233087" y="0"/>
            <a:ext cx="6958914" cy="5184456"/>
          </a:xfrm>
          <a:prstGeom prst="rect">
            <a:avLst/>
          </a:prstGeom>
        </p:spPr>
      </p:pic>
      <p:pic>
        <p:nvPicPr>
          <p:cNvPr id="13" name="Slika 12" descr="Slika, ki vsebuje besede besedilo, pisava, logotip, grafika&#10;&#10;Opis je samodejno ustvarjen">
            <a:extLst>
              <a:ext uri="{FF2B5EF4-FFF2-40B4-BE49-F238E27FC236}">
                <a16:creationId xmlns:a16="http://schemas.microsoft.com/office/drawing/2014/main" id="{ECC3BBAC-891A-4B83-95E1-D7A0D63C4C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2" y="706065"/>
            <a:ext cx="2468880" cy="713232"/>
          </a:xfrm>
          <a:prstGeom prst="rect">
            <a:avLst/>
          </a:prstGeom>
        </p:spPr>
      </p:pic>
      <p:sp>
        <p:nvSpPr>
          <p:cNvPr id="2" name="Pravokotnik 1">
            <a:extLst>
              <a:ext uri="{FF2B5EF4-FFF2-40B4-BE49-F238E27FC236}">
                <a16:creationId xmlns:a16="http://schemas.microsoft.com/office/drawing/2014/main" id="{C5ABA285-AA02-E60F-7C61-F2274FDF5F2F}"/>
              </a:ext>
            </a:extLst>
          </p:cNvPr>
          <p:cNvSpPr/>
          <p:nvPr/>
        </p:nvSpPr>
        <p:spPr>
          <a:xfrm>
            <a:off x="334310" y="3044279"/>
            <a:ext cx="48987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Hvala za pozornost! </a:t>
            </a:r>
            <a:endParaRPr kumimoji="0" lang="sl-SI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823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>
            <a:extLst>
              <a:ext uri="{FF2B5EF4-FFF2-40B4-BE49-F238E27FC236}">
                <a16:creationId xmlns:a16="http://schemas.microsoft.com/office/drawing/2014/main" id="{A9562970-6910-4154-A181-B1BA07AA3270}"/>
              </a:ext>
            </a:extLst>
          </p:cNvPr>
          <p:cNvSpPr txBox="1"/>
          <p:nvPr/>
        </p:nvSpPr>
        <p:spPr>
          <a:xfrm>
            <a:off x="742956" y="4235239"/>
            <a:ext cx="10515600" cy="4849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D00D9D12-2CCF-A5A2-7374-C2E39F5CE05A}"/>
              </a:ext>
            </a:extLst>
          </p:cNvPr>
          <p:cNvSpPr/>
          <p:nvPr/>
        </p:nvSpPr>
        <p:spPr>
          <a:xfrm>
            <a:off x="742956" y="1280047"/>
            <a:ext cx="1042728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Uredba o izvajanju znanstvenoraziskovalnega dela v skladu z načeli odprte znanosti</a:t>
            </a:r>
            <a:r>
              <a:rPr kumimoji="0" lang="sl-SI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VIII. INFRASTRUKTURA ODPRTE ZNANOSTI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12. člen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(nacionalni ekosistem odprte znanosti)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(1) Nacionalna infrastruktura odprte znanosti mora delovati v skladu s priporočili evropskega oblaka odprte znanosti (EOSC) ter biti povezljiva z ustreznimi evropskimi in mednarodnimi infrastrukturami. Sestavljajo jo: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področna in splošna podatkovna središča z zaupanja vrednimi repozitoriji,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zaupanja vredni repozitoriji organizacij za hrambo </a:t>
            </a:r>
            <a:r>
              <a:rPr kumimoji="0" lang="sl-SI" sz="1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odprtodostopnih</a:t>
            </a:r>
            <a:r>
              <a:rPr kumimoji="0" lang="sl-SI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znanstvenih publikacij, raziskovalnih podatkov in drugih rezultatov raziskav,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1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odprtodostopne</a:t>
            </a:r>
            <a:r>
              <a:rPr kumimoji="0" lang="sl-SI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znanstvene založniške platforme,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1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odprtodostopne</a:t>
            </a:r>
            <a:r>
              <a:rPr kumimoji="0" lang="sl-SI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znanstvene revije,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druge digitalne storitve in viri, potrebni oziroma nastali v znanstvenoraziskovalnem delu v skladu z načeli odprte znanosti</a:t>
            </a:r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A86268BA-6C6E-44F0-62BB-3558AC5CB90D}"/>
              </a:ext>
            </a:extLst>
          </p:cNvPr>
          <p:cNvGrpSpPr/>
          <p:nvPr/>
        </p:nvGrpSpPr>
        <p:grpSpPr>
          <a:xfrm>
            <a:off x="1525620" y="5395253"/>
            <a:ext cx="9140760" cy="365400"/>
            <a:chOff x="1545856" y="6077078"/>
            <a:chExt cx="9140760" cy="36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9" name="Rokopis 8">
                  <a:extLst>
                    <a:ext uri="{FF2B5EF4-FFF2-40B4-BE49-F238E27FC236}">
                      <a16:creationId xmlns:a16="http://schemas.microsoft.com/office/drawing/2014/main" id="{2A85D768-0A70-02AB-A1A0-F69C07DF38EF}"/>
                    </a:ext>
                  </a:extLst>
                </p14:cNvPr>
                <p14:cNvContentPartPr/>
                <p14:nvPr/>
              </p14:nvContentPartPr>
              <p14:xfrm>
                <a:off x="1545856" y="6077078"/>
                <a:ext cx="9140760" cy="365400"/>
              </p14:xfrm>
            </p:contentPart>
          </mc:Choice>
          <mc:Fallback xmlns="">
            <p:pic>
              <p:nvPicPr>
                <p:cNvPr id="9" name="Rokopis 8">
                  <a:extLst>
                    <a:ext uri="{FF2B5EF4-FFF2-40B4-BE49-F238E27FC236}">
                      <a16:creationId xmlns:a16="http://schemas.microsoft.com/office/drawing/2014/main" id="{2A85D768-0A70-02AB-A1A0-F69C07DF38E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491856" y="5969078"/>
                  <a:ext cx="9248400" cy="58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1" name="Rokopis 10">
                  <a:extLst>
                    <a:ext uri="{FF2B5EF4-FFF2-40B4-BE49-F238E27FC236}">
                      <a16:creationId xmlns:a16="http://schemas.microsoft.com/office/drawing/2014/main" id="{08AF7CF0-03FE-EA46-60AE-3B64F44D4926}"/>
                    </a:ext>
                  </a:extLst>
                </p14:cNvPr>
                <p14:cNvContentPartPr/>
                <p14:nvPr/>
              </p14:nvContentPartPr>
              <p14:xfrm>
                <a:off x="1641256" y="6223238"/>
                <a:ext cx="2120760" cy="105480"/>
              </p14:xfrm>
            </p:contentPart>
          </mc:Choice>
          <mc:Fallback xmlns="">
            <p:pic>
              <p:nvPicPr>
                <p:cNvPr id="11" name="Rokopis 10">
                  <a:extLst>
                    <a:ext uri="{FF2B5EF4-FFF2-40B4-BE49-F238E27FC236}">
                      <a16:creationId xmlns:a16="http://schemas.microsoft.com/office/drawing/2014/main" id="{08AF7CF0-03FE-EA46-60AE-3B64F44D492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587256" y="6115238"/>
                  <a:ext cx="2228400" cy="3211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85885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2833" y="888255"/>
            <a:ext cx="9033341" cy="817418"/>
          </a:xfrm>
        </p:spPr>
        <p:txBody>
          <a:bodyPr>
            <a:noAutofit/>
          </a:bodyPr>
          <a:lstStyle/>
          <a:p>
            <a:r>
              <a:rPr lang="sl-SI" sz="3200" b="1">
                <a:solidFill>
                  <a:srgbClr val="ED7D31"/>
                </a:solidFill>
                <a:latin typeface="Calibri"/>
              </a:rPr>
              <a:t>Druge digitalne storitve in viri, potrebni oziroma nastali v znanstvenoraziskovalnem delu v skladu z načeli odprte znanosti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A9562970-6910-4154-A181-B1BA07AA3270}"/>
              </a:ext>
            </a:extLst>
          </p:cNvPr>
          <p:cNvSpPr txBox="1"/>
          <p:nvPr/>
        </p:nvSpPr>
        <p:spPr>
          <a:xfrm>
            <a:off x="742956" y="4235239"/>
            <a:ext cx="10515600" cy="4849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AEE42DE9-6E8B-496C-8470-19E58356079C}"/>
              </a:ext>
            </a:extLst>
          </p:cNvPr>
          <p:cNvSpPr/>
          <p:nvPr/>
        </p:nvSpPr>
        <p:spPr>
          <a:xfrm>
            <a:off x="742955" y="1716465"/>
            <a:ext cx="90333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65116349-D6C7-41E4-8938-747866C645DB}"/>
              </a:ext>
            </a:extLst>
          </p:cNvPr>
          <p:cNvSpPr/>
          <p:nvPr/>
        </p:nvSpPr>
        <p:spPr>
          <a:xfrm>
            <a:off x="742954" y="506210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2EF5E1F2-C357-AB69-F3D0-E30234EA7CD9}"/>
              </a:ext>
            </a:extLst>
          </p:cNvPr>
          <p:cNvSpPr txBox="1"/>
          <p:nvPr/>
        </p:nvSpPr>
        <p:spPr>
          <a:xfrm>
            <a:off x="927685" y="2701404"/>
            <a:ext cx="9802461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Viri informacij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l-SI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Podatkovni portali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l-SI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Spletna orodja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l-SI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Imeniki, iskalniki, …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l-SI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810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2833" y="888255"/>
            <a:ext cx="9033341" cy="817418"/>
          </a:xfrm>
        </p:spPr>
        <p:txBody>
          <a:bodyPr>
            <a:noAutofit/>
          </a:bodyPr>
          <a:lstStyle/>
          <a:p>
            <a:r>
              <a:rPr lang="sl-SI" sz="3200" b="1">
                <a:solidFill>
                  <a:srgbClr val="ED7D31"/>
                </a:solidFill>
                <a:latin typeface="Calibri"/>
              </a:rPr>
              <a:t>Druge digitalne storitve in viri, potrebni oziroma nastali v znanstvenoraziskovalnem delu v skladu z načeli odprte znanosti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A9562970-6910-4154-A181-B1BA07AA3270}"/>
              </a:ext>
            </a:extLst>
          </p:cNvPr>
          <p:cNvSpPr txBox="1"/>
          <p:nvPr/>
        </p:nvSpPr>
        <p:spPr>
          <a:xfrm>
            <a:off x="742956" y="4235239"/>
            <a:ext cx="10515600" cy="4849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AEE42DE9-6E8B-496C-8470-19E58356079C}"/>
              </a:ext>
            </a:extLst>
          </p:cNvPr>
          <p:cNvSpPr/>
          <p:nvPr/>
        </p:nvSpPr>
        <p:spPr>
          <a:xfrm>
            <a:off x="742955" y="1716465"/>
            <a:ext cx="90333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65116349-D6C7-41E4-8938-747866C645DB}"/>
              </a:ext>
            </a:extLst>
          </p:cNvPr>
          <p:cNvSpPr/>
          <p:nvPr/>
        </p:nvSpPr>
        <p:spPr>
          <a:xfrm>
            <a:off x="742954" y="506210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2EF5E1F2-C357-AB69-F3D0-E30234EA7CD9}"/>
              </a:ext>
            </a:extLst>
          </p:cNvPr>
          <p:cNvSpPr txBox="1"/>
          <p:nvPr/>
        </p:nvSpPr>
        <p:spPr>
          <a:xfrm>
            <a:off x="927685" y="2701404"/>
            <a:ext cx="980246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Slovenska skupnost odprte znanosti (</a:t>
            </a:r>
            <a:r>
              <a:rPr kumimoji="0" lang="sl-SI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SSOZ</a:t>
            </a:r>
            <a:r>
              <a:rPr kumimoji="0" lang="sl-SI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Portal </a:t>
            </a:r>
            <a:r>
              <a:rPr kumimoji="0" lang="sl-SI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DiRROS</a:t>
            </a:r>
            <a:r>
              <a:rPr kumimoji="0" lang="sl-SI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 Data</a:t>
            </a:r>
            <a:endParaRPr kumimoji="0" lang="sl-SI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Projekt </a:t>
            </a:r>
            <a:r>
              <a:rPr kumimoji="0" lang="sl-SI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SPOZNAJ</a:t>
            </a:r>
            <a:endParaRPr kumimoji="0" lang="sl-SI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Portal </a:t>
            </a:r>
            <a:r>
              <a:rPr kumimoji="0" lang="sl-SI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/>
              </a:rPr>
              <a:t>Mreža občanske znanosti Slovenije</a:t>
            </a:r>
            <a:r>
              <a:rPr kumimoji="0" lang="sl-SI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Portal </a:t>
            </a:r>
            <a:r>
              <a:rPr kumimoji="0" lang="sl-SI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8"/>
              </a:rPr>
              <a:t>Odprta knjižnica</a:t>
            </a:r>
            <a:endParaRPr kumimoji="0" lang="sl-SI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Digitalna knjižnica Slovenije (</a:t>
            </a:r>
            <a:r>
              <a:rPr kumimoji="0" lang="sl-SI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9"/>
              </a:rPr>
              <a:t>dLib.si</a:t>
            </a:r>
            <a:r>
              <a:rPr kumimoji="0" lang="sl-SI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0"/>
              </a:rPr>
              <a:t>Spletni arhiv Narodne in univerzitetne knjižnice</a:t>
            </a:r>
            <a:endParaRPr kumimoji="0" lang="sl-SI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l-SI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70171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2833" y="888255"/>
            <a:ext cx="9033341" cy="817418"/>
          </a:xfrm>
        </p:spPr>
        <p:txBody>
          <a:bodyPr>
            <a:noAutofit/>
          </a:bodyPr>
          <a:lstStyle/>
          <a:p>
            <a:r>
              <a:rPr lang="sl-SI" sz="3200" b="1">
                <a:solidFill>
                  <a:srgbClr val="ED7D31"/>
                </a:solidFill>
                <a:latin typeface="Calibri"/>
              </a:rPr>
              <a:t>Druge digitalne storitve in viri potrebni oziroma nastali v znanstvenoraziskovalnem delu v skladu z načeli odprte znanosti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A9562970-6910-4154-A181-B1BA07AA3270}"/>
              </a:ext>
            </a:extLst>
          </p:cNvPr>
          <p:cNvSpPr txBox="1"/>
          <p:nvPr/>
        </p:nvSpPr>
        <p:spPr>
          <a:xfrm>
            <a:off x="742956" y="4235239"/>
            <a:ext cx="10515600" cy="4849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AEE42DE9-6E8B-496C-8470-19E58356079C}"/>
              </a:ext>
            </a:extLst>
          </p:cNvPr>
          <p:cNvSpPr/>
          <p:nvPr/>
        </p:nvSpPr>
        <p:spPr>
          <a:xfrm>
            <a:off x="742955" y="1716465"/>
            <a:ext cx="90333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65116349-D6C7-41E4-8938-747866C645DB}"/>
              </a:ext>
            </a:extLst>
          </p:cNvPr>
          <p:cNvSpPr/>
          <p:nvPr/>
        </p:nvSpPr>
        <p:spPr>
          <a:xfrm>
            <a:off x="742954" y="506210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87D97CFD-FFBA-5BFF-E3EA-113BA0EC28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772" y="997558"/>
            <a:ext cx="5050433" cy="48628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14CF4FE2-6DE9-AD67-FA92-1838D82DAE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1989" y="2201291"/>
            <a:ext cx="4296930" cy="4534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BD0C085E-97CD-A993-C8B1-22DEB58FBB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8465" y="2065861"/>
            <a:ext cx="4937992" cy="4430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A5E25288-235B-4D63-CE27-C71A88A491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1743" y="1209283"/>
            <a:ext cx="4601420" cy="48594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0A402FDE-431A-0226-4021-887FD7185A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4450" y="2554680"/>
            <a:ext cx="4926165" cy="37154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19FF14D-FC33-D533-0DB3-420E091608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754" y="2456856"/>
            <a:ext cx="5971453" cy="42785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A53DDBE0-3786-1D25-579C-B12F61A2A7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14407" y="1814852"/>
            <a:ext cx="5405510" cy="4925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6050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2832" y="888255"/>
            <a:ext cx="10077314" cy="817418"/>
          </a:xfrm>
        </p:spPr>
        <p:txBody>
          <a:bodyPr>
            <a:normAutofit/>
          </a:bodyPr>
          <a:lstStyle/>
          <a:p>
            <a:r>
              <a:rPr lang="pl-PL" sz="3200" b="1" err="1">
                <a:solidFill>
                  <a:srgbClr val="ED7D31"/>
                </a:solidFill>
                <a:latin typeface="Calibri"/>
              </a:rPr>
              <a:t>Uredba</a:t>
            </a:r>
            <a:r>
              <a:rPr lang="pl-PL" sz="3200" b="1">
                <a:solidFill>
                  <a:srgbClr val="ED7D31"/>
                </a:solidFill>
                <a:latin typeface="Calibri"/>
              </a:rPr>
              <a:t> EU o </a:t>
            </a:r>
            <a:r>
              <a:rPr lang="pl-PL" sz="3200" b="1" err="1">
                <a:solidFill>
                  <a:srgbClr val="ED7D31"/>
                </a:solidFill>
                <a:latin typeface="Calibri"/>
              </a:rPr>
              <a:t>upravljanju</a:t>
            </a:r>
            <a:r>
              <a:rPr lang="pl-PL" sz="3200" b="1">
                <a:solidFill>
                  <a:srgbClr val="ED7D31"/>
                </a:solidFill>
                <a:latin typeface="Calibri"/>
              </a:rPr>
              <a:t> </a:t>
            </a:r>
            <a:r>
              <a:rPr lang="pl-PL" sz="3200" b="1" err="1">
                <a:solidFill>
                  <a:srgbClr val="ED7D31"/>
                </a:solidFill>
                <a:latin typeface="Calibri"/>
              </a:rPr>
              <a:t>podatkov</a:t>
            </a:r>
            <a:r>
              <a:rPr lang="pl-PL" sz="3200" b="1">
                <a:solidFill>
                  <a:srgbClr val="ED7D31"/>
                </a:solidFill>
                <a:latin typeface="Calibri"/>
              </a:rPr>
              <a:t> (Data </a:t>
            </a:r>
            <a:r>
              <a:rPr lang="pl-PL" sz="3200" b="1" err="1">
                <a:solidFill>
                  <a:srgbClr val="ED7D31"/>
                </a:solidFill>
                <a:latin typeface="Calibri"/>
              </a:rPr>
              <a:t>Governace</a:t>
            </a:r>
            <a:r>
              <a:rPr lang="pl-PL" sz="3200" b="1">
                <a:solidFill>
                  <a:srgbClr val="ED7D31"/>
                </a:solidFill>
                <a:latin typeface="Calibri"/>
              </a:rPr>
              <a:t> </a:t>
            </a:r>
            <a:r>
              <a:rPr lang="pl-PL" sz="3200" b="1" err="1">
                <a:solidFill>
                  <a:srgbClr val="ED7D31"/>
                </a:solidFill>
                <a:latin typeface="Calibri"/>
              </a:rPr>
              <a:t>Act</a:t>
            </a:r>
            <a:r>
              <a:rPr lang="pl-PL" sz="3200" b="1">
                <a:solidFill>
                  <a:srgbClr val="ED7D31"/>
                </a:solidFill>
                <a:latin typeface="Calibri"/>
              </a:rPr>
              <a:t>)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A9562970-6910-4154-A181-B1BA07AA3270}"/>
              </a:ext>
            </a:extLst>
          </p:cNvPr>
          <p:cNvSpPr txBox="1"/>
          <p:nvPr/>
        </p:nvSpPr>
        <p:spPr>
          <a:xfrm>
            <a:off x="742956" y="4235239"/>
            <a:ext cx="10515600" cy="4849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AEE42DE9-6E8B-496C-8470-19E58356079C}"/>
              </a:ext>
            </a:extLst>
          </p:cNvPr>
          <p:cNvSpPr/>
          <p:nvPr/>
        </p:nvSpPr>
        <p:spPr>
          <a:xfrm>
            <a:off x="742955" y="1716465"/>
            <a:ext cx="90333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65116349-D6C7-41E4-8938-747866C645DB}"/>
              </a:ext>
            </a:extLst>
          </p:cNvPr>
          <p:cNvSpPr/>
          <p:nvPr/>
        </p:nvSpPr>
        <p:spPr>
          <a:xfrm>
            <a:off x="742954" y="506210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1ACA52D0-DD66-E1ED-9426-ED1DD1409D06}"/>
              </a:ext>
            </a:extLst>
          </p:cNvPr>
          <p:cNvSpPr txBox="1"/>
          <p:nvPr/>
        </p:nvSpPr>
        <p:spPr>
          <a:xfrm>
            <a:off x="652832" y="1719462"/>
            <a:ext cx="107962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 postopku je sprejem Zakona o prenosu Uredbe EU o upravljanju podatkov (v 2. obravnavi v DZ)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člen (pristojni organ) MDP zagotavlja varno okolje za ponovno uporabo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člen (ponovna uporaba zaščitenih kategorij podatkov) določa, da je ponovna uporaba namenjena za znanstvenoraziskovalne, zgodovinskoraziskovalne ali statistične namene in se izvaja v varnem okolju za ponovno uporabo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Zaščiteni podatki: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poslovne zaupnosti, vključno s poslovnimi in poklicnimi skrivnostmi ter skrivnostmi podjetja;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statistične zaupnosti;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varstva pravic intelektualne lastnine tretjih oseb ali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varstva osebnih podatkov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EB2180D8-DE41-95CE-8F81-4A7FBB4C1832}"/>
              </a:ext>
            </a:extLst>
          </p:cNvPr>
          <p:cNvSpPr txBox="1"/>
          <p:nvPr/>
        </p:nvSpPr>
        <p:spPr>
          <a:xfrm>
            <a:off x="10404508" y="6423430"/>
            <a:ext cx="1708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Mag. Aleš Veršič</a:t>
            </a:r>
          </a:p>
        </p:txBody>
      </p:sp>
    </p:spTree>
    <p:extLst>
      <p:ext uri="{BB962C8B-B14F-4D97-AF65-F5344CB8AC3E}">
        <p14:creationId xmlns:p14="http://schemas.microsoft.com/office/powerpoint/2010/main" val="2297321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965EF9-5B7B-56EF-48EE-9E81AF13A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AF8F994-774C-BA11-ADE0-CE410272A6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2832" y="888255"/>
            <a:ext cx="10077314" cy="817418"/>
          </a:xfrm>
        </p:spPr>
        <p:txBody>
          <a:bodyPr>
            <a:normAutofit/>
          </a:bodyPr>
          <a:lstStyle/>
          <a:p>
            <a:r>
              <a:rPr lang="pl-PL" sz="3200" b="1">
                <a:solidFill>
                  <a:srgbClr val="ED7D31"/>
                </a:solidFill>
                <a:latin typeface="Calibri"/>
              </a:rPr>
              <a:t>Nacionalni portal odprtih podatkov - OPSI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156482EC-FFF2-3965-355B-6B9EF0095C54}"/>
              </a:ext>
            </a:extLst>
          </p:cNvPr>
          <p:cNvSpPr txBox="1"/>
          <p:nvPr/>
        </p:nvSpPr>
        <p:spPr>
          <a:xfrm>
            <a:off x="742956" y="4235239"/>
            <a:ext cx="10515600" cy="4849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4AC6E0D4-ED67-8664-2FDB-742726AF1C70}"/>
              </a:ext>
            </a:extLst>
          </p:cNvPr>
          <p:cNvSpPr/>
          <p:nvPr/>
        </p:nvSpPr>
        <p:spPr>
          <a:xfrm>
            <a:off x="742955" y="1716465"/>
            <a:ext cx="90333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3F5173E2-C472-BA42-6703-910E481F269D}"/>
              </a:ext>
            </a:extLst>
          </p:cNvPr>
          <p:cNvSpPr/>
          <p:nvPr/>
        </p:nvSpPr>
        <p:spPr>
          <a:xfrm>
            <a:off x="742954" y="506210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778EA8EC-977B-1896-2205-343AA3AC066C}"/>
              </a:ext>
            </a:extLst>
          </p:cNvPr>
          <p:cNvSpPr txBox="1"/>
          <p:nvPr/>
        </p:nvSpPr>
        <p:spPr>
          <a:xfrm>
            <a:off x="927685" y="1552811"/>
            <a:ext cx="9802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Portal OPSI  (https://podatki.gov.si)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2ECA0676-5465-5E00-F012-110CA90B9BA4}"/>
              </a:ext>
            </a:extLst>
          </p:cNvPr>
          <p:cNvSpPr txBox="1"/>
          <p:nvPr/>
        </p:nvSpPr>
        <p:spPr>
          <a:xfrm>
            <a:off x="652832" y="2085434"/>
            <a:ext cx="107962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Nacionalni portal OPSI je bil vzpostavljen na podlagi Zakona o dostopu informacij javnega značaja (ZDIJZ)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Deluje od 9. 12. 2016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Predhodnik je bil portal NIO (Nacionalni </a:t>
            </a:r>
            <a:r>
              <a:rPr kumimoji="0" lang="sl-SI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Interoperabilnostni</a:t>
            </a:r>
            <a:r>
              <a:rPr kumimoji="0" lang="sl-SI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Okvir)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Upravljata ga Ministrstvo za javno upravo in Ministrstvo za digitalno preobrazbo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 portalu objavljajo podatke vsi organi javnega sektorja in sicer po posameznih področjih. Sistem objav deluje na podlagi uredniškega sistema (glavni uredniki, vsebinski uredniki).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 podlagi novele ZDIJZ je potrebno na portalu OPSI objaviti tudi raziskovalne podatke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Objava podatkov poteka na dva osnovna načina. Ročna objava vsebinskega urednika ali preko sistema </a:t>
            </a:r>
            <a:r>
              <a:rPr kumimoji="0" lang="sl-SI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harvestinga</a:t>
            </a:r>
            <a:r>
              <a:rPr kumimoji="0" lang="sl-SI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082C6033-DD76-C3DC-D365-30E55D94BA6B}"/>
              </a:ext>
            </a:extLst>
          </p:cNvPr>
          <p:cNvSpPr txBox="1"/>
          <p:nvPr/>
        </p:nvSpPr>
        <p:spPr>
          <a:xfrm>
            <a:off x="10404508" y="6423430"/>
            <a:ext cx="1708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Mag. Aleš Veršič</a:t>
            </a:r>
          </a:p>
        </p:txBody>
      </p:sp>
    </p:spTree>
    <p:extLst>
      <p:ext uri="{BB962C8B-B14F-4D97-AF65-F5344CB8AC3E}">
        <p14:creationId xmlns:p14="http://schemas.microsoft.com/office/powerpoint/2010/main" val="161838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2832" y="888255"/>
            <a:ext cx="10077314" cy="817418"/>
          </a:xfrm>
        </p:spPr>
        <p:txBody>
          <a:bodyPr>
            <a:normAutofit/>
          </a:bodyPr>
          <a:lstStyle/>
          <a:p>
            <a:r>
              <a:rPr lang="pl-PL" sz="3200" b="1">
                <a:solidFill>
                  <a:srgbClr val="ED7D31"/>
                </a:solidFill>
                <a:latin typeface="Calibri"/>
              </a:rPr>
              <a:t>Nacionalni portal odprtih podatkov - OPSI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A9562970-6910-4154-A181-B1BA07AA3270}"/>
              </a:ext>
            </a:extLst>
          </p:cNvPr>
          <p:cNvSpPr txBox="1"/>
          <p:nvPr/>
        </p:nvSpPr>
        <p:spPr>
          <a:xfrm>
            <a:off x="742956" y="4235239"/>
            <a:ext cx="10515600" cy="4849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AEE42DE9-6E8B-496C-8470-19E58356079C}"/>
              </a:ext>
            </a:extLst>
          </p:cNvPr>
          <p:cNvSpPr/>
          <p:nvPr/>
        </p:nvSpPr>
        <p:spPr>
          <a:xfrm>
            <a:off x="742955" y="1716465"/>
            <a:ext cx="90333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65116349-D6C7-41E4-8938-747866C645DB}"/>
              </a:ext>
            </a:extLst>
          </p:cNvPr>
          <p:cNvSpPr/>
          <p:nvPr/>
        </p:nvSpPr>
        <p:spPr>
          <a:xfrm>
            <a:off x="742954" y="506210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1ACA52D0-DD66-E1ED-9426-ED1DD1409D06}"/>
              </a:ext>
            </a:extLst>
          </p:cNvPr>
          <p:cNvSpPr txBox="1"/>
          <p:nvPr/>
        </p:nvSpPr>
        <p:spPr>
          <a:xfrm>
            <a:off x="652832" y="1788415"/>
            <a:ext cx="1079621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Katalog javnih informacij = nacionalno bogastvo digitalnih surovin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l-SI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OPSI ima dvojno funkcijo: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sl-SI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predstavlja centralni katalog evidenc in zbirk podatkov v državi, torej centralni popis metapodatkov o vseh evidencah in podatkovnih zbirkah, ki jih vodijo državni organi, občine in drugi organi javnega sektorja;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sl-SI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sl-SI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predstavlja enotno spletno mesto tudi za objavo odprtih podatkov iz zbirk v odprtih in strojno berljivih formatih. Kolikor je določena zbirka v odprtih formatih že objavljena na drugem spletnem mestu, je na portalu OPSI navedena spletna povezava na takšno spletno mesto.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l-SI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Možnost objav aplikacij, ki uporabljajo podatke iz portala OPSI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9E208874-CD54-A1ED-2391-F4EBAD059821}"/>
              </a:ext>
            </a:extLst>
          </p:cNvPr>
          <p:cNvSpPr txBox="1"/>
          <p:nvPr/>
        </p:nvSpPr>
        <p:spPr>
          <a:xfrm>
            <a:off x="10404508" y="6411398"/>
            <a:ext cx="1708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Mag. Aleš Veršič</a:t>
            </a:r>
          </a:p>
        </p:txBody>
      </p:sp>
    </p:spTree>
    <p:extLst>
      <p:ext uri="{BB962C8B-B14F-4D97-AF65-F5344CB8AC3E}">
        <p14:creationId xmlns:p14="http://schemas.microsoft.com/office/powerpoint/2010/main" val="2770510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2832" y="888255"/>
            <a:ext cx="10077314" cy="817418"/>
          </a:xfrm>
        </p:spPr>
        <p:txBody>
          <a:bodyPr>
            <a:normAutofit/>
          </a:bodyPr>
          <a:lstStyle/>
          <a:p>
            <a:r>
              <a:rPr lang="pl-PL" sz="3200" b="1">
                <a:solidFill>
                  <a:srgbClr val="ED7D31"/>
                </a:solidFill>
                <a:latin typeface="Calibri"/>
              </a:rPr>
              <a:t>Nacionalni portal odprtih podatkov - OPSI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A9562970-6910-4154-A181-B1BA07AA3270}"/>
              </a:ext>
            </a:extLst>
          </p:cNvPr>
          <p:cNvSpPr txBox="1"/>
          <p:nvPr/>
        </p:nvSpPr>
        <p:spPr>
          <a:xfrm>
            <a:off x="742956" y="4235239"/>
            <a:ext cx="10515600" cy="4849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AEE42DE9-6E8B-496C-8470-19E58356079C}"/>
              </a:ext>
            </a:extLst>
          </p:cNvPr>
          <p:cNvSpPr/>
          <p:nvPr/>
        </p:nvSpPr>
        <p:spPr>
          <a:xfrm>
            <a:off x="742955" y="1716465"/>
            <a:ext cx="90333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65116349-D6C7-41E4-8938-747866C645DB}"/>
              </a:ext>
            </a:extLst>
          </p:cNvPr>
          <p:cNvSpPr/>
          <p:nvPr/>
        </p:nvSpPr>
        <p:spPr>
          <a:xfrm>
            <a:off x="742954" y="506210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1ACA52D0-DD66-E1ED-9426-ED1DD1409D06}"/>
              </a:ext>
            </a:extLst>
          </p:cNvPr>
          <p:cNvSpPr txBox="1"/>
          <p:nvPr/>
        </p:nvSpPr>
        <p:spPr>
          <a:xfrm>
            <a:off x="652832" y="2253556"/>
            <a:ext cx="107962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Vsebina je razdeljena na 14 tematskih področij.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l-SI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Poleg samega kataloga je tudi modul OPSI API, ki je predviden kot katalog API vmesnikov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l-SI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l-SI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Namenjen je različnim deležnikom kot so start-upi, podatkovni analitiki, novinarji, raziskovalci, gospodarstvu, akademskim uporabnikom,...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9E208874-CD54-A1ED-2391-F4EBAD059821}"/>
              </a:ext>
            </a:extLst>
          </p:cNvPr>
          <p:cNvSpPr txBox="1"/>
          <p:nvPr/>
        </p:nvSpPr>
        <p:spPr>
          <a:xfrm>
            <a:off x="10404508" y="6411398"/>
            <a:ext cx="1708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Mag. Aleš Veršič</a:t>
            </a:r>
          </a:p>
        </p:txBody>
      </p:sp>
    </p:spTree>
    <p:extLst>
      <p:ext uri="{BB962C8B-B14F-4D97-AF65-F5344CB8AC3E}">
        <p14:creationId xmlns:p14="http://schemas.microsoft.com/office/powerpoint/2010/main" val="2420796156"/>
      </p:ext>
    </p:extLst>
  </p:cSld>
  <p:clrMapOvr>
    <a:masterClrMapping/>
  </p:clrMapOvr>
</p:sld>
</file>

<file path=ppt/theme/theme1.xml><?xml version="1.0" encoding="utf-8"?>
<a:theme xmlns:a="http://schemas.openxmlformats.org/drawingml/2006/main" name="UM.SI">
  <a:themeElements>
    <a:clrScheme name="FG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FG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FG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G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G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1A82E2CA47AA94CB13567BDB0B5A884" ma:contentTypeVersion="13" ma:contentTypeDescription="Ustvari nov dokument." ma:contentTypeScope="" ma:versionID="0ffa5582b7396613ed221fa79d3bb389">
  <xsd:schema xmlns:xsd="http://www.w3.org/2001/XMLSchema" xmlns:xs="http://www.w3.org/2001/XMLSchema" xmlns:p="http://schemas.microsoft.com/office/2006/metadata/properties" xmlns:ns2="553e0df8-ac04-4039-9945-4399ce6bede5" xmlns:ns3="8545f75d-cd49-4a99-b9f1-389848620f0b" targetNamespace="http://schemas.microsoft.com/office/2006/metadata/properties" ma:root="true" ma:fieldsID="79b3375b03a67819a58bfff7de11f7c9" ns2:_="" ns3:_="">
    <xsd:import namespace="553e0df8-ac04-4039-9945-4399ce6bede5"/>
    <xsd:import namespace="8545f75d-cd49-4a99-b9f1-389848620f0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3e0df8-ac04-4039-9945-4399ce6bede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Oznake slike" ma:readOnly="false" ma:fieldId="{5cf76f15-5ced-4ddc-b409-7134ff3c332f}" ma:taxonomyMulti="true" ma:sspId="314c371a-e1e1-4790-b7b3-e586cefac3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45f75d-cd49-4a99-b9f1-389848620f0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V skupni rabi z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V skupni rabi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8adc9c73-dd3e-4cd7-b758-824e5bca48f2}" ma:internalName="TaxCatchAll" ma:showField="CatchAllData" ma:web="8545f75d-cd49-4a99-b9f1-389848620f0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545f75d-cd49-4a99-b9f1-389848620f0b" xsi:nil="true"/>
    <lcf76f155ced4ddcb4097134ff3c332f xmlns="553e0df8-ac04-4039-9945-4399ce6bede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02DA6B6-2262-40F8-9659-AC7CE1E66DE4}">
  <ds:schemaRefs>
    <ds:schemaRef ds:uri="553e0df8-ac04-4039-9945-4399ce6bede5"/>
    <ds:schemaRef ds:uri="8545f75d-cd49-4a99-b9f1-389848620f0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BBC1BA6-2D80-4AC6-A818-9ABD7F86174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02B07F2-BEC1-46B4-A8C3-EE7D45BA1748}">
  <ds:schemaRefs>
    <ds:schemaRef ds:uri="553e0df8-ac04-4039-9945-4399ce6bede5"/>
    <ds:schemaRef ds:uri="8545f75d-cd49-4a99-b9f1-389848620f0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903</Words>
  <Application>Microsoft Office PowerPoint</Application>
  <PresentationFormat>Širokozaslonsko</PresentationFormat>
  <Paragraphs>138</Paragraphs>
  <Slides>15</Slides>
  <Notes>13</Notes>
  <HiddenSlides>0</HiddenSlides>
  <MMClips>0</MMClips>
  <ScaleCrop>false</ScaleCrop>
  <HeadingPairs>
    <vt:vector size="8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2</vt:i4>
      </vt:variant>
      <vt:variant>
        <vt:lpstr>Vdelani OLE strežniki</vt:lpstr>
      </vt:variant>
      <vt:variant>
        <vt:i4>1</vt:i4>
      </vt:variant>
      <vt:variant>
        <vt:lpstr>Naslovi diapozitivov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Tahoma</vt:lpstr>
      <vt:lpstr>Wingdings</vt:lpstr>
      <vt:lpstr>UM.SI</vt:lpstr>
      <vt:lpstr>Officeova tema</vt:lpstr>
      <vt:lpstr>CorelDRAW</vt:lpstr>
      <vt:lpstr>PowerPointova predstavitev</vt:lpstr>
      <vt:lpstr>PowerPointova predstavitev</vt:lpstr>
      <vt:lpstr>Druge digitalne storitve in viri, potrebni oziroma nastali v znanstvenoraziskovalnem delu v skladu z načeli odprte znanosti</vt:lpstr>
      <vt:lpstr>Druge digitalne storitve in viri, potrebni oziroma nastali v znanstvenoraziskovalnem delu v skladu z načeli odprte znanosti</vt:lpstr>
      <vt:lpstr>Druge digitalne storitve in viri potrebni oziroma nastali v znanstvenoraziskovalnem delu v skladu z načeli odprte znanosti</vt:lpstr>
      <vt:lpstr>Uredba EU o upravljanju podatkov (Data Governace Act)</vt:lpstr>
      <vt:lpstr>Nacionalni portal odprtih podatkov - OPSI</vt:lpstr>
      <vt:lpstr>Nacionalni portal odprtih podatkov - OPSI</vt:lpstr>
      <vt:lpstr>Nacionalni portal odprtih podatkov - OPSI</vt:lpstr>
      <vt:lpstr>PowerPointova predstavitev</vt:lpstr>
      <vt:lpstr>eGeologija</vt:lpstr>
      <vt:lpstr>eGeologija– GeoZS repozitorij za geološke prostorske podatke</vt:lpstr>
      <vt:lpstr>eGeologija– GeoZS repozitorij za geološke prostorske podatke</vt:lpstr>
      <vt:lpstr>eGeologija– GeoZS repozitorij za geološke prostorske podatke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Naslov dogodka: Izvajalec: Datum in ura: Lokacija:</dc:title>
  <dc:creator>Mihaela Dovečar</dc:creator>
  <cp:lastModifiedBy>Zala</cp:lastModifiedBy>
  <cp:revision>4</cp:revision>
  <dcterms:created xsi:type="dcterms:W3CDTF">2023-04-05T09:30:42Z</dcterms:created>
  <dcterms:modified xsi:type="dcterms:W3CDTF">2025-02-28T08:01:40Z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0x01010011A82E2CA47AA94CB13567BDB0B5A884</vt:lpwstr>
  </property>
</Properties>
</file>