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23" r:id="rId3"/>
    <p:sldId id="347" r:id="rId4"/>
    <p:sldId id="342" r:id="rId5"/>
    <p:sldId id="343" r:id="rId6"/>
    <p:sldId id="350" r:id="rId7"/>
    <p:sldId id="346" r:id="rId8"/>
    <p:sldId id="333" r:id="rId9"/>
    <p:sldId id="335" r:id="rId10"/>
    <p:sldId id="338" r:id="rId11"/>
    <p:sldId id="336" r:id="rId12"/>
    <p:sldId id="362" r:id="rId13"/>
    <p:sldId id="360" r:id="rId14"/>
    <p:sldId id="363" r:id="rId15"/>
    <p:sldId id="352" r:id="rId16"/>
    <p:sldId id="366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3" r:id="rId29"/>
    <p:sldId id="384" r:id="rId30"/>
    <p:sldId id="349" r:id="rId31"/>
    <p:sldId id="356" r:id="rId32"/>
    <p:sldId id="358" r:id="rId33"/>
    <p:sldId id="329" r:id="rId34"/>
    <p:sldId id="354" r:id="rId35"/>
    <p:sldId id="359" r:id="rId36"/>
    <p:sldId id="357" r:id="rId37"/>
    <p:sldId id="367" r:id="rId38"/>
    <p:sldId id="355" r:id="rId39"/>
    <p:sldId id="258" r:id="rId4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88889" autoAdjust="0"/>
  </p:normalViewPr>
  <p:slideViewPr>
    <p:cSldViewPr snapToGrid="0">
      <p:cViewPr varScale="1">
        <p:scale>
          <a:sx n="143" d="100"/>
          <a:sy n="143" d="100"/>
        </p:scale>
        <p:origin x="10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30931-3AA5-4990-8936-033B975AF132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l-SI"/>
        </a:p>
      </dgm:t>
    </dgm:pt>
    <dgm:pt modelId="{795EF444-6A5D-429F-B4AF-C8D2A387D118}">
      <dgm:prSet/>
      <dgm:spPr/>
      <dgm:t>
        <a:bodyPr/>
        <a:lstStyle/>
        <a:p>
          <a:r>
            <a:rPr lang="sl-SI"/>
            <a:t>Kdo?</a:t>
          </a:r>
        </a:p>
      </dgm:t>
    </dgm:pt>
    <dgm:pt modelId="{1D6A9BD4-3523-44C3-8476-92ECA13110C7}" type="parTrans" cxnId="{F76BA406-A164-422F-BC6C-968D8F42D9D7}">
      <dgm:prSet/>
      <dgm:spPr/>
      <dgm:t>
        <a:bodyPr/>
        <a:lstStyle/>
        <a:p>
          <a:endParaRPr lang="sl-SI"/>
        </a:p>
      </dgm:t>
    </dgm:pt>
    <dgm:pt modelId="{694B3001-C579-4261-89CF-0BFB6CCC12F9}" type="sibTrans" cxnId="{F76BA406-A164-422F-BC6C-968D8F42D9D7}">
      <dgm:prSet/>
      <dgm:spPr/>
      <dgm:t>
        <a:bodyPr/>
        <a:lstStyle/>
        <a:p>
          <a:endParaRPr lang="sl-SI"/>
        </a:p>
      </dgm:t>
    </dgm:pt>
    <dgm:pt modelId="{F621B183-FEC5-4BE8-8FED-E38F0AF43C51}">
      <dgm:prSet/>
      <dgm:spPr/>
      <dgm:t>
        <a:bodyPr/>
        <a:lstStyle/>
        <a:p>
          <a:r>
            <a:rPr lang="sl-SI" dirty="0"/>
            <a:t>Dopisni avtor</a:t>
          </a:r>
        </a:p>
      </dgm:t>
    </dgm:pt>
    <dgm:pt modelId="{CCB5A009-3154-457F-AFB4-C5B3CC6A3E66}" type="parTrans" cxnId="{0BE31335-7766-4E73-9194-0F48073FB131}">
      <dgm:prSet/>
      <dgm:spPr/>
      <dgm:t>
        <a:bodyPr/>
        <a:lstStyle/>
        <a:p>
          <a:endParaRPr lang="sl-SI"/>
        </a:p>
      </dgm:t>
    </dgm:pt>
    <dgm:pt modelId="{AB08BB6B-CB17-4CB7-BBEC-6881F8EC9F8C}" type="sibTrans" cxnId="{0BE31335-7766-4E73-9194-0F48073FB131}">
      <dgm:prSet/>
      <dgm:spPr/>
      <dgm:t>
        <a:bodyPr/>
        <a:lstStyle/>
        <a:p>
          <a:endParaRPr lang="sl-SI"/>
        </a:p>
      </dgm:t>
    </dgm:pt>
    <dgm:pt modelId="{49A52F86-AC24-4D2A-9DD2-A9EEFFDE6E4A}">
      <dgm:prSet/>
      <dgm:spPr/>
      <dgm:t>
        <a:bodyPr/>
        <a:lstStyle/>
        <a:p>
          <a:r>
            <a:rPr lang="sl-SI" dirty="0"/>
            <a:t>Član določene institucije</a:t>
          </a:r>
        </a:p>
      </dgm:t>
    </dgm:pt>
    <dgm:pt modelId="{5D903EC2-C25D-4C96-877D-9FC9771624FA}" type="parTrans" cxnId="{A67BC770-086A-4E3C-B6C3-9188F5F66F3D}">
      <dgm:prSet/>
      <dgm:spPr/>
      <dgm:t>
        <a:bodyPr/>
        <a:lstStyle/>
        <a:p>
          <a:endParaRPr lang="sl-SI"/>
        </a:p>
      </dgm:t>
    </dgm:pt>
    <dgm:pt modelId="{A950ADD6-B4E8-4852-A36C-84312BB4CA9E}" type="sibTrans" cxnId="{A67BC770-086A-4E3C-B6C3-9188F5F66F3D}">
      <dgm:prSet/>
      <dgm:spPr/>
      <dgm:t>
        <a:bodyPr/>
        <a:lstStyle/>
        <a:p>
          <a:endParaRPr lang="sl-SI"/>
        </a:p>
      </dgm:t>
    </dgm:pt>
    <dgm:pt modelId="{15EC9F3F-808F-48E4-8B9E-77092A71636D}">
      <dgm:prSet/>
      <dgm:spPr/>
      <dgm:t>
        <a:bodyPr/>
        <a:lstStyle/>
        <a:p>
          <a:r>
            <a:rPr lang="sl-SI" dirty="0"/>
            <a:t>Kje?</a:t>
          </a:r>
        </a:p>
      </dgm:t>
    </dgm:pt>
    <dgm:pt modelId="{EB07149F-3438-43F2-B1F8-0E52B7EF7674}" type="parTrans" cxnId="{8D840401-8949-4105-A354-268B2B40378E}">
      <dgm:prSet/>
      <dgm:spPr/>
      <dgm:t>
        <a:bodyPr/>
        <a:lstStyle/>
        <a:p>
          <a:endParaRPr lang="sl-SI"/>
        </a:p>
      </dgm:t>
    </dgm:pt>
    <dgm:pt modelId="{DA450816-A1C3-4A29-A1F7-D2C9AD1B6F2C}" type="sibTrans" cxnId="{8D840401-8949-4105-A354-268B2B40378E}">
      <dgm:prSet/>
      <dgm:spPr/>
      <dgm:t>
        <a:bodyPr/>
        <a:lstStyle/>
        <a:p>
          <a:endParaRPr lang="sl-SI"/>
        </a:p>
      </dgm:t>
    </dgm:pt>
    <dgm:pt modelId="{5643FE73-FE85-40D6-9923-F903FF7428F7}">
      <dgm:prSet/>
      <dgm:spPr/>
      <dgm:t>
        <a:bodyPr/>
        <a:lstStyle/>
        <a:p>
          <a:r>
            <a:rPr lang="sl-SI" dirty="0"/>
            <a:t>Revije, ki so vključene v dogovor</a:t>
          </a:r>
        </a:p>
      </dgm:t>
    </dgm:pt>
    <dgm:pt modelId="{8D7E1E61-47A2-40CB-8AD0-7446B5F93670}" type="parTrans" cxnId="{AFBAE056-203B-4A8F-BA4C-519897A03FB2}">
      <dgm:prSet/>
      <dgm:spPr/>
      <dgm:t>
        <a:bodyPr/>
        <a:lstStyle/>
        <a:p>
          <a:endParaRPr lang="sl-SI"/>
        </a:p>
      </dgm:t>
    </dgm:pt>
    <dgm:pt modelId="{67ECC69C-FA4A-4A26-B436-8B49B97128FA}" type="sibTrans" cxnId="{AFBAE056-203B-4A8F-BA4C-519897A03FB2}">
      <dgm:prSet/>
      <dgm:spPr/>
      <dgm:t>
        <a:bodyPr/>
        <a:lstStyle/>
        <a:p>
          <a:endParaRPr lang="sl-SI"/>
        </a:p>
      </dgm:t>
    </dgm:pt>
    <dgm:pt modelId="{79CA27A5-EDE1-457A-BB19-EE11C0F0E424}">
      <dgm:prSet/>
      <dgm:spPr/>
      <dgm:t>
        <a:bodyPr/>
        <a:lstStyle/>
        <a:p>
          <a:r>
            <a:rPr lang="sl-SI"/>
            <a:t>Kako?</a:t>
          </a:r>
        </a:p>
      </dgm:t>
    </dgm:pt>
    <dgm:pt modelId="{52616368-96A5-4D8C-B457-02DCFE50DEEE}" type="parTrans" cxnId="{611DFA48-FF99-4008-BA10-84AD5207C646}">
      <dgm:prSet/>
      <dgm:spPr/>
      <dgm:t>
        <a:bodyPr/>
        <a:lstStyle/>
        <a:p>
          <a:endParaRPr lang="sl-SI"/>
        </a:p>
      </dgm:t>
    </dgm:pt>
    <dgm:pt modelId="{EB24ADB6-51A5-4639-8C1F-21CA2B0E0622}" type="sibTrans" cxnId="{611DFA48-FF99-4008-BA10-84AD5207C646}">
      <dgm:prSet/>
      <dgm:spPr/>
      <dgm:t>
        <a:bodyPr/>
        <a:lstStyle/>
        <a:p>
          <a:endParaRPr lang="sl-SI"/>
        </a:p>
      </dgm:t>
    </dgm:pt>
    <dgm:pt modelId="{248746B5-B3AD-40DC-AA32-2ECA309DE5A0}">
      <dgm:prSet/>
      <dgm:spPr/>
      <dgm:t>
        <a:bodyPr/>
        <a:lstStyle/>
        <a:p>
          <a:r>
            <a:rPr lang="sl-SI" dirty="0"/>
            <a:t>Uporaba institucionalnega naslova e-pošte</a:t>
          </a:r>
        </a:p>
      </dgm:t>
    </dgm:pt>
    <dgm:pt modelId="{42928D2E-9DDA-48E9-BC54-9AAC861C13F9}" type="parTrans" cxnId="{0B5CA2E6-7D43-43D5-A21D-EA896B3B478A}">
      <dgm:prSet/>
      <dgm:spPr/>
      <dgm:t>
        <a:bodyPr/>
        <a:lstStyle/>
        <a:p>
          <a:endParaRPr lang="sl-SI"/>
        </a:p>
      </dgm:t>
    </dgm:pt>
    <dgm:pt modelId="{3E45C8F7-2937-4CEB-98CC-2897B27E86DB}" type="sibTrans" cxnId="{0B5CA2E6-7D43-43D5-A21D-EA896B3B478A}">
      <dgm:prSet/>
      <dgm:spPr/>
      <dgm:t>
        <a:bodyPr/>
        <a:lstStyle/>
        <a:p>
          <a:endParaRPr lang="sl-SI"/>
        </a:p>
      </dgm:t>
    </dgm:pt>
    <dgm:pt modelId="{57837331-8C57-4B46-9D17-D18A7393235A}">
      <dgm:prSet/>
      <dgm:spPr/>
      <dgm:t>
        <a:bodyPr/>
        <a:lstStyle/>
        <a:p>
          <a:r>
            <a:rPr lang="sl-SI"/>
            <a:t>Članstvo v instituciji</a:t>
          </a:r>
        </a:p>
      </dgm:t>
    </dgm:pt>
    <dgm:pt modelId="{D685997F-7D0F-4511-8DF7-B38DF90F5C07}" type="parTrans" cxnId="{8EB291A3-0A3D-405E-9E19-41609186CDC7}">
      <dgm:prSet/>
      <dgm:spPr/>
      <dgm:t>
        <a:bodyPr/>
        <a:lstStyle/>
        <a:p>
          <a:endParaRPr lang="sl-SI"/>
        </a:p>
      </dgm:t>
    </dgm:pt>
    <dgm:pt modelId="{59452F8F-2BCF-40F3-A874-EE7C70D3C8E7}" type="sibTrans" cxnId="{8EB291A3-0A3D-405E-9E19-41609186CDC7}">
      <dgm:prSet/>
      <dgm:spPr/>
      <dgm:t>
        <a:bodyPr/>
        <a:lstStyle/>
        <a:p>
          <a:endParaRPr lang="sl-SI"/>
        </a:p>
      </dgm:t>
    </dgm:pt>
    <dgm:pt modelId="{FE87B808-E9BD-4247-8FF1-EFB65C72B77D}">
      <dgm:prSet/>
      <dgm:spPr/>
      <dgm:t>
        <a:bodyPr/>
        <a:lstStyle/>
        <a:p>
          <a:r>
            <a:rPr lang="sl-SI" dirty="0">
              <a:solidFill>
                <a:srgbClr val="C00000"/>
              </a:solidFill>
            </a:rPr>
            <a:t>DRUGO!</a:t>
          </a:r>
          <a:endParaRPr lang="sl-SI" dirty="0"/>
        </a:p>
      </dgm:t>
    </dgm:pt>
    <dgm:pt modelId="{C0488D7D-448B-4AED-8FF3-E68B7080FA7A}" type="parTrans" cxnId="{86848DEA-58E2-4212-803E-89125EBC0A50}">
      <dgm:prSet/>
      <dgm:spPr/>
      <dgm:t>
        <a:bodyPr/>
        <a:lstStyle/>
        <a:p>
          <a:endParaRPr lang="sl-SI"/>
        </a:p>
      </dgm:t>
    </dgm:pt>
    <dgm:pt modelId="{39844951-C817-4DC2-9F77-5FDE066EE2C2}" type="sibTrans" cxnId="{86848DEA-58E2-4212-803E-89125EBC0A50}">
      <dgm:prSet/>
      <dgm:spPr/>
      <dgm:t>
        <a:bodyPr/>
        <a:lstStyle/>
        <a:p>
          <a:endParaRPr lang="sl-SI"/>
        </a:p>
      </dgm:t>
    </dgm:pt>
    <dgm:pt modelId="{7E3378E6-8309-4434-9814-2497DED2A8EC}" type="pres">
      <dgm:prSet presAssocID="{25A30931-3AA5-4990-8936-033B975AF132}" presName="linearFlow" presStyleCnt="0">
        <dgm:presLayoutVars>
          <dgm:dir/>
          <dgm:animLvl val="lvl"/>
          <dgm:resizeHandles val="exact"/>
        </dgm:presLayoutVars>
      </dgm:prSet>
      <dgm:spPr/>
    </dgm:pt>
    <dgm:pt modelId="{82FFB032-E23F-4086-8B0F-7581CD67D2B6}" type="pres">
      <dgm:prSet presAssocID="{795EF444-6A5D-429F-B4AF-C8D2A387D118}" presName="composite" presStyleCnt="0"/>
      <dgm:spPr/>
    </dgm:pt>
    <dgm:pt modelId="{84FBAE15-CC49-4E3B-90D3-B69DC19FCA95}" type="pres">
      <dgm:prSet presAssocID="{795EF444-6A5D-429F-B4AF-C8D2A387D11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72C8FA4-3A05-4613-B266-D936430A8488}" type="pres">
      <dgm:prSet presAssocID="{795EF444-6A5D-429F-B4AF-C8D2A387D118}" presName="parSh" presStyleLbl="node1" presStyleIdx="0" presStyleCnt="3"/>
      <dgm:spPr/>
    </dgm:pt>
    <dgm:pt modelId="{483C0B8A-4959-4164-AAA1-B5BA75CE8893}" type="pres">
      <dgm:prSet presAssocID="{795EF444-6A5D-429F-B4AF-C8D2A387D118}" presName="desTx" presStyleLbl="fgAcc1" presStyleIdx="0" presStyleCnt="3" custScaleY="87277">
        <dgm:presLayoutVars>
          <dgm:bulletEnabled val="1"/>
        </dgm:presLayoutVars>
      </dgm:prSet>
      <dgm:spPr/>
    </dgm:pt>
    <dgm:pt modelId="{8A685023-A43C-4C4A-AA11-D3F48E2EF77C}" type="pres">
      <dgm:prSet presAssocID="{694B3001-C579-4261-89CF-0BFB6CCC12F9}" presName="sibTrans" presStyleLbl="sibTrans2D1" presStyleIdx="0" presStyleCnt="2"/>
      <dgm:spPr/>
    </dgm:pt>
    <dgm:pt modelId="{41B336DA-374A-4C56-91E3-3D4DE1E4D0C1}" type="pres">
      <dgm:prSet presAssocID="{694B3001-C579-4261-89CF-0BFB6CCC12F9}" presName="connTx" presStyleLbl="sibTrans2D1" presStyleIdx="0" presStyleCnt="2"/>
      <dgm:spPr/>
    </dgm:pt>
    <dgm:pt modelId="{7C3820E5-1296-48AE-98CC-EF8801E26FEF}" type="pres">
      <dgm:prSet presAssocID="{15EC9F3F-808F-48E4-8B9E-77092A71636D}" presName="composite" presStyleCnt="0"/>
      <dgm:spPr/>
    </dgm:pt>
    <dgm:pt modelId="{A036CF12-766B-40AE-8A0F-133E040EFFA6}" type="pres">
      <dgm:prSet presAssocID="{15EC9F3F-808F-48E4-8B9E-77092A71636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748EE5D-3313-40BA-AFB7-FED570A6C2EA}" type="pres">
      <dgm:prSet presAssocID="{15EC9F3F-808F-48E4-8B9E-77092A71636D}" presName="parSh" presStyleLbl="node1" presStyleIdx="1" presStyleCnt="3"/>
      <dgm:spPr/>
    </dgm:pt>
    <dgm:pt modelId="{52268AA5-0809-42E8-AC73-1A1AE3535942}" type="pres">
      <dgm:prSet presAssocID="{15EC9F3F-808F-48E4-8B9E-77092A71636D}" presName="desTx" presStyleLbl="fgAcc1" presStyleIdx="1" presStyleCnt="3" custScaleY="87277">
        <dgm:presLayoutVars>
          <dgm:bulletEnabled val="1"/>
        </dgm:presLayoutVars>
      </dgm:prSet>
      <dgm:spPr/>
    </dgm:pt>
    <dgm:pt modelId="{C6EB758B-570A-4BC0-A980-3FED7F477027}" type="pres">
      <dgm:prSet presAssocID="{DA450816-A1C3-4A29-A1F7-D2C9AD1B6F2C}" presName="sibTrans" presStyleLbl="sibTrans2D1" presStyleIdx="1" presStyleCnt="2"/>
      <dgm:spPr/>
    </dgm:pt>
    <dgm:pt modelId="{D348F43F-ABAF-4AC6-AF3B-B7C0EB9A4480}" type="pres">
      <dgm:prSet presAssocID="{DA450816-A1C3-4A29-A1F7-D2C9AD1B6F2C}" presName="connTx" presStyleLbl="sibTrans2D1" presStyleIdx="1" presStyleCnt="2"/>
      <dgm:spPr/>
    </dgm:pt>
    <dgm:pt modelId="{75F56F28-FB03-464F-A83B-C48FA24FCF95}" type="pres">
      <dgm:prSet presAssocID="{79CA27A5-EDE1-457A-BB19-EE11C0F0E424}" presName="composite" presStyleCnt="0"/>
      <dgm:spPr/>
    </dgm:pt>
    <dgm:pt modelId="{36366AA8-73F2-4B93-85F9-26D497BA4DEA}" type="pres">
      <dgm:prSet presAssocID="{79CA27A5-EDE1-457A-BB19-EE11C0F0E42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65AD12E-7068-4BC7-8C52-5264AF40B111}" type="pres">
      <dgm:prSet presAssocID="{79CA27A5-EDE1-457A-BB19-EE11C0F0E424}" presName="parSh" presStyleLbl="node1" presStyleIdx="2" presStyleCnt="3"/>
      <dgm:spPr/>
    </dgm:pt>
    <dgm:pt modelId="{050C3428-9897-42D1-BD26-8862013A4F31}" type="pres">
      <dgm:prSet presAssocID="{79CA27A5-EDE1-457A-BB19-EE11C0F0E424}" presName="desTx" presStyleLbl="fgAcc1" presStyleIdx="2" presStyleCnt="3" custScaleY="87277">
        <dgm:presLayoutVars>
          <dgm:bulletEnabled val="1"/>
        </dgm:presLayoutVars>
      </dgm:prSet>
      <dgm:spPr/>
    </dgm:pt>
  </dgm:ptLst>
  <dgm:cxnLst>
    <dgm:cxn modelId="{8D840401-8949-4105-A354-268B2B40378E}" srcId="{25A30931-3AA5-4990-8936-033B975AF132}" destId="{15EC9F3F-808F-48E4-8B9E-77092A71636D}" srcOrd="1" destOrd="0" parTransId="{EB07149F-3438-43F2-B1F8-0E52B7EF7674}" sibTransId="{DA450816-A1C3-4A29-A1F7-D2C9AD1B6F2C}"/>
    <dgm:cxn modelId="{D4D7F702-9A0F-4CAA-998C-3157C23E1304}" type="presOf" srcId="{15EC9F3F-808F-48E4-8B9E-77092A71636D}" destId="{A036CF12-766B-40AE-8A0F-133E040EFFA6}" srcOrd="0" destOrd="0" presId="urn:microsoft.com/office/officeart/2005/8/layout/process3"/>
    <dgm:cxn modelId="{F76BA406-A164-422F-BC6C-968D8F42D9D7}" srcId="{25A30931-3AA5-4990-8936-033B975AF132}" destId="{795EF444-6A5D-429F-B4AF-C8D2A387D118}" srcOrd="0" destOrd="0" parTransId="{1D6A9BD4-3523-44C3-8476-92ECA13110C7}" sibTransId="{694B3001-C579-4261-89CF-0BFB6CCC12F9}"/>
    <dgm:cxn modelId="{6674590A-4C67-430D-9026-3E252E24A6E8}" type="presOf" srcId="{15EC9F3F-808F-48E4-8B9E-77092A71636D}" destId="{3748EE5D-3313-40BA-AFB7-FED570A6C2EA}" srcOrd="1" destOrd="0" presId="urn:microsoft.com/office/officeart/2005/8/layout/process3"/>
    <dgm:cxn modelId="{2D89C715-392E-4C59-8B41-D22F0A21465B}" type="presOf" srcId="{57837331-8C57-4B46-9D17-D18A7393235A}" destId="{050C3428-9897-42D1-BD26-8862013A4F31}" srcOrd="0" destOrd="1" presId="urn:microsoft.com/office/officeart/2005/8/layout/process3"/>
    <dgm:cxn modelId="{99DE5D32-B2CE-4BF7-BEEB-B30A2BEB1E5C}" type="presOf" srcId="{DA450816-A1C3-4A29-A1F7-D2C9AD1B6F2C}" destId="{D348F43F-ABAF-4AC6-AF3B-B7C0EB9A4480}" srcOrd="1" destOrd="0" presId="urn:microsoft.com/office/officeart/2005/8/layout/process3"/>
    <dgm:cxn modelId="{0BE31335-7766-4E73-9194-0F48073FB131}" srcId="{795EF444-6A5D-429F-B4AF-C8D2A387D118}" destId="{F621B183-FEC5-4BE8-8FED-E38F0AF43C51}" srcOrd="0" destOrd="0" parTransId="{CCB5A009-3154-457F-AFB4-C5B3CC6A3E66}" sibTransId="{AB08BB6B-CB17-4CB7-BBEC-6881F8EC9F8C}"/>
    <dgm:cxn modelId="{C448C943-4834-4A59-944F-4F60BF2FCEE3}" type="presOf" srcId="{5643FE73-FE85-40D6-9923-F903FF7428F7}" destId="{52268AA5-0809-42E8-AC73-1A1AE3535942}" srcOrd="0" destOrd="0" presId="urn:microsoft.com/office/officeart/2005/8/layout/process3"/>
    <dgm:cxn modelId="{75034646-4994-48F4-BFA5-D6AA1153F752}" type="presOf" srcId="{795EF444-6A5D-429F-B4AF-C8D2A387D118}" destId="{B72C8FA4-3A05-4613-B266-D936430A8488}" srcOrd="1" destOrd="0" presId="urn:microsoft.com/office/officeart/2005/8/layout/process3"/>
    <dgm:cxn modelId="{611DFA48-FF99-4008-BA10-84AD5207C646}" srcId="{25A30931-3AA5-4990-8936-033B975AF132}" destId="{79CA27A5-EDE1-457A-BB19-EE11C0F0E424}" srcOrd="2" destOrd="0" parTransId="{52616368-96A5-4D8C-B457-02DCFE50DEEE}" sibTransId="{EB24ADB6-51A5-4639-8C1F-21CA2B0E0622}"/>
    <dgm:cxn modelId="{0626316B-5196-4588-9E19-A7DC500B1A75}" type="presOf" srcId="{694B3001-C579-4261-89CF-0BFB6CCC12F9}" destId="{8A685023-A43C-4C4A-AA11-D3F48E2EF77C}" srcOrd="0" destOrd="0" presId="urn:microsoft.com/office/officeart/2005/8/layout/process3"/>
    <dgm:cxn modelId="{A67BC770-086A-4E3C-B6C3-9188F5F66F3D}" srcId="{795EF444-6A5D-429F-B4AF-C8D2A387D118}" destId="{49A52F86-AC24-4D2A-9DD2-A9EEFFDE6E4A}" srcOrd="1" destOrd="0" parTransId="{5D903EC2-C25D-4C96-877D-9FC9771624FA}" sibTransId="{A950ADD6-B4E8-4852-A36C-84312BB4CA9E}"/>
    <dgm:cxn modelId="{AFBAE056-203B-4A8F-BA4C-519897A03FB2}" srcId="{15EC9F3F-808F-48E4-8B9E-77092A71636D}" destId="{5643FE73-FE85-40D6-9923-F903FF7428F7}" srcOrd="0" destOrd="0" parTransId="{8D7E1E61-47A2-40CB-8AD0-7446B5F93670}" sibTransId="{67ECC69C-FA4A-4A26-B436-8B49B97128FA}"/>
    <dgm:cxn modelId="{B90FED7F-7435-4D59-9451-F1E94E4CADF5}" type="presOf" srcId="{795EF444-6A5D-429F-B4AF-C8D2A387D118}" destId="{84FBAE15-CC49-4E3B-90D3-B69DC19FCA95}" srcOrd="0" destOrd="0" presId="urn:microsoft.com/office/officeart/2005/8/layout/process3"/>
    <dgm:cxn modelId="{4FF6A18C-0F26-44C1-B741-A0A299D3A3E5}" type="presOf" srcId="{FE87B808-E9BD-4247-8FF1-EFB65C72B77D}" destId="{050C3428-9897-42D1-BD26-8862013A4F31}" srcOrd="0" destOrd="2" presId="urn:microsoft.com/office/officeart/2005/8/layout/process3"/>
    <dgm:cxn modelId="{3B272E9C-A21D-46DB-BCA7-5E521F90209A}" type="presOf" srcId="{F621B183-FEC5-4BE8-8FED-E38F0AF43C51}" destId="{483C0B8A-4959-4164-AAA1-B5BA75CE8893}" srcOrd="0" destOrd="0" presId="urn:microsoft.com/office/officeart/2005/8/layout/process3"/>
    <dgm:cxn modelId="{AAAD8F9F-7AC3-41C6-93F6-56F68B6F6212}" type="presOf" srcId="{694B3001-C579-4261-89CF-0BFB6CCC12F9}" destId="{41B336DA-374A-4C56-91E3-3D4DE1E4D0C1}" srcOrd="1" destOrd="0" presId="urn:microsoft.com/office/officeart/2005/8/layout/process3"/>
    <dgm:cxn modelId="{598836A1-DF23-4579-AFE1-47FAD8ADED36}" type="presOf" srcId="{49A52F86-AC24-4D2A-9DD2-A9EEFFDE6E4A}" destId="{483C0B8A-4959-4164-AAA1-B5BA75CE8893}" srcOrd="0" destOrd="1" presId="urn:microsoft.com/office/officeart/2005/8/layout/process3"/>
    <dgm:cxn modelId="{44BF49A3-20BA-4BEE-AB32-5AA2F633CBD4}" type="presOf" srcId="{248746B5-B3AD-40DC-AA32-2ECA309DE5A0}" destId="{050C3428-9897-42D1-BD26-8862013A4F31}" srcOrd="0" destOrd="0" presId="urn:microsoft.com/office/officeart/2005/8/layout/process3"/>
    <dgm:cxn modelId="{8EB291A3-0A3D-405E-9E19-41609186CDC7}" srcId="{79CA27A5-EDE1-457A-BB19-EE11C0F0E424}" destId="{57837331-8C57-4B46-9D17-D18A7393235A}" srcOrd="1" destOrd="0" parTransId="{D685997F-7D0F-4511-8DF7-B38DF90F5C07}" sibTransId="{59452F8F-2BCF-40F3-A874-EE7C70D3C8E7}"/>
    <dgm:cxn modelId="{D50603A7-4AF7-4D68-BF00-82A8E5B449EF}" type="presOf" srcId="{25A30931-3AA5-4990-8936-033B975AF132}" destId="{7E3378E6-8309-4434-9814-2497DED2A8EC}" srcOrd="0" destOrd="0" presId="urn:microsoft.com/office/officeart/2005/8/layout/process3"/>
    <dgm:cxn modelId="{27AB2EA7-EA60-4BC1-ACD9-B0171F423EF9}" type="presOf" srcId="{79CA27A5-EDE1-457A-BB19-EE11C0F0E424}" destId="{36366AA8-73F2-4B93-85F9-26D497BA4DEA}" srcOrd="0" destOrd="0" presId="urn:microsoft.com/office/officeart/2005/8/layout/process3"/>
    <dgm:cxn modelId="{0B5CA2E6-7D43-43D5-A21D-EA896B3B478A}" srcId="{79CA27A5-EDE1-457A-BB19-EE11C0F0E424}" destId="{248746B5-B3AD-40DC-AA32-2ECA309DE5A0}" srcOrd="0" destOrd="0" parTransId="{42928D2E-9DDA-48E9-BC54-9AAC861C13F9}" sibTransId="{3E45C8F7-2937-4CEB-98CC-2897B27E86DB}"/>
    <dgm:cxn modelId="{86848DEA-58E2-4212-803E-89125EBC0A50}" srcId="{79CA27A5-EDE1-457A-BB19-EE11C0F0E424}" destId="{FE87B808-E9BD-4247-8FF1-EFB65C72B77D}" srcOrd="2" destOrd="0" parTransId="{C0488D7D-448B-4AED-8FF3-E68B7080FA7A}" sibTransId="{39844951-C817-4DC2-9F77-5FDE066EE2C2}"/>
    <dgm:cxn modelId="{536393F2-D92F-49FA-9269-2A306AD92B0A}" type="presOf" srcId="{DA450816-A1C3-4A29-A1F7-D2C9AD1B6F2C}" destId="{C6EB758B-570A-4BC0-A980-3FED7F477027}" srcOrd="0" destOrd="0" presId="urn:microsoft.com/office/officeart/2005/8/layout/process3"/>
    <dgm:cxn modelId="{4ACA38FE-9895-4AB4-BC4E-A7C7E7E9439B}" type="presOf" srcId="{79CA27A5-EDE1-457A-BB19-EE11C0F0E424}" destId="{965AD12E-7068-4BC7-8C52-5264AF40B111}" srcOrd="1" destOrd="0" presId="urn:microsoft.com/office/officeart/2005/8/layout/process3"/>
    <dgm:cxn modelId="{A7D79882-AD0C-44F3-863C-87B0DEDD17DC}" type="presParOf" srcId="{7E3378E6-8309-4434-9814-2497DED2A8EC}" destId="{82FFB032-E23F-4086-8B0F-7581CD67D2B6}" srcOrd="0" destOrd="0" presId="urn:microsoft.com/office/officeart/2005/8/layout/process3"/>
    <dgm:cxn modelId="{56CDA8F2-F7F2-4988-A6C0-C19E231A04DA}" type="presParOf" srcId="{82FFB032-E23F-4086-8B0F-7581CD67D2B6}" destId="{84FBAE15-CC49-4E3B-90D3-B69DC19FCA95}" srcOrd="0" destOrd="0" presId="urn:microsoft.com/office/officeart/2005/8/layout/process3"/>
    <dgm:cxn modelId="{15D9E052-899D-4C55-AB87-148D8987912C}" type="presParOf" srcId="{82FFB032-E23F-4086-8B0F-7581CD67D2B6}" destId="{B72C8FA4-3A05-4613-B266-D936430A8488}" srcOrd="1" destOrd="0" presId="urn:microsoft.com/office/officeart/2005/8/layout/process3"/>
    <dgm:cxn modelId="{6132F366-EE21-47B6-9F4C-C2B65D73A32B}" type="presParOf" srcId="{82FFB032-E23F-4086-8B0F-7581CD67D2B6}" destId="{483C0B8A-4959-4164-AAA1-B5BA75CE8893}" srcOrd="2" destOrd="0" presId="urn:microsoft.com/office/officeart/2005/8/layout/process3"/>
    <dgm:cxn modelId="{F00685F6-8F0E-45C4-BCBA-4A91879B8F9A}" type="presParOf" srcId="{7E3378E6-8309-4434-9814-2497DED2A8EC}" destId="{8A685023-A43C-4C4A-AA11-D3F48E2EF77C}" srcOrd="1" destOrd="0" presId="urn:microsoft.com/office/officeart/2005/8/layout/process3"/>
    <dgm:cxn modelId="{89089B54-B3DE-4EF2-BB3B-D705A8B1AF24}" type="presParOf" srcId="{8A685023-A43C-4C4A-AA11-D3F48E2EF77C}" destId="{41B336DA-374A-4C56-91E3-3D4DE1E4D0C1}" srcOrd="0" destOrd="0" presId="urn:microsoft.com/office/officeart/2005/8/layout/process3"/>
    <dgm:cxn modelId="{CDC070A1-B025-4D42-9890-71664D98E7E4}" type="presParOf" srcId="{7E3378E6-8309-4434-9814-2497DED2A8EC}" destId="{7C3820E5-1296-48AE-98CC-EF8801E26FEF}" srcOrd="2" destOrd="0" presId="urn:microsoft.com/office/officeart/2005/8/layout/process3"/>
    <dgm:cxn modelId="{28CF1C43-0E31-4F1A-935B-022A0770CD5C}" type="presParOf" srcId="{7C3820E5-1296-48AE-98CC-EF8801E26FEF}" destId="{A036CF12-766B-40AE-8A0F-133E040EFFA6}" srcOrd="0" destOrd="0" presId="urn:microsoft.com/office/officeart/2005/8/layout/process3"/>
    <dgm:cxn modelId="{23128EE6-8CED-4EFE-B4A7-8EB81E3B67BE}" type="presParOf" srcId="{7C3820E5-1296-48AE-98CC-EF8801E26FEF}" destId="{3748EE5D-3313-40BA-AFB7-FED570A6C2EA}" srcOrd="1" destOrd="0" presId="urn:microsoft.com/office/officeart/2005/8/layout/process3"/>
    <dgm:cxn modelId="{F3F1440C-6373-4C0C-86FA-C42C3D700451}" type="presParOf" srcId="{7C3820E5-1296-48AE-98CC-EF8801E26FEF}" destId="{52268AA5-0809-42E8-AC73-1A1AE3535942}" srcOrd="2" destOrd="0" presId="urn:microsoft.com/office/officeart/2005/8/layout/process3"/>
    <dgm:cxn modelId="{676BF19C-4BF3-417C-B62D-3E06DD8C7ECE}" type="presParOf" srcId="{7E3378E6-8309-4434-9814-2497DED2A8EC}" destId="{C6EB758B-570A-4BC0-A980-3FED7F477027}" srcOrd="3" destOrd="0" presId="urn:microsoft.com/office/officeart/2005/8/layout/process3"/>
    <dgm:cxn modelId="{83B083BB-B18D-4232-A28E-D74D16DB11FC}" type="presParOf" srcId="{C6EB758B-570A-4BC0-A980-3FED7F477027}" destId="{D348F43F-ABAF-4AC6-AF3B-B7C0EB9A4480}" srcOrd="0" destOrd="0" presId="urn:microsoft.com/office/officeart/2005/8/layout/process3"/>
    <dgm:cxn modelId="{F59318BD-B41F-4854-A697-E3084B1F0A3D}" type="presParOf" srcId="{7E3378E6-8309-4434-9814-2497DED2A8EC}" destId="{75F56F28-FB03-464F-A83B-C48FA24FCF95}" srcOrd="4" destOrd="0" presId="urn:microsoft.com/office/officeart/2005/8/layout/process3"/>
    <dgm:cxn modelId="{3C3BDB32-FD92-4EFF-A103-0470EE3CDE8C}" type="presParOf" srcId="{75F56F28-FB03-464F-A83B-C48FA24FCF95}" destId="{36366AA8-73F2-4B93-85F9-26D497BA4DEA}" srcOrd="0" destOrd="0" presId="urn:microsoft.com/office/officeart/2005/8/layout/process3"/>
    <dgm:cxn modelId="{356CFC6E-338C-4789-B0BC-26435529241A}" type="presParOf" srcId="{75F56F28-FB03-464F-A83B-C48FA24FCF95}" destId="{965AD12E-7068-4BC7-8C52-5264AF40B111}" srcOrd="1" destOrd="0" presId="urn:microsoft.com/office/officeart/2005/8/layout/process3"/>
    <dgm:cxn modelId="{D7D2E7DD-3FCB-473E-8308-566F8DA9E19C}" type="presParOf" srcId="{75F56F28-FB03-464F-A83B-C48FA24FCF95}" destId="{050C3428-9897-42D1-BD26-8862013A4F3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8A3FC-18BA-4D62-B03D-5E7D7C426078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l-SI"/>
        </a:p>
      </dgm:t>
    </dgm:pt>
    <dgm:pt modelId="{9DB9AB73-11AC-420A-BD78-DBF5928DB793}">
      <dgm:prSet phldrT="[besedilo]" custT="1"/>
      <dgm:spPr/>
      <dgm:t>
        <a:bodyPr/>
        <a:lstStyle/>
        <a:p>
          <a:r>
            <a:rPr lang="sl-SI" sz="1600" dirty="0"/>
            <a:t>Založniki</a:t>
          </a:r>
        </a:p>
      </dgm:t>
    </dgm:pt>
    <dgm:pt modelId="{F56D8112-EDAD-4A1B-8968-63F5B99E0171}" type="parTrans" cxnId="{E1F4CF42-9BBF-4264-AC38-68D6A2A4E3B0}">
      <dgm:prSet/>
      <dgm:spPr/>
      <dgm:t>
        <a:bodyPr/>
        <a:lstStyle/>
        <a:p>
          <a:endParaRPr lang="sl-SI"/>
        </a:p>
      </dgm:t>
    </dgm:pt>
    <dgm:pt modelId="{5BD6A289-30B4-4314-90A1-CB30C0DDEB11}" type="sibTrans" cxnId="{E1F4CF42-9BBF-4264-AC38-68D6A2A4E3B0}">
      <dgm:prSet/>
      <dgm:spPr/>
      <dgm:t>
        <a:bodyPr/>
        <a:lstStyle/>
        <a:p>
          <a:endParaRPr lang="sl-SI"/>
        </a:p>
      </dgm:t>
    </dgm:pt>
    <dgm:pt modelId="{7F4A2782-5C1B-465E-AB8B-18EE8159D9BD}">
      <dgm:prSet phldrT="[besedilo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American</a:t>
          </a:r>
          <a:r>
            <a:rPr lang="sl-SI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Psychological</a:t>
          </a:r>
          <a:r>
            <a:rPr lang="sl-SI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Association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D557D63-7E49-448E-9EAA-503C1551914A}" type="parTrans" cxnId="{16BD5B4C-3E45-4749-A602-81698FC99286}">
      <dgm:prSet/>
      <dgm:spPr/>
      <dgm:t>
        <a:bodyPr/>
        <a:lstStyle/>
        <a:p>
          <a:endParaRPr lang="sl-SI"/>
        </a:p>
      </dgm:t>
    </dgm:pt>
    <dgm:pt modelId="{A140D4F1-E0DC-41A2-9742-7A3A23C5E168}" type="sibTrans" cxnId="{16BD5B4C-3E45-4749-A602-81698FC99286}">
      <dgm:prSet/>
      <dgm:spPr/>
      <dgm:t>
        <a:bodyPr/>
        <a:lstStyle/>
        <a:p>
          <a:endParaRPr lang="sl-SI"/>
        </a:p>
      </dgm:t>
    </dgm:pt>
    <dgm:pt modelId="{B46C678D-B9FA-4B80-B224-E0C81EE96EFD}">
      <dgm:prSet phldrT="[besedilo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 err="1"/>
            <a:t>Brill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1E4E3D69-4748-482F-ACC9-308509A6D81F}" type="parTrans" cxnId="{F0CD1813-1306-4B8B-AA2F-8EB6912EB081}">
      <dgm:prSet/>
      <dgm:spPr/>
      <dgm:t>
        <a:bodyPr/>
        <a:lstStyle/>
        <a:p>
          <a:endParaRPr lang="sl-SI"/>
        </a:p>
      </dgm:t>
    </dgm:pt>
    <dgm:pt modelId="{9C9B43A8-2E4F-4236-878C-AD589FF3C6FA}" type="sibTrans" cxnId="{F0CD1813-1306-4B8B-AA2F-8EB6912EB081}">
      <dgm:prSet/>
      <dgm:spPr/>
      <dgm:t>
        <a:bodyPr/>
        <a:lstStyle/>
        <a:p>
          <a:endParaRPr lang="sl-SI"/>
        </a:p>
      </dgm:t>
    </dgm:pt>
    <dgm:pt modelId="{9A6D6972-F53F-403F-A23C-C51C00F649F2}">
      <dgm:prSet phldrT="[besedilo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De </a:t>
          </a:r>
          <a:r>
            <a:rPr lang="sl-SI" sz="1200" kern="1200" dirty="0" err="1"/>
            <a:t>Gruyter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4BB9F59-D7AC-4771-ABC4-EE08768F108D}" type="parTrans" cxnId="{C96948D8-8063-4E73-A0F9-AC6C71A56E51}">
      <dgm:prSet/>
      <dgm:spPr/>
      <dgm:t>
        <a:bodyPr/>
        <a:lstStyle/>
        <a:p>
          <a:endParaRPr lang="sl-SI"/>
        </a:p>
      </dgm:t>
    </dgm:pt>
    <dgm:pt modelId="{2B0A2222-1B32-459F-AD06-EECF8F9ABB6E}" type="sibTrans" cxnId="{C96948D8-8063-4E73-A0F9-AC6C71A56E51}">
      <dgm:prSet/>
      <dgm:spPr/>
      <dgm:t>
        <a:bodyPr/>
        <a:lstStyle/>
        <a:p>
          <a:endParaRPr lang="sl-SI"/>
        </a:p>
      </dgm:t>
    </dgm:pt>
    <dgm:pt modelId="{8A12C602-8A2F-46F7-B406-1AF4DA11CBF0}">
      <dgm:prSet phldrT="[besedilo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 err="1"/>
            <a:t>Emerald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A7647BE-9CAB-42D6-899B-5E93B0542D92}" type="parTrans" cxnId="{04563B81-58A4-4BD3-BCDD-7C963D5DEF4E}">
      <dgm:prSet/>
      <dgm:spPr/>
      <dgm:t>
        <a:bodyPr/>
        <a:lstStyle/>
        <a:p>
          <a:endParaRPr lang="sl-SI"/>
        </a:p>
      </dgm:t>
    </dgm:pt>
    <dgm:pt modelId="{D56943A1-4A19-413C-9E1D-2E50D34002E9}" type="sibTrans" cxnId="{04563B81-58A4-4BD3-BCDD-7C963D5DEF4E}">
      <dgm:prSet/>
      <dgm:spPr/>
      <dgm:t>
        <a:bodyPr/>
        <a:lstStyle/>
        <a:p>
          <a:endParaRPr lang="sl-SI"/>
        </a:p>
      </dgm:t>
    </dgm:pt>
    <dgm:pt modelId="{7C411FC8-0BDB-4EDE-B603-9C6D45D9E024}">
      <dgm:prSet phldrT="[besedilo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Edward </a:t>
          </a:r>
          <a:r>
            <a:rPr lang="sl-SI" sz="1200" kern="1200" dirty="0" err="1"/>
            <a:t>Elgar</a:t>
          </a:r>
          <a:r>
            <a:rPr lang="sl-SI" sz="1200" kern="1200" dirty="0"/>
            <a:t> Publishing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27C05836-8E44-4E84-B35E-14F0916FF776}" type="parTrans" cxnId="{C6367225-61B8-48CD-A23E-7E04B1EAE0F9}">
      <dgm:prSet/>
      <dgm:spPr/>
      <dgm:t>
        <a:bodyPr/>
        <a:lstStyle/>
        <a:p>
          <a:endParaRPr lang="sl-SI"/>
        </a:p>
      </dgm:t>
    </dgm:pt>
    <dgm:pt modelId="{8295FD1C-0E3C-4B45-BCF5-BF6945B570B2}" type="sibTrans" cxnId="{C6367225-61B8-48CD-A23E-7E04B1EAE0F9}">
      <dgm:prSet/>
      <dgm:spPr/>
      <dgm:t>
        <a:bodyPr/>
        <a:lstStyle/>
        <a:p>
          <a:endParaRPr lang="sl-SI"/>
        </a:p>
      </dgm:t>
    </dgm:pt>
    <dgm:pt modelId="{62119DC5-C9FD-4D87-8808-B672A1A1755C}">
      <dgm:prSet phldrT="[besedilo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b="0" i="0" kern="1200" dirty="0"/>
            <a:t>IWA Publishing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692693D-B672-4AA0-802C-9501ED50BA2C}" type="parTrans" cxnId="{511CEE50-72C9-4F65-805B-45E8FFB27270}">
      <dgm:prSet/>
      <dgm:spPr/>
      <dgm:t>
        <a:bodyPr/>
        <a:lstStyle/>
        <a:p>
          <a:endParaRPr lang="sl-SI"/>
        </a:p>
      </dgm:t>
    </dgm:pt>
    <dgm:pt modelId="{DFE555FB-BA00-47DE-903F-9126D9124BF3}" type="sibTrans" cxnId="{511CEE50-72C9-4F65-805B-45E8FFB27270}">
      <dgm:prSet/>
      <dgm:spPr/>
      <dgm:t>
        <a:bodyPr/>
        <a:lstStyle/>
        <a:p>
          <a:endParaRPr lang="sl-SI"/>
        </a:p>
      </dgm:t>
    </dgm:pt>
    <dgm:pt modelId="{772CF81E-E830-4014-8376-5F3FC1A1BDBB}">
      <dgm:prSet phldrT="[besedilo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Oxford </a:t>
          </a:r>
          <a:r>
            <a:rPr lang="sl-SI" sz="1200" kern="1200" dirty="0" err="1"/>
            <a:t>University</a:t>
          </a:r>
          <a:r>
            <a:rPr lang="sl-SI" sz="1200" kern="1200" dirty="0"/>
            <a:t> </a:t>
          </a:r>
          <a:r>
            <a:rPr lang="sl-SI" sz="1200" kern="1200" dirty="0" err="1"/>
            <a:t>Press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70650F1C-806B-43E5-A4E6-073C743876DB}" type="parTrans" cxnId="{9CA49D53-3863-46B2-91B6-BD2497C12DAB}">
      <dgm:prSet/>
      <dgm:spPr/>
      <dgm:t>
        <a:bodyPr/>
        <a:lstStyle/>
        <a:p>
          <a:endParaRPr lang="sl-SI"/>
        </a:p>
      </dgm:t>
    </dgm:pt>
    <dgm:pt modelId="{450EA23D-D049-4487-A55D-EE29518889E3}" type="sibTrans" cxnId="{9CA49D53-3863-46B2-91B6-BD2497C12DAB}">
      <dgm:prSet/>
      <dgm:spPr/>
      <dgm:t>
        <a:bodyPr/>
        <a:lstStyle/>
        <a:p>
          <a:endParaRPr lang="sl-SI"/>
        </a:p>
      </dgm:t>
    </dgm:pt>
    <dgm:pt modelId="{D9022488-FBD7-4533-AFB4-496BE89A493A}">
      <dgm:prSet phldrT="[besedilo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Sage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8D2EFFC-CA55-465C-B0F0-1EA9AAD9FCA9}" type="parTrans" cxnId="{28A50E77-32CA-450A-9B84-39A18EDA716E}">
      <dgm:prSet/>
      <dgm:spPr/>
      <dgm:t>
        <a:bodyPr/>
        <a:lstStyle/>
        <a:p>
          <a:endParaRPr lang="sl-SI"/>
        </a:p>
      </dgm:t>
    </dgm:pt>
    <dgm:pt modelId="{BC0FE3AB-ED6F-4692-8FF9-B364CDE158AD}" type="sibTrans" cxnId="{28A50E77-32CA-450A-9B84-39A18EDA716E}">
      <dgm:prSet/>
      <dgm:spPr/>
      <dgm:t>
        <a:bodyPr/>
        <a:lstStyle/>
        <a:p>
          <a:endParaRPr lang="sl-SI"/>
        </a:p>
      </dgm:t>
    </dgm:pt>
    <dgm:pt modelId="{9EFE51FD-81E5-4247-9A99-2CA299281A0B}">
      <dgm:prSet phldrT="[besedilo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Taylor &amp; Francis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FA00613-38DB-416D-90C4-772FB781285C}" type="parTrans" cxnId="{816E14A9-1765-45BD-A1C4-B22A689B7127}">
      <dgm:prSet/>
      <dgm:spPr/>
      <dgm:t>
        <a:bodyPr/>
        <a:lstStyle/>
        <a:p>
          <a:endParaRPr lang="sl-SI"/>
        </a:p>
      </dgm:t>
    </dgm:pt>
    <dgm:pt modelId="{42EB88FC-47E1-45EC-8188-39AF577B8DCE}" type="sibTrans" cxnId="{816E14A9-1765-45BD-A1C4-B22A689B7127}">
      <dgm:prSet/>
      <dgm:spPr/>
      <dgm:t>
        <a:bodyPr/>
        <a:lstStyle/>
        <a:p>
          <a:endParaRPr lang="sl-SI"/>
        </a:p>
      </dgm:t>
    </dgm:pt>
    <dgm:pt modelId="{A6850E3D-BA63-4213-9AE1-998334E5AE19}" type="pres">
      <dgm:prSet presAssocID="{78A8A3FC-18BA-4D62-B03D-5E7D7C426078}" presName="linearFlow" presStyleCnt="0">
        <dgm:presLayoutVars>
          <dgm:dir/>
          <dgm:animLvl val="lvl"/>
          <dgm:resizeHandles val="exact"/>
        </dgm:presLayoutVars>
      </dgm:prSet>
      <dgm:spPr/>
    </dgm:pt>
    <dgm:pt modelId="{BE0BB87A-7BC2-4616-91BD-0F668D80A541}" type="pres">
      <dgm:prSet presAssocID="{9DB9AB73-11AC-420A-BD78-DBF5928DB793}" presName="composite" presStyleCnt="0"/>
      <dgm:spPr/>
    </dgm:pt>
    <dgm:pt modelId="{3055073A-D28D-4136-BE92-916D93693712}" type="pres">
      <dgm:prSet presAssocID="{9DB9AB73-11AC-420A-BD78-DBF5928DB793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5CFE6E8B-2A5D-4E58-9F84-BCBF1AAE57AD}" type="pres">
      <dgm:prSet presAssocID="{9DB9AB73-11AC-420A-BD78-DBF5928DB793}" presName="parSh" presStyleLbl="node1" presStyleIdx="0" presStyleCnt="1" custScaleY="34223" custLinFactNeighborX="20681" custLinFactNeighborY="-18714"/>
      <dgm:spPr/>
    </dgm:pt>
    <dgm:pt modelId="{7E5A43D4-C466-4F12-A1E5-0AA0F77E987C}" type="pres">
      <dgm:prSet presAssocID="{9DB9AB73-11AC-420A-BD78-DBF5928DB793}" presName="desTx" presStyleLbl="fgAcc1" presStyleIdx="0" presStyleCnt="1" custScaleX="98185" custScaleY="66452" custLinFactNeighborX="-39717" custLinFactNeighborY="-1852">
        <dgm:presLayoutVars>
          <dgm:bulletEnabled val="1"/>
        </dgm:presLayoutVars>
      </dgm:prSet>
      <dgm:spPr/>
    </dgm:pt>
  </dgm:ptLst>
  <dgm:cxnLst>
    <dgm:cxn modelId="{35E7B501-E42E-4F43-8097-065FDC1AE137}" type="presOf" srcId="{772CF81E-E830-4014-8376-5F3FC1A1BDBB}" destId="{7E5A43D4-C466-4F12-A1E5-0AA0F77E987C}" srcOrd="0" destOrd="6" presId="urn:microsoft.com/office/officeart/2005/8/layout/process3"/>
    <dgm:cxn modelId="{84B97402-3238-4EC7-9D3B-0B2D6677C68D}" type="presOf" srcId="{8A12C602-8A2F-46F7-B406-1AF4DA11CBF0}" destId="{7E5A43D4-C466-4F12-A1E5-0AA0F77E987C}" srcOrd="0" destOrd="3" presId="urn:microsoft.com/office/officeart/2005/8/layout/process3"/>
    <dgm:cxn modelId="{F0CD1813-1306-4B8B-AA2F-8EB6912EB081}" srcId="{9DB9AB73-11AC-420A-BD78-DBF5928DB793}" destId="{B46C678D-B9FA-4B80-B224-E0C81EE96EFD}" srcOrd="1" destOrd="0" parTransId="{1E4E3D69-4748-482F-ACC9-308509A6D81F}" sibTransId="{9C9B43A8-2E4F-4236-878C-AD589FF3C6FA}"/>
    <dgm:cxn modelId="{26C2A518-2A89-4A2E-A726-032FDF0B6F02}" type="presOf" srcId="{78A8A3FC-18BA-4D62-B03D-5E7D7C426078}" destId="{A6850E3D-BA63-4213-9AE1-998334E5AE19}" srcOrd="0" destOrd="0" presId="urn:microsoft.com/office/officeart/2005/8/layout/process3"/>
    <dgm:cxn modelId="{C6367225-61B8-48CD-A23E-7E04B1EAE0F9}" srcId="{9DB9AB73-11AC-420A-BD78-DBF5928DB793}" destId="{7C411FC8-0BDB-4EDE-B603-9C6D45D9E024}" srcOrd="4" destOrd="0" parTransId="{27C05836-8E44-4E84-B35E-14F0916FF776}" sibTransId="{8295FD1C-0E3C-4B45-BCF5-BF6945B570B2}"/>
    <dgm:cxn modelId="{BD03302A-388D-40DD-AC13-10BDBFEDCD1A}" type="presOf" srcId="{62119DC5-C9FD-4D87-8808-B672A1A1755C}" destId="{7E5A43D4-C466-4F12-A1E5-0AA0F77E987C}" srcOrd="0" destOrd="5" presId="urn:microsoft.com/office/officeart/2005/8/layout/process3"/>
    <dgm:cxn modelId="{5F9A8C38-2147-4745-82F4-4A0C118836E9}" type="presOf" srcId="{7F4A2782-5C1B-465E-AB8B-18EE8159D9BD}" destId="{7E5A43D4-C466-4F12-A1E5-0AA0F77E987C}" srcOrd="0" destOrd="0" presId="urn:microsoft.com/office/officeart/2005/8/layout/process3"/>
    <dgm:cxn modelId="{E1F4CF42-9BBF-4264-AC38-68D6A2A4E3B0}" srcId="{78A8A3FC-18BA-4D62-B03D-5E7D7C426078}" destId="{9DB9AB73-11AC-420A-BD78-DBF5928DB793}" srcOrd="0" destOrd="0" parTransId="{F56D8112-EDAD-4A1B-8968-63F5B99E0171}" sibTransId="{5BD6A289-30B4-4314-90A1-CB30C0DDEB11}"/>
    <dgm:cxn modelId="{39103263-9038-4D31-9357-C969E70809E2}" type="presOf" srcId="{7C411FC8-0BDB-4EDE-B603-9C6D45D9E024}" destId="{7E5A43D4-C466-4F12-A1E5-0AA0F77E987C}" srcOrd="0" destOrd="4" presId="urn:microsoft.com/office/officeart/2005/8/layout/process3"/>
    <dgm:cxn modelId="{45F9F363-D3BA-4AFC-87ED-27CC952671D4}" type="presOf" srcId="{9DB9AB73-11AC-420A-BD78-DBF5928DB793}" destId="{5CFE6E8B-2A5D-4E58-9F84-BCBF1AAE57AD}" srcOrd="1" destOrd="0" presId="urn:microsoft.com/office/officeart/2005/8/layout/process3"/>
    <dgm:cxn modelId="{16BD5B4C-3E45-4749-A602-81698FC99286}" srcId="{9DB9AB73-11AC-420A-BD78-DBF5928DB793}" destId="{7F4A2782-5C1B-465E-AB8B-18EE8159D9BD}" srcOrd="0" destOrd="0" parTransId="{8D557D63-7E49-448E-9EAA-503C1551914A}" sibTransId="{A140D4F1-E0DC-41A2-9742-7A3A23C5E168}"/>
    <dgm:cxn modelId="{BE1C254E-A1FE-4D56-84C5-401FAA43DC40}" type="presOf" srcId="{9EFE51FD-81E5-4247-9A99-2CA299281A0B}" destId="{7E5A43D4-C466-4F12-A1E5-0AA0F77E987C}" srcOrd="0" destOrd="8" presId="urn:microsoft.com/office/officeart/2005/8/layout/process3"/>
    <dgm:cxn modelId="{BE61854F-8368-4513-BAD3-EEBD54534F06}" type="presOf" srcId="{B46C678D-B9FA-4B80-B224-E0C81EE96EFD}" destId="{7E5A43D4-C466-4F12-A1E5-0AA0F77E987C}" srcOrd="0" destOrd="1" presId="urn:microsoft.com/office/officeart/2005/8/layout/process3"/>
    <dgm:cxn modelId="{511CEE50-72C9-4F65-805B-45E8FFB27270}" srcId="{9DB9AB73-11AC-420A-BD78-DBF5928DB793}" destId="{62119DC5-C9FD-4D87-8808-B672A1A1755C}" srcOrd="5" destOrd="0" parTransId="{D692693D-B672-4AA0-802C-9501ED50BA2C}" sibTransId="{DFE555FB-BA00-47DE-903F-9126D9124BF3}"/>
    <dgm:cxn modelId="{9CA49D53-3863-46B2-91B6-BD2497C12DAB}" srcId="{9DB9AB73-11AC-420A-BD78-DBF5928DB793}" destId="{772CF81E-E830-4014-8376-5F3FC1A1BDBB}" srcOrd="6" destOrd="0" parTransId="{70650F1C-806B-43E5-A4E6-073C743876DB}" sibTransId="{450EA23D-D049-4487-A55D-EE29518889E3}"/>
    <dgm:cxn modelId="{236A3175-E278-41DE-AFB2-C7E6FD54BBE0}" type="presOf" srcId="{9A6D6972-F53F-403F-A23C-C51C00F649F2}" destId="{7E5A43D4-C466-4F12-A1E5-0AA0F77E987C}" srcOrd="0" destOrd="2" presId="urn:microsoft.com/office/officeart/2005/8/layout/process3"/>
    <dgm:cxn modelId="{28A50E77-32CA-450A-9B84-39A18EDA716E}" srcId="{9DB9AB73-11AC-420A-BD78-DBF5928DB793}" destId="{D9022488-FBD7-4533-AFB4-496BE89A493A}" srcOrd="7" destOrd="0" parTransId="{E8D2EFFC-CA55-465C-B0F0-1EA9AAD9FCA9}" sibTransId="{BC0FE3AB-ED6F-4692-8FF9-B364CDE158AD}"/>
    <dgm:cxn modelId="{04563B81-58A4-4BD3-BCDD-7C963D5DEF4E}" srcId="{9DB9AB73-11AC-420A-BD78-DBF5928DB793}" destId="{8A12C602-8A2F-46F7-B406-1AF4DA11CBF0}" srcOrd="3" destOrd="0" parTransId="{CA7647BE-9CAB-42D6-899B-5E93B0542D92}" sibTransId="{D56943A1-4A19-413C-9E1D-2E50D34002E9}"/>
    <dgm:cxn modelId="{B663A997-79D6-42D8-8031-8738A67AC5F6}" type="presOf" srcId="{9DB9AB73-11AC-420A-BD78-DBF5928DB793}" destId="{3055073A-D28D-4136-BE92-916D93693712}" srcOrd="0" destOrd="0" presId="urn:microsoft.com/office/officeart/2005/8/layout/process3"/>
    <dgm:cxn modelId="{816E14A9-1765-45BD-A1C4-B22A689B7127}" srcId="{9DB9AB73-11AC-420A-BD78-DBF5928DB793}" destId="{9EFE51FD-81E5-4247-9A99-2CA299281A0B}" srcOrd="8" destOrd="0" parTransId="{CFA00613-38DB-416D-90C4-772FB781285C}" sibTransId="{42EB88FC-47E1-45EC-8188-39AF577B8DCE}"/>
    <dgm:cxn modelId="{B4DC5BBF-6BE9-422D-B439-575BEC7DF3DC}" type="presOf" srcId="{D9022488-FBD7-4533-AFB4-496BE89A493A}" destId="{7E5A43D4-C466-4F12-A1E5-0AA0F77E987C}" srcOrd="0" destOrd="7" presId="urn:microsoft.com/office/officeart/2005/8/layout/process3"/>
    <dgm:cxn modelId="{C96948D8-8063-4E73-A0F9-AC6C71A56E51}" srcId="{9DB9AB73-11AC-420A-BD78-DBF5928DB793}" destId="{9A6D6972-F53F-403F-A23C-C51C00F649F2}" srcOrd="2" destOrd="0" parTransId="{84BB9F59-D7AC-4771-ABC4-EE08768F108D}" sibTransId="{2B0A2222-1B32-459F-AD06-EECF8F9ABB6E}"/>
    <dgm:cxn modelId="{E5846D8D-A761-44CA-931F-72DD71D338DF}" type="presParOf" srcId="{A6850E3D-BA63-4213-9AE1-998334E5AE19}" destId="{BE0BB87A-7BC2-4616-91BD-0F668D80A541}" srcOrd="0" destOrd="0" presId="urn:microsoft.com/office/officeart/2005/8/layout/process3"/>
    <dgm:cxn modelId="{28D90EA3-28B1-4672-83B6-2891BBD7A345}" type="presParOf" srcId="{BE0BB87A-7BC2-4616-91BD-0F668D80A541}" destId="{3055073A-D28D-4136-BE92-916D93693712}" srcOrd="0" destOrd="0" presId="urn:microsoft.com/office/officeart/2005/8/layout/process3"/>
    <dgm:cxn modelId="{C7DA9CC6-329F-458D-BB8F-6293362B3419}" type="presParOf" srcId="{BE0BB87A-7BC2-4616-91BD-0F668D80A541}" destId="{5CFE6E8B-2A5D-4E58-9F84-BCBF1AAE57AD}" srcOrd="1" destOrd="0" presId="urn:microsoft.com/office/officeart/2005/8/layout/process3"/>
    <dgm:cxn modelId="{CB455DFF-7E7A-4F5F-A3E6-8EA1D633693E}" type="presParOf" srcId="{BE0BB87A-7BC2-4616-91BD-0F668D80A541}" destId="{7E5A43D4-C466-4F12-A1E5-0AA0F77E987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C8FA4-3A05-4613-B266-D936430A8488}">
      <dsp:nvSpPr>
        <dsp:cNvPr id="0" name=""/>
        <dsp:cNvSpPr/>
      </dsp:nvSpPr>
      <dsp:spPr>
        <a:xfrm>
          <a:off x="5654" y="136336"/>
          <a:ext cx="2571181" cy="8208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Kdo?</a:t>
          </a:r>
        </a:p>
      </dsp:txBody>
      <dsp:txXfrm>
        <a:off x="5654" y="136336"/>
        <a:ext cx="2571181" cy="547200"/>
      </dsp:txXfrm>
    </dsp:sp>
    <dsp:sp modelId="{483C0B8A-4959-4164-AAA1-B5BA75CE8893}">
      <dsp:nvSpPr>
        <dsp:cNvPr id="0" name=""/>
        <dsp:cNvSpPr/>
      </dsp:nvSpPr>
      <dsp:spPr>
        <a:xfrm>
          <a:off x="532282" y="797757"/>
          <a:ext cx="2571181" cy="1567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Dopisni avtor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Član določene institucije</a:t>
          </a:r>
        </a:p>
      </dsp:txBody>
      <dsp:txXfrm>
        <a:off x="578180" y="843655"/>
        <a:ext cx="2479385" cy="1475262"/>
      </dsp:txXfrm>
    </dsp:sp>
    <dsp:sp modelId="{8A685023-A43C-4C4A-AA11-D3F48E2EF77C}">
      <dsp:nvSpPr>
        <dsp:cNvPr id="0" name=""/>
        <dsp:cNvSpPr/>
      </dsp:nvSpPr>
      <dsp:spPr>
        <a:xfrm>
          <a:off x="2966618" y="89861"/>
          <a:ext cx="826337" cy="640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300" kern="1200"/>
        </a:p>
      </dsp:txBody>
      <dsp:txXfrm>
        <a:off x="2966618" y="217891"/>
        <a:ext cx="634292" cy="384089"/>
      </dsp:txXfrm>
    </dsp:sp>
    <dsp:sp modelId="{3748EE5D-3313-40BA-AFB7-FED570A6C2EA}">
      <dsp:nvSpPr>
        <dsp:cNvPr id="0" name=""/>
        <dsp:cNvSpPr/>
      </dsp:nvSpPr>
      <dsp:spPr>
        <a:xfrm>
          <a:off x="4135964" y="136336"/>
          <a:ext cx="2571181" cy="820800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Kje?</a:t>
          </a:r>
        </a:p>
      </dsp:txBody>
      <dsp:txXfrm>
        <a:off x="4135964" y="136336"/>
        <a:ext cx="2571181" cy="547200"/>
      </dsp:txXfrm>
    </dsp:sp>
    <dsp:sp modelId="{52268AA5-0809-42E8-AC73-1A1AE3535942}">
      <dsp:nvSpPr>
        <dsp:cNvPr id="0" name=""/>
        <dsp:cNvSpPr/>
      </dsp:nvSpPr>
      <dsp:spPr>
        <a:xfrm>
          <a:off x="4662591" y="797757"/>
          <a:ext cx="2571181" cy="1567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Revije, ki so vključene v dogovor</a:t>
          </a:r>
        </a:p>
      </dsp:txBody>
      <dsp:txXfrm>
        <a:off x="4708489" y="843655"/>
        <a:ext cx="2479385" cy="1475262"/>
      </dsp:txXfrm>
    </dsp:sp>
    <dsp:sp modelId="{C6EB758B-570A-4BC0-A980-3FED7F477027}">
      <dsp:nvSpPr>
        <dsp:cNvPr id="0" name=""/>
        <dsp:cNvSpPr/>
      </dsp:nvSpPr>
      <dsp:spPr>
        <a:xfrm>
          <a:off x="7096928" y="89861"/>
          <a:ext cx="826337" cy="640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300" kern="1200"/>
        </a:p>
      </dsp:txBody>
      <dsp:txXfrm>
        <a:off x="7096928" y="217891"/>
        <a:ext cx="634292" cy="384089"/>
      </dsp:txXfrm>
    </dsp:sp>
    <dsp:sp modelId="{965AD12E-7068-4BC7-8C52-5264AF40B111}">
      <dsp:nvSpPr>
        <dsp:cNvPr id="0" name=""/>
        <dsp:cNvSpPr/>
      </dsp:nvSpPr>
      <dsp:spPr>
        <a:xfrm>
          <a:off x="8266273" y="136336"/>
          <a:ext cx="2571181" cy="82080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Kako?</a:t>
          </a:r>
        </a:p>
      </dsp:txBody>
      <dsp:txXfrm>
        <a:off x="8266273" y="136336"/>
        <a:ext cx="2571181" cy="547200"/>
      </dsp:txXfrm>
    </dsp:sp>
    <dsp:sp modelId="{050C3428-9897-42D1-BD26-8862013A4F31}">
      <dsp:nvSpPr>
        <dsp:cNvPr id="0" name=""/>
        <dsp:cNvSpPr/>
      </dsp:nvSpPr>
      <dsp:spPr>
        <a:xfrm>
          <a:off x="8792901" y="797757"/>
          <a:ext cx="2571181" cy="1567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/>
            <a:t>Uporaba institucionalnega naslova e-pošte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/>
            <a:t>Članstvo v instituciji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600" kern="1200" dirty="0">
              <a:solidFill>
                <a:srgbClr val="C00000"/>
              </a:solidFill>
            </a:rPr>
            <a:t>DRUGO!</a:t>
          </a:r>
          <a:endParaRPr lang="sl-SI" sz="1600" kern="1200" dirty="0"/>
        </a:p>
      </dsp:txBody>
      <dsp:txXfrm>
        <a:off x="8838799" y="843655"/>
        <a:ext cx="2479385" cy="1475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E6E8B-2A5D-4E58-9F84-BCBF1AAE57AD}">
      <dsp:nvSpPr>
        <dsp:cNvPr id="0" name=""/>
        <dsp:cNvSpPr/>
      </dsp:nvSpPr>
      <dsp:spPr>
        <a:xfrm>
          <a:off x="666109" y="0"/>
          <a:ext cx="3252182" cy="8722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Založniki</a:t>
          </a:r>
        </a:p>
      </dsp:txBody>
      <dsp:txXfrm>
        <a:off x="666109" y="0"/>
        <a:ext cx="3252182" cy="445197"/>
      </dsp:txXfrm>
    </dsp:sp>
    <dsp:sp modelId="{7E5A43D4-C466-4F12-A1E5-0AA0F77E987C}">
      <dsp:nvSpPr>
        <dsp:cNvPr id="0" name=""/>
        <dsp:cNvSpPr/>
      </dsp:nvSpPr>
      <dsp:spPr>
        <a:xfrm>
          <a:off x="0" y="542399"/>
          <a:ext cx="3193155" cy="2258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American</a:t>
          </a:r>
          <a:r>
            <a:rPr lang="sl-SI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Psychological</a:t>
          </a:r>
          <a:r>
            <a:rPr lang="sl-SI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sl-SI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Association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 err="1"/>
            <a:t>Brill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De </a:t>
          </a:r>
          <a:r>
            <a:rPr lang="sl-SI" sz="1200" kern="1200" dirty="0" err="1"/>
            <a:t>Gruyter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 err="1"/>
            <a:t>Emerald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Edward </a:t>
          </a:r>
          <a:r>
            <a:rPr lang="sl-SI" sz="1200" kern="1200" dirty="0" err="1"/>
            <a:t>Elgar</a:t>
          </a:r>
          <a:r>
            <a:rPr lang="sl-SI" sz="1200" kern="1200" dirty="0"/>
            <a:t> Publishing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b="0" i="0" kern="1200" dirty="0"/>
            <a:t>IWA Publishing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Oxford </a:t>
          </a:r>
          <a:r>
            <a:rPr lang="sl-SI" sz="1200" kern="1200" dirty="0" err="1"/>
            <a:t>University</a:t>
          </a:r>
          <a:r>
            <a:rPr lang="sl-SI" sz="1200" kern="1200" dirty="0"/>
            <a:t> </a:t>
          </a:r>
          <a:r>
            <a:rPr lang="sl-SI" sz="1200" kern="1200" dirty="0" err="1"/>
            <a:t>Press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Sage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sl-SI" sz="1200" kern="1200" dirty="0"/>
            <a:t>Taylor &amp; Francis</a:t>
          </a:r>
          <a:endParaRPr lang="sl-SI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6143" y="608542"/>
        <a:ext cx="3060869" cy="2126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996C-2901-4A7A-A971-1CD4EA1AE121}" type="datetimeFigureOut">
              <a:rPr lang="sl-SI" smtClean="0"/>
              <a:t>22. 04. 2025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F02D-E2B0-4E4E-A95A-B4CDD165AB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2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3285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1755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78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543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Elsevier</a:t>
            </a:r>
            <a:r>
              <a:rPr lang="sl-SI" dirty="0"/>
              <a:t>,</a:t>
            </a:r>
            <a:r>
              <a:rPr lang="sl-SI" baseline="0" dirty="0"/>
              <a:t> vavčerji za: </a:t>
            </a:r>
            <a:r>
              <a:rPr lang="sl-SI" baseline="0" dirty="0" err="1"/>
              <a:t>Case</a:t>
            </a:r>
            <a:r>
              <a:rPr lang="sl-SI" baseline="0" dirty="0"/>
              <a:t> </a:t>
            </a:r>
            <a:r>
              <a:rPr lang="sl-SI" baseline="0" dirty="0" err="1"/>
              <a:t>reports</a:t>
            </a:r>
            <a:r>
              <a:rPr lang="sl-SI" baseline="0" dirty="0"/>
              <a:t>, Data in </a:t>
            </a:r>
            <a:r>
              <a:rPr lang="sl-SI" baseline="0" dirty="0" err="1"/>
              <a:t>Briefs</a:t>
            </a:r>
            <a:r>
              <a:rPr lang="sl-SI" baseline="0" dirty="0"/>
              <a:t>, </a:t>
            </a:r>
            <a:r>
              <a:rPr lang="sl-SI" baseline="0" dirty="0" err="1"/>
              <a:t>Full-length</a:t>
            </a:r>
            <a:r>
              <a:rPr lang="sl-SI" baseline="0" dirty="0"/>
              <a:t> </a:t>
            </a:r>
            <a:r>
              <a:rPr lang="sl-SI" baseline="0" dirty="0" err="1"/>
              <a:t>articles</a:t>
            </a:r>
            <a:r>
              <a:rPr lang="sl-SI" baseline="0" dirty="0"/>
              <a:t>, </a:t>
            </a:r>
            <a:r>
              <a:rPr lang="sl-SI" baseline="0" dirty="0" err="1"/>
              <a:t>Micro-articles</a:t>
            </a:r>
            <a:r>
              <a:rPr lang="sl-SI" baseline="0" dirty="0"/>
              <a:t>, Original software </a:t>
            </a:r>
            <a:r>
              <a:rPr lang="sl-SI" baseline="0" dirty="0" err="1"/>
              <a:t>publication</a:t>
            </a:r>
            <a:r>
              <a:rPr lang="sl-SI" baseline="0" dirty="0"/>
              <a:t>, </a:t>
            </a:r>
            <a:r>
              <a:rPr lang="sl-SI" baseline="0" dirty="0" err="1"/>
              <a:t>Practice</a:t>
            </a:r>
            <a:r>
              <a:rPr lang="sl-SI" baseline="0" dirty="0"/>
              <a:t> </a:t>
            </a:r>
            <a:r>
              <a:rPr lang="sl-SI" baseline="0" dirty="0" err="1"/>
              <a:t>guidelines</a:t>
            </a:r>
            <a:r>
              <a:rPr lang="sl-SI" baseline="0" dirty="0"/>
              <a:t>, </a:t>
            </a:r>
            <a:r>
              <a:rPr lang="sl-SI" baseline="0" dirty="0" err="1"/>
              <a:t>Protocols</a:t>
            </a:r>
            <a:r>
              <a:rPr lang="sl-SI" baseline="0" dirty="0"/>
              <a:t>, </a:t>
            </a:r>
            <a:r>
              <a:rPr lang="sl-SI" baseline="0" dirty="0" err="1"/>
              <a:t>Review</a:t>
            </a:r>
            <a:r>
              <a:rPr lang="sl-SI" baseline="0" dirty="0"/>
              <a:t> </a:t>
            </a:r>
            <a:r>
              <a:rPr lang="sl-SI" baseline="0" dirty="0" err="1"/>
              <a:t>articles</a:t>
            </a:r>
            <a:r>
              <a:rPr lang="sl-SI" baseline="0" dirty="0"/>
              <a:t>, </a:t>
            </a:r>
            <a:r>
              <a:rPr lang="sl-SI" baseline="0" dirty="0" err="1"/>
              <a:t>Replication</a:t>
            </a:r>
            <a:r>
              <a:rPr lang="sl-SI" baseline="0" dirty="0"/>
              <a:t> </a:t>
            </a:r>
            <a:r>
              <a:rPr lang="sl-SI" baseline="0" dirty="0" err="1"/>
              <a:t>studies</a:t>
            </a:r>
            <a:r>
              <a:rPr lang="sl-SI" baseline="0" dirty="0"/>
              <a:t>, Short </a:t>
            </a:r>
            <a:r>
              <a:rPr lang="sl-SI" baseline="0" dirty="0" err="1"/>
              <a:t>communications</a:t>
            </a:r>
            <a:r>
              <a:rPr lang="sl-SI" baseline="0" dirty="0"/>
              <a:t>, Short </a:t>
            </a:r>
            <a:r>
              <a:rPr lang="sl-SI" baseline="0" dirty="0" err="1"/>
              <a:t>surveys</a:t>
            </a:r>
            <a:r>
              <a:rPr lang="sl-SI" baseline="0" dirty="0"/>
              <a:t>, Video </a:t>
            </a:r>
            <a:r>
              <a:rPr lang="sl-SI" baseline="0" dirty="0" err="1"/>
              <a:t>articles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179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Wiley</a:t>
            </a:r>
            <a:r>
              <a:rPr lang="sl-SI" dirty="0"/>
              <a:t>,</a:t>
            </a:r>
            <a:r>
              <a:rPr lang="sl-SI" baseline="0" dirty="0"/>
              <a:t> vavčerji za:</a:t>
            </a:r>
            <a:r>
              <a:rPr lang="sl-SI" dirty="0"/>
              <a:t> </a:t>
            </a:r>
            <a:r>
              <a:rPr lang="en-US" dirty="0"/>
              <a:t>Case Study, Commentary, Data Article, Education, Lecture, Method and Protocol, Perspective, Practice and Policy, Rapid Publication, Research Article, Review Article, Short Communication, Technical Note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314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979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Springer</a:t>
            </a:r>
            <a:r>
              <a:rPr lang="sl-SI" baseline="0" dirty="0"/>
              <a:t> Nature, vavčerji za: </a:t>
            </a:r>
            <a:r>
              <a:rPr lang="en-US" dirty="0"/>
              <a:t>Original Paper, Review Paper, Brief Communication, Continuing Education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0775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Springer</a:t>
            </a:r>
            <a:r>
              <a:rPr lang="sl-SI" baseline="0" dirty="0"/>
              <a:t> Nature, vavčerji za: </a:t>
            </a:r>
            <a:r>
              <a:rPr lang="en-US" dirty="0"/>
              <a:t>Original Paper, Review Paper, Brief Communication, Continuing Education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92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IOP Science,</a:t>
            </a:r>
            <a:r>
              <a:rPr lang="sl-SI" baseline="0" dirty="0"/>
              <a:t> vavčerji za: r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esearch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paper, special issue, letter and review article</a:t>
            </a:r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0282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618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22. 04. 2025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22. 04. 2025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22. 04. 2025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22. 04. 2025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22. 04. 2025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22. 04. 2025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22. 04. 2025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22. 04. 2025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22. 04. 2025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22. 04. 2025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22. 04. 2025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22. 04. 2025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ctk.uni-lj.si/konzorciji-ctk/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1.png"/><Relationship Id="rId2" Type="http://schemas.openxmlformats.org/officeDocument/2006/relationships/image" Target="../media/image9.png"/><Relationship Id="rId16" Type="http://schemas.openxmlformats.org/officeDocument/2006/relationships/hyperlink" Target="mailto:odprti-dostop@nuk.uni-lj.si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hyperlink" Target="https://www.ctk.uni-lj.si/konzorciji-ctk/" TargetMode="Externa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hyperlink" Target="https://mreznik.nuk.uni-lj.si/sl/odprta-znanost/ugodnosti-za-raziskovalc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k.uni-lj.si/konzorciji-ctk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reements.journals.elsevier.com/sloveni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uthorservices.wiley.com/asset/Wiley-Journal-APCs-OnlineOpen.xls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ource-cms.springernature.com/springer-cms/rest/v1/content/23817278/data/v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shingsupport.iopscience.iop.org/questions/eligible-journals-transformative-agreement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shingsupport.iopscience.iop.org/questions/institutional-open-access-agreement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coalition-s.org/plan-s-funders-implementation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checkertool.or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2.sherpa.ac.uk/romeo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open-research-europe.ec.europa.eu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ja.vihar@ctk.uni-lj.si" TargetMode="External"/><Relationship Id="rId5" Type="http://schemas.openxmlformats.org/officeDocument/2006/relationships/hyperlink" Target="mailto:miro.pusnik@ctk.uni-lj.si" TargetMode="External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SL/TXT/?uri=CELEX:32021R0695" TargetMode="External"/><Relationship Id="rId7" Type="http://schemas.openxmlformats.org/officeDocument/2006/relationships/hyperlink" Target="https://www.uradni-list.si/_pdf/2023/Ur/u2023059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srs.si/Pis.web/pregledPredpisa?id=ZAKO7733" TargetMode="External"/><Relationship Id="rId5" Type="http://schemas.openxmlformats.org/officeDocument/2006/relationships/hyperlink" Target="https://www.gov.si/assets/ministrstva/MVZI/Znanost/Dokumenti/AN_VG_5.docx" TargetMode="External"/><Relationship Id="rId4" Type="http://schemas.openxmlformats.org/officeDocument/2006/relationships/hyperlink" Target="http://www.uradni-list.si/1/objava.jsp?sop=2022-01-09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info/funding-tenders/opportunities/docs/2021-2027/common/guidance/aga_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809016" y="239852"/>
            <a:ext cx="9965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Možnosti in ugodnosti pri odprtem objavljanju za slovensko akademsko skupnost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771455" y="4160341"/>
            <a:ext cx="814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</a:rPr>
              <a:t>online</a:t>
            </a:r>
            <a:r>
              <a:rPr lang="sl-SI" sz="2000" dirty="0">
                <a:solidFill>
                  <a:schemeClr val="bg1"/>
                </a:solidFill>
              </a:rPr>
              <a:t>, Centralna tehniška knjižnica Univerze v Ljubljani, Predstavitev za </a:t>
            </a:r>
            <a:r>
              <a:rPr lang="sl-SI" sz="2000" dirty="0" err="1">
                <a:solidFill>
                  <a:schemeClr val="bg1"/>
                </a:solidFill>
              </a:rPr>
              <a:t>konzorcijske</a:t>
            </a:r>
            <a:r>
              <a:rPr lang="sl-SI" sz="2000" dirty="0">
                <a:solidFill>
                  <a:schemeClr val="bg1"/>
                </a:solidFill>
              </a:rPr>
              <a:t> partnerje in širšo javnost, 28. 9. 2023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A914838-4BC7-4B68-9AD9-685F2324DE3C}"/>
              </a:ext>
            </a:extLst>
          </p:cNvPr>
          <p:cNvSpPr txBox="1"/>
          <p:nvPr/>
        </p:nvSpPr>
        <p:spPr>
          <a:xfrm>
            <a:off x="809016" y="2987436"/>
            <a:ext cx="7214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Herman ERČULJ, Narodna in univerzitetna knjižnica</a:t>
            </a:r>
          </a:p>
          <a:p>
            <a:r>
              <a:rPr lang="sl-SI" sz="2000" dirty="0">
                <a:solidFill>
                  <a:schemeClr val="bg1"/>
                </a:solidFill>
              </a:rPr>
              <a:t>Maja VIHAR, Centralna tehniška knjižnica Univerze v Ljubljani</a:t>
            </a:r>
          </a:p>
          <a:p>
            <a:r>
              <a:rPr lang="sl-SI" sz="2000" dirty="0">
                <a:solidFill>
                  <a:schemeClr val="bg1"/>
                </a:solidFill>
              </a:rPr>
              <a:t>mag. Miro PUŠNIK, Centralna tehniška knjižnica Univerze v Ljubljani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6334B18-DC3E-40E3-8D64-AEB8D9D2B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55" y="5409403"/>
            <a:ext cx="941394" cy="33169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A61E71A-9AAA-4837-BAD6-48168D6CD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47" y="5974497"/>
            <a:ext cx="674594" cy="3837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8" y="914300"/>
            <a:ext cx="10622521" cy="817418"/>
          </a:xfrm>
        </p:spPr>
        <p:txBody>
          <a:bodyPr>
            <a:normAutofit fontScale="90000"/>
          </a:bodyPr>
          <a:lstStyle/>
          <a:p>
            <a:pPr lvl="0"/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r>
              <a:rPr lang="sl-SI" sz="5000" b="1" dirty="0">
                <a:solidFill>
                  <a:srgbClr val="ED7D31"/>
                </a:solidFill>
                <a:latin typeface="Calibri"/>
              </a:rPr>
              <a:t>Ali Uredba 59/23 in Obzorje Evropa prepovedujeta objave v hibridnih revijah?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2C0FEE9-E12B-4E3F-B1C6-F16A0ABFB402}"/>
              </a:ext>
            </a:extLst>
          </p:cNvPr>
          <p:cNvSpPr/>
          <p:nvPr/>
        </p:nvSpPr>
        <p:spPr>
          <a:xfrm>
            <a:off x="911342" y="2466682"/>
            <a:ext cx="100711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 dirty="0"/>
              <a:t>Niti Uredba 59/23 niti zahteve Obzorja Evropa ne prepovedujejo objav v hibridnih revijah, </a:t>
            </a:r>
            <a:r>
              <a:rPr lang="sl-SI" sz="2400" u="sng" dirty="0"/>
              <a:t>ne dovoljujejo pa individualnega plačila APC-jev iz projektnih sredstev.</a:t>
            </a:r>
          </a:p>
          <a:p>
            <a:pPr algn="just"/>
            <a:endParaRPr lang="sl-SI" sz="1200" dirty="0"/>
          </a:p>
          <a:p>
            <a:r>
              <a:rPr lang="sl-SI" sz="2400" dirty="0"/>
              <a:t>Objave v okviru preoblikovalnih pogodb so velika prednost za raziskovalce, ker: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Lahko objavijo v hibridni reviji (odprtost pokrije nabavni konzorcij oz. JRO kot član konzorcija).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Raziskovalci s tem nimajo dodatnega dela.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Ekonomičnost oz. vzdržna cena APC-jev.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Preprečujemo dvojno zaračunavanje (</a:t>
            </a:r>
            <a:r>
              <a:rPr lang="sl-SI" sz="2000" dirty="0" err="1"/>
              <a:t>double</a:t>
            </a:r>
            <a:r>
              <a:rPr lang="sl-SI" sz="2000" dirty="0"/>
              <a:t> </a:t>
            </a:r>
            <a:r>
              <a:rPr lang="sl-SI" sz="2000" dirty="0" err="1"/>
              <a:t>dipping</a:t>
            </a:r>
            <a:r>
              <a:rPr lang="sl-SI" sz="2000" dirty="0"/>
              <a:t>). </a:t>
            </a:r>
          </a:p>
          <a:p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236219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9644" y="982232"/>
            <a:ext cx="9868377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Konzorciji: zagotavljanje ugodnosti pri odprtem objavljanju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70EFCB96-A413-433B-90CB-8608B5380F8D}"/>
              </a:ext>
            </a:extLst>
          </p:cNvPr>
          <p:cNvSpPr/>
          <p:nvPr/>
        </p:nvSpPr>
        <p:spPr>
          <a:xfrm>
            <a:off x="765058" y="1994057"/>
            <a:ext cx="106994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r>
              <a:rPr lang="sl-SI" sz="2400" dirty="0"/>
              <a:t>Konzorcij neformalno združuje zainteresirane institucije, ki s sodelovanjem, skupnimi aktivnostmi in skupnimi viri dosežejo ugodnejše pogoje v licenčnih pogodbah z založniki tuje znanstvene literature.</a:t>
            </a:r>
          </a:p>
          <a:p>
            <a:endParaRPr lang="sl-SI" sz="2400" dirty="0"/>
          </a:p>
          <a:p>
            <a:r>
              <a:rPr lang="sl-SI" sz="2400" b="1" dirty="0"/>
              <a:t>Preoblikovalne pogodbe (</a:t>
            </a:r>
            <a:r>
              <a:rPr lang="sl-SI" sz="2400" b="1" dirty="0" err="1"/>
              <a:t>Transformative</a:t>
            </a:r>
            <a:r>
              <a:rPr lang="sl-SI" sz="2400" b="1" dirty="0"/>
              <a:t> Agreements) </a:t>
            </a:r>
            <a:r>
              <a:rPr lang="sl-SI" sz="2400" dirty="0"/>
              <a:t>so pogodbe za servise naročniških, hibridnih revij, ki poleg branja vsebin zagotavljajo tudi določeno (včasih lahko neomejeno) kvoto vnaprej plačanih APC-jev, ki jih koristijo raziskovalci s članic konzorcijev.</a:t>
            </a:r>
          </a:p>
          <a:p>
            <a:endParaRPr lang="sl-SI" sz="2400" dirty="0"/>
          </a:p>
          <a:p>
            <a:r>
              <a:rPr lang="sl-SI" sz="2400" dirty="0"/>
              <a:t>Pogosto govorimo o </a:t>
            </a:r>
            <a:r>
              <a:rPr lang="sl-SI" sz="2400" dirty="0" err="1"/>
              <a:t>Read</a:t>
            </a:r>
            <a:r>
              <a:rPr lang="sl-SI" sz="2400" dirty="0"/>
              <a:t> &amp; </a:t>
            </a:r>
            <a:r>
              <a:rPr lang="sl-SI" sz="2400" dirty="0" err="1"/>
              <a:t>Publish</a:t>
            </a:r>
            <a:r>
              <a:rPr lang="sl-SI" sz="2400" dirty="0"/>
              <a:t> ali </a:t>
            </a:r>
            <a:r>
              <a:rPr lang="sl-SI" sz="2400" dirty="0" err="1"/>
              <a:t>Publish</a:t>
            </a:r>
            <a:r>
              <a:rPr lang="sl-SI" sz="2400" dirty="0"/>
              <a:t> &amp; </a:t>
            </a:r>
            <a:r>
              <a:rPr lang="sl-SI" sz="2400" dirty="0" err="1"/>
              <a:t>Read</a:t>
            </a:r>
            <a:r>
              <a:rPr lang="sl-SI" sz="2400" dirty="0"/>
              <a:t> pogodbah.</a:t>
            </a:r>
          </a:p>
        </p:txBody>
      </p:sp>
    </p:spTree>
    <p:extLst>
      <p:ext uri="{BB962C8B-B14F-4D97-AF65-F5344CB8AC3E}">
        <p14:creationId xmlns:p14="http://schemas.microsoft.com/office/powerpoint/2010/main" val="325492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9644" y="982232"/>
            <a:ext cx="9868377" cy="817418"/>
          </a:xfrm>
        </p:spPr>
        <p:txBody>
          <a:bodyPr>
            <a:normAutofit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Konzorciji v Sloveniji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70EFCB96-A413-433B-90CB-8608B5380F8D}"/>
              </a:ext>
            </a:extLst>
          </p:cNvPr>
          <p:cNvSpPr/>
          <p:nvPr/>
        </p:nvSpPr>
        <p:spPr>
          <a:xfrm>
            <a:off x="765058" y="1994057"/>
            <a:ext cx="10699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F0BF70E-E71D-4C08-8E85-D64F1E204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958" y="3363557"/>
            <a:ext cx="1910206" cy="102933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C6F62A3-C570-4360-8787-FF5AD0E72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747" y="3359499"/>
            <a:ext cx="1628493" cy="843779"/>
          </a:xfrm>
          <a:prstGeom prst="rect">
            <a:avLst/>
          </a:prstGeom>
        </p:spPr>
      </p:pic>
      <p:pic>
        <p:nvPicPr>
          <p:cNvPr id="9" name="Slika 8">
            <a:hlinkClick r:id="rId5"/>
            <a:extLst>
              <a:ext uri="{FF2B5EF4-FFF2-40B4-BE49-F238E27FC236}">
                <a16:creationId xmlns:a16="http://schemas.microsoft.com/office/drawing/2014/main" id="{91D5FDDA-21F8-490F-9B2C-7C3D4580E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154" y="3359499"/>
            <a:ext cx="1894087" cy="10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3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D7B76C-6C72-474C-8E06-6F35E30CB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0814" y="2019112"/>
            <a:ext cx="8892792" cy="61165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sl-SI" sz="3200" b="1" dirty="0"/>
              <a:t>MOŽNOSTI IN UGODNOSTI PRI ODPRTEM OBJAVLJANJU ZA SLOVENSKO AKADEMSKO SKUPNOST</a:t>
            </a:r>
            <a:endParaRPr lang="en-US" sz="3200" dirty="0">
              <a:latin typeface="Barlow" panose="00000500000000000000" pitchFamily="2" charset="-18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EDB0378-8204-40FE-98F2-C42E48D19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22426"/>
            <a:ext cx="12191999" cy="847725"/>
          </a:xfrm>
        </p:spPr>
        <p:txBody>
          <a:bodyPr>
            <a:normAutofit/>
          </a:bodyPr>
          <a:lstStyle/>
          <a:p>
            <a:r>
              <a:rPr lang="sl-SI" sz="1400" dirty="0"/>
              <a:t>Herman Erčulj | Konzorcij COSEC (NUK) | herman.erculj@nuk.uni-lj.si</a:t>
            </a:r>
            <a:endParaRPr lang="en-US" sz="1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A333660-1AC1-434B-85F2-3EDBA2515F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016" y="266079"/>
            <a:ext cx="1171440" cy="611656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1C28A7E7-17E1-4692-8EFE-0899E945FF93}"/>
              </a:ext>
            </a:extLst>
          </p:cNvPr>
          <p:cNvSpPr/>
          <p:nvPr/>
        </p:nvSpPr>
        <p:spPr>
          <a:xfrm>
            <a:off x="1021027" y="3262035"/>
            <a:ext cx="9773131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l-SI" b="1" dirty="0"/>
              <a:t>Ugodnosti pri objavi odprto dostopnih člankov v slovenskih pogodbah z založniki Taylor &amp; Francis, SAGE, Oxford </a:t>
            </a:r>
            <a:r>
              <a:rPr lang="sl-SI" b="1" dirty="0" err="1"/>
              <a:t>University</a:t>
            </a:r>
            <a:r>
              <a:rPr lang="sl-SI" b="1" dirty="0"/>
              <a:t> </a:t>
            </a:r>
            <a:r>
              <a:rPr lang="sl-SI" b="1" dirty="0" err="1"/>
              <a:t>Press</a:t>
            </a:r>
            <a:r>
              <a:rPr lang="sl-SI" b="1" dirty="0"/>
              <a:t>, </a:t>
            </a:r>
            <a:r>
              <a:rPr lang="sl-SI" b="1" dirty="0" err="1"/>
              <a:t>Emerald</a:t>
            </a:r>
            <a:r>
              <a:rPr lang="sl-SI" b="1" dirty="0"/>
              <a:t>, De </a:t>
            </a:r>
            <a:r>
              <a:rPr lang="sl-SI" b="1" dirty="0" err="1"/>
              <a:t>Gruyter</a:t>
            </a:r>
            <a:r>
              <a:rPr lang="sl-SI" b="1" dirty="0"/>
              <a:t>, </a:t>
            </a:r>
            <a:r>
              <a:rPr lang="sl-SI" b="1" dirty="0" err="1"/>
              <a:t>Brill</a:t>
            </a:r>
            <a:r>
              <a:rPr lang="sl-SI" b="1" dirty="0"/>
              <a:t>, Edward </a:t>
            </a:r>
            <a:r>
              <a:rPr lang="sl-SI" b="1" dirty="0" err="1"/>
              <a:t>Elgar</a:t>
            </a:r>
            <a:r>
              <a:rPr lang="sl-SI" b="1" dirty="0"/>
              <a:t> Publishing in IWA Publishing </a:t>
            </a:r>
          </a:p>
          <a:p>
            <a:pPr algn="r"/>
            <a:endParaRPr lang="sl-SI" b="1" dirty="0"/>
          </a:p>
          <a:p>
            <a:pPr algn="r"/>
            <a:r>
              <a:rPr lang="sl-SI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28. 9. 2023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EBD6A47-0737-4B43-A12F-E9A1C539DD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4" y="266080"/>
            <a:ext cx="1171440" cy="6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3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D7B76C-6C72-474C-8E06-6F35E30CB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6079"/>
            <a:ext cx="12192000" cy="61165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sl-SI" sz="2800" cap="all" dirty="0"/>
              <a:t>Koriščenje ugodnosti odprtega dostopa</a:t>
            </a:r>
            <a:endParaRPr lang="en-US" sz="2800" cap="all" dirty="0">
              <a:latin typeface="Barlow" panose="00000500000000000000" pitchFamily="2" charset="-18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A333660-1AC1-434B-85F2-3EDBA2515F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016" y="266079"/>
            <a:ext cx="1171440" cy="61165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7007824-BE4C-41E3-B919-061662D785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4" y="266080"/>
            <a:ext cx="1171440" cy="635586"/>
          </a:xfrm>
          <a:prstGeom prst="rect">
            <a:avLst/>
          </a:prstGeom>
        </p:spPr>
      </p:pic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DDD3354B-09AC-4E85-9393-18CE259B180F}"/>
              </a:ext>
            </a:extLst>
          </p:cNvPr>
          <p:cNvGraphicFramePr/>
          <p:nvPr/>
        </p:nvGraphicFramePr>
        <p:xfrm>
          <a:off x="411131" y="973515"/>
          <a:ext cx="11369738" cy="250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2" name="Skupina 31">
            <a:extLst>
              <a:ext uri="{FF2B5EF4-FFF2-40B4-BE49-F238E27FC236}">
                <a16:creationId xmlns:a16="http://schemas.microsoft.com/office/drawing/2014/main" id="{09B42793-99B1-4DE1-B01C-97FBAD85FE04}"/>
              </a:ext>
            </a:extLst>
          </p:cNvPr>
          <p:cNvGrpSpPr/>
          <p:nvPr/>
        </p:nvGrpSpPr>
        <p:grpSpPr>
          <a:xfrm>
            <a:off x="8100496" y="3207267"/>
            <a:ext cx="2864990" cy="1343337"/>
            <a:chOff x="6045528" y="778654"/>
            <a:chExt cx="1767806" cy="1653750"/>
          </a:xfrm>
        </p:grpSpPr>
        <p:sp>
          <p:nvSpPr>
            <p:cNvPr id="33" name="Pravokotnik: zaokroženi vogali 32">
              <a:extLst>
                <a:ext uri="{FF2B5EF4-FFF2-40B4-BE49-F238E27FC236}">
                  <a16:creationId xmlns:a16="http://schemas.microsoft.com/office/drawing/2014/main" id="{04BB3D54-0285-4CAE-B39D-67AA531A8BA0}"/>
                </a:ext>
              </a:extLst>
            </p:cNvPr>
            <p:cNvSpPr/>
            <p:nvPr/>
          </p:nvSpPr>
          <p:spPr>
            <a:xfrm>
              <a:off x="6045528" y="778654"/>
              <a:ext cx="1767806" cy="165375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-100000"/>
                <a:lumOff val="-2490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Pravokotnik: zaokroženi vogali 4">
              <a:extLst>
                <a:ext uri="{FF2B5EF4-FFF2-40B4-BE49-F238E27FC236}">
                  <a16:creationId xmlns:a16="http://schemas.microsoft.com/office/drawing/2014/main" id="{78915BAC-2A33-402D-9701-B59CC2FB779E}"/>
                </a:ext>
              </a:extLst>
            </p:cNvPr>
            <p:cNvSpPr txBox="1"/>
            <p:nvPr/>
          </p:nvSpPr>
          <p:spPr>
            <a:xfrm>
              <a:off x="6093965" y="827089"/>
              <a:ext cx="1670932" cy="1473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l-SI" sz="1600" dirty="0"/>
                <a:t>npr. @ff.uni-lj.si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l-SI" sz="1600" dirty="0"/>
                <a:t>npr. </a:t>
              </a:r>
              <a:r>
                <a:rPr lang="sl-SI" sz="1600" dirty="0" err="1"/>
                <a:t>University</a:t>
              </a:r>
              <a:r>
                <a:rPr lang="sl-SI" sz="1600" dirty="0"/>
                <a:t> </a:t>
              </a:r>
              <a:r>
                <a:rPr lang="sl-SI" sz="1600" dirty="0" err="1"/>
                <a:t>of</a:t>
              </a:r>
              <a:r>
                <a:rPr lang="sl-SI" sz="1600" dirty="0"/>
                <a:t> Ljubljana, </a:t>
              </a:r>
              <a:r>
                <a:rPr lang="sl-SI" sz="1600" dirty="0" err="1"/>
                <a:t>Faculty</a:t>
              </a:r>
              <a:r>
                <a:rPr lang="sl-SI" sz="1600" dirty="0"/>
                <a:t> </a:t>
              </a:r>
              <a:r>
                <a:rPr lang="sl-SI" sz="1600" dirty="0" err="1"/>
                <a:t>of</a:t>
              </a:r>
              <a:r>
                <a:rPr lang="sl-SI" sz="1600" dirty="0"/>
                <a:t> </a:t>
              </a:r>
              <a:r>
                <a:rPr lang="sl-SI" sz="1600" dirty="0" err="1"/>
                <a:t>Arts</a:t>
              </a:r>
              <a:endParaRPr lang="sl-SI" sz="1600" dirty="0"/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9D573C5-9C23-458C-A0DB-744F91F7EDA0}"/>
              </a:ext>
            </a:extLst>
          </p:cNvPr>
          <p:cNvGraphicFramePr/>
          <p:nvPr/>
        </p:nvGraphicFramePr>
        <p:xfrm>
          <a:off x="814680" y="3708400"/>
          <a:ext cx="3918292" cy="329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3ACC86D-51F2-4A04-B6B4-E8E05B80E265}"/>
              </a:ext>
            </a:extLst>
          </p:cNvPr>
          <p:cNvGrpSpPr/>
          <p:nvPr/>
        </p:nvGrpSpPr>
        <p:grpSpPr>
          <a:xfrm>
            <a:off x="8550168" y="4181938"/>
            <a:ext cx="3538591" cy="1544380"/>
            <a:chOff x="8792901" y="797757"/>
            <a:chExt cx="2571181" cy="1567058"/>
          </a:xfrm>
        </p:grpSpPr>
        <p:sp>
          <p:nvSpPr>
            <p:cNvPr id="17" name="Pravokotnik: zaokroženi vogali 16">
              <a:extLst>
                <a:ext uri="{FF2B5EF4-FFF2-40B4-BE49-F238E27FC236}">
                  <a16:creationId xmlns:a16="http://schemas.microsoft.com/office/drawing/2014/main" id="{757276E6-8904-4FCC-86E7-AE87824DDE78}"/>
                </a:ext>
              </a:extLst>
            </p:cNvPr>
            <p:cNvSpPr/>
            <p:nvPr/>
          </p:nvSpPr>
          <p:spPr>
            <a:xfrm>
              <a:off x="8792901" y="797757"/>
              <a:ext cx="2571181" cy="15670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Pravokotnik: zaokroženi vogali 4">
              <a:extLst>
                <a:ext uri="{FF2B5EF4-FFF2-40B4-BE49-F238E27FC236}">
                  <a16:creationId xmlns:a16="http://schemas.microsoft.com/office/drawing/2014/main" id="{7814137B-FF4E-4081-A7F7-A7114F644821}"/>
                </a:ext>
              </a:extLst>
            </p:cNvPr>
            <p:cNvSpPr txBox="1"/>
            <p:nvPr/>
          </p:nvSpPr>
          <p:spPr>
            <a:xfrm>
              <a:off x="8838799" y="843655"/>
              <a:ext cx="2479385" cy="1475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l-SI" sz="1600" kern="1200" dirty="0" err="1">
                  <a:hlinkClick r:id="rId14"/>
                </a:rPr>
                <a:t>Mrežnik</a:t>
              </a:r>
              <a:r>
                <a:rPr lang="sl-SI" sz="1600" dirty="0">
                  <a:hlinkClick r:id="rId14"/>
                </a:rPr>
                <a:t>: https://mreznik.nuk.uni-lj.si/sl/odprta-znanost/ugodnosti-za-raziskovalce/</a:t>
              </a:r>
              <a:endParaRPr lang="sl-SI" sz="1600" dirty="0"/>
            </a:p>
            <a:p>
              <a:pPr marL="0" lvl="1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l-SI" sz="1600" dirty="0">
                  <a:hlinkClick r:id="rId15"/>
                </a:rPr>
                <a:t>Konzorcij CTK: https://www.ctk.uni-lj.si/konzorciji-ctk/</a:t>
              </a:r>
              <a:endParaRPr lang="sl-SI" sz="1600" kern="1200" dirty="0"/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03DB766A-0FC9-4B62-9962-0146C525077A}"/>
              </a:ext>
            </a:extLst>
          </p:cNvPr>
          <p:cNvGrpSpPr/>
          <p:nvPr/>
        </p:nvGrpSpPr>
        <p:grpSpPr>
          <a:xfrm>
            <a:off x="8100495" y="5603556"/>
            <a:ext cx="2864990" cy="561857"/>
            <a:chOff x="4662591" y="797757"/>
            <a:chExt cx="2571181" cy="1567058"/>
          </a:xfrm>
        </p:grpSpPr>
        <p:sp>
          <p:nvSpPr>
            <p:cNvPr id="20" name="Pravokotnik: zaokroženi vogali 19">
              <a:extLst>
                <a:ext uri="{FF2B5EF4-FFF2-40B4-BE49-F238E27FC236}">
                  <a16:creationId xmlns:a16="http://schemas.microsoft.com/office/drawing/2014/main" id="{D652E143-743E-4BB8-9D9A-91BD0B85FD92}"/>
                </a:ext>
              </a:extLst>
            </p:cNvPr>
            <p:cNvSpPr/>
            <p:nvPr/>
          </p:nvSpPr>
          <p:spPr>
            <a:xfrm>
              <a:off x="4662591" y="797757"/>
              <a:ext cx="2571181" cy="156705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1355300"/>
                <a:satOff val="50000"/>
                <a:lumOff val="-7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ravokotnik: zaokroženi vogali 4">
              <a:extLst>
                <a:ext uri="{FF2B5EF4-FFF2-40B4-BE49-F238E27FC236}">
                  <a16:creationId xmlns:a16="http://schemas.microsoft.com/office/drawing/2014/main" id="{F4DC5479-E10A-4CB4-A1CF-75FE40A5907D}"/>
                </a:ext>
              </a:extLst>
            </p:cNvPr>
            <p:cNvSpPr txBox="1"/>
            <p:nvPr/>
          </p:nvSpPr>
          <p:spPr>
            <a:xfrm>
              <a:off x="4708489" y="843655"/>
              <a:ext cx="2479385" cy="14752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0" lvl="1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sl-SI" sz="1600" dirty="0">
                  <a:hlinkClick r:id="rId16"/>
                </a:rPr>
                <a:t>odprti-dostop</a:t>
              </a:r>
              <a:r>
                <a:rPr lang="sl-SI" dirty="0">
                  <a:hlinkClick r:id="rId16"/>
                </a:rPr>
                <a:t>@nuk.uni-lj.si</a:t>
              </a:r>
              <a:endParaRPr lang="sl-SI" sz="1600" kern="1200" dirty="0"/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BFE0F410-6158-4ABC-BDD0-752F0FC61558}"/>
              </a:ext>
            </a:extLst>
          </p:cNvPr>
          <p:cNvGrpSpPr/>
          <p:nvPr/>
        </p:nvGrpSpPr>
        <p:grpSpPr>
          <a:xfrm>
            <a:off x="4091055" y="3254732"/>
            <a:ext cx="3296347" cy="712571"/>
            <a:chOff x="4275470" y="797757"/>
            <a:chExt cx="2958302" cy="1567058"/>
          </a:xfrm>
        </p:grpSpPr>
        <p:sp>
          <p:nvSpPr>
            <p:cNvPr id="23" name="Pravokotnik: zaokroženi vogali 22">
              <a:extLst>
                <a:ext uri="{FF2B5EF4-FFF2-40B4-BE49-F238E27FC236}">
                  <a16:creationId xmlns:a16="http://schemas.microsoft.com/office/drawing/2014/main" id="{FBB5DE15-D482-42C3-A047-CF8462650C4F}"/>
                </a:ext>
              </a:extLst>
            </p:cNvPr>
            <p:cNvSpPr/>
            <p:nvPr/>
          </p:nvSpPr>
          <p:spPr>
            <a:xfrm>
              <a:off x="4662591" y="797757"/>
              <a:ext cx="2571181" cy="1567058"/>
            </a:xfrm>
            <a:prstGeom prst="roundRect">
              <a:avLst>
                <a:gd name="adj" fmla="val 10000"/>
              </a:avLst>
            </a:prstGeom>
            <a:ln>
              <a:solidFill>
                <a:srgbClr val="B43500"/>
              </a:solidFill>
            </a:ln>
          </p:spPr>
          <p:style>
            <a:lnRef idx="2">
              <a:schemeClr val="accent3">
                <a:hueOff val="1355300"/>
                <a:satOff val="50000"/>
                <a:lumOff val="-7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Pravokotnik: zaokroženi vogali 4">
              <a:extLst>
                <a:ext uri="{FF2B5EF4-FFF2-40B4-BE49-F238E27FC236}">
                  <a16:creationId xmlns:a16="http://schemas.microsoft.com/office/drawing/2014/main" id="{CAD9C810-296D-442F-A459-686DF13757D9}"/>
                </a:ext>
              </a:extLst>
            </p:cNvPr>
            <p:cNvSpPr txBox="1"/>
            <p:nvPr/>
          </p:nvSpPr>
          <p:spPr>
            <a:xfrm>
              <a:off x="4275470" y="843656"/>
              <a:ext cx="2912403" cy="147526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742950" lvl="2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l-SI" sz="1600" dirty="0"/>
                <a:t>Veljavnost pogodbe</a:t>
              </a:r>
            </a:p>
            <a:p>
              <a:pPr marL="742950" lvl="2" indent="-2857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l-SI" sz="1600" kern="1200" dirty="0"/>
                <a:t>Dostopnost vavčerjev</a:t>
              </a:r>
            </a:p>
          </p:txBody>
        </p:sp>
      </p:grpSp>
      <p:pic>
        <p:nvPicPr>
          <p:cNvPr id="25" name="Slika 24">
            <a:extLst>
              <a:ext uri="{FF2B5EF4-FFF2-40B4-BE49-F238E27FC236}">
                <a16:creationId xmlns:a16="http://schemas.microsoft.com/office/drawing/2014/main" id="{8726159F-7F80-45A5-B351-93336A5A78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07" y="5036606"/>
            <a:ext cx="1171440" cy="635586"/>
          </a:xfrm>
          <a:prstGeom prst="rect">
            <a:avLst/>
          </a:prstGeom>
        </p:spPr>
      </p:pic>
      <p:grpSp>
        <p:nvGrpSpPr>
          <p:cNvPr id="26" name="Skupina 25">
            <a:extLst>
              <a:ext uri="{FF2B5EF4-FFF2-40B4-BE49-F238E27FC236}">
                <a16:creationId xmlns:a16="http://schemas.microsoft.com/office/drawing/2014/main" id="{D16458F2-70FA-4F92-886B-CE3F0F1BEC46}"/>
              </a:ext>
            </a:extLst>
          </p:cNvPr>
          <p:cNvGrpSpPr/>
          <p:nvPr/>
        </p:nvGrpSpPr>
        <p:grpSpPr>
          <a:xfrm>
            <a:off x="3655593" y="4236799"/>
            <a:ext cx="3296347" cy="2235200"/>
            <a:chOff x="4275470" y="797757"/>
            <a:chExt cx="2958302" cy="1567058"/>
          </a:xfrm>
        </p:grpSpPr>
        <p:sp>
          <p:nvSpPr>
            <p:cNvPr id="27" name="Pravokotnik: zaokroženi vogali 26">
              <a:extLst>
                <a:ext uri="{FF2B5EF4-FFF2-40B4-BE49-F238E27FC236}">
                  <a16:creationId xmlns:a16="http://schemas.microsoft.com/office/drawing/2014/main" id="{8A392F97-C0FD-4CFD-8DCF-FA8C2BDA7401}"/>
                </a:ext>
              </a:extLst>
            </p:cNvPr>
            <p:cNvSpPr/>
            <p:nvPr/>
          </p:nvSpPr>
          <p:spPr>
            <a:xfrm>
              <a:off x="4662591" y="797757"/>
              <a:ext cx="2571181" cy="1567058"/>
            </a:xfrm>
            <a:prstGeom prst="roundRect">
              <a:avLst>
                <a:gd name="adj" fmla="val 10000"/>
              </a:avLst>
            </a:prstGeom>
            <a:ln>
              <a:solidFill>
                <a:srgbClr val="B43500"/>
              </a:solidFill>
            </a:ln>
          </p:spPr>
          <p:style>
            <a:lnRef idx="2">
              <a:schemeClr val="accent3">
                <a:hueOff val="1355300"/>
                <a:satOff val="50000"/>
                <a:lumOff val="-735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Pravokotnik: zaokroženi vogali 4">
              <a:extLst>
                <a:ext uri="{FF2B5EF4-FFF2-40B4-BE49-F238E27FC236}">
                  <a16:creationId xmlns:a16="http://schemas.microsoft.com/office/drawing/2014/main" id="{47699085-2775-4847-B0B9-C81B5E4A3FBB}"/>
                </a:ext>
              </a:extLst>
            </p:cNvPr>
            <p:cNvSpPr txBox="1"/>
            <p:nvPr/>
          </p:nvSpPr>
          <p:spPr>
            <a:xfrm>
              <a:off x="4275470" y="843656"/>
              <a:ext cx="2912403" cy="147526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marL="628650" lvl="2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l-SI" sz="1100" dirty="0" err="1"/>
                <a:t>American</a:t>
              </a:r>
              <a:r>
                <a:rPr lang="sl-SI" sz="1100" dirty="0"/>
                <a:t> </a:t>
              </a:r>
              <a:r>
                <a:rPr lang="sl-SI" sz="1100" dirty="0" err="1"/>
                <a:t>Chemical</a:t>
              </a:r>
              <a:r>
                <a:rPr lang="sl-SI" sz="1100" dirty="0"/>
                <a:t> </a:t>
              </a:r>
              <a:r>
                <a:rPr lang="sl-SI" sz="1100" dirty="0" err="1"/>
                <a:t>Society</a:t>
              </a:r>
              <a:endParaRPr lang="sl-SI" sz="1100" dirty="0"/>
            </a:p>
            <a:p>
              <a:pPr marL="628650" lvl="2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l-SI" sz="1100" dirty="0" err="1"/>
                <a:t>Elsevier</a:t>
              </a:r>
              <a:endParaRPr lang="sl-SI" sz="1100" dirty="0"/>
            </a:p>
            <a:p>
              <a:pPr marL="628650" lvl="2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l-SI" sz="1100" dirty="0"/>
                <a:t>IOP Publishing</a:t>
              </a:r>
            </a:p>
            <a:p>
              <a:pPr marL="628650" lvl="2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l-SI" sz="1100" dirty="0" err="1"/>
                <a:t>Royal</a:t>
              </a:r>
              <a:r>
                <a:rPr lang="sl-SI" sz="1100" dirty="0"/>
                <a:t> </a:t>
              </a:r>
              <a:r>
                <a:rPr lang="sl-SI" sz="1100" dirty="0" err="1"/>
                <a:t>Society</a:t>
              </a:r>
              <a:r>
                <a:rPr lang="sl-SI" sz="1100" dirty="0"/>
                <a:t> </a:t>
              </a:r>
              <a:r>
                <a:rPr lang="sl-SI" sz="1100" dirty="0" err="1"/>
                <a:t>of</a:t>
              </a:r>
              <a:r>
                <a:rPr lang="sl-SI" sz="1100" dirty="0"/>
                <a:t> </a:t>
              </a:r>
              <a:r>
                <a:rPr lang="sl-SI" sz="1100" dirty="0" err="1"/>
                <a:t>Chemistry</a:t>
              </a:r>
              <a:endParaRPr lang="sl-SI" sz="1100" dirty="0"/>
            </a:p>
            <a:p>
              <a:pPr marL="628650" lvl="2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l-SI" sz="1100" dirty="0"/>
                <a:t>Springer Nature</a:t>
              </a:r>
            </a:p>
            <a:p>
              <a:pPr marL="628650" lvl="2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sl-SI" sz="1100" dirty="0" err="1"/>
                <a:t>Wiley</a:t>
              </a:r>
              <a:endParaRPr lang="sl-SI" sz="1100" dirty="0"/>
            </a:p>
            <a:p>
              <a:pPr marL="457200" lvl="2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sl-SI" sz="1600" dirty="0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7B92402A-1FF4-4A44-A379-257F5A214F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93556" y="5563482"/>
            <a:ext cx="2317892" cy="3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3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789" y="940164"/>
            <a:ext cx="10515600" cy="737807"/>
          </a:xfrm>
        </p:spPr>
        <p:txBody>
          <a:bodyPr>
            <a:normAutofit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Konzorciji CTK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838203" y="1825626"/>
            <a:ext cx="10709632" cy="4594027"/>
          </a:xfrm>
        </p:spPr>
        <p:txBody>
          <a:bodyPr/>
          <a:lstStyle/>
          <a:p>
            <a:r>
              <a:rPr lang="sl-SI" dirty="0"/>
              <a:t>CTK upravlja več konzorcijev oziroma pogodb z založniki revij,</a:t>
            </a:r>
          </a:p>
          <a:p>
            <a:r>
              <a:rPr lang="sl-SI" b="1" dirty="0"/>
              <a:t>šest pogodb pa poleg branja vključuje tudi ugodnosti pri objavljanju </a:t>
            </a:r>
            <a:r>
              <a:rPr lang="sl-SI" dirty="0"/>
              <a:t>v odprtem dostopu </a:t>
            </a:r>
            <a:r>
              <a:rPr lang="en-SI" dirty="0"/>
              <a:t>–</a:t>
            </a:r>
            <a:r>
              <a:rPr lang="sl-SI" dirty="0"/>
              <a:t> specifični pogoji, odvisni od založnika:</a:t>
            </a:r>
          </a:p>
          <a:p>
            <a:pPr lvl="1"/>
            <a:r>
              <a:rPr lang="sl-SI" dirty="0"/>
              <a:t>dostopnost vsebin: celoten paket ali izbor, določeno časovno obdobje</a:t>
            </a:r>
            <a:r>
              <a:rPr lang="en-SI" dirty="0"/>
              <a:t>…</a:t>
            </a:r>
            <a:r>
              <a:rPr lang="sl-SI" dirty="0"/>
              <a:t>, obveznost ohranjanja naročnin, doplačila za e-dostop, trajni dostop do kupljenih vsebin </a:t>
            </a:r>
            <a:r>
              <a:rPr lang="en-SI" dirty="0"/>
              <a:t>…</a:t>
            </a:r>
            <a:r>
              <a:rPr lang="sl-SI" dirty="0"/>
              <a:t>, </a:t>
            </a:r>
          </a:p>
          <a:p>
            <a:pPr lvl="1"/>
            <a:r>
              <a:rPr lang="sl-SI" dirty="0"/>
              <a:t>možnosti objavljanja: celoten paket ali izbor naslovov, samo naročniške, hibridne ali tudi </a:t>
            </a:r>
            <a:r>
              <a:rPr lang="sl-SI" dirty="0" err="1"/>
              <a:t>odprtodostopne</a:t>
            </a:r>
            <a:r>
              <a:rPr lang="sl-SI" dirty="0"/>
              <a:t> revije, vrsta ugodnosti za avtorje.</a:t>
            </a:r>
          </a:p>
          <a:p>
            <a:r>
              <a:rPr lang="sl-SI" dirty="0"/>
              <a:t>28 članic konzorcijev</a:t>
            </a:r>
          </a:p>
          <a:p>
            <a:pPr marL="0" indent="0">
              <a:spcBef>
                <a:spcPts val="0"/>
              </a:spcBef>
              <a:buNone/>
            </a:pPr>
            <a:endParaRPr lang="sl-SI" sz="1600" dirty="0"/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Podrobni opisi in povezave do informacij na straneh založnikov 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 </a:t>
            </a:r>
            <a:r>
              <a:rPr lang="en-US" sz="2400" dirty="0">
                <a:hlinkClick r:id="rId3"/>
              </a:rPr>
              <a:t>https://www.ctk.uni-lj.si/konzorciji-ctk/</a:t>
            </a:r>
            <a:r>
              <a:rPr lang="sl-SI" sz="2400" dirty="0">
                <a:hlinkClick r:id="rId3"/>
              </a:rPr>
              <a:t> </a:t>
            </a:r>
            <a:r>
              <a:rPr lang="sl-SI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7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4509" y="959018"/>
            <a:ext cx="10515600" cy="737807"/>
          </a:xfrm>
        </p:spPr>
        <p:txBody>
          <a:bodyPr>
            <a:normAutofit/>
          </a:bodyPr>
          <a:lstStyle/>
          <a:p>
            <a:pPr lvl="0"/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Elsevier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(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ScienceDirect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) 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838203" y="1825627"/>
            <a:ext cx="10709632" cy="461288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Pogodba za obdobje 2022 </a:t>
            </a:r>
            <a:r>
              <a:rPr lang="en-SI" dirty="0"/>
              <a:t>–</a:t>
            </a:r>
            <a:r>
              <a:rPr lang="sl-SI" dirty="0"/>
              <a:t> 2024</a:t>
            </a:r>
          </a:p>
          <a:p>
            <a:endParaRPr lang="sl-SI" dirty="0"/>
          </a:p>
          <a:p>
            <a:r>
              <a:rPr lang="sl-SI" dirty="0"/>
              <a:t>Branje: okrog 2.000 naročniških revij v </a:t>
            </a:r>
            <a:r>
              <a:rPr lang="sl-SI" dirty="0" err="1"/>
              <a:t>ScienceDirect</a:t>
            </a:r>
            <a:r>
              <a:rPr lang="sl-SI" dirty="0"/>
              <a:t> </a:t>
            </a:r>
            <a:r>
              <a:rPr lang="sl-SI" dirty="0" err="1"/>
              <a:t>Freedom</a:t>
            </a:r>
            <a:r>
              <a:rPr lang="sl-SI" dirty="0"/>
              <a:t> </a:t>
            </a:r>
            <a:r>
              <a:rPr lang="sl-SI" dirty="0" err="1"/>
              <a:t>Collection</a:t>
            </a:r>
            <a:r>
              <a:rPr lang="sl-SI" dirty="0"/>
              <a:t> in preko 1.300 zlatih revij</a:t>
            </a:r>
          </a:p>
          <a:p>
            <a:r>
              <a:rPr lang="sl-SI" b="1" dirty="0"/>
              <a:t>Brezplačno objavljanje: 1.645</a:t>
            </a:r>
            <a:r>
              <a:rPr lang="sl-SI" dirty="0"/>
              <a:t> </a:t>
            </a:r>
            <a:r>
              <a:rPr lang="sl-SI" b="1" dirty="0"/>
              <a:t>hibridnih</a:t>
            </a:r>
            <a:r>
              <a:rPr lang="sl-SI" dirty="0"/>
              <a:t> </a:t>
            </a:r>
            <a:r>
              <a:rPr lang="sl-SI" b="1" dirty="0"/>
              <a:t>revij </a:t>
            </a:r>
          </a:p>
          <a:p>
            <a:pPr marL="0" indent="0">
              <a:buNone/>
            </a:pPr>
            <a:r>
              <a:rPr lang="sl-SI" dirty="0"/>
              <a:t>	(izvzete revije </a:t>
            </a:r>
            <a:r>
              <a:rPr lang="sl-SI" dirty="0" err="1"/>
              <a:t>Cell</a:t>
            </a:r>
            <a:r>
              <a:rPr lang="sl-SI" dirty="0"/>
              <a:t> </a:t>
            </a:r>
            <a:r>
              <a:rPr lang="sl-SI" dirty="0" err="1"/>
              <a:t>Press</a:t>
            </a:r>
            <a:r>
              <a:rPr lang="sl-SI" dirty="0"/>
              <a:t>, Lancet, revije združenj, naročniške </a:t>
            </a:r>
            <a:r>
              <a:rPr lang="en-SI" dirty="0"/>
              <a:t>…</a:t>
            </a:r>
            <a:r>
              <a:rPr lang="sl-SI" dirty="0"/>
              <a:t>)</a:t>
            </a:r>
          </a:p>
          <a:p>
            <a:pPr marL="3657600" lvl="8" indent="0">
              <a:buNone/>
            </a:pPr>
            <a:r>
              <a:rPr lang="sl-SI" dirty="0"/>
              <a:t>					</a:t>
            </a:r>
            <a:endParaRPr lang="en-US" dirty="0"/>
          </a:p>
          <a:p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98" y="1825627"/>
            <a:ext cx="4514850" cy="8382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2854"/>
              </p:ext>
            </p:extLst>
          </p:nvPr>
        </p:nvGraphicFramePr>
        <p:xfrm>
          <a:off x="838203" y="5009613"/>
          <a:ext cx="781283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385">
                  <a:extLst>
                    <a:ext uri="{9D8B030D-6E8A-4147-A177-3AD203B41FA5}">
                      <a16:colId xmlns:a16="http://schemas.microsoft.com/office/drawing/2014/main" val="1952436579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401981853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4143296458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1644372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UGODNOSTI za dopisne avtorje</a:t>
                      </a:r>
                      <a:r>
                        <a:rPr lang="sl-SI" baseline="0" dirty="0"/>
                        <a:t> s članic konzorcija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9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Vavčerji</a:t>
                      </a:r>
                      <a:r>
                        <a:rPr lang="sl-SI" baseline="0" dirty="0"/>
                        <a:t> za objave v OD v </a:t>
                      </a:r>
                      <a:r>
                        <a:rPr lang="sl-SI" b="1" baseline="0" dirty="0"/>
                        <a:t>hibridnih</a:t>
                      </a:r>
                      <a:r>
                        <a:rPr lang="sl-SI" baseline="0" dirty="0"/>
                        <a:t> revijah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380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60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POPUST na redno ceno APC </a:t>
                      </a:r>
                      <a:r>
                        <a:rPr lang="sl-SI" baseline="0" dirty="0"/>
                        <a:t>za objave v </a:t>
                      </a:r>
                      <a:r>
                        <a:rPr lang="sl-SI" b="1" dirty="0"/>
                        <a:t>zlatih</a:t>
                      </a:r>
                      <a:r>
                        <a:rPr lang="sl-SI" dirty="0"/>
                        <a:t> revijah in</a:t>
                      </a:r>
                      <a:r>
                        <a:rPr lang="sl-SI" baseline="0" dirty="0"/>
                        <a:t> v </a:t>
                      </a:r>
                      <a:r>
                        <a:rPr lang="sl-SI" b="1" baseline="0" dirty="0"/>
                        <a:t>hibridnih</a:t>
                      </a:r>
                      <a:r>
                        <a:rPr lang="sl-SI" baseline="0" dirty="0"/>
                        <a:t> revijah po porabljeni kvoti vavčerjev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/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56459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690424"/>
              </p:ext>
            </p:extLst>
          </p:nvPr>
        </p:nvGraphicFramePr>
        <p:xfrm>
          <a:off x="8819971" y="5009613"/>
          <a:ext cx="255893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935">
                  <a:extLst>
                    <a:ext uri="{9D8B030D-6E8A-4147-A177-3AD203B41FA5}">
                      <a16:colId xmlns:a16="http://schemas.microsoft.com/office/drawing/2014/main" val="961288424"/>
                    </a:ext>
                  </a:extLst>
                </a:gridCol>
              </a:tblGrid>
              <a:tr h="1381760">
                <a:tc>
                  <a:txBody>
                    <a:bodyPr/>
                    <a:lstStyle/>
                    <a:p>
                      <a:r>
                        <a:rPr lang="sl-SI" dirty="0"/>
                        <a:t>Leta 2024 bo kvota vavčerjev predvidoma zadoščala za 95-100% potreb konzorcija!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69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771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59094" y="1140642"/>
            <a:ext cx="10709632" cy="5476973"/>
          </a:xfrm>
        </p:spPr>
        <p:txBody>
          <a:bodyPr>
            <a:normAutofit lnSpcReduction="10000"/>
          </a:bodyPr>
          <a:lstStyle/>
          <a:p>
            <a:r>
              <a:rPr lang="sl-SI" sz="2400" b="1" dirty="0"/>
              <a:t>Število vavčerjev je omejeno</a:t>
            </a:r>
            <a:r>
              <a:rPr lang="sl-SI" sz="2400" dirty="0"/>
              <a:t>: delitev med članicami konzorcija glede na finančni vložek in potrebe po objavah </a:t>
            </a:r>
            <a:r>
              <a:rPr lang="sl-SI" sz="2000" dirty="0"/>
              <a:t>(povprečje 2018-2021)</a:t>
            </a:r>
          </a:p>
          <a:p>
            <a:r>
              <a:rPr lang="sl-SI" sz="2400" dirty="0"/>
              <a:t>POGOJI za uporabo vavčerja:</a:t>
            </a:r>
          </a:p>
          <a:p>
            <a:pPr lvl="1">
              <a:buFontTx/>
              <a:buChar char="-"/>
            </a:pPr>
            <a:r>
              <a:rPr lang="sl-SI" dirty="0"/>
              <a:t>članek je SPREJET v objavo v letu 2023,</a:t>
            </a:r>
          </a:p>
          <a:p>
            <a:pPr lvl="1">
              <a:buFontTx/>
              <a:buChar char="-"/>
            </a:pPr>
            <a:r>
              <a:rPr lang="sl-SI" b="1" dirty="0"/>
              <a:t>dopisni avtor </a:t>
            </a:r>
            <a:r>
              <a:rPr lang="sl-SI" dirty="0"/>
              <a:t>oz. avtor, ki odda članek v založnikov sistem, prihaja z  ene od institucij konzorcija,</a:t>
            </a:r>
          </a:p>
          <a:p>
            <a:pPr lvl="1">
              <a:buFontTx/>
              <a:buChar char="-"/>
            </a:pPr>
            <a:r>
              <a:rPr lang="sl-SI" dirty="0"/>
              <a:t>identifikacija: </a:t>
            </a:r>
          </a:p>
          <a:p>
            <a:pPr marL="1371600" lvl="2" indent="-457200">
              <a:buAutoNum type="alphaLcParenR"/>
            </a:pPr>
            <a:r>
              <a:rPr lang="sl-SI" dirty="0"/>
              <a:t>pravilna navedba avtorjeve institucije,</a:t>
            </a:r>
          </a:p>
          <a:p>
            <a:pPr marL="1371600" lvl="2" indent="-457200">
              <a:buAutoNum type="alphaLcParenR"/>
            </a:pPr>
            <a:r>
              <a:rPr lang="sl-SI" dirty="0"/>
              <a:t>navedba elektronskega naslova z institucionalno domeno (npr. @XX.uni-lj.si),</a:t>
            </a:r>
          </a:p>
          <a:p>
            <a:pPr lvl="1">
              <a:buFontTx/>
              <a:buChar char="-"/>
            </a:pPr>
            <a:r>
              <a:rPr lang="sl-SI" sz="2000" i="1" dirty="0" err="1"/>
              <a:t>Case</a:t>
            </a:r>
            <a:r>
              <a:rPr lang="sl-SI" sz="2000" i="1" dirty="0"/>
              <a:t> </a:t>
            </a:r>
            <a:r>
              <a:rPr lang="sl-SI" sz="2000" i="1" dirty="0" err="1"/>
              <a:t>reports</a:t>
            </a:r>
            <a:r>
              <a:rPr lang="sl-SI" sz="2000" i="1" dirty="0"/>
              <a:t>, Data in </a:t>
            </a:r>
            <a:r>
              <a:rPr lang="sl-SI" sz="2000" i="1" dirty="0" err="1"/>
              <a:t>Briefs</a:t>
            </a:r>
            <a:r>
              <a:rPr lang="sl-SI" sz="2000" i="1" dirty="0"/>
              <a:t>, </a:t>
            </a:r>
            <a:r>
              <a:rPr lang="sl-SI" sz="2000" i="1" dirty="0" err="1"/>
              <a:t>Full-length</a:t>
            </a:r>
            <a:r>
              <a:rPr lang="sl-SI" sz="2000" i="1" dirty="0"/>
              <a:t> </a:t>
            </a:r>
            <a:r>
              <a:rPr lang="sl-SI" sz="2000" i="1" dirty="0" err="1"/>
              <a:t>articles</a:t>
            </a:r>
            <a:r>
              <a:rPr lang="sl-SI" sz="2000" i="1" dirty="0"/>
              <a:t>, </a:t>
            </a:r>
            <a:r>
              <a:rPr lang="sl-SI" sz="2000" i="1" dirty="0" err="1"/>
              <a:t>Micro-articles</a:t>
            </a:r>
            <a:r>
              <a:rPr lang="sl-SI" sz="2000" i="1" dirty="0"/>
              <a:t>, Original software </a:t>
            </a:r>
            <a:r>
              <a:rPr lang="sl-SI" sz="2000" i="1" dirty="0" err="1"/>
              <a:t>publication</a:t>
            </a:r>
            <a:r>
              <a:rPr lang="sl-SI" sz="2000" i="1" dirty="0"/>
              <a:t>, </a:t>
            </a:r>
            <a:r>
              <a:rPr lang="sl-SI" sz="2000" i="1" dirty="0" err="1"/>
              <a:t>Practice</a:t>
            </a:r>
            <a:r>
              <a:rPr lang="sl-SI" sz="2000" i="1" dirty="0"/>
              <a:t> </a:t>
            </a:r>
            <a:r>
              <a:rPr lang="sl-SI" sz="2000" i="1" dirty="0" err="1"/>
              <a:t>guidelines</a:t>
            </a:r>
            <a:r>
              <a:rPr lang="sl-SI" sz="2000" i="1" dirty="0"/>
              <a:t>, </a:t>
            </a:r>
            <a:r>
              <a:rPr lang="sl-SI" sz="2000" i="1" dirty="0" err="1"/>
              <a:t>Protocols</a:t>
            </a:r>
            <a:r>
              <a:rPr lang="sl-SI" sz="2000" i="1" dirty="0"/>
              <a:t>, </a:t>
            </a:r>
            <a:r>
              <a:rPr lang="sl-SI" sz="2000" i="1" dirty="0" err="1"/>
              <a:t>Review</a:t>
            </a:r>
            <a:r>
              <a:rPr lang="sl-SI" sz="2000" i="1" dirty="0"/>
              <a:t> </a:t>
            </a:r>
            <a:r>
              <a:rPr lang="sl-SI" sz="2000" i="1" dirty="0" err="1"/>
              <a:t>articles</a:t>
            </a:r>
            <a:r>
              <a:rPr lang="sl-SI" sz="2000" i="1" dirty="0"/>
              <a:t>, </a:t>
            </a:r>
            <a:r>
              <a:rPr lang="sl-SI" sz="2000" i="1" dirty="0" err="1"/>
              <a:t>Replication</a:t>
            </a:r>
            <a:r>
              <a:rPr lang="sl-SI" sz="2000" i="1" dirty="0"/>
              <a:t> </a:t>
            </a:r>
            <a:r>
              <a:rPr lang="sl-SI" sz="2000" i="1" dirty="0" err="1"/>
              <a:t>studies</a:t>
            </a:r>
            <a:r>
              <a:rPr lang="sl-SI" sz="2000" i="1" dirty="0"/>
              <a:t>, Short </a:t>
            </a:r>
            <a:r>
              <a:rPr lang="sl-SI" sz="2000" i="1" dirty="0" err="1"/>
              <a:t>communications</a:t>
            </a:r>
            <a:r>
              <a:rPr lang="sl-SI" sz="2000" i="1" dirty="0"/>
              <a:t>, Short </a:t>
            </a:r>
            <a:r>
              <a:rPr lang="sl-SI" sz="2000" i="1" dirty="0" err="1"/>
              <a:t>surveys</a:t>
            </a:r>
            <a:r>
              <a:rPr lang="sl-SI" sz="2000" i="1" dirty="0"/>
              <a:t>, Video </a:t>
            </a:r>
            <a:r>
              <a:rPr lang="sl-SI" sz="2000" i="1" dirty="0" err="1"/>
              <a:t>articles</a:t>
            </a:r>
            <a:endParaRPr lang="sl-SI" sz="2000" i="1" dirty="0"/>
          </a:p>
          <a:p>
            <a:r>
              <a:rPr lang="sl-SI" sz="2400" dirty="0"/>
              <a:t>Uporabo vavčerja potrdi kontaktna oseba institucije </a:t>
            </a:r>
            <a:r>
              <a:rPr lang="sl-SI" sz="2000" dirty="0"/>
              <a:t>(15 dni od zahteve avtorja).</a:t>
            </a:r>
          </a:p>
          <a:p>
            <a:r>
              <a:rPr lang="sl-SI" sz="2400" dirty="0" err="1">
                <a:hlinkClick r:id="rId4"/>
              </a:rPr>
              <a:t>Find</a:t>
            </a:r>
            <a:r>
              <a:rPr lang="sl-SI" sz="2400" dirty="0">
                <a:hlinkClick r:id="rId4"/>
              </a:rPr>
              <a:t> a </a:t>
            </a:r>
            <a:r>
              <a:rPr lang="sl-SI" sz="2400" dirty="0" err="1">
                <a:hlinkClick r:id="rId4"/>
              </a:rPr>
              <a:t>participating</a:t>
            </a:r>
            <a:r>
              <a:rPr lang="sl-SI" sz="2400" dirty="0">
                <a:hlinkClick r:id="rId4"/>
              </a:rPr>
              <a:t> </a:t>
            </a:r>
            <a:r>
              <a:rPr lang="sl-SI" sz="2400" dirty="0" err="1">
                <a:hlinkClick r:id="rId4"/>
              </a:rPr>
              <a:t>journal</a:t>
            </a:r>
            <a:r>
              <a:rPr lang="sl-SI" sz="2400" dirty="0"/>
              <a:t> </a:t>
            </a:r>
            <a:r>
              <a:rPr lang="en-SI" sz="2400" dirty="0"/>
              <a:t>–</a:t>
            </a:r>
            <a:r>
              <a:rPr lang="sl-SI" sz="2400" dirty="0"/>
              <a:t> založnikova stran za preverjanje, ali je izbrana hibridna revija uvrščena na seznam upravičenih za koriščenje vavčerja.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063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7012" y="1135930"/>
            <a:ext cx="5027302" cy="5722070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11953"/>
              </p:ext>
            </p:extLst>
          </p:nvPr>
        </p:nvGraphicFramePr>
        <p:xfrm>
          <a:off x="966854" y="1552181"/>
          <a:ext cx="4123620" cy="485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620">
                  <a:extLst>
                    <a:ext uri="{9D8B030D-6E8A-4147-A177-3AD203B41FA5}">
                      <a16:colId xmlns:a16="http://schemas.microsoft.com/office/drawing/2014/main" val="2344493039"/>
                    </a:ext>
                  </a:extLst>
                </a:gridCol>
              </a:tblGrid>
              <a:tr h="4858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Dopisni avtor že v fazi oddaje članka v založnikov sistem dobi informacijo o obstoju </a:t>
                      </a:r>
                      <a:r>
                        <a:rPr lang="sl-SI" sz="2400" dirty="0" err="1"/>
                        <a:t>konzorcijske</a:t>
                      </a:r>
                      <a:r>
                        <a:rPr lang="sl-SI" sz="2400" dirty="0"/>
                        <a:t> pogodbe, ki mu omogoča brezplačno objavo v odprtem dostopu.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/>
                        <a:t>Njegova odločitev oz. izbira v tej fazi ni obvezujoča!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68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45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22" y="1149888"/>
            <a:ext cx="10501459" cy="57081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94543"/>
              </p:ext>
            </p:extLst>
          </p:nvPr>
        </p:nvGraphicFramePr>
        <p:xfrm>
          <a:off x="1027522" y="3139126"/>
          <a:ext cx="3167406" cy="371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406">
                  <a:extLst>
                    <a:ext uri="{9D8B030D-6E8A-4147-A177-3AD203B41FA5}">
                      <a16:colId xmlns:a16="http://schemas.microsoft.com/office/drawing/2014/main" val="1226160440"/>
                    </a:ext>
                  </a:extLst>
                </a:gridCol>
              </a:tblGrid>
              <a:tr h="3718873">
                <a:tc>
                  <a:txBody>
                    <a:bodyPr/>
                    <a:lstStyle/>
                    <a:p>
                      <a:r>
                        <a:rPr lang="sl-SI" sz="2000" dirty="0">
                          <a:solidFill>
                            <a:srgbClr val="ED7D31"/>
                          </a:solidFill>
                        </a:rPr>
                        <a:t>Avtor naj izbere ustrezno licenco </a:t>
                      </a:r>
                      <a:r>
                        <a:rPr lang="en-SI" sz="2000" dirty="0">
                          <a:solidFill>
                            <a:srgbClr val="ED7D3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l-SI" sz="2000" dirty="0">
                          <a:solidFill>
                            <a:srgbClr val="ED7D31"/>
                          </a:solidFill>
                        </a:rPr>
                        <a:t> praviloma CC BY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>
                          <a:solidFill>
                            <a:srgbClr val="ED7D31"/>
                          </a:solidFill>
                        </a:rPr>
                        <a:t>(</a:t>
                      </a:r>
                      <a:r>
                        <a:rPr lang="en-US" sz="2000" b="1" i="0" kern="1200" dirty="0" err="1">
                          <a:solidFill>
                            <a:srgbClr val="ED7D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Uredba</a:t>
                      </a:r>
                      <a:r>
                        <a:rPr lang="en-US" sz="2000" b="1" i="0" kern="1200" dirty="0">
                          <a:solidFill>
                            <a:srgbClr val="ED7D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2000" b="1" i="0" kern="1200" dirty="0">
                          <a:solidFill>
                            <a:srgbClr val="ED7D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59/23</a:t>
                      </a:r>
                      <a:r>
                        <a:rPr lang="sl-SI" sz="2000" dirty="0">
                          <a:solidFill>
                            <a:srgbClr val="ED7D31"/>
                          </a:solidFill>
                        </a:rPr>
                        <a:t>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2022: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le 38% odprtodostopnih člankov pod licenco CC BY,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ostali CC BY-NC-ND ali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CC BY-NC</a:t>
                      </a:r>
                      <a:r>
                        <a:rPr lang="pl-PL" sz="2000" baseline="0" dirty="0">
                          <a:solidFill>
                            <a:schemeClr val="tx1"/>
                          </a:solidFill>
                        </a:rPr>
                        <a:t> (omejevalna politika nekaterih revij</a:t>
                      </a:r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!). </a:t>
                      </a:r>
                      <a:endParaRPr lang="sl-SI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0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10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046" y="875428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Vsebina predstavitve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51124BE-4C49-48EB-B26B-4C908BF54A67}"/>
              </a:ext>
            </a:extLst>
          </p:cNvPr>
          <p:cNvSpPr/>
          <p:nvPr/>
        </p:nvSpPr>
        <p:spPr>
          <a:xfrm>
            <a:off x="765058" y="2108960"/>
            <a:ext cx="99392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Osnovni pojmi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Odprta znanost – pravne podlage v Sloveniji in Evropskem raziskovalnem prostoru (ERA)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Odprte objave - Obzorje Evropa in nacionalna zakonodaja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Možne poti do odprtih objav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Upravičeni stroški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Konzorciji - zagotavljanje ugodnosti pri odprtem objavljanju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Izpolnitev določil odprte dostopnosti v revijah izven preoblikovalnih pogodb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Preverjanje ustreznosti revij za objavljanje v skladu z zahtevami financerjev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err="1"/>
              <a:t>Odprtodostopno</a:t>
            </a:r>
            <a:r>
              <a:rPr lang="sl-SI" sz="2400" dirty="0"/>
              <a:t> založništvo in Open </a:t>
            </a:r>
            <a:r>
              <a:rPr lang="sl-SI" sz="2400" dirty="0" err="1"/>
              <a:t>Research</a:t>
            </a:r>
            <a:r>
              <a:rPr lang="sl-SI" sz="2400" dirty="0"/>
              <a:t> </a:t>
            </a:r>
            <a:r>
              <a:rPr lang="sl-SI" sz="2400" dirty="0" err="1"/>
              <a:t>Europe</a:t>
            </a:r>
            <a:r>
              <a:rPr lang="sl-SI" sz="2400" dirty="0"/>
              <a:t> (ORE)</a:t>
            </a:r>
          </a:p>
        </p:txBody>
      </p:sp>
    </p:spTree>
    <p:extLst>
      <p:ext uri="{BB962C8B-B14F-4D97-AF65-F5344CB8AC3E}">
        <p14:creationId xmlns:p14="http://schemas.microsoft.com/office/powerpoint/2010/main" val="123037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789" y="940164"/>
            <a:ext cx="10515600" cy="737807"/>
          </a:xfrm>
        </p:spPr>
        <p:txBody>
          <a:bodyPr>
            <a:normAutofit/>
          </a:bodyPr>
          <a:lstStyle/>
          <a:p>
            <a:pPr lvl="0"/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Wiley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(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Wiley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Online 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Library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)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97523" y="1825627"/>
            <a:ext cx="10850312" cy="461288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Pogodba za obdobje 2022 </a:t>
            </a:r>
            <a:r>
              <a:rPr lang="en-SI" dirty="0"/>
              <a:t>–</a:t>
            </a:r>
            <a:r>
              <a:rPr lang="sl-SI" dirty="0"/>
              <a:t> 2024</a:t>
            </a:r>
          </a:p>
          <a:p>
            <a:endParaRPr lang="sl-SI" dirty="0"/>
          </a:p>
          <a:p>
            <a:r>
              <a:rPr lang="sl-SI" dirty="0"/>
              <a:t>Branje: okrog 1.400 naročniških revij in preko 500 zlatih revij</a:t>
            </a:r>
          </a:p>
          <a:p>
            <a:r>
              <a:rPr lang="sl-SI" b="1" dirty="0"/>
              <a:t>Brezplačno objavljanje: 1.332 hibridnih</a:t>
            </a:r>
            <a:r>
              <a:rPr lang="sl-SI" dirty="0"/>
              <a:t> </a:t>
            </a:r>
            <a:r>
              <a:rPr lang="sl-SI" b="1" dirty="0"/>
              <a:t>revij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	(izvzete revije združenj, naročniške revije </a:t>
            </a:r>
            <a:r>
              <a:rPr lang="en-SI" dirty="0"/>
              <a:t>…</a:t>
            </a:r>
            <a:r>
              <a:rPr lang="sl-SI" dirty="0"/>
              <a:t>)</a:t>
            </a:r>
          </a:p>
          <a:p>
            <a:pPr marL="0" indent="0">
              <a:buNone/>
            </a:pPr>
            <a:endParaRPr lang="sl-SI" dirty="0"/>
          </a:p>
          <a:p>
            <a:pPr marL="3657600" lvl="8" indent="0">
              <a:buNone/>
            </a:pPr>
            <a:r>
              <a:rPr lang="sl-SI" dirty="0"/>
              <a:t>					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46869"/>
              </p:ext>
            </p:extLst>
          </p:nvPr>
        </p:nvGraphicFramePr>
        <p:xfrm>
          <a:off x="6332456" y="1825627"/>
          <a:ext cx="41284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40354177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4076868037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2266431717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447568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31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Število članic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??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02897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97402"/>
              </p:ext>
            </p:extLst>
          </p:nvPr>
        </p:nvGraphicFramePr>
        <p:xfrm>
          <a:off x="697523" y="4859831"/>
          <a:ext cx="839386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082">
                  <a:extLst>
                    <a:ext uri="{9D8B030D-6E8A-4147-A177-3AD203B41FA5}">
                      <a16:colId xmlns:a16="http://schemas.microsoft.com/office/drawing/2014/main" val="1952436579"/>
                    </a:ext>
                  </a:extLst>
                </a:gridCol>
                <a:gridCol w="731177">
                  <a:extLst>
                    <a:ext uri="{9D8B030D-6E8A-4147-A177-3AD203B41FA5}">
                      <a16:colId xmlns:a16="http://schemas.microsoft.com/office/drawing/2014/main" val="401981853"/>
                    </a:ext>
                  </a:extLst>
                </a:gridCol>
                <a:gridCol w="731177">
                  <a:extLst>
                    <a:ext uri="{9D8B030D-6E8A-4147-A177-3AD203B41FA5}">
                      <a16:colId xmlns:a16="http://schemas.microsoft.com/office/drawing/2014/main" val="4143296458"/>
                    </a:ext>
                  </a:extLst>
                </a:gridCol>
                <a:gridCol w="950430">
                  <a:extLst>
                    <a:ext uri="{9D8B030D-6E8A-4147-A177-3AD203B41FA5}">
                      <a16:colId xmlns:a16="http://schemas.microsoft.com/office/drawing/2014/main" val="1644372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UGODNOSTI za dopisne avtorje</a:t>
                      </a:r>
                      <a:r>
                        <a:rPr lang="sl-SI" baseline="0" dirty="0"/>
                        <a:t> s članic konzorcija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9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Vavčerji</a:t>
                      </a:r>
                      <a:r>
                        <a:rPr lang="sl-SI" baseline="0" dirty="0"/>
                        <a:t> za objave v OD v </a:t>
                      </a:r>
                      <a:r>
                        <a:rPr lang="sl-SI" b="1" baseline="0" dirty="0"/>
                        <a:t>hibridnih</a:t>
                      </a:r>
                      <a:r>
                        <a:rPr lang="sl-SI" baseline="0" dirty="0"/>
                        <a:t> revijah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131 +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60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POPUST na redno ceno APC</a:t>
                      </a:r>
                      <a:r>
                        <a:rPr lang="sl-SI" baseline="0" dirty="0"/>
                        <a:t> </a:t>
                      </a:r>
                      <a:r>
                        <a:rPr lang="sl-SI" dirty="0"/>
                        <a:t>za</a:t>
                      </a:r>
                      <a:r>
                        <a:rPr lang="sl-SI" baseline="0" dirty="0"/>
                        <a:t> objave v </a:t>
                      </a:r>
                      <a:r>
                        <a:rPr lang="sl-SI" b="1" baseline="0" dirty="0"/>
                        <a:t>hibridnih</a:t>
                      </a:r>
                      <a:r>
                        <a:rPr lang="sl-SI" baseline="0" dirty="0"/>
                        <a:t> revijah po porabljeni kvoti vavčerjev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56459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89533"/>
              </p:ext>
            </p:extLst>
          </p:nvPr>
        </p:nvGraphicFramePr>
        <p:xfrm>
          <a:off x="9118601" y="4838324"/>
          <a:ext cx="251407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075">
                  <a:extLst>
                    <a:ext uri="{9D8B030D-6E8A-4147-A177-3AD203B41FA5}">
                      <a16:colId xmlns:a16="http://schemas.microsoft.com/office/drawing/2014/main" val="818400440"/>
                    </a:ext>
                  </a:extLst>
                </a:gridCol>
              </a:tblGrid>
              <a:tr h="1381760">
                <a:tc>
                  <a:txBody>
                    <a:bodyPr/>
                    <a:lstStyle/>
                    <a:p>
                      <a:r>
                        <a:rPr lang="sl-SI" dirty="0"/>
                        <a:t>Kvota trenutno zadošča za potrebe konzorcija,</a:t>
                      </a:r>
                      <a:r>
                        <a:rPr lang="sl-SI" baseline="0" dirty="0"/>
                        <a:t> v</a:t>
                      </a:r>
                      <a:r>
                        <a:rPr lang="sl-SI" dirty="0"/>
                        <a:t> letu 2022 porabljenih</a:t>
                      </a:r>
                      <a:r>
                        <a:rPr lang="sl-SI" baseline="0" dirty="0"/>
                        <a:t> le 79 vavčerjev.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5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051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22109" y="1140643"/>
            <a:ext cx="10850312" cy="5439266"/>
          </a:xfrm>
        </p:spPr>
        <p:txBody>
          <a:bodyPr>
            <a:normAutofit lnSpcReduction="10000"/>
          </a:bodyPr>
          <a:lstStyle/>
          <a:p>
            <a:r>
              <a:rPr lang="sl-SI" sz="2400" b="1" dirty="0"/>
              <a:t>Število vavčerjev je omejeno</a:t>
            </a:r>
            <a:r>
              <a:rPr lang="sl-SI" sz="2400" dirty="0"/>
              <a:t>: delitev med članicami konzorcija glede na finančni vložek in potrebe po objavah </a:t>
            </a:r>
            <a:r>
              <a:rPr lang="sl-SI" sz="2000" dirty="0"/>
              <a:t>(povprečje 2018-2021)</a:t>
            </a:r>
          </a:p>
          <a:p>
            <a:r>
              <a:rPr lang="sl-SI" sz="2400" dirty="0"/>
              <a:t>POGOJI za uporabo vavčerja:</a:t>
            </a:r>
          </a:p>
          <a:p>
            <a:pPr lvl="1">
              <a:buFontTx/>
              <a:buChar char="-"/>
            </a:pPr>
            <a:r>
              <a:rPr lang="sl-SI" dirty="0"/>
              <a:t>članek je SPREJET v objavo v letu 2023,</a:t>
            </a:r>
          </a:p>
          <a:p>
            <a:pPr lvl="1">
              <a:buFontTx/>
              <a:buChar char="-"/>
            </a:pPr>
            <a:r>
              <a:rPr lang="sl-SI" b="1" dirty="0"/>
              <a:t>dopisni avtor </a:t>
            </a:r>
            <a:r>
              <a:rPr lang="sl-SI" dirty="0"/>
              <a:t>oz. avtor, ki odda članek v založnikov sistem, prihaja z  ene od institucij konzorcija,</a:t>
            </a:r>
          </a:p>
          <a:p>
            <a:pPr lvl="1">
              <a:buFontTx/>
              <a:buChar char="-"/>
            </a:pPr>
            <a:r>
              <a:rPr lang="sl-SI" dirty="0"/>
              <a:t>identifikacija: </a:t>
            </a:r>
          </a:p>
          <a:p>
            <a:pPr marL="1371600" lvl="2" indent="-457200">
              <a:buAutoNum type="alphaLcParenR"/>
            </a:pPr>
            <a:r>
              <a:rPr lang="sl-SI" dirty="0"/>
              <a:t>pravilna navedba avtorjeve institucije,</a:t>
            </a:r>
          </a:p>
          <a:p>
            <a:pPr marL="1371600" lvl="2" indent="-457200">
              <a:buAutoNum type="alphaLcParenR"/>
            </a:pPr>
            <a:r>
              <a:rPr lang="sl-SI" dirty="0"/>
              <a:t>navedba elektronskega naslova z institucionalno domeno (npr. @XX.uni-lj.si),</a:t>
            </a:r>
          </a:p>
          <a:p>
            <a:pPr lvl="1">
              <a:buFontTx/>
              <a:buChar char="-"/>
            </a:pPr>
            <a:r>
              <a:rPr lang="en-US" sz="2000" i="1" dirty="0"/>
              <a:t>Case Study, Commentary, Data Article, Education, Lecture, Method and Protocol, Perspective, Practice and Policy, Rapid Publication, Research Article, Review Article, Short Communication, Technical Note</a:t>
            </a:r>
          </a:p>
          <a:p>
            <a:r>
              <a:rPr lang="sl-SI" sz="2400" dirty="0"/>
              <a:t>Uporabo vavčerja potrdi kontaktna oseba institucije </a:t>
            </a:r>
            <a:r>
              <a:rPr lang="sl-SI" sz="2000" dirty="0"/>
              <a:t>(10 delovnih dni od zahteve avtorja).</a:t>
            </a:r>
          </a:p>
          <a:p>
            <a:r>
              <a:rPr lang="sl-SI" sz="2400" dirty="0" err="1">
                <a:hlinkClick r:id="rId4"/>
              </a:rPr>
              <a:t>Wiley`s</a:t>
            </a:r>
            <a:r>
              <a:rPr lang="sl-SI" sz="2400" dirty="0">
                <a:hlinkClick r:id="rId4"/>
              </a:rPr>
              <a:t> </a:t>
            </a:r>
            <a:r>
              <a:rPr lang="sl-SI" sz="2400" dirty="0" err="1">
                <a:hlinkClick r:id="rId4"/>
              </a:rPr>
              <a:t>hybrid</a:t>
            </a:r>
            <a:r>
              <a:rPr lang="sl-SI" sz="2400" dirty="0">
                <a:hlinkClick r:id="rId4"/>
              </a:rPr>
              <a:t> </a:t>
            </a:r>
            <a:r>
              <a:rPr lang="sl-SI" sz="2400" dirty="0" err="1">
                <a:hlinkClick r:id="rId4"/>
              </a:rPr>
              <a:t>journals</a:t>
            </a:r>
            <a:r>
              <a:rPr lang="sl-SI" sz="2400" dirty="0"/>
              <a:t> </a:t>
            </a:r>
            <a:r>
              <a:rPr lang="en-SI" sz="2400" dirty="0"/>
              <a:t>–</a:t>
            </a:r>
            <a:r>
              <a:rPr lang="sl-SI" sz="2400" dirty="0"/>
              <a:t> ažurni seznam hibridnih revij, v katerih lahko dopisni avtorji koristijo vavčerje.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02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2080" y="1223886"/>
            <a:ext cx="6335355" cy="5439266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03740"/>
              </p:ext>
            </p:extLst>
          </p:nvPr>
        </p:nvGraphicFramePr>
        <p:xfrm>
          <a:off x="7136492" y="1300899"/>
          <a:ext cx="4229100" cy="545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3901743616"/>
                    </a:ext>
                  </a:extLst>
                </a:gridCol>
              </a:tblGrid>
              <a:tr h="5450026">
                <a:tc>
                  <a:txBody>
                    <a:bodyPr/>
                    <a:lstStyle/>
                    <a:p>
                      <a:r>
                        <a:rPr lang="sl-SI" sz="2000" dirty="0"/>
                        <a:t>Potrebno</a:t>
                      </a:r>
                      <a:r>
                        <a:rPr lang="sl-SI" sz="2000" baseline="0" dirty="0"/>
                        <a:t> je </a:t>
                      </a:r>
                      <a:r>
                        <a:rPr lang="sl-SI" sz="2000" dirty="0"/>
                        <a:t>dopolniti</a:t>
                      </a:r>
                      <a:r>
                        <a:rPr lang="sl-SI" sz="2000" baseline="0" dirty="0"/>
                        <a:t> </a:t>
                      </a:r>
                      <a:r>
                        <a:rPr lang="sl-SI" sz="2000" dirty="0"/>
                        <a:t>podatke o: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 dirty="0"/>
                        <a:t>dopisnem avtorju,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 dirty="0"/>
                        <a:t>dopisnem avtorju,</a:t>
                      </a:r>
                      <a:r>
                        <a:rPr lang="sl-SI" sz="2000" baseline="0" dirty="0"/>
                        <a:t> ki vodi oddajo članka v založnikovem sistemu,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 baseline="0" dirty="0"/>
                        <a:t>podatke o financerjih, afiliacijah avtorjev.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sl-SI" sz="2000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sl-SI" sz="2000" baseline="0" dirty="0"/>
                        <a:t>Nato potrditi: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 baseline="0" dirty="0"/>
                        <a:t>ustrezno izbiro za ohranitev avtorskih pravic,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 baseline="0" dirty="0"/>
                        <a:t>objavo članka v odprtem dostopu,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l-SI" sz="2000" baseline="0" dirty="0"/>
                        <a:t>izbrati licenco v skladu z zahtevami navedenega financerja (CC BY) in politiko revije.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sl-SI" sz="20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aseline="0" dirty="0"/>
                        <a:t>Sledi podpis pogodbe o objavi.</a:t>
                      </a:r>
                      <a:endParaRPr lang="sl-SI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091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139" y="977871"/>
            <a:ext cx="10515600" cy="737807"/>
          </a:xfrm>
        </p:spPr>
        <p:txBody>
          <a:bodyPr>
            <a:noAutofit/>
          </a:bodyPr>
          <a:lstStyle/>
          <a:p>
            <a:pPr lvl="0"/>
            <a:br>
              <a:rPr lang="sl-SI" sz="4500" b="1" dirty="0">
                <a:solidFill>
                  <a:srgbClr val="ED7D31"/>
                </a:solidFill>
                <a:latin typeface="Calibri"/>
              </a:rPr>
            </a:br>
            <a:r>
              <a:rPr lang="sl-SI" sz="4500" b="1" dirty="0">
                <a:solidFill>
                  <a:srgbClr val="ED7D31"/>
                </a:solidFill>
                <a:latin typeface="Calibri"/>
              </a:rPr>
              <a:t>Springer Nature (Springer Link in Nature 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Academic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journals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)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97523" y="2356701"/>
            <a:ext cx="10850312" cy="408180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Pogodba za obdobje 2023 (možnost podaljšanja do 2025)</a:t>
            </a:r>
          </a:p>
          <a:p>
            <a:pPr marL="3657600" lvl="8" indent="0">
              <a:buNone/>
            </a:pPr>
            <a:r>
              <a:rPr lang="sl-SI" dirty="0"/>
              <a:t>					</a:t>
            </a:r>
            <a:endParaRPr lang="en-US" dirty="0"/>
          </a:p>
          <a:p>
            <a:r>
              <a:rPr lang="sl-SI" dirty="0"/>
              <a:t>Branje: okrog 2.400 naročniških revij in pribl. 600 zlatih revij (založbe ADIS, </a:t>
            </a:r>
            <a:r>
              <a:rPr lang="en-US" dirty="0"/>
              <a:t>Palgrave Macmillan</a:t>
            </a:r>
            <a:r>
              <a:rPr lang="sl-SI" dirty="0"/>
              <a:t> in </a:t>
            </a:r>
            <a:r>
              <a:rPr lang="sl-SI" dirty="0" err="1"/>
              <a:t>Academic</a:t>
            </a:r>
            <a:r>
              <a:rPr lang="sl-SI" dirty="0"/>
              <a:t> </a:t>
            </a:r>
            <a:r>
              <a:rPr lang="sl-SI" dirty="0" err="1"/>
              <a:t>journals</a:t>
            </a:r>
            <a:r>
              <a:rPr lang="sl-SI" dirty="0"/>
              <a:t> na Nature.com)</a:t>
            </a:r>
            <a:endParaRPr lang="sl-SI" sz="2000" dirty="0"/>
          </a:p>
          <a:p>
            <a:r>
              <a:rPr lang="sl-SI" b="1" dirty="0"/>
              <a:t>Brezplačno objavljanje: 2.084 hibridnih</a:t>
            </a:r>
            <a:r>
              <a:rPr lang="sl-SI" dirty="0"/>
              <a:t> </a:t>
            </a:r>
            <a:r>
              <a:rPr lang="sl-SI" b="1" dirty="0"/>
              <a:t>revij</a:t>
            </a:r>
            <a:r>
              <a:rPr lang="sl-SI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dirty="0"/>
              <a:t>	(izvzete revije združenj, naročniške revije </a:t>
            </a:r>
            <a:r>
              <a:rPr lang="sl-SI" dirty="0" err="1"/>
              <a:t>Pleiades</a:t>
            </a:r>
            <a:r>
              <a:rPr lang="sl-SI" dirty="0"/>
              <a:t> </a:t>
            </a:r>
            <a:r>
              <a:rPr lang="sl-SI" dirty="0" err="1"/>
              <a:t>Press</a:t>
            </a:r>
            <a:r>
              <a:rPr lang="sl-SI" dirty="0"/>
              <a:t> </a:t>
            </a:r>
            <a:r>
              <a:rPr lang="en-SI" dirty="0"/>
              <a:t>…</a:t>
            </a:r>
            <a:r>
              <a:rPr lang="sl-SI" dirty="0"/>
              <a:t>)</a:t>
            </a:r>
          </a:p>
          <a:p>
            <a:endParaRPr lang="en-US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98555"/>
              </p:ext>
            </p:extLst>
          </p:nvPr>
        </p:nvGraphicFramePr>
        <p:xfrm>
          <a:off x="9198020" y="2356701"/>
          <a:ext cx="2349815" cy="75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09">
                  <a:extLst>
                    <a:ext uri="{9D8B030D-6E8A-4147-A177-3AD203B41FA5}">
                      <a16:colId xmlns:a16="http://schemas.microsoft.com/office/drawing/2014/main" val="4140354177"/>
                    </a:ext>
                  </a:extLst>
                </a:gridCol>
                <a:gridCol w="810706">
                  <a:extLst>
                    <a:ext uri="{9D8B030D-6E8A-4147-A177-3AD203B41FA5}">
                      <a16:colId xmlns:a16="http://schemas.microsoft.com/office/drawing/2014/main" val="2266431717"/>
                    </a:ext>
                  </a:extLst>
                </a:gridCol>
              </a:tblGrid>
              <a:tr h="3787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318017"/>
                  </a:ext>
                </a:extLst>
              </a:tr>
              <a:tr h="373546">
                <a:tc>
                  <a:txBody>
                    <a:bodyPr/>
                    <a:lstStyle/>
                    <a:p>
                      <a:r>
                        <a:rPr lang="sl-SI" dirty="0"/>
                        <a:t>Število članic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02897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2959"/>
              </p:ext>
            </p:extLst>
          </p:nvPr>
        </p:nvGraphicFramePr>
        <p:xfrm>
          <a:off x="946150" y="5370829"/>
          <a:ext cx="784472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747">
                  <a:extLst>
                    <a:ext uri="{9D8B030D-6E8A-4147-A177-3AD203B41FA5}">
                      <a16:colId xmlns:a16="http://schemas.microsoft.com/office/drawing/2014/main" val="1255814405"/>
                    </a:ext>
                  </a:extLst>
                </a:gridCol>
                <a:gridCol w="747345">
                  <a:extLst>
                    <a:ext uri="{9D8B030D-6E8A-4147-A177-3AD203B41FA5}">
                      <a16:colId xmlns:a16="http://schemas.microsoft.com/office/drawing/2014/main" val="506508318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535093221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4218137139"/>
                    </a:ext>
                  </a:extLst>
                </a:gridCol>
              </a:tblGrid>
              <a:tr h="308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UGODNOSTI za dopisne avtorje</a:t>
                      </a:r>
                      <a:r>
                        <a:rPr lang="sl-SI" baseline="0" dirty="0"/>
                        <a:t> s članic konzorcija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057445"/>
                  </a:ext>
                </a:extLst>
              </a:tr>
              <a:tr h="308399">
                <a:tc>
                  <a:txBody>
                    <a:bodyPr/>
                    <a:lstStyle/>
                    <a:p>
                      <a:r>
                        <a:rPr lang="sl-SI" dirty="0"/>
                        <a:t>Vavčerji</a:t>
                      </a:r>
                      <a:r>
                        <a:rPr lang="sl-SI" baseline="0" dirty="0"/>
                        <a:t> za objave v OD v </a:t>
                      </a:r>
                      <a:r>
                        <a:rPr lang="sl-SI" b="1" baseline="0" dirty="0"/>
                        <a:t>hibridnih</a:t>
                      </a:r>
                      <a:r>
                        <a:rPr lang="sl-SI" baseline="0" dirty="0"/>
                        <a:t> revijah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910789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02675"/>
              </p:ext>
            </p:extLst>
          </p:nvPr>
        </p:nvGraphicFramePr>
        <p:xfrm>
          <a:off x="9064827" y="5370829"/>
          <a:ext cx="2616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904183762"/>
                    </a:ext>
                  </a:extLst>
                </a:gridCol>
              </a:tblGrid>
              <a:tr h="1112520">
                <a:tc>
                  <a:txBody>
                    <a:bodyPr/>
                    <a:lstStyle/>
                    <a:p>
                      <a:r>
                        <a:rPr lang="sl-SI" dirty="0"/>
                        <a:t>Predvidoma</a:t>
                      </a:r>
                      <a:r>
                        <a:rPr lang="sl-SI" baseline="0" dirty="0"/>
                        <a:t> bo k</a:t>
                      </a:r>
                      <a:r>
                        <a:rPr lang="sl-SI" dirty="0"/>
                        <a:t>vota vavčerjev </a:t>
                      </a:r>
                      <a:r>
                        <a:rPr lang="sl-SI" baseline="0" dirty="0"/>
                        <a:t>v </a:t>
                      </a:r>
                      <a:r>
                        <a:rPr lang="sl-SI" dirty="0"/>
                        <a:t>letu 2025</a:t>
                      </a:r>
                      <a:r>
                        <a:rPr lang="sl-SI" baseline="0" dirty="0"/>
                        <a:t> </a:t>
                      </a:r>
                      <a:r>
                        <a:rPr lang="sl-SI" dirty="0"/>
                        <a:t>zadoščala za 90-100% potreb konzorcija.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9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890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31535" y="1159496"/>
            <a:ext cx="10850312" cy="5354425"/>
          </a:xfrm>
        </p:spPr>
        <p:txBody>
          <a:bodyPr/>
          <a:lstStyle/>
          <a:p>
            <a:r>
              <a:rPr lang="sl-SI" sz="2400" b="1" dirty="0"/>
              <a:t>Število vavčerjev je omejeno</a:t>
            </a:r>
            <a:r>
              <a:rPr lang="sl-SI" sz="2400" dirty="0"/>
              <a:t>: delitev med članicami konzorcija glede na finančni vložek in potrebe po objavah </a:t>
            </a:r>
            <a:r>
              <a:rPr lang="sl-SI" sz="2000" dirty="0"/>
              <a:t>(povprečje 2018-2021)</a:t>
            </a:r>
          </a:p>
          <a:p>
            <a:r>
              <a:rPr lang="sl-SI" sz="2400" dirty="0"/>
              <a:t>POGOJI za uporabo vavčerja:</a:t>
            </a:r>
          </a:p>
          <a:p>
            <a:pPr lvl="1">
              <a:buFontTx/>
              <a:buChar char="-"/>
            </a:pPr>
            <a:r>
              <a:rPr lang="sl-SI" dirty="0"/>
              <a:t>članek je SPREJET v objavo v letu 2023,</a:t>
            </a:r>
          </a:p>
          <a:p>
            <a:pPr lvl="1">
              <a:buFontTx/>
              <a:buChar char="-"/>
            </a:pPr>
            <a:r>
              <a:rPr lang="sl-SI" b="1" dirty="0"/>
              <a:t>dopisni avtor </a:t>
            </a:r>
            <a:r>
              <a:rPr lang="sl-SI" dirty="0"/>
              <a:t>oz. avtor, ki odda članek v založnikov sistem, prihaja z  ene od institucij konzorcija,</a:t>
            </a:r>
          </a:p>
          <a:p>
            <a:pPr lvl="1">
              <a:buFontTx/>
              <a:buChar char="-"/>
            </a:pPr>
            <a:r>
              <a:rPr lang="sl-SI" dirty="0"/>
              <a:t>identifikacija: </a:t>
            </a:r>
          </a:p>
          <a:p>
            <a:pPr marL="1371600" lvl="2" indent="-457200">
              <a:buAutoNum type="alphaLcParenR"/>
            </a:pPr>
            <a:r>
              <a:rPr lang="sl-SI" dirty="0"/>
              <a:t>pravilna navedba avtorjeve institucije,</a:t>
            </a:r>
          </a:p>
          <a:p>
            <a:pPr marL="1371600" lvl="2" indent="-457200">
              <a:buAutoNum type="alphaLcParenR"/>
            </a:pPr>
            <a:r>
              <a:rPr lang="sl-SI" dirty="0"/>
              <a:t>navedba elektronskega naslova z institucionalno domeno (npr. @XX.uni-lj.si),</a:t>
            </a:r>
          </a:p>
          <a:p>
            <a:pPr marL="1371600" lvl="2" indent="-457200">
              <a:buAutoNum type="alphaLcParenR"/>
            </a:pPr>
            <a:r>
              <a:rPr lang="sl-SI" dirty="0"/>
              <a:t>IP naslov,</a:t>
            </a:r>
          </a:p>
          <a:p>
            <a:pPr lvl="1">
              <a:buFontTx/>
              <a:buChar char="-"/>
            </a:pPr>
            <a:r>
              <a:rPr lang="en-US" sz="2000" i="1" dirty="0"/>
              <a:t>Original Paper, Review Paper, Brief Communication, Continuing Education</a:t>
            </a:r>
            <a:endParaRPr lang="sl-SI" sz="2000" i="1" dirty="0"/>
          </a:p>
          <a:p>
            <a:r>
              <a:rPr lang="sl-SI" sz="2400" dirty="0"/>
              <a:t>Uporabo vavčerja potrdi kontaktna oseba institucije </a:t>
            </a:r>
            <a:r>
              <a:rPr lang="sl-SI" sz="2000" dirty="0"/>
              <a:t>(3 + 4 delovne dni od zahteve avtorja).</a:t>
            </a:r>
          </a:p>
          <a:p>
            <a:r>
              <a:rPr lang="sl-SI" sz="2400" dirty="0" err="1">
                <a:hlinkClick r:id="rId4"/>
              </a:rPr>
              <a:t>Eligible</a:t>
            </a:r>
            <a:r>
              <a:rPr lang="sl-SI" sz="2400" dirty="0">
                <a:hlinkClick r:id="rId4"/>
              </a:rPr>
              <a:t> </a:t>
            </a:r>
            <a:r>
              <a:rPr lang="sl-SI" sz="2400" dirty="0" err="1">
                <a:hlinkClick r:id="rId4"/>
              </a:rPr>
              <a:t>journals</a:t>
            </a:r>
            <a:r>
              <a:rPr lang="sl-SI" sz="2400" dirty="0"/>
              <a:t> - založnikova stran za preverjanje, ali je izbrana hibridna revija uvrščena na seznam upravičenih za koriščenje vavčerja.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10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1568" y="1161386"/>
            <a:ext cx="4391025" cy="41052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454" y="1066136"/>
            <a:ext cx="3846602" cy="4200526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92186"/>
              </p:ext>
            </p:extLst>
          </p:nvPr>
        </p:nvGraphicFramePr>
        <p:xfrm>
          <a:off x="721568" y="4937760"/>
          <a:ext cx="1108079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0791">
                  <a:extLst>
                    <a:ext uri="{9D8B030D-6E8A-4147-A177-3AD203B41FA5}">
                      <a16:colId xmlns:a16="http://schemas.microsoft.com/office/drawing/2014/main" val="739573491"/>
                    </a:ext>
                  </a:extLst>
                </a:gridCol>
              </a:tblGrid>
              <a:tr h="1743075">
                <a:tc>
                  <a:txBody>
                    <a:bodyPr/>
                    <a:lstStyle/>
                    <a:p>
                      <a:r>
                        <a:rPr lang="sl-SI" sz="2000" dirty="0"/>
                        <a:t>Dopisni avtor na portalu za oddajo: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 dirty="0"/>
                        <a:t>izbere državo,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 dirty="0"/>
                        <a:t>vidi informacijo o redni ceni APC,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 dirty="0"/>
                        <a:t>izbere svojo afiliacijo</a:t>
                      </a:r>
                      <a:r>
                        <a:rPr lang="sl-SI" sz="2000" baseline="0" dirty="0"/>
                        <a:t> in, </a:t>
                      </a:r>
                      <a:r>
                        <a:rPr lang="sl-SI" sz="2000" dirty="0"/>
                        <a:t>če pripada članici konzorcija, vidi informacijo o možnosti koriščenja vavčerja za </a:t>
                      </a:r>
                      <a:r>
                        <a:rPr lang="sl-SI" sz="2000" dirty="0" err="1"/>
                        <a:t>odprtodostopno</a:t>
                      </a:r>
                      <a:r>
                        <a:rPr lang="sl-SI" sz="2000" dirty="0"/>
                        <a:t> objavo pod</a:t>
                      </a:r>
                      <a:r>
                        <a:rPr lang="sl-SI" sz="2000" baseline="0" dirty="0"/>
                        <a:t> licenco CC BY,</a:t>
                      </a:r>
                      <a:r>
                        <a:rPr lang="sl-SI" sz="2000" dirty="0"/>
                        <a:t> 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 dirty="0"/>
                        <a:t>sledi podpis pogodbe o objavi.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5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68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7523" y="1002328"/>
            <a:ext cx="10515600" cy="737807"/>
          </a:xfrm>
        </p:spPr>
        <p:txBody>
          <a:bodyPr>
            <a:noAutofit/>
          </a:bodyPr>
          <a:lstStyle/>
          <a:p>
            <a:pPr lvl="0"/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American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Chemical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Society</a:t>
            </a:r>
            <a:endParaRPr lang="sl-SI" sz="45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97523" y="1885361"/>
            <a:ext cx="10850312" cy="466626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Pogodba za obdobje 2023 </a:t>
            </a:r>
            <a:r>
              <a:rPr lang="en-SI" dirty="0"/>
              <a:t>–</a:t>
            </a:r>
            <a:r>
              <a:rPr lang="sl-SI" dirty="0"/>
              <a:t> 2024</a:t>
            </a:r>
          </a:p>
          <a:p>
            <a:pPr marL="0" indent="0">
              <a:spcBef>
                <a:spcPts val="0"/>
              </a:spcBef>
              <a:buNone/>
            </a:pPr>
            <a:endParaRPr lang="sl-SI" sz="1200" dirty="0"/>
          </a:p>
          <a:p>
            <a:r>
              <a:rPr lang="sl-SI" dirty="0"/>
              <a:t>Branje: 66 naročniških revij in 15 zlatih revij</a:t>
            </a:r>
          </a:p>
          <a:p>
            <a:r>
              <a:rPr lang="sl-SI" b="1" dirty="0"/>
              <a:t>Brezplačno objavljanje: vse revije </a:t>
            </a:r>
            <a:r>
              <a:rPr lang="en-SI" dirty="0"/>
              <a:t>–</a:t>
            </a:r>
            <a:r>
              <a:rPr lang="sl-SI" dirty="0"/>
              <a:t> </a:t>
            </a:r>
            <a:r>
              <a:rPr lang="sl-SI" b="1" dirty="0"/>
              <a:t>hibridne in zlate!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>
              <a:spcBef>
                <a:spcPts val="0"/>
              </a:spcBef>
            </a:pPr>
            <a:r>
              <a:rPr lang="sl-SI" sz="2400" dirty="0"/>
              <a:t>POGOJI za uporabo vavčerja: enaki prvim trem pogojem ostalih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 dirty="0"/>
              <a:t>konzorcijev.</a:t>
            </a:r>
          </a:p>
          <a:p>
            <a:r>
              <a:rPr lang="sl-SI" sz="2400" b="1" dirty="0"/>
              <a:t>Uporabo vavčerja potrdi kontaktna oseba konzorcija CTK.</a:t>
            </a:r>
          </a:p>
          <a:p>
            <a:r>
              <a:rPr lang="sl-SI" sz="2400" b="1" dirty="0"/>
              <a:t>Med postopkom se mora avtor še dodatno registrirati v Copyright </a:t>
            </a:r>
            <a:r>
              <a:rPr lang="sl-SI" sz="2400" b="1" dirty="0" err="1"/>
              <a:t>Clearance</a:t>
            </a:r>
            <a:r>
              <a:rPr lang="sl-SI" sz="2400" b="1" dirty="0"/>
              <a:t> Center (identifikacija avtorjeve institucije).</a:t>
            </a:r>
          </a:p>
          <a:p>
            <a:endParaRPr lang="sl-SI" b="1" dirty="0"/>
          </a:p>
          <a:p>
            <a:endParaRPr lang="en-US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096109"/>
              </p:ext>
            </p:extLst>
          </p:nvPr>
        </p:nvGraphicFramePr>
        <p:xfrm>
          <a:off x="9198020" y="1819373"/>
          <a:ext cx="2349815" cy="75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09">
                  <a:extLst>
                    <a:ext uri="{9D8B030D-6E8A-4147-A177-3AD203B41FA5}">
                      <a16:colId xmlns:a16="http://schemas.microsoft.com/office/drawing/2014/main" val="4140354177"/>
                    </a:ext>
                  </a:extLst>
                </a:gridCol>
                <a:gridCol w="810706">
                  <a:extLst>
                    <a:ext uri="{9D8B030D-6E8A-4147-A177-3AD203B41FA5}">
                      <a16:colId xmlns:a16="http://schemas.microsoft.com/office/drawing/2014/main" val="2266431717"/>
                    </a:ext>
                  </a:extLst>
                </a:gridCol>
              </a:tblGrid>
              <a:tr h="3787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318017"/>
                  </a:ext>
                </a:extLst>
              </a:tr>
              <a:tr h="373546">
                <a:tc>
                  <a:txBody>
                    <a:bodyPr/>
                    <a:lstStyle/>
                    <a:p>
                      <a:r>
                        <a:rPr lang="sl-SI" dirty="0"/>
                        <a:t>Število članic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02897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10079"/>
              </p:ext>
            </p:extLst>
          </p:nvPr>
        </p:nvGraphicFramePr>
        <p:xfrm>
          <a:off x="697523" y="3496218"/>
          <a:ext cx="837704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274">
                  <a:extLst>
                    <a:ext uri="{9D8B030D-6E8A-4147-A177-3AD203B41FA5}">
                      <a16:colId xmlns:a16="http://schemas.microsoft.com/office/drawing/2014/main" val="1800387150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2909674620"/>
                    </a:ext>
                  </a:extLst>
                </a:gridCol>
                <a:gridCol w="1929956">
                  <a:extLst>
                    <a:ext uri="{9D8B030D-6E8A-4147-A177-3AD203B41FA5}">
                      <a16:colId xmlns:a16="http://schemas.microsoft.com/office/drawing/2014/main" val="910751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UGODNOSTI za dopisne avtorje</a:t>
                      </a:r>
                      <a:r>
                        <a:rPr lang="sl-SI" baseline="0" dirty="0"/>
                        <a:t> s članic konzorcija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30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Vavčerji</a:t>
                      </a:r>
                      <a:r>
                        <a:rPr lang="sl-SI" baseline="0" dirty="0"/>
                        <a:t> za objave v OD v </a:t>
                      </a:r>
                      <a:r>
                        <a:rPr lang="sl-SI" b="1" baseline="0" dirty="0"/>
                        <a:t>hibridnih</a:t>
                      </a:r>
                      <a:r>
                        <a:rPr lang="sl-SI" baseline="0" dirty="0"/>
                        <a:t> in </a:t>
                      </a:r>
                      <a:r>
                        <a:rPr lang="sl-SI" b="1" baseline="0" dirty="0"/>
                        <a:t>zlatih</a:t>
                      </a:r>
                      <a:r>
                        <a:rPr lang="sl-SI" baseline="0" dirty="0"/>
                        <a:t> revijah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l-SI" dirty="0"/>
                        <a:t>Izračun</a:t>
                      </a:r>
                      <a:r>
                        <a:rPr lang="sl-SI" baseline="0" dirty="0"/>
                        <a:t> glede na </a:t>
                      </a:r>
                    </a:p>
                    <a:p>
                      <a:pPr algn="just"/>
                      <a:r>
                        <a:rPr lang="sl-SI" baseline="0" dirty="0"/>
                        <a:t>vrednost pogodbe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686924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33115"/>
              </p:ext>
            </p:extLst>
          </p:nvPr>
        </p:nvGraphicFramePr>
        <p:xfrm>
          <a:off x="9223540" y="3656474"/>
          <a:ext cx="232429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295">
                  <a:extLst>
                    <a:ext uri="{9D8B030D-6E8A-4147-A177-3AD203B41FA5}">
                      <a16:colId xmlns:a16="http://schemas.microsoft.com/office/drawing/2014/main" val="1909255653"/>
                    </a:ext>
                  </a:extLst>
                </a:gridCol>
              </a:tblGrid>
              <a:tr h="1260801">
                <a:tc>
                  <a:txBody>
                    <a:bodyPr/>
                    <a:lstStyle/>
                    <a:p>
                      <a:r>
                        <a:rPr lang="sl-SI" baseline="0" dirty="0"/>
                        <a:t>K</a:t>
                      </a:r>
                      <a:r>
                        <a:rPr lang="sl-SI" dirty="0"/>
                        <a:t>vota vavčerjev vsa leta presega dejanske potrebe konzorcija</a:t>
                      </a:r>
                      <a:r>
                        <a:rPr lang="sl-SI" baseline="0" dirty="0"/>
                        <a:t> </a:t>
                      </a:r>
                      <a:r>
                        <a:rPr lang="en-SI" baseline="0" dirty="0"/>
                        <a:t>–</a:t>
                      </a:r>
                      <a:r>
                        <a:rPr lang="sl-SI" baseline="0" dirty="0"/>
                        <a:t> ni delitve med institucijami!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32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676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7523" y="1081566"/>
            <a:ext cx="10515600" cy="737807"/>
          </a:xfrm>
        </p:spPr>
        <p:txBody>
          <a:bodyPr>
            <a:noAutofit/>
          </a:bodyPr>
          <a:lstStyle/>
          <a:p>
            <a:pPr lvl="0"/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Royal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Society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of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Chemistry</a:t>
            </a:r>
            <a:endParaRPr lang="sl-SI" sz="45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97523" y="1885361"/>
            <a:ext cx="10850312" cy="4553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Pogodba za obdobje 2023</a:t>
            </a:r>
          </a:p>
          <a:p>
            <a:pPr marL="0" indent="0">
              <a:buNone/>
            </a:pPr>
            <a:endParaRPr lang="sl-SI" sz="1200" dirty="0"/>
          </a:p>
          <a:p>
            <a:r>
              <a:rPr lang="sl-SI" dirty="0"/>
              <a:t>Branje: 37 naročniških revij in 15 zlatih revij</a:t>
            </a:r>
          </a:p>
          <a:p>
            <a:r>
              <a:rPr lang="sl-SI" b="1" dirty="0"/>
              <a:t>Brezplačno objavljanje: 37 hibridnih revij!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lvl="1" indent="0">
              <a:buNone/>
            </a:pPr>
            <a:endParaRPr lang="sl-SI" sz="2000" dirty="0"/>
          </a:p>
          <a:p>
            <a:r>
              <a:rPr lang="sl-SI" sz="2400" dirty="0"/>
              <a:t>POGOJI za uporabo vavčerja: enaki prvim trem pogojem ostalih konzorcijev.</a:t>
            </a:r>
          </a:p>
          <a:p>
            <a:r>
              <a:rPr lang="sl-SI" sz="2400" b="1" dirty="0"/>
              <a:t>Enostaven postopek, uporabo vavčerja upravlja založnik, kontaktna oseba institucije nima vloge potrjevanja, prejme pa periodična poročila o koriščenju oz. objavah.</a:t>
            </a:r>
            <a:endParaRPr lang="en-US" sz="2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74078"/>
              </p:ext>
            </p:extLst>
          </p:nvPr>
        </p:nvGraphicFramePr>
        <p:xfrm>
          <a:off x="9198020" y="1885361"/>
          <a:ext cx="2349815" cy="75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09">
                  <a:extLst>
                    <a:ext uri="{9D8B030D-6E8A-4147-A177-3AD203B41FA5}">
                      <a16:colId xmlns:a16="http://schemas.microsoft.com/office/drawing/2014/main" val="4140354177"/>
                    </a:ext>
                  </a:extLst>
                </a:gridCol>
                <a:gridCol w="810706">
                  <a:extLst>
                    <a:ext uri="{9D8B030D-6E8A-4147-A177-3AD203B41FA5}">
                      <a16:colId xmlns:a16="http://schemas.microsoft.com/office/drawing/2014/main" val="2266431717"/>
                    </a:ext>
                  </a:extLst>
                </a:gridCol>
              </a:tblGrid>
              <a:tr h="3787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318017"/>
                  </a:ext>
                </a:extLst>
              </a:tr>
              <a:tr h="373546">
                <a:tc>
                  <a:txBody>
                    <a:bodyPr/>
                    <a:lstStyle/>
                    <a:p>
                      <a:r>
                        <a:rPr lang="sl-SI" dirty="0"/>
                        <a:t>Število članic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02897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31706"/>
              </p:ext>
            </p:extLst>
          </p:nvPr>
        </p:nvGraphicFramePr>
        <p:xfrm>
          <a:off x="697523" y="3685879"/>
          <a:ext cx="798456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5571">
                  <a:extLst>
                    <a:ext uri="{9D8B030D-6E8A-4147-A177-3AD203B41FA5}">
                      <a16:colId xmlns:a16="http://schemas.microsoft.com/office/drawing/2014/main" val="1800387150"/>
                    </a:ext>
                  </a:extLst>
                </a:gridCol>
                <a:gridCol w="2318994">
                  <a:extLst>
                    <a:ext uri="{9D8B030D-6E8A-4147-A177-3AD203B41FA5}">
                      <a16:colId xmlns:a16="http://schemas.microsoft.com/office/drawing/2014/main" val="2909674620"/>
                    </a:ext>
                  </a:extLst>
                </a:gridCol>
              </a:tblGrid>
              <a:tr h="359287">
                <a:tc>
                  <a:txBody>
                    <a:bodyPr/>
                    <a:lstStyle/>
                    <a:p>
                      <a:r>
                        <a:rPr lang="sl-SI" dirty="0"/>
                        <a:t>UGODNOSTI za dopisne avtorje</a:t>
                      </a:r>
                      <a:r>
                        <a:rPr lang="sl-SI" baseline="0" dirty="0"/>
                        <a:t> s članic konzorcija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30446"/>
                  </a:ext>
                </a:extLst>
              </a:tr>
              <a:tr h="359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Vavčerji</a:t>
                      </a:r>
                      <a:r>
                        <a:rPr lang="sl-SI" baseline="0" dirty="0"/>
                        <a:t> za objave v OD v </a:t>
                      </a:r>
                      <a:r>
                        <a:rPr lang="sl-SI" b="1" baseline="0" dirty="0"/>
                        <a:t>naročniških, hibridnih</a:t>
                      </a:r>
                      <a:r>
                        <a:rPr lang="sl-SI" baseline="0" dirty="0"/>
                        <a:t> revijah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neomejeno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686924"/>
                  </a:ext>
                </a:extLst>
              </a:tr>
              <a:tr h="359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POPUST na redno ceno APC: </a:t>
                      </a:r>
                      <a:r>
                        <a:rPr lang="sl-SI" baseline="0" dirty="0"/>
                        <a:t>za objave v </a:t>
                      </a:r>
                      <a:r>
                        <a:rPr lang="sl-SI" b="1" dirty="0"/>
                        <a:t>zlatih</a:t>
                      </a:r>
                      <a:r>
                        <a:rPr lang="sl-SI" dirty="0"/>
                        <a:t> revijah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011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577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7523" y="1062713"/>
            <a:ext cx="10515600" cy="737807"/>
          </a:xfrm>
        </p:spPr>
        <p:txBody>
          <a:bodyPr>
            <a:noAutofit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IOP 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Publishing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(IOP Science)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97523" y="1923068"/>
            <a:ext cx="10850312" cy="4515439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sl-SI" dirty="0"/>
              <a:t>Pogodba za obdobje 2022 </a:t>
            </a:r>
            <a:r>
              <a:rPr lang="en-SI" dirty="0"/>
              <a:t>–</a:t>
            </a:r>
            <a:r>
              <a:rPr lang="sl-SI" dirty="0"/>
              <a:t> 2024</a:t>
            </a:r>
          </a:p>
          <a:p>
            <a:pPr marL="0" indent="0">
              <a:buNone/>
            </a:pPr>
            <a:r>
              <a:rPr lang="sl-SI" b="1" dirty="0"/>
              <a:t>Ni konzorcij </a:t>
            </a:r>
            <a:r>
              <a:rPr lang="en-SI" b="1" dirty="0"/>
              <a:t>–</a:t>
            </a:r>
            <a:r>
              <a:rPr lang="sl-SI" b="1" dirty="0"/>
              <a:t> pogodba samo za UL!</a:t>
            </a:r>
            <a:r>
              <a:rPr lang="sl-SI" sz="1200" dirty="0"/>
              <a:t>	</a:t>
            </a:r>
            <a:r>
              <a:rPr lang="sl-SI" dirty="0"/>
              <a:t>				</a:t>
            </a:r>
            <a:endParaRPr lang="en-US" dirty="0"/>
          </a:p>
          <a:p>
            <a:r>
              <a:rPr lang="sl-SI" dirty="0"/>
              <a:t>Branje: 75 naročniških revij in 29 zlatih revij</a:t>
            </a:r>
          </a:p>
          <a:p>
            <a:r>
              <a:rPr lang="sl-SI" b="1" dirty="0"/>
              <a:t>Brezplačno objavljanje: 56 hibridnih revij </a:t>
            </a:r>
            <a:r>
              <a:rPr lang="sl-SI" dirty="0"/>
              <a:t>(izvzete revije združenj, naročniške revije ...)</a:t>
            </a:r>
          </a:p>
          <a:p>
            <a:endParaRPr lang="sl-SI" dirty="0"/>
          </a:p>
          <a:p>
            <a:endParaRPr lang="sl-SI" dirty="0"/>
          </a:p>
          <a:p>
            <a:r>
              <a:rPr lang="sl-SI" sz="2400" dirty="0"/>
              <a:t>Avtorji lahko preverijo, ali je izbrani naslov uvrščen na seznam A, B ali C upravičenih revij za koriščenje vavčerja na povezavi </a:t>
            </a:r>
            <a:r>
              <a:rPr lang="sl-SI" sz="1800" dirty="0">
                <a:hlinkClick r:id="rId3"/>
              </a:rPr>
              <a:t>https://publishingsupport.iopscience.iop.org/questions/eligible-journals-transformative-agreements/</a:t>
            </a:r>
            <a:r>
              <a:rPr lang="sl-SI" sz="1800" dirty="0"/>
              <a:t> </a:t>
            </a:r>
          </a:p>
          <a:p>
            <a:endParaRPr lang="sl-SI" dirty="0"/>
          </a:p>
          <a:p>
            <a:endParaRPr lang="en-US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35855"/>
              </p:ext>
            </p:extLst>
          </p:nvPr>
        </p:nvGraphicFramePr>
        <p:xfrm>
          <a:off x="697523" y="4380857"/>
          <a:ext cx="93021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570">
                  <a:extLst>
                    <a:ext uri="{9D8B030D-6E8A-4147-A177-3AD203B41FA5}">
                      <a16:colId xmlns:a16="http://schemas.microsoft.com/office/drawing/2014/main" val="1364392830"/>
                    </a:ext>
                  </a:extLst>
                </a:gridCol>
                <a:gridCol w="1327203">
                  <a:extLst>
                    <a:ext uri="{9D8B030D-6E8A-4147-A177-3AD203B41FA5}">
                      <a16:colId xmlns:a16="http://schemas.microsoft.com/office/drawing/2014/main" val="2708588189"/>
                    </a:ext>
                  </a:extLst>
                </a:gridCol>
                <a:gridCol w="1327203">
                  <a:extLst>
                    <a:ext uri="{9D8B030D-6E8A-4147-A177-3AD203B41FA5}">
                      <a16:colId xmlns:a16="http://schemas.microsoft.com/office/drawing/2014/main" val="1107640975"/>
                    </a:ext>
                  </a:extLst>
                </a:gridCol>
                <a:gridCol w="1327203">
                  <a:extLst>
                    <a:ext uri="{9D8B030D-6E8A-4147-A177-3AD203B41FA5}">
                      <a16:colId xmlns:a16="http://schemas.microsoft.com/office/drawing/2014/main" val="3037969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UGODNOSTI za dopisne avtorje</a:t>
                      </a:r>
                      <a:r>
                        <a:rPr lang="sl-SI" baseline="0" dirty="0"/>
                        <a:t> z 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3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Vavčerji</a:t>
                      </a:r>
                      <a:r>
                        <a:rPr lang="sl-SI" baseline="0" dirty="0"/>
                        <a:t> za objave v OD v </a:t>
                      </a:r>
                      <a:r>
                        <a:rPr lang="sl-SI" b="1" baseline="0" dirty="0"/>
                        <a:t>hibridnih</a:t>
                      </a:r>
                      <a:r>
                        <a:rPr lang="sl-SI" baseline="0" dirty="0"/>
                        <a:t> revijah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neomejeno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neomejeno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neomejeno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02084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05906"/>
              </p:ext>
            </p:extLst>
          </p:nvPr>
        </p:nvGraphicFramePr>
        <p:xfrm>
          <a:off x="7513163" y="1923068"/>
          <a:ext cx="444945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9451">
                  <a:extLst>
                    <a:ext uri="{9D8B030D-6E8A-4147-A177-3AD203B41FA5}">
                      <a16:colId xmlns:a16="http://schemas.microsoft.com/office/drawing/2014/main" val="1909255653"/>
                    </a:ext>
                  </a:extLst>
                </a:gridCol>
              </a:tblGrid>
              <a:tr h="1260801">
                <a:tc>
                  <a:txBody>
                    <a:bodyPr/>
                    <a:lstStyle/>
                    <a:p>
                      <a:pPr algn="just"/>
                      <a:r>
                        <a:rPr lang="sl-SI" baseline="0" dirty="0">
                          <a:solidFill>
                            <a:srgbClr val="ED7D31"/>
                          </a:solidFill>
                        </a:rPr>
                        <a:t>Preoblikovalno pogodbo z IOPP ima tudi IJS, vključuje hibridne in zlate revije na seznamih A, B, C in D. Več informacij na </a:t>
                      </a:r>
                      <a:r>
                        <a:rPr lang="sl-SI" baseline="0" dirty="0">
                          <a:hlinkClick r:id="rId4" tooltip="Transformative and Institutional Open Access Agreements"/>
                        </a:rPr>
                        <a:t>spletni strani IOP Science</a:t>
                      </a:r>
                      <a:r>
                        <a:rPr lang="sl-SI" baseline="0" dirty="0"/>
                        <a:t> </a:t>
                      </a:r>
                      <a:r>
                        <a:rPr lang="sl-SI" baseline="0" dirty="0">
                          <a:solidFill>
                            <a:srgbClr val="ED7D31"/>
                          </a:solidFill>
                        </a:rPr>
                        <a:t>oz. v znanstveno informacijskem centru IJS.</a:t>
                      </a:r>
                      <a:endParaRPr lang="en-US" dirty="0">
                        <a:solidFill>
                          <a:srgbClr val="ED7D3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32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641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78668" y="1187778"/>
            <a:ext cx="10906873" cy="5269583"/>
          </a:xfrm>
        </p:spPr>
        <p:txBody>
          <a:bodyPr/>
          <a:lstStyle/>
          <a:p>
            <a:r>
              <a:rPr lang="sl-SI" sz="2400" dirty="0"/>
              <a:t>POGOJI za uporabo vavčerja:</a:t>
            </a:r>
          </a:p>
          <a:p>
            <a:pPr lvl="1">
              <a:buFontTx/>
              <a:buChar char="-"/>
            </a:pPr>
            <a:r>
              <a:rPr lang="sl-SI" dirty="0"/>
              <a:t>članek je SPREJET v objavo v letu 2023,</a:t>
            </a:r>
          </a:p>
          <a:p>
            <a:pPr lvl="1">
              <a:buFontTx/>
              <a:buChar char="-"/>
            </a:pP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rokopisu</a:t>
            </a:r>
            <a:r>
              <a:rPr lang="en-US" dirty="0"/>
              <a:t> je </a:t>
            </a:r>
            <a:r>
              <a:rPr lang="en-US" dirty="0" err="1"/>
              <a:t>naveden</a:t>
            </a:r>
            <a:r>
              <a:rPr lang="en-US" dirty="0"/>
              <a:t> le </a:t>
            </a:r>
            <a:r>
              <a:rPr lang="en-US" b="1" dirty="0"/>
              <a:t>1 </a:t>
            </a:r>
            <a:r>
              <a:rPr lang="sl-SI" b="1" dirty="0"/>
              <a:t>dopisni</a:t>
            </a:r>
            <a:r>
              <a:rPr lang="en-US" b="1" dirty="0"/>
              <a:t> </a:t>
            </a:r>
            <a:r>
              <a:rPr lang="en-US" b="1" dirty="0" err="1"/>
              <a:t>avtor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v </a:t>
            </a:r>
            <a:r>
              <a:rPr lang="en-US" dirty="0" err="1"/>
              <a:t>času</a:t>
            </a:r>
            <a:r>
              <a:rPr lang="en-US" dirty="0"/>
              <a:t> </a:t>
            </a:r>
            <a:r>
              <a:rPr lang="en-US" dirty="0" err="1"/>
              <a:t>oddaje</a:t>
            </a:r>
            <a:r>
              <a:rPr lang="en-US" dirty="0"/>
              <a:t> </a:t>
            </a:r>
            <a:r>
              <a:rPr lang="en-US" dirty="0" err="1"/>
              <a:t>članka</a:t>
            </a:r>
            <a:r>
              <a:rPr lang="en-US" dirty="0"/>
              <a:t> status </a:t>
            </a:r>
            <a:r>
              <a:rPr lang="en-US" dirty="0" err="1"/>
              <a:t>zaposlenega</a:t>
            </a:r>
            <a:r>
              <a:rPr lang="en-US" dirty="0"/>
              <a:t>, </a:t>
            </a:r>
            <a:r>
              <a:rPr lang="en-US" dirty="0" err="1"/>
              <a:t>raziskovalca</a:t>
            </a:r>
            <a:r>
              <a:rPr lang="en-US" dirty="0"/>
              <a:t> (</a:t>
            </a:r>
            <a:r>
              <a:rPr lang="en-US" dirty="0" err="1"/>
              <a:t>stalni</a:t>
            </a:r>
            <a:r>
              <a:rPr lang="en-US" dirty="0"/>
              <a:t>, </a:t>
            </a:r>
            <a:r>
              <a:rPr lang="en-US" dirty="0" err="1"/>
              <a:t>začasni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obisku</a:t>
            </a:r>
            <a:r>
              <a:rPr lang="en-US" dirty="0"/>
              <a:t>)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študenta</a:t>
            </a:r>
            <a:r>
              <a:rPr lang="sl-SI" dirty="0"/>
              <a:t>,</a:t>
            </a:r>
          </a:p>
          <a:p>
            <a:pPr lvl="1">
              <a:buFontTx/>
              <a:buChar char="-"/>
            </a:pPr>
            <a:r>
              <a:rPr lang="sl-SI" dirty="0"/>
              <a:t>identifikacija:</a:t>
            </a:r>
          </a:p>
          <a:p>
            <a:pPr marL="1371600" lvl="2" indent="-457200">
              <a:buAutoNum type="alphaLcParenR"/>
            </a:pPr>
            <a:r>
              <a:rPr lang="sl-SI" dirty="0"/>
              <a:t>pravilna navedba avtorjeve institucije,</a:t>
            </a:r>
          </a:p>
          <a:p>
            <a:pPr marL="1371600" lvl="2" indent="-457200">
              <a:buAutoNum type="alphaLcParenR"/>
            </a:pPr>
            <a:r>
              <a:rPr lang="sl-SI" dirty="0"/>
              <a:t>navedba elektronskega naslova z institucionalno domeno (npr. @XX.uni-lj.si),</a:t>
            </a:r>
          </a:p>
          <a:p>
            <a:pPr lvl="1">
              <a:buFontTx/>
              <a:buChar char="-"/>
            </a:pPr>
            <a:r>
              <a:rPr lang="sl-SI" sz="2000" i="1" dirty="0"/>
              <a:t>r</a:t>
            </a:r>
            <a:r>
              <a:rPr lang="en-US" sz="2000" i="1" dirty="0" err="1"/>
              <a:t>esearch</a:t>
            </a:r>
            <a:r>
              <a:rPr lang="en-US" sz="2000" i="1" dirty="0"/>
              <a:t> </a:t>
            </a:r>
            <a:r>
              <a:rPr lang="sl-SI" sz="2000" i="1" dirty="0"/>
              <a:t>p</a:t>
            </a:r>
            <a:r>
              <a:rPr lang="en-US" sz="2000" i="1" dirty="0" err="1"/>
              <a:t>aper</a:t>
            </a:r>
            <a:r>
              <a:rPr lang="en-US" sz="2000" i="1" dirty="0"/>
              <a:t>, special issue</a:t>
            </a:r>
            <a:r>
              <a:rPr lang="sl-SI" sz="2000" i="1" dirty="0"/>
              <a:t> </a:t>
            </a:r>
            <a:r>
              <a:rPr lang="sl-SI" sz="2000" i="1" dirty="0" err="1"/>
              <a:t>paper</a:t>
            </a:r>
            <a:r>
              <a:rPr lang="en-US" sz="2000" i="1" dirty="0"/>
              <a:t>, letter</a:t>
            </a:r>
            <a:r>
              <a:rPr lang="sl-SI" sz="2000" i="1" dirty="0"/>
              <a:t>, </a:t>
            </a:r>
            <a:r>
              <a:rPr lang="en-US" sz="2000" i="1" dirty="0"/>
              <a:t>review article</a:t>
            </a:r>
            <a:r>
              <a:rPr lang="sl-SI" sz="2000" i="1" dirty="0"/>
              <a:t>.</a:t>
            </a:r>
          </a:p>
          <a:p>
            <a:r>
              <a:rPr lang="sl-SI" sz="2400" dirty="0"/>
              <a:t>Uporabo vavčerja upravlja založnik: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000" i="1" dirty="0"/>
              <a:t>upravičeni članki bodo objavljeni pod licenco CC BY!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000" i="1" dirty="0"/>
              <a:t>Avtor lahko v 5 dneh od prejema obvestila </a:t>
            </a:r>
            <a:r>
              <a:rPr lang="sl-SI" sz="2000" i="1" u="sng" dirty="0"/>
              <a:t>pisno</a:t>
            </a:r>
            <a:r>
              <a:rPr lang="sl-SI" sz="2000" i="1" dirty="0"/>
              <a:t> zavrne objavo v OD!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000" i="1" dirty="0"/>
              <a:t>Založnik ni dolžan spreminjati statusa objave za nazaj (naročniška v </a:t>
            </a:r>
            <a:r>
              <a:rPr lang="sl-SI" sz="2000" i="1" dirty="0" err="1"/>
              <a:t>odprtodostopno</a:t>
            </a:r>
            <a:r>
              <a:rPr lang="sl-SI" sz="2000" i="1" dirty="0"/>
              <a:t>)!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000" i="1" dirty="0"/>
              <a:t>Kakršni koli dodatni stroški objave (razen APC) se zaračunajo dopisnemu avtorju!</a:t>
            </a:r>
          </a:p>
          <a:p>
            <a:r>
              <a:rPr lang="sl-SI" sz="2400" b="1" dirty="0"/>
              <a:t>Kontaktna oseba institucije nima vloge potrjevanja, </a:t>
            </a:r>
            <a:r>
              <a:rPr lang="sl-SI" sz="2400" dirty="0"/>
              <a:t>prejme pa poročila o realizaciji!</a:t>
            </a:r>
            <a:endParaRPr lang="en-US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729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8" y="920084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Osnovni pojmi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/>
          <p:cNvSpPr/>
          <p:nvPr/>
        </p:nvSpPr>
        <p:spPr>
          <a:xfrm>
            <a:off x="765058" y="1679456"/>
            <a:ext cx="109727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Odprti</a:t>
            </a:r>
            <a:r>
              <a:rPr lang="en-US" b="1" dirty="0"/>
              <a:t> </a:t>
            </a:r>
            <a:r>
              <a:rPr lang="en-US" b="1" dirty="0" err="1"/>
              <a:t>dostop</a:t>
            </a:r>
            <a:r>
              <a:rPr lang="sl-SI" b="1" dirty="0"/>
              <a:t> (Libre Open Access): </a:t>
            </a:r>
            <a:r>
              <a:rPr lang="en-US" dirty="0" err="1"/>
              <a:t>celotno</a:t>
            </a:r>
            <a:r>
              <a:rPr lang="en-US" dirty="0"/>
              <a:t> </a:t>
            </a:r>
            <a:r>
              <a:rPr lang="en-US" dirty="0" err="1"/>
              <a:t>besedilo</a:t>
            </a:r>
            <a:r>
              <a:rPr lang="en-US" dirty="0"/>
              <a:t> </a:t>
            </a:r>
            <a:r>
              <a:rPr lang="en-US" dirty="0" err="1"/>
              <a:t>publikacije</a:t>
            </a:r>
            <a:r>
              <a:rPr lang="en-US" dirty="0"/>
              <a:t> </a:t>
            </a:r>
            <a:r>
              <a:rPr lang="sl-SI" dirty="0"/>
              <a:t>je </a:t>
            </a:r>
            <a:r>
              <a:rPr lang="en-US" dirty="0" err="1"/>
              <a:t>brezplačno</a:t>
            </a:r>
            <a:r>
              <a:rPr lang="en-US" dirty="0"/>
              <a:t> </a:t>
            </a:r>
            <a:r>
              <a:rPr lang="en-US" dirty="0" err="1"/>
              <a:t>dostopno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svetovnem</a:t>
            </a:r>
            <a:r>
              <a:rPr lang="en-US" dirty="0"/>
              <a:t> </a:t>
            </a:r>
            <a:r>
              <a:rPr lang="en-US" dirty="0" err="1"/>
              <a:t>spletu</a:t>
            </a:r>
            <a:r>
              <a:rPr lang="sl-SI" dirty="0"/>
              <a:t>,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založnikovi</a:t>
            </a:r>
            <a:r>
              <a:rPr lang="en-US" dirty="0"/>
              <a:t> </a:t>
            </a:r>
            <a:r>
              <a:rPr lang="en-US" dirty="0" err="1"/>
              <a:t>spletni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v </a:t>
            </a:r>
            <a:r>
              <a:rPr lang="en-US" dirty="0" err="1"/>
              <a:t>repozitoriju</a:t>
            </a:r>
            <a:r>
              <a:rPr lang="en-US" dirty="0"/>
              <a:t>. </a:t>
            </a:r>
            <a:r>
              <a:rPr lang="en-US" dirty="0" err="1"/>
              <a:t>Avtorsko</a:t>
            </a:r>
            <a:r>
              <a:rPr lang="en-US" dirty="0"/>
              <a:t> in </a:t>
            </a:r>
            <a:r>
              <a:rPr lang="en-US" dirty="0" err="1"/>
              <a:t>sorodne</a:t>
            </a:r>
            <a:r>
              <a:rPr lang="en-US" dirty="0"/>
              <a:t> </a:t>
            </a:r>
            <a:r>
              <a:rPr lang="en-US" dirty="0" err="1"/>
              <a:t>pravice</a:t>
            </a:r>
            <a:r>
              <a:rPr lang="en-US" dirty="0"/>
              <a:t> </a:t>
            </a:r>
            <a:r>
              <a:rPr lang="en-US" dirty="0" err="1"/>
              <a:t>zadržijo</a:t>
            </a:r>
            <a:r>
              <a:rPr lang="en-US" dirty="0"/>
              <a:t> </a:t>
            </a:r>
            <a:r>
              <a:rPr lang="en-US" dirty="0" err="1"/>
              <a:t>avtorji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, </a:t>
            </a:r>
            <a:r>
              <a:rPr lang="en-US" dirty="0" err="1"/>
              <a:t>dovolje</a:t>
            </a:r>
            <a:r>
              <a:rPr lang="sl-SI" dirty="0"/>
              <a:t>nje za uporabo </a:t>
            </a:r>
            <a:r>
              <a:rPr lang="en-US" dirty="0" err="1"/>
              <a:t>članka</a:t>
            </a:r>
            <a:r>
              <a:rPr lang="en-US" dirty="0"/>
              <a:t> je </a:t>
            </a:r>
            <a:r>
              <a:rPr lang="en-US" dirty="0" err="1"/>
              <a:t>označen</a:t>
            </a:r>
            <a:r>
              <a:rPr lang="sl-SI" dirty="0"/>
              <a:t>o</a:t>
            </a:r>
            <a:r>
              <a:rPr lang="en-US" dirty="0"/>
              <a:t>  z </a:t>
            </a:r>
            <a:r>
              <a:rPr lang="en-US" dirty="0" err="1"/>
              <a:t>licencami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 Creative Commons</a:t>
            </a:r>
            <a:r>
              <a:rPr lang="sl-SI" dirty="0"/>
              <a:t> (CC).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dirty="0"/>
              <a:t>Prosti dostop (</a:t>
            </a:r>
            <a:r>
              <a:rPr lang="sl-SI" b="1" dirty="0" err="1"/>
              <a:t>Free</a:t>
            </a:r>
            <a:r>
              <a:rPr lang="sl-SI" b="1" dirty="0"/>
              <a:t> </a:t>
            </a:r>
            <a:r>
              <a:rPr lang="en-SI" b="1" dirty="0"/>
              <a:t>–</a:t>
            </a:r>
            <a:r>
              <a:rPr lang="sl-SI" b="1" dirty="0"/>
              <a:t> Gratis Open Access): </a:t>
            </a:r>
            <a:r>
              <a:rPr lang="sl-SI" dirty="0"/>
              <a:t>omogočeno je brezplačno branje celotnih besedil, z avtorskimi pravicami in možnostmi uporabe upravlja založnik.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dirty="0"/>
              <a:t>Hibridne revije </a:t>
            </a:r>
            <a:r>
              <a:rPr lang="sl-SI" dirty="0"/>
              <a:t>- hibridni model znanstvenega založništva: naročniške revije, v katerih so proti plačilu stroškov objave odprto dostopni le posamezni članki.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dirty="0" err="1"/>
              <a:t>Odprtodostopne</a:t>
            </a:r>
            <a:r>
              <a:rPr lang="sl-SI" b="1" dirty="0"/>
              <a:t> („zlate“) revije, platforme, monografije </a:t>
            </a:r>
            <a:r>
              <a:rPr lang="sl-SI" dirty="0"/>
              <a:t>- </a:t>
            </a:r>
            <a:r>
              <a:rPr lang="en-US" dirty="0" err="1"/>
              <a:t>odprtodostop</a:t>
            </a:r>
            <a:r>
              <a:rPr lang="sl-SI" dirty="0"/>
              <a:t>no</a:t>
            </a:r>
            <a:r>
              <a:rPr lang="en-US" dirty="0"/>
              <a:t> </a:t>
            </a:r>
            <a:r>
              <a:rPr lang="en-US" dirty="0" err="1"/>
              <a:t>založništv</a:t>
            </a:r>
            <a:r>
              <a:rPr lang="sl-SI" dirty="0"/>
              <a:t>o: </a:t>
            </a:r>
            <a:r>
              <a:rPr lang="sl-SI" dirty="0" err="1"/>
              <a:t>odprtodostopne</a:t>
            </a:r>
            <a:r>
              <a:rPr lang="sl-SI" dirty="0"/>
              <a:t> so VSE objave, pogosto proti plačilu stroškov objave.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dirty="0"/>
              <a:t>Diamantna revija: </a:t>
            </a:r>
            <a:r>
              <a:rPr lang="sl-SI" dirty="0" err="1"/>
              <a:t>odprtodostopna</a:t>
            </a:r>
            <a:r>
              <a:rPr lang="sl-SI" dirty="0"/>
              <a:t> revija, stroški objave ne bremenijo avtorja ali njegove institucije.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dirty="0" err="1"/>
              <a:t>Version</a:t>
            </a:r>
            <a:r>
              <a:rPr lang="sl-SI" b="1" dirty="0"/>
              <a:t> </a:t>
            </a:r>
            <a:r>
              <a:rPr lang="sl-SI" b="1" dirty="0" err="1"/>
              <a:t>of</a:t>
            </a:r>
            <a:r>
              <a:rPr lang="sl-SI" b="1" dirty="0"/>
              <a:t> </a:t>
            </a:r>
            <a:r>
              <a:rPr lang="sl-SI" b="1" dirty="0" err="1"/>
              <a:t>Record</a:t>
            </a:r>
            <a:r>
              <a:rPr lang="sl-SI" b="1" dirty="0"/>
              <a:t> (</a:t>
            </a:r>
            <a:r>
              <a:rPr lang="sl-SI" b="1" dirty="0" err="1"/>
              <a:t>VoR</a:t>
            </a:r>
            <a:r>
              <a:rPr lang="sl-SI" b="1" dirty="0"/>
              <a:t>): </a:t>
            </a:r>
            <a:r>
              <a:rPr lang="sl-SI" dirty="0"/>
              <a:t>izvirna, </a:t>
            </a:r>
            <a:r>
              <a:rPr lang="en-US" dirty="0" err="1"/>
              <a:t>objavljen</a:t>
            </a:r>
            <a:r>
              <a:rPr lang="sl-SI" dirty="0"/>
              <a:t>a</a:t>
            </a:r>
            <a:r>
              <a:rPr lang="en-US" dirty="0"/>
              <a:t> </a:t>
            </a:r>
            <a:r>
              <a:rPr lang="en-US" dirty="0" err="1"/>
              <a:t>različic</a:t>
            </a:r>
            <a:r>
              <a:rPr lang="sl-SI" dirty="0"/>
              <a:t>a </a:t>
            </a:r>
            <a:r>
              <a:rPr lang="en-US" dirty="0" err="1"/>
              <a:t>znanstvene</a:t>
            </a:r>
            <a:r>
              <a:rPr lang="en-US" dirty="0"/>
              <a:t> </a:t>
            </a:r>
            <a:r>
              <a:rPr lang="en-US" dirty="0" err="1"/>
              <a:t>publikacije</a:t>
            </a:r>
            <a:r>
              <a:rPr lang="sl-SI" dirty="0"/>
              <a:t> v reviji.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dirty="0" err="1"/>
              <a:t>Author</a:t>
            </a:r>
            <a:r>
              <a:rPr lang="sl-SI" b="1" dirty="0"/>
              <a:t> </a:t>
            </a:r>
            <a:r>
              <a:rPr lang="sl-SI" b="1" dirty="0" err="1"/>
              <a:t>accepted</a:t>
            </a:r>
            <a:r>
              <a:rPr lang="sl-SI" b="1" dirty="0"/>
              <a:t> </a:t>
            </a:r>
            <a:r>
              <a:rPr lang="sl-SI" b="1" dirty="0" err="1"/>
              <a:t>manuscript</a:t>
            </a:r>
            <a:r>
              <a:rPr lang="sl-SI" b="1" dirty="0"/>
              <a:t> (AAM): </a:t>
            </a:r>
            <a:r>
              <a:rPr lang="sl-SI" dirty="0"/>
              <a:t>končna, recenzirana različica rokopisa, sprejeta v objavo.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dirty="0" err="1"/>
              <a:t>Article</a:t>
            </a:r>
            <a:r>
              <a:rPr lang="sl-SI" b="1" dirty="0"/>
              <a:t> </a:t>
            </a:r>
            <a:r>
              <a:rPr lang="sl-SI" b="1" dirty="0" err="1"/>
              <a:t>processing</a:t>
            </a:r>
            <a:r>
              <a:rPr lang="sl-SI" b="1" dirty="0"/>
              <a:t> </a:t>
            </a:r>
            <a:r>
              <a:rPr lang="sl-SI" b="1" dirty="0" err="1"/>
              <a:t>charge</a:t>
            </a:r>
            <a:r>
              <a:rPr lang="sl-SI" b="1" dirty="0"/>
              <a:t> (APC): </a:t>
            </a:r>
            <a:r>
              <a:rPr lang="sl-SI" dirty="0"/>
              <a:t>strošek objave članka v odprtem dostopu, običajno bremeni dopisnega avtorja.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dirty="0" err="1"/>
              <a:t>Book</a:t>
            </a:r>
            <a:r>
              <a:rPr lang="sl-SI" b="1" dirty="0"/>
              <a:t> (</a:t>
            </a:r>
            <a:r>
              <a:rPr lang="sl-SI" b="1" dirty="0" err="1"/>
              <a:t>Chapter</a:t>
            </a:r>
            <a:r>
              <a:rPr lang="sl-SI" b="1" dirty="0"/>
              <a:t>) </a:t>
            </a:r>
            <a:r>
              <a:rPr lang="sl-SI" b="1" dirty="0" err="1"/>
              <a:t>Processing</a:t>
            </a:r>
            <a:r>
              <a:rPr lang="sl-SI" b="1" dirty="0"/>
              <a:t> </a:t>
            </a:r>
            <a:r>
              <a:rPr lang="sl-SI" b="1" dirty="0" err="1"/>
              <a:t>Charge</a:t>
            </a:r>
            <a:r>
              <a:rPr lang="sl-SI" b="1" dirty="0"/>
              <a:t> (BPC, BCPC): </a:t>
            </a:r>
            <a:r>
              <a:rPr lang="sl-SI" dirty="0"/>
              <a:t>strošek objave monografije (poglavja) v odprtem dostopu.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dirty="0"/>
              <a:t>Preoblikovalna pogodba (</a:t>
            </a:r>
            <a:r>
              <a:rPr lang="sl-SI" b="1" dirty="0" err="1"/>
              <a:t>Transformative</a:t>
            </a:r>
            <a:r>
              <a:rPr lang="sl-SI" b="1" dirty="0"/>
              <a:t> </a:t>
            </a:r>
            <a:r>
              <a:rPr lang="sl-SI" b="1" dirty="0" err="1"/>
              <a:t>Agreement</a:t>
            </a:r>
            <a:r>
              <a:rPr lang="sl-SI" b="1" dirty="0"/>
              <a:t>,</a:t>
            </a:r>
            <a:r>
              <a:rPr lang="sl-SI" dirty="0"/>
              <a:t> tudi </a:t>
            </a:r>
            <a:r>
              <a:rPr lang="sl-SI" dirty="0" err="1"/>
              <a:t>Read</a:t>
            </a:r>
            <a:r>
              <a:rPr lang="sl-SI" dirty="0"/>
              <a:t> &amp; </a:t>
            </a:r>
            <a:r>
              <a:rPr lang="sl-SI" dirty="0" err="1"/>
              <a:t>Publish</a:t>
            </a:r>
            <a:r>
              <a:rPr lang="sl-SI" dirty="0"/>
              <a:t> </a:t>
            </a:r>
            <a:r>
              <a:rPr lang="sl-SI" dirty="0" err="1"/>
              <a:t>Agreement</a:t>
            </a:r>
            <a:r>
              <a:rPr lang="sl-SI" dirty="0"/>
              <a:t> ali </a:t>
            </a:r>
            <a:r>
              <a:rPr lang="sl-SI" dirty="0" err="1"/>
              <a:t>Publish</a:t>
            </a:r>
            <a:r>
              <a:rPr lang="sl-SI" dirty="0"/>
              <a:t> &amp; </a:t>
            </a:r>
            <a:r>
              <a:rPr lang="sl-SI" dirty="0" err="1"/>
              <a:t>Read</a:t>
            </a:r>
            <a:r>
              <a:rPr lang="sl-SI" dirty="0"/>
              <a:t> </a:t>
            </a:r>
            <a:r>
              <a:rPr lang="sl-SI" dirty="0" err="1"/>
              <a:t>Agreement</a:t>
            </a:r>
            <a:r>
              <a:rPr lang="sl-SI" b="1" dirty="0"/>
              <a:t>):</a:t>
            </a:r>
            <a:r>
              <a:rPr lang="sl-SI" dirty="0"/>
              <a:t> pogodba za branje in objavljanje med založnikom in konzorcijem ali institucijo.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dirty="0"/>
              <a:t>Vavčer za odprte objave: </a:t>
            </a:r>
            <a:r>
              <a:rPr lang="sl-SI" dirty="0"/>
              <a:t>ugodnost za brezplačne objave v odprtem dostopu za dopisne avtorje pogodbenih partneric.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64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789" y="1170255"/>
            <a:ext cx="10515600" cy="916916"/>
          </a:xfrm>
        </p:spPr>
        <p:txBody>
          <a:bodyPr>
            <a:noAutofit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Izpolnitev odprtosti objav v revijah izven preoblikovalnih pogodb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762789" y="2027100"/>
            <a:ext cx="5181603" cy="44714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l-SI" sz="1600" b="1" dirty="0"/>
          </a:p>
          <a:p>
            <a:pPr marL="0" indent="0" algn="ctr">
              <a:buNone/>
            </a:pPr>
            <a:r>
              <a:rPr lang="sl-SI" sz="1600" b="1" dirty="0"/>
              <a:t>Uredba o odprti znanosti (59/23)</a:t>
            </a:r>
          </a:p>
          <a:p>
            <a:pPr marL="0" indent="0" algn="ctr">
              <a:buNone/>
            </a:pPr>
            <a:r>
              <a:rPr lang="en-US" sz="1600" dirty="0"/>
              <a:t>X. PREHODNE IN KONČNE DOLOČBE</a:t>
            </a:r>
            <a:endParaRPr lang="sl-SI" sz="1600" dirty="0"/>
          </a:p>
          <a:p>
            <a:pPr algn="ctr"/>
            <a:endParaRPr lang="sl-SI" sz="1400" b="1" dirty="0"/>
          </a:p>
          <a:p>
            <a:pPr marL="0" indent="0" algn="ctr">
              <a:buNone/>
            </a:pPr>
            <a:r>
              <a:rPr lang="en-US" sz="1600" b="1" dirty="0"/>
              <a:t>14. </a:t>
            </a:r>
            <a:r>
              <a:rPr lang="en-US" sz="1600" b="1" dirty="0" err="1"/>
              <a:t>člen</a:t>
            </a:r>
            <a:r>
              <a:rPr lang="en-US" sz="1600" b="1" dirty="0"/>
              <a:t> </a:t>
            </a:r>
            <a:endParaRPr lang="sl-SI" sz="1600" b="1" dirty="0"/>
          </a:p>
          <a:p>
            <a:pPr marL="0" indent="0" algn="ctr">
              <a:buNone/>
            </a:pPr>
            <a:r>
              <a:rPr lang="en-US" sz="1600" dirty="0"/>
              <a:t>(</a:t>
            </a:r>
            <a:r>
              <a:rPr lang="en-US" sz="1600" dirty="0" err="1"/>
              <a:t>prehodna</a:t>
            </a:r>
            <a:r>
              <a:rPr lang="en-US" sz="1600" dirty="0"/>
              <a:t> </a:t>
            </a:r>
            <a:r>
              <a:rPr lang="en-US" sz="1600" dirty="0" err="1"/>
              <a:t>upravičenost</a:t>
            </a:r>
            <a:r>
              <a:rPr lang="en-US" sz="1600" dirty="0"/>
              <a:t> </a:t>
            </a:r>
            <a:r>
              <a:rPr lang="en-US" sz="1600" dirty="0" err="1"/>
              <a:t>začasne</a:t>
            </a:r>
            <a:r>
              <a:rPr lang="en-US" sz="1600" dirty="0"/>
              <a:t> </a:t>
            </a:r>
            <a:r>
              <a:rPr lang="en-US" sz="1600" dirty="0" err="1"/>
              <a:t>nedostopnosti</a:t>
            </a:r>
            <a:r>
              <a:rPr lang="en-US" sz="1600" dirty="0"/>
              <a:t> </a:t>
            </a:r>
            <a:r>
              <a:rPr lang="en-US" sz="1600" dirty="0" err="1"/>
              <a:t>vsebine</a:t>
            </a:r>
            <a:r>
              <a:rPr lang="en-US" sz="1600" dirty="0"/>
              <a:t> </a:t>
            </a:r>
            <a:r>
              <a:rPr lang="en-US" sz="1600" dirty="0" err="1"/>
              <a:t>znanstvenih</a:t>
            </a:r>
            <a:r>
              <a:rPr lang="en-US" sz="1600" dirty="0"/>
              <a:t> </a:t>
            </a:r>
            <a:r>
              <a:rPr lang="en-US" sz="1600" dirty="0" err="1"/>
              <a:t>člankov</a:t>
            </a:r>
            <a:r>
              <a:rPr lang="en-US" sz="1600" dirty="0"/>
              <a:t>) </a:t>
            </a:r>
            <a:endParaRPr lang="sl-SI" sz="1600" dirty="0"/>
          </a:p>
          <a:p>
            <a:pPr marL="0" indent="0" algn="just">
              <a:buNone/>
            </a:pPr>
            <a:r>
              <a:rPr lang="en-US" sz="1600" dirty="0"/>
              <a:t>Ne </a:t>
            </a:r>
            <a:r>
              <a:rPr lang="en-US" sz="1600" dirty="0" err="1"/>
              <a:t>glede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določbe</a:t>
            </a:r>
            <a:r>
              <a:rPr lang="en-US" sz="1600" dirty="0"/>
              <a:t> 3. </a:t>
            </a:r>
            <a:r>
              <a:rPr lang="en-US" sz="1600" dirty="0" err="1"/>
              <a:t>člena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uredbe</a:t>
            </a:r>
            <a:r>
              <a:rPr lang="en-US" sz="1600" dirty="0"/>
              <a:t> </a:t>
            </a:r>
            <a:r>
              <a:rPr lang="en-US" sz="1600" dirty="0" err="1"/>
              <a:t>lahko</a:t>
            </a:r>
            <a:r>
              <a:rPr lang="en-US" sz="1600" dirty="0"/>
              <a:t> </a:t>
            </a:r>
            <a:r>
              <a:rPr lang="en-US" sz="1600" dirty="0" err="1"/>
              <a:t>izvajalci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ED7D31"/>
                </a:solidFill>
              </a:rPr>
              <a:t>v </a:t>
            </a:r>
            <a:r>
              <a:rPr lang="en-US" sz="1600" b="1" dirty="0" err="1">
                <a:solidFill>
                  <a:srgbClr val="ED7D31"/>
                </a:solidFill>
              </a:rPr>
              <a:t>obdobju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dveh</a:t>
            </a:r>
            <a:r>
              <a:rPr lang="en-US" sz="1600" b="1" dirty="0">
                <a:solidFill>
                  <a:srgbClr val="ED7D31"/>
                </a:solidFill>
              </a:rPr>
              <a:t> let od </a:t>
            </a:r>
            <a:r>
              <a:rPr lang="en-US" sz="1600" b="1" dirty="0" err="1">
                <a:solidFill>
                  <a:srgbClr val="ED7D31"/>
                </a:solidFill>
              </a:rPr>
              <a:t>začetka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veljavnosti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te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uredbe</a:t>
            </a:r>
            <a:r>
              <a:rPr lang="en-US" sz="1600" b="1" dirty="0"/>
              <a:t> </a:t>
            </a:r>
            <a:r>
              <a:rPr lang="en-US" sz="1600" dirty="0"/>
              <a:t>v </a:t>
            </a:r>
            <a:r>
              <a:rPr lang="en-US" sz="1600" dirty="0" err="1"/>
              <a:t>utemeljenih</a:t>
            </a:r>
            <a:r>
              <a:rPr lang="en-US" sz="1600" dirty="0"/>
              <a:t> </a:t>
            </a:r>
            <a:r>
              <a:rPr lang="en-US" sz="1600" dirty="0" err="1"/>
              <a:t>primerih</a:t>
            </a:r>
            <a:r>
              <a:rPr lang="en-US" sz="1600" dirty="0"/>
              <a:t>, </a:t>
            </a:r>
            <a:r>
              <a:rPr lang="en-US" sz="1600" dirty="0" err="1"/>
              <a:t>ki</a:t>
            </a:r>
            <a:r>
              <a:rPr lang="en-US" sz="1600" dirty="0"/>
              <a:t> </a:t>
            </a:r>
            <a:r>
              <a:rPr lang="en-US" sz="1600" dirty="0" err="1"/>
              <a:t>jih</a:t>
            </a:r>
            <a:r>
              <a:rPr lang="en-US" sz="1600" dirty="0"/>
              <a:t> </a:t>
            </a:r>
            <a:r>
              <a:rPr lang="en-US" sz="1600" dirty="0" err="1"/>
              <a:t>morajo</a:t>
            </a:r>
            <a:r>
              <a:rPr lang="en-US" sz="1600" dirty="0"/>
              <a:t> </a:t>
            </a:r>
            <a:r>
              <a:rPr lang="en-US" sz="1600" dirty="0" err="1"/>
              <a:t>obrazložiti</a:t>
            </a:r>
            <a:r>
              <a:rPr lang="en-US" sz="1600" dirty="0"/>
              <a:t> </a:t>
            </a:r>
            <a:r>
              <a:rPr lang="en-US" sz="1600" dirty="0" err="1"/>
              <a:t>financerju</a:t>
            </a:r>
            <a:r>
              <a:rPr lang="en-US" sz="1600" dirty="0"/>
              <a:t>, </a:t>
            </a:r>
            <a:r>
              <a:rPr lang="en-US" sz="1600" dirty="0" err="1"/>
              <a:t>znanstvene</a:t>
            </a:r>
            <a:r>
              <a:rPr lang="en-US" sz="1600" dirty="0"/>
              <a:t> </a:t>
            </a:r>
            <a:r>
              <a:rPr lang="en-US" sz="1600" dirty="0" err="1"/>
              <a:t>članke</a:t>
            </a:r>
            <a:r>
              <a:rPr lang="en-US" sz="1600" dirty="0"/>
              <a:t> </a:t>
            </a:r>
            <a:r>
              <a:rPr lang="en-US" sz="1600" b="1" dirty="0" err="1"/>
              <a:t>objavijo</a:t>
            </a:r>
            <a:r>
              <a:rPr lang="en-US" sz="1600" b="1" dirty="0"/>
              <a:t> v </a:t>
            </a:r>
            <a:r>
              <a:rPr lang="en-US" sz="1600" b="1" dirty="0" err="1"/>
              <a:t>naročniških</a:t>
            </a:r>
            <a:r>
              <a:rPr lang="en-US" sz="1600" b="1" dirty="0"/>
              <a:t> </a:t>
            </a:r>
            <a:r>
              <a:rPr lang="en-US" sz="1600" b="1" dirty="0" err="1"/>
              <a:t>revijah</a:t>
            </a:r>
            <a:r>
              <a:rPr lang="en-US" sz="1600" b="1" dirty="0"/>
              <a:t> in </a:t>
            </a:r>
            <a:r>
              <a:rPr lang="en-US" sz="1600" b="1" dirty="0" err="1"/>
              <a:t>odprti</a:t>
            </a:r>
            <a:r>
              <a:rPr lang="en-US" sz="1600" b="1" dirty="0"/>
              <a:t> </a:t>
            </a:r>
            <a:r>
              <a:rPr lang="en-US" sz="1600" b="1" dirty="0" err="1"/>
              <a:t>dostop</a:t>
            </a:r>
            <a:r>
              <a:rPr lang="en-US" sz="1600" b="1" dirty="0"/>
              <a:t> </a:t>
            </a:r>
            <a:r>
              <a:rPr lang="en-US" sz="1600" b="1" dirty="0" err="1"/>
              <a:t>zagotovijo</a:t>
            </a:r>
            <a:r>
              <a:rPr lang="en-US" sz="1600" b="1" dirty="0"/>
              <a:t> s </a:t>
            </a:r>
            <a:r>
              <a:rPr lang="en-US" sz="1600" b="1" dirty="0" err="1"/>
              <a:t>shranitvijo</a:t>
            </a:r>
            <a:r>
              <a:rPr lang="en-US" sz="1600" dirty="0"/>
              <a:t> </a:t>
            </a:r>
            <a:r>
              <a:rPr lang="en-US" sz="1600" dirty="0" err="1"/>
              <a:t>recenziranega</a:t>
            </a:r>
            <a:r>
              <a:rPr lang="en-US" sz="1600" dirty="0"/>
              <a:t> </a:t>
            </a:r>
            <a:r>
              <a:rPr lang="en-US" sz="1600" dirty="0" err="1"/>
              <a:t>rokopisa</a:t>
            </a:r>
            <a:r>
              <a:rPr lang="en-US" sz="1600" dirty="0"/>
              <a:t> v </a:t>
            </a:r>
            <a:r>
              <a:rPr lang="en-US" sz="1600" dirty="0" err="1"/>
              <a:t>repozitorij</a:t>
            </a:r>
            <a:r>
              <a:rPr lang="en-US" sz="1600" dirty="0"/>
              <a:t> </a:t>
            </a:r>
            <a:r>
              <a:rPr lang="en-US" sz="1600" b="1" dirty="0"/>
              <a:t>z </a:t>
            </a:r>
            <a:r>
              <a:rPr lang="en-US" sz="1600" b="1" dirty="0" err="1"/>
              <a:t>začasno</a:t>
            </a:r>
            <a:r>
              <a:rPr lang="en-US" sz="1600" b="1" dirty="0"/>
              <a:t> </a:t>
            </a:r>
            <a:r>
              <a:rPr lang="en-US" sz="1600" b="1" dirty="0" err="1"/>
              <a:t>nedostopnostjo</a:t>
            </a:r>
            <a:r>
              <a:rPr lang="en-US" sz="1600" b="1" dirty="0"/>
              <a:t> </a:t>
            </a:r>
            <a:r>
              <a:rPr lang="en-US" sz="1600" b="1" dirty="0" err="1"/>
              <a:t>vsebine</a:t>
            </a:r>
            <a:r>
              <a:rPr lang="en-US" sz="1600" b="1" dirty="0"/>
              <a:t> </a:t>
            </a:r>
            <a:r>
              <a:rPr lang="en-US" sz="1600" b="1" dirty="0" err="1"/>
              <a:t>recenziranega</a:t>
            </a:r>
            <a:r>
              <a:rPr lang="en-US" sz="1600" b="1" dirty="0"/>
              <a:t> </a:t>
            </a:r>
            <a:r>
              <a:rPr lang="en-US" sz="1600" b="1" dirty="0" err="1"/>
              <a:t>rokopisa</a:t>
            </a:r>
            <a:r>
              <a:rPr lang="en-US" sz="1600" b="1" dirty="0"/>
              <a:t> v </a:t>
            </a:r>
            <a:r>
              <a:rPr lang="en-US" sz="1600" b="1" dirty="0" err="1"/>
              <a:t>repozitoriju</a:t>
            </a:r>
            <a:r>
              <a:rPr lang="en-US" sz="1600" dirty="0"/>
              <a:t>, </a:t>
            </a:r>
            <a:r>
              <a:rPr lang="en-US" sz="1600" dirty="0" err="1"/>
              <a:t>ki</a:t>
            </a:r>
            <a:r>
              <a:rPr lang="en-US" sz="1600" dirty="0"/>
              <a:t> ne </a:t>
            </a:r>
            <a:r>
              <a:rPr lang="en-US" sz="1600" dirty="0" err="1"/>
              <a:t>sme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b="1" dirty="0" err="1"/>
              <a:t>daljša</a:t>
            </a:r>
            <a:r>
              <a:rPr lang="en-US" sz="1600" b="1" dirty="0"/>
              <a:t> od </a:t>
            </a:r>
            <a:r>
              <a:rPr lang="en-US" sz="1600" b="1" dirty="0" err="1"/>
              <a:t>dvanajstih</a:t>
            </a:r>
            <a:r>
              <a:rPr lang="en-US" sz="1600" b="1" dirty="0"/>
              <a:t> </a:t>
            </a:r>
            <a:r>
              <a:rPr lang="en-US" sz="1600" b="1" dirty="0" err="1"/>
              <a:t>mesecev</a:t>
            </a:r>
            <a:r>
              <a:rPr lang="en-US" sz="1600" b="1" dirty="0"/>
              <a:t> </a:t>
            </a:r>
            <a:r>
              <a:rPr lang="en-US" sz="1600" dirty="0"/>
              <a:t>od </a:t>
            </a:r>
            <a:r>
              <a:rPr lang="en-US" sz="1600" dirty="0" err="1"/>
              <a:t>datuma</a:t>
            </a:r>
            <a:r>
              <a:rPr lang="en-US" sz="1600" dirty="0"/>
              <a:t> </a:t>
            </a:r>
            <a:r>
              <a:rPr lang="en-US" sz="1600" dirty="0" err="1"/>
              <a:t>objave</a:t>
            </a:r>
            <a:r>
              <a:rPr lang="en-US" sz="1600" dirty="0"/>
              <a:t> </a:t>
            </a:r>
            <a:r>
              <a:rPr lang="en-US" sz="1600" dirty="0" err="1"/>
              <a:t>znanstvenega</a:t>
            </a:r>
            <a:r>
              <a:rPr lang="en-US" sz="1600" dirty="0"/>
              <a:t> </a:t>
            </a:r>
            <a:r>
              <a:rPr lang="en-US" sz="1600" dirty="0" err="1"/>
              <a:t>članka</a:t>
            </a:r>
            <a:r>
              <a:rPr lang="en-US" sz="1600" dirty="0"/>
              <a:t> </a:t>
            </a:r>
            <a:r>
              <a:rPr lang="en-US" sz="1600" b="1" dirty="0"/>
              <a:t>za </a:t>
            </a:r>
            <a:r>
              <a:rPr lang="en-US" sz="1600" b="1" dirty="0" err="1"/>
              <a:t>družboslovne</a:t>
            </a:r>
            <a:r>
              <a:rPr lang="en-US" sz="1600" b="1" dirty="0"/>
              <a:t> in </a:t>
            </a:r>
            <a:r>
              <a:rPr lang="en-US" sz="1600" b="1" dirty="0" err="1"/>
              <a:t>humanistične</a:t>
            </a:r>
            <a:r>
              <a:rPr lang="en-US" sz="1600" b="1" dirty="0"/>
              <a:t> </a:t>
            </a:r>
            <a:r>
              <a:rPr lang="en-US" sz="1600" b="1" dirty="0" err="1"/>
              <a:t>vede</a:t>
            </a:r>
            <a:r>
              <a:rPr lang="en-US" sz="1600" dirty="0"/>
              <a:t> </a:t>
            </a:r>
            <a:r>
              <a:rPr lang="en-US" sz="1600" dirty="0" err="1"/>
              <a:t>oziroma</a:t>
            </a:r>
            <a:r>
              <a:rPr lang="en-US" sz="1600" dirty="0"/>
              <a:t> </a:t>
            </a:r>
            <a:r>
              <a:rPr lang="en-US" sz="1600" b="1" dirty="0"/>
              <a:t>od </a:t>
            </a:r>
            <a:r>
              <a:rPr lang="en-US" sz="1600" b="1" dirty="0" err="1"/>
              <a:t>šestih</a:t>
            </a:r>
            <a:r>
              <a:rPr lang="en-US" sz="1600" b="1" dirty="0"/>
              <a:t> </a:t>
            </a:r>
            <a:r>
              <a:rPr lang="en-US" sz="1600" b="1" dirty="0" err="1"/>
              <a:t>mesecev</a:t>
            </a:r>
            <a:r>
              <a:rPr lang="en-US" sz="1600" b="1" dirty="0"/>
              <a:t> za </a:t>
            </a:r>
            <a:r>
              <a:rPr lang="en-US" sz="1600" b="1" dirty="0" err="1"/>
              <a:t>druge</a:t>
            </a:r>
            <a:r>
              <a:rPr lang="en-US" sz="1600" b="1" dirty="0"/>
              <a:t> </a:t>
            </a:r>
            <a:r>
              <a:rPr lang="en-US" sz="1600" b="1" dirty="0" err="1"/>
              <a:t>vede</a:t>
            </a:r>
            <a:r>
              <a:rPr lang="sl-SI" sz="1600" b="1" dirty="0"/>
              <a:t>.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idx="2"/>
          </p:nvPr>
        </p:nvSpPr>
        <p:spPr>
          <a:xfrm>
            <a:off x="6284539" y="2087171"/>
            <a:ext cx="5181603" cy="4351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/>
              <a:t>15. </a:t>
            </a:r>
            <a:r>
              <a:rPr lang="en-US" sz="1600" b="1" dirty="0" err="1"/>
              <a:t>člen</a:t>
            </a:r>
            <a:r>
              <a:rPr lang="en-US" sz="1600" b="1" dirty="0"/>
              <a:t> </a:t>
            </a:r>
            <a:endParaRPr lang="sl-SI" sz="1600" b="1" dirty="0"/>
          </a:p>
          <a:p>
            <a:pPr marL="0" indent="0" algn="ctr">
              <a:buNone/>
            </a:pPr>
            <a:r>
              <a:rPr lang="en-US" sz="1600" dirty="0"/>
              <a:t>(</a:t>
            </a:r>
            <a:r>
              <a:rPr lang="en-US" sz="1600" dirty="0" err="1"/>
              <a:t>prehodna</a:t>
            </a:r>
            <a:r>
              <a:rPr lang="en-US" sz="1600" dirty="0"/>
              <a:t> </a:t>
            </a:r>
            <a:r>
              <a:rPr lang="en-US" sz="1600" dirty="0" err="1"/>
              <a:t>upravičenost</a:t>
            </a:r>
            <a:r>
              <a:rPr lang="en-US" sz="1600" dirty="0"/>
              <a:t> </a:t>
            </a:r>
            <a:r>
              <a:rPr lang="en-US" sz="1600" dirty="0" err="1"/>
              <a:t>stroškov</a:t>
            </a:r>
            <a:r>
              <a:rPr lang="en-US" sz="1600" dirty="0"/>
              <a:t> </a:t>
            </a:r>
            <a:r>
              <a:rPr lang="en-US" sz="1600" dirty="0" err="1"/>
              <a:t>odprtega</a:t>
            </a:r>
            <a:r>
              <a:rPr lang="en-US" sz="1600" dirty="0"/>
              <a:t> </a:t>
            </a:r>
            <a:r>
              <a:rPr lang="en-US" sz="1600" dirty="0" err="1"/>
              <a:t>dostopa</a:t>
            </a:r>
            <a:r>
              <a:rPr lang="en-US" sz="1600" dirty="0"/>
              <a:t> v </a:t>
            </a:r>
            <a:r>
              <a:rPr lang="en-US" sz="1600" dirty="0" err="1"/>
              <a:t>naročniških</a:t>
            </a:r>
            <a:r>
              <a:rPr lang="en-US" sz="1600" dirty="0"/>
              <a:t> </a:t>
            </a:r>
            <a:r>
              <a:rPr lang="en-US" sz="1600" dirty="0" err="1"/>
              <a:t>revijah</a:t>
            </a:r>
            <a:r>
              <a:rPr lang="en-US" sz="1600" dirty="0"/>
              <a:t>, </a:t>
            </a:r>
            <a:r>
              <a:rPr lang="en-US" sz="1600" dirty="0" err="1"/>
              <a:t>tako</a:t>
            </a:r>
            <a:r>
              <a:rPr lang="en-US" sz="1600" dirty="0"/>
              <a:t> </a:t>
            </a:r>
            <a:r>
              <a:rPr lang="en-US" sz="1600" dirty="0" err="1"/>
              <a:t>imenovani</a:t>
            </a:r>
            <a:r>
              <a:rPr lang="en-US" sz="1600" dirty="0"/>
              <a:t> </a:t>
            </a:r>
            <a:r>
              <a:rPr lang="en-US" sz="1600" dirty="0" err="1"/>
              <a:t>hibridni</a:t>
            </a:r>
            <a:r>
              <a:rPr lang="en-US" sz="1600" dirty="0"/>
              <a:t> model </a:t>
            </a:r>
            <a:r>
              <a:rPr lang="en-US" sz="1600" dirty="0" err="1"/>
              <a:t>znanstvenega</a:t>
            </a:r>
            <a:r>
              <a:rPr lang="en-US" sz="1600" dirty="0"/>
              <a:t> </a:t>
            </a:r>
            <a:r>
              <a:rPr lang="en-US" sz="1600" dirty="0" err="1"/>
              <a:t>založništva</a:t>
            </a:r>
            <a:r>
              <a:rPr lang="en-US" sz="1600" dirty="0"/>
              <a:t>)</a:t>
            </a:r>
            <a:endParaRPr lang="sl-SI" sz="1600" dirty="0"/>
          </a:p>
          <a:p>
            <a:pPr marL="0" indent="0" algn="just">
              <a:buNone/>
            </a:pPr>
            <a:r>
              <a:rPr lang="en-US" sz="1600" dirty="0" err="1"/>
              <a:t>Financerji</a:t>
            </a:r>
            <a:r>
              <a:rPr lang="en-US" sz="1600" dirty="0"/>
              <a:t> </a:t>
            </a:r>
            <a:r>
              <a:rPr lang="en-US" sz="1600" dirty="0" err="1"/>
              <a:t>znanstvenoraziskovalne</a:t>
            </a:r>
            <a:r>
              <a:rPr lang="en-US" sz="1600" dirty="0"/>
              <a:t> </a:t>
            </a:r>
            <a:r>
              <a:rPr lang="en-US" sz="1600" dirty="0" err="1"/>
              <a:t>dejavnosti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javnih</a:t>
            </a:r>
            <a:r>
              <a:rPr lang="en-US" sz="1600" dirty="0"/>
              <a:t> </a:t>
            </a:r>
            <a:r>
              <a:rPr lang="en-US" sz="1600" dirty="0" err="1"/>
              <a:t>virov</a:t>
            </a:r>
            <a:r>
              <a:rPr lang="en-US" sz="1600" dirty="0"/>
              <a:t> </a:t>
            </a:r>
            <a:r>
              <a:rPr lang="en-US" sz="1600" dirty="0" err="1"/>
              <a:t>lahko</a:t>
            </a:r>
            <a:r>
              <a:rPr lang="en-US" sz="1600" dirty="0"/>
              <a:t> ne </a:t>
            </a:r>
            <a:r>
              <a:rPr lang="en-US" sz="1600" dirty="0" err="1"/>
              <a:t>glede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tretji</a:t>
            </a:r>
            <a:r>
              <a:rPr lang="en-US" sz="1600" dirty="0"/>
              <a:t> </a:t>
            </a:r>
            <a:r>
              <a:rPr lang="en-US" sz="1600" dirty="0" err="1"/>
              <a:t>odstavek</a:t>
            </a:r>
            <a:r>
              <a:rPr lang="en-US" sz="1600" dirty="0"/>
              <a:t> 9. </a:t>
            </a:r>
            <a:r>
              <a:rPr lang="en-US" sz="1600" dirty="0" err="1"/>
              <a:t>člena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uredbe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še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največ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dve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leti</a:t>
            </a:r>
            <a:r>
              <a:rPr lang="en-US" sz="1600" b="1" dirty="0">
                <a:solidFill>
                  <a:srgbClr val="ED7D31"/>
                </a:solidFill>
              </a:rPr>
              <a:t> od </a:t>
            </a:r>
            <a:r>
              <a:rPr lang="en-US" sz="1600" b="1" dirty="0" err="1">
                <a:solidFill>
                  <a:srgbClr val="ED7D31"/>
                </a:solidFill>
              </a:rPr>
              <a:t>uveljavitve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te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uredbe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sofinancirajo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odprti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dostop</a:t>
            </a:r>
            <a:r>
              <a:rPr lang="en-US" sz="1600" b="1" dirty="0">
                <a:solidFill>
                  <a:srgbClr val="ED7D31"/>
                </a:solidFill>
              </a:rPr>
              <a:t> do </a:t>
            </a:r>
            <a:r>
              <a:rPr lang="en-US" sz="1600" b="1" dirty="0" err="1">
                <a:solidFill>
                  <a:srgbClr val="ED7D31"/>
                </a:solidFill>
              </a:rPr>
              <a:t>člankov</a:t>
            </a:r>
            <a:r>
              <a:rPr lang="en-US" sz="1600" b="1" dirty="0">
                <a:solidFill>
                  <a:srgbClr val="ED7D31"/>
                </a:solidFill>
              </a:rPr>
              <a:t> v </a:t>
            </a:r>
            <a:r>
              <a:rPr lang="en-US" sz="1600" b="1" dirty="0" err="1">
                <a:solidFill>
                  <a:srgbClr val="ED7D31"/>
                </a:solidFill>
              </a:rPr>
              <a:t>naročniških</a:t>
            </a:r>
            <a:r>
              <a:rPr lang="en-US" sz="1600" b="1" dirty="0">
                <a:solidFill>
                  <a:srgbClr val="ED7D31"/>
                </a:solidFill>
              </a:rPr>
              <a:t> </a:t>
            </a:r>
            <a:r>
              <a:rPr lang="en-US" sz="1600" b="1" dirty="0" err="1">
                <a:solidFill>
                  <a:srgbClr val="ED7D31"/>
                </a:solidFill>
              </a:rPr>
              <a:t>revijah</a:t>
            </a:r>
            <a:r>
              <a:rPr lang="en-US" sz="1600" b="1" dirty="0"/>
              <a:t>, in </a:t>
            </a:r>
            <a:r>
              <a:rPr lang="en-US" sz="1600" b="1" dirty="0" err="1"/>
              <a:t>sicer</a:t>
            </a:r>
            <a:r>
              <a:rPr lang="en-US" sz="1600" b="1" dirty="0"/>
              <a:t> v </a:t>
            </a:r>
            <a:r>
              <a:rPr lang="en-US" sz="1600" b="1" dirty="0" err="1"/>
              <a:t>naslednjih</a:t>
            </a:r>
            <a:r>
              <a:rPr lang="en-US" sz="1600" b="1" dirty="0"/>
              <a:t> </a:t>
            </a:r>
            <a:r>
              <a:rPr lang="en-US" sz="1600" b="1" dirty="0" err="1"/>
              <a:t>primerih</a:t>
            </a:r>
            <a:r>
              <a:rPr lang="en-US" sz="1600" b="1" dirty="0"/>
              <a:t>: </a:t>
            </a:r>
            <a:endParaRPr lang="sl-SI" sz="16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– v </a:t>
            </a:r>
            <a:r>
              <a:rPr lang="en-US" sz="1600" dirty="0" err="1"/>
              <a:t>okviru</a:t>
            </a:r>
            <a:r>
              <a:rPr lang="en-US" sz="1600" dirty="0"/>
              <a:t> </a:t>
            </a:r>
            <a:r>
              <a:rPr lang="en-US" sz="1600" b="1" dirty="0" err="1"/>
              <a:t>preoblikovalnih</a:t>
            </a:r>
            <a:r>
              <a:rPr lang="en-US" sz="1600" b="1" dirty="0"/>
              <a:t> </a:t>
            </a:r>
            <a:r>
              <a:rPr lang="en-US" sz="1600" b="1" dirty="0" err="1"/>
              <a:t>pogodb</a:t>
            </a:r>
            <a:r>
              <a:rPr lang="en-US" sz="1600" dirty="0"/>
              <a:t>, </a:t>
            </a:r>
            <a:r>
              <a:rPr lang="en-SI" sz="1600" dirty="0"/>
              <a:t>……</a:t>
            </a:r>
            <a:r>
              <a:rPr lang="sl-SI" sz="1600" dirty="0"/>
              <a:t>.. za </a:t>
            </a:r>
            <a:r>
              <a:rPr lang="en-US" sz="1600" dirty="0" err="1"/>
              <a:t>branje</a:t>
            </a:r>
            <a:r>
              <a:rPr lang="en-US" sz="1600" dirty="0"/>
              <a:t> </a:t>
            </a:r>
            <a:r>
              <a:rPr lang="en-US" sz="1600" dirty="0" err="1"/>
              <a:t>revij</a:t>
            </a:r>
            <a:r>
              <a:rPr lang="en-US" sz="1600" dirty="0"/>
              <a:t> in </a:t>
            </a:r>
            <a:r>
              <a:rPr lang="en-US" sz="1600" dirty="0" err="1"/>
              <a:t>odprtodostopno</a:t>
            </a:r>
            <a:r>
              <a:rPr lang="en-US" sz="1600" dirty="0"/>
              <a:t> </a:t>
            </a:r>
            <a:r>
              <a:rPr lang="en-US" sz="1600" dirty="0" err="1"/>
              <a:t>objavljanje</a:t>
            </a:r>
            <a:r>
              <a:rPr lang="en-US" sz="1600" dirty="0"/>
              <a:t> v </a:t>
            </a:r>
            <a:r>
              <a:rPr lang="en-US" sz="1600" dirty="0" err="1"/>
              <a:t>teh</a:t>
            </a:r>
            <a:r>
              <a:rPr lang="en-US" sz="1600" dirty="0"/>
              <a:t> </a:t>
            </a:r>
            <a:r>
              <a:rPr lang="en-US" sz="1600" dirty="0" err="1"/>
              <a:t>revijah</a:t>
            </a:r>
            <a:r>
              <a:rPr lang="en-US" sz="1600" dirty="0"/>
              <a:t> </a:t>
            </a:r>
            <a:r>
              <a:rPr lang="en-SI" sz="1600" dirty="0"/>
              <a:t>……</a:t>
            </a:r>
            <a:r>
              <a:rPr lang="sl-SI" sz="1600" dirty="0"/>
              <a:t>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– </a:t>
            </a:r>
            <a:r>
              <a:rPr lang="en-US" sz="1600" dirty="0" err="1"/>
              <a:t>če</a:t>
            </a:r>
            <a:r>
              <a:rPr lang="en-US" sz="1600" dirty="0"/>
              <a:t> </a:t>
            </a:r>
            <a:r>
              <a:rPr lang="en-US" sz="1600" b="1" dirty="0" err="1"/>
              <a:t>javna</a:t>
            </a:r>
            <a:r>
              <a:rPr lang="en-US" sz="1600" b="1" dirty="0"/>
              <a:t> </a:t>
            </a:r>
            <a:r>
              <a:rPr lang="en-US" sz="1600" b="1" dirty="0" err="1"/>
              <a:t>raziskovalna</a:t>
            </a:r>
            <a:r>
              <a:rPr lang="en-US" sz="1600" b="1" dirty="0"/>
              <a:t> </a:t>
            </a:r>
            <a:r>
              <a:rPr lang="en-US" sz="1600" b="1" dirty="0" err="1"/>
              <a:t>organizacija</a:t>
            </a:r>
            <a:r>
              <a:rPr lang="en-US" sz="1600" b="1" dirty="0"/>
              <a:t> </a:t>
            </a:r>
            <a:r>
              <a:rPr lang="en-US" sz="1600" b="1" dirty="0" err="1"/>
              <a:t>ni</a:t>
            </a:r>
            <a:r>
              <a:rPr lang="en-US" sz="1600" b="1" dirty="0"/>
              <a:t> </a:t>
            </a:r>
            <a:r>
              <a:rPr lang="en-US" sz="1600" b="1" dirty="0" err="1"/>
              <a:t>članica</a:t>
            </a:r>
            <a:r>
              <a:rPr lang="en-US" sz="1600" b="1" dirty="0"/>
              <a:t> </a:t>
            </a:r>
            <a:r>
              <a:rPr lang="en-US" sz="1600" b="1" dirty="0" err="1"/>
              <a:t>skupine</a:t>
            </a:r>
            <a:r>
              <a:rPr lang="en-US" sz="1600" b="1" dirty="0"/>
              <a:t> </a:t>
            </a:r>
            <a:r>
              <a:rPr lang="sl-SI" sz="1600" b="1" dirty="0"/>
              <a:t>JRO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konzorcij</a:t>
            </a:r>
            <a:r>
              <a:rPr lang="sl-SI" sz="1600" dirty="0"/>
              <a:t>a</a:t>
            </a:r>
            <a:r>
              <a:rPr lang="en-US" sz="1600" dirty="0"/>
              <a:t>) za </a:t>
            </a:r>
            <a:r>
              <a:rPr lang="en-US" sz="1600" dirty="0" err="1"/>
              <a:t>preoblikovalne</a:t>
            </a:r>
            <a:r>
              <a:rPr lang="en-US" sz="1600" dirty="0"/>
              <a:t> </a:t>
            </a:r>
            <a:r>
              <a:rPr lang="en-US" sz="1600" dirty="0" err="1"/>
              <a:t>pogodbe</a:t>
            </a:r>
            <a:r>
              <a:rPr lang="en-US" sz="1600" dirty="0"/>
              <a:t>, </a:t>
            </a:r>
            <a:endParaRPr lang="sl-SI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–</a:t>
            </a:r>
            <a:r>
              <a:rPr lang="sl-SI" sz="1600" dirty="0"/>
              <a:t> </a:t>
            </a:r>
            <a:r>
              <a:rPr lang="en-US" sz="1600" dirty="0" err="1"/>
              <a:t>če</a:t>
            </a:r>
            <a:r>
              <a:rPr lang="en-US" sz="1600" dirty="0"/>
              <a:t> </a:t>
            </a:r>
            <a:r>
              <a:rPr lang="en-US" sz="1600" b="1" dirty="0" err="1"/>
              <a:t>zmanjka</a:t>
            </a:r>
            <a:r>
              <a:rPr lang="en-US" sz="1600" b="1" dirty="0"/>
              <a:t> </a:t>
            </a:r>
            <a:r>
              <a:rPr lang="en-US" sz="1600" b="1" dirty="0" err="1"/>
              <a:t>vavčerjev</a:t>
            </a:r>
            <a:r>
              <a:rPr lang="en-US" sz="1600" b="1" dirty="0"/>
              <a:t> za APC</a:t>
            </a:r>
            <a:r>
              <a:rPr lang="en-US" sz="1600" dirty="0"/>
              <a:t>, </a:t>
            </a:r>
            <a:r>
              <a:rPr lang="en-US" sz="1600" dirty="0" err="1"/>
              <a:t>ki</a:t>
            </a:r>
            <a:r>
              <a:rPr lang="en-US" sz="1600" dirty="0"/>
              <a:t> so </a:t>
            </a:r>
            <a:r>
              <a:rPr lang="en-US" sz="1600" dirty="0" err="1"/>
              <a:t>bili</a:t>
            </a:r>
            <a:r>
              <a:rPr lang="en-US" sz="1600" dirty="0"/>
              <a:t> </a:t>
            </a:r>
            <a:r>
              <a:rPr lang="en-US" sz="1600" dirty="0" err="1"/>
              <a:t>pridobljeni</a:t>
            </a:r>
            <a:r>
              <a:rPr lang="en-US" sz="1600" dirty="0"/>
              <a:t> s </a:t>
            </a:r>
            <a:r>
              <a:rPr lang="en-US" sz="1600" dirty="0" err="1"/>
              <a:t>preoblikovalnimi</a:t>
            </a:r>
            <a:r>
              <a:rPr lang="en-US" sz="1600" dirty="0"/>
              <a:t> </a:t>
            </a:r>
            <a:r>
              <a:rPr lang="en-US" sz="1600" dirty="0" err="1"/>
              <a:t>pogodbami</a:t>
            </a:r>
            <a:r>
              <a:rPr lang="en-US" sz="1600" dirty="0"/>
              <a:t>, </a:t>
            </a:r>
            <a:endParaRPr lang="sl-SI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– </a:t>
            </a:r>
            <a:r>
              <a:rPr lang="en-US" sz="1600" dirty="0" err="1"/>
              <a:t>če</a:t>
            </a:r>
            <a:r>
              <a:rPr lang="en-US" sz="1600" dirty="0"/>
              <a:t> </a:t>
            </a:r>
            <a:r>
              <a:rPr lang="en-US" sz="1600" b="1" dirty="0" err="1"/>
              <a:t>naročniške</a:t>
            </a:r>
            <a:r>
              <a:rPr lang="en-US" sz="1600" b="1" dirty="0"/>
              <a:t> </a:t>
            </a:r>
            <a:r>
              <a:rPr lang="en-US" sz="1600" b="1" dirty="0" err="1"/>
              <a:t>revije</a:t>
            </a:r>
            <a:r>
              <a:rPr lang="en-US" sz="1600" b="1" dirty="0"/>
              <a:t> </a:t>
            </a:r>
            <a:r>
              <a:rPr lang="en-US" sz="1600" b="1" dirty="0" err="1"/>
              <a:t>niso</a:t>
            </a:r>
            <a:r>
              <a:rPr lang="en-US" sz="1600" b="1" dirty="0"/>
              <a:t> del </a:t>
            </a:r>
            <a:r>
              <a:rPr lang="en-US" sz="1600" b="1" dirty="0" err="1"/>
              <a:t>preoblikovalnih</a:t>
            </a:r>
            <a:r>
              <a:rPr lang="en-US" sz="1600" b="1" dirty="0"/>
              <a:t> </a:t>
            </a:r>
            <a:r>
              <a:rPr lang="en-US" sz="1600" b="1" dirty="0" err="1"/>
              <a:t>pogodb</a:t>
            </a:r>
            <a:r>
              <a:rPr lang="en-US" sz="1600" b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na</a:t>
            </a:r>
            <a:r>
              <a:rPr lang="en-US" sz="1600" dirty="0"/>
              <a:t> primer </a:t>
            </a:r>
            <a:r>
              <a:rPr lang="en-US" sz="1600" dirty="0" err="1"/>
              <a:t>kadar</a:t>
            </a:r>
            <a:r>
              <a:rPr lang="en-US" sz="1600" dirty="0"/>
              <a:t> </a:t>
            </a:r>
            <a:r>
              <a:rPr lang="en-US" sz="1600" dirty="0" err="1"/>
              <a:t>preoblikovalna</a:t>
            </a:r>
            <a:r>
              <a:rPr lang="en-US" sz="1600" dirty="0"/>
              <a:t> </a:t>
            </a:r>
            <a:r>
              <a:rPr lang="en-US" sz="1600" dirty="0" err="1"/>
              <a:t>pogodba</a:t>
            </a:r>
            <a:r>
              <a:rPr lang="en-US" sz="1600" dirty="0"/>
              <a:t> z </a:t>
            </a:r>
            <a:r>
              <a:rPr lang="en-US" sz="1600" dirty="0" err="1"/>
              <a:t>založnikom</a:t>
            </a:r>
            <a:r>
              <a:rPr lang="sl-SI" sz="1600" dirty="0"/>
              <a:t> </a:t>
            </a:r>
            <a:r>
              <a:rPr lang="en-US" sz="1600" dirty="0" err="1"/>
              <a:t>ni</a:t>
            </a:r>
            <a:r>
              <a:rPr lang="en-US" sz="1600" dirty="0"/>
              <a:t> </a:t>
            </a:r>
            <a:r>
              <a:rPr lang="en-US" sz="1600" dirty="0" err="1"/>
              <a:t>sklenjena</a:t>
            </a:r>
            <a:r>
              <a:rPr lang="en-US" sz="1600" dirty="0"/>
              <a:t> </a:t>
            </a:r>
            <a:r>
              <a:rPr lang="sl-SI" sz="1600" dirty="0"/>
              <a:t>(</a:t>
            </a:r>
            <a:r>
              <a:rPr lang="en-SI" sz="1600" dirty="0"/>
              <a:t>…</a:t>
            </a:r>
            <a:r>
              <a:rPr lang="sl-SI" sz="1600" dirty="0"/>
              <a:t>zaradi različnih razlogov).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5308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0217" y="1081567"/>
            <a:ext cx="10528253" cy="709527"/>
          </a:xfrm>
        </p:spPr>
        <p:txBody>
          <a:bodyPr>
            <a:normAutofit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Zaprta objava v „naročniški“, hibridni reviji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80217" y="1891614"/>
            <a:ext cx="10588745" cy="46223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dirty="0"/>
              <a:t>Zagotovitev odprtosti </a:t>
            </a:r>
            <a:r>
              <a:rPr lang="en-SI" sz="2400" dirty="0"/>
              <a:t>–</a:t>
            </a:r>
            <a:r>
              <a:rPr lang="sl-SI" sz="2400" dirty="0"/>
              <a:t> „zelena pot“: </a:t>
            </a:r>
          </a:p>
          <a:p>
            <a:pPr marL="0" indent="0">
              <a:buNone/>
            </a:pPr>
            <a:endParaRPr lang="sl-SI" sz="1600" dirty="0"/>
          </a:p>
          <a:p>
            <a:r>
              <a:rPr lang="sl-SI" sz="2400" b="1" dirty="0"/>
              <a:t>shranitev AAM </a:t>
            </a:r>
            <a:r>
              <a:rPr lang="sl-SI" sz="2400" dirty="0"/>
              <a:t>v </a:t>
            </a:r>
            <a:r>
              <a:rPr lang="sl-SI" sz="2400" dirty="0" err="1"/>
              <a:t>repozitorij</a:t>
            </a:r>
            <a:r>
              <a:rPr lang="sl-SI" sz="2400" dirty="0"/>
              <a:t> najkasneje ob objavi, </a:t>
            </a:r>
          </a:p>
          <a:p>
            <a:r>
              <a:rPr lang="sl-SI" sz="2400" b="1" dirty="0"/>
              <a:t>problematično: </a:t>
            </a:r>
            <a:r>
              <a:rPr lang="sl-SI" sz="2400" dirty="0"/>
              <a:t>časovni zamik odprtosti, nosilec avtorske pravice, pravice uporabe (licence)?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2400" dirty="0"/>
              <a:t>Primeri:</a:t>
            </a:r>
          </a:p>
          <a:p>
            <a:pPr marL="0" indent="0">
              <a:buNone/>
            </a:pPr>
            <a:r>
              <a:rPr lang="sl-SI" sz="2400" b="1" dirty="0" err="1"/>
              <a:t>The</a:t>
            </a:r>
            <a:r>
              <a:rPr lang="sl-SI" sz="2400" b="1" dirty="0"/>
              <a:t> Institute </a:t>
            </a:r>
            <a:r>
              <a:rPr lang="sl-SI" sz="2400" b="1" dirty="0" err="1"/>
              <a:t>of</a:t>
            </a:r>
            <a:r>
              <a:rPr lang="sl-SI" sz="2400" b="1" dirty="0"/>
              <a:t> </a:t>
            </a:r>
            <a:r>
              <a:rPr lang="sl-SI" sz="2400" b="1" dirty="0" err="1"/>
              <a:t>Electric</a:t>
            </a:r>
            <a:r>
              <a:rPr lang="sl-SI" sz="2400" b="1" dirty="0"/>
              <a:t> </a:t>
            </a:r>
            <a:r>
              <a:rPr lang="sl-SI" sz="2400" b="1" dirty="0" err="1"/>
              <a:t>and</a:t>
            </a:r>
            <a:r>
              <a:rPr lang="sl-SI" sz="2400" b="1" dirty="0"/>
              <a:t> </a:t>
            </a:r>
            <a:r>
              <a:rPr lang="sl-SI" sz="2400" b="1" dirty="0" err="1"/>
              <a:t>Electronic</a:t>
            </a:r>
            <a:r>
              <a:rPr lang="sl-SI" sz="2400" b="1" dirty="0"/>
              <a:t> </a:t>
            </a:r>
            <a:r>
              <a:rPr lang="sl-SI" sz="2400" b="1" dirty="0" err="1"/>
              <a:t>Engineers</a:t>
            </a:r>
            <a:r>
              <a:rPr lang="sl-SI" sz="2400" b="1" dirty="0"/>
              <a:t> (IEEE): </a:t>
            </a:r>
            <a:r>
              <a:rPr lang="sl-SI" sz="2400" dirty="0"/>
              <a:t>a</a:t>
            </a:r>
            <a:r>
              <a:rPr lang="en-US" sz="2400" dirty="0" err="1"/>
              <a:t>vtorji</a:t>
            </a:r>
            <a:r>
              <a:rPr lang="en-US" sz="2400" dirty="0"/>
              <a:t> </a:t>
            </a:r>
            <a:r>
              <a:rPr lang="en-US" sz="2400" dirty="0" err="1"/>
              <a:t>lahko</a:t>
            </a:r>
            <a:r>
              <a:rPr lang="en-US" sz="2400" dirty="0"/>
              <a:t> </a:t>
            </a:r>
            <a:r>
              <a:rPr lang="sl-SI" sz="2400" dirty="0"/>
              <a:t>upoštevajo </a:t>
            </a:r>
            <a:r>
              <a:rPr lang="en-US" sz="2400" dirty="0" err="1"/>
              <a:t>specifične</a:t>
            </a:r>
            <a:r>
              <a:rPr lang="en-US" sz="2400" dirty="0"/>
              <a:t> </a:t>
            </a:r>
            <a:r>
              <a:rPr lang="en-US" sz="2400" dirty="0" err="1"/>
              <a:t>zahteve</a:t>
            </a:r>
            <a:r>
              <a:rPr lang="en-US" sz="2400" dirty="0"/>
              <a:t> </a:t>
            </a:r>
            <a:r>
              <a:rPr lang="en-US" sz="2400" dirty="0" err="1"/>
              <a:t>financerjev</a:t>
            </a:r>
            <a:r>
              <a:rPr lang="en-US" sz="2400" dirty="0"/>
              <a:t> </a:t>
            </a:r>
            <a:r>
              <a:rPr lang="en-US" sz="2400" dirty="0" err="1"/>
              <a:t>glede</a:t>
            </a:r>
            <a:r>
              <a:rPr lang="en-US" sz="2400" dirty="0"/>
              <a:t> </a:t>
            </a:r>
            <a:r>
              <a:rPr lang="en-US" sz="2400" dirty="0" err="1"/>
              <a:t>časovnega</a:t>
            </a:r>
            <a:r>
              <a:rPr lang="en-US" sz="2400" dirty="0"/>
              <a:t> </a:t>
            </a:r>
            <a:r>
              <a:rPr lang="en-US" sz="2400" dirty="0" err="1"/>
              <a:t>zamika</a:t>
            </a:r>
            <a:r>
              <a:rPr lang="en-US" sz="2400" dirty="0"/>
              <a:t> </a:t>
            </a:r>
            <a:r>
              <a:rPr lang="en-US" sz="2400" dirty="0" err="1"/>
              <a:t>odprte</a:t>
            </a:r>
            <a:r>
              <a:rPr lang="en-US" sz="2400" dirty="0"/>
              <a:t> </a:t>
            </a:r>
            <a:r>
              <a:rPr lang="en-US" sz="2400" dirty="0" err="1"/>
              <a:t>dostop</a:t>
            </a:r>
            <a:r>
              <a:rPr lang="sl-SI" sz="2400" dirty="0" err="1"/>
              <a:t>nosti</a:t>
            </a:r>
            <a:r>
              <a:rPr lang="sl-SI" sz="2400" dirty="0"/>
              <a:t> celotnega besedila</a:t>
            </a:r>
            <a:r>
              <a:rPr lang="en-US" sz="2400" dirty="0"/>
              <a:t> (</a:t>
            </a:r>
            <a:r>
              <a:rPr lang="sl-SI" sz="2400" dirty="0"/>
              <a:t>redni embargo je 24 mesecev</a:t>
            </a:r>
            <a:r>
              <a:rPr lang="en-US" sz="2400" dirty="0"/>
              <a:t>)</a:t>
            </a:r>
            <a:r>
              <a:rPr lang="sl-SI" sz="2400" dirty="0"/>
              <a:t>, uporaba licenc CC pa ni dovoljena (gre za prosti dostop!).</a:t>
            </a:r>
          </a:p>
          <a:p>
            <a:pPr marL="0" indent="0">
              <a:buNone/>
            </a:pPr>
            <a:r>
              <a:rPr lang="sl-SI" sz="2400" b="1" dirty="0"/>
              <a:t>Nature.com: </a:t>
            </a:r>
            <a:r>
              <a:rPr lang="sl-SI" sz="2400" dirty="0"/>
              <a:t>velja 6 mesečni embargo, r</a:t>
            </a:r>
            <a:r>
              <a:rPr lang="en-US" sz="2400" dirty="0" err="1"/>
              <a:t>azličici</a:t>
            </a:r>
            <a:r>
              <a:rPr lang="en-US" sz="2400" dirty="0"/>
              <a:t> v </a:t>
            </a:r>
            <a:r>
              <a:rPr lang="en-US" sz="2400" dirty="0" err="1"/>
              <a:t>repozitoriju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</a:t>
            </a:r>
            <a:r>
              <a:rPr lang="en-US" sz="2400" dirty="0" err="1"/>
              <a:t>dovoljeno</a:t>
            </a:r>
            <a:r>
              <a:rPr lang="en-US" sz="2400" dirty="0"/>
              <a:t> </a:t>
            </a:r>
            <a:r>
              <a:rPr lang="en-US" sz="2400" dirty="0" err="1"/>
              <a:t>dodajati</a:t>
            </a:r>
            <a:r>
              <a:rPr lang="en-US" sz="2400" dirty="0"/>
              <a:t> </a:t>
            </a:r>
            <a:r>
              <a:rPr lang="en-US" sz="2400" dirty="0" err="1"/>
              <a:t>katere</a:t>
            </a:r>
            <a:r>
              <a:rPr lang="en-US" sz="2400" dirty="0"/>
              <a:t> </a:t>
            </a:r>
            <a:r>
              <a:rPr lang="en-US" sz="2400" dirty="0" err="1"/>
              <a:t>koli</a:t>
            </a:r>
            <a:r>
              <a:rPr lang="en-US" sz="2400" dirty="0"/>
              <a:t> CC </a:t>
            </a:r>
            <a:r>
              <a:rPr lang="en-US" sz="2400" dirty="0" err="1"/>
              <a:t>licence</a:t>
            </a:r>
            <a:r>
              <a:rPr lang="sl-SI" sz="2400" dirty="0"/>
              <a:t> (gre za prosti dostop!).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67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765058" y="1206632"/>
            <a:ext cx="10588745" cy="510932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The American Association for the Advancement of Science</a:t>
            </a:r>
            <a:r>
              <a:rPr lang="sl-SI" sz="2400" dirty="0"/>
              <a:t> </a:t>
            </a:r>
            <a:r>
              <a:rPr lang="sl-SI" sz="2400" b="1" dirty="0"/>
              <a:t>(AAAS)</a:t>
            </a:r>
          </a:p>
          <a:p>
            <a:r>
              <a:rPr lang="en-US" sz="1600" dirty="0"/>
              <a:t>The  </a:t>
            </a:r>
            <a:r>
              <a:rPr lang="en-US" sz="1600" i="1" dirty="0"/>
              <a:t>Science </a:t>
            </a:r>
            <a:r>
              <a:rPr lang="en-US" sz="1600" dirty="0"/>
              <a:t>family journals </a:t>
            </a:r>
            <a:r>
              <a:rPr lang="sl-SI" sz="1600" dirty="0"/>
              <a:t>(5) </a:t>
            </a:r>
            <a:r>
              <a:rPr lang="en-US" sz="1600" dirty="0"/>
              <a:t>are subscription-based and have green open access policies</a:t>
            </a:r>
            <a:r>
              <a:rPr lang="en-SI" sz="1600" dirty="0"/>
              <a:t>………</a:t>
            </a:r>
            <a:r>
              <a:rPr lang="en-US" sz="1600" b="1" dirty="0"/>
              <a:t>authors of peer-reviewed research may now place their accepted manuscript in a repository of their choice immediately upon publication</a:t>
            </a:r>
            <a:r>
              <a:rPr lang="en-US" sz="1600" dirty="0"/>
              <a:t>.</a:t>
            </a:r>
          </a:p>
          <a:p>
            <a:r>
              <a:rPr lang="en-US" sz="1600" b="1" dirty="0"/>
              <a:t>Authors of peer-reviewed research articles who are required to do so by their funder or employer may place a CC BY license on their accepted manuscript. cOAlition S-funded authors may place a CC BY license or a CC BY-ND license on their accepted manuscript.</a:t>
            </a:r>
            <a:r>
              <a:rPr lang="en-US" sz="1600" dirty="0"/>
              <a:t> (The cOAlition S policy, first introduced in a trial period in 2021, applies to any peer-reviewed research submitted to the </a:t>
            </a:r>
            <a:r>
              <a:rPr lang="en-US" sz="1600" i="1" dirty="0"/>
              <a:t>Science</a:t>
            </a:r>
            <a:r>
              <a:rPr lang="sl-SI" sz="1600" i="1" dirty="0"/>
              <a:t> </a:t>
            </a:r>
            <a:r>
              <a:rPr lang="en-US" sz="1600" dirty="0"/>
              <a:t>family subscription journals on or after 1 January, 2021 that is funded by those cOAlition S organizations indicating adoption of the </a:t>
            </a:r>
            <a:r>
              <a:rPr lang="en-US" sz="1600" b="1" dirty="0">
                <a:solidFill>
                  <a:srgbClr val="ED7D31"/>
                </a:solidFill>
              </a:rPr>
              <a:t>Plan S Rights Retention Strategy</a:t>
            </a:r>
            <a:r>
              <a:rPr lang="sl-SI" sz="1600" b="1" dirty="0">
                <a:solidFill>
                  <a:srgbClr val="ED7D31"/>
                </a:solidFill>
              </a:rPr>
              <a:t> </a:t>
            </a:r>
            <a:r>
              <a:rPr lang="sl-SI" sz="1600" b="1" i="1" dirty="0">
                <a:solidFill>
                  <a:srgbClr val="ED7D31"/>
                </a:solidFill>
              </a:rPr>
              <a:t>(strategija ohranjanja avtorskih pravic)</a:t>
            </a:r>
            <a:r>
              <a:rPr lang="en-US" sz="1600" dirty="0"/>
              <a:t>. </a:t>
            </a:r>
            <a:r>
              <a:rPr lang="sl-SI" sz="1600" dirty="0"/>
              <a:t>            </a:t>
            </a:r>
            <a:r>
              <a:rPr lang="en-US" sz="1600" dirty="0"/>
              <a:t>See here: </a:t>
            </a:r>
            <a:r>
              <a:rPr lang="en-US" sz="1600" dirty="0">
                <a:hlinkClick r:id="rId4"/>
              </a:rPr>
              <a:t>https://www.coalition-s.org/plan-s-funders-implementation/</a:t>
            </a:r>
            <a:r>
              <a:rPr lang="en-US" sz="1600" dirty="0"/>
              <a:t>.)</a:t>
            </a:r>
            <a:endParaRPr lang="sl-SI" sz="1600" dirty="0"/>
          </a:p>
          <a:p>
            <a:endParaRPr lang="sl-SI" sz="1600" dirty="0"/>
          </a:p>
          <a:p>
            <a:pPr marL="0" indent="0">
              <a:buNone/>
            </a:pPr>
            <a:endParaRPr lang="sl-SI" sz="2400" b="1" dirty="0">
              <a:solidFill>
                <a:srgbClr val="ED7D31"/>
              </a:solidFill>
            </a:endParaRPr>
          </a:p>
          <a:p>
            <a:pPr marL="0" indent="0">
              <a:buNone/>
            </a:pPr>
            <a:endParaRPr lang="sl-SI" sz="2400" b="1" dirty="0">
              <a:solidFill>
                <a:srgbClr val="ED7D31"/>
              </a:solidFill>
            </a:endParaRPr>
          </a:p>
          <a:p>
            <a:pPr marL="0" indent="0">
              <a:buNone/>
            </a:pPr>
            <a:endParaRPr lang="sl-SI" sz="2400" b="1" dirty="0">
              <a:solidFill>
                <a:srgbClr val="ED7D31"/>
              </a:solidFill>
            </a:endParaRPr>
          </a:p>
          <a:p>
            <a:pPr marL="0" indent="0">
              <a:buNone/>
            </a:pPr>
            <a:endParaRPr lang="sl-SI" sz="2400" b="1" dirty="0">
              <a:solidFill>
                <a:srgbClr val="ED7D31"/>
              </a:solidFill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rgbClr val="ED7D31"/>
                </a:solidFill>
              </a:rPr>
              <a:t>Izvajalci na EC programih DA, izvajalci s sofinanciranjem ARIS </a:t>
            </a:r>
            <a:r>
              <a:rPr lang="en-SI" sz="2400" b="1" dirty="0">
                <a:solidFill>
                  <a:srgbClr val="ED7D31"/>
                </a:solidFill>
              </a:rPr>
              <a:t>–</a:t>
            </a:r>
            <a:r>
              <a:rPr lang="sl-SI" sz="2400" b="1" dirty="0">
                <a:solidFill>
                  <a:srgbClr val="ED7D31"/>
                </a:solidFill>
              </a:rPr>
              <a:t> ŠE NE?</a:t>
            </a:r>
            <a:endParaRPr lang="en-US" sz="2400" b="1" dirty="0">
              <a:solidFill>
                <a:srgbClr val="ED7D31"/>
              </a:solidFill>
            </a:endParaRPr>
          </a:p>
          <a:p>
            <a:pPr marL="0" indent="0">
              <a:buNone/>
            </a:pPr>
            <a:endParaRPr lang="sl-SI" dirty="0"/>
          </a:p>
          <a:p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58" y="3761295"/>
            <a:ext cx="102298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36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74" y="949591"/>
            <a:ext cx="10515600" cy="1325559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Javni razpis ARIS za povračilo individualno plačanih APC-jev</a:t>
            </a:r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>
          <a:xfrm>
            <a:off x="838203" y="2686640"/>
            <a:ext cx="4719333" cy="3638746"/>
          </a:xfrm>
        </p:spPr>
        <p:txBody>
          <a:bodyPr/>
          <a:lstStyle/>
          <a:p>
            <a:endParaRPr lang="sl-SI" sz="2400" dirty="0"/>
          </a:p>
          <a:p>
            <a:r>
              <a:rPr lang="sl-SI" sz="2000" dirty="0"/>
              <a:t>Vsakoletni razpis ARIS, ki je zasnovan prilagodljivo </a:t>
            </a:r>
            <a:r>
              <a:rPr lang="en-SI" sz="2000" dirty="0"/>
              <a:t>–</a:t>
            </a:r>
            <a:r>
              <a:rPr lang="sl-SI" sz="2000" dirty="0"/>
              <a:t> kriteriji in merila: navedba financiranja ARIS, objava A`</a:t>
            </a:r>
            <a:r>
              <a:rPr lang="en-SI" sz="2000" dirty="0"/>
              <a:t>…</a:t>
            </a:r>
            <a:endParaRPr lang="sl-SI" sz="2000" dirty="0"/>
          </a:p>
          <a:p>
            <a:r>
              <a:rPr lang="sl-SI" sz="2000" dirty="0"/>
              <a:t>Možnost sofinanciranja različnih vrst objav, tudi hibridnih, v primerih, ko avtor nima možnosti objave v okviru preoblikovalnih pogodb.</a:t>
            </a:r>
          </a:p>
          <a:p>
            <a:endParaRPr lang="en-US" dirty="0"/>
          </a:p>
        </p:txBody>
      </p:sp>
      <p:sp>
        <p:nvSpPr>
          <p:cNvPr id="8" name="Označba mesta vsebine 7"/>
          <p:cNvSpPr>
            <a:spLocks noGrp="1"/>
          </p:cNvSpPr>
          <p:nvPr>
            <p:ph idx="2"/>
          </p:nvPr>
        </p:nvSpPr>
        <p:spPr>
          <a:xfrm>
            <a:off x="5557536" y="2158736"/>
            <a:ext cx="5796267" cy="41666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1600" dirty="0"/>
              <a:t>  Spletna stran ARIS: Rezultati razpisov in pozivov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56" y="2158736"/>
            <a:ext cx="5761348" cy="36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1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8" y="1260675"/>
            <a:ext cx="10515600" cy="681247"/>
          </a:xfrm>
        </p:spPr>
        <p:txBody>
          <a:bodyPr>
            <a:noAutofit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Ustreznost revij za objavljanje v skladu z zahtevami financerjev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765058" y="2121031"/>
            <a:ext cx="10588745" cy="3914530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Orodje </a:t>
            </a:r>
            <a:r>
              <a:rPr lang="sl-SI" dirty="0" err="1">
                <a:hlinkClick r:id="rId3" tooltip="Journal Checker Tool "/>
              </a:rPr>
              <a:t>Journal</a:t>
            </a:r>
            <a:r>
              <a:rPr lang="sl-SI" dirty="0">
                <a:hlinkClick r:id="rId3" tooltip="Journal Checker Tool "/>
              </a:rPr>
              <a:t> </a:t>
            </a:r>
            <a:r>
              <a:rPr lang="sl-SI" dirty="0" err="1">
                <a:hlinkClick r:id="rId3" tooltip="Journal Checker Tool "/>
              </a:rPr>
              <a:t>Checker</a:t>
            </a:r>
            <a:r>
              <a:rPr lang="sl-SI" dirty="0">
                <a:hlinkClick r:id="rId3" tooltip="Journal Checker Tool "/>
              </a:rPr>
              <a:t> </a:t>
            </a:r>
            <a:r>
              <a:rPr lang="sl-SI" dirty="0" err="1">
                <a:hlinkClick r:id="rId3" tooltip="Journal Checker Tool "/>
              </a:rPr>
              <a:t>Tool</a:t>
            </a:r>
            <a:r>
              <a:rPr lang="sl-SI" dirty="0">
                <a:hlinkClick r:id="rId3" tooltip="Journal Checker Tool "/>
              </a:rPr>
              <a:t> </a:t>
            </a:r>
            <a:r>
              <a:rPr lang="sl-SI" dirty="0"/>
              <a:t>(</a:t>
            </a:r>
            <a:r>
              <a:rPr lang="sl-SI" dirty="0" err="1"/>
              <a:t>KOAlicija</a:t>
            </a:r>
            <a:r>
              <a:rPr lang="sl-SI" dirty="0"/>
              <a:t> S)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3849"/>
            <a:ext cx="12192000" cy="42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36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0789" y="2290713"/>
            <a:ext cx="10515600" cy="681247"/>
          </a:xfrm>
        </p:spPr>
        <p:txBody>
          <a:bodyPr>
            <a:noAutofit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Politike </a:t>
            </a:r>
            <a:br>
              <a:rPr lang="sl-SI" sz="4500" b="1" dirty="0">
                <a:solidFill>
                  <a:srgbClr val="ED7D31"/>
                </a:solidFill>
                <a:latin typeface="Calibri"/>
              </a:rPr>
            </a:br>
            <a:r>
              <a:rPr lang="sl-SI" sz="4500" b="1" dirty="0">
                <a:solidFill>
                  <a:srgbClr val="ED7D31"/>
                </a:solidFill>
                <a:latin typeface="Calibri"/>
              </a:rPr>
              <a:t>založnikov in </a:t>
            </a:r>
            <a:br>
              <a:rPr lang="sl-SI" sz="4500" b="1" dirty="0">
                <a:solidFill>
                  <a:srgbClr val="ED7D31"/>
                </a:solidFill>
                <a:latin typeface="Calibri"/>
              </a:rPr>
            </a:br>
            <a:r>
              <a:rPr lang="sl-SI" sz="4500" b="1" dirty="0">
                <a:solidFill>
                  <a:srgbClr val="ED7D31"/>
                </a:solidFill>
                <a:latin typeface="Calibri"/>
              </a:rPr>
              <a:t>zagotavljanje </a:t>
            </a:r>
            <a:br>
              <a:rPr lang="sl-SI" sz="4500" b="1" dirty="0">
                <a:solidFill>
                  <a:srgbClr val="ED7D31"/>
                </a:solidFill>
                <a:latin typeface="Calibri"/>
              </a:rPr>
            </a:br>
            <a:r>
              <a:rPr lang="sl-SI" sz="4500" b="1" dirty="0">
                <a:solidFill>
                  <a:srgbClr val="ED7D31"/>
                </a:solidFill>
                <a:latin typeface="Calibri"/>
              </a:rPr>
              <a:t>odprtega</a:t>
            </a:r>
            <a:br>
              <a:rPr lang="sl-SI" sz="4500" b="1" dirty="0">
                <a:solidFill>
                  <a:srgbClr val="ED7D31"/>
                </a:solidFill>
                <a:latin typeface="Calibri"/>
              </a:rPr>
            </a:br>
            <a:r>
              <a:rPr lang="sl-SI" sz="4500" b="1" dirty="0">
                <a:solidFill>
                  <a:srgbClr val="ED7D31"/>
                </a:solidFill>
                <a:latin typeface="Calibri"/>
              </a:rPr>
              <a:t>dostopa 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70789" y="4353677"/>
            <a:ext cx="3885228" cy="22648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l-SI" dirty="0" err="1">
                <a:solidFill>
                  <a:schemeClr val="tx1"/>
                </a:solidFill>
                <a:hlinkClick r:id="rId3" tooltip="Sherpa Romeo"/>
              </a:rPr>
              <a:t>Sherpa</a:t>
            </a:r>
            <a:r>
              <a:rPr lang="sl-SI" dirty="0">
                <a:solidFill>
                  <a:schemeClr val="tx1"/>
                </a:solidFill>
                <a:hlinkClick r:id="rId3" tooltip="Sherpa Romeo"/>
              </a:rPr>
              <a:t> Romeo</a:t>
            </a:r>
            <a:r>
              <a:rPr lang="sl-SI" sz="1600" dirty="0">
                <a:solidFill>
                  <a:schemeClr val="tx1"/>
                </a:solidFill>
              </a:rPr>
              <a:t>: </a:t>
            </a:r>
            <a:r>
              <a:rPr lang="sl-SI" sz="2000" dirty="0">
                <a:solidFill>
                  <a:schemeClr val="tx1"/>
                </a:solidFill>
              </a:rPr>
              <a:t>prikaz politik odprtega dostopa založnikov z vsega sveta s povzetki avtorskih pravic založnikov in politik arhiviranja v odprtem dostopu po posameznih naslovih revij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017" y="1140644"/>
            <a:ext cx="7635983" cy="57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801" y="959017"/>
            <a:ext cx="10515600" cy="737807"/>
          </a:xfrm>
        </p:spPr>
        <p:txBody>
          <a:bodyPr>
            <a:normAutofit/>
          </a:bodyPr>
          <a:lstStyle/>
          <a:p>
            <a:pPr lvl="0"/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Odprtodostopno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založništvo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6801" y="1696824"/>
            <a:ext cx="10964156" cy="5032373"/>
          </a:xfrm>
        </p:spPr>
        <p:txBody>
          <a:bodyPr/>
          <a:lstStyle/>
          <a:p>
            <a:r>
              <a:rPr lang="sl-SI" dirty="0"/>
              <a:t>Založniki: </a:t>
            </a:r>
            <a:r>
              <a:rPr lang="sl-SI" dirty="0" err="1"/>
              <a:t>BioMed</a:t>
            </a:r>
            <a:r>
              <a:rPr lang="sl-SI" dirty="0"/>
              <a:t> Central, </a:t>
            </a:r>
            <a:r>
              <a:rPr lang="sl-SI" dirty="0" err="1"/>
              <a:t>Copernicus</a:t>
            </a:r>
            <a:r>
              <a:rPr lang="sl-SI" dirty="0"/>
              <a:t> </a:t>
            </a:r>
            <a:r>
              <a:rPr lang="sl-SI" dirty="0" err="1"/>
              <a:t>Publications</a:t>
            </a:r>
            <a:r>
              <a:rPr lang="sl-SI" dirty="0"/>
              <a:t>, Dove </a:t>
            </a:r>
            <a:r>
              <a:rPr lang="sl-SI" dirty="0" err="1"/>
              <a:t>Medical</a:t>
            </a:r>
            <a:r>
              <a:rPr lang="sl-SI" dirty="0"/>
              <a:t> </a:t>
            </a:r>
            <a:r>
              <a:rPr lang="sl-SI" dirty="0" err="1"/>
              <a:t>Press</a:t>
            </a:r>
            <a:r>
              <a:rPr lang="sl-SI" dirty="0"/>
              <a:t>, </a:t>
            </a:r>
            <a:r>
              <a:rPr lang="sl-SI" dirty="0" err="1"/>
              <a:t>Frontiers</a:t>
            </a:r>
            <a:r>
              <a:rPr lang="sl-SI" dirty="0"/>
              <a:t>, </a:t>
            </a:r>
            <a:r>
              <a:rPr lang="sl-SI" dirty="0" err="1"/>
              <a:t>Hindawi</a:t>
            </a:r>
            <a:r>
              <a:rPr lang="sl-SI" dirty="0"/>
              <a:t>, MDPI, PLOS </a:t>
            </a:r>
            <a:r>
              <a:rPr lang="en-SI" dirty="0"/>
              <a:t>…</a:t>
            </a:r>
            <a:endParaRPr lang="sl-SI" dirty="0"/>
          </a:p>
          <a:p>
            <a:endParaRPr lang="sl-SI" sz="1600" dirty="0"/>
          </a:p>
          <a:p>
            <a:r>
              <a:rPr lang="sl-SI" dirty="0"/>
              <a:t>Možni scenariji: pogodba z vnaprej plačano kvoto objav ali sprotno plačevanje APC (individualno), večinoma gre za popuste na kataloško ceno.</a:t>
            </a:r>
          </a:p>
          <a:p>
            <a:endParaRPr lang="sl-SI" sz="1600" dirty="0"/>
          </a:p>
          <a:p>
            <a:r>
              <a:rPr lang="sl-SI" dirty="0"/>
              <a:t>Trenutno sklenjene pogodbe: </a:t>
            </a:r>
          </a:p>
          <a:p>
            <a:pPr lvl="1"/>
            <a:r>
              <a:rPr lang="sl-SI" dirty="0" err="1"/>
              <a:t>Frontiers</a:t>
            </a:r>
            <a:r>
              <a:rPr lang="sl-SI" dirty="0"/>
              <a:t> </a:t>
            </a:r>
            <a:r>
              <a:rPr lang="en-SI" dirty="0"/>
              <a:t>–</a:t>
            </a:r>
            <a:r>
              <a:rPr lang="sl-SI" dirty="0"/>
              <a:t> konzorcij 17 institucij, 10% popust</a:t>
            </a:r>
          </a:p>
          <a:p>
            <a:pPr lvl="1"/>
            <a:r>
              <a:rPr lang="sl-SI" dirty="0"/>
              <a:t>MDPI </a:t>
            </a:r>
            <a:r>
              <a:rPr lang="en-SI" dirty="0"/>
              <a:t>–</a:t>
            </a:r>
            <a:r>
              <a:rPr lang="sl-SI" dirty="0"/>
              <a:t> posamezne institucije (UL, UM, KI</a:t>
            </a:r>
            <a:r>
              <a:rPr lang="en-SI" dirty="0"/>
              <a:t>…</a:t>
            </a:r>
            <a:r>
              <a:rPr lang="sl-SI" dirty="0"/>
              <a:t>), 10% popust</a:t>
            </a:r>
            <a:endParaRPr lang="sl-SI" sz="1600" dirty="0"/>
          </a:p>
          <a:p>
            <a:pPr marL="0" indent="0">
              <a:buNone/>
            </a:pPr>
            <a:r>
              <a:rPr lang="sl-SI" b="1" dirty="0">
                <a:solidFill>
                  <a:srgbClr val="ED7D31"/>
                </a:solidFill>
              </a:rPr>
              <a:t>Upravičen strošek iz projekta </a:t>
            </a:r>
            <a:r>
              <a:rPr lang="sl-SI" b="1" dirty="0">
                <a:solidFill>
                  <a:schemeClr val="tx1"/>
                </a:solidFill>
              </a:rPr>
              <a:t>ALI</a:t>
            </a:r>
            <a:r>
              <a:rPr lang="sl-SI" b="1" dirty="0">
                <a:solidFill>
                  <a:srgbClr val="ED7D31"/>
                </a:solidFill>
              </a:rPr>
              <a:t> prijava na razpis ARIS za povračilo stroškov APC!</a:t>
            </a:r>
            <a:endParaRPr lang="en-US" b="1" dirty="0">
              <a:solidFill>
                <a:srgbClr val="ED7D31"/>
              </a:solidFill>
            </a:endParaRPr>
          </a:p>
          <a:p>
            <a:pPr marL="0" indent="0">
              <a:buNone/>
            </a:pPr>
            <a:endParaRPr lang="sl-S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98991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6801" y="1263192"/>
            <a:ext cx="10964156" cy="5466005"/>
          </a:xfr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Odprtodostopne</a:t>
            </a:r>
            <a:r>
              <a:rPr lang="sl-SI" dirty="0"/>
              <a:t> revije:  </a:t>
            </a:r>
            <a:r>
              <a:rPr lang="sl-SI" b="1" dirty="0">
                <a:solidFill>
                  <a:srgbClr val="ED7D31"/>
                </a:solidFill>
                <a:hlinkClick r:id="rId3" tooltip="Directory of Open Access Journals"/>
              </a:rPr>
              <a:t>DOAJ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sl-SI" dirty="0">
                <a:solidFill>
                  <a:schemeClr val="tx1"/>
                </a:solidFill>
              </a:rPr>
              <a:t>(</a:t>
            </a:r>
            <a:r>
              <a:rPr lang="sl-SI" dirty="0"/>
              <a:t>zanesljiv imenik za iskanje kakovostnih revij</a:t>
            </a:r>
            <a:endParaRPr lang="sl-SI" dirty="0">
              <a:highlight>
                <a:srgbClr val="FFFF00"/>
              </a:highligh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18" y="1888533"/>
            <a:ext cx="10692922" cy="48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68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801" y="959017"/>
            <a:ext cx="10515600" cy="737807"/>
          </a:xfrm>
        </p:spPr>
        <p:txBody>
          <a:bodyPr>
            <a:normAutofit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Open 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Research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dirty="0" err="1">
                <a:solidFill>
                  <a:srgbClr val="ED7D31"/>
                </a:solidFill>
                <a:latin typeface="Calibri"/>
              </a:rPr>
              <a:t>Europe</a:t>
            </a:r>
            <a:r>
              <a:rPr lang="sl-SI" sz="4500" b="1" dirty="0">
                <a:solidFill>
                  <a:srgbClr val="ED7D31"/>
                </a:solidFill>
                <a:latin typeface="Calibri"/>
              </a:rPr>
              <a:t> (ORE)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6801" y="1825627"/>
            <a:ext cx="10657002" cy="4518612"/>
          </a:xfrm>
        </p:spPr>
        <p:txBody>
          <a:bodyPr>
            <a:normAutofit/>
          </a:bodyPr>
          <a:lstStyle/>
          <a:p>
            <a:r>
              <a:rPr lang="sl-SI" sz="1800" dirty="0" err="1">
                <a:solidFill>
                  <a:schemeClr val="tx1"/>
                </a:solidFill>
                <a:hlinkClick r:id="rId4" tooltip="ORE - Rapid &amp; Transparent Publishing"/>
              </a:rPr>
              <a:t>Odprtodostopna</a:t>
            </a:r>
            <a:r>
              <a:rPr lang="sl-SI" sz="1800" dirty="0">
                <a:solidFill>
                  <a:schemeClr val="tx1"/>
                </a:solidFill>
                <a:hlinkClick r:id="rId4" tooltip="ORE - Rapid &amp; Transparent Publishing"/>
              </a:rPr>
              <a:t> založniška platforma Evropske komisije</a:t>
            </a:r>
            <a:endParaRPr lang="sl-SI" sz="1800" dirty="0">
              <a:solidFill>
                <a:schemeClr val="tx1"/>
              </a:solidFill>
            </a:endParaRPr>
          </a:p>
          <a:p>
            <a:r>
              <a:rPr lang="sl-SI" sz="1800" dirty="0">
                <a:solidFill>
                  <a:schemeClr val="tx1"/>
                </a:solidFill>
              </a:rPr>
              <a:t>Brezplačna objava </a:t>
            </a:r>
            <a:r>
              <a:rPr lang="sl-SI" sz="1800" dirty="0" err="1">
                <a:solidFill>
                  <a:schemeClr val="tx1"/>
                </a:solidFill>
              </a:rPr>
              <a:t>odprtodostopnih</a:t>
            </a:r>
            <a:r>
              <a:rPr lang="sl-SI" sz="1800" dirty="0">
                <a:solidFill>
                  <a:schemeClr val="tx1"/>
                </a:solidFill>
              </a:rPr>
              <a:t> člankov iz projektov </a:t>
            </a:r>
            <a:r>
              <a:rPr lang="sl-SI" sz="1800" b="1" dirty="0">
                <a:solidFill>
                  <a:schemeClr val="tx1"/>
                </a:solidFill>
              </a:rPr>
              <a:t>Obzorje 2020, Obzorje Evropa in </a:t>
            </a:r>
            <a:r>
              <a:rPr lang="sl-SI" sz="1800" b="1" dirty="0" err="1">
                <a:solidFill>
                  <a:schemeClr val="tx1"/>
                </a:solidFill>
              </a:rPr>
              <a:t>Euratom</a:t>
            </a:r>
            <a:endParaRPr lang="sl-SI" sz="1800" b="1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01" y="2586061"/>
            <a:ext cx="8156128" cy="4012701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776355" y="3469064"/>
            <a:ext cx="3205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Avtorji obdržijo avtorske pravice, nadaljnja uporaba pod licencami </a:t>
            </a:r>
            <a:r>
              <a:rPr lang="sl-SI" dirty="0" err="1"/>
              <a:t>Creative</a:t>
            </a:r>
            <a:r>
              <a:rPr lang="sl-SI" dirty="0"/>
              <a:t> </a:t>
            </a:r>
            <a:r>
              <a:rPr lang="sl-SI" dirty="0" err="1"/>
              <a:t>Commons</a:t>
            </a:r>
            <a:r>
              <a:rPr lang="sl-SI" dirty="0"/>
              <a:t> (CC BY),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ORE privzeto shranjuje objavljene članke (</a:t>
            </a:r>
            <a:r>
              <a:rPr lang="sl-SI" dirty="0" err="1"/>
              <a:t>VoR</a:t>
            </a:r>
            <a:r>
              <a:rPr lang="sl-SI" dirty="0"/>
              <a:t>) v splošni </a:t>
            </a:r>
            <a:r>
              <a:rPr lang="sl-SI" dirty="0" err="1"/>
              <a:t>repozitorij</a:t>
            </a:r>
            <a:r>
              <a:rPr lang="sl-SI" dirty="0"/>
              <a:t> </a:t>
            </a:r>
            <a:r>
              <a:rPr lang="sl-SI" dirty="0" err="1"/>
              <a:t>Zenodo</a:t>
            </a:r>
            <a:r>
              <a:rPr lang="sl-SI" dirty="0"/>
              <a:t>, lahko pa jih shranijo tudi avtorji, npr. v institucionalni </a:t>
            </a:r>
            <a:r>
              <a:rPr lang="sl-SI" dirty="0" err="1"/>
              <a:t>repozitorij</a:t>
            </a:r>
            <a:r>
              <a:rPr lang="sl-S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50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5668CD8-8DE2-4813-9EC2-574C2532AD96}"/>
              </a:ext>
            </a:extLst>
          </p:cNvPr>
          <p:cNvSpPr txBox="1"/>
          <p:nvPr/>
        </p:nvSpPr>
        <p:spPr>
          <a:xfrm>
            <a:off x="395416" y="1637271"/>
            <a:ext cx="386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 dirty="0">
                <a:solidFill>
                  <a:schemeClr val="tx2">
                    <a:lumMod val="75000"/>
                  </a:schemeClr>
                </a:solidFill>
              </a:rPr>
              <a:t>Centralna tehniška knjižnica Univerze v Ljubljani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Central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Technical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Ljubljana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dirty="0">
                <a:solidFill>
                  <a:schemeClr val="tx2">
                    <a:lumMod val="75000"/>
                  </a:schemeClr>
                </a:solidFill>
              </a:rPr>
              <a:t>Trg republike 3, SI-1000 Ljubljana</a:t>
            </a:r>
          </a:p>
          <a:p>
            <a:r>
              <a:rPr lang="sl-SI" sz="1050" dirty="0">
                <a:solidFill>
                  <a:schemeClr val="tx2">
                    <a:lumMod val="75000"/>
                  </a:schemeClr>
                </a:solidFill>
              </a:rPr>
              <a:t>Slovenija / </a:t>
            </a:r>
            <a:r>
              <a:rPr lang="sl-SI" sz="1050" i="1" dirty="0" err="1">
                <a:solidFill>
                  <a:schemeClr val="tx2">
                    <a:lumMod val="75000"/>
                  </a:schemeClr>
                </a:solidFill>
              </a:rPr>
              <a:t>Slovenia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endParaRPr lang="sl-SI" sz="12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35"/>
            <a:ext cx="10009549" cy="1116065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3709836-AF44-48B9-B898-6AC8425A1350}"/>
              </a:ext>
            </a:extLst>
          </p:cNvPr>
          <p:cNvSpPr/>
          <p:nvPr/>
        </p:nvSpPr>
        <p:spPr>
          <a:xfrm>
            <a:off x="334310" y="3044279"/>
            <a:ext cx="4873898" cy="1615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500" b="1" dirty="0">
                <a:solidFill>
                  <a:srgbClr val="ED7D31"/>
                </a:solidFill>
              </a:rPr>
              <a:t>Hvala za pozornost!</a:t>
            </a:r>
          </a:p>
          <a:p>
            <a:pPr algn="just"/>
            <a:endParaRPr lang="pl-PL" dirty="0">
              <a:hlinkClick r:id="rId5"/>
            </a:endParaRPr>
          </a:p>
          <a:p>
            <a:pPr algn="just"/>
            <a:r>
              <a:rPr lang="pl-PL" dirty="0">
                <a:hlinkClick r:id="rId5"/>
              </a:rPr>
              <a:t>miro.pusnik@ctk.uni-lj.si</a:t>
            </a:r>
            <a:endParaRPr lang="pl-PL" dirty="0"/>
          </a:p>
          <a:p>
            <a:pPr algn="just"/>
            <a:r>
              <a:rPr lang="pl-PL" dirty="0">
                <a:hlinkClick r:id="rId6"/>
              </a:rPr>
              <a:t>maja.vihar@ctk.uni-lj.si</a:t>
            </a:r>
            <a:r>
              <a:rPr lang="pl-PL" dirty="0"/>
              <a:t> </a:t>
            </a: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3C2950-B487-4BCF-8856-3BC734D5D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0445" y="5184456"/>
            <a:ext cx="750000" cy="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8" y="922563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Pravne podlage </a:t>
            </a:r>
            <a:r>
              <a:rPr lang="en-SI" sz="5000" b="1" dirty="0">
                <a:solidFill>
                  <a:srgbClr val="ED7D31"/>
                </a:solidFill>
                <a:latin typeface="Calibri"/>
              </a:rPr>
              <a:t>–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Slovenija in ERA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51124BE-4C49-48EB-B26B-4C908BF54A67}"/>
              </a:ext>
            </a:extLst>
          </p:cNvPr>
          <p:cNvSpPr/>
          <p:nvPr/>
        </p:nvSpPr>
        <p:spPr>
          <a:xfrm>
            <a:off x="804420" y="1739981"/>
            <a:ext cx="113875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Obzorje Evropa (</a:t>
            </a:r>
            <a:r>
              <a:rPr lang="sl-SI" sz="2800" b="1" dirty="0" err="1"/>
              <a:t>Horizon</a:t>
            </a:r>
            <a:r>
              <a:rPr lang="sl-SI" sz="2800" b="1" dirty="0"/>
              <a:t> </a:t>
            </a:r>
            <a:r>
              <a:rPr lang="sl-SI" sz="2800" b="1" dirty="0" err="1"/>
              <a:t>Europe</a:t>
            </a:r>
            <a:r>
              <a:rPr lang="sl-SI" sz="2800" b="1" dirty="0"/>
              <a:t>) 2021 do 2027</a:t>
            </a:r>
          </a:p>
          <a:p>
            <a:r>
              <a:rPr lang="en-US" sz="2000" dirty="0" err="1">
                <a:hlinkClick r:id="rId3" tooltip="Uredba (EU) 2021/695 Evropskega parlamenta in Sveta z dne 28. aprila 2021 o vzpostavitvi okvirnega programa za raziskave in inovacije Obzorje Evropa, določitvi pravil za sodelovanje in razširjanje rezultatov ter razveljavitvi uredb (EU) št. 1290/2013 in (E"/>
              </a:rPr>
              <a:t>Uredba</a:t>
            </a:r>
            <a:r>
              <a:rPr lang="en-US" sz="2000" dirty="0">
                <a:hlinkClick r:id="rId3" tooltip="Uredba (EU) 2021/695 Evropskega parlamenta in Sveta z dne 28. aprila 2021 o vzpostavitvi okvirnega programa za raziskave in inovacije Obzorje Evropa, določitvi pravil za sodelovanje in razširjanje rezultatov ter razveljavitvi uredb (EU) št. 1290/2013 in (E"/>
              </a:rPr>
              <a:t> (EU) 2021/695</a:t>
            </a:r>
            <a:r>
              <a:rPr lang="sl-SI" sz="2000" dirty="0"/>
              <a:t> </a:t>
            </a:r>
            <a:r>
              <a:rPr lang="en-US" sz="2000" dirty="0" err="1"/>
              <a:t>Evropskega</a:t>
            </a:r>
            <a:r>
              <a:rPr lang="en-US" sz="2000" dirty="0"/>
              <a:t> </a:t>
            </a:r>
            <a:r>
              <a:rPr lang="en-US" sz="2000" dirty="0" err="1"/>
              <a:t>parlamenta</a:t>
            </a:r>
            <a:r>
              <a:rPr lang="en-US" sz="2000" dirty="0"/>
              <a:t> in Sveta z </a:t>
            </a:r>
            <a:r>
              <a:rPr lang="en-US" sz="2000" dirty="0" err="1"/>
              <a:t>dne</a:t>
            </a:r>
            <a:r>
              <a:rPr lang="en-US" sz="2000" dirty="0"/>
              <a:t> 28. </a:t>
            </a:r>
            <a:r>
              <a:rPr lang="en-US" sz="2000" dirty="0" err="1"/>
              <a:t>aprila</a:t>
            </a:r>
            <a:r>
              <a:rPr lang="en-US" sz="2000" dirty="0"/>
              <a:t> 2021 o </a:t>
            </a:r>
            <a:r>
              <a:rPr lang="en-US" sz="2000" dirty="0" err="1"/>
              <a:t>vzpostavitvi</a:t>
            </a:r>
            <a:r>
              <a:rPr lang="en-US" sz="2000" dirty="0"/>
              <a:t> </a:t>
            </a:r>
            <a:r>
              <a:rPr lang="en-US" sz="2000" dirty="0" err="1"/>
              <a:t>okvirnega</a:t>
            </a:r>
            <a:r>
              <a:rPr lang="en-US" sz="2000" dirty="0"/>
              <a:t> </a:t>
            </a:r>
            <a:r>
              <a:rPr lang="en-US" sz="2000" dirty="0" err="1"/>
              <a:t>programa</a:t>
            </a:r>
            <a:r>
              <a:rPr lang="en-US" sz="2000" dirty="0"/>
              <a:t> za </a:t>
            </a:r>
            <a:r>
              <a:rPr lang="en-US" sz="2000" dirty="0" err="1"/>
              <a:t>raziskave</a:t>
            </a:r>
            <a:r>
              <a:rPr lang="en-US" sz="2000" dirty="0"/>
              <a:t> in </a:t>
            </a:r>
            <a:r>
              <a:rPr lang="en-US" sz="2000" dirty="0" err="1"/>
              <a:t>inovacije</a:t>
            </a:r>
            <a:r>
              <a:rPr lang="en-US" sz="2000" dirty="0"/>
              <a:t> </a:t>
            </a:r>
            <a:r>
              <a:rPr lang="en-US" sz="2000" dirty="0" err="1"/>
              <a:t>Obzorje</a:t>
            </a:r>
            <a:r>
              <a:rPr lang="en-US" sz="2000" dirty="0"/>
              <a:t> </a:t>
            </a:r>
            <a:r>
              <a:rPr lang="en-US" sz="2000" dirty="0" err="1"/>
              <a:t>Evropa</a:t>
            </a:r>
            <a:r>
              <a:rPr lang="en-US" sz="2000" dirty="0"/>
              <a:t>, </a:t>
            </a:r>
            <a:r>
              <a:rPr lang="en-US" sz="2000" dirty="0" err="1"/>
              <a:t>določitvi</a:t>
            </a:r>
            <a:r>
              <a:rPr lang="en-US" sz="2000" dirty="0"/>
              <a:t> </a:t>
            </a:r>
            <a:r>
              <a:rPr lang="en-US" sz="2000" dirty="0" err="1"/>
              <a:t>pravil</a:t>
            </a:r>
            <a:r>
              <a:rPr lang="en-US" sz="2000" dirty="0"/>
              <a:t> za </a:t>
            </a:r>
            <a:r>
              <a:rPr lang="en-US" sz="2000" dirty="0" err="1"/>
              <a:t>sodelovanje</a:t>
            </a:r>
            <a:r>
              <a:rPr lang="en-US" sz="2000" dirty="0"/>
              <a:t> in </a:t>
            </a:r>
            <a:r>
              <a:rPr lang="en-US" sz="2000" dirty="0" err="1"/>
              <a:t>razširjanje</a:t>
            </a:r>
            <a:r>
              <a:rPr lang="en-US" sz="2000" dirty="0"/>
              <a:t> </a:t>
            </a:r>
            <a:r>
              <a:rPr lang="en-US" sz="2000" dirty="0" err="1"/>
              <a:t>rezultatov</a:t>
            </a:r>
            <a:r>
              <a:rPr lang="en-US" sz="2000" dirty="0"/>
              <a:t>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razveljavitvi</a:t>
            </a:r>
            <a:r>
              <a:rPr lang="en-US" sz="2000" dirty="0"/>
              <a:t> </a:t>
            </a:r>
            <a:r>
              <a:rPr lang="en-US" sz="2000" dirty="0" err="1"/>
              <a:t>uredb</a:t>
            </a:r>
            <a:r>
              <a:rPr lang="en-US" sz="2000" dirty="0"/>
              <a:t> (EU) </a:t>
            </a:r>
            <a:r>
              <a:rPr lang="en-US" sz="2000" dirty="0" err="1"/>
              <a:t>št</a:t>
            </a:r>
            <a:r>
              <a:rPr lang="en-US" sz="2000" dirty="0"/>
              <a:t>. 1290/2013 in (EU) </a:t>
            </a:r>
            <a:r>
              <a:rPr lang="en-US" sz="2000" dirty="0" err="1"/>
              <a:t>št</a:t>
            </a:r>
            <a:r>
              <a:rPr lang="en-US" sz="2000" dirty="0"/>
              <a:t>. 1291/2013</a:t>
            </a:r>
            <a:endParaRPr lang="sl-SI" sz="2000" dirty="0"/>
          </a:p>
          <a:p>
            <a:endParaRPr lang="sl-SI" sz="2000" dirty="0"/>
          </a:p>
          <a:p>
            <a:r>
              <a:rPr lang="sl-SI" sz="2800" b="1" dirty="0"/>
              <a:t>Slovenija</a:t>
            </a:r>
          </a:p>
          <a:p>
            <a:r>
              <a:rPr lang="en-US" sz="2000" dirty="0" err="1"/>
              <a:t>Resolucija</a:t>
            </a:r>
            <a:r>
              <a:rPr lang="en-US" sz="2000" dirty="0"/>
              <a:t> o </a:t>
            </a:r>
            <a:r>
              <a:rPr lang="en-US" sz="2000" dirty="0" err="1"/>
              <a:t>znanstvenoraziskovalni</a:t>
            </a:r>
            <a:r>
              <a:rPr lang="en-US" sz="2000" dirty="0"/>
              <a:t> in </a:t>
            </a:r>
            <a:r>
              <a:rPr lang="en-US" sz="2000" dirty="0" err="1"/>
              <a:t>inovacijski</a:t>
            </a:r>
            <a:r>
              <a:rPr lang="en-US" sz="2000" dirty="0"/>
              <a:t> </a:t>
            </a:r>
            <a:r>
              <a:rPr lang="en-US" sz="2000" dirty="0" err="1"/>
              <a:t>strategiji</a:t>
            </a:r>
            <a:r>
              <a:rPr lang="en-US" sz="2000" dirty="0"/>
              <a:t> </a:t>
            </a:r>
            <a:r>
              <a:rPr lang="en-US" sz="2000" dirty="0" err="1"/>
              <a:t>Slovenije</a:t>
            </a:r>
            <a:r>
              <a:rPr lang="en-US" sz="2000" dirty="0"/>
              <a:t> 2030 (</a:t>
            </a:r>
            <a:r>
              <a:rPr lang="en-US" sz="2000" dirty="0" err="1"/>
              <a:t>Uradni</a:t>
            </a:r>
            <a:r>
              <a:rPr lang="en-US" sz="2000" dirty="0"/>
              <a:t> list RS, </a:t>
            </a:r>
            <a:r>
              <a:rPr lang="en-US" sz="2000" dirty="0" err="1"/>
              <a:t>št</a:t>
            </a:r>
            <a:r>
              <a:rPr lang="en-US" sz="2000" dirty="0"/>
              <a:t>. </a:t>
            </a:r>
            <a:r>
              <a:rPr lang="en-US" sz="2000" u="sng" dirty="0">
                <a:hlinkClick r:id="rId4" tooltip="Resolucija o znanstvenoraziskovalni in inovacijski strategiji Slovenije 2030 (ReZrIS30)"/>
              </a:rPr>
              <a:t>49/22</a:t>
            </a:r>
            <a:r>
              <a:rPr lang="en-US" sz="2000" dirty="0"/>
              <a:t>) </a:t>
            </a:r>
            <a:endParaRPr lang="sl-SI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dirty="0" err="1">
                <a:hlinkClick r:id="rId5" tooltip="Akcijski načrt za odprto znanost"/>
              </a:rPr>
              <a:t>Akcijski</a:t>
            </a:r>
            <a:r>
              <a:rPr lang="en-US" sz="2000" u="sng" dirty="0">
                <a:hlinkClick r:id="rId5" tooltip="Akcijski načrt za odprto znanost"/>
              </a:rPr>
              <a:t> </a:t>
            </a:r>
            <a:r>
              <a:rPr lang="en-US" sz="2000" u="sng" dirty="0" err="1">
                <a:hlinkClick r:id="rId5" tooltip="Akcijski načrt za odprto znanost"/>
              </a:rPr>
              <a:t>načrt</a:t>
            </a:r>
            <a:r>
              <a:rPr lang="en-US" sz="2000" u="sng" dirty="0">
                <a:hlinkClick r:id="rId5" tooltip="Akcijski načrt za odprto znanost"/>
              </a:rPr>
              <a:t> za </a:t>
            </a:r>
            <a:r>
              <a:rPr lang="en-US" sz="2000" u="sng" dirty="0" err="1">
                <a:hlinkClick r:id="rId5" tooltip="Akcijski načrt za odprto znanost"/>
              </a:rPr>
              <a:t>odprto</a:t>
            </a:r>
            <a:r>
              <a:rPr lang="en-US" sz="2000" u="sng" dirty="0">
                <a:hlinkClick r:id="rId5" tooltip="Akcijski načrt za odprto znanost"/>
              </a:rPr>
              <a:t> znanost</a:t>
            </a:r>
            <a:r>
              <a:rPr lang="en-US" sz="2000" dirty="0"/>
              <a:t> za </a:t>
            </a:r>
            <a:r>
              <a:rPr lang="en-US" sz="2000" dirty="0" err="1"/>
              <a:t>izvedbo</a:t>
            </a:r>
            <a:r>
              <a:rPr lang="en-US" sz="2000" dirty="0"/>
              <a:t> </a:t>
            </a:r>
            <a:r>
              <a:rPr lang="en-US" sz="2000" dirty="0" err="1"/>
              <a:t>Ukrepa</a:t>
            </a:r>
            <a:r>
              <a:rPr lang="en-US" sz="2000" dirty="0"/>
              <a:t> 6.2: </a:t>
            </a:r>
            <a:r>
              <a:rPr lang="en-US" sz="2000" dirty="0" err="1"/>
              <a:t>Odprta</a:t>
            </a:r>
            <a:r>
              <a:rPr lang="en-US" sz="2000" dirty="0"/>
              <a:t> znanost za </a:t>
            </a:r>
            <a:r>
              <a:rPr lang="en-US" sz="2000" dirty="0" err="1"/>
              <a:t>izboljšanje</a:t>
            </a:r>
            <a:r>
              <a:rPr lang="en-US" sz="2000" dirty="0"/>
              <a:t> </a:t>
            </a:r>
            <a:r>
              <a:rPr lang="en-US" sz="2000" dirty="0" err="1"/>
              <a:t>kakovosti</a:t>
            </a:r>
            <a:r>
              <a:rPr lang="en-US" sz="2000" dirty="0"/>
              <a:t>, </a:t>
            </a:r>
            <a:r>
              <a:rPr lang="en-US" sz="2000" dirty="0" err="1"/>
              <a:t>učinkovitosti</a:t>
            </a:r>
            <a:r>
              <a:rPr lang="en-US" sz="2000" dirty="0"/>
              <a:t> in </a:t>
            </a:r>
            <a:r>
              <a:rPr lang="en-US" sz="2000" dirty="0" err="1"/>
              <a:t>odzivnosti</a:t>
            </a:r>
            <a:r>
              <a:rPr lang="en-US" sz="2000" dirty="0"/>
              <a:t> </a:t>
            </a:r>
            <a:r>
              <a:rPr lang="en-US" sz="2000" dirty="0" err="1"/>
              <a:t>raziskav</a:t>
            </a:r>
            <a:r>
              <a:rPr lang="en-US" sz="2000" dirty="0"/>
              <a:t> v </a:t>
            </a:r>
            <a:r>
              <a:rPr lang="en-US" sz="2000" dirty="0" err="1"/>
              <a:t>okviru</a:t>
            </a:r>
            <a:r>
              <a:rPr lang="en-US" sz="2000" dirty="0"/>
              <a:t> </a:t>
            </a:r>
            <a:r>
              <a:rPr lang="en-US" sz="2000" dirty="0" err="1"/>
              <a:t>Resolucije</a:t>
            </a:r>
            <a:r>
              <a:rPr lang="en-US" sz="2000" dirty="0"/>
              <a:t> o </a:t>
            </a:r>
            <a:r>
              <a:rPr lang="en-US" sz="2000" dirty="0" err="1"/>
              <a:t>znanstvenoraziskovalni</a:t>
            </a:r>
            <a:r>
              <a:rPr lang="en-US" sz="2000" dirty="0"/>
              <a:t> in </a:t>
            </a:r>
            <a:r>
              <a:rPr lang="en-US" sz="2000" dirty="0" err="1"/>
              <a:t>inovacijski</a:t>
            </a:r>
            <a:r>
              <a:rPr lang="en-US" sz="2000" dirty="0"/>
              <a:t> </a:t>
            </a:r>
            <a:r>
              <a:rPr lang="en-US" sz="2000" dirty="0" err="1"/>
              <a:t>strategiji</a:t>
            </a:r>
            <a:r>
              <a:rPr lang="en-US" sz="2000" dirty="0"/>
              <a:t> </a:t>
            </a:r>
            <a:r>
              <a:rPr lang="en-US" sz="2000" dirty="0" err="1"/>
              <a:t>Slovenije</a:t>
            </a:r>
            <a:r>
              <a:rPr lang="en-US" sz="2000" dirty="0"/>
              <a:t> 2030 (ReZrIS30)</a:t>
            </a:r>
            <a:endParaRPr lang="sl-SI" sz="2000" dirty="0"/>
          </a:p>
          <a:p>
            <a:endParaRPr lang="sl-SI" sz="2000" dirty="0"/>
          </a:p>
          <a:p>
            <a:r>
              <a:rPr lang="en-US" sz="2000" dirty="0" err="1"/>
              <a:t>Zakon</a:t>
            </a:r>
            <a:r>
              <a:rPr lang="en-US" sz="2000" dirty="0"/>
              <a:t> o </a:t>
            </a:r>
            <a:r>
              <a:rPr lang="en-US" sz="2000" dirty="0" err="1"/>
              <a:t>znanstvenoraziskovalni</a:t>
            </a:r>
            <a:r>
              <a:rPr lang="en-US" sz="2000" dirty="0"/>
              <a:t> in </a:t>
            </a:r>
            <a:r>
              <a:rPr lang="en-US" sz="2000" dirty="0" err="1"/>
              <a:t>inovacijski</a:t>
            </a:r>
            <a:r>
              <a:rPr lang="en-US" sz="2000" dirty="0"/>
              <a:t> </a:t>
            </a:r>
            <a:r>
              <a:rPr lang="en-US" sz="2000" dirty="0" err="1"/>
              <a:t>dejavnosti</a:t>
            </a:r>
            <a:r>
              <a:rPr lang="en-US" sz="2000" dirty="0"/>
              <a:t> (</a:t>
            </a:r>
            <a:r>
              <a:rPr lang="en-US" sz="2000" dirty="0" err="1"/>
              <a:t>Uradni</a:t>
            </a:r>
            <a:r>
              <a:rPr lang="en-US" sz="2000" dirty="0"/>
              <a:t> list RS, </a:t>
            </a:r>
            <a:r>
              <a:rPr lang="en-US" sz="2000" dirty="0" err="1"/>
              <a:t>št</a:t>
            </a:r>
            <a:r>
              <a:rPr lang="en-US" sz="2000" dirty="0"/>
              <a:t>. </a:t>
            </a:r>
            <a:r>
              <a:rPr lang="en-US" sz="2000" dirty="0">
                <a:hlinkClick r:id="rId6" tooltip="Zakon o znanstvenoraziskovalni in inovacijski dejavnosti (ZZrID)"/>
              </a:rPr>
              <a:t>186/21 in 40/23</a:t>
            </a:r>
            <a:r>
              <a:rPr lang="en-US" sz="2000" dirty="0"/>
              <a:t>) </a:t>
            </a:r>
            <a:endParaRPr lang="sl-SI" sz="2000" dirty="0"/>
          </a:p>
          <a:p>
            <a:endParaRPr lang="sl-SI" dirty="0"/>
          </a:p>
          <a:p>
            <a:r>
              <a:rPr lang="en-US" sz="2000" dirty="0" err="1"/>
              <a:t>Uredba</a:t>
            </a:r>
            <a:r>
              <a:rPr lang="en-US" sz="2000" dirty="0"/>
              <a:t> o </a:t>
            </a:r>
            <a:r>
              <a:rPr lang="en-US" sz="2000" dirty="0" err="1"/>
              <a:t>izvajanju</a:t>
            </a:r>
            <a:r>
              <a:rPr lang="en-US" sz="2000" dirty="0"/>
              <a:t> </a:t>
            </a:r>
            <a:r>
              <a:rPr lang="en-US" sz="2000" dirty="0" err="1"/>
              <a:t>znanstvenoraziskovalnega</a:t>
            </a:r>
            <a:r>
              <a:rPr lang="en-US" sz="2000" dirty="0"/>
              <a:t> </a:t>
            </a:r>
            <a:r>
              <a:rPr lang="en-US" sz="2000" dirty="0" err="1"/>
              <a:t>dela</a:t>
            </a:r>
            <a:r>
              <a:rPr lang="en-US" sz="2000" dirty="0"/>
              <a:t> v </a:t>
            </a:r>
            <a:r>
              <a:rPr lang="en-US" sz="2000" dirty="0" err="1"/>
              <a:t>skladu</a:t>
            </a:r>
            <a:r>
              <a:rPr lang="en-US" sz="2000" dirty="0"/>
              <a:t> z </a:t>
            </a:r>
            <a:r>
              <a:rPr lang="en-US" sz="2000" dirty="0" err="1"/>
              <a:t>načeli</a:t>
            </a:r>
            <a:r>
              <a:rPr lang="en-US" sz="2000" dirty="0"/>
              <a:t> </a:t>
            </a:r>
            <a:r>
              <a:rPr lang="en-US" sz="2000" dirty="0" err="1"/>
              <a:t>odprte</a:t>
            </a:r>
            <a:r>
              <a:rPr lang="en-US" sz="2000" dirty="0"/>
              <a:t> </a:t>
            </a:r>
            <a:r>
              <a:rPr lang="en-US" sz="2000" dirty="0" err="1"/>
              <a:t>znanosti</a:t>
            </a:r>
            <a:r>
              <a:rPr lang="sl-SI" sz="2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Uradni</a:t>
            </a:r>
            <a:r>
              <a:rPr lang="en-US" sz="2000" dirty="0"/>
              <a:t> list RS, </a:t>
            </a:r>
            <a:r>
              <a:rPr lang="en-US" sz="2000" dirty="0" err="1"/>
              <a:t>št</a:t>
            </a:r>
            <a:r>
              <a:rPr lang="en-US" sz="2000" dirty="0"/>
              <a:t>. </a:t>
            </a:r>
            <a:r>
              <a:rPr lang="sl-SI" sz="2000" dirty="0">
                <a:hlinkClick r:id="rId7" tooltip="Uredba o izvajanju znanstvenoraziskovalnega dela v skladu z načeli odprte znanosti"/>
              </a:rPr>
              <a:t>59</a:t>
            </a:r>
            <a:r>
              <a:rPr lang="en-US" sz="2000" dirty="0">
                <a:hlinkClick r:id="rId7" tooltip="Uredba o izvajanju znanstvenoraziskovalnega dela v skladu z načeli odprte znanosti"/>
              </a:rPr>
              <a:t>/2</a:t>
            </a:r>
            <a:r>
              <a:rPr lang="sl-SI" sz="2000" dirty="0">
                <a:hlinkClick r:id="rId7" tooltip="Uredba o izvajanju znanstvenoraziskovalnega dela v skladu z načeli odprte znanosti"/>
              </a:rPr>
              <a:t>3</a:t>
            </a:r>
            <a:r>
              <a:rPr lang="sl-SI" sz="2000" dirty="0"/>
              <a:t>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679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291" y="954965"/>
            <a:ext cx="10715134" cy="751377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Obzorje Evropa </a:t>
            </a:r>
            <a:r>
              <a:rPr lang="en-SI" sz="5000" b="1" dirty="0">
                <a:solidFill>
                  <a:srgbClr val="ED7D31"/>
                </a:solidFill>
                <a:latin typeface="Calibri"/>
              </a:rPr>
              <a:t>–</a:t>
            </a:r>
            <a:r>
              <a:rPr lang="sl-SI" sz="50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3600" b="1" dirty="0">
                <a:solidFill>
                  <a:srgbClr val="ED7D31"/>
                </a:solidFill>
                <a:latin typeface="Calibri"/>
              </a:rPr>
              <a:t>odprta dostopnost rezultatov raziskav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342" y="1587119"/>
            <a:ext cx="5728270" cy="527074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42425" y="1683332"/>
            <a:ext cx="5344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hlinkClick r:id="rId4" tooltip="AGA - Annotated Grant Agreement"/>
              </a:rPr>
              <a:t>General Model Grant </a:t>
            </a:r>
            <a:r>
              <a:rPr lang="sl-SI" sz="2000" b="1" dirty="0" err="1">
                <a:hlinkClick r:id="rId4" tooltip="AGA - Annotated Grant Agreement"/>
              </a:rPr>
              <a:t>Agreement</a:t>
            </a:r>
            <a:endParaRPr lang="sl-SI" sz="2000" b="1" dirty="0"/>
          </a:p>
          <a:p>
            <a:endParaRPr lang="sl-SI" b="1" dirty="0"/>
          </a:p>
          <a:p>
            <a:r>
              <a:rPr lang="en-US" dirty="0"/>
              <a:t>COMMUNICATION, DISSEMINATION, OPEN SCIENCE AND VISIBILITY (</a:t>
            </a:r>
            <a:r>
              <a:rPr lang="sl-SI" b="1" dirty="0"/>
              <a:t>člen</a:t>
            </a:r>
            <a:r>
              <a:rPr lang="en-US" b="1" dirty="0"/>
              <a:t> 17</a:t>
            </a:r>
            <a:r>
              <a:rPr lang="sl-SI" b="1" dirty="0"/>
              <a:t> in priloga 5</a:t>
            </a:r>
            <a:r>
              <a:rPr lang="en-US" dirty="0"/>
              <a:t>) </a:t>
            </a:r>
            <a:endParaRPr lang="sl-SI" dirty="0"/>
          </a:p>
          <a:p>
            <a:endParaRPr lang="sl-SI" dirty="0"/>
          </a:p>
          <a:p>
            <a:r>
              <a:rPr lang="en-US" dirty="0"/>
              <a:t>Dissemination of results</a:t>
            </a:r>
            <a:endParaRPr lang="sl-SI" dirty="0"/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science: open access to scientific publications</a:t>
            </a:r>
            <a:endParaRPr lang="sl-SI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 dirty="0"/>
              <a:t>Znanstveni članki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 dirty="0"/>
              <a:t>Znanstvene monografije in druga daljša besedila</a:t>
            </a:r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O</a:t>
            </a:r>
            <a:r>
              <a:rPr lang="en-US" dirty="0"/>
              <a:t>pen science: research data management</a:t>
            </a:r>
            <a:endParaRPr lang="sl-SI" dirty="0"/>
          </a:p>
          <a:p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science: additional practices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r>
              <a:rPr lang="sl-SI" b="1" dirty="0"/>
              <a:t>Upoštevati tudi morebitna specifična določila pogodb v okviru drugih programov  in mehanizmov!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671574" y="3595605"/>
            <a:ext cx="5351284" cy="1253765"/>
          </a:xfrm>
          <a:prstGeom prst="rect">
            <a:avLst/>
          </a:prstGeom>
          <a:solidFill>
            <a:schemeClr val="accent1">
              <a:lumMod val="20000"/>
              <a:lumOff val="80000"/>
              <a:alpha val="3000"/>
            </a:schemeClr>
          </a:solidFill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667" y="940166"/>
            <a:ext cx="10515600" cy="775514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Odprte objave - nacionalna zakonodaja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58311" y="1715680"/>
            <a:ext cx="5370139" cy="480141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b="1" dirty="0"/>
              <a:t>Uredba o odprti znanosti (59/23)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l-SI" sz="16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/>
              <a:t>II. ODPRTI DOSTOP DO ZNANSTVENIH PUBLIKACIJ</a:t>
            </a:r>
            <a:endParaRPr lang="sl-SI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l-SI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400" b="1" dirty="0"/>
              <a:t>2. člen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400" dirty="0"/>
              <a:t>(zahteve)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400" dirty="0"/>
              <a:t>ARIS in drugi financerji znanstvenoraziskovalne dejavnosti </a:t>
            </a:r>
            <a:r>
              <a:rPr lang="sl-SI" sz="1400" b="1" dirty="0"/>
              <a:t>iz javnih virov (</a:t>
            </a:r>
            <a:r>
              <a:rPr lang="en-SI" sz="1400" b="1" dirty="0"/>
              <a:t>…</a:t>
            </a:r>
            <a:r>
              <a:rPr lang="sl-SI" sz="1400" b="1" dirty="0"/>
              <a:t>) </a:t>
            </a:r>
            <a:r>
              <a:rPr lang="sl-SI" sz="1400" dirty="0"/>
              <a:t>v okviru pogojev za sofinanciranje, </a:t>
            </a:r>
            <a:r>
              <a:rPr lang="pl-PL" sz="1400" b="1" dirty="0"/>
              <a:t>kadar je to najmanj v višini 50%, </a:t>
            </a:r>
            <a:r>
              <a:rPr lang="pl-PL" sz="1400" dirty="0"/>
              <a:t>zahtevajo, da izvajalci zagotovijo odprti dostop </a:t>
            </a:r>
            <a:r>
              <a:rPr lang="en-US" sz="1400" dirty="0"/>
              <a:t>do </a:t>
            </a:r>
            <a:r>
              <a:rPr lang="en-US" sz="1400" dirty="0" err="1"/>
              <a:t>digitalnih</a:t>
            </a:r>
            <a:r>
              <a:rPr lang="en-US" sz="1400" dirty="0"/>
              <a:t> </a:t>
            </a:r>
            <a:r>
              <a:rPr lang="en-US" sz="1400" dirty="0" err="1"/>
              <a:t>različic</a:t>
            </a:r>
            <a:r>
              <a:rPr lang="en-US" sz="1400" dirty="0"/>
              <a:t> </a:t>
            </a:r>
            <a:r>
              <a:rPr lang="en-US" sz="1400" dirty="0" err="1"/>
              <a:t>znanstvenih</a:t>
            </a:r>
            <a:r>
              <a:rPr lang="en-US" sz="1400" dirty="0"/>
              <a:t> </a:t>
            </a:r>
            <a:r>
              <a:rPr lang="en-US" sz="1400" dirty="0" err="1"/>
              <a:t>publikacij</a:t>
            </a:r>
            <a:r>
              <a:rPr lang="en-US" sz="1400" dirty="0"/>
              <a:t> in </a:t>
            </a:r>
            <a:r>
              <a:rPr lang="en-US" sz="1400" dirty="0" err="1"/>
              <a:t>drugih</a:t>
            </a:r>
            <a:r>
              <a:rPr lang="en-US" sz="1400" dirty="0"/>
              <a:t> </a:t>
            </a:r>
            <a:r>
              <a:rPr lang="en-US" sz="1400" dirty="0" err="1"/>
              <a:t>rezultatov</a:t>
            </a:r>
            <a:r>
              <a:rPr lang="en-US" sz="1400" dirty="0"/>
              <a:t> </a:t>
            </a:r>
            <a:r>
              <a:rPr lang="en-US" sz="1400" dirty="0" err="1"/>
              <a:t>raziskav</a:t>
            </a:r>
            <a:r>
              <a:rPr lang="en-US" sz="1400" dirty="0"/>
              <a:t>,</a:t>
            </a:r>
            <a:r>
              <a:rPr lang="sl-SI" sz="1400" dirty="0"/>
              <a:t> </a:t>
            </a:r>
            <a:r>
              <a:rPr lang="en-SI" sz="1400" dirty="0"/>
              <a:t>…</a:t>
            </a:r>
            <a:endParaRPr lang="sl-SI" sz="1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l-SI" sz="1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/>
              <a:t>3. </a:t>
            </a:r>
            <a:r>
              <a:rPr lang="en-US" sz="1400" b="1" dirty="0" err="1"/>
              <a:t>člen</a:t>
            </a:r>
            <a:r>
              <a:rPr lang="en-US" sz="1400" b="1" dirty="0"/>
              <a:t> </a:t>
            </a:r>
            <a:endParaRPr lang="sl-SI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(</a:t>
            </a:r>
            <a:r>
              <a:rPr lang="en-US" sz="1400" dirty="0" err="1"/>
              <a:t>izvedba</a:t>
            </a:r>
            <a:r>
              <a:rPr lang="en-US" sz="1400" dirty="0"/>
              <a:t>) </a:t>
            </a:r>
            <a:endParaRPr lang="sl-SI" sz="1400" dirty="0"/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AutoNum type="arabicParenBoth"/>
            </a:pPr>
            <a:r>
              <a:rPr lang="en-US" sz="1400" dirty="0" err="1"/>
              <a:t>Izvajalci</a:t>
            </a:r>
            <a:r>
              <a:rPr lang="en-US" sz="1400" dirty="0"/>
              <a:t> </a:t>
            </a:r>
            <a:r>
              <a:rPr lang="en-US" sz="1400" dirty="0" err="1"/>
              <a:t>takoj</a:t>
            </a:r>
            <a:r>
              <a:rPr lang="en-US" sz="1400" dirty="0"/>
              <a:t>, </a:t>
            </a:r>
            <a:r>
              <a:rPr lang="en-US" sz="1400" dirty="0" err="1"/>
              <a:t>ko</a:t>
            </a:r>
            <a:r>
              <a:rPr lang="en-US" sz="1400" dirty="0"/>
              <a:t> je to </a:t>
            </a:r>
            <a:r>
              <a:rPr lang="en-US" sz="1400" dirty="0" err="1"/>
              <a:t>izvedljivo</a:t>
            </a:r>
            <a:r>
              <a:rPr lang="en-US" sz="1400" dirty="0"/>
              <a:t>, </a:t>
            </a:r>
            <a:r>
              <a:rPr lang="en-US" sz="1400" b="1" dirty="0" err="1"/>
              <a:t>najpozneje</a:t>
            </a:r>
            <a:r>
              <a:rPr lang="en-US" sz="1400" b="1" dirty="0"/>
              <a:t> pa </a:t>
            </a:r>
            <a:r>
              <a:rPr lang="en-US" sz="1400" b="1" dirty="0" err="1"/>
              <a:t>ob</a:t>
            </a:r>
            <a:r>
              <a:rPr lang="en-US" sz="1400" b="1" dirty="0"/>
              <a:t> </a:t>
            </a:r>
            <a:r>
              <a:rPr lang="en-US" sz="1400" b="1" dirty="0" err="1"/>
              <a:t>objavi</a:t>
            </a:r>
            <a:r>
              <a:rPr lang="en-US" sz="1400" b="1" dirty="0"/>
              <a:t> </a:t>
            </a:r>
            <a:r>
              <a:rPr lang="en-US" sz="1400" dirty="0" err="1"/>
              <a:t>znanstvene</a:t>
            </a:r>
            <a:r>
              <a:rPr lang="en-US" sz="1400" dirty="0"/>
              <a:t> </a:t>
            </a:r>
            <a:r>
              <a:rPr lang="en-US" sz="1400" dirty="0" err="1"/>
              <a:t>publikacije</a:t>
            </a:r>
            <a:r>
              <a:rPr lang="en-US" sz="1400" dirty="0"/>
              <a:t> </a:t>
            </a:r>
            <a:r>
              <a:rPr lang="en-US" sz="1400" b="1" dirty="0" err="1"/>
              <a:t>zagotovijo</a:t>
            </a:r>
            <a:r>
              <a:rPr lang="en-US" sz="1400" b="1" dirty="0"/>
              <a:t> </a:t>
            </a:r>
            <a:r>
              <a:rPr lang="en-US" sz="1400" b="1" dirty="0" err="1"/>
              <a:t>odprti</a:t>
            </a:r>
            <a:r>
              <a:rPr lang="en-US" sz="1400" b="1" dirty="0"/>
              <a:t> </a:t>
            </a:r>
            <a:r>
              <a:rPr lang="en-US" sz="1400" b="1" dirty="0" err="1"/>
              <a:t>dostop</a:t>
            </a:r>
            <a:r>
              <a:rPr lang="en-US" sz="1400" b="1" dirty="0"/>
              <a:t> do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b="1" dirty="0" err="1"/>
              <a:t>znanstvene</a:t>
            </a:r>
            <a:r>
              <a:rPr lang="en-US" sz="1400" b="1" dirty="0"/>
              <a:t> </a:t>
            </a:r>
            <a:r>
              <a:rPr lang="en-US" sz="1400" b="1" dirty="0" err="1"/>
              <a:t>publikacije</a:t>
            </a:r>
            <a:r>
              <a:rPr lang="en-US" sz="1400" dirty="0"/>
              <a:t> v </a:t>
            </a:r>
            <a:r>
              <a:rPr lang="en-US" sz="1400" dirty="0" err="1"/>
              <a:t>skladu</a:t>
            </a:r>
            <a:r>
              <a:rPr lang="en-US" sz="1400" dirty="0"/>
              <a:t> s </a:t>
            </a:r>
            <a:r>
              <a:rPr lang="en-US" sz="1400" dirty="0" err="1"/>
              <a:t>prejšnjim</a:t>
            </a:r>
            <a:r>
              <a:rPr lang="en-US" sz="1400" dirty="0"/>
              <a:t> </a:t>
            </a:r>
            <a:r>
              <a:rPr lang="en-US" sz="1400" dirty="0" err="1"/>
              <a:t>členom</a:t>
            </a:r>
            <a:r>
              <a:rPr lang="en-US" sz="1400" dirty="0"/>
              <a:t>, </a:t>
            </a:r>
            <a:r>
              <a:rPr lang="en-US" sz="1400" dirty="0" err="1"/>
              <a:t>skupaj</a:t>
            </a:r>
            <a:r>
              <a:rPr lang="en-US" sz="1400" dirty="0"/>
              <a:t> s </a:t>
            </a:r>
            <a:r>
              <a:rPr lang="en-US" sz="1400" dirty="0" err="1"/>
              <a:t>pripadajočimi</a:t>
            </a:r>
            <a:r>
              <a:rPr lang="en-US" sz="1400" dirty="0"/>
              <a:t> </a:t>
            </a:r>
            <a:r>
              <a:rPr lang="en-US" sz="1400" dirty="0" err="1"/>
              <a:t>raziskovalnimi</a:t>
            </a:r>
            <a:r>
              <a:rPr lang="en-US" sz="1400" dirty="0"/>
              <a:t> </a:t>
            </a:r>
            <a:r>
              <a:rPr lang="en-US" sz="1400" dirty="0" err="1"/>
              <a:t>podatki</a:t>
            </a:r>
            <a:r>
              <a:rPr lang="en-US" sz="1400" dirty="0"/>
              <a:t> in </a:t>
            </a:r>
            <a:r>
              <a:rPr lang="en-US" sz="1400" dirty="0" err="1"/>
              <a:t>drugimi</a:t>
            </a:r>
            <a:r>
              <a:rPr lang="en-US" sz="1400" dirty="0"/>
              <a:t> </a:t>
            </a:r>
            <a:r>
              <a:rPr lang="en-US" sz="1400" dirty="0" err="1"/>
              <a:t>rezultati</a:t>
            </a:r>
            <a:r>
              <a:rPr lang="en-US" sz="1400" dirty="0"/>
              <a:t> </a:t>
            </a:r>
            <a:r>
              <a:rPr lang="en-US" sz="1400" dirty="0" err="1"/>
              <a:t>raziskav</a:t>
            </a:r>
            <a:r>
              <a:rPr lang="en-US" sz="1400" dirty="0"/>
              <a:t>. </a:t>
            </a:r>
            <a:r>
              <a:rPr lang="en-US" sz="1400" dirty="0" err="1"/>
              <a:t>Odprti</a:t>
            </a:r>
            <a:r>
              <a:rPr lang="en-US" sz="1400" dirty="0"/>
              <a:t> </a:t>
            </a:r>
            <a:r>
              <a:rPr lang="en-US" sz="1400" dirty="0" err="1"/>
              <a:t>dostop</a:t>
            </a:r>
            <a:r>
              <a:rPr lang="en-US" sz="1400" dirty="0"/>
              <a:t> se </a:t>
            </a:r>
            <a:r>
              <a:rPr lang="en-US" sz="1400" dirty="0" err="1"/>
              <a:t>izvede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naslednji</a:t>
            </a:r>
            <a:r>
              <a:rPr lang="en-US" sz="1400" dirty="0"/>
              <a:t> </a:t>
            </a:r>
            <a:r>
              <a:rPr lang="en-US" sz="1400" dirty="0" err="1"/>
              <a:t>način</a:t>
            </a:r>
            <a:r>
              <a:rPr lang="en-US" sz="1400" dirty="0"/>
              <a:t>: </a:t>
            </a:r>
            <a:endParaRPr lang="sl-SI" sz="1400" dirty="0"/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– </a:t>
            </a:r>
            <a:r>
              <a:rPr lang="en-US" sz="1400" b="1" dirty="0" err="1"/>
              <a:t>strojno</a:t>
            </a:r>
            <a:r>
              <a:rPr lang="en-US" sz="1400" b="1" dirty="0"/>
              <a:t> </a:t>
            </a:r>
            <a:r>
              <a:rPr lang="en-US" sz="1400" b="1" dirty="0" err="1"/>
              <a:t>berljiva</a:t>
            </a:r>
            <a:r>
              <a:rPr lang="en-US" sz="1400" b="1" dirty="0"/>
              <a:t> </a:t>
            </a:r>
            <a:r>
              <a:rPr lang="en-US" sz="1400" b="1" dirty="0" err="1"/>
              <a:t>digitalna</a:t>
            </a:r>
            <a:r>
              <a:rPr lang="en-US" sz="1400" b="1" dirty="0"/>
              <a:t> </a:t>
            </a:r>
            <a:r>
              <a:rPr lang="en-US" sz="1400" b="1" dirty="0" err="1"/>
              <a:t>oblika</a:t>
            </a:r>
            <a:r>
              <a:rPr lang="en-US" sz="1400" b="1" dirty="0"/>
              <a:t> </a:t>
            </a:r>
            <a:r>
              <a:rPr lang="en-US" sz="1400" b="1" dirty="0" err="1"/>
              <a:t>objavljene</a:t>
            </a:r>
            <a:r>
              <a:rPr lang="en-US" sz="1400" b="1" dirty="0"/>
              <a:t> </a:t>
            </a:r>
            <a:r>
              <a:rPr lang="en-US" sz="1400" b="1" dirty="0" err="1"/>
              <a:t>različice</a:t>
            </a:r>
            <a:r>
              <a:rPr lang="en-US" sz="1400" b="1" dirty="0"/>
              <a:t> </a:t>
            </a:r>
            <a:r>
              <a:rPr lang="en-US" sz="1400" b="1" dirty="0" err="1"/>
              <a:t>znanstvene</a:t>
            </a:r>
            <a:r>
              <a:rPr lang="en-US" sz="1400" b="1" dirty="0"/>
              <a:t> </a:t>
            </a:r>
            <a:r>
              <a:rPr lang="en-US" sz="1400" b="1" dirty="0" err="1"/>
              <a:t>publikacije</a:t>
            </a:r>
            <a:r>
              <a:rPr lang="en-US" sz="1400" b="1" dirty="0"/>
              <a:t> (</a:t>
            </a:r>
            <a:r>
              <a:rPr lang="en-US" sz="1400" b="1" dirty="0" err="1"/>
              <a:t>VoR</a:t>
            </a:r>
            <a:r>
              <a:rPr lang="en-US" sz="1400" b="1" dirty="0"/>
              <a:t>) </a:t>
            </a:r>
            <a:r>
              <a:rPr lang="en-US" sz="1400" b="1" dirty="0" err="1"/>
              <a:t>ali</a:t>
            </a:r>
            <a:r>
              <a:rPr lang="en-US" sz="1400" b="1" dirty="0"/>
              <a:t> </a:t>
            </a:r>
            <a:r>
              <a:rPr lang="en-US" sz="1400" b="1" dirty="0" err="1"/>
              <a:t>recenziranega</a:t>
            </a:r>
            <a:r>
              <a:rPr lang="en-US" sz="1400" b="1" dirty="0"/>
              <a:t> </a:t>
            </a:r>
            <a:r>
              <a:rPr lang="en-US" sz="1400" b="1" dirty="0" err="1"/>
              <a:t>rokopisa</a:t>
            </a:r>
            <a:r>
              <a:rPr lang="en-US" sz="1400" b="1" dirty="0"/>
              <a:t> (AAM</a:t>
            </a:r>
            <a:r>
              <a:rPr lang="en-US" sz="1400" dirty="0"/>
              <a:t>), </a:t>
            </a:r>
            <a:r>
              <a:rPr lang="en-US" sz="1400" dirty="0" err="1"/>
              <a:t>sprejetega</a:t>
            </a:r>
            <a:r>
              <a:rPr lang="en-US" sz="1400" dirty="0"/>
              <a:t> v </a:t>
            </a:r>
            <a:r>
              <a:rPr lang="en-US" sz="1400" dirty="0" err="1"/>
              <a:t>objavo</a:t>
            </a:r>
            <a:r>
              <a:rPr lang="en-US" sz="1400" dirty="0"/>
              <a:t>, </a:t>
            </a:r>
            <a:r>
              <a:rPr lang="en-US" sz="1400" dirty="0" err="1"/>
              <a:t>sta</a:t>
            </a:r>
            <a:r>
              <a:rPr lang="en-US" sz="1400" dirty="0"/>
              <a:t> </a:t>
            </a:r>
            <a:r>
              <a:rPr lang="en-US" sz="1400" b="1" dirty="0" err="1"/>
              <a:t>shranjena</a:t>
            </a:r>
            <a:r>
              <a:rPr lang="en-US" sz="1400" b="1" dirty="0"/>
              <a:t> v </a:t>
            </a:r>
            <a:r>
              <a:rPr lang="en-US" sz="1400" b="1" dirty="0" err="1"/>
              <a:t>zaupanja</a:t>
            </a:r>
            <a:r>
              <a:rPr lang="en-US" sz="1400" b="1" dirty="0"/>
              <a:t> </a:t>
            </a:r>
            <a:r>
              <a:rPr lang="en-US" sz="1400" b="1" dirty="0" err="1"/>
              <a:t>vrednem</a:t>
            </a:r>
            <a:r>
              <a:rPr lang="en-US" sz="1400" b="1" dirty="0"/>
              <a:t> </a:t>
            </a:r>
            <a:r>
              <a:rPr lang="en-US" sz="1400" b="1" dirty="0" err="1"/>
              <a:t>repozitoriju</a:t>
            </a:r>
            <a:r>
              <a:rPr lang="en-US" sz="1400" b="1" dirty="0"/>
              <a:t> za </a:t>
            </a:r>
            <a:r>
              <a:rPr lang="en-US" sz="1400" b="1" dirty="0" err="1"/>
              <a:t>znanstvene</a:t>
            </a:r>
            <a:r>
              <a:rPr lang="en-US" sz="1400" b="1" dirty="0"/>
              <a:t> </a:t>
            </a:r>
            <a:r>
              <a:rPr lang="en-US" sz="1400" b="1" dirty="0" err="1"/>
              <a:t>publikacije</a:t>
            </a:r>
            <a:r>
              <a:rPr lang="en-US" sz="1400" dirty="0"/>
              <a:t>, </a:t>
            </a:r>
            <a:endParaRPr lang="sl-SI" sz="1400" dirty="0"/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– </a:t>
            </a:r>
            <a:r>
              <a:rPr lang="en-US" sz="1400" b="1" dirty="0" err="1"/>
              <a:t>omogočen</a:t>
            </a:r>
            <a:r>
              <a:rPr lang="en-US" sz="1400" b="1" dirty="0"/>
              <a:t> je </a:t>
            </a:r>
            <a:r>
              <a:rPr lang="en-US" sz="1400" b="1" dirty="0" err="1"/>
              <a:t>takojšni</a:t>
            </a:r>
            <a:r>
              <a:rPr lang="en-US" sz="1400" b="1" dirty="0"/>
              <a:t> </a:t>
            </a:r>
            <a:r>
              <a:rPr lang="en-US" sz="1400" b="1" dirty="0" err="1"/>
              <a:t>odprti</a:t>
            </a:r>
            <a:r>
              <a:rPr lang="en-US" sz="1400" b="1" dirty="0"/>
              <a:t> </a:t>
            </a:r>
            <a:r>
              <a:rPr lang="en-US" sz="1400" b="1" dirty="0" err="1"/>
              <a:t>dostop</a:t>
            </a:r>
            <a:r>
              <a:rPr lang="en-US" sz="1400" b="1" dirty="0"/>
              <a:t> </a:t>
            </a:r>
            <a:r>
              <a:rPr lang="en-US" sz="1400" dirty="0"/>
              <a:t>do </a:t>
            </a:r>
            <a:r>
              <a:rPr lang="en-US" sz="1400" dirty="0" err="1"/>
              <a:t>znanstvene</a:t>
            </a:r>
            <a:r>
              <a:rPr lang="en-US" sz="1400" dirty="0"/>
              <a:t> </a:t>
            </a:r>
            <a:r>
              <a:rPr lang="en-US" sz="1400" dirty="0" err="1"/>
              <a:t>publikacije</a:t>
            </a:r>
            <a:r>
              <a:rPr lang="en-US" sz="1400" dirty="0"/>
              <a:t>, </a:t>
            </a:r>
            <a:r>
              <a:rPr lang="en-US" sz="1400" dirty="0" err="1"/>
              <a:t>shranjene</a:t>
            </a:r>
            <a:r>
              <a:rPr lang="en-US" sz="1400" dirty="0"/>
              <a:t> v </a:t>
            </a:r>
            <a:r>
              <a:rPr lang="en-US" sz="1400" dirty="0" err="1"/>
              <a:t>repozitoriju</a:t>
            </a:r>
            <a:r>
              <a:rPr lang="en-US" sz="1400" dirty="0"/>
              <a:t> </a:t>
            </a:r>
            <a:r>
              <a:rPr lang="en-US" sz="1400" dirty="0" err="1"/>
              <a:t>iz</a:t>
            </a:r>
            <a:r>
              <a:rPr lang="en-US" sz="1400" dirty="0"/>
              <a:t> </a:t>
            </a:r>
            <a:r>
              <a:rPr lang="en-US" sz="1400" dirty="0" err="1"/>
              <a:t>prejšnje</a:t>
            </a:r>
            <a:r>
              <a:rPr lang="en-US" sz="1400" dirty="0"/>
              <a:t> </a:t>
            </a:r>
            <a:r>
              <a:rPr lang="en-US" sz="1400" dirty="0" err="1"/>
              <a:t>alineje</a:t>
            </a:r>
            <a:r>
              <a:rPr lang="sl-SI" sz="1400" dirty="0"/>
              <a:t>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Označba mesta vsebine 5"/>
          <p:cNvSpPr>
            <a:spLocks noGrp="1"/>
          </p:cNvSpPr>
          <p:nvPr>
            <p:ph idx="2"/>
          </p:nvPr>
        </p:nvSpPr>
        <p:spPr>
          <a:xfrm>
            <a:off x="6172200" y="1715681"/>
            <a:ext cx="5215379" cy="4801416"/>
          </a:xfrm>
        </p:spPr>
        <p:txBody>
          <a:bodyPr>
            <a:normAutofit lnSpcReduction="10000"/>
          </a:bodyPr>
          <a:lstStyle/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IV. UPRAVLJANJE AVTORSKIH PRAVIC V SKLADU Z NAČELI ODPRTE ZNANOSTI</a:t>
            </a:r>
            <a:endParaRPr lang="sl-SI" sz="1600" dirty="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l-SI" sz="1600" dirty="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/>
              <a:t>6. </a:t>
            </a:r>
            <a:r>
              <a:rPr lang="en-US" sz="1400" b="1" dirty="0" err="1"/>
              <a:t>člen</a:t>
            </a:r>
            <a:r>
              <a:rPr lang="en-US" sz="1400" b="1" dirty="0"/>
              <a:t> </a:t>
            </a:r>
            <a:endParaRPr lang="sl-SI" sz="1400" b="1" dirty="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(</a:t>
            </a:r>
            <a:r>
              <a:rPr lang="en-US" sz="1400" dirty="0" err="1"/>
              <a:t>upravljanje</a:t>
            </a:r>
            <a:r>
              <a:rPr lang="en-US" sz="1400" dirty="0"/>
              <a:t> </a:t>
            </a:r>
            <a:r>
              <a:rPr lang="en-US" sz="1400" dirty="0" err="1"/>
              <a:t>avtorskih</a:t>
            </a:r>
            <a:r>
              <a:rPr lang="en-US" sz="1400" dirty="0"/>
              <a:t> </a:t>
            </a:r>
            <a:r>
              <a:rPr lang="en-US" sz="1400" dirty="0" err="1"/>
              <a:t>pravic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znanstvenih</a:t>
            </a:r>
            <a:r>
              <a:rPr lang="en-US" sz="1400" dirty="0"/>
              <a:t> </a:t>
            </a:r>
            <a:r>
              <a:rPr lang="en-US" sz="1400" dirty="0" err="1"/>
              <a:t>publikacijah</a:t>
            </a:r>
            <a:r>
              <a:rPr lang="en-US" sz="1400" dirty="0"/>
              <a:t>) </a:t>
            </a:r>
            <a:endParaRPr lang="sl-SI" sz="1400" dirty="0"/>
          </a:p>
          <a:p>
            <a:pPr marL="360000" lvl="1" indent="-360000" algn="just">
              <a:lnSpc>
                <a:spcPct val="100000"/>
              </a:lnSpc>
              <a:spcBef>
                <a:spcPts val="0"/>
              </a:spcBef>
              <a:buAutoNum type="arabicParenBoth"/>
            </a:pPr>
            <a:r>
              <a:rPr lang="en-US" sz="1400" b="1" dirty="0" err="1"/>
              <a:t>Avtorske</a:t>
            </a:r>
            <a:r>
              <a:rPr lang="en-US" sz="1400" b="1" dirty="0"/>
              <a:t> </a:t>
            </a:r>
            <a:r>
              <a:rPr lang="en-US" sz="1400" b="1" dirty="0" err="1"/>
              <a:t>pravice</a:t>
            </a:r>
            <a:r>
              <a:rPr lang="en-US" sz="1400" b="1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znanstvenih</a:t>
            </a:r>
            <a:r>
              <a:rPr lang="en-US" sz="1400" dirty="0"/>
              <a:t> </a:t>
            </a:r>
            <a:r>
              <a:rPr lang="en-US" sz="1400" dirty="0" err="1"/>
              <a:t>publikacijah</a:t>
            </a:r>
            <a:r>
              <a:rPr lang="en-US" sz="1400" dirty="0"/>
              <a:t> </a:t>
            </a:r>
            <a:r>
              <a:rPr lang="en-US" sz="1400" dirty="0" err="1"/>
              <a:t>lahko</a:t>
            </a:r>
            <a:r>
              <a:rPr lang="en-US" sz="1400" dirty="0"/>
              <a:t> </a:t>
            </a:r>
            <a:r>
              <a:rPr lang="en-US" sz="1400" b="1" dirty="0" err="1"/>
              <a:t>avtorji</a:t>
            </a:r>
            <a:r>
              <a:rPr lang="en-US" sz="1400" b="1" dirty="0"/>
              <a:t> </a:t>
            </a:r>
            <a:r>
              <a:rPr lang="en-US" sz="1400" b="1" dirty="0" err="1"/>
              <a:t>znanstvenih</a:t>
            </a:r>
            <a:r>
              <a:rPr lang="en-US" sz="1400" b="1" dirty="0"/>
              <a:t> </a:t>
            </a:r>
            <a:r>
              <a:rPr lang="en-US" sz="1400" b="1" dirty="0" err="1"/>
              <a:t>publikacij</a:t>
            </a:r>
            <a:r>
              <a:rPr lang="en-US" sz="1400" dirty="0"/>
              <a:t> </a:t>
            </a:r>
            <a:r>
              <a:rPr lang="en-US" sz="1400" dirty="0" err="1"/>
              <a:t>ali</a:t>
            </a:r>
            <a:r>
              <a:rPr lang="en-US" sz="1400" dirty="0"/>
              <a:t> </a:t>
            </a:r>
            <a:r>
              <a:rPr lang="en-US" sz="1400" dirty="0" err="1"/>
              <a:t>njihovi</a:t>
            </a:r>
            <a:r>
              <a:rPr lang="en-US" sz="1400" dirty="0"/>
              <a:t> </a:t>
            </a:r>
            <a:r>
              <a:rPr lang="en-US" sz="1400" dirty="0" err="1"/>
              <a:t>delodajalci</a:t>
            </a:r>
            <a:r>
              <a:rPr lang="en-US" sz="1400" dirty="0"/>
              <a:t>, </a:t>
            </a:r>
            <a:r>
              <a:rPr lang="en-US" sz="1400" dirty="0" err="1"/>
              <a:t>kadar</a:t>
            </a:r>
            <a:r>
              <a:rPr lang="en-US" sz="1400" dirty="0"/>
              <a:t> so</a:t>
            </a:r>
            <a:r>
              <a:rPr lang="sl-SI" sz="1400" dirty="0"/>
              <a:t> </a:t>
            </a:r>
            <a:r>
              <a:rPr lang="en-US" sz="1400" dirty="0" err="1"/>
              <a:t>pravice</a:t>
            </a:r>
            <a:r>
              <a:rPr lang="en-US" sz="1400" dirty="0"/>
              <a:t> </a:t>
            </a:r>
            <a:r>
              <a:rPr lang="en-US" sz="1400" dirty="0" err="1"/>
              <a:t>prenesene</a:t>
            </a:r>
            <a:r>
              <a:rPr lang="en-US" sz="1400" dirty="0"/>
              <a:t> </a:t>
            </a:r>
            <a:r>
              <a:rPr lang="en-US" sz="1400" dirty="0" err="1"/>
              <a:t>nanje</a:t>
            </a:r>
            <a:r>
              <a:rPr lang="en-US" sz="1400" dirty="0"/>
              <a:t>, </a:t>
            </a:r>
            <a:r>
              <a:rPr lang="en-US" sz="1400" b="1" dirty="0" err="1"/>
              <a:t>prenašajo</a:t>
            </a:r>
            <a:r>
              <a:rPr lang="en-US" sz="1400" b="1" dirty="0"/>
              <a:t> </a:t>
            </a:r>
            <a:r>
              <a:rPr lang="en-US" sz="1400" b="1" dirty="0" err="1"/>
              <a:t>naprej</a:t>
            </a:r>
            <a:r>
              <a:rPr lang="en-US" sz="1400" b="1" dirty="0"/>
              <a:t> </a:t>
            </a:r>
            <a:r>
              <a:rPr lang="en-US" sz="1400" b="1" dirty="0" err="1"/>
              <a:t>na</a:t>
            </a:r>
            <a:r>
              <a:rPr lang="en-US" sz="1400" b="1" dirty="0"/>
              <a:t> </a:t>
            </a:r>
            <a:r>
              <a:rPr lang="en-US" sz="1400" b="1" dirty="0" err="1"/>
              <a:t>tretje</a:t>
            </a:r>
            <a:r>
              <a:rPr lang="en-US" sz="1400" b="1" dirty="0"/>
              <a:t> </a:t>
            </a:r>
            <a:r>
              <a:rPr lang="en-US" sz="1400" b="1" dirty="0" err="1"/>
              <a:t>osebe</a:t>
            </a:r>
            <a:r>
              <a:rPr lang="en-US" sz="1400" b="1" dirty="0"/>
              <a:t> le </a:t>
            </a:r>
            <a:r>
              <a:rPr lang="en-US" sz="1400" b="1" dirty="0" err="1"/>
              <a:t>neizključno</a:t>
            </a:r>
            <a:r>
              <a:rPr lang="en-US" sz="1400" dirty="0"/>
              <a:t>. </a:t>
            </a:r>
            <a:endParaRPr lang="sl-SI" sz="1400" dirty="0"/>
          </a:p>
          <a:p>
            <a:pPr marL="360000" lvl="1" indent="-360000" algn="just">
              <a:lnSpc>
                <a:spcPct val="100000"/>
              </a:lnSpc>
              <a:spcBef>
                <a:spcPts val="0"/>
              </a:spcBef>
              <a:buAutoNum type="arabicParenBoth"/>
            </a:pPr>
            <a:r>
              <a:rPr lang="en-US" sz="1400" b="1" dirty="0" err="1"/>
              <a:t>Avtorji</a:t>
            </a:r>
            <a:r>
              <a:rPr lang="en-US" sz="1400" dirty="0"/>
              <a:t> </a:t>
            </a:r>
            <a:r>
              <a:rPr lang="en-US" sz="1400" dirty="0" err="1"/>
              <a:t>znanstvenih</a:t>
            </a:r>
            <a:r>
              <a:rPr lang="en-US" sz="1400" dirty="0"/>
              <a:t> </a:t>
            </a:r>
            <a:r>
              <a:rPr lang="en-US" sz="1400" dirty="0" err="1"/>
              <a:t>publikacij</a:t>
            </a:r>
            <a:r>
              <a:rPr lang="en-US" sz="1400" dirty="0"/>
              <a:t> </a:t>
            </a:r>
            <a:r>
              <a:rPr lang="en-US" sz="1400" dirty="0" err="1"/>
              <a:t>ali</a:t>
            </a:r>
            <a:r>
              <a:rPr lang="en-US" sz="1400" dirty="0"/>
              <a:t> </a:t>
            </a:r>
            <a:r>
              <a:rPr lang="en-US" sz="1400" dirty="0" err="1"/>
              <a:t>njihovi</a:t>
            </a:r>
            <a:r>
              <a:rPr lang="en-US" sz="1400" dirty="0"/>
              <a:t> </a:t>
            </a:r>
            <a:r>
              <a:rPr lang="en-US" sz="1400" dirty="0" err="1"/>
              <a:t>delodajalci</a:t>
            </a:r>
            <a:r>
              <a:rPr lang="en-US" sz="1400" dirty="0"/>
              <a:t>, </a:t>
            </a:r>
            <a:r>
              <a:rPr lang="en-US" sz="1400" dirty="0" err="1"/>
              <a:t>kadar</a:t>
            </a:r>
            <a:r>
              <a:rPr lang="en-US" sz="1400" dirty="0"/>
              <a:t> so </a:t>
            </a:r>
            <a:r>
              <a:rPr lang="en-US" sz="1400" dirty="0" err="1"/>
              <a:t>avtorske</a:t>
            </a:r>
            <a:r>
              <a:rPr lang="en-US" sz="1400" dirty="0"/>
              <a:t> </a:t>
            </a:r>
            <a:r>
              <a:rPr lang="en-US" sz="1400" dirty="0" err="1"/>
              <a:t>pravice</a:t>
            </a:r>
            <a:r>
              <a:rPr lang="en-US" sz="1400" dirty="0"/>
              <a:t> </a:t>
            </a:r>
            <a:r>
              <a:rPr lang="en-US" sz="1400" dirty="0" err="1"/>
              <a:t>prenesene</a:t>
            </a:r>
            <a:r>
              <a:rPr lang="en-US" sz="1400" dirty="0"/>
              <a:t> </a:t>
            </a:r>
            <a:r>
              <a:rPr lang="en-US" sz="1400" dirty="0" err="1"/>
              <a:t>nanje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podlagi</a:t>
            </a:r>
            <a:r>
              <a:rPr lang="en-US" sz="1400" dirty="0"/>
              <a:t> </a:t>
            </a:r>
            <a:r>
              <a:rPr lang="en-US" sz="1400" dirty="0" err="1"/>
              <a:t>zakona</a:t>
            </a:r>
            <a:r>
              <a:rPr lang="en-US" sz="1400" dirty="0"/>
              <a:t>, </a:t>
            </a:r>
            <a:r>
              <a:rPr lang="en-US" sz="1400" b="1" dirty="0" err="1"/>
              <a:t>morajo</a:t>
            </a:r>
            <a:r>
              <a:rPr lang="en-US" sz="1400" b="1" dirty="0"/>
              <a:t> </a:t>
            </a:r>
            <a:r>
              <a:rPr lang="en-US" sz="1400" b="1" dirty="0" err="1"/>
              <a:t>znanstvene</a:t>
            </a:r>
            <a:r>
              <a:rPr lang="en-US" sz="1400" b="1" dirty="0"/>
              <a:t> </a:t>
            </a:r>
            <a:r>
              <a:rPr lang="en-US" sz="1400" b="1" dirty="0" err="1"/>
              <a:t>publikacije</a:t>
            </a:r>
            <a:r>
              <a:rPr lang="en-US" sz="1400" b="1" dirty="0"/>
              <a:t> </a:t>
            </a:r>
            <a:r>
              <a:rPr lang="en-US" sz="1400" b="1" dirty="0" err="1"/>
              <a:t>objaviti</a:t>
            </a:r>
            <a:r>
              <a:rPr lang="en-US" sz="1400" b="1" dirty="0"/>
              <a:t> pod </a:t>
            </a:r>
            <a:r>
              <a:rPr lang="en-US" sz="1400" b="1" dirty="0" err="1"/>
              <a:t>odprto</a:t>
            </a:r>
            <a:r>
              <a:rPr lang="en-US" sz="1400" b="1" dirty="0"/>
              <a:t> </a:t>
            </a:r>
            <a:r>
              <a:rPr lang="en-US" sz="1400" b="1" dirty="0" err="1"/>
              <a:t>licenco</a:t>
            </a:r>
            <a:r>
              <a:rPr lang="en-US" sz="1400" dirty="0"/>
              <a:t>, </a:t>
            </a:r>
            <a:r>
              <a:rPr lang="en-US" sz="1400" dirty="0" err="1"/>
              <a:t>ki</a:t>
            </a:r>
            <a:r>
              <a:rPr lang="en-US" sz="1400" dirty="0"/>
              <a:t> </a:t>
            </a:r>
            <a:r>
              <a:rPr lang="en-US" sz="1400" dirty="0" err="1"/>
              <a:t>vsakomur</a:t>
            </a:r>
            <a:r>
              <a:rPr lang="en-US" sz="1400" dirty="0"/>
              <a:t> </a:t>
            </a:r>
            <a:r>
              <a:rPr lang="en-US" sz="1400" dirty="0" err="1"/>
              <a:t>omogoča</a:t>
            </a:r>
            <a:r>
              <a:rPr lang="en-US" sz="1400" dirty="0"/>
              <a:t>, da v </a:t>
            </a:r>
            <a:r>
              <a:rPr lang="en-US" sz="1400" dirty="0" err="1"/>
              <a:t>skladu</a:t>
            </a:r>
            <a:r>
              <a:rPr lang="en-US" sz="1400" dirty="0"/>
              <a:t> z </a:t>
            </a:r>
            <a:r>
              <a:rPr lang="en-US" sz="1400" dirty="0" err="1"/>
              <a:t>načeli</a:t>
            </a:r>
            <a:r>
              <a:rPr lang="en-US" sz="1400" dirty="0"/>
              <a:t> </a:t>
            </a:r>
            <a:r>
              <a:rPr lang="en-US" sz="1400" dirty="0" err="1"/>
              <a:t>znanstvenoraziskovalne</a:t>
            </a:r>
            <a:r>
              <a:rPr lang="en-US" sz="1400" dirty="0"/>
              <a:t> </a:t>
            </a:r>
            <a:r>
              <a:rPr lang="en-US" sz="1400" dirty="0" err="1"/>
              <a:t>etike</a:t>
            </a:r>
            <a:r>
              <a:rPr lang="en-US" sz="1400" dirty="0"/>
              <a:t> </a:t>
            </a:r>
            <a:r>
              <a:rPr lang="en-US" sz="1400" dirty="0" err="1"/>
              <a:t>znanstveno</a:t>
            </a:r>
            <a:r>
              <a:rPr lang="en-US" sz="1400" dirty="0"/>
              <a:t> </a:t>
            </a:r>
            <a:r>
              <a:rPr lang="en-US" sz="1400" dirty="0" err="1"/>
              <a:t>publikacijo</a:t>
            </a:r>
            <a:r>
              <a:rPr lang="en-US" sz="1400" dirty="0"/>
              <a:t> </a:t>
            </a:r>
            <a:r>
              <a:rPr lang="en-US" sz="1400" dirty="0" err="1"/>
              <a:t>prosto</a:t>
            </a:r>
            <a:r>
              <a:rPr lang="en-US" sz="1400" dirty="0"/>
              <a:t> </a:t>
            </a:r>
            <a:r>
              <a:rPr lang="en-US" sz="1400" dirty="0" err="1"/>
              <a:t>uporablja</a:t>
            </a:r>
            <a:r>
              <a:rPr lang="en-US" sz="1400" dirty="0"/>
              <a:t>, </a:t>
            </a:r>
            <a:r>
              <a:rPr lang="en-US" sz="1400" dirty="0" err="1"/>
              <a:t>spreminja</a:t>
            </a:r>
            <a:r>
              <a:rPr lang="en-US" sz="1400" dirty="0"/>
              <a:t> in deli (</a:t>
            </a:r>
            <a:r>
              <a:rPr lang="en-US" sz="1400" dirty="0" err="1"/>
              <a:t>na</a:t>
            </a:r>
            <a:r>
              <a:rPr lang="en-US" sz="1400" dirty="0"/>
              <a:t> primer </a:t>
            </a:r>
            <a:r>
              <a:rPr lang="en-US" sz="1400" dirty="0" err="1"/>
              <a:t>licenci</a:t>
            </a:r>
            <a:r>
              <a:rPr lang="en-US" sz="1400" dirty="0"/>
              <a:t> Creative Commons </a:t>
            </a:r>
            <a:r>
              <a:rPr lang="en-US" sz="1400" dirty="0" err="1"/>
              <a:t>priznanje</a:t>
            </a:r>
            <a:r>
              <a:rPr lang="en-US" sz="1400" dirty="0"/>
              <a:t> </a:t>
            </a:r>
            <a:r>
              <a:rPr lang="en-US" sz="1400" dirty="0" err="1"/>
              <a:t>avtorstva</a:t>
            </a:r>
            <a:r>
              <a:rPr lang="en-US" sz="1400" dirty="0"/>
              <a:t> </a:t>
            </a:r>
            <a:r>
              <a:rPr lang="en-US" sz="1400" b="1" dirty="0"/>
              <a:t>(CC BY) </a:t>
            </a:r>
            <a:r>
              <a:rPr lang="en-US" sz="1400" dirty="0"/>
              <a:t>in </a:t>
            </a:r>
            <a:r>
              <a:rPr lang="en-US" sz="1400" dirty="0" err="1"/>
              <a:t>priznanje</a:t>
            </a:r>
            <a:r>
              <a:rPr lang="en-US" sz="1400" dirty="0"/>
              <a:t> </a:t>
            </a:r>
            <a:r>
              <a:rPr lang="en-US" sz="1400" dirty="0" err="1"/>
              <a:t>avtorstva</a:t>
            </a:r>
            <a:r>
              <a:rPr lang="en-US" sz="1400" dirty="0"/>
              <a:t> – </a:t>
            </a:r>
            <a:r>
              <a:rPr lang="en-US" sz="1400" dirty="0" err="1"/>
              <a:t>deljenje</a:t>
            </a:r>
            <a:r>
              <a:rPr lang="en-US" sz="1400" dirty="0"/>
              <a:t> pod </a:t>
            </a:r>
            <a:r>
              <a:rPr lang="en-US" sz="1400" dirty="0" err="1"/>
              <a:t>enakimi</a:t>
            </a:r>
            <a:r>
              <a:rPr lang="en-US" sz="1400" dirty="0"/>
              <a:t> </a:t>
            </a:r>
            <a:r>
              <a:rPr lang="en-US" sz="1400" dirty="0" err="1"/>
              <a:t>pogoji</a:t>
            </a:r>
            <a:r>
              <a:rPr lang="en-US" sz="1400" dirty="0"/>
              <a:t> </a:t>
            </a:r>
            <a:r>
              <a:rPr lang="en-US" sz="1400" b="1" dirty="0"/>
              <a:t>(CC BY-SA) </a:t>
            </a:r>
            <a:r>
              <a:rPr lang="en-US" sz="1400" dirty="0" err="1"/>
              <a:t>ali</a:t>
            </a:r>
            <a:r>
              <a:rPr lang="en-US" sz="1400" dirty="0"/>
              <a:t> </a:t>
            </a:r>
            <a:r>
              <a:rPr lang="en-US" sz="1400" dirty="0" err="1"/>
              <a:t>njima</a:t>
            </a:r>
            <a:r>
              <a:rPr lang="en-US" sz="1400" dirty="0"/>
              <a:t> </a:t>
            </a:r>
            <a:r>
              <a:rPr lang="en-US" sz="1400" dirty="0" err="1"/>
              <a:t>enakovredne</a:t>
            </a:r>
            <a:r>
              <a:rPr lang="en-US" sz="1400" dirty="0"/>
              <a:t>).</a:t>
            </a:r>
            <a:endParaRPr lang="sl-SI" sz="1400" dirty="0"/>
          </a:p>
          <a:p>
            <a:pPr marL="360000" lvl="1" indent="-360000" algn="just">
              <a:lnSpc>
                <a:spcPct val="100000"/>
              </a:lnSpc>
              <a:spcBef>
                <a:spcPts val="0"/>
              </a:spcBef>
              <a:buAutoNum type="arabicParenBoth"/>
            </a:pPr>
            <a:r>
              <a:rPr lang="en-US" sz="1400" b="1" dirty="0" err="1">
                <a:solidFill>
                  <a:srgbClr val="ED7D31"/>
                </a:solidFill>
              </a:rPr>
              <a:t>Financerji</a:t>
            </a:r>
            <a:r>
              <a:rPr lang="en-US" sz="1400" b="1" dirty="0">
                <a:solidFill>
                  <a:srgbClr val="ED7D31"/>
                </a:solidFill>
              </a:rPr>
              <a:t> </a:t>
            </a:r>
            <a:r>
              <a:rPr lang="en-US" sz="1400" b="1" dirty="0" err="1">
                <a:solidFill>
                  <a:srgbClr val="ED7D31"/>
                </a:solidFill>
              </a:rPr>
              <a:t>zahtevi</a:t>
            </a:r>
            <a:r>
              <a:rPr lang="en-US" sz="1400" b="1" dirty="0">
                <a:solidFill>
                  <a:srgbClr val="ED7D31"/>
                </a:solidFill>
              </a:rPr>
              <a:t> </a:t>
            </a:r>
            <a:r>
              <a:rPr lang="en-US" sz="1400" b="1" dirty="0" err="1">
                <a:solidFill>
                  <a:srgbClr val="ED7D31"/>
                </a:solidFill>
              </a:rPr>
              <a:t>iz</a:t>
            </a:r>
            <a:r>
              <a:rPr lang="en-US" sz="1400" b="1" dirty="0">
                <a:solidFill>
                  <a:srgbClr val="ED7D31"/>
                </a:solidFill>
              </a:rPr>
              <a:t> </a:t>
            </a:r>
            <a:r>
              <a:rPr lang="en-US" sz="1400" b="1" dirty="0" err="1">
                <a:solidFill>
                  <a:srgbClr val="ED7D31"/>
                </a:solidFill>
              </a:rPr>
              <a:t>prvega</a:t>
            </a:r>
            <a:r>
              <a:rPr lang="en-US" sz="1400" b="1" dirty="0">
                <a:solidFill>
                  <a:srgbClr val="ED7D31"/>
                </a:solidFill>
              </a:rPr>
              <a:t> in </a:t>
            </a:r>
            <a:r>
              <a:rPr lang="en-US" sz="1400" b="1" dirty="0" err="1">
                <a:solidFill>
                  <a:srgbClr val="ED7D31"/>
                </a:solidFill>
              </a:rPr>
              <a:t>drugega</a:t>
            </a:r>
            <a:r>
              <a:rPr lang="en-US" sz="1400" b="1" dirty="0">
                <a:solidFill>
                  <a:srgbClr val="ED7D31"/>
                </a:solidFill>
              </a:rPr>
              <a:t> </a:t>
            </a:r>
            <a:r>
              <a:rPr lang="en-US" sz="1400" b="1" dirty="0" err="1">
                <a:solidFill>
                  <a:srgbClr val="ED7D31"/>
                </a:solidFill>
              </a:rPr>
              <a:t>odstavka</a:t>
            </a:r>
            <a:r>
              <a:rPr lang="en-US" sz="1400" b="1" dirty="0">
                <a:solidFill>
                  <a:srgbClr val="ED7D31"/>
                </a:solidFill>
              </a:rPr>
              <a:t> </a:t>
            </a:r>
            <a:r>
              <a:rPr lang="en-US" sz="1400" b="1" dirty="0" err="1">
                <a:solidFill>
                  <a:srgbClr val="ED7D31"/>
                </a:solidFill>
              </a:rPr>
              <a:t>tega</a:t>
            </a:r>
            <a:r>
              <a:rPr lang="en-US" sz="1400" b="1" dirty="0">
                <a:solidFill>
                  <a:srgbClr val="ED7D31"/>
                </a:solidFill>
              </a:rPr>
              <a:t> </a:t>
            </a:r>
            <a:r>
              <a:rPr lang="en-US" sz="1400" b="1" dirty="0" err="1">
                <a:solidFill>
                  <a:srgbClr val="ED7D31"/>
                </a:solidFill>
              </a:rPr>
              <a:t>člena</a:t>
            </a:r>
            <a:r>
              <a:rPr lang="en-US" sz="1400" b="1" dirty="0">
                <a:solidFill>
                  <a:srgbClr val="ED7D31"/>
                </a:solidFill>
              </a:rPr>
              <a:t> </a:t>
            </a:r>
            <a:r>
              <a:rPr lang="en-US" sz="1400" b="1" u="sng" dirty="0" err="1">
                <a:solidFill>
                  <a:srgbClr val="ED7D31"/>
                </a:solidFill>
              </a:rPr>
              <a:t>vključijo</a:t>
            </a:r>
            <a:r>
              <a:rPr lang="en-US" sz="1400" b="1" u="sng" dirty="0">
                <a:solidFill>
                  <a:srgbClr val="ED7D31"/>
                </a:solidFill>
              </a:rPr>
              <a:t> v </a:t>
            </a:r>
            <a:r>
              <a:rPr lang="en-US" sz="1400" b="1" u="sng" dirty="0" err="1">
                <a:solidFill>
                  <a:srgbClr val="ED7D31"/>
                </a:solidFill>
              </a:rPr>
              <a:t>javne</a:t>
            </a:r>
            <a:r>
              <a:rPr lang="en-US" sz="1400" b="1" u="sng" dirty="0">
                <a:solidFill>
                  <a:srgbClr val="ED7D31"/>
                </a:solidFill>
              </a:rPr>
              <a:t> </a:t>
            </a:r>
            <a:r>
              <a:rPr lang="en-US" sz="1400" b="1" u="sng" dirty="0" err="1">
                <a:solidFill>
                  <a:srgbClr val="ED7D31"/>
                </a:solidFill>
              </a:rPr>
              <a:t>razpise</a:t>
            </a:r>
            <a:r>
              <a:rPr lang="en-US" sz="1400" b="1" u="sng" dirty="0">
                <a:solidFill>
                  <a:srgbClr val="ED7D31"/>
                </a:solidFill>
              </a:rPr>
              <a:t> in </a:t>
            </a:r>
            <a:r>
              <a:rPr lang="en-US" sz="1400" b="1" u="sng" dirty="0" err="1">
                <a:solidFill>
                  <a:srgbClr val="ED7D31"/>
                </a:solidFill>
              </a:rPr>
              <a:t>pogodbe</a:t>
            </a:r>
            <a:r>
              <a:rPr lang="en-US" sz="1400" b="1" u="sng" dirty="0">
                <a:solidFill>
                  <a:srgbClr val="ED7D31"/>
                </a:solidFill>
              </a:rPr>
              <a:t> o </a:t>
            </a:r>
            <a:r>
              <a:rPr lang="en-US" sz="1400" b="1" u="sng" dirty="0" err="1">
                <a:solidFill>
                  <a:srgbClr val="ED7D31"/>
                </a:solidFill>
              </a:rPr>
              <a:t>sofinanciranju</a:t>
            </a:r>
            <a:r>
              <a:rPr lang="en-US" sz="1400" b="1" u="sng" dirty="0">
                <a:solidFill>
                  <a:srgbClr val="ED7D31"/>
                </a:solidFill>
              </a:rPr>
              <a:t> </a:t>
            </a:r>
            <a:r>
              <a:rPr lang="en-US" sz="1400" b="1" u="sng" dirty="0" err="1">
                <a:solidFill>
                  <a:srgbClr val="ED7D31"/>
                </a:solidFill>
              </a:rPr>
              <a:t>znanstvenoraziskovalne</a:t>
            </a:r>
            <a:r>
              <a:rPr lang="en-US" sz="1400" b="1" u="sng" dirty="0">
                <a:solidFill>
                  <a:srgbClr val="ED7D31"/>
                </a:solidFill>
              </a:rPr>
              <a:t> </a:t>
            </a:r>
            <a:r>
              <a:rPr lang="en-US" sz="1400" b="1" u="sng" dirty="0" err="1">
                <a:solidFill>
                  <a:srgbClr val="ED7D31"/>
                </a:solidFill>
              </a:rPr>
              <a:t>dejavnosti</a:t>
            </a:r>
            <a:r>
              <a:rPr lang="en-US" sz="1400" dirty="0">
                <a:solidFill>
                  <a:srgbClr val="ED7D31"/>
                </a:solidFill>
              </a:rPr>
              <a:t>.</a:t>
            </a:r>
            <a:endParaRPr lang="sl-SI" sz="1400" dirty="0">
              <a:solidFill>
                <a:srgbClr val="ED7D31"/>
              </a:solidFill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l-SI" sz="1400" dirty="0"/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400" dirty="0"/>
              <a:t>Monografije: CC BY-NC, CC BY-ND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400" dirty="0"/>
              <a:t>Metapodatki o publikacijah: CC 0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788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8" y="946864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Temeljna določila (povzetek)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51124BE-4C49-48EB-B26B-4C908BF54A67}"/>
              </a:ext>
            </a:extLst>
          </p:cNvPr>
          <p:cNvSpPr/>
          <p:nvPr/>
        </p:nvSpPr>
        <p:spPr>
          <a:xfrm>
            <a:off x="765058" y="1853674"/>
            <a:ext cx="99392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Takoj, ko je to izvedljivo, </a:t>
            </a:r>
            <a:r>
              <a:rPr lang="sl-SI" sz="2000" dirty="0"/>
              <a:t>najpozneje pa ob objavi shranitev in takojšnja odprta dostopnost recenziranih člankov in daljših besedil (npr. monografij) v zaupanja vrednih </a:t>
            </a:r>
            <a:r>
              <a:rPr lang="sl-SI" sz="2000" dirty="0" err="1"/>
              <a:t>repozitorijih</a:t>
            </a:r>
            <a:r>
              <a:rPr lang="sl-SI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Zamik dostopnosti celotnega besedila (embargo) v </a:t>
            </a:r>
            <a:r>
              <a:rPr lang="sl-SI" sz="2000" dirty="0" err="1"/>
              <a:t>repozitoriju</a:t>
            </a:r>
            <a:r>
              <a:rPr lang="sl-SI" sz="2000" dirty="0"/>
              <a:t> ni dopusten.</a:t>
            </a:r>
          </a:p>
          <a:p>
            <a:endParaRPr 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Avtorji ali njihovi delodajalci morajo ostati imetniki materialnih avtorskih pravic na </a:t>
            </a:r>
            <a:r>
              <a:rPr lang="sl-SI" sz="2000" dirty="0" err="1"/>
              <a:t>odprtodostopnih</a:t>
            </a:r>
            <a:r>
              <a:rPr lang="sl-SI" sz="2000" dirty="0"/>
              <a:t> publikacijah in dovoljenje za nadaljnjo uporabo označevati z najnovejšimi licencami Creative Commons (CC) ali njim enakovrednimi: na člankih s CC BY 4.0, na monografijah in drugih daljših besedilih s CC BY-NC 4.0 ali CC BY-ND 4.0.</a:t>
            </a:r>
          </a:p>
          <a:p>
            <a:endParaRPr lang="sl-S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Plačilo stroškov (APC) za odprte objave v hibridnih revijah NI UPRAVIČEN STROŠEK iz pogodbe o financiranju!</a:t>
            </a:r>
          </a:p>
        </p:txBody>
      </p:sp>
    </p:spTree>
    <p:extLst>
      <p:ext uri="{BB962C8B-B14F-4D97-AF65-F5344CB8AC3E}">
        <p14:creationId xmlns:p14="http://schemas.microsoft.com/office/powerpoint/2010/main" val="24637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742" y="939942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4500" b="1" dirty="0">
                <a:solidFill>
                  <a:srgbClr val="ED7D31"/>
                </a:solidFill>
                <a:latin typeface="Calibri"/>
              </a:rPr>
              <a:t>Možne poti do odprtih objav 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70EFCB96-A413-433B-90CB-8608B5380F8D}"/>
              </a:ext>
            </a:extLst>
          </p:cNvPr>
          <p:cNvSpPr/>
          <p:nvPr/>
        </p:nvSpPr>
        <p:spPr>
          <a:xfrm>
            <a:off x="612742" y="1797784"/>
            <a:ext cx="1087483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Izvajalci  lahko članke objavijo na kakršen koli način, ki omogoča izpolnjevanje obveznosti takojšnje odprtosti.</a:t>
            </a:r>
          </a:p>
          <a:p>
            <a:r>
              <a:rPr lang="sl-SI" sz="2000" b="1" dirty="0" err="1"/>
              <a:t>Odprtodostopna</a:t>
            </a:r>
            <a:r>
              <a:rPr lang="sl-SI" sz="2000" b="1" dirty="0"/>
              <a:t> objavljena založnikova različica:</a:t>
            </a:r>
          </a:p>
          <a:p>
            <a:endParaRPr lang="sl-SI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v zlatih revijah oz. revijah, ki so v celoti odprte brez naročnine za branje,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na založniških platformah za odprte objave (npr. Open </a:t>
            </a:r>
            <a:r>
              <a:rPr lang="sl-SI" sz="2000" dirty="0" err="1"/>
              <a:t>Research</a:t>
            </a:r>
            <a:r>
              <a:rPr lang="sl-SI" sz="2000" dirty="0"/>
              <a:t> </a:t>
            </a:r>
            <a:r>
              <a:rPr lang="sl-SI" sz="2000" dirty="0" err="1"/>
              <a:t>Europe</a:t>
            </a:r>
            <a:r>
              <a:rPr lang="sl-SI" sz="2000" dirty="0"/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v hibridnih, naročniških revijah, v katerih so odprto dostopni le tisti članki, za katere avtorji plačajo APC.</a:t>
            </a:r>
          </a:p>
          <a:p>
            <a:endParaRPr lang="sl-SI" sz="2000" dirty="0"/>
          </a:p>
          <a:p>
            <a:r>
              <a:rPr lang="sl-SI" sz="2000" b="1" dirty="0"/>
              <a:t>Zaprta objava, dostopna samo naročnikom revije: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v hibridnih, naročniških revijah </a:t>
            </a:r>
            <a:r>
              <a:rPr lang="en-SI" sz="2000" dirty="0"/>
              <a:t>–</a:t>
            </a:r>
            <a:r>
              <a:rPr lang="sl-SI" sz="2000" dirty="0"/>
              <a:t> odprto dostopnost izvajalci zagotovijo s shranitvijo končnega, recenziranega rokopisa (AAM), sprejetega v objavo, v </a:t>
            </a:r>
            <a:r>
              <a:rPr lang="sl-SI" sz="2000" dirty="0" err="1"/>
              <a:t>repozitorij</a:t>
            </a:r>
            <a:r>
              <a:rPr lang="sl-SI" sz="2000" dirty="0"/>
              <a:t> </a:t>
            </a:r>
            <a:r>
              <a:rPr lang="en-SI" sz="2000" dirty="0"/>
              <a:t>–</a:t>
            </a:r>
            <a:r>
              <a:rPr lang="sl-SI" sz="2000" dirty="0"/>
              <a:t> pogosto omenjeno kot „zelena pot“!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FF0000"/>
              </a:solidFill>
            </a:endParaRPr>
          </a:p>
          <a:p>
            <a:r>
              <a:rPr lang="sl-SI" sz="2000" b="1" dirty="0">
                <a:solidFill>
                  <a:srgbClr val="ED7D31"/>
                </a:solidFill>
              </a:rPr>
              <a:t>Ne glede na uporabljeno pot, morajo izvajalci zagotoviti odprto dostopnost s shranitvijo ustrezne različice članka v </a:t>
            </a:r>
            <a:r>
              <a:rPr lang="sl-SI" sz="2000" b="1" dirty="0" err="1">
                <a:solidFill>
                  <a:srgbClr val="ED7D31"/>
                </a:solidFill>
              </a:rPr>
              <a:t>repozitoriju</a:t>
            </a:r>
            <a:r>
              <a:rPr lang="sl-SI" sz="2000" b="1" dirty="0">
                <a:solidFill>
                  <a:srgbClr val="ED7D3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157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6" y="933254"/>
            <a:ext cx="10515600" cy="757434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Upravičeni stroški - nacionalna zakonodaja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88157" y="1825627"/>
            <a:ext cx="5331649" cy="46600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sz="1600" b="1" dirty="0"/>
              <a:t>Uredba o odprti znanosti (59/23)</a:t>
            </a:r>
          </a:p>
          <a:p>
            <a:pPr marL="0" indent="0" algn="ctr">
              <a:buNone/>
            </a:pPr>
            <a:r>
              <a:rPr lang="en-US" sz="1600" dirty="0"/>
              <a:t>VI. STROŠKI ZNANSTVENORAZISKOVALNEGA DELA V SKLADU Z NAČELI ODPRTE ZNANOSTI</a:t>
            </a:r>
            <a:endParaRPr lang="sl-SI" sz="1600" dirty="0"/>
          </a:p>
          <a:p>
            <a:pPr marL="0" indent="0" algn="ctr">
              <a:buNone/>
            </a:pPr>
            <a:endParaRPr lang="sl-SI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b="1" dirty="0"/>
              <a:t>9. člen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dirty="0"/>
              <a:t>(upravičeni stroški)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dirty="0"/>
              <a:t>(1) </a:t>
            </a:r>
            <a:r>
              <a:rPr lang="sl-SI" sz="1600" b="1" dirty="0">
                <a:solidFill>
                  <a:schemeClr val="tx1"/>
                </a:solidFill>
              </a:rPr>
              <a:t>Upravičeni stroški </a:t>
            </a:r>
            <a:r>
              <a:rPr lang="sl-SI" sz="1600" dirty="0"/>
              <a:t>za odprte objave (</a:t>
            </a:r>
            <a:r>
              <a:rPr lang="en-SI" sz="1600" dirty="0"/>
              <a:t>…</a:t>
            </a:r>
            <a:r>
              <a:rPr lang="sl-SI" sz="1600" dirty="0"/>
              <a:t>) </a:t>
            </a:r>
            <a:r>
              <a:rPr lang="sl-SI" sz="1600" b="1" dirty="0">
                <a:solidFill>
                  <a:schemeClr val="tx1"/>
                </a:solidFill>
              </a:rPr>
              <a:t>so stroški odprtega dostopa</a:t>
            </a:r>
            <a:r>
              <a:rPr lang="sl-SI" sz="1600" dirty="0">
                <a:solidFill>
                  <a:schemeClr val="tx1"/>
                </a:solidFill>
              </a:rPr>
              <a:t> do znanstvenih publikacij </a:t>
            </a:r>
            <a:r>
              <a:rPr lang="sl-SI" sz="1600" b="1" dirty="0">
                <a:solidFill>
                  <a:schemeClr val="tx1"/>
                </a:solidFill>
              </a:rPr>
              <a:t>v </a:t>
            </a:r>
            <a:r>
              <a:rPr lang="sl-SI" sz="1600" b="1" dirty="0" err="1">
                <a:solidFill>
                  <a:schemeClr val="tx1"/>
                </a:solidFill>
              </a:rPr>
              <a:t>odprtodostopnem</a:t>
            </a:r>
            <a:r>
              <a:rPr lang="sl-SI" sz="1600" b="1" dirty="0">
                <a:solidFill>
                  <a:schemeClr val="tx1"/>
                </a:solidFill>
              </a:rPr>
              <a:t> znanstvenem založništvu </a:t>
            </a:r>
            <a:r>
              <a:rPr lang="sl-SI" sz="1600" dirty="0">
                <a:solidFill>
                  <a:schemeClr val="tx1"/>
                </a:solidFill>
              </a:rPr>
              <a:t>(če so odprto dostopne celotne znanstvene revije, založniške platforme in monografije) ter stroški ravnanja s povezanimi raziskovalnimi podatki in drugimi rezultati raziskav, </a:t>
            </a:r>
            <a:r>
              <a:rPr lang="en-SI" sz="1600" dirty="0">
                <a:solidFill>
                  <a:schemeClr val="tx1"/>
                </a:solidFill>
              </a:rPr>
              <a:t>…</a:t>
            </a:r>
            <a:endParaRPr lang="sl-SI" sz="16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l-SI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dirty="0"/>
              <a:t>(2) </a:t>
            </a:r>
            <a:r>
              <a:rPr lang="sl-SI" sz="1600" b="1" dirty="0">
                <a:solidFill>
                  <a:srgbClr val="ED7D31"/>
                </a:solidFill>
              </a:rPr>
              <a:t>Stroške iz prejšnjega odstavka krijejo financerji ali raziskovalne organizacije </a:t>
            </a:r>
            <a:r>
              <a:rPr lang="sl-SI" sz="1600" dirty="0"/>
              <a:t>(na primer z vavčerji za stroške priprave članka za odprti dostop (</a:t>
            </a:r>
            <a:r>
              <a:rPr lang="en-SI" sz="1600" dirty="0"/>
              <a:t>…</a:t>
            </a:r>
            <a:r>
              <a:rPr lang="sl-SI" sz="1600" dirty="0"/>
              <a:t>), z namenskimi javnimi razpisi za kritje stroškov odprtega dostopa, s sklenjenimi pogodbami med financerji in raziskovalnimi organizacijami o izvajanju znanstvenoraziskovalne dejavnosti).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idx="2"/>
          </p:nvPr>
        </p:nvSpPr>
        <p:spPr>
          <a:xfrm>
            <a:off x="6172200" y="1825627"/>
            <a:ext cx="5347355" cy="466001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dirty="0"/>
              <a:t>(3) </a:t>
            </a:r>
            <a:r>
              <a:rPr lang="sl-SI" sz="1600" b="1" dirty="0">
                <a:solidFill>
                  <a:schemeClr val="tx1"/>
                </a:solidFill>
              </a:rPr>
              <a:t>Stroški objave </a:t>
            </a:r>
            <a:r>
              <a:rPr lang="sl-SI" sz="1600" b="1" dirty="0" err="1">
                <a:solidFill>
                  <a:schemeClr val="tx1"/>
                </a:solidFill>
              </a:rPr>
              <a:t>odprtodostopnih</a:t>
            </a:r>
            <a:r>
              <a:rPr lang="sl-SI" sz="1600" b="1" dirty="0">
                <a:solidFill>
                  <a:schemeClr val="tx1"/>
                </a:solidFill>
              </a:rPr>
              <a:t> znanstvenih člankov v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b="1" dirty="0">
                <a:solidFill>
                  <a:schemeClr val="tx1"/>
                </a:solidFill>
              </a:rPr>
              <a:t>naročniških revijah (tako imenovani hibridni model znanstvenega založništva) niso upravičeni stroški.</a:t>
            </a:r>
            <a:endParaRPr lang="sl-SI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l-SI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dirty="0"/>
              <a:t>(5) Stroške iz tega člena financer podrobneje določi v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dirty="0"/>
              <a:t>pogodbi o sofinanciranju.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l-SI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b="1" u="sng" dirty="0">
                <a:solidFill>
                  <a:srgbClr val="ED7D31"/>
                </a:solidFill>
              </a:rPr>
              <a:t>Aktivnosti ARIS za kritje stroškov odprtih objav: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l-SI" sz="1800" b="1" dirty="0">
                <a:solidFill>
                  <a:srgbClr val="ED7D31"/>
                </a:solidFill>
              </a:rPr>
              <a:t>sofinanciranje konzorcijev JRO preko razpisa za (so)financiranje nakupa mednarodne znanstvene literature: preoblikovalne pogodbe z vavčerji za brezplačne objave,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l-SI" sz="1800" b="1" dirty="0">
                <a:solidFill>
                  <a:srgbClr val="ED7D31"/>
                </a:solidFill>
              </a:rPr>
              <a:t>vsakoletni Javni razpis za povračilo stroškov znanstvenih objav v odprtem dostopu (prilagodljivost razpoložljivim sredstvom </a:t>
            </a:r>
            <a:r>
              <a:rPr lang="en-SI" sz="1800" b="1" dirty="0">
                <a:solidFill>
                  <a:srgbClr val="ED7D31"/>
                </a:solidFill>
              </a:rPr>
              <a:t>–</a:t>
            </a:r>
            <a:r>
              <a:rPr lang="sl-SI" sz="1800" b="1" dirty="0">
                <a:solidFill>
                  <a:srgbClr val="ED7D31"/>
                </a:solidFill>
              </a:rPr>
              <a:t> merila): možnosti povračil tudi za objave v hibridnih revijah,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l-SI" sz="1800" b="1" dirty="0">
                <a:solidFill>
                  <a:srgbClr val="ED7D31"/>
                </a:solidFill>
              </a:rPr>
              <a:t>sledi načelom </a:t>
            </a:r>
            <a:r>
              <a:rPr lang="sl-SI" sz="1800" b="1" dirty="0" err="1">
                <a:solidFill>
                  <a:srgbClr val="ED7D31"/>
                </a:solidFill>
              </a:rPr>
              <a:t>KOAlicije</a:t>
            </a:r>
            <a:r>
              <a:rPr lang="sl-SI" sz="1800" b="1" dirty="0">
                <a:solidFill>
                  <a:srgbClr val="ED7D31"/>
                </a:solidFill>
              </a:rPr>
              <a:t> S, združenja različnih financerjev  (članica od ustanovitve leta 2018).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l-SI" sz="16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105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5793</TotalTime>
  <Words>4355</Words>
  <Application>Microsoft Office PowerPoint</Application>
  <PresentationFormat>Širokozaslonsko</PresentationFormat>
  <Paragraphs>469</Paragraphs>
  <Slides>39</Slides>
  <Notes>11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39</vt:i4>
      </vt:variant>
    </vt:vector>
  </HeadingPairs>
  <TitlesOfParts>
    <vt:vector size="45" baseType="lpstr">
      <vt:lpstr>Arial</vt:lpstr>
      <vt:lpstr>Barlow</vt:lpstr>
      <vt:lpstr>Calibri</vt:lpstr>
      <vt:lpstr>Calibri Light</vt:lpstr>
      <vt:lpstr>Wingdings</vt:lpstr>
      <vt:lpstr>Officeova tema</vt:lpstr>
      <vt:lpstr>PowerPointova predstavitev</vt:lpstr>
      <vt:lpstr>Vsebina predstavitve</vt:lpstr>
      <vt:lpstr>Osnovni pojmi</vt:lpstr>
      <vt:lpstr>Pravne podlage – Slovenija in ERA</vt:lpstr>
      <vt:lpstr>Obzorje Evropa – odprta dostopnost rezultatov raziskav</vt:lpstr>
      <vt:lpstr>Odprte objave - nacionalna zakonodaja</vt:lpstr>
      <vt:lpstr>Temeljna določila (povzetek)</vt:lpstr>
      <vt:lpstr>Možne poti do odprtih objav </vt:lpstr>
      <vt:lpstr>Upravičeni stroški - nacionalna zakonodaja</vt:lpstr>
      <vt:lpstr> Ali Uredba 59/23 in Obzorje Evropa prepovedujeta objave v hibridnih revijah?</vt:lpstr>
      <vt:lpstr>Konzorciji: zagotavljanje ugodnosti pri odprtem objavljanju</vt:lpstr>
      <vt:lpstr>Konzorciji v Sloveniji</vt:lpstr>
      <vt:lpstr>MOŽNOSTI IN UGODNOSTI PRI ODPRTEM OBJAVLJANJU ZA SLOVENSKO AKADEMSKO SKUPNOST</vt:lpstr>
      <vt:lpstr>Koriščenje ugodnosti odprtega dostopa</vt:lpstr>
      <vt:lpstr>Konzorciji CTK</vt:lpstr>
      <vt:lpstr>Elsevier (ScienceDirect) </vt:lpstr>
      <vt:lpstr>PowerPointova predstavitev</vt:lpstr>
      <vt:lpstr>PowerPointova predstavitev</vt:lpstr>
      <vt:lpstr>PowerPointova predstavitev</vt:lpstr>
      <vt:lpstr>Wiley (Wiley Online Library)</vt:lpstr>
      <vt:lpstr>PowerPointova predstavitev</vt:lpstr>
      <vt:lpstr>PowerPointova predstavitev</vt:lpstr>
      <vt:lpstr> Springer Nature (Springer Link in Nature Academic journals)</vt:lpstr>
      <vt:lpstr>PowerPointova predstavitev</vt:lpstr>
      <vt:lpstr>PowerPointova predstavitev</vt:lpstr>
      <vt:lpstr>American Chemical Society</vt:lpstr>
      <vt:lpstr>Royal Society of Chemistry</vt:lpstr>
      <vt:lpstr>IOP Publishing (IOP Science)</vt:lpstr>
      <vt:lpstr>PowerPointova predstavitev</vt:lpstr>
      <vt:lpstr>Izpolnitev odprtosti objav v revijah izven preoblikovalnih pogodb</vt:lpstr>
      <vt:lpstr>Zaprta objava v „naročniški“, hibridni reviji</vt:lpstr>
      <vt:lpstr>PowerPointova predstavitev</vt:lpstr>
      <vt:lpstr>Javni razpis ARIS za povračilo individualno plačanih APC-jev</vt:lpstr>
      <vt:lpstr>Ustreznost revij za objavljanje v skladu z zahtevami financerjev</vt:lpstr>
      <vt:lpstr>Politike  založnikov in  zagotavljanje  odprtega dostopa </vt:lpstr>
      <vt:lpstr>Odprtodostopno založništvo</vt:lpstr>
      <vt:lpstr>PowerPointova predstavitev</vt:lpstr>
      <vt:lpstr>Open Research Europe (ORE)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Kozlica, Kenan</cp:lastModifiedBy>
  <cp:revision>322</cp:revision>
  <dcterms:created xsi:type="dcterms:W3CDTF">2023-09-11T08:00:44Z</dcterms:created>
  <dcterms:modified xsi:type="dcterms:W3CDTF">2025-04-22T10:38:05Z</dcterms:modified>
</cp:coreProperties>
</file>