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3" r:id="rId4"/>
  </p:sldMasterIdLst>
  <p:notesMasterIdLst>
    <p:notesMasterId r:id="rId71"/>
  </p:notes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Lst>
  <p:sldSz cx="12192000" cy="6858000"/>
  <p:notesSz cx="6858000" cy="9144000"/>
  <p:embeddedFontLst>
    <p:embeddedFont>
      <p:font typeface="Calibri" panose="020F0502020204030204" pitchFamily="34" charset="0"/>
      <p:regular r:id="rId72"/>
      <p:bold r:id="rId73"/>
      <p:italic r:id="rId74"/>
      <p:boldItalic r:id="rId75"/>
    </p:embeddedFont>
    <p:embeddedFont>
      <p:font typeface="Roboto" panose="02000000000000000000" pitchFamily="2" charset="0"/>
      <p:regular r:id="rId76"/>
      <p:bold r:id="rId77"/>
      <p:italic r:id="rId78"/>
      <p:boldItalic r:id="rId79"/>
    </p:embeddedFont>
    <p:embeddedFont>
      <p:font typeface="Tahoma" panose="020B0604030504040204" pitchFamily="34" charset="0"/>
      <p:regular r:id="rId80"/>
      <p:bold r:id="rId81"/>
    </p:embeddedFont>
    <p:embeddedFont>
      <p:font typeface="Verdana" panose="020B060403050404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6" roundtripDataSignature="AMtx7mj5L+OkHGxq99nmg6SiKb0v842d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AC795C-877E-6CF3-8E9A-D60EACE57F8F}" v="215" dt="2025-10-24T06:38:57.501"/>
  </p1510:revLst>
</p1510:revInfo>
</file>

<file path=ppt/tableStyles.xml><?xml version="1.0" encoding="utf-8"?>
<a:tblStyleLst xmlns:a="http://schemas.openxmlformats.org/drawingml/2006/main" def="{C9587129-96F3-4DD8-9761-CEB188FABFE6}">
  <a:tblStyle styleId="{C9587129-96F3-4DD8-9761-CEB188FABFE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E6126B7-11C3-4656-B783-A69A9618CC94}"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3" d="100"/>
          <a:sy n="153" d="100"/>
        </p:scale>
        <p:origin x="57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3.fntdata"/><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font" Target="fonts/font11.fntdata"/><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9be73a8b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39be73a8b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860669067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3860669067c_0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8633bc4185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38633bc4185_1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8de64fa5b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38de64fa5bf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9bab3d27e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9bab3d27e7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g39bab3d27e7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9bab3d27e7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g39bab3d27e7_1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860669067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3860669067c_0_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8de64fa5bf_1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8de64fa5bf_1_3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38de64fa5bf_1_3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8de64fa5bf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8de64fa5bf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38de64fa5bf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9bab3d27e7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9bab3d27e7_1_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g39bab3d27e7_1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9b3cadeac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39b3cadeac5_1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860669067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g3860669067c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8de64fa5bf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8de64fa5bf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g38de64fa5bf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9b3cadeac5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39b3cadeac5_1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8de64fa5b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8de64fa5bf_0_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38de64fa5bf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9bab3d27e7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39bab3d27e7_1_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g39bab3d27e7_1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9b3cadeac5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g39b3cadeac5_1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9be73a8ba7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9be73a8ba7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6" name="Google Shape;526;g39be73a8ba7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8de64fa5bf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8de64fa5bf_0_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g38de64fa5bf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8de64fa5bf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8de64fa5bf_0_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4" name="Google Shape;544;g38de64fa5bf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9b3cadeac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39b3cadeac5_1_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8de64fa5bf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8de64fa5bf_0_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38de64fa5bf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9b0e4f2b78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39b0e4f2b78_3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39b0e4f2b78_3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l-SI"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9bab3d27e7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9bab3d27e7_1_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1" name="Google Shape;571;g39bab3d27e7_1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39b3cadeac5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g39b3cadeac5_1_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9be73a8ba7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1" name="Google Shape;591;g39be73a8ba7_1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8de64fa5bf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8de64fa5bf_0_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g38de64fa5bf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9b3cadeac5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39b3cadeac5_1_1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39b3cadeac5_1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9b3cadeac5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9" name="Google Shape;619;g39b3cadeac5_1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9b3cadeac5_1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39b3cadeac5_1_2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8" name="Google Shape;628;g39b3cadeac5_1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9bab3d27e7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9bab3d27e7_1_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39bab3d27e7_1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9b3cadeac5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8" name="Google Shape;648;g39b3cadeac5_1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39b3cadeac5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g39b3cadeac5_1_2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9b0bdff035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39b0bdff035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39b0bdff035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l-SI"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9b3cadeac5_1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7" name="Google Shape;667;g39b3cadeac5_1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9b3cadeac5_1_5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g39b3cadeac5_1_5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9b3cadeac5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g39b3cadeac5_1_1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9b3cadeac5_1_6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9b3cadeac5_1_6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3" name="Google Shape;693;g39b3cadeac5_1_6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9bab3d27e7_1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9bab3d27e7_1_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3" name="Google Shape;703;g39bab3d27e7_1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9b3cadeac5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3" name="Google Shape;713;g39b3cadeac5_1_1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9b3cadeac5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1" name="Google Shape;721;g39b3cadeac5_1_1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9be73a8ba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8" name="Google Shape;728;g39be73a8ba7_0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9b3cadeac5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5" name="Google Shape;735;g39b3cadeac5_1_1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9bab3d27e7_1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39bab3d27e7_1_1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4" name="Google Shape;744;g39bab3d27e7_1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860669067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3860669067c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9b3cadeac5_1_7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39b3cadeac5_1_7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4" name="Google Shape;754;g39b3cadeac5_1_7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9b3cadeac5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4" name="Google Shape;764;g39b3cadeac5_1_1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9b3cadeac5_1_697:notes"/>
          <p:cNvSpPr txBox="1">
            <a:spLocks noGrp="1"/>
          </p:cNvSpPr>
          <p:nvPr>
            <p:ph type="body" idx="1"/>
          </p:nvPr>
        </p:nvSpPr>
        <p:spPr>
          <a:xfrm>
            <a:off x="685802"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3" name="Google Shape;773;g39b3cadeac5_1_697:notes"/>
          <p:cNvSpPr>
            <a:spLocks noGrp="1" noRot="1" noChangeAspect="1"/>
          </p:cNvSpPr>
          <p:nvPr>
            <p:ph type="sldImg" idx="2"/>
          </p:nvPr>
        </p:nvSpPr>
        <p:spPr>
          <a:xfrm>
            <a:off x="80816" y="685617"/>
            <a:ext cx="6696300" cy="3429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9b3cadeac5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3" name="Google Shape;783;g39b3cadeac5_1_1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39b3cadeac5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4" name="Google Shape;794;g39b3cadeac5_1_1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39b3cadeac5_1_7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39b3cadeac5_1_7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3" name="Google Shape;803;g39b3cadeac5_1_7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9bab3d27e7_1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39bab3d27e7_1_1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4" name="Google Shape;814;g39bab3d27e7_1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sl-SI"/>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39b3cadeac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4" name="Google Shape;824;g39b3cadeac5_1_1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39b3cadeac5_1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g39b3cadeac5_1_1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9b3cadeac5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3" name="Google Shape;853;g39b3cadeac5_1_1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860669067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3860669067c_0_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39b3cadeac5_1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g39b3cadeac5_1_7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39b3cadeac5_1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g39b3cadeac5_1_8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9b3cadeac5_1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39b3cadeac5_1_8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9b3cadeac5_1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g39b3cadeac5_1_8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39b3cadeac5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8" name="Google Shape;888;g39b3cadeac5_1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39bab3d27e7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6" name="Google Shape;896;g39bab3d27e7_1_1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39b0e4f2b78_1_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3" name="Google Shape;903;g39b0e4f2b7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86078c267b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386078c267b_3_8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860669067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3860669067c_0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860669067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g3860669067c_0_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ni diapozitiv"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1524003" y="1122361"/>
            <a:ext cx="9144000" cy="2387598"/>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rgbClr val="00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1524003" y="3602041"/>
            <a:ext cx="9144000" cy="1655758"/>
          </a:xfrm>
          <a:prstGeom prst="rect">
            <a:avLst/>
          </a:prstGeom>
          <a:noFill/>
          <a:ln>
            <a:noFill/>
          </a:ln>
        </p:spPr>
        <p:txBody>
          <a:bodyPr spcFirstLastPara="1" wrap="square" lIns="91425" tIns="45700" rIns="91425" bIns="45700" anchor="t" anchorCtr="1">
            <a:normAutofit/>
          </a:bodyPr>
          <a:lstStyle>
            <a:lvl1pPr lvl="0" algn="ctr">
              <a:lnSpc>
                <a:spcPct val="90000"/>
              </a:lnSpc>
              <a:spcBef>
                <a:spcPts val="1000"/>
              </a:spcBef>
              <a:spcAft>
                <a:spcPts val="0"/>
              </a:spcAft>
              <a:buClr>
                <a:srgbClr val="000000"/>
              </a:buClr>
              <a:buSzPts val="2400"/>
              <a:buNone/>
              <a:defRPr sz="2400"/>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4" name="Google Shape;14;p5"/>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3920335" y="-1256505"/>
            <a:ext cx="4351336"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7133436" y="1956596"/>
            <a:ext cx="5811834" cy="2628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1799434" y="-596102"/>
            <a:ext cx="5811834" cy="773429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slovni diapozitiv" type="title">
  <p:cSld name="TITLE">
    <p:spTree>
      <p:nvGrpSpPr>
        <p:cNvPr id="1" name="Shape 86"/>
        <p:cNvGrpSpPr/>
        <p:nvPr/>
      </p:nvGrpSpPr>
      <p:grpSpPr>
        <a:xfrm>
          <a:off x="0" y="0"/>
          <a:ext cx="0" cy="0"/>
          <a:chOff x="0" y="0"/>
          <a:chExt cx="0" cy="0"/>
        </a:xfrm>
      </p:grpSpPr>
      <p:sp>
        <p:nvSpPr>
          <p:cNvPr id="87" name="Google Shape;87;g386078c267b_3_6"/>
          <p:cNvSpPr txBox="1">
            <a:spLocks noGrp="1"/>
          </p:cNvSpPr>
          <p:nvPr>
            <p:ph type="ctrTitle"/>
          </p:nvPr>
        </p:nvSpPr>
        <p:spPr>
          <a:xfrm>
            <a:off x="1524003" y="1122361"/>
            <a:ext cx="9144000" cy="2387598"/>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rgbClr val="00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g386078c267b_3_6"/>
          <p:cNvSpPr txBox="1">
            <a:spLocks noGrp="1"/>
          </p:cNvSpPr>
          <p:nvPr>
            <p:ph type="subTitle" idx="1"/>
          </p:nvPr>
        </p:nvSpPr>
        <p:spPr>
          <a:xfrm>
            <a:off x="1524003" y="3602041"/>
            <a:ext cx="9144000" cy="1655758"/>
          </a:xfrm>
          <a:prstGeom prst="rect">
            <a:avLst/>
          </a:prstGeom>
          <a:noFill/>
          <a:ln>
            <a:noFill/>
          </a:ln>
        </p:spPr>
        <p:txBody>
          <a:bodyPr spcFirstLastPara="1" wrap="square" lIns="91425" tIns="45700" rIns="91425" bIns="45700" anchor="t" anchorCtr="1">
            <a:normAutofit/>
          </a:bodyPr>
          <a:lstStyle>
            <a:lvl1pPr lvl="0" algn="ctr">
              <a:lnSpc>
                <a:spcPct val="90000"/>
              </a:lnSpc>
              <a:spcBef>
                <a:spcPts val="1000"/>
              </a:spcBef>
              <a:spcAft>
                <a:spcPts val="0"/>
              </a:spcAft>
              <a:buClr>
                <a:srgbClr val="000000"/>
              </a:buClr>
              <a:buSzPts val="2400"/>
              <a:buNone/>
              <a:defRPr sz="2400"/>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89" name="Google Shape;89;g386078c267b_3_6"/>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g386078c267b_3_6"/>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g386078c267b_3_6"/>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92"/>
        <p:cNvGrpSpPr/>
        <p:nvPr/>
      </p:nvGrpSpPr>
      <p:grpSpPr>
        <a:xfrm>
          <a:off x="0" y="0"/>
          <a:ext cx="0" cy="0"/>
          <a:chOff x="0" y="0"/>
          <a:chExt cx="0" cy="0"/>
        </a:xfrm>
      </p:grpSpPr>
      <p:sp>
        <p:nvSpPr>
          <p:cNvPr id="93" name="Google Shape;93;g386078c267b_3_12"/>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g386078c267b_3_12"/>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g386078c267b_3_12"/>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g386078c267b_3_12"/>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g386078c267b_3_12"/>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lava odseka" type="secHead">
  <p:cSld name="SECTION_HEADER">
    <p:spTree>
      <p:nvGrpSpPr>
        <p:cNvPr id="1" name="Shape 98"/>
        <p:cNvGrpSpPr/>
        <p:nvPr/>
      </p:nvGrpSpPr>
      <p:grpSpPr>
        <a:xfrm>
          <a:off x="0" y="0"/>
          <a:ext cx="0" cy="0"/>
          <a:chOff x="0" y="0"/>
          <a:chExt cx="0" cy="0"/>
        </a:xfrm>
      </p:grpSpPr>
      <p:sp>
        <p:nvSpPr>
          <p:cNvPr id="99" name="Google Shape;99;g386078c267b_3_18"/>
          <p:cNvSpPr txBox="1">
            <a:spLocks noGrp="1"/>
          </p:cNvSpPr>
          <p:nvPr>
            <p:ph type="title"/>
          </p:nvPr>
        </p:nvSpPr>
        <p:spPr>
          <a:xfrm>
            <a:off x="831847" y="1709735"/>
            <a:ext cx="10515600" cy="28527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g386078c267b_3_18"/>
          <p:cNvSpPr txBox="1">
            <a:spLocks noGrp="1"/>
          </p:cNvSpPr>
          <p:nvPr>
            <p:ph type="body" idx="1"/>
          </p:nvPr>
        </p:nvSpPr>
        <p:spPr>
          <a:xfrm>
            <a:off x="831847" y="4589465"/>
            <a:ext cx="10515600" cy="15001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8989"/>
              </a:buClr>
              <a:buSzPts val="2400"/>
              <a:buNone/>
              <a:defRPr sz="2400">
                <a:solidFill>
                  <a:srgbClr val="898989"/>
                </a:solidFill>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g386078c267b_3_18"/>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g386078c267b_3_18"/>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g386078c267b_3_18"/>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104"/>
        <p:cNvGrpSpPr/>
        <p:nvPr/>
      </p:nvGrpSpPr>
      <p:grpSpPr>
        <a:xfrm>
          <a:off x="0" y="0"/>
          <a:ext cx="0" cy="0"/>
          <a:chOff x="0" y="0"/>
          <a:chExt cx="0" cy="0"/>
        </a:xfrm>
      </p:grpSpPr>
      <p:sp>
        <p:nvSpPr>
          <p:cNvPr id="105" name="Google Shape;105;g386078c267b_3_24"/>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g386078c267b_3_24"/>
          <p:cNvSpPr txBox="1">
            <a:spLocks noGrp="1"/>
          </p:cNvSpPr>
          <p:nvPr>
            <p:ph type="body" idx="1"/>
          </p:nvPr>
        </p:nvSpPr>
        <p:spPr>
          <a:xfrm>
            <a:off x="838203"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g386078c267b_3_24"/>
          <p:cNvSpPr txBox="1">
            <a:spLocks noGrp="1"/>
          </p:cNvSpPr>
          <p:nvPr>
            <p:ph type="body" idx="2"/>
          </p:nvPr>
        </p:nvSpPr>
        <p:spPr>
          <a:xfrm>
            <a:off x="6172200"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g386078c267b_3_24"/>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g386078c267b_3_24"/>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g386078c267b_3_24"/>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111"/>
        <p:cNvGrpSpPr/>
        <p:nvPr/>
      </p:nvGrpSpPr>
      <p:grpSpPr>
        <a:xfrm>
          <a:off x="0" y="0"/>
          <a:ext cx="0" cy="0"/>
          <a:chOff x="0" y="0"/>
          <a:chExt cx="0" cy="0"/>
        </a:xfrm>
      </p:grpSpPr>
      <p:sp>
        <p:nvSpPr>
          <p:cNvPr id="112" name="Google Shape;112;g386078c267b_3_31"/>
          <p:cNvSpPr txBox="1">
            <a:spLocks noGrp="1"/>
          </p:cNvSpPr>
          <p:nvPr>
            <p:ph type="title"/>
          </p:nvPr>
        </p:nvSpPr>
        <p:spPr>
          <a:xfrm>
            <a:off x="839784"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g386078c267b_3_31"/>
          <p:cNvSpPr txBox="1">
            <a:spLocks noGrp="1"/>
          </p:cNvSpPr>
          <p:nvPr>
            <p:ph type="body" idx="1"/>
          </p:nvPr>
        </p:nvSpPr>
        <p:spPr>
          <a:xfrm>
            <a:off x="839784" y="1681160"/>
            <a:ext cx="5157782"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g386078c267b_3_31"/>
          <p:cNvSpPr txBox="1">
            <a:spLocks noGrp="1"/>
          </p:cNvSpPr>
          <p:nvPr>
            <p:ph type="body" idx="2"/>
          </p:nvPr>
        </p:nvSpPr>
        <p:spPr>
          <a:xfrm>
            <a:off x="839784" y="2505071"/>
            <a:ext cx="5157782"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g386078c267b_3_31"/>
          <p:cNvSpPr txBox="1">
            <a:spLocks noGrp="1"/>
          </p:cNvSpPr>
          <p:nvPr>
            <p:ph type="body" idx="3"/>
          </p:nvPr>
        </p:nvSpPr>
        <p:spPr>
          <a:xfrm>
            <a:off x="6172200" y="1681160"/>
            <a:ext cx="5183184"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g386078c267b_3_31"/>
          <p:cNvSpPr txBox="1">
            <a:spLocks noGrp="1"/>
          </p:cNvSpPr>
          <p:nvPr>
            <p:ph type="body" idx="4"/>
          </p:nvPr>
        </p:nvSpPr>
        <p:spPr>
          <a:xfrm>
            <a:off x="6172200" y="2505071"/>
            <a:ext cx="5183184"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g386078c267b_3_31"/>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g386078c267b_3_31"/>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g386078c267b_3_31"/>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120"/>
        <p:cNvGrpSpPr/>
        <p:nvPr/>
      </p:nvGrpSpPr>
      <p:grpSpPr>
        <a:xfrm>
          <a:off x="0" y="0"/>
          <a:ext cx="0" cy="0"/>
          <a:chOff x="0" y="0"/>
          <a:chExt cx="0" cy="0"/>
        </a:xfrm>
      </p:grpSpPr>
      <p:sp>
        <p:nvSpPr>
          <p:cNvPr id="121" name="Google Shape;121;g386078c267b_3_40"/>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g386078c267b_3_40"/>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g386078c267b_3_40"/>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g386078c267b_3_40"/>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125"/>
        <p:cNvGrpSpPr/>
        <p:nvPr/>
      </p:nvGrpSpPr>
      <p:grpSpPr>
        <a:xfrm>
          <a:off x="0" y="0"/>
          <a:ext cx="0" cy="0"/>
          <a:chOff x="0" y="0"/>
          <a:chExt cx="0" cy="0"/>
        </a:xfrm>
      </p:grpSpPr>
      <p:sp>
        <p:nvSpPr>
          <p:cNvPr id="126" name="Google Shape;126;g386078c267b_3_45"/>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g386078c267b_3_45"/>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g386078c267b_3_45"/>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129"/>
        <p:cNvGrpSpPr/>
        <p:nvPr/>
      </p:nvGrpSpPr>
      <p:grpSpPr>
        <a:xfrm>
          <a:off x="0" y="0"/>
          <a:ext cx="0" cy="0"/>
          <a:chOff x="0" y="0"/>
          <a:chExt cx="0" cy="0"/>
        </a:xfrm>
      </p:grpSpPr>
      <p:sp>
        <p:nvSpPr>
          <p:cNvPr id="130" name="Google Shape;130;g386078c267b_3_49"/>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g386078c267b_3_49"/>
          <p:cNvSpPr txBox="1">
            <a:spLocks noGrp="1"/>
          </p:cNvSpPr>
          <p:nvPr>
            <p:ph type="body" idx="1"/>
          </p:nvPr>
        </p:nvSpPr>
        <p:spPr>
          <a:xfrm>
            <a:off x="5183184" y="987423"/>
            <a:ext cx="6172200" cy="4873623"/>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06400" algn="l">
              <a:lnSpc>
                <a:spcPct val="90000"/>
              </a:lnSpc>
              <a:spcBef>
                <a:spcPts val="500"/>
              </a:spcBef>
              <a:spcAft>
                <a:spcPts val="0"/>
              </a:spcAft>
              <a:buClr>
                <a:srgbClr val="000000"/>
              </a:buClr>
              <a:buSzPts val="2800"/>
              <a:buChar char="•"/>
              <a:defRPr sz="2800"/>
            </a:lvl2pPr>
            <a:lvl3pPr marL="1371600" lvl="2" indent="-381000" algn="l">
              <a:lnSpc>
                <a:spcPct val="90000"/>
              </a:lnSpc>
              <a:spcBef>
                <a:spcPts val="500"/>
              </a:spcBef>
              <a:spcAft>
                <a:spcPts val="0"/>
              </a:spcAft>
              <a:buClr>
                <a:srgbClr val="000000"/>
              </a:buClr>
              <a:buSzPts val="2400"/>
              <a:buChar char="•"/>
              <a:defRPr sz="2400"/>
            </a:lvl3pPr>
            <a:lvl4pPr marL="1828800" lvl="3" indent="-355600" algn="l">
              <a:lnSpc>
                <a:spcPct val="90000"/>
              </a:lnSpc>
              <a:spcBef>
                <a:spcPts val="500"/>
              </a:spcBef>
              <a:spcAft>
                <a:spcPts val="0"/>
              </a:spcAft>
              <a:buClr>
                <a:srgbClr val="000000"/>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g386078c267b_3_49"/>
          <p:cNvSpPr txBox="1">
            <a:spLocks noGrp="1"/>
          </p:cNvSpPr>
          <p:nvPr>
            <p:ph type="body" idx="2"/>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g386078c267b_3_49"/>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g386078c267b_3_49"/>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g386078c267b_3_49"/>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136"/>
        <p:cNvGrpSpPr/>
        <p:nvPr/>
      </p:nvGrpSpPr>
      <p:grpSpPr>
        <a:xfrm>
          <a:off x="0" y="0"/>
          <a:ext cx="0" cy="0"/>
          <a:chOff x="0" y="0"/>
          <a:chExt cx="0" cy="0"/>
        </a:xfrm>
      </p:grpSpPr>
      <p:sp>
        <p:nvSpPr>
          <p:cNvPr id="137" name="Google Shape;137;g386078c267b_3_56"/>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g386078c267b_3_56"/>
          <p:cNvSpPr>
            <a:spLocks noGrp="1"/>
          </p:cNvSpPr>
          <p:nvPr>
            <p:ph type="pic" idx="2"/>
          </p:nvPr>
        </p:nvSpPr>
        <p:spPr>
          <a:xfrm>
            <a:off x="5183184" y="987423"/>
            <a:ext cx="6172200" cy="4873623"/>
          </a:xfrm>
          <a:prstGeom prst="rect">
            <a:avLst/>
          </a:prstGeom>
          <a:noFill/>
          <a:ln>
            <a:noFill/>
          </a:ln>
        </p:spPr>
      </p:sp>
      <p:sp>
        <p:nvSpPr>
          <p:cNvPr id="139" name="Google Shape;139;g386078c267b_3_56"/>
          <p:cNvSpPr txBox="1">
            <a:spLocks noGrp="1"/>
          </p:cNvSpPr>
          <p:nvPr>
            <p:ph type="body" idx="1"/>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g386078c267b_3_56"/>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g386078c267b_3_56"/>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386078c267b_3_56"/>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143"/>
        <p:cNvGrpSpPr/>
        <p:nvPr/>
      </p:nvGrpSpPr>
      <p:grpSpPr>
        <a:xfrm>
          <a:off x="0" y="0"/>
          <a:ext cx="0" cy="0"/>
          <a:chOff x="0" y="0"/>
          <a:chExt cx="0" cy="0"/>
        </a:xfrm>
      </p:grpSpPr>
      <p:sp>
        <p:nvSpPr>
          <p:cNvPr id="144" name="Google Shape;144;g386078c267b_3_63"/>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g386078c267b_3_63"/>
          <p:cNvSpPr txBox="1">
            <a:spLocks noGrp="1"/>
          </p:cNvSpPr>
          <p:nvPr>
            <p:ph type="body" idx="1"/>
          </p:nvPr>
        </p:nvSpPr>
        <p:spPr>
          <a:xfrm rot="5400000">
            <a:off x="3920335" y="-1256505"/>
            <a:ext cx="4351336"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g386078c267b_3_63"/>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g386078c267b_3_63"/>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g386078c267b_3_63"/>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149"/>
        <p:cNvGrpSpPr/>
        <p:nvPr/>
      </p:nvGrpSpPr>
      <p:grpSpPr>
        <a:xfrm>
          <a:off x="0" y="0"/>
          <a:ext cx="0" cy="0"/>
          <a:chOff x="0" y="0"/>
          <a:chExt cx="0" cy="0"/>
        </a:xfrm>
      </p:grpSpPr>
      <p:sp>
        <p:nvSpPr>
          <p:cNvPr id="150" name="Google Shape;150;g386078c267b_3_69"/>
          <p:cNvSpPr txBox="1">
            <a:spLocks noGrp="1"/>
          </p:cNvSpPr>
          <p:nvPr>
            <p:ph type="title"/>
          </p:nvPr>
        </p:nvSpPr>
        <p:spPr>
          <a:xfrm rot="5400000">
            <a:off x="7133436" y="1956596"/>
            <a:ext cx="5811834" cy="2628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g386078c267b_3_69"/>
          <p:cNvSpPr txBox="1">
            <a:spLocks noGrp="1"/>
          </p:cNvSpPr>
          <p:nvPr>
            <p:ph type="body" idx="1"/>
          </p:nvPr>
        </p:nvSpPr>
        <p:spPr>
          <a:xfrm rot="5400000">
            <a:off x="1799434" y="-596102"/>
            <a:ext cx="5811834" cy="773429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g386078c267b_3_69"/>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g386078c267b_3_69"/>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g386078c267b_3_69"/>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slovni diapozitiv">
  <p:cSld name="Naslovni diapozitiv">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g38de64fa5bf_1_434"/>
          <p:cNvSpPr txBox="1">
            <a:spLocks noGrp="1"/>
          </p:cNvSpPr>
          <p:nvPr>
            <p:ph type="ctrTitle"/>
          </p:nvPr>
        </p:nvSpPr>
        <p:spPr>
          <a:xfrm>
            <a:off x="543818" y="339529"/>
            <a:ext cx="9144000" cy="2055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4400"/>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38de64fa5bf_1_434"/>
          <p:cNvSpPr txBox="1">
            <a:spLocks noGrp="1"/>
          </p:cNvSpPr>
          <p:nvPr>
            <p:ph type="subTitle" idx="1"/>
          </p:nvPr>
        </p:nvSpPr>
        <p:spPr>
          <a:xfrm>
            <a:off x="543818" y="2580909"/>
            <a:ext cx="6541200" cy="946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800"/>
              <a:buNone/>
              <a:defRPr sz="2800" b="0">
                <a:solidFill>
                  <a:schemeClr val="lt1"/>
                </a:solidFill>
                <a:latin typeface="Arial"/>
                <a:ea typeface="Arial"/>
                <a:cs typeface="Arial"/>
                <a:sym typeface="Arial"/>
              </a:defRPr>
            </a:lvl1pPr>
            <a:lvl2pPr lvl="1" algn="l">
              <a:lnSpc>
                <a:spcPct val="90000"/>
              </a:lnSpc>
              <a:spcBef>
                <a:spcPts val="500"/>
              </a:spcBef>
              <a:spcAft>
                <a:spcPts val="0"/>
              </a:spcAft>
              <a:buSzPts val="2400"/>
              <a:buChar char="•"/>
              <a:defRPr/>
            </a:lvl2pPr>
            <a:lvl3pPr lvl="2" algn="l">
              <a:lnSpc>
                <a:spcPct val="90000"/>
              </a:lnSpc>
              <a:spcBef>
                <a:spcPts val="500"/>
              </a:spcBef>
              <a:spcAft>
                <a:spcPts val="0"/>
              </a:spcAft>
              <a:buSzPts val="20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
              <a:defRPr/>
            </a:lvl5pPr>
            <a:lvl6pPr lvl="5" algn="l">
              <a:lnSpc>
                <a:spcPct val="90000"/>
              </a:lnSpc>
              <a:spcBef>
                <a:spcPts val="500"/>
              </a:spcBef>
              <a:spcAft>
                <a:spcPts val="0"/>
              </a:spcAft>
              <a:buSzPts val="1800"/>
              <a:buChar char="•"/>
              <a:defRPr/>
            </a:lvl6pPr>
            <a:lvl7pPr lvl="6" algn="l">
              <a:lnSpc>
                <a:spcPct val="90000"/>
              </a:lnSpc>
              <a:spcBef>
                <a:spcPts val="500"/>
              </a:spcBef>
              <a:spcAft>
                <a:spcPts val="0"/>
              </a:spcAft>
              <a:buSzPts val="1800"/>
              <a:buChar char="•"/>
              <a:defRPr/>
            </a:lvl7pPr>
            <a:lvl8pPr lvl="7" algn="l">
              <a:lnSpc>
                <a:spcPct val="90000"/>
              </a:lnSpc>
              <a:spcBef>
                <a:spcPts val="500"/>
              </a:spcBef>
              <a:spcAft>
                <a:spcPts val="0"/>
              </a:spcAft>
              <a:buSzPts val="1800"/>
              <a:buChar char="•"/>
              <a:defRPr/>
            </a:lvl8pPr>
            <a:lvl9pPr lvl="8" algn="l">
              <a:lnSpc>
                <a:spcPct val="90000"/>
              </a:lnSpc>
              <a:spcBef>
                <a:spcPts val="500"/>
              </a:spcBef>
              <a:spcAft>
                <a:spcPts val="0"/>
              </a:spcAft>
              <a:buSzPts val="1800"/>
              <a:buChar char="•"/>
              <a:defRPr/>
            </a:lvl9pPr>
          </a:lstStyle>
          <a:p>
            <a:endParaRPr/>
          </a:p>
        </p:txBody>
      </p:sp>
      <p:pic>
        <p:nvPicPr>
          <p:cNvPr id="164" name="Google Shape;164;g38de64fa5bf_1_434" descr="A grey and black sign with a person in a circle&#10;&#10;Description automatically generated"/>
          <p:cNvPicPr preferRelativeResize="0"/>
          <p:nvPr/>
        </p:nvPicPr>
        <p:blipFill rotWithShape="1">
          <a:blip r:embed="rId3">
            <a:alphaModFix/>
          </a:blip>
          <a:srcRect/>
          <a:stretch/>
        </p:blipFill>
        <p:spPr>
          <a:xfrm>
            <a:off x="782811" y="5432430"/>
            <a:ext cx="1249752" cy="432400"/>
          </a:xfrm>
          <a:prstGeom prst="rect">
            <a:avLst/>
          </a:prstGeom>
          <a:noFill/>
          <a:ln>
            <a:noFill/>
          </a:ln>
        </p:spPr>
      </p:pic>
      <p:sp>
        <p:nvSpPr>
          <p:cNvPr id="165" name="Google Shape;165;g38de64fa5bf_1_434"/>
          <p:cNvSpPr txBox="1">
            <a:spLocks noGrp="1"/>
          </p:cNvSpPr>
          <p:nvPr>
            <p:ph type="body" idx="2"/>
          </p:nvPr>
        </p:nvSpPr>
        <p:spPr>
          <a:xfrm>
            <a:off x="543818" y="3677441"/>
            <a:ext cx="6540600" cy="81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sz="2000" b="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66" name="Google Shape;166;g38de64fa5bf_1_434"/>
          <p:cNvSpPr txBox="1">
            <a:spLocks noGrp="1"/>
          </p:cNvSpPr>
          <p:nvPr>
            <p:ph type="body" idx="3"/>
          </p:nvPr>
        </p:nvSpPr>
        <p:spPr>
          <a:xfrm>
            <a:off x="544512" y="4641481"/>
            <a:ext cx="11251200" cy="790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2000" b="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167"/>
        <p:cNvGrpSpPr/>
        <p:nvPr/>
      </p:nvGrpSpPr>
      <p:grpSpPr>
        <a:xfrm>
          <a:off x="0" y="0"/>
          <a:ext cx="0" cy="0"/>
          <a:chOff x="0" y="0"/>
          <a:chExt cx="0" cy="0"/>
        </a:xfrm>
      </p:grpSpPr>
      <p:sp>
        <p:nvSpPr>
          <p:cNvPr id="168" name="Google Shape;168;g38de64fa5bf_1_440"/>
          <p:cNvSpPr txBox="1">
            <a:spLocks noGrp="1"/>
          </p:cNvSpPr>
          <p:nvPr>
            <p:ph type="title"/>
          </p:nvPr>
        </p:nvSpPr>
        <p:spPr>
          <a:xfrm>
            <a:off x="838203" y="36512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38de64fa5bf_1_440"/>
          <p:cNvSpPr txBox="1">
            <a:spLocks noGrp="1"/>
          </p:cNvSpPr>
          <p:nvPr>
            <p:ph type="body" idx="1"/>
          </p:nvPr>
        </p:nvSpPr>
        <p:spPr>
          <a:xfrm>
            <a:off x="838203" y="1825627"/>
            <a:ext cx="10515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g38de64fa5bf_1_440"/>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71" name="Google Shape;171;g38de64fa5bf_1_440"/>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72" name="Google Shape;172;g38de64fa5bf_1_440"/>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173"/>
        <p:cNvGrpSpPr/>
        <p:nvPr/>
      </p:nvGrpSpPr>
      <p:grpSpPr>
        <a:xfrm>
          <a:off x="0" y="0"/>
          <a:ext cx="0" cy="0"/>
          <a:chOff x="0" y="0"/>
          <a:chExt cx="0" cy="0"/>
        </a:xfrm>
      </p:grpSpPr>
      <p:sp>
        <p:nvSpPr>
          <p:cNvPr id="174" name="Google Shape;174;g38de64fa5bf_1_446"/>
          <p:cNvSpPr txBox="1">
            <a:spLocks noGrp="1"/>
          </p:cNvSpPr>
          <p:nvPr>
            <p:ph type="title"/>
          </p:nvPr>
        </p:nvSpPr>
        <p:spPr>
          <a:xfrm>
            <a:off x="839784" y="36512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38de64fa5bf_1_446"/>
          <p:cNvSpPr txBox="1">
            <a:spLocks noGrp="1"/>
          </p:cNvSpPr>
          <p:nvPr>
            <p:ph type="body" idx="1"/>
          </p:nvPr>
        </p:nvSpPr>
        <p:spPr>
          <a:xfrm>
            <a:off x="839784" y="1681160"/>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g38de64fa5bf_1_446"/>
          <p:cNvSpPr txBox="1">
            <a:spLocks noGrp="1"/>
          </p:cNvSpPr>
          <p:nvPr>
            <p:ph type="body" idx="2"/>
          </p:nvPr>
        </p:nvSpPr>
        <p:spPr>
          <a:xfrm>
            <a:off x="839784" y="2505071"/>
            <a:ext cx="51579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g38de64fa5bf_1_446"/>
          <p:cNvSpPr txBox="1">
            <a:spLocks noGrp="1"/>
          </p:cNvSpPr>
          <p:nvPr>
            <p:ph type="body" idx="3"/>
          </p:nvPr>
        </p:nvSpPr>
        <p:spPr>
          <a:xfrm>
            <a:off x="6172200" y="1681160"/>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g38de64fa5bf_1_446"/>
          <p:cNvSpPr txBox="1">
            <a:spLocks noGrp="1"/>
          </p:cNvSpPr>
          <p:nvPr>
            <p:ph type="body" idx="4"/>
          </p:nvPr>
        </p:nvSpPr>
        <p:spPr>
          <a:xfrm>
            <a:off x="6172200" y="2505071"/>
            <a:ext cx="51831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g38de64fa5bf_1_446"/>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80" name="Google Shape;180;g38de64fa5bf_1_446"/>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81" name="Google Shape;181;g38de64fa5bf_1_446"/>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182"/>
        <p:cNvGrpSpPr/>
        <p:nvPr/>
      </p:nvGrpSpPr>
      <p:grpSpPr>
        <a:xfrm>
          <a:off x="0" y="0"/>
          <a:ext cx="0" cy="0"/>
          <a:chOff x="0" y="0"/>
          <a:chExt cx="0" cy="0"/>
        </a:xfrm>
      </p:grpSpPr>
      <p:sp>
        <p:nvSpPr>
          <p:cNvPr id="183" name="Google Shape;183;g38de64fa5bf_1_455"/>
          <p:cNvSpPr txBox="1">
            <a:spLocks noGrp="1"/>
          </p:cNvSpPr>
          <p:nvPr>
            <p:ph type="title"/>
          </p:nvPr>
        </p:nvSpPr>
        <p:spPr>
          <a:xfrm>
            <a:off x="839784"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g38de64fa5bf_1_455"/>
          <p:cNvSpPr txBox="1">
            <a:spLocks noGrp="1"/>
          </p:cNvSpPr>
          <p:nvPr>
            <p:ph type="body" idx="1"/>
          </p:nvPr>
        </p:nvSpPr>
        <p:spPr>
          <a:xfrm>
            <a:off x="5183184" y="987423"/>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06400" algn="l">
              <a:lnSpc>
                <a:spcPct val="90000"/>
              </a:lnSpc>
              <a:spcBef>
                <a:spcPts val="500"/>
              </a:spcBef>
              <a:spcAft>
                <a:spcPts val="0"/>
              </a:spcAft>
              <a:buClr>
                <a:srgbClr val="000000"/>
              </a:buClr>
              <a:buSzPts val="2800"/>
              <a:buChar char="•"/>
              <a:defRPr sz="2800"/>
            </a:lvl2pPr>
            <a:lvl3pPr marL="1371600" lvl="2" indent="-381000" algn="l">
              <a:lnSpc>
                <a:spcPct val="90000"/>
              </a:lnSpc>
              <a:spcBef>
                <a:spcPts val="500"/>
              </a:spcBef>
              <a:spcAft>
                <a:spcPts val="0"/>
              </a:spcAft>
              <a:buClr>
                <a:srgbClr val="000000"/>
              </a:buClr>
              <a:buSzPts val="2400"/>
              <a:buChar char="•"/>
              <a:defRPr sz="2400"/>
            </a:lvl3pPr>
            <a:lvl4pPr marL="1828800" lvl="3" indent="-355600" algn="l">
              <a:lnSpc>
                <a:spcPct val="90000"/>
              </a:lnSpc>
              <a:spcBef>
                <a:spcPts val="500"/>
              </a:spcBef>
              <a:spcAft>
                <a:spcPts val="0"/>
              </a:spcAft>
              <a:buClr>
                <a:srgbClr val="000000"/>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g38de64fa5bf_1_455"/>
          <p:cNvSpPr txBox="1">
            <a:spLocks noGrp="1"/>
          </p:cNvSpPr>
          <p:nvPr>
            <p:ph type="body" idx="2"/>
          </p:nvPr>
        </p:nvSpPr>
        <p:spPr>
          <a:xfrm>
            <a:off x="839784"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g38de64fa5bf_1_455"/>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87" name="Google Shape;187;g38de64fa5bf_1_455"/>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88" name="Google Shape;188;g38de64fa5bf_1_455"/>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189"/>
        <p:cNvGrpSpPr/>
        <p:nvPr/>
      </p:nvGrpSpPr>
      <p:grpSpPr>
        <a:xfrm>
          <a:off x="0" y="0"/>
          <a:ext cx="0" cy="0"/>
          <a:chOff x="0" y="0"/>
          <a:chExt cx="0" cy="0"/>
        </a:xfrm>
      </p:grpSpPr>
      <p:sp>
        <p:nvSpPr>
          <p:cNvPr id="190" name="Google Shape;190;g38de64fa5bf_1_462"/>
          <p:cNvSpPr txBox="1">
            <a:spLocks noGrp="1"/>
          </p:cNvSpPr>
          <p:nvPr>
            <p:ph type="title"/>
          </p:nvPr>
        </p:nvSpPr>
        <p:spPr>
          <a:xfrm>
            <a:off x="839784"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g38de64fa5bf_1_462"/>
          <p:cNvSpPr>
            <a:spLocks noGrp="1"/>
          </p:cNvSpPr>
          <p:nvPr>
            <p:ph type="pic" idx="2"/>
          </p:nvPr>
        </p:nvSpPr>
        <p:spPr>
          <a:xfrm>
            <a:off x="5183184" y="987423"/>
            <a:ext cx="6172200" cy="4873500"/>
          </a:xfrm>
          <a:prstGeom prst="rect">
            <a:avLst/>
          </a:prstGeom>
          <a:noFill/>
          <a:ln>
            <a:noFill/>
          </a:ln>
        </p:spPr>
      </p:sp>
      <p:sp>
        <p:nvSpPr>
          <p:cNvPr id="192" name="Google Shape;192;g38de64fa5bf_1_462"/>
          <p:cNvSpPr txBox="1">
            <a:spLocks noGrp="1"/>
          </p:cNvSpPr>
          <p:nvPr>
            <p:ph type="body" idx="1"/>
          </p:nvPr>
        </p:nvSpPr>
        <p:spPr>
          <a:xfrm>
            <a:off x="839784"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g38de64fa5bf_1_462"/>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4" name="Google Shape;194;g38de64fa5bf_1_462"/>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5" name="Google Shape;195;g38de64fa5bf_1_462"/>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196"/>
        <p:cNvGrpSpPr/>
        <p:nvPr/>
      </p:nvGrpSpPr>
      <p:grpSpPr>
        <a:xfrm>
          <a:off x="0" y="0"/>
          <a:ext cx="0" cy="0"/>
          <a:chOff x="0" y="0"/>
          <a:chExt cx="0" cy="0"/>
        </a:xfrm>
      </p:grpSpPr>
      <p:sp>
        <p:nvSpPr>
          <p:cNvPr id="197" name="Google Shape;197;g38de64fa5bf_1_469"/>
          <p:cNvSpPr txBox="1">
            <a:spLocks noGrp="1"/>
          </p:cNvSpPr>
          <p:nvPr>
            <p:ph type="title"/>
          </p:nvPr>
        </p:nvSpPr>
        <p:spPr>
          <a:xfrm>
            <a:off x="838203" y="36512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g38de64fa5bf_1_469"/>
          <p:cNvSpPr txBox="1">
            <a:spLocks noGrp="1"/>
          </p:cNvSpPr>
          <p:nvPr>
            <p:ph type="body" idx="1"/>
          </p:nvPr>
        </p:nvSpPr>
        <p:spPr>
          <a:xfrm rot="5400000">
            <a:off x="3920403" y="-1256573"/>
            <a:ext cx="4351200"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g38de64fa5bf_1_469"/>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0" name="Google Shape;200;g38de64fa5bf_1_469"/>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1" name="Google Shape;201;g38de64fa5bf_1_469"/>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202"/>
        <p:cNvGrpSpPr/>
        <p:nvPr/>
      </p:nvGrpSpPr>
      <p:grpSpPr>
        <a:xfrm>
          <a:off x="0" y="0"/>
          <a:ext cx="0" cy="0"/>
          <a:chOff x="0" y="0"/>
          <a:chExt cx="0" cy="0"/>
        </a:xfrm>
      </p:grpSpPr>
      <p:sp>
        <p:nvSpPr>
          <p:cNvPr id="203" name="Google Shape;203;g38de64fa5bf_1_475"/>
          <p:cNvSpPr txBox="1">
            <a:spLocks noGrp="1"/>
          </p:cNvSpPr>
          <p:nvPr>
            <p:ph type="title"/>
          </p:nvPr>
        </p:nvSpPr>
        <p:spPr>
          <a:xfrm rot="5400000">
            <a:off x="7133402" y="1956629"/>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g38de64fa5bf_1_475"/>
          <p:cNvSpPr txBox="1">
            <a:spLocks noGrp="1"/>
          </p:cNvSpPr>
          <p:nvPr>
            <p:ph type="body" idx="1"/>
          </p:nvPr>
        </p:nvSpPr>
        <p:spPr>
          <a:xfrm rot="5400000">
            <a:off x="1799399" y="-596071"/>
            <a:ext cx="5811900"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g38de64fa5bf_1_475"/>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6" name="Google Shape;206;g38de64fa5bf_1_475"/>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7" name="Google Shape;207;g38de64fa5bf_1_475"/>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lava odseka"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1847" y="1709735"/>
            <a:ext cx="10515600" cy="28527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1847" y="4589465"/>
            <a:ext cx="10515600" cy="15001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8989"/>
              </a:buClr>
              <a:buSzPts val="2400"/>
              <a:buNone/>
              <a:defRPr sz="2400">
                <a:solidFill>
                  <a:srgbClr val="898989"/>
                </a:solidFill>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7"/>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Naslov in vsebina">
  <p:cSld name="1_Naslov in vsebina">
    <p:bg>
      <p:bgPr>
        <a:solidFill>
          <a:schemeClr val="lt1"/>
        </a:solidFill>
        <a:effectLst/>
      </p:bgPr>
    </p:bg>
    <p:spTree>
      <p:nvGrpSpPr>
        <p:cNvPr id="1" name="Shape 208"/>
        <p:cNvGrpSpPr/>
        <p:nvPr/>
      </p:nvGrpSpPr>
      <p:grpSpPr>
        <a:xfrm>
          <a:off x="0" y="0"/>
          <a:ext cx="0" cy="0"/>
          <a:chOff x="0" y="0"/>
          <a:chExt cx="0" cy="0"/>
        </a:xfrm>
      </p:grpSpPr>
      <p:sp>
        <p:nvSpPr>
          <p:cNvPr id="209" name="Google Shape;209;g38de64fa5bf_1_481"/>
          <p:cNvSpPr txBox="1">
            <a:spLocks noGrp="1"/>
          </p:cNvSpPr>
          <p:nvPr>
            <p:ph type="body" idx="1"/>
          </p:nvPr>
        </p:nvSpPr>
        <p:spPr>
          <a:xfrm>
            <a:off x="403787" y="764704"/>
            <a:ext cx="10972800" cy="54006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400"/>
              </a:spcBef>
              <a:spcAft>
                <a:spcPts val="0"/>
              </a:spcAft>
              <a:buClr>
                <a:schemeClr val="dk1"/>
              </a:buClr>
              <a:buSzPts val="2000"/>
              <a:buFont typeface="Arial"/>
              <a:buNone/>
              <a:defRPr sz="2000" b="0" i="0" u="none" strike="noStrike" cap="none">
                <a:solidFill>
                  <a:schemeClr val="dk1"/>
                </a:solidFill>
                <a:latin typeface="Tahoma"/>
                <a:ea typeface="Tahoma"/>
                <a:cs typeface="Tahoma"/>
                <a:sym typeface="Tahoma"/>
              </a:defRPr>
            </a:lvl1pPr>
            <a:lvl2pPr marL="914400" marR="0" lvl="1" indent="-355600" algn="r">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2pPr>
            <a:lvl3pPr marL="1371600" marR="0" lvl="2" indent="-355600" algn="r">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3pPr>
            <a:lvl4pPr marL="1828800" marR="0" lvl="3" indent="-355600" algn="r">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4pPr>
            <a:lvl5pPr marL="2286000" marR="0" lvl="4" indent="-355600" algn="r">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0" name="Google Shape;210;g38de64fa5bf_1_481"/>
          <p:cNvSpPr/>
          <p:nvPr/>
        </p:nvSpPr>
        <p:spPr>
          <a:xfrm>
            <a:off x="-48683" y="0"/>
            <a:ext cx="113100" cy="68580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Tahoma"/>
              <a:ea typeface="Tahoma"/>
              <a:cs typeface="Tahoma"/>
              <a:sym typeface="Tahoma"/>
            </a:endParaRPr>
          </a:p>
        </p:txBody>
      </p:sp>
      <p:pic>
        <p:nvPicPr>
          <p:cNvPr id="211" name="Google Shape;211;g38de64fa5bf_1_481"/>
          <p:cNvPicPr preferRelativeResize="0"/>
          <p:nvPr/>
        </p:nvPicPr>
        <p:blipFill rotWithShape="1">
          <a:blip r:embed="rId2">
            <a:alphaModFix/>
          </a:blip>
          <a:srcRect/>
          <a:stretch/>
        </p:blipFill>
        <p:spPr>
          <a:xfrm>
            <a:off x="10646449" y="6381329"/>
            <a:ext cx="838751" cy="445739"/>
          </a:xfrm>
          <a:prstGeom prst="rect">
            <a:avLst/>
          </a:prstGeom>
          <a:noFill/>
          <a:ln>
            <a:noFill/>
          </a:ln>
        </p:spPr>
      </p:pic>
      <p:sp>
        <p:nvSpPr>
          <p:cNvPr id="212" name="Google Shape;212;g38de64fa5bf_1_481"/>
          <p:cNvSpPr txBox="1">
            <a:spLocks noGrp="1"/>
          </p:cNvSpPr>
          <p:nvPr>
            <p:ph type="body" idx="2"/>
          </p:nvPr>
        </p:nvSpPr>
        <p:spPr>
          <a:xfrm rot="5400000">
            <a:off x="8451874" y="3116850"/>
            <a:ext cx="6858000" cy="6243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a:lnSpc>
                <a:spcPct val="90000"/>
              </a:lnSpc>
              <a:spcBef>
                <a:spcPts val="240"/>
              </a:spcBef>
              <a:spcAft>
                <a:spcPts val="0"/>
              </a:spcAft>
              <a:buClr>
                <a:schemeClr val="lt1"/>
              </a:buClr>
              <a:buSzPts val="1200"/>
              <a:buFont typeface="Arial"/>
              <a:buNone/>
              <a:defRPr sz="1200" b="0" i="0" u="none" strike="noStrike" cap="none">
                <a:solidFill>
                  <a:schemeClr val="lt1"/>
                </a:solidFill>
                <a:latin typeface="Tahoma"/>
                <a:ea typeface="Tahoma"/>
                <a:cs typeface="Tahoma"/>
                <a:sym typeface="Tahoma"/>
              </a:defRPr>
            </a:lvl1pPr>
            <a:lvl2pPr marL="914400" marR="0" lvl="1" indent="-228600" algn="r">
              <a:lnSpc>
                <a:spcPct val="90000"/>
              </a:lnSpc>
              <a:spcBef>
                <a:spcPts val="280"/>
              </a:spcBef>
              <a:spcAft>
                <a:spcPts val="0"/>
              </a:spcAft>
              <a:buClr>
                <a:schemeClr val="dk1"/>
              </a:buClr>
              <a:buSzPts val="1400"/>
              <a:buFont typeface="Arial"/>
              <a:buNone/>
              <a:defRPr sz="1400" b="0" i="0" u="none" strike="noStrike" cap="none">
                <a:solidFill>
                  <a:schemeClr val="dk1"/>
                </a:solidFill>
                <a:latin typeface="Tahoma"/>
                <a:ea typeface="Tahoma"/>
                <a:cs typeface="Tahoma"/>
                <a:sym typeface="Tahoma"/>
              </a:defRPr>
            </a:lvl2pPr>
            <a:lvl3pPr marL="1371600" marR="0" lvl="2" indent="-317500" algn="r">
              <a:lnSpc>
                <a:spcPct val="90000"/>
              </a:lnSpc>
              <a:spcBef>
                <a:spcPts val="28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17500" algn="r">
              <a:lnSpc>
                <a:spcPct val="90000"/>
              </a:lnSpc>
              <a:spcBef>
                <a:spcPts val="28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4pPr>
            <a:lvl5pPr marL="2286000" marR="0" lvl="4" indent="-317500" algn="r">
              <a:lnSpc>
                <a:spcPct val="90000"/>
              </a:lnSpc>
              <a:spcBef>
                <a:spcPts val="28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3" name="Google Shape;213;g38de64fa5bf_1_481"/>
          <p:cNvSpPr txBox="1">
            <a:spLocks noGrp="1"/>
          </p:cNvSpPr>
          <p:nvPr>
            <p:ph type="title"/>
          </p:nvPr>
        </p:nvSpPr>
        <p:spPr>
          <a:xfrm>
            <a:off x="403787" y="134390"/>
            <a:ext cx="10950000" cy="5493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9D0A0E"/>
              </a:buClr>
              <a:buSzPts val="2800"/>
              <a:buFont typeface="Verdana"/>
              <a:buNone/>
              <a:defRPr sz="2800" b="1" i="0" u="none" strike="noStrike" cap="none">
                <a:solidFill>
                  <a:srgbClr val="9D0A0E"/>
                </a:solidFill>
                <a:latin typeface="Verdana"/>
                <a:ea typeface="Verdana"/>
                <a:cs typeface="Verdana"/>
                <a:sym typeface="Verdana"/>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1_Naslov in vsebina">
  <p:cSld name="1_Naslov in vsebina 2">
    <p:bg>
      <p:bgPr>
        <a:solidFill>
          <a:schemeClr val="lt1"/>
        </a:solidFill>
        <a:effectLst/>
      </p:bgPr>
    </p:bg>
    <p:spTree>
      <p:nvGrpSpPr>
        <p:cNvPr id="1" name="Shape 214"/>
        <p:cNvGrpSpPr/>
        <p:nvPr/>
      </p:nvGrpSpPr>
      <p:grpSpPr>
        <a:xfrm>
          <a:off x="0" y="0"/>
          <a:ext cx="0" cy="0"/>
          <a:chOff x="0" y="0"/>
          <a:chExt cx="0" cy="0"/>
        </a:xfrm>
      </p:grpSpPr>
      <p:sp>
        <p:nvSpPr>
          <p:cNvPr id="215" name="Google Shape;215;g38de64fa5bf_1_487"/>
          <p:cNvSpPr txBox="1">
            <a:spLocks noGrp="1"/>
          </p:cNvSpPr>
          <p:nvPr>
            <p:ph type="body" idx="1"/>
          </p:nvPr>
        </p:nvSpPr>
        <p:spPr>
          <a:xfrm>
            <a:off x="403787" y="764704"/>
            <a:ext cx="10972800" cy="5400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2000">
                <a:latin typeface="Tahoma"/>
                <a:ea typeface="Tahoma"/>
                <a:cs typeface="Tahoma"/>
                <a:sym typeface="Tahoma"/>
              </a:defRPr>
            </a:lvl1pPr>
            <a:lvl2pPr marL="914400" lvl="1" indent="-381000" algn="l">
              <a:lnSpc>
                <a:spcPct val="90000"/>
              </a:lnSpc>
              <a:spcBef>
                <a:spcPts val="500"/>
              </a:spcBef>
              <a:spcAft>
                <a:spcPts val="0"/>
              </a:spcAft>
              <a:buSzPts val="2400"/>
              <a:buChar char="•"/>
              <a:defRPr sz="2000">
                <a:latin typeface="Tahoma"/>
                <a:ea typeface="Tahoma"/>
                <a:cs typeface="Tahoma"/>
                <a:sym typeface="Tahoma"/>
              </a:defRPr>
            </a:lvl2pPr>
            <a:lvl3pPr marL="1371600" lvl="2" indent="-355600" algn="l">
              <a:lnSpc>
                <a:spcPct val="90000"/>
              </a:lnSpc>
              <a:spcBef>
                <a:spcPts val="500"/>
              </a:spcBef>
              <a:spcAft>
                <a:spcPts val="0"/>
              </a:spcAft>
              <a:buSzPts val="2000"/>
              <a:buChar char="•"/>
              <a:defRPr sz="2000">
                <a:latin typeface="Tahoma"/>
                <a:ea typeface="Tahoma"/>
                <a:cs typeface="Tahoma"/>
                <a:sym typeface="Tahoma"/>
              </a:defRPr>
            </a:lvl3pPr>
            <a:lvl4pPr marL="1828800" lvl="3" indent="-342900" algn="l">
              <a:lnSpc>
                <a:spcPct val="90000"/>
              </a:lnSpc>
              <a:spcBef>
                <a:spcPts val="500"/>
              </a:spcBef>
              <a:spcAft>
                <a:spcPts val="0"/>
              </a:spcAft>
              <a:buSzPts val="1800"/>
              <a:buChar char="•"/>
              <a:defRPr sz="2000">
                <a:latin typeface="Tahoma"/>
                <a:ea typeface="Tahoma"/>
                <a:cs typeface="Tahoma"/>
                <a:sym typeface="Tahoma"/>
              </a:defRPr>
            </a:lvl4pPr>
            <a:lvl5pPr marL="2286000" lvl="4" indent="-342900" algn="l">
              <a:lnSpc>
                <a:spcPct val="90000"/>
              </a:lnSpc>
              <a:spcBef>
                <a:spcPts val="500"/>
              </a:spcBef>
              <a:spcAft>
                <a:spcPts val="0"/>
              </a:spcAft>
              <a:buSzPts val="1800"/>
              <a:buChar char="•"/>
              <a:defRPr sz="2000">
                <a:latin typeface="Tahoma"/>
                <a:ea typeface="Tahoma"/>
                <a:cs typeface="Tahoma"/>
                <a:sym typeface="Tahoma"/>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16" name="Google Shape;216;g38de64fa5bf_1_487"/>
          <p:cNvSpPr/>
          <p:nvPr/>
        </p:nvSpPr>
        <p:spPr>
          <a:xfrm>
            <a:off x="-48683" y="0"/>
            <a:ext cx="113100" cy="68580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Tahoma"/>
              <a:ea typeface="Tahoma"/>
              <a:cs typeface="Tahoma"/>
              <a:sym typeface="Tahoma"/>
            </a:endParaRPr>
          </a:p>
        </p:txBody>
      </p:sp>
      <p:pic>
        <p:nvPicPr>
          <p:cNvPr id="217" name="Google Shape;217;g38de64fa5bf_1_487"/>
          <p:cNvPicPr preferRelativeResize="0"/>
          <p:nvPr/>
        </p:nvPicPr>
        <p:blipFill rotWithShape="1">
          <a:blip r:embed="rId2">
            <a:alphaModFix/>
          </a:blip>
          <a:srcRect/>
          <a:stretch/>
        </p:blipFill>
        <p:spPr>
          <a:xfrm>
            <a:off x="10646449" y="6381329"/>
            <a:ext cx="838751" cy="445739"/>
          </a:xfrm>
          <a:prstGeom prst="rect">
            <a:avLst/>
          </a:prstGeom>
          <a:noFill/>
          <a:ln>
            <a:noFill/>
          </a:ln>
        </p:spPr>
      </p:pic>
      <p:sp>
        <p:nvSpPr>
          <p:cNvPr id="218" name="Google Shape;218;g38de64fa5bf_1_487"/>
          <p:cNvSpPr txBox="1">
            <a:spLocks noGrp="1"/>
          </p:cNvSpPr>
          <p:nvPr>
            <p:ph type="body" idx="2"/>
          </p:nvPr>
        </p:nvSpPr>
        <p:spPr>
          <a:xfrm rot="5400000">
            <a:off x="8451874" y="3116850"/>
            <a:ext cx="6858000" cy="6243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lvl1pPr marL="457200" lvl="0" indent="-406400" algn="l">
              <a:lnSpc>
                <a:spcPct val="90000"/>
              </a:lnSpc>
              <a:spcBef>
                <a:spcPts val="1000"/>
              </a:spcBef>
              <a:spcAft>
                <a:spcPts val="0"/>
              </a:spcAft>
              <a:buSzPts val="2800"/>
              <a:buChar char="•"/>
              <a:defRPr sz="1200">
                <a:solidFill>
                  <a:schemeClr val="lt1"/>
                </a:solidFill>
                <a:latin typeface="Tahoma"/>
                <a:ea typeface="Tahoma"/>
                <a:cs typeface="Tahoma"/>
                <a:sym typeface="Tahoma"/>
              </a:defRPr>
            </a:lvl1pPr>
            <a:lvl2pPr marL="914400" lvl="1" indent="-228600" algn="l">
              <a:lnSpc>
                <a:spcPct val="90000"/>
              </a:lnSpc>
              <a:spcBef>
                <a:spcPts val="500"/>
              </a:spcBef>
              <a:spcAft>
                <a:spcPts val="0"/>
              </a:spcAft>
              <a:buSzPts val="2400"/>
              <a:buNone/>
              <a:defRPr sz="1400">
                <a:latin typeface="Tahoma"/>
                <a:ea typeface="Tahoma"/>
                <a:cs typeface="Tahoma"/>
                <a:sym typeface="Tahoma"/>
              </a:defRPr>
            </a:lvl2pPr>
            <a:lvl3pPr marL="1371600" lvl="2" indent="-355600" algn="l">
              <a:lnSpc>
                <a:spcPct val="90000"/>
              </a:lnSpc>
              <a:spcBef>
                <a:spcPts val="500"/>
              </a:spcBef>
              <a:spcAft>
                <a:spcPts val="0"/>
              </a:spcAft>
              <a:buSzPts val="2000"/>
              <a:buChar char="•"/>
              <a:defRPr sz="1400">
                <a:latin typeface="Tahoma"/>
                <a:ea typeface="Tahoma"/>
                <a:cs typeface="Tahoma"/>
                <a:sym typeface="Tahoma"/>
              </a:defRPr>
            </a:lvl3pPr>
            <a:lvl4pPr marL="1828800" lvl="3" indent="-342900" algn="l">
              <a:lnSpc>
                <a:spcPct val="90000"/>
              </a:lnSpc>
              <a:spcBef>
                <a:spcPts val="500"/>
              </a:spcBef>
              <a:spcAft>
                <a:spcPts val="0"/>
              </a:spcAft>
              <a:buSzPts val="1800"/>
              <a:buChar char="•"/>
              <a:defRPr sz="1400">
                <a:latin typeface="Tahoma"/>
                <a:ea typeface="Tahoma"/>
                <a:cs typeface="Tahoma"/>
                <a:sym typeface="Tahoma"/>
              </a:defRPr>
            </a:lvl4pPr>
            <a:lvl5pPr marL="2286000" lvl="4" indent="-342900" algn="l">
              <a:lnSpc>
                <a:spcPct val="90000"/>
              </a:lnSpc>
              <a:spcBef>
                <a:spcPts val="500"/>
              </a:spcBef>
              <a:spcAft>
                <a:spcPts val="0"/>
              </a:spcAft>
              <a:buSzPts val="1800"/>
              <a:buChar char="•"/>
              <a:defRPr sz="1400">
                <a:latin typeface="Tahoma"/>
                <a:ea typeface="Tahoma"/>
                <a:cs typeface="Tahoma"/>
                <a:sym typeface="Tahoma"/>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19" name="Google Shape;219;g38de64fa5bf_1_487"/>
          <p:cNvSpPr txBox="1">
            <a:spLocks noGrp="1"/>
          </p:cNvSpPr>
          <p:nvPr>
            <p:ph type="title"/>
          </p:nvPr>
        </p:nvSpPr>
        <p:spPr>
          <a:xfrm>
            <a:off x="403787" y="134390"/>
            <a:ext cx="10950000" cy="549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2800">
                <a:solidFill>
                  <a:srgbClr val="9D0A0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2_Naslov in vsebina">
  <p:cSld name="2_Naslov in vsebina">
    <p:bg>
      <p:bgPr>
        <a:solidFill>
          <a:schemeClr val="lt1"/>
        </a:solidFill>
        <a:effectLst/>
      </p:bgPr>
    </p:bg>
    <p:spTree>
      <p:nvGrpSpPr>
        <p:cNvPr id="1" name="Shape 220"/>
        <p:cNvGrpSpPr/>
        <p:nvPr/>
      </p:nvGrpSpPr>
      <p:grpSpPr>
        <a:xfrm>
          <a:off x="0" y="0"/>
          <a:ext cx="0" cy="0"/>
          <a:chOff x="0" y="0"/>
          <a:chExt cx="0" cy="0"/>
        </a:xfrm>
      </p:grpSpPr>
      <p:sp>
        <p:nvSpPr>
          <p:cNvPr id="221" name="Google Shape;221;g38de64fa5bf_1_493"/>
          <p:cNvSpPr txBox="1">
            <a:spLocks noGrp="1"/>
          </p:cNvSpPr>
          <p:nvPr>
            <p:ph type="body" idx="1"/>
          </p:nvPr>
        </p:nvSpPr>
        <p:spPr>
          <a:xfrm>
            <a:off x="403787" y="764704"/>
            <a:ext cx="10972800" cy="5400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2000">
                <a:latin typeface="Tahoma"/>
                <a:ea typeface="Tahoma"/>
                <a:cs typeface="Tahoma"/>
                <a:sym typeface="Tahoma"/>
              </a:defRPr>
            </a:lvl1pPr>
            <a:lvl2pPr marL="914400" lvl="1" indent="-381000" algn="l">
              <a:lnSpc>
                <a:spcPct val="90000"/>
              </a:lnSpc>
              <a:spcBef>
                <a:spcPts val="500"/>
              </a:spcBef>
              <a:spcAft>
                <a:spcPts val="0"/>
              </a:spcAft>
              <a:buSzPts val="2400"/>
              <a:buChar char="•"/>
              <a:defRPr sz="2000">
                <a:latin typeface="Tahoma"/>
                <a:ea typeface="Tahoma"/>
                <a:cs typeface="Tahoma"/>
                <a:sym typeface="Tahoma"/>
              </a:defRPr>
            </a:lvl2pPr>
            <a:lvl3pPr marL="1371600" lvl="2" indent="-355600" algn="l">
              <a:lnSpc>
                <a:spcPct val="90000"/>
              </a:lnSpc>
              <a:spcBef>
                <a:spcPts val="500"/>
              </a:spcBef>
              <a:spcAft>
                <a:spcPts val="0"/>
              </a:spcAft>
              <a:buSzPts val="2000"/>
              <a:buChar char="•"/>
              <a:defRPr sz="2000">
                <a:latin typeface="Tahoma"/>
                <a:ea typeface="Tahoma"/>
                <a:cs typeface="Tahoma"/>
                <a:sym typeface="Tahoma"/>
              </a:defRPr>
            </a:lvl3pPr>
            <a:lvl4pPr marL="1828800" lvl="3" indent="-342900" algn="l">
              <a:lnSpc>
                <a:spcPct val="90000"/>
              </a:lnSpc>
              <a:spcBef>
                <a:spcPts val="500"/>
              </a:spcBef>
              <a:spcAft>
                <a:spcPts val="0"/>
              </a:spcAft>
              <a:buSzPts val="1800"/>
              <a:buChar char="•"/>
              <a:defRPr sz="2000">
                <a:latin typeface="Tahoma"/>
                <a:ea typeface="Tahoma"/>
                <a:cs typeface="Tahoma"/>
                <a:sym typeface="Tahoma"/>
              </a:defRPr>
            </a:lvl4pPr>
            <a:lvl5pPr marL="2286000" lvl="4" indent="-342900" algn="l">
              <a:lnSpc>
                <a:spcPct val="90000"/>
              </a:lnSpc>
              <a:spcBef>
                <a:spcPts val="500"/>
              </a:spcBef>
              <a:spcAft>
                <a:spcPts val="0"/>
              </a:spcAft>
              <a:buSzPts val="1800"/>
              <a:buChar char="•"/>
              <a:defRPr sz="2000">
                <a:latin typeface="Tahoma"/>
                <a:ea typeface="Tahoma"/>
                <a:cs typeface="Tahoma"/>
                <a:sym typeface="Tahoma"/>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2" name="Google Shape;222;g38de64fa5bf_1_493"/>
          <p:cNvSpPr/>
          <p:nvPr/>
        </p:nvSpPr>
        <p:spPr>
          <a:xfrm>
            <a:off x="-48683" y="0"/>
            <a:ext cx="113100" cy="68580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ahoma"/>
              <a:ea typeface="Tahoma"/>
              <a:cs typeface="Tahoma"/>
              <a:sym typeface="Tahoma"/>
            </a:endParaRPr>
          </a:p>
        </p:txBody>
      </p:sp>
      <p:pic>
        <p:nvPicPr>
          <p:cNvPr id="223" name="Google Shape;223;g38de64fa5bf_1_493"/>
          <p:cNvPicPr preferRelativeResize="0"/>
          <p:nvPr/>
        </p:nvPicPr>
        <p:blipFill rotWithShape="1">
          <a:blip r:embed="rId2">
            <a:alphaModFix/>
          </a:blip>
          <a:srcRect/>
          <a:stretch/>
        </p:blipFill>
        <p:spPr>
          <a:xfrm>
            <a:off x="10646449" y="6381329"/>
            <a:ext cx="838751" cy="445739"/>
          </a:xfrm>
          <a:prstGeom prst="rect">
            <a:avLst/>
          </a:prstGeom>
          <a:noFill/>
          <a:ln>
            <a:noFill/>
          </a:ln>
        </p:spPr>
      </p:pic>
      <p:sp>
        <p:nvSpPr>
          <p:cNvPr id="224" name="Google Shape;224;g38de64fa5bf_1_493"/>
          <p:cNvSpPr txBox="1">
            <a:spLocks noGrp="1"/>
          </p:cNvSpPr>
          <p:nvPr>
            <p:ph type="body" idx="2"/>
          </p:nvPr>
        </p:nvSpPr>
        <p:spPr>
          <a:xfrm rot="5400000">
            <a:off x="8451874" y="3116850"/>
            <a:ext cx="6858000" cy="6243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lvl1pPr marL="457200" lvl="0" indent="-406400" algn="l">
              <a:lnSpc>
                <a:spcPct val="90000"/>
              </a:lnSpc>
              <a:spcBef>
                <a:spcPts val="1000"/>
              </a:spcBef>
              <a:spcAft>
                <a:spcPts val="0"/>
              </a:spcAft>
              <a:buSzPts val="2800"/>
              <a:buChar char="•"/>
              <a:defRPr sz="1200">
                <a:solidFill>
                  <a:schemeClr val="lt1"/>
                </a:solidFill>
                <a:latin typeface="Tahoma"/>
                <a:ea typeface="Tahoma"/>
                <a:cs typeface="Tahoma"/>
                <a:sym typeface="Tahoma"/>
              </a:defRPr>
            </a:lvl1pPr>
            <a:lvl2pPr marL="914400" lvl="1" indent="-228600" algn="l">
              <a:lnSpc>
                <a:spcPct val="90000"/>
              </a:lnSpc>
              <a:spcBef>
                <a:spcPts val="500"/>
              </a:spcBef>
              <a:spcAft>
                <a:spcPts val="0"/>
              </a:spcAft>
              <a:buSzPts val="2400"/>
              <a:buNone/>
              <a:defRPr sz="1400">
                <a:latin typeface="Tahoma"/>
                <a:ea typeface="Tahoma"/>
                <a:cs typeface="Tahoma"/>
                <a:sym typeface="Tahoma"/>
              </a:defRPr>
            </a:lvl2pPr>
            <a:lvl3pPr marL="1371600" lvl="2" indent="-355600" algn="l">
              <a:lnSpc>
                <a:spcPct val="90000"/>
              </a:lnSpc>
              <a:spcBef>
                <a:spcPts val="500"/>
              </a:spcBef>
              <a:spcAft>
                <a:spcPts val="0"/>
              </a:spcAft>
              <a:buSzPts val="2000"/>
              <a:buChar char="•"/>
              <a:defRPr sz="1400">
                <a:latin typeface="Tahoma"/>
                <a:ea typeface="Tahoma"/>
                <a:cs typeface="Tahoma"/>
                <a:sym typeface="Tahoma"/>
              </a:defRPr>
            </a:lvl3pPr>
            <a:lvl4pPr marL="1828800" lvl="3" indent="-342900" algn="l">
              <a:lnSpc>
                <a:spcPct val="90000"/>
              </a:lnSpc>
              <a:spcBef>
                <a:spcPts val="500"/>
              </a:spcBef>
              <a:spcAft>
                <a:spcPts val="0"/>
              </a:spcAft>
              <a:buSzPts val="1800"/>
              <a:buChar char="•"/>
              <a:defRPr sz="1400">
                <a:latin typeface="Tahoma"/>
                <a:ea typeface="Tahoma"/>
                <a:cs typeface="Tahoma"/>
                <a:sym typeface="Tahoma"/>
              </a:defRPr>
            </a:lvl4pPr>
            <a:lvl5pPr marL="2286000" lvl="4" indent="-342900" algn="l">
              <a:lnSpc>
                <a:spcPct val="90000"/>
              </a:lnSpc>
              <a:spcBef>
                <a:spcPts val="500"/>
              </a:spcBef>
              <a:spcAft>
                <a:spcPts val="0"/>
              </a:spcAft>
              <a:buSzPts val="1800"/>
              <a:buChar char="•"/>
              <a:defRPr sz="1400">
                <a:latin typeface="Tahoma"/>
                <a:ea typeface="Tahoma"/>
                <a:cs typeface="Tahoma"/>
                <a:sym typeface="Tahoma"/>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5" name="Google Shape;225;g38de64fa5bf_1_493"/>
          <p:cNvSpPr txBox="1">
            <a:spLocks noGrp="1"/>
          </p:cNvSpPr>
          <p:nvPr>
            <p:ph type="title"/>
          </p:nvPr>
        </p:nvSpPr>
        <p:spPr>
          <a:xfrm>
            <a:off x="403787" y="134390"/>
            <a:ext cx="10950000" cy="549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2800">
                <a:solidFill>
                  <a:srgbClr val="9D0A0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232"/>
        <p:cNvGrpSpPr/>
        <p:nvPr/>
      </p:nvGrpSpPr>
      <p:grpSpPr>
        <a:xfrm>
          <a:off x="0" y="0"/>
          <a:ext cx="0" cy="0"/>
          <a:chOff x="0" y="0"/>
          <a:chExt cx="0" cy="0"/>
        </a:xfrm>
      </p:grpSpPr>
      <p:sp>
        <p:nvSpPr>
          <p:cNvPr id="233" name="Google Shape;233;g39b3cadeac5_1_711"/>
          <p:cNvSpPr txBox="1">
            <a:spLocks noGrp="1"/>
          </p:cNvSpPr>
          <p:nvPr>
            <p:ph type="title"/>
          </p:nvPr>
        </p:nvSpPr>
        <p:spPr>
          <a:xfrm>
            <a:off x="838203" y="36512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g39b3cadeac5_1_711"/>
          <p:cNvSpPr txBox="1">
            <a:spLocks noGrp="1"/>
          </p:cNvSpPr>
          <p:nvPr>
            <p:ph type="body" idx="1"/>
          </p:nvPr>
        </p:nvSpPr>
        <p:spPr>
          <a:xfrm>
            <a:off x="838203" y="1825627"/>
            <a:ext cx="10515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g39b3cadeac5_1_711"/>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g39b3cadeac5_1_711"/>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g39b3cadeac5_1_711"/>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238"/>
        <p:cNvGrpSpPr/>
        <p:nvPr/>
      </p:nvGrpSpPr>
      <p:grpSpPr>
        <a:xfrm>
          <a:off x="0" y="0"/>
          <a:ext cx="0" cy="0"/>
          <a:chOff x="0" y="0"/>
          <a:chExt cx="0" cy="0"/>
        </a:xfrm>
      </p:grpSpPr>
      <p:sp>
        <p:nvSpPr>
          <p:cNvPr id="239" name="Google Shape;239;g39b3cadeac5_1_717"/>
          <p:cNvSpPr txBox="1">
            <a:spLocks noGrp="1"/>
          </p:cNvSpPr>
          <p:nvPr>
            <p:ph type="title"/>
          </p:nvPr>
        </p:nvSpPr>
        <p:spPr>
          <a:xfrm>
            <a:off x="838203" y="36512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g39b3cadeac5_1_717"/>
          <p:cNvSpPr txBox="1">
            <a:spLocks noGrp="1"/>
          </p:cNvSpPr>
          <p:nvPr>
            <p:ph type="body" idx="1"/>
          </p:nvPr>
        </p:nvSpPr>
        <p:spPr>
          <a:xfrm>
            <a:off x="838203" y="1825627"/>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g39b3cadeac5_1_717"/>
          <p:cNvSpPr txBox="1">
            <a:spLocks noGrp="1"/>
          </p:cNvSpPr>
          <p:nvPr>
            <p:ph type="body" idx="2"/>
          </p:nvPr>
        </p:nvSpPr>
        <p:spPr>
          <a:xfrm>
            <a:off x="6172200" y="1825627"/>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g39b3cadeac5_1_717"/>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g39b3cadeac5_1_717"/>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g39b3cadeac5_1_717"/>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245"/>
        <p:cNvGrpSpPr/>
        <p:nvPr/>
      </p:nvGrpSpPr>
      <p:grpSpPr>
        <a:xfrm>
          <a:off x="0" y="0"/>
          <a:ext cx="0" cy="0"/>
          <a:chOff x="0" y="0"/>
          <a:chExt cx="0" cy="0"/>
        </a:xfrm>
      </p:grpSpPr>
      <p:sp>
        <p:nvSpPr>
          <p:cNvPr id="246" name="Google Shape;246;g39b3cadeac5_1_724"/>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g39b3cadeac5_1_724"/>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g39b3cadeac5_1_724"/>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249"/>
        <p:cNvGrpSpPr/>
        <p:nvPr/>
      </p:nvGrpSpPr>
      <p:grpSpPr>
        <a:xfrm>
          <a:off x="0" y="0"/>
          <a:ext cx="0" cy="0"/>
          <a:chOff x="0" y="0"/>
          <a:chExt cx="0" cy="0"/>
        </a:xfrm>
      </p:grpSpPr>
      <p:sp>
        <p:nvSpPr>
          <p:cNvPr id="250" name="Google Shape;250;g39b3cadeac5_1_728"/>
          <p:cNvSpPr txBox="1">
            <a:spLocks noGrp="1"/>
          </p:cNvSpPr>
          <p:nvPr>
            <p:ph type="title"/>
          </p:nvPr>
        </p:nvSpPr>
        <p:spPr>
          <a:xfrm>
            <a:off x="839784" y="36512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g39b3cadeac5_1_728"/>
          <p:cNvSpPr txBox="1">
            <a:spLocks noGrp="1"/>
          </p:cNvSpPr>
          <p:nvPr>
            <p:ph type="body" idx="1"/>
          </p:nvPr>
        </p:nvSpPr>
        <p:spPr>
          <a:xfrm>
            <a:off x="839784" y="1681160"/>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g39b3cadeac5_1_728"/>
          <p:cNvSpPr txBox="1">
            <a:spLocks noGrp="1"/>
          </p:cNvSpPr>
          <p:nvPr>
            <p:ph type="body" idx="2"/>
          </p:nvPr>
        </p:nvSpPr>
        <p:spPr>
          <a:xfrm>
            <a:off x="839784" y="2505071"/>
            <a:ext cx="51579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g39b3cadeac5_1_728"/>
          <p:cNvSpPr txBox="1">
            <a:spLocks noGrp="1"/>
          </p:cNvSpPr>
          <p:nvPr>
            <p:ph type="body" idx="3"/>
          </p:nvPr>
        </p:nvSpPr>
        <p:spPr>
          <a:xfrm>
            <a:off x="6172200" y="1681160"/>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g39b3cadeac5_1_728"/>
          <p:cNvSpPr txBox="1">
            <a:spLocks noGrp="1"/>
          </p:cNvSpPr>
          <p:nvPr>
            <p:ph type="body" idx="4"/>
          </p:nvPr>
        </p:nvSpPr>
        <p:spPr>
          <a:xfrm>
            <a:off x="6172200" y="2505071"/>
            <a:ext cx="51831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g39b3cadeac5_1_728"/>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g39b3cadeac5_1_728"/>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g39b3cadeac5_1_728"/>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258"/>
        <p:cNvGrpSpPr/>
        <p:nvPr/>
      </p:nvGrpSpPr>
      <p:grpSpPr>
        <a:xfrm>
          <a:off x="0" y="0"/>
          <a:ext cx="0" cy="0"/>
          <a:chOff x="0" y="0"/>
          <a:chExt cx="0" cy="0"/>
        </a:xfrm>
      </p:grpSpPr>
      <p:sp>
        <p:nvSpPr>
          <p:cNvPr id="259" name="Google Shape;259;g39b3cadeac5_1_737"/>
          <p:cNvSpPr txBox="1">
            <a:spLocks noGrp="1"/>
          </p:cNvSpPr>
          <p:nvPr>
            <p:ph type="title"/>
          </p:nvPr>
        </p:nvSpPr>
        <p:spPr>
          <a:xfrm>
            <a:off x="839784"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g39b3cadeac5_1_737"/>
          <p:cNvSpPr txBox="1">
            <a:spLocks noGrp="1"/>
          </p:cNvSpPr>
          <p:nvPr>
            <p:ph type="body" idx="1"/>
          </p:nvPr>
        </p:nvSpPr>
        <p:spPr>
          <a:xfrm>
            <a:off x="5183184" y="987423"/>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06400" algn="l">
              <a:lnSpc>
                <a:spcPct val="90000"/>
              </a:lnSpc>
              <a:spcBef>
                <a:spcPts val="500"/>
              </a:spcBef>
              <a:spcAft>
                <a:spcPts val="0"/>
              </a:spcAft>
              <a:buClr>
                <a:srgbClr val="000000"/>
              </a:buClr>
              <a:buSzPts val="2800"/>
              <a:buChar char="•"/>
              <a:defRPr sz="2800"/>
            </a:lvl2pPr>
            <a:lvl3pPr marL="1371600" lvl="2" indent="-381000" algn="l">
              <a:lnSpc>
                <a:spcPct val="90000"/>
              </a:lnSpc>
              <a:spcBef>
                <a:spcPts val="500"/>
              </a:spcBef>
              <a:spcAft>
                <a:spcPts val="0"/>
              </a:spcAft>
              <a:buClr>
                <a:srgbClr val="000000"/>
              </a:buClr>
              <a:buSzPts val="2400"/>
              <a:buChar char="•"/>
              <a:defRPr sz="2400"/>
            </a:lvl3pPr>
            <a:lvl4pPr marL="1828800" lvl="3" indent="-355600" algn="l">
              <a:lnSpc>
                <a:spcPct val="90000"/>
              </a:lnSpc>
              <a:spcBef>
                <a:spcPts val="500"/>
              </a:spcBef>
              <a:spcAft>
                <a:spcPts val="0"/>
              </a:spcAft>
              <a:buClr>
                <a:srgbClr val="000000"/>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g39b3cadeac5_1_737"/>
          <p:cNvSpPr txBox="1">
            <a:spLocks noGrp="1"/>
          </p:cNvSpPr>
          <p:nvPr>
            <p:ph type="body" idx="2"/>
          </p:nvPr>
        </p:nvSpPr>
        <p:spPr>
          <a:xfrm>
            <a:off x="839784"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g39b3cadeac5_1_737"/>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g39b3cadeac5_1_737"/>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g39b3cadeac5_1_737"/>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265"/>
        <p:cNvGrpSpPr/>
        <p:nvPr/>
      </p:nvGrpSpPr>
      <p:grpSpPr>
        <a:xfrm>
          <a:off x="0" y="0"/>
          <a:ext cx="0" cy="0"/>
          <a:chOff x="0" y="0"/>
          <a:chExt cx="0" cy="0"/>
        </a:xfrm>
      </p:grpSpPr>
      <p:sp>
        <p:nvSpPr>
          <p:cNvPr id="266" name="Google Shape;266;g39b3cadeac5_1_744"/>
          <p:cNvSpPr txBox="1">
            <a:spLocks noGrp="1"/>
          </p:cNvSpPr>
          <p:nvPr>
            <p:ph type="title"/>
          </p:nvPr>
        </p:nvSpPr>
        <p:spPr>
          <a:xfrm>
            <a:off x="839784"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g39b3cadeac5_1_744"/>
          <p:cNvSpPr>
            <a:spLocks noGrp="1"/>
          </p:cNvSpPr>
          <p:nvPr>
            <p:ph type="pic" idx="2"/>
          </p:nvPr>
        </p:nvSpPr>
        <p:spPr>
          <a:xfrm>
            <a:off x="5183184" y="987423"/>
            <a:ext cx="6172200" cy="4873500"/>
          </a:xfrm>
          <a:prstGeom prst="rect">
            <a:avLst/>
          </a:prstGeom>
          <a:noFill/>
          <a:ln>
            <a:noFill/>
          </a:ln>
        </p:spPr>
      </p:sp>
      <p:sp>
        <p:nvSpPr>
          <p:cNvPr id="268" name="Google Shape;268;g39b3cadeac5_1_744"/>
          <p:cNvSpPr txBox="1">
            <a:spLocks noGrp="1"/>
          </p:cNvSpPr>
          <p:nvPr>
            <p:ph type="body" idx="1"/>
          </p:nvPr>
        </p:nvSpPr>
        <p:spPr>
          <a:xfrm>
            <a:off x="839784"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g39b3cadeac5_1_744"/>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g39b3cadeac5_1_744"/>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g39b3cadeac5_1_744"/>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272"/>
        <p:cNvGrpSpPr/>
        <p:nvPr/>
      </p:nvGrpSpPr>
      <p:grpSpPr>
        <a:xfrm>
          <a:off x="0" y="0"/>
          <a:ext cx="0" cy="0"/>
          <a:chOff x="0" y="0"/>
          <a:chExt cx="0" cy="0"/>
        </a:xfrm>
      </p:grpSpPr>
      <p:sp>
        <p:nvSpPr>
          <p:cNvPr id="273" name="Google Shape;273;g39b3cadeac5_1_751"/>
          <p:cNvSpPr txBox="1">
            <a:spLocks noGrp="1"/>
          </p:cNvSpPr>
          <p:nvPr>
            <p:ph type="title"/>
          </p:nvPr>
        </p:nvSpPr>
        <p:spPr>
          <a:xfrm>
            <a:off x="838203" y="365129"/>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g39b3cadeac5_1_751"/>
          <p:cNvSpPr txBox="1">
            <a:spLocks noGrp="1"/>
          </p:cNvSpPr>
          <p:nvPr>
            <p:ph type="body" idx="1"/>
          </p:nvPr>
        </p:nvSpPr>
        <p:spPr>
          <a:xfrm rot="5400000">
            <a:off x="3920403" y="-1256573"/>
            <a:ext cx="4351200"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g39b3cadeac5_1_751"/>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g39b3cadeac5_1_751"/>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g39b3cadeac5_1_751"/>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838203"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8"/>
          <p:cNvSpPr txBox="1">
            <a:spLocks noGrp="1"/>
          </p:cNvSpPr>
          <p:nvPr>
            <p:ph type="body" idx="2"/>
          </p:nvPr>
        </p:nvSpPr>
        <p:spPr>
          <a:xfrm>
            <a:off x="6172200" y="1825627"/>
            <a:ext cx="5181603" cy="4351336"/>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278"/>
        <p:cNvGrpSpPr/>
        <p:nvPr/>
      </p:nvGrpSpPr>
      <p:grpSpPr>
        <a:xfrm>
          <a:off x="0" y="0"/>
          <a:ext cx="0" cy="0"/>
          <a:chOff x="0" y="0"/>
          <a:chExt cx="0" cy="0"/>
        </a:xfrm>
      </p:grpSpPr>
      <p:sp>
        <p:nvSpPr>
          <p:cNvPr id="279" name="Google Shape;279;g39b3cadeac5_1_757"/>
          <p:cNvSpPr txBox="1">
            <a:spLocks noGrp="1"/>
          </p:cNvSpPr>
          <p:nvPr>
            <p:ph type="title"/>
          </p:nvPr>
        </p:nvSpPr>
        <p:spPr>
          <a:xfrm rot="5400000">
            <a:off x="7133402" y="1956629"/>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g39b3cadeac5_1_757"/>
          <p:cNvSpPr txBox="1">
            <a:spLocks noGrp="1"/>
          </p:cNvSpPr>
          <p:nvPr>
            <p:ph type="body" idx="1"/>
          </p:nvPr>
        </p:nvSpPr>
        <p:spPr>
          <a:xfrm rot="5400000">
            <a:off x="1799399" y="-596071"/>
            <a:ext cx="5811900"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g39b3cadeac5_1_757"/>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g39b3cadeac5_1_757"/>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g39b3cadeac5_1_757"/>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Naslov in vsebina">
  <p:cSld name="1_Naslov in vsebina">
    <p:bg>
      <p:bgPr>
        <a:solidFill>
          <a:schemeClr val="lt1"/>
        </a:solidFill>
        <a:effectLst/>
      </p:bgPr>
    </p:bg>
    <p:spTree>
      <p:nvGrpSpPr>
        <p:cNvPr id="1" name="Shape 284"/>
        <p:cNvGrpSpPr/>
        <p:nvPr/>
      </p:nvGrpSpPr>
      <p:grpSpPr>
        <a:xfrm>
          <a:off x="0" y="0"/>
          <a:ext cx="0" cy="0"/>
          <a:chOff x="0" y="0"/>
          <a:chExt cx="0" cy="0"/>
        </a:xfrm>
      </p:grpSpPr>
      <p:sp>
        <p:nvSpPr>
          <p:cNvPr id="285" name="Google Shape;285;g39b3cadeac5_1_763"/>
          <p:cNvSpPr txBox="1">
            <a:spLocks noGrp="1"/>
          </p:cNvSpPr>
          <p:nvPr>
            <p:ph type="body" idx="1"/>
          </p:nvPr>
        </p:nvSpPr>
        <p:spPr>
          <a:xfrm>
            <a:off x="403787" y="764704"/>
            <a:ext cx="10972800" cy="54006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400"/>
              </a:spcBef>
              <a:spcAft>
                <a:spcPts val="0"/>
              </a:spcAft>
              <a:buClr>
                <a:schemeClr val="dk1"/>
              </a:buClr>
              <a:buSzPts val="2000"/>
              <a:buFont typeface="Arial"/>
              <a:buNone/>
              <a:defRPr sz="2000" b="0" i="0" u="none" strike="noStrike" cap="none">
                <a:solidFill>
                  <a:schemeClr val="dk1"/>
                </a:solidFill>
                <a:latin typeface="Tahoma"/>
                <a:ea typeface="Tahoma"/>
                <a:cs typeface="Tahoma"/>
                <a:sym typeface="Tahoma"/>
              </a:defRPr>
            </a:lvl1pPr>
            <a:lvl2pPr marL="914400" marR="0" lvl="1" indent="-355600" algn="r">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2pPr>
            <a:lvl3pPr marL="1371600" marR="0" lvl="2" indent="-355600" algn="r">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3pPr>
            <a:lvl4pPr marL="1828800" marR="0" lvl="3" indent="-355600" algn="r">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4pPr>
            <a:lvl5pPr marL="2286000" marR="0" lvl="4" indent="-355600" algn="r">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6" name="Google Shape;286;g39b3cadeac5_1_763"/>
          <p:cNvSpPr/>
          <p:nvPr/>
        </p:nvSpPr>
        <p:spPr>
          <a:xfrm>
            <a:off x="-48683" y="0"/>
            <a:ext cx="113100" cy="68580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ahoma"/>
              <a:ea typeface="Tahoma"/>
              <a:cs typeface="Tahoma"/>
              <a:sym typeface="Tahoma"/>
            </a:endParaRPr>
          </a:p>
        </p:txBody>
      </p:sp>
      <p:pic>
        <p:nvPicPr>
          <p:cNvPr id="287" name="Google Shape;287;g39b3cadeac5_1_763"/>
          <p:cNvPicPr preferRelativeResize="0"/>
          <p:nvPr/>
        </p:nvPicPr>
        <p:blipFill rotWithShape="1">
          <a:blip r:embed="rId2">
            <a:alphaModFix/>
          </a:blip>
          <a:srcRect/>
          <a:stretch/>
        </p:blipFill>
        <p:spPr>
          <a:xfrm>
            <a:off x="10646449" y="6381329"/>
            <a:ext cx="838751" cy="445739"/>
          </a:xfrm>
          <a:prstGeom prst="rect">
            <a:avLst/>
          </a:prstGeom>
          <a:noFill/>
          <a:ln>
            <a:noFill/>
          </a:ln>
        </p:spPr>
      </p:pic>
      <p:sp>
        <p:nvSpPr>
          <p:cNvPr id="288" name="Google Shape;288;g39b3cadeac5_1_763"/>
          <p:cNvSpPr txBox="1">
            <a:spLocks noGrp="1"/>
          </p:cNvSpPr>
          <p:nvPr>
            <p:ph type="body" idx="2"/>
          </p:nvPr>
        </p:nvSpPr>
        <p:spPr>
          <a:xfrm rot="5400000">
            <a:off x="8451874" y="3116850"/>
            <a:ext cx="6858000" cy="6243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a:lnSpc>
                <a:spcPct val="90000"/>
              </a:lnSpc>
              <a:spcBef>
                <a:spcPts val="240"/>
              </a:spcBef>
              <a:spcAft>
                <a:spcPts val="0"/>
              </a:spcAft>
              <a:buClr>
                <a:schemeClr val="lt1"/>
              </a:buClr>
              <a:buSzPts val="1200"/>
              <a:buFont typeface="Arial"/>
              <a:buNone/>
              <a:defRPr sz="1200" b="0" i="0" u="none" strike="noStrike" cap="none">
                <a:solidFill>
                  <a:schemeClr val="lt1"/>
                </a:solidFill>
                <a:latin typeface="Tahoma"/>
                <a:ea typeface="Tahoma"/>
                <a:cs typeface="Tahoma"/>
                <a:sym typeface="Tahoma"/>
              </a:defRPr>
            </a:lvl1pPr>
            <a:lvl2pPr marL="914400" marR="0" lvl="1" indent="-228600" algn="r">
              <a:lnSpc>
                <a:spcPct val="90000"/>
              </a:lnSpc>
              <a:spcBef>
                <a:spcPts val="280"/>
              </a:spcBef>
              <a:spcAft>
                <a:spcPts val="0"/>
              </a:spcAft>
              <a:buClr>
                <a:schemeClr val="dk1"/>
              </a:buClr>
              <a:buSzPts val="1400"/>
              <a:buFont typeface="Arial"/>
              <a:buNone/>
              <a:defRPr sz="1400" b="0" i="0" u="none" strike="noStrike" cap="none">
                <a:solidFill>
                  <a:schemeClr val="dk1"/>
                </a:solidFill>
                <a:latin typeface="Tahoma"/>
                <a:ea typeface="Tahoma"/>
                <a:cs typeface="Tahoma"/>
                <a:sym typeface="Tahoma"/>
              </a:defRPr>
            </a:lvl2pPr>
            <a:lvl3pPr marL="1371600" marR="0" lvl="2" indent="-317500" algn="r">
              <a:lnSpc>
                <a:spcPct val="90000"/>
              </a:lnSpc>
              <a:spcBef>
                <a:spcPts val="28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3pPr>
            <a:lvl4pPr marL="1828800" marR="0" lvl="3" indent="-317500" algn="r">
              <a:lnSpc>
                <a:spcPct val="90000"/>
              </a:lnSpc>
              <a:spcBef>
                <a:spcPts val="28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4pPr>
            <a:lvl5pPr marL="2286000" marR="0" lvl="4" indent="-317500" algn="r">
              <a:lnSpc>
                <a:spcPct val="90000"/>
              </a:lnSpc>
              <a:spcBef>
                <a:spcPts val="280"/>
              </a:spcBef>
              <a:spcAft>
                <a:spcPts val="0"/>
              </a:spcAft>
              <a:buClr>
                <a:schemeClr val="dk1"/>
              </a:buClr>
              <a:buSzPts val="1400"/>
              <a:buFont typeface="Arial"/>
              <a:buChar char="»"/>
              <a:defRPr sz="1400" b="0" i="0" u="none" strike="noStrike" cap="none">
                <a:solidFill>
                  <a:schemeClr val="dk1"/>
                </a:solidFill>
                <a:latin typeface="Tahoma"/>
                <a:ea typeface="Tahoma"/>
                <a:cs typeface="Tahoma"/>
                <a:sym typeface="Tahoma"/>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9" name="Google Shape;289;g39b3cadeac5_1_763"/>
          <p:cNvSpPr txBox="1">
            <a:spLocks noGrp="1"/>
          </p:cNvSpPr>
          <p:nvPr>
            <p:ph type="title"/>
          </p:nvPr>
        </p:nvSpPr>
        <p:spPr>
          <a:xfrm>
            <a:off x="403787" y="134390"/>
            <a:ext cx="10950000" cy="5493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9D0A0E"/>
              </a:buClr>
              <a:buSzPts val="2800"/>
              <a:buFont typeface="Verdana"/>
              <a:buNone/>
              <a:defRPr sz="2800" b="1" i="0" u="none" strike="noStrike" cap="none">
                <a:solidFill>
                  <a:srgbClr val="9D0A0E"/>
                </a:solidFill>
                <a:latin typeface="Verdana"/>
                <a:ea typeface="Verdana"/>
                <a:cs typeface="Verdana"/>
                <a:sym typeface="Verdana"/>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Naslov in vsebina">
  <p:cSld name="1_Naslov in vsebina 2">
    <p:bg>
      <p:bgPr>
        <a:solidFill>
          <a:schemeClr val="lt1"/>
        </a:solidFill>
        <a:effectLst/>
      </p:bgPr>
    </p:bg>
    <p:spTree>
      <p:nvGrpSpPr>
        <p:cNvPr id="1" name="Shape 290"/>
        <p:cNvGrpSpPr/>
        <p:nvPr/>
      </p:nvGrpSpPr>
      <p:grpSpPr>
        <a:xfrm>
          <a:off x="0" y="0"/>
          <a:ext cx="0" cy="0"/>
          <a:chOff x="0" y="0"/>
          <a:chExt cx="0" cy="0"/>
        </a:xfrm>
      </p:grpSpPr>
      <p:sp>
        <p:nvSpPr>
          <p:cNvPr id="291" name="Google Shape;291;g39b3cadeac5_1_769"/>
          <p:cNvSpPr txBox="1">
            <a:spLocks noGrp="1"/>
          </p:cNvSpPr>
          <p:nvPr>
            <p:ph type="body" idx="1"/>
          </p:nvPr>
        </p:nvSpPr>
        <p:spPr>
          <a:xfrm>
            <a:off x="403787" y="764704"/>
            <a:ext cx="10972800" cy="5400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sz="2000">
                <a:latin typeface="Tahoma"/>
                <a:ea typeface="Tahoma"/>
                <a:cs typeface="Tahoma"/>
                <a:sym typeface="Tahoma"/>
              </a:defRPr>
            </a:lvl1pPr>
            <a:lvl2pPr marL="914400" lvl="1" indent="-381000" algn="l">
              <a:lnSpc>
                <a:spcPct val="90000"/>
              </a:lnSpc>
              <a:spcBef>
                <a:spcPts val="500"/>
              </a:spcBef>
              <a:spcAft>
                <a:spcPts val="0"/>
              </a:spcAft>
              <a:buSzPts val="2400"/>
              <a:buChar char="•"/>
              <a:defRPr sz="2000">
                <a:latin typeface="Tahoma"/>
                <a:ea typeface="Tahoma"/>
                <a:cs typeface="Tahoma"/>
                <a:sym typeface="Tahoma"/>
              </a:defRPr>
            </a:lvl2pPr>
            <a:lvl3pPr marL="1371600" lvl="2" indent="-355600" algn="l">
              <a:lnSpc>
                <a:spcPct val="90000"/>
              </a:lnSpc>
              <a:spcBef>
                <a:spcPts val="500"/>
              </a:spcBef>
              <a:spcAft>
                <a:spcPts val="0"/>
              </a:spcAft>
              <a:buSzPts val="2000"/>
              <a:buChar char="•"/>
              <a:defRPr sz="2000">
                <a:latin typeface="Tahoma"/>
                <a:ea typeface="Tahoma"/>
                <a:cs typeface="Tahoma"/>
                <a:sym typeface="Tahoma"/>
              </a:defRPr>
            </a:lvl3pPr>
            <a:lvl4pPr marL="1828800" lvl="3" indent="-342900" algn="l">
              <a:lnSpc>
                <a:spcPct val="90000"/>
              </a:lnSpc>
              <a:spcBef>
                <a:spcPts val="500"/>
              </a:spcBef>
              <a:spcAft>
                <a:spcPts val="0"/>
              </a:spcAft>
              <a:buSzPts val="1800"/>
              <a:buChar char="•"/>
              <a:defRPr sz="2000">
                <a:latin typeface="Tahoma"/>
                <a:ea typeface="Tahoma"/>
                <a:cs typeface="Tahoma"/>
                <a:sym typeface="Tahoma"/>
              </a:defRPr>
            </a:lvl4pPr>
            <a:lvl5pPr marL="2286000" lvl="4" indent="-342900" algn="l">
              <a:lnSpc>
                <a:spcPct val="90000"/>
              </a:lnSpc>
              <a:spcBef>
                <a:spcPts val="500"/>
              </a:spcBef>
              <a:spcAft>
                <a:spcPts val="0"/>
              </a:spcAft>
              <a:buSzPts val="1800"/>
              <a:buChar char="•"/>
              <a:defRPr sz="2000">
                <a:latin typeface="Tahoma"/>
                <a:ea typeface="Tahoma"/>
                <a:cs typeface="Tahoma"/>
                <a:sym typeface="Tahoma"/>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2" name="Google Shape;292;g39b3cadeac5_1_769"/>
          <p:cNvSpPr/>
          <p:nvPr/>
        </p:nvSpPr>
        <p:spPr>
          <a:xfrm>
            <a:off x="-48683" y="0"/>
            <a:ext cx="113100" cy="68580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Tahoma"/>
              <a:ea typeface="Tahoma"/>
              <a:cs typeface="Tahoma"/>
              <a:sym typeface="Tahoma"/>
            </a:endParaRPr>
          </a:p>
        </p:txBody>
      </p:sp>
      <p:pic>
        <p:nvPicPr>
          <p:cNvPr id="293" name="Google Shape;293;g39b3cadeac5_1_769"/>
          <p:cNvPicPr preferRelativeResize="0"/>
          <p:nvPr/>
        </p:nvPicPr>
        <p:blipFill rotWithShape="1">
          <a:blip r:embed="rId2">
            <a:alphaModFix/>
          </a:blip>
          <a:srcRect/>
          <a:stretch/>
        </p:blipFill>
        <p:spPr>
          <a:xfrm>
            <a:off x="10646449" y="6381329"/>
            <a:ext cx="838751" cy="445739"/>
          </a:xfrm>
          <a:prstGeom prst="rect">
            <a:avLst/>
          </a:prstGeom>
          <a:noFill/>
          <a:ln>
            <a:noFill/>
          </a:ln>
        </p:spPr>
      </p:pic>
      <p:sp>
        <p:nvSpPr>
          <p:cNvPr id="294" name="Google Shape;294;g39b3cadeac5_1_769"/>
          <p:cNvSpPr txBox="1">
            <a:spLocks noGrp="1"/>
          </p:cNvSpPr>
          <p:nvPr>
            <p:ph type="body" idx="2"/>
          </p:nvPr>
        </p:nvSpPr>
        <p:spPr>
          <a:xfrm rot="5400000">
            <a:off x="8451874" y="3116850"/>
            <a:ext cx="6858000" cy="624300"/>
          </a:xfrm>
          <a:prstGeom prst="rect">
            <a:avLst/>
          </a:prstGeom>
          <a:solidFill>
            <a:srgbClr val="7F7F7F"/>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lvl1pPr marL="457200" lvl="0" indent="-406400" algn="l">
              <a:lnSpc>
                <a:spcPct val="90000"/>
              </a:lnSpc>
              <a:spcBef>
                <a:spcPts val="1000"/>
              </a:spcBef>
              <a:spcAft>
                <a:spcPts val="0"/>
              </a:spcAft>
              <a:buSzPts val="2800"/>
              <a:buChar char="•"/>
              <a:defRPr sz="1200">
                <a:solidFill>
                  <a:schemeClr val="lt1"/>
                </a:solidFill>
                <a:latin typeface="Tahoma"/>
                <a:ea typeface="Tahoma"/>
                <a:cs typeface="Tahoma"/>
                <a:sym typeface="Tahoma"/>
              </a:defRPr>
            </a:lvl1pPr>
            <a:lvl2pPr marL="914400" lvl="1" indent="-228600" algn="l">
              <a:lnSpc>
                <a:spcPct val="90000"/>
              </a:lnSpc>
              <a:spcBef>
                <a:spcPts val="500"/>
              </a:spcBef>
              <a:spcAft>
                <a:spcPts val="0"/>
              </a:spcAft>
              <a:buSzPts val="2400"/>
              <a:buNone/>
              <a:defRPr sz="1400">
                <a:latin typeface="Tahoma"/>
                <a:ea typeface="Tahoma"/>
                <a:cs typeface="Tahoma"/>
                <a:sym typeface="Tahoma"/>
              </a:defRPr>
            </a:lvl2pPr>
            <a:lvl3pPr marL="1371600" lvl="2" indent="-355600" algn="l">
              <a:lnSpc>
                <a:spcPct val="90000"/>
              </a:lnSpc>
              <a:spcBef>
                <a:spcPts val="500"/>
              </a:spcBef>
              <a:spcAft>
                <a:spcPts val="0"/>
              </a:spcAft>
              <a:buSzPts val="2000"/>
              <a:buChar char="•"/>
              <a:defRPr sz="1400">
                <a:latin typeface="Tahoma"/>
                <a:ea typeface="Tahoma"/>
                <a:cs typeface="Tahoma"/>
                <a:sym typeface="Tahoma"/>
              </a:defRPr>
            </a:lvl3pPr>
            <a:lvl4pPr marL="1828800" lvl="3" indent="-342900" algn="l">
              <a:lnSpc>
                <a:spcPct val="90000"/>
              </a:lnSpc>
              <a:spcBef>
                <a:spcPts val="500"/>
              </a:spcBef>
              <a:spcAft>
                <a:spcPts val="0"/>
              </a:spcAft>
              <a:buSzPts val="1800"/>
              <a:buChar char="•"/>
              <a:defRPr sz="1400">
                <a:latin typeface="Tahoma"/>
                <a:ea typeface="Tahoma"/>
                <a:cs typeface="Tahoma"/>
                <a:sym typeface="Tahoma"/>
              </a:defRPr>
            </a:lvl4pPr>
            <a:lvl5pPr marL="2286000" lvl="4" indent="-342900" algn="l">
              <a:lnSpc>
                <a:spcPct val="90000"/>
              </a:lnSpc>
              <a:spcBef>
                <a:spcPts val="500"/>
              </a:spcBef>
              <a:spcAft>
                <a:spcPts val="0"/>
              </a:spcAft>
              <a:buSzPts val="1800"/>
              <a:buChar char="•"/>
              <a:defRPr sz="1400">
                <a:latin typeface="Tahoma"/>
                <a:ea typeface="Tahoma"/>
                <a:cs typeface="Tahoma"/>
                <a:sym typeface="Tahoma"/>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5" name="Google Shape;295;g39b3cadeac5_1_769"/>
          <p:cNvSpPr txBox="1">
            <a:spLocks noGrp="1"/>
          </p:cNvSpPr>
          <p:nvPr>
            <p:ph type="title"/>
          </p:nvPr>
        </p:nvSpPr>
        <p:spPr>
          <a:xfrm>
            <a:off x="403787" y="134390"/>
            <a:ext cx="10950000" cy="549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2800">
                <a:solidFill>
                  <a:srgbClr val="9D0A0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839784"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839784" y="1681160"/>
            <a:ext cx="5157782"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9"/>
          <p:cNvSpPr txBox="1">
            <a:spLocks noGrp="1"/>
          </p:cNvSpPr>
          <p:nvPr>
            <p:ph type="body" idx="2"/>
          </p:nvPr>
        </p:nvSpPr>
        <p:spPr>
          <a:xfrm>
            <a:off x="839784" y="2505071"/>
            <a:ext cx="5157782"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6172200" y="1681160"/>
            <a:ext cx="5183184" cy="82391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0000"/>
              </a:buClr>
              <a:buSzPts val="2400"/>
              <a:buNone/>
              <a:defRPr sz="2400" b="1"/>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
          <p:cNvSpPr txBox="1">
            <a:spLocks noGrp="1"/>
          </p:cNvSpPr>
          <p:nvPr>
            <p:ph type="body" idx="4"/>
          </p:nvPr>
        </p:nvSpPr>
        <p:spPr>
          <a:xfrm>
            <a:off x="6172200" y="2505071"/>
            <a:ext cx="5183184" cy="368458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lvl1pPr>
            <a:lvl2pPr marL="914400" lvl="1" indent="-381000" algn="l">
              <a:lnSpc>
                <a:spcPct val="90000"/>
              </a:lnSpc>
              <a:spcBef>
                <a:spcPts val="500"/>
              </a:spcBef>
              <a:spcAft>
                <a:spcPts val="0"/>
              </a:spcAft>
              <a:buClr>
                <a:srgbClr val="000000"/>
              </a:buClr>
              <a:buSzPts val="2400"/>
              <a:buChar char="•"/>
              <a:defRPr/>
            </a:lvl2pPr>
            <a:lvl3pPr marL="1371600" lvl="2" indent="-355600" algn="l">
              <a:lnSpc>
                <a:spcPct val="90000"/>
              </a:lnSpc>
              <a:spcBef>
                <a:spcPts val="500"/>
              </a:spcBef>
              <a:spcAft>
                <a:spcPts val="0"/>
              </a:spcAft>
              <a:buClr>
                <a:srgbClr val="000000"/>
              </a:buClr>
              <a:buSzPts val="20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9"/>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5183184" y="987423"/>
            <a:ext cx="6172200" cy="4873623"/>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06400" algn="l">
              <a:lnSpc>
                <a:spcPct val="90000"/>
              </a:lnSpc>
              <a:spcBef>
                <a:spcPts val="500"/>
              </a:spcBef>
              <a:spcAft>
                <a:spcPts val="0"/>
              </a:spcAft>
              <a:buClr>
                <a:srgbClr val="000000"/>
              </a:buClr>
              <a:buSzPts val="2800"/>
              <a:buChar char="•"/>
              <a:defRPr sz="2800"/>
            </a:lvl2pPr>
            <a:lvl3pPr marL="1371600" lvl="2" indent="-381000" algn="l">
              <a:lnSpc>
                <a:spcPct val="90000"/>
              </a:lnSpc>
              <a:spcBef>
                <a:spcPts val="500"/>
              </a:spcBef>
              <a:spcAft>
                <a:spcPts val="0"/>
              </a:spcAft>
              <a:buClr>
                <a:srgbClr val="000000"/>
              </a:buClr>
              <a:buSzPts val="2400"/>
              <a:buChar char="•"/>
              <a:defRPr sz="2400"/>
            </a:lvl3pPr>
            <a:lvl4pPr marL="1828800" lvl="3" indent="-355600" algn="l">
              <a:lnSpc>
                <a:spcPct val="90000"/>
              </a:lnSpc>
              <a:spcBef>
                <a:spcPts val="500"/>
              </a:spcBef>
              <a:spcAft>
                <a:spcPts val="0"/>
              </a:spcAft>
              <a:buClr>
                <a:srgbClr val="000000"/>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2"/>
          <p:cNvSpPr txBox="1">
            <a:spLocks noGrp="1"/>
          </p:cNvSpPr>
          <p:nvPr>
            <p:ph type="body" idx="2"/>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2"/>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839784" y="457200"/>
            <a:ext cx="393224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
          <p:cNvSpPr>
            <a:spLocks noGrp="1"/>
          </p:cNvSpPr>
          <p:nvPr>
            <p:ph type="pic" idx="2"/>
          </p:nvPr>
        </p:nvSpPr>
        <p:spPr>
          <a:xfrm>
            <a:off x="5183184" y="987423"/>
            <a:ext cx="6172200" cy="4873623"/>
          </a:xfrm>
          <a:prstGeom prst="rect">
            <a:avLst/>
          </a:prstGeom>
          <a:noFill/>
          <a:ln>
            <a:noFill/>
          </a:ln>
        </p:spPr>
      </p:sp>
      <p:sp>
        <p:nvSpPr>
          <p:cNvPr id="64" name="Google Shape;64;p13"/>
          <p:cNvSpPr txBox="1">
            <a:spLocks noGrp="1"/>
          </p:cNvSpPr>
          <p:nvPr>
            <p:ph type="body" idx="1"/>
          </p:nvPr>
        </p:nvSpPr>
        <p:spPr>
          <a:xfrm>
            <a:off x="839784" y="2057400"/>
            <a:ext cx="3932240" cy="3811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000"/>
              </a:buClr>
              <a:buSzPts val="1600"/>
              <a:buNone/>
              <a:defRPr sz="1600"/>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3"/>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sl-SI"/>
              <a:t>‹#›</a:t>
            </a:fld>
            <a:endParaRPr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
        <p:cNvGrpSpPr/>
        <p:nvPr/>
      </p:nvGrpSpPr>
      <p:grpSpPr>
        <a:xfrm>
          <a:off x="0" y="0"/>
          <a:ext cx="0" cy="0"/>
          <a:chOff x="0" y="0"/>
          <a:chExt cx="0" cy="0"/>
        </a:xfrm>
      </p:grpSpPr>
      <p:sp>
        <p:nvSpPr>
          <p:cNvPr id="81" name="Google Shape;81;g386078c267b_3_0"/>
          <p:cNvSpPr txBox="1">
            <a:spLocks noGrp="1"/>
          </p:cNvSpPr>
          <p:nvPr>
            <p:ph type="title"/>
          </p:nvPr>
        </p:nvSpPr>
        <p:spPr>
          <a:xfrm>
            <a:off x="838203" y="365129"/>
            <a:ext cx="10515600" cy="13255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g386078c267b_3_0"/>
          <p:cNvSpPr txBox="1">
            <a:spLocks noGrp="1"/>
          </p:cNvSpPr>
          <p:nvPr>
            <p:ph type="body" idx="1"/>
          </p:nvPr>
        </p:nvSpPr>
        <p:spPr>
          <a:xfrm>
            <a:off x="838203" y="1825627"/>
            <a:ext cx="10515600" cy="435133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386078c267b_3_0"/>
          <p:cNvSpPr txBox="1">
            <a:spLocks noGrp="1"/>
          </p:cNvSpPr>
          <p:nvPr>
            <p:ph type="dt" idx="10"/>
          </p:nvPr>
        </p:nvSpPr>
        <p:spPr>
          <a:xfrm>
            <a:off x="838203" y="6356351"/>
            <a:ext cx="2743200" cy="36512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386078c267b_3_0"/>
          <p:cNvSpPr txBox="1">
            <a:spLocks noGrp="1"/>
          </p:cNvSpPr>
          <p:nvPr>
            <p:ph type="ftr" idx="11"/>
          </p:nvPr>
        </p:nvSpPr>
        <p:spPr>
          <a:xfrm>
            <a:off x="4038603" y="6356351"/>
            <a:ext cx="4114800" cy="365129"/>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g386078c267b_3_0"/>
          <p:cNvSpPr txBox="1">
            <a:spLocks noGrp="1"/>
          </p:cNvSpPr>
          <p:nvPr>
            <p:ph type="sldNum" idx="12"/>
          </p:nvPr>
        </p:nvSpPr>
        <p:spPr>
          <a:xfrm>
            <a:off x="8610603" y="6356351"/>
            <a:ext cx="2743200" cy="36512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155"/>
        <p:cNvGrpSpPr/>
        <p:nvPr/>
      </p:nvGrpSpPr>
      <p:grpSpPr>
        <a:xfrm>
          <a:off x="0" y="0"/>
          <a:ext cx="0" cy="0"/>
          <a:chOff x="0" y="0"/>
          <a:chExt cx="0" cy="0"/>
        </a:xfrm>
      </p:grpSpPr>
      <p:sp>
        <p:nvSpPr>
          <p:cNvPr id="156" name="Google Shape;156;g38de64fa5bf_1_428"/>
          <p:cNvSpPr txBox="1">
            <a:spLocks noGrp="1"/>
          </p:cNvSpPr>
          <p:nvPr>
            <p:ph type="title"/>
          </p:nvPr>
        </p:nvSpPr>
        <p:spPr>
          <a:xfrm>
            <a:off x="838203" y="365129"/>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7" name="Google Shape;157;g38de64fa5bf_1_428"/>
          <p:cNvSpPr txBox="1">
            <a:spLocks noGrp="1"/>
          </p:cNvSpPr>
          <p:nvPr>
            <p:ph type="body" idx="1"/>
          </p:nvPr>
        </p:nvSpPr>
        <p:spPr>
          <a:xfrm>
            <a:off x="838203" y="1825627"/>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g38de64fa5bf_1_428"/>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g38de64fa5bf_1_428"/>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marR="0" lvl="0" algn="ct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g38de64fa5bf_1_428"/>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226"/>
        <p:cNvGrpSpPr/>
        <p:nvPr/>
      </p:nvGrpSpPr>
      <p:grpSpPr>
        <a:xfrm>
          <a:off x="0" y="0"/>
          <a:ext cx="0" cy="0"/>
          <a:chOff x="0" y="0"/>
          <a:chExt cx="0" cy="0"/>
        </a:xfrm>
      </p:grpSpPr>
      <p:sp>
        <p:nvSpPr>
          <p:cNvPr id="227" name="Google Shape;227;g39b3cadeac5_1_705"/>
          <p:cNvSpPr txBox="1">
            <a:spLocks noGrp="1"/>
          </p:cNvSpPr>
          <p:nvPr>
            <p:ph type="title"/>
          </p:nvPr>
        </p:nvSpPr>
        <p:spPr>
          <a:xfrm>
            <a:off x="838203" y="365129"/>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8" name="Google Shape;228;g39b3cadeac5_1_705"/>
          <p:cNvSpPr txBox="1">
            <a:spLocks noGrp="1"/>
          </p:cNvSpPr>
          <p:nvPr>
            <p:ph type="body" idx="1"/>
          </p:nvPr>
        </p:nvSpPr>
        <p:spPr>
          <a:xfrm>
            <a:off x="838203" y="1825627"/>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81000" algn="l">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2pPr>
            <a:lvl3pPr marL="1371600" marR="0" lvl="2" indent="-355600" algn="l">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3pPr>
            <a:lvl4pPr marL="1828800" marR="0" lvl="3" indent="-342900" algn="l">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4pPr>
            <a:lvl5pPr marL="2286000" marR="0" lvl="4" indent="-342900" algn="l">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g39b3cadeac5_1_705"/>
          <p:cNvSpPr txBox="1">
            <a:spLocks noGrp="1"/>
          </p:cNvSpPr>
          <p:nvPr>
            <p:ph type="dt" idx="10"/>
          </p:nvPr>
        </p:nvSpPr>
        <p:spPr>
          <a:xfrm>
            <a:off x="838203" y="6356351"/>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0" name="Google Shape;230;g39b3cadeac5_1_705"/>
          <p:cNvSpPr txBox="1">
            <a:spLocks noGrp="1"/>
          </p:cNvSpPr>
          <p:nvPr>
            <p:ph type="ftr" idx="11"/>
          </p:nvPr>
        </p:nvSpPr>
        <p:spPr>
          <a:xfrm>
            <a:off x="4038603" y="6356351"/>
            <a:ext cx="4114800" cy="365100"/>
          </a:xfrm>
          <a:prstGeom prst="rect">
            <a:avLst/>
          </a:prstGeom>
          <a:noFill/>
          <a:ln>
            <a:noFill/>
          </a:ln>
        </p:spPr>
        <p:txBody>
          <a:bodyPr spcFirstLastPara="1" wrap="square" lIns="91425" tIns="45700" rIns="91425" bIns="45700" anchor="ctr" anchorCtr="1">
            <a:noAutofit/>
          </a:bodyPr>
          <a:lstStyle>
            <a:lvl1pPr marR="0" lvl="0" algn="ct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g39b3cadeac5_1_705"/>
          <p:cNvSpPr txBox="1">
            <a:spLocks noGrp="1"/>
          </p:cNvSpPr>
          <p:nvPr>
            <p:ph type="sldNum" idx="12"/>
          </p:nvPr>
        </p:nvSpPr>
        <p:spPr>
          <a:xfrm>
            <a:off x="8610603"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nrrp.odprtaznanost.si/"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spreadsheets/d/1jOL4IgM_4FY7efqpjilrieGRFp7GtWSbk1W_UYDysX0/edit?gid=1272572083#gid=1272572083"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7898/ADP_UKRBEG23_V1" TargetMode="External"/><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hyperlink" Target="https://dataverse.adp.fdv.uni-lj.si/dataset.xhtml?persistentId=doi:10.17898/ADP_UKRBEG23_V1"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27.jp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7.jp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35.jp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hyperlink" Target="https://www.fdv.uni-lj.si/zalozba/knjige/priro%C4%8Dnik-za-ravnanje-s-kvalitativnimi-podatki-za-potrebe-arhiviranja-in-objave-v-ad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hyperlink" Target="https://www.nib.si/images/datoteke/00S-Opr09-01-Pravilnik-o-ravnanju-z-raziskovalnimi-podatki-po-naelih-odprte-znanosti_002.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doi.org/10.26493/978-961-293-328-9"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nib.si/images/datoteke/00S-Opr09-01-Pravilnik-o-ravnanju-z-raziskovalnimi-podatki-po-naelih-odprte-znanosti_002.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sikt.no/en/data-protection-services" TargetMode="External"/><Relationship Id="rId2" Type="http://schemas.openxmlformats.org/officeDocument/2006/relationships/notesSlide" Target="../notesSlides/notesSlide52.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jpg"/><Relationship Id="rId7"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hyperlink" Target="https://zenodo.org/communities/fito-nib-si" TargetMode="External"/><Relationship Id="rId4" Type="http://schemas.openxmlformats.org/officeDocument/2006/relationships/hyperlink" Target="https://github.com/NIB-SI" TargetMode="External"/><Relationship Id="rId9" Type="http://schemas.openxmlformats.org/officeDocument/2006/relationships/image" Target="../media/image61.png"/></Relationships>
</file>

<file path=ppt/slides/_rels/slide5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jpg"/><Relationship Id="rId7" Type="http://schemas.openxmlformats.org/officeDocument/2006/relationships/hyperlink" Target="https://www.ebi.ac.uk/pride/archive/projects/PXD052587"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terminoloski.slovenscina.eu/slovarji/48/o-slovarju?sentFromEntryId=dictsList"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hyperlink" Target="https://nrrp.odprtaznanost.s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aris-rs.si/sl/obvestila/24/inc/3/NRRP_obrazec.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sp>
        <p:nvSpPr>
          <p:cNvPr id="300" name="Google Shape;300;g39be73a8ba7_0_0"/>
          <p:cNvSpPr txBox="1"/>
          <p:nvPr/>
        </p:nvSpPr>
        <p:spPr>
          <a:xfrm>
            <a:off x="833120" y="562187"/>
            <a:ext cx="10783191"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5000" b="1" i="0" u="none" strike="noStrike" cap="none">
                <a:solidFill>
                  <a:schemeClr val="accent2"/>
                </a:solidFill>
                <a:latin typeface="Calibri"/>
                <a:ea typeface="Calibri"/>
                <a:cs typeface="Calibri"/>
                <a:sym typeface="Calibri"/>
              </a:rPr>
              <a:t>Predstavitev Priročnika o načrtovanju ravnanja z raziskovalnimi podatki</a:t>
            </a:r>
            <a:endParaRPr sz="5000">
              <a:solidFill>
                <a:schemeClr val="dk1"/>
              </a:solidFill>
              <a:latin typeface="Calibri"/>
              <a:ea typeface="Calibri"/>
              <a:cs typeface="Calibri"/>
              <a:sym typeface="Calibri"/>
            </a:endParaRPr>
          </a:p>
        </p:txBody>
      </p:sp>
      <p:sp>
        <p:nvSpPr>
          <p:cNvPr id="301" name="Google Shape;301;g39be73a8ba7_0_0"/>
          <p:cNvSpPr txBox="1"/>
          <p:nvPr/>
        </p:nvSpPr>
        <p:spPr>
          <a:xfrm>
            <a:off x="833258" y="2389494"/>
            <a:ext cx="8726226" cy="1938952"/>
          </a:xfrm>
          <a:prstGeom prst="rect">
            <a:avLst/>
          </a:prstGeom>
          <a:noFill/>
          <a:ln>
            <a:noFill/>
          </a:ln>
        </p:spPr>
        <p:txBody>
          <a:bodyPr spcFirstLastPara="1" wrap="square" lIns="91425" tIns="45700" rIns="91425" bIns="45700" anchor="t" anchorCtr="0">
            <a:spAutoFit/>
          </a:bodyPr>
          <a:lstStyle/>
          <a:p>
            <a:r>
              <a:rPr lang="sl-SI" sz="2000" dirty="0">
                <a:solidFill>
                  <a:schemeClr val="lt1"/>
                </a:solidFill>
                <a:latin typeface="Calibri"/>
                <a:ea typeface="Calibri"/>
                <a:cs typeface="Calibri"/>
                <a:sym typeface="Calibri"/>
              </a:rPr>
              <a:t>dr. Sonja BEZJAK, </a:t>
            </a:r>
            <a:r>
              <a:rPr lang="en-US" sz="2000" err="1">
                <a:solidFill>
                  <a:schemeClr val="bg1"/>
                </a:solidFill>
                <a:latin typeface="Calibri"/>
                <a:ea typeface="Calibri"/>
                <a:cs typeface="Calibri"/>
                <a:sym typeface="Calibri"/>
              </a:rPr>
              <a:t>Arhiv</a:t>
            </a:r>
            <a:r>
              <a:rPr lang="en-US" sz="2000" dirty="0">
                <a:solidFill>
                  <a:schemeClr val="bg1"/>
                </a:solidFill>
                <a:latin typeface="Calibri"/>
                <a:ea typeface="Calibri"/>
                <a:cs typeface="Calibri"/>
                <a:sym typeface="Calibri"/>
              </a:rPr>
              <a:t> </a:t>
            </a:r>
            <a:r>
              <a:rPr lang="en-US" sz="2000" err="1">
                <a:solidFill>
                  <a:schemeClr val="bg1"/>
                </a:solidFill>
                <a:latin typeface="Calibri"/>
                <a:ea typeface="Calibri"/>
                <a:cs typeface="Calibri"/>
                <a:sym typeface="Calibri"/>
              </a:rPr>
              <a:t>družboslovnih</a:t>
            </a:r>
            <a:r>
              <a:rPr lang="en-US" sz="2000" dirty="0">
                <a:solidFill>
                  <a:schemeClr val="bg1"/>
                </a:solidFill>
                <a:latin typeface="Calibri"/>
                <a:ea typeface="Calibri"/>
                <a:cs typeface="Calibri"/>
                <a:sym typeface="Calibri"/>
              </a:rPr>
              <a:t> </a:t>
            </a:r>
            <a:r>
              <a:rPr lang="en-US" sz="2000" err="1">
                <a:solidFill>
                  <a:schemeClr val="bg1"/>
                </a:solidFill>
                <a:latin typeface="Calibri"/>
                <a:ea typeface="Calibri"/>
                <a:cs typeface="Calibri"/>
                <a:sym typeface="Calibri"/>
              </a:rPr>
              <a:t>podatkov</a:t>
            </a:r>
            <a:r>
              <a:rPr lang="en-US" sz="2000" dirty="0">
                <a:solidFill>
                  <a:schemeClr val="bg1"/>
                </a:solidFill>
                <a:latin typeface="Calibri"/>
                <a:ea typeface="Calibri"/>
                <a:cs typeface="Calibri"/>
                <a:sym typeface="Calibri"/>
              </a:rPr>
              <a:t>, </a:t>
            </a:r>
            <a:r>
              <a:rPr lang="it-IT" sz="2000" err="1">
                <a:solidFill>
                  <a:schemeClr val="bg1"/>
                </a:solidFill>
                <a:latin typeface="Calibri"/>
                <a:ea typeface="Calibri"/>
                <a:cs typeface="Calibri"/>
                <a:sym typeface="Calibri"/>
              </a:rPr>
              <a:t>Fakulteta</a:t>
            </a:r>
            <a:r>
              <a:rPr lang="it-IT" sz="2000" dirty="0">
                <a:solidFill>
                  <a:schemeClr val="bg1"/>
                </a:solidFill>
                <a:latin typeface="Calibri"/>
                <a:ea typeface="Calibri"/>
                <a:cs typeface="Calibri"/>
                <a:sym typeface="Calibri"/>
              </a:rPr>
              <a:t> za </a:t>
            </a:r>
            <a:r>
              <a:rPr lang="it-IT" sz="2000" err="1">
                <a:solidFill>
                  <a:schemeClr val="bg1"/>
                </a:solidFill>
                <a:latin typeface="Calibri"/>
                <a:ea typeface="Calibri"/>
                <a:cs typeface="Calibri"/>
                <a:sym typeface="Calibri"/>
              </a:rPr>
              <a:t>družbene</a:t>
            </a:r>
            <a:r>
              <a:rPr lang="it-IT" sz="2000" dirty="0">
                <a:solidFill>
                  <a:schemeClr val="bg1"/>
                </a:solidFill>
                <a:latin typeface="Calibri"/>
                <a:ea typeface="Calibri"/>
                <a:cs typeface="Calibri"/>
                <a:sym typeface="Calibri"/>
              </a:rPr>
              <a:t> vede </a:t>
            </a:r>
            <a:r>
              <a:rPr lang="it-IT" sz="2000" err="1">
                <a:solidFill>
                  <a:schemeClr val="bg1"/>
                </a:solidFill>
                <a:latin typeface="Calibri"/>
                <a:ea typeface="Calibri"/>
                <a:cs typeface="Calibri"/>
                <a:sym typeface="Calibri"/>
              </a:rPr>
              <a:t>Univerze</a:t>
            </a:r>
            <a:r>
              <a:rPr lang="it-IT" sz="2000" dirty="0">
                <a:solidFill>
                  <a:schemeClr val="bg1"/>
                </a:solidFill>
                <a:latin typeface="Calibri"/>
                <a:ea typeface="Calibri"/>
                <a:cs typeface="Calibri"/>
                <a:sym typeface="Calibri"/>
              </a:rPr>
              <a:t> v </a:t>
            </a:r>
            <a:r>
              <a:rPr lang="it-IT" sz="2000" err="1">
                <a:solidFill>
                  <a:schemeClr val="bg1"/>
                </a:solidFill>
                <a:latin typeface="Calibri"/>
                <a:ea typeface="Calibri"/>
                <a:cs typeface="Calibri"/>
                <a:sym typeface="Calibri"/>
              </a:rPr>
              <a:t>Ljubljani</a:t>
            </a:r>
            <a:endParaRPr lang="sl-SI" sz="2000">
              <a:solidFill>
                <a:schemeClr val="bg1"/>
              </a:solidFill>
              <a:latin typeface="Calibri"/>
              <a:ea typeface="Calibri"/>
              <a:cs typeface="Calibri"/>
            </a:endParaRPr>
          </a:p>
          <a:p>
            <a:r>
              <a:rPr lang="sl-SI" sz="2000" dirty="0">
                <a:solidFill>
                  <a:schemeClr val="lt1"/>
                </a:solidFill>
                <a:latin typeface="Calibri"/>
                <a:ea typeface="Calibri"/>
                <a:cs typeface="Calibri"/>
                <a:sym typeface="Calibri"/>
              </a:rPr>
              <a:t>dr. Maja ZAGORŠČAK, Nacionalni inštitut za biologijo </a:t>
            </a:r>
            <a:br>
              <a:rPr lang="sl-SI" sz="2000" dirty="0">
                <a:latin typeface="Calibri"/>
                <a:ea typeface="Calibri"/>
                <a:cs typeface="Calibri"/>
              </a:rPr>
            </a:br>
            <a:r>
              <a:rPr lang="sl-SI" sz="2000" dirty="0">
                <a:solidFill>
                  <a:schemeClr val="bg1"/>
                </a:solidFill>
                <a:latin typeface="Calibri"/>
                <a:ea typeface="Calibri"/>
                <a:cs typeface="Calibri"/>
              </a:rPr>
              <a:t>mag. Irena VIPAVC BRVAR, </a:t>
            </a:r>
            <a:r>
              <a:rPr lang="en-US" sz="2000" dirty="0" err="1">
                <a:solidFill>
                  <a:schemeClr val="bg1"/>
                </a:solidFill>
                <a:latin typeface="Calibri"/>
                <a:ea typeface="Calibri"/>
                <a:cs typeface="Calibri"/>
              </a:rPr>
              <a:t>Arhiv</a:t>
            </a:r>
            <a:r>
              <a:rPr lang="en-US" sz="2000" dirty="0">
                <a:solidFill>
                  <a:schemeClr val="bg1"/>
                </a:solidFill>
                <a:latin typeface="Calibri"/>
                <a:ea typeface="Calibri"/>
                <a:cs typeface="Calibri"/>
              </a:rPr>
              <a:t> </a:t>
            </a:r>
            <a:r>
              <a:rPr lang="en-US" sz="2000" dirty="0" err="1">
                <a:solidFill>
                  <a:schemeClr val="bg1"/>
                </a:solidFill>
                <a:latin typeface="Calibri"/>
                <a:ea typeface="Calibri"/>
                <a:cs typeface="Calibri"/>
              </a:rPr>
              <a:t>družboslovnih</a:t>
            </a:r>
            <a:r>
              <a:rPr lang="en-US" sz="2000" dirty="0">
                <a:solidFill>
                  <a:schemeClr val="bg1"/>
                </a:solidFill>
                <a:latin typeface="Calibri"/>
                <a:ea typeface="Calibri"/>
                <a:cs typeface="Calibri"/>
              </a:rPr>
              <a:t> </a:t>
            </a:r>
            <a:r>
              <a:rPr lang="en-US" sz="2000" dirty="0" err="1">
                <a:solidFill>
                  <a:schemeClr val="bg1"/>
                </a:solidFill>
                <a:latin typeface="Calibri"/>
                <a:ea typeface="Calibri"/>
                <a:cs typeface="Calibri"/>
              </a:rPr>
              <a:t>podatkov</a:t>
            </a:r>
            <a:r>
              <a:rPr lang="en-US" sz="2000" dirty="0">
                <a:solidFill>
                  <a:schemeClr val="bg1"/>
                </a:solidFill>
                <a:latin typeface="Calibri"/>
                <a:ea typeface="Calibri"/>
                <a:cs typeface="Calibri"/>
              </a:rPr>
              <a:t>, </a:t>
            </a:r>
            <a:r>
              <a:rPr lang="it-IT" sz="2000" dirty="0" err="1">
                <a:solidFill>
                  <a:schemeClr val="bg1"/>
                </a:solidFill>
                <a:latin typeface="Calibri"/>
                <a:ea typeface="Calibri"/>
                <a:cs typeface="Calibri"/>
              </a:rPr>
              <a:t>Fakulteta</a:t>
            </a:r>
            <a:r>
              <a:rPr lang="it-IT" sz="2000" dirty="0">
                <a:solidFill>
                  <a:schemeClr val="bg1"/>
                </a:solidFill>
                <a:latin typeface="Calibri"/>
                <a:ea typeface="Calibri"/>
                <a:cs typeface="Calibri"/>
              </a:rPr>
              <a:t> za </a:t>
            </a:r>
            <a:r>
              <a:rPr lang="it-IT" sz="2000" dirty="0" err="1">
                <a:solidFill>
                  <a:schemeClr val="bg1"/>
                </a:solidFill>
                <a:latin typeface="Calibri"/>
                <a:ea typeface="Calibri"/>
                <a:cs typeface="Calibri"/>
              </a:rPr>
              <a:t>družbene</a:t>
            </a:r>
            <a:r>
              <a:rPr lang="it-IT" sz="2000" dirty="0">
                <a:solidFill>
                  <a:schemeClr val="bg1"/>
                </a:solidFill>
                <a:latin typeface="Calibri"/>
                <a:ea typeface="Calibri"/>
                <a:cs typeface="Calibri"/>
              </a:rPr>
              <a:t> vede </a:t>
            </a:r>
            <a:r>
              <a:rPr lang="it-IT" sz="2000" dirty="0" err="1">
                <a:solidFill>
                  <a:schemeClr val="bg1"/>
                </a:solidFill>
                <a:latin typeface="Calibri"/>
                <a:ea typeface="Calibri"/>
                <a:cs typeface="Calibri"/>
              </a:rPr>
              <a:t>Univerze</a:t>
            </a:r>
            <a:r>
              <a:rPr lang="it-IT" sz="2000" dirty="0">
                <a:solidFill>
                  <a:schemeClr val="bg1"/>
                </a:solidFill>
                <a:latin typeface="Calibri"/>
                <a:ea typeface="Calibri"/>
                <a:cs typeface="Calibri"/>
              </a:rPr>
              <a:t> v </a:t>
            </a:r>
            <a:r>
              <a:rPr lang="it-IT" sz="2000" dirty="0" err="1">
                <a:solidFill>
                  <a:schemeClr val="bg1"/>
                </a:solidFill>
                <a:latin typeface="Calibri"/>
                <a:ea typeface="Calibri"/>
                <a:cs typeface="Calibri"/>
              </a:rPr>
              <a:t>Ljubljani</a:t>
            </a:r>
            <a:endParaRPr lang="sl-SI" sz="2000" dirty="0" err="1">
              <a:solidFill>
                <a:schemeClr val="bg1"/>
              </a:solidFill>
              <a:latin typeface="Calibri"/>
              <a:ea typeface="Calibri"/>
              <a:cs typeface="Calibri"/>
            </a:endParaRPr>
          </a:p>
          <a:p>
            <a:r>
              <a:rPr lang="sl-SI" sz="2000" dirty="0">
                <a:solidFill>
                  <a:schemeClr val="lt1"/>
                </a:solidFill>
                <a:latin typeface="Calibri"/>
                <a:ea typeface="Calibri"/>
                <a:cs typeface="Calibri"/>
                <a:sym typeface="Calibri"/>
              </a:rPr>
              <a:t>dr. Anže ŽUPANIČ, Nacionalni inštitut za biologijo</a:t>
            </a:r>
            <a:endParaRPr sz="2000" dirty="0">
              <a:solidFill>
                <a:schemeClr val="lt1"/>
              </a:solidFill>
              <a:latin typeface="Calibri"/>
            </a:endParaRPr>
          </a:p>
        </p:txBody>
      </p:sp>
      <p:sp>
        <p:nvSpPr>
          <p:cNvPr id="302" name="Google Shape;302;g39be73a8ba7_0_0"/>
          <p:cNvSpPr txBox="1"/>
          <p:nvPr/>
        </p:nvSpPr>
        <p:spPr>
          <a:xfrm>
            <a:off x="833258" y="4390681"/>
            <a:ext cx="7971633" cy="707846"/>
          </a:xfrm>
          <a:prstGeom prst="rect">
            <a:avLst/>
          </a:prstGeom>
          <a:noFill/>
          <a:ln>
            <a:noFill/>
          </a:ln>
        </p:spPr>
        <p:txBody>
          <a:bodyPr spcFirstLastPara="1" wrap="square" lIns="91425" tIns="45700" rIns="91425" bIns="45700" anchor="t" anchorCtr="0">
            <a:spAutoFit/>
          </a:bodyPr>
          <a:lstStyle/>
          <a:p>
            <a:r>
              <a:rPr lang="sl-SI" sz="2000" dirty="0">
                <a:solidFill>
                  <a:schemeClr val="lt1"/>
                </a:solidFill>
                <a:latin typeface="Calibri"/>
                <a:ea typeface="Calibri"/>
                <a:cs typeface="Calibri"/>
              </a:rPr>
              <a:t>Ljubljana in </a:t>
            </a:r>
            <a:r>
              <a:rPr lang="sl-SI" sz="2000" dirty="0" err="1">
                <a:solidFill>
                  <a:schemeClr val="lt1"/>
                </a:solidFill>
                <a:latin typeface="Calibri"/>
                <a:ea typeface="Calibri"/>
                <a:cs typeface="Calibri"/>
              </a:rPr>
              <a:t>online</a:t>
            </a:r>
            <a:r>
              <a:rPr lang="sl-SI" sz="2000" dirty="0">
                <a:solidFill>
                  <a:schemeClr val="lt1"/>
                </a:solidFill>
                <a:latin typeface="Calibri"/>
                <a:ea typeface="Calibri"/>
                <a:cs typeface="Calibri"/>
              </a:rPr>
              <a:t>, Centralna tehniška knjižnica Univerze v Ljubljani, Predstavitev za </a:t>
            </a:r>
            <a:r>
              <a:rPr lang="sl-SI" sz="2000" dirty="0" err="1">
                <a:solidFill>
                  <a:schemeClr val="lt1"/>
                </a:solidFill>
                <a:latin typeface="Calibri"/>
                <a:ea typeface="Calibri"/>
                <a:cs typeface="Calibri"/>
              </a:rPr>
              <a:t>konzorcijske</a:t>
            </a:r>
            <a:r>
              <a:rPr lang="sl-SI" sz="2000" dirty="0">
                <a:solidFill>
                  <a:schemeClr val="lt1"/>
                </a:solidFill>
                <a:latin typeface="Calibri"/>
                <a:ea typeface="Calibri"/>
                <a:cs typeface="Calibri"/>
              </a:rPr>
              <a:t> partnerje in širšo javnost, 22. 10. 2025</a:t>
            </a:r>
            <a:endParaRPr lang="sl-SI" dirty="0">
              <a:solidFill>
                <a:schemeClr val="lt1"/>
              </a:solidFill>
            </a:endParaRPr>
          </a:p>
        </p:txBody>
      </p:sp>
      <p:pic>
        <p:nvPicPr>
          <p:cNvPr id="303" name="Google Shape;303;g39be73a8ba7_0_0"/>
          <p:cNvPicPr preferRelativeResize="0"/>
          <p:nvPr/>
        </p:nvPicPr>
        <p:blipFill rotWithShape="1">
          <a:blip r:embed="rId4">
            <a:alphaModFix/>
          </a:blip>
          <a:srcRect/>
          <a:stretch/>
        </p:blipFill>
        <p:spPr>
          <a:xfrm>
            <a:off x="909138" y="5234264"/>
            <a:ext cx="1297887" cy="450288"/>
          </a:xfrm>
          <a:prstGeom prst="rect">
            <a:avLst/>
          </a:prstGeom>
          <a:noFill/>
          <a:ln>
            <a:noFill/>
          </a:ln>
        </p:spPr>
      </p:pic>
      <p:pic>
        <p:nvPicPr>
          <p:cNvPr id="2" name="Slika 1" descr="Slika, ki vsebuje besede besedilo, pisava, logotip, grafika&#10;&#10;Vsebina, ustvarjena z UI, morda ni pravilna.">
            <a:extLst>
              <a:ext uri="{FF2B5EF4-FFF2-40B4-BE49-F238E27FC236}">
                <a16:creationId xmlns:a16="http://schemas.microsoft.com/office/drawing/2014/main" id="{35C4954B-3EC4-858C-7CD8-618BF4ADA801}"/>
              </a:ext>
            </a:extLst>
          </p:cNvPr>
          <p:cNvPicPr>
            <a:picLocks noChangeAspect="1"/>
          </p:cNvPicPr>
          <p:nvPr/>
        </p:nvPicPr>
        <p:blipFill>
          <a:blip r:embed="rId5"/>
          <a:stretch>
            <a:fillRect/>
          </a:stretch>
        </p:blipFill>
        <p:spPr>
          <a:xfrm>
            <a:off x="6095354" y="5952398"/>
            <a:ext cx="685800" cy="3905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3"/>
        <p:cNvGrpSpPr/>
        <p:nvPr/>
      </p:nvGrpSpPr>
      <p:grpSpPr>
        <a:xfrm>
          <a:off x="0" y="0"/>
          <a:ext cx="0" cy="0"/>
          <a:chOff x="0" y="0"/>
          <a:chExt cx="0" cy="0"/>
        </a:xfrm>
      </p:grpSpPr>
      <p:sp>
        <p:nvSpPr>
          <p:cNvPr id="384" name="Google Shape;384;g3860669067c_0_88"/>
          <p:cNvSpPr txBox="1">
            <a:spLocks noGrp="1"/>
          </p:cNvSpPr>
          <p:nvPr>
            <p:ph type="title"/>
          </p:nvPr>
        </p:nvSpPr>
        <p:spPr>
          <a:xfrm>
            <a:off x="838203" y="42487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Razglejmo </a:t>
            </a:r>
            <a:r>
              <a:rPr lang="sl-SI" sz="5000" b="1">
                <a:solidFill>
                  <a:srgbClr val="ED7D31"/>
                </a:solidFill>
              </a:rPr>
              <a:t>se po priročniku </a:t>
            </a:r>
            <a:endParaRPr/>
          </a:p>
        </p:txBody>
      </p:sp>
      <p:pic>
        <p:nvPicPr>
          <p:cNvPr id="385" name="Google Shape;385;g3860669067c_0_88"/>
          <p:cNvPicPr preferRelativeResize="0"/>
          <p:nvPr/>
        </p:nvPicPr>
        <p:blipFill>
          <a:blip r:embed="rId4">
            <a:alphaModFix/>
          </a:blip>
          <a:stretch>
            <a:fillRect/>
          </a:stretch>
        </p:blipFill>
        <p:spPr>
          <a:xfrm>
            <a:off x="957025" y="1242375"/>
            <a:ext cx="10136401" cy="5356801"/>
          </a:xfrm>
          <a:prstGeom prst="rect">
            <a:avLst/>
          </a:prstGeom>
          <a:noFill/>
          <a:ln>
            <a:noFill/>
          </a:ln>
        </p:spPr>
      </p:pic>
      <p:sp>
        <p:nvSpPr>
          <p:cNvPr id="386" name="Google Shape;386;g3860669067c_0_88"/>
          <p:cNvSpPr txBox="1"/>
          <p:nvPr/>
        </p:nvSpPr>
        <p:spPr>
          <a:xfrm>
            <a:off x="8139325" y="6350100"/>
            <a:ext cx="3877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2100" b="1" u="sng">
                <a:solidFill>
                  <a:schemeClr val="accent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https://nrrp.odprtaznanost.si/</a:t>
            </a:r>
            <a:r>
              <a:rPr lang="sl-SI" sz="2100" b="1">
                <a:solidFill>
                  <a:schemeClr val="accent2"/>
                </a:solidFill>
                <a:latin typeface="Calibri"/>
                <a:ea typeface="Calibri"/>
                <a:cs typeface="Calibri"/>
                <a:sym typeface="Calibri"/>
              </a:rPr>
              <a:t> </a:t>
            </a:r>
            <a:endParaRPr sz="2100">
              <a:solidFill>
                <a:schemeClr val="accent2"/>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
        <p:cNvGrpSpPr/>
        <p:nvPr/>
      </p:nvGrpSpPr>
      <p:grpSpPr>
        <a:xfrm>
          <a:off x="0" y="0"/>
          <a:ext cx="0" cy="0"/>
          <a:chOff x="0" y="0"/>
          <a:chExt cx="0" cy="0"/>
        </a:xfrm>
      </p:grpSpPr>
      <p:sp>
        <p:nvSpPr>
          <p:cNvPr id="391" name="Google Shape;391;g38633bc4185_1_3"/>
          <p:cNvSpPr txBox="1">
            <a:spLocks noGrp="1"/>
          </p:cNvSpPr>
          <p:nvPr>
            <p:ph type="title"/>
          </p:nvPr>
        </p:nvSpPr>
        <p:spPr>
          <a:xfrm>
            <a:off x="838203" y="42487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Razglejmo </a:t>
            </a:r>
            <a:r>
              <a:rPr lang="sl-SI" sz="5000" b="1">
                <a:solidFill>
                  <a:srgbClr val="ED7D31"/>
                </a:solidFill>
              </a:rPr>
              <a:t>se po priročniku </a:t>
            </a:r>
            <a:endParaRPr/>
          </a:p>
        </p:txBody>
      </p:sp>
      <p:sp>
        <p:nvSpPr>
          <p:cNvPr id="392" name="Google Shape;392;g38633bc4185_1_3"/>
          <p:cNvSpPr txBox="1"/>
          <p:nvPr/>
        </p:nvSpPr>
        <p:spPr>
          <a:xfrm>
            <a:off x="8139325" y="6350100"/>
            <a:ext cx="3877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2100" b="1">
                <a:solidFill>
                  <a:schemeClr val="accent2"/>
                </a:solidFill>
                <a:latin typeface="Calibri"/>
                <a:ea typeface="Calibri"/>
                <a:cs typeface="Calibri"/>
                <a:sym typeface="Calibri"/>
              </a:rPr>
              <a:t>https://nrrp.odprtaznanost.si/</a:t>
            </a:r>
            <a:endParaRPr sz="2100">
              <a:solidFill>
                <a:schemeClr val="accent2"/>
              </a:solidFill>
              <a:latin typeface="Calibri"/>
              <a:ea typeface="Calibri"/>
              <a:cs typeface="Calibri"/>
              <a:sym typeface="Calibri"/>
            </a:endParaRPr>
          </a:p>
        </p:txBody>
      </p:sp>
      <p:pic>
        <p:nvPicPr>
          <p:cNvPr id="393" name="Google Shape;393;g38633bc4185_1_3"/>
          <p:cNvPicPr preferRelativeResize="0"/>
          <p:nvPr/>
        </p:nvPicPr>
        <p:blipFill>
          <a:blip r:embed="rId4">
            <a:alphaModFix/>
          </a:blip>
          <a:stretch>
            <a:fillRect/>
          </a:stretch>
        </p:blipFill>
        <p:spPr>
          <a:xfrm>
            <a:off x="1079450" y="1285125"/>
            <a:ext cx="8247507" cy="5064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7"/>
        <p:cNvGrpSpPr/>
        <p:nvPr/>
      </p:nvGrpSpPr>
      <p:grpSpPr>
        <a:xfrm>
          <a:off x="0" y="0"/>
          <a:ext cx="0" cy="0"/>
          <a:chOff x="0" y="0"/>
          <a:chExt cx="0" cy="0"/>
        </a:xfrm>
      </p:grpSpPr>
      <p:sp>
        <p:nvSpPr>
          <p:cNvPr id="398" name="Google Shape;398;g38de64fa5bf_0_9"/>
          <p:cNvSpPr txBox="1">
            <a:spLocks noGrp="1"/>
          </p:cNvSpPr>
          <p:nvPr>
            <p:ph type="title"/>
          </p:nvPr>
        </p:nvSpPr>
        <p:spPr>
          <a:xfrm>
            <a:off x="838203" y="11063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Praktična uporaba priročnika o NRRP</a:t>
            </a:r>
            <a:endParaRPr sz="5000" b="1">
              <a:solidFill>
                <a:srgbClr val="ED7D31"/>
              </a:solidFill>
            </a:endParaRPr>
          </a:p>
        </p:txBody>
      </p:sp>
      <p:sp>
        <p:nvSpPr>
          <p:cNvPr id="399" name="Google Shape;399;g38de64fa5bf_0_9"/>
          <p:cNvSpPr txBox="1">
            <a:spLocks noGrp="1"/>
          </p:cNvSpPr>
          <p:nvPr>
            <p:ph type="body" idx="1"/>
          </p:nvPr>
        </p:nvSpPr>
        <p:spPr>
          <a:xfrm>
            <a:off x="917950" y="2254948"/>
            <a:ext cx="10515600" cy="4154400"/>
          </a:xfrm>
          <a:prstGeom prst="rect">
            <a:avLst/>
          </a:prstGeom>
          <a:noFill/>
          <a:ln>
            <a:noFill/>
          </a:ln>
        </p:spPr>
        <p:txBody>
          <a:bodyPr spcFirstLastPara="1" wrap="square" lIns="91425" tIns="45700" rIns="91425" bIns="45700" anchor="t" anchorCtr="0">
            <a:noAutofit/>
          </a:bodyPr>
          <a:lstStyle/>
          <a:p>
            <a:pPr marL="457200" lvl="0" indent="-368300" algn="l" rtl="0">
              <a:spcBef>
                <a:spcPts val="1000"/>
              </a:spcBef>
              <a:spcAft>
                <a:spcPts val="0"/>
              </a:spcAft>
              <a:buClr>
                <a:schemeClr val="dk1"/>
              </a:buClr>
              <a:buSzPts val="2200"/>
              <a:buChar char="•"/>
            </a:pPr>
            <a:r>
              <a:rPr lang="sl-SI" sz="2200">
                <a:solidFill>
                  <a:schemeClr val="dk1"/>
                </a:solidFill>
              </a:rPr>
              <a:t>Predstavitev </a:t>
            </a:r>
            <a:r>
              <a:rPr lang="sl-SI" sz="2200" b="1">
                <a:solidFill>
                  <a:schemeClr val="dk1"/>
                </a:solidFill>
              </a:rPr>
              <a:t>dveh informativnih primerov</a:t>
            </a:r>
            <a:r>
              <a:rPr lang="sl-SI" sz="2200">
                <a:solidFill>
                  <a:schemeClr val="dk1"/>
                </a:solidFill>
              </a:rPr>
              <a:t> rabe priročnika.</a:t>
            </a:r>
            <a:br>
              <a:rPr lang="sl-SI" sz="2200">
                <a:solidFill>
                  <a:schemeClr val="dk1"/>
                </a:solidFill>
              </a:rPr>
            </a:br>
            <a:endParaRPr sz="2200">
              <a:solidFill>
                <a:schemeClr val="dk1"/>
              </a:solidFill>
            </a:endParaRPr>
          </a:p>
          <a:p>
            <a:pPr marL="457200" lvl="0" indent="-368300" algn="l" rtl="0">
              <a:spcBef>
                <a:spcPts val="0"/>
              </a:spcBef>
              <a:spcAft>
                <a:spcPts val="0"/>
              </a:spcAft>
              <a:buClr>
                <a:schemeClr val="dk1"/>
              </a:buClr>
              <a:buSzPts val="2200"/>
              <a:buChar char="•"/>
            </a:pPr>
            <a:r>
              <a:rPr lang="sl-SI" sz="2200" b="1">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Odgovori so kratki</a:t>
            </a:r>
            <a:r>
              <a:rPr lang="sl-SI" sz="22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in zaradi časovne omejitve ne odgovarjajo na vsa vprašanja NRRP.</a:t>
            </a:r>
            <a:br>
              <a:rPr lang="sl-SI" sz="22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br>
            <a:endParaRPr sz="2200">
              <a:solidFill>
                <a:schemeClr val="dk1"/>
              </a:solidFill>
            </a:endParaRPr>
          </a:p>
          <a:p>
            <a:pPr marL="457200" lvl="0" indent="-368300" algn="l" rtl="0">
              <a:spcBef>
                <a:spcPts val="0"/>
              </a:spcBef>
              <a:spcAft>
                <a:spcPts val="0"/>
              </a:spcAft>
              <a:buClr>
                <a:schemeClr val="dk1"/>
              </a:buClr>
              <a:buSzPts val="2200"/>
              <a:buChar char="•"/>
            </a:pPr>
            <a:r>
              <a:rPr lang="sl-SI" sz="2200" b="1">
                <a:solidFill>
                  <a:schemeClr val="accent2"/>
                </a:solidFill>
              </a:rPr>
              <a:t>Opozorilo:</a:t>
            </a:r>
            <a:r>
              <a:rPr lang="sl-SI" sz="2200" b="1">
                <a:solidFill>
                  <a:schemeClr val="dk1"/>
                </a:solidFill>
              </a:rPr>
              <a:t> </a:t>
            </a:r>
            <a:r>
              <a:rPr lang="sl-SI" sz="2200" b="1" u="sng">
                <a:solidFill>
                  <a:schemeClr val="dk1"/>
                </a:solidFill>
              </a:rPr>
              <a:t>Primeri niso priporočilo</a:t>
            </a:r>
            <a:r>
              <a:rPr lang="sl-SI" sz="2200" u="sng">
                <a:solidFill>
                  <a:schemeClr val="dk1"/>
                </a:solidFill>
              </a:rPr>
              <a:t> za izpolnjevanje NRRP, saj je vsak projekt edinstven</a:t>
            </a:r>
            <a:r>
              <a:rPr lang="sl-SI" sz="2200" u="sng">
                <a:solidFill>
                  <a:schemeClr val="accent2"/>
                </a:solidFill>
              </a:rPr>
              <a:t>!</a:t>
            </a:r>
            <a:br>
              <a:rPr lang="sl-SI" sz="2200" u="sng">
                <a:solidFill>
                  <a:schemeClr val="dk1"/>
                </a:solidFill>
              </a:rPr>
            </a:br>
            <a:endParaRPr sz="2200" u="sng">
              <a:solidFill>
                <a:schemeClr val="dk1"/>
              </a:solidFill>
            </a:endParaRPr>
          </a:p>
          <a:p>
            <a:pPr marL="457200" lvl="0" indent="-368300" algn="l" rtl="0">
              <a:spcBef>
                <a:spcPts val="0"/>
              </a:spcBef>
              <a:spcAft>
                <a:spcPts val="0"/>
              </a:spcAft>
              <a:buClr>
                <a:schemeClr val="dk1"/>
              </a:buClr>
              <a:buSzPts val="2200"/>
              <a:buChar char="•"/>
            </a:pPr>
            <a:r>
              <a:rPr lang="sl-SI" sz="2200">
                <a:solidFill>
                  <a:schemeClr val="dk1"/>
                </a:solidFill>
              </a:rPr>
              <a:t>Vedno </a:t>
            </a:r>
            <a:r>
              <a:rPr lang="sl-SI" sz="2200" b="1">
                <a:solidFill>
                  <a:schemeClr val="dk1"/>
                </a:solidFill>
              </a:rPr>
              <a:t>sledite navodilom financerja</a:t>
            </a:r>
            <a:r>
              <a:rPr lang="sl-SI" sz="2200">
                <a:solidFill>
                  <a:schemeClr val="dk1"/>
                </a:solidFill>
              </a:rPr>
              <a:t> in </a:t>
            </a:r>
            <a:r>
              <a:rPr lang="sl-SI" sz="2200" b="1">
                <a:solidFill>
                  <a:schemeClr val="dk1"/>
                </a:solidFill>
              </a:rPr>
              <a:t>ustrezno razčlenite poglavja.</a:t>
            </a:r>
            <a:endParaRPr sz="2200" b="1">
              <a:solidFill>
                <a:schemeClr val="dk1"/>
              </a:solidFill>
            </a:endParaRPr>
          </a:p>
          <a:p>
            <a:pPr marL="457200" lvl="0" indent="0" algn="l" rtl="0">
              <a:spcBef>
                <a:spcPts val="1000"/>
              </a:spcBef>
              <a:spcAft>
                <a:spcPts val="0"/>
              </a:spcAft>
              <a:buNone/>
            </a:pPr>
            <a:endParaRPr sz="2200" b="1">
              <a:solidFill>
                <a:schemeClr val="dk1"/>
              </a:solidFill>
            </a:endParaRPr>
          </a:p>
          <a:p>
            <a:pPr marL="457200" lvl="0" indent="0" algn="l" rtl="0">
              <a:spcBef>
                <a:spcPts val="1000"/>
              </a:spcBef>
              <a:spcAft>
                <a:spcPts val="0"/>
              </a:spcAft>
              <a:buNone/>
            </a:pPr>
            <a:endParaRPr sz="2200" b="1">
              <a:solidFill>
                <a:schemeClr val="dk1"/>
              </a:solidFill>
              <a:highlight>
                <a:srgbClr val="FFFF00"/>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9bab3d27e7_1_0"/>
          <p:cNvSpPr txBox="1">
            <a:spLocks noGrp="1"/>
          </p:cNvSpPr>
          <p:nvPr>
            <p:ph type="title"/>
          </p:nvPr>
        </p:nvSpPr>
        <p:spPr>
          <a:xfrm>
            <a:off x="489303" y="80537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Interaktivnost</a:t>
            </a:r>
            <a:endParaRPr/>
          </a:p>
        </p:txBody>
      </p:sp>
      <p:sp>
        <p:nvSpPr>
          <p:cNvPr id="406" name="Google Shape;406;g39bab3d27e7_1_0"/>
          <p:cNvSpPr txBox="1"/>
          <p:nvPr/>
        </p:nvSpPr>
        <p:spPr>
          <a:xfrm>
            <a:off x="11672391" y="6354532"/>
            <a:ext cx="357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b="1">
                <a:solidFill>
                  <a:schemeClr val="hlink"/>
                </a:solidFill>
                <a:uFill>
                  <a:noFill/>
                </a:uFill>
                <a:hlinkClick r:id="rId3"/>
              </a:rPr>
              <a:t>X</a:t>
            </a:r>
            <a:endParaRPr sz="700"/>
          </a:p>
        </p:txBody>
      </p:sp>
      <p:sp>
        <p:nvSpPr>
          <p:cNvPr id="407" name="Google Shape;407;g39bab3d27e7_1_0"/>
          <p:cNvSpPr txBox="1"/>
          <p:nvPr/>
        </p:nvSpPr>
        <p:spPr>
          <a:xfrm>
            <a:off x="653400" y="1739475"/>
            <a:ext cx="10187400" cy="321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sl-SI" sz="2200" b="1">
                <a:solidFill>
                  <a:schemeClr val="dk1"/>
                </a:solidFill>
                <a:latin typeface="Calibri"/>
                <a:ea typeface="Calibri"/>
                <a:cs typeface="Calibri"/>
                <a:sym typeface="Calibri"/>
              </a:rPr>
              <a:t>Vabimo vas k sodelovanju!</a:t>
            </a:r>
            <a:endParaRPr sz="2200" b="1">
              <a:solidFill>
                <a:schemeClr val="dk1"/>
              </a:solidFill>
              <a:latin typeface="Calibri"/>
              <a:ea typeface="Calibri"/>
              <a:cs typeface="Calibri"/>
              <a:sym typeface="Calibri"/>
            </a:endParaRPr>
          </a:p>
          <a:p>
            <a:pPr marL="457200" lvl="0" indent="-368300" algn="l" rtl="0">
              <a:lnSpc>
                <a:spcPct val="115000"/>
              </a:lnSpc>
              <a:spcBef>
                <a:spcPts val="1200"/>
              </a:spcBef>
              <a:spcAft>
                <a:spcPts val="0"/>
              </a:spcAft>
              <a:buClr>
                <a:schemeClr val="dk1"/>
              </a:buClr>
              <a:buSzPts val="2200"/>
              <a:buChar char="●"/>
            </a:pPr>
            <a:r>
              <a:rPr lang="sl-SI" sz="2200">
                <a:solidFill>
                  <a:schemeClr val="dk1"/>
                </a:solidFill>
                <a:latin typeface="Calibri"/>
                <a:ea typeface="Calibri"/>
                <a:cs typeface="Calibri"/>
                <a:sym typeface="Calibri"/>
              </a:rPr>
              <a:t>Na vsakem koraku </a:t>
            </a:r>
            <a:r>
              <a:rPr lang="sl-SI" sz="2200" b="1">
                <a:solidFill>
                  <a:schemeClr val="dk1"/>
                </a:solidFill>
                <a:latin typeface="Calibri"/>
                <a:ea typeface="Calibri"/>
                <a:cs typeface="Calibri"/>
                <a:sym typeface="Calibri"/>
              </a:rPr>
              <a:t>življenjskega kroga podatkov</a:t>
            </a:r>
            <a:r>
              <a:rPr lang="sl-SI" sz="2200">
                <a:solidFill>
                  <a:schemeClr val="dk1"/>
                </a:solidFill>
                <a:latin typeface="Calibri"/>
                <a:ea typeface="Calibri"/>
                <a:cs typeface="Calibri"/>
                <a:sym typeface="Calibri"/>
              </a:rPr>
              <a:t> vam bomo zastavili vprašanje.</a:t>
            </a:r>
            <a:br>
              <a:rPr lang="sl-SI" sz="2200">
                <a:solidFill>
                  <a:schemeClr val="dk1"/>
                </a:solidFill>
                <a:latin typeface="Calibri"/>
                <a:ea typeface="Calibri"/>
                <a:cs typeface="Calibri"/>
                <a:sym typeface="Calibri"/>
              </a:rPr>
            </a:br>
            <a:endParaRPr sz="2200">
              <a:solidFill>
                <a:schemeClr val="dk1"/>
              </a:solidFill>
              <a:latin typeface="Calibri"/>
              <a:ea typeface="Calibri"/>
              <a:cs typeface="Calibri"/>
              <a:sym typeface="Calibri"/>
            </a:endParaRPr>
          </a:p>
          <a:p>
            <a:pPr marL="457200" lvl="0" indent="-368300" algn="l" rtl="0">
              <a:lnSpc>
                <a:spcPct val="115000"/>
              </a:lnSpc>
              <a:spcBef>
                <a:spcPts val="0"/>
              </a:spcBef>
              <a:spcAft>
                <a:spcPts val="0"/>
              </a:spcAft>
              <a:buClr>
                <a:schemeClr val="dk1"/>
              </a:buClr>
              <a:buSzPts val="2200"/>
              <a:buChar char="●"/>
            </a:pPr>
            <a:r>
              <a:rPr lang="sl-SI" sz="2200">
                <a:solidFill>
                  <a:schemeClr val="dk1"/>
                </a:solidFill>
                <a:latin typeface="Calibri"/>
                <a:ea typeface="Calibri"/>
                <a:cs typeface="Calibri"/>
                <a:sym typeface="Calibri"/>
              </a:rPr>
              <a:t>Nanje</a:t>
            </a:r>
            <a:r>
              <a:rPr lang="sl-SI" sz="2200" b="1">
                <a:solidFill>
                  <a:schemeClr val="dk1"/>
                </a:solidFill>
                <a:latin typeface="Calibri"/>
                <a:ea typeface="Calibri"/>
                <a:cs typeface="Calibri"/>
                <a:sym typeface="Calibri"/>
              </a:rPr>
              <a:t> odgovorite v preglednici</a:t>
            </a:r>
            <a:r>
              <a:rPr lang="sl-SI" sz="2200">
                <a:solidFill>
                  <a:schemeClr val="dk1"/>
                </a:solidFill>
                <a:latin typeface="Calibri"/>
                <a:ea typeface="Calibri"/>
                <a:cs typeface="Calibri"/>
                <a:sym typeface="Calibri"/>
              </a:rPr>
              <a:t> na Google Drive.</a:t>
            </a:r>
            <a:br>
              <a:rPr lang="sl-SI" sz="2200">
                <a:solidFill>
                  <a:schemeClr val="dk1"/>
                </a:solidFill>
                <a:latin typeface="Calibri"/>
                <a:ea typeface="Calibri"/>
                <a:cs typeface="Calibri"/>
                <a:sym typeface="Calibri"/>
              </a:rPr>
            </a:br>
            <a:endParaRPr sz="2200">
              <a:solidFill>
                <a:schemeClr val="dk1"/>
              </a:solidFill>
              <a:latin typeface="Calibri"/>
              <a:ea typeface="Calibri"/>
              <a:cs typeface="Calibri"/>
              <a:sym typeface="Calibri"/>
            </a:endParaRPr>
          </a:p>
          <a:p>
            <a:pPr marL="457200" lvl="0" indent="-368300" algn="l" rtl="0">
              <a:lnSpc>
                <a:spcPct val="115000"/>
              </a:lnSpc>
              <a:spcBef>
                <a:spcPts val="0"/>
              </a:spcBef>
              <a:spcAft>
                <a:spcPts val="0"/>
              </a:spcAft>
              <a:buClr>
                <a:schemeClr val="dk1"/>
              </a:buClr>
              <a:buSzPts val="2200"/>
              <a:buChar char="●"/>
            </a:pPr>
            <a:r>
              <a:rPr lang="sl-SI" sz="2200">
                <a:solidFill>
                  <a:schemeClr val="dk1"/>
                </a:solidFill>
                <a:latin typeface="Calibri"/>
                <a:ea typeface="Calibri"/>
                <a:cs typeface="Calibri"/>
                <a:sym typeface="Calibri"/>
              </a:rPr>
              <a:t>Odgovore bomo </a:t>
            </a:r>
            <a:r>
              <a:rPr lang="sl-SI" sz="2200" b="1">
                <a:solidFill>
                  <a:schemeClr val="dk1"/>
                </a:solidFill>
                <a:latin typeface="Calibri"/>
                <a:ea typeface="Calibri"/>
                <a:cs typeface="Calibri"/>
                <a:sym typeface="Calibri"/>
              </a:rPr>
              <a:t>pokomentirali med predstavitvijo.</a:t>
            </a:r>
            <a:br>
              <a:rPr lang="sl-SI" sz="2200" b="1">
                <a:solidFill>
                  <a:schemeClr val="dk1"/>
                </a:solidFill>
                <a:latin typeface="Calibri"/>
                <a:ea typeface="Calibri"/>
                <a:cs typeface="Calibri"/>
                <a:sym typeface="Calibri"/>
              </a:rPr>
            </a:br>
            <a:endParaRPr sz="2200" b="1">
              <a:solidFill>
                <a:schemeClr val="dk1"/>
              </a:solidFill>
              <a:latin typeface="Calibri"/>
              <a:ea typeface="Calibri"/>
              <a:cs typeface="Calibri"/>
              <a:sym typeface="Calibri"/>
            </a:endParaRPr>
          </a:p>
          <a:p>
            <a:pPr marL="457200" lvl="0" indent="-368300" algn="l" rtl="0">
              <a:lnSpc>
                <a:spcPct val="115000"/>
              </a:lnSpc>
              <a:spcBef>
                <a:spcPts val="0"/>
              </a:spcBef>
              <a:spcAft>
                <a:spcPts val="0"/>
              </a:spcAft>
              <a:buClr>
                <a:schemeClr val="dk1"/>
              </a:buClr>
              <a:buSzPts val="2200"/>
              <a:buChar char="●"/>
            </a:pPr>
            <a:r>
              <a:rPr lang="sl-SI" sz="2200">
                <a:solidFill>
                  <a:schemeClr val="dk1"/>
                </a:solidFill>
                <a:latin typeface="Calibri"/>
                <a:ea typeface="Calibri"/>
                <a:cs typeface="Calibri"/>
                <a:sym typeface="Calibri"/>
              </a:rPr>
              <a:t>O</a:t>
            </a:r>
            <a:r>
              <a:rPr lang="sl-SI" sz="22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dgovori </a:t>
            </a:r>
            <a:r>
              <a:rPr lang="sl-SI" sz="2200">
                <a:solidFill>
                  <a:schemeClr val="dk1"/>
                </a:solidFill>
                <a:latin typeface="Calibri"/>
                <a:ea typeface="Calibri"/>
                <a:cs typeface="Calibri"/>
                <a:sym typeface="Calibri"/>
              </a:rPr>
              <a:t>bodo v </a:t>
            </a:r>
            <a:r>
              <a:rPr lang="sl-SI" sz="2200" b="1">
                <a:solidFill>
                  <a:schemeClr val="dk1"/>
                </a:solidFill>
                <a:latin typeface="Calibri"/>
                <a:ea typeface="Calibri"/>
                <a:cs typeface="Calibri"/>
                <a:sym typeface="Calibri"/>
              </a:rPr>
              <a:t>anonimizirani obliki shranjeni</a:t>
            </a:r>
            <a:r>
              <a:rPr lang="sl-SI" sz="2200">
                <a:solidFill>
                  <a:schemeClr val="dk1"/>
                </a:solidFill>
                <a:latin typeface="Calibri"/>
                <a:ea typeface="Calibri"/>
                <a:cs typeface="Calibri"/>
                <a:sym typeface="Calibri"/>
              </a:rPr>
              <a:t> za potrebe poročanja in razvoja izobraževalnih vsebin.</a:t>
            </a:r>
            <a:br>
              <a:rPr lang="sl-SI" sz="2200" b="1">
                <a:solidFill>
                  <a:schemeClr val="dk1"/>
                </a:solidFill>
                <a:latin typeface="Calibri"/>
                <a:ea typeface="Calibri"/>
                <a:cs typeface="Calibri"/>
                <a:sym typeface="Calibri"/>
              </a:rPr>
            </a:br>
            <a:endParaRPr sz="2200" b="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sl-SI" sz="2200">
                <a:solidFill>
                  <a:schemeClr val="dk1"/>
                </a:solidFill>
                <a:latin typeface="Calibri"/>
                <a:ea typeface="Calibri"/>
                <a:cs typeface="Calibri"/>
                <a:sym typeface="Calibri"/>
              </a:rPr>
              <a:t>🔗 </a:t>
            </a:r>
            <a:r>
              <a:rPr lang="sl-SI" sz="2200" b="1">
                <a:solidFill>
                  <a:schemeClr val="dk1"/>
                </a:solidFill>
                <a:latin typeface="Calibri"/>
                <a:ea typeface="Calibri"/>
                <a:cs typeface="Calibri"/>
                <a:sym typeface="Calibri"/>
              </a:rPr>
              <a:t>Povezava:</a:t>
            </a:r>
            <a:r>
              <a:rPr lang="sl-SI" sz="2200">
                <a:solidFill>
                  <a:schemeClr val="dk1"/>
                </a:solidFill>
                <a:latin typeface="Calibri"/>
                <a:ea typeface="Calibri"/>
                <a:cs typeface="Calibri"/>
                <a:sym typeface="Calibri"/>
              </a:rPr>
              <a:t> XXX</a:t>
            </a:r>
            <a:endParaRPr sz="2200">
              <a:solidFill>
                <a:schemeClr val="dk1"/>
              </a:solidFill>
              <a:latin typeface="Calibri"/>
              <a:ea typeface="Calibri"/>
              <a:cs typeface="Calibri"/>
              <a:sym typeface="Calibri"/>
            </a:endParaRPr>
          </a:p>
          <a:p>
            <a:pPr marL="0" lvl="0" indent="0" algn="l" rtl="0">
              <a:spcBef>
                <a:spcPts val="1200"/>
              </a:spcBef>
              <a:spcAft>
                <a:spcPts val="0"/>
              </a:spcAft>
              <a:buNone/>
            </a:pPr>
            <a:endParaRPr sz="22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1"/>
        <p:cNvGrpSpPr/>
        <p:nvPr/>
      </p:nvGrpSpPr>
      <p:grpSpPr>
        <a:xfrm>
          <a:off x="0" y="0"/>
          <a:ext cx="0" cy="0"/>
          <a:chOff x="0" y="0"/>
          <a:chExt cx="0" cy="0"/>
        </a:xfrm>
      </p:grpSpPr>
      <p:sp>
        <p:nvSpPr>
          <p:cNvPr id="412" name="Google Shape;412;g39bab3d27e7_1_47"/>
          <p:cNvSpPr txBox="1">
            <a:spLocks noGrp="1"/>
          </p:cNvSpPr>
          <p:nvPr>
            <p:ph type="title"/>
          </p:nvPr>
        </p:nvSpPr>
        <p:spPr>
          <a:xfrm>
            <a:off x="838203" y="11063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Osnovne informacije o projektu</a:t>
            </a:r>
            <a:endParaRPr sz="5000" b="1">
              <a:solidFill>
                <a:srgbClr val="ED7D31"/>
              </a:solidFill>
            </a:endParaRPr>
          </a:p>
        </p:txBody>
      </p:sp>
      <p:sp>
        <p:nvSpPr>
          <p:cNvPr id="413" name="Google Shape;413;g39bab3d27e7_1_47"/>
          <p:cNvSpPr txBox="1">
            <a:spLocks noGrp="1"/>
          </p:cNvSpPr>
          <p:nvPr>
            <p:ph type="body" idx="1"/>
          </p:nvPr>
        </p:nvSpPr>
        <p:spPr>
          <a:xfrm>
            <a:off x="7028600" y="3067500"/>
            <a:ext cx="4554300" cy="2782500"/>
          </a:xfrm>
          <a:prstGeom prst="rect">
            <a:avLst/>
          </a:prstGeom>
          <a:noFill/>
          <a:ln>
            <a:noFill/>
          </a:ln>
        </p:spPr>
        <p:txBody>
          <a:bodyPr spcFirstLastPara="1" wrap="square" lIns="91425" tIns="45700" rIns="91425" bIns="45700" anchor="t" anchorCtr="0">
            <a:noAutofit/>
          </a:bodyPr>
          <a:lstStyle/>
          <a:p>
            <a:pPr marL="457200" lvl="0" indent="0" algn="l" rtl="0">
              <a:spcBef>
                <a:spcPts val="1000"/>
              </a:spcBef>
              <a:spcAft>
                <a:spcPts val="0"/>
              </a:spcAft>
              <a:buNone/>
            </a:pPr>
            <a:r>
              <a:rPr lang="sl-SI" sz="2000">
                <a:solidFill>
                  <a:srgbClr val="333333"/>
                </a:solidFill>
                <a:highlight>
                  <a:srgbClr val="FFFFFF"/>
                </a:highlight>
              </a:rPr>
              <a:t>Praviloma se NRRP začne z razdelkom, v katerega vpišemo osnovne informacije o projektu, ki bodo omogočile njegovo identifikacijo ter identifikacijo odgovornih oseb, pravna razmerja med sodelujočimi partnerji ter finančna sredstva, potreba za ravnanje s podatki. </a:t>
            </a:r>
            <a:endParaRPr sz="2000" b="1">
              <a:solidFill>
                <a:schemeClr val="dk1"/>
              </a:solidFill>
            </a:endParaRPr>
          </a:p>
          <a:p>
            <a:pPr marL="457200" lvl="0" indent="0" algn="l" rtl="0">
              <a:spcBef>
                <a:spcPts val="1000"/>
              </a:spcBef>
              <a:spcAft>
                <a:spcPts val="0"/>
              </a:spcAft>
              <a:buNone/>
            </a:pPr>
            <a:endParaRPr sz="1800" b="1">
              <a:solidFill>
                <a:schemeClr val="dk1"/>
              </a:solidFill>
              <a:highlight>
                <a:srgbClr val="FFFF00"/>
              </a:highlight>
            </a:endParaRPr>
          </a:p>
        </p:txBody>
      </p:sp>
      <p:pic>
        <p:nvPicPr>
          <p:cNvPr id="414" name="Google Shape;414;g39bab3d27e7_1_47"/>
          <p:cNvPicPr preferRelativeResize="0"/>
          <p:nvPr/>
        </p:nvPicPr>
        <p:blipFill>
          <a:blip r:embed="rId4">
            <a:alphaModFix/>
          </a:blip>
          <a:stretch>
            <a:fillRect/>
          </a:stretch>
        </p:blipFill>
        <p:spPr>
          <a:xfrm>
            <a:off x="838200" y="1923822"/>
            <a:ext cx="5003084" cy="4629378"/>
          </a:xfrm>
          <a:prstGeom prst="rect">
            <a:avLst/>
          </a:prstGeom>
          <a:noFill/>
          <a:ln>
            <a:noFill/>
          </a:ln>
        </p:spPr>
      </p:pic>
      <p:pic>
        <p:nvPicPr>
          <p:cNvPr id="415" name="Google Shape;415;g39bab3d27e7_1_47"/>
          <p:cNvPicPr preferRelativeResize="0"/>
          <p:nvPr/>
        </p:nvPicPr>
        <p:blipFill>
          <a:blip r:embed="rId5">
            <a:alphaModFix/>
          </a:blip>
          <a:stretch>
            <a:fillRect/>
          </a:stretch>
        </p:blipFill>
        <p:spPr>
          <a:xfrm>
            <a:off x="7575775" y="2259875"/>
            <a:ext cx="2667000" cy="638175"/>
          </a:xfrm>
          <a:prstGeom prst="rect">
            <a:avLst/>
          </a:prstGeom>
          <a:noFill/>
          <a:ln>
            <a:noFill/>
          </a:ln>
        </p:spPr>
      </p:pic>
      <p:sp>
        <p:nvSpPr>
          <p:cNvPr id="416" name="Google Shape;416;g39bab3d27e7_1_47"/>
          <p:cNvSpPr txBox="1"/>
          <p:nvPr/>
        </p:nvSpPr>
        <p:spPr>
          <a:xfrm>
            <a:off x="2821425" y="6380675"/>
            <a:ext cx="379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a:solidFill>
                  <a:schemeClr val="dk1"/>
                </a:solidFill>
                <a:latin typeface="Calibri"/>
                <a:ea typeface="Calibri"/>
                <a:cs typeface="Calibri"/>
                <a:sym typeface="Calibri"/>
              </a:rPr>
              <a:t>https://nrrp.odprtaznanost.si/izpolni-svoj-nrrp/</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0"/>
        <p:cNvGrpSpPr/>
        <p:nvPr/>
      </p:nvGrpSpPr>
      <p:grpSpPr>
        <a:xfrm>
          <a:off x="0" y="0"/>
          <a:ext cx="0" cy="0"/>
          <a:chOff x="0" y="0"/>
          <a:chExt cx="0" cy="0"/>
        </a:xfrm>
      </p:grpSpPr>
      <p:sp>
        <p:nvSpPr>
          <p:cNvPr id="421" name="Google Shape;421;g3860669067c_0_70"/>
          <p:cNvSpPr txBox="1">
            <a:spLocks noGrp="1"/>
          </p:cNvSpPr>
          <p:nvPr>
            <p:ph type="title"/>
          </p:nvPr>
        </p:nvSpPr>
        <p:spPr>
          <a:xfrm>
            <a:off x="838203" y="43967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chemeClr val="accent2"/>
                </a:solidFill>
              </a:rPr>
              <a:t>Primer </a:t>
            </a:r>
            <a:r>
              <a:rPr lang="sl-SI" sz="5000" b="1">
                <a:solidFill>
                  <a:schemeClr val="accen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1</a:t>
            </a:r>
            <a:r>
              <a:rPr lang="sl-SI" sz="5000" b="1">
                <a:solidFill>
                  <a:schemeClr val="accent2"/>
                </a:solidFill>
              </a:rPr>
              <a:t>: naravoslovje</a:t>
            </a:r>
            <a:endParaRPr>
              <a:solidFill>
                <a:schemeClr val="accent2"/>
              </a:solidFill>
            </a:endParaRPr>
          </a:p>
        </p:txBody>
      </p:sp>
      <p:sp>
        <p:nvSpPr>
          <p:cNvPr id="422" name="Google Shape;422;g3860669067c_0_70"/>
          <p:cNvSpPr txBox="1"/>
          <p:nvPr/>
        </p:nvSpPr>
        <p:spPr>
          <a:xfrm>
            <a:off x="838200" y="1155790"/>
            <a:ext cx="10515600" cy="1326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i="1">
                <a:latin typeface="Calibri"/>
                <a:ea typeface="Calibri"/>
                <a:cs typeface="Calibri"/>
                <a:sym typeface="Calibri"/>
              </a:rPr>
              <a:t>Integration of multi-omics data and deep phenotyping</a:t>
            </a:r>
            <a:r>
              <a:rPr lang="sl-SI" sz="3500" b="1" i="0" u="none" strike="noStrike" cap="none">
                <a:solidFill>
                  <a:srgbClr val="000000"/>
                </a:solidFill>
                <a:latin typeface="Calibri"/>
                <a:ea typeface="Calibri"/>
                <a:cs typeface="Calibri"/>
                <a:sym typeface="Calibri"/>
              </a:rPr>
              <a:t> - primer s področja sistemske biologije</a:t>
            </a:r>
            <a:endParaRPr sz="3500" b="1" i="0" u="none" strike="noStrike" cap="none">
              <a:solidFill>
                <a:srgbClr val="000000"/>
              </a:solidFill>
              <a:latin typeface="Calibri"/>
              <a:ea typeface="Calibri"/>
              <a:cs typeface="Calibri"/>
              <a:sym typeface="Calibri"/>
            </a:endParaRPr>
          </a:p>
        </p:txBody>
      </p:sp>
      <p:sp>
        <p:nvSpPr>
          <p:cNvPr id="423" name="Google Shape;423;g3860669067c_0_70"/>
          <p:cNvSpPr txBox="1"/>
          <p:nvPr/>
        </p:nvSpPr>
        <p:spPr>
          <a:xfrm>
            <a:off x="838203" y="2422357"/>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800"/>
              <a:buFont typeface="Calibri"/>
              <a:buNone/>
            </a:pPr>
            <a:r>
              <a:rPr lang="sl-SI" sz="2800">
                <a:latin typeface="Calibri"/>
                <a:ea typeface="Calibri"/>
                <a:cs typeface="Calibri"/>
                <a:sym typeface="Calibri"/>
              </a:rPr>
              <a:t>del </a:t>
            </a:r>
            <a:r>
              <a:rPr lang="sl-SI" sz="2800" b="0" i="0" u="none" strike="noStrike" cap="none">
                <a:solidFill>
                  <a:srgbClr val="000000"/>
                </a:solidFill>
                <a:latin typeface="Calibri"/>
                <a:ea typeface="Calibri"/>
                <a:cs typeface="Calibri"/>
                <a:sym typeface="Calibri"/>
              </a:rPr>
              <a:t>H2020 projekta</a:t>
            </a:r>
            <a:endParaRPr sz="2800" b="0" i="0" u="none" strike="noStrike" cap="none">
              <a:solidFill>
                <a:srgbClr val="000000"/>
              </a:solidFill>
              <a:latin typeface="Calibri"/>
              <a:ea typeface="Calibri"/>
              <a:cs typeface="Calibri"/>
              <a:sym typeface="Calibri"/>
            </a:endParaRPr>
          </a:p>
        </p:txBody>
      </p:sp>
      <p:sp>
        <p:nvSpPr>
          <p:cNvPr id="424" name="Google Shape;424;g3860669067c_0_70"/>
          <p:cNvSpPr txBox="1">
            <a:spLocks noGrp="1"/>
          </p:cNvSpPr>
          <p:nvPr>
            <p:ph type="body" idx="1"/>
          </p:nvPr>
        </p:nvSpPr>
        <p:spPr>
          <a:xfrm>
            <a:off x="838200" y="3112917"/>
            <a:ext cx="5844900" cy="29178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sl-SI" sz="1800"/>
              <a:t>27 raziskovalcev z 11 evropskih institucij</a:t>
            </a:r>
            <a:endParaRPr sz="1800"/>
          </a:p>
          <a:p>
            <a:pPr marL="457200" lvl="0" indent="-342900" algn="l" rtl="0">
              <a:lnSpc>
                <a:spcPct val="90000"/>
              </a:lnSpc>
              <a:spcBef>
                <a:spcPts val="0"/>
              </a:spcBef>
              <a:spcAft>
                <a:spcPts val="0"/>
              </a:spcAft>
              <a:buSzPts val="1800"/>
              <a:buChar char="-"/>
            </a:pPr>
            <a:r>
              <a:rPr lang="sl-SI" sz="1800"/>
              <a:t>odgovor krompirja Desiree na abiotski (okoljski) stres (suša, vročina, prekomerno zalivanje/poplave)</a:t>
            </a:r>
            <a:endParaRPr sz="1800"/>
          </a:p>
          <a:p>
            <a:pPr marL="457200" lvl="0" indent="-342900" algn="l" rtl="0">
              <a:lnSpc>
                <a:spcPct val="90000"/>
              </a:lnSpc>
              <a:spcBef>
                <a:spcPts val="0"/>
              </a:spcBef>
              <a:spcAft>
                <a:spcPts val="0"/>
              </a:spcAft>
              <a:buSzPts val="1800"/>
              <a:buChar char="-"/>
            </a:pPr>
            <a:r>
              <a:rPr lang="sl-SI" sz="1800"/>
              <a:t>merjenje odziva na več ravni (omike)</a:t>
            </a:r>
            <a:endParaRPr sz="1800"/>
          </a:p>
          <a:p>
            <a:pPr marL="0" lvl="0" indent="0" algn="l" rtl="0">
              <a:lnSpc>
                <a:spcPct val="90000"/>
              </a:lnSpc>
              <a:spcBef>
                <a:spcPts val="0"/>
              </a:spcBef>
              <a:spcAft>
                <a:spcPts val="0"/>
              </a:spcAft>
              <a:buClr>
                <a:srgbClr val="000000"/>
              </a:buClr>
              <a:buSzPts val="1600"/>
              <a:buNone/>
            </a:pPr>
            <a:endParaRPr sz="1800"/>
          </a:p>
          <a:p>
            <a:pPr marL="0" lvl="0" indent="0" algn="l" rtl="0">
              <a:lnSpc>
                <a:spcPct val="120000"/>
              </a:lnSpc>
              <a:spcBef>
                <a:spcPts val="0"/>
              </a:spcBef>
              <a:spcAft>
                <a:spcPts val="0"/>
              </a:spcAft>
              <a:buNone/>
            </a:pPr>
            <a:endParaRPr sz="1800"/>
          </a:p>
        </p:txBody>
      </p:sp>
      <p:pic>
        <p:nvPicPr>
          <p:cNvPr id="425" name="Google Shape;425;g3860669067c_0_70"/>
          <p:cNvPicPr preferRelativeResize="0"/>
          <p:nvPr/>
        </p:nvPicPr>
        <p:blipFill>
          <a:blip r:embed="rId4">
            <a:alphaModFix/>
          </a:blip>
          <a:stretch>
            <a:fillRect/>
          </a:stretch>
        </p:blipFill>
        <p:spPr>
          <a:xfrm>
            <a:off x="3931844" y="2442768"/>
            <a:ext cx="1107151" cy="407175"/>
          </a:xfrm>
          <a:prstGeom prst="rect">
            <a:avLst/>
          </a:prstGeom>
          <a:noFill/>
          <a:ln>
            <a:noFill/>
          </a:ln>
        </p:spPr>
      </p:pic>
      <p:pic>
        <p:nvPicPr>
          <p:cNvPr id="426" name="Google Shape;426;g3860669067c_0_70"/>
          <p:cNvPicPr preferRelativeResize="0"/>
          <p:nvPr/>
        </p:nvPicPr>
        <p:blipFill>
          <a:blip r:embed="rId5">
            <a:alphaModFix/>
          </a:blip>
          <a:stretch>
            <a:fillRect/>
          </a:stretch>
        </p:blipFill>
        <p:spPr>
          <a:xfrm>
            <a:off x="1164475" y="4488032"/>
            <a:ext cx="4823859" cy="2017001"/>
          </a:xfrm>
          <a:prstGeom prst="rect">
            <a:avLst/>
          </a:prstGeom>
          <a:noFill/>
          <a:ln>
            <a:noFill/>
          </a:ln>
        </p:spPr>
      </p:pic>
      <p:pic>
        <p:nvPicPr>
          <p:cNvPr id="427" name="Google Shape;427;g3860669067c_0_70"/>
          <p:cNvPicPr preferRelativeResize="0"/>
          <p:nvPr/>
        </p:nvPicPr>
        <p:blipFill>
          <a:blip r:embed="rId6">
            <a:alphaModFix/>
          </a:blip>
          <a:stretch>
            <a:fillRect/>
          </a:stretch>
        </p:blipFill>
        <p:spPr>
          <a:xfrm>
            <a:off x="6380132" y="2849950"/>
            <a:ext cx="5771768" cy="3739450"/>
          </a:xfrm>
          <a:prstGeom prst="rect">
            <a:avLst/>
          </a:prstGeom>
          <a:noFill/>
          <a:ln>
            <a:noFill/>
          </a:ln>
        </p:spPr>
      </p:pic>
      <p:sp>
        <p:nvSpPr>
          <p:cNvPr id="428" name="Google Shape;428;g3860669067c_0_70"/>
          <p:cNvSpPr txBox="1">
            <a:spLocks noGrp="1"/>
          </p:cNvSpPr>
          <p:nvPr>
            <p:ph type="body" idx="1"/>
          </p:nvPr>
        </p:nvSpPr>
        <p:spPr>
          <a:xfrm>
            <a:off x="6380125" y="6589400"/>
            <a:ext cx="4335600" cy="2685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None/>
            </a:pPr>
            <a:r>
              <a:rPr lang="sl-SI" sz="1000"/>
              <a:t>Ilustracija: https://doi.org/10.1016/j.molp.2016.04.017</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38de64fa5bf_1_333"/>
          <p:cNvSpPr txBox="1">
            <a:spLocks noGrp="1"/>
          </p:cNvSpPr>
          <p:nvPr>
            <p:ph type="body" idx="1"/>
          </p:nvPr>
        </p:nvSpPr>
        <p:spPr>
          <a:xfrm>
            <a:off x="487500" y="1633600"/>
            <a:ext cx="11217000" cy="47844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sl-SI" b="1"/>
              <a:t>Odnos do priseljencev v Sloveniji, 2026</a:t>
            </a:r>
            <a:endParaRPr b="1"/>
          </a:p>
          <a:p>
            <a:pPr marL="0" lvl="0" indent="0" algn="l" rtl="0">
              <a:spcBef>
                <a:spcPts val="1000"/>
              </a:spcBef>
              <a:spcAft>
                <a:spcPts val="0"/>
              </a:spcAft>
              <a:buNone/>
            </a:pPr>
            <a:r>
              <a:rPr lang="sl-SI" sz="2000"/>
              <a:t>Avtorja: Janko Novak in Metka Fras</a:t>
            </a:r>
            <a:endParaRPr sz="2000"/>
          </a:p>
          <a:p>
            <a:pPr marL="0" lvl="0" indent="0" algn="l" rtl="0">
              <a:lnSpc>
                <a:spcPct val="115000"/>
              </a:lnSpc>
              <a:spcBef>
                <a:spcPts val="1200"/>
              </a:spcBef>
              <a:spcAft>
                <a:spcPts val="0"/>
              </a:spcAft>
              <a:buClr>
                <a:schemeClr val="dk1"/>
              </a:buClr>
              <a:buSzPts val="1100"/>
              <a:buFont typeface="Arial"/>
              <a:buNone/>
            </a:pPr>
            <a:r>
              <a:rPr lang="sl-SI" sz="1900">
                <a:solidFill>
                  <a:schemeClr val="dk1"/>
                </a:solidFill>
              </a:rPr>
              <a:t>Glavni cilj raziskave je </a:t>
            </a:r>
            <a:r>
              <a:rPr lang="sl-SI" sz="1900" b="1">
                <a:solidFill>
                  <a:schemeClr val="dk1"/>
                </a:solidFill>
              </a:rPr>
              <a:t>izvesti analizo stališč do priseljencev ob deseti obletnici migrantskega vala</a:t>
            </a:r>
            <a:r>
              <a:rPr lang="sl-SI" sz="1900">
                <a:solidFill>
                  <a:schemeClr val="dk1"/>
                </a:solidFill>
              </a:rPr>
              <a:t>, in sicer:</a:t>
            </a:r>
            <a:endParaRPr sz="1900">
              <a:solidFill>
                <a:schemeClr val="dk1"/>
              </a:solidFill>
            </a:endParaRPr>
          </a:p>
          <a:p>
            <a:pPr marL="457200" lvl="0" indent="-317500" algn="l" rtl="0">
              <a:lnSpc>
                <a:spcPct val="115000"/>
              </a:lnSpc>
              <a:spcBef>
                <a:spcPts val="1200"/>
              </a:spcBef>
              <a:spcAft>
                <a:spcPts val="0"/>
              </a:spcAft>
              <a:buClr>
                <a:schemeClr val="dk1"/>
              </a:buClr>
              <a:buSzPts val="1400"/>
              <a:buChar char="●"/>
            </a:pPr>
            <a:r>
              <a:rPr lang="sl-SI" sz="1900">
                <a:solidFill>
                  <a:schemeClr val="dk1"/>
                </a:solidFill>
              </a:rPr>
              <a:t>Na reprezentativnem vzorcu prebivalcev Slovenije (n = 1.000) z uporabo </a:t>
            </a:r>
            <a:r>
              <a:rPr lang="sl-SI" sz="1900" b="1">
                <a:solidFill>
                  <a:schemeClr val="dk1"/>
                </a:solidFill>
              </a:rPr>
              <a:t>družboslovne ankete</a:t>
            </a:r>
            <a:r>
              <a:rPr lang="sl-SI" sz="1900">
                <a:solidFill>
                  <a:schemeClr val="dk1"/>
                </a:solidFill>
              </a:rPr>
              <a:t> razkriti stališče do priseljencev in politik, ki obravnavajo priseljence ter </a:t>
            </a:r>
            <a:r>
              <a:rPr lang="sl-SI" sz="1900" b="1">
                <a:solidFill>
                  <a:schemeClr val="dk1"/>
                </a:solidFill>
              </a:rPr>
              <a:t>intervjuji</a:t>
            </a:r>
            <a:r>
              <a:rPr lang="sl-SI" sz="1900">
                <a:solidFill>
                  <a:schemeClr val="dk1"/>
                </a:solidFill>
              </a:rPr>
              <a:t> z zaposlenimi in prostovoljci v azilnih domovih.</a:t>
            </a:r>
            <a:endParaRPr sz="1900" u="sng">
              <a:solidFill>
                <a:schemeClr val="hlink"/>
              </a:solidFill>
            </a:endParaRPr>
          </a:p>
          <a:p>
            <a:pPr marL="457200" lvl="0" indent="-317500" algn="l" rtl="0">
              <a:lnSpc>
                <a:spcPct val="115000"/>
              </a:lnSpc>
              <a:spcBef>
                <a:spcPts val="0"/>
              </a:spcBef>
              <a:spcAft>
                <a:spcPts val="0"/>
              </a:spcAft>
              <a:buClr>
                <a:schemeClr val="dk1"/>
              </a:buClr>
              <a:buSzPts val="1400"/>
              <a:buChar char="●"/>
            </a:pPr>
            <a:r>
              <a:rPr lang="sl-SI" sz="1900">
                <a:solidFill>
                  <a:schemeClr val="dk1"/>
                </a:solidFill>
              </a:rPr>
              <a:t>Razviti vprašalnik, ki omogoča </a:t>
            </a:r>
            <a:r>
              <a:rPr lang="sl-SI" sz="1900" b="1">
                <a:solidFill>
                  <a:schemeClr val="dk1"/>
                </a:solidFill>
              </a:rPr>
              <a:t>primerjavo z raziskavo iz leta 2016</a:t>
            </a:r>
            <a:r>
              <a:rPr lang="sl-SI" sz="1900">
                <a:solidFill>
                  <a:schemeClr val="dk1"/>
                </a:solidFill>
              </a:rPr>
              <a:t>, obenem pa vključiti nova vprašanja, ki zaznavajo sodobne tematike v povezavi s politiko priseljevanja.</a:t>
            </a:r>
            <a:endParaRPr sz="1900" u="sng">
              <a:solidFill>
                <a:schemeClr val="hlink"/>
              </a:solidFill>
            </a:endParaRPr>
          </a:p>
          <a:p>
            <a:pPr marL="457200" lvl="0" indent="-311150" algn="l" rtl="0">
              <a:lnSpc>
                <a:spcPct val="115000"/>
              </a:lnSpc>
              <a:spcBef>
                <a:spcPts val="0"/>
              </a:spcBef>
              <a:spcAft>
                <a:spcPts val="0"/>
              </a:spcAft>
              <a:buClr>
                <a:schemeClr val="dk1"/>
              </a:buClr>
              <a:buSzPts val="1300"/>
              <a:buFont typeface="Calibri"/>
              <a:buChar char="●"/>
            </a:pPr>
            <a:r>
              <a:rPr lang="sl-SI" sz="1900">
                <a:solidFill>
                  <a:schemeClr val="dk1"/>
                </a:solidFill>
              </a:rPr>
              <a:t>Raziskati naslednja področja:</a:t>
            </a:r>
            <a:br>
              <a:rPr lang="sl-SI" sz="1900">
                <a:solidFill>
                  <a:schemeClr val="dk1"/>
                </a:solidFill>
              </a:rPr>
            </a:br>
            <a:r>
              <a:rPr lang="sl-SI" sz="1900">
                <a:solidFill>
                  <a:schemeClr val="dk1"/>
                </a:solidFill>
              </a:rPr>
              <a:t>    • integracijske politike,</a:t>
            </a:r>
            <a:endParaRPr sz="1900">
              <a:solidFill>
                <a:schemeClr val="dk1"/>
              </a:solidFill>
            </a:endParaRPr>
          </a:p>
          <a:p>
            <a:pPr marL="457200" lvl="0" indent="270249" algn="l" rtl="0">
              <a:lnSpc>
                <a:spcPct val="115000"/>
              </a:lnSpc>
              <a:spcBef>
                <a:spcPts val="0"/>
              </a:spcBef>
              <a:spcAft>
                <a:spcPts val="0"/>
              </a:spcAft>
              <a:buClr>
                <a:schemeClr val="dk1"/>
              </a:buClr>
              <a:buSzPts val="1300"/>
              <a:buFont typeface="Calibri"/>
              <a:buChar char="●"/>
            </a:pPr>
            <a:r>
              <a:rPr lang="sl-SI" sz="1900">
                <a:solidFill>
                  <a:schemeClr val="dk1"/>
                </a:solidFill>
              </a:rPr>
              <a:t>vpliv na trg dela,</a:t>
            </a:r>
            <a:endParaRPr sz="1900">
              <a:solidFill>
                <a:schemeClr val="dk1"/>
              </a:solidFill>
            </a:endParaRPr>
          </a:p>
          <a:p>
            <a:pPr marL="457200" lvl="0" indent="270249" algn="l" rtl="0">
              <a:lnSpc>
                <a:spcPct val="115000"/>
              </a:lnSpc>
              <a:spcBef>
                <a:spcPts val="0"/>
              </a:spcBef>
              <a:spcAft>
                <a:spcPts val="0"/>
              </a:spcAft>
              <a:buClr>
                <a:schemeClr val="dk1"/>
              </a:buClr>
              <a:buSzPts val="1300"/>
              <a:buFont typeface="Calibri"/>
              <a:buChar char="●"/>
            </a:pPr>
            <a:r>
              <a:rPr lang="sl-SI" sz="1900">
                <a:solidFill>
                  <a:schemeClr val="dk1"/>
                </a:solidFill>
              </a:rPr>
              <a:t>nestrpnost do priseljencev,</a:t>
            </a:r>
            <a:endParaRPr sz="1900">
              <a:solidFill>
                <a:schemeClr val="dk1"/>
              </a:solidFill>
            </a:endParaRPr>
          </a:p>
          <a:p>
            <a:pPr marL="457200" lvl="0" indent="270249" algn="l" rtl="0">
              <a:lnSpc>
                <a:spcPct val="115000"/>
              </a:lnSpc>
              <a:spcBef>
                <a:spcPts val="0"/>
              </a:spcBef>
              <a:spcAft>
                <a:spcPts val="0"/>
              </a:spcAft>
              <a:buClr>
                <a:schemeClr val="dk1"/>
              </a:buClr>
              <a:buSzPts val="1300"/>
              <a:buFont typeface="Calibri"/>
              <a:buChar char="●"/>
            </a:pPr>
            <a:r>
              <a:rPr lang="sl-SI" sz="1900">
                <a:solidFill>
                  <a:schemeClr val="dk1"/>
                </a:solidFill>
              </a:rPr>
              <a:t>solidarnost.</a:t>
            </a:r>
            <a:r>
              <a:rPr lang="sl-SI" sz="1800">
                <a:solidFill>
                  <a:schemeClr val="dk1"/>
                </a:solidFill>
              </a:rPr>
              <a:t> </a:t>
            </a:r>
            <a:endParaRPr sz="3500"/>
          </a:p>
        </p:txBody>
      </p:sp>
      <p:sp>
        <p:nvSpPr>
          <p:cNvPr id="435" name="Google Shape;435;g38de64fa5bf_1_333"/>
          <p:cNvSpPr txBox="1">
            <a:spLocks noGrp="1"/>
          </p:cNvSpPr>
          <p:nvPr>
            <p:ph type="title"/>
          </p:nvPr>
        </p:nvSpPr>
        <p:spPr>
          <a:xfrm>
            <a:off x="489303" y="458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Primer 2: družboslovje</a:t>
            </a:r>
            <a:endParaRPr/>
          </a:p>
        </p:txBody>
      </p:sp>
      <p:sp>
        <p:nvSpPr>
          <p:cNvPr id="436" name="Google Shape;436;g38de64fa5bf_1_333"/>
          <p:cNvSpPr txBox="1"/>
          <p:nvPr/>
        </p:nvSpPr>
        <p:spPr>
          <a:xfrm>
            <a:off x="7566450" y="935800"/>
            <a:ext cx="3314100" cy="6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highlight>
                  <a:srgbClr val="FFFF00"/>
                </a:highlight>
                <a:latin typeface="Calibri"/>
                <a:ea typeface="Calibri"/>
                <a:cs typeface="Calibri"/>
                <a:sym typeface="Calibri"/>
              </a:rPr>
              <a:t>Izmišljen primer</a:t>
            </a:r>
            <a:endParaRPr sz="2800">
              <a:highlight>
                <a:srgbClr val="FFFF00"/>
              </a:highlight>
              <a:latin typeface="Calibri"/>
              <a:ea typeface="Calibri"/>
              <a:cs typeface="Calibri"/>
              <a:sym typeface="Calibri"/>
            </a:endParaRPr>
          </a:p>
        </p:txBody>
      </p:sp>
      <p:sp>
        <p:nvSpPr>
          <p:cNvPr id="437" name="Google Shape;437;g38de64fa5bf_1_333"/>
          <p:cNvSpPr txBox="1"/>
          <p:nvPr/>
        </p:nvSpPr>
        <p:spPr>
          <a:xfrm>
            <a:off x="5352825" y="5283050"/>
            <a:ext cx="6130200" cy="13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000" b="1">
                <a:latin typeface="Calibri"/>
                <a:ea typeface="Calibri"/>
                <a:cs typeface="Calibri"/>
                <a:sym typeface="Calibri"/>
              </a:rPr>
              <a:t>Raziskovalna organizacija:</a:t>
            </a:r>
            <a:r>
              <a:rPr lang="sl-SI" sz="2000">
                <a:latin typeface="Calibri"/>
                <a:ea typeface="Calibri"/>
                <a:cs typeface="Calibri"/>
                <a:sym typeface="Calibri"/>
              </a:rPr>
              <a:t> Inštitut za primerjalne analize </a:t>
            </a:r>
            <a:endParaRPr sz="2000">
              <a:latin typeface="Calibri"/>
              <a:ea typeface="Calibri"/>
              <a:cs typeface="Calibri"/>
              <a:sym typeface="Calibri"/>
            </a:endParaRPr>
          </a:p>
          <a:p>
            <a:pPr marL="0" lvl="0" indent="0" algn="l" rtl="0">
              <a:spcBef>
                <a:spcPts val="0"/>
              </a:spcBef>
              <a:spcAft>
                <a:spcPts val="0"/>
              </a:spcAft>
              <a:buNone/>
            </a:pPr>
            <a:r>
              <a:rPr lang="sl-SI" sz="2000" b="1">
                <a:latin typeface="Calibri"/>
                <a:ea typeface="Calibri"/>
                <a:cs typeface="Calibri"/>
                <a:sym typeface="Calibri"/>
              </a:rPr>
              <a:t>Financer:</a:t>
            </a:r>
            <a:r>
              <a:rPr lang="sl-SI" sz="2000">
                <a:latin typeface="Calibri"/>
                <a:ea typeface="Calibri"/>
                <a:cs typeface="Calibri"/>
                <a:sym typeface="Calibri"/>
              </a:rPr>
              <a:t> ARIS - primer je izmišljen</a:t>
            </a:r>
            <a:endParaRPr sz="2000">
              <a:latin typeface="Calibri"/>
              <a:ea typeface="Calibri"/>
              <a:cs typeface="Calibri"/>
              <a:sym typeface="Calibri"/>
            </a:endParaRPr>
          </a:p>
          <a:p>
            <a:pPr marL="0" lvl="0" indent="0" algn="l" rtl="0">
              <a:spcBef>
                <a:spcPts val="0"/>
              </a:spcBef>
              <a:spcAft>
                <a:spcPts val="0"/>
              </a:spcAft>
              <a:buNone/>
            </a:pPr>
            <a:r>
              <a:rPr lang="sl-SI" sz="2000" b="1">
                <a:latin typeface="Calibri"/>
                <a:ea typeface="Calibri"/>
                <a:cs typeface="Calibri"/>
                <a:sym typeface="Calibri"/>
              </a:rPr>
              <a:t>ID projekta:</a:t>
            </a:r>
            <a:r>
              <a:rPr lang="sl-SI" sz="2000">
                <a:latin typeface="Calibri"/>
                <a:ea typeface="Calibri"/>
                <a:cs typeface="Calibri"/>
                <a:sym typeface="Calibri"/>
              </a:rPr>
              <a:t> XXXYYYY12</a:t>
            </a:r>
            <a:endParaRPr sz="2000">
              <a:latin typeface="Calibri"/>
              <a:ea typeface="Calibri"/>
              <a:cs typeface="Calibri"/>
              <a:sym typeface="Calibri"/>
            </a:endParaRPr>
          </a:p>
          <a:p>
            <a:pPr marL="0" lvl="0" indent="0" algn="l" rtl="0">
              <a:spcBef>
                <a:spcPts val="0"/>
              </a:spcBef>
              <a:spcAft>
                <a:spcPts val="0"/>
              </a:spcAft>
              <a:buNone/>
            </a:pPr>
            <a:r>
              <a:rPr lang="sl-SI" sz="2000" b="1">
                <a:latin typeface="Calibri"/>
                <a:ea typeface="Calibri"/>
                <a:cs typeface="Calibri"/>
                <a:sym typeface="Calibri"/>
              </a:rPr>
              <a:t>ID raziskave: </a:t>
            </a:r>
            <a:r>
              <a:rPr lang="sl-SI" sz="2000">
                <a:latin typeface="Calibri"/>
                <a:ea typeface="Calibri"/>
                <a:cs typeface="Calibri"/>
                <a:sym typeface="Calibri"/>
              </a:rPr>
              <a:t>PRIS2026</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38de64fa5bf_0_15"/>
          <p:cNvSpPr txBox="1">
            <a:spLocks noGrp="1"/>
          </p:cNvSpPr>
          <p:nvPr>
            <p:ph type="title"/>
          </p:nvPr>
        </p:nvSpPr>
        <p:spPr>
          <a:xfrm>
            <a:off x="489303" y="458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ISKANJE</a:t>
            </a:r>
            <a:endParaRPr/>
          </a:p>
        </p:txBody>
      </p:sp>
      <p:pic>
        <p:nvPicPr>
          <p:cNvPr id="444" name="Google Shape;444;g38de64fa5bf_0_15"/>
          <p:cNvPicPr preferRelativeResize="0"/>
          <p:nvPr/>
        </p:nvPicPr>
        <p:blipFill>
          <a:blip r:embed="rId3">
            <a:alphaModFix/>
          </a:blip>
          <a:stretch>
            <a:fillRect/>
          </a:stretch>
        </p:blipFill>
        <p:spPr>
          <a:xfrm>
            <a:off x="263150" y="1275925"/>
            <a:ext cx="7134976" cy="4845699"/>
          </a:xfrm>
          <a:prstGeom prst="rect">
            <a:avLst/>
          </a:prstGeom>
          <a:noFill/>
          <a:ln>
            <a:noFill/>
          </a:ln>
        </p:spPr>
      </p:pic>
      <p:sp>
        <p:nvSpPr>
          <p:cNvPr id="445" name="Google Shape;445;g38de64fa5bf_0_15"/>
          <p:cNvSpPr txBox="1"/>
          <p:nvPr/>
        </p:nvSpPr>
        <p:spPr>
          <a:xfrm>
            <a:off x="7600850" y="1442325"/>
            <a:ext cx="4161900" cy="451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l-SI" sz="1900" b="1">
                <a:solidFill>
                  <a:schemeClr val="dk1"/>
                </a:solidFill>
                <a:latin typeface="Calibri"/>
                <a:ea typeface="Calibri"/>
                <a:cs typeface="Calibri"/>
                <a:sym typeface="Calibri"/>
              </a:rPr>
              <a:t>Vključuje: </a:t>
            </a:r>
            <a:endParaRPr sz="1900" b="1">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sl-SI" sz="1900" b="1">
                <a:solidFill>
                  <a:schemeClr val="accent2"/>
                </a:solidFill>
                <a:latin typeface="Calibri"/>
                <a:ea typeface="Calibri"/>
                <a:cs typeface="Calibri"/>
                <a:sym typeface="Calibri"/>
              </a:rPr>
              <a:t>identifikacijo</a:t>
            </a:r>
            <a:r>
              <a:rPr lang="sl-SI" sz="1900">
                <a:solidFill>
                  <a:schemeClr val="dk1"/>
                </a:solidFill>
                <a:latin typeface="Calibri"/>
                <a:ea typeface="Calibri"/>
                <a:cs typeface="Calibri"/>
                <a:sym typeface="Calibri"/>
              </a:rPr>
              <a:t> relevantnih podatkovnih virov v podatkovnih repozitorijih, podatkovnih katalogih, knjižnicah, arhivih in drugih zbirkah, </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sl-SI" sz="1900" b="1">
                <a:solidFill>
                  <a:schemeClr val="accent2"/>
                </a:solidFill>
                <a:latin typeface="Calibri"/>
                <a:ea typeface="Calibri"/>
                <a:cs typeface="Calibri"/>
                <a:sym typeface="Calibri"/>
              </a:rPr>
              <a:t>oceno kakovosti in uporabnosti </a:t>
            </a:r>
            <a:r>
              <a:rPr lang="sl-SI" sz="1900">
                <a:solidFill>
                  <a:schemeClr val="dk1"/>
                </a:solidFill>
                <a:latin typeface="Calibri"/>
                <a:ea typeface="Calibri"/>
                <a:cs typeface="Calibri"/>
                <a:sym typeface="Calibri"/>
              </a:rPr>
              <a:t>razpoložljivih podatkov za ponovno uporabo, </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sl-SI" sz="1900" b="1">
                <a:solidFill>
                  <a:schemeClr val="accent2"/>
                </a:solidFill>
                <a:latin typeface="Calibri"/>
                <a:ea typeface="Calibri"/>
                <a:cs typeface="Calibri"/>
                <a:sym typeface="Calibri"/>
              </a:rPr>
              <a:t>preverjanje pogojev uporabe</a:t>
            </a:r>
            <a:r>
              <a:rPr lang="sl-SI" sz="1900">
                <a:solidFill>
                  <a:schemeClr val="dk1"/>
                </a:solidFill>
                <a:latin typeface="Calibri"/>
                <a:ea typeface="Calibri"/>
                <a:cs typeface="Calibri"/>
                <a:sym typeface="Calibri"/>
              </a:rPr>
              <a:t> (dostopnost in morebitne omejitve)</a:t>
            </a:r>
            <a:endParaRPr sz="1900">
              <a:solidFill>
                <a:schemeClr val="dk1"/>
              </a:solidFill>
              <a:latin typeface="Calibri"/>
              <a:ea typeface="Calibri"/>
              <a:cs typeface="Calibri"/>
              <a:sym typeface="Calibri"/>
            </a:endParaRPr>
          </a:p>
          <a:p>
            <a:pPr marL="457200" lvl="0" indent="-349250" algn="l" rtl="0">
              <a:lnSpc>
                <a:spcPct val="115000"/>
              </a:lnSpc>
              <a:spcBef>
                <a:spcPts val="0"/>
              </a:spcBef>
              <a:spcAft>
                <a:spcPts val="0"/>
              </a:spcAft>
              <a:buClr>
                <a:schemeClr val="dk1"/>
              </a:buClr>
              <a:buSzPts val="1900"/>
              <a:buFont typeface="Calibri"/>
              <a:buChar char="-"/>
            </a:pPr>
            <a:r>
              <a:rPr lang="sl-SI" sz="1900">
                <a:solidFill>
                  <a:schemeClr val="dk1"/>
                </a:solidFill>
                <a:latin typeface="Calibri"/>
                <a:ea typeface="Calibri"/>
                <a:cs typeface="Calibri"/>
                <a:sym typeface="Calibri"/>
              </a:rPr>
              <a:t>in zadostnosti </a:t>
            </a:r>
            <a:r>
              <a:rPr lang="sl-SI" sz="1900" b="1">
                <a:solidFill>
                  <a:schemeClr val="accent2"/>
                </a:solidFill>
                <a:latin typeface="Calibri"/>
                <a:ea typeface="Calibri"/>
                <a:cs typeface="Calibri"/>
                <a:sym typeface="Calibri"/>
              </a:rPr>
              <a:t>informacij za citiranje </a:t>
            </a:r>
            <a:r>
              <a:rPr lang="sl-SI" sz="1900">
                <a:solidFill>
                  <a:schemeClr val="dk1"/>
                </a:solidFill>
                <a:latin typeface="Calibri"/>
                <a:ea typeface="Calibri"/>
                <a:cs typeface="Calibri"/>
                <a:sym typeface="Calibri"/>
              </a:rPr>
              <a:t>podatkov.</a:t>
            </a:r>
            <a:endParaRPr sz="1900">
              <a:solidFill>
                <a:schemeClr val="dk1"/>
              </a:solidFill>
              <a:latin typeface="Calibri"/>
              <a:ea typeface="Calibri"/>
              <a:cs typeface="Calibri"/>
              <a:sym typeface="Calibri"/>
            </a:endParaRPr>
          </a:p>
        </p:txBody>
      </p:sp>
      <p:pic>
        <p:nvPicPr>
          <p:cNvPr id="446" name="Google Shape;446;g38de64fa5bf_0_15" title="Iskanje.png"/>
          <p:cNvPicPr preferRelativeResize="0"/>
          <p:nvPr/>
        </p:nvPicPr>
        <p:blipFill>
          <a:blip r:embed="rId4">
            <a:alphaModFix/>
          </a:blip>
          <a:stretch>
            <a:fillRect/>
          </a:stretch>
        </p:blipFill>
        <p:spPr>
          <a:xfrm>
            <a:off x="10663711" y="943775"/>
            <a:ext cx="1231925" cy="1235850"/>
          </a:xfrm>
          <a:prstGeom prst="rect">
            <a:avLst/>
          </a:prstGeom>
          <a:noFill/>
          <a:ln>
            <a:noFill/>
          </a:ln>
        </p:spPr>
      </p:pic>
      <p:sp>
        <p:nvSpPr>
          <p:cNvPr id="447" name="Google Shape;447;g38de64fa5bf_0_15"/>
          <p:cNvSpPr txBox="1"/>
          <p:nvPr/>
        </p:nvSpPr>
        <p:spPr>
          <a:xfrm>
            <a:off x="204575" y="6302750"/>
            <a:ext cx="5036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100">
                <a:solidFill>
                  <a:schemeClr val="dk1"/>
                </a:solidFill>
                <a:latin typeface="Calibri"/>
                <a:ea typeface="Calibri"/>
                <a:cs typeface="Calibri"/>
                <a:sym typeface="Calibri"/>
              </a:rPr>
              <a:t>https://nrrp.odprtaznanost.si/iskanje-podatkov/</a:t>
            </a:r>
            <a:endParaRPr sz="11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39bab3d27e7_1_36"/>
          <p:cNvSpPr txBox="1">
            <a:spLocks noGrp="1"/>
          </p:cNvSpPr>
          <p:nvPr>
            <p:ph type="title"/>
          </p:nvPr>
        </p:nvSpPr>
        <p:spPr>
          <a:xfrm>
            <a:off x="489303" y="458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ISKANJE</a:t>
            </a:r>
            <a:endParaRPr/>
          </a:p>
        </p:txBody>
      </p:sp>
      <p:pic>
        <p:nvPicPr>
          <p:cNvPr id="454" name="Google Shape;454;g39bab3d27e7_1_36"/>
          <p:cNvPicPr preferRelativeResize="0"/>
          <p:nvPr/>
        </p:nvPicPr>
        <p:blipFill>
          <a:blip r:embed="rId3">
            <a:alphaModFix/>
          </a:blip>
          <a:stretch>
            <a:fillRect/>
          </a:stretch>
        </p:blipFill>
        <p:spPr>
          <a:xfrm>
            <a:off x="412675" y="1485250"/>
            <a:ext cx="5977726" cy="4059750"/>
          </a:xfrm>
          <a:prstGeom prst="rect">
            <a:avLst/>
          </a:prstGeom>
          <a:noFill/>
          <a:ln>
            <a:noFill/>
          </a:ln>
        </p:spPr>
      </p:pic>
      <p:pic>
        <p:nvPicPr>
          <p:cNvPr id="455" name="Google Shape;455;g39bab3d27e7_1_36"/>
          <p:cNvPicPr preferRelativeResize="0"/>
          <p:nvPr/>
        </p:nvPicPr>
        <p:blipFill>
          <a:blip r:embed="rId4">
            <a:alphaModFix/>
          </a:blip>
          <a:stretch>
            <a:fillRect/>
          </a:stretch>
        </p:blipFill>
        <p:spPr>
          <a:xfrm>
            <a:off x="7084525" y="1460225"/>
            <a:ext cx="2667000" cy="638175"/>
          </a:xfrm>
          <a:prstGeom prst="rect">
            <a:avLst/>
          </a:prstGeom>
          <a:noFill/>
          <a:ln>
            <a:noFill/>
          </a:ln>
        </p:spPr>
      </p:pic>
      <p:sp>
        <p:nvSpPr>
          <p:cNvPr id="456" name="Google Shape;456;g39bab3d27e7_1_36"/>
          <p:cNvSpPr txBox="1"/>
          <p:nvPr/>
        </p:nvSpPr>
        <p:spPr>
          <a:xfrm>
            <a:off x="6583150" y="2282700"/>
            <a:ext cx="5219100" cy="3840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333333"/>
              </a:buClr>
              <a:buSzPts val="1800"/>
              <a:buFont typeface="Roboto"/>
              <a:buAutoNum type="arabicPeriod"/>
            </a:pPr>
            <a:r>
              <a:rPr lang="sl-SI" sz="1900" b="1">
                <a:solidFill>
                  <a:schemeClr val="dk1"/>
                </a:solidFill>
                <a:latin typeface="Calibri"/>
                <a:ea typeface="Calibri"/>
                <a:cs typeface="Calibri"/>
                <a:sym typeface="Calibri"/>
              </a:rPr>
              <a:t>Če bomo uporabili že obstoječe podatke</a:t>
            </a:r>
            <a:r>
              <a:rPr lang="sl-SI" sz="1900">
                <a:solidFill>
                  <a:schemeClr val="dk1"/>
                </a:solidFill>
                <a:latin typeface="Calibri"/>
                <a:ea typeface="Calibri"/>
                <a:cs typeface="Calibri"/>
                <a:sym typeface="Calibri"/>
              </a:rPr>
              <a:t>: navedemo imena podatkovnih datotek in njihov izvor. Opišemo, kakšen je namen ponovne uporabe (npr. preverjanje ponovljivosti raziskave, nadgradnja raziskave, longitudinalne študije).</a:t>
            </a:r>
            <a:endParaRPr sz="19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rgbClr val="333333"/>
              </a:buClr>
              <a:buSzPts val="1800"/>
              <a:buFont typeface="Roboto"/>
              <a:buAutoNum type="arabicPeriod"/>
            </a:pPr>
            <a:r>
              <a:rPr lang="sl-SI" sz="1900" b="1">
                <a:solidFill>
                  <a:schemeClr val="dk1"/>
                </a:solidFill>
                <a:latin typeface="Calibri"/>
                <a:ea typeface="Calibri"/>
                <a:cs typeface="Calibri"/>
                <a:sym typeface="Calibri"/>
              </a:rPr>
              <a:t>Če bomo zbirali nove podatke</a:t>
            </a:r>
            <a:r>
              <a:rPr lang="sl-SI" sz="1900">
                <a:solidFill>
                  <a:schemeClr val="dk1"/>
                </a:solidFill>
                <a:latin typeface="Calibri"/>
                <a:ea typeface="Calibri"/>
                <a:cs typeface="Calibri"/>
                <a:sym typeface="Calibri"/>
              </a:rPr>
              <a:t>: utemeljimo potrebo po zbiranju novih podatkov. Npr. opišemo vire, ki smo jih preiskali in navedemo razloge oziroma morebitne ovire, ki preprečujejo njihovo ponovno uporabo.</a:t>
            </a:r>
            <a:endParaRPr sz="1800">
              <a:solidFill>
                <a:srgbClr val="333333"/>
              </a:solidFill>
              <a:highlight>
                <a:srgbClr val="FFFFFF"/>
              </a:highlight>
              <a:latin typeface="Calibri"/>
              <a:ea typeface="Calibri"/>
              <a:cs typeface="Calibri"/>
              <a:sym typeface="Calibri"/>
            </a:endParaRPr>
          </a:p>
        </p:txBody>
      </p:sp>
      <p:pic>
        <p:nvPicPr>
          <p:cNvPr id="457" name="Google Shape;457;g39bab3d27e7_1_36" title="Iskanje.png"/>
          <p:cNvPicPr preferRelativeResize="0"/>
          <p:nvPr/>
        </p:nvPicPr>
        <p:blipFill>
          <a:blip r:embed="rId5">
            <a:alphaModFix/>
          </a:blip>
          <a:stretch>
            <a:fillRect/>
          </a:stretch>
        </p:blipFill>
        <p:spPr>
          <a:xfrm>
            <a:off x="10675261" y="1046850"/>
            <a:ext cx="1231925" cy="1235850"/>
          </a:xfrm>
          <a:prstGeom prst="rect">
            <a:avLst/>
          </a:prstGeom>
          <a:noFill/>
          <a:ln>
            <a:noFill/>
          </a:ln>
        </p:spPr>
      </p:pic>
      <p:sp>
        <p:nvSpPr>
          <p:cNvPr id="458" name="Google Shape;458;g39bab3d27e7_1_36"/>
          <p:cNvSpPr txBox="1"/>
          <p:nvPr/>
        </p:nvSpPr>
        <p:spPr>
          <a:xfrm>
            <a:off x="7193100" y="6215075"/>
            <a:ext cx="381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https://nrrp.odprtaznanost.si/izpolni-svoj-nrrp/</a:t>
            </a:r>
            <a:endParaRPr sz="12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2"/>
        <p:cNvGrpSpPr/>
        <p:nvPr/>
      </p:nvGrpSpPr>
      <p:grpSpPr>
        <a:xfrm>
          <a:off x="0" y="0"/>
          <a:ext cx="0" cy="0"/>
          <a:chOff x="0" y="0"/>
          <a:chExt cx="0" cy="0"/>
        </a:xfrm>
      </p:grpSpPr>
      <p:sp>
        <p:nvSpPr>
          <p:cNvPr id="463" name="Google Shape;463;g39b3cadeac5_1_23"/>
          <p:cNvSpPr txBox="1"/>
          <p:nvPr/>
        </p:nvSpPr>
        <p:spPr>
          <a:xfrm>
            <a:off x="712203" y="1124407"/>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Naravoslovje</a:t>
            </a:r>
            <a:endParaRPr/>
          </a:p>
        </p:txBody>
      </p:sp>
      <p:sp>
        <p:nvSpPr>
          <p:cNvPr id="464" name="Google Shape;464;g39b3cadeac5_1_23"/>
          <p:cNvSpPr txBox="1">
            <a:spLocks noGrp="1"/>
          </p:cNvSpPr>
          <p:nvPr>
            <p:ph type="body" idx="1"/>
          </p:nvPr>
        </p:nvSpPr>
        <p:spPr>
          <a:xfrm>
            <a:off x="838200" y="2052400"/>
            <a:ext cx="10389600" cy="4676100"/>
          </a:xfrm>
          <a:prstGeom prst="rect">
            <a:avLst/>
          </a:prstGeom>
          <a:noFill/>
          <a:ln>
            <a:noFill/>
          </a:ln>
        </p:spPr>
        <p:txBody>
          <a:bodyPr spcFirstLastPara="1" wrap="square" lIns="91425" tIns="45700" rIns="91425" bIns="45700" anchor="t" anchorCtr="0">
            <a:normAutofit/>
          </a:bodyPr>
          <a:lstStyle/>
          <a:p>
            <a:pPr marL="457200" lvl="0" indent="-342900" algn="l" rtl="0">
              <a:lnSpc>
                <a:spcPct val="120000"/>
              </a:lnSpc>
              <a:spcBef>
                <a:spcPts val="0"/>
              </a:spcBef>
              <a:spcAft>
                <a:spcPts val="0"/>
              </a:spcAft>
              <a:buClr>
                <a:schemeClr val="dk1"/>
              </a:buClr>
              <a:buSzPts val="1800"/>
              <a:buFont typeface="Calibri"/>
              <a:buChar char="-"/>
            </a:pPr>
            <a:r>
              <a:rPr lang="sl-SI" sz="1800">
                <a:solidFill>
                  <a:schemeClr val="dk1"/>
                </a:solidFill>
                <a:highlight>
                  <a:schemeClr val="lt1"/>
                </a:highlight>
              </a:rPr>
              <a:t>V naravoslovju so projekti pogosto zastavljeni glede na to, katere stvari še niso izmerjene, razložene, znane …; z izjemo </a:t>
            </a:r>
            <a:r>
              <a:rPr lang="sl-SI" sz="1800" u="sng">
                <a:solidFill>
                  <a:schemeClr val="dk1"/>
                </a:solidFill>
                <a:highlight>
                  <a:schemeClr val="lt1"/>
                </a:highlight>
              </a:rPr>
              <a:t>metaanaliz </a:t>
            </a:r>
            <a:r>
              <a:rPr lang="sl-SI" sz="1800">
                <a:solidFill>
                  <a:schemeClr val="dk1"/>
                </a:solidFill>
                <a:highlight>
                  <a:schemeClr val="lt1"/>
                </a:highlight>
              </a:rPr>
              <a:t>ali t.i. ‘</a:t>
            </a:r>
            <a:r>
              <a:rPr lang="sl-SI" sz="1800" u="sng">
                <a:solidFill>
                  <a:schemeClr val="dk1"/>
                </a:solidFill>
                <a:highlight>
                  <a:schemeClr val="lt1"/>
                </a:highlight>
              </a:rPr>
              <a:t>benchmarking</a:t>
            </a:r>
            <a:r>
              <a:rPr lang="sl-SI" sz="1800">
                <a:solidFill>
                  <a:schemeClr val="dk1"/>
                </a:solidFill>
                <a:highlight>
                  <a:schemeClr val="lt1"/>
                </a:highlight>
              </a:rPr>
              <a:t>’ analiz.</a:t>
            </a:r>
            <a:endParaRPr sz="1800">
              <a:solidFill>
                <a:schemeClr val="dk1"/>
              </a:solidFill>
              <a:highlight>
                <a:schemeClr val="lt1"/>
              </a:highlight>
            </a:endParaRPr>
          </a:p>
          <a:p>
            <a:pPr marL="457200" lvl="0" indent="-342900" algn="l" rtl="0">
              <a:lnSpc>
                <a:spcPct val="120000"/>
              </a:lnSpc>
              <a:spcBef>
                <a:spcPts val="0"/>
              </a:spcBef>
              <a:spcAft>
                <a:spcPts val="0"/>
              </a:spcAft>
              <a:buClr>
                <a:schemeClr val="accent1"/>
              </a:buClr>
              <a:buSzPts val="1800"/>
              <a:buChar char="-"/>
            </a:pPr>
            <a:r>
              <a:rPr lang="sl-SI" sz="1800">
                <a:solidFill>
                  <a:schemeClr val="accent1"/>
                </a:solidFill>
                <a:highlight>
                  <a:schemeClr val="lt1"/>
                </a:highlight>
              </a:rPr>
              <a:t>Med iskanje podatkov sodi tudi iskanje kode, računalniških protokolov, metodologije ipd.</a:t>
            </a:r>
            <a:endParaRPr sz="1800">
              <a:solidFill>
                <a:schemeClr val="accent1"/>
              </a:solidFill>
              <a:highlight>
                <a:schemeClr val="lt1"/>
              </a:highlight>
            </a:endParaRPr>
          </a:p>
          <a:p>
            <a:pPr marL="457200" lvl="0" indent="0" algn="l" rtl="0">
              <a:lnSpc>
                <a:spcPct val="120000"/>
              </a:lnSpc>
              <a:spcBef>
                <a:spcPts val="0"/>
              </a:spcBef>
              <a:spcAft>
                <a:spcPts val="0"/>
              </a:spcAft>
              <a:buNone/>
            </a:pPr>
            <a:endParaRPr sz="1800">
              <a:solidFill>
                <a:srgbClr val="333333"/>
              </a:solidFill>
              <a:highlight>
                <a:schemeClr val="lt1"/>
              </a:highlight>
            </a:endParaRPr>
          </a:p>
          <a:p>
            <a:pPr marL="457200" lvl="0" indent="0" algn="l" rtl="0">
              <a:lnSpc>
                <a:spcPct val="120000"/>
              </a:lnSpc>
              <a:spcBef>
                <a:spcPts val="0"/>
              </a:spcBef>
              <a:spcAft>
                <a:spcPts val="0"/>
              </a:spcAft>
              <a:buNone/>
            </a:pPr>
            <a:endParaRPr sz="1800">
              <a:solidFill>
                <a:srgbClr val="333333"/>
              </a:solidFill>
              <a:highlight>
                <a:schemeClr val="lt1"/>
              </a:highlight>
            </a:endParaRPr>
          </a:p>
          <a:p>
            <a:pPr marL="457200" lvl="0" indent="0" algn="l" rtl="0">
              <a:lnSpc>
                <a:spcPct val="120000"/>
              </a:lnSpc>
              <a:spcBef>
                <a:spcPts val="0"/>
              </a:spcBef>
              <a:spcAft>
                <a:spcPts val="0"/>
              </a:spcAft>
              <a:buNone/>
            </a:pPr>
            <a:endParaRPr sz="1800">
              <a:solidFill>
                <a:srgbClr val="333333"/>
              </a:solidFill>
              <a:highlight>
                <a:schemeClr val="lt1"/>
              </a:highlight>
            </a:endParaRPr>
          </a:p>
          <a:p>
            <a:pPr marL="457200" lvl="0" indent="0" algn="l" rtl="0">
              <a:lnSpc>
                <a:spcPct val="120000"/>
              </a:lnSpc>
              <a:spcBef>
                <a:spcPts val="0"/>
              </a:spcBef>
              <a:spcAft>
                <a:spcPts val="0"/>
              </a:spcAft>
              <a:buNone/>
            </a:pPr>
            <a:r>
              <a:rPr lang="sl-SI" sz="1800">
                <a:solidFill>
                  <a:srgbClr val="333333"/>
                </a:solidFill>
                <a:highlight>
                  <a:schemeClr val="lt1"/>
                </a:highlight>
              </a:rPr>
              <a:t> </a:t>
            </a:r>
            <a:endParaRPr sz="1800">
              <a:solidFill>
                <a:srgbClr val="333333"/>
              </a:solidFill>
              <a:highlight>
                <a:schemeClr val="lt1"/>
              </a:highlight>
            </a:endParaRPr>
          </a:p>
          <a:p>
            <a:pPr marL="457200" lvl="0" indent="0" algn="l" rtl="0">
              <a:lnSpc>
                <a:spcPct val="120000"/>
              </a:lnSpc>
              <a:spcBef>
                <a:spcPts val="0"/>
              </a:spcBef>
              <a:spcAft>
                <a:spcPts val="0"/>
              </a:spcAft>
              <a:buNone/>
            </a:pPr>
            <a:endParaRPr sz="1800">
              <a:solidFill>
                <a:srgbClr val="333333"/>
              </a:solidFill>
              <a:highlight>
                <a:schemeClr val="lt1"/>
              </a:highlight>
            </a:endParaRPr>
          </a:p>
          <a:p>
            <a:pPr marL="457200" lvl="0" indent="0" algn="l" rtl="0">
              <a:lnSpc>
                <a:spcPct val="120000"/>
              </a:lnSpc>
              <a:spcBef>
                <a:spcPts val="0"/>
              </a:spcBef>
              <a:spcAft>
                <a:spcPts val="0"/>
              </a:spcAft>
              <a:buNone/>
            </a:pPr>
            <a:endParaRPr sz="1800">
              <a:solidFill>
                <a:srgbClr val="333333"/>
              </a:solidFill>
              <a:highlight>
                <a:schemeClr val="lt1"/>
              </a:highlight>
            </a:endParaRPr>
          </a:p>
          <a:p>
            <a:pPr marL="457200" lvl="0" indent="-342900" algn="l" rtl="0">
              <a:lnSpc>
                <a:spcPct val="120000"/>
              </a:lnSpc>
              <a:spcBef>
                <a:spcPts val="0"/>
              </a:spcBef>
              <a:spcAft>
                <a:spcPts val="0"/>
              </a:spcAft>
              <a:buSzPts val="1800"/>
              <a:buFont typeface="Calibri"/>
              <a:buChar char="-"/>
            </a:pPr>
            <a:r>
              <a:rPr lang="sl-SI" sz="1800">
                <a:solidFill>
                  <a:srgbClr val="333333"/>
                </a:solidFill>
                <a:highlight>
                  <a:srgbClr val="FFFFFF"/>
                </a:highlight>
              </a:rPr>
              <a:t>Ali podatki, ki jih potrebujemo za raziskavo, že obstajajo in jih je mogoče ponovno uporabiti, smo preverili ob pisanju projekta s pregledom področnih </a:t>
            </a:r>
            <a:r>
              <a:rPr lang="sl-SI" sz="1800" b="1">
                <a:solidFill>
                  <a:srgbClr val="333333"/>
                </a:solidFill>
                <a:highlight>
                  <a:srgbClr val="FFFFFF"/>
                </a:highlight>
              </a:rPr>
              <a:t>zaupanja vrednih podatkovnih repozitorijev </a:t>
            </a:r>
            <a:r>
              <a:rPr lang="sl-SI" sz="1800">
                <a:solidFill>
                  <a:srgbClr val="333333"/>
                </a:solidFill>
                <a:highlight>
                  <a:srgbClr val="FFFFFF"/>
                </a:highlight>
              </a:rPr>
              <a:t>(GEO, SRA, PRIDE, Metabo Light) in bibliografskih baz (PubMed, Google Scholar, bioarxiv).</a:t>
            </a:r>
            <a:endParaRPr sz="1800">
              <a:solidFill>
                <a:srgbClr val="333333"/>
              </a:solidFill>
              <a:highlight>
                <a:srgbClr val="FFFFFF"/>
              </a:highlight>
            </a:endParaRPr>
          </a:p>
          <a:p>
            <a:pPr marL="457200" lvl="0" indent="-342900" algn="l" rtl="0">
              <a:lnSpc>
                <a:spcPct val="120000"/>
              </a:lnSpc>
              <a:spcBef>
                <a:spcPts val="0"/>
              </a:spcBef>
              <a:spcAft>
                <a:spcPts val="0"/>
              </a:spcAft>
              <a:buClr>
                <a:srgbClr val="333333"/>
              </a:buClr>
              <a:buSzPts val="1800"/>
              <a:buChar char="-"/>
            </a:pPr>
            <a:r>
              <a:rPr lang="sl-SI" sz="1800">
                <a:solidFill>
                  <a:srgbClr val="333333"/>
                </a:solidFill>
                <a:highlight>
                  <a:srgbClr val="FFFFFF"/>
                </a:highlight>
              </a:rPr>
              <a:t>Ker računalniška metodologija za potrebe naše raziskave še ni bila razvita ali javno dostopna, smo se odločili za razvoj lastne.</a:t>
            </a:r>
            <a:endParaRPr sz="1800">
              <a:solidFill>
                <a:srgbClr val="333333"/>
              </a:solidFill>
              <a:highlight>
                <a:srgbClr val="FFFFFF"/>
              </a:highlight>
            </a:endParaRPr>
          </a:p>
        </p:txBody>
      </p:sp>
      <p:pic>
        <p:nvPicPr>
          <p:cNvPr id="465" name="Google Shape;465;g39b3cadeac5_1_23" title="Iskanje.png"/>
          <p:cNvPicPr preferRelativeResize="0"/>
          <p:nvPr/>
        </p:nvPicPr>
        <p:blipFill>
          <a:blip r:embed="rId4">
            <a:alphaModFix/>
          </a:blip>
          <a:stretch>
            <a:fillRect/>
          </a:stretch>
        </p:blipFill>
        <p:spPr>
          <a:xfrm>
            <a:off x="10640561" y="1059400"/>
            <a:ext cx="1231925" cy="1235850"/>
          </a:xfrm>
          <a:prstGeom prst="rect">
            <a:avLst/>
          </a:prstGeom>
          <a:noFill/>
          <a:ln>
            <a:noFill/>
          </a:ln>
        </p:spPr>
      </p:pic>
      <p:pic>
        <p:nvPicPr>
          <p:cNvPr id="466" name="Google Shape;466;g39b3cadeac5_1_23"/>
          <p:cNvPicPr preferRelativeResize="0"/>
          <p:nvPr/>
        </p:nvPicPr>
        <p:blipFill>
          <a:blip r:embed="rId5">
            <a:alphaModFix/>
          </a:blip>
          <a:stretch>
            <a:fillRect/>
          </a:stretch>
        </p:blipFill>
        <p:spPr>
          <a:xfrm>
            <a:off x="1384573" y="3115323"/>
            <a:ext cx="7228976" cy="1821425"/>
          </a:xfrm>
          <a:prstGeom prst="rect">
            <a:avLst/>
          </a:prstGeom>
          <a:noFill/>
          <a:ln>
            <a:noFill/>
          </a:ln>
        </p:spPr>
      </p:pic>
      <p:sp>
        <p:nvSpPr>
          <p:cNvPr id="467" name="Google Shape;467;g39b3cadeac5_1_23"/>
          <p:cNvSpPr txBox="1"/>
          <p:nvPr/>
        </p:nvSpPr>
        <p:spPr>
          <a:xfrm>
            <a:off x="1347475" y="4161200"/>
            <a:ext cx="7229100" cy="649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highlight>
                <a:schemeClr val="accent1"/>
              </a:highlight>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sp>
        <p:nvSpPr>
          <p:cNvPr id="314" name="Google Shape;314;g3860669067c_0_24"/>
          <p:cNvSpPr txBox="1">
            <a:spLocks noGrp="1"/>
          </p:cNvSpPr>
          <p:nvPr>
            <p:ph type="title"/>
          </p:nvPr>
        </p:nvSpPr>
        <p:spPr>
          <a:xfrm>
            <a:off x="838203" y="11063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Vsebina</a:t>
            </a:r>
            <a:endParaRPr/>
          </a:p>
        </p:txBody>
      </p:sp>
      <p:sp>
        <p:nvSpPr>
          <p:cNvPr id="315" name="Google Shape;315;g3860669067c_0_24"/>
          <p:cNvSpPr txBox="1">
            <a:spLocks noGrp="1"/>
          </p:cNvSpPr>
          <p:nvPr>
            <p:ph type="body" idx="1"/>
          </p:nvPr>
        </p:nvSpPr>
        <p:spPr>
          <a:xfrm>
            <a:off x="888053" y="1965879"/>
            <a:ext cx="10515600" cy="2748000"/>
          </a:xfrm>
          <a:prstGeom prst="rect">
            <a:avLst/>
          </a:prstGeom>
          <a:noFill/>
          <a:ln>
            <a:noFill/>
          </a:ln>
        </p:spPr>
        <p:txBody>
          <a:bodyPr spcFirstLastPara="1" wrap="square" lIns="91425" tIns="45700" rIns="91425" bIns="45700" anchor="t" anchorCtr="0">
            <a:normAutofit/>
          </a:bodyPr>
          <a:lstStyle/>
          <a:p>
            <a:pPr marL="457200" lvl="0" indent="-381000" algn="l" rtl="0">
              <a:lnSpc>
                <a:spcPct val="115000"/>
              </a:lnSpc>
              <a:spcBef>
                <a:spcPts val="1000"/>
              </a:spcBef>
              <a:spcAft>
                <a:spcPts val="0"/>
              </a:spcAft>
              <a:buSzPts val="2400"/>
              <a:buChar char="•"/>
            </a:pPr>
            <a:r>
              <a:rPr lang="sl-SI" sz="2400"/>
              <a:t>Projekt SPOZNAJ - izhodišča za pripravo priročnikov</a:t>
            </a:r>
            <a:endParaRPr sz="2400"/>
          </a:p>
          <a:p>
            <a:pPr marL="457200" lvl="0" indent="-381000" algn="l" rtl="0">
              <a:lnSpc>
                <a:spcPct val="115000"/>
              </a:lnSpc>
              <a:spcBef>
                <a:spcPts val="0"/>
              </a:spcBef>
              <a:spcAft>
                <a:spcPts val="0"/>
              </a:spcAft>
              <a:buSzPts val="2400"/>
              <a:buChar char="•"/>
            </a:pPr>
            <a:r>
              <a:rPr lang="sl-SI" sz="2400"/>
              <a:t>Predstavitev Priročnika o načrtovanju ravnanja z raziskovalnimi podatki</a:t>
            </a:r>
            <a:endParaRPr sz="2400"/>
          </a:p>
          <a:p>
            <a:pPr marL="457200" lvl="0" indent="-381000" algn="l" rtl="0">
              <a:lnSpc>
                <a:spcPct val="115000"/>
              </a:lnSpc>
              <a:spcBef>
                <a:spcPts val="0"/>
              </a:spcBef>
              <a:spcAft>
                <a:spcPts val="0"/>
              </a:spcAft>
              <a:buSzPts val="2400"/>
              <a:buChar char="•"/>
            </a:pPr>
            <a:r>
              <a:rPr lang="sl-SI" sz="2400"/>
              <a:t>Praktična primera rabe priročnika o NRRP</a:t>
            </a:r>
            <a:endParaRPr sz="2400"/>
          </a:p>
          <a:p>
            <a:pPr marL="457200" lvl="0" indent="-381000" algn="l" rtl="0">
              <a:lnSpc>
                <a:spcPct val="115000"/>
              </a:lnSpc>
              <a:spcBef>
                <a:spcPts val="0"/>
              </a:spcBef>
              <a:spcAft>
                <a:spcPts val="0"/>
              </a:spcAft>
              <a:buSzPts val="2400"/>
              <a:buChar char="•"/>
            </a:pPr>
            <a:r>
              <a:rPr lang="sl-SI" sz="2400"/>
              <a:t>Interaktivnost - sodelovanje: vprašanja na vsakem koraku življenjskega kroga podatkov</a:t>
            </a:r>
            <a:endParaRPr sz="2400"/>
          </a:p>
          <a:p>
            <a:pPr marL="457200" lvl="0" indent="-381000" algn="l" rtl="0">
              <a:lnSpc>
                <a:spcPct val="115000"/>
              </a:lnSpc>
              <a:spcBef>
                <a:spcPts val="0"/>
              </a:spcBef>
              <a:spcAft>
                <a:spcPts val="0"/>
              </a:spcAft>
              <a:buSzPts val="2400"/>
              <a:buChar char="•"/>
            </a:pPr>
            <a:r>
              <a:rPr lang="sl-SI" sz="2400"/>
              <a:t>Čas za razpravo  </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38de64fa5bf_0_25"/>
          <p:cNvSpPr txBox="1"/>
          <p:nvPr/>
        </p:nvSpPr>
        <p:spPr>
          <a:xfrm>
            <a:off x="449425" y="6364524"/>
            <a:ext cx="11641800" cy="5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sl-SI" sz="1050">
                <a:solidFill>
                  <a:srgbClr val="333333"/>
                </a:solidFill>
                <a:highlight>
                  <a:srgbClr val="ECF6FB"/>
                </a:highlight>
                <a:latin typeface="Calibri"/>
                <a:ea typeface="Calibri"/>
                <a:cs typeface="Calibri"/>
                <a:sym typeface="Calibri"/>
              </a:rPr>
              <a:t>Zavratnik, Simona; Tomašič, Anteja; Žalac, Domen; Falle Zorman, Rebeka, 2024, "Družbena integracija ukrajinskih beguncev v Sloveniji, 2023", </a:t>
            </a:r>
            <a:r>
              <a:rPr lang="sl-SI" sz="1050">
                <a:solidFill>
                  <a:srgbClr val="337AB7"/>
                </a:solidFill>
                <a:highlight>
                  <a:srgbClr val="ECF6FB"/>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https://doi.org/10.17898/ADP_UKRBEG23_V1</a:t>
            </a:r>
            <a:endParaRPr sz="1050">
              <a:solidFill>
                <a:srgbClr val="337AB7"/>
              </a:solidFill>
              <a:highlight>
                <a:srgbClr val="ECF6FB"/>
              </a:highlight>
              <a:latin typeface="Calibri"/>
              <a:ea typeface="Calibri"/>
              <a:cs typeface="Calibri"/>
              <a:sym typeface="Calibri"/>
            </a:endParaRPr>
          </a:p>
        </p:txBody>
      </p:sp>
      <p:sp>
        <p:nvSpPr>
          <p:cNvPr id="474" name="Google Shape;474;g38de64fa5bf_0_25"/>
          <p:cNvSpPr txBox="1"/>
          <p:nvPr/>
        </p:nvSpPr>
        <p:spPr>
          <a:xfrm>
            <a:off x="534675" y="1275925"/>
            <a:ext cx="5446200" cy="8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b="1">
                <a:solidFill>
                  <a:schemeClr val="accent2"/>
                </a:solidFill>
                <a:latin typeface="Calibri"/>
                <a:ea typeface="Calibri"/>
                <a:cs typeface="Calibri"/>
                <a:sym typeface="Calibri"/>
              </a:rPr>
              <a:t>Iskanje: CESSDA Data Catalogue</a:t>
            </a:r>
            <a:endParaRPr sz="2800" b="1">
              <a:solidFill>
                <a:schemeClr val="accent2"/>
              </a:solidFill>
              <a:latin typeface="Calibri"/>
              <a:ea typeface="Calibri"/>
              <a:cs typeface="Calibri"/>
              <a:sym typeface="Calibri"/>
            </a:endParaRPr>
          </a:p>
        </p:txBody>
      </p:sp>
      <p:sp>
        <p:nvSpPr>
          <p:cNvPr id="475" name="Google Shape;475;g38de64fa5bf_0_25"/>
          <p:cNvSpPr txBox="1"/>
          <p:nvPr/>
        </p:nvSpPr>
        <p:spPr>
          <a:xfrm>
            <a:off x="6604475" y="1021825"/>
            <a:ext cx="5446200" cy="26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000" b="1">
                <a:latin typeface="Calibri"/>
                <a:ea typeface="Calibri"/>
                <a:cs typeface="Calibri"/>
                <a:sym typeface="Calibri"/>
              </a:rPr>
              <a:t>Pogledamo:</a:t>
            </a:r>
            <a:endParaRPr sz="2000" b="1">
              <a:latin typeface="Calibri"/>
              <a:ea typeface="Calibri"/>
              <a:cs typeface="Calibri"/>
              <a:sym typeface="Calibri"/>
            </a:endParaRPr>
          </a:p>
          <a:p>
            <a:pPr marL="0" lvl="0" indent="0" algn="l" rtl="0">
              <a:spcBef>
                <a:spcPts val="0"/>
              </a:spcBef>
              <a:spcAft>
                <a:spcPts val="0"/>
              </a:spcAft>
              <a:buNone/>
            </a:pPr>
            <a:r>
              <a:rPr lang="sl-SI" sz="2000" b="1">
                <a:latin typeface="Calibri"/>
                <a:ea typeface="Calibri"/>
                <a:cs typeface="Calibri"/>
                <a:sym typeface="Calibri"/>
              </a:rPr>
              <a:t>- opis metapodatkov</a:t>
            </a:r>
            <a:endParaRPr sz="2000" b="1">
              <a:latin typeface="Calibri"/>
              <a:ea typeface="Calibri"/>
              <a:cs typeface="Calibri"/>
              <a:sym typeface="Calibri"/>
            </a:endParaRPr>
          </a:p>
          <a:p>
            <a:pPr marL="0" lvl="0" indent="0" algn="l" rtl="0">
              <a:spcBef>
                <a:spcPts val="0"/>
              </a:spcBef>
              <a:spcAft>
                <a:spcPts val="0"/>
              </a:spcAft>
              <a:buNone/>
            </a:pPr>
            <a:r>
              <a:rPr lang="sl-SI" sz="2000" b="1">
                <a:latin typeface="Calibri"/>
                <a:ea typeface="Calibri"/>
                <a:cs typeface="Calibri"/>
                <a:sym typeface="Calibri"/>
              </a:rPr>
              <a:t>- kakovost</a:t>
            </a:r>
            <a:endParaRPr sz="2000" b="1">
              <a:latin typeface="Calibri"/>
              <a:ea typeface="Calibri"/>
              <a:cs typeface="Calibri"/>
              <a:sym typeface="Calibri"/>
            </a:endParaRPr>
          </a:p>
          <a:p>
            <a:pPr marL="0" lvl="0" indent="0" algn="l" rtl="0">
              <a:spcBef>
                <a:spcPts val="0"/>
              </a:spcBef>
              <a:spcAft>
                <a:spcPts val="0"/>
              </a:spcAft>
              <a:buNone/>
            </a:pPr>
            <a:r>
              <a:rPr lang="sl-SI" sz="2000" b="1">
                <a:latin typeface="Calibri"/>
                <a:ea typeface="Calibri"/>
                <a:cs typeface="Calibri"/>
                <a:sym typeface="Calibri"/>
              </a:rPr>
              <a:t>- licenca</a:t>
            </a:r>
            <a:endParaRPr sz="2000" b="1">
              <a:latin typeface="Calibri"/>
              <a:ea typeface="Calibri"/>
              <a:cs typeface="Calibri"/>
              <a:sym typeface="Calibri"/>
            </a:endParaRPr>
          </a:p>
          <a:p>
            <a:pPr marL="0" lvl="0" indent="0" algn="l" rtl="0">
              <a:spcBef>
                <a:spcPts val="0"/>
              </a:spcBef>
              <a:spcAft>
                <a:spcPts val="0"/>
              </a:spcAft>
              <a:buNone/>
            </a:pPr>
            <a:r>
              <a:rPr lang="sl-SI" sz="2000" b="1">
                <a:latin typeface="Calibri"/>
                <a:ea typeface="Calibri"/>
                <a:cs typeface="Calibri"/>
                <a:sym typeface="Calibri"/>
              </a:rPr>
              <a:t>- dostop</a:t>
            </a:r>
            <a:endParaRPr sz="2000" b="1">
              <a:latin typeface="Calibri"/>
              <a:ea typeface="Calibri"/>
              <a:cs typeface="Calibri"/>
              <a:sym typeface="Calibri"/>
            </a:endParaRPr>
          </a:p>
          <a:p>
            <a:pPr marL="0" lvl="0" indent="0" algn="l" rtl="0">
              <a:spcBef>
                <a:spcPts val="0"/>
              </a:spcBef>
              <a:spcAft>
                <a:spcPts val="0"/>
              </a:spcAft>
              <a:buNone/>
            </a:pPr>
            <a:r>
              <a:rPr lang="sl-SI" sz="2000" b="1">
                <a:latin typeface="Calibri"/>
                <a:ea typeface="Calibri"/>
                <a:cs typeface="Calibri"/>
                <a:sym typeface="Calibri"/>
              </a:rPr>
              <a:t>- dokumentacija: vprašalnik, smernice za raziskavo…</a:t>
            </a:r>
            <a:endParaRPr sz="2000" b="1">
              <a:latin typeface="Calibri"/>
              <a:ea typeface="Calibri"/>
              <a:cs typeface="Calibri"/>
              <a:sym typeface="Calibri"/>
            </a:endParaRPr>
          </a:p>
          <a:p>
            <a:pPr marL="0" lvl="0" indent="0" algn="l" rtl="0">
              <a:spcBef>
                <a:spcPts val="0"/>
              </a:spcBef>
              <a:spcAft>
                <a:spcPts val="0"/>
              </a:spcAft>
              <a:buNone/>
            </a:pPr>
            <a:r>
              <a:rPr lang="sl-SI" sz="2000" b="1">
                <a:latin typeface="Calibri"/>
                <a:ea typeface="Calibri"/>
                <a:cs typeface="Calibri"/>
                <a:sym typeface="Calibri"/>
              </a:rPr>
              <a:t>- informacije za citiranje</a:t>
            </a:r>
            <a:endParaRPr sz="2000" b="1">
              <a:latin typeface="Calibri"/>
              <a:ea typeface="Calibri"/>
              <a:cs typeface="Calibri"/>
              <a:sym typeface="Calibri"/>
            </a:endParaRPr>
          </a:p>
          <a:p>
            <a:pPr marL="0" lvl="0" indent="0" algn="l" rtl="0">
              <a:spcBef>
                <a:spcPts val="0"/>
              </a:spcBef>
              <a:spcAft>
                <a:spcPts val="0"/>
              </a:spcAft>
              <a:buNone/>
            </a:pPr>
            <a:endParaRPr sz="2000" b="1">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p:txBody>
      </p:sp>
      <p:pic>
        <p:nvPicPr>
          <p:cNvPr id="476" name="Google Shape;476;g38de64fa5bf_0_25"/>
          <p:cNvPicPr preferRelativeResize="0"/>
          <p:nvPr/>
        </p:nvPicPr>
        <p:blipFill>
          <a:blip r:embed="rId4">
            <a:alphaModFix/>
          </a:blip>
          <a:stretch>
            <a:fillRect/>
          </a:stretch>
        </p:blipFill>
        <p:spPr>
          <a:xfrm>
            <a:off x="152400" y="2245825"/>
            <a:ext cx="5866226" cy="4036074"/>
          </a:xfrm>
          <a:prstGeom prst="rect">
            <a:avLst/>
          </a:prstGeom>
          <a:noFill/>
          <a:ln>
            <a:noFill/>
          </a:ln>
        </p:spPr>
      </p:pic>
      <p:pic>
        <p:nvPicPr>
          <p:cNvPr id="477" name="Google Shape;477;g38de64fa5bf_0_25"/>
          <p:cNvPicPr preferRelativeResize="0"/>
          <p:nvPr/>
        </p:nvPicPr>
        <p:blipFill>
          <a:blip r:embed="rId5">
            <a:alphaModFix/>
          </a:blip>
          <a:stretch>
            <a:fillRect/>
          </a:stretch>
        </p:blipFill>
        <p:spPr>
          <a:xfrm>
            <a:off x="5878800" y="3813925"/>
            <a:ext cx="6313201" cy="2799850"/>
          </a:xfrm>
          <a:prstGeom prst="rect">
            <a:avLst/>
          </a:prstGeom>
          <a:noFill/>
          <a:ln>
            <a:noFill/>
          </a:ln>
        </p:spPr>
      </p:pic>
      <p:sp>
        <p:nvSpPr>
          <p:cNvPr id="478" name="Google Shape;478;g38de64fa5bf_0_25"/>
          <p:cNvSpPr txBox="1"/>
          <p:nvPr/>
        </p:nvSpPr>
        <p:spPr>
          <a:xfrm>
            <a:off x="8652325" y="3481625"/>
            <a:ext cx="2835900" cy="54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900" i="1" u="sng">
                <a:solidFill>
                  <a:schemeClr val="hlink"/>
                </a:solidFill>
                <a:latin typeface="Calibri"/>
                <a:ea typeface="Calibri"/>
                <a:cs typeface="Calibri"/>
                <a:sym typeface="Calibri"/>
                <a:hlinkClick r:id="rId6"/>
              </a:rPr>
              <a:t>VIR</a:t>
            </a:r>
            <a:r>
              <a:rPr lang="sl-SI" sz="1900" i="1">
                <a:latin typeface="Calibri"/>
                <a:ea typeface="Calibri"/>
                <a:cs typeface="Calibri"/>
                <a:sym typeface="Calibri"/>
              </a:rPr>
              <a:t>:Izrez vprašalnika</a:t>
            </a:r>
            <a:endParaRPr sz="1900" i="1">
              <a:latin typeface="Calibri"/>
              <a:ea typeface="Calibri"/>
              <a:cs typeface="Calibri"/>
              <a:sym typeface="Calibri"/>
            </a:endParaRPr>
          </a:p>
        </p:txBody>
      </p:sp>
      <p:pic>
        <p:nvPicPr>
          <p:cNvPr id="479" name="Google Shape;479;g38de64fa5bf_0_25" title="Iskanje.png"/>
          <p:cNvPicPr preferRelativeResize="0"/>
          <p:nvPr/>
        </p:nvPicPr>
        <p:blipFill>
          <a:blip r:embed="rId7">
            <a:alphaModFix/>
          </a:blip>
          <a:stretch>
            <a:fillRect/>
          </a:stretch>
        </p:blipFill>
        <p:spPr>
          <a:xfrm>
            <a:off x="10594286" y="1066750"/>
            <a:ext cx="1231925" cy="1235850"/>
          </a:xfrm>
          <a:prstGeom prst="rect">
            <a:avLst/>
          </a:prstGeom>
          <a:noFill/>
          <a:ln>
            <a:noFill/>
          </a:ln>
        </p:spPr>
      </p:pic>
      <p:sp>
        <p:nvSpPr>
          <p:cNvPr id="480" name="Google Shape;480;g38de64fa5bf_0_25"/>
          <p:cNvSpPr txBox="1"/>
          <p:nvPr/>
        </p:nvSpPr>
        <p:spPr>
          <a:xfrm>
            <a:off x="665928" y="465632"/>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Družboslovje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4"/>
        <p:cNvGrpSpPr/>
        <p:nvPr/>
      </p:nvGrpSpPr>
      <p:grpSpPr>
        <a:xfrm>
          <a:off x="0" y="0"/>
          <a:ext cx="0" cy="0"/>
          <a:chOff x="0" y="0"/>
          <a:chExt cx="0" cy="0"/>
        </a:xfrm>
      </p:grpSpPr>
      <p:sp>
        <p:nvSpPr>
          <p:cNvPr id="485" name="Google Shape;485;g39b3cadeac5_1_43"/>
          <p:cNvSpPr txBox="1">
            <a:spLocks noGrp="1"/>
          </p:cNvSpPr>
          <p:nvPr>
            <p:ph type="title"/>
          </p:nvPr>
        </p:nvSpPr>
        <p:spPr>
          <a:xfrm>
            <a:off x="838203" y="1704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Vprašanja</a:t>
            </a:r>
            <a:endParaRPr sz="5000" b="1">
              <a:solidFill>
                <a:srgbClr val="ED7D31"/>
              </a:solidFill>
              <a:latin typeface="Calibri"/>
              <a:ea typeface="Calibri"/>
              <a:cs typeface="Calibri"/>
              <a:sym typeface="Calibri"/>
            </a:endParaRPr>
          </a:p>
        </p:txBody>
      </p:sp>
      <p:sp>
        <p:nvSpPr>
          <p:cNvPr id="486" name="Google Shape;486;g39b3cadeac5_1_43"/>
          <p:cNvSpPr txBox="1">
            <a:spLocks noGrp="1"/>
          </p:cNvSpPr>
          <p:nvPr>
            <p:ph type="body" idx="1"/>
          </p:nvPr>
        </p:nvSpPr>
        <p:spPr>
          <a:xfrm>
            <a:off x="838200" y="2733192"/>
            <a:ext cx="10515600" cy="3662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1600"/>
              <a:buNone/>
            </a:pPr>
            <a:r>
              <a:rPr lang="sl-SI" sz="3500"/>
              <a:t>KJE IŠČEŠ PODATKE?</a:t>
            </a:r>
            <a:endParaRPr sz="4700"/>
          </a:p>
        </p:txBody>
      </p:sp>
      <p:sp>
        <p:nvSpPr>
          <p:cNvPr id="487" name="Google Shape;487;g39b3cadeac5_1_43"/>
          <p:cNvSpPr txBox="1"/>
          <p:nvPr/>
        </p:nvSpPr>
        <p:spPr>
          <a:xfrm>
            <a:off x="838200" y="4979845"/>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pic>
        <p:nvPicPr>
          <p:cNvPr id="488" name="Google Shape;488;g39b3cadeac5_1_43" title="Iskanje.png"/>
          <p:cNvPicPr preferRelativeResize="0"/>
          <p:nvPr/>
        </p:nvPicPr>
        <p:blipFill>
          <a:blip r:embed="rId4">
            <a:alphaModFix/>
          </a:blip>
          <a:stretch>
            <a:fillRect/>
          </a:stretch>
        </p:blipFill>
        <p:spPr>
          <a:xfrm>
            <a:off x="10501761" y="932175"/>
            <a:ext cx="1231925" cy="1235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38de64fa5bf_0_35"/>
          <p:cNvSpPr txBox="1">
            <a:spLocks noGrp="1"/>
          </p:cNvSpPr>
          <p:nvPr>
            <p:ph type="title"/>
          </p:nvPr>
        </p:nvSpPr>
        <p:spPr>
          <a:xfrm>
            <a:off x="489303" y="458422"/>
            <a:ext cx="10515600" cy="817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r>
              <a:rPr lang="sl-SI" sz="5000" b="1">
                <a:solidFill>
                  <a:srgbClr val="ED7D31"/>
                </a:solidFill>
              </a:rPr>
              <a:t>ZBIRANJE OZ. USTVARJANJE PODATKOV</a:t>
            </a:r>
            <a:endParaRPr/>
          </a:p>
        </p:txBody>
      </p:sp>
      <p:pic>
        <p:nvPicPr>
          <p:cNvPr id="495" name="Google Shape;495;g38de64fa5bf_0_35"/>
          <p:cNvPicPr preferRelativeResize="0"/>
          <p:nvPr/>
        </p:nvPicPr>
        <p:blipFill>
          <a:blip r:embed="rId3">
            <a:alphaModFix/>
          </a:blip>
          <a:stretch>
            <a:fillRect/>
          </a:stretch>
        </p:blipFill>
        <p:spPr>
          <a:xfrm>
            <a:off x="404775" y="1584975"/>
            <a:ext cx="6570174" cy="4246324"/>
          </a:xfrm>
          <a:prstGeom prst="rect">
            <a:avLst/>
          </a:prstGeom>
          <a:noFill/>
          <a:ln>
            <a:noFill/>
          </a:ln>
        </p:spPr>
      </p:pic>
      <p:sp>
        <p:nvSpPr>
          <p:cNvPr id="496" name="Google Shape;496;g38de64fa5bf_0_35"/>
          <p:cNvSpPr txBox="1"/>
          <p:nvPr/>
        </p:nvSpPr>
        <p:spPr>
          <a:xfrm>
            <a:off x="7311725" y="2376225"/>
            <a:ext cx="4429500" cy="35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l-SI" sz="1600">
                <a:solidFill>
                  <a:schemeClr val="dk1"/>
                </a:solidFill>
                <a:latin typeface="Calibri"/>
                <a:ea typeface="Calibri"/>
                <a:cs typeface="Calibri"/>
                <a:sym typeface="Calibri"/>
              </a:rPr>
              <a:t>Zbiranje in ustvarjanje raziskovalnih podatkov sta </a:t>
            </a:r>
            <a:r>
              <a:rPr lang="sl-SI" sz="1600" b="1">
                <a:solidFill>
                  <a:schemeClr val="accent2"/>
                </a:solidFill>
                <a:latin typeface="Calibri"/>
                <a:ea typeface="Calibri"/>
                <a:cs typeface="Calibri"/>
                <a:sym typeface="Calibri"/>
              </a:rPr>
              <a:t>osrednja koraka</a:t>
            </a:r>
            <a:r>
              <a:rPr lang="sl-SI" sz="1600">
                <a:solidFill>
                  <a:schemeClr val="dk1"/>
                </a:solidFill>
                <a:latin typeface="Calibri"/>
                <a:ea typeface="Calibri"/>
                <a:cs typeface="Calibri"/>
                <a:sym typeface="Calibri"/>
              </a:rPr>
              <a:t> v znanstvenem procesu, ki postavita temelje za smiselno analizo in zanesljive rezultate.</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sl-SI" sz="1600">
                <a:solidFill>
                  <a:schemeClr val="dk1"/>
                </a:solidFill>
                <a:latin typeface="Calibri"/>
                <a:ea typeface="Calibri"/>
                <a:cs typeface="Calibri"/>
                <a:sym typeface="Calibri"/>
              </a:rPr>
              <a:t>Aktivnosti te faze so upravičene, kadar sekundarnih podatkov ni ali ne zadoščajo za preverjanje postavljenih hipotez. Pred zbiranjem premislimo etične in zakonske okvire, načrtujemo metodologijo, vzorčenje oz. izbor, vrste in oblike podatkov ter proces zbiranja oz. ustvarjanja podatkov.</a:t>
            </a:r>
            <a:endParaRPr sz="1600">
              <a:solidFill>
                <a:schemeClr val="dk1"/>
              </a:solidFill>
              <a:latin typeface="Calibri"/>
              <a:ea typeface="Calibri"/>
              <a:cs typeface="Calibri"/>
              <a:sym typeface="Calibri"/>
            </a:endParaRPr>
          </a:p>
        </p:txBody>
      </p:sp>
      <p:pic>
        <p:nvPicPr>
          <p:cNvPr id="497" name="Google Shape;497;g38de64fa5bf_0_35" title="Zbiranje.jpg"/>
          <p:cNvPicPr preferRelativeResize="0"/>
          <p:nvPr/>
        </p:nvPicPr>
        <p:blipFill>
          <a:blip r:embed="rId4">
            <a:alphaModFix/>
          </a:blip>
          <a:stretch>
            <a:fillRect/>
          </a:stretch>
        </p:blipFill>
        <p:spPr>
          <a:xfrm>
            <a:off x="10544996" y="966971"/>
            <a:ext cx="1382550" cy="1409250"/>
          </a:xfrm>
          <a:prstGeom prst="rect">
            <a:avLst/>
          </a:prstGeom>
          <a:noFill/>
          <a:ln>
            <a:noFill/>
          </a:ln>
        </p:spPr>
      </p:pic>
      <p:sp>
        <p:nvSpPr>
          <p:cNvPr id="498" name="Google Shape;498;g38de64fa5bf_0_35"/>
          <p:cNvSpPr txBox="1"/>
          <p:nvPr/>
        </p:nvSpPr>
        <p:spPr>
          <a:xfrm>
            <a:off x="321475" y="6140350"/>
            <a:ext cx="4159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https://nrrp.odprtaznanost.si/zbiranje-ustvarjanje-podatkov/</a:t>
            </a:r>
            <a:endParaRPr sz="12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39bab3d27e7_1_28"/>
          <p:cNvSpPr txBox="1">
            <a:spLocks noGrp="1"/>
          </p:cNvSpPr>
          <p:nvPr>
            <p:ph type="title"/>
          </p:nvPr>
        </p:nvSpPr>
        <p:spPr>
          <a:xfrm>
            <a:off x="489303" y="458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4500"/>
              <a:buFont typeface="Calibri"/>
              <a:buNone/>
            </a:pPr>
            <a:r>
              <a:rPr lang="sl-SI" sz="4400" b="1">
                <a:solidFill>
                  <a:srgbClr val="ED7D31"/>
                </a:solidFill>
              </a:rPr>
              <a:t>ZBIRANJE OZ. USTVARJANJE PODATKOV</a:t>
            </a:r>
            <a:endParaRPr sz="3859"/>
          </a:p>
        </p:txBody>
      </p:sp>
      <p:pic>
        <p:nvPicPr>
          <p:cNvPr id="505" name="Google Shape;505;g39bab3d27e7_1_28"/>
          <p:cNvPicPr preferRelativeResize="0"/>
          <p:nvPr/>
        </p:nvPicPr>
        <p:blipFill>
          <a:blip r:embed="rId3">
            <a:alphaModFix/>
          </a:blip>
          <a:stretch>
            <a:fillRect/>
          </a:stretch>
        </p:blipFill>
        <p:spPr>
          <a:xfrm>
            <a:off x="758578" y="1741000"/>
            <a:ext cx="6154201" cy="3977475"/>
          </a:xfrm>
          <a:prstGeom prst="rect">
            <a:avLst/>
          </a:prstGeom>
          <a:noFill/>
          <a:ln>
            <a:noFill/>
          </a:ln>
        </p:spPr>
      </p:pic>
      <p:pic>
        <p:nvPicPr>
          <p:cNvPr id="506" name="Google Shape;506;g39bab3d27e7_1_28"/>
          <p:cNvPicPr preferRelativeResize="0"/>
          <p:nvPr/>
        </p:nvPicPr>
        <p:blipFill>
          <a:blip r:embed="rId4">
            <a:alphaModFix/>
          </a:blip>
          <a:stretch>
            <a:fillRect/>
          </a:stretch>
        </p:blipFill>
        <p:spPr>
          <a:xfrm>
            <a:off x="6970225" y="2171325"/>
            <a:ext cx="2667000" cy="638175"/>
          </a:xfrm>
          <a:prstGeom prst="rect">
            <a:avLst/>
          </a:prstGeom>
          <a:noFill/>
          <a:ln>
            <a:noFill/>
          </a:ln>
        </p:spPr>
      </p:pic>
      <p:sp>
        <p:nvSpPr>
          <p:cNvPr id="507" name="Google Shape;507;g39bab3d27e7_1_28"/>
          <p:cNvSpPr txBox="1"/>
          <p:nvPr/>
        </p:nvSpPr>
        <p:spPr>
          <a:xfrm>
            <a:off x="6970225" y="2809500"/>
            <a:ext cx="4842000" cy="24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800">
                <a:latin typeface="Calibri"/>
                <a:ea typeface="Calibri"/>
                <a:cs typeface="Calibri"/>
                <a:sym typeface="Calibri"/>
              </a:rPr>
              <a:t>1.</a:t>
            </a:r>
            <a:r>
              <a:rPr lang="sl-SI" sz="1800" b="1">
                <a:latin typeface="Calibri"/>
                <a:ea typeface="Calibri"/>
                <a:cs typeface="Calibri"/>
                <a:sym typeface="Calibri"/>
              </a:rPr>
              <a:t> </a:t>
            </a:r>
            <a:r>
              <a:rPr lang="sl-SI" sz="1800">
                <a:solidFill>
                  <a:srgbClr val="333333"/>
                </a:solidFill>
                <a:highlight>
                  <a:srgbClr val="FFFFFF"/>
                </a:highlight>
                <a:latin typeface="Calibri"/>
                <a:ea typeface="Calibri"/>
                <a:cs typeface="Calibri"/>
                <a:sym typeface="Calibri"/>
              </a:rPr>
              <a:t>Določimo in dokumentiramo vrste podatkov, ki jih je treba ustvariti ali ponovno uporabiti.</a:t>
            </a:r>
            <a:endParaRPr sz="1800">
              <a:solidFill>
                <a:srgbClr val="333333"/>
              </a:solidFill>
              <a:highlight>
                <a:srgbClr val="FFFFFF"/>
              </a:highlight>
              <a:latin typeface="Calibri"/>
              <a:ea typeface="Calibri"/>
              <a:cs typeface="Calibri"/>
              <a:sym typeface="Calibri"/>
            </a:endParaRPr>
          </a:p>
          <a:p>
            <a:pPr marL="0" lvl="0" indent="0" algn="l" rtl="0">
              <a:spcBef>
                <a:spcPts val="1000"/>
              </a:spcBef>
              <a:spcAft>
                <a:spcPts val="0"/>
              </a:spcAft>
              <a:buNone/>
            </a:pPr>
            <a:r>
              <a:rPr lang="sl-SI" sz="1800">
                <a:solidFill>
                  <a:srgbClr val="333333"/>
                </a:solidFill>
                <a:highlight>
                  <a:srgbClr val="FFFFFF"/>
                </a:highlight>
                <a:latin typeface="Calibri"/>
                <a:ea typeface="Calibri"/>
                <a:cs typeface="Calibri"/>
                <a:sym typeface="Calibri"/>
              </a:rPr>
              <a:t>2. Pojasnimo namen ustvarjanja, zbiranja ali ponovne uporabe podatkov.</a:t>
            </a:r>
            <a:endParaRPr sz="1800">
              <a:solidFill>
                <a:srgbClr val="333333"/>
              </a:solidFill>
              <a:highlight>
                <a:srgbClr val="FFFFFF"/>
              </a:highlight>
              <a:latin typeface="Calibri"/>
              <a:ea typeface="Calibri"/>
              <a:cs typeface="Calibri"/>
              <a:sym typeface="Calibri"/>
            </a:endParaRPr>
          </a:p>
          <a:p>
            <a:pPr marL="0" lvl="0" indent="0" algn="l" rtl="0">
              <a:spcBef>
                <a:spcPts val="1000"/>
              </a:spcBef>
              <a:spcAft>
                <a:spcPts val="0"/>
              </a:spcAft>
              <a:buNone/>
            </a:pPr>
            <a:r>
              <a:rPr lang="sl-SI" sz="1800">
                <a:solidFill>
                  <a:srgbClr val="333333"/>
                </a:solidFill>
                <a:highlight>
                  <a:srgbClr val="FFFFFF"/>
                </a:highlight>
                <a:latin typeface="Calibri"/>
                <a:ea typeface="Calibri"/>
                <a:cs typeface="Calibri"/>
                <a:sym typeface="Calibri"/>
              </a:rPr>
              <a:t>3. Razložimo, katere druge raziskovalne rezultate načrtujemo ustvariti ali ponovno uporabiti.</a:t>
            </a:r>
            <a:endParaRPr sz="1800">
              <a:solidFill>
                <a:srgbClr val="333333"/>
              </a:solidFill>
              <a:highlight>
                <a:srgbClr val="FFFFFF"/>
              </a:highlight>
              <a:latin typeface="Calibri"/>
              <a:ea typeface="Calibri"/>
              <a:cs typeface="Calibri"/>
              <a:sym typeface="Calibri"/>
            </a:endParaRPr>
          </a:p>
          <a:p>
            <a:pPr marL="0" lvl="0" indent="0" algn="l" rtl="0">
              <a:spcBef>
                <a:spcPts val="1000"/>
              </a:spcBef>
              <a:spcAft>
                <a:spcPts val="0"/>
              </a:spcAft>
              <a:buNone/>
            </a:pPr>
            <a:endParaRPr sz="1800" b="1">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pic>
        <p:nvPicPr>
          <p:cNvPr id="508" name="Google Shape;508;g39bab3d27e7_1_28" title="Zbiranje.jpg"/>
          <p:cNvPicPr preferRelativeResize="0"/>
          <p:nvPr/>
        </p:nvPicPr>
        <p:blipFill>
          <a:blip r:embed="rId5">
            <a:alphaModFix/>
          </a:blip>
          <a:stretch>
            <a:fillRect/>
          </a:stretch>
        </p:blipFill>
        <p:spPr>
          <a:xfrm>
            <a:off x="10521871" y="932246"/>
            <a:ext cx="1382550" cy="1409250"/>
          </a:xfrm>
          <a:prstGeom prst="rect">
            <a:avLst/>
          </a:prstGeom>
          <a:noFill/>
          <a:ln>
            <a:noFill/>
          </a:ln>
        </p:spPr>
      </p:pic>
      <p:sp>
        <p:nvSpPr>
          <p:cNvPr id="509" name="Google Shape;509;g39bab3d27e7_1_28"/>
          <p:cNvSpPr txBox="1"/>
          <p:nvPr/>
        </p:nvSpPr>
        <p:spPr>
          <a:xfrm>
            <a:off x="7193100" y="6215075"/>
            <a:ext cx="381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https://nrrp.odprtaznanost.si/izpolni-svoj-nrrp/</a:t>
            </a:r>
            <a:endParaRPr sz="12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3"/>
        <p:cNvGrpSpPr/>
        <p:nvPr/>
      </p:nvGrpSpPr>
      <p:grpSpPr>
        <a:xfrm>
          <a:off x="0" y="0"/>
          <a:ext cx="0" cy="0"/>
          <a:chOff x="0" y="0"/>
          <a:chExt cx="0" cy="0"/>
        </a:xfrm>
      </p:grpSpPr>
      <p:sp>
        <p:nvSpPr>
          <p:cNvPr id="514" name="Google Shape;514;g39b3cadeac5_1_49"/>
          <p:cNvSpPr txBox="1">
            <a:spLocks noGrp="1"/>
          </p:cNvSpPr>
          <p:nvPr>
            <p:ph type="body" idx="1"/>
          </p:nvPr>
        </p:nvSpPr>
        <p:spPr>
          <a:xfrm>
            <a:off x="706650" y="1611775"/>
            <a:ext cx="10778700" cy="47850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Clr>
                <a:schemeClr val="accent1"/>
              </a:buClr>
              <a:buSzPts val="1800"/>
              <a:buChar char="-"/>
            </a:pPr>
            <a:r>
              <a:rPr lang="sl-SI" sz="1800">
                <a:solidFill>
                  <a:schemeClr val="accent1"/>
                </a:solidFill>
              </a:rPr>
              <a:t>Postopek zbiranja podatkov zahteva skrbno načrtovanje, ukrepe za nadzor kakovosti in temeljito dokumentacijo, da se zagotovi ponovljivost in transparentnost raziskav.</a:t>
            </a:r>
            <a:endParaRPr sz="1800">
              <a:solidFill>
                <a:schemeClr val="accent1"/>
              </a:solidFill>
            </a:endParaRPr>
          </a:p>
          <a:p>
            <a:pPr marL="457200" lvl="0" indent="-342900" algn="l" rtl="0">
              <a:lnSpc>
                <a:spcPct val="90000"/>
              </a:lnSpc>
              <a:spcBef>
                <a:spcPts val="0"/>
              </a:spcBef>
              <a:spcAft>
                <a:spcPts val="0"/>
              </a:spcAft>
              <a:buSzPts val="1800"/>
              <a:buChar char="-"/>
            </a:pPr>
            <a:r>
              <a:rPr lang="sl-SI" sz="1800"/>
              <a:t>Preden začnemo zbirati podatke, definiramo t.i. </a:t>
            </a:r>
            <a:r>
              <a:rPr lang="sl-SI" sz="1800" b="1"/>
              <a:t>raziskovalno </a:t>
            </a:r>
            <a:r>
              <a:rPr lang="sl-SI" sz="1800"/>
              <a:t>ali </a:t>
            </a:r>
            <a:r>
              <a:rPr lang="sl-SI" sz="1800" b="1"/>
              <a:t>eksperimentalno zasnovo </a:t>
            </a:r>
            <a:br>
              <a:rPr lang="sl-SI" sz="1800"/>
            </a:br>
            <a:r>
              <a:rPr lang="sl-SI" sz="1800"/>
              <a:t>(angl. experimental design).</a:t>
            </a: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6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457200" lvl="0" indent="-342900" algn="l" rtl="0">
              <a:lnSpc>
                <a:spcPct val="90000"/>
              </a:lnSpc>
              <a:spcBef>
                <a:spcPts val="0"/>
              </a:spcBef>
              <a:spcAft>
                <a:spcPts val="0"/>
              </a:spcAft>
              <a:buClr>
                <a:schemeClr val="dk1"/>
              </a:buClr>
              <a:buSzPts val="1800"/>
              <a:buChar char="-"/>
            </a:pPr>
            <a:r>
              <a:rPr lang="sl-SI" sz="1800">
                <a:solidFill>
                  <a:schemeClr val="dk1"/>
                </a:solidFill>
              </a:rPr>
              <a:t>Tudi tako definiramo, katere </a:t>
            </a:r>
            <a:r>
              <a:rPr lang="sl-SI" sz="1800" b="1">
                <a:solidFill>
                  <a:schemeClr val="dk1"/>
                </a:solidFill>
              </a:rPr>
              <a:t>metapodatke </a:t>
            </a:r>
            <a:r>
              <a:rPr lang="sl-SI" sz="1800" u="sng">
                <a:solidFill>
                  <a:schemeClr val="dk1"/>
                </a:solidFill>
              </a:rPr>
              <a:t>hkrati </a:t>
            </a:r>
            <a:r>
              <a:rPr lang="sl-SI" sz="1800">
                <a:solidFill>
                  <a:schemeClr val="dk1"/>
                </a:solidFill>
              </a:rPr>
              <a:t>s podatki moramo zbirati:</a:t>
            </a:r>
            <a:endParaRPr sz="1800">
              <a:solidFill>
                <a:schemeClr val="dk1"/>
              </a:solidFill>
            </a:endParaRPr>
          </a:p>
          <a:p>
            <a:pPr marL="2743200" lvl="5" indent="-342900" algn="l" rtl="0">
              <a:spcBef>
                <a:spcPts val="0"/>
              </a:spcBef>
              <a:spcAft>
                <a:spcPts val="0"/>
              </a:spcAft>
              <a:buClr>
                <a:schemeClr val="dk1"/>
              </a:buClr>
              <a:buSzPts val="1800"/>
              <a:buChar char="-"/>
            </a:pPr>
            <a:r>
              <a:rPr lang="sl-SI" sz="1800">
                <a:solidFill>
                  <a:schemeClr val="dk1"/>
                </a:solidFill>
              </a:rPr>
              <a:t>metapodatki o </a:t>
            </a:r>
            <a:r>
              <a:rPr lang="sl-SI" sz="1800" u="sng">
                <a:solidFill>
                  <a:schemeClr val="dk1"/>
                </a:solidFill>
              </a:rPr>
              <a:t>vzorci,</a:t>
            </a:r>
            <a:endParaRPr sz="1800" u="sng">
              <a:solidFill>
                <a:schemeClr val="dk1"/>
              </a:solidFill>
            </a:endParaRPr>
          </a:p>
          <a:p>
            <a:pPr marL="2743200" lvl="5" indent="-342900" algn="l" rtl="0">
              <a:spcBef>
                <a:spcPts val="0"/>
              </a:spcBef>
              <a:spcAft>
                <a:spcPts val="0"/>
              </a:spcAft>
              <a:buClr>
                <a:schemeClr val="dk1"/>
              </a:buClr>
              <a:buSzPts val="1800"/>
              <a:buChar char="-"/>
            </a:pPr>
            <a:r>
              <a:rPr lang="sl-SI" sz="1800">
                <a:solidFill>
                  <a:schemeClr val="dk1"/>
                </a:solidFill>
              </a:rPr>
              <a:t>metapodatki o izmerjenih </a:t>
            </a:r>
            <a:r>
              <a:rPr lang="sl-SI" sz="1800" u="sng">
                <a:solidFill>
                  <a:schemeClr val="dk1"/>
                </a:solidFill>
              </a:rPr>
              <a:t>spremenljivkah,</a:t>
            </a:r>
            <a:endParaRPr sz="1800" u="sng">
              <a:solidFill>
                <a:schemeClr val="dk1"/>
              </a:solidFill>
            </a:endParaRPr>
          </a:p>
          <a:p>
            <a:pPr marL="2743200" lvl="5" indent="-342900" algn="l" rtl="0">
              <a:spcBef>
                <a:spcPts val="0"/>
              </a:spcBef>
              <a:spcAft>
                <a:spcPts val="0"/>
              </a:spcAft>
              <a:buClr>
                <a:schemeClr val="dk1"/>
              </a:buClr>
              <a:buSzPts val="1800"/>
              <a:buChar char="-"/>
            </a:pPr>
            <a:r>
              <a:rPr lang="sl-SI" sz="1800">
                <a:solidFill>
                  <a:schemeClr val="dk1"/>
                </a:solidFill>
              </a:rPr>
              <a:t>metapodatki o </a:t>
            </a:r>
            <a:r>
              <a:rPr lang="sl-SI" sz="1800" u="sng">
                <a:solidFill>
                  <a:schemeClr val="dk1"/>
                </a:solidFill>
              </a:rPr>
              <a:t>nastavitvah </a:t>
            </a:r>
            <a:r>
              <a:rPr lang="sl-SI" sz="1800">
                <a:solidFill>
                  <a:schemeClr val="dk1"/>
                </a:solidFill>
              </a:rPr>
              <a:t>inštrumentov, </a:t>
            </a:r>
            <a:br>
              <a:rPr lang="sl-SI" sz="1800">
                <a:solidFill>
                  <a:schemeClr val="dk1"/>
                </a:solidFill>
              </a:rPr>
            </a:br>
            <a:r>
              <a:rPr lang="sl-SI" sz="1800">
                <a:solidFill>
                  <a:schemeClr val="dk1"/>
                </a:solidFill>
              </a:rPr>
              <a:t>za visokorazsežne meritve – </a:t>
            </a:r>
            <a:r>
              <a:rPr lang="sl-SI" sz="1800" i="1" u="sng">
                <a:solidFill>
                  <a:schemeClr val="dk1"/>
                </a:solidFill>
              </a:rPr>
              <a:t>protokoli.</a:t>
            </a:r>
            <a:endParaRPr sz="1800" i="1" u="sng">
              <a:solidFill>
                <a:schemeClr val="dk1"/>
              </a:solidFill>
            </a:endParaRPr>
          </a:p>
          <a:p>
            <a:pPr marL="457200" lvl="0" indent="0" algn="l" rtl="0">
              <a:lnSpc>
                <a:spcPct val="90000"/>
              </a:lnSpc>
              <a:spcBef>
                <a:spcPts val="0"/>
              </a:spcBef>
              <a:spcAft>
                <a:spcPts val="0"/>
              </a:spcAft>
              <a:buNone/>
            </a:pPr>
            <a:endParaRPr sz="1800">
              <a:solidFill>
                <a:schemeClr val="dk1"/>
              </a:solidFill>
            </a:endParaRPr>
          </a:p>
        </p:txBody>
      </p:sp>
      <p:pic>
        <p:nvPicPr>
          <p:cNvPr id="515" name="Google Shape;515;g39b3cadeac5_1_49"/>
          <p:cNvPicPr preferRelativeResize="0"/>
          <p:nvPr/>
        </p:nvPicPr>
        <p:blipFill rotWithShape="1">
          <a:blip r:embed="rId4">
            <a:alphaModFix/>
          </a:blip>
          <a:srcRect t="4970"/>
          <a:stretch/>
        </p:blipFill>
        <p:spPr>
          <a:xfrm>
            <a:off x="3825250" y="2410875"/>
            <a:ext cx="5565425" cy="2313439"/>
          </a:xfrm>
          <a:prstGeom prst="rect">
            <a:avLst/>
          </a:prstGeom>
          <a:noFill/>
          <a:ln>
            <a:noFill/>
          </a:ln>
        </p:spPr>
      </p:pic>
      <p:sp>
        <p:nvSpPr>
          <p:cNvPr id="516" name="Google Shape;516;g39b3cadeac5_1_49"/>
          <p:cNvSpPr txBox="1"/>
          <p:nvPr/>
        </p:nvSpPr>
        <p:spPr>
          <a:xfrm>
            <a:off x="650878" y="1126982"/>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Naravoslovje</a:t>
            </a:r>
            <a:endParaRPr/>
          </a:p>
        </p:txBody>
      </p:sp>
      <p:pic>
        <p:nvPicPr>
          <p:cNvPr id="517" name="Google Shape;517;g39b3cadeac5_1_49" title="Zbiranje.jpg"/>
          <p:cNvPicPr preferRelativeResize="0"/>
          <p:nvPr/>
        </p:nvPicPr>
        <p:blipFill>
          <a:blip r:embed="rId5">
            <a:alphaModFix/>
          </a:blip>
          <a:stretch>
            <a:fillRect/>
          </a:stretch>
        </p:blipFill>
        <p:spPr>
          <a:xfrm>
            <a:off x="10406221" y="1001621"/>
            <a:ext cx="1382550" cy="1409250"/>
          </a:xfrm>
          <a:prstGeom prst="rect">
            <a:avLst/>
          </a:prstGeom>
          <a:noFill/>
          <a:ln>
            <a:noFill/>
          </a:ln>
        </p:spPr>
      </p:pic>
      <p:pic>
        <p:nvPicPr>
          <p:cNvPr id="518" name="Google Shape;518;g39b3cadeac5_1_49"/>
          <p:cNvPicPr preferRelativeResize="0"/>
          <p:nvPr/>
        </p:nvPicPr>
        <p:blipFill>
          <a:blip r:embed="rId6">
            <a:alphaModFix/>
          </a:blip>
          <a:stretch>
            <a:fillRect/>
          </a:stretch>
        </p:blipFill>
        <p:spPr>
          <a:xfrm>
            <a:off x="1225978" y="2843825"/>
            <a:ext cx="2398747" cy="1558900"/>
          </a:xfrm>
          <a:prstGeom prst="rect">
            <a:avLst/>
          </a:prstGeom>
          <a:noFill/>
          <a:ln>
            <a:noFill/>
          </a:ln>
        </p:spPr>
      </p:pic>
      <p:pic>
        <p:nvPicPr>
          <p:cNvPr id="519" name="Google Shape;519;g39b3cadeac5_1_49"/>
          <p:cNvPicPr preferRelativeResize="0"/>
          <p:nvPr/>
        </p:nvPicPr>
        <p:blipFill>
          <a:blip r:embed="rId7">
            <a:alphaModFix/>
          </a:blip>
          <a:stretch>
            <a:fillRect/>
          </a:stretch>
        </p:blipFill>
        <p:spPr>
          <a:xfrm>
            <a:off x="1225975" y="4952100"/>
            <a:ext cx="1382550" cy="1274233"/>
          </a:xfrm>
          <a:prstGeom prst="rect">
            <a:avLst/>
          </a:prstGeom>
          <a:noFill/>
          <a:ln>
            <a:noFill/>
          </a:ln>
        </p:spPr>
      </p:pic>
      <p:pic>
        <p:nvPicPr>
          <p:cNvPr id="520" name="Google Shape;520;g39b3cadeac5_1_49"/>
          <p:cNvPicPr preferRelativeResize="0"/>
          <p:nvPr/>
        </p:nvPicPr>
        <p:blipFill rotWithShape="1">
          <a:blip r:embed="rId8">
            <a:alphaModFix/>
          </a:blip>
          <a:srcRect t="16962" b="14615"/>
          <a:stretch/>
        </p:blipFill>
        <p:spPr>
          <a:xfrm>
            <a:off x="7524925" y="4993427"/>
            <a:ext cx="1865750" cy="1191576"/>
          </a:xfrm>
          <a:prstGeom prst="rect">
            <a:avLst/>
          </a:prstGeom>
          <a:noFill/>
          <a:ln>
            <a:noFill/>
          </a:ln>
        </p:spPr>
      </p:pic>
      <p:pic>
        <p:nvPicPr>
          <p:cNvPr id="521" name="Google Shape;521;g39b3cadeac5_1_49"/>
          <p:cNvPicPr preferRelativeResize="0"/>
          <p:nvPr/>
        </p:nvPicPr>
        <p:blipFill rotWithShape="1">
          <a:blip r:embed="rId9">
            <a:alphaModFix/>
          </a:blip>
          <a:srcRect b="38233"/>
          <a:stretch/>
        </p:blipFill>
        <p:spPr>
          <a:xfrm>
            <a:off x="1225975" y="6110025"/>
            <a:ext cx="9608326" cy="710850"/>
          </a:xfrm>
          <a:prstGeom prst="rect">
            <a:avLst/>
          </a:prstGeom>
          <a:noFill/>
          <a:ln>
            <a:noFill/>
          </a:ln>
        </p:spPr>
      </p:pic>
      <p:pic>
        <p:nvPicPr>
          <p:cNvPr id="522" name="Google Shape;522;g39b3cadeac5_1_49"/>
          <p:cNvPicPr preferRelativeResize="0"/>
          <p:nvPr/>
        </p:nvPicPr>
        <p:blipFill>
          <a:blip r:embed="rId10">
            <a:alphaModFix/>
          </a:blip>
          <a:stretch>
            <a:fillRect/>
          </a:stretch>
        </p:blipFill>
        <p:spPr>
          <a:xfrm>
            <a:off x="9591201" y="2599512"/>
            <a:ext cx="1950583" cy="1936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39be73a8ba7_0_30"/>
          <p:cNvSpPr txBox="1"/>
          <p:nvPr/>
        </p:nvSpPr>
        <p:spPr>
          <a:xfrm>
            <a:off x="780400" y="1834150"/>
            <a:ext cx="8705400" cy="846600"/>
          </a:xfrm>
          <a:prstGeom prst="rect">
            <a:avLst/>
          </a:prstGeom>
          <a:noFill/>
          <a:ln>
            <a:noFill/>
          </a:ln>
        </p:spPr>
        <p:txBody>
          <a:bodyPr spcFirstLastPara="1" wrap="square" lIns="91425" tIns="91425" rIns="91425" bIns="91425" anchor="t" anchorCtr="0">
            <a:spAutoFit/>
          </a:bodyPr>
          <a:lstStyle/>
          <a:p>
            <a:pPr marL="457200" lvl="0" indent="-365125" algn="l" rtl="0">
              <a:spcBef>
                <a:spcPts val="0"/>
              </a:spcBef>
              <a:spcAft>
                <a:spcPts val="0"/>
              </a:spcAft>
              <a:buClr>
                <a:schemeClr val="dk1"/>
              </a:buClr>
              <a:buSzPts val="2150"/>
              <a:buFont typeface="Calibri"/>
              <a:buAutoNum type="arabicPeriod"/>
            </a:pPr>
            <a:r>
              <a:rPr lang="sl-SI" sz="2150" b="1">
                <a:solidFill>
                  <a:schemeClr val="dk1"/>
                </a:solidFill>
                <a:highlight>
                  <a:srgbClr val="FFFFFF"/>
                </a:highlight>
                <a:latin typeface="Calibri"/>
                <a:ea typeface="Calibri"/>
                <a:cs typeface="Calibri"/>
                <a:sym typeface="Calibri"/>
              </a:rPr>
              <a:t>Določimo in dokumentiramo vrste podatkov, ki jih je treba ustvariti ali ponovno uporabiti:</a:t>
            </a:r>
            <a:endParaRPr sz="2150" b="1">
              <a:solidFill>
                <a:schemeClr val="dk1"/>
              </a:solidFill>
              <a:highlight>
                <a:srgbClr val="FFFFFF"/>
              </a:highlight>
              <a:latin typeface="Calibri"/>
              <a:ea typeface="Calibri"/>
              <a:cs typeface="Calibri"/>
              <a:sym typeface="Calibri"/>
            </a:endParaRPr>
          </a:p>
        </p:txBody>
      </p:sp>
      <p:pic>
        <p:nvPicPr>
          <p:cNvPr id="529" name="Google Shape;529;g39be73a8ba7_0_30" title="Zbiranje.jpg"/>
          <p:cNvPicPr preferRelativeResize="0"/>
          <p:nvPr/>
        </p:nvPicPr>
        <p:blipFill>
          <a:blip r:embed="rId3">
            <a:alphaModFix/>
          </a:blip>
          <a:stretch>
            <a:fillRect/>
          </a:stretch>
        </p:blipFill>
        <p:spPr>
          <a:xfrm>
            <a:off x="10417796" y="980046"/>
            <a:ext cx="1382550" cy="1409250"/>
          </a:xfrm>
          <a:prstGeom prst="rect">
            <a:avLst/>
          </a:prstGeom>
          <a:noFill/>
          <a:ln>
            <a:noFill/>
          </a:ln>
        </p:spPr>
      </p:pic>
      <p:sp>
        <p:nvSpPr>
          <p:cNvPr id="530" name="Google Shape;530;g39be73a8ba7_0_30"/>
          <p:cNvSpPr txBox="1"/>
          <p:nvPr/>
        </p:nvSpPr>
        <p:spPr>
          <a:xfrm>
            <a:off x="719725" y="1126949"/>
            <a:ext cx="10206300" cy="53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Družboslovje</a:t>
            </a:r>
            <a:endParaRPr/>
          </a:p>
        </p:txBody>
      </p:sp>
      <p:graphicFrame>
        <p:nvGraphicFramePr>
          <p:cNvPr id="531" name="Google Shape;531;g39be73a8ba7_0_30"/>
          <p:cNvGraphicFramePr/>
          <p:nvPr/>
        </p:nvGraphicFramePr>
        <p:xfrm>
          <a:off x="1391950" y="2855750"/>
          <a:ext cx="7715250" cy="3078360"/>
        </p:xfrm>
        <a:graphic>
          <a:graphicData uri="http://schemas.openxmlformats.org/drawingml/2006/table">
            <a:tbl>
              <a:tblPr>
                <a:noFill/>
                <a:tableStyleId>{C9587129-96F3-4DD8-9761-CEB188FABFE6}</a:tableStyleId>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gridCol w="154305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sl-SI"/>
                        <a:t>U</a:t>
                      </a:r>
                      <a:r>
                        <a:rPr lang="sl-S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stvarjeni podatki</a:t>
                      </a:r>
                      <a:endParaRPr/>
                    </a:p>
                  </a:txBody>
                  <a:tcPr marL="91425" marR="91425" marT="91425" marB="91425">
                    <a:solidFill>
                      <a:schemeClr val="lt2"/>
                    </a:solidFill>
                  </a:tcPr>
                </a:tc>
                <a:tc>
                  <a:txBody>
                    <a:bodyPr/>
                    <a:lstStyle/>
                    <a:p>
                      <a:pPr marL="0" lvl="0" indent="0" algn="l" rtl="0">
                        <a:spcBef>
                          <a:spcPts val="0"/>
                        </a:spcBef>
                        <a:spcAft>
                          <a:spcPts val="0"/>
                        </a:spcAft>
                        <a:buNone/>
                      </a:pPr>
                      <a:r>
                        <a:rPr lang="sl-SI"/>
                        <a:t>Anketa</a:t>
                      </a:r>
                      <a:endParaRPr/>
                    </a:p>
                  </a:txBody>
                  <a:tcPr marL="91425" marR="91425" marT="91425" marB="91425"/>
                </a:tc>
                <a:tc>
                  <a:txBody>
                    <a:bodyPr/>
                    <a:lstStyle/>
                    <a:p>
                      <a:pPr marL="0" lvl="0" indent="0" algn="l" rtl="0">
                        <a:spcBef>
                          <a:spcPts val="0"/>
                        </a:spcBef>
                        <a:spcAft>
                          <a:spcPts val="0"/>
                        </a:spcAft>
                        <a:buNone/>
                      </a:pPr>
                      <a:r>
                        <a:rPr lang="sl-SI"/>
                        <a:t>Vprašalnik</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sl-SI">
                          <a:solidFill>
                            <a:schemeClr val="dk1"/>
                          </a:solidFill>
                        </a:rPr>
                        <a:t>Intervju</a:t>
                      </a:r>
                      <a:endParaRPr>
                        <a:solidFill>
                          <a:schemeClr val="dk1"/>
                        </a:solidFill>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sl-SI">
                          <a:solidFill>
                            <a:schemeClr val="dk1"/>
                          </a:solidFill>
                        </a:rPr>
                        <a:t>Protokol intervjuja</a:t>
                      </a:r>
                      <a:endParaRPr>
                        <a:solidFill>
                          <a:schemeClr val="dk1"/>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sl-SI"/>
                        <a:t>Format</a:t>
                      </a:r>
                      <a:endParaRPr/>
                    </a:p>
                  </a:txBody>
                  <a:tcPr marL="91425" marR="91425" marT="91425" marB="91425">
                    <a:solidFill>
                      <a:schemeClr val="lt2"/>
                    </a:solidFill>
                  </a:tcPr>
                </a:tc>
                <a:tc>
                  <a:txBody>
                    <a:bodyPr/>
                    <a:lstStyle/>
                    <a:p>
                      <a:pPr marL="0" lvl="0" indent="0" algn="l" rtl="0">
                        <a:spcBef>
                          <a:spcPts val="0"/>
                        </a:spcBef>
                        <a:spcAft>
                          <a:spcPts val="0"/>
                        </a:spcAft>
                        <a:buNone/>
                      </a:pPr>
                      <a:r>
                        <a:rPr lang="sl-SI"/>
                        <a:t>številski podatki, SPSS (.por,.sav)</a:t>
                      </a:r>
                      <a:endParaRPr/>
                    </a:p>
                  </a:txBody>
                  <a:tcPr marL="91425" marR="91425" marT="91425" marB="91425"/>
                </a:tc>
                <a:tc>
                  <a:txBody>
                    <a:bodyPr/>
                    <a:lstStyle/>
                    <a:p>
                      <a:pPr marL="0" lvl="0" indent="0" algn="l" rtl="0">
                        <a:spcBef>
                          <a:spcPts val="0"/>
                        </a:spcBef>
                        <a:spcAft>
                          <a:spcPts val="0"/>
                        </a:spcAft>
                        <a:buNone/>
                      </a:pPr>
                      <a:r>
                        <a:rPr lang="sl-SI"/>
                        <a:t>.docx, vnos v orodje 1ka, PDF/A</a:t>
                      </a:r>
                      <a:endParaRPr/>
                    </a:p>
                  </a:txBody>
                  <a:tcPr marL="91425" marR="91425" marT="91425" marB="91425"/>
                </a:tc>
                <a:tc>
                  <a:txBody>
                    <a:bodyPr/>
                    <a:lstStyle/>
                    <a:p>
                      <a:pPr marL="0" lvl="0" indent="0" algn="l" rtl="0">
                        <a:spcBef>
                          <a:spcPts val="0"/>
                        </a:spcBef>
                        <a:spcAft>
                          <a:spcPts val="0"/>
                        </a:spcAft>
                        <a:buNone/>
                      </a:pPr>
                      <a:r>
                        <a:rPr lang="sl-SI"/>
                        <a:t>avdio datoteka (.mp3, .vaw)</a:t>
                      </a:r>
                      <a:endParaRPr/>
                    </a:p>
                    <a:p>
                      <a:pPr marL="0" lvl="0" indent="0" algn="l" rtl="0">
                        <a:spcBef>
                          <a:spcPts val="0"/>
                        </a:spcBef>
                        <a:spcAft>
                          <a:spcPts val="0"/>
                        </a:spcAft>
                        <a:buNone/>
                      </a:pPr>
                      <a:r>
                        <a:rPr lang="sl-SI"/>
                        <a:t>besedilna datoteka (.docx, PDF/A)</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sl-SI"/>
                        <a:t>.docx, PDF/A</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sl-SI"/>
                        <a:t>Pričakovana velikost</a:t>
                      </a:r>
                      <a:endParaRPr/>
                    </a:p>
                  </a:txBody>
                  <a:tcPr marL="91425" marR="91425" marT="91425" marB="91425">
                    <a:solidFill>
                      <a:schemeClr val="lt2"/>
                    </a:solidFill>
                  </a:tcPr>
                </a:tc>
                <a:tc>
                  <a:txBody>
                    <a:bodyPr/>
                    <a:lstStyle/>
                    <a:p>
                      <a:pPr marL="0" lvl="0" indent="0" algn="l" rtl="0">
                        <a:spcBef>
                          <a:spcPts val="0"/>
                        </a:spcBef>
                        <a:spcAft>
                          <a:spcPts val="0"/>
                        </a:spcAft>
                        <a:buNone/>
                      </a:pPr>
                      <a:r>
                        <a:rPr lang="sl-SI"/>
                        <a:t>2 datoteki </a:t>
                      </a:r>
                      <a:endParaRPr/>
                    </a:p>
                  </a:txBody>
                  <a:tcPr marL="91425" marR="91425" marT="91425" marB="91425"/>
                </a:tc>
                <a:tc>
                  <a:txBody>
                    <a:bodyPr/>
                    <a:lstStyle/>
                    <a:p>
                      <a:pPr marL="0" lvl="0" indent="0" algn="l" rtl="0">
                        <a:spcBef>
                          <a:spcPts val="0"/>
                        </a:spcBef>
                        <a:spcAft>
                          <a:spcPts val="0"/>
                        </a:spcAft>
                        <a:buNone/>
                      </a:pPr>
                      <a:r>
                        <a:rPr lang="sl-SI"/>
                        <a:t>1 datoteka</a:t>
                      </a:r>
                      <a:endParaRPr/>
                    </a:p>
                  </a:txBody>
                  <a:tcPr marL="91425" marR="91425" marT="91425" marB="91425"/>
                </a:tc>
                <a:tc>
                  <a:txBody>
                    <a:bodyPr/>
                    <a:lstStyle/>
                    <a:p>
                      <a:pPr marL="0" lvl="0" indent="0" algn="l" rtl="0">
                        <a:spcBef>
                          <a:spcPts val="0"/>
                        </a:spcBef>
                        <a:spcAft>
                          <a:spcPts val="0"/>
                        </a:spcAft>
                        <a:buNone/>
                      </a:pPr>
                      <a:r>
                        <a:rPr lang="sl-SI"/>
                        <a:t>10 datotek</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sl-SI"/>
                        <a:t>1 datoteka</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sl-SI"/>
                        <a:t>Metapodatkovni standard</a:t>
                      </a:r>
                      <a:endParaRPr/>
                    </a:p>
                  </a:txBody>
                  <a:tcPr marL="91425" marR="91425" marT="91425" marB="91425">
                    <a:solidFill>
                      <a:schemeClr val="lt2"/>
                    </a:solidFill>
                  </a:tcPr>
                </a:tc>
                <a:tc>
                  <a:txBody>
                    <a:bodyPr/>
                    <a:lstStyle/>
                    <a:p>
                      <a:pPr marL="0" lvl="0" indent="0" algn="l" rtl="0">
                        <a:spcBef>
                          <a:spcPts val="0"/>
                        </a:spcBef>
                        <a:spcAft>
                          <a:spcPts val="0"/>
                        </a:spcAft>
                        <a:buNone/>
                      </a:pPr>
                      <a:r>
                        <a:rPr lang="sl-SI"/>
                        <a:t>&lt;1 MB</a:t>
                      </a:r>
                      <a:endParaRPr/>
                    </a:p>
                  </a:txBody>
                  <a:tcPr marL="91425" marR="91425" marT="91425" marB="91425"/>
                </a:tc>
                <a:tc>
                  <a:txBody>
                    <a:bodyPr/>
                    <a:lstStyle/>
                    <a:p>
                      <a:pPr marL="0" lvl="0" indent="0" algn="l" rtl="0">
                        <a:spcBef>
                          <a:spcPts val="0"/>
                        </a:spcBef>
                        <a:spcAft>
                          <a:spcPts val="0"/>
                        </a:spcAft>
                        <a:buNone/>
                      </a:pPr>
                      <a:r>
                        <a:rPr lang="sl-SI"/>
                        <a:t>1 MB</a:t>
                      </a:r>
                      <a:endParaRPr/>
                    </a:p>
                  </a:txBody>
                  <a:tcPr marL="91425" marR="91425" marT="91425" marB="91425"/>
                </a:tc>
                <a:tc>
                  <a:txBody>
                    <a:bodyPr/>
                    <a:lstStyle/>
                    <a:p>
                      <a:pPr marL="0" lvl="0" indent="0" algn="l" rtl="0">
                        <a:spcBef>
                          <a:spcPts val="0"/>
                        </a:spcBef>
                        <a:spcAft>
                          <a:spcPts val="0"/>
                        </a:spcAft>
                        <a:buNone/>
                      </a:pPr>
                      <a:r>
                        <a:rPr lang="sl-SI"/>
                        <a:t>30-150 MB avdio </a:t>
                      </a:r>
                      <a:endParaRPr/>
                    </a:p>
                    <a:p>
                      <a:pPr marL="0" lvl="0" indent="0" algn="l" rtl="0">
                        <a:spcBef>
                          <a:spcPts val="0"/>
                        </a:spcBef>
                        <a:spcAft>
                          <a:spcPts val="0"/>
                        </a:spcAft>
                        <a:buNone/>
                      </a:pPr>
                      <a:r>
                        <a:rPr lang="sl-SI"/>
                        <a:t>50-150 KB tekst</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sl-SI"/>
                        <a:t>1 MB</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38de64fa5bf_0_62"/>
          <p:cNvSpPr txBox="1"/>
          <p:nvPr/>
        </p:nvSpPr>
        <p:spPr>
          <a:xfrm>
            <a:off x="7994350" y="1275925"/>
            <a:ext cx="3314100" cy="6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highlight>
                  <a:srgbClr val="FFFF00"/>
                </a:highlight>
                <a:latin typeface="Calibri"/>
                <a:ea typeface="Calibri"/>
                <a:cs typeface="Calibri"/>
                <a:sym typeface="Calibri"/>
              </a:rPr>
              <a:t>Izmišljen primer</a:t>
            </a:r>
            <a:endParaRPr sz="2800">
              <a:highlight>
                <a:srgbClr val="FFFF00"/>
              </a:highlight>
              <a:latin typeface="Calibri"/>
              <a:ea typeface="Calibri"/>
              <a:cs typeface="Calibri"/>
              <a:sym typeface="Calibri"/>
            </a:endParaRPr>
          </a:p>
        </p:txBody>
      </p:sp>
      <p:sp>
        <p:nvSpPr>
          <p:cNvPr id="538" name="Google Shape;538;g38de64fa5bf_0_62"/>
          <p:cNvSpPr txBox="1"/>
          <p:nvPr/>
        </p:nvSpPr>
        <p:spPr>
          <a:xfrm>
            <a:off x="534675" y="2093425"/>
            <a:ext cx="11176500" cy="462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l-SI" sz="2150" b="1">
                <a:solidFill>
                  <a:schemeClr val="dk1"/>
                </a:solidFill>
                <a:highlight>
                  <a:srgbClr val="FFFFFF"/>
                </a:highlight>
                <a:latin typeface="Calibri"/>
                <a:ea typeface="Calibri"/>
                <a:cs typeface="Calibri"/>
                <a:sym typeface="Calibri"/>
              </a:rPr>
              <a:t>2. Pojasnimo namen ustvarjanja, zbiranja ali ponovne uporabe podatkov:</a:t>
            </a:r>
            <a:endParaRPr sz="2150" b="1">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2150" b="1">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sl-SI" sz="2100">
                <a:solidFill>
                  <a:schemeClr val="dk1"/>
                </a:solidFill>
                <a:latin typeface="Calibri"/>
                <a:ea typeface="Calibri"/>
                <a:cs typeface="Calibri"/>
                <a:sym typeface="Calibri"/>
              </a:rPr>
              <a:t>Cilj je razumeti dejavnike, ki vplivajo na </a:t>
            </a:r>
            <a:r>
              <a:rPr lang="sl-SI" sz="2100" b="1">
                <a:solidFill>
                  <a:schemeClr val="dk1"/>
                </a:solidFill>
                <a:latin typeface="Calibri"/>
                <a:ea typeface="Calibri"/>
                <a:cs typeface="Calibri"/>
                <a:sym typeface="Calibri"/>
              </a:rPr>
              <a:t>družbeno distanco, integracijo in kohezijo</a:t>
            </a:r>
            <a:r>
              <a:rPr lang="sl-SI" sz="2100">
                <a:solidFill>
                  <a:schemeClr val="dk1"/>
                </a:solidFill>
                <a:latin typeface="Calibri"/>
                <a:ea typeface="Calibri"/>
                <a:cs typeface="Calibri"/>
                <a:sym typeface="Calibri"/>
              </a:rPr>
              <a:t>.</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sl-SI" sz="2100">
                <a:solidFill>
                  <a:schemeClr val="dk1"/>
                </a:solidFill>
                <a:latin typeface="Calibri"/>
                <a:ea typeface="Calibri"/>
                <a:cs typeface="Calibri"/>
                <a:sym typeface="Calibri"/>
              </a:rPr>
              <a:t>Zbrani podatki (ankete, intervjuji) ob podpori sekundarnih podatkov (SURS, Eurostat, ESS) omogočajo </a:t>
            </a:r>
            <a:r>
              <a:rPr lang="sl-SI" sz="2100" b="1">
                <a:solidFill>
                  <a:schemeClr val="dk1"/>
                </a:solidFill>
                <a:latin typeface="Calibri"/>
                <a:ea typeface="Calibri"/>
                <a:cs typeface="Calibri"/>
                <a:sym typeface="Calibri"/>
              </a:rPr>
              <a:t>empirično preverjanje hipotez</a:t>
            </a:r>
            <a:r>
              <a:rPr lang="sl-SI" sz="2100">
                <a:solidFill>
                  <a:schemeClr val="dk1"/>
                </a:solidFill>
                <a:latin typeface="Calibri"/>
                <a:ea typeface="Calibri"/>
                <a:cs typeface="Calibri"/>
                <a:sym typeface="Calibri"/>
              </a:rPr>
              <a:t> o vplivu socioekonomskih, kulturnih in političnih dejavnikov na stališča do priseljencev.</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sl-SI" sz="2100">
                <a:solidFill>
                  <a:schemeClr val="dk1"/>
                </a:solidFill>
                <a:latin typeface="Calibri"/>
                <a:ea typeface="Calibri"/>
                <a:cs typeface="Calibri"/>
                <a:sym typeface="Calibri"/>
              </a:rPr>
              <a:t>Kombinacija </a:t>
            </a:r>
            <a:r>
              <a:rPr lang="sl-SI" sz="2100" b="1">
                <a:solidFill>
                  <a:schemeClr val="dk1"/>
                </a:solidFill>
                <a:latin typeface="Calibri"/>
                <a:ea typeface="Calibri"/>
                <a:cs typeface="Calibri"/>
                <a:sym typeface="Calibri"/>
              </a:rPr>
              <a:t>kvantitativnih in kvalitativnih pristopov</a:t>
            </a:r>
            <a:r>
              <a:rPr lang="sl-SI" sz="2100">
                <a:solidFill>
                  <a:schemeClr val="dk1"/>
                </a:solidFill>
                <a:latin typeface="Calibri"/>
                <a:ea typeface="Calibri"/>
                <a:cs typeface="Calibri"/>
                <a:sym typeface="Calibri"/>
              </a:rPr>
              <a:t> krepi zanesljivost rezultatov.</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sl-SI" sz="2100">
                <a:solidFill>
                  <a:schemeClr val="dk1"/>
                </a:solidFill>
                <a:latin typeface="Calibri"/>
                <a:ea typeface="Calibri"/>
                <a:cs typeface="Calibri"/>
                <a:sym typeface="Calibri"/>
              </a:rPr>
              <a:t>Podatki bodo prispevali k razumevanju družbenih procesov (poglobljeno razumevanje dejavnikov, ki oblikujejo odnos do priseljencev), </a:t>
            </a:r>
            <a:r>
              <a:rPr lang="sl-SI" sz="2100" b="1">
                <a:solidFill>
                  <a:schemeClr val="dk1"/>
                </a:solidFill>
                <a:latin typeface="Calibri"/>
                <a:ea typeface="Calibri"/>
                <a:cs typeface="Calibri"/>
                <a:sym typeface="Calibri"/>
              </a:rPr>
              <a:t>oblikovanju javnih politik</a:t>
            </a:r>
            <a:r>
              <a:rPr lang="sl-SI" sz="2100">
                <a:solidFill>
                  <a:schemeClr val="dk1"/>
                </a:solidFill>
                <a:latin typeface="Calibri"/>
                <a:ea typeface="Calibri"/>
                <a:cs typeface="Calibri"/>
                <a:sym typeface="Calibri"/>
              </a:rPr>
              <a:t> (integracijska in migracijska politika) in </a:t>
            </a:r>
            <a:r>
              <a:rPr lang="sl-SI" sz="2100" b="1">
                <a:solidFill>
                  <a:schemeClr val="dk1"/>
                </a:solidFill>
                <a:latin typeface="Calibri"/>
                <a:ea typeface="Calibri"/>
                <a:cs typeface="Calibri"/>
                <a:sym typeface="Calibri"/>
              </a:rPr>
              <a:t>družbenemu učinku </a:t>
            </a:r>
            <a:r>
              <a:rPr lang="sl-SI" sz="2100">
                <a:solidFill>
                  <a:schemeClr val="dk1"/>
                </a:solidFill>
                <a:latin typeface="Calibri"/>
                <a:ea typeface="Calibri"/>
                <a:cs typeface="Calibri"/>
                <a:sym typeface="Calibri"/>
              </a:rPr>
              <a:t>(izboljšanje javnega razumevanja migracij, podpora izobraževanju, medijem in civilni družbi pri spodbujanju strpnosti).</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50" b="1">
              <a:solidFill>
                <a:srgbClr val="333333"/>
              </a:solidFill>
              <a:highlight>
                <a:srgbClr val="FFFFFF"/>
              </a:highlight>
              <a:latin typeface="Calibri"/>
              <a:ea typeface="Calibri"/>
              <a:cs typeface="Calibri"/>
              <a:sym typeface="Calibri"/>
            </a:endParaRPr>
          </a:p>
        </p:txBody>
      </p:sp>
      <p:pic>
        <p:nvPicPr>
          <p:cNvPr id="539" name="Google Shape;539;g38de64fa5bf_0_62" title="Zbiranje.jpg"/>
          <p:cNvPicPr preferRelativeResize="0"/>
          <p:nvPr/>
        </p:nvPicPr>
        <p:blipFill>
          <a:blip r:embed="rId3">
            <a:alphaModFix/>
          </a:blip>
          <a:stretch>
            <a:fillRect/>
          </a:stretch>
        </p:blipFill>
        <p:spPr>
          <a:xfrm>
            <a:off x="10498746" y="1047896"/>
            <a:ext cx="1382550" cy="1409250"/>
          </a:xfrm>
          <a:prstGeom prst="rect">
            <a:avLst/>
          </a:prstGeom>
          <a:noFill/>
          <a:ln>
            <a:noFill/>
          </a:ln>
        </p:spPr>
      </p:pic>
      <p:sp>
        <p:nvSpPr>
          <p:cNvPr id="540" name="Google Shape;540;g38de64fa5bf_0_62"/>
          <p:cNvSpPr txBox="1"/>
          <p:nvPr/>
        </p:nvSpPr>
        <p:spPr>
          <a:xfrm>
            <a:off x="719725" y="1126949"/>
            <a:ext cx="10206300" cy="53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Družboslovje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38de64fa5bf_0_70"/>
          <p:cNvSpPr txBox="1"/>
          <p:nvPr/>
        </p:nvSpPr>
        <p:spPr>
          <a:xfrm>
            <a:off x="7556025" y="1065000"/>
            <a:ext cx="3314100" cy="6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highlight>
                  <a:srgbClr val="FFFF00"/>
                </a:highlight>
                <a:latin typeface="Calibri"/>
                <a:ea typeface="Calibri"/>
                <a:cs typeface="Calibri"/>
                <a:sym typeface="Calibri"/>
              </a:rPr>
              <a:t>Izmišljen primer</a:t>
            </a:r>
            <a:endParaRPr sz="2800">
              <a:highlight>
                <a:srgbClr val="FFFF00"/>
              </a:highlight>
              <a:latin typeface="Calibri"/>
              <a:ea typeface="Calibri"/>
              <a:cs typeface="Calibri"/>
              <a:sym typeface="Calibri"/>
            </a:endParaRPr>
          </a:p>
        </p:txBody>
      </p:sp>
      <p:pic>
        <p:nvPicPr>
          <p:cNvPr id="547" name="Google Shape;547;g38de64fa5bf_0_70" title="Zbiranje.jpg"/>
          <p:cNvPicPr preferRelativeResize="0"/>
          <p:nvPr/>
        </p:nvPicPr>
        <p:blipFill>
          <a:blip r:embed="rId3">
            <a:alphaModFix/>
          </a:blip>
          <a:stretch>
            <a:fillRect/>
          </a:stretch>
        </p:blipFill>
        <p:spPr>
          <a:xfrm>
            <a:off x="10440921" y="980046"/>
            <a:ext cx="1382550" cy="1409250"/>
          </a:xfrm>
          <a:prstGeom prst="rect">
            <a:avLst/>
          </a:prstGeom>
          <a:noFill/>
          <a:ln>
            <a:noFill/>
          </a:ln>
        </p:spPr>
      </p:pic>
      <p:sp>
        <p:nvSpPr>
          <p:cNvPr id="548" name="Google Shape;548;g38de64fa5bf_0_70"/>
          <p:cNvSpPr txBox="1"/>
          <p:nvPr/>
        </p:nvSpPr>
        <p:spPr>
          <a:xfrm>
            <a:off x="719725" y="1126949"/>
            <a:ext cx="10206300" cy="53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Družboslovje</a:t>
            </a:r>
            <a:endParaRPr/>
          </a:p>
        </p:txBody>
      </p:sp>
      <p:sp>
        <p:nvSpPr>
          <p:cNvPr id="549" name="Google Shape;549;g38de64fa5bf_0_70"/>
          <p:cNvSpPr txBox="1"/>
          <p:nvPr/>
        </p:nvSpPr>
        <p:spPr>
          <a:xfrm>
            <a:off x="448550" y="1973800"/>
            <a:ext cx="10991700" cy="463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2100" b="1">
                <a:solidFill>
                  <a:schemeClr val="dk1"/>
                </a:solidFill>
                <a:latin typeface="Calibri"/>
                <a:ea typeface="Calibri"/>
                <a:cs typeface="Calibri"/>
                <a:sym typeface="Calibri"/>
              </a:rPr>
              <a:t>3. Razložimo, katere druge raziskovalne rezultate načrtujemo ustvariti ali ponovno uporabiti:</a:t>
            </a:r>
            <a:endParaRPr sz="2100" b="1">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sl-SI" sz="2100">
                <a:solidFill>
                  <a:schemeClr val="dk1"/>
                </a:solidFill>
                <a:latin typeface="Calibri"/>
                <a:ea typeface="Calibri"/>
                <a:cs typeface="Calibri"/>
                <a:sym typeface="Calibri"/>
              </a:rPr>
              <a:t>V okviru projekta bo razvit in uporabljen </a:t>
            </a:r>
            <a:r>
              <a:rPr lang="sl-SI" sz="2100" b="1">
                <a:solidFill>
                  <a:schemeClr val="dk1"/>
                </a:solidFill>
                <a:latin typeface="Calibri"/>
                <a:ea typeface="Calibri"/>
                <a:cs typeface="Calibri"/>
                <a:sym typeface="Calibri"/>
              </a:rPr>
              <a:t>program za analizo podatkov,</a:t>
            </a:r>
            <a:r>
              <a:rPr lang="sl-SI" sz="2100">
                <a:solidFill>
                  <a:schemeClr val="dk1"/>
                </a:solidFill>
                <a:latin typeface="Calibri"/>
                <a:ea typeface="Calibri"/>
                <a:cs typeface="Calibri"/>
                <a:sym typeface="Calibri"/>
              </a:rPr>
              <a:t> ki bo temeljil na odprtokodnih orodjih (npr. R, Python, Jupyter). Namen programa je omogočiti </a:t>
            </a:r>
            <a:r>
              <a:rPr lang="sl-SI" sz="2100" b="1">
                <a:solidFill>
                  <a:schemeClr val="dk1"/>
                </a:solidFill>
                <a:latin typeface="Calibri"/>
                <a:ea typeface="Calibri"/>
                <a:cs typeface="Calibri"/>
                <a:sym typeface="Calibri"/>
              </a:rPr>
              <a:t>ponovljivost </a:t>
            </a:r>
            <a:r>
              <a:rPr lang="sl-SI" sz="2100">
                <a:solidFill>
                  <a:schemeClr val="dk1"/>
                </a:solidFill>
                <a:latin typeface="Calibri"/>
                <a:ea typeface="Calibri"/>
                <a:cs typeface="Calibri"/>
                <a:sym typeface="Calibri"/>
              </a:rPr>
              <a:t>analitičnih postopkov ter odprt dostop do metodoloških rešitev, uporabljenih pri raziskavi odnosa do priseljencev.</a:t>
            </a:r>
            <a:endParaRPr sz="2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sl-SI" sz="2100">
                <a:solidFill>
                  <a:schemeClr val="dk1"/>
                </a:solidFill>
                <a:latin typeface="Calibri"/>
                <a:ea typeface="Calibri"/>
                <a:cs typeface="Calibri"/>
                <a:sym typeface="Calibri"/>
              </a:rPr>
              <a:t>Koda in njena dokumentacija bosta objavljeni na javnem repozitoriju</a:t>
            </a:r>
            <a:r>
              <a:rPr lang="sl-SI" sz="2100" b="1">
                <a:solidFill>
                  <a:schemeClr val="dk1"/>
                </a:solidFill>
                <a:latin typeface="Calibri"/>
                <a:ea typeface="Calibri"/>
                <a:cs typeface="Calibri"/>
                <a:sym typeface="Calibri"/>
              </a:rPr>
              <a:t> GitHub</a:t>
            </a:r>
            <a:r>
              <a:rPr lang="sl-SI" sz="2100">
                <a:solidFill>
                  <a:schemeClr val="dk1"/>
                </a:solidFill>
                <a:latin typeface="Calibri"/>
                <a:ea typeface="Calibri"/>
                <a:cs typeface="Calibri"/>
                <a:sym typeface="Calibri"/>
              </a:rPr>
              <a:t>, kar bo omogočilo </a:t>
            </a:r>
            <a:r>
              <a:rPr lang="sl-SI" sz="2100" b="1">
                <a:solidFill>
                  <a:schemeClr val="dk1"/>
                </a:solidFill>
                <a:latin typeface="Calibri"/>
                <a:ea typeface="Calibri"/>
                <a:cs typeface="Calibri"/>
                <a:sym typeface="Calibri"/>
              </a:rPr>
              <a:t>preglednost, sodelovanje in ponovljivost raziskave.</a:t>
            </a:r>
            <a:br>
              <a:rPr lang="sl-SI" sz="2100">
                <a:solidFill>
                  <a:schemeClr val="dk1"/>
                </a:solidFill>
                <a:latin typeface="Calibri"/>
                <a:ea typeface="Calibri"/>
                <a:cs typeface="Calibri"/>
                <a:sym typeface="Calibri"/>
              </a:rPr>
            </a:br>
            <a:r>
              <a:rPr lang="sl-SI" sz="2100">
                <a:solidFill>
                  <a:schemeClr val="dk1"/>
                </a:solidFill>
                <a:latin typeface="Calibri"/>
                <a:ea typeface="Calibri"/>
                <a:cs typeface="Calibri"/>
                <a:sym typeface="Calibri"/>
              </a:rPr>
              <a:t>Vsaka različica programske kode bo ob zaključku analitične faze arhivirana na </a:t>
            </a:r>
            <a:r>
              <a:rPr lang="sl-SI" sz="2100" b="1">
                <a:solidFill>
                  <a:schemeClr val="dk1"/>
                </a:solidFill>
                <a:latin typeface="Calibri"/>
                <a:ea typeface="Calibri"/>
                <a:cs typeface="Calibri"/>
                <a:sym typeface="Calibri"/>
              </a:rPr>
              <a:t>platformi Zenodo</a:t>
            </a:r>
            <a:r>
              <a:rPr lang="sl-SI" sz="2100">
                <a:solidFill>
                  <a:schemeClr val="dk1"/>
                </a:solidFill>
                <a:latin typeface="Calibri"/>
                <a:ea typeface="Calibri"/>
                <a:cs typeface="Calibri"/>
                <a:sym typeface="Calibri"/>
              </a:rPr>
              <a:t>, ki bo zagotovila trajno shranjevanje in dodelitev DOI (Digital Object Identifier).</a:t>
            </a:r>
            <a:br>
              <a:rPr lang="sl-SI" sz="2100">
                <a:solidFill>
                  <a:schemeClr val="dk1"/>
                </a:solidFill>
                <a:latin typeface="Calibri"/>
                <a:ea typeface="Calibri"/>
                <a:cs typeface="Calibri"/>
                <a:sym typeface="Calibri"/>
              </a:rPr>
            </a:br>
            <a:r>
              <a:rPr lang="sl-SI" sz="2100">
                <a:solidFill>
                  <a:schemeClr val="dk1"/>
                </a:solidFill>
                <a:latin typeface="Calibri"/>
                <a:ea typeface="Calibri"/>
                <a:cs typeface="Calibri"/>
                <a:sym typeface="Calibri"/>
              </a:rPr>
              <a:t>GitHub in Zenodo bosta medsebojno povezana, tako da bo ob vsaki posodobitvi kode samodejno ustvarjena nova različica z DOI v Zenodu.</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3"/>
        <p:cNvGrpSpPr/>
        <p:nvPr/>
      </p:nvGrpSpPr>
      <p:grpSpPr>
        <a:xfrm>
          <a:off x="0" y="0"/>
          <a:ext cx="0" cy="0"/>
          <a:chOff x="0" y="0"/>
          <a:chExt cx="0" cy="0"/>
        </a:xfrm>
      </p:grpSpPr>
      <p:sp>
        <p:nvSpPr>
          <p:cNvPr id="554" name="Google Shape;554;g39b3cadeac5_1_65"/>
          <p:cNvSpPr txBox="1">
            <a:spLocks noGrp="1"/>
          </p:cNvSpPr>
          <p:nvPr>
            <p:ph type="title"/>
          </p:nvPr>
        </p:nvSpPr>
        <p:spPr>
          <a:xfrm>
            <a:off x="838203" y="1704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Vprašanja</a:t>
            </a:r>
            <a:endParaRPr sz="5000" b="1">
              <a:solidFill>
                <a:srgbClr val="ED7D31"/>
              </a:solidFill>
              <a:latin typeface="Calibri"/>
              <a:ea typeface="Calibri"/>
              <a:cs typeface="Calibri"/>
              <a:sym typeface="Calibri"/>
            </a:endParaRPr>
          </a:p>
        </p:txBody>
      </p:sp>
      <p:sp>
        <p:nvSpPr>
          <p:cNvPr id="555" name="Google Shape;555;g39b3cadeac5_1_65"/>
          <p:cNvSpPr txBox="1">
            <a:spLocks noGrp="1"/>
          </p:cNvSpPr>
          <p:nvPr>
            <p:ph type="body" idx="1"/>
          </p:nvPr>
        </p:nvSpPr>
        <p:spPr>
          <a:xfrm>
            <a:off x="838200" y="2733192"/>
            <a:ext cx="10515600" cy="3662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ts val="1600"/>
              <a:buNone/>
            </a:pPr>
            <a:endParaRPr sz="2900"/>
          </a:p>
          <a:p>
            <a:pPr marL="0" lvl="0" indent="0" algn="ctr" rtl="0">
              <a:lnSpc>
                <a:spcPct val="90000"/>
              </a:lnSpc>
              <a:spcBef>
                <a:spcPts val="0"/>
              </a:spcBef>
              <a:spcAft>
                <a:spcPts val="0"/>
              </a:spcAft>
              <a:buClr>
                <a:srgbClr val="000000"/>
              </a:buClr>
              <a:buSzPts val="1600"/>
              <a:buNone/>
            </a:pPr>
            <a:endParaRPr sz="2900"/>
          </a:p>
          <a:p>
            <a:pPr marL="0" lvl="0" indent="0" algn="ctr" rtl="0">
              <a:lnSpc>
                <a:spcPct val="90000"/>
              </a:lnSpc>
              <a:spcBef>
                <a:spcPts val="0"/>
              </a:spcBef>
              <a:spcAft>
                <a:spcPts val="0"/>
              </a:spcAft>
              <a:buClr>
                <a:srgbClr val="000000"/>
              </a:buClr>
              <a:buSzPts val="1600"/>
              <a:buNone/>
            </a:pPr>
            <a:endParaRPr sz="2900"/>
          </a:p>
          <a:p>
            <a:pPr marL="0" lvl="0" indent="0" algn="ctr" rtl="0">
              <a:lnSpc>
                <a:spcPct val="90000"/>
              </a:lnSpc>
              <a:spcBef>
                <a:spcPts val="0"/>
              </a:spcBef>
              <a:spcAft>
                <a:spcPts val="0"/>
              </a:spcAft>
              <a:buClr>
                <a:srgbClr val="000000"/>
              </a:buClr>
              <a:buSzPts val="1600"/>
              <a:buNone/>
            </a:pPr>
            <a:r>
              <a:rPr lang="sl-SI" sz="2900"/>
              <a:t>Katere vrste podatkov zbirate oz. ustvarjate?</a:t>
            </a:r>
            <a:endParaRPr sz="4100"/>
          </a:p>
        </p:txBody>
      </p:sp>
      <p:sp>
        <p:nvSpPr>
          <p:cNvPr id="556" name="Google Shape;556;g39b3cadeac5_1_65"/>
          <p:cNvSpPr txBox="1"/>
          <p:nvPr/>
        </p:nvSpPr>
        <p:spPr>
          <a:xfrm>
            <a:off x="838200" y="4979845"/>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pic>
        <p:nvPicPr>
          <p:cNvPr id="557" name="Google Shape;557;g39b3cadeac5_1_65" title="Zbiranje.jpg"/>
          <p:cNvPicPr preferRelativeResize="0"/>
          <p:nvPr/>
        </p:nvPicPr>
        <p:blipFill>
          <a:blip r:embed="rId4">
            <a:alphaModFix/>
          </a:blip>
          <a:stretch>
            <a:fillRect/>
          </a:stretch>
        </p:blipFill>
        <p:spPr>
          <a:xfrm>
            <a:off x="10359946" y="990046"/>
            <a:ext cx="1382550" cy="1409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38de64fa5bf_0_86"/>
          <p:cNvSpPr txBox="1">
            <a:spLocks noGrp="1"/>
          </p:cNvSpPr>
          <p:nvPr>
            <p:ph type="title"/>
          </p:nvPr>
        </p:nvSpPr>
        <p:spPr>
          <a:xfrm>
            <a:off x="489300" y="458432"/>
            <a:ext cx="10515600" cy="276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ORGANIZIRANJE IN </a:t>
            </a:r>
            <a:endParaRPr sz="5000" b="1">
              <a:solidFill>
                <a:srgbClr val="ED7D31"/>
              </a:solidFill>
            </a:endParaRPr>
          </a:p>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DOKUMENTIRANJE </a:t>
            </a:r>
            <a:endParaRPr sz="5000" b="1">
              <a:solidFill>
                <a:srgbClr val="ED7D31"/>
              </a:solidFill>
            </a:endParaRPr>
          </a:p>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PODATKOV</a:t>
            </a:r>
            <a:endParaRPr/>
          </a:p>
        </p:txBody>
      </p:sp>
      <p:pic>
        <p:nvPicPr>
          <p:cNvPr id="564" name="Google Shape;564;g38de64fa5bf_0_86"/>
          <p:cNvPicPr preferRelativeResize="0"/>
          <p:nvPr/>
        </p:nvPicPr>
        <p:blipFill>
          <a:blip r:embed="rId3">
            <a:alphaModFix/>
          </a:blip>
          <a:stretch>
            <a:fillRect/>
          </a:stretch>
        </p:blipFill>
        <p:spPr>
          <a:xfrm>
            <a:off x="5949700" y="1168622"/>
            <a:ext cx="5226750" cy="5277278"/>
          </a:xfrm>
          <a:prstGeom prst="rect">
            <a:avLst/>
          </a:prstGeom>
          <a:noFill/>
          <a:ln>
            <a:noFill/>
          </a:ln>
        </p:spPr>
      </p:pic>
      <p:sp>
        <p:nvSpPr>
          <p:cNvPr id="565" name="Google Shape;565;g38de64fa5bf_0_86"/>
          <p:cNvSpPr txBox="1"/>
          <p:nvPr/>
        </p:nvSpPr>
        <p:spPr>
          <a:xfrm>
            <a:off x="817375" y="3339300"/>
            <a:ext cx="3797700" cy="269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l-SI" sz="1800">
                <a:solidFill>
                  <a:schemeClr val="dk1"/>
                </a:solidFill>
                <a:latin typeface="Calibri"/>
                <a:ea typeface="Calibri"/>
                <a:cs typeface="Calibri"/>
                <a:sym typeface="Calibri"/>
              </a:rPr>
              <a:t>Pomeni </a:t>
            </a:r>
            <a:r>
              <a:rPr lang="sl-SI" sz="1800" b="1">
                <a:solidFill>
                  <a:schemeClr val="accent2"/>
                </a:solidFill>
                <a:latin typeface="Calibri"/>
                <a:ea typeface="Calibri"/>
                <a:cs typeface="Calibri"/>
                <a:sym typeface="Calibri"/>
              </a:rPr>
              <a:t>določitev sistema in standardov</a:t>
            </a:r>
            <a:r>
              <a:rPr lang="sl-SI" sz="1800">
                <a:solidFill>
                  <a:schemeClr val="dk1"/>
                </a:solidFill>
                <a:latin typeface="Calibri"/>
                <a:ea typeface="Calibri"/>
                <a:cs typeface="Calibri"/>
                <a:sym typeface="Calibri"/>
              </a:rPr>
              <a:t> za delo s podatki in spremne dokumentacije, npr. sistem strukturiranja in poimenovanja map in datotek ter sledenje različic dokumentov, ki so v pomoč pri večji preglednosti, preprečitvi in odpravi morebitnih napak.</a:t>
            </a:r>
            <a:endParaRPr sz="1800">
              <a:solidFill>
                <a:schemeClr val="dk1"/>
              </a:solidFill>
              <a:latin typeface="Calibri"/>
              <a:ea typeface="Calibri"/>
              <a:cs typeface="Calibri"/>
              <a:sym typeface="Calibri"/>
            </a:endParaRPr>
          </a:p>
        </p:txBody>
      </p:sp>
      <p:pic>
        <p:nvPicPr>
          <p:cNvPr id="566" name="Google Shape;566;g38de64fa5bf_0_86" title="organiziranje.jpg"/>
          <p:cNvPicPr preferRelativeResize="0"/>
          <p:nvPr/>
        </p:nvPicPr>
        <p:blipFill>
          <a:blip r:embed="rId4">
            <a:alphaModFix/>
          </a:blip>
          <a:stretch>
            <a:fillRect/>
          </a:stretch>
        </p:blipFill>
        <p:spPr>
          <a:xfrm>
            <a:off x="10654000" y="964600"/>
            <a:ext cx="1372225" cy="1358600"/>
          </a:xfrm>
          <a:prstGeom prst="rect">
            <a:avLst/>
          </a:prstGeom>
          <a:noFill/>
          <a:ln>
            <a:noFill/>
          </a:ln>
        </p:spPr>
      </p:pic>
      <p:sp>
        <p:nvSpPr>
          <p:cNvPr id="567" name="Google Shape;567;g38de64fa5bf_0_86"/>
          <p:cNvSpPr txBox="1"/>
          <p:nvPr/>
        </p:nvSpPr>
        <p:spPr>
          <a:xfrm>
            <a:off x="555275" y="6076600"/>
            <a:ext cx="4890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https://nrrp.odprtaznanost.si/organiziranje-in-dokumentiranje-podatkov/</a:t>
            </a:r>
            <a:endParaRPr sz="12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sp>
        <p:nvSpPr>
          <p:cNvPr id="321" name="Google Shape;321;g39b0e4f2b78_3_0"/>
          <p:cNvSpPr txBox="1">
            <a:spLocks noGrp="1"/>
          </p:cNvSpPr>
          <p:nvPr>
            <p:ph type="title"/>
          </p:nvPr>
        </p:nvSpPr>
        <p:spPr>
          <a:xfrm>
            <a:off x="731401" y="1587198"/>
            <a:ext cx="9257078" cy="81741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br>
              <a:rPr lang="sl-SI" sz="5000" b="1">
                <a:solidFill>
                  <a:srgbClr val="ED7D31"/>
                </a:solidFill>
                <a:latin typeface="Calibri"/>
                <a:ea typeface="Calibri"/>
                <a:cs typeface="Calibri"/>
                <a:sym typeface="Calibri"/>
              </a:rPr>
            </a:br>
            <a:endParaRPr sz="5000" b="1">
              <a:solidFill>
                <a:srgbClr val="ED7D31"/>
              </a:solidFill>
              <a:latin typeface="Calibri"/>
              <a:ea typeface="Calibri"/>
              <a:cs typeface="Calibri"/>
              <a:sym typeface="Calibri"/>
            </a:endParaRPr>
          </a:p>
        </p:txBody>
      </p:sp>
      <p:sp>
        <p:nvSpPr>
          <p:cNvPr id="322" name="Google Shape;322;g39b0e4f2b78_3_0"/>
          <p:cNvSpPr txBox="1"/>
          <p:nvPr/>
        </p:nvSpPr>
        <p:spPr>
          <a:xfrm>
            <a:off x="606083" y="4325043"/>
            <a:ext cx="11174389" cy="48490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323" name="Google Shape;323;g39b0e4f2b78_3_0"/>
          <p:cNvSpPr/>
          <p:nvPr/>
        </p:nvSpPr>
        <p:spPr>
          <a:xfrm>
            <a:off x="557299" y="1226475"/>
            <a:ext cx="7136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D7D31"/>
              </a:buClr>
              <a:buSzPts val="4400"/>
              <a:buFont typeface="Calibri"/>
              <a:buNone/>
            </a:pPr>
            <a:r>
              <a:rPr lang="sl-SI" sz="4400" b="1">
                <a:solidFill>
                  <a:srgbClr val="ED7D31"/>
                </a:solidFill>
                <a:latin typeface="Calibri"/>
                <a:ea typeface="Calibri"/>
                <a:cs typeface="Calibri"/>
                <a:sym typeface="Calibri"/>
              </a:rPr>
              <a:t>O projektu SPOZNAJ</a:t>
            </a:r>
            <a:endParaRPr sz="4400" b="0" i="0" u="none" strike="noStrike" cap="none">
              <a:solidFill>
                <a:srgbClr val="000000"/>
              </a:solidFill>
              <a:latin typeface="Calibri"/>
              <a:ea typeface="Calibri"/>
              <a:cs typeface="Calibri"/>
              <a:sym typeface="Calibri"/>
            </a:endParaRPr>
          </a:p>
        </p:txBody>
      </p:sp>
      <p:sp>
        <p:nvSpPr>
          <p:cNvPr id="324" name="Google Shape;324;g39b0e4f2b78_3_0"/>
          <p:cNvSpPr/>
          <p:nvPr/>
        </p:nvSpPr>
        <p:spPr>
          <a:xfrm>
            <a:off x="557300" y="2148492"/>
            <a:ext cx="9892985" cy="461665"/>
          </a:xfrm>
          <a:prstGeom prst="rect">
            <a:avLst/>
          </a:prstGeom>
          <a:noFill/>
          <a:ln>
            <a:noFill/>
          </a:ln>
        </p:spPr>
        <p:txBody>
          <a:bodyPr spcFirstLastPara="1" wrap="square" lIns="91425" tIns="45700" rIns="91425" bIns="45700" anchor="t" anchorCtr="0">
            <a:noAutofit/>
          </a:bodyPr>
          <a:lstStyle/>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5" name="Google Shape;325;g39b0e4f2b78_3_0"/>
          <p:cNvSpPr txBox="1"/>
          <p:nvPr/>
        </p:nvSpPr>
        <p:spPr>
          <a:xfrm>
            <a:off x="557300" y="2128749"/>
            <a:ext cx="10618800" cy="3971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l-SI" sz="2800" b="1">
                <a:solidFill>
                  <a:schemeClr val="dk1"/>
                </a:solidFill>
                <a:latin typeface="Calibri"/>
                <a:ea typeface="Calibri"/>
                <a:cs typeface="Calibri"/>
                <a:sym typeface="Calibri"/>
              </a:rPr>
              <a:t>Trajanje projekta: </a:t>
            </a:r>
            <a:r>
              <a:rPr lang="sl-SI" sz="2800">
                <a:solidFill>
                  <a:schemeClr val="dk1"/>
                </a:solidFill>
                <a:latin typeface="Calibri"/>
                <a:ea typeface="Calibri"/>
                <a:cs typeface="Calibri"/>
                <a:sym typeface="Calibri"/>
              </a:rPr>
              <a:t>maj 2023 – junij 2026</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sl-SI" sz="2800" b="1">
                <a:solidFill>
                  <a:schemeClr val="dk1"/>
                </a:solidFill>
                <a:latin typeface="Calibri"/>
                <a:ea typeface="Calibri"/>
                <a:cs typeface="Calibri"/>
                <a:sym typeface="Calibri"/>
              </a:rPr>
              <a:t>Sredstva: </a:t>
            </a:r>
            <a:r>
              <a:rPr lang="sl-SI" sz="2800">
                <a:solidFill>
                  <a:schemeClr val="dk1"/>
                </a:solidFill>
                <a:latin typeface="Calibri"/>
                <a:ea typeface="Calibri"/>
                <a:cs typeface="Calibri"/>
                <a:sym typeface="Calibri"/>
              </a:rPr>
              <a:t>EUR 4,031,728.66 </a:t>
            </a:r>
            <a:endParaRPr/>
          </a:p>
          <a:p>
            <a:pPr marL="0" marR="0" lvl="0" indent="0" algn="l" rtl="0">
              <a:spcBef>
                <a:spcPts val="0"/>
              </a:spcBef>
              <a:spcAft>
                <a:spcPts val="0"/>
              </a:spcAft>
              <a:buNone/>
            </a:pPr>
            <a:r>
              <a:rPr lang="sl-SI" sz="2800" b="1">
                <a:solidFill>
                  <a:schemeClr val="dk1"/>
                </a:solidFill>
                <a:latin typeface="Calibri"/>
                <a:ea typeface="Calibri"/>
                <a:cs typeface="Calibri"/>
                <a:sym typeface="Calibri"/>
              </a:rPr>
              <a:t>Partnerji projekta: </a:t>
            </a:r>
            <a:r>
              <a:rPr lang="sl-SI" sz="2800">
                <a:solidFill>
                  <a:schemeClr val="dk1"/>
                </a:solidFill>
                <a:latin typeface="Calibri"/>
                <a:ea typeface="Calibri"/>
                <a:cs typeface="Calibri"/>
                <a:sym typeface="Calibri"/>
              </a:rPr>
              <a:t>20 javnih raziskovalnih organizacij in CTK.</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sl-SI" sz="2800">
                <a:solidFill>
                  <a:schemeClr val="dk1"/>
                </a:solidFill>
                <a:latin typeface="Calibri"/>
                <a:ea typeface="Calibri"/>
                <a:cs typeface="Calibri"/>
                <a:sym typeface="Calibri"/>
              </a:rPr>
              <a:t>Projekt sofinancirata Ministrstvo za visoko šolstvo, znanost in inovacije ter Evropska unija – NextGenerationEU prek nacionalnega Načrta za okrevanje in odpornost.</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26" name="Google Shape;326;g39b0e4f2b78_3_0"/>
          <p:cNvPicPr preferRelativeResize="0"/>
          <p:nvPr/>
        </p:nvPicPr>
        <p:blipFill rotWithShape="1">
          <a:blip r:embed="rId4">
            <a:alphaModFix/>
          </a:blip>
          <a:srcRect/>
          <a:stretch/>
        </p:blipFill>
        <p:spPr>
          <a:xfrm>
            <a:off x="2602689" y="5849716"/>
            <a:ext cx="6986622" cy="6096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39bab3d27e7_1_64"/>
          <p:cNvSpPr txBox="1">
            <a:spLocks noGrp="1"/>
          </p:cNvSpPr>
          <p:nvPr>
            <p:ph type="title"/>
          </p:nvPr>
        </p:nvSpPr>
        <p:spPr>
          <a:xfrm>
            <a:off x="489300" y="458432"/>
            <a:ext cx="10515600" cy="276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ORGANIZIRANJE IN </a:t>
            </a:r>
            <a:endParaRPr sz="5000" b="1">
              <a:solidFill>
                <a:srgbClr val="ED7D31"/>
              </a:solidFill>
            </a:endParaRPr>
          </a:p>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DOKUMENTIRANJE </a:t>
            </a:r>
            <a:endParaRPr sz="5000" b="1">
              <a:solidFill>
                <a:srgbClr val="ED7D31"/>
              </a:solidFill>
            </a:endParaRPr>
          </a:p>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PODATKOV</a:t>
            </a:r>
            <a:endParaRPr/>
          </a:p>
        </p:txBody>
      </p:sp>
      <p:pic>
        <p:nvPicPr>
          <p:cNvPr id="574" name="Google Shape;574;g39bab3d27e7_1_64"/>
          <p:cNvPicPr preferRelativeResize="0"/>
          <p:nvPr/>
        </p:nvPicPr>
        <p:blipFill>
          <a:blip r:embed="rId3">
            <a:alphaModFix/>
          </a:blip>
          <a:stretch>
            <a:fillRect/>
          </a:stretch>
        </p:blipFill>
        <p:spPr>
          <a:xfrm>
            <a:off x="957900" y="3070150"/>
            <a:ext cx="3189399" cy="3220226"/>
          </a:xfrm>
          <a:prstGeom prst="rect">
            <a:avLst/>
          </a:prstGeom>
          <a:noFill/>
          <a:ln>
            <a:noFill/>
          </a:ln>
        </p:spPr>
      </p:pic>
      <p:sp>
        <p:nvSpPr>
          <p:cNvPr id="575" name="Google Shape;575;g39bab3d27e7_1_64"/>
          <p:cNvSpPr txBox="1"/>
          <p:nvPr/>
        </p:nvSpPr>
        <p:spPr>
          <a:xfrm>
            <a:off x="6310675" y="2721275"/>
            <a:ext cx="53319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800">
                <a:solidFill>
                  <a:schemeClr val="dk1"/>
                </a:solidFill>
                <a:latin typeface="Calibri"/>
                <a:ea typeface="Calibri"/>
                <a:cs typeface="Calibri"/>
                <a:sym typeface="Calibri"/>
              </a:rPr>
              <a:t>Zagotovimo </a:t>
            </a:r>
            <a:r>
              <a:rPr lang="sl-SI" sz="1800" b="1">
                <a:solidFill>
                  <a:schemeClr val="dk1"/>
                </a:solidFill>
                <a:latin typeface="Calibri"/>
                <a:ea typeface="Calibri"/>
                <a:cs typeface="Calibri"/>
                <a:sym typeface="Calibri"/>
              </a:rPr>
              <a:t>celovito dokumentacijo</a:t>
            </a:r>
            <a:r>
              <a:rPr lang="sl-SI" sz="1800">
                <a:solidFill>
                  <a:schemeClr val="dk1"/>
                </a:solidFill>
                <a:latin typeface="Calibri"/>
                <a:ea typeface="Calibri"/>
                <a:cs typeface="Calibri"/>
                <a:sym typeface="Calibri"/>
              </a:rPr>
              <a:t> za boljšo uporabnost raziskave.</a:t>
            </a:r>
            <a:br>
              <a:rPr lang="sl-SI"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sl-SI" sz="1800">
                <a:solidFill>
                  <a:schemeClr val="dk1"/>
                </a:solidFill>
                <a:latin typeface="Calibri"/>
                <a:ea typeface="Calibri"/>
                <a:cs typeface="Calibri"/>
                <a:sym typeface="Calibri"/>
              </a:rPr>
              <a:t>Dokumentacija naj vključuje (najmanj): </a:t>
            </a:r>
            <a:r>
              <a:rPr lang="sl-SI" sz="1800" b="1">
                <a:solidFill>
                  <a:schemeClr val="dk1"/>
                </a:solidFill>
                <a:latin typeface="Calibri"/>
                <a:ea typeface="Calibri"/>
                <a:cs typeface="Calibri"/>
                <a:sym typeface="Calibri"/>
              </a:rPr>
              <a:t>avtorja, datum nastanka, pogoje dostopa</a:t>
            </a:r>
            <a:r>
              <a:rPr lang="sl-SI" sz="1800">
                <a:solidFill>
                  <a:schemeClr val="dk1"/>
                </a:solidFill>
                <a:latin typeface="Calibri"/>
                <a:ea typeface="Calibri"/>
                <a:cs typeface="Calibri"/>
                <a:sym typeface="Calibri"/>
              </a:rPr>
              <a:t> in opis raziskovalnih postopkov.</a:t>
            </a:r>
            <a:br>
              <a:rPr lang="sl-SI"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sl-SI" sz="1800">
                <a:solidFill>
                  <a:schemeClr val="dk1"/>
                </a:solidFill>
                <a:latin typeface="Calibri"/>
                <a:ea typeface="Calibri"/>
                <a:cs typeface="Calibri"/>
                <a:sym typeface="Calibri"/>
              </a:rPr>
              <a:t>Že ob pripravi </a:t>
            </a:r>
            <a:r>
              <a:rPr lang="sl-SI" sz="1800" b="1">
                <a:solidFill>
                  <a:schemeClr val="dk1"/>
                </a:solidFill>
                <a:latin typeface="Calibri"/>
                <a:ea typeface="Calibri"/>
                <a:cs typeface="Calibri"/>
                <a:sym typeface="Calibri"/>
              </a:rPr>
              <a:t>NRRP preverimo zahteve repozitorija</a:t>
            </a:r>
            <a:r>
              <a:rPr lang="sl-SI" sz="1800">
                <a:solidFill>
                  <a:schemeClr val="dk1"/>
                </a:solidFill>
                <a:latin typeface="Calibri"/>
                <a:ea typeface="Calibri"/>
                <a:cs typeface="Calibri"/>
                <a:sym typeface="Calibri"/>
              </a:rPr>
              <a:t>, kjer bodo podatki objavljeni.</a:t>
            </a:r>
            <a:endParaRPr sz="1800">
              <a:solidFill>
                <a:schemeClr val="dk1"/>
              </a:solidFill>
              <a:latin typeface="Calibri"/>
              <a:ea typeface="Calibri"/>
              <a:cs typeface="Calibri"/>
              <a:sym typeface="Calibri"/>
            </a:endParaRPr>
          </a:p>
        </p:txBody>
      </p:sp>
      <p:pic>
        <p:nvPicPr>
          <p:cNvPr id="576" name="Google Shape;576;g39bab3d27e7_1_64"/>
          <p:cNvPicPr preferRelativeResize="0"/>
          <p:nvPr/>
        </p:nvPicPr>
        <p:blipFill>
          <a:blip r:embed="rId4">
            <a:alphaModFix/>
          </a:blip>
          <a:stretch>
            <a:fillRect/>
          </a:stretch>
        </p:blipFill>
        <p:spPr>
          <a:xfrm>
            <a:off x="6392100" y="1720650"/>
            <a:ext cx="2667000" cy="638175"/>
          </a:xfrm>
          <a:prstGeom prst="rect">
            <a:avLst/>
          </a:prstGeom>
          <a:noFill/>
          <a:ln>
            <a:noFill/>
          </a:ln>
        </p:spPr>
      </p:pic>
      <p:pic>
        <p:nvPicPr>
          <p:cNvPr id="577" name="Google Shape;577;g39bab3d27e7_1_64" title="organiziranje.jpg"/>
          <p:cNvPicPr preferRelativeResize="0"/>
          <p:nvPr/>
        </p:nvPicPr>
        <p:blipFill>
          <a:blip r:embed="rId5">
            <a:alphaModFix/>
          </a:blip>
          <a:stretch>
            <a:fillRect/>
          </a:stretch>
        </p:blipFill>
        <p:spPr>
          <a:xfrm>
            <a:off x="10503650" y="1000225"/>
            <a:ext cx="1372225" cy="1358600"/>
          </a:xfrm>
          <a:prstGeom prst="rect">
            <a:avLst/>
          </a:prstGeom>
          <a:noFill/>
          <a:ln>
            <a:noFill/>
          </a:ln>
        </p:spPr>
      </p:pic>
      <p:sp>
        <p:nvSpPr>
          <p:cNvPr id="578" name="Google Shape;578;g39bab3d27e7_1_64"/>
          <p:cNvSpPr txBox="1"/>
          <p:nvPr/>
        </p:nvSpPr>
        <p:spPr>
          <a:xfrm>
            <a:off x="7193100" y="6215075"/>
            <a:ext cx="381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https://nrrp.odprtaznanost.si/izpolni-svoj-nrrp/</a:t>
            </a:r>
            <a:endParaRPr sz="12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2"/>
        <p:cNvGrpSpPr/>
        <p:nvPr/>
      </p:nvGrpSpPr>
      <p:grpSpPr>
        <a:xfrm>
          <a:off x="0" y="0"/>
          <a:ext cx="0" cy="0"/>
          <a:chOff x="0" y="0"/>
          <a:chExt cx="0" cy="0"/>
        </a:xfrm>
      </p:grpSpPr>
      <p:sp>
        <p:nvSpPr>
          <p:cNvPr id="583" name="Google Shape;583;g39b3cadeac5_1_73"/>
          <p:cNvSpPr txBox="1">
            <a:spLocks noGrp="1"/>
          </p:cNvSpPr>
          <p:nvPr>
            <p:ph type="body" idx="1"/>
          </p:nvPr>
        </p:nvSpPr>
        <p:spPr>
          <a:xfrm>
            <a:off x="838200" y="2190975"/>
            <a:ext cx="10698900" cy="44385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Clr>
                <a:schemeClr val="accent1"/>
              </a:buClr>
              <a:buSzPts val="1800"/>
              <a:buChar char="-"/>
            </a:pPr>
            <a:r>
              <a:rPr lang="sl-SI" sz="1800">
                <a:solidFill>
                  <a:schemeClr val="accent1"/>
                </a:solidFill>
              </a:rPr>
              <a:t>Pomembno je vzpostaviti l</a:t>
            </a:r>
            <a:r>
              <a:rPr lang="sl-SI" sz="1800" b="1">
                <a:solidFill>
                  <a:schemeClr val="accent1"/>
                </a:solidFill>
              </a:rPr>
              <a:t>ogično strukturo map in datotek</a:t>
            </a:r>
            <a:r>
              <a:rPr lang="sl-SI" sz="1800">
                <a:solidFill>
                  <a:schemeClr val="accent1"/>
                </a:solidFill>
              </a:rPr>
              <a:t> </a:t>
            </a:r>
            <a:r>
              <a:rPr lang="sl-SI" sz="1800">
                <a:solidFill>
                  <a:schemeClr val="dk1"/>
                </a:solidFill>
              </a:rPr>
              <a:t>– posebej v primerih medinstitucionalnega sodelovanja.</a:t>
            </a:r>
            <a:endParaRPr sz="1800">
              <a:solidFill>
                <a:schemeClr val="dk1"/>
              </a:solidFill>
            </a:endParaRPr>
          </a:p>
          <a:p>
            <a:pPr marL="457200" lvl="0" indent="-342900" algn="l" rtl="0">
              <a:lnSpc>
                <a:spcPct val="90000"/>
              </a:lnSpc>
              <a:spcBef>
                <a:spcPts val="0"/>
              </a:spcBef>
              <a:spcAft>
                <a:spcPts val="0"/>
              </a:spcAft>
              <a:buClr>
                <a:schemeClr val="accent1"/>
              </a:buClr>
              <a:buSzPts val="1800"/>
              <a:buChar char="-"/>
            </a:pPr>
            <a:r>
              <a:rPr lang="sl-SI" sz="1800">
                <a:solidFill>
                  <a:schemeClr val="accent1"/>
                </a:solidFill>
              </a:rPr>
              <a:t>Enako pomembno je vzpostaviti </a:t>
            </a:r>
            <a:r>
              <a:rPr lang="sl-SI" sz="1800" b="1">
                <a:solidFill>
                  <a:schemeClr val="accent1"/>
                </a:solidFill>
              </a:rPr>
              <a:t>sistem za dosledno poimenovanje datotek, map in različic datotek</a:t>
            </a:r>
            <a:r>
              <a:rPr lang="sl-SI" sz="1800">
                <a:solidFill>
                  <a:schemeClr val="accent1"/>
                </a:solidFill>
              </a:rPr>
              <a:t> ter uporabo </a:t>
            </a:r>
            <a:r>
              <a:rPr lang="sl-SI" sz="1800" b="1">
                <a:solidFill>
                  <a:schemeClr val="accent1"/>
                </a:solidFill>
              </a:rPr>
              <a:t>enoličnih identifikatorjev</a:t>
            </a:r>
            <a:r>
              <a:rPr lang="sl-SI" sz="1800">
                <a:solidFill>
                  <a:schemeClr val="accent1"/>
                </a:solidFill>
              </a:rPr>
              <a:t> </a:t>
            </a:r>
            <a:r>
              <a:rPr lang="sl-SI" sz="1800">
                <a:solidFill>
                  <a:schemeClr val="dk1"/>
                </a:solidFill>
              </a:rPr>
              <a:t>– na primer za označevanje vzorcev, določenih v eksperimentalnem dizajnu.</a:t>
            </a:r>
            <a:endParaRPr sz="1800">
              <a:solidFill>
                <a:schemeClr val="dk1"/>
              </a:solidFill>
            </a:endParaRPr>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457200" lvl="0" indent="-342900" algn="l" rtl="0">
              <a:spcBef>
                <a:spcPts val="0"/>
              </a:spcBef>
              <a:spcAft>
                <a:spcPts val="0"/>
              </a:spcAft>
              <a:buSzPts val="1800"/>
              <a:buChar char="-"/>
            </a:pPr>
            <a:r>
              <a:rPr lang="sl-SI" sz="1800"/>
              <a:t>V našem primeru je ena institucija gojila rastline, medtem ko so določene institucije izvajale različne molekularne analize na istih nizih vzorcev.</a:t>
            </a:r>
            <a:endParaRPr sz="1800"/>
          </a:p>
          <a:p>
            <a:pPr marL="457200" lvl="0" indent="-342900" algn="l" rtl="0">
              <a:spcBef>
                <a:spcPts val="0"/>
              </a:spcBef>
              <a:spcAft>
                <a:spcPts val="0"/>
              </a:spcAft>
              <a:buSzPts val="1800"/>
              <a:buChar char="-"/>
            </a:pPr>
            <a:r>
              <a:rPr lang="sl-SI" sz="1800"/>
              <a:t>To pomeni, da je vsaka institucija pri t.i. </a:t>
            </a:r>
            <a:r>
              <a:rPr lang="sl-SI" sz="1800" i="1"/>
              <a:t>preobdelavi </a:t>
            </a:r>
            <a:r>
              <a:rPr lang="sl-SI" sz="1800"/>
              <a:t>surovih podatkov morala upoštevati </a:t>
            </a:r>
            <a:r>
              <a:rPr lang="sl-SI" sz="1800" b="1"/>
              <a:t>standardizirano poimenovanje</a:t>
            </a:r>
            <a:r>
              <a:rPr lang="sl-SI" sz="1800"/>
              <a:t> in </a:t>
            </a:r>
            <a:r>
              <a:rPr lang="sl-SI" sz="1800" b="1"/>
              <a:t>standardne formate datotek.</a:t>
            </a:r>
            <a:endParaRPr sz="1800" b="1"/>
          </a:p>
          <a:p>
            <a:pPr marL="457200" lvl="0" indent="-342900" algn="l" rtl="0">
              <a:spcBef>
                <a:spcPts val="0"/>
              </a:spcBef>
              <a:spcAft>
                <a:spcPts val="0"/>
              </a:spcAft>
              <a:buSzPts val="1800"/>
              <a:buChar char="-"/>
            </a:pPr>
            <a:r>
              <a:rPr lang="sl-SI" sz="1800"/>
              <a:t>Vsaka institucija je pripravila in delila poročilo o </a:t>
            </a:r>
            <a:r>
              <a:rPr lang="sl-SI" sz="1800" u="sng"/>
              <a:t>nastavitvah meritev in posebnostih </a:t>
            </a:r>
            <a:r>
              <a:rPr lang="sl-SI" sz="1800"/>
              <a:t>oziroma </a:t>
            </a:r>
            <a:r>
              <a:rPr lang="sl-SI" sz="1800" u="sng"/>
              <a:t>izjemah</a:t>
            </a:r>
            <a:r>
              <a:rPr lang="sl-SI" sz="1800"/>
              <a:t> pri </a:t>
            </a:r>
            <a:br>
              <a:rPr lang="sl-SI" sz="1800"/>
            </a:br>
            <a:r>
              <a:rPr lang="sl-SI" sz="1800"/>
              <a:t>t.i. </a:t>
            </a:r>
            <a:r>
              <a:rPr lang="sl-SI" sz="1800" i="1"/>
              <a:t>preobdelavi.</a:t>
            </a:r>
            <a:endParaRPr sz="1800" i="1" u="sng"/>
          </a:p>
        </p:txBody>
      </p:sp>
      <p:sp>
        <p:nvSpPr>
          <p:cNvPr id="584" name="Google Shape;584;g39b3cadeac5_1_73"/>
          <p:cNvSpPr txBox="1"/>
          <p:nvPr/>
        </p:nvSpPr>
        <p:spPr>
          <a:xfrm>
            <a:off x="838203" y="1252032"/>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Naravoslovje</a:t>
            </a:r>
            <a:endParaRPr/>
          </a:p>
        </p:txBody>
      </p:sp>
      <p:pic>
        <p:nvPicPr>
          <p:cNvPr id="585" name="Google Shape;585;g39b3cadeac5_1_73" title="organiziranje.jpg"/>
          <p:cNvPicPr preferRelativeResize="0"/>
          <p:nvPr/>
        </p:nvPicPr>
        <p:blipFill>
          <a:blip r:embed="rId4">
            <a:alphaModFix/>
          </a:blip>
          <a:stretch>
            <a:fillRect/>
          </a:stretch>
        </p:blipFill>
        <p:spPr>
          <a:xfrm>
            <a:off x="10526775" y="953025"/>
            <a:ext cx="1372225" cy="1358600"/>
          </a:xfrm>
          <a:prstGeom prst="rect">
            <a:avLst/>
          </a:prstGeom>
          <a:noFill/>
          <a:ln>
            <a:noFill/>
          </a:ln>
        </p:spPr>
      </p:pic>
      <p:pic>
        <p:nvPicPr>
          <p:cNvPr id="586" name="Google Shape;586;g39b3cadeac5_1_73"/>
          <p:cNvPicPr preferRelativeResize="0"/>
          <p:nvPr/>
        </p:nvPicPr>
        <p:blipFill>
          <a:blip r:embed="rId5">
            <a:alphaModFix/>
          </a:blip>
          <a:stretch>
            <a:fillRect/>
          </a:stretch>
        </p:blipFill>
        <p:spPr>
          <a:xfrm>
            <a:off x="2247650" y="3358200"/>
            <a:ext cx="3098750" cy="1775800"/>
          </a:xfrm>
          <a:prstGeom prst="rect">
            <a:avLst/>
          </a:prstGeom>
          <a:noFill/>
          <a:ln>
            <a:noFill/>
          </a:ln>
        </p:spPr>
      </p:pic>
      <p:pic>
        <p:nvPicPr>
          <p:cNvPr id="587" name="Google Shape;587;g39b3cadeac5_1_73"/>
          <p:cNvPicPr preferRelativeResize="0"/>
          <p:nvPr/>
        </p:nvPicPr>
        <p:blipFill>
          <a:blip r:embed="rId6">
            <a:alphaModFix/>
          </a:blip>
          <a:stretch>
            <a:fillRect/>
          </a:stretch>
        </p:blipFill>
        <p:spPr>
          <a:xfrm>
            <a:off x="11112774" y="5605424"/>
            <a:ext cx="1017475" cy="1252575"/>
          </a:xfrm>
          <a:prstGeom prst="rect">
            <a:avLst/>
          </a:prstGeom>
          <a:noFill/>
          <a:ln>
            <a:noFill/>
          </a:ln>
        </p:spPr>
      </p:pic>
      <p:pic>
        <p:nvPicPr>
          <p:cNvPr id="588" name="Google Shape;588;g39b3cadeac5_1_73"/>
          <p:cNvPicPr preferRelativeResize="0"/>
          <p:nvPr/>
        </p:nvPicPr>
        <p:blipFill>
          <a:blip r:embed="rId7">
            <a:alphaModFix/>
          </a:blip>
          <a:stretch>
            <a:fillRect/>
          </a:stretch>
        </p:blipFill>
        <p:spPr>
          <a:xfrm>
            <a:off x="5430700" y="3727496"/>
            <a:ext cx="5290249" cy="103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2"/>
        <p:cNvGrpSpPr/>
        <p:nvPr/>
      </p:nvGrpSpPr>
      <p:grpSpPr>
        <a:xfrm>
          <a:off x="0" y="0"/>
          <a:ext cx="0" cy="0"/>
          <a:chOff x="0" y="0"/>
          <a:chExt cx="0" cy="0"/>
        </a:xfrm>
      </p:grpSpPr>
      <p:sp>
        <p:nvSpPr>
          <p:cNvPr id="593" name="Google Shape;593;g39be73a8ba7_1_7"/>
          <p:cNvSpPr txBox="1">
            <a:spLocks noGrp="1"/>
          </p:cNvSpPr>
          <p:nvPr>
            <p:ph type="body" idx="1"/>
          </p:nvPr>
        </p:nvSpPr>
        <p:spPr>
          <a:xfrm>
            <a:off x="838200" y="1809125"/>
            <a:ext cx="9688500" cy="135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sl-SI" sz="1800"/>
              <a:t>Na NIB-u smo razvili pISA-tree – sistem za organizacijo projektnih raziskovalnih podatkov –  ki smo ga v adaptirani obliki uporabili tudi pri </a:t>
            </a:r>
            <a:r>
              <a:rPr lang="sl-SI" sz="1800" u="sng"/>
              <a:t>izmenjavi, organiziranju in dokumentiranju</a:t>
            </a:r>
            <a:r>
              <a:rPr lang="sl-SI" sz="1800"/>
              <a:t> navedenih </a:t>
            </a:r>
            <a:r>
              <a:rPr lang="sl-SI" sz="1800" u="sng"/>
              <a:t>podatkov in metapodatkov</a:t>
            </a:r>
            <a:r>
              <a:rPr lang="sl-SI" sz="1800"/>
              <a:t> v platformah za shranjevanje datotek v oblaku</a:t>
            </a:r>
            <a:endParaRPr sz="1800"/>
          </a:p>
        </p:txBody>
      </p:sp>
      <p:sp>
        <p:nvSpPr>
          <p:cNvPr id="594" name="Google Shape;594;g39be73a8ba7_1_7"/>
          <p:cNvSpPr txBox="1"/>
          <p:nvPr/>
        </p:nvSpPr>
        <p:spPr>
          <a:xfrm>
            <a:off x="838203" y="1252032"/>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Naravoslovje</a:t>
            </a:r>
            <a:endParaRPr/>
          </a:p>
        </p:txBody>
      </p:sp>
      <p:pic>
        <p:nvPicPr>
          <p:cNvPr id="595" name="Google Shape;595;g39be73a8ba7_1_7" title="organiziranje.jpg"/>
          <p:cNvPicPr preferRelativeResize="0"/>
          <p:nvPr/>
        </p:nvPicPr>
        <p:blipFill>
          <a:blip r:embed="rId4">
            <a:alphaModFix/>
          </a:blip>
          <a:stretch>
            <a:fillRect/>
          </a:stretch>
        </p:blipFill>
        <p:spPr>
          <a:xfrm>
            <a:off x="10526775" y="953025"/>
            <a:ext cx="1372225" cy="1358600"/>
          </a:xfrm>
          <a:prstGeom prst="rect">
            <a:avLst/>
          </a:prstGeom>
          <a:noFill/>
          <a:ln>
            <a:noFill/>
          </a:ln>
        </p:spPr>
      </p:pic>
      <p:pic>
        <p:nvPicPr>
          <p:cNvPr id="596" name="Google Shape;596;g39be73a8ba7_1_7"/>
          <p:cNvPicPr preferRelativeResize="0"/>
          <p:nvPr/>
        </p:nvPicPr>
        <p:blipFill>
          <a:blip r:embed="rId5">
            <a:alphaModFix/>
          </a:blip>
          <a:stretch>
            <a:fillRect/>
          </a:stretch>
        </p:blipFill>
        <p:spPr>
          <a:xfrm>
            <a:off x="5626097" y="4273999"/>
            <a:ext cx="6565901" cy="2510725"/>
          </a:xfrm>
          <a:prstGeom prst="rect">
            <a:avLst/>
          </a:prstGeom>
          <a:noFill/>
          <a:ln>
            <a:noFill/>
          </a:ln>
        </p:spPr>
      </p:pic>
      <p:pic>
        <p:nvPicPr>
          <p:cNvPr id="597" name="Google Shape;597;g39be73a8ba7_1_7"/>
          <p:cNvPicPr preferRelativeResize="0"/>
          <p:nvPr/>
        </p:nvPicPr>
        <p:blipFill>
          <a:blip r:embed="rId6">
            <a:alphaModFix/>
          </a:blip>
          <a:stretch>
            <a:fillRect/>
          </a:stretch>
        </p:blipFill>
        <p:spPr>
          <a:xfrm>
            <a:off x="838201" y="2899168"/>
            <a:ext cx="5025500" cy="2827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38de64fa5bf_0_95"/>
          <p:cNvSpPr txBox="1"/>
          <p:nvPr/>
        </p:nvSpPr>
        <p:spPr>
          <a:xfrm>
            <a:off x="608225" y="1858525"/>
            <a:ext cx="8438400" cy="451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sl-SI" sz="1450" b="1" u="sng">
                <a:solidFill>
                  <a:schemeClr val="dk1"/>
                </a:solidFill>
                <a:latin typeface="Calibri"/>
                <a:ea typeface="Calibri"/>
                <a:cs typeface="Calibri"/>
                <a:sym typeface="Calibri"/>
              </a:rPr>
              <a:t>Dokumentacija,</a:t>
            </a:r>
            <a:r>
              <a:rPr lang="sl-SI" sz="1450">
                <a:solidFill>
                  <a:schemeClr val="dk1"/>
                </a:solidFill>
                <a:latin typeface="Calibri"/>
                <a:ea typeface="Calibri"/>
                <a:cs typeface="Calibri"/>
                <a:sym typeface="Calibri"/>
              </a:rPr>
              <a:t> ki je v pomoč pri razumevanju raziskave in jo bomo potrebovali za podatkovno objavo:</a:t>
            </a:r>
            <a:endParaRPr sz="1450">
              <a:solidFill>
                <a:schemeClr val="dk1"/>
              </a:solidFill>
              <a:latin typeface="Calibri"/>
              <a:ea typeface="Calibri"/>
              <a:cs typeface="Calibri"/>
              <a:sym typeface="Calibri"/>
            </a:endParaRPr>
          </a:p>
          <a:p>
            <a:pPr marL="457200" lvl="0"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Pravne podlage za obdelavo in deljenje oziroma objavo podatkov:</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Primer informacijskega dokumenta ali pisma</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Primer soglasja udeležencev raziskavi</a:t>
            </a:r>
            <a:endParaRPr sz="1450">
              <a:solidFill>
                <a:schemeClr val="dk1"/>
              </a:solidFill>
              <a:latin typeface="Calibri"/>
              <a:ea typeface="Calibri"/>
              <a:cs typeface="Calibri"/>
              <a:sym typeface="Calibri"/>
            </a:endParaRPr>
          </a:p>
          <a:p>
            <a:pPr marL="457200" lvl="0"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Podatki:</a:t>
            </a:r>
            <a:endParaRPr sz="1450">
              <a:solidFill>
                <a:schemeClr val="dk1"/>
              </a:solidFill>
              <a:highlight>
                <a:srgbClr val="FFFF00"/>
              </a:highlight>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Podatkovne datoteke (kvalitativne, kvantitativne)</a:t>
            </a:r>
            <a:endParaRPr sz="1450">
              <a:solidFill>
                <a:schemeClr val="dk1"/>
              </a:solidFill>
              <a:latin typeface="Calibri"/>
              <a:ea typeface="Calibri"/>
              <a:cs typeface="Calibri"/>
              <a:sym typeface="Calibri"/>
            </a:endParaRPr>
          </a:p>
          <a:p>
            <a:pPr marL="457200" lvl="0"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Gradivo, potrebno za izvedbo raziskave</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Vprašalnik …. za zbiranje podatkov</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Protokol zbiranja podatkov</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Navodila za zbiralce podatkov</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Navodila za udeležence</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Kodirna knjiga, seznam kod oz. kategorij, šifrant</a:t>
            </a:r>
            <a:endParaRPr sz="1450">
              <a:solidFill>
                <a:schemeClr val="dk1"/>
              </a:solidFill>
              <a:latin typeface="Calibri"/>
              <a:ea typeface="Calibri"/>
              <a:cs typeface="Calibri"/>
              <a:sym typeface="Calibri"/>
            </a:endParaRPr>
          </a:p>
          <a:p>
            <a:pPr marL="457200" lvl="0"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Drugi raziskovalni rezultati</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Programska koda za analizo podatkov</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Poročilo, ki nastane neposredno po raziskavi – raziskovalno poročilo</a:t>
            </a:r>
            <a:endParaRPr sz="1450">
              <a:solidFill>
                <a:schemeClr val="dk1"/>
              </a:solidFill>
              <a:latin typeface="Calibri"/>
              <a:ea typeface="Calibri"/>
              <a:cs typeface="Calibri"/>
              <a:sym typeface="Calibri"/>
            </a:endParaRPr>
          </a:p>
          <a:p>
            <a:pPr marL="914400" lvl="1" indent="-320675" algn="l" rtl="0">
              <a:lnSpc>
                <a:spcPct val="115000"/>
              </a:lnSpc>
              <a:spcBef>
                <a:spcPts val="0"/>
              </a:spcBef>
              <a:spcAft>
                <a:spcPts val="0"/>
              </a:spcAft>
              <a:buClr>
                <a:schemeClr val="dk1"/>
              </a:buClr>
              <a:buSzPts val="1450"/>
              <a:buFont typeface="Calibri"/>
              <a:buChar char="●"/>
            </a:pPr>
            <a:r>
              <a:rPr lang="sl-SI" sz="1450">
                <a:solidFill>
                  <a:schemeClr val="dk1"/>
                </a:solidFill>
                <a:latin typeface="Calibri"/>
                <a:ea typeface="Calibri"/>
                <a:cs typeface="Calibri"/>
                <a:sym typeface="Calibri"/>
              </a:rPr>
              <a:t>Publikacije, ki so nastale na podlagi podatkov</a:t>
            </a:r>
            <a:endParaRPr sz="145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sl-SI" sz="1450">
                <a:solidFill>
                  <a:schemeClr val="dk1"/>
                </a:solidFill>
                <a:latin typeface="Calibri"/>
                <a:ea typeface="Calibri"/>
                <a:cs typeface="Calibri"/>
                <a:sym typeface="Calibri"/>
              </a:rPr>
              <a:t>Dokumente opišemo z metapodatkovnim opisom, ki ga priporoča izbrani repozitorij, npr. DDI.</a:t>
            </a:r>
            <a:endParaRPr>
              <a:solidFill>
                <a:schemeClr val="dk1"/>
              </a:solidFill>
              <a:latin typeface="Calibri"/>
              <a:ea typeface="Calibri"/>
              <a:cs typeface="Calibri"/>
              <a:sym typeface="Calibri"/>
            </a:endParaRPr>
          </a:p>
        </p:txBody>
      </p:sp>
      <p:pic>
        <p:nvPicPr>
          <p:cNvPr id="604" name="Google Shape;604;g38de64fa5bf_0_95" title="organiziranje.jpg"/>
          <p:cNvPicPr preferRelativeResize="0"/>
          <p:nvPr/>
        </p:nvPicPr>
        <p:blipFill>
          <a:blip r:embed="rId3">
            <a:alphaModFix/>
          </a:blip>
          <a:stretch>
            <a:fillRect/>
          </a:stretch>
        </p:blipFill>
        <p:spPr>
          <a:xfrm>
            <a:off x="10515225" y="941475"/>
            <a:ext cx="1372225" cy="1358600"/>
          </a:xfrm>
          <a:prstGeom prst="rect">
            <a:avLst/>
          </a:prstGeom>
          <a:noFill/>
          <a:ln>
            <a:noFill/>
          </a:ln>
        </p:spPr>
      </p:pic>
      <p:sp>
        <p:nvSpPr>
          <p:cNvPr id="605" name="Google Shape;605;g38de64fa5bf_0_95"/>
          <p:cNvSpPr txBox="1"/>
          <p:nvPr/>
        </p:nvSpPr>
        <p:spPr>
          <a:xfrm>
            <a:off x="838201" y="1252026"/>
            <a:ext cx="5548200" cy="418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Družboslovje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39b3cadeac5_1_100"/>
          <p:cNvSpPr txBox="1"/>
          <p:nvPr/>
        </p:nvSpPr>
        <p:spPr>
          <a:xfrm>
            <a:off x="430374" y="1842000"/>
            <a:ext cx="11087400" cy="4287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sl-SI" sz="1800" b="1">
                <a:solidFill>
                  <a:schemeClr val="dk1"/>
                </a:solidFill>
                <a:highlight>
                  <a:srgbClr val="FFFFFF"/>
                </a:highlight>
                <a:latin typeface="Calibri"/>
                <a:ea typeface="Calibri"/>
                <a:cs typeface="Calibri"/>
                <a:sym typeface="Calibri"/>
              </a:rPr>
              <a:t>Vzpostavitev logične strukture map in datotek</a:t>
            </a:r>
            <a:endParaRPr sz="1800" b="1">
              <a:solidFill>
                <a:schemeClr val="dk1"/>
              </a:solidFill>
              <a:highlight>
                <a:srgbClr val="FFFFFF"/>
              </a:highlight>
              <a:latin typeface="Calibri"/>
              <a:ea typeface="Calibri"/>
              <a:cs typeface="Calibri"/>
              <a:sym typeface="Calibri"/>
            </a:endParaRPr>
          </a:p>
          <a:p>
            <a:pPr marL="0" lvl="0" indent="0" algn="l" rtl="0">
              <a:lnSpc>
                <a:spcPct val="150000"/>
              </a:lnSpc>
              <a:spcBef>
                <a:spcPts val="1100"/>
              </a:spcBef>
              <a:spcAft>
                <a:spcPts val="0"/>
              </a:spcAft>
              <a:buClr>
                <a:schemeClr val="dk1"/>
              </a:buClr>
              <a:buSzPts val="1100"/>
              <a:buFont typeface="Arial"/>
              <a:buNone/>
            </a:pPr>
            <a:endParaRPr sz="1800" b="1">
              <a:solidFill>
                <a:schemeClr val="dk1"/>
              </a:solidFill>
              <a:highlight>
                <a:srgbClr val="FFFFFF"/>
              </a:highlight>
              <a:latin typeface="Calibri"/>
              <a:ea typeface="Calibri"/>
              <a:cs typeface="Calibri"/>
              <a:sym typeface="Calibri"/>
            </a:endParaRPr>
          </a:p>
          <a:p>
            <a:pPr marL="0" lvl="0" indent="0" algn="l" rtl="0">
              <a:lnSpc>
                <a:spcPct val="150000"/>
              </a:lnSpc>
              <a:spcBef>
                <a:spcPts val="1100"/>
              </a:spcBef>
              <a:spcAft>
                <a:spcPts val="0"/>
              </a:spcAft>
              <a:buClr>
                <a:schemeClr val="dk1"/>
              </a:buClr>
              <a:buSzPts val="1100"/>
              <a:buFont typeface="Arial"/>
              <a:buNone/>
            </a:pPr>
            <a:r>
              <a:rPr lang="sl-SI" sz="1800" b="1">
                <a:solidFill>
                  <a:schemeClr val="dk1"/>
                </a:solidFill>
                <a:highlight>
                  <a:srgbClr val="FFFFFF"/>
                </a:highlight>
                <a:latin typeface="Calibri"/>
                <a:ea typeface="Calibri"/>
                <a:cs typeface="Calibri"/>
                <a:sym typeface="Calibri"/>
              </a:rPr>
              <a:t>Sistem za dosledno poimenovanje datotek in map</a:t>
            </a:r>
            <a:endParaRPr sz="1800" b="1">
              <a:solidFill>
                <a:schemeClr val="dk1"/>
              </a:solidFill>
              <a:highlight>
                <a:srgbClr val="FFFFFF"/>
              </a:highlight>
              <a:latin typeface="Calibri"/>
              <a:ea typeface="Calibri"/>
              <a:cs typeface="Calibri"/>
              <a:sym typeface="Calibri"/>
            </a:endParaRPr>
          </a:p>
          <a:p>
            <a:pPr marL="0" lvl="0" indent="0" algn="l" rtl="0">
              <a:lnSpc>
                <a:spcPct val="150000"/>
              </a:lnSpc>
              <a:spcBef>
                <a:spcPts val="1100"/>
              </a:spcBef>
              <a:spcAft>
                <a:spcPts val="0"/>
              </a:spcAft>
              <a:buClr>
                <a:schemeClr val="dk1"/>
              </a:buClr>
              <a:buSzPts val="1100"/>
              <a:buFont typeface="Arial"/>
              <a:buNone/>
            </a:pPr>
            <a:r>
              <a:rPr lang="sl-SI" sz="1800">
                <a:solidFill>
                  <a:schemeClr val="dk1"/>
                </a:solidFill>
                <a:highlight>
                  <a:srgbClr val="FFFFFF"/>
                </a:highlight>
                <a:latin typeface="Calibri"/>
                <a:ea typeface="Calibri"/>
                <a:cs typeface="Calibri"/>
                <a:sym typeface="Calibri"/>
              </a:rPr>
              <a:t>-&gt; Razvrstitev dokumentov po aktivnostih -&gt; </a:t>
            </a:r>
            <a:endParaRPr sz="1800">
              <a:solidFill>
                <a:schemeClr val="dk1"/>
              </a:solidFill>
              <a:highlight>
                <a:srgbClr val="FFFFFF"/>
              </a:highlight>
              <a:latin typeface="Calibri"/>
              <a:ea typeface="Calibri"/>
              <a:cs typeface="Calibri"/>
              <a:sym typeface="Calibri"/>
            </a:endParaRPr>
          </a:p>
          <a:p>
            <a:pPr marL="0" lvl="0" indent="0" algn="l" rtl="0">
              <a:lnSpc>
                <a:spcPct val="150000"/>
              </a:lnSpc>
              <a:spcBef>
                <a:spcPts val="1100"/>
              </a:spcBef>
              <a:spcAft>
                <a:spcPts val="0"/>
              </a:spcAft>
              <a:buClr>
                <a:schemeClr val="dk1"/>
              </a:buClr>
              <a:buSzPts val="1100"/>
              <a:buFont typeface="Arial"/>
              <a:buNone/>
            </a:pPr>
            <a:r>
              <a:rPr lang="sl-SI" sz="1800">
                <a:solidFill>
                  <a:schemeClr val="dk1"/>
                </a:solidFill>
                <a:highlight>
                  <a:srgbClr val="FFFFFF"/>
                </a:highlight>
                <a:latin typeface="Calibri"/>
                <a:ea typeface="Calibri"/>
                <a:cs typeface="Calibri"/>
                <a:sym typeface="Calibri"/>
              </a:rPr>
              <a:t>Razvrstitev po vrstah gradiva -&gt; Razvrstitev po formatih</a:t>
            </a:r>
            <a:endParaRPr sz="1800">
              <a:solidFill>
                <a:schemeClr val="dk1"/>
              </a:solidFill>
              <a:highlight>
                <a:srgbClr val="FFFFFF"/>
              </a:highlight>
              <a:latin typeface="Calibri"/>
              <a:ea typeface="Calibri"/>
              <a:cs typeface="Calibri"/>
              <a:sym typeface="Calibri"/>
            </a:endParaRPr>
          </a:p>
          <a:p>
            <a:pPr marL="0" lvl="0" indent="0" algn="l" rtl="0">
              <a:lnSpc>
                <a:spcPct val="150000"/>
              </a:lnSpc>
              <a:spcBef>
                <a:spcPts val="1100"/>
              </a:spcBef>
              <a:spcAft>
                <a:spcPts val="0"/>
              </a:spcAft>
              <a:buClr>
                <a:schemeClr val="dk1"/>
              </a:buClr>
              <a:buSzPts val="1100"/>
              <a:buFont typeface="Arial"/>
              <a:buNone/>
            </a:pPr>
            <a:r>
              <a:rPr lang="sl-SI" sz="1800" b="1">
                <a:solidFill>
                  <a:schemeClr val="dk1"/>
                </a:solidFill>
                <a:highlight>
                  <a:srgbClr val="FFFFFF"/>
                </a:highlight>
                <a:latin typeface="Calibri"/>
                <a:ea typeface="Calibri"/>
                <a:cs typeface="Calibri"/>
                <a:sym typeface="Calibri"/>
              </a:rPr>
              <a:t>Uporaba enoličnih identifikatorjev</a:t>
            </a:r>
            <a:endParaRPr sz="1800" b="1">
              <a:solidFill>
                <a:schemeClr val="dk1"/>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sl-SI" sz="1800">
                <a:solidFill>
                  <a:schemeClr val="dk1"/>
                </a:solidFill>
                <a:latin typeface="Calibri"/>
                <a:ea typeface="Calibri"/>
                <a:cs typeface="Calibri"/>
                <a:sym typeface="Calibri"/>
              </a:rPr>
              <a:t>PRIS2026_Intervju2_SI_AG1_F_2019-04-28.wav</a:t>
            </a:r>
            <a:endParaRPr sz="1800">
              <a:solidFill>
                <a:schemeClr val="dk1"/>
              </a:solidFill>
              <a:latin typeface="Calibri"/>
              <a:ea typeface="Calibri"/>
              <a:cs typeface="Calibri"/>
              <a:sym typeface="Calibri"/>
            </a:endParaRPr>
          </a:p>
          <a:p>
            <a:pPr marL="0" lvl="0" indent="-89999" algn="l" rtl="0">
              <a:lnSpc>
                <a:spcPct val="115000"/>
              </a:lnSpc>
              <a:spcBef>
                <a:spcPts val="1200"/>
              </a:spcBef>
              <a:spcAft>
                <a:spcPts val="1200"/>
              </a:spcAft>
              <a:buClr>
                <a:schemeClr val="dk1"/>
              </a:buClr>
              <a:buSzPts val="1100"/>
              <a:buFont typeface="Arial"/>
              <a:buNone/>
            </a:pPr>
            <a:r>
              <a:rPr lang="sl-SI" sz="1800">
                <a:solidFill>
                  <a:schemeClr val="dk1"/>
                </a:solidFill>
                <a:latin typeface="Calibri"/>
                <a:ea typeface="Calibri"/>
                <a:cs typeface="Calibri"/>
                <a:sym typeface="Calibri"/>
              </a:rPr>
              <a:t>(</a:t>
            </a:r>
            <a:r>
              <a:rPr lang="sl-SI" sz="1800">
                <a:solidFill>
                  <a:srgbClr val="0000FF"/>
                </a:solidFill>
                <a:latin typeface="Calibri"/>
                <a:ea typeface="Calibri"/>
                <a:cs typeface="Calibri"/>
                <a:sym typeface="Calibri"/>
              </a:rPr>
              <a:t>IDprojekta_stIntervjuja_jezik_starostnaSkupina_spol_datumIzvedbe</a:t>
            </a:r>
            <a:r>
              <a:rPr lang="sl-SI"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12" name="Google Shape;612;g39b3cadeac5_1_100"/>
          <p:cNvSpPr txBox="1"/>
          <p:nvPr/>
        </p:nvSpPr>
        <p:spPr>
          <a:xfrm>
            <a:off x="6769625" y="648675"/>
            <a:ext cx="3314100" cy="6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highlight>
                  <a:srgbClr val="FFFF00"/>
                </a:highlight>
                <a:latin typeface="Calibri"/>
                <a:ea typeface="Calibri"/>
                <a:cs typeface="Calibri"/>
                <a:sym typeface="Calibri"/>
              </a:rPr>
              <a:t>Izmišljen primer</a:t>
            </a:r>
            <a:endParaRPr sz="2800">
              <a:highlight>
                <a:srgbClr val="FFFF00"/>
              </a:highlight>
              <a:latin typeface="Calibri"/>
              <a:ea typeface="Calibri"/>
              <a:cs typeface="Calibri"/>
              <a:sym typeface="Calibri"/>
            </a:endParaRPr>
          </a:p>
        </p:txBody>
      </p:sp>
      <p:pic>
        <p:nvPicPr>
          <p:cNvPr id="613" name="Google Shape;613;g39b3cadeac5_1_100"/>
          <p:cNvPicPr preferRelativeResize="0"/>
          <p:nvPr/>
        </p:nvPicPr>
        <p:blipFill>
          <a:blip r:embed="rId3">
            <a:alphaModFix/>
          </a:blip>
          <a:stretch>
            <a:fillRect/>
          </a:stretch>
        </p:blipFill>
        <p:spPr>
          <a:xfrm>
            <a:off x="6867926" y="1738900"/>
            <a:ext cx="4649855" cy="4818400"/>
          </a:xfrm>
          <a:prstGeom prst="rect">
            <a:avLst/>
          </a:prstGeom>
          <a:noFill/>
          <a:ln>
            <a:noFill/>
          </a:ln>
        </p:spPr>
      </p:pic>
      <p:pic>
        <p:nvPicPr>
          <p:cNvPr id="614" name="Google Shape;614;g39b3cadeac5_1_100" title="organiziranje.jpg"/>
          <p:cNvPicPr preferRelativeResize="0"/>
          <p:nvPr/>
        </p:nvPicPr>
        <p:blipFill>
          <a:blip r:embed="rId4">
            <a:alphaModFix/>
          </a:blip>
          <a:stretch>
            <a:fillRect/>
          </a:stretch>
        </p:blipFill>
        <p:spPr>
          <a:xfrm>
            <a:off x="10654000" y="964600"/>
            <a:ext cx="1372225" cy="1358600"/>
          </a:xfrm>
          <a:prstGeom prst="rect">
            <a:avLst/>
          </a:prstGeom>
          <a:noFill/>
          <a:ln>
            <a:noFill/>
          </a:ln>
        </p:spPr>
      </p:pic>
      <p:sp>
        <p:nvSpPr>
          <p:cNvPr id="615" name="Google Shape;615;g39b3cadeac5_1_100"/>
          <p:cNvSpPr txBox="1"/>
          <p:nvPr/>
        </p:nvSpPr>
        <p:spPr>
          <a:xfrm>
            <a:off x="525951" y="1183075"/>
            <a:ext cx="7225200" cy="499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Družboslovje</a:t>
            </a:r>
            <a:endParaRPr/>
          </a:p>
        </p:txBody>
      </p:sp>
      <p:sp>
        <p:nvSpPr>
          <p:cNvPr id="616" name="Google Shape;616;g39b3cadeac5_1_100"/>
          <p:cNvSpPr/>
          <p:nvPr/>
        </p:nvSpPr>
        <p:spPr>
          <a:xfrm>
            <a:off x="5218475" y="1959875"/>
            <a:ext cx="1272300" cy="254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0"/>
        <p:cNvGrpSpPr/>
        <p:nvPr/>
      </p:nvGrpSpPr>
      <p:grpSpPr>
        <a:xfrm>
          <a:off x="0" y="0"/>
          <a:ext cx="0" cy="0"/>
          <a:chOff x="0" y="0"/>
          <a:chExt cx="0" cy="0"/>
        </a:xfrm>
      </p:grpSpPr>
      <p:sp>
        <p:nvSpPr>
          <p:cNvPr id="621" name="Google Shape;621;g39b3cadeac5_1_94"/>
          <p:cNvSpPr txBox="1">
            <a:spLocks noGrp="1"/>
          </p:cNvSpPr>
          <p:nvPr>
            <p:ph type="title"/>
          </p:nvPr>
        </p:nvSpPr>
        <p:spPr>
          <a:xfrm>
            <a:off x="838203" y="1704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Vprašanja</a:t>
            </a:r>
            <a:endParaRPr sz="5000" b="1">
              <a:solidFill>
                <a:srgbClr val="ED7D31"/>
              </a:solidFill>
              <a:latin typeface="Calibri"/>
              <a:ea typeface="Calibri"/>
              <a:cs typeface="Calibri"/>
              <a:sym typeface="Calibri"/>
            </a:endParaRPr>
          </a:p>
        </p:txBody>
      </p:sp>
      <p:sp>
        <p:nvSpPr>
          <p:cNvPr id="622" name="Google Shape;622;g39b3cadeac5_1_94"/>
          <p:cNvSpPr txBox="1">
            <a:spLocks noGrp="1"/>
          </p:cNvSpPr>
          <p:nvPr>
            <p:ph type="body" idx="1"/>
          </p:nvPr>
        </p:nvSpPr>
        <p:spPr>
          <a:xfrm>
            <a:off x="838200" y="2733192"/>
            <a:ext cx="10515600" cy="3662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ts val="1600"/>
              <a:buNone/>
            </a:pPr>
            <a:r>
              <a:rPr lang="sl-SI" sz="2400"/>
              <a:t>Ali razumete podatke vašega sodelavca brez njegove pomoči?</a:t>
            </a:r>
            <a:endParaRPr sz="3600"/>
          </a:p>
        </p:txBody>
      </p:sp>
      <p:sp>
        <p:nvSpPr>
          <p:cNvPr id="623" name="Google Shape;623;g39b3cadeac5_1_94"/>
          <p:cNvSpPr txBox="1"/>
          <p:nvPr/>
        </p:nvSpPr>
        <p:spPr>
          <a:xfrm>
            <a:off x="838200" y="4979845"/>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pic>
        <p:nvPicPr>
          <p:cNvPr id="624" name="Google Shape;624;g39b3cadeac5_1_94" title="organiziranje.jpg"/>
          <p:cNvPicPr preferRelativeResize="0"/>
          <p:nvPr/>
        </p:nvPicPr>
        <p:blipFill>
          <a:blip r:embed="rId4">
            <a:alphaModFix/>
          </a:blip>
          <a:stretch>
            <a:fillRect/>
          </a:stretch>
        </p:blipFill>
        <p:spPr>
          <a:xfrm>
            <a:off x="10654000" y="964600"/>
            <a:ext cx="1372225" cy="1358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39b3cadeac5_1_200"/>
          <p:cNvSpPr txBox="1">
            <a:spLocks noGrp="1"/>
          </p:cNvSpPr>
          <p:nvPr>
            <p:ph type="title"/>
          </p:nvPr>
        </p:nvSpPr>
        <p:spPr>
          <a:xfrm>
            <a:off x="489300" y="458426"/>
            <a:ext cx="10515600" cy="7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OBDELAVA PODATKOV</a:t>
            </a:r>
            <a:endParaRPr/>
          </a:p>
        </p:txBody>
      </p:sp>
      <p:pic>
        <p:nvPicPr>
          <p:cNvPr id="631" name="Google Shape;631;g39b3cadeac5_1_200"/>
          <p:cNvPicPr preferRelativeResize="0"/>
          <p:nvPr/>
        </p:nvPicPr>
        <p:blipFill>
          <a:blip r:embed="rId3">
            <a:alphaModFix/>
          </a:blip>
          <a:stretch>
            <a:fillRect/>
          </a:stretch>
        </p:blipFill>
        <p:spPr>
          <a:xfrm>
            <a:off x="566750" y="1335725"/>
            <a:ext cx="8435549" cy="4775474"/>
          </a:xfrm>
          <a:prstGeom prst="rect">
            <a:avLst/>
          </a:prstGeom>
          <a:noFill/>
          <a:ln>
            <a:noFill/>
          </a:ln>
        </p:spPr>
      </p:pic>
      <p:sp>
        <p:nvSpPr>
          <p:cNvPr id="632" name="Google Shape;632;g39b3cadeac5_1_200"/>
          <p:cNvSpPr txBox="1"/>
          <p:nvPr/>
        </p:nvSpPr>
        <p:spPr>
          <a:xfrm>
            <a:off x="6778250" y="4912000"/>
            <a:ext cx="5173500" cy="190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1200"/>
              </a:spcAft>
              <a:buNone/>
            </a:pPr>
            <a:r>
              <a:rPr lang="sl-SI" sz="2000">
                <a:solidFill>
                  <a:schemeClr val="dk1"/>
                </a:solidFill>
                <a:latin typeface="Calibri"/>
                <a:ea typeface="Calibri"/>
                <a:cs typeface="Calibri"/>
                <a:sym typeface="Calibri"/>
              </a:rPr>
              <a:t>Vključuje </a:t>
            </a:r>
            <a:r>
              <a:rPr lang="sl-SI" sz="2000" b="1">
                <a:solidFill>
                  <a:schemeClr val="accent2"/>
                </a:solidFill>
                <a:latin typeface="Calibri"/>
                <a:ea typeface="Calibri"/>
                <a:cs typeface="Calibri"/>
                <a:sym typeface="Calibri"/>
              </a:rPr>
              <a:t>pripravo podatkov za analizo</a:t>
            </a:r>
            <a:r>
              <a:rPr lang="sl-SI" sz="2000">
                <a:solidFill>
                  <a:schemeClr val="dk1"/>
                </a:solidFill>
                <a:latin typeface="Calibri"/>
                <a:ea typeface="Calibri"/>
                <a:cs typeface="Calibri"/>
                <a:sym typeface="Calibri"/>
              </a:rPr>
              <a:t>, pregled in preverjanje kakovosti podatkov ter uporabo različnih metod in/ali analitičnih orodij za odkrivanje novih informacij ali znanja v pridobljenih podatkih.</a:t>
            </a:r>
            <a:endParaRPr sz="2000">
              <a:solidFill>
                <a:schemeClr val="dk1"/>
              </a:solidFill>
              <a:latin typeface="Calibri"/>
              <a:ea typeface="Calibri"/>
              <a:cs typeface="Calibri"/>
              <a:sym typeface="Calibri"/>
            </a:endParaRPr>
          </a:p>
        </p:txBody>
      </p:sp>
      <p:pic>
        <p:nvPicPr>
          <p:cNvPr id="633" name="Google Shape;633;g39b3cadeac5_1_200" title="obdelava.png"/>
          <p:cNvPicPr preferRelativeResize="0"/>
          <p:nvPr/>
        </p:nvPicPr>
        <p:blipFill>
          <a:blip r:embed="rId4">
            <a:alphaModFix/>
          </a:blip>
          <a:stretch>
            <a:fillRect/>
          </a:stretch>
        </p:blipFill>
        <p:spPr>
          <a:xfrm>
            <a:off x="10590700" y="918900"/>
            <a:ext cx="1361050" cy="1330100"/>
          </a:xfrm>
          <a:prstGeom prst="rect">
            <a:avLst/>
          </a:prstGeom>
          <a:noFill/>
          <a:ln>
            <a:noFill/>
          </a:ln>
        </p:spPr>
      </p:pic>
      <p:sp>
        <p:nvSpPr>
          <p:cNvPr id="634" name="Google Shape;634;g39b3cadeac5_1_200"/>
          <p:cNvSpPr txBox="1"/>
          <p:nvPr/>
        </p:nvSpPr>
        <p:spPr>
          <a:xfrm>
            <a:off x="633200" y="6283250"/>
            <a:ext cx="3380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https://nrrp.odprtaznanost.si/obdelava-podatkov/</a:t>
            </a:r>
            <a:endParaRPr sz="12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39bab3d27e7_1_75"/>
          <p:cNvSpPr txBox="1">
            <a:spLocks noGrp="1"/>
          </p:cNvSpPr>
          <p:nvPr>
            <p:ph type="title"/>
          </p:nvPr>
        </p:nvSpPr>
        <p:spPr>
          <a:xfrm>
            <a:off x="489300" y="458426"/>
            <a:ext cx="10515600" cy="7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OBDELAVA PODATKOV</a:t>
            </a:r>
            <a:endParaRPr/>
          </a:p>
        </p:txBody>
      </p:sp>
      <p:pic>
        <p:nvPicPr>
          <p:cNvPr id="641" name="Google Shape;641;g39bab3d27e7_1_75"/>
          <p:cNvPicPr preferRelativeResize="0"/>
          <p:nvPr/>
        </p:nvPicPr>
        <p:blipFill>
          <a:blip r:embed="rId3">
            <a:alphaModFix/>
          </a:blip>
          <a:stretch>
            <a:fillRect/>
          </a:stretch>
        </p:blipFill>
        <p:spPr>
          <a:xfrm>
            <a:off x="398725" y="1536500"/>
            <a:ext cx="6196850" cy="3508124"/>
          </a:xfrm>
          <a:prstGeom prst="rect">
            <a:avLst/>
          </a:prstGeom>
          <a:noFill/>
          <a:ln>
            <a:noFill/>
          </a:ln>
        </p:spPr>
      </p:pic>
      <p:pic>
        <p:nvPicPr>
          <p:cNvPr id="642" name="Google Shape;642;g39bab3d27e7_1_75"/>
          <p:cNvPicPr preferRelativeResize="0"/>
          <p:nvPr/>
        </p:nvPicPr>
        <p:blipFill>
          <a:blip r:embed="rId4">
            <a:alphaModFix/>
          </a:blip>
          <a:stretch>
            <a:fillRect/>
          </a:stretch>
        </p:blipFill>
        <p:spPr>
          <a:xfrm>
            <a:off x="7359000" y="1451525"/>
            <a:ext cx="2667000" cy="638175"/>
          </a:xfrm>
          <a:prstGeom prst="rect">
            <a:avLst/>
          </a:prstGeom>
          <a:noFill/>
          <a:ln>
            <a:noFill/>
          </a:ln>
        </p:spPr>
      </p:pic>
      <p:sp>
        <p:nvSpPr>
          <p:cNvPr id="643" name="Google Shape;643;g39bab3d27e7_1_75"/>
          <p:cNvSpPr txBox="1"/>
          <p:nvPr/>
        </p:nvSpPr>
        <p:spPr>
          <a:xfrm>
            <a:off x="7117150" y="2089700"/>
            <a:ext cx="4505400" cy="364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l-SI" sz="1650">
                <a:solidFill>
                  <a:srgbClr val="333333"/>
                </a:solidFill>
                <a:highlight>
                  <a:srgbClr val="FFFFFF"/>
                </a:highlight>
                <a:latin typeface="Calibri"/>
                <a:ea typeface="Calibri"/>
                <a:cs typeface="Calibri"/>
                <a:sym typeface="Calibri"/>
              </a:rPr>
              <a:t>Obdelava obsega pripravo podatkov za analizo, vključuje čiščenje in preverjanje kakovosti podatkov in je ključnega pomena, saj ima kakovostno gradivo večji potencial uporabe.</a:t>
            </a:r>
            <a:endParaRPr sz="1650">
              <a:solidFill>
                <a:srgbClr val="333333"/>
              </a:solidFill>
              <a:highlight>
                <a:srgbClr val="FFFFFF"/>
              </a:highlight>
              <a:latin typeface="Calibri"/>
              <a:ea typeface="Calibri"/>
              <a:cs typeface="Calibri"/>
              <a:sym typeface="Calibri"/>
            </a:endParaRPr>
          </a:p>
          <a:p>
            <a:pPr marL="381000" lvl="0" indent="0" algn="l" rtl="0">
              <a:lnSpc>
                <a:spcPct val="115000"/>
              </a:lnSpc>
              <a:spcBef>
                <a:spcPts val="1100"/>
              </a:spcBef>
              <a:spcAft>
                <a:spcPts val="0"/>
              </a:spcAft>
              <a:buNone/>
            </a:pPr>
            <a:r>
              <a:rPr lang="sl-SI" sz="1650" b="1">
                <a:solidFill>
                  <a:srgbClr val="333333"/>
                </a:solidFill>
                <a:highlight>
                  <a:srgbClr val="FFFFFF"/>
                </a:highlight>
                <a:latin typeface="Calibri"/>
                <a:ea typeface="Calibri"/>
                <a:cs typeface="Calibri"/>
                <a:sym typeface="Calibri"/>
              </a:rPr>
              <a:t>Priprava matičnih datotek:</a:t>
            </a:r>
            <a:r>
              <a:rPr lang="sl-SI" sz="1650">
                <a:solidFill>
                  <a:srgbClr val="333333"/>
                </a:solidFill>
                <a:highlight>
                  <a:srgbClr val="FFFFFF"/>
                </a:highlight>
                <a:latin typeface="Calibri"/>
                <a:ea typeface="Calibri"/>
                <a:cs typeface="Calibri"/>
                <a:sym typeface="Calibri"/>
              </a:rPr>
              <a:t> opišemo, katere datotek bomo izbrali za matične in s katerimi orodji jih bomo pripravili za analizo.</a:t>
            </a:r>
            <a:endParaRPr sz="1650">
              <a:solidFill>
                <a:srgbClr val="333333"/>
              </a:solidFill>
              <a:highlight>
                <a:srgbClr val="FFFFFF"/>
              </a:highlight>
              <a:latin typeface="Calibri"/>
              <a:ea typeface="Calibri"/>
              <a:cs typeface="Calibri"/>
              <a:sym typeface="Calibri"/>
            </a:endParaRPr>
          </a:p>
          <a:p>
            <a:pPr marL="381000" lvl="0" indent="0" algn="l" rtl="0">
              <a:lnSpc>
                <a:spcPct val="115000"/>
              </a:lnSpc>
              <a:spcBef>
                <a:spcPts val="1100"/>
              </a:spcBef>
              <a:spcAft>
                <a:spcPts val="1100"/>
              </a:spcAft>
              <a:buNone/>
            </a:pPr>
            <a:r>
              <a:rPr lang="sl-SI" sz="1650" b="1">
                <a:solidFill>
                  <a:srgbClr val="333333"/>
                </a:solidFill>
                <a:highlight>
                  <a:srgbClr val="FFFFFF"/>
                </a:highlight>
                <a:latin typeface="Calibri"/>
                <a:ea typeface="Calibri"/>
                <a:cs typeface="Calibri"/>
                <a:sym typeface="Calibri"/>
              </a:rPr>
              <a:t>Zagotovitev kakovosti: </a:t>
            </a:r>
            <a:r>
              <a:rPr lang="sl-SI" sz="1650">
                <a:solidFill>
                  <a:srgbClr val="333333"/>
                </a:solidFill>
                <a:highlight>
                  <a:srgbClr val="FFFFFF"/>
                </a:highlight>
                <a:latin typeface="Calibri"/>
                <a:ea typeface="Calibri"/>
                <a:cs typeface="Calibri"/>
                <a:sym typeface="Calibri"/>
              </a:rPr>
              <a:t>opišemo, kako bomo zagotovili celovitost, kakovost in verodostojnost podatkov in spremnega gradiva. </a:t>
            </a:r>
            <a:endParaRPr sz="1650">
              <a:solidFill>
                <a:srgbClr val="333333"/>
              </a:solidFill>
              <a:highlight>
                <a:srgbClr val="FFFFFF"/>
              </a:highlight>
              <a:latin typeface="Calibri"/>
              <a:ea typeface="Calibri"/>
              <a:cs typeface="Calibri"/>
              <a:sym typeface="Calibri"/>
            </a:endParaRPr>
          </a:p>
        </p:txBody>
      </p:sp>
      <p:pic>
        <p:nvPicPr>
          <p:cNvPr id="644" name="Google Shape;644;g39bab3d27e7_1_75" title="obdelava.png"/>
          <p:cNvPicPr preferRelativeResize="0"/>
          <p:nvPr/>
        </p:nvPicPr>
        <p:blipFill>
          <a:blip r:embed="rId5">
            <a:alphaModFix/>
          </a:blip>
          <a:stretch>
            <a:fillRect/>
          </a:stretch>
        </p:blipFill>
        <p:spPr>
          <a:xfrm>
            <a:off x="10590700" y="918900"/>
            <a:ext cx="1361050" cy="1330100"/>
          </a:xfrm>
          <a:prstGeom prst="rect">
            <a:avLst/>
          </a:prstGeom>
          <a:noFill/>
          <a:ln>
            <a:noFill/>
          </a:ln>
        </p:spPr>
      </p:pic>
      <p:sp>
        <p:nvSpPr>
          <p:cNvPr id="645" name="Google Shape;645;g39bab3d27e7_1_75"/>
          <p:cNvSpPr txBox="1"/>
          <p:nvPr/>
        </p:nvSpPr>
        <p:spPr>
          <a:xfrm>
            <a:off x="7193100" y="6215075"/>
            <a:ext cx="381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https://nrrp.odprtaznanost.si/izpolni-svoj-nrrp/</a:t>
            </a:r>
            <a:endParaRPr sz="12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9"/>
        <p:cNvGrpSpPr/>
        <p:nvPr/>
      </p:nvGrpSpPr>
      <p:grpSpPr>
        <a:xfrm>
          <a:off x="0" y="0"/>
          <a:ext cx="0" cy="0"/>
          <a:chOff x="0" y="0"/>
          <a:chExt cx="0" cy="0"/>
        </a:xfrm>
      </p:grpSpPr>
      <p:pic>
        <p:nvPicPr>
          <p:cNvPr id="650" name="Google Shape;650;g39b3cadeac5_1_109"/>
          <p:cNvPicPr preferRelativeResize="0"/>
          <p:nvPr/>
        </p:nvPicPr>
        <p:blipFill rotWithShape="1">
          <a:blip r:embed="rId4">
            <a:alphaModFix/>
          </a:blip>
          <a:srcRect t="26101"/>
          <a:stretch/>
        </p:blipFill>
        <p:spPr>
          <a:xfrm>
            <a:off x="6585675" y="2163122"/>
            <a:ext cx="5606324" cy="3832501"/>
          </a:xfrm>
          <a:prstGeom prst="rect">
            <a:avLst/>
          </a:prstGeom>
          <a:noFill/>
          <a:ln>
            <a:noFill/>
          </a:ln>
        </p:spPr>
      </p:pic>
      <p:sp>
        <p:nvSpPr>
          <p:cNvPr id="651" name="Google Shape;651;g39b3cadeac5_1_109"/>
          <p:cNvSpPr txBox="1">
            <a:spLocks noGrp="1"/>
          </p:cNvSpPr>
          <p:nvPr>
            <p:ph type="body" idx="1"/>
          </p:nvPr>
        </p:nvSpPr>
        <p:spPr>
          <a:xfrm>
            <a:off x="756325" y="2279600"/>
            <a:ext cx="5947500" cy="2692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sl-SI" sz="1800"/>
              <a:t>V sistemski biologiji podatke pogosto obdelujemo z uporabo t.i. </a:t>
            </a:r>
            <a:r>
              <a:rPr lang="sl-SI" sz="1800" u="sng"/>
              <a:t>delotokov</a:t>
            </a:r>
            <a:r>
              <a:rPr lang="sl-SI" sz="1800"/>
              <a:t> – definiramo zaporedje korakov v procesu analize.</a:t>
            </a:r>
            <a:endParaRPr sz="1800"/>
          </a:p>
          <a:p>
            <a:pPr marL="457200" lvl="0" indent="-342900" algn="l" rtl="0">
              <a:lnSpc>
                <a:spcPct val="90000"/>
              </a:lnSpc>
              <a:spcBef>
                <a:spcPts val="0"/>
              </a:spcBef>
              <a:spcAft>
                <a:spcPts val="0"/>
              </a:spcAft>
              <a:buSzPts val="1800"/>
              <a:buChar char="-"/>
            </a:pPr>
            <a:r>
              <a:rPr lang="sl-SI" sz="1800"/>
              <a:t>Pogosto so izhodni podatki enega koraka vhodni podatki drugega ali več korakov.</a:t>
            </a:r>
            <a:endParaRPr sz="1800"/>
          </a:p>
          <a:p>
            <a:pPr marL="457200" lvl="0" indent="-342900" algn="l" rtl="0">
              <a:lnSpc>
                <a:spcPct val="90000"/>
              </a:lnSpc>
              <a:spcBef>
                <a:spcPts val="0"/>
              </a:spcBef>
              <a:spcAft>
                <a:spcPts val="0"/>
              </a:spcAft>
              <a:buSzPts val="1800"/>
              <a:buChar char="-"/>
            </a:pPr>
            <a:r>
              <a:rPr lang="sl-SI" sz="1800"/>
              <a:t>Delotoki vključujejo različna </a:t>
            </a:r>
            <a:r>
              <a:rPr lang="sl-SI" sz="1800" b="1"/>
              <a:t>orodja </a:t>
            </a:r>
            <a:r>
              <a:rPr lang="sl-SI" sz="1800"/>
              <a:t>in </a:t>
            </a:r>
            <a:r>
              <a:rPr lang="sl-SI" sz="1800" b="1"/>
              <a:t>programsko opremo</a:t>
            </a:r>
            <a:r>
              <a:rPr lang="sl-SI" sz="1800"/>
              <a:t>, kot so ukazna vrstica, R, Python znotraj enega ali več okolij (angl. environment)﻿.</a:t>
            </a:r>
            <a:endParaRPr sz="1800"/>
          </a:p>
        </p:txBody>
      </p:sp>
      <p:sp>
        <p:nvSpPr>
          <p:cNvPr id="652" name="Google Shape;652;g39b3cadeac5_1_109"/>
          <p:cNvSpPr txBox="1"/>
          <p:nvPr/>
        </p:nvSpPr>
        <p:spPr>
          <a:xfrm>
            <a:off x="653978" y="1372157"/>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Naravoslovje</a:t>
            </a:r>
            <a:endParaRPr/>
          </a:p>
        </p:txBody>
      </p:sp>
      <p:pic>
        <p:nvPicPr>
          <p:cNvPr id="653" name="Google Shape;653;g39b3cadeac5_1_109" title="obdelava.png"/>
          <p:cNvPicPr preferRelativeResize="0"/>
          <p:nvPr/>
        </p:nvPicPr>
        <p:blipFill>
          <a:blip r:embed="rId5">
            <a:alphaModFix/>
          </a:blip>
          <a:stretch>
            <a:fillRect/>
          </a:stretch>
        </p:blipFill>
        <p:spPr>
          <a:xfrm>
            <a:off x="10830950" y="949500"/>
            <a:ext cx="1361050" cy="1330100"/>
          </a:xfrm>
          <a:prstGeom prst="rect">
            <a:avLst/>
          </a:prstGeom>
          <a:noFill/>
          <a:ln>
            <a:noFill/>
          </a:ln>
        </p:spPr>
      </p:pic>
      <p:sp>
        <p:nvSpPr>
          <p:cNvPr id="654" name="Google Shape;654;g39b3cadeac5_1_109"/>
          <p:cNvSpPr txBox="1">
            <a:spLocks noGrp="1"/>
          </p:cNvSpPr>
          <p:nvPr>
            <p:ph type="body" idx="1"/>
          </p:nvPr>
        </p:nvSpPr>
        <p:spPr>
          <a:xfrm>
            <a:off x="756325" y="5939275"/>
            <a:ext cx="11435700" cy="9189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sl-SI" sz="1800"/>
              <a:t>Rezultati obdelave podatkov so hierarhično strukturirane datoteke v (več) </a:t>
            </a:r>
            <a:r>
              <a:rPr lang="sl-SI" sz="1800" b="1"/>
              <a:t>standardnih formatov.</a:t>
            </a:r>
            <a:endParaRPr sz="1800" b="1">
              <a:solidFill>
                <a:srgbClr val="FF0000"/>
              </a:solidFill>
            </a:endParaRPr>
          </a:p>
          <a:p>
            <a:pPr marL="457200" lvl="0" indent="-342900" algn="l" rtl="0">
              <a:lnSpc>
                <a:spcPct val="90000"/>
              </a:lnSpc>
              <a:spcBef>
                <a:spcPts val="0"/>
              </a:spcBef>
              <a:spcAft>
                <a:spcPts val="0"/>
              </a:spcAft>
              <a:buSzPts val="1800"/>
              <a:buChar char="-"/>
            </a:pPr>
            <a:r>
              <a:rPr lang="sl-SI" sz="1800"/>
              <a:t>Ko imamo datoteke v standardnih formatih,  si lahko dovolimo </a:t>
            </a:r>
            <a:r>
              <a:rPr lang="sl-SI" sz="1800" u="sng"/>
              <a:t>ISTE</a:t>
            </a:r>
            <a:r>
              <a:rPr lang="sl-SI" sz="1800"/>
              <a:t> podatke shraniti tudi v nestandardne formate za interne potrebe partnerjev (npr. .xlsx datoteke za hitrejše filtriranje na sestankih).</a:t>
            </a:r>
            <a:endParaRPr sz="1800"/>
          </a:p>
        </p:txBody>
      </p:sp>
      <p:pic>
        <p:nvPicPr>
          <p:cNvPr id="655" name="Google Shape;655;g39b3cadeac5_1_109"/>
          <p:cNvPicPr preferRelativeResize="0"/>
          <p:nvPr/>
        </p:nvPicPr>
        <p:blipFill>
          <a:blip r:embed="rId6">
            <a:alphaModFix/>
          </a:blip>
          <a:stretch>
            <a:fillRect/>
          </a:stretch>
        </p:blipFill>
        <p:spPr>
          <a:xfrm>
            <a:off x="1304288" y="4379200"/>
            <a:ext cx="3800475" cy="1466850"/>
          </a:xfrm>
          <a:prstGeom prst="rect">
            <a:avLst/>
          </a:prstGeom>
          <a:noFill/>
          <a:ln>
            <a:noFill/>
          </a:ln>
        </p:spPr>
      </p:pic>
      <p:sp>
        <p:nvSpPr>
          <p:cNvPr id="656" name="Google Shape;656;g39b3cadeac5_1_109"/>
          <p:cNvSpPr txBox="1"/>
          <p:nvPr/>
        </p:nvSpPr>
        <p:spPr>
          <a:xfrm>
            <a:off x="6869125" y="3178375"/>
            <a:ext cx="2635500" cy="2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000">
                <a:solidFill>
                  <a:schemeClr val="accent2"/>
                </a:solidFill>
                <a:latin typeface="Roboto"/>
                <a:ea typeface="Roboto"/>
                <a:cs typeface="Roboto"/>
                <a:sym typeface="Roboto"/>
              </a:rPr>
              <a:t>tabela kontinuirnih numeričnih podatkov</a:t>
            </a:r>
            <a:endParaRPr sz="1000">
              <a:solidFill>
                <a:schemeClr val="accent2"/>
              </a:solidFill>
              <a:latin typeface="Calibri"/>
              <a:ea typeface="Calibri"/>
              <a:cs typeface="Calibri"/>
              <a:sym typeface="Calibri"/>
            </a:endParaRPr>
          </a:p>
        </p:txBody>
      </p:sp>
      <p:sp>
        <p:nvSpPr>
          <p:cNvPr id="657" name="Google Shape;657;g39b3cadeac5_1_109"/>
          <p:cNvSpPr txBox="1"/>
          <p:nvPr/>
        </p:nvSpPr>
        <p:spPr>
          <a:xfrm>
            <a:off x="9792325" y="5758850"/>
            <a:ext cx="1986000" cy="2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000">
                <a:solidFill>
                  <a:schemeClr val="accent2"/>
                </a:solidFill>
                <a:latin typeface="Roboto"/>
                <a:ea typeface="Roboto"/>
                <a:cs typeface="Roboto"/>
                <a:sym typeface="Roboto"/>
              </a:rPr>
              <a:t>Simple Interaction Format (SIF)</a:t>
            </a:r>
            <a:endParaRPr sz="1000">
              <a:solidFill>
                <a:schemeClr val="accent2"/>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1"/>
        <p:cNvGrpSpPr/>
        <p:nvPr/>
      </p:nvGrpSpPr>
      <p:grpSpPr>
        <a:xfrm>
          <a:off x="0" y="0"/>
          <a:ext cx="0" cy="0"/>
          <a:chOff x="0" y="0"/>
          <a:chExt cx="0" cy="0"/>
        </a:xfrm>
      </p:grpSpPr>
      <p:sp>
        <p:nvSpPr>
          <p:cNvPr id="662" name="Google Shape;662;g39b3cadeac5_1_207"/>
          <p:cNvSpPr txBox="1"/>
          <p:nvPr/>
        </p:nvSpPr>
        <p:spPr>
          <a:xfrm>
            <a:off x="711003" y="1286732"/>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Calibri"/>
              <a:buNone/>
            </a:pPr>
            <a:r>
              <a:rPr lang="sl-SI" sz="3500" b="1">
                <a:latin typeface="Calibri"/>
                <a:ea typeface="Calibri"/>
                <a:cs typeface="Calibri"/>
                <a:sym typeface="Calibri"/>
              </a:rPr>
              <a:t>Družboslovje</a:t>
            </a:r>
            <a:endParaRPr/>
          </a:p>
        </p:txBody>
      </p:sp>
      <p:sp>
        <p:nvSpPr>
          <p:cNvPr id="663" name="Google Shape;663;g39b3cadeac5_1_207"/>
          <p:cNvSpPr txBox="1">
            <a:spLocks noGrp="1"/>
          </p:cNvSpPr>
          <p:nvPr>
            <p:ph type="body" idx="1"/>
          </p:nvPr>
        </p:nvSpPr>
        <p:spPr>
          <a:xfrm>
            <a:off x="711003" y="2390279"/>
            <a:ext cx="10515600" cy="2748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sl-SI" sz="2200">
                <a:solidFill>
                  <a:schemeClr val="dk1"/>
                </a:solidFill>
              </a:rPr>
              <a:t>Med glavne aktivnosti, s katerimi raziskovalke in raziskovalci gradivo pripravijo za predajo v ADP, so:</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sl-SI" sz="2200">
                <a:solidFill>
                  <a:schemeClr val="dk1"/>
                </a:solidFill>
              </a:rPr>
              <a:t>slogovno in oblikovno </a:t>
            </a:r>
            <a:r>
              <a:rPr lang="sl-SI" sz="2200" b="1">
                <a:solidFill>
                  <a:schemeClr val="dk1"/>
                </a:solidFill>
              </a:rPr>
              <a:t>urejanje transkripcij</a:t>
            </a:r>
            <a:r>
              <a:rPr lang="sl-SI" sz="2200">
                <a:solidFill>
                  <a:schemeClr val="dk1"/>
                </a:solidFill>
              </a:rPr>
              <a:t>;</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sl-SI" sz="2200" b="1">
                <a:solidFill>
                  <a:schemeClr val="dk1"/>
                </a:solidFill>
              </a:rPr>
              <a:t>deidentifikacija oziroma anonimizacija</a:t>
            </a:r>
            <a:r>
              <a:rPr lang="sl-SI" sz="2200">
                <a:solidFill>
                  <a:schemeClr val="dk1"/>
                </a:solidFill>
              </a:rPr>
              <a:t>: skrb za kakovost podatkov in varovanje zaupnih podatkov;</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sl-SI" sz="2200" b="1">
                <a:solidFill>
                  <a:schemeClr val="dk1"/>
                </a:solidFill>
              </a:rPr>
              <a:t>kodiranje intervjujev</a:t>
            </a:r>
            <a:r>
              <a:rPr lang="sl-SI" sz="2200">
                <a:solidFill>
                  <a:schemeClr val="dk1"/>
                </a:solidFill>
              </a:rPr>
              <a:t>;</a:t>
            </a:r>
            <a:endParaRPr sz="2200">
              <a:solidFill>
                <a:schemeClr val="dk1"/>
              </a:solidFill>
            </a:endParaRPr>
          </a:p>
          <a:p>
            <a:pPr marL="457200" lvl="0" indent="-368300" algn="l" rtl="0">
              <a:lnSpc>
                <a:spcPct val="100000"/>
              </a:lnSpc>
              <a:spcBef>
                <a:spcPts val="0"/>
              </a:spcBef>
              <a:spcAft>
                <a:spcPts val="0"/>
              </a:spcAft>
              <a:buClr>
                <a:schemeClr val="dk1"/>
              </a:buClr>
              <a:buSzPts val="2200"/>
              <a:buChar char="-"/>
            </a:pPr>
            <a:r>
              <a:rPr lang="sl-SI" sz="2200">
                <a:solidFill>
                  <a:schemeClr val="dk1"/>
                </a:solidFill>
              </a:rPr>
              <a:t>opis in </a:t>
            </a:r>
            <a:r>
              <a:rPr lang="sl-SI" sz="2200" b="1">
                <a:solidFill>
                  <a:schemeClr val="dk1"/>
                </a:solidFill>
              </a:rPr>
              <a:t>priprava gradiva</a:t>
            </a:r>
            <a:r>
              <a:rPr lang="sl-SI" sz="2200">
                <a:solidFill>
                  <a:schemeClr val="dk1"/>
                </a:solidFill>
              </a:rPr>
              <a:t> za predajo po navodilih ADP.</a:t>
            </a:r>
            <a:endParaRPr sz="1100" b="1">
              <a:solidFill>
                <a:schemeClr val="dk1"/>
              </a:solidFill>
              <a:latin typeface="Arial"/>
              <a:ea typeface="Arial"/>
              <a:cs typeface="Arial"/>
              <a:sym typeface="Arial"/>
            </a:endParaRPr>
          </a:p>
        </p:txBody>
      </p:sp>
      <p:pic>
        <p:nvPicPr>
          <p:cNvPr id="664" name="Google Shape;664;g39b3cadeac5_1_207" title="obdelava.png"/>
          <p:cNvPicPr preferRelativeResize="0"/>
          <p:nvPr/>
        </p:nvPicPr>
        <p:blipFill>
          <a:blip r:embed="rId4">
            <a:alphaModFix/>
          </a:blip>
          <a:stretch>
            <a:fillRect/>
          </a:stretch>
        </p:blipFill>
        <p:spPr>
          <a:xfrm>
            <a:off x="10590700" y="918900"/>
            <a:ext cx="1361050" cy="133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
        <p:nvSpPr>
          <p:cNvPr id="332" name="Google Shape;332;g39b0bdff035_0_3"/>
          <p:cNvSpPr txBox="1">
            <a:spLocks noGrp="1"/>
          </p:cNvSpPr>
          <p:nvPr>
            <p:ph type="title"/>
          </p:nvPr>
        </p:nvSpPr>
        <p:spPr>
          <a:xfrm>
            <a:off x="731401" y="1587198"/>
            <a:ext cx="9257100" cy="817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br>
              <a:rPr lang="sl-SI" sz="5000" b="1">
                <a:solidFill>
                  <a:srgbClr val="ED7D31"/>
                </a:solidFill>
                <a:latin typeface="Calibri"/>
                <a:ea typeface="Calibri"/>
                <a:cs typeface="Calibri"/>
                <a:sym typeface="Calibri"/>
              </a:rPr>
            </a:br>
            <a:endParaRPr sz="5000" b="1">
              <a:solidFill>
                <a:srgbClr val="ED7D31"/>
              </a:solidFill>
              <a:latin typeface="Calibri"/>
              <a:ea typeface="Calibri"/>
              <a:cs typeface="Calibri"/>
              <a:sym typeface="Calibri"/>
            </a:endParaRPr>
          </a:p>
        </p:txBody>
      </p:sp>
      <p:sp>
        <p:nvSpPr>
          <p:cNvPr id="333" name="Google Shape;333;g39b0bdff035_0_3"/>
          <p:cNvSpPr txBox="1"/>
          <p:nvPr/>
        </p:nvSpPr>
        <p:spPr>
          <a:xfrm>
            <a:off x="606083" y="4325043"/>
            <a:ext cx="111744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334" name="Google Shape;334;g39b0bdff035_0_3"/>
          <p:cNvSpPr/>
          <p:nvPr/>
        </p:nvSpPr>
        <p:spPr>
          <a:xfrm>
            <a:off x="557299" y="995150"/>
            <a:ext cx="7136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D7D31"/>
              </a:buClr>
              <a:buSzPts val="4400"/>
              <a:buFont typeface="Calibri"/>
              <a:buNone/>
            </a:pPr>
            <a:r>
              <a:rPr lang="sl-SI" sz="4400" b="1">
                <a:solidFill>
                  <a:srgbClr val="ED7D31"/>
                </a:solidFill>
                <a:latin typeface="Calibri"/>
                <a:ea typeface="Calibri"/>
                <a:cs typeface="Calibri"/>
                <a:sym typeface="Calibri"/>
              </a:rPr>
              <a:t>Cilji projekta</a:t>
            </a:r>
            <a:endParaRPr sz="4400" b="0" i="0" u="none" strike="noStrike" cap="none">
              <a:solidFill>
                <a:srgbClr val="000000"/>
              </a:solidFill>
              <a:latin typeface="Calibri"/>
              <a:ea typeface="Calibri"/>
              <a:cs typeface="Calibri"/>
              <a:sym typeface="Calibri"/>
            </a:endParaRPr>
          </a:p>
        </p:txBody>
      </p:sp>
      <p:sp>
        <p:nvSpPr>
          <p:cNvPr id="335" name="Google Shape;335;g39b0bdff035_0_3"/>
          <p:cNvSpPr/>
          <p:nvPr/>
        </p:nvSpPr>
        <p:spPr>
          <a:xfrm>
            <a:off x="557300" y="2148492"/>
            <a:ext cx="9893100" cy="461700"/>
          </a:xfrm>
          <a:prstGeom prst="rect">
            <a:avLst/>
          </a:prstGeom>
          <a:noFill/>
          <a:ln>
            <a:noFill/>
          </a:ln>
        </p:spPr>
        <p:txBody>
          <a:bodyPr spcFirstLastPara="1" wrap="square" lIns="91425" tIns="45700" rIns="91425" bIns="45700" anchor="t" anchorCtr="0">
            <a:noAutofit/>
          </a:bodyPr>
          <a:lstStyle/>
          <a:p>
            <a:pPr marL="342900" marR="0" lvl="0" indent="-1905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36" name="Google Shape;336;g39b0bdff035_0_3"/>
          <p:cNvSpPr txBox="1"/>
          <p:nvPr/>
        </p:nvSpPr>
        <p:spPr>
          <a:xfrm>
            <a:off x="556200" y="1984375"/>
            <a:ext cx="11079600" cy="3740400"/>
          </a:xfrm>
          <a:prstGeom prst="rect">
            <a:avLst/>
          </a:prstGeom>
          <a:noFill/>
          <a:ln>
            <a:noFill/>
          </a:ln>
        </p:spPr>
        <p:txBody>
          <a:bodyPr spcFirstLastPara="1" wrap="square" lIns="91425" tIns="45700" rIns="91425" bIns="45700" anchor="t" anchorCtr="0">
            <a:spAutoFit/>
          </a:bodyPr>
          <a:lstStyle/>
          <a:p>
            <a:pPr marL="457200" lvl="0" indent="-361950" algn="l" rtl="0">
              <a:spcBef>
                <a:spcPts val="0"/>
              </a:spcBef>
              <a:spcAft>
                <a:spcPts val="0"/>
              </a:spcAft>
              <a:buClr>
                <a:schemeClr val="dk1"/>
              </a:buClr>
              <a:buSzPts val="2100"/>
              <a:buFont typeface="Calibri"/>
              <a:buChar char="●"/>
            </a:pPr>
            <a:r>
              <a:rPr lang="sl-SI" sz="2100" b="1">
                <a:solidFill>
                  <a:schemeClr val="dk1"/>
                </a:solidFill>
                <a:latin typeface="Calibri"/>
                <a:ea typeface="Calibri"/>
                <a:cs typeface="Calibri"/>
                <a:sym typeface="Calibri"/>
              </a:rPr>
              <a:t>Prilagoditev</a:t>
            </a:r>
            <a:r>
              <a:rPr lang="sl-SI" sz="2100">
                <a:solidFill>
                  <a:schemeClr val="dk1"/>
                </a:solidFill>
                <a:latin typeface="Calibri"/>
                <a:ea typeface="Calibri"/>
                <a:cs typeface="Calibri"/>
                <a:sym typeface="Calibri"/>
              </a:rPr>
              <a:t> javnih raziskovalnih organizacij in CTK UL za delovanje v skladu </a:t>
            </a:r>
            <a:r>
              <a:rPr lang="sl-SI" sz="2100" b="1">
                <a:solidFill>
                  <a:schemeClr val="dk1"/>
                </a:solidFill>
                <a:latin typeface="Calibri"/>
                <a:ea typeface="Calibri"/>
                <a:cs typeface="Calibri"/>
                <a:sym typeface="Calibri"/>
              </a:rPr>
              <a:t>z načeli odprte znanosti.</a:t>
            </a:r>
            <a:br>
              <a:rPr lang="sl-SI" sz="21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sl-SI" sz="2100" b="1">
                <a:solidFill>
                  <a:schemeClr val="dk1"/>
                </a:solidFill>
                <a:latin typeface="Calibri"/>
                <a:ea typeface="Calibri"/>
                <a:cs typeface="Calibri"/>
                <a:sym typeface="Calibri"/>
              </a:rPr>
              <a:t>Izvajanje usposabljanj</a:t>
            </a:r>
            <a:r>
              <a:rPr lang="sl-SI" sz="2100">
                <a:solidFill>
                  <a:schemeClr val="dk1"/>
                </a:solidFill>
                <a:latin typeface="Calibri"/>
                <a:ea typeface="Calibri"/>
                <a:cs typeface="Calibri"/>
                <a:sym typeface="Calibri"/>
              </a:rPr>
              <a:t> o praksah odprte znanosti in načelih FAIR (Findable, Accessible, Interoperable, Reusable - najdljivost, dostopnost, interoperabilnost, uporabljivost).</a:t>
            </a:r>
            <a:br>
              <a:rPr lang="sl-SI" sz="21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sl-SI" sz="2100">
                <a:solidFill>
                  <a:schemeClr val="dk1"/>
                </a:solidFill>
                <a:latin typeface="Calibri"/>
                <a:ea typeface="Calibri"/>
                <a:cs typeface="Calibri"/>
                <a:sym typeface="Calibri"/>
              </a:rPr>
              <a:t>Specializirana </a:t>
            </a:r>
            <a:r>
              <a:rPr lang="sl-SI" sz="2100" b="1">
                <a:solidFill>
                  <a:schemeClr val="dk1"/>
                </a:solidFill>
                <a:latin typeface="Calibri"/>
                <a:ea typeface="Calibri"/>
                <a:cs typeface="Calibri"/>
                <a:sym typeface="Calibri"/>
              </a:rPr>
              <a:t>usposabljanja za podatkovne strokovnjake</a:t>
            </a:r>
            <a:r>
              <a:rPr lang="sl-SI" sz="2100">
                <a:solidFill>
                  <a:schemeClr val="dk1"/>
                </a:solidFill>
                <a:latin typeface="Calibri"/>
                <a:ea typeface="Calibri"/>
                <a:cs typeface="Calibri"/>
                <a:sym typeface="Calibri"/>
              </a:rPr>
              <a:t> in podporne službe.</a:t>
            </a:r>
            <a:br>
              <a:rPr lang="sl-SI" sz="21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sl-SI" sz="2100" b="1">
                <a:solidFill>
                  <a:schemeClr val="dk1"/>
                </a:solidFill>
                <a:latin typeface="Calibri"/>
                <a:ea typeface="Calibri"/>
                <a:cs typeface="Calibri"/>
                <a:sym typeface="Calibri"/>
              </a:rPr>
              <a:t>Priprava in razširjanje priročnikov </a:t>
            </a:r>
            <a:r>
              <a:rPr lang="sl-SI" sz="2100">
                <a:solidFill>
                  <a:schemeClr val="dk1"/>
                </a:solidFill>
                <a:latin typeface="Calibri"/>
                <a:ea typeface="Calibri"/>
                <a:cs typeface="Calibri"/>
                <a:sym typeface="Calibri"/>
              </a:rPr>
              <a:t>za delovanje v skladu z načeli odprte znanosti, s poudarkom na ravnanju raziskovalnih podatkov.</a:t>
            </a:r>
            <a:br>
              <a:rPr lang="sl-SI" sz="21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sl-SI" sz="2100">
                <a:solidFill>
                  <a:schemeClr val="dk1"/>
                </a:solidFill>
                <a:latin typeface="Calibri"/>
                <a:ea typeface="Calibri"/>
                <a:cs typeface="Calibri"/>
                <a:sym typeface="Calibri"/>
              </a:rPr>
              <a:t>Celovita prilagoditev delovanja partnerjev – vzpostavitev </a:t>
            </a:r>
            <a:r>
              <a:rPr lang="sl-SI" sz="2100" b="1">
                <a:solidFill>
                  <a:schemeClr val="dk1"/>
                </a:solidFill>
                <a:latin typeface="Calibri"/>
                <a:ea typeface="Calibri"/>
                <a:cs typeface="Calibri"/>
                <a:sym typeface="Calibri"/>
              </a:rPr>
              <a:t>trajnih struktur in praks odprte znanosti</a:t>
            </a:r>
            <a:r>
              <a:rPr lang="sl-SI" sz="2100">
                <a:solidFill>
                  <a:schemeClr val="dk1"/>
                </a:solidFill>
                <a:latin typeface="Calibri"/>
                <a:ea typeface="Calibri"/>
                <a:cs typeface="Calibri"/>
                <a:sym typeface="Calibri"/>
              </a:rPr>
              <a:t>.</a:t>
            </a:r>
            <a:endParaRPr sz="2900">
              <a:solidFill>
                <a:schemeClr val="dk1"/>
              </a:solidFill>
              <a:latin typeface="Calibri"/>
              <a:ea typeface="Calibri"/>
              <a:cs typeface="Calibri"/>
              <a:sym typeface="Calibri"/>
            </a:endParaRPr>
          </a:p>
        </p:txBody>
      </p:sp>
      <p:pic>
        <p:nvPicPr>
          <p:cNvPr id="337" name="Google Shape;337;g39b0bdff035_0_3"/>
          <p:cNvPicPr preferRelativeResize="0"/>
          <p:nvPr/>
        </p:nvPicPr>
        <p:blipFill rotWithShape="1">
          <a:blip r:embed="rId4">
            <a:alphaModFix/>
          </a:blip>
          <a:srcRect/>
          <a:stretch/>
        </p:blipFill>
        <p:spPr>
          <a:xfrm>
            <a:off x="2602689" y="5849716"/>
            <a:ext cx="6986623" cy="60965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8"/>
        <p:cNvGrpSpPr/>
        <p:nvPr/>
      </p:nvGrpSpPr>
      <p:grpSpPr>
        <a:xfrm>
          <a:off x="0" y="0"/>
          <a:ext cx="0" cy="0"/>
          <a:chOff x="0" y="0"/>
          <a:chExt cx="0" cy="0"/>
        </a:xfrm>
      </p:grpSpPr>
      <p:sp>
        <p:nvSpPr>
          <p:cNvPr id="669" name="Google Shape;669;g39b3cadeac5_1_214"/>
          <p:cNvSpPr txBox="1">
            <a:spLocks noGrp="1"/>
          </p:cNvSpPr>
          <p:nvPr>
            <p:ph type="title"/>
          </p:nvPr>
        </p:nvSpPr>
        <p:spPr>
          <a:xfrm>
            <a:off x="647703" y="736697"/>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Dodatne informacije o intervjuju</a:t>
            </a:r>
            <a:endParaRPr/>
          </a:p>
        </p:txBody>
      </p:sp>
      <p:sp>
        <p:nvSpPr>
          <p:cNvPr id="670" name="Google Shape;670;g39b3cadeac5_1_214"/>
          <p:cNvSpPr txBox="1"/>
          <p:nvPr/>
        </p:nvSpPr>
        <p:spPr>
          <a:xfrm>
            <a:off x="230550" y="5498975"/>
            <a:ext cx="3731700" cy="10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800" i="1" u="sng">
                <a:solidFill>
                  <a:schemeClr val="hlink"/>
                </a:solidFill>
                <a:latin typeface="Calibri"/>
                <a:ea typeface="Calibri"/>
                <a:cs typeface="Calibri"/>
                <a:sym typeface="Calibri"/>
                <a:hlinkClick r:id="rId4"/>
              </a:rPr>
              <a:t>Priročnik za ravnanje s kvalitativnimi podatki za potrebe  arhiviranja in objave v ADP. Bezjak S., (2024)</a:t>
            </a:r>
            <a:endParaRPr/>
          </a:p>
          <a:p>
            <a:pPr marL="0" marR="0" lvl="0" indent="0" algn="l" rtl="0">
              <a:lnSpc>
                <a:spcPct val="100000"/>
              </a:lnSpc>
              <a:spcBef>
                <a:spcPts val="0"/>
              </a:spcBef>
              <a:spcAft>
                <a:spcPts val="0"/>
              </a:spcAft>
              <a:buClr>
                <a:srgbClr val="000000"/>
              </a:buClr>
              <a:buSzPts val="1800"/>
              <a:buFont typeface="Arial"/>
              <a:buNone/>
            </a:pPr>
            <a:endParaRPr sz="1800" i="1">
              <a:latin typeface="Calibri"/>
              <a:ea typeface="Calibri"/>
              <a:cs typeface="Calibri"/>
              <a:sym typeface="Calibri"/>
            </a:endParaRPr>
          </a:p>
        </p:txBody>
      </p:sp>
      <p:sp>
        <p:nvSpPr>
          <p:cNvPr id="671" name="Google Shape;671;g39b3cadeac5_1_214"/>
          <p:cNvSpPr txBox="1"/>
          <p:nvPr/>
        </p:nvSpPr>
        <p:spPr>
          <a:xfrm>
            <a:off x="908550" y="1554200"/>
            <a:ext cx="10374900" cy="46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SI" sz="2000" b="0" i="0" u="none" strike="noStrike" cap="none">
                <a:solidFill>
                  <a:schemeClr val="dk1"/>
                </a:solidFill>
                <a:latin typeface="Calibri"/>
                <a:ea typeface="Calibri"/>
                <a:cs typeface="Calibri"/>
                <a:sym typeface="Calibri"/>
              </a:rPr>
              <a:t>Dodatne informacije, ki opišejo okoliščine in temo intervjuja, avtorji predstavijo v ločenem dokumentu Preglednica intervjujev. </a:t>
            </a:r>
            <a:endParaRPr sz="2000" b="0" i="0" u="none" strike="noStrike" cap="none">
              <a:solidFill>
                <a:srgbClr val="000000"/>
              </a:solidFill>
              <a:latin typeface="Calibri"/>
              <a:ea typeface="Calibri"/>
              <a:cs typeface="Calibri"/>
              <a:sym typeface="Calibri"/>
            </a:endParaRPr>
          </a:p>
        </p:txBody>
      </p:sp>
      <p:graphicFrame>
        <p:nvGraphicFramePr>
          <p:cNvPr id="672" name="Google Shape;672;g39b3cadeac5_1_214"/>
          <p:cNvGraphicFramePr/>
          <p:nvPr/>
        </p:nvGraphicFramePr>
        <p:xfrm>
          <a:off x="479725" y="2476875"/>
          <a:ext cx="11344700" cy="4206180"/>
        </p:xfrm>
        <a:graphic>
          <a:graphicData uri="http://schemas.openxmlformats.org/drawingml/2006/table">
            <a:tbl>
              <a:tblPr>
                <a:noFill/>
                <a:tableStyleId>{DE6126B7-11C3-4656-B783-A69A9618CC94}</a:tableStyleId>
              </a:tblPr>
              <a:tblGrid>
                <a:gridCol w="5672350">
                  <a:extLst>
                    <a:ext uri="{9D8B030D-6E8A-4147-A177-3AD203B41FA5}">
                      <a16:colId xmlns:a16="http://schemas.microsoft.com/office/drawing/2014/main" val="20000"/>
                    </a:ext>
                  </a:extLst>
                </a:gridCol>
                <a:gridCol w="5672350">
                  <a:extLst>
                    <a:ext uri="{9D8B030D-6E8A-4147-A177-3AD203B41FA5}">
                      <a16:colId xmlns:a16="http://schemas.microsoft.com/office/drawing/2014/main" val="20001"/>
                    </a:ext>
                  </a:extLst>
                </a:gridCol>
              </a:tblGrid>
              <a:tr h="434525">
                <a:tc>
                  <a:txBody>
                    <a:bodyPr/>
                    <a:lstStyle/>
                    <a:p>
                      <a:pPr marL="0" marR="0" lvl="0" indent="0" algn="l" rtl="0">
                        <a:lnSpc>
                          <a:spcPct val="100000"/>
                        </a:lnSpc>
                        <a:spcBef>
                          <a:spcPts val="0"/>
                        </a:spcBef>
                        <a:spcAft>
                          <a:spcPts val="0"/>
                        </a:spcAft>
                        <a:buClr>
                          <a:srgbClr val="000000"/>
                        </a:buClr>
                        <a:buSzPts val="1800"/>
                        <a:buFont typeface="Arial"/>
                        <a:buNone/>
                      </a:pPr>
                      <a:r>
                        <a:rPr lang="sl-SI" sz="1800" u="none" strike="noStrike" cap="none">
                          <a:solidFill>
                            <a:schemeClr val="dk1"/>
                          </a:solidFill>
                          <a:latin typeface="Calibri"/>
                          <a:ea typeface="Calibri"/>
                          <a:cs typeface="Calibri"/>
                          <a:sym typeface="Calibri"/>
                        </a:rPr>
                        <a:t>Obvezna polja v preglednici:</a:t>
                      </a:r>
                      <a:endParaRPr sz="1800"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800"/>
                        <a:buFont typeface="Arial"/>
                        <a:buNone/>
                      </a:pPr>
                      <a:r>
                        <a:rPr lang="sl-SI" sz="1800" u="none" strike="noStrike" cap="none">
                          <a:latin typeface="Calibri"/>
                          <a:ea typeface="Calibri"/>
                          <a:cs typeface="Calibri"/>
                          <a:sym typeface="Calibri"/>
                        </a:rPr>
                        <a:t>Izbirne vsebine – demografija:</a:t>
                      </a:r>
                      <a:endParaRPr sz="18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563450">
                <a:tc>
                  <a:txBody>
                    <a:bodyPr/>
                    <a:lstStyle/>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številka intervjuja</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starost oz. leto rojstva intervjuvanca</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spol intervjuvanca</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datum intervjuja</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lokacija intervjuja (doma, pisarna, park …)</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št. strani prepisa</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ime podatkovne datoteke z besedilom intervjuja</a:t>
                      </a:r>
                      <a:endParaRPr sz="180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txBody>
                  <a:tcPr marL="91425" marR="91425" marT="91425" marB="91425"/>
                </a:tc>
                <a:tc>
                  <a:txBody>
                    <a:bodyPr/>
                    <a:lstStyle/>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kraj prebivanja ali regija</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etnična pripadnost</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država rojstva</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delo oziroma zaposlitev (zaposlitveni status, položaj na delovnem mestu); če ni zaposlitve (nezaposlen, se izobražuje (dijak, študent), poklicno usposabljanje, trajna delovna nezmožnost, upokojenec, gospodinjec …)</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poklic oziroma poklicna kvalifikacija</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izobrazba oz. zadnja šola, ki ste jo končali, redno ali izredno: stopnja in smer/področje</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teme intervjuja</a:t>
                      </a:r>
                      <a:endParaRPr sz="180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sl-SI" sz="1800" u="none" strike="noStrike" cap="none">
                          <a:solidFill>
                            <a:schemeClr val="dk1"/>
                          </a:solidFill>
                          <a:latin typeface="Calibri"/>
                          <a:ea typeface="Calibri"/>
                          <a:cs typeface="Calibri"/>
                          <a:sym typeface="Calibri"/>
                        </a:rPr>
                        <a:t>drugo</a:t>
                      </a:r>
                      <a:endParaRPr sz="18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
        <p:nvSpPr>
          <p:cNvPr id="673" name="Google Shape;673;g39b3cadeac5_1_214"/>
          <p:cNvSpPr txBox="1"/>
          <p:nvPr/>
        </p:nvSpPr>
        <p:spPr>
          <a:xfrm>
            <a:off x="8410400" y="1919025"/>
            <a:ext cx="1896600" cy="4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latin typeface="Calibri"/>
                <a:ea typeface="Calibri"/>
                <a:cs typeface="Calibri"/>
                <a:sym typeface="Calibri"/>
              </a:rPr>
              <a:t>PRIMER</a:t>
            </a:r>
            <a:endParaRPr sz="2800">
              <a:latin typeface="Calibri"/>
              <a:ea typeface="Calibri"/>
              <a:cs typeface="Calibri"/>
              <a:sym typeface="Calibri"/>
            </a:endParaRPr>
          </a:p>
        </p:txBody>
      </p:sp>
      <p:pic>
        <p:nvPicPr>
          <p:cNvPr id="674" name="Google Shape;674;g39b3cadeac5_1_214" title="obdelava.png"/>
          <p:cNvPicPr preferRelativeResize="0"/>
          <p:nvPr/>
        </p:nvPicPr>
        <p:blipFill>
          <a:blip r:embed="rId5">
            <a:alphaModFix/>
          </a:blip>
          <a:stretch>
            <a:fillRect/>
          </a:stretch>
        </p:blipFill>
        <p:spPr>
          <a:xfrm>
            <a:off x="10590700" y="918900"/>
            <a:ext cx="1361050" cy="1330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g39b3cadeac5_1_537"/>
          <p:cNvPicPr preferRelativeResize="0"/>
          <p:nvPr/>
        </p:nvPicPr>
        <p:blipFill>
          <a:blip r:embed="rId3">
            <a:alphaModFix/>
          </a:blip>
          <a:stretch>
            <a:fillRect/>
          </a:stretch>
        </p:blipFill>
        <p:spPr>
          <a:xfrm>
            <a:off x="152400" y="57100"/>
            <a:ext cx="9738300" cy="6800900"/>
          </a:xfrm>
          <a:prstGeom prst="rect">
            <a:avLst/>
          </a:prstGeom>
          <a:noFill/>
          <a:ln>
            <a:noFill/>
          </a:ln>
        </p:spPr>
      </p:pic>
      <p:pic>
        <p:nvPicPr>
          <p:cNvPr id="680" name="Google Shape;680;g39b3cadeac5_1_537" title="obdelava.png"/>
          <p:cNvPicPr preferRelativeResize="0"/>
          <p:nvPr/>
        </p:nvPicPr>
        <p:blipFill>
          <a:blip r:embed="rId4">
            <a:alphaModFix/>
          </a:blip>
          <a:stretch>
            <a:fillRect/>
          </a:stretch>
        </p:blipFill>
        <p:spPr>
          <a:xfrm>
            <a:off x="10590700" y="918900"/>
            <a:ext cx="1361050" cy="1330100"/>
          </a:xfrm>
          <a:prstGeom prst="rect">
            <a:avLst/>
          </a:prstGeom>
          <a:noFill/>
          <a:ln>
            <a:noFill/>
          </a:ln>
        </p:spPr>
      </p:pic>
      <p:sp>
        <p:nvSpPr>
          <p:cNvPr id="681" name="Google Shape;681;g39b3cadeac5_1_537"/>
          <p:cNvSpPr txBox="1"/>
          <p:nvPr/>
        </p:nvSpPr>
        <p:spPr>
          <a:xfrm>
            <a:off x="9944309" y="2427355"/>
            <a:ext cx="1896600" cy="4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latin typeface="Calibri"/>
                <a:ea typeface="Calibri"/>
                <a:cs typeface="Calibri"/>
                <a:sym typeface="Calibri"/>
              </a:rPr>
              <a:t>PRIMER</a:t>
            </a:r>
            <a:endParaRPr sz="28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5"/>
        <p:cNvGrpSpPr/>
        <p:nvPr/>
      </p:nvGrpSpPr>
      <p:grpSpPr>
        <a:xfrm>
          <a:off x="0" y="0"/>
          <a:ext cx="0" cy="0"/>
          <a:chOff x="0" y="0"/>
          <a:chExt cx="0" cy="0"/>
        </a:xfrm>
      </p:grpSpPr>
      <p:sp>
        <p:nvSpPr>
          <p:cNvPr id="686" name="Google Shape;686;g39b3cadeac5_1_124"/>
          <p:cNvSpPr txBox="1">
            <a:spLocks noGrp="1"/>
          </p:cNvSpPr>
          <p:nvPr>
            <p:ph type="title"/>
          </p:nvPr>
        </p:nvSpPr>
        <p:spPr>
          <a:xfrm>
            <a:off x="838203" y="1704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Vprašanja</a:t>
            </a:r>
            <a:endParaRPr sz="5000" b="1">
              <a:solidFill>
                <a:srgbClr val="ED7D31"/>
              </a:solidFill>
              <a:latin typeface="Calibri"/>
              <a:ea typeface="Calibri"/>
              <a:cs typeface="Calibri"/>
              <a:sym typeface="Calibri"/>
            </a:endParaRPr>
          </a:p>
        </p:txBody>
      </p:sp>
      <p:sp>
        <p:nvSpPr>
          <p:cNvPr id="687" name="Google Shape;687;g39b3cadeac5_1_124"/>
          <p:cNvSpPr txBox="1"/>
          <p:nvPr/>
        </p:nvSpPr>
        <p:spPr>
          <a:xfrm>
            <a:off x="838200" y="4979845"/>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pic>
        <p:nvPicPr>
          <p:cNvPr id="688" name="Google Shape;688;g39b3cadeac5_1_124" title="obdelava.png"/>
          <p:cNvPicPr preferRelativeResize="0"/>
          <p:nvPr/>
        </p:nvPicPr>
        <p:blipFill>
          <a:blip r:embed="rId4">
            <a:alphaModFix/>
          </a:blip>
          <a:stretch>
            <a:fillRect/>
          </a:stretch>
        </p:blipFill>
        <p:spPr>
          <a:xfrm>
            <a:off x="10590700" y="918900"/>
            <a:ext cx="1361050" cy="1330100"/>
          </a:xfrm>
          <a:prstGeom prst="rect">
            <a:avLst/>
          </a:prstGeom>
          <a:noFill/>
          <a:ln>
            <a:noFill/>
          </a:ln>
        </p:spPr>
      </p:pic>
      <p:sp>
        <p:nvSpPr>
          <p:cNvPr id="689" name="Google Shape;689;g39b3cadeac5_1_124"/>
          <p:cNvSpPr txBox="1">
            <a:spLocks noGrp="1"/>
          </p:cNvSpPr>
          <p:nvPr>
            <p:ph type="body" idx="1"/>
          </p:nvPr>
        </p:nvSpPr>
        <p:spPr>
          <a:xfrm>
            <a:off x="838200" y="3329999"/>
            <a:ext cx="10515600" cy="3207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ts val="1600"/>
              <a:buNone/>
            </a:pPr>
            <a:r>
              <a:rPr lang="sl-SI" sz="2600"/>
              <a:t>Ali ste v raziskovalni skupini opredelili protokole za delo s podatki?</a:t>
            </a:r>
            <a:endParaRPr sz="3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39b3cadeac5_1_611"/>
          <p:cNvSpPr txBox="1">
            <a:spLocks noGrp="1"/>
          </p:cNvSpPr>
          <p:nvPr>
            <p:ph type="title"/>
          </p:nvPr>
        </p:nvSpPr>
        <p:spPr>
          <a:xfrm>
            <a:off x="489300" y="458426"/>
            <a:ext cx="10515600" cy="7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OHRANJANJE PODATKOV</a:t>
            </a:r>
            <a:endParaRPr/>
          </a:p>
        </p:txBody>
      </p:sp>
      <p:pic>
        <p:nvPicPr>
          <p:cNvPr id="696" name="Google Shape;696;g39b3cadeac5_1_611"/>
          <p:cNvPicPr preferRelativeResize="0"/>
          <p:nvPr/>
        </p:nvPicPr>
        <p:blipFill>
          <a:blip r:embed="rId3">
            <a:alphaModFix/>
          </a:blip>
          <a:stretch>
            <a:fillRect/>
          </a:stretch>
        </p:blipFill>
        <p:spPr>
          <a:xfrm>
            <a:off x="412000" y="1675851"/>
            <a:ext cx="7273350" cy="4258549"/>
          </a:xfrm>
          <a:prstGeom prst="rect">
            <a:avLst/>
          </a:prstGeom>
          <a:noFill/>
          <a:ln>
            <a:noFill/>
          </a:ln>
        </p:spPr>
      </p:pic>
      <p:sp>
        <p:nvSpPr>
          <p:cNvPr id="697" name="Google Shape;697;g39b3cadeac5_1_611"/>
          <p:cNvSpPr txBox="1"/>
          <p:nvPr/>
        </p:nvSpPr>
        <p:spPr>
          <a:xfrm>
            <a:off x="7834875" y="2367000"/>
            <a:ext cx="3867600" cy="237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l-SI" sz="1800">
                <a:solidFill>
                  <a:schemeClr val="dk1"/>
                </a:solidFill>
                <a:latin typeface="Calibri"/>
                <a:ea typeface="Calibri"/>
                <a:cs typeface="Calibri"/>
                <a:sym typeface="Calibri"/>
              </a:rPr>
              <a:t>Se nanaša na </a:t>
            </a:r>
            <a:r>
              <a:rPr lang="sl-SI" sz="1800" b="1">
                <a:solidFill>
                  <a:schemeClr val="accent2"/>
                </a:solidFill>
                <a:latin typeface="Calibri"/>
                <a:ea typeface="Calibri"/>
                <a:cs typeface="Calibri"/>
                <a:sym typeface="Calibri"/>
              </a:rPr>
              <a:t>shranjevanje/hrambo podatkov med raziskovanjem</a:t>
            </a:r>
            <a:r>
              <a:rPr lang="sl-SI" sz="1800">
                <a:solidFill>
                  <a:schemeClr val="dk1"/>
                </a:solidFill>
                <a:latin typeface="Calibri"/>
                <a:ea typeface="Calibri"/>
                <a:cs typeface="Calibri"/>
                <a:sym typeface="Calibri"/>
              </a:rPr>
              <a:t>, izdelavo varnostnih preslikav in druge aktivnosti, ki preprečujejo izgubo podatkov in spremne dokumentacije, potrebne za razumevanje postopkov in vsebine dela.</a:t>
            </a:r>
            <a:endParaRPr sz="1800">
              <a:solidFill>
                <a:schemeClr val="dk1"/>
              </a:solidFill>
              <a:latin typeface="Calibri"/>
              <a:ea typeface="Calibri"/>
              <a:cs typeface="Calibri"/>
              <a:sym typeface="Calibri"/>
            </a:endParaRPr>
          </a:p>
        </p:txBody>
      </p:sp>
      <p:pic>
        <p:nvPicPr>
          <p:cNvPr id="698" name="Google Shape;698;g39b3cadeac5_1_611" title="ohranjanje.png"/>
          <p:cNvPicPr preferRelativeResize="0"/>
          <p:nvPr/>
        </p:nvPicPr>
        <p:blipFill>
          <a:blip r:embed="rId4">
            <a:alphaModFix/>
          </a:blip>
          <a:stretch>
            <a:fillRect/>
          </a:stretch>
        </p:blipFill>
        <p:spPr>
          <a:xfrm>
            <a:off x="10594300" y="919500"/>
            <a:ext cx="1329500" cy="1329500"/>
          </a:xfrm>
          <a:prstGeom prst="rect">
            <a:avLst/>
          </a:prstGeom>
          <a:noFill/>
          <a:ln>
            <a:noFill/>
          </a:ln>
        </p:spPr>
      </p:pic>
      <p:sp>
        <p:nvSpPr>
          <p:cNvPr id="699" name="Google Shape;699;g39b3cadeac5_1_611"/>
          <p:cNvSpPr txBox="1"/>
          <p:nvPr/>
        </p:nvSpPr>
        <p:spPr>
          <a:xfrm>
            <a:off x="594225" y="6302750"/>
            <a:ext cx="3487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https://nrrp.odprtaznanost.si/ohranjanje-podatkov/</a:t>
            </a:r>
            <a:endParaRPr sz="12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39bab3d27e7_1_89"/>
          <p:cNvSpPr txBox="1">
            <a:spLocks noGrp="1"/>
          </p:cNvSpPr>
          <p:nvPr>
            <p:ph type="title"/>
          </p:nvPr>
        </p:nvSpPr>
        <p:spPr>
          <a:xfrm>
            <a:off x="489300" y="458426"/>
            <a:ext cx="10515600" cy="7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OHRANJANJE PODATKOV</a:t>
            </a:r>
            <a:endParaRPr/>
          </a:p>
        </p:txBody>
      </p:sp>
      <p:pic>
        <p:nvPicPr>
          <p:cNvPr id="706" name="Google Shape;706;g39bab3d27e7_1_89"/>
          <p:cNvPicPr preferRelativeResize="0"/>
          <p:nvPr/>
        </p:nvPicPr>
        <p:blipFill>
          <a:blip r:embed="rId3">
            <a:alphaModFix/>
          </a:blip>
          <a:stretch>
            <a:fillRect/>
          </a:stretch>
        </p:blipFill>
        <p:spPr>
          <a:xfrm>
            <a:off x="489300" y="1604850"/>
            <a:ext cx="6617724" cy="3874674"/>
          </a:xfrm>
          <a:prstGeom prst="rect">
            <a:avLst/>
          </a:prstGeom>
          <a:noFill/>
          <a:ln>
            <a:noFill/>
          </a:ln>
        </p:spPr>
      </p:pic>
      <p:pic>
        <p:nvPicPr>
          <p:cNvPr id="707" name="Google Shape;707;g39bab3d27e7_1_89"/>
          <p:cNvPicPr preferRelativeResize="0"/>
          <p:nvPr/>
        </p:nvPicPr>
        <p:blipFill>
          <a:blip r:embed="rId4">
            <a:alphaModFix/>
          </a:blip>
          <a:stretch>
            <a:fillRect/>
          </a:stretch>
        </p:blipFill>
        <p:spPr>
          <a:xfrm>
            <a:off x="7359000" y="1451525"/>
            <a:ext cx="2667000" cy="638175"/>
          </a:xfrm>
          <a:prstGeom prst="rect">
            <a:avLst/>
          </a:prstGeom>
          <a:noFill/>
          <a:ln>
            <a:noFill/>
          </a:ln>
        </p:spPr>
      </p:pic>
      <p:sp>
        <p:nvSpPr>
          <p:cNvPr id="708" name="Google Shape;708;g39bab3d27e7_1_89"/>
          <p:cNvSpPr txBox="1"/>
          <p:nvPr/>
        </p:nvSpPr>
        <p:spPr>
          <a:xfrm>
            <a:off x="7645475" y="2192950"/>
            <a:ext cx="3977400" cy="460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sl-SI" sz="1800">
                <a:solidFill>
                  <a:srgbClr val="333333"/>
                </a:solidFill>
                <a:highlight>
                  <a:srgbClr val="FFFFFF"/>
                </a:highlight>
                <a:latin typeface="Calibri"/>
                <a:ea typeface="Calibri"/>
                <a:cs typeface="Calibri"/>
                <a:sym typeface="Calibri"/>
              </a:rPr>
              <a:t>Raziskovalne podatke, metapodatke ter varnostne kopije moramo med raziskavo zaščititi pred izgubo, poškodovanjem ali drugimi nepooblaščenimi posegi. V NRRP opišemo, kako bomo gradivo ohranjali med izvajanjem raziskave:</a:t>
            </a:r>
            <a:endParaRPr sz="1800">
              <a:solidFill>
                <a:srgbClr val="333333"/>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sl-SI" sz="1800" b="1">
                <a:solidFill>
                  <a:srgbClr val="333333"/>
                </a:solidFill>
                <a:highlight>
                  <a:srgbClr val="FFFFFF"/>
                </a:highlight>
                <a:latin typeface="Calibri"/>
                <a:ea typeface="Calibri"/>
                <a:cs typeface="Calibri"/>
                <a:sym typeface="Calibri"/>
              </a:rPr>
              <a:t>Varna hramba:</a:t>
            </a:r>
            <a:r>
              <a:rPr lang="sl-SI" sz="1800">
                <a:solidFill>
                  <a:srgbClr val="333333"/>
                </a:solidFill>
                <a:highlight>
                  <a:srgbClr val="FFFFFF"/>
                </a:highlight>
                <a:latin typeface="Calibri"/>
                <a:ea typeface="Calibri"/>
                <a:cs typeface="Calibri"/>
                <a:sym typeface="Calibri"/>
              </a:rPr>
              <a:t> opišimo, kje bomo podatke hranili med raziskovanjem in kako pogosto bomo delali varnostne kopije.</a:t>
            </a:r>
            <a:endParaRPr sz="1800">
              <a:solidFill>
                <a:srgbClr val="333333"/>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sl-SI" sz="1800" b="1">
                <a:solidFill>
                  <a:srgbClr val="333333"/>
                </a:solidFill>
                <a:highlight>
                  <a:srgbClr val="FFFFFF"/>
                </a:highlight>
                <a:latin typeface="Calibri"/>
                <a:ea typeface="Calibri"/>
                <a:cs typeface="Calibri"/>
                <a:sym typeface="Calibri"/>
              </a:rPr>
              <a:t>Nadzor nad podatki</a:t>
            </a:r>
            <a:r>
              <a:rPr lang="sl-SI" sz="1800">
                <a:solidFill>
                  <a:srgbClr val="333333"/>
                </a:solidFill>
                <a:highlight>
                  <a:srgbClr val="FFFFFF"/>
                </a:highlight>
                <a:latin typeface="Calibri"/>
                <a:ea typeface="Calibri"/>
                <a:cs typeface="Calibri"/>
                <a:sym typeface="Calibri"/>
              </a:rPr>
              <a:t>: opišimo, kdo bo imel dostop do podatkov med raziskovanjem, s katerimi ukrepi bomo nadzorovali dostop.</a:t>
            </a:r>
            <a:endParaRPr sz="1800">
              <a:solidFill>
                <a:srgbClr val="333333"/>
              </a:solidFill>
              <a:highlight>
                <a:srgbClr val="FFFFFF"/>
              </a:highlight>
              <a:latin typeface="Calibri"/>
              <a:ea typeface="Calibri"/>
              <a:cs typeface="Calibri"/>
              <a:sym typeface="Calibri"/>
            </a:endParaRPr>
          </a:p>
        </p:txBody>
      </p:sp>
      <p:pic>
        <p:nvPicPr>
          <p:cNvPr id="709" name="Google Shape;709;g39bab3d27e7_1_89" title="ohranjanje.png"/>
          <p:cNvPicPr preferRelativeResize="0"/>
          <p:nvPr/>
        </p:nvPicPr>
        <p:blipFill>
          <a:blip r:embed="rId5">
            <a:alphaModFix/>
          </a:blip>
          <a:stretch>
            <a:fillRect/>
          </a:stretch>
        </p:blipFill>
        <p:spPr>
          <a:xfrm>
            <a:off x="10594300" y="919500"/>
            <a:ext cx="1329500" cy="1329500"/>
          </a:xfrm>
          <a:prstGeom prst="rect">
            <a:avLst/>
          </a:prstGeom>
          <a:noFill/>
          <a:ln>
            <a:noFill/>
          </a:ln>
        </p:spPr>
      </p:pic>
      <p:sp>
        <p:nvSpPr>
          <p:cNvPr id="710" name="Google Shape;710;g39bab3d27e7_1_89"/>
          <p:cNvSpPr txBox="1"/>
          <p:nvPr/>
        </p:nvSpPr>
        <p:spPr>
          <a:xfrm>
            <a:off x="4659500" y="6488700"/>
            <a:ext cx="381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https://nrrp.odprtaznanost.si/izpolni-svoj-nrrp/</a:t>
            </a:r>
            <a:endParaRPr sz="12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4"/>
        <p:cNvGrpSpPr/>
        <p:nvPr/>
      </p:nvGrpSpPr>
      <p:grpSpPr>
        <a:xfrm>
          <a:off x="0" y="0"/>
          <a:ext cx="0" cy="0"/>
          <a:chOff x="0" y="0"/>
          <a:chExt cx="0" cy="0"/>
        </a:xfrm>
      </p:grpSpPr>
      <p:sp>
        <p:nvSpPr>
          <p:cNvPr id="715" name="Google Shape;715;g39b3cadeac5_1_131"/>
          <p:cNvSpPr txBox="1">
            <a:spLocks noGrp="1"/>
          </p:cNvSpPr>
          <p:nvPr>
            <p:ph type="body" idx="1"/>
          </p:nvPr>
        </p:nvSpPr>
        <p:spPr>
          <a:xfrm>
            <a:off x="838200" y="2249000"/>
            <a:ext cx="8007600" cy="4213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Clr>
                <a:schemeClr val="accent1"/>
              </a:buClr>
              <a:buSzPts val="1800"/>
              <a:buChar char="-"/>
            </a:pPr>
            <a:r>
              <a:rPr lang="sl-SI" sz="1800">
                <a:solidFill>
                  <a:schemeClr val="accent1"/>
                </a:solidFill>
              </a:rPr>
              <a:t>Vse pridobljene podatke, vse podatke, ki jih je generiral NIB in vse korake obdelave hranimo na </a:t>
            </a:r>
            <a:r>
              <a:rPr lang="sl-SI" sz="1800" b="1">
                <a:solidFill>
                  <a:schemeClr val="accent1"/>
                </a:solidFill>
              </a:rPr>
              <a:t>strežniku </a:t>
            </a:r>
            <a:r>
              <a:rPr lang="sl-SI" sz="1800">
                <a:solidFill>
                  <a:schemeClr val="accent1"/>
                </a:solidFill>
              </a:rPr>
              <a:t>raziskovalne organizacije NIB.</a:t>
            </a:r>
            <a:endParaRPr sz="1800">
              <a:solidFill>
                <a:schemeClr val="accent1"/>
              </a:solidFill>
            </a:endParaRPr>
          </a:p>
          <a:p>
            <a:pPr marL="457200" lvl="0" indent="-342900" algn="l" rtl="0">
              <a:lnSpc>
                <a:spcPct val="90000"/>
              </a:lnSpc>
              <a:spcBef>
                <a:spcPts val="0"/>
              </a:spcBef>
              <a:spcAft>
                <a:spcPts val="0"/>
              </a:spcAft>
              <a:buClr>
                <a:schemeClr val="accent1"/>
              </a:buClr>
              <a:buSzPts val="1800"/>
              <a:buChar char="-"/>
            </a:pPr>
            <a:r>
              <a:rPr lang="sl-SI" sz="1800">
                <a:solidFill>
                  <a:schemeClr val="accent1"/>
                </a:solidFill>
              </a:rPr>
              <a:t>Podatki, shranjeni na strežniku se dnevno </a:t>
            </a:r>
            <a:r>
              <a:rPr lang="sl-SI" sz="1800" b="1">
                <a:solidFill>
                  <a:schemeClr val="accent1"/>
                </a:solidFill>
              </a:rPr>
              <a:t>varnostno kopirajo in arhivirajo</a:t>
            </a:r>
            <a:r>
              <a:rPr lang="sl-SI" sz="1800">
                <a:solidFill>
                  <a:schemeClr val="accent1"/>
                </a:solidFill>
              </a:rPr>
              <a:t>, kot je opredeljeno v internem pravilniku </a:t>
            </a:r>
            <a:r>
              <a:rPr lang="sl-SI" sz="1800" u="sng">
                <a:solidFill>
                  <a:schemeClr val="accent1"/>
                </a:solidFill>
                <a:hlinkClick r:id="rId4">
                  <a:extLst>
                    <a:ext uri="{A12FA001-AC4F-418D-AE19-62706E023703}">
                      <ahyp:hlinkClr xmlns:ahyp="http://schemas.microsoft.com/office/drawing/2018/hyperlinkcolor" val="tx"/>
                    </a:ext>
                  </a:extLst>
                </a:hlinkClick>
              </a:rPr>
              <a:t>»Varnostna politika IS NIB«</a:t>
            </a:r>
            <a:r>
              <a:rPr lang="sl-SI" sz="1800">
                <a:solidFill>
                  <a:schemeClr val="accent1"/>
                </a:solidFill>
              </a:rPr>
              <a:t>.</a:t>
            </a:r>
            <a:endParaRPr sz="1800">
              <a:solidFill>
                <a:schemeClr val="accent1"/>
              </a:solidFill>
            </a:endParaRPr>
          </a:p>
          <a:p>
            <a:pPr marL="457200" lvl="0" indent="-342900" algn="l" rtl="0">
              <a:lnSpc>
                <a:spcPct val="90000"/>
              </a:lnSpc>
              <a:spcBef>
                <a:spcPts val="0"/>
              </a:spcBef>
              <a:spcAft>
                <a:spcPts val="0"/>
              </a:spcAft>
              <a:buClr>
                <a:schemeClr val="accent1"/>
              </a:buClr>
              <a:buSzPts val="1800"/>
              <a:buChar char="-"/>
            </a:pPr>
            <a:r>
              <a:rPr lang="sl-SI" sz="1800" b="1">
                <a:solidFill>
                  <a:schemeClr val="accent1"/>
                </a:solidFill>
              </a:rPr>
              <a:t>Skrbništvo, </a:t>
            </a:r>
            <a:r>
              <a:rPr lang="sl-SI" sz="1800">
                <a:solidFill>
                  <a:schemeClr val="accent1"/>
                </a:solidFill>
              </a:rPr>
              <a:t>varnost in dostop do strežnikov na NIB so urejeni z internim pravilnikom </a:t>
            </a:r>
            <a:r>
              <a:rPr lang="sl-SI" sz="1800" u="sng">
                <a:solidFill>
                  <a:schemeClr val="accent1"/>
                </a:solidFill>
                <a:hlinkClick r:id="rId4">
                  <a:extLst>
                    <a:ext uri="{A12FA001-AC4F-418D-AE19-62706E023703}">
                      <ahyp:hlinkClr xmlns:ahyp="http://schemas.microsoft.com/office/drawing/2018/hyperlinkcolor" val="tx"/>
                    </a:ext>
                  </a:extLst>
                </a:hlinkClick>
              </a:rPr>
              <a:t>»Varnostna politika IS NIB«</a:t>
            </a:r>
            <a:r>
              <a:rPr lang="sl-SI" sz="1800">
                <a:solidFill>
                  <a:schemeClr val="accent1"/>
                </a:solidFill>
              </a:rPr>
              <a:t>.</a:t>
            </a:r>
            <a:endParaRPr sz="1800">
              <a:solidFill>
                <a:schemeClr val="accent1"/>
              </a:solidFill>
            </a:endParaRPr>
          </a:p>
          <a:p>
            <a:pPr marL="457200" lvl="0" indent="0" algn="l" rtl="0">
              <a:lnSpc>
                <a:spcPct val="90000"/>
              </a:lnSpc>
              <a:spcBef>
                <a:spcPts val="0"/>
              </a:spcBef>
              <a:spcAft>
                <a:spcPts val="0"/>
              </a:spcAft>
              <a:buNone/>
            </a:pPr>
            <a:endParaRPr sz="1800">
              <a:solidFill>
                <a:srgbClr val="FF0000"/>
              </a:solidFill>
            </a:endParaRPr>
          </a:p>
          <a:p>
            <a:pPr marL="457200" lvl="0" indent="0" algn="l" rtl="0">
              <a:lnSpc>
                <a:spcPct val="90000"/>
              </a:lnSpc>
              <a:spcBef>
                <a:spcPts val="0"/>
              </a:spcBef>
              <a:spcAft>
                <a:spcPts val="0"/>
              </a:spcAft>
              <a:buNone/>
            </a:pPr>
            <a:endParaRPr sz="1800"/>
          </a:p>
          <a:p>
            <a:pPr marL="457200" lvl="0" indent="-342900" algn="l" rtl="0">
              <a:lnSpc>
                <a:spcPct val="90000"/>
              </a:lnSpc>
              <a:spcBef>
                <a:spcPts val="0"/>
              </a:spcBef>
              <a:spcAft>
                <a:spcPts val="0"/>
              </a:spcAft>
              <a:buSzPts val="1800"/>
              <a:buChar char="-"/>
            </a:pPr>
            <a:r>
              <a:rPr lang="sl-SI" sz="1800" u="sng"/>
              <a:t>Končne tabele povzetkov</a:t>
            </a:r>
            <a:r>
              <a:rPr lang="sl-SI" sz="1800"/>
              <a:t> za sestanke so prek službenega uporabniškega računa sinhronizirane v Microsoftovo oblačno storitev OneDrive.</a:t>
            </a:r>
            <a:endParaRPr sz="1800"/>
          </a:p>
          <a:p>
            <a:pPr marL="457200" lvl="0" indent="-342900" algn="l" rtl="0">
              <a:spcBef>
                <a:spcPts val="0"/>
              </a:spcBef>
              <a:spcAft>
                <a:spcPts val="0"/>
              </a:spcAft>
              <a:buSzPts val="1800"/>
              <a:buChar char="-"/>
            </a:pPr>
            <a:r>
              <a:rPr lang="sl-SI" sz="1800">
                <a:solidFill>
                  <a:schemeClr val="dk1"/>
                </a:solidFill>
              </a:rPr>
              <a:t>Za velike </a:t>
            </a:r>
            <a:r>
              <a:rPr lang="sl-SI" sz="1800" u="sng">
                <a:solidFill>
                  <a:schemeClr val="dk1"/>
                </a:solidFill>
              </a:rPr>
              <a:t>surove podatke</a:t>
            </a:r>
            <a:r>
              <a:rPr lang="sl-SI" sz="1800">
                <a:solidFill>
                  <a:schemeClr val="dk1"/>
                </a:solidFill>
              </a:rPr>
              <a:t> vsak partner skrbi sam do objave v zaupanja vrednem repozitoriju.</a:t>
            </a:r>
            <a:endParaRPr sz="1800"/>
          </a:p>
          <a:p>
            <a:pPr marL="457200" lvl="0" indent="-342900" algn="l" rtl="0">
              <a:lnSpc>
                <a:spcPct val="90000"/>
              </a:lnSpc>
              <a:spcBef>
                <a:spcPts val="0"/>
              </a:spcBef>
              <a:spcAft>
                <a:spcPts val="0"/>
              </a:spcAft>
              <a:buSzPts val="1800"/>
              <a:buChar char="-"/>
            </a:pPr>
            <a:r>
              <a:rPr lang="sl-SI" sz="1800"/>
              <a:t>NIB podatke kmalu po nastanku odloži v </a:t>
            </a:r>
            <a:r>
              <a:rPr lang="sl-SI" sz="1800" b="1"/>
              <a:t>namenski področni repozitorij</a:t>
            </a:r>
            <a:r>
              <a:rPr lang="sl-SI" sz="1800"/>
              <a:t>, </a:t>
            </a:r>
            <a:r>
              <a:rPr lang="sl-SI" sz="1800" u="sng"/>
              <a:t>javna objava</a:t>
            </a:r>
            <a:r>
              <a:rPr lang="sl-SI" sz="1800"/>
              <a:t> sledi po zaključku recenzentskega procesa z namenom zagotavljanja ustreznosti podatkov.</a:t>
            </a:r>
            <a:endParaRPr sz="1800"/>
          </a:p>
        </p:txBody>
      </p:sp>
      <p:sp>
        <p:nvSpPr>
          <p:cNvPr id="716" name="Google Shape;716;g39b3cadeac5_1_131"/>
          <p:cNvSpPr txBox="1"/>
          <p:nvPr/>
        </p:nvSpPr>
        <p:spPr>
          <a:xfrm>
            <a:off x="745678" y="1228907"/>
            <a:ext cx="10515600" cy="484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Calibri"/>
              <a:buNone/>
            </a:pPr>
            <a:r>
              <a:rPr lang="sl-SI" sz="3500" b="1">
                <a:solidFill>
                  <a:schemeClr val="dk1"/>
                </a:solidFill>
                <a:latin typeface="Calibri"/>
                <a:ea typeface="Calibri"/>
                <a:cs typeface="Calibri"/>
                <a:sym typeface="Calibri"/>
              </a:rPr>
              <a:t>Naravoslovje</a:t>
            </a:r>
            <a:endParaRPr/>
          </a:p>
        </p:txBody>
      </p:sp>
      <p:pic>
        <p:nvPicPr>
          <p:cNvPr id="717" name="Google Shape;717;g39b3cadeac5_1_131"/>
          <p:cNvPicPr preferRelativeResize="0"/>
          <p:nvPr/>
        </p:nvPicPr>
        <p:blipFill>
          <a:blip r:embed="rId5">
            <a:alphaModFix/>
          </a:blip>
          <a:stretch>
            <a:fillRect/>
          </a:stretch>
        </p:blipFill>
        <p:spPr>
          <a:xfrm>
            <a:off x="9279849" y="2249000"/>
            <a:ext cx="2912151" cy="4665550"/>
          </a:xfrm>
          <a:prstGeom prst="rect">
            <a:avLst/>
          </a:prstGeom>
          <a:noFill/>
          <a:ln>
            <a:noFill/>
          </a:ln>
        </p:spPr>
      </p:pic>
      <p:pic>
        <p:nvPicPr>
          <p:cNvPr id="718" name="Google Shape;718;g39b3cadeac5_1_131" title="ohranjanje.png"/>
          <p:cNvPicPr preferRelativeResize="0"/>
          <p:nvPr/>
        </p:nvPicPr>
        <p:blipFill>
          <a:blip r:embed="rId6">
            <a:alphaModFix/>
          </a:blip>
          <a:stretch>
            <a:fillRect/>
          </a:stretch>
        </p:blipFill>
        <p:spPr>
          <a:xfrm>
            <a:off x="10594300" y="919500"/>
            <a:ext cx="1329500" cy="1329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2"/>
        <p:cNvGrpSpPr/>
        <p:nvPr/>
      </p:nvGrpSpPr>
      <p:grpSpPr>
        <a:xfrm>
          <a:off x="0" y="0"/>
          <a:ext cx="0" cy="0"/>
          <a:chOff x="0" y="0"/>
          <a:chExt cx="0" cy="0"/>
        </a:xfrm>
      </p:grpSpPr>
      <p:sp>
        <p:nvSpPr>
          <p:cNvPr id="723" name="Google Shape;723;g39b3cadeac5_1_138"/>
          <p:cNvSpPr txBox="1"/>
          <p:nvPr/>
        </p:nvSpPr>
        <p:spPr>
          <a:xfrm>
            <a:off x="838203" y="1190107"/>
            <a:ext cx="10515600" cy="484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Calibri"/>
              <a:buNone/>
            </a:pPr>
            <a:r>
              <a:rPr lang="sl-SI" sz="3500" b="1">
                <a:solidFill>
                  <a:schemeClr val="dk1"/>
                </a:solidFill>
                <a:latin typeface="Calibri"/>
                <a:ea typeface="Calibri"/>
                <a:cs typeface="Calibri"/>
                <a:sym typeface="Calibri"/>
              </a:rPr>
              <a:t>Družboslovje</a:t>
            </a:r>
            <a:endParaRPr/>
          </a:p>
        </p:txBody>
      </p:sp>
      <p:sp>
        <p:nvSpPr>
          <p:cNvPr id="724" name="Google Shape;724;g39b3cadeac5_1_138"/>
          <p:cNvSpPr txBox="1">
            <a:spLocks noGrp="1"/>
          </p:cNvSpPr>
          <p:nvPr>
            <p:ph type="body" idx="1"/>
          </p:nvPr>
        </p:nvSpPr>
        <p:spPr>
          <a:xfrm>
            <a:off x="909525" y="1722597"/>
            <a:ext cx="10515600" cy="5014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sl-SI" sz="1800">
                <a:solidFill>
                  <a:schemeClr val="dk1"/>
                </a:solidFill>
              </a:rPr>
              <a:t>Podatki se bodo </a:t>
            </a:r>
            <a:r>
              <a:rPr lang="sl-SI" sz="1800" b="1" u="sng">
                <a:solidFill>
                  <a:schemeClr val="dk1"/>
                </a:solidFill>
              </a:rPr>
              <a:t>shranjevali </a:t>
            </a:r>
            <a:r>
              <a:rPr lang="sl-SI" sz="1800">
                <a:solidFill>
                  <a:schemeClr val="dk1"/>
                </a:solidFill>
              </a:rPr>
              <a:t>na več mestih, odvisno od faze raziskave in stopnje obdelave:</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b="1">
                <a:solidFill>
                  <a:schemeClr val="dk1"/>
                </a:solidFill>
              </a:rPr>
              <a:t>Prenosni mediji</a:t>
            </a:r>
            <a:r>
              <a:rPr lang="sl-SI" sz="1800">
                <a:solidFill>
                  <a:schemeClr val="dk1"/>
                </a:solidFill>
              </a:rPr>
              <a:t> (npr. USB, zunanji SSD): primerni za začasno prenašanje podatkov med sodelavci ali za terensko delo.</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b="1">
                <a:solidFill>
                  <a:schemeClr val="dk1"/>
                </a:solidFill>
              </a:rPr>
              <a:t>Lokalni diski</a:t>
            </a:r>
            <a:r>
              <a:rPr lang="sl-SI" sz="1800">
                <a:solidFill>
                  <a:schemeClr val="dk1"/>
                </a:solidFill>
              </a:rPr>
              <a:t> (računalniki raziskovalcev): namenjeni kratkoročni obdelavi podatkov; redne varnostne kopije so obvezne.</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b="1">
                <a:solidFill>
                  <a:schemeClr val="dk1"/>
                </a:solidFill>
              </a:rPr>
              <a:t>Omrežni diski (NAS)</a:t>
            </a:r>
            <a:r>
              <a:rPr lang="sl-SI" sz="1800">
                <a:solidFill>
                  <a:schemeClr val="dk1"/>
                </a:solidFill>
              </a:rPr>
              <a:t> ali </a:t>
            </a:r>
            <a:r>
              <a:rPr lang="sl-SI" sz="1800" b="1">
                <a:solidFill>
                  <a:schemeClr val="dk1"/>
                </a:solidFill>
              </a:rPr>
              <a:t>institucionalni strežniki</a:t>
            </a:r>
            <a:r>
              <a:rPr lang="sl-SI" sz="1800">
                <a:solidFill>
                  <a:schemeClr val="dk1"/>
                </a:solidFill>
              </a:rPr>
              <a:t>: primarni prostor za centralno hrambo raziskovalnih podatkov v fazi obdelave.</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b="1">
                <a:solidFill>
                  <a:schemeClr val="dk1"/>
                </a:solidFill>
              </a:rPr>
              <a:t>Oblačne storitve</a:t>
            </a:r>
            <a:r>
              <a:rPr lang="sl-SI" sz="1800">
                <a:solidFill>
                  <a:schemeClr val="dk1"/>
                </a:solidFill>
              </a:rPr>
              <a:t> (npr. OneDrive for Business, Google Drive z institucionalno licenco): omogočajo sodelovanje in sinhronizacijo datotek v realnem času.</a:t>
            </a:r>
            <a:endParaRPr sz="1800">
              <a:solidFill>
                <a:schemeClr val="dk1"/>
              </a:solidFill>
            </a:endParaRPr>
          </a:p>
          <a:p>
            <a:pPr marL="45720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r>
              <a:rPr lang="sl-SI" sz="1800">
                <a:solidFill>
                  <a:schemeClr val="dk1"/>
                </a:solidFill>
              </a:rPr>
              <a:t>Vzpostavljena bo </a:t>
            </a:r>
            <a:r>
              <a:rPr lang="sl-SI" sz="1800" b="1">
                <a:solidFill>
                  <a:schemeClr val="dk1"/>
                </a:solidFill>
              </a:rPr>
              <a:t>rutina rednega ustvarjanja </a:t>
            </a:r>
            <a:r>
              <a:rPr lang="sl-SI" sz="1800" b="1" u="sng">
                <a:solidFill>
                  <a:schemeClr val="dk1"/>
                </a:solidFill>
              </a:rPr>
              <a:t>varnostnih kopij</a:t>
            </a:r>
            <a:r>
              <a:rPr lang="sl-SI" sz="1800">
                <a:solidFill>
                  <a:schemeClr val="dk1"/>
                </a:solidFill>
              </a:rPr>
              <a:t> vseh raziskovalnih podatkov:</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a:solidFill>
                  <a:schemeClr val="dk1"/>
                </a:solidFill>
              </a:rPr>
              <a:t>Kopije bodo hranjene </a:t>
            </a:r>
            <a:r>
              <a:rPr lang="sl-SI" sz="1800" b="1">
                <a:solidFill>
                  <a:schemeClr val="dk1"/>
                </a:solidFill>
              </a:rPr>
              <a:t>na najmanj dveh različnih medijih</a:t>
            </a:r>
            <a:r>
              <a:rPr lang="sl-SI" sz="1800">
                <a:solidFill>
                  <a:schemeClr val="dk1"/>
                </a:solidFill>
              </a:rPr>
              <a:t> (npr. NAS + oblak).</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b="1">
                <a:solidFill>
                  <a:schemeClr val="dk1"/>
                </a:solidFill>
              </a:rPr>
              <a:t>Geografsko ločene lokacije</a:t>
            </a:r>
            <a:r>
              <a:rPr lang="sl-SI" sz="1800">
                <a:solidFill>
                  <a:schemeClr val="dk1"/>
                </a:solidFill>
              </a:rPr>
              <a:t> bodo zagotovile odpornost proti lokalnim nesrečam (požar, poplava, kraja).</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a:solidFill>
                  <a:schemeClr val="dk1"/>
                </a:solidFill>
              </a:rPr>
              <a:t>Uporabljeno bo </a:t>
            </a:r>
            <a:r>
              <a:rPr lang="sl-SI" sz="1800" b="1">
                <a:solidFill>
                  <a:schemeClr val="dk1"/>
                </a:solidFill>
              </a:rPr>
              <a:t>pravilo 3-2-1</a:t>
            </a:r>
            <a:r>
              <a:rPr lang="sl-SI" sz="1800">
                <a:solidFill>
                  <a:schemeClr val="dk1"/>
                </a:solidFill>
              </a:rPr>
              <a: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sl-SI" sz="1800" b="1">
                <a:solidFill>
                  <a:schemeClr val="dk1"/>
                </a:solidFill>
              </a:rPr>
              <a:t>3 kopije</a:t>
            </a:r>
            <a:r>
              <a:rPr lang="sl-SI" sz="1800">
                <a:solidFill>
                  <a:schemeClr val="dk1"/>
                </a:solidFill>
              </a:rPr>
              <a:t> podatkov (1 izvirnik + 2 varnostni kopiji),</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sl-SI" sz="1800" b="1">
                <a:solidFill>
                  <a:schemeClr val="dk1"/>
                </a:solidFill>
              </a:rPr>
              <a:t>2 različna medija</a:t>
            </a:r>
            <a:r>
              <a:rPr lang="sl-SI" sz="1800">
                <a:solidFill>
                  <a:schemeClr val="dk1"/>
                </a:solidFill>
              </a:rPr>
              <a:t> za shranjevanje,</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sl-SI" sz="1800" b="1">
                <a:solidFill>
                  <a:schemeClr val="dk1"/>
                </a:solidFill>
              </a:rPr>
              <a:t>1 kopija</a:t>
            </a:r>
            <a:r>
              <a:rPr lang="sl-SI" sz="1800">
                <a:solidFill>
                  <a:schemeClr val="dk1"/>
                </a:solidFill>
              </a:rPr>
              <a:t> shranjena </a:t>
            </a:r>
            <a:r>
              <a:rPr lang="sl-SI" sz="1800" b="1">
                <a:solidFill>
                  <a:schemeClr val="dk1"/>
                </a:solidFill>
              </a:rPr>
              <a:t>na ločeni fizični lokaciji</a:t>
            </a:r>
            <a:r>
              <a:rPr lang="sl-SI" sz="1800">
                <a:solidFill>
                  <a:schemeClr val="dk1"/>
                </a:solidFill>
              </a:rPr>
              <a:t>.</a:t>
            </a:r>
            <a:endParaRPr sz="1800">
              <a:solidFill>
                <a:schemeClr val="dk1"/>
              </a:solidFill>
            </a:endParaRPr>
          </a:p>
        </p:txBody>
      </p:sp>
      <p:pic>
        <p:nvPicPr>
          <p:cNvPr id="725" name="Google Shape;725;g39b3cadeac5_1_138" title="ohranjanje.png"/>
          <p:cNvPicPr preferRelativeResize="0"/>
          <p:nvPr/>
        </p:nvPicPr>
        <p:blipFill>
          <a:blip r:embed="rId4">
            <a:alphaModFix/>
          </a:blip>
          <a:stretch>
            <a:fillRect/>
          </a:stretch>
        </p:blipFill>
        <p:spPr>
          <a:xfrm>
            <a:off x="10594300" y="919500"/>
            <a:ext cx="1329500" cy="1329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p:cNvGrpSpPr/>
        <p:nvPr/>
      </p:nvGrpSpPr>
      <p:grpSpPr>
        <a:xfrm>
          <a:off x="0" y="0"/>
          <a:ext cx="0" cy="0"/>
          <a:chOff x="0" y="0"/>
          <a:chExt cx="0" cy="0"/>
        </a:xfrm>
      </p:grpSpPr>
      <p:sp>
        <p:nvSpPr>
          <p:cNvPr id="730" name="Google Shape;730;g39be73a8ba7_0_92"/>
          <p:cNvSpPr txBox="1"/>
          <p:nvPr/>
        </p:nvSpPr>
        <p:spPr>
          <a:xfrm>
            <a:off x="838203" y="1190107"/>
            <a:ext cx="10515600" cy="484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Calibri"/>
              <a:buNone/>
            </a:pPr>
            <a:r>
              <a:rPr lang="sl-SI" sz="3500" b="1">
                <a:solidFill>
                  <a:schemeClr val="dk1"/>
                </a:solidFill>
                <a:latin typeface="Calibri"/>
                <a:ea typeface="Calibri"/>
                <a:cs typeface="Calibri"/>
                <a:sym typeface="Calibri"/>
              </a:rPr>
              <a:t>Družboslovje</a:t>
            </a:r>
            <a:endParaRPr/>
          </a:p>
        </p:txBody>
      </p:sp>
      <p:sp>
        <p:nvSpPr>
          <p:cNvPr id="731" name="Google Shape;731;g39be73a8ba7_0_92"/>
          <p:cNvSpPr txBox="1">
            <a:spLocks noGrp="1"/>
          </p:cNvSpPr>
          <p:nvPr>
            <p:ph type="body" idx="1"/>
          </p:nvPr>
        </p:nvSpPr>
        <p:spPr>
          <a:xfrm>
            <a:off x="909525" y="1722597"/>
            <a:ext cx="10515600" cy="5014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sl-SI" sz="1800" b="1">
                <a:solidFill>
                  <a:schemeClr val="dk1"/>
                </a:solidFill>
              </a:rPr>
              <a:t>Zaščita pred nepooblaščenim dostopom</a:t>
            </a:r>
            <a:endParaRPr sz="1800" b="1">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a:solidFill>
                  <a:schemeClr val="dk1"/>
                </a:solidFill>
              </a:rPr>
              <a:t>Uporaba </a:t>
            </a:r>
            <a:r>
              <a:rPr lang="sl-SI" sz="1800" b="1">
                <a:solidFill>
                  <a:schemeClr val="dk1"/>
                </a:solidFill>
              </a:rPr>
              <a:t>močnih gesel</a:t>
            </a:r>
            <a:r>
              <a:rPr lang="sl-SI" sz="1800">
                <a:solidFill>
                  <a:schemeClr val="dk1"/>
                </a:solidFill>
              </a:rPr>
              <a:t> in </a:t>
            </a:r>
            <a:r>
              <a:rPr lang="sl-SI" sz="1800" b="1">
                <a:solidFill>
                  <a:schemeClr val="dk1"/>
                </a:solidFill>
              </a:rPr>
              <a:t>dvostopenjske avtentikacije (2FA)</a:t>
            </a:r>
            <a:r>
              <a:rPr lang="sl-SI" sz="1800">
                <a:solidFill>
                  <a:schemeClr val="dk1"/>
                </a:solidFill>
              </a:rPr>
              <a:t>.</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a:solidFill>
                  <a:schemeClr val="dk1"/>
                </a:solidFill>
              </a:rPr>
              <a:t>Natančno določen </a:t>
            </a:r>
            <a:r>
              <a:rPr lang="sl-SI" sz="1800" b="1">
                <a:solidFill>
                  <a:schemeClr val="dk1"/>
                </a:solidFill>
              </a:rPr>
              <a:t>nadzor dostopa</a:t>
            </a:r>
            <a:r>
              <a:rPr lang="sl-SI" sz="1800">
                <a:solidFill>
                  <a:schemeClr val="dk1"/>
                </a:solidFill>
              </a:rPr>
              <a:t> (kdo ima pravico branja, urejanja, prenosa).</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a:solidFill>
                  <a:schemeClr val="dk1"/>
                </a:solidFill>
              </a:rPr>
              <a:t>Zaposleni in sodelavci podpišejo </a:t>
            </a:r>
            <a:r>
              <a:rPr lang="sl-SI" sz="1800" b="1">
                <a:solidFill>
                  <a:schemeClr val="dk1"/>
                </a:solidFill>
              </a:rPr>
              <a:t>izjavo o zaupnosti podatkov</a:t>
            </a:r>
            <a:r>
              <a:rPr lang="sl-SI" sz="1800">
                <a:solidFill>
                  <a:schemeClr val="dk1"/>
                </a:solidFill>
              </a:rPr>
              <a:t>.</a:t>
            </a:r>
            <a:br>
              <a:rPr lang="sl-SI" sz="1800">
                <a:solidFill>
                  <a:schemeClr val="dk1"/>
                </a:solidFill>
              </a:rPr>
            </a:br>
            <a:endParaRPr sz="1800">
              <a:solidFill>
                <a:schemeClr val="dk1"/>
              </a:solidFill>
            </a:endParaRPr>
          </a:p>
          <a:p>
            <a:pPr marL="0" lvl="0" indent="0" algn="l" rtl="0">
              <a:lnSpc>
                <a:spcPct val="115000"/>
              </a:lnSpc>
              <a:spcBef>
                <a:spcPts val="0"/>
              </a:spcBef>
              <a:spcAft>
                <a:spcPts val="0"/>
              </a:spcAft>
              <a:buNone/>
            </a:pPr>
            <a:r>
              <a:rPr lang="sl-SI" sz="1800" b="1">
                <a:solidFill>
                  <a:schemeClr val="dk1"/>
                </a:solidFill>
              </a:rPr>
              <a:t>Šifriranje in prenos</a:t>
            </a:r>
            <a:endParaRPr sz="1800" b="1">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b="1">
                <a:solidFill>
                  <a:schemeClr val="dk1"/>
                </a:solidFill>
              </a:rPr>
              <a:t>Šifriranje občutljivih podatkov</a:t>
            </a:r>
            <a:r>
              <a:rPr lang="sl-SI" sz="1800">
                <a:solidFill>
                  <a:schemeClr val="dk1"/>
                </a:solidFill>
              </a:rPr>
              <a:t> med prenosom in shranjevanjem (npr. AES-256).</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a:solidFill>
                  <a:schemeClr val="dk1"/>
                </a:solidFill>
              </a:rPr>
              <a:t>Uporaba </a:t>
            </a:r>
            <a:r>
              <a:rPr lang="sl-SI" sz="1800" b="1">
                <a:solidFill>
                  <a:schemeClr val="dk1"/>
                </a:solidFill>
              </a:rPr>
              <a:t>varnih komunikacijskih kanalov</a:t>
            </a:r>
            <a:r>
              <a:rPr lang="sl-SI" sz="1800">
                <a:solidFill>
                  <a:schemeClr val="dk1"/>
                </a:solidFill>
              </a:rPr>
              <a:t> (npr. VPN).</a:t>
            </a:r>
            <a:endParaRPr sz="1800">
              <a:solidFill>
                <a:schemeClr val="dk1"/>
              </a:solidFill>
            </a:endParaRPr>
          </a:p>
          <a:p>
            <a:pPr marL="457200" lvl="0" indent="-342900" algn="l" rtl="0">
              <a:lnSpc>
                <a:spcPct val="115000"/>
              </a:lnSpc>
              <a:spcBef>
                <a:spcPts val="0"/>
              </a:spcBef>
              <a:spcAft>
                <a:spcPts val="0"/>
              </a:spcAft>
              <a:buClr>
                <a:schemeClr val="dk1"/>
              </a:buClr>
              <a:buSzPts val="1800"/>
              <a:buFont typeface="Calibri"/>
              <a:buChar char="●"/>
            </a:pPr>
            <a:r>
              <a:rPr lang="sl-SI" sz="1800">
                <a:solidFill>
                  <a:schemeClr val="dk1"/>
                </a:solidFill>
              </a:rPr>
              <a:t>Izogibanje pošiljanju osebnih podatkov po elektronski pošti brez šifriranja.</a:t>
            </a:r>
            <a:br>
              <a:rPr lang="sl-SI" sz="1800">
                <a:solidFill>
                  <a:schemeClr val="dk1"/>
                </a:solidFill>
              </a:rPr>
            </a:br>
            <a:endParaRPr sz="1800">
              <a:solidFill>
                <a:schemeClr val="dk1"/>
              </a:solidFill>
            </a:endParaRPr>
          </a:p>
          <a:p>
            <a:pPr marL="0" lvl="0" indent="0" algn="l" rtl="0">
              <a:lnSpc>
                <a:spcPct val="115000"/>
              </a:lnSpc>
              <a:spcBef>
                <a:spcPts val="0"/>
              </a:spcBef>
              <a:spcAft>
                <a:spcPts val="0"/>
              </a:spcAft>
              <a:buNone/>
            </a:pPr>
            <a:r>
              <a:rPr lang="sl-SI" sz="1800" b="1">
                <a:solidFill>
                  <a:schemeClr val="dk1"/>
                </a:solidFill>
              </a:rPr>
              <a:t>Politike in odgovornosti</a:t>
            </a:r>
            <a:endParaRPr sz="1800" b="1">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a:solidFill>
                  <a:schemeClr val="dk1"/>
                </a:solidFill>
              </a:rPr>
              <a:t>Jasno opredeljene </a:t>
            </a:r>
            <a:r>
              <a:rPr lang="sl-SI" sz="1800" b="1">
                <a:solidFill>
                  <a:schemeClr val="dk1"/>
                </a:solidFill>
              </a:rPr>
              <a:t>vloge in odgovornosti</a:t>
            </a:r>
            <a:r>
              <a:rPr lang="sl-SI" sz="1800">
                <a:solidFill>
                  <a:schemeClr val="dk1"/>
                </a:solidFill>
              </a:rPr>
              <a:t> glede varovanja podatkov.</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a:solidFill>
                  <a:schemeClr val="dk1"/>
                </a:solidFill>
              </a:rPr>
              <a:t>Redno </a:t>
            </a:r>
            <a:r>
              <a:rPr lang="sl-SI" sz="1800" b="1">
                <a:solidFill>
                  <a:schemeClr val="dk1"/>
                </a:solidFill>
              </a:rPr>
              <a:t>usposabljanje raziskovalcev</a:t>
            </a:r>
            <a:r>
              <a:rPr lang="sl-SI" sz="1800">
                <a:solidFill>
                  <a:schemeClr val="dk1"/>
                </a:solidFill>
              </a:rPr>
              <a:t> glede informacijske varnosti.</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sl-SI" sz="1800">
                <a:solidFill>
                  <a:schemeClr val="dk1"/>
                </a:solidFill>
              </a:rPr>
              <a:t>Dokumentiran </a:t>
            </a:r>
            <a:r>
              <a:rPr lang="sl-SI" sz="1800" b="1">
                <a:solidFill>
                  <a:schemeClr val="dk1"/>
                </a:solidFill>
              </a:rPr>
              <a:t>načrt ukrepanja</a:t>
            </a:r>
            <a:r>
              <a:rPr lang="sl-SI" sz="1800">
                <a:solidFill>
                  <a:schemeClr val="dk1"/>
                </a:solidFill>
              </a:rPr>
              <a:t> v primeru varnostnega incidenta (npr. izguba prenosnika, vdora v sistem).</a:t>
            </a:r>
            <a:endParaRPr sz="1800">
              <a:solidFill>
                <a:schemeClr val="dk1"/>
              </a:solidFill>
            </a:endParaRPr>
          </a:p>
          <a:p>
            <a:pPr marL="381000" lvl="0" indent="0" algn="l" rtl="0">
              <a:lnSpc>
                <a:spcPct val="115000"/>
              </a:lnSpc>
              <a:spcBef>
                <a:spcPts val="1200"/>
              </a:spcBef>
              <a:spcAft>
                <a:spcPts val="1200"/>
              </a:spcAft>
              <a:buClr>
                <a:schemeClr val="dk1"/>
              </a:buClr>
              <a:buSzPts val="1100"/>
              <a:buFont typeface="Arial"/>
              <a:buNone/>
            </a:pPr>
            <a:endParaRPr sz="1800">
              <a:solidFill>
                <a:schemeClr val="dk1"/>
              </a:solidFill>
            </a:endParaRPr>
          </a:p>
        </p:txBody>
      </p:sp>
      <p:pic>
        <p:nvPicPr>
          <p:cNvPr id="732" name="Google Shape;732;g39be73a8ba7_0_92" title="ohranjanje.png"/>
          <p:cNvPicPr preferRelativeResize="0"/>
          <p:nvPr/>
        </p:nvPicPr>
        <p:blipFill>
          <a:blip r:embed="rId4">
            <a:alphaModFix/>
          </a:blip>
          <a:stretch>
            <a:fillRect/>
          </a:stretch>
        </p:blipFill>
        <p:spPr>
          <a:xfrm>
            <a:off x="10594300" y="919500"/>
            <a:ext cx="1329500" cy="1329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
        <p:cNvGrpSpPr/>
        <p:nvPr/>
      </p:nvGrpSpPr>
      <p:grpSpPr>
        <a:xfrm>
          <a:off x="0" y="0"/>
          <a:ext cx="0" cy="0"/>
          <a:chOff x="0" y="0"/>
          <a:chExt cx="0" cy="0"/>
        </a:xfrm>
      </p:grpSpPr>
      <p:sp>
        <p:nvSpPr>
          <p:cNvPr id="737" name="Google Shape;737;g39b3cadeac5_1_145"/>
          <p:cNvSpPr txBox="1">
            <a:spLocks noGrp="1"/>
          </p:cNvSpPr>
          <p:nvPr>
            <p:ph type="title"/>
          </p:nvPr>
        </p:nvSpPr>
        <p:spPr>
          <a:xfrm>
            <a:off x="838203" y="1704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Vprašanja</a:t>
            </a:r>
            <a:endParaRPr sz="5000" b="1">
              <a:solidFill>
                <a:srgbClr val="ED7D31"/>
              </a:solidFill>
              <a:latin typeface="Calibri"/>
              <a:ea typeface="Calibri"/>
              <a:cs typeface="Calibri"/>
              <a:sym typeface="Calibri"/>
            </a:endParaRPr>
          </a:p>
        </p:txBody>
      </p:sp>
      <p:sp>
        <p:nvSpPr>
          <p:cNvPr id="738" name="Google Shape;738;g39b3cadeac5_1_145"/>
          <p:cNvSpPr txBox="1"/>
          <p:nvPr/>
        </p:nvSpPr>
        <p:spPr>
          <a:xfrm>
            <a:off x="838200" y="4979845"/>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pic>
        <p:nvPicPr>
          <p:cNvPr id="739" name="Google Shape;739;g39b3cadeac5_1_145" title="ohranjanje.png"/>
          <p:cNvPicPr preferRelativeResize="0"/>
          <p:nvPr/>
        </p:nvPicPr>
        <p:blipFill>
          <a:blip r:embed="rId4">
            <a:alphaModFix/>
          </a:blip>
          <a:stretch>
            <a:fillRect/>
          </a:stretch>
        </p:blipFill>
        <p:spPr>
          <a:xfrm>
            <a:off x="10605875" y="919500"/>
            <a:ext cx="1329500" cy="1329500"/>
          </a:xfrm>
          <a:prstGeom prst="rect">
            <a:avLst/>
          </a:prstGeom>
          <a:noFill/>
          <a:ln>
            <a:noFill/>
          </a:ln>
        </p:spPr>
      </p:pic>
      <p:sp>
        <p:nvSpPr>
          <p:cNvPr id="740" name="Google Shape;740;g39b3cadeac5_1_145"/>
          <p:cNvSpPr txBox="1">
            <a:spLocks noGrp="1"/>
          </p:cNvSpPr>
          <p:nvPr>
            <p:ph type="body" idx="1"/>
          </p:nvPr>
        </p:nvSpPr>
        <p:spPr>
          <a:xfrm>
            <a:off x="838200" y="3249749"/>
            <a:ext cx="10515600" cy="31455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ts val="1600"/>
              <a:buNone/>
            </a:pPr>
            <a:r>
              <a:rPr lang="sl-SI" sz="2600"/>
              <a:t>Kje trenutno hranite svoje raziskovalne podatke? Napiši vsa mesta. </a:t>
            </a:r>
            <a:endParaRPr sz="3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39bab3d27e7_1_107"/>
          <p:cNvSpPr txBox="1">
            <a:spLocks noGrp="1"/>
          </p:cNvSpPr>
          <p:nvPr>
            <p:ph type="title"/>
          </p:nvPr>
        </p:nvSpPr>
        <p:spPr>
          <a:xfrm>
            <a:off x="489300" y="458426"/>
            <a:ext cx="10515600" cy="7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ZAŠČITA PODATKOV</a:t>
            </a:r>
            <a:endParaRPr/>
          </a:p>
        </p:txBody>
      </p:sp>
      <p:pic>
        <p:nvPicPr>
          <p:cNvPr id="747" name="Google Shape;747;g39bab3d27e7_1_107"/>
          <p:cNvPicPr preferRelativeResize="0"/>
          <p:nvPr/>
        </p:nvPicPr>
        <p:blipFill>
          <a:blip r:embed="rId3">
            <a:alphaModFix/>
          </a:blip>
          <a:stretch>
            <a:fillRect/>
          </a:stretch>
        </p:blipFill>
        <p:spPr>
          <a:xfrm>
            <a:off x="576775" y="1451575"/>
            <a:ext cx="7401300" cy="4589024"/>
          </a:xfrm>
          <a:prstGeom prst="rect">
            <a:avLst/>
          </a:prstGeom>
          <a:noFill/>
          <a:ln>
            <a:noFill/>
          </a:ln>
        </p:spPr>
      </p:pic>
      <p:sp>
        <p:nvSpPr>
          <p:cNvPr id="748" name="Google Shape;748;g39bab3d27e7_1_107"/>
          <p:cNvSpPr txBox="1"/>
          <p:nvPr/>
        </p:nvSpPr>
        <p:spPr>
          <a:xfrm>
            <a:off x="8303350" y="2442150"/>
            <a:ext cx="3000000" cy="281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900">
                <a:solidFill>
                  <a:schemeClr val="dk1"/>
                </a:solidFill>
                <a:latin typeface="Calibri"/>
                <a:ea typeface="Calibri"/>
                <a:cs typeface="Calibri"/>
                <a:sym typeface="Calibri"/>
              </a:rPr>
              <a:t>So </a:t>
            </a:r>
            <a:r>
              <a:rPr lang="sl-SI" sz="1900" b="1">
                <a:solidFill>
                  <a:schemeClr val="accent2"/>
                </a:solidFill>
                <a:latin typeface="Calibri"/>
                <a:ea typeface="Calibri"/>
                <a:cs typeface="Calibri"/>
                <a:sym typeface="Calibri"/>
              </a:rPr>
              <a:t>aktivnosti za preprečitev razkritja informacij</a:t>
            </a:r>
            <a:r>
              <a:rPr lang="sl-SI" sz="1900">
                <a:solidFill>
                  <a:schemeClr val="dk1"/>
                </a:solidFill>
                <a:latin typeface="Calibri"/>
                <a:ea typeface="Calibri"/>
                <a:cs typeface="Calibri"/>
                <a:sym typeface="Calibri"/>
              </a:rPr>
              <a:t>, ki so zaupne, občutljive oz. zanje veljajo omejitve, ter na splošno izvajanje politik varovanja zasebnosti, skladnosti s področno zakonodajo in določili o uporabi gradiva.</a:t>
            </a:r>
            <a:endParaRPr sz="1900">
              <a:solidFill>
                <a:schemeClr val="dk1"/>
              </a:solidFill>
              <a:latin typeface="Calibri"/>
              <a:ea typeface="Calibri"/>
              <a:cs typeface="Calibri"/>
              <a:sym typeface="Calibri"/>
            </a:endParaRPr>
          </a:p>
        </p:txBody>
      </p:sp>
      <p:pic>
        <p:nvPicPr>
          <p:cNvPr id="749" name="Google Shape;749;g39bab3d27e7_1_107" title="zascita.png"/>
          <p:cNvPicPr preferRelativeResize="0"/>
          <p:nvPr/>
        </p:nvPicPr>
        <p:blipFill>
          <a:blip r:embed="rId4">
            <a:alphaModFix/>
          </a:blip>
          <a:stretch>
            <a:fillRect/>
          </a:stretch>
        </p:blipFill>
        <p:spPr>
          <a:xfrm>
            <a:off x="10503274" y="872324"/>
            <a:ext cx="1385550" cy="1376675"/>
          </a:xfrm>
          <a:prstGeom prst="rect">
            <a:avLst/>
          </a:prstGeom>
          <a:noFill/>
          <a:ln>
            <a:noFill/>
          </a:ln>
        </p:spPr>
      </p:pic>
      <p:sp>
        <p:nvSpPr>
          <p:cNvPr id="750" name="Google Shape;750;g39bab3d27e7_1_107"/>
          <p:cNvSpPr txBox="1"/>
          <p:nvPr/>
        </p:nvSpPr>
        <p:spPr>
          <a:xfrm>
            <a:off x="576775" y="6239950"/>
            <a:ext cx="492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https://nrrp.odprtaznanost.si/zascita-podatkov/</a:t>
            </a:r>
            <a:endParaRPr sz="12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1"/>
        <p:cNvGrpSpPr/>
        <p:nvPr/>
      </p:nvGrpSpPr>
      <p:grpSpPr>
        <a:xfrm>
          <a:off x="0" y="0"/>
          <a:ext cx="0" cy="0"/>
          <a:chOff x="0" y="0"/>
          <a:chExt cx="0" cy="0"/>
        </a:xfrm>
      </p:grpSpPr>
      <p:sp>
        <p:nvSpPr>
          <p:cNvPr id="342" name="Google Shape;342;g3860669067c_0_43"/>
          <p:cNvSpPr txBox="1">
            <a:spLocks noGrp="1"/>
          </p:cNvSpPr>
          <p:nvPr>
            <p:ph type="body" idx="1"/>
          </p:nvPr>
        </p:nvSpPr>
        <p:spPr>
          <a:xfrm>
            <a:off x="848175" y="5057375"/>
            <a:ext cx="5730600" cy="1322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sl-SI" sz="1700" b="1">
                <a:solidFill>
                  <a:schemeClr val="dk1"/>
                </a:solidFill>
              </a:rPr>
              <a:t>Bezjak, S., Čerče, P., Fidler, A., Kotar, M., Legat, D., Leskošek, B., Pušnik, M., Vipavc Brvar, I., Zagorščak, M., Žlender, N., &amp; Županič, A. </a:t>
            </a:r>
            <a:r>
              <a:rPr lang="sl-SI" sz="1700">
                <a:solidFill>
                  <a:schemeClr val="dk1"/>
                </a:solidFill>
              </a:rPr>
              <a:t>(2024). </a:t>
            </a:r>
            <a:r>
              <a:rPr lang="sl-SI" sz="1700" i="1">
                <a:solidFill>
                  <a:schemeClr val="dk1"/>
                </a:solidFill>
              </a:rPr>
              <a:t>Spoznaj FAIR: priročnik o odprti znanosti v Sloveniji</a:t>
            </a:r>
            <a:r>
              <a:rPr lang="sl-SI" sz="1700">
                <a:solidFill>
                  <a:schemeClr val="dk1"/>
                </a:solidFill>
              </a:rPr>
              <a:t> </a:t>
            </a:r>
            <a:r>
              <a:rPr lang="sl-SI" sz="17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 Bezjak, ur.)</a:t>
            </a:r>
            <a:r>
              <a:rPr lang="sl-SI" sz="1700">
                <a:solidFill>
                  <a:schemeClr val="dk1"/>
                </a:solidFill>
              </a:rPr>
              <a:t>. Založba Univerze na Primorskem.</a:t>
            </a:r>
            <a:r>
              <a:rPr lang="sl-SI" sz="1700">
                <a:solidFill>
                  <a:schemeClr val="dk1"/>
                </a:solidFill>
                <a:uFill>
                  <a:noFill/>
                </a:uFill>
                <a:hlinkClick r:id="rId4">
                  <a:extLst>
                    <a:ext uri="{A12FA001-AC4F-418D-AE19-62706E023703}">
                      <ahyp:hlinkClr xmlns:ahyp="http://schemas.microsoft.com/office/drawing/2018/hyperlinkcolor" val="tx"/>
                    </a:ext>
                  </a:extLst>
                </a:hlinkClick>
              </a:rPr>
              <a:t> </a:t>
            </a:r>
            <a:r>
              <a:rPr lang="sl-SI" sz="1700" u="sng">
                <a:solidFill>
                  <a:schemeClr val="hlink"/>
                </a:solidFill>
                <a:hlinkClick r:id="rId4"/>
              </a:rPr>
              <a:t>https://doi.org/10.26493/978-961-293-328-9</a:t>
            </a:r>
            <a:endParaRPr sz="2600"/>
          </a:p>
        </p:txBody>
      </p:sp>
      <p:pic>
        <p:nvPicPr>
          <p:cNvPr id="343" name="Google Shape;343;g3860669067c_0_43"/>
          <p:cNvPicPr preferRelativeResize="0"/>
          <p:nvPr/>
        </p:nvPicPr>
        <p:blipFill>
          <a:blip r:embed="rId5">
            <a:alphaModFix/>
          </a:blip>
          <a:stretch>
            <a:fillRect/>
          </a:stretch>
        </p:blipFill>
        <p:spPr>
          <a:xfrm>
            <a:off x="1236950" y="564214"/>
            <a:ext cx="3040775" cy="4493151"/>
          </a:xfrm>
          <a:prstGeom prst="rect">
            <a:avLst/>
          </a:prstGeom>
          <a:noFill/>
          <a:ln>
            <a:noFill/>
          </a:ln>
        </p:spPr>
      </p:pic>
      <p:sp>
        <p:nvSpPr>
          <p:cNvPr id="344" name="Google Shape;344;g3860669067c_0_43"/>
          <p:cNvSpPr txBox="1"/>
          <p:nvPr/>
        </p:nvSpPr>
        <p:spPr>
          <a:xfrm>
            <a:off x="6670225" y="1106025"/>
            <a:ext cx="5211600" cy="49137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Razvoj ideje in načel odprte znanosti</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Določila o odprti znanosti v Sloveniji</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Življenjski krog raziskave o odprti znanosti</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Dokumentiranje raziskovalnih podatkov</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Raziskovalna infrastruktura</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Odprte licence</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Raziskovalni rezultati v odprti znanosti (podatki, programska oprema, publikacije)</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Odprte recenzije</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Občanska znanosti</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sl-SI" sz="2200">
                <a:solidFill>
                  <a:schemeClr val="dk1"/>
                </a:solidFill>
                <a:latin typeface="Calibri"/>
                <a:ea typeface="Calibri"/>
                <a:cs typeface="Calibri"/>
                <a:sym typeface="Calibri"/>
              </a:rPr>
              <a:t>Odgovornosti pri uresničevanju odprte znanosti</a:t>
            </a:r>
            <a:endParaRPr sz="2800">
              <a:solidFill>
                <a:schemeClr val="dk1"/>
              </a:solidFill>
              <a:latin typeface="Calibri"/>
              <a:ea typeface="Calibri"/>
              <a:cs typeface="Calibri"/>
              <a:sym typeface="Calibri"/>
            </a:endParaRPr>
          </a:p>
        </p:txBody>
      </p:sp>
      <p:sp>
        <p:nvSpPr>
          <p:cNvPr id="345" name="Google Shape;345;g3860669067c_0_43"/>
          <p:cNvSpPr txBox="1"/>
          <p:nvPr/>
        </p:nvSpPr>
        <p:spPr>
          <a:xfrm>
            <a:off x="6721900" y="583650"/>
            <a:ext cx="2093400" cy="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latin typeface="Calibri"/>
                <a:ea typeface="Calibri"/>
                <a:cs typeface="Calibri"/>
                <a:sym typeface="Calibri"/>
              </a:rPr>
              <a:t>VSEBINA</a:t>
            </a:r>
            <a:endParaRPr sz="2800">
              <a:latin typeface="Calibri"/>
              <a:ea typeface="Calibri"/>
              <a:cs typeface="Calibri"/>
              <a:sym typeface="Calibri"/>
            </a:endParaRPr>
          </a:p>
        </p:txBody>
      </p:sp>
      <p:sp>
        <p:nvSpPr>
          <p:cNvPr id="346" name="Google Shape;346;g3860669067c_0_43"/>
          <p:cNvSpPr/>
          <p:nvPr/>
        </p:nvSpPr>
        <p:spPr>
          <a:xfrm>
            <a:off x="119625" y="149025"/>
            <a:ext cx="957000" cy="9570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3100">
                <a:solidFill>
                  <a:schemeClr val="lt1"/>
                </a:solidFill>
                <a:latin typeface="Calibri"/>
                <a:ea typeface="Calibri"/>
                <a:cs typeface="Calibri"/>
                <a:sym typeface="Calibri"/>
              </a:rPr>
              <a:t>1</a:t>
            </a:r>
            <a:endParaRPr sz="3300">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g39b3cadeac5_1_775"/>
          <p:cNvSpPr txBox="1">
            <a:spLocks noGrp="1"/>
          </p:cNvSpPr>
          <p:nvPr>
            <p:ph type="title"/>
          </p:nvPr>
        </p:nvSpPr>
        <p:spPr>
          <a:xfrm>
            <a:off x="489300" y="458426"/>
            <a:ext cx="10515600" cy="7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ZAŠČITA PODATKOV</a:t>
            </a:r>
            <a:endParaRPr/>
          </a:p>
        </p:txBody>
      </p:sp>
      <p:pic>
        <p:nvPicPr>
          <p:cNvPr id="757" name="Google Shape;757;g39b3cadeac5_1_775"/>
          <p:cNvPicPr preferRelativeResize="0"/>
          <p:nvPr/>
        </p:nvPicPr>
        <p:blipFill>
          <a:blip r:embed="rId3">
            <a:alphaModFix/>
          </a:blip>
          <a:stretch>
            <a:fillRect/>
          </a:stretch>
        </p:blipFill>
        <p:spPr>
          <a:xfrm>
            <a:off x="596700" y="1830375"/>
            <a:ext cx="6311125" cy="3913075"/>
          </a:xfrm>
          <a:prstGeom prst="rect">
            <a:avLst/>
          </a:prstGeom>
          <a:noFill/>
          <a:ln>
            <a:noFill/>
          </a:ln>
        </p:spPr>
      </p:pic>
      <p:pic>
        <p:nvPicPr>
          <p:cNvPr id="758" name="Google Shape;758;g39b3cadeac5_1_775"/>
          <p:cNvPicPr preferRelativeResize="0"/>
          <p:nvPr/>
        </p:nvPicPr>
        <p:blipFill>
          <a:blip r:embed="rId4">
            <a:alphaModFix/>
          </a:blip>
          <a:stretch>
            <a:fillRect/>
          </a:stretch>
        </p:blipFill>
        <p:spPr>
          <a:xfrm>
            <a:off x="7697900" y="1461500"/>
            <a:ext cx="2667000" cy="638175"/>
          </a:xfrm>
          <a:prstGeom prst="rect">
            <a:avLst/>
          </a:prstGeom>
          <a:noFill/>
          <a:ln>
            <a:noFill/>
          </a:ln>
        </p:spPr>
      </p:pic>
      <p:sp>
        <p:nvSpPr>
          <p:cNvPr id="759" name="Google Shape;759;g39b3cadeac5_1_775"/>
          <p:cNvSpPr txBox="1"/>
          <p:nvPr/>
        </p:nvSpPr>
        <p:spPr>
          <a:xfrm>
            <a:off x="7697900" y="2308950"/>
            <a:ext cx="37752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800">
                <a:solidFill>
                  <a:schemeClr val="dk1"/>
                </a:solidFill>
                <a:highlight>
                  <a:srgbClr val="FFFFFF"/>
                </a:highlight>
                <a:latin typeface="Calibri"/>
                <a:ea typeface="Calibri"/>
                <a:cs typeface="Calibri"/>
                <a:sym typeface="Calibri"/>
              </a:rPr>
              <a:t>Nekaterih podatkov zaradi njihove občutljive narave ne moremo deliti brez varnostnih ukrepov. Odgovoriti moramo tudi na etična in pravna vprašanja, ki jih predvidimo že pri snovanju raziskave. Od teh vidikov je odvisno, kako bomo podatke delili v času raziskovanja in v kakšnem obsegu ter pod katerim režimom dostopa jih bomo delili v izbranem repozitoriju.</a:t>
            </a:r>
            <a:endParaRPr sz="1800">
              <a:solidFill>
                <a:schemeClr val="dk1"/>
              </a:solidFill>
              <a:latin typeface="Calibri"/>
              <a:ea typeface="Calibri"/>
              <a:cs typeface="Calibri"/>
              <a:sym typeface="Calibri"/>
            </a:endParaRPr>
          </a:p>
        </p:txBody>
      </p:sp>
      <p:pic>
        <p:nvPicPr>
          <p:cNvPr id="760" name="Google Shape;760;g39b3cadeac5_1_775" title="zascita.png"/>
          <p:cNvPicPr preferRelativeResize="0"/>
          <p:nvPr/>
        </p:nvPicPr>
        <p:blipFill>
          <a:blip r:embed="rId5">
            <a:alphaModFix/>
          </a:blip>
          <a:stretch>
            <a:fillRect/>
          </a:stretch>
        </p:blipFill>
        <p:spPr>
          <a:xfrm>
            <a:off x="10503274" y="872324"/>
            <a:ext cx="1385550" cy="1376675"/>
          </a:xfrm>
          <a:prstGeom prst="rect">
            <a:avLst/>
          </a:prstGeom>
          <a:noFill/>
          <a:ln>
            <a:noFill/>
          </a:ln>
        </p:spPr>
      </p:pic>
      <p:sp>
        <p:nvSpPr>
          <p:cNvPr id="761" name="Google Shape;761;g39b3cadeac5_1_775"/>
          <p:cNvSpPr txBox="1"/>
          <p:nvPr/>
        </p:nvSpPr>
        <p:spPr>
          <a:xfrm>
            <a:off x="7193100" y="6215075"/>
            <a:ext cx="381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https://nrrp.odprtaznanost.si/izpolni-svoj-nrrp/</a:t>
            </a:r>
            <a:endParaRPr sz="12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5"/>
        <p:cNvGrpSpPr/>
        <p:nvPr/>
      </p:nvGrpSpPr>
      <p:grpSpPr>
        <a:xfrm>
          <a:off x="0" y="0"/>
          <a:ext cx="0" cy="0"/>
          <a:chOff x="0" y="0"/>
          <a:chExt cx="0" cy="0"/>
        </a:xfrm>
      </p:grpSpPr>
      <p:sp>
        <p:nvSpPr>
          <p:cNvPr id="766" name="Google Shape;766;g39b3cadeac5_1_151"/>
          <p:cNvSpPr txBox="1">
            <a:spLocks noGrp="1"/>
          </p:cNvSpPr>
          <p:nvPr>
            <p:ph type="body" idx="1"/>
          </p:nvPr>
        </p:nvSpPr>
        <p:spPr>
          <a:xfrm>
            <a:off x="838200" y="2249000"/>
            <a:ext cx="10947000" cy="4499700"/>
          </a:xfrm>
          <a:prstGeom prst="rect">
            <a:avLst/>
          </a:prstGeom>
          <a:noFill/>
          <a:ln>
            <a:noFill/>
          </a:ln>
        </p:spPr>
        <p:txBody>
          <a:bodyPr spcFirstLastPara="1" wrap="square" lIns="91425" tIns="45700" rIns="91425" bIns="45700" anchor="t" anchorCtr="0">
            <a:normAutofit lnSpcReduction="20000"/>
          </a:bodyPr>
          <a:lstStyle/>
          <a:p>
            <a:pPr marL="457200" lvl="0" indent="-342900" algn="l" rtl="0">
              <a:lnSpc>
                <a:spcPct val="90000"/>
              </a:lnSpc>
              <a:spcBef>
                <a:spcPts val="0"/>
              </a:spcBef>
              <a:spcAft>
                <a:spcPts val="0"/>
              </a:spcAft>
              <a:buClr>
                <a:schemeClr val="accent1"/>
              </a:buClr>
              <a:buSzPts val="1800"/>
              <a:buChar char="-"/>
            </a:pPr>
            <a:r>
              <a:rPr lang="sl-SI" sz="1800">
                <a:solidFill>
                  <a:schemeClr val="accent1"/>
                </a:solidFill>
              </a:rPr>
              <a:t>Skrbništvo, </a:t>
            </a:r>
            <a:r>
              <a:rPr lang="sl-SI" sz="1800" b="1">
                <a:solidFill>
                  <a:schemeClr val="accent1"/>
                </a:solidFill>
              </a:rPr>
              <a:t>varnost in dostop</a:t>
            </a:r>
            <a:r>
              <a:rPr lang="sl-SI" sz="1800">
                <a:solidFill>
                  <a:schemeClr val="accent1"/>
                </a:solidFill>
              </a:rPr>
              <a:t> do strežnikov na NIB so urejeni z internim pravilnikom </a:t>
            </a:r>
            <a:r>
              <a:rPr lang="sl-SI" sz="1800" u="sng">
                <a:solidFill>
                  <a:schemeClr val="accent1"/>
                </a:solidFill>
                <a:hlinkClick r:id="rId4">
                  <a:extLst>
                    <a:ext uri="{A12FA001-AC4F-418D-AE19-62706E023703}">
                      <ahyp:hlinkClr xmlns:ahyp="http://schemas.microsoft.com/office/drawing/2018/hyperlinkcolor" val="tx"/>
                    </a:ext>
                  </a:extLst>
                </a:hlinkClick>
              </a:rPr>
              <a:t>»Varnostna politika IS NIB«</a:t>
            </a:r>
            <a:r>
              <a:rPr lang="sl-SI" sz="1800" u="sng">
                <a:solidFill>
                  <a:schemeClr val="accent1"/>
                </a:solidFill>
              </a:rPr>
              <a:t>.</a:t>
            </a:r>
            <a:endParaRPr sz="1800" u="sng">
              <a:solidFill>
                <a:schemeClr val="accent1"/>
              </a:solidFill>
            </a:endParaRPr>
          </a:p>
          <a:p>
            <a:pPr marL="457200" lvl="0" indent="-342900" algn="l" rtl="0">
              <a:lnSpc>
                <a:spcPct val="90000"/>
              </a:lnSpc>
              <a:spcBef>
                <a:spcPts val="0"/>
              </a:spcBef>
              <a:spcAft>
                <a:spcPts val="0"/>
              </a:spcAft>
              <a:buClr>
                <a:schemeClr val="accent1"/>
              </a:buClr>
              <a:buSzPts val="1800"/>
              <a:buChar char="-"/>
            </a:pPr>
            <a:r>
              <a:rPr lang="sl-SI" sz="1800" u="sng">
                <a:solidFill>
                  <a:schemeClr val="accent1"/>
                </a:solidFill>
              </a:rPr>
              <a:t>Med izvajanjem</a:t>
            </a:r>
            <a:r>
              <a:rPr lang="sl-SI" sz="1800">
                <a:solidFill>
                  <a:schemeClr val="accent1"/>
                </a:solidFill>
              </a:rPr>
              <a:t> raziskav se vsi zbrani raziskovalni podatki primarno hranijo na NIB-u z </a:t>
            </a:r>
            <a:r>
              <a:rPr lang="sl-SI" sz="1800" b="1">
                <a:solidFill>
                  <a:schemeClr val="accent1"/>
                </a:solidFill>
              </a:rPr>
              <a:t>omejenim dostopom</a:t>
            </a:r>
            <a:r>
              <a:rPr lang="sl-SI" sz="1800">
                <a:solidFill>
                  <a:schemeClr val="accent1"/>
                </a:solidFill>
              </a:rPr>
              <a:t> </a:t>
            </a:r>
            <a:br>
              <a:rPr lang="sl-SI" sz="1800">
                <a:solidFill>
                  <a:schemeClr val="accent1"/>
                </a:solidFill>
              </a:rPr>
            </a:br>
            <a:r>
              <a:rPr lang="sl-SI" sz="1800">
                <a:solidFill>
                  <a:schemeClr val="accent1"/>
                </a:solidFill>
              </a:rPr>
              <a:t>– </a:t>
            </a:r>
            <a:r>
              <a:rPr lang="sl-SI" sz="1800" u="sng">
                <a:solidFill>
                  <a:schemeClr val="accent1"/>
                </a:solidFill>
              </a:rPr>
              <a:t>v času izvajanja projekta so podatki na voljo samo članom projektne skupine, ki so podatke pridobili oziroma z njihovim privoljenjem tudi drugim zainteresiranim uporabnikom.</a:t>
            </a:r>
            <a:endParaRPr sz="1800" u="sng">
              <a:solidFill>
                <a:schemeClr val="accent1"/>
              </a:solidFill>
            </a:endParaRPr>
          </a:p>
          <a:p>
            <a:pPr marL="457200" lvl="0" indent="-342900" algn="l" rtl="0">
              <a:lnSpc>
                <a:spcPct val="90000"/>
              </a:lnSpc>
              <a:spcBef>
                <a:spcPts val="0"/>
              </a:spcBef>
              <a:spcAft>
                <a:spcPts val="0"/>
              </a:spcAft>
              <a:buClr>
                <a:schemeClr val="accent1"/>
              </a:buClr>
              <a:buSzPts val="1800"/>
              <a:buChar char="-"/>
            </a:pPr>
            <a:r>
              <a:rPr lang="sl-SI" sz="1800" u="sng">
                <a:solidFill>
                  <a:schemeClr val="accent1"/>
                </a:solidFill>
              </a:rPr>
              <a:t>Objavo</a:t>
            </a:r>
            <a:r>
              <a:rPr lang="sl-SI" sz="1800">
                <a:solidFill>
                  <a:schemeClr val="accent1"/>
                </a:solidFill>
              </a:rPr>
              <a:t> (v javno dostopnem podatkovnem repozitoriju) mora </a:t>
            </a:r>
            <a:r>
              <a:rPr lang="sl-SI" sz="1800" u="sng">
                <a:solidFill>
                  <a:schemeClr val="accent1"/>
                </a:solidFill>
              </a:rPr>
              <a:t>odobriti </a:t>
            </a:r>
            <a:r>
              <a:rPr lang="sl-SI" sz="1800">
                <a:solidFill>
                  <a:schemeClr val="accent1"/>
                </a:solidFill>
              </a:rPr>
              <a:t>vodja projekta.</a:t>
            </a:r>
            <a:endParaRPr sz="1800">
              <a:solidFill>
                <a:schemeClr val="accent1"/>
              </a:solidFill>
            </a:endParaRPr>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457200" lvl="0" indent="-342900" algn="l" rtl="0">
              <a:lnSpc>
                <a:spcPct val="90000"/>
              </a:lnSpc>
              <a:spcBef>
                <a:spcPts val="0"/>
              </a:spcBef>
              <a:spcAft>
                <a:spcPts val="0"/>
              </a:spcAft>
              <a:buSzPts val="1800"/>
              <a:buChar char="-"/>
            </a:pPr>
            <a:r>
              <a:rPr lang="sl-SI" sz="1800"/>
              <a:t>V </a:t>
            </a:r>
            <a:r>
              <a:rPr lang="sl-SI" sz="1800">
                <a:solidFill>
                  <a:schemeClr val="accent2"/>
                </a:solidFill>
              </a:rPr>
              <a:t>primeru 1</a:t>
            </a:r>
            <a:r>
              <a:rPr lang="sl-SI" sz="1800"/>
              <a:t> pridobljeni podatki niso podatki, ki bi jih morala odobriti </a:t>
            </a:r>
            <a:r>
              <a:rPr lang="sl-SI" sz="1800" b="1"/>
              <a:t>etična komisija</a:t>
            </a:r>
            <a:r>
              <a:rPr lang="sl-SI" sz="1800"/>
              <a:t>﻿ </a:t>
            </a:r>
            <a:br>
              <a:rPr lang="sl-SI" sz="1800"/>
            </a:br>
            <a:r>
              <a:rPr lang="sl-SI" sz="1800"/>
              <a:t>ali </a:t>
            </a:r>
            <a:r>
              <a:rPr lang="sl-SI" sz="1800" b="1"/>
              <a:t>pooblaščenec za varstvo osebnih podatkov.</a:t>
            </a:r>
            <a:endParaRPr sz="1800" b="1"/>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endParaRPr sz="1800"/>
          </a:p>
          <a:p>
            <a:pPr marL="457200" lvl="0" indent="0" algn="l" rtl="0">
              <a:lnSpc>
                <a:spcPct val="90000"/>
              </a:lnSpc>
              <a:spcBef>
                <a:spcPts val="0"/>
              </a:spcBef>
              <a:spcAft>
                <a:spcPts val="0"/>
              </a:spcAft>
              <a:buNone/>
            </a:pPr>
            <a:endParaRPr sz="1800"/>
          </a:p>
          <a:p>
            <a:pPr marL="457200" lvl="0" indent="-342900" algn="l" rtl="0">
              <a:spcBef>
                <a:spcPts val="0"/>
              </a:spcBef>
              <a:spcAft>
                <a:spcPts val="0"/>
              </a:spcAft>
              <a:buClr>
                <a:schemeClr val="accent1"/>
              </a:buClr>
              <a:buSzPts val="1800"/>
              <a:buChar char="-"/>
            </a:pPr>
            <a:r>
              <a:rPr lang="sl-SI" sz="1800">
                <a:solidFill>
                  <a:schemeClr val="accent1"/>
                </a:solidFill>
              </a:rPr>
              <a:t>Pomembna sta </a:t>
            </a:r>
            <a:r>
              <a:rPr lang="sl-SI" sz="1800" b="1">
                <a:solidFill>
                  <a:schemeClr val="accent1"/>
                </a:solidFill>
              </a:rPr>
              <a:t>intelektualna lastnina in lastništvo raziskovalnih rezultatov</a:t>
            </a:r>
            <a:r>
              <a:rPr lang="sl-SI" sz="1800">
                <a:solidFill>
                  <a:schemeClr val="accent1"/>
                </a:solidFill>
              </a:rPr>
              <a:t>, posebej ko raziskavo izvaja več organizacij.</a:t>
            </a:r>
            <a:endParaRPr sz="1800">
              <a:solidFill>
                <a:schemeClr val="accent1"/>
              </a:solidFill>
            </a:endParaRPr>
          </a:p>
          <a:p>
            <a:pPr marL="457200" lvl="0" indent="-342900" algn="l" rtl="0">
              <a:spcBef>
                <a:spcPts val="0"/>
              </a:spcBef>
              <a:spcAft>
                <a:spcPts val="0"/>
              </a:spcAft>
              <a:buClr>
                <a:schemeClr val="dk1"/>
              </a:buClr>
              <a:buSzPts val="1800"/>
              <a:buChar char="-"/>
            </a:pPr>
            <a:r>
              <a:rPr lang="sl-SI" sz="1800">
                <a:solidFill>
                  <a:schemeClr val="dk1"/>
                </a:solidFill>
              </a:rPr>
              <a:t>Že pri pripravi projekta se smiselno oblikuje </a:t>
            </a:r>
            <a:r>
              <a:rPr lang="sl-SI" sz="1800" u="sng">
                <a:solidFill>
                  <a:schemeClr val="dk1"/>
                </a:solidFill>
              </a:rPr>
              <a:t>konzorcijska pogodba</a:t>
            </a:r>
            <a:r>
              <a:rPr lang="sl-SI" sz="1800">
                <a:solidFill>
                  <a:schemeClr val="dk1"/>
                </a:solidFill>
              </a:rPr>
              <a:t>, s katero se določijo medsebojna razmerja in odgovornosti, na primer </a:t>
            </a:r>
            <a:r>
              <a:rPr lang="sl-SI" sz="1800" u="sng">
                <a:solidFill>
                  <a:schemeClr val="dk1"/>
                </a:solidFill>
              </a:rPr>
              <a:t>kdo bo lastnik podatkov, kdo bo imel pravico do nadzora dostopa do podatkov ali do dela podatkov ter kakšni bodo pogoji dostopa do podatkov.</a:t>
            </a:r>
            <a:endParaRPr sz="1800" u="sng">
              <a:solidFill>
                <a:srgbClr val="FF0000"/>
              </a:solidFill>
            </a:endParaRPr>
          </a:p>
        </p:txBody>
      </p:sp>
      <p:sp>
        <p:nvSpPr>
          <p:cNvPr id="767" name="Google Shape;767;g39b3cadeac5_1_151"/>
          <p:cNvSpPr txBox="1"/>
          <p:nvPr/>
        </p:nvSpPr>
        <p:spPr>
          <a:xfrm>
            <a:off x="757228" y="1318270"/>
            <a:ext cx="10515600" cy="484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Calibri"/>
              <a:buNone/>
            </a:pPr>
            <a:r>
              <a:rPr lang="sl-SI" sz="3500" b="1">
                <a:solidFill>
                  <a:schemeClr val="dk1"/>
                </a:solidFill>
                <a:latin typeface="Calibri"/>
                <a:ea typeface="Calibri"/>
                <a:cs typeface="Calibri"/>
                <a:sym typeface="Calibri"/>
              </a:rPr>
              <a:t>Naravoslovje</a:t>
            </a:r>
            <a:endParaRPr/>
          </a:p>
        </p:txBody>
      </p:sp>
      <p:pic>
        <p:nvPicPr>
          <p:cNvPr id="768" name="Google Shape;768;g39b3cadeac5_1_151" title="zascita.png"/>
          <p:cNvPicPr preferRelativeResize="0"/>
          <p:nvPr/>
        </p:nvPicPr>
        <p:blipFill>
          <a:blip r:embed="rId5">
            <a:alphaModFix/>
          </a:blip>
          <a:stretch>
            <a:fillRect/>
          </a:stretch>
        </p:blipFill>
        <p:spPr>
          <a:xfrm>
            <a:off x="10503274" y="872324"/>
            <a:ext cx="1385550" cy="1376675"/>
          </a:xfrm>
          <a:prstGeom prst="rect">
            <a:avLst/>
          </a:prstGeom>
          <a:noFill/>
          <a:ln>
            <a:noFill/>
          </a:ln>
        </p:spPr>
      </p:pic>
      <p:pic>
        <p:nvPicPr>
          <p:cNvPr id="769" name="Google Shape;769;g39b3cadeac5_1_151"/>
          <p:cNvPicPr preferRelativeResize="0"/>
          <p:nvPr/>
        </p:nvPicPr>
        <p:blipFill>
          <a:blip r:embed="rId6">
            <a:alphaModFix/>
          </a:blip>
          <a:stretch>
            <a:fillRect/>
          </a:stretch>
        </p:blipFill>
        <p:spPr>
          <a:xfrm>
            <a:off x="1208825" y="4275266"/>
            <a:ext cx="6911679" cy="1013469"/>
          </a:xfrm>
          <a:prstGeom prst="rect">
            <a:avLst/>
          </a:prstGeom>
          <a:noFill/>
          <a:ln>
            <a:noFill/>
          </a:ln>
        </p:spPr>
      </p:pic>
      <p:pic>
        <p:nvPicPr>
          <p:cNvPr id="770" name="Google Shape;770;g39b3cadeac5_1_151"/>
          <p:cNvPicPr preferRelativeResize="0"/>
          <p:nvPr/>
        </p:nvPicPr>
        <p:blipFill>
          <a:blip r:embed="rId7">
            <a:alphaModFix/>
          </a:blip>
          <a:stretch>
            <a:fillRect/>
          </a:stretch>
        </p:blipFill>
        <p:spPr>
          <a:xfrm>
            <a:off x="9296950" y="3491095"/>
            <a:ext cx="897550" cy="6731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39b3cadeac5_1_697"/>
          <p:cNvSpPr txBox="1">
            <a:spLocks noGrp="1"/>
          </p:cNvSpPr>
          <p:nvPr>
            <p:ph type="title"/>
          </p:nvPr>
        </p:nvSpPr>
        <p:spPr>
          <a:xfrm>
            <a:off x="693824" y="12449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sl-SI" sz="4500" b="1">
                <a:solidFill>
                  <a:srgbClr val="ED7D31"/>
                </a:solidFill>
              </a:rPr>
              <a:t>Ali bom zbiral naslednje podatke?</a:t>
            </a:r>
            <a:endParaRPr/>
          </a:p>
        </p:txBody>
      </p:sp>
      <p:sp>
        <p:nvSpPr>
          <p:cNvPr id="776" name="Google Shape;776;g39b3cadeac5_1_697"/>
          <p:cNvSpPr txBox="1"/>
          <p:nvPr/>
        </p:nvSpPr>
        <p:spPr>
          <a:xfrm>
            <a:off x="825500" y="1450200"/>
            <a:ext cx="5011500" cy="483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l-SI" sz="2200" b="1" i="0" u="none" strike="noStrike" cap="none">
                <a:solidFill>
                  <a:schemeClr val="dk1"/>
                </a:solidFill>
                <a:latin typeface="Calibri"/>
                <a:ea typeface="Calibri"/>
                <a:cs typeface="Calibri"/>
                <a:sym typeface="Calibri"/>
              </a:rPr>
              <a:t>Splošni osebni podatki:</a:t>
            </a: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Ime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Osebna identifikacijska številka ali druga državna identifikacijska številka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Datum rojstva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Kontaktni podatki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Spletni identifikatorji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Ljudje na slikah ali video posnetkih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Glas na zvočnih posnetkih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Podatki o lokaciji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Podatki o ozadju, ki se v kombinaciji lahko uporabijo za identifikacijo posameznika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sl-SI" sz="2200" b="0" i="0" u="none" strike="noStrike" cap="none">
                <a:solidFill>
                  <a:schemeClr val="dk1"/>
                </a:solidFill>
                <a:latin typeface="Calibri"/>
                <a:ea typeface="Calibri"/>
                <a:cs typeface="Calibri"/>
                <a:sym typeface="Calibri"/>
              </a:rPr>
              <a:t>- Drugi osebni podatki</a:t>
            </a:r>
            <a:endParaRPr sz="2000" b="0" i="0" u="none" strike="noStrike" cap="none">
              <a:solidFill>
                <a:srgbClr val="FF0000"/>
              </a:solidFill>
              <a:latin typeface="Calibri"/>
              <a:ea typeface="Calibri"/>
              <a:cs typeface="Calibri"/>
              <a:sym typeface="Calibri"/>
            </a:endParaRPr>
          </a:p>
        </p:txBody>
      </p:sp>
      <p:sp>
        <p:nvSpPr>
          <p:cNvPr id="777" name="Google Shape;777;g39b3cadeac5_1_697"/>
          <p:cNvSpPr txBox="1"/>
          <p:nvPr/>
        </p:nvSpPr>
        <p:spPr>
          <a:xfrm>
            <a:off x="6636700" y="1469425"/>
            <a:ext cx="4753500" cy="381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l-SI" sz="2200" b="1" i="0" u="none" strike="noStrike" cap="none">
                <a:solidFill>
                  <a:schemeClr val="dk1"/>
                </a:solidFill>
                <a:latin typeface="Calibri"/>
                <a:ea typeface="Calibri"/>
                <a:cs typeface="Calibri"/>
                <a:sym typeface="Calibri"/>
              </a:rPr>
              <a:t>Posebne vrste osebni podatkov:</a:t>
            </a: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Zdravstveni podatki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Rasno in etično poreklo posameznika</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Politična mnenja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Verska prepričanja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Filozofska prepričanja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Spolno življenje in spolna usmerjenost</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Članstvo v sindikatu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Genetski podatki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Biometrični podatki </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sl-SI" sz="2200" b="0" i="0" u="none" strike="noStrike" cap="none">
                <a:solidFill>
                  <a:schemeClr val="dk1"/>
                </a:solidFill>
                <a:latin typeface="Calibri"/>
                <a:ea typeface="Calibri"/>
                <a:cs typeface="Calibri"/>
                <a:sym typeface="Calibri"/>
              </a:rPr>
              <a:t>- Kazniva dejanja</a:t>
            </a:r>
            <a:endParaRPr sz="2200" b="0" i="0" u="none" strike="noStrike" cap="none">
              <a:solidFill>
                <a:schemeClr val="dk1"/>
              </a:solidFill>
              <a:latin typeface="Calibri"/>
              <a:ea typeface="Calibri"/>
              <a:cs typeface="Calibri"/>
              <a:sym typeface="Calibri"/>
            </a:endParaRPr>
          </a:p>
        </p:txBody>
      </p:sp>
      <p:pic>
        <p:nvPicPr>
          <p:cNvPr id="778" name="Google Shape;778;g39b3cadeac5_1_697">
            <a:hlinkClick r:id="rId3"/>
          </p:cNvPr>
          <p:cNvPicPr preferRelativeResize="0"/>
          <p:nvPr/>
        </p:nvPicPr>
        <p:blipFill rotWithShape="1">
          <a:blip r:embed="rId4">
            <a:alphaModFix/>
          </a:blip>
          <a:srcRect/>
          <a:stretch/>
        </p:blipFill>
        <p:spPr>
          <a:xfrm>
            <a:off x="6393950" y="5391694"/>
            <a:ext cx="5239000" cy="481925"/>
          </a:xfrm>
          <a:prstGeom prst="rect">
            <a:avLst/>
          </a:prstGeom>
          <a:noFill/>
          <a:ln>
            <a:noFill/>
          </a:ln>
        </p:spPr>
      </p:pic>
      <p:pic>
        <p:nvPicPr>
          <p:cNvPr id="779" name="Google Shape;779;g39b3cadeac5_1_697"/>
          <p:cNvPicPr preferRelativeResize="0"/>
          <p:nvPr/>
        </p:nvPicPr>
        <p:blipFill rotWithShape="1">
          <a:blip r:embed="rId5">
            <a:alphaModFix/>
          </a:blip>
          <a:srcRect/>
          <a:stretch/>
        </p:blipFill>
        <p:spPr>
          <a:xfrm>
            <a:off x="8001000" y="5978700"/>
            <a:ext cx="837194" cy="269700"/>
          </a:xfrm>
          <a:prstGeom prst="rect">
            <a:avLst/>
          </a:prstGeom>
          <a:noFill/>
          <a:ln>
            <a:noFill/>
          </a:ln>
        </p:spPr>
      </p:pic>
      <p:pic>
        <p:nvPicPr>
          <p:cNvPr id="780" name="Google Shape;780;g39b3cadeac5_1_697" title="zascita.png"/>
          <p:cNvPicPr preferRelativeResize="0"/>
          <p:nvPr/>
        </p:nvPicPr>
        <p:blipFill>
          <a:blip r:embed="rId6">
            <a:alphaModFix/>
          </a:blip>
          <a:stretch>
            <a:fillRect/>
          </a:stretch>
        </p:blipFill>
        <p:spPr>
          <a:xfrm>
            <a:off x="10503274" y="872324"/>
            <a:ext cx="1385550" cy="13766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4"/>
        <p:cNvGrpSpPr/>
        <p:nvPr/>
      </p:nvGrpSpPr>
      <p:grpSpPr>
        <a:xfrm>
          <a:off x="0" y="0"/>
          <a:ext cx="0" cy="0"/>
          <a:chOff x="0" y="0"/>
          <a:chExt cx="0" cy="0"/>
        </a:xfrm>
      </p:grpSpPr>
      <p:sp>
        <p:nvSpPr>
          <p:cNvPr id="785" name="Google Shape;785;g39b3cadeac5_1_158"/>
          <p:cNvSpPr txBox="1"/>
          <p:nvPr/>
        </p:nvSpPr>
        <p:spPr>
          <a:xfrm>
            <a:off x="734103" y="1379257"/>
            <a:ext cx="10515600" cy="484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Calibri"/>
              <a:buNone/>
            </a:pPr>
            <a:r>
              <a:rPr lang="sl-SI" sz="3500" b="1">
                <a:solidFill>
                  <a:schemeClr val="dk1"/>
                </a:solidFill>
                <a:latin typeface="Calibri"/>
                <a:ea typeface="Calibri"/>
                <a:cs typeface="Calibri"/>
                <a:sym typeface="Calibri"/>
              </a:rPr>
              <a:t>Družboslovje</a:t>
            </a:r>
            <a:endParaRPr/>
          </a:p>
        </p:txBody>
      </p:sp>
      <p:pic>
        <p:nvPicPr>
          <p:cNvPr id="786" name="Google Shape;786;g39b3cadeac5_1_158" title="zascita.png"/>
          <p:cNvPicPr preferRelativeResize="0"/>
          <p:nvPr/>
        </p:nvPicPr>
        <p:blipFill>
          <a:blip r:embed="rId4">
            <a:alphaModFix/>
          </a:blip>
          <a:stretch>
            <a:fillRect/>
          </a:stretch>
        </p:blipFill>
        <p:spPr>
          <a:xfrm>
            <a:off x="10503274" y="872324"/>
            <a:ext cx="1385550" cy="1376675"/>
          </a:xfrm>
          <a:prstGeom prst="rect">
            <a:avLst/>
          </a:prstGeom>
          <a:noFill/>
          <a:ln>
            <a:noFill/>
          </a:ln>
        </p:spPr>
      </p:pic>
      <p:sp>
        <p:nvSpPr>
          <p:cNvPr id="787" name="Google Shape;787;g39b3cadeac5_1_158"/>
          <p:cNvSpPr txBox="1">
            <a:spLocks noGrp="1"/>
          </p:cNvSpPr>
          <p:nvPr>
            <p:ph type="body" idx="1"/>
          </p:nvPr>
        </p:nvSpPr>
        <p:spPr>
          <a:xfrm>
            <a:off x="838200" y="2156473"/>
            <a:ext cx="10515600" cy="4311900"/>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0"/>
              </a:spcBef>
              <a:spcAft>
                <a:spcPts val="0"/>
              </a:spcAft>
              <a:buSzPts val="1800"/>
              <a:buChar char="-"/>
            </a:pPr>
            <a:r>
              <a:rPr lang="sl-SI" sz="18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V raziskavo so vključeni ljudje, od splošne pa do zelo specifične populacije (zaposleni v azilnih domovih) -&gt; prepoznavnost oseb.</a:t>
            </a:r>
            <a:endParaRPr sz="18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a:p>
            <a:pPr marL="457200" lvl="0" indent="-342900" algn="l" rtl="0">
              <a:lnSpc>
                <a:spcPct val="115000"/>
              </a:lnSpc>
              <a:spcBef>
                <a:spcPts val="0"/>
              </a:spcBef>
              <a:spcAft>
                <a:spcPts val="0"/>
              </a:spcAft>
              <a:buSzPts val="1800"/>
              <a:buChar char="-"/>
            </a:pPr>
            <a:r>
              <a:rPr lang="sl-SI" sz="18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Obr</a:t>
            </a:r>
            <a:r>
              <a:rPr lang="sl-SI" sz="1800"/>
              <a:t>avnavamo občutljivo tematiko. </a:t>
            </a:r>
            <a:endParaRPr sz="1800"/>
          </a:p>
          <a:p>
            <a:pPr marL="457200" lvl="0" indent="0" algn="l" rtl="0">
              <a:lnSpc>
                <a:spcPct val="115000"/>
              </a:lnSpc>
              <a:spcBef>
                <a:spcPts val="0"/>
              </a:spcBef>
              <a:spcAft>
                <a:spcPts val="0"/>
              </a:spcAft>
              <a:buNone/>
            </a:pPr>
            <a:endParaRPr sz="1800"/>
          </a:p>
          <a:p>
            <a:pPr marL="457200" lvl="0" indent="0" algn="l" rtl="0">
              <a:lnSpc>
                <a:spcPct val="115000"/>
              </a:lnSpc>
              <a:spcBef>
                <a:spcPts val="0"/>
              </a:spcBef>
              <a:spcAft>
                <a:spcPts val="0"/>
              </a:spcAft>
              <a:buNone/>
            </a:pPr>
            <a:endParaRPr sz="1800"/>
          </a:p>
          <a:p>
            <a:pPr marL="457200" lvl="0" indent="0" algn="l" rtl="0">
              <a:lnSpc>
                <a:spcPct val="115000"/>
              </a:lnSpc>
              <a:spcBef>
                <a:spcPts val="0"/>
              </a:spcBef>
              <a:spcAft>
                <a:spcPts val="0"/>
              </a:spcAft>
              <a:buNone/>
            </a:pPr>
            <a:endParaRPr sz="1800"/>
          </a:p>
          <a:p>
            <a:pPr marL="457200" lvl="0" indent="0" algn="l" rtl="0">
              <a:lnSpc>
                <a:spcPct val="115000"/>
              </a:lnSpc>
              <a:spcBef>
                <a:spcPts val="0"/>
              </a:spcBef>
              <a:spcAft>
                <a:spcPts val="0"/>
              </a:spcAft>
              <a:buNone/>
            </a:pPr>
            <a:endParaRPr sz="1800"/>
          </a:p>
          <a:p>
            <a:pPr marL="457200" lvl="0" indent="-342900" algn="l" rtl="0">
              <a:lnSpc>
                <a:spcPct val="115000"/>
              </a:lnSpc>
              <a:spcBef>
                <a:spcPts val="0"/>
              </a:spcBef>
              <a:spcAft>
                <a:spcPts val="0"/>
              </a:spcAft>
              <a:buSzPts val="1800"/>
              <a:buChar char="-"/>
            </a:pPr>
            <a:r>
              <a:rPr lang="sl-SI" sz="1800"/>
              <a:t>Pravna podlaga </a:t>
            </a:r>
            <a:endParaRPr sz="1800"/>
          </a:p>
          <a:p>
            <a:pPr marL="457200" lvl="0" indent="0" algn="l" rtl="0">
              <a:lnSpc>
                <a:spcPct val="115000"/>
              </a:lnSpc>
              <a:spcBef>
                <a:spcPts val="0"/>
              </a:spcBef>
              <a:spcAft>
                <a:spcPts val="0"/>
              </a:spcAft>
              <a:buNone/>
            </a:pPr>
            <a:endParaRPr sz="1800"/>
          </a:p>
          <a:p>
            <a:pPr marL="457200" lvl="0" indent="-342900" algn="l" rtl="0">
              <a:lnSpc>
                <a:spcPct val="115000"/>
              </a:lnSpc>
              <a:spcBef>
                <a:spcPts val="0"/>
              </a:spcBef>
              <a:spcAft>
                <a:spcPts val="0"/>
              </a:spcAft>
              <a:buSzPts val="1800"/>
              <a:buChar char="-"/>
            </a:pPr>
            <a:r>
              <a:rPr lang="sl-SI" sz="1800"/>
              <a:t>Podatke ankete anonimiziram (združevanje skupin, dodajanje šuma). Občutljive vsebine v intervjujih zakrijem in poskrbim za nadzor nad dostopom do dela podatkov.</a:t>
            </a:r>
            <a:endParaRPr sz="1800"/>
          </a:p>
        </p:txBody>
      </p:sp>
      <p:sp>
        <p:nvSpPr>
          <p:cNvPr id="788" name="Google Shape;788;g39b3cadeac5_1_158"/>
          <p:cNvSpPr/>
          <p:nvPr/>
        </p:nvSpPr>
        <p:spPr>
          <a:xfrm>
            <a:off x="5046825" y="2831300"/>
            <a:ext cx="1144800" cy="416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89" name="Google Shape;789;g39b3cadeac5_1_158"/>
          <p:cNvSpPr txBox="1"/>
          <p:nvPr/>
        </p:nvSpPr>
        <p:spPr>
          <a:xfrm>
            <a:off x="6548450" y="2653775"/>
            <a:ext cx="4082400" cy="15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latin typeface="Calibri"/>
                <a:ea typeface="Calibri"/>
                <a:cs typeface="Calibri"/>
                <a:sym typeface="Calibri"/>
              </a:rPr>
              <a:t>Etična presoja, Ocena učinka na varstvo podatkov</a:t>
            </a:r>
            <a:endParaRPr sz="2800">
              <a:latin typeface="Calibri"/>
              <a:ea typeface="Calibri"/>
              <a:cs typeface="Calibri"/>
              <a:sym typeface="Calibri"/>
            </a:endParaRPr>
          </a:p>
        </p:txBody>
      </p:sp>
      <p:sp>
        <p:nvSpPr>
          <p:cNvPr id="790" name="Google Shape;790;g39b3cadeac5_1_158"/>
          <p:cNvSpPr/>
          <p:nvPr/>
        </p:nvSpPr>
        <p:spPr>
          <a:xfrm>
            <a:off x="5046825" y="4214945"/>
            <a:ext cx="1144800" cy="416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91" name="Google Shape;791;g39b3cadeac5_1_158"/>
          <p:cNvSpPr txBox="1"/>
          <p:nvPr/>
        </p:nvSpPr>
        <p:spPr>
          <a:xfrm>
            <a:off x="6626775" y="4226673"/>
            <a:ext cx="4082400" cy="7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2800">
                <a:latin typeface="Calibri"/>
                <a:ea typeface="Calibri"/>
                <a:cs typeface="Calibri"/>
                <a:sym typeface="Calibri"/>
              </a:rPr>
              <a:t>Informirano soglasje</a:t>
            </a:r>
            <a:endParaRPr sz="28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5"/>
        <p:cNvGrpSpPr/>
        <p:nvPr/>
      </p:nvGrpSpPr>
      <p:grpSpPr>
        <a:xfrm>
          <a:off x="0" y="0"/>
          <a:ext cx="0" cy="0"/>
          <a:chOff x="0" y="0"/>
          <a:chExt cx="0" cy="0"/>
        </a:xfrm>
      </p:grpSpPr>
      <p:sp>
        <p:nvSpPr>
          <p:cNvPr id="796" name="Google Shape;796;g39b3cadeac5_1_165"/>
          <p:cNvSpPr txBox="1">
            <a:spLocks noGrp="1"/>
          </p:cNvSpPr>
          <p:nvPr>
            <p:ph type="title"/>
          </p:nvPr>
        </p:nvSpPr>
        <p:spPr>
          <a:xfrm>
            <a:off x="838203" y="1704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Vprašanja</a:t>
            </a:r>
            <a:endParaRPr sz="5000" b="1">
              <a:solidFill>
                <a:srgbClr val="ED7D31"/>
              </a:solidFill>
              <a:latin typeface="Calibri"/>
              <a:ea typeface="Calibri"/>
              <a:cs typeface="Calibri"/>
              <a:sym typeface="Calibri"/>
            </a:endParaRPr>
          </a:p>
        </p:txBody>
      </p:sp>
      <p:sp>
        <p:nvSpPr>
          <p:cNvPr id="797" name="Google Shape;797;g39b3cadeac5_1_165"/>
          <p:cNvSpPr txBox="1"/>
          <p:nvPr/>
        </p:nvSpPr>
        <p:spPr>
          <a:xfrm>
            <a:off x="838200" y="4979845"/>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pic>
        <p:nvPicPr>
          <p:cNvPr id="798" name="Google Shape;798;g39b3cadeac5_1_165" title="zascita.png"/>
          <p:cNvPicPr preferRelativeResize="0"/>
          <p:nvPr/>
        </p:nvPicPr>
        <p:blipFill>
          <a:blip r:embed="rId4">
            <a:alphaModFix/>
          </a:blip>
          <a:stretch>
            <a:fillRect/>
          </a:stretch>
        </p:blipFill>
        <p:spPr>
          <a:xfrm>
            <a:off x="10503274" y="872324"/>
            <a:ext cx="1385550" cy="1376675"/>
          </a:xfrm>
          <a:prstGeom prst="rect">
            <a:avLst/>
          </a:prstGeom>
          <a:noFill/>
          <a:ln>
            <a:noFill/>
          </a:ln>
        </p:spPr>
      </p:pic>
      <p:sp>
        <p:nvSpPr>
          <p:cNvPr id="799" name="Google Shape;799;g39b3cadeac5_1_165"/>
          <p:cNvSpPr txBox="1">
            <a:spLocks noGrp="1"/>
          </p:cNvSpPr>
          <p:nvPr>
            <p:ph type="body" idx="1"/>
          </p:nvPr>
        </p:nvSpPr>
        <p:spPr>
          <a:xfrm>
            <a:off x="838200" y="3214076"/>
            <a:ext cx="10515600" cy="2250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ts val="1600"/>
              <a:buNone/>
            </a:pPr>
            <a:r>
              <a:rPr lang="sl-SI"/>
              <a:t>Katere vrste občutljivih podatkov obdelujete?</a:t>
            </a:r>
            <a:endParaRPr/>
          </a:p>
          <a:p>
            <a:pPr marL="0" lvl="0" indent="0" algn="ctr" rtl="0">
              <a:lnSpc>
                <a:spcPct val="90000"/>
              </a:lnSpc>
              <a:spcBef>
                <a:spcPts val="0"/>
              </a:spcBef>
              <a:spcAft>
                <a:spcPts val="0"/>
              </a:spcAft>
              <a:buClr>
                <a:srgbClr val="000000"/>
              </a:buClr>
              <a:buSzPts val="1600"/>
              <a:buNone/>
            </a:pPr>
            <a:r>
              <a:rPr lang="sl-SI" sz="2300"/>
              <a:t> </a:t>
            </a:r>
            <a:endParaRPr sz="2300"/>
          </a:p>
          <a:p>
            <a:pPr marL="0" lvl="0" indent="0" algn="ctr" rtl="0">
              <a:lnSpc>
                <a:spcPct val="90000"/>
              </a:lnSpc>
              <a:spcBef>
                <a:spcPts val="0"/>
              </a:spcBef>
              <a:spcAft>
                <a:spcPts val="0"/>
              </a:spcAft>
              <a:buClr>
                <a:srgbClr val="000000"/>
              </a:buClr>
              <a:buSzPts val="1600"/>
              <a:buNone/>
            </a:pPr>
            <a:endParaRPr/>
          </a:p>
          <a:p>
            <a:pPr marL="0" lvl="0" indent="0" algn="ctr" rtl="0">
              <a:lnSpc>
                <a:spcPct val="90000"/>
              </a:lnSpc>
              <a:spcBef>
                <a:spcPts val="0"/>
              </a:spcBef>
              <a:spcAft>
                <a:spcPts val="0"/>
              </a:spcAft>
              <a:buClr>
                <a:srgbClr val="000000"/>
              </a:buClr>
              <a:buSzPts val="1600"/>
              <a:buNone/>
            </a:pPr>
            <a:r>
              <a:rPr lang="sl-SI"/>
              <a:t>Ali ste se dogovorili, kdo je lastnik podatkov?</a:t>
            </a:r>
            <a:endParaRPr sz="23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39b3cadeac5_1_782"/>
          <p:cNvSpPr txBox="1">
            <a:spLocks noGrp="1"/>
          </p:cNvSpPr>
          <p:nvPr>
            <p:ph type="title"/>
          </p:nvPr>
        </p:nvSpPr>
        <p:spPr>
          <a:xfrm>
            <a:off x="489300" y="458426"/>
            <a:ext cx="10515600" cy="7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OBJAVA PODATKOV</a:t>
            </a:r>
            <a:endParaRPr/>
          </a:p>
        </p:txBody>
      </p:sp>
      <p:pic>
        <p:nvPicPr>
          <p:cNvPr id="806" name="Google Shape;806;g39b3cadeac5_1_782"/>
          <p:cNvPicPr preferRelativeResize="0"/>
          <p:nvPr/>
        </p:nvPicPr>
        <p:blipFill>
          <a:blip r:embed="rId3">
            <a:alphaModFix/>
          </a:blip>
          <a:stretch>
            <a:fillRect/>
          </a:stretch>
        </p:blipFill>
        <p:spPr>
          <a:xfrm>
            <a:off x="553713" y="1277987"/>
            <a:ext cx="6659257" cy="5300975"/>
          </a:xfrm>
          <a:prstGeom prst="rect">
            <a:avLst/>
          </a:prstGeom>
          <a:noFill/>
          <a:ln>
            <a:noFill/>
          </a:ln>
        </p:spPr>
      </p:pic>
      <p:pic>
        <p:nvPicPr>
          <p:cNvPr id="807" name="Google Shape;807;g39b3cadeac5_1_782"/>
          <p:cNvPicPr preferRelativeResize="0"/>
          <p:nvPr/>
        </p:nvPicPr>
        <p:blipFill>
          <a:blip r:embed="rId4">
            <a:alphaModFix/>
          </a:blip>
          <a:stretch>
            <a:fillRect/>
          </a:stretch>
        </p:blipFill>
        <p:spPr>
          <a:xfrm>
            <a:off x="7405246" y="4424926"/>
            <a:ext cx="4674229" cy="2231839"/>
          </a:xfrm>
          <a:prstGeom prst="rect">
            <a:avLst/>
          </a:prstGeom>
          <a:noFill/>
          <a:ln>
            <a:noFill/>
          </a:ln>
        </p:spPr>
      </p:pic>
      <p:sp>
        <p:nvSpPr>
          <p:cNvPr id="808" name="Google Shape;808;g39b3cadeac5_1_782"/>
          <p:cNvSpPr txBox="1"/>
          <p:nvPr/>
        </p:nvSpPr>
        <p:spPr>
          <a:xfrm>
            <a:off x="7405250" y="1660300"/>
            <a:ext cx="39174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800">
                <a:solidFill>
                  <a:schemeClr val="dk1"/>
                </a:solidFill>
                <a:latin typeface="Calibri"/>
                <a:ea typeface="Calibri"/>
                <a:cs typeface="Calibri"/>
                <a:sym typeface="Calibri"/>
              </a:rPr>
              <a:t>Pomeni </a:t>
            </a:r>
            <a:r>
              <a:rPr lang="sl-SI" sz="1800" b="1">
                <a:solidFill>
                  <a:schemeClr val="accent2"/>
                </a:solidFill>
                <a:latin typeface="Calibri"/>
                <a:ea typeface="Calibri"/>
                <a:cs typeface="Calibri"/>
                <a:sym typeface="Calibri"/>
              </a:rPr>
              <a:t>izbor repozitorija ali druge storitve za arhiviranje in objavo podatkov</a:t>
            </a:r>
            <a:r>
              <a:rPr lang="sl-SI" sz="1800">
                <a:solidFill>
                  <a:schemeClr val="dk1"/>
                </a:solidFill>
                <a:latin typeface="Calibri"/>
                <a:ea typeface="Calibri"/>
                <a:cs typeface="Calibri"/>
                <a:sym typeface="Calibri"/>
              </a:rPr>
              <a:t>, pri čemer je pomembno, da rešitev zagotavlja trajno dostopnost in uporabljivost podatkov ter ustrezno citiranje. Kadar podatki iz upravičenih razlogov ne morejo biti dostopni, morajo biti dostopni vsaj metapodatki in opisan postopek, kako lahko pridemo do zaščitenih podatkov.</a:t>
            </a:r>
            <a:endParaRPr sz="1800">
              <a:solidFill>
                <a:schemeClr val="dk1"/>
              </a:solidFill>
              <a:latin typeface="Calibri"/>
              <a:ea typeface="Calibri"/>
              <a:cs typeface="Calibri"/>
              <a:sym typeface="Calibri"/>
            </a:endParaRPr>
          </a:p>
        </p:txBody>
      </p:sp>
      <p:pic>
        <p:nvPicPr>
          <p:cNvPr id="809" name="Google Shape;809;g39b3cadeac5_1_782" title="objava.png"/>
          <p:cNvPicPr preferRelativeResize="0"/>
          <p:nvPr/>
        </p:nvPicPr>
        <p:blipFill>
          <a:blip r:embed="rId5">
            <a:alphaModFix/>
          </a:blip>
          <a:stretch>
            <a:fillRect/>
          </a:stretch>
        </p:blipFill>
        <p:spPr>
          <a:xfrm>
            <a:off x="10836000" y="965525"/>
            <a:ext cx="1148725" cy="1156275"/>
          </a:xfrm>
          <a:prstGeom prst="rect">
            <a:avLst/>
          </a:prstGeom>
          <a:noFill/>
          <a:ln>
            <a:noFill/>
          </a:ln>
        </p:spPr>
      </p:pic>
      <p:sp>
        <p:nvSpPr>
          <p:cNvPr id="810" name="Google Shape;810;g39b3cadeac5_1_782"/>
          <p:cNvSpPr txBox="1"/>
          <p:nvPr/>
        </p:nvSpPr>
        <p:spPr>
          <a:xfrm>
            <a:off x="798800" y="6409900"/>
            <a:ext cx="3516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https://nrrp.odprtaznanost.si/objava-podatkov/</a:t>
            </a:r>
            <a:endParaRPr sz="1200">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39bab3d27e7_1_124"/>
          <p:cNvSpPr txBox="1">
            <a:spLocks noGrp="1"/>
          </p:cNvSpPr>
          <p:nvPr>
            <p:ph type="title"/>
          </p:nvPr>
        </p:nvSpPr>
        <p:spPr>
          <a:xfrm>
            <a:off x="489300" y="458426"/>
            <a:ext cx="10515600" cy="793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OBJAVA PODATKOV</a:t>
            </a:r>
            <a:endParaRPr/>
          </a:p>
        </p:txBody>
      </p:sp>
      <p:pic>
        <p:nvPicPr>
          <p:cNvPr id="817" name="Google Shape;817;g39bab3d27e7_1_124"/>
          <p:cNvPicPr preferRelativeResize="0"/>
          <p:nvPr/>
        </p:nvPicPr>
        <p:blipFill>
          <a:blip r:embed="rId3">
            <a:alphaModFix/>
          </a:blip>
          <a:stretch>
            <a:fillRect/>
          </a:stretch>
        </p:blipFill>
        <p:spPr>
          <a:xfrm>
            <a:off x="603573" y="1945775"/>
            <a:ext cx="5273101" cy="4197555"/>
          </a:xfrm>
          <a:prstGeom prst="rect">
            <a:avLst/>
          </a:prstGeom>
          <a:noFill/>
          <a:ln>
            <a:noFill/>
          </a:ln>
        </p:spPr>
      </p:pic>
      <p:pic>
        <p:nvPicPr>
          <p:cNvPr id="818" name="Google Shape;818;g39bab3d27e7_1_124"/>
          <p:cNvPicPr preferRelativeResize="0"/>
          <p:nvPr/>
        </p:nvPicPr>
        <p:blipFill>
          <a:blip r:embed="rId4">
            <a:alphaModFix/>
          </a:blip>
          <a:stretch>
            <a:fillRect/>
          </a:stretch>
        </p:blipFill>
        <p:spPr>
          <a:xfrm>
            <a:off x="6817125" y="1142838"/>
            <a:ext cx="2667000" cy="638175"/>
          </a:xfrm>
          <a:prstGeom prst="rect">
            <a:avLst/>
          </a:prstGeom>
          <a:noFill/>
          <a:ln>
            <a:noFill/>
          </a:ln>
        </p:spPr>
      </p:pic>
      <p:sp>
        <p:nvSpPr>
          <p:cNvPr id="819" name="Google Shape;819;g39bab3d27e7_1_124"/>
          <p:cNvSpPr txBox="1"/>
          <p:nvPr/>
        </p:nvSpPr>
        <p:spPr>
          <a:xfrm>
            <a:off x="6651500" y="2061250"/>
            <a:ext cx="5273100" cy="3966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333333"/>
              </a:buClr>
              <a:buSzPts val="1800"/>
              <a:buFont typeface="Calibri"/>
              <a:buAutoNum type="arabicPeriod"/>
            </a:pPr>
            <a:r>
              <a:rPr lang="sl-SI" sz="1800">
                <a:solidFill>
                  <a:srgbClr val="333333"/>
                </a:solidFill>
                <a:highlight>
                  <a:srgbClr val="FFFFFF"/>
                </a:highlight>
                <a:latin typeface="Calibri"/>
                <a:ea typeface="Calibri"/>
                <a:cs typeface="Calibri"/>
                <a:sym typeface="Calibri"/>
              </a:rPr>
              <a:t>Opišemo, katere podatke in gradiva načrtujemo objaviti</a:t>
            </a:r>
            <a:endParaRPr sz="1800">
              <a:solidFill>
                <a:srgbClr val="333333"/>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rgbClr val="333333"/>
              </a:buClr>
              <a:buSzPts val="1800"/>
              <a:buFont typeface="Calibri"/>
              <a:buAutoNum type="arabicPeriod"/>
            </a:pPr>
            <a:r>
              <a:rPr lang="sl-SI" sz="1800">
                <a:solidFill>
                  <a:srgbClr val="333333"/>
                </a:solidFill>
                <a:highlight>
                  <a:srgbClr val="FFFFFF"/>
                </a:highlight>
                <a:latin typeface="Calibri"/>
                <a:ea typeface="Calibri"/>
                <a:cs typeface="Calibri"/>
                <a:sym typeface="Calibri"/>
              </a:rPr>
              <a:t>Opišemo, kdaj načrtujemo podatkovno objavo</a:t>
            </a:r>
            <a:endParaRPr sz="1800">
              <a:solidFill>
                <a:srgbClr val="333333"/>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rgbClr val="333333"/>
              </a:buClr>
              <a:buSzPts val="1800"/>
              <a:buFont typeface="Calibri"/>
              <a:buAutoNum type="arabicPeriod"/>
            </a:pPr>
            <a:r>
              <a:rPr lang="sl-SI" sz="1800">
                <a:solidFill>
                  <a:srgbClr val="333333"/>
                </a:solidFill>
                <a:highlight>
                  <a:srgbClr val="FFFFFF"/>
                </a:highlight>
                <a:latin typeface="Calibri"/>
                <a:ea typeface="Calibri"/>
                <a:cs typeface="Calibri"/>
                <a:sym typeface="Calibri"/>
              </a:rPr>
              <a:t>Opišimo, kdo bo lahko uporabljal podatke</a:t>
            </a:r>
            <a:endParaRPr sz="1800">
              <a:solidFill>
                <a:srgbClr val="333333"/>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rgbClr val="333333"/>
              </a:buClr>
              <a:buSzPts val="1800"/>
              <a:buFont typeface="Calibri"/>
              <a:buAutoNum type="arabicPeriod"/>
            </a:pPr>
            <a:r>
              <a:rPr lang="sl-SI" sz="1800">
                <a:solidFill>
                  <a:srgbClr val="333333"/>
                </a:solidFill>
                <a:highlight>
                  <a:srgbClr val="FFFFFF"/>
                </a:highlight>
                <a:latin typeface="Calibri"/>
                <a:ea typeface="Calibri"/>
                <a:cs typeface="Calibri"/>
                <a:sym typeface="Calibri"/>
              </a:rPr>
              <a:t>Opišimo, če bodo uporabniki rabili specifična orodja ali programe za ponovno uporabo podatkov: priporočljiva je raba nelicenciranih in uveljavljenih orodij in programov, vključno z njihovo trajnostjo.</a:t>
            </a:r>
            <a:endParaRPr sz="1800">
              <a:solidFill>
                <a:srgbClr val="333333"/>
              </a:solidFill>
              <a:highlight>
                <a:srgbClr val="FFFFFF"/>
              </a:highlight>
              <a:latin typeface="Calibri"/>
              <a:ea typeface="Calibri"/>
              <a:cs typeface="Calibri"/>
              <a:sym typeface="Calibri"/>
            </a:endParaRPr>
          </a:p>
          <a:p>
            <a:pPr marL="457200" lvl="0" indent="-342900" algn="l" rtl="0">
              <a:lnSpc>
                <a:spcPct val="115000"/>
              </a:lnSpc>
              <a:spcBef>
                <a:spcPts val="0"/>
              </a:spcBef>
              <a:spcAft>
                <a:spcPts val="0"/>
              </a:spcAft>
              <a:buClr>
                <a:srgbClr val="333333"/>
              </a:buClr>
              <a:buSzPts val="1800"/>
              <a:buFont typeface="Calibri"/>
              <a:buAutoNum type="arabicPeriod"/>
            </a:pPr>
            <a:r>
              <a:rPr lang="sl-SI" sz="1800">
                <a:solidFill>
                  <a:srgbClr val="333333"/>
                </a:solidFill>
                <a:highlight>
                  <a:srgbClr val="FFFFFF"/>
                </a:highlight>
                <a:latin typeface="Calibri"/>
                <a:ea typeface="Calibri"/>
                <a:cs typeface="Calibri"/>
                <a:sym typeface="Calibri"/>
              </a:rPr>
              <a:t>Opišimo, v katerem repozitoriju načrtujemo objavo in z informacijami o izbranem repozitoriju pokažimo, kako bomo izpolnjevali </a:t>
            </a:r>
            <a:r>
              <a:rPr lang="sl-SI" sz="1800">
                <a:solidFill>
                  <a:schemeClr val="dk1"/>
                </a:solidFill>
                <a:highlight>
                  <a:srgbClr val="FFFFFF"/>
                </a:highlight>
                <a:latin typeface="Calibri"/>
                <a:ea typeface="Calibri"/>
                <a:cs typeface="Calibri"/>
                <a:sym typeface="Calibri"/>
              </a:rPr>
              <a:t>načela FAIR</a:t>
            </a:r>
            <a:endParaRPr sz="1800">
              <a:solidFill>
                <a:schemeClr val="dk1"/>
              </a:solidFill>
              <a:highlight>
                <a:srgbClr val="FFFFFF"/>
              </a:highlight>
              <a:latin typeface="Calibri"/>
              <a:ea typeface="Calibri"/>
              <a:cs typeface="Calibri"/>
              <a:sym typeface="Calibri"/>
            </a:endParaRPr>
          </a:p>
        </p:txBody>
      </p:sp>
      <p:pic>
        <p:nvPicPr>
          <p:cNvPr id="820" name="Google Shape;820;g39bab3d27e7_1_124" title="objava.png"/>
          <p:cNvPicPr preferRelativeResize="0"/>
          <p:nvPr/>
        </p:nvPicPr>
        <p:blipFill>
          <a:blip r:embed="rId5">
            <a:alphaModFix/>
          </a:blip>
          <a:stretch>
            <a:fillRect/>
          </a:stretch>
        </p:blipFill>
        <p:spPr>
          <a:xfrm>
            <a:off x="10836000" y="965525"/>
            <a:ext cx="1148725" cy="1156275"/>
          </a:xfrm>
          <a:prstGeom prst="rect">
            <a:avLst/>
          </a:prstGeom>
          <a:noFill/>
          <a:ln>
            <a:noFill/>
          </a:ln>
        </p:spPr>
      </p:pic>
      <p:sp>
        <p:nvSpPr>
          <p:cNvPr id="821" name="Google Shape;821;g39bab3d27e7_1_124"/>
          <p:cNvSpPr txBox="1"/>
          <p:nvPr/>
        </p:nvSpPr>
        <p:spPr>
          <a:xfrm>
            <a:off x="7193100" y="6215075"/>
            <a:ext cx="381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a:solidFill>
                  <a:schemeClr val="dk1"/>
                </a:solidFill>
                <a:latin typeface="Calibri"/>
                <a:ea typeface="Calibri"/>
                <a:cs typeface="Calibri"/>
                <a:sym typeface="Calibri"/>
              </a:rPr>
              <a:t>https://nrrp.odprtaznanost.si/izpolni-svoj-nrrp/</a:t>
            </a:r>
            <a:endParaRPr sz="12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5"/>
        <p:cNvGrpSpPr/>
        <p:nvPr/>
      </p:nvGrpSpPr>
      <p:grpSpPr>
        <a:xfrm>
          <a:off x="0" y="0"/>
          <a:ext cx="0" cy="0"/>
          <a:chOff x="0" y="0"/>
          <a:chExt cx="0" cy="0"/>
        </a:xfrm>
      </p:grpSpPr>
      <p:sp>
        <p:nvSpPr>
          <p:cNvPr id="826" name="Google Shape;826;g39b3cadeac5_1_171"/>
          <p:cNvSpPr txBox="1">
            <a:spLocks noGrp="1"/>
          </p:cNvSpPr>
          <p:nvPr>
            <p:ph type="body" idx="1"/>
          </p:nvPr>
        </p:nvSpPr>
        <p:spPr>
          <a:xfrm>
            <a:off x="884450" y="3873776"/>
            <a:ext cx="10515600" cy="2843700"/>
          </a:xfrm>
          <a:prstGeom prst="rect">
            <a:avLst/>
          </a:prstGeom>
          <a:noFill/>
          <a:ln>
            <a:noFill/>
          </a:ln>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sl-SI" sz="1800">
                <a:solidFill>
                  <a:schemeClr val="dk1"/>
                </a:solidFill>
              </a:rPr>
              <a:t>Manjše sete podatkov, za katere ne obstaja specifičen repozitorij, delotoke, in preobdelane podatke objavljamo na institucionalnem </a:t>
            </a:r>
            <a:r>
              <a:rPr lang="sl-SI" sz="1800" u="sng">
                <a:solidFill>
                  <a:schemeClr val="dk1"/>
                </a:solidFill>
              </a:rPr>
              <a:t>GitHub </a:t>
            </a:r>
            <a:r>
              <a:rPr lang="sl-SI" sz="1800">
                <a:solidFill>
                  <a:schemeClr val="dk1"/>
                </a:solidFill>
              </a:rPr>
              <a:t>repozitoriju </a:t>
            </a:r>
            <a:r>
              <a:rPr lang="sl-SI" sz="1800" u="sng">
                <a:solidFill>
                  <a:schemeClr val="hlink"/>
                </a:solidFill>
                <a:hlinkClick r:id="rId4"/>
              </a:rPr>
              <a:t>https://github.com/NIB-SI</a:t>
            </a:r>
            <a:r>
              <a:rPr lang="sl-SI" sz="1800">
                <a:solidFill>
                  <a:schemeClr val="dk1"/>
                </a:solidFill>
              </a:rPr>
              <a:t> .</a:t>
            </a:r>
            <a:endParaRPr sz="1800"/>
          </a:p>
          <a:p>
            <a:pPr marL="457200" lvl="0" indent="-342900" algn="l" rtl="0">
              <a:lnSpc>
                <a:spcPct val="90000"/>
              </a:lnSpc>
              <a:spcBef>
                <a:spcPts val="0"/>
              </a:spcBef>
              <a:spcAft>
                <a:spcPts val="0"/>
              </a:spcAft>
              <a:buSzPts val="1800"/>
              <a:buChar char="-"/>
            </a:pPr>
            <a:r>
              <a:rPr lang="sl-SI" sz="1800"/>
              <a:t>GitHub omogoča določanje specifičnih licenc (npr. </a:t>
            </a:r>
            <a:r>
              <a:rPr lang="sl-SI" sz="1800" u="sng"/>
              <a:t>MIT </a:t>
            </a:r>
            <a:r>
              <a:rPr lang="sl-SI" sz="1800"/>
              <a:t>v primeru delotoka), in t.i. ‘Relas-e’, ki se potem linka na skupnost v splošnem repozitoriju </a:t>
            </a:r>
            <a:r>
              <a:rPr lang="sl-SI" sz="1800" u="sng"/>
              <a:t>Zenodo</a:t>
            </a:r>
            <a:r>
              <a:rPr lang="sl-SI" sz="1800"/>
              <a:t> </a:t>
            </a:r>
            <a:r>
              <a:rPr lang="sl-SI" sz="1800" u="sng">
                <a:solidFill>
                  <a:schemeClr val="hlink"/>
                </a:solidFill>
                <a:hlinkClick r:id="rId5"/>
              </a:rPr>
              <a:t>https://zenodo.org/communities/fito-nib-si</a:t>
            </a:r>
            <a:r>
              <a:rPr lang="sl-SI" sz="1800"/>
              <a:t>.</a:t>
            </a:r>
            <a:endParaRPr sz="1800"/>
          </a:p>
          <a:p>
            <a:pPr marL="457200" lvl="0" indent="-342900" algn="l" rtl="0">
              <a:lnSpc>
                <a:spcPct val="90000"/>
              </a:lnSpc>
              <a:spcBef>
                <a:spcPts val="0"/>
              </a:spcBef>
              <a:spcAft>
                <a:spcPts val="0"/>
              </a:spcAft>
              <a:buSzPts val="1800"/>
              <a:buChar char="-"/>
            </a:pPr>
            <a:r>
              <a:rPr lang="sl-SI" sz="1800"/>
              <a:t>Repozitorij Zenodo dodeli </a:t>
            </a:r>
            <a:r>
              <a:rPr lang="sl-SI" sz="1800" u="sng"/>
              <a:t>doi,</a:t>
            </a:r>
            <a:r>
              <a:rPr lang="sl-SI" sz="1800"/>
              <a:t> na katerega se sklicujemo v članku.</a:t>
            </a:r>
            <a:endParaRPr sz="1800"/>
          </a:p>
          <a:p>
            <a:pPr marL="457200" lvl="0" indent="-342900" algn="l" rtl="0">
              <a:lnSpc>
                <a:spcPct val="90000"/>
              </a:lnSpc>
              <a:spcBef>
                <a:spcPts val="0"/>
              </a:spcBef>
              <a:spcAft>
                <a:spcPts val="0"/>
              </a:spcAft>
              <a:buSzPts val="1800"/>
              <a:buChar char="-"/>
            </a:pPr>
            <a:r>
              <a:rPr lang="sl-SI" sz="1800"/>
              <a:t>Velike surove podatke objavljamo v področnih zaupanja vrednih repozitorijih – v primeru proteomike je to </a:t>
            </a:r>
            <a:r>
              <a:rPr lang="sl-SI" sz="1800" u="sng"/>
              <a:t>PRIDE</a:t>
            </a:r>
            <a:r>
              <a:rPr lang="sl-SI" sz="1800"/>
              <a:t>.</a:t>
            </a:r>
            <a:endParaRPr sz="1800"/>
          </a:p>
          <a:p>
            <a:pPr marL="457200" lvl="0" indent="-342900" algn="l" rtl="0">
              <a:lnSpc>
                <a:spcPct val="90000"/>
              </a:lnSpc>
              <a:spcBef>
                <a:spcPts val="0"/>
              </a:spcBef>
              <a:spcAft>
                <a:spcPts val="0"/>
              </a:spcAft>
              <a:buSzPts val="1800"/>
              <a:buChar char="-"/>
            </a:pPr>
            <a:r>
              <a:rPr lang="sl-SI" sz="1800"/>
              <a:t>PRIDE dodeli t.i. </a:t>
            </a:r>
            <a:r>
              <a:rPr lang="sl-SI" sz="1800" u="sng"/>
              <a:t>ProteomeXchange Identifier</a:t>
            </a:r>
            <a:r>
              <a:rPr lang="sl-SI" sz="1800"/>
              <a:t>, na katerega se lahko sklicujemo </a:t>
            </a:r>
            <a:r>
              <a:rPr lang="sl-SI" sz="1800">
                <a:solidFill>
                  <a:schemeClr val="dk1"/>
                </a:solidFill>
              </a:rPr>
              <a:t>v znanstvenemu članku.</a:t>
            </a:r>
            <a:endParaRPr sz="1800">
              <a:solidFill>
                <a:schemeClr val="dk1"/>
              </a:solidFill>
            </a:endParaRPr>
          </a:p>
          <a:p>
            <a:pPr marL="457200" lvl="0" indent="-342900" algn="l" rtl="0">
              <a:lnSpc>
                <a:spcPct val="90000"/>
              </a:lnSpc>
              <a:spcBef>
                <a:spcPts val="0"/>
              </a:spcBef>
              <a:spcAft>
                <a:spcPts val="0"/>
              </a:spcAft>
              <a:buClr>
                <a:schemeClr val="dk1"/>
              </a:buClr>
              <a:buSzPts val="1800"/>
              <a:buChar char="-"/>
            </a:pPr>
            <a:r>
              <a:rPr lang="sl-SI" sz="1800">
                <a:solidFill>
                  <a:schemeClr val="dk1"/>
                </a:solidFill>
              </a:rPr>
              <a:t>GitHub je </a:t>
            </a:r>
            <a:r>
              <a:rPr lang="sl-SI" sz="1800" u="sng">
                <a:solidFill>
                  <a:schemeClr val="dk1"/>
                </a:solidFill>
              </a:rPr>
              <a:t>NUJNO </a:t>
            </a:r>
            <a:r>
              <a:rPr lang="sl-SI" sz="1800">
                <a:solidFill>
                  <a:schemeClr val="dk1"/>
                </a:solidFill>
              </a:rPr>
              <a:t>opremljen z različnimi datotekami preberi me (</a:t>
            </a:r>
            <a:r>
              <a:rPr lang="sl-SI" sz="1800" u="sng">
                <a:solidFill>
                  <a:schemeClr val="dk1"/>
                </a:solidFill>
              </a:rPr>
              <a:t>README)</a:t>
            </a:r>
            <a:r>
              <a:rPr lang="sl-SI" sz="1800">
                <a:solidFill>
                  <a:schemeClr val="dk1"/>
                </a:solidFill>
              </a:rPr>
              <a:t>, ki vsebujejo povezave na protokole, ontologije, različne metapodatke itn.</a:t>
            </a:r>
            <a:endParaRPr sz="1800">
              <a:solidFill>
                <a:schemeClr val="dk1"/>
              </a:solidFill>
            </a:endParaRPr>
          </a:p>
        </p:txBody>
      </p:sp>
      <p:pic>
        <p:nvPicPr>
          <p:cNvPr id="827" name="Google Shape;827;g39b3cadeac5_1_171"/>
          <p:cNvPicPr preferRelativeResize="0"/>
          <p:nvPr/>
        </p:nvPicPr>
        <p:blipFill>
          <a:blip r:embed="rId6">
            <a:alphaModFix/>
          </a:blip>
          <a:stretch>
            <a:fillRect/>
          </a:stretch>
        </p:blipFill>
        <p:spPr>
          <a:xfrm>
            <a:off x="7619708" y="2121807"/>
            <a:ext cx="4365025" cy="1250700"/>
          </a:xfrm>
          <a:prstGeom prst="rect">
            <a:avLst/>
          </a:prstGeom>
          <a:noFill/>
          <a:ln>
            <a:noFill/>
          </a:ln>
        </p:spPr>
      </p:pic>
      <p:sp>
        <p:nvSpPr>
          <p:cNvPr id="828" name="Google Shape;828;g39b3cadeac5_1_171"/>
          <p:cNvSpPr txBox="1"/>
          <p:nvPr/>
        </p:nvSpPr>
        <p:spPr>
          <a:xfrm>
            <a:off x="838203" y="1298307"/>
            <a:ext cx="10515600" cy="484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Calibri"/>
              <a:buNone/>
            </a:pPr>
            <a:r>
              <a:rPr lang="sl-SI" sz="3500" b="1">
                <a:solidFill>
                  <a:schemeClr val="dk1"/>
                </a:solidFill>
                <a:latin typeface="Calibri"/>
                <a:ea typeface="Calibri"/>
                <a:cs typeface="Calibri"/>
                <a:sym typeface="Calibri"/>
              </a:rPr>
              <a:t>Naravoslovje</a:t>
            </a:r>
            <a:endParaRPr/>
          </a:p>
        </p:txBody>
      </p:sp>
      <p:pic>
        <p:nvPicPr>
          <p:cNvPr id="829" name="Google Shape;829;g39b3cadeac5_1_171" title="objava.png"/>
          <p:cNvPicPr preferRelativeResize="0"/>
          <p:nvPr/>
        </p:nvPicPr>
        <p:blipFill>
          <a:blip r:embed="rId7">
            <a:alphaModFix/>
          </a:blip>
          <a:stretch>
            <a:fillRect/>
          </a:stretch>
        </p:blipFill>
        <p:spPr>
          <a:xfrm>
            <a:off x="10836000" y="965525"/>
            <a:ext cx="1148725" cy="1156275"/>
          </a:xfrm>
          <a:prstGeom prst="rect">
            <a:avLst/>
          </a:prstGeom>
          <a:noFill/>
          <a:ln>
            <a:noFill/>
          </a:ln>
        </p:spPr>
      </p:pic>
      <p:sp>
        <p:nvSpPr>
          <p:cNvPr id="830" name="Google Shape;830;g39b3cadeac5_1_171"/>
          <p:cNvSpPr txBox="1">
            <a:spLocks noGrp="1"/>
          </p:cNvSpPr>
          <p:nvPr>
            <p:ph type="body" idx="1"/>
          </p:nvPr>
        </p:nvSpPr>
        <p:spPr>
          <a:xfrm>
            <a:off x="955950" y="1783100"/>
            <a:ext cx="6702900" cy="19473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sl-SI" sz="1800"/>
              <a:t>V sistemski biologiji podatke, skupaj z delotoki glede na tip podatkov, pogosto objavljamo kot </a:t>
            </a:r>
            <a:r>
              <a:rPr lang="sl-SI" sz="1800" b="1">
                <a:solidFill>
                  <a:schemeClr val="dk1"/>
                </a:solidFill>
              </a:rPr>
              <a:t>podatkovno objavo.</a:t>
            </a:r>
            <a:endParaRPr sz="1800" b="1">
              <a:solidFill>
                <a:srgbClr val="FF0000"/>
              </a:solidFill>
            </a:endParaRPr>
          </a:p>
          <a:p>
            <a:pPr marL="457200" lvl="0" indent="-342900" algn="l" rtl="0">
              <a:lnSpc>
                <a:spcPct val="90000"/>
              </a:lnSpc>
              <a:spcBef>
                <a:spcPts val="0"/>
              </a:spcBef>
              <a:spcAft>
                <a:spcPts val="0"/>
              </a:spcAft>
              <a:buClr>
                <a:schemeClr val="dk1"/>
              </a:buClr>
              <a:buSzPts val="1800"/>
              <a:buChar char="-"/>
            </a:pPr>
            <a:r>
              <a:rPr lang="sl-SI" sz="1800">
                <a:solidFill>
                  <a:schemeClr val="dk1"/>
                </a:solidFill>
              </a:rPr>
              <a:t>Potem se </a:t>
            </a:r>
            <a:r>
              <a:rPr lang="sl-SI" sz="1800"/>
              <a:t>znotraj </a:t>
            </a:r>
            <a:r>
              <a:rPr lang="sl-SI" sz="1800" b="1"/>
              <a:t>znanstvenega ali podatkovnega članka</a:t>
            </a:r>
            <a:r>
              <a:rPr lang="sl-SI" sz="1800"/>
              <a:t> sklicujemo na </a:t>
            </a:r>
            <a:r>
              <a:rPr lang="sl-SI" sz="1800" b="1"/>
              <a:t>doi</a:t>
            </a:r>
            <a:r>
              <a:rPr lang="sl-SI" sz="1800"/>
              <a:t>, </a:t>
            </a:r>
            <a:r>
              <a:rPr lang="sl-SI" sz="1800" b="1"/>
              <a:t>pid</a:t>
            </a:r>
            <a:r>
              <a:rPr lang="sl-SI" sz="1800"/>
              <a:t>, ipd. podatkovne objave. </a:t>
            </a:r>
            <a:endParaRPr sz="1800"/>
          </a:p>
          <a:p>
            <a:pPr marL="457200" lvl="0" indent="-342900" algn="l" rtl="0">
              <a:lnSpc>
                <a:spcPct val="90000"/>
              </a:lnSpc>
              <a:spcBef>
                <a:spcPts val="0"/>
              </a:spcBef>
              <a:spcAft>
                <a:spcPts val="0"/>
              </a:spcAft>
              <a:buClr>
                <a:schemeClr val="accent1"/>
              </a:buClr>
              <a:buSzPts val="1800"/>
              <a:buChar char="-"/>
            </a:pPr>
            <a:r>
              <a:rPr lang="sl-SI" sz="1800">
                <a:solidFill>
                  <a:schemeClr val="accent1"/>
                </a:solidFill>
              </a:rPr>
              <a:t>Izbira </a:t>
            </a:r>
            <a:r>
              <a:rPr lang="sl-SI" sz="1800" b="1">
                <a:solidFill>
                  <a:schemeClr val="accent1"/>
                </a:solidFill>
              </a:rPr>
              <a:t>licence </a:t>
            </a:r>
            <a:r>
              <a:rPr lang="sl-SI" sz="1800">
                <a:solidFill>
                  <a:schemeClr val="accent1"/>
                </a:solidFill>
              </a:rPr>
              <a:t>je lahko omejena tudi z izbiro repozitorija – nekateri repozitoriji omogočajo objavo samo pod določenimi licencami.</a:t>
            </a:r>
            <a:endParaRPr sz="1800">
              <a:solidFill>
                <a:schemeClr val="accent1"/>
              </a:solidFill>
            </a:endParaRPr>
          </a:p>
        </p:txBody>
      </p:sp>
      <p:pic>
        <p:nvPicPr>
          <p:cNvPr id="831" name="Google Shape;831;g39b3cadeac5_1_171"/>
          <p:cNvPicPr preferRelativeResize="0"/>
          <p:nvPr/>
        </p:nvPicPr>
        <p:blipFill>
          <a:blip r:embed="rId8">
            <a:alphaModFix/>
          </a:blip>
          <a:stretch>
            <a:fillRect/>
          </a:stretch>
        </p:blipFill>
        <p:spPr>
          <a:xfrm>
            <a:off x="11145987" y="3973276"/>
            <a:ext cx="1046001" cy="588375"/>
          </a:xfrm>
          <a:prstGeom prst="rect">
            <a:avLst/>
          </a:prstGeom>
          <a:noFill/>
          <a:ln>
            <a:noFill/>
          </a:ln>
        </p:spPr>
      </p:pic>
      <p:pic>
        <p:nvPicPr>
          <p:cNvPr id="832" name="Google Shape;832;g39b3cadeac5_1_171"/>
          <p:cNvPicPr preferRelativeResize="0"/>
          <p:nvPr/>
        </p:nvPicPr>
        <p:blipFill>
          <a:blip r:embed="rId9">
            <a:alphaModFix/>
          </a:blip>
          <a:stretch>
            <a:fillRect/>
          </a:stretch>
        </p:blipFill>
        <p:spPr>
          <a:xfrm>
            <a:off x="11104741" y="4628575"/>
            <a:ext cx="1128506" cy="484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6"/>
        <p:cNvGrpSpPr/>
        <p:nvPr/>
      </p:nvGrpSpPr>
      <p:grpSpPr>
        <a:xfrm>
          <a:off x="0" y="0"/>
          <a:ext cx="0" cy="0"/>
          <a:chOff x="0" y="0"/>
          <a:chExt cx="0" cy="0"/>
        </a:xfrm>
      </p:grpSpPr>
      <p:pic>
        <p:nvPicPr>
          <p:cNvPr id="837" name="Google Shape;837;g39b3cadeac5_1_178"/>
          <p:cNvPicPr preferRelativeResize="0"/>
          <p:nvPr/>
        </p:nvPicPr>
        <p:blipFill>
          <a:blip r:embed="rId4">
            <a:alphaModFix/>
          </a:blip>
          <a:stretch>
            <a:fillRect/>
          </a:stretch>
        </p:blipFill>
        <p:spPr>
          <a:xfrm>
            <a:off x="0" y="0"/>
            <a:ext cx="7368002" cy="3336180"/>
          </a:xfrm>
          <a:prstGeom prst="rect">
            <a:avLst/>
          </a:prstGeom>
          <a:noFill/>
          <a:ln>
            <a:noFill/>
          </a:ln>
        </p:spPr>
      </p:pic>
      <p:pic>
        <p:nvPicPr>
          <p:cNvPr id="838" name="Google Shape;838;g39b3cadeac5_1_178"/>
          <p:cNvPicPr preferRelativeResize="0"/>
          <p:nvPr/>
        </p:nvPicPr>
        <p:blipFill rotWithShape="1">
          <a:blip r:embed="rId5">
            <a:alphaModFix/>
          </a:blip>
          <a:srcRect r="2931"/>
          <a:stretch/>
        </p:blipFill>
        <p:spPr>
          <a:xfrm>
            <a:off x="0" y="4321950"/>
            <a:ext cx="7205699" cy="2536074"/>
          </a:xfrm>
          <a:prstGeom prst="rect">
            <a:avLst/>
          </a:prstGeom>
          <a:noFill/>
          <a:ln>
            <a:noFill/>
          </a:ln>
        </p:spPr>
      </p:pic>
      <p:pic>
        <p:nvPicPr>
          <p:cNvPr id="839" name="Google Shape;839;g39b3cadeac5_1_178" title="objava.png"/>
          <p:cNvPicPr preferRelativeResize="0"/>
          <p:nvPr/>
        </p:nvPicPr>
        <p:blipFill>
          <a:blip r:embed="rId6">
            <a:alphaModFix/>
          </a:blip>
          <a:stretch>
            <a:fillRect/>
          </a:stretch>
        </p:blipFill>
        <p:spPr>
          <a:xfrm>
            <a:off x="10920445" y="907400"/>
            <a:ext cx="1148725" cy="1156275"/>
          </a:xfrm>
          <a:prstGeom prst="rect">
            <a:avLst/>
          </a:prstGeom>
          <a:noFill/>
          <a:ln>
            <a:noFill/>
          </a:ln>
        </p:spPr>
      </p:pic>
      <p:sp>
        <p:nvSpPr>
          <p:cNvPr id="840" name="Google Shape;840;g39b3cadeac5_1_178"/>
          <p:cNvSpPr txBox="1"/>
          <p:nvPr/>
        </p:nvSpPr>
        <p:spPr>
          <a:xfrm>
            <a:off x="0" y="3654838"/>
            <a:ext cx="5719800" cy="601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sl-SI" sz="1800" u="sng">
                <a:solidFill>
                  <a:schemeClr val="hlink"/>
                </a:solidFill>
                <a:latin typeface="Calibri"/>
                <a:ea typeface="Calibri"/>
                <a:cs typeface="Calibri"/>
                <a:sym typeface="Calibri"/>
                <a:hlinkClick r:id="rId7"/>
              </a:rPr>
              <a:t>https://www.ebi.ac.uk/pride/archive/projects/</a:t>
            </a:r>
            <a:r>
              <a:rPr lang="sl-SI" sz="1800" b="1" u="sng">
                <a:solidFill>
                  <a:schemeClr val="accent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PXD052587</a:t>
            </a:r>
            <a:r>
              <a:rPr lang="sl-SI" sz="1800" b="1">
                <a:solidFill>
                  <a:schemeClr val="accent2"/>
                </a:solidFill>
                <a:latin typeface="Calibri"/>
                <a:ea typeface="Calibri"/>
                <a:cs typeface="Calibri"/>
                <a:sym typeface="Calibri"/>
              </a:rPr>
              <a:t> </a:t>
            </a:r>
            <a:endParaRPr sz="2800" b="1">
              <a:solidFill>
                <a:schemeClr val="accent2"/>
              </a:solidFill>
              <a:latin typeface="Calibri"/>
              <a:ea typeface="Calibri"/>
              <a:cs typeface="Calibri"/>
              <a:sym typeface="Calibri"/>
            </a:endParaRPr>
          </a:p>
        </p:txBody>
      </p:sp>
      <p:pic>
        <p:nvPicPr>
          <p:cNvPr id="841" name="Google Shape;841;g39b3cadeac5_1_178"/>
          <p:cNvPicPr preferRelativeResize="0"/>
          <p:nvPr/>
        </p:nvPicPr>
        <p:blipFill>
          <a:blip r:embed="rId8">
            <a:alphaModFix/>
          </a:blip>
          <a:stretch>
            <a:fillRect/>
          </a:stretch>
        </p:blipFill>
        <p:spPr>
          <a:xfrm>
            <a:off x="7368000" y="2633775"/>
            <a:ext cx="4821724" cy="4224230"/>
          </a:xfrm>
          <a:prstGeom prst="rect">
            <a:avLst/>
          </a:prstGeom>
          <a:noFill/>
          <a:ln>
            <a:noFill/>
          </a:ln>
        </p:spPr>
      </p:pic>
      <p:sp>
        <p:nvSpPr>
          <p:cNvPr id="842" name="Google Shape;842;g39b3cadeac5_1_178"/>
          <p:cNvSpPr txBox="1"/>
          <p:nvPr/>
        </p:nvSpPr>
        <p:spPr>
          <a:xfrm>
            <a:off x="5925175" y="1756775"/>
            <a:ext cx="635100" cy="3069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843" name="Google Shape;843;g39b3cadeac5_1_178"/>
          <p:cNvSpPr txBox="1"/>
          <p:nvPr/>
        </p:nvSpPr>
        <p:spPr>
          <a:xfrm>
            <a:off x="5887313" y="2994275"/>
            <a:ext cx="595200" cy="160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844" name="Google Shape;844;g39b3cadeac5_1_178"/>
          <p:cNvSpPr txBox="1"/>
          <p:nvPr/>
        </p:nvSpPr>
        <p:spPr>
          <a:xfrm>
            <a:off x="7423500" y="5196700"/>
            <a:ext cx="595200" cy="160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845" name="Google Shape;845;g39b3cadeac5_1_178"/>
          <p:cNvSpPr txBox="1"/>
          <p:nvPr/>
        </p:nvSpPr>
        <p:spPr>
          <a:xfrm>
            <a:off x="7446950" y="4161750"/>
            <a:ext cx="1898100" cy="3621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846" name="Google Shape;846;g39b3cadeac5_1_178"/>
          <p:cNvSpPr txBox="1"/>
          <p:nvPr/>
        </p:nvSpPr>
        <p:spPr>
          <a:xfrm>
            <a:off x="8588850" y="6697800"/>
            <a:ext cx="2186400" cy="160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pic>
        <p:nvPicPr>
          <p:cNvPr id="847" name="Google Shape;847;g39b3cadeac5_1_178"/>
          <p:cNvPicPr preferRelativeResize="0"/>
          <p:nvPr/>
        </p:nvPicPr>
        <p:blipFill>
          <a:blip r:embed="rId9">
            <a:alphaModFix/>
          </a:blip>
          <a:stretch>
            <a:fillRect/>
          </a:stretch>
        </p:blipFill>
        <p:spPr>
          <a:xfrm>
            <a:off x="5275286" y="4933400"/>
            <a:ext cx="1819275" cy="190500"/>
          </a:xfrm>
          <a:prstGeom prst="rect">
            <a:avLst/>
          </a:prstGeom>
          <a:noFill/>
          <a:ln>
            <a:noFill/>
          </a:ln>
        </p:spPr>
      </p:pic>
      <p:sp>
        <p:nvSpPr>
          <p:cNvPr id="848" name="Google Shape;848;g39b3cadeac5_1_178"/>
          <p:cNvSpPr txBox="1"/>
          <p:nvPr/>
        </p:nvSpPr>
        <p:spPr>
          <a:xfrm>
            <a:off x="195244" y="0"/>
            <a:ext cx="289200" cy="1602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849" name="Google Shape;849;g39b3cadeac5_1_178"/>
          <p:cNvSpPr txBox="1"/>
          <p:nvPr/>
        </p:nvSpPr>
        <p:spPr>
          <a:xfrm>
            <a:off x="5180550" y="4817000"/>
            <a:ext cx="2025000" cy="44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850" name="Google Shape;850;g39b3cadeac5_1_178"/>
          <p:cNvSpPr txBox="1"/>
          <p:nvPr/>
        </p:nvSpPr>
        <p:spPr>
          <a:xfrm>
            <a:off x="4389700" y="3654850"/>
            <a:ext cx="1148700" cy="4485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4"/>
        <p:cNvGrpSpPr/>
        <p:nvPr/>
      </p:nvGrpSpPr>
      <p:grpSpPr>
        <a:xfrm>
          <a:off x="0" y="0"/>
          <a:ext cx="0" cy="0"/>
          <a:chOff x="0" y="0"/>
          <a:chExt cx="0" cy="0"/>
        </a:xfrm>
      </p:grpSpPr>
      <p:sp>
        <p:nvSpPr>
          <p:cNvPr id="855" name="Google Shape;855;g39b3cadeac5_1_184"/>
          <p:cNvSpPr txBox="1"/>
          <p:nvPr/>
        </p:nvSpPr>
        <p:spPr>
          <a:xfrm>
            <a:off x="1862375" y="4002399"/>
            <a:ext cx="9364200" cy="21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856" name="Google Shape;856;g39b3cadeac5_1_184"/>
          <p:cNvSpPr txBox="1"/>
          <p:nvPr/>
        </p:nvSpPr>
        <p:spPr>
          <a:xfrm>
            <a:off x="710978" y="1321432"/>
            <a:ext cx="10515600" cy="484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Calibri"/>
              <a:buNone/>
            </a:pPr>
            <a:r>
              <a:rPr lang="sl-SI" sz="3500" b="1">
                <a:solidFill>
                  <a:schemeClr val="dk1"/>
                </a:solidFill>
                <a:latin typeface="Calibri"/>
                <a:ea typeface="Calibri"/>
                <a:cs typeface="Calibri"/>
                <a:sym typeface="Calibri"/>
              </a:rPr>
              <a:t>Družboslovje</a:t>
            </a:r>
            <a:endParaRPr/>
          </a:p>
        </p:txBody>
      </p:sp>
      <p:sp>
        <p:nvSpPr>
          <p:cNvPr id="857" name="Google Shape;857;g39b3cadeac5_1_184"/>
          <p:cNvSpPr txBox="1">
            <a:spLocks noGrp="1"/>
          </p:cNvSpPr>
          <p:nvPr>
            <p:ph type="title"/>
          </p:nvPr>
        </p:nvSpPr>
        <p:spPr>
          <a:xfrm>
            <a:off x="710975" y="2154950"/>
            <a:ext cx="10635600" cy="433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D7D31"/>
              </a:buClr>
              <a:buSzPts val="4500"/>
              <a:buFont typeface="Calibri"/>
              <a:buNone/>
            </a:pPr>
            <a:r>
              <a:rPr lang="sl-SI" sz="3100" b="1">
                <a:solidFill>
                  <a:schemeClr val="dk1"/>
                </a:solidFill>
              </a:rPr>
              <a:t>Podatke bom objavila v ADP.</a:t>
            </a:r>
            <a:endParaRPr sz="3100" b="1">
              <a:solidFill>
                <a:schemeClr val="dk1"/>
              </a:solidFill>
            </a:endParaRPr>
          </a:p>
          <a:p>
            <a:pPr marL="0" lvl="0" indent="0" algn="l" rtl="0">
              <a:lnSpc>
                <a:spcPct val="90000"/>
              </a:lnSpc>
              <a:spcBef>
                <a:spcPts val="0"/>
              </a:spcBef>
              <a:spcAft>
                <a:spcPts val="0"/>
              </a:spcAft>
              <a:buClr>
                <a:srgbClr val="ED7D31"/>
              </a:buClr>
              <a:buSzPts val="4500"/>
              <a:buFont typeface="Calibri"/>
              <a:buNone/>
            </a:pPr>
            <a:endParaRPr sz="3100" b="1">
              <a:solidFill>
                <a:schemeClr val="dk1"/>
              </a:solidFill>
            </a:endParaRPr>
          </a:p>
          <a:p>
            <a:pPr marL="0" lvl="0" indent="0" algn="l" rtl="0">
              <a:lnSpc>
                <a:spcPct val="90000"/>
              </a:lnSpc>
              <a:spcBef>
                <a:spcPts val="0"/>
              </a:spcBef>
              <a:spcAft>
                <a:spcPts val="0"/>
              </a:spcAft>
              <a:buClr>
                <a:srgbClr val="ED7D31"/>
              </a:buClr>
              <a:buSzPts val="4500"/>
              <a:buFont typeface="Calibri"/>
              <a:buNone/>
            </a:pPr>
            <a:r>
              <a:rPr lang="sl-SI" sz="3100" b="1">
                <a:solidFill>
                  <a:schemeClr val="dk1"/>
                </a:solidFill>
              </a:rPr>
              <a:t>Postopek objave:</a:t>
            </a:r>
            <a:endParaRPr sz="3100" b="1">
              <a:solidFill>
                <a:schemeClr val="dk1"/>
              </a:solidFill>
            </a:endParaRPr>
          </a:p>
          <a:p>
            <a:pPr marL="457200" lvl="0" indent="-355600" algn="l" rtl="0">
              <a:lnSpc>
                <a:spcPct val="100000"/>
              </a:lnSpc>
              <a:spcBef>
                <a:spcPts val="0"/>
              </a:spcBef>
              <a:spcAft>
                <a:spcPts val="0"/>
              </a:spcAft>
              <a:buClr>
                <a:schemeClr val="dk1"/>
              </a:buClr>
              <a:buSzPts val="2000"/>
              <a:buAutoNum type="arabicPeriod"/>
            </a:pPr>
            <a:r>
              <a:rPr lang="sl-SI" sz="2000">
                <a:solidFill>
                  <a:schemeClr val="dk1"/>
                </a:solidFill>
              </a:rPr>
              <a:t>Kontaktiram ADP</a:t>
            </a:r>
            <a:endParaRPr sz="2000">
              <a:solidFill>
                <a:schemeClr val="dk1"/>
              </a:solidFill>
            </a:endParaRPr>
          </a:p>
          <a:p>
            <a:pPr marL="457200" lvl="0" indent="-355600" algn="l" rtl="0">
              <a:lnSpc>
                <a:spcPct val="100000"/>
              </a:lnSpc>
              <a:spcBef>
                <a:spcPts val="0"/>
              </a:spcBef>
              <a:spcAft>
                <a:spcPts val="0"/>
              </a:spcAft>
              <a:buClr>
                <a:schemeClr val="dk1"/>
              </a:buClr>
              <a:buSzPts val="2000"/>
              <a:buAutoNum type="arabicPeriod"/>
            </a:pPr>
            <a:r>
              <a:rPr lang="sl-SI" sz="2000">
                <a:solidFill>
                  <a:schemeClr val="dk1"/>
                </a:solidFill>
              </a:rPr>
              <a:t>Predprevzemni sestanek</a:t>
            </a:r>
            <a:endParaRPr sz="2000">
              <a:solidFill>
                <a:schemeClr val="dk1"/>
              </a:solidFill>
            </a:endParaRPr>
          </a:p>
          <a:p>
            <a:pPr marL="457200" lvl="0" indent="-355600" algn="l" rtl="0">
              <a:lnSpc>
                <a:spcPct val="100000"/>
              </a:lnSpc>
              <a:spcBef>
                <a:spcPts val="0"/>
              </a:spcBef>
              <a:spcAft>
                <a:spcPts val="0"/>
              </a:spcAft>
              <a:buClr>
                <a:schemeClr val="dk1"/>
              </a:buClr>
              <a:buSzPts val="2000"/>
              <a:buAutoNum type="arabicPeriod"/>
            </a:pPr>
            <a:r>
              <a:rPr lang="sl-SI" sz="2000">
                <a:solidFill>
                  <a:schemeClr val="dk1"/>
                </a:solidFill>
              </a:rPr>
              <a:t>Registriram se na Dataverse</a:t>
            </a:r>
            <a:endParaRPr sz="2000">
              <a:solidFill>
                <a:schemeClr val="dk1"/>
              </a:solidFill>
            </a:endParaRPr>
          </a:p>
          <a:p>
            <a:pPr marL="457200" lvl="0" indent="-355600" algn="l" rtl="0">
              <a:lnSpc>
                <a:spcPct val="100000"/>
              </a:lnSpc>
              <a:spcBef>
                <a:spcPts val="0"/>
              </a:spcBef>
              <a:spcAft>
                <a:spcPts val="0"/>
              </a:spcAft>
              <a:buClr>
                <a:schemeClr val="dk1"/>
              </a:buClr>
              <a:buSzPts val="2000"/>
              <a:buAutoNum type="arabicPeriod"/>
            </a:pPr>
            <a:r>
              <a:rPr lang="sl-SI" sz="2000">
                <a:solidFill>
                  <a:schemeClr val="dk1"/>
                </a:solidFill>
              </a:rPr>
              <a:t>Podpišem Izjavo o izročitvi</a:t>
            </a:r>
            <a:endParaRPr sz="2000">
              <a:solidFill>
                <a:schemeClr val="dk1"/>
              </a:solidFill>
            </a:endParaRPr>
          </a:p>
          <a:p>
            <a:pPr marL="457200" lvl="0" indent="-355600" algn="l" rtl="0">
              <a:lnSpc>
                <a:spcPct val="100000"/>
              </a:lnSpc>
              <a:spcBef>
                <a:spcPts val="0"/>
              </a:spcBef>
              <a:spcAft>
                <a:spcPts val="0"/>
              </a:spcAft>
              <a:buClr>
                <a:schemeClr val="dk1"/>
              </a:buClr>
              <a:buSzPts val="2000"/>
              <a:buAutoNum type="arabicPeriod"/>
            </a:pPr>
            <a:r>
              <a:rPr lang="sl-SI" sz="2000">
                <a:solidFill>
                  <a:schemeClr val="dk1"/>
                </a:solidFill>
              </a:rPr>
              <a:t>Opišem raziskavo (metapodatki)</a:t>
            </a:r>
            <a:endParaRPr sz="2000">
              <a:solidFill>
                <a:schemeClr val="dk1"/>
              </a:solidFill>
            </a:endParaRPr>
          </a:p>
          <a:p>
            <a:pPr marL="457200" lvl="0" indent="-355600" algn="l" rtl="0">
              <a:lnSpc>
                <a:spcPct val="100000"/>
              </a:lnSpc>
              <a:spcBef>
                <a:spcPts val="0"/>
              </a:spcBef>
              <a:spcAft>
                <a:spcPts val="0"/>
              </a:spcAft>
              <a:buClr>
                <a:schemeClr val="dk1"/>
              </a:buClr>
              <a:buSzPts val="2000"/>
              <a:buAutoNum type="arabicPeriod"/>
            </a:pPr>
            <a:r>
              <a:rPr lang="sl-SI" sz="2000">
                <a:solidFill>
                  <a:schemeClr val="dk1"/>
                </a:solidFill>
              </a:rPr>
              <a:t>Predam digitalne objekte in določim pogoje uporabe</a:t>
            </a:r>
            <a:endParaRPr sz="2000">
              <a:solidFill>
                <a:schemeClr val="dk1"/>
              </a:solidFill>
            </a:endParaRPr>
          </a:p>
          <a:p>
            <a:pPr marL="457200" lvl="0" indent="-355600" algn="l" rtl="0">
              <a:lnSpc>
                <a:spcPct val="100000"/>
              </a:lnSpc>
              <a:spcBef>
                <a:spcPts val="0"/>
              </a:spcBef>
              <a:spcAft>
                <a:spcPts val="0"/>
              </a:spcAft>
              <a:buClr>
                <a:schemeClr val="dk1"/>
              </a:buClr>
              <a:buSzPts val="2000"/>
              <a:buAutoNum type="arabicPeriod"/>
            </a:pPr>
            <a:r>
              <a:rPr lang="sl-SI" sz="2000">
                <a:solidFill>
                  <a:schemeClr val="dk1"/>
                </a:solidFill>
              </a:rPr>
              <a:t>Predam v recenzijo</a:t>
            </a:r>
            <a:endParaRPr sz="2000">
              <a:solidFill>
                <a:schemeClr val="dk1"/>
              </a:solidFill>
            </a:endParaRPr>
          </a:p>
          <a:p>
            <a:pPr marL="457200" lvl="0" indent="-355600" algn="l" rtl="0">
              <a:lnSpc>
                <a:spcPct val="100000"/>
              </a:lnSpc>
              <a:spcBef>
                <a:spcPts val="0"/>
              </a:spcBef>
              <a:spcAft>
                <a:spcPts val="0"/>
              </a:spcAft>
              <a:buClr>
                <a:schemeClr val="dk1"/>
              </a:buClr>
              <a:buSzPts val="2000"/>
              <a:buAutoNum type="arabicPeriod"/>
            </a:pPr>
            <a:r>
              <a:rPr lang="sl-SI" sz="2000">
                <a:solidFill>
                  <a:schemeClr val="dk1"/>
                </a:solidFill>
              </a:rPr>
              <a:t>Objava</a:t>
            </a:r>
            <a:endParaRPr sz="2000">
              <a:solidFill>
                <a:schemeClr val="dk1"/>
              </a:solidFill>
            </a:endParaRPr>
          </a:p>
          <a:p>
            <a:pPr marL="0" lvl="0" indent="0" algn="l" rtl="0">
              <a:lnSpc>
                <a:spcPct val="90000"/>
              </a:lnSpc>
              <a:spcBef>
                <a:spcPts val="0"/>
              </a:spcBef>
              <a:spcAft>
                <a:spcPts val="0"/>
              </a:spcAft>
              <a:buClr>
                <a:srgbClr val="ED7D31"/>
              </a:buClr>
              <a:buSzPts val="4500"/>
              <a:buFont typeface="Calibri"/>
              <a:buNone/>
            </a:pPr>
            <a:endParaRPr sz="3100" b="1">
              <a:solidFill>
                <a:schemeClr val="dk1"/>
              </a:solidFill>
            </a:endParaRPr>
          </a:p>
        </p:txBody>
      </p:sp>
      <p:pic>
        <p:nvPicPr>
          <p:cNvPr id="858" name="Google Shape;858;g39b3cadeac5_1_184"/>
          <p:cNvPicPr preferRelativeResize="0"/>
          <p:nvPr/>
        </p:nvPicPr>
        <p:blipFill>
          <a:blip r:embed="rId4">
            <a:alphaModFix/>
          </a:blip>
          <a:stretch>
            <a:fillRect/>
          </a:stretch>
        </p:blipFill>
        <p:spPr>
          <a:xfrm>
            <a:off x="6871625" y="1806225"/>
            <a:ext cx="2716800" cy="1472050"/>
          </a:xfrm>
          <a:prstGeom prst="rect">
            <a:avLst/>
          </a:prstGeom>
          <a:noFill/>
          <a:ln>
            <a:noFill/>
          </a:ln>
        </p:spPr>
      </p:pic>
      <p:pic>
        <p:nvPicPr>
          <p:cNvPr id="859" name="Google Shape;859;g39b3cadeac5_1_184"/>
          <p:cNvPicPr preferRelativeResize="0"/>
          <p:nvPr/>
        </p:nvPicPr>
        <p:blipFill>
          <a:blip r:embed="rId5">
            <a:alphaModFix/>
          </a:blip>
          <a:stretch>
            <a:fillRect/>
          </a:stretch>
        </p:blipFill>
        <p:spPr>
          <a:xfrm>
            <a:off x="6229763" y="3157525"/>
            <a:ext cx="5172075" cy="1333500"/>
          </a:xfrm>
          <a:prstGeom prst="rect">
            <a:avLst/>
          </a:prstGeom>
          <a:noFill/>
          <a:ln>
            <a:noFill/>
          </a:ln>
        </p:spPr>
      </p:pic>
      <p:pic>
        <p:nvPicPr>
          <p:cNvPr id="860" name="Google Shape;860;g39b3cadeac5_1_184" title="objava.png"/>
          <p:cNvPicPr preferRelativeResize="0"/>
          <p:nvPr/>
        </p:nvPicPr>
        <p:blipFill>
          <a:blip r:embed="rId6">
            <a:alphaModFix/>
          </a:blip>
          <a:stretch>
            <a:fillRect/>
          </a:stretch>
        </p:blipFill>
        <p:spPr>
          <a:xfrm>
            <a:off x="10836000" y="965525"/>
            <a:ext cx="1148725" cy="1156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pic>
        <p:nvPicPr>
          <p:cNvPr id="351" name="Google Shape;351;g3860669067c_0_56"/>
          <p:cNvPicPr preferRelativeResize="0"/>
          <p:nvPr/>
        </p:nvPicPr>
        <p:blipFill>
          <a:blip r:embed="rId4">
            <a:alphaModFix/>
          </a:blip>
          <a:stretch>
            <a:fillRect/>
          </a:stretch>
        </p:blipFill>
        <p:spPr>
          <a:xfrm>
            <a:off x="162350" y="212750"/>
            <a:ext cx="6280604" cy="5707249"/>
          </a:xfrm>
          <a:prstGeom prst="rect">
            <a:avLst/>
          </a:prstGeom>
          <a:noFill/>
          <a:ln>
            <a:noFill/>
          </a:ln>
        </p:spPr>
      </p:pic>
      <p:sp>
        <p:nvSpPr>
          <p:cNvPr id="352" name="Google Shape;352;g3860669067c_0_56"/>
          <p:cNvSpPr txBox="1"/>
          <p:nvPr/>
        </p:nvSpPr>
        <p:spPr>
          <a:xfrm>
            <a:off x="6571829" y="984525"/>
            <a:ext cx="5522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l-SI" sz="1200" u="sng">
                <a:solidFill>
                  <a:schemeClr val="hlink"/>
                </a:solidFill>
                <a:latin typeface="Calibri"/>
                <a:ea typeface="Calibri"/>
                <a:cs typeface="Calibri"/>
                <a:sym typeface="Calibri"/>
                <a:hlinkClick r:id="rId5"/>
              </a:rPr>
              <a:t>https://terminoloski.slovenscina.eu/slovarji/48/o-slovarju?sentFromEntryId=dictsList</a:t>
            </a:r>
            <a:r>
              <a:rPr lang="sl-SI" sz="1200">
                <a:solidFill>
                  <a:schemeClr val="dk1"/>
                </a:solidFill>
                <a:latin typeface="Calibri"/>
                <a:ea typeface="Calibri"/>
                <a:cs typeface="Calibri"/>
                <a:sym typeface="Calibri"/>
              </a:rPr>
              <a:t> </a:t>
            </a:r>
            <a:endParaRPr sz="1200">
              <a:latin typeface="Calibri"/>
              <a:ea typeface="Calibri"/>
              <a:cs typeface="Calibri"/>
              <a:sym typeface="Calibri"/>
            </a:endParaRPr>
          </a:p>
        </p:txBody>
      </p:sp>
      <p:pic>
        <p:nvPicPr>
          <p:cNvPr id="353" name="Google Shape;353;g3860669067c_0_56"/>
          <p:cNvPicPr preferRelativeResize="0"/>
          <p:nvPr/>
        </p:nvPicPr>
        <p:blipFill>
          <a:blip r:embed="rId6">
            <a:alphaModFix/>
          </a:blip>
          <a:stretch>
            <a:fillRect/>
          </a:stretch>
        </p:blipFill>
        <p:spPr>
          <a:xfrm>
            <a:off x="1064700" y="1506225"/>
            <a:ext cx="6941525" cy="5068049"/>
          </a:xfrm>
          <a:prstGeom prst="rect">
            <a:avLst/>
          </a:prstGeom>
          <a:noFill/>
          <a:ln>
            <a:noFill/>
          </a:ln>
        </p:spPr>
      </p:pic>
      <p:pic>
        <p:nvPicPr>
          <p:cNvPr id="354" name="Google Shape;354;g3860669067c_0_56"/>
          <p:cNvPicPr preferRelativeResize="0"/>
          <p:nvPr/>
        </p:nvPicPr>
        <p:blipFill>
          <a:blip r:embed="rId7">
            <a:alphaModFix/>
          </a:blip>
          <a:stretch>
            <a:fillRect/>
          </a:stretch>
        </p:blipFill>
        <p:spPr>
          <a:xfrm>
            <a:off x="4596498" y="4809223"/>
            <a:ext cx="7319149" cy="1765050"/>
          </a:xfrm>
          <a:prstGeom prst="rect">
            <a:avLst/>
          </a:prstGeom>
          <a:noFill/>
          <a:ln>
            <a:noFill/>
          </a:ln>
        </p:spPr>
      </p:pic>
      <p:sp>
        <p:nvSpPr>
          <p:cNvPr id="355" name="Google Shape;355;g3860669067c_0_56"/>
          <p:cNvSpPr txBox="1"/>
          <p:nvPr/>
        </p:nvSpPr>
        <p:spPr>
          <a:xfrm>
            <a:off x="48975" y="984525"/>
            <a:ext cx="2648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latin typeface="Calibri"/>
              <a:ea typeface="Calibri"/>
              <a:cs typeface="Calibri"/>
              <a:sym typeface="Calibri"/>
            </a:endParaRPr>
          </a:p>
        </p:txBody>
      </p:sp>
      <p:sp>
        <p:nvSpPr>
          <p:cNvPr id="356" name="Google Shape;356;g3860669067c_0_56"/>
          <p:cNvSpPr/>
          <p:nvPr/>
        </p:nvSpPr>
        <p:spPr>
          <a:xfrm>
            <a:off x="164600" y="1069375"/>
            <a:ext cx="1908300" cy="416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57" name="Google Shape;357;g3860669067c_0_56"/>
          <p:cNvSpPr/>
          <p:nvPr/>
        </p:nvSpPr>
        <p:spPr>
          <a:xfrm>
            <a:off x="10047750" y="1793750"/>
            <a:ext cx="957000" cy="9570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3100">
                <a:solidFill>
                  <a:schemeClr val="lt1"/>
                </a:solidFill>
                <a:latin typeface="Calibri"/>
                <a:ea typeface="Calibri"/>
                <a:cs typeface="Calibri"/>
                <a:sym typeface="Calibri"/>
              </a:rPr>
              <a:t>2</a:t>
            </a:r>
            <a:endParaRPr sz="3300">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4"/>
        <p:cNvGrpSpPr/>
        <p:nvPr/>
      </p:nvGrpSpPr>
      <p:grpSpPr>
        <a:xfrm>
          <a:off x="0" y="0"/>
          <a:ext cx="0" cy="0"/>
          <a:chOff x="0" y="0"/>
          <a:chExt cx="0" cy="0"/>
        </a:xfrm>
      </p:grpSpPr>
      <p:pic>
        <p:nvPicPr>
          <p:cNvPr id="865" name="Google Shape;865;g39b3cadeac5_1_796"/>
          <p:cNvPicPr preferRelativeResize="0"/>
          <p:nvPr/>
        </p:nvPicPr>
        <p:blipFill>
          <a:blip r:embed="rId4">
            <a:alphaModFix/>
          </a:blip>
          <a:stretch>
            <a:fillRect/>
          </a:stretch>
        </p:blipFill>
        <p:spPr>
          <a:xfrm>
            <a:off x="518050" y="101675"/>
            <a:ext cx="7638024" cy="6559349"/>
          </a:xfrm>
          <a:prstGeom prst="rect">
            <a:avLst/>
          </a:prstGeom>
          <a:noFill/>
          <a:ln>
            <a:noFill/>
          </a:ln>
        </p:spPr>
      </p:pic>
      <p:sp>
        <p:nvSpPr>
          <p:cNvPr id="866" name="Google Shape;866;g39b3cadeac5_1_796"/>
          <p:cNvSpPr txBox="1"/>
          <p:nvPr/>
        </p:nvSpPr>
        <p:spPr>
          <a:xfrm>
            <a:off x="8197500" y="3526200"/>
            <a:ext cx="3424500" cy="195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Calibri"/>
              <a:ea typeface="Calibri"/>
              <a:cs typeface="Calibri"/>
              <a:sym typeface="Calibri"/>
            </a:endParaRPr>
          </a:p>
        </p:txBody>
      </p:sp>
      <p:pic>
        <p:nvPicPr>
          <p:cNvPr id="867" name="Google Shape;867;g39b3cadeac5_1_796" title="objava.png"/>
          <p:cNvPicPr preferRelativeResize="0"/>
          <p:nvPr/>
        </p:nvPicPr>
        <p:blipFill>
          <a:blip r:embed="rId5">
            <a:alphaModFix/>
          </a:blip>
          <a:stretch>
            <a:fillRect/>
          </a:stretch>
        </p:blipFill>
        <p:spPr>
          <a:xfrm>
            <a:off x="10836000" y="965525"/>
            <a:ext cx="1148725" cy="11562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1"/>
        <p:cNvGrpSpPr/>
        <p:nvPr/>
      </p:nvGrpSpPr>
      <p:grpSpPr>
        <a:xfrm>
          <a:off x="0" y="0"/>
          <a:ext cx="0" cy="0"/>
          <a:chOff x="0" y="0"/>
          <a:chExt cx="0" cy="0"/>
        </a:xfrm>
      </p:grpSpPr>
      <p:pic>
        <p:nvPicPr>
          <p:cNvPr id="872" name="Google Shape;872;g39b3cadeac5_1_806"/>
          <p:cNvPicPr preferRelativeResize="0"/>
          <p:nvPr/>
        </p:nvPicPr>
        <p:blipFill>
          <a:blip r:embed="rId4">
            <a:alphaModFix/>
          </a:blip>
          <a:stretch>
            <a:fillRect/>
          </a:stretch>
        </p:blipFill>
        <p:spPr>
          <a:xfrm>
            <a:off x="152400" y="152400"/>
            <a:ext cx="10334673" cy="6553199"/>
          </a:xfrm>
          <a:prstGeom prst="rect">
            <a:avLst/>
          </a:prstGeom>
          <a:noFill/>
          <a:ln>
            <a:noFill/>
          </a:ln>
        </p:spPr>
      </p:pic>
      <p:pic>
        <p:nvPicPr>
          <p:cNvPr id="873" name="Google Shape;873;g39b3cadeac5_1_806" title="objava.png"/>
          <p:cNvPicPr preferRelativeResize="0"/>
          <p:nvPr/>
        </p:nvPicPr>
        <p:blipFill>
          <a:blip r:embed="rId5">
            <a:alphaModFix/>
          </a:blip>
          <a:stretch>
            <a:fillRect/>
          </a:stretch>
        </p:blipFill>
        <p:spPr>
          <a:xfrm>
            <a:off x="10836000" y="965525"/>
            <a:ext cx="1148725" cy="11562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7"/>
        <p:cNvGrpSpPr/>
        <p:nvPr/>
      </p:nvGrpSpPr>
      <p:grpSpPr>
        <a:xfrm>
          <a:off x="0" y="0"/>
          <a:ext cx="0" cy="0"/>
          <a:chOff x="0" y="0"/>
          <a:chExt cx="0" cy="0"/>
        </a:xfrm>
      </p:grpSpPr>
      <p:pic>
        <p:nvPicPr>
          <p:cNvPr id="878" name="Google Shape;878;g39b3cadeac5_1_814"/>
          <p:cNvPicPr preferRelativeResize="0"/>
          <p:nvPr/>
        </p:nvPicPr>
        <p:blipFill>
          <a:blip r:embed="rId4">
            <a:alphaModFix/>
          </a:blip>
          <a:stretch>
            <a:fillRect/>
          </a:stretch>
        </p:blipFill>
        <p:spPr>
          <a:xfrm>
            <a:off x="152400" y="152400"/>
            <a:ext cx="10774825" cy="6553201"/>
          </a:xfrm>
          <a:prstGeom prst="rect">
            <a:avLst/>
          </a:prstGeom>
          <a:noFill/>
          <a:ln>
            <a:noFill/>
          </a:ln>
        </p:spPr>
      </p:pic>
      <p:pic>
        <p:nvPicPr>
          <p:cNvPr id="879" name="Google Shape;879;g39b3cadeac5_1_814" title="objava.png"/>
          <p:cNvPicPr preferRelativeResize="0"/>
          <p:nvPr/>
        </p:nvPicPr>
        <p:blipFill>
          <a:blip r:embed="rId5">
            <a:alphaModFix/>
          </a:blip>
          <a:stretch>
            <a:fillRect/>
          </a:stretch>
        </p:blipFill>
        <p:spPr>
          <a:xfrm>
            <a:off x="10836000" y="965525"/>
            <a:ext cx="1148725" cy="11562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3"/>
        <p:cNvGrpSpPr/>
        <p:nvPr/>
      </p:nvGrpSpPr>
      <p:grpSpPr>
        <a:xfrm>
          <a:off x="0" y="0"/>
          <a:ext cx="0" cy="0"/>
          <a:chOff x="0" y="0"/>
          <a:chExt cx="0" cy="0"/>
        </a:xfrm>
      </p:grpSpPr>
      <p:pic>
        <p:nvPicPr>
          <p:cNvPr id="884" name="Google Shape;884;g39b3cadeac5_1_819"/>
          <p:cNvPicPr preferRelativeResize="0"/>
          <p:nvPr/>
        </p:nvPicPr>
        <p:blipFill>
          <a:blip r:embed="rId4">
            <a:alphaModFix/>
          </a:blip>
          <a:stretch>
            <a:fillRect/>
          </a:stretch>
        </p:blipFill>
        <p:spPr>
          <a:xfrm>
            <a:off x="152400" y="152400"/>
            <a:ext cx="9502142" cy="6553201"/>
          </a:xfrm>
          <a:prstGeom prst="rect">
            <a:avLst/>
          </a:prstGeom>
          <a:noFill/>
          <a:ln>
            <a:noFill/>
          </a:ln>
        </p:spPr>
      </p:pic>
      <p:pic>
        <p:nvPicPr>
          <p:cNvPr id="885" name="Google Shape;885;g39b3cadeac5_1_819" title="objava.png"/>
          <p:cNvPicPr preferRelativeResize="0"/>
          <p:nvPr/>
        </p:nvPicPr>
        <p:blipFill>
          <a:blip r:embed="rId5">
            <a:alphaModFix/>
          </a:blip>
          <a:stretch>
            <a:fillRect/>
          </a:stretch>
        </p:blipFill>
        <p:spPr>
          <a:xfrm>
            <a:off x="10836000" y="965525"/>
            <a:ext cx="1148725" cy="11562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9"/>
        <p:cNvGrpSpPr/>
        <p:nvPr/>
      </p:nvGrpSpPr>
      <p:grpSpPr>
        <a:xfrm>
          <a:off x="0" y="0"/>
          <a:ext cx="0" cy="0"/>
          <a:chOff x="0" y="0"/>
          <a:chExt cx="0" cy="0"/>
        </a:xfrm>
      </p:grpSpPr>
      <p:sp>
        <p:nvSpPr>
          <p:cNvPr id="890" name="Google Shape;890;g39b3cadeac5_1_191"/>
          <p:cNvSpPr txBox="1">
            <a:spLocks noGrp="1"/>
          </p:cNvSpPr>
          <p:nvPr>
            <p:ph type="title"/>
          </p:nvPr>
        </p:nvSpPr>
        <p:spPr>
          <a:xfrm>
            <a:off x="838203" y="1704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Vprašanja</a:t>
            </a:r>
            <a:endParaRPr sz="5000" b="1">
              <a:solidFill>
                <a:srgbClr val="ED7D31"/>
              </a:solidFill>
              <a:latin typeface="Calibri"/>
              <a:ea typeface="Calibri"/>
              <a:cs typeface="Calibri"/>
              <a:sym typeface="Calibri"/>
            </a:endParaRPr>
          </a:p>
        </p:txBody>
      </p:sp>
      <p:sp>
        <p:nvSpPr>
          <p:cNvPr id="891" name="Google Shape;891;g39b3cadeac5_1_191"/>
          <p:cNvSpPr txBox="1">
            <a:spLocks noGrp="1"/>
          </p:cNvSpPr>
          <p:nvPr>
            <p:ph type="body" idx="1"/>
          </p:nvPr>
        </p:nvSpPr>
        <p:spPr>
          <a:xfrm>
            <a:off x="838200" y="2733192"/>
            <a:ext cx="10515600" cy="3662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ts val="1600"/>
              <a:buNone/>
            </a:pPr>
            <a:r>
              <a:rPr lang="sl-SI" sz="3200"/>
              <a:t>Kje ste že objavili svoje podatke?</a:t>
            </a:r>
            <a:endParaRPr sz="3200"/>
          </a:p>
        </p:txBody>
      </p:sp>
      <p:sp>
        <p:nvSpPr>
          <p:cNvPr id="892" name="Google Shape;892;g39b3cadeac5_1_191"/>
          <p:cNvSpPr txBox="1"/>
          <p:nvPr/>
        </p:nvSpPr>
        <p:spPr>
          <a:xfrm>
            <a:off x="838200" y="4979845"/>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pic>
        <p:nvPicPr>
          <p:cNvPr id="893" name="Google Shape;893;g39b3cadeac5_1_191" title="objava.png"/>
          <p:cNvPicPr preferRelativeResize="0"/>
          <p:nvPr/>
        </p:nvPicPr>
        <p:blipFill>
          <a:blip r:embed="rId4">
            <a:alphaModFix/>
          </a:blip>
          <a:stretch>
            <a:fillRect/>
          </a:stretch>
        </p:blipFill>
        <p:spPr>
          <a:xfrm>
            <a:off x="10836000" y="965525"/>
            <a:ext cx="1148725" cy="1156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7"/>
        <p:cNvGrpSpPr/>
        <p:nvPr/>
      </p:nvGrpSpPr>
      <p:grpSpPr>
        <a:xfrm>
          <a:off x="0" y="0"/>
          <a:ext cx="0" cy="0"/>
          <a:chOff x="0" y="0"/>
          <a:chExt cx="0" cy="0"/>
        </a:xfrm>
      </p:grpSpPr>
      <p:sp>
        <p:nvSpPr>
          <p:cNvPr id="898" name="Google Shape;898;g39bab3d27e7_1_143"/>
          <p:cNvSpPr txBox="1">
            <a:spLocks noGrp="1"/>
          </p:cNvSpPr>
          <p:nvPr>
            <p:ph type="title"/>
          </p:nvPr>
        </p:nvSpPr>
        <p:spPr>
          <a:xfrm>
            <a:off x="838203" y="17044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latin typeface="Calibri"/>
                <a:ea typeface="Calibri"/>
                <a:cs typeface="Calibri"/>
                <a:sym typeface="Calibri"/>
              </a:rPr>
              <a:t>Vprašanja</a:t>
            </a:r>
            <a:endParaRPr sz="5000" b="1">
              <a:solidFill>
                <a:srgbClr val="ED7D31"/>
              </a:solidFill>
              <a:latin typeface="Calibri"/>
              <a:ea typeface="Calibri"/>
              <a:cs typeface="Calibri"/>
              <a:sym typeface="Calibri"/>
            </a:endParaRPr>
          </a:p>
        </p:txBody>
      </p:sp>
      <p:sp>
        <p:nvSpPr>
          <p:cNvPr id="899" name="Google Shape;899;g39bab3d27e7_1_143"/>
          <p:cNvSpPr txBox="1">
            <a:spLocks noGrp="1"/>
          </p:cNvSpPr>
          <p:nvPr>
            <p:ph type="body" idx="1"/>
          </p:nvPr>
        </p:nvSpPr>
        <p:spPr>
          <a:xfrm>
            <a:off x="838200" y="3124899"/>
            <a:ext cx="10515600" cy="3270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ts val="1600"/>
              <a:buNone/>
            </a:pPr>
            <a:r>
              <a:rPr lang="sl-SI" sz="3000"/>
              <a:t>Kaj bi vam najbolj pomagalo pri nadaljnjem delu z raziskovalnimi podatki?</a:t>
            </a:r>
            <a:endParaRPr sz="3000"/>
          </a:p>
        </p:txBody>
      </p:sp>
      <p:sp>
        <p:nvSpPr>
          <p:cNvPr id="900" name="Google Shape;900;g39bab3d27e7_1_143"/>
          <p:cNvSpPr txBox="1"/>
          <p:nvPr/>
        </p:nvSpPr>
        <p:spPr>
          <a:xfrm>
            <a:off x="838200" y="4979845"/>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g39b0e4f2b78_1_0" descr="Slika, ki vsebuje besede risanje&#10;&#10;Opis je samodejno ustvarjen"/>
          <p:cNvPicPr preferRelativeResize="0"/>
          <p:nvPr/>
        </p:nvPicPr>
        <p:blipFill rotWithShape="1">
          <a:blip r:embed="rId3">
            <a:alphaModFix/>
          </a:blip>
          <a:srcRect t="13223" r="22131"/>
          <a:stretch/>
        </p:blipFill>
        <p:spPr>
          <a:xfrm>
            <a:off x="5233087" y="0"/>
            <a:ext cx="6958914" cy="5184456"/>
          </a:xfrm>
          <a:prstGeom prst="rect">
            <a:avLst/>
          </a:prstGeom>
          <a:noFill/>
          <a:ln>
            <a:noFill/>
          </a:ln>
        </p:spPr>
      </p:pic>
      <p:pic>
        <p:nvPicPr>
          <p:cNvPr id="906" name="Google Shape;906;g39b0e4f2b78_1_0" descr="Slika, ki vsebuje besede besedilo, pisava, logotip, grafika&#10;&#10;Opis je samodejno ustvarjen"/>
          <p:cNvPicPr preferRelativeResize="0"/>
          <p:nvPr/>
        </p:nvPicPr>
        <p:blipFill rotWithShape="1">
          <a:blip r:embed="rId4">
            <a:alphaModFix/>
          </a:blip>
          <a:srcRect/>
          <a:stretch/>
        </p:blipFill>
        <p:spPr>
          <a:xfrm>
            <a:off x="516732" y="706065"/>
            <a:ext cx="2468880" cy="713232"/>
          </a:xfrm>
          <a:prstGeom prst="rect">
            <a:avLst/>
          </a:prstGeom>
          <a:noFill/>
          <a:ln>
            <a:noFill/>
          </a:ln>
        </p:spPr>
      </p:pic>
      <p:sp>
        <p:nvSpPr>
          <p:cNvPr id="907" name="Google Shape;907;g39b0e4f2b78_1_0"/>
          <p:cNvSpPr/>
          <p:nvPr/>
        </p:nvSpPr>
        <p:spPr>
          <a:xfrm>
            <a:off x="1421410" y="3125229"/>
            <a:ext cx="7097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D7D31"/>
              </a:buClr>
              <a:buSzPts val="4400"/>
              <a:buFont typeface="Calibri"/>
              <a:buNone/>
            </a:pPr>
            <a:r>
              <a:rPr lang="sl-SI" sz="4400" b="1">
                <a:solidFill>
                  <a:srgbClr val="ED7D31"/>
                </a:solidFill>
                <a:latin typeface="Calibri"/>
                <a:ea typeface="Calibri"/>
                <a:cs typeface="Calibri"/>
                <a:sym typeface="Calibri"/>
              </a:rPr>
              <a:t>Hvala za pozornost!</a:t>
            </a:r>
            <a:endParaRPr sz="4400" b="0" i="0" u="none" strike="noStrike" cap="none">
              <a:solidFill>
                <a:srgbClr val="000000"/>
              </a:solidFill>
              <a:latin typeface="Calibri"/>
              <a:ea typeface="Calibri"/>
              <a:cs typeface="Calibri"/>
              <a:sym typeface="Calibri"/>
            </a:endParaRPr>
          </a:p>
        </p:txBody>
      </p:sp>
      <p:pic>
        <p:nvPicPr>
          <p:cNvPr id="908" name="Google Shape;908;g39b0e4f2b78_1_0"/>
          <p:cNvPicPr preferRelativeResize="0"/>
          <p:nvPr/>
        </p:nvPicPr>
        <p:blipFill rotWithShape="1">
          <a:blip r:embed="rId5">
            <a:alphaModFix/>
          </a:blip>
          <a:srcRect/>
          <a:stretch/>
        </p:blipFill>
        <p:spPr>
          <a:xfrm>
            <a:off x="1091226" y="5247140"/>
            <a:ext cx="10009549" cy="10968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1"/>
        <p:cNvGrpSpPr/>
        <p:nvPr/>
      </p:nvGrpSpPr>
      <p:grpSpPr>
        <a:xfrm>
          <a:off x="0" y="0"/>
          <a:ext cx="0" cy="0"/>
          <a:chOff x="0" y="0"/>
          <a:chExt cx="0" cy="0"/>
        </a:xfrm>
      </p:grpSpPr>
      <p:sp>
        <p:nvSpPr>
          <p:cNvPr id="362" name="Google Shape;362;g386078c267b_3_83"/>
          <p:cNvSpPr txBox="1">
            <a:spLocks noGrp="1"/>
          </p:cNvSpPr>
          <p:nvPr>
            <p:ph type="title"/>
          </p:nvPr>
        </p:nvSpPr>
        <p:spPr>
          <a:xfrm>
            <a:off x="627975" y="915226"/>
            <a:ext cx="10515600" cy="1078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D7D31"/>
              </a:buClr>
              <a:buSzPct val="100000"/>
              <a:buFont typeface="Calibri"/>
              <a:buNone/>
            </a:pPr>
            <a:r>
              <a:rPr lang="sl-SI" sz="5000" b="1">
                <a:solidFill>
                  <a:srgbClr val="ED7D31"/>
                </a:solidFill>
                <a:latin typeface="Calibri"/>
                <a:ea typeface="Calibri"/>
                <a:cs typeface="Calibri"/>
                <a:sym typeface="Calibri"/>
              </a:rPr>
              <a:t>Priročnik o načrtovanju ravnanja z raziskovalnimi podatki</a:t>
            </a:r>
            <a:endParaRPr/>
          </a:p>
        </p:txBody>
      </p:sp>
      <p:sp>
        <p:nvSpPr>
          <p:cNvPr id="363" name="Google Shape;363;g386078c267b_3_83"/>
          <p:cNvSpPr txBox="1">
            <a:spLocks noGrp="1"/>
          </p:cNvSpPr>
          <p:nvPr>
            <p:ph type="body" idx="1"/>
          </p:nvPr>
        </p:nvSpPr>
        <p:spPr>
          <a:xfrm>
            <a:off x="788378" y="2917529"/>
            <a:ext cx="5981700" cy="2748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600"/>
              <a:buNone/>
            </a:pPr>
            <a:r>
              <a:rPr lang="sl-SI" sz="2000"/>
              <a:t>Spletni priročnik je nastal s ciljem, da bi služil kot podpora </a:t>
            </a:r>
            <a:r>
              <a:rPr lang="sl-SI" sz="2000" b="1"/>
              <a:t>raziskovalkam in raziskovalcem z različnih znanstvenih področij</a:t>
            </a:r>
            <a:r>
              <a:rPr lang="sl-SI" sz="2000"/>
              <a:t>, ki se srečujejo z načrtovanjem ravnanja z raziskovalnimi podatki. </a:t>
            </a:r>
            <a:endParaRPr sz="2000"/>
          </a:p>
          <a:p>
            <a:pPr marL="0" lvl="0" indent="0" algn="l" rtl="0">
              <a:lnSpc>
                <a:spcPct val="90000"/>
              </a:lnSpc>
              <a:spcBef>
                <a:spcPts val="1000"/>
              </a:spcBef>
              <a:spcAft>
                <a:spcPts val="0"/>
              </a:spcAft>
              <a:buClr>
                <a:srgbClr val="000000"/>
              </a:buClr>
              <a:buSzPts val="1600"/>
              <a:buNone/>
            </a:pPr>
            <a:r>
              <a:rPr lang="sl-SI" sz="2000"/>
              <a:t>Priročnik nudi osnovne informacije in praktične usmeritve za ravnanje z raziskovalnimi podatki v skladu z načeli odprte znanosti. Vsebuje ključne </a:t>
            </a:r>
            <a:r>
              <a:rPr lang="sl-SI" sz="2000" b="1"/>
              <a:t>korake za ravnanje s podatki v vseh fazah raziskovalnega procesa</a:t>
            </a:r>
            <a:r>
              <a:rPr lang="sl-SI" sz="2000"/>
              <a:t>.</a:t>
            </a:r>
            <a:endParaRPr sz="3200"/>
          </a:p>
        </p:txBody>
      </p:sp>
      <p:sp>
        <p:nvSpPr>
          <p:cNvPr id="364" name="Google Shape;364;g386078c267b_3_83"/>
          <p:cNvSpPr txBox="1"/>
          <p:nvPr/>
        </p:nvSpPr>
        <p:spPr>
          <a:xfrm>
            <a:off x="788378" y="2318447"/>
            <a:ext cx="10515600" cy="484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sl-SI" sz="2800" b="1" i="0" u="sng" strike="noStrike" cap="none">
                <a:solidFill>
                  <a:schemeClr val="hlink"/>
                </a:solidFill>
                <a:latin typeface="Calibri"/>
                <a:ea typeface="Calibri"/>
                <a:cs typeface="Calibri"/>
                <a:sym typeface="Calibri"/>
                <a:hlinkClick r:id="rId4"/>
              </a:rPr>
              <a:t>https://nrrp.odprtaznanost.si/</a:t>
            </a:r>
            <a:r>
              <a:rPr lang="sl-SI" sz="2800" b="1" i="0" u="none" strike="noStrike" cap="none">
                <a:solidFill>
                  <a:srgbClr val="000000"/>
                </a:solidFill>
                <a:latin typeface="Calibri"/>
                <a:ea typeface="Calibri"/>
                <a:cs typeface="Calibri"/>
                <a:sym typeface="Calibri"/>
              </a:rPr>
              <a:t> </a:t>
            </a:r>
            <a:endParaRPr sz="2800" b="1">
              <a:solidFill>
                <a:srgbClr val="000000"/>
              </a:solidFill>
              <a:latin typeface="Calibri"/>
              <a:ea typeface="Calibri"/>
              <a:cs typeface="Calibri"/>
              <a:sym typeface="Calibri"/>
            </a:endParaRPr>
          </a:p>
        </p:txBody>
      </p:sp>
      <p:pic>
        <p:nvPicPr>
          <p:cNvPr id="365" name="Google Shape;365;g386078c267b_3_83"/>
          <p:cNvPicPr preferRelativeResize="0"/>
          <p:nvPr/>
        </p:nvPicPr>
        <p:blipFill rotWithShape="1">
          <a:blip r:embed="rId5">
            <a:alphaModFix/>
          </a:blip>
          <a:srcRect/>
          <a:stretch/>
        </p:blipFill>
        <p:spPr>
          <a:xfrm>
            <a:off x="6819900" y="2186350"/>
            <a:ext cx="4852650" cy="4500099"/>
          </a:xfrm>
          <a:prstGeom prst="rect">
            <a:avLst/>
          </a:prstGeom>
          <a:noFill/>
          <a:ln>
            <a:noFill/>
          </a:ln>
        </p:spPr>
      </p:pic>
      <p:sp>
        <p:nvSpPr>
          <p:cNvPr id="366" name="Google Shape;366;g386078c267b_3_83"/>
          <p:cNvSpPr txBox="1">
            <a:spLocks noGrp="1"/>
          </p:cNvSpPr>
          <p:nvPr>
            <p:ph type="body" idx="1"/>
          </p:nvPr>
        </p:nvSpPr>
        <p:spPr>
          <a:xfrm>
            <a:off x="697750" y="5779800"/>
            <a:ext cx="6838200" cy="1078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sl-SI" sz="1600" b="1">
                <a:solidFill>
                  <a:schemeClr val="dk1"/>
                </a:solidFill>
              </a:rPr>
              <a:t>Bezjak, S., Grašič, J., Korez, B., Kverh, B., Leskošek, B., Romih, T., Vipavc Brvar, I., Zagorščak, M., &amp; Županič, A.</a:t>
            </a:r>
            <a:r>
              <a:rPr lang="sl-SI" sz="1600">
                <a:solidFill>
                  <a:schemeClr val="dk1"/>
                </a:solidFill>
              </a:rPr>
              <a:t> (2025). </a:t>
            </a:r>
            <a:r>
              <a:rPr lang="sl-SI" sz="1600" i="1">
                <a:solidFill>
                  <a:schemeClr val="dk1"/>
                </a:solidFill>
              </a:rPr>
              <a:t>Priročnik o načrtovanju ravnanja z raziskovalnimi podatki</a:t>
            </a:r>
            <a:r>
              <a:rPr lang="sl-SI" sz="1600">
                <a:solidFill>
                  <a:schemeClr val="dk1"/>
                </a:solidFill>
              </a:rPr>
              <a:t> (S. Bezjak, ur.). Prva, spletna izdaja. https://doi.org/10.51936/9789612975944</a:t>
            </a:r>
            <a:endParaRPr sz="2900"/>
          </a:p>
        </p:txBody>
      </p:sp>
      <p:sp>
        <p:nvSpPr>
          <p:cNvPr id="367" name="Google Shape;367;g386078c267b_3_83"/>
          <p:cNvSpPr/>
          <p:nvPr/>
        </p:nvSpPr>
        <p:spPr>
          <a:xfrm>
            <a:off x="10715550" y="1139650"/>
            <a:ext cx="957000" cy="9570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3100">
                <a:solidFill>
                  <a:schemeClr val="lt1"/>
                </a:solidFill>
                <a:latin typeface="Calibri"/>
                <a:ea typeface="Calibri"/>
                <a:cs typeface="Calibri"/>
                <a:sym typeface="Calibri"/>
              </a:rPr>
              <a:t>3</a:t>
            </a:r>
            <a:endParaRPr sz="33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
        <p:cNvGrpSpPr/>
        <p:nvPr/>
      </p:nvGrpSpPr>
      <p:grpSpPr>
        <a:xfrm>
          <a:off x="0" y="0"/>
          <a:ext cx="0" cy="0"/>
          <a:chOff x="0" y="0"/>
          <a:chExt cx="0" cy="0"/>
        </a:xfrm>
      </p:grpSpPr>
      <p:sp>
        <p:nvSpPr>
          <p:cNvPr id="372" name="Google Shape;372;g3860669067c_0_95"/>
          <p:cNvSpPr txBox="1">
            <a:spLocks noGrp="1"/>
          </p:cNvSpPr>
          <p:nvPr>
            <p:ph type="title"/>
          </p:nvPr>
        </p:nvSpPr>
        <p:spPr>
          <a:xfrm>
            <a:off x="838203" y="11063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Komu je priročnik namenjen?</a:t>
            </a:r>
            <a:endParaRPr/>
          </a:p>
        </p:txBody>
      </p:sp>
      <p:sp>
        <p:nvSpPr>
          <p:cNvPr id="373" name="Google Shape;373;g3860669067c_0_95"/>
          <p:cNvSpPr txBox="1">
            <a:spLocks noGrp="1"/>
          </p:cNvSpPr>
          <p:nvPr>
            <p:ph type="body" idx="1"/>
          </p:nvPr>
        </p:nvSpPr>
        <p:spPr>
          <a:xfrm>
            <a:off x="917950" y="2254948"/>
            <a:ext cx="10515600" cy="4154400"/>
          </a:xfrm>
          <a:prstGeom prst="rect">
            <a:avLst/>
          </a:prstGeom>
          <a:noFill/>
          <a:ln>
            <a:noFill/>
          </a:ln>
        </p:spPr>
        <p:txBody>
          <a:bodyPr spcFirstLastPara="1" wrap="square" lIns="91425" tIns="45700" rIns="91425" bIns="45700" anchor="t" anchorCtr="0">
            <a:noAutofit/>
          </a:bodyPr>
          <a:lstStyle/>
          <a:p>
            <a:pPr marL="457200" lvl="0" indent="-368300" algn="l" rtl="0">
              <a:spcBef>
                <a:spcPts val="1000"/>
              </a:spcBef>
              <a:spcAft>
                <a:spcPts val="0"/>
              </a:spcAft>
              <a:buClr>
                <a:schemeClr val="dk1"/>
              </a:buClr>
              <a:buSzPts val="2200"/>
              <a:buChar char="•"/>
            </a:pPr>
            <a:r>
              <a:rPr lang="sl-SI" sz="2200">
                <a:solidFill>
                  <a:schemeClr val="dk1"/>
                </a:solidFill>
              </a:rPr>
              <a:t>Namenjen je </a:t>
            </a:r>
            <a:r>
              <a:rPr lang="sl-SI" sz="2200" b="1">
                <a:solidFill>
                  <a:schemeClr val="dk1"/>
                </a:solidFill>
              </a:rPr>
              <a:t>raziskovalkam in raziskovalcem različnih disciplin</a:t>
            </a:r>
            <a:r>
              <a:rPr lang="sl-SI" sz="2200">
                <a:solidFill>
                  <a:schemeClr val="dk1"/>
                </a:solidFill>
              </a:rPr>
              <a:t>, da pomaga pri zastavljanju pravih vprašanj in iskanju odgovorov na tem uveljavljajočem se področju.</a:t>
            </a:r>
            <a:br>
              <a:rPr lang="sl-SI" sz="2200">
                <a:solidFill>
                  <a:schemeClr val="dk1"/>
                </a:solidFill>
              </a:rPr>
            </a:br>
            <a:endParaRPr sz="2200">
              <a:solidFill>
                <a:schemeClr val="dk1"/>
              </a:solidFill>
            </a:endParaRPr>
          </a:p>
          <a:p>
            <a:pPr marL="457200" lvl="0" indent="-368300" algn="l" rtl="0">
              <a:spcBef>
                <a:spcPts val="0"/>
              </a:spcBef>
              <a:spcAft>
                <a:spcPts val="0"/>
              </a:spcAft>
              <a:buClr>
                <a:schemeClr val="dk1"/>
              </a:buClr>
              <a:buSzPts val="2200"/>
              <a:buChar char="•"/>
            </a:pPr>
            <a:r>
              <a:rPr lang="sl-SI" sz="2200">
                <a:solidFill>
                  <a:schemeClr val="dk1"/>
                </a:solidFill>
              </a:rPr>
              <a:t>Vsem, ki delajo z raziskovalnimi podatki – </a:t>
            </a:r>
            <a:r>
              <a:rPr lang="sl-SI" sz="2200" b="1">
                <a:solidFill>
                  <a:schemeClr val="dk1"/>
                </a:solidFill>
              </a:rPr>
              <a:t>od mladih raziskovalk do vodstva</a:t>
            </a:r>
            <a:r>
              <a:rPr lang="sl-SI" sz="2200">
                <a:solidFill>
                  <a:schemeClr val="dk1"/>
                </a:solidFill>
              </a:rPr>
              <a:t> in </a:t>
            </a:r>
            <a:r>
              <a:rPr lang="sl-SI" sz="2200" b="1">
                <a:solidFill>
                  <a:schemeClr val="dk1"/>
                </a:solidFill>
              </a:rPr>
              <a:t>odločevalcev</a:t>
            </a:r>
            <a:r>
              <a:rPr lang="sl-SI" sz="2200">
                <a:solidFill>
                  <a:schemeClr val="dk1"/>
                </a:solidFill>
              </a:rPr>
              <a:t>.</a:t>
            </a:r>
            <a:endParaRPr sz="2200">
              <a:solidFill>
                <a:schemeClr val="dk1"/>
              </a:solidFill>
            </a:endParaRPr>
          </a:p>
          <a:p>
            <a:pPr marL="457200" lvl="0" indent="0" algn="l" rtl="0">
              <a:spcBef>
                <a:spcPts val="1000"/>
              </a:spcBef>
              <a:spcAft>
                <a:spcPts val="0"/>
              </a:spcAft>
              <a:buNone/>
            </a:pPr>
            <a:endParaRPr sz="1100">
              <a:solidFill>
                <a:schemeClr val="dk1"/>
              </a:solidFill>
            </a:endParaRPr>
          </a:p>
          <a:p>
            <a:pPr marL="457200" lvl="0" indent="-368300" algn="l" rtl="0">
              <a:spcBef>
                <a:spcPts val="1000"/>
              </a:spcBef>
              <a:spcAft>
                <a:spcPts val="0"/>
              </a:spcAft>
              <a:buClr>
                <a:schemeClr val="dk1"/>
              </a:buClr>
              <a:buSzPts val="2200"/>
              <a:buChar char="•"/>
            </a:pPr>
            <a:r>
              <a:rPr lang="sl-SI" sz="2200">
                <a:solidFill>
                  <a:schemeClr val="dk1"/>
                </a:solidFill>
              </a:rPr>
              <a:t>Bralce spodbuja, naj se po nasvete obrnejo na </a:t>
            </a:r>
            <a:r>
              <a:rPr lang="sl-SI" sz="2200" b="1">
                <a:solidFill>
                  <a:schemeClr val="dk1"/>
                </a:solidFill>
              </a:rPr>
              <a:t>podatkovne svetovalce ali skrbnike</a:t>
            </a:r>
            <a:r>
              <a:rPr lang="sl-SI" sz="2200">
                <a:solidFill>
                  <a:schemeClr val="dk1"/>
                </a:solidFill>
              </a:rPr>
              <a:t> v svojih organizacijah in repozitorijih.</a:t>
            </a:r>
            <a:endParaRPr sz="2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7"/>
        <p:cNvGrpSpPr/>
        <p:nvPr/>
      </p:nvGrpSpPr>
      <p:grpSpPr>
        <a:xfrm>
          <a:off x="0" y="0"/>
          <a:ext cx="0" cy="0"/>
          <a:chOff x="0" y="0"/>
          <a:chExt cx="0" cy="0"/>
        </a:xfrm>
      </p:grpSpPr>
      <p:sp>
        <p:nvSpPr>
          <p:cNvPr id="378" name="Google Shape;378;g3860669067c_0_103"/>
          <p:cNvSpPr txBox="1">
            <a:spLocks noGrp="1"/>
          </p:cNvSpPr>
          <p:nvPr>
            <p:ph type="title"/>
          </p:nvPr>
        </p:nvSpPr>
        <p:spPr>
          <a:xfrm>
            <a:off x="838203" y="1106322"/>
            <a:ext cx="10515600" cy="81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D7D31"/>
              </a:buClr>
              <a:buSzPts val="5000"/>
              <a:buFont typeface="Calibri"/>
              <a:buNone/>
            </a:pPr>
            <a:r>
              <a:rPr lang="sl-SI" sz="5000" b="1">
                <a:solidFill>
                  <a:srgbClr val="ED7D31"/>
                </a:solidFill>
              </a:rPr>
              <a:t>O obrazcu NRRP</a:t>
            </a:r>
            <a:endParaRPr/>
          </a:p>
        </p:txBody>
      </p:sp>
      <p:sp>
        <p:nvSpPr>
          <p:cNvPr id="379" name="Google Shape;379;g3860669067c_0_103"/>
          <p:cNvSpPr txBox="1">
            <a:spLocks noGrp="1"/>
          </p:cNvSpPr>
          <p:nvPr>
            <p:ph type="body" idx="1"/>
          </p:nvPr>
        </p:nvSpPr>
        <p:spPr>
          <a:xfrm>
            <a:off x="917950" y="2254948"/>
            <a:ext cx="10515600" cy="4154400"/>
          </a:xfrm>
          <a:prstGeom prst="rect">
            <a:avLst/>
          </a:prstGeom>
          <a:noFill/>
          <a:ln>
            <a:noFill/>
          </a:ln>
        </p:spPr>
        <p:txBody>
          <a:bodyPr spcFirstLastPara="1" wrap="square" lIns="91425" tIns="45700" rIns="91425" bIns="45700" anchor="t" anchorCtr="0">
            <a:noAutofit/>
          </a:bodyPr>
          <a:lstStyle/>
          <a:p>
            <a:pPr marL="457200" lvl="0" indent="-368300" algn="l" rtl="0">
              <a:spcBef>
                <a:spcPts val="1000"/>
              </a:spcBef>
              <a:spcAft>
                <a:spcPts val="0"/>
              </a:spcAft>
              <a:buClr>
                <a:schemeClr val="dk1"/>
              </a:buClr>
              <a:buSzPts val="2200"/>
              <a:buChar char="•"/>
            </a:pPr>
            <a:r>
              <a:rPr lang="sl-SI" sz="2200" b="1">
                <a:solidFill>
                  <a:schemeClr val="dk1"/>
                </a:solidFill>
              </a:rPr>
              <a:t>Obrazec </a:t>
            </a:r>
            <a:r>
              <a:rPr lang="sl-SI" sz="2200">
                <a:solidFill>
                  <a:schemeClr val="dk1"/>
                </a:solidFill>
              </a:rPr>
              <a:t>Načrt ravnanja z raziskovalnimi podatki</a:t>
            </a:r>
            <a:r>
              <a:rPr lang="sl-SI" sz="2200" b="1">
                <a:solidFill>
                  <a:schemeClr val="dk1"/>
                </a:solidFill>
              </a:rPr>
              <a:t> (NRRP)</a:t>
            </a:r>
            <a:r>
              <a:rPr lang="sl-SI" sz="2200">
                <a:solidFill>
                  <a:schemeClr val="dk1"/>
                </a:solidFill>
              </a:rPr>
              <a:t> je orodje dobre raziskovalne prakse.</a:t>
            </a:r>
            <a:br>
              <a:rPr lang="sl-SI" sz="2200">
                <a:solidFill>
                  <a:schemeClr val="dk1"/>
                </a:solidFill>
              </a:rPr>
            </a:br>
            <a:endParaRPr sz="2200">
              <a:solidFill>
                <a:schemeClr val="dk1"/>
              </a:solidFill>
            </a:endParaRPr>
          </a:p>
          <a:p>
            <a:pPr marL="457200" lvl="0" indent="-368300" algn="l" rtl="0">
              <a:spcBef>
                <a:spcPts val="0"/>
              </a:spcBef>
              <a:spcAft>
                <a:spcPts val="0"/>
              </a:spcAft>
              <a:buClr>
                <a:schemeClr val="dk1"/>
              </a:buClr>
              <a:buSzPts val="2200"/>
              <a:buChar char="•"/>
            </a:pPr>
            <a:r>
              <a:rPr lang="sl-SI" sz="22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Uveljavil se je na pobudo</a:t>
            </a:r>
            <a:r>
              <a:rPr lang="sl-SI" sz="2200">
                <a:solidFill>
                  <a:schemeClr val="dk1"/>
                </a:solidFill>
              </a:rPr>
              <a:t> raziskovalnih skupnosti (je odgovor na izzive transparentnosti, dostopnosti in uporabljivosti raziskovalnih rezultatov) in ga podpirajo tudi </a:t>
            </a:r>
            <a:r>
              <a:rPr lang="sl-SI" sz="2200" b="1">
                <a:solidFill>
                  <a:schemeClr val="dk1"/>
                </a:solidFill>
              </a:rPr>
              <a:t>financerji raziskav</a:t>
            </a:r>
            <a:r>
              <a:rPr lang="sl-SI" sz="2200">
                <a:solidFill>
                  <a:schemeClr val="dk1"/>
                </a:solidFill>
              </a:rPr>
              <a:t>.</a:t>
            </a:r>
            <a:br>
              <a:rPr lang="sl-SI" sz="2200">
                <a:solidFill>
                  <a:schemeClr val="dk1"/>
                </a:solidFill>
              </a:rPr>
            </a:br>
            <a:endParaRPr sz="2200">
              <a:solidFill>
                <a:schemeClr val="dk1"/>
              </a:solidFill>
            </a:endParaRPr>
          </a:p>
          <a:p>
            <a:pPr marL="457200" lvl="0" indent="-368300" algn="l" rtl="0">
              <a:spcBef>
                <a:spcPts val="0"/>
              </a:spcBef>
              <a:spcAft>
                <a:spcPts val="0"/>
              </a:spcAft>
              <a:buSzPts val="2200"/>
              <a:buChar char="•"/>
            </a:pPr>
            <a:r>
              <a:rPr lang="sl-SI" sz="2200">
                <a:solidFill>
                  <a:schemeClr val="dk1"/>
                </a:solidFill>
              </a:rPr>
              <a:t>Teme v priročniku sledijo vsebini obrazca </a:t>
            </a:r>
            <a:r>
              <a:rPr lang="sl-SI" sz="22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NRRP,</a:t>
            </a:r>
            <a:r>
              <a:rPr lang="sl-SI" sz="2200">
                <a:solidFill>
                  <a:schemeClr val="dk1"/>
                </a:solidFill>
              </a:rPr>
              <a:t> ki so ga pripravili pri</a:t>
            </a:r>
            <a:r>
              <a:rPr lang="sl-SI" sz="2200" u="sng">
                <a:solidFill>
                  <a:schemeClr val="hlink"/>
                </a:solidFill>
                <a:hlinkClick r:id="rId4"/>
              </a:rPr>
              <a:t> ARIS</a:t>
            </a:r>
            <a:r>
              <a:rPr lang="sl-SI" sz="2200">
                <a:solidFill>
                  <a:schemeClr val="dk1"/>
                </a:solidFill>
              </a:rPr>
              <a:t> (trenutno je v posodabljanju).</a:t>
            </a:r>
            <a:endParaRPr sz="2200">
              <a:solidFill>
                <a:schemeClr val="dk1"/>
              </a:solidFill>
            </a:endParaRPr>
          </a:p>
        </p:txBody>
      </p:sp>
    </p:spTree>
  </p:cSld>
  <p:clrMapOvr>
    <a:masterClrMapping/>
  </p:clrMapOvr>
</p:sld>
</file>

<file path=ppt/theme/theme1.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4377</Words>
  <Application>Microsoft Office PowerPoint</Application>
  <PresentationFormat>Širokozaslonsko</PresentationFormat>
  <Paragraphs>477</Paragraphs>
  <Slides>66</Slides>
  <Notes>66</Notes>
  <HiddenSlides>0</HiddenSlides>
  <MMClips>0</MMClips>
  <ScaleCrop>false</ScaleCrop>
  <HeadingPairs>
    <vt:vector size="6" baseType="variant">
      <vt:variant>
        <vt:lpstr>Uporabljene pisave</vt:lpstr>
      </vt:variant>
      <vt:variant>
        <vt:i4>5</vt:i4>
      </vt:variant>
      <vt:variant>
        <vt:lpstr>Tema</vt:lpstr>
      </vt:variant>
      <vt:variant>
        <vt:i4>4</vt:i4>
      </vt:variant>
      <vt:variant>
        <vt:lpstr>Naslovi diapozitivov</vt:lpstr>
      </vt:variant>
      <vt:variant>
        <vt:i4>66</vt:i4>
      </vt:variant>
    </vt:vector>
  </HeadingPairs>
  <TitlesOfParts>
    <vt:vector size="75" baseType="lpstr">
      <vt:lpstr>Arial</vt:lpstr>
      <vt:lpstr>Calibri</vt:lpstr>
      <vt:lpstr>Verdana</vt:lpstr>
      <vt:lpstr>Roboto</vt:lpstr>
      <vt:lpstr>Tahoma</vt:lpstr>
      <vt:lpstr>Officeova tema</vt:lpstr>
      <vt:lpstr>Officeova tema</vt:lpstr>
      <vt:lpstr>1_Officeova tema</vt:lpstr>
      <vt:lpstr>Officeova tema</vt:lpstr>
      <vt:lpstr>PowerPointova predstavitev</vt:lpstr>
      <vt:lpstr>Vsebina</vt:lpstr>
      <vt:lpstr> </vt:lpstr>
      <vt:lpstr> </vt:lpstr>
      <vt:lpstr>PowerPointova predstavitev</vt:lpstr>
      <vt:lpstr>PowerPointova predstavitev</vt:lpstr>
      <vt:lpstr>Priročnik o načrtovanju ravnanja z raziskovalnimi podatki</vt:lpstr>
      <vt:lpstr>Komu je priročnik namenjen?</vt:lpstr>
      <vt:lpstr>O obrazcu NRRP</vt:lpstr>
      <vt:lpstr>Razglejmo se po priročniku </vt:lpstr>
      <vt:lpstr>Razglejmo se po priročniku </vt:lpstr>
      <vt:lpstr>Praktična uporaba priročnika o NRRP</vt:lpstr>
      <vt:lpstr>Interaktivnost</vt:lpstr>
      <vt:lpstr>Osnovne informacije o projektu</vt:lpstr>
      <vt:lpstr>Primer 1: naravoslovje</vt:lpstr>
      <vt:lpstr>Primer 2: družboslovje</vt:lpstr>
      <vt:lpstr>ISKANJE</vt:lpstr>
      <vt:lpstr>ISKANJE</vt:lpstr>
      <vt:lpstr>PowerPointova predstavitev</vt:lpstr>
      <vt:lpstr>PowerPointova predstavitev</vt:lpstr>
      <vt:lpstr>Vprašanja</vt:lpstr>
      <vt:lpstr>ZBIRANJE OZ. USTVARJANJE PODATKOV</vt:lpstr>
      <vt:lpstr>ZBIRANJE OZ. USTVARJANJE PODATKOV</vt:lpstr>
      <vt:lpstr>PowerPointova predstavitev</vt:lpstr>
      <vt:lpstr>PowerPointova predstavitev</vt:lpstr>
      <vt:lpstr>PowerPointova predstavitev</vt:lpstr>
      <vt:lpstr>PowerPointova predstavitev</vt:lpstr>
      <vt:lpstr>Vprašanja</vt:lpstr>
      <vt:lpstr>ORGANIZIRANJE IN  DOKUMENTIRANJE  PODATKOV</vt:lpstr>
      <vt:lpstr>ORGANIZIRANJE IN  DOKUMENTIRANJE  PODATKOV</vt:lpstr>
      <vt:lpstr>PowerPointova predstavitev</vt:lpstr>
      <vt:lpstr>PowerPointova predstavitev</vt:lpstr>
      <vt:lpstr>PowerPointova predstavitev</vt:lpstr>
      <vt:lpstr>PowerPointova predstavitev</vt:lpstr>
      <vt:lpstr>Vprašanja</vt:lpstr>
      <vt:lpstr>OBDELAVA PODATKOV</vt:lpstr>
      <vt:lpstr>OBDELAVA PODATKOV</vt:lpstr>
      <vt:lpstr>PowerPointova predstavitev</vt:lpstr>
      <vt:lpstr>PowerPointova predstavitev</vt:lpstr>
      <vt:lpstr>Dodatne informacije o intervjuju</vt:lpstr>
      <vt:lpstr>PowerPointova predstavitev</vt:lpstr>
      <vt:lpstr>Vprašanja</vt:lpstr>
      <vt:lpstr>OHRANJANJE PODATKOV</vt:lpstr>
      <vt:lpstr>OHRANJANJE PODATKOV</vt:lpstr>
      <vt:lpstr>PowerPointova predstavitev</vt:lpstr>
      <vt:lpstr>PowerPointova predstavitev</vt:lpstr>
      <vt:lpstr>PowerPointova predstavitev</vt:lpstr>
      <vt:lpstr>Vprašanja</vt:lpstr>
      <vt:lpstr>ZAŠČITA PODATKOV</vt:lpstr>
      <vt:lpstr>ZAŠČITA PODATKOV</vt:lpstr>
      <vt:lpstr>PowerPointova predstavitev</vt:lpstr>
      <vt:lpstr>Ali bom zbiral naslednje podatke?</vt:lpstr>
      <vt:lpstr>PowerPointova predstavitev</vt:lpstr>
      <vt:lpstr>Vprašanja</vt:lpstr>
      <vt:lpstr>OBJAVA PODATKOV</vt:lpstr>
      <vt:lpstr>OBJAVA PODATKOV</vt:lpstr>
      <vt:lpstr>PowerPointova predstavitev</vt:lpstr>
      <vt:lpstr>PowerPointova predstavitev</vt:lpstr>
      <vt:lpstr>Podatke bom objavila v ADP.  Postopek objave: Kontaktiram ADP Predprevzemni sestanek Registriram se na Dataverse Podpišem Izjavo o izročitvi Opišem raziskavo (metapodatki) Predam digitalne objekte in določim pogoje uporabe Predam v recenzijo Objava </vt:lpstr>
      <vt:lpstr>PowerPointova predstavitev</vt:lpstr>
      <vt:lpstr>PowerPointova predstavitev</vt:lpstr>
      <vt:lpstr>PowerPointova predstavitev</vt:lpstr>
      <vt:lpstr>PowerPointova predstavitev</vt:lpstr>
      <vt:lpstr>Vprašanja</vt:lpstr>
      <vt:lpstr>Vprašanja</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Kozlica, Kenan</cp:lastModifiedBy>
  <cp:revision>39</cp:revision>
  <cp:lastPrinted>2025-10-22T11:54:35Z</cp:lastPrinted>
  <dcterms:created xsi:type="dcterms:W3CDTF">2023-09-11T08:00:44Z</dcterms:created>
  <dcterms:modified xsi:type="dcterms:W3CDTF">2025-10-24T06:46:21Z</dcterms:modified>
</cp:coreProperties>
</file>