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gvSyiKgjdbtz5XwKrff8YCABXk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2621C7-30B8-4573-8830-CBD80A79CF70}">
  <a:tblStyle styleId="{352621C7-30B8-4573-8830-CBD80A79CF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5f6993a74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315f6993a74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5f6993a74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315f6993a74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5f6993a74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315f6993a74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5f6993a74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315f6993a74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15f6993a74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315f6993a74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f6993a74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g315f6993a74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15f6993a74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315f6993a74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15f6993a74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315f6993a74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162573c43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3162573c43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5f6993a74_0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315f6993a74_0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5f6993a74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315f6993a74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62573c43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g3162573c43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5f6993a74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315f6993a74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5f6993a74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315f6993a74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5f6993a7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315f6993a7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5f6993a7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315f6993a7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15f6993a7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315f6993a7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15f6993a7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315f6993a7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5f6993a7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315f6993a7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5f6993a74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g315f6993a7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5f6993a74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315f6993a74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15f6993a74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315f6993a7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ni diapozitiv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navpično besedilo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3920335" y="-1256505"/>
            <a:ext cx="435133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vpični naslov in besedil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7133436" y="1956596"/>
            <a:ext cx="5811834" cy="26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2"/>
            <a:ext cx="5811834" cy="773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vsebina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lava odseka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2400"/>
              <a:buNone/>
              <a:defRPr sz="2400">
                <a:solidFill>
                  <a:srgbClr val="89898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e vsebin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imerjava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 sz="24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o naslov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ze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sebina z naslovo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slov in slik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l-S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https://github.com/NIB-SI/multiOmics-integration/blob/main/_p_ADAPTOmics/_I_Desiree/_S_multiOmics/_A_multiOmics-FS-Py/scripts/Script_feature_selection.ipynb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tmlpreview.github.io/?https://github.com/NIB-SI/multiOmics-integration/blob/main/_p_ADAPTOmics/_I_Desiree/_S_multiOmics/_A_multiOmicsStat-R/scripts/03.1_FS-Phenomics-noninvasive.htm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github.com/NIB-SI/SPOZNAJ/blob/main/scripts/scrape-Py.ipynb" TargetMode="External"/><Relationship Id="rId4" Type="http://schemas.openxmlformats.org/officeDocument/2006/relationships/hyperlink" Target="https://github.com/NIB-SI/SPOZNAJ/blob/main/scripts/scrape-R.ipynb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IB-SI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725869" y="413865"/>
            <a:ext cx="109026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sl-SI" sz="60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Predstavitev programskih orodij </a:t>
            </a:r>
            <a:r>
              <a:rPr lang="sl-SI" sz="6000" b="1" dirty="0" err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Python</a:t>
            </a:r>
            <a:r>
              <a:rPr lang="sl-SI" sz="60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in R</a:t>
            </a:r>
            <a:endParaRPr sz="6000" b="1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725869" y="2424001"/>
            <a:ext cx="6762924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l-SI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Maja ZAGORŠČAK, Nacionalni inštitut za biologijo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l-SI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</a:t>
            </a:r>
            <a:r>
              <a:rPr lang="sl-SI" sz="20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Carissa</a:t>
            </a:r>
            <a:r>
              <a:rPr lang="sl-SI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BLEKER, Nacionalni inštitut za biologijo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l-SI" sz="2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Jan ZRIMEC, </a:t>
            </a:r>
            <a:r>
              <a:rPr lang="sl-SI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Nacionalni inštitut za biologijo</a:t>
            </a:r>
            <a:endParaRPr lang="sl-SI" sz="2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l-SI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Marko PETEK, Nacionalni inštitut za biologijo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sl-SI" sz="20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dr. Anže ŽUPANIČ, Nacionalni inštitut za biologijo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A8FD29D-28E0-46C5-AF7F-5729E8AF9D7F}"/>
              </a:ext>
            </a:extLst>
          </p:cNvPr>
          <p:cNvSpPr txBox="1"/>
          <p:nvPr/>
        </p:nvSpPr>
        <p:spPr>
          <a:xfrm>
            <a:off x="725869" y="4208958"/>
            <a:ext cx="7351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Ljubljana in </a:t>
            </a:r>
            <a:r>
              <a:rPr lang="sl-SI" sz="2000" dirty="0" err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online</a:t>
            </a:r>
            <a:r>
              <a:rPr lang="sl-SI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, Centralna tehniška knjižnica Univerze v Ljubljani,</a:t>
            </a:r>
          </a:p>
          <a:p>
            <a:r>
              <a:rPr lang="sl-SI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Usposabljanje podatkovnih strokovnjakov, 18. – 21. 11. 2024</a:t>
            </a:r>
          </a:p>
        </p:txBody>
      </p:sp>
      <p:pic>
        <p:nvPicPr>
          <p:cNvPr id="6" name="Picture 2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6DABE9C7-3047-4427-8794-36FA31310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671" y="5333460"/>
            <a:ext cx="1249752" cy="4324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81FEE24-A5EB-425A-A604-694547796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654" y="5976084"/>
            <a:ext cx="676715" cy="3840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5f6993a74_0_170"/>
          <p:cNvSpPr txBox="1">
            <a:spLocks noGrp="1"/>
          </p:cNvSpPr>
          <p:nvPr>
            <p:ph type="title"/>
          </p:nvPr>
        </p:nvSpPr>
        <p:spPr>
          <a:xfrm>
            <a:off x="5012800" y="323300"/>
            <a:ext cx="26361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5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Rstudio</a:t>
            </a:r>
            <a:endParaRPr/>
          </a:p>
        </p:txBody>
      </p:sp>
      <p:sp>
        <p:nvSpPr>
          <p:cNvPr id="169" name="Google Shape;169;g315f6993a74_0_170"/>
          <p:cNvSpPr txBox="1">
            <a:spLocks noGrp="1"/>
          </p:cNvSpPr>
          <p:nvPr>
            <p:ph type="body" idx="1"/>
          </p:nvPr>
        </p:nvSpPr>
        <p:spPr>
          <a:xfrm>
            <a:off x="780100" y="1200150"/>
            <a:ext cx="11101500" cy="36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Integrirano razvojno okolje (IDE) za programski jezik R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Na voljo je v dveh oblikah: 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RStudio Desktop </a:t>
            </a:r>
            <a:r>
              <a:rPr lang="sl-SI">
                <a:solidFill>
                  <a:schemeClr val="dk1"/>
                </a:solidFill>
              </a:rPr>
              <a:t>- </a:t>
            </a:r>
            <a:r>
              <a:rPr lang="sl-SI" sz="2400">
                <a:solidFill>
                  <a:schemeClr val="dk1"/>
                </a:solidFill>
              </a:rPr>
              <a:t>namizna aplikacija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RStudio Server - na oddaljenem strežniku, omogoča dostop do RStudia s spletnim brskalnikom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0" name="Google Shape;170;g315f6993a74_0_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7250" y="615000"/>
            <a:ext cx="1783076" cy="62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15f6993a74_0_333"/>
          <p:cNvSpPr txBox="1">
            <a:spLocks noGrp="1"/>
          </p:cNvSpPr>
          <p:nvPr>
            <p:ph type="title"/>
          </p:nvPr>
        </p:nvSpPr>
        <p:spPr>
          <a:xfrm>
            <a:off x="3630400" y="331875"/>
            <a:ext cx="52377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5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knitr</a:t>
            </a:r>
            <a:endParaRPr/>
          </a:p>
        </p:txBody>
      </p:sp>
      <p:sp>
        <p:nvSpPr>
          <p:cNvPr id="176" name="Google Shape;176;g315f6993a74_0_333"/>
          <p:cNvSpPr txBox="1">
            <a:spLocks noGrp="1"/>
          </p:cNvSpPr>
          <p:nvPr>
            <p:ph type="body" idx="1"/>
          </p:nvPr>
        </p:nvSpPr>
        <p:spPr>
          <a:xfrm>
            <a:off x="780100" y="1200150"/>
            <a:ext cx="11101500" cy="5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Programski mehanizem (</a:t>
            </a:r>
            <a:r>
              <a:rPr lang="sl-SI" sz="2400" i="1">
                <a:solidFill>
                  <a:schemeClr val="dk1"/>
                </a:solidFill>
              </a:rPr>
              <a:t>software engine</a:t>
            </a:r>
            <a:r>
              <a:rPr lang="sl-SI" sz="2400">
                <a:solidFill>
                  <a:schemeClr val="dk1"/>
                </a:solidFill>
              </a:rPr>
              <a:t>) za dinamično generiranje poročil z R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R paket, ki omogoča integracijo kode R v dokumente LaTeX, HTML, Markdown, …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Omogoča ponovljive raziskave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77" name="Google Shape;177;g315f6993a74_0_3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5375" y="-5725"/>
            <a:ext cx="1037985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315f6993a74_0_2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1" cy="6728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15f6993a74_0_2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6125" y="2281250"/>
            <a:ext cx="3618050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15f6993a74_0_205"/>
          <p:cNvPicPr preferRelativeResize="0"/>
          <p:nvPr/>
        </p:nvPicPr>
        <p:blipFill rotWithShape="1">
          <a:blip r:embed="rId6">
            <a:alphaModFix/>
          </a:blip>
          <a:srcRect b="9999"/>
          <a:stretch/>
        </p:blipFill>
        <p:spPr>
          <a:xfrm>
            <a:off x="6128375" y="1895499"/>
            <a:ext cx="5810250" cy="3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15f6993a74_0_205"/>
          <p:cNvSpPr/>
          <p:nvPr/>
        </p:nvSpPr>
        <p:spPr>
          <a:xfrm>
            <a:off x="6128300" y="2091650"/>
            <a:ext cx="5810400" cy="189600"/>
          </a:xfrm>
          <a:prstGeom prst="rect">
            <a:avLst/>
          </a:prstGeom>
          <a:noFill/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g315f6993a74_0_205"/>
          <p:cNvPicPr preferRelativeResize="0"/>
          <p:nvPr/>
        </p:nvPicPr>
        <p:blipFill rotWithShape="1">
          <a:blip r:embed="rId7">
            <a:alphaModFix/>
          </a:blip>
          <a:srcRect b="4379"/>
          <a:stretch/>
        </p:blipFill>
        <p:spPr>
          <a:xfrm>
            <a:off x="1972650" y="793450"/>
            <a:ext cx="1152525" cy="110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15f6993a74_0_20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49975" y="793446"/>
            <a:ext cx="1578400" cy="122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315f6993a74_0_205"/>
          <p:cNvSpPr/>
          <p:nvPr/>
        </p:nvSpPr>
        <p:spPr>
          <a:xfrm>
            <a:off x="1604625" y="603850"/>
            <a:ext cx="512700" cy="244800"/>
          </a:xfrm>
          <a:prstGeom prst="rect">
            <a:avLst/>
          </a:prstGeom>
          <a:noFill/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g315f6993a74_0_205"/>
          <p:cNvSpPr/>
          <p:nvPr/>
        </p:nvSpPr>
        <p:spPr>
          <a:xfrm>
            <a:off x="5888975" y="603850"/>
            <a:ext cx="512700" cy="244800"/>
          </a:xfrm>
          <a:prstGeom prst="rect">
            <a:avLst/>
          </a:prstGeom>
          <a:noFill/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315f6993a74_0_205"/>
          <p:cNvSpPr/>
          <p:nvPr/>
        </p:nvSpPr>
        <p:spPr>
          <a:xfrm>
            <a:off x="2963850" y="2916500"/>
            <a:ext cx="602400" cy="189600"/>
          </a:xfrm>
          <a:prstGeom prst="rect">
            <a:avLst/>
          </a:prstGeom>
          <a:noFill/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g315f6993a74_0_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0114" y="0"/>
            <a:ext cx="62518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315f6993a74_0_214"/>
          <p:cNvPicPr preferRelativeResize="0"/>
          <p:nvPr/>
        </p:nvPicPr>
        <p:blipFill rotWithShape="1">
          <a:blip r:embed="rId5">
            <a:alphaModFix/>
          </a:blip>
          <a:srcRect b="9999"/>
          <a:stretch/>
        </p:blipFill>
        <p:spPr>
          <a:xfrm>
            <a:off x="5940200" y="3301374"/>
            <a:ext cx="5810250" cy="3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315f6993a74_0_214"/>
          <p:cNvSpPr/>
          <p:nvPr/>
        </p:nvSpPr>
        <p:spPr>
          <a:xfrm>
            <a:off x="5940125" y="3301375"/>
            <a:ext cx="5810400" cy="189600"/>
          </a:xfrm>
          <a:prstGeom prst="rect">
            <a:avLst/>
          </a:prstGeom>
          <a:noFill/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g315f6993a74_0_2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2312" y="6725"/>
            <a:ext cx="652762" cy="6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315f6993a74_0_2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-3801"/>
            <a:ext cx="4517957" cy="412622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g315f6993a74_0_214"/>
          <p:cNvSpPr txBox="1"/>
          <p:nvPr/>
        </p:nvSpPr>
        <p:spPr>
          <a:xfrm>
            <a:off x="1986575" y="644825"/>
            <a:ext cx="336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chunk - kos kode</a:t>
            </a:r>
            <a:endParaRPr sz="2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315f6993a74_0_214"/>
          <p:cNvSpPr txBox="1"/>
          <p:nvPr/>
        </p:nvSpPr>
        <p:spPr>
          <a:xfrm>
            <a:off x="656900" y="1073525"/>
            <a:ext cx="18816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podnaslov</a:t>
            </a:r>
            <a:endParaRPr sz="2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315f6993a74_0_214"/>
          <p:cNvSpPr txBox="1"/>
          <p:nvPr/>
        </p:nvSpPr>
        <p:spPr>
          <a:xfrm>
            <a:off x="1986575" y="1635425"/>
            <a:ext cx="336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chunk - kos kode</a:t>
            </a:r>
            <a:endParaRPr sz="2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315f6993a74_0_214"/>
          <p:cNvSpPr txBox="1"/>
          <p:nvPr/>
        </p:nvSpPr>
        <p:spPr>
          <a:xfrm>
            <a:off x="809300" y="6725"/>
            <a:ext cx="18816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podnaslov</a:t>
            </a:r>
            <a:endParaRPr sz="2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315f6993a74_0_214"/>
          <p:cNvSpPr txBox="1"/>
          <p:nvPr/>
        </p:nvSpPr>
        <p:spPr>
          <a:xfrm>
            <a:off x="7102450" y="2549825"/>
            <a:ext cx="336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chunk - kos kode</a:t>
            </a:r>
            <a:endParaRPr sz="2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g315f6993a74_0_214"/>
          <p:cNvSpPr txBox="1"/>
          <p:nvPr/>
        </p:nvSpPr>
        <p:spPr>
          <a:xfrm>
            <a:off x="7102450" y="4158600"/>
            <a:ext cx="3361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slika- rezultat kode</a:t>
            </a:r>
            <a:endParaRPr sz="2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g315f6993a74_0_2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58600" y="-3800"/>
            <a:ext cx="1783076" cy="62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315f6993a74_0_2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5499475"/>
            <a:ext cx="3094674" cy="10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g315f6993a74_0_214"/>
          <p:cNvPicPr preferRelativeResize="0"/>
          <p:nvPr/>
        </p:nvPicPr>
        <p:blipFill rotWithShape="1">
          <a:blip r:embed="rId10">
            <a:alphaModFix/>
          </a:blip>
          <a:srcRect b="76224"/>
          <a:stretch/>
        </p:blipFill>
        <p:spPr>
          <a:xfrm>
            <a:off x="3099600" y="4357688"/>
            <a:ext cx="3759571" cy="83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15f6993a74_0_214"/>
          <p:cNvPicPr preferRelativeResize="0"/>
          <p:nvPr/>
        </p:nvPicPr>
        <p:blipFill rotWithShape="1">
          <a:blip r:embed="rId10">
            <a:alphaModFix/>
          </a:blip>
          <a:srcRect t="58336"/>
          <a:stretch/>
        </p:blipFill>
        <p:spPr>
          <a:xfrm>
            <a:off x="3099600" y="5347350"/>
            <a:ext cx="3738375" cy="14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15f6993a74_0_2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5787" y="4873475"/>
            <a:ext cx="652762" cy="6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15f6993a74_0_2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16525" y="5025875"/>
            <a:ext cx="1783076" cy="62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315f6993a74_0_214"/>
          <p:cNvSpPr txBox="1"/>
          <p:nvPr/>
        </p:nvSpPr>
        <p:spPr>
          <a:xfrm>
            <a:off x="3099600" y="4845350"/>
            <a:ext cx="1826100" cy="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…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5f6993a74_0_257"/>
          <p:cNvSpPr txBox="1">
            <a:spLocks noGrp="1"/>
          </p:cNvSpPr>
          <p:nvPr>
            <p:ph type="title"/>
          </p:nvPr>
        </p:nvSpPr>
        <p:spPr>
          <a:xfrm>
            <a:off x="3630400" y="331875"/>
            <a:ext cx="52377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5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Visual Studio Code</a:t>
            </a:r>
            <a:endParaRPr/>
          </a:p>
        </p:txBody>
      </p:sp>
      <p:sp>
        <p:nvSpPr>
          <p:cNvPr id="218" name="Google Shape;218;g315f6993a74_0_257"/>
          <p:cNvSpPr txBox="1">
            <a:spLocks noGrp="1"/>
          </p:cNvSpPr>
          <p:nvPr>
            <p:ph type="body" idx="1"/>
          </p:nvPr>
        </p:nvSpPr>
        <p:spPr>
          <a:xfrm>
            <a:off x="780100" y="1198250"/>
            <a:ext cx="11101500" cy="47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Integrirano razvojno okolje (IDE), ki ga je Microsoft razvil za operacijske sisteme Windows, Linux, macOS in spletne brskalnike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Funkcije vključujejo podporo za razhroščevanje (</a:t>
            </a:r>
            <a:r>
              <a:rPr lang="sl-SI" sz="2400" i="1">
                <a:solidFill>
                  <a:schemeClr val="dk1"/>
                </a:solidFill>
              </a:rPr>
              <a:t>debugging</a:t>
            </a:r>
            <a:r>
              <a:rPr lang="sl-SI" sz="2400">
                <a:solidFill>
                  <a:schemeClr val="dk1"/>
                </a:solidFill>
              </a:rPr>
              <a:t>), poudarjanje sintakse (</a:t>
            </a:r>
            <a:r>
              <a:rPr lang="sl-SI" sz="2400" i="1">
                <a:solidFill>
                  <a:schemeClr val="dk1"/>
                </a:solidFill>
              </a:rPr>
              <a:t>syntax highlighting</a:t>
            </a:r>
            <a:r>
              <a:rPr lang="sl-SI" sz="2400">
                <a:solidFill>
                  <a:schemeClr val="dk1"/>
                </a:solidFill>
              </a:rPr>
              <a:t>), inteligentno dokončanje kode (</a:t>
            </a:r>
            <a:r>
              <a:rPr lang="sl-SI" sz="2400" i="1">
                <a:solidFill>
                  <a:schemeClr val="dk1"/>
                </a:solidFill>
              </a:rPr>
              <a:t>autocompletion</a:t>
            </a:r>
            <a:r>
              <a:rPr lang="sl-SI" sz="2400">
                <a:solidFill>
                  <a:schemeClr val="dk1"/>
                </a:solidFill>
              </a:rPr>
              <a:t>), vgrajen nadzor različic z Git-om, in več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Vključuje osnovno podporo za najpogostejše programske jezike, kot so C, C#, C++, Java, JavaScript, Node.js, Python, Rust, Julia, itn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Podporo za dodatne jezike je mogoče zagotoviti s prosto dostopnimi razširitvami na </a:t>
            </a:r>
            <a:r>
              <a:rPr lang="sl-SI" sz="2400" i="1">
                <a:solidFill>
                  <a:schemeClr val="dk1"/>
                </a:solidFill>
              </a:rPr>
              <a:t>VS Code Marketplace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19" name="Google Shape;219;g315f6993a74_0_257"/>
          <p:cNvPicPr preferRelativeResize="0"/>
          <p:nvPr/>
        </p:nvPicPr>
        <p:blipFill rotWithShape="1">
          <a:blip r:embed="rId4">
            <a:alphaModFix/>
          </a:blip>
          <a:srcRect t="13434" b="10876"/>
          <a:stretch/>
        </p:blipFill>
        <p:spPr>
          <a:xfrm>
            <a:off x="744975" y="103263"/>
            <a:ext cx="2509203" cy="106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315f6993a74_0_257"/>
          <p:cNvSpPr txBox="1"/>
          <p:nvPr/>
        </p:nvSpPr>
        <p:spPr>
          <a:xfrm>
            <a:off x="926200" y="6515100"/>
            <a:ext cx="10646100" cy="3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https://code.visualstudio.com/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800">
              <a:solidFill>
                <a:srgbClr val="695D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g315f6993a74_0_2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4150" y="5244250"/>
            <a:ext cx="3857851" cy="161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15f6993a74_0_275"/>
          <p:cNvSpPr txBox="1">
            <a:spLocks noGrp="1"/>
          </p:cNvSpPr>
          <p:nvPr>
            <p:ph type="title"/>
          </p:nvPr>
        </p:nvSpPr>
        <p:spPr>
          <a:xfrm>
            <a:off x="4013950" y="331875"/>
            <a:ext cx="44706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5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Project Jupyter</a:t>
            </a:r>
            <a:endParaRPr/>
          </a:p>
        </p:txBody>
      </p:sp>
      <p:sp>
        <p:nvSpPr>
          <p:cNvPr id="227" name="Google Shape;227;g315f6993a74_0_275"/>
          <p:cNvSpPr txBox="1">
            <a:spLocks noGrp="1"/>
          </p:cNvSpPr>
          <p:nvPr>
            <p:ph type="body" idx="1"/>
          </p:nvPr>
        </p:nvSpPr>
        <p:spPr>
          <a:xfrm>
            <a:off x="780100" y="1200150"/>
            <a:ext cx="11101500" cy="5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Projekt za razvoj odprtokodne programske opreme (</a:t>
            </a:r>
            <a:r>
              <a:rPr lang="sl-SI" sz="2400" i="1">
                <a:solidFill>
                  <a:schemeClr val="dk1"/>
                </a:solidFill>
              </a:rPr>
              <a:t>open-source software</a:t>
            </a:r>
            <a:r>
              <a:rPr lang="sl-SI" sz="2400">
                <a:solidFill>
                  <a:schemeClr val="dk1"/>
                </a:solidFill>
              </a:rPr>
              <a:t>), odprtih standardov (</a:t>
            </a:r>
            <a:r>
              <a:rPr lang="sl-SI" sz="2400" i="1">
                <a:solidFill>
                  <a:schemeClr val="dk1"/>
                </a:solidFill>
              </a:rPr>
              <a:t>open standards</a:t>
            </a:r>
            <a:r>
              <a:rPr lang="sl-SI" sz="2400">
                <a:solidFill>
                  <a:schemeClr val="dk1"/>
                </a:solidFill>
              </a:rPr>
              <a:t>) in storitev za interaktivno programiranje (</a:t>
            </a:r>
            <a:r>
              <a:rPr lang="sl-SI" sz="2400" i="1">
                <a:solidFill>
                  <a:schemeClr val="dk1"/>
                </a:solidFill>
              </a:rPr>
              <a:t>interactive computing</a:t>
            </a:r>
            <a:r>
              <a:rPr lang="sl-SI" sz="2400">
                <a:solidFill>
                  <a:schemeClr val="dk1"/>
                </a:solidFill>
              </a:rPr>
              <a:t>) v več programskih jezikih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Ime projekta se nanaša na tri osnovne programske jezike, ki jih podpira: </a:t>
            </a:r>
            <a:br>
              <a:rPr lang="sl-SI" sz="2400">
                <a:solidFill>
                  <a:schemeClr val="dk1"/>
                </a:solidFill>
              </a:rPr>
            </a:br>
            <a:r>
              <a:rPr lang="sl-SI" sz="2400">
                <a:solidFill>
                  <a:schemeClr val="dk1"/>
                </a:solidFill>
              </a:rPr>
              <a:t>	Julia, </a:t>
            </a:r>
            <a:br>
              <a:rPr lang="sl-SI" sz="2400">
                <a:solidFill>
                  <a:schemeClr val="dk1"/>
                </a:solidFill>
              </a:rPr>
            </a:br>
            <a:r>
              <a:rPr lang="sl-SI" sz="2400">
                <a:solidFill>
                  <a:schemeClr val="dk1"/>
                </a:solidFill>
              </a:rPr>
              <a:t>	Python in </a:t>
            </a:r>
            <a:br>
              <a:rPr lang="sl-SI" sz="2400">
                <a:solidFill>
                  <a:schemeClr val="dk1"/>
                </a:solidFill>
              </a:rPr>
            </a:br>
            <a:r>
              <a:rPr lang="sl-SI" sz="2400">
                <a:solidFill>
                  <a:schemeClr val="dk1"/>
                </a:solidFill>
              </a:rPr>
              <a:t>	R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28" name="Google Shape;228;g315f6993a74_0_2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583" y="57150"/>
            <a:ext cx="1020575" cy="11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15f6993a74_0_340"/>
          <p:cNvSpPr txBox="1">
            <a:spLocks noGrp="1"/>
          </p:cNvSpPr>
          <p:nvPr>
            <p:ph type="title"/>
          </p:nvPr>
        </p:nvSpPr>
        <p:spPr>
          <a:xfrm>
            <a:off x="3630400" y="331875"/>
            <a:ext cx="52377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5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Jupyter Notebook</a:t>
            </a:r>
            <a:endParaRPr/>
          </a:p>
        </p:txBody>
      </p:sp>
      <p:sp>
        <p:nvSpPr>
          <p:cNvPr id="234" name="Google Shape;234;g315f6993a74_0_340"/>
          <p:cNvSpPr txBox="1">
            <a:spLocks noGrp="1"/>
          </p:cNvSpPr>
          <p:nvPr>
            <p:ph type="body" idx="1"/>
          </p:nvPr>
        </p:nvSpPr>
        <p:spPr>
          <a:xfrm>
            <a:off x="780100" y="1200150"/>
            <a:ext cx="11101500" cy="55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Lahko se nanaša na dva različna koncepta: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Uporabniško aplikacijo za urejanje kode in besedila 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Datotečni format 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>
                <a:solidFill>
                  <a:schemeClr val="dk1"/>
                </a:solidFill>
              </a:rPr>
              <a:t>Datoteka JSON, ki sledi shemi različice in se običajno konča s končnico "</a:t>
            </a:r>
            <a:r>
              <a:rPr lang="sl-SI" i="1">
                <a:solidFill>
                  <a:schemeClr val="dk1"/>
                </a:solidFill>
              </a:rPr>
              <a:t>.ipynb</a:t>
            </a:r>
            <a:r>
              <a:rPr lang="sl-SI">
                <a:solidFill>
                  <a:schemeClr val="dk1"/>
                </a:solidFill>
              </a:rPr>
              <a:t>"</a:t>
            </a:r>
            <a:endParaRPr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>
                <a:solidFill>
                  <a:schemeClr val="dk1"/>
                </a:solidFill>
              </a:rPr>
              <a:t>Vsebuje </a:t>
            </a:r>
            <a:endParaRPr>
              <a:solidFill>
                <a:schemeClr val="dk1"/>
              </a:solidFill>
            </a:endParaRPr>
          </a:p>
          <a:p>
            <a:pPr marL="137160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Metapodatke - podatkovni slovar definicij za nastavitev in prikaz</a:t>
            </a:r>
            <a:endParaRPr sz="2400">
              <a:solidFill>
                <a:schemeClr val="dk1"/>
              </a:solidFill>
            </a:endParaRPr>
          </a:p>
          <a:p>
            <a:pPr marL="137160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Format - številka različice programske opreme</a:t>
            </a:r>
            <a:endParaRPr sz="2400">
              <a:solidFill>
                <a:schemeClr val="dk1"/>
              </a:solidFill>
            </a:endParaRPr>
          </a:p>
          <a:p>
            <a:pPr marL="1371600" lvl="2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Seznam celic - različne vrste celic za Markdown (prikaz), kodo (za izvajanje) in rezultat kode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235" name="Google Shape;235;g315f6993a74_0_3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5583" y="57150"/>
            <a:ext cx="1020575" cy="11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315f6993a74_0_340"/>
          <p:cNvSpPr txBox="1"/>
          <p:nvPr/>
        </p:nvSpPr>
        <p:spPr>
          <a:xfrm>
            <a:off x="926200" y="6004975"/>
            <a:ext cx="5323200" cy="8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https://code.visualstudio.com/docs/datascience/jupyter-notebooks?utm_cta=website-marketing-analytics-feature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https://code.visualstudio.com/docs/languages/r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https://github.com/IRkernel/IRkernel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https://towardsdatascience.com/how-to-integrate-python-and-r-in-visual-studio-code-496a47c90422</a:t>
            </a:r>
            <a:endParaRPr sz="800">
              <a:solidFill>
                <a:srgbClr val="695D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315f6993a74_0_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8785" y="1752600"/>
            <a:ext cx="11113214" cy="510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15f6993a74_0_2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584835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g315f6993a74_0_2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2225" y="438150"/>
            <a:ext cx="5819775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15f6993a74_0_292"/>
          <p:cNvSpPr/>
          <p:nvPr/>
        </p:nvSpPr>
        <p:spPr>
          <a:xfrm>
            <a:off x="5761650" y="1048625"/>
            <a:ext cx="668700" cy="20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315f6993a74_0_292"/>
          <p:cNvSpPr/>
          <p:nvPr/>
        </p:nvSpPr>
        <p:spPr>
          <a:xfrm rot="5400000">
            <a:off x="8871550" y="1457250"/>
            <a:ext cx="668700" cy="20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6"/>
          </a:solidFill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315f6993a74_0_292"/>
          <p:cNvSpPr/>
          <p:nvPr/>
        </p:nvSpPr>
        <p:spPr>
          <a:xfrm>
            <a:off x="2518075" y="3233675"/>
            <a:ext cx="319500" cy="205800"/>
          </a:xfrm>
          <a:prstGeom prst="rect">
            <a:avLst/>
          </a:prstGeom>
          <a:noFill/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315f6993a74_0_292"/>
          <p:cNvSpPr txBox="1"/>
          <p:nvPr/>
        </p:nvSpPr>
        <p:spPr>
          <a:xfrm>
            <a:off x="9966000" y="2889675"/>
            <a:ext cx="19287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Markdown</a:t>
            </a:r>
            <a:endParaRPr sz="2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g315f6993a74_0_292"/>
          <p:cNvSpPr txBox="1"/>
          <p:nvPr/>
        </p:nvSpPr>
        <p:spPr>
          <a:xfrm>
            <a:off x="9758350" y="3667875"/>
            <a:ext cx="19287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koda</a:t>
            </a:r>
            <a:endParaRPr sz="2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315f6993a74_0_292"/>
          <p:cNvSpPr txBox="1"/>
          <p:nvPr/>
        </p:nvSpPr>
        <p:spPr>
          <a:xfrm>
            <a:off x="9447850" y="4591775"/>
            <a:ext cx="19287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rezultat</a:t>
            </a:r>
            <a:endParaRPr sz="2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g315f6993a74_0_2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57425" y="3869850"/>
            <a:ext cx="1576525" cy="32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315f6993a74_0_292"/>
          <p:cNvSpPr/>
          <p:nvPr/>
        </p:nvSpPr>
        <p:spPr>
          <a:xfrm>
            <a:off x="2421875" y="3927275"/>
            <a:ext cx="1512000" cy="263100"/>
          </a:xfrm>
          <a:prstGeom prst="rect">
            <a:avLst/>
          </a:prstGeom>
          <a:noFill/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g315f6993a74_0_292"/>
          <p:cNvSpPr txBox="1"/>
          <p:nvPr/>
        </p:nvSpPr>
        <p:spPr>
          <a:xfrm>
            <a:off x="2384588" y="4184175"/>
            <a:ext cx="18270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interaktivno </a:t>
            </a:r>
            <a:br>
              <a:rPr lang="sl-SI" sz="1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18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programiranje</a:t>
            </a:r>
            <a:endParaRPr sz="18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g315f6993a74_0_292"/>
          <p:cNvSpPr/>
          <p:nvPr/>
        </p:nvSpPr>
        <p:spPr>
          <a:xfrm>
            <a:off x="4974575" y="2512475"/>
            <a:ext cx="1240500" cy="263100"/>
          </a:xfrm>
          <a:prstGeom prst="rect">
            <a:avLst/>
          </a:prstGeom>
          <a:noFill/>
          <a:ln w="28575" cap="flat" cmpd="sng">
            <a:solidFill>
              <a:srgbClr val="1880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315f6993a74_0_292"/>
          <p:cNvSpPr/>
          <p:nvPr/>
        </p:nvSpPr>
        <p:spPr>
          <a:xfrm>
            <a:off x="3617600" y="2366000"/>
            <a:ext cx="3326100" cy="128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62573c438_0_15"/>
          <p:cNvSpPr txBox="1">
            <a:spLocks noGrp="1"/>
          </p:cNvSpPr>
          <p:nvPr>
            <p:ph type="title"/>
          </p:nvPr>
        </p:nvSpPr>
        <p:spPr>
          <a:xfrm>
            <a:off x="4781250" y="341400"/>
            <a:ext cx="26295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5000"/>
              <a:buFont typeface="Calibri"/>
              <a:buNone/>
            </a:pPr>
            <a:r>
              <a:rPr lang="sl-SI" sz="5000" b="1">
                <a:solidFill>
                  <a:schemeClr val="accent1"/>
                </a:solidFill>
              </a:rPr>
              <a:t>Primer 1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60" name="Google Shape;260;g3162573c438_0_15"/>
          <p:cNvSpPr txBox="1"/>
          <p:nvPr/>
        </p:nvSpPr>
        <p:spPr>
          <a:xfrm>
            <a:off x="701050" y="1115780"/>
            <a:ext cx="105156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sl-SI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Strojno učenje </a:t>
            </a:r>
            <a:r>
              <a:rPr lang="sl-SI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sl-SI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</a:t>
            </a:r>
            <a:r>
              <a:rPr lang="sl-SI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sl-SI" sz="2800" b="1">
                <a:latin typeface="Calibri"/>
                <a:ea typeface="Calibri"/>
                <a:cs typeface="Calibri"/>
                <a:sym typeface="Calibri"/>
              </a:rPr>
              <a:t>Izbor spremenljivk</a:t>
            </a: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sl-SI" sz="2800" i="1">
                <a:latin typeface="Calibri"/>
                <a:ea typeface="Calibri"/>
                <a:cs typeface="Calibri"/>
                <a:sym typeface="Calibri"/>
              </a:rPr>
              <a:t>feature/variable selection</a:t>
            </a: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pic>
        <p:nvPicPr>
          <p:cNvPr id="261" name="Google Shape;261;g3162573c438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188" y="2313755"/>
            <a:ext cx="4115620" cy="4115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15f6993a74_0_353"/>
          <p:cNvSpPr txBox="1"/>
          <p:nvPr/>
        </p:nvSpPr>
        <p:spPr>
          <a:xfrm>
            <a:off x="701050" y="125180"/>
            <a:ext cx="105156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sl-SI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Strojno učenje (</a:t>
            </a:r>
            <a:r>
              <a:rPr lang="sl-SI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</a:t>
            </a:r>
            <a:r>
              <a:rPr lang="sl-SI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Izbor spremenljivk (</a:t>
            </a:r>
            <a:r>
              <a:rPr lang="sl-SI" sz="2800" i="1">
                <a:latin typeface="Calibri"/>
                <a:ea typeface="Calibri"/>
                <a:cs typeface="Calibri"/>
                <a:sym typeface="Calibri"/>
              </a:rPr>
              <a:t>feature/variable selection</a:t>
            </a: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pic>
        <p:nvPicPr>
          <p:cNvPr id="267" name="Google Shape;267;g315f6993a74_0_353"/>
          <p:cNvPicPr preferRelativeResize="0"/>
          <p:nvPr/>
        </p:nvPicPr>
        <p:blipFill rotWithShape="1">
          <a:blip r:embed="rId4">
            <a:alphaModFix/>
          </a:blip>
          <a:srcRect b="6603"/>
          <a:stretch/>
        </p:blipFill>
        <p:spPr>
          <a:xfrm>
            <a:off x="777250" y="1689550"/>
            <a:ext cx="5633375" cy="427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15f6993a74_0_3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2538" y="1689555"/>
            <a:ext cx="4255000" cy="4572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881053" y="315672"/>
            <a:ext cx="105156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</a:pPr>
            <a:r>
              <a:rPr lang="sl-SI" sz="3700" b="1">
                <a:solidFill>
                  <a:srgbClr val="EF6C00"/>
                </a:solidFill>
              </a:rPr>
              <a:t>Vsebina</a:t>
            </a:r>
            <a:endParaRPr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838200" y="1133175"/>
            <a:ext cx="5265900" cy="53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Programski jeziki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Razvojno okolje (IDE)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Splošno o R-u in Python-u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Markdown 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R Markdown</a:t>
            </a:r>
            <a:endParaRPr/>
          </a:p>
        </p:txBody>
      </p:sp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5757625" y="1133175"/>
            <a:ext cx="5265900" cy="35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Rstudio IDE 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knitr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Visual Studio Code 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Jupyter Notebook</a:t>
            </a:r>
            <a:endParaRPr/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sl-SI"/>
              <a:t>Primeri v R-u in Python-u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15f6993a74_0_368"/>
          <p:cNvSpPr txBox="1"/>
          <p:nvPr/>
        </p:nvSpPr>
        <p:spPr>
          <a:xfrm>
            <a:off x="701050" y="125180"/>
            <a:ext cx="105156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sl-SI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Strojno učenje (</a:t>
            </a:r>
            <a:r>
              <a:rPr lang="sl-SI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machine learning</a:t>
            </a:r>
            <a:r>
              <a:rPr lang="sl-SI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Izbor spremenljivk (</a:t>
            </a:r>
            <a:r>
              <a:rPr lang="sl-SI" sz="2800" i="1">
                <a:latin typeface="Calibri"/>
                <a:ea typeface="Calibri"/>
                <a:cs typeface="Calibri"/>
                <a:sym typeface="Calibri"/>
              </a:rPr>
              <a:t>feature/variable selection</a:t>
            </a: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pic>
        <p:nvPicPr>
          <p:cNvPr id="274" name="Google Shape;274;g315f6993a74_0_3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475" y="1582205"/>
            <a:ext cx="4366749" cy="4572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15f6993a74_0_3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6850" y="1582205"/>
            <a:ext cx="4660659" cy="4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15f6993a74_0_368"/>
          <p:cNvSpPr txBox="1">
            <a:spLocks noGrp="1"/>
          </p:cNvSpPr>
          <p:nvPr>
            <p:ph type="body" idx="1"/>
          </p:nvPr>
        </p:nvSpPr>
        <p:spPr>
          <a:xfrm>
            <a:off x="1386775" y="6211200"/>
            <a:ext cx="4660800" cy="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000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https://htmlpreview.github.io/?</a:t>
            </a:r>
            <a:r>
              <a:rPr lang="sl-SI" sz="1000" u="sng">
                <a:solidFill>
                  <a:srgbClr val="009668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https://github.com/NIB-SI/multiOmics-integration/blob/main/_p_ADAPTOmics/_I_Desiree/_S_multiOmics/_A_multiOmicsStat-R/scripts/03.1_FS-Phenomics-noninvasive.html</a:t>
            </a:r>
            <a:r>
              <a:rPr lang="sl-SI" sz="1000">
                <a:solidFill>
                  <a:srgbClr val="0096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>
              <a:solidFill>
                <a:srgbClr val="0096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g315f6993a74_0_368"/>
          <p:cNvSpPr txBox="1">
            <a:spLocks noGrp="1"/>
          </p:cNvSpPr>
          <p:nvPr>
            <p:ph type="body" idx="1"/>
          </p:nvPr>
        </p:nvSpPr>
        <p:spPr>
          <a:xfrm>
            <a:off x="6367475" y="6231225"/>
            <a:ext cx="4660800" cy="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000" u="sng">
                <a:solidFill>
                  <a:srgbClr val="009668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https://github.com/NIB-SI/multiOmics-integration/blob/main/_p_ADAPTOmics/_I_Desiree/_S_multiOmics/_A_multiOmics-FS-Py/scripts/Script_feature_selection.ipynb</a:t>
            </a:r>
            <a:r>
              <a:rPr lang="sl-SI" sz="1000">
                <a:solidFill>
                  <a:srgbClr val="0096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000">
              <a:solidFill>
                <a:srgbClr val="0096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162573c438_0_23"/>
          <p:cNvSpPr txBox="1">
            <a:spLocks noGrp="1"/>
          </p:cNvSpPr>
          <p:nvPr>
            <p:ph type="title"/>
          </p:nvPr>
        </p:nvSpPr>
        <p:spPr>
          <a:xfrm>
            <a:off x="4781250" y="341400"/>
            <a:ext cx="26295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5000"/>
              <a:buFont typeface="Calibri"/>
              <a:buNone/>
            </a:pPr>
            <a:r>
              <a:rPr lang="sl-SI" sz="5000" b="1">
                <a:solidFill>
                  <a:schemeClr val="accent1"/>
                </a:solidFill>
              </a:rPr>
              <a:t>Primer 2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83" name="Google Shape;283;g3162573c438_0_23"/>
          <p:cNvSpPr txBox="1"/>
          <p:nvPr/>
        </p:nvSpPr>
        <p:spPr>
          <a:xfrm>
            <a:off x="701050" y="1115780"/>
            <a:ext cx="10515600" cy="1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Spletno strganje</a:t>
            </a:r>
            <a:r>
              <a:rPr lang="sl-SI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sl-SI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 Scraping</a:t>
            </a:r>
            <a:r>
              <a:rPr lang="sl-SI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g3162573c438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1038" y="2351855"/>
            <a:ext cx="4115620" cy="4115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15f6993a74_0_389"/>
          <p:cNvSpPr txBox="1"/>
          <p:nvPr/>
        </p:nvSpPr>
        <p:spPr>
          <a:xfrm>
            <a:off x="838203" y="637622"/>
            <a:ext cx="1051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Spletno strganje (</a:t>
            </a:r>
            <a:r>
              <a:rPr lang="sl-SI" sz="2800" i="1">
                <a:latin typeface="Calibri"/>
                <a:ea typeface="Calibri"/>
                <a:cs typeface="Calibri"/>
                <a:sym typeface="Calibri"/>
              </a:rPr>
              <a:t>Web Scraping</a:t>
            </a: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g315f6993a74_0_3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17400"/>
            <a:ext cx="5443550" cy="53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15f6993a74_0_3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49525" y="1517400"/>
            <a:ext cx="6542476" cy="478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5f6993a74_0_400"/>
          <p:cNvSpPr txBox="1">
            <a:spLocks noGrp="1"/>
          </p:cNvSpPr>
          <p:nvPr>
            <p:ph type="body" idx="1"/>
          </p:nvPr>
        </p:nvSpPr>
        <p:spPr>
          <a:xfrm>
            <a:off x="435275" y="6176550"/>
            <a:ext cx="52740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sl-SI" sz="1400" u="sng">
                <a:solidFill>
                  <a:srgbClr val="00966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https://github.com/NIB-SI/SPOZNAJ/blob/main/scripts/scrape-R.ipynb</a:t>
            </a:r>
            <a:endParaRPr sz="1400"/>
          </a:p>
        </p:txBody>
      </p:sp>
      <p:sp>
        <p:nvSpPr>
          <p:cNvPr id="297" name="Google Shape;297;g315f6993a74_0_400"/>
          <p:cNvSpPr txBox="1">
            <a:spLocks noGrp="1"/>
          </p:cNvSpPr>
          <p:nvPr>
            <p:ph type="body" idx="1"/>
          </p:nvPr>
        </p:nvSpPr>
        <p:spPr>
          <a:xfrm>
            <a:off x="6422700" y="6176550"/>
            <a:ext cx="54246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lang="sl-SI" sz="1400" u="sng">
                <a:solidFill>
                  <a:srgbClr val="009668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https://github.com/NIB-SI/SPOZNAJ/blob/main/scripts/scrape-Py.ipynb</a:t>
            </a:r>
            <a:endParaRPr sz="1400">
              <a:solidFill>
                <a:srgbClr val="188038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sz="1400"/>
          </a:p>
        </p:txBody>
      </p:sp>
      <p:pic>
        <p:nvPicPr>
          <p:cNvPr id="298" name="Google Shape;298;g315f6993a74_0_4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9325" y="1750125"/>
            <a:ext cx="6202075" cy="44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315f6993a74_0_4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1750125"/>
            <a:ext cx="5909991" cy="442642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315f6993a74_0_400"/>
          <p:cNvSpPr txBox="1"/>
          <p:nvPr/>
        </p:nvSpPr>
        <p:spPr>
          <a:xfrm>
            <a:off x="838203" y="637622"/>
            <a:ext cx="10515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Spletno strganje (</a:t>
            </a:r>
            <a:r>
              <a:rPr lang="sl-SI" sz="2800" i="1">
                <a:latin typeface="Calibri"/>
                <a:ea typeface="Calibri"/>
                <a:cs typeface="Calibri"/>
                <a:sym typeface="Calibri"/>
              </a:rPr>
              <a:t>Web Scraping</a:t>
            </a:r>
            <a:r>
              <a:rPr lang="sl-SI" sz="2800">
                <a:latin typeface="Calibri"/>
                <a:ea typeface="Calibri"/>
                <a:cs typeface="Calibri"/>
                <a:sym typeface="Calibri"/>
              </a:rPr>
              <a:t>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315f6993a74_0_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5426" y="1108700"/>
            <a:ext cx="5744349" cy="574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"/>
          <p:cNvSpPr/>
          <p:nvPr/>
        </p:nvSpPr>
        <p:spPr>
          <a:xfrm>
            <a:off x="395416" y="3298392"/>
            <a:ext cx="271151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12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dr. Maja Zagorščak</a:t>
            </a:r>
            <a:endParaRPr sz="1200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12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dr. Carissa Bleker</a:t>
            </a:r>
            <a:endParaRPr sz="1200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12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dr. Jan Zrimec</a:t>
            </a:r>
            <a:endParaRPr sz="1200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12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dr. Marko Petek</a:t>
            </a:r>
            <a:endParaRPr sz="1200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12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dr. Anže Županič</a:t>
            </a:r>
            <a:endParaRPr sz="1200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1200"/>
              <a:buFont typeface="Calibri"/>
              <a:buNone/>
            </a:pPr>
            <a:endParaRPr sz="1200" b="1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"/>
          <p:cNvSpPr txBox="1"/>
          <p:nvPr/>
        </p:nvSpPr>
        <p:spPr>
          <a:xfrm>
            <a:off x="395416" y="1637271"/>
            <a:ext cx="38616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050" b="1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Nacionalni inštitut za biologijo (NIB)</a:t>
            </a:r>
            <a:endParaRPr sz="1050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050" b="1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Oddelek za biotehnologijo in sistemsko biologijo</a:t>
            </a:r>
            <a:endParaRPr sz="1050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05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Večna pot 121, 1000 Ljubljana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05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Slovenija</a:t>
            </a:r>
            <a:endParaRPr sz="1050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0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https://github.com/NIB-SI</a:t>
            </a:r>
            <a:r>
              <a:rPr lang="sl-SI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562" y="5247140"/>
            <a:ext cx="10009549" cy="109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" descr="Slika, ki vsebuje besede risanje&#10;&#10;Opis je samodejno ustvarjen"/>
          <p:cNvPicPr preferRelativeResize="0"/>
          <p:nvPr/>
        </p:nvPicPr>
        <p:blipFill rotWithShape="1">
          <a:blip r:embed="rId5">
            <a:alphaModFix/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" descr="Slika, ki vsebuje besede besedilo, pisava, logotip, grafika&#10;&#10;Opis je samodejno ustvarj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732" y="706065"/>
            <a:ext cx="2468880" cy="713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15f6993a74_0_7"/>
          <p:cNvSpPr txBox="1">
            <a:spLocks noGrp="1"/>
          </p:cNvSpPr>
          <p:nvPr>
            <p:ph type="title"/>
          </p:nvPr>
        </p:nvSpPr>
        <p:spPr>
          <a:xfrm>
            <a:off x="3583339" y="324250"/>
            <a:ext cx="50253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5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Programski jeziki</a:t>
            </a:r>
            <a:endParaRPr/>
          </a:p>
        </p:txBody>
      </p:sp>
      <p:pic>
        <p:nvPicPr>
          <p:cNvPr id="99" name="Google Shape;99;g315f6993a74_0_7"/>
          <p:cNvPicPr preferRelativeResize="0"/>
          <p:nvPr/>
        </p:nvPicPr>
        <p:blipFill rotWithShape="1">
          <a:blip r:embed="rId4">
            <a:alphaModFix/>
          </a:blip>
          <a:srcRect t="2241" b="3177"/>
          <a:stretch/>
        </p:blipFill>
        <p:spPr>
          <a:xfrm>
            <a:off x="769600" y="1141750"/>
            <a:ext cx="3907650" cy="5544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315f6993a74_0_7"/>
          <p:cNvSpPr txBox="1"/>
          <p:nvPr/>
        </p:nvSpPr>
        <p:spPr>
          <a:xfrm>
            <a:off x="897675" y="6600300"/>
            <a:ext cx="28980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https://github.com/drebee/programming_languages_word_cloud</a:t>
            </a:r>
            <a:endParaRPr sz="800">
              <a:solidFill>
                <a:srgbClr val="695D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315f6993a74_0_7"/>
          <p:cNvSpPr txBox="1">
            <a:spLocks noGrp="1"/>
          </p:cNvSpPr>
          <p:nvPr>
            <p:ph type="body" idx="1"/>
          </p:nvPr>
        </p:nvSpPr>
        <p:spPr>
          <a:xfrm>
            <a:off x="5006350" y="1200150"/>
            <a:ext cx="6712200" cy="5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Sintaksa (slovnica): pravila, kako se piše kodo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Semantika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>
                <a:solidFill>
                  <a:schemeClr val="dk1"/>
                </a:solidFill>
              </a:rPr>
              <a:t>statična: preverjanje, ali je program smiseln (npr preverjanje deklaracije spremenljivk)</a:t>
            </a:r>
            <a:endParaRPr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>
                <a:solidFill>
                  <a:schemeClr val="dk1"/>
                </a:solidFill>
              </a:rPr>
              <a:t>dinamična: kako se program izvede</a:t>
            </a:r>
            <a:endParaRPr>
              <a:solidFill>
                <a:schemeClr val="dk1"/>
              </a:solidFill>
            </a:endParaRPr>
          </a:p>
          <a:p>
            <a:pPr marL="914400" lvl="1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>
                <a:solidFill>
                  <a:schemeClr val="dk1"/>
                </a:solidFill>
              </a:rPr>
              <a:t>denotacijska: matematični pomen programa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2" name="Google Shape;102;g315f6993a74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2619" y="1798294"/>
            <a:ext cx="4358799" cy="227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15f6993a74_0_61"/>
          <p:cNvSpPr txBox="1">
            <a:spLocks noGrp="1"/>
          </p:cNvSpPr>
          <p:nvPr>
            <p:ph type="title"/>
          </p:nvPr>
        </p:nvSpPr>
        <p:spPr>
          <a:xfrm>
            <a:off x="3561851" y="324250"/>
            <a:ext cx="53748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Razvojno okolje (IDE)</a:t>
            </a:r>
            <a:endParaRPr/>
          </a:p>
        </p:txBody>
      </p:sp>
      <p:sp>
        <p:nvSpPr>
          <p:cNvPr id="108" name="Google Shape;108;g315f6993a74_0_61"/>
          <p:cNvSpPr txBox="1">
            <a:spLocks noGrp="1"/>
          </p:cNvSpPr>
          <p:nvPr>
            <p:ph type="body" idx="1"/>
          </p:nvPr>
        </p:nvSpPr>
        <p:spPr>
          <a:xfrm>
            <a:off x="780100" y="1200150"/>
            <a:ext cx="10938300" cy="26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Integrirano razvojno okolje (</a:t>
            </a:r>
            <a:r>
              <a:rPr lang="sl-SI" sz="2400" b="1" i="1">
                <a:solidFill>
                  <a:schemeClr val="dk1"/>
                </a:solidFill>
              </a:rPr>
              <a:t>I</a:t>
            </a:r>
            <a:r>
              <a:rPr lang="sl-SI" sz="2400" i="1">
                <a:solidFill>
                  <a:schemeClr val="dk1"/>
                </a:solidFill>
              </a:rPr>
              <a:t>ntegrated </a:t>
            </a:r>
            <a:r>
              <a:rPr lang="sl-SI" sz="2400" b="1" i="1">
                <a:solidFill>
                  <a:schemeClr val="dk1"/>
                </a:solidFill>
              </a:rPr>
              <a:t>D</a:t>
            </a:r>
            <a:r>
              <a:rPr lang="sl-SI" sz="2400" i="1">
                <a:solidFill>
                  <a:schemeClr val="dk1"/>
                </a:solidFill>
              </a:rPr>
              <a:t>evelopment </a:t>
            </a:r>
            <a:r>
              <a:rPr lang="sl-SI" sz="2400" b="1" i="1">
                <a:solidFill>
                  <a:schemeClr val="dk1"/>
                </a:solidFill>
              </a:rPr>
              <a:t>E</a:t>
            </a:r>
            <a:r>
              <a:rPr lang="sl-SI" sz="2400" i="1">
                <a:solidFill>
                  <a:schemeClr val="dk1"/>
                </a:solidFill>
              </a:rPr>
              <a:t>nvironment, </a:t>
            </a:r>
            <a:r>
              <a:rPr lang="sl-SI" sz="2400" b="1" i="1">
                <a:solidFill>
                  <a:schemeClr val="dk1"/>
                </a:solidFill>
              </a:rPr>
              <a:t>IDE</a:t>
            </a:r>
            <a:r>
              <a:rPr lang="sl-SI" sz="2400">
                <a:solidFill>
                  <a:schemeClr val="dk1"/>
                </a:solidFill>
              </a:rPr>
              <a:t>) je računalniška aplikacija, ki zagotavlja množico orodij za razvoj programov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Vsebuje urejevalnik izvorne kode (</a:t>
            </a:r>
            <a:r>
              <a:rPr lang="sl-SI" sz="2400" i="1">
                <a:solidFill>
                  <a:schemeClr val="dk1"/>
                </a:solidFill>
              </a:rPr>
              <a:t>source-code editor</a:t>
            </a:r>
            <a:r>
              <a:rPr lang="sl-SI" sz="2400">
                <a:solidFill>
                  <a:schemeClr val="dk1"/>
                </a:solidFill>
              </a:rPr>
              <a:t>), prevajalnik (</a:t>
            </a:r>
            <a:r>
              <a:rPr lang="sl-SI" sz="2400" i="1">
                <a:solidFill>
                  <a:schemeClr val="dk1"/>
                </a:solidFill>
              </a:rPr>
              <a:t>compiler</a:t>
            </a:r>
            <a:r>
              <a:rPr lang="sl-SI" sz="2400">
                <a:solidFill>
                  <a:schemeClr val="dk1"/>
                </a:solidFill>
              </a:rPr>
              <a:t>), povezovalnik (</a:t>
            </a:r>
            <a:r>
              <a:rPr lang="sl-SI" sz="2400" i="1">
                <a:solidFill>
                  <a:schemeClr val="dk1"/>
                </a:solidFill>
              </a:rPr>
              <a:t>linker</a:t>
            </a:r>
            <a:r>
              <a:rPr lang="sl-SI" sz="2400">
                <a:solidFill>
                  <a:schemeClr val="dk1"/>
                </a:solidFill>
              </a:rPr>
              <a:t>), razhroščevalnik (</a:t>
            </a:r>
            <a:r>
              <a:rPr lang="sl-SI" sz="2400" i="1">
                <a:solidFill>
                  <a:schemeClr val="dk1"/>
                </a:solidFill>
              </a:rPr>
              <a:t>debugger</a:t>
            </a:r>
            <a:r>
              <a:rPr lang="sl-SI" sz="2400">
                <a:solidFill>
                  <a:schemeClr val="dk1"/>
                </a:solidFill>
              </a:rPr>
              <a:t>) in razna orodja za preverjanje in izboljšave delovanja programa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09" name="Google Shape;109;g315f6993a74_0_61"/>
          <p:cNvPicPr preferRelativeResize="0"/>
          <p:nvPr/>
        </p:nvPicPr>
        <p:blipFill rotWithShape="1">
          <a:blip r:embed="rId4">
            <a:alphaModFix/>
          </a:blip>
          <a:srcRect t="17313" b="23045"/>
          <a:stretch/>
        </p:blipFill>
        <p:spPr>
          <a:xfrm>
            <a:off x="1431600" y="4324050"/>
            <a:ext cx="2741250" cy="8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315f6993a74_0_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9200" y="5554863"/>
            <a:ext cx="253365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15f6993a74_0_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7125" y="4324050"/>
            <a:ext cx="2328550" cy="81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315f6993a74_0_61"/>
          <p:cNvPicPr preferRelativeResize="0"/>
          <p:nvPr/>
        </p:nvPicPr>
        <p:blipFill rotWithShape="1">
          <a:blip r:embed="rId7">
            <a:alphaModFix/>
          </a:blip>
          <a:srcRect t="13434" b="10876"/>
          <a:stretch/>
        </p:blipFill>
        <p:spPr>
          <a:xfrm>
            <a:off x="6437125" y="5396938"/>
            <a:ext cx="2509203" cy="106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315f6993a74_0_6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71758" y="4134800"/>
            <a:ext cx="1020575" cy="119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15f6993a74_0_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47500" y="5522346"/>
            <a:ext cx="944831" cy="81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315f6993a74_0_61"/>
          <p:cNvSpPr txBox="1"/>
          <p:nvPr/>
        </p:nvSpPr>
        <p:spPr>
          <a:xfrm>
            <a:off x="5117775" y="6239825"/>
            <a:ext cx="2229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>
                <a:latin typeface="Calibri"/>
                <a:ea typeface="Calibri"/>
                <a:cs typeface="Calibri"/>
                <a:sym typeface="Calibri"/>
              </a:rPr>
              <a:t>+NppExec plugin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315f6993a74_0_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90650" y="4431800"/>
            <a:ext cx="602000" cy="6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15f6993a74_0_6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190650" y="5673800"/>
            <a:ext cx="2009100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315f6993a74_0_61"/>
          <p:cNvSpPr txBox="1"/>
          <p:nvPr/>
        </p:nvSpPr>
        <p:spPr>
          <a:xfrm>
            <a:off x="9419250" y="4957600"/>
            <a:ext cx="2229000" cy="3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1200">
                <a:latin typeface="Calibri"/>
                <a:ea typeface="Calibri"/>
                <a:cs typeface="Calibri"/>
                <a:sym typeface="Calibri"/>
              </a:rPr>
              <a:t>RKward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5f6993a74_0_41"/>
          <p:cNvSpPr txBox="1">
            <a:spLocks noGrp="1"/>
          </p:cNvSpPr>
          <p:nvPr>
            <p:ph type="title"/>
          </p:nvPr>
        </p:nvSpPr>
        <p:spPr>
          <a:xfrm>
            <a:off x="4516196" y="248050"/>
            <a:ext cx="31596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R in Python</a:t>
            </a:r>
            <a:endParaRPr/>
          </a:p>
        </p:txBody>
      </p:sp>
      <p:pic>
        <p:nvPicPr>
          <p:cNvPr id="124" name="Google Shape;124;g315f6993a74_0_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7650" y="1065550"/>
            <a:ext cx="3816819" cy="571625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15f6993a74_0_41"/>
          <p:cNvSpPr txBox="1"/>
          <p:nvPr/>
        </p:nvSpPr>
        <p:spPr>
          <a:xfrm>
            <a:off x="897675" y="6600300"/>
            <a:ext cx="28980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DOI:10.3390/life12050648</a:t>
            </a:r>
            <a:endParaRPr sz="800">
              <a:solidFill>
                <a:srgbClr val="695D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g315f6993a74_0_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4000" y="1565225"/>
            <a:ext cx="7558001" cy="377901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15f6993a74_0_41"/>
          <p:cNvSpPr txBox="1"/>
          <p:nvPr/>
        </p:nvSpPr>
        <p:spPr>
          <a:xfrm>
            <a:off x="5036300" y="6600300"/>
            <a:ext cx="28980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https://ouyanglab.com/covid19dataviz/</a:t>
            </a:r>
            <a:endParaRPr sz="800">
              <a:solidFill>
                <a:srgbClr val="695D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15f6993a74_0_93"/>
          <p:cNvSpPr txBox="1">
            <a:spLocks noGrp="1"/>
          </p:cNvSpPr>
          <p:nvPr>
            <p:ph type="title"/>
          </p:nvPr>
        </p:nvSpPr>
        <p:spPr>
          <a:xfrm>
            <a:off x="4516196" y="248050"/>
            <a:ext cx="31596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R in Python</a:t>
            </a:r>
            <a:endParaRPr/>
          </a:p>
        </p:txBody>
      </p:sp>
      <p:sp>
        <p:nvSpPr>
          <p:cNvPr id="133" name="Google Shape;133;g315f6993a74_0_93"/>
          <p:cNvSpPr txBox="1"/>
          <p:nvPr/>
        </p:nvSpPr>
        <p:spPr>
          <a:xfrm>
            <a:off x="952500" y="6195500"/>
            <a:ext cx="44226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https://www.geeksforgeeks.org/r-vs-python/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https://tensorflow.rstudio.com/install/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https://www.r-bloggers.com/2022/03/how-to-use-r-and-python-together-try-these-2-packages/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800">
              <a:solidFill>
                <a:srgbClr val="695D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4" name="Google Shape;134;g315f6993a74_0_93"/>
          <p:cNvGraphicFramePr/>
          <p:nvPr/>
        </p:nvGraphicFramePr>
        <p:xfrm>
          <a:off x="952500" y="1676400"/>
          <a:ext cx="10287000" cy="4554590"/>
        </p:xfrm>
        <a:graphic>
          <a:graphicData uri="http://schemas.openxmlformats.org/drawingml/2006/table">
            <a:tbl>
              <a:tblPr>
                <a:noFill/>
                <a:tableStyleId>{352621C7-30B8-4573-8830-CBD80A79CF70}</a:tableStyleId>
              </a:tblPr>
              <a:tblGrid>
                <a:gridCol w="226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Osnove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analitično programiranje, ki vključuje statistično računanje in grafiko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vsestranski računalniški jezik za analizo podatkov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Primarni uporabniki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znanstveniki in raziskovalci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programerji in razvijalci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Uporabnost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različni paketi in funkcije za statistično analizo in predstavitev podatkov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obsežne naloge obdelave podatkov</a:t>
                      </a: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izdelava aplikacij grafičnega vmesnika in spletnih aplikacij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Področja uporabe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podatkovna znanost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sl-SI" sz="16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podatkovna znanost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Knjižnice in paketi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ggplot2, caret, randomForest, xgboost, data table, keras, shiny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Numpy, SciPy, Scikit-learn, Pandas, PyTorch, Tensorflow, Keras, PyQt5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Krivulja učenja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sigmoidna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linearna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Upravljanje z različicami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renv, rig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pyenv, venv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Navzkrižna povezava</a:t>
                      </a:r>
                      <a:endParaRPr sz="16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reticulate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sl-SI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rpy2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5" name="Google Shape;135;g315f6993a74_0_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200" y="939700"/>
            <a:ext cx="1113154" cy="86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15f6993a74_0_93"/>
          <p:cNvPicPr preferRelativeResize="0"/>
          <p:nvPr/>
        </p:nvPicPr>
        <p:blipFill rotWithShape="1">
          <a:blip r:embed="rId5">
            <a:alphaModFix/>
          </a:blip>
          <a:srcRect r="11723" b="22233"/>
          <a:stretch/>
        </p:blipFill>
        <p:spPr>
          <a:xfrm>
            <a:off x="7601726" y="939700"/>
            <a:ext cx="3304425" cy="86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15f6993a74_0_93"/>
          <p:cNvSpPr txBox="1"/>
          <p:nvPr/>
        </p:nvSpPr>
        <p:spPr>
          <a:xfrm>
            <a:off x="5221500" y="6222375"/>
            <a:ext cx="2589000" cy="5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https://rstudio.github.io/reticulate/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https://rpy2.github.io/doc/latest/html/introduction.html</a:t>
            </a:r>
            <a:endParaRPr sz="800">
              <a:solidFill>
                <a:srgbClr val="695D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315f6993a74_0_93"/>
          <p:cNvSpPr txBox="1"/>
          <p:nvPr/>
        </p:nvSpPr>
        <p:spPr>
          <a:xfrm>
            <a:off x="7810500" y="6222375"/>
            <a:ext cx="2589000" cy="6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https://rstudio.github.io/renv/index.html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https://github.com/pyenv/pyenv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https://docs.python.org/3/library/venv.html</a:t>
            </a:r>
            <a:b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l-SI" sz="800">
                <a:solidFill>
                  <a:srgbClr val="695D46"/>
                </a:solidFill>
                <a:latin typeface="Calibri"/>
                <a:ea typeface="Calibri"/>
                <a:cs typeface="Calibri"/>
                <a:sym typeface="Calibri"/>
              </a:rPr>
              <a:t>https://occasionaldivergences.com/posts/rep-env/</a:t>
            </a:r>
            <a:endParaRPr sz="800">
              <a:solidFill>
                <a:srgbClr val="695D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5f6993a74_0_107"/>
          <p:cNvSpPr txBox="1">
            <a:spLocks noGrp="1"/>
          </p:cNvSpPr>
          <p:nvPr>
            <p:ph type="title"/>
          </p:nvPr>
        </p:nvSpPr>
        <p:spPr>
          <a:xfrm>
            <a:off x="4535850" y="289950"/>
            <a:ext cx="31203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5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Markdown</a:t>
            </a:r>
            <a:endParaRPr/>
          </a:p>
        </p:txBody>
      </p:sp>
      <p:sp>
        <p:nvSpPr>
          <p:cNvPr id="144" name="Google Shape;144;g315f6993a74_0_107"/>
          <p:cNvSpPr txBox="1">
            <a:spLocks noGrp="1"/>
          </p:cNvSpPr>
          <p:nvPr>
            <p:ph type="body" idx="1"/>
          </p:nvPr>
        </p:nvSpPr>
        <p:spPr>
          <a:xfrm>
            <a:off x="780100" y="1208725"/>
            <a:ext cx="10938300" cy="55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Opisni jezik (</a:t>
            </a:r>
            <a:r>
              <a:rPr lang="sl-SI" sz="2400" i="1">
                <a:solidFill>
                  <a:schemeClr val="dk1"/>
                </a:solidFill>
              </a:rPr>
              <a:t>lightweight </a:t>
            </a:r>
            <a:r>
              <a:rPr lang="sl-SI" sz="2400" b="1" i="1">
                <a:solidFill>
                  <a:schemeClr val="dk1"/>
                </a:solidFill>
              </a:rPr>
              <a:t>M</a:t>
            </a:r>
            <a:r>
              <a:rPr lang="sl-SI" sz="2400" i="1">
                <a:solidFill>
                  <a:schemeClr val="dk1"/>
                </a:solidFill>
              </a:rPr>
              <a:t>arkup </a:t>
            </a:r>
            <a:r>
              <a:rPr lang="sl-SI" sz="2400" b="1" i="1">
                <a:solidFill>
                  <a:schemeClr val="dk1"/>
                </a:solidFill>
              </a:rPr>
              <a:t>L</a:t>
            </a:r>
            <a:r>
              <a:rPr lang="sl-SI" sz="2400" i="1">
                <a:solidFill>
                  <a:schemeClr val="dk1"/>
                </a:solidFill>
              </a:rPr>
              <a:t>anguage</a:t>
            </a:r>
            <a:r>
              <a:rPr lang="sl-SI" sz="2400">
                <a:solidFill>
                  <a:schemeClr val="dk1"/>
                </a:solidFill>
              </a:rPr>
              <a:t>) za ustvarjanje oblikovanega besedila 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</a:pPr>
            <a:r>
              <a:rPr lang="sl-SI" sz="2400">
                <a:solidFill>
                  <a:schemeClr val="dk1"/>
                </a:solidFill>
              </a:rPr>
              <a:t>Neodvisen od strojne in sistemske programske opreme (podobno kot HTML </a:t>
            </a:r>
            <a:r>
              <a:rPr lang="sl-SI" sz="2400" i="1">
                <a:solidFill>
                  <a:schemeClr val="dk1"/>
                </a:solidFill>
              </a:rPr>
              <a:t>Hypertext Markup Language </a:t>
            </a:r>
            <a:r>
              <a:rPr lang="sl-SI" sz="2400">
                <a:solidFill>
                  <a:schemeClr val="dk1"/>
                </a:solidFill>
              </a:rPr>
              <a:t>za prikazovanje informacij v spletnem brskalniku)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Zagotavlja način ustvarjanja enostavno berljive datoteke navadnega besedila, ki lahko vsebuje oblikovano besedilo, slike, naslove in povezave do drugih dokumentov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Pogosto uporablja za bloge, v sodelovalni programski opremi (</a:t>
            </a:r>
            <a:r>
              <a:rPr lang="sl-SI" sz="2400" i="1">
                <a:solidFill>
                  <a:schemeClr val="dk1"/>
                </a:solidFill>
              </a:rPr>
              <a:t>collaborative software</a:t>
            </a:r>
            <a:r>
              <a:rPr lang="sl-SI" sz="2400">
                <a:solidFill>
                  <a:schemeClr val="dk1"/>
                </a:solidFill>
              </a:rPr>
              <a:t>), na straneh z dokumentacijo, in v t.i. datotekah </a:t>
            </a:r>
            <a:r>
              <a:rPr lang="sl-SI" sz="2400" i="1">
                <a:solidFill>
                  <a:schemeClr val="dk1"/>
                </a:solidFill>
              </a:rPr>
              <a:t>‘Readme’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45" name="Google Shape;145;g315f6993a74_0_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5350" y="391225"/>
            <a:ext cx="1324654" cy="8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15f6993a74_0_326"/>
          <p:cNvSpPr txBox="1">
            <a:spLocks noGrp="1"/>
          </p:cNvSpPr>
          <p:nvPr>
            <p:ph type="title"/>
          </p:nvPr>
        </p:nvSpPr>
        <p:spPr>
          <a:xfrm>
            <a:off x="4470400" y="308050"/>
            <a:ext cx="35577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R Markdown</a:t>
            </a:r>
            <a:endParaRPr/>
          </a:p>
        </p:txBody>
      </p:sp>
      <p:sp>
        <p:nvSpPr>
          <p:cNvPr id="151" name="Google Shape;151;g315f6993a74_0_326"/>
          <p:cNvSpPr txBox="1">
            <a:spLocks noGrp="1"/>
          </p:cNvSpPr>
          <p:nvPr>
            <p:ph type="body" idx="1"/>
          </p:nvPr>
        </p:nvSpPr>
        <p:spPr>
          <a:xfrm>
            <a:off x="780100" y="1200150"/>
            <a:ext cx="10938300" cy="4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Različica Markdown-a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sl-SI" sz="2400">
                <a:solidFill>
                  <a:schemeClr val="dk1"/>
                </a:solidFill>
              </a:rPr>
              <a:t>Uporablja se za združevanje R kode, rezultatov analize podatkov, grafov, tabel in komentarjev v ponovljiv dokument kot so poročilo, publikacija, spletna stran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52" name="Google Shape;152;g315f6993a74_0_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7750" y="32649"/>
            <a:ext cx="1011550" cy="11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5f6993a74_0_176"/>
          <p:cNvSpPr txBox="1">
            <a:spLocks noGrp="1"/>
          </p:cNvSpPr>
          <p:nvPr>
            <p:ph type="title"/>
          </p:nvPr>
        </p:nvSpPr>
        <p:spPr>
          <a:xfrm>
            <a:off x="3146100" y="298525"/>
            <a:ext cx="66951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ct val="100000"/>
              <a:buFont typeface="Calibri"/>
              <a:buNone/>
            </a:pPr>
            <a:r>
              <a:rPr lang="sl-SI" sz="5000" b="1">
                <a:solidFill>
                  <a:srgbClr val="ED7D31"/>
                </a:solidFill>
              </a:rPr>
              <a:t>Markdown in README.md</a:t>
            </a:r>
            <a:endParaRPr/>
          </a:p>
        </p:txBody>
      </p:sp>
      <p:pic>
        <p:nvPicPr>
          <p:cNvPr id="158" name="Google Shape;158;g315f6993a74_0_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8024" y="1116025"/>
            <a:ext cx="5263977" cy="574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15f6993a74_0_176"/>
          <p:cNvPicPr preferRelativeResize="0"/>
          <p:nvPr/>
        </p:nvPicPr>
        <p:blipFill rotWithShape="1">
          <a:blip r:embed="rId5">
            <a:alphaModFix/>
          </a:blip>
          <a:srcRect b="7570"/>
          <a:stretch/>
        </p:blipFill>
        <p:spPr>
          <a:xfrm>
            <a:off x="0" y="1116025"/>
            <a:ext cx="6832540" cy="574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315f6993a74_0_176"/>
          <p:cNvSpPr txBox="1"/>
          <p:nvPr/>
        </p:nvSpPr>
        <p:spPr>
          <a:xfrm>
            <a:off x="5768525" y="2147325"/>
            <a:ext cx="11595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0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HTML</a:t>
            </a:r>
            <a:endParaRPr sz="20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315f6993a74_0_176"/>
          <p:cNvSpPr txBox="1"/>
          <p:nvPr/>
        </p:nvSpPr>
        <p:spPr>
          <a:xfrm>
            <a:off x="4715275" y="2402275"/>
            <a:ext cx="23850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0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prosto besedilo</a:t>
            </a:r>
            <a:endParaRPr sz="20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315f6993a74_0_176"/>
          <p:cNvSpPr txBox="1"/>
          <p:nvPr/>
        </p:nvSpPr>
        <p:spPr>
          <a:xfrm>
            <a:off x="3211125" y="4334175"/>
            <a:ext cx="2778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0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Markdown blok kode</a:t>
            </a:r>
            <a:endParaRPr sz="20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315f6993a74_0_176"/>
          <p:cNvSpPr txBox="1"/>
          <p:nvPr/>
        </p:nvSpPr>
        <p:spPr>
          <a:xfrm>
            <a:off x="1382325" y="2733975"/>
            <a:ext cx="27789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l-SI" sz="2000">
                <a:solidFill>
                  <a:srgbClr val="188038"/>
                </a:solidFill>
                <a:latin typeface="Calibri"/>
                <a:ea typeface="Calibri"/>
                <a:cs typeface="Calibri"/>
                <a:sym typeface="Calibri"/>
              </a:rPr>
              <a:t>Markdown podnaslov</a:t>
            </a:r>
            <a:endParaRPr sz="2000">
              <a:solidFill>
                <a:srgbClr val="18803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1191</Words>
  <Application>Microsoft Office PowerPoint</Application>
  <PresentationFormat>Širokozaslonsko</PresentationFormat>
  <Paragraphs>144</Paragraphs>
  <Slides>25</Slides>
  <Notes>25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25</vt:i4>
      </vt:variant>
    </vt:vector>
  </HeadingPairs>
  <TitlesOfParts>
    <vt:vector size="29" baseType="lpstr">
      <vt:lpstr>Calibri</vt:lpstr>
      <vt:lpstr>Open Sans</vt:lpstr>
      <vt:lpstr>Arial</vt:lpstr>
      <vt:lpstr>Officeova tema</vt:lpstr>
      <vt:lpstr>PowerPointova predstavitev</vt:lpstr>
      <vt:lpstr>Vsebina</vt:lpstr>
      <vt:lpstr>Programski jeziki</vt:lpstr>
      <vt:lpstr>Razvojno okolje (IDE)</vt:lpstr>
      <vt:lpstr>R in Python</vt:lpstr>
      <vt:lpstr>R in Python</vt:lpstr>
      <vt:lpstr>Markdown</vt:lpstr>
      <vt:lpstr>R Markdown</vt:lpstr>
      <vt:lpstr>Markdown in README.md</vt:lpstr>
      <vt:lpstr>Rstudio</vt:lpstr>
      <vt:lpstr>knitr</vt:lpstr>
      <vt:lpstr>PowerPointova predstavitev</vt:lpstr>
      <vt:lpstr>PowerPointova predstavitev</vt:lpstr>
      <vt:lpstr>Visual Studio Code</vt:lpstr>
      <vt:lpstr>Project Jupyter</vt:lpstr>
      <vt:lpstr>Jupyter Notebook</vt:lpstr>
      <vt:lpstr>PowerPointova predstavitev</vt:lpstr>
      <vt:lpstr>Primer 1</vt:lpstr>
      <vt:lpstr>PowerPointova predstavitev</vt:lpstr>
      <vt:lpstr>PowerPointova predstavitev</vt:lpstr>
      <vt:lpstr>Primer 2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Tomas Bercic</dc:creator>
  <cp:lastModifiedBy>Zala</cp:lastModifiedBy>
  <cp:revision>2</cp:revision>
  <dcterms:created xsi:type="dcterms:W3CDTF">2023-09-11T08:00:44Z</dcterms:created>
  <dcterms:modified xsi:type="dcterms:W3CDTF">2025-01-23T11:53:36Z</dcterms:modified>
</cp:coreProperties>
</file>