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576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393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3393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259" y="0"/>
            <a:ext cx="11241023" cy="117551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2791" y="1246632"/>
            <a:ext cx="10352532" cy="539038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477512" y="1271015"/>
            <a:ext cx="7714615" cy="704215"/>
          </a:xfrm>
          <a:custGeom>
            <a:avLst/>
            <a:gdLst/>
            <a:ahLst/>
            <a:cxnLst/>
            <a:rect l="l" t="t" r="r" b="b"/>
            <a:pathLst>
              <a:path w="7714615" h="704214">
                <a:moveTo>
                  <a:pt x="7714488" y="0"/>
                </a:moveTo>
                <a:lnTo>
                  <a:pt x="0" y="0"/>
                </a:lnTo>
                <a:lnTo>
                  <a:pt x="0" y="704088"/>
                </a:lnTo>
                <a:lnTo>
                  <a:pt x="7714488" y="704088"/>
                </a:lnTo>
                <a:lnTo>
                  <a:pt x="77144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477512" y="1271015"/>
            <a:ext cx="7714615" cy="704215"/>
          </a:xfrm>
          <a:custGeom>
            <a:avLst/>
            <a:gdLst/>
            <a:ahLst/>
            <a:cxnLst/>
            <a:rect l="l" t="t" r="r" b="b"/>
            <a:pathLst>
              <a:path w="7714615" h="704214">
                <a:moveTo>
                  <a:pt x="0" y="0"/>
                </a:moveTo>
                <a:lnTo>
                  <a:pt x="7714488" y="0"/>
                </a:lnTo>
                <a:lnTo>
                  <a:pt x="7714488" y="704088"/>
                </a:lnTo>
                <a:lnTo>
                  <a:pt x="0" y="704088"/>
                </a:lnTo>
                <a:lnTo>
                  <a:pt x="0" y="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230406" y="1402295"/>
            <a:ext cx="6207760" cy="434340"/>
          </a:xfrm>
          <a:custGeom>
            <a:avLst/>
            <a:gdLst/>
            <a:ahLst/>
            <a:cxnLst/>
            <a:rect l="l" t="t" r="r" b="b"/>
            <a:pathLst>
              <a:path w="6207759" h="434339">
                <a:moveTo>
                  <a:pt x="4637519" y="0"/>
                </a:moveTo>
                <a:lnTo>
                  <a:pt x="4460748" y="0"/>
                </a:lnTo>
                <a:lnTo>
                  <a:pt x="0" y="0"/>
                </a:lnTo>
                <a:lnTo>
                  <a:pt x="0" y="434340"/>
                </a:lnTo>
                <a:lnTo>
                  <a:pt x="4460748" y="434340"/>
                </a:lnTo>
                <a:lnTo>
                  <a:pt x="4637519" y="434340"/>
                </a:lnTo>
                <a:lnTo>
                  <a:pt x="4637519" y="0"/>
                </a:lnTo>
                <a:close/>
              </a:path>
              <a:path w="6207759" h="434339">
                <a:moveTo>
                  <a:pt x="6207252" y="0"/>
                </a:moveTo>
                <a:lnTo>
                  <a:pt x="4719828" y="0"/>
                </a:lnTo>
                <a:lnTo>
                  <a:pt x="4637532" y="0"/>
                </a:lnTo>
                <a:lnTo>
                  <a:pt x="4637532" y="434340"/>
                </a:lnTo>
                <a:lnTo>
                  <a:pt x="4719828" y="434340"/>
                </a:lnTo>
                <a:lnTo>
                  <a:pt x="6207252" y="434340"/>
                </a:lnTo>
                <a:lnTo>
                  <a:pt x="6207252" y="0"/>
                </a:lnTo>
                <a:close/>
              </a:path>
            </a:pathLst>
          </a:custGeom>
          <a:solidFill>
            <a:srgbClr val="80B8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2259" y="0"/>
            <a:ext cx="11241023" cy="117551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42" y="878737"/>
            <a:ext cx="9759315" cy="866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42" y="1894033"/>
            <a:ext cx="4946650" cy="3349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3393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odprtaznanost.si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dprtaznanost.si/obvestila/prva-seja-slovenske-skupnosti-odprte-znanosti-identificirala-izzive-na-podrocju-odprte-znanosti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sobservatory.openaire.eu/continent/europe/overview" TargetMode="External"/><Relationship Id="rId2" Type="http://schemas.openxmlformats.org/officeDocument/2006/relationships/hyperlink" Target="https://eoscobservatory.eosc-portal.eu/hom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rce.unizg.hr/sites/default/files/srce/usluge/hr-ooz/hr-ooz-0104-kriteriji_za_pristupanje-20210907.pdf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eosc-austria.at/working-groups/" TargetMode="External"/><Relationship Id="rId12" Type="http://schemas.openxmlformats.org/officeDocument/2006/relationships/hyperlink" Target="https://www.srce.unizg.hr/inicijative/hr-ooz/radne-skupine" TargetMode="External"/><Relationship Id="rId2" Type="http://schemas.openxmlformats.org/officeDocument/2006/relationships/hyperlink" Target="https://eosc-austria.a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osc-austria.at/eosc-austria/governing-bodies/" TargetMode="External"/><Relationship Id="rId11" Type="http://schemas.openxmlformats.org/officeDocument/2006/relationships/hyperlink" Target="https://www.srce.unizg.hr/sites/default/files/srce/usluge/hr-ooz/kriteriji-uvrstavanja-u-katalog-20220712.pdf" TargetMode="External"/><Relationship Id="rId5" Type="http://schemas.openxmlformats.org/officeDocument/2006/relationships/image" Target="../media/image35.png"/><Relationship Id="rId10" Type="http://schemas.openxmlformats.org/officeDocument/2006/relationships/hyperlink" Target="https://www.srce.unizg.hr/sites/default/files/srce/usluge/hr-ooz/pravilnik-hr-ooz-20220630.pdf" TargetMode="External"/><Relationship Id="rId4" Type="http://schemas.openxmlformats.org/officeDocument/2006/relationships/hyperlink" Target="https://www.srce.unizg.hr/inicijative/hr-ooz" TargetMode="External"/><Relationship Id="rId9" Type="http://schemas.openxmlformats.org/officeDocument/2006/relationships/hyperlink" Target="https://www.srce.unizg.hr/sites/default/files/srce/usluge/hr-ooz/poslovnik_hr-ooz_20210903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slovenska-skupnost-odprte-znanosti/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hyperlink" Target="https://odprtaznanost.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openscienceSLO" TargetMode="External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hyperlink" Target="https://www.facebook.com/openscienceSLO/" TargetMode="External"/><Relationship Id="rId4" Type="http://schemas.openxmlformats.org/officeDocument/2006/relationships/hyperlink" Target="https://forms.office.com/r/qjD9APBtwj" TargetMode="External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hyperlink" Target="https://www.eosc.eu/advisory-groups/data-stewardship-curricula-and-career-paths" TargetMode="External"/><Relationship Id="rId12" Type="http://schemas.openxmlformats.org/officeDocument/2006/relationships/hyperlink" Target="https://www.eosc.eu/advisory-groups/researcher-engagement-adoption" TargetMode="External"/><Relationship Id="rId2" Type="http://schemas.openxmlformats.org/officeDocument/2006/relationships/image" Target="../media/image10.png"/><Relationship Id="rId16" Type="http://schemas.openxmlformats.org/officeDocument/2006/relationships/hyperlink" Target="https://www.eosc.eu/advisory-groups/upskilling-countries-engage-eos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hyperlink" Target="https://www.eosc.eu/advisory-groups/semantic-interoperability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www.eosc.eu/advisory-groups/technical-interoperability-data-and-services" TargetMode="External"/><Relationship Id="rId14" Type="http://schemas.openxmlformats.org/officeDocument/2006/relationships/hyperlink" Target="https://www.eosc.eu/advisory-groups/research-careers-recognition-and-cred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srs.si/Pis.web/pregledPredpisa?id=RESO133)%3B" TargetMode="External"/><Relationship Id="rId2" Type="http://schemas.openxmlformats.org/officeDocument/2006/relationships/hyperlink" Target="http://www.pisrs.si/Pis.web/pregledPredpisa?id=ZAKO7733)%3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v.si/assets/ministrstva/MIZS/Dokumenti/ZNANOST/Novice/NRRI-2030/NRRI-" TargetMode="External"/><Relationship Id="rId5" Type="http://schemas.openxmlformats.org/officeDocument/2006/relationships/hyperlink" Target="http://www.gov.si/novice/2023-06-06-vlada-odprla-poti-za-uresnicevanje-odprte-znanosti/)%3B" TargetMode="External"/><Relationship Id="rId4" Type="http://schemas.openxmlformats.org/officeDocument/2006/relationships/hyperlink" Target="http://www.uradni-list.si/glasilo-uradni-list-rs/vsebina/2023-01-1828/uredba-o-izvajanju-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qjD9APBtwj" TargetMode="External"/><Relationship Id="rId2" Type="http://schemas.openxmlformats.org/officeDocument/2006/relationships/hyperlink" Target="https://www.ni4os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dprtaznanost.si/obvestila/na-konferenci-dan-odprte-znanosti-so-kljucni-delezniki-zastavili-nacrte-za-prihodnost-odprte-znanosti-v-sloveniji/" TargetMode="External"/><Relationship Id="rId4" Type="http://schemas.openxmlformats.org/officeDocument/2006/relationships/hyperlink" Target="https://www.odprtaznanost.si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1860" y="551010"/>
            <a:ext cx="823214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Slovenska</a:t>
            </a:r>
            <a:r>
              <a:rPr sz="6000" spc="-210" dirty="0"/>
              <a:t> </a:t>
            </a:r>
            <a:r>
              <a:rPr sz="6000" dirty="0"/>
              <a:t>skupnost</a:t>
            </a:r>
            <a:r>
              <a:rPr sz="6000" spc="-220" dirty="0"/>
              <a:t> </a:t>
            </a:r>
            <a:r>
              <a:rPr sz="6000" spc="-10" dirty="0"/>
              <a:t>odprte znanosti</a:t>
            </a:r>
            <a:endParaRPr sz="6000" dirty="0"/>
          </a:p>
        </p:txBody>
      </p:sp>
      <p:sp>
        <p:nvSpPr>
          <p:cNvPr id="4" name="object 4"/>
          <p:cNvSpPr txBox="1"/>
          <p:nvPr/>
        </p:nvSpPr>
        <p:spPr>
          <a:xfrm>
            <a:off x="911860" y="2918528"/>
            <a:ext cx="769874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sl-SI" sz="2000" dirty="0">
                <a:solidFill>
                  <a:schemeClr val="bg1"/>
                </a:solidFill>
                <a:latin typeface="+mn-lt"/>
                <a:cs typeface="Calibri"/>
              </a:rPr>
              <a:t>mag. </a:t>
            </a:r>
            <a:r>
              <a:rPr sz="2000" dirty="0">
                <a:solidFill>
                  <a:schemeClr val="bg1"/>
                </a:solidFill>
                <a:latin typeface="+mn-lt"/>
                <a:cs typeface="Calibri"/>
              </a:rPr>
              <a:t>Dunja </a:t>
            </a:r>
            <a:r>
              <a:rPr lang="sl-SI" sz="2000" dirty="0">
                <a:solidFill>
                  <a:schemeClr val="bg1"/>
                </a:solidFill>
                <a:latin typeface="+mn-lt"/>
                <a:cs typeface="Calibri"/>
              </a:rPr>
              <a:t>LEGAT</a:t>
            </a:r>
            <a:r>
              <a:rPr sz="2000" dirty="0">
                <a:solidFill>
                  <a:schemeClr val="bg1"/>
                </a:solidFill>
                <a:latin typeface="+mn-lt"/>
                <a:cs typeface="Calibri"/>
              </a:rPr>
              <a:t>,</a:t>
            </a:r>
            <a:r>
              <a:rPr lang="sl-SI" sz="2000" dirty="0">
                <a:solidFill>
                  <a:schemeClr val="bg1"/>
                </a:solidFill>
                <a:latin typeface="+mn-lt"/>
                <a:cs typeface="Calibri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+mn-lt"/>
                <a:cs typeface="Calibri"/>
              </a:rPr>
              <a:t>Univerzitetna</a:t>
            </a:r>
            <a:r>
              <a:rPr sz="2000" dirty="0">
                <a:solidFill>
                  <a:schemeClr val="bg1"/>
                </a:solidFill>
                <a:latin typeface="+mn-lt"/>
                <a:cs typeface="Calibri"/>
              </a:rPr>
              <a:t> </a:t>
            </a:r>
            <a:r>
              <a:rPr sz="2000" dirty="0" err="1">
                <a:solidFill>
                  <a:schemeClr val="bg1"/>
                </a:solidFill>
                <a:latin typeface="+mn-lt"/>
                <a:cs typeface="Calibri"/>
              </a:rPr>
              <a:t>knjižnica</a:t>
            </a:r>
            <a:r>
              <a:rPr sz="2000" dirty="0">
                <a:solidFill>
                  <a:schemeClr val="bg1"/>
                </a:solidFill>
                <a:latin typeface="+mn-lt"/>
                <a:cs typeface="Calibri"/>
              </a:rPr>
              <a:t> Maribor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0D0E4B81-CBF2-466E-BFF1-EE1EF2F44A64}"/>
              </a:ext>
            </a:extLst>
          </p:cNvPr>
          <p:cNvSpPr txBox="1"/>
          <p:nvPr/>
        </p:nvSpPr>
        <p:spPr>
          <a:xfrm>
            <a:off x="911860" y="3844516"/>
            <a:ext cx="724154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sl-SI" sz="2000" dirty="0">
                <a:solidFill>
                  <a:schemeClr val="bg1"/>
                </a:solidFill>
                <a:latin typeface="+mn-lt"/>
                <a:cs typeface="Calibri"/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  <a:latin typeface="+mn-lt"/>
                <a:cs typeface="Calibri"/>
              </a:rPr>
              <a:t>online</a:t>
            </a:r>
            <a:r>
              <a:rPr lang="sl-SI" sz="2000" dirty="0">
                <a:solidFill>
                  <a:schemeClr val="bg1"/>
                </a:solidFill>
                <a:latin typeface="+mn-lt"/>
              </a:rPr>
              <a:t>, Centralna tehniška knjižnica Univerze v Ljubljani, Predstavitev za </a:t>
            </a:r>
            <a:r>
              <a:rPr lang="sl-SI" sz="2000" dirty="0" err="1">
                <a:solidFill>
                  <a:schemeClr val="bg1"/>
                </a:solidFill>
                <a:latin typeface="+mn-lt"/>
              </a:rPr>
              <a:t>konzorcijske</a:t>
            </a:r>
            <a:r>
              <a:rPr lang="sl-SI" sz="2000" dirty="0">
                <a:solidFill>
                  <a:schemeClr val="bg1"/>
                </a:solidFill>
                <a:latin typeface="+mn-lt"/>
              </a:rPr>
              <a:t> partnerje in širšo javnost, </a:t>
            </a:r>
            <a:r>
              <a:rPr lang="sl-SI" sz="2000" dirty="0">
                <a:solidFill>
                  <a:schemeClr val="bg1"/>
                </a:solidFill>
                <a:latin typeface="+mn-lt"/>
                <a:cs typeface="Calibri"/>
              </a:rPr>
              <a:t>21.</a:t>
            </a:r>
            <a:r>
              <a:rPr lang="sl-SI" sz="2000" spc="-85" dirty="0">
                <a:solidFill>
                  <a:schemeClr val="bg1"/>
                </a:solidFill>
                <a:latin typeface="+mn-lt"/>
                <a:cs typeface="Calibri"/>
              </a:rPr>
              <a:t> 9. </a:t>
            </a:r>
            <a:r>
              <a:rPr lang="sl-SI" sz="2000" spc="-20" dirty="0">
                <a:solidFill>
                  <a:schemeClr val="bg1"/>
                </a:solidFill>
                <a:latin typeface="+mn-lt"/>
                <a:cs typeface="Calibri"/>
              </a:rPr>
              <a:t>2023</a:t>
            </a:r>
            <a:endParaRPr sz="2000" dirty="0">
              <a:solidFill>
                <a:schemeClr val="bg1"/>
              </a:solidFill>
              <a:latin typeface="+mn-lt"/>
              <a:cs typeface="Calibri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2302A2C-EE29-4E23-AA46-AD393ED5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86378"/>
            <a:ext cx="941394" cy="33169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E4C2A95-F7A2-41C6-AB2B-665E60719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923221"/>
            <a:ext cx="674594" cy="3837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Članstvo</a:t>
            </a:r>
            <a:r>
              <a:rPr sz="3200" spc="-85" dirty="0"/>
              <a:t> </a:t>
            </a:r>
            <a:r>
              <a:rPr sz="3200" dirty="0"/>
              <a:t>v</a:t>
            </a:r>
            <a:r>
              <a:rPr sz="3200" spc="-70" dirty="0"/>
              <a:t> </a:t>
            </a:r>
            <a:r>
              <a:rPr sz="3200" spc="-20" dirty="0"/>
              <a:t>SSOZ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2217674"/>
            <a:ext cx="999363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b="1" dirty="0">
                <a:solidFill>
                  <a:srgbClr val="EC7C30"/>
                </a:solidFill>
                <a:latin typeface="Calibri"/>
                <a:cs typeface="Calibri"/>
              </a:rPr>
              <a:t>Člani</a:t>
            </a:r>
            <a:r>
              <a:rPr sz="2600" b="1" spc="-3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so</a:t>
            </a:r>
            <a:r>
              <a:rPr sz="2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akademske,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23393E"/>
                </a:solidFill>
                <a:latin typeface="Calibri"/>
                <a:cs typeface="Calibri"/>
              </a:rPr>
              <a:t>raziskovalne,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razvojne,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23393E"/>
                </a:solidFill>
                <a:latin typeface="Calibri"/>
                <a:cs typeface="Calibri"/>
              </a:rPr>
              <a:t>izobraževalne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ter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druge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42" y="2535009"/>
            <a:ext cx="2649220" cy="234569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725"/>
              </a:spcBef>
            </a:pP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ustanove</a:t>
            </a:r>
            <a:endParaRPr sz="2600">
              <a:latin typeface="Calibri"/>
              <a:cs typeface="Calibri"/>
            </a:endParaRPr>
          </a:p>
          <a:p>
            <a:pPr marL="697865" indent="-227965">
              <a:lnSpc>
                <a:spcPct val="100000"/>
              </a:lnSpc>
              <a:spcBef>
                <a:spcPts val="520"/>
              </a:spcBef>
              <a:buClr>
                <a:srgbClr val="68B484"/>
              </a:buClr>
              <a:buFont typeface="Arial MT"/>
              <a:buChar char="•"/>
              <a:tabLst>
                <a:tab pos="697865" algn="l"/>
              </a:tabLst>
            </a:pP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javnega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endParaRPr sz="2200">
              <a:latin typeface="Calibri"/>
              <a:cs typeface="Calibri"/>
            </a:endParaRPr>
          </a:p>
          <a:p>
            <a:pPr marL="697865" indent="-227965">
              <a:lnSpc>
                <a:spcPct val="100000"/>
              </a:lnSpc>
              <a:spcBef>
                <a:spcPts val="505"/>
              </a:spcBef>
              <a:buClr>
                <a:srgbClr val="68B484"/>
              </a:buClr>
              <a:buFont typeface="Arial MT"/>
              <a:buChar char="•"/>
              <a:tabLst>
                <a:tab pos="697865" algn="l"/>
              </a:tabLst>
            </a:pP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zasebnega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prava,</a:t>
            </a:r>
            <a:endParaRPr sz="22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8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zveze,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994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infrastrukture</a:t>
            </a:r>
            <a:r>
              <a:rPr sz="2600" spc="-9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25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42" y="4853279"/>
            <a:ext cx="9315450" cy="147510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10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drugi,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izkazujejo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interes</a:t>
            </a:r>
            <a:r>
              <a:rPr sz="26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sodelovanje.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01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b="1" spc="-10" dirty="0">
                <a:solidFill>
                  <a:srgbClr val="EC7C30"/>
                </a:solidFill>
                <a:latin typeface="Calibri"/>
                <a:cs typeface="Calibri"/>
              </a:rPr>
              <a:t>Pridruženi</a:t>
            </a:r>
            <a:r>
              <a:rPr sz="2600" b="1" spc="-5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b="1" spc="-20" dirty="0">
                <a:solidFill>
                  <a:srgbClr val="EC7C30"/>
                </a:solidFill>
                <a:latin typeface="Calibri"/>
                <a:cs typeface="Calibri"/>
              </a:rPr>
              <a:t>člani</a:t>
            </a:r>
            <a:endParaRPr sz="26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520"/>
              </a:spcBef>
              <a:buClr>
                <a:srgbClr val="68B484"/>
              </a:buClr>
              <a:buFont typeface="Arial MT"/>
              <a:buChar char="•"/>
              <a:tabLst>
                <a:tab pos="697865" algn="l"/>
              </a:tabLst>
            </a:pP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fizične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osebe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izpolnitvijo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pristopne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izjave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izrazijo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interes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sodelovati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SSOZ.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0511" y="2831592"/>
            <a:ext cx="6571615" cy="2018030"/>
          </a:xfrm>
          <a:prstGeom prst="rect">
            <a:avLst/>
          </a:prstGeom>
          <a:solidFill>
            <a:srgbClr val="EC7C30"/>
          </a:solidFill>
          <a:ln w="12700">
            <a:solidFill>
              <a:srgbClr val="615F9E"/>
            </a:solidFill>
          </a:ln>
        </p:spPr>
        <p:txBody>
          <a:bodyPr vert="horz" wrap="square" lIns="0" tIns="25717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025"/>
              </a:spcBef>
            </a:pP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18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Člani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sestavljajo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Svet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SSOZ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volilna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pravica.</a:t>
            </a:r>
            <a:endParaRPr sz="2400">
              <a:latin typeface="Calibri"/>
              <a:cs typeface="Calibri"/>
            </a:endParaRPr>
          </a:p>
          <a:p>
            <a:pPr marL="90170" marR="489584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Pridruženi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člani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lahko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sodelujejo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sestankih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Sveta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SSOZ,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vendar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nimajo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volilne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pravice;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lahko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sodelujejo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stalnih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občasnih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telesih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SSOZ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Financiranje</a:t>
            </a:r>
            <a:r>
              <a:rPr sz="3200" spc="-160" dirty="0"/>
              <a:t> </a:t>
            </a:r>
            <a:r>
              <a:rPr sz="3200" spc="-20" dirty="0"/>
              <a:t>SSOZ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2196938"/>
            <a:ext cx="10434955" cy="413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330960" indent="-228600">
              <a:lnSpc>
                <a:spcPct val="110000"/>
              </a:lnSpc>
              <a:spcBef>
                <a:spcPts val="10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administrativno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podporo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dejavnosti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delovanja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se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sredstva </a:t>
            </a:r>
            <a:r>
              <a:rPr sz="2600" spc="-20" dirty="0">
                <a:solidFill>
                  <a:srgbClr val="23393E"/>
                </a:solidFill>
                <a:latin typeface="Calibri"/>
                <a:cs typeface="Calibri"/>
              </a:rPr>
              <a:t>zagotavljajo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</a:t>
            </a:r>
            <a:r>
              <a:rPr sz="26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financiranjem</a:t>
            </a:r>
            <a:endParaRPr sz="2600">
              <a:latin typeface="Calibri"/>
              <a:cs typeface="Calibri"/>
            </a:endParaRPr>
          </a:p>
          <a:p>
            <a:pPr marL="698500" marR="238125" lvl="1" indent="-228600">
              <a:lnSpc>
                <a:spcPct val="110000"/>
              </a:lnSpc>
              <a:spcBef>
                <a:spcPts val="540"/>
              </a:spcBef>
              <a:buClr>
                <a:srgbClr val="68B484"/>
              </a:buClr>
              <a:buFont typeface="Arial MT"/>
              <a:buChar char="•"/>
              <a:tabLst>
                <a:tab pos="698500" algn="l"/>
              </a:tabLst>
            </a:pP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preko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ministrstva,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pristojnega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znanost,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glede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2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veljavne</a:t>
            </a:r>
            <a:r>
              <a:rPr sz="22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predpise</a:t>
            </a:r>
            <a:r>
              <a:rPr sz="22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ter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strateške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23393E"/>
                </a:solidFill>
                <a:latin typeface="Calibri"/>
                <a:cs typeface="Calibri"/>
              </a:rPr>
              <a:t>in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akcijske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dokumente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s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področja</a:t>
            </a:r>
            <a:r>
              <a:rPr sz="22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znanosti.</a:t>
            </a:r>
            <a:endParaRPr sz="2200">
              <a:latin typeface="Calibri"/>
              <a:cs typeface="Calibri"/>
            </a:endParaRPr>
          </a:p>
          <a:p>
            <a:pPr marL="241300" marR="182880" indent="-228600">
              <a:lnSpc>
                <a:spcPct val="110000"/>
              </a:lnSpc>
              <a:spcBef>
                <a:spcPts val="96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izvajanje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nalog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posameznih</a:t>
            </a:r>
            <a:r>
              <a:rPr sz="26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članov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okviru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SSOZ,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predstavljajo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skupni interes,</a:t>
            </a:r>
            <a:r>
              <a:rPr sz="26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člani</a:t>
            </a:r>
            <a:r>
              <a:rPr sz="2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23393E"/>
                </a:solidFill>
                <a:latin typeface="Calibri"/>
                <a:cs typeface="Calibri"/>
              </a:rPr>
              <a:t>zagotavljajo</a:t>
            </a:r>
            <a:r>
              <a:rPr sz="26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sredstva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okviru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svoje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dejavnosti.</a:t>
            </a:r>
            <a:endParaRPr sz="2600">
              <a:latin typeface="Calibri"/>
              <a:cs typeface="Calibri"/>
            </a:endParaRPr>
          </a:p>
          <a:p>
            <a:pPr marL="241300" marR="5080" indent="-228600">
              <a:lnSpc>
                <a:spcPct val="110000"/>
              </a:lnSpc>
              <a:spcBef>
                <a:spcPts val="994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Člani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si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bodo</a:t>
            </a:r>
            <a:r>
              <a:rPr sz="2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prizadevali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pridobivati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tudi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projektna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druga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sredstva, katerih</a:t>
            </a:r>
            <a:r>
              <a:rPr sz="26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rezultati</a:t>
            </a:r>
            <a:r>
              <a:rPr sz="2600" spc="-1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dejavnosti</a:t>
            </a:r>
            <a:r>
              <a:rPr sz="26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bodo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omogočili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razvoj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600" spc="-1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600" spc="-1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Sloveniji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predstavljali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vzajemno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korist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vse</a:t>
            </a:r>
            <a:r>
              <a:rPr sz="26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deležnike</a:t>
            </a:r>
            <a:r>
              <a:rPr sz="2600" spc="-1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SSOZ.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17704" y="1374358"/>
            <a:ext cx="62325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Člani</a:t>
            </a:r>
            <a:r>
              <a:rPr sz="2800"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SSOZ</a:t>
            </a:r>
            <a:r>
              <a:rPr sz="28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(na</a:t>
            </a:r>
            <a:r>
              <a:rPr sz="2800" b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dan</a:t>
            </a:r>
            <a:r>
              <a:rPr sz="2800" b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10.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9.</a:t>
            </a:r>
            <a:r>
              <a:rPr sz="28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2023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–</a:t>
            </a:r>
            <a:r>
              <a:rPr sz="2800" b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30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članov)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Člani</a:t>
            </a:r>
            <a:r>
              <a:rPr sz="3200" spc="-50" dirty="0"/>
              <a:t> </a:t>
            </a:r>
            <a:r>
              <a:rPr sz="3200" dirty="0"/>
              <a:t>so/bodo</a:t>
            </a:r>
            <a:r>
              <a:rPr sz="3200" spc="-60" dirty="0"/>
              <a:t> </a:t>
            </a:r>
            <a:r>
              <a:rPr sz="3200" spc="-10" dirty="0"/>
              <a:t>deležni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2095144"/>
            <a:ext cx="10349865" cy="419671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8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1900" b="1" spc="-10" dirty="0">
                <a:solidFill>
                  <a:srgbClr val="23393E"/>
                </a:solidFill>
                <a:latin typeface="Calibri"/>
                <a:cs typeface="Calibri"/>
              </a:rPr>
              <a:t>Sodelovanja</a:t>
            </a:r>
            <a:r>
              <a:rPr sz="19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pri</a:t>
            </a:r>
            <a:r>
              <a:rPr sz="19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koordinaciji</a:t>
            </a:r>
            <a:r>
              <a:rPr sz="19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nacionalnih</a:t>
            </a:r>
            <a:r>
              <a:rPr sz="19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aktivnosti</a:t>
            </a:r>
            <a:r>
              <a:rPr sz="19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področju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9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znanosti.</a:t>
            </a:r>
            <a:endParaRPr sz="1900">
              <a:latin typeface="Calibri"/>
              <a:cs typeface="Calibri"/>
            </a:endParaRPr>
          </a:p>
          <a:p>
            <a:pPr marL="241300" marR="118745" indent="-228600">
              <a:lnSpc>
                <a:spcPts val="2050"/>
              </a:lnSpc>
              <a:spcBef>
                <a:spcPts val="104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Sodelovanja</a:t>
            </a:r>
            <a:r>
              <a:rPr sz="19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pri</a:t>
            </a:r>
            <a:r>
              <a:rPr sz="19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oblikovanju</a:t>
            </a:r>
            <a:r>
              <a:rPr sz="19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nacionalnih</a:t>
            </a:r>
            <a:r>
              <a:rPr sz="19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EU</a:t>
            </a:r>
            <a:r>
              <a:rPr sz="19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politik</a:t>
            </a:r>
            <a:r>
              <a:rPr sz="19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9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,</a:t>
            </a:r>
            <a:r>
              <a:rPr sz="19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zastopanje</a:t>
            </a:r>
            <a:r>
              <a:rPr sz="19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specifičnih</a:t>
            </a:r>
            <a:r>
              <a:rPr sz="19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interesov ustanove</a:t>
            </a:r>
            <a:r>
              <a:rPr sz="19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9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znanstvenikov.</a:t>
            </a:r>
            <a:endParaRPr sz="1900">
              <a:latin typeface="Calibri"/>
              <a:cs typeface="Calibri"/>
            </a:endParaRPr>
          </a:p>
          <a:p>
            <a:pPr marL="241300" marR="50165" indent="-229235">
              <a:lnSpc>
                <a:spcPts val="2050"/>
              </a:lnSpc>
              <a:spcBef>
                <a:spcPts val="100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1900" b="1" spc="-10" dirty="0">
                <a:solidFill>
                  <a:srgbClr val="23393E"/>
                </a:solidFill>
                <a:latin typeface="Calibri"/>
                <a:cs typeface="Calibri"/>
              </a:rPr>
              <a:t>Platforme</a:t>
            </a:r>
            <a:r>
              <a:rPr sz="19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nacionalno</a:t>
            </a:r>
            <a:r>
              <a:rPr sz="19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sodelovanje</a:t>
            </a:r>
            <a:r>
              <a:rPr sz="19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področju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9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19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9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23393E"/>
                </a:solidFill>
                <a:latin typeface="Calibri"/>
                <a:cs typeface="Calibri"/>
              </a:rPr>
              <a:t>e-</a:t>
            </a:r>
            <a:r>
              <a:rPr sz="1900" b="1" spc="-10" dirty="0">
                <a:solidFill>
                  <a:srgbClr val="23393E"/>
                </a:solidFill>
                <a:latin typeface="Calibri"/>
                <a:cs typeface="Calibri"/>
              </a:rPr>
              <a:t>infrastruktur</a:t>
            </a:r>
            <a:r>
              <a:rPr sz="1900" b="1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(skupni</a:t>
            </a:r>
            <a:r>
              <a:rPr sz="19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projekti</a:t>
            </a:r>
            <a:r>
              <a:rPr sz="19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25" dirty="0">
                <a:solidFill>
                  <a:srgbClr val="23393E"/>
                </a:solidFill>
                <a:latin typeface="Calibri"/>
                <a:cs typeface="Calibri"/>
              </a:rPr>
              <a:t>in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pobude).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4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1900" b="1" spc="-10" dirty="0">
                <a:solidFill>
                  <a:srgbClr val="23393E"/>
                </a:solidFill>
                <a:latin typeface="Calibri"/>
                <a:cs typeface="Calibri"/>
              </a:rPr>
              <a:t>Krepitve</a:t>
            </a:r>
            <a:r>
              <a:rPr sz="1900" b="1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23393E"/>
                </a:solidFill>
                <a:latin typeface="Calibri"/>
                <a:cs typeface="Calibri"/>
              </a:rPr>
              <a:t>raziskovalnih</a:t>
            </a:r>
            <a:r>
              <a:rPr sz="19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zmogljivosti</a:t>
            </a:r>
            <a:r>
              <a:rPr sz="19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institucij</a:t>
            </a:r>
            <a:r>
              <a:rPr sz="1900" b="1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9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3393E"/>
                </a:solidFill>
                <a:latin typeface="Calibri"/>
                <a:cs typeface="Calibri"/>
              </a:rPr>
              <a:t>kakovosti</a:t>
            </a:r>
            <a:r>
              <a:rPr sz="19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raziskav.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Lažjega</a:t>
            </a:r>
            <a:r>
              <a:rPr sz="19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23393E"/>
                </a:solidFill>
                <a:latin typeface="Calibri"/>
                <a:cs typeface="Calibri"/>
              </a:rPr>
              <a:t>povezovanja</a:t>
            </a:r>
            <a:r>
              <a:rPr sz="19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nacionalnega</a:t>
            </a:r>
            <a:r>
              <a:rPr sz="19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20" dirty="0">
                <a:solidFill>
                  <a:srgbClr val="23393E"/>
                </a:solidFill>
                <a:latin typeface="Calibri"/>
                <a:cs typeface="Calibri"/>
              </a:rPr>
              <a:t>raziskovalnega prostora</a:t>
            </a:r>
            <a:r>
              <a:rPr sz="19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evropskim</a:t>
            </a:r>
            <a:r>
              <a:rPr sz="19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(podatki</a:t>
            </a:r>
            <a:r>
              <a:rPr sz="19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+</a:t>
            </a:r>
            <a:r>
              <a:rPr sz="19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sistemi</a:t>
            </a:r>
            <a:r>
              <a:rPr sz="19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sodelovanja).</a:t>
            </a:r>
            <a:endParaRPr sz="19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5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1900" b="1" spc="-20" dirty="0">
                <a:solidFill>
                  <a:srgbClr val="23393E"/>
                </a:solidFill>
                <a:latin typeface="Calibri"/>
                <a:cs typeface="Calibri"/>
              </a:rPr>
              <a:t>Trajnostnega</a:t>
            </a:r>
            <a:r>
              <a:rPr sz="19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obstoja</a:t>
            </a:r>
            <a:r>
              <a:rPr sz="19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23393E"/>
                </a:solidFill>
                <a:latin typeface="Calibri"/>
                <a:cs typeface="Calibri"/>
              </a:rPr>
              <a:t>nacionalnih</a:t>
            </a:r>
            <a:r>
              <a:rPr sz="19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23393E"/>
                </a:solidFill>
                <a:latin typeface="Calibri"/>
                <a:cs typeface="Calibri"/>
              </a:rPr>
              <a:t>podatkovnih</a:t>
            </a:r>
            <a:r>
              <a:rPr sz="19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23393E"/>
                </a:solidFill>
                <a:latin typeface="Calibri"/>
                <a:cs typeface="Calibri"/>
              </a:rPr>
              <a:t>infrastruktur</a:t>
            </a:r>
            <a:r>
              <a:rPr sz="1900" b="1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9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23393E"/>
                </a:solidFill>
                <a:latin typeface="Calibri"/>
                <a:cs typeface="Calibri"/>
              </a:rPr>
              <a:t>e-infrastruktur.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60"/>
              </a:spcBef>
            </a:pPr>
            <a:endParaRPr sz="1900">
              <a:latin typeface="Calibri"/>
              <a:cs typeface="Calibri"/>
            </a:endParaRPr>
          </a:p>
          <a:p>
            <a:pPr marL="367665" algn="ctr">
              <a:lnSpc>
                <a:spcPct val="100000"/>
              </a:lnSpc>
            </a:pPr>
            <a:r>
              <a:rPr sz="2600" b="1" dirty="0">
                <a:solidFill>
                  <a:srgbClr val="EC7C30"/>
                </a:solidFill>
                <a:latin typeface="Calibri"/>
                <a:cs typeface="Calibri"/>
              </a:rPr>
              <a:t>SSOZ</a:t>
            </a:r>
            <a:r>
              <a:rPr sz="2600" b="1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EC7C30"/>
                </a:solidFill>
                <a:latin typeface="Calibri"/>
                <a:cs typeface="Calibri"/>
              </a:rPr>
              <a:t>–</a:t>
            </a:r>
            <a:r>
              <a:rPr sz="2600" b="1" spc="-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b="1" spc="-30" dirty="0">
                <a:solidFill>
                  <a:srgbClr val="EC7C30"/>
                </a:solidFill>
                <a:latin typeface="Calibri"/>
                <a:cs typeface="Calibri"/>
              </a:rPr>
              <a:t>POVEZOVANJE</a:t>
            </a:r>
            <a:r>
              <a:rPr sz="2600" b="1" spc="-4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EC7C30"/>
                </a:solidFill>
                <a:latin typeface="Calibri"/>
                <a:cs typeface="Calibri"/>
              </a:rPr>
              <a:t>IN</a:t>
            </a:r>
            <a:r>
              <a:rPr sz="2600" b="1" spc="-2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EC7C30"/>
                </a:solidFill>
                <a:latin typeface="Calibri"/>
                <a:cs typeface="Calibri"/>
              </a:rPr>
              <a:t>USKLAJENI</a:t>
            </a:r>
            <a:r>
              <a:rPr sz="2600" b="1" spc="-5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EC7C30"/>
                </a:solidFill>
                <a:latin typeface="Calibri"/>
                <a:cs typeface="Calibri"/>
              </a:rPr>
              <a:t>RAZVOJ</a:t>
            </a:r>
            <a:endParaRPr sz="2600">
              <a:latin typeface="Calibri"/>
              <a:cs typeface="Calibri"/>
            </a:endParaRPr>
          </a:p>
          <a:p>
            <a:pPr marL="368935" algn="ctr">
              <a:lnSpc>
                <a:spcPct val="100000"/>
              </a:lnSpc>
              <a:spcBef>
                <a:spcPts val="695"/>
              </a:spcBef>
            </a:pPr>
            <a:r>
              <a:rPr sz="2600" dirty="0">
                <a:solidFill>
                  <a:srgbClr val="EC7C30"/>
                </a:solidFill>
                <a:latin typeface="Calibri"/>
                <a:cs typeface="Calibri"/>
              </a:rPr>
              <a:t>spletna</a:t>
            </a:r>
            <a:r>
              <a:rPr sz="2600" spc="-7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EC7C30"/>
                </a:solidFill>
                <a:latin typeface="Calibri"/>
                <a:cs typeface="Calibri"/>
              </a:rPr>
              <a:t>stran:</a:t>
            </a:r>
            <a:r>
              <a:rPr sz="2600" spc="-8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600" u="heavy" spc="-10" dirty="0">
                <a:solidFill>
                  <a:srgbClr val="EC7C30"/>
                </a:solidFill>
                <a:uFill>
                  <a:solidFill>
                    <a:srgbClr val="EC7C30"/>
                  </a:solidFill>
                </a:uFill>
                <a:latin typeface="Calibri"/>
                <a:cs typeface="Calibri"/>
                <a:hlinkClick r:id="rId2"/>
              </a:rPr>
              <a:t>odprtaznanost.si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Svet</a:t>
            </a:r>
            <a:r>
              <a:rPr sz="3200" spc="-95" dirty="0"/>
              <a:t> </a:t>
            </a:r>
            <a:r>
              <a:rPr sz="3200" spc="-10" dirty="0"/>
              <a:t>Slovenske</a:t>
            </a:r>
            <a:r>
              <a:rPr sz="3200" spc="-114" dirty="0"/>
              <a:t> </a:t>
            </a:r>
            <a:r>
              <a:rPr sz="3200" dirty="0"/>
              <a:t>skupnosti</a:t>
            </a:r>
            <a:r>
              <a:rPr sz="3200" spc="-120" dirty="0"/>
              <a:t> </a:t>
            </a:r>
            <a:r>
              <a:rPr sz="3200" dirty="0"/>
              <a:t>odprte</a:t>
            </a:r>
            <a:r>
              <a:rPr sz="3200" spc="-105" dirty="0"/>
              <a:t> </a:t>
            </a:r>
            <a:r>
              <a:rPr sz="3200" spc="-10" dirty="0"/>
              <a:t>znanosti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2091791"/>
            <a:ext cx="10583545" cy="39973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8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ustanovitvijo</a:t>
            </a:r>
            <a:r>
              <a:rPr sz="2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se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23393E"/>
                </a:solidFill>
                <a:latin typeface="Calibri"/>
                <a:cs typeface="Calibri"/>
              </a:rPr>
              <a:t>konstituira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Svet</a:t>
            </a:r>
            <a:r>
              <a:rPr sz="2600" b="1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241300" marR="236220" indent="-228600">
              <a:lnSpc>
                <a:spcPts val="2810"/>
              </a:lnSpc>
              <a:spcBef>
                <a:spcPts val="104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Člani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se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strinjajo,</a:t>
            </a:r>
            <a:r>
              <a:rPr sz="2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da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si</a:t>
            </a:r>
            <a:r>
              <a:rPr sz="26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bodo</a:t>
            </a:r>
            <a:r>
              <a:rPr sz="2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23393E"/>
                </a:solidFill>
                <a:latin typeface="Calibri"/>
                <a:cs typeface="Calibri"/>
              </a:rPr>
              <a:t>prizadevali</a:t>
            </a:r>
            <a:r>
              <a:rPr sz="2600" b="1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600" b="1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dosego</a:t>
            </a:r>
            <a:r>
              <a:rPr sz="26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ciljev</a:t>
            </a:r>
            <a:r>
              <a:rPr sz="26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da</a:t>
            </a:r>
            <a:r>
              <a:rPr sz="2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bodo</a:t>
            </a:r>
            <a:r>
              <a:rPr sz="2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25" dirty="0">
                <a:solidFill>
                  <a:srgbClr val="23393E"/>
                </a:solidFill>
                <a:latin typeface="Calibri"/>
                <a:cs typeface="Calibri"/>
              </a:rPr>
              <a:t>za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izvajanje</a:t>
            </a:r>
            <a:r>
              <a:rPr sz="2600" spc="-1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tega</a:t>
            </a:r>
            <a:r>
              <a:rPr sz="2600" spc="-114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dogovora</a:t>
            </a:r>
            <a:r>
              <a:rPr sz="2600" spc="-10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oblikovali</a:t>
            </a:r>
            <a:r>
              <a:rPr sz="2600" spc="-10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Svet</a:t>
            </a:r>
            <a:r>
              <a:rPr sz="2600" spc="-114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SSOZ.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Svet</a:t>
            </a:r>
            <a:r>
              <a:rPr sz="26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je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najvišji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organ</a:t>
            </a:r>
            <a:r>
              <a:rPr sz="26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23393E"/>
                </a:solidFill>
                <a:latin typeface="Calibri"/>
                <a:cs typeface="Calibri"/>
              </a:rPr>
              <a:t>skupnosti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,</a:t>
            </a:r>
            <a:r>
              <a:rPr sz="26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6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upravlja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SSOZ.</a:t>
            </a:r>
            <a:endParaRPr sz="2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8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b="1" spc="-20" dirty="0">
                <a:solidFill>
                  <a:srgbClr val="23393E"/>
                </a:solidFill>
                <a:latin typeface="Calibri"/>
                <a:cs typeface="Calibri"/>
              </a:rPr>
              <a:t>Koordinacijsko</a:t>
            </a:r>
            <a:r>
              <a:rPr sz="26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telo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,</a:t>
            </a:r>
            <a:r>
              <a:rPr sz="2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upravlja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SSOZ,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sestavljajo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vsi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podpisniki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Dogovora.</a:t>
            </a:r>
            <a:endParaRPr sz="2600">
              <a:latin typeface="Calibri"/>
              <a:cs typeface="Calibri"/>
            </a:endParaRPr>
          </a:p>
          <a:p>
            <a:pPr marL="241300" marR="5080" indent="-228600">
              <a:lnSpc>
                <a:spcPts val="2810"/>
              </a:lnSpc>
              <a:spcBef>
                <a:spcPts val="103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doseganje</a:t>
            </a:r>
            <a:r>
              <a:rPr sz="26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določenih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ciljev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Svet</a:t>
            </a:r>
            <a:r>
              <a:rPr sz="26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imenuje</a:t>
            </a:r>
            <a:r>
              <a:rPr sz="26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stalna</a:t>
            </a:r>
            <a:r>
              <a:rPr sz="26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600" b="1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občasna</a:t>
            </a:r>
            <a:r>
              <a:rPr sz="26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23393E"/>
                </a:solidFill>
                <a:latin typeface="Calibri"/>
                <a:cs typeface="Calibri"/>
              </a:rPr>
              <a:t>strokovna telesa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241300" marR="105410" indent="-228600">
              <a:lnSpc>
                <a:spcPts val="2810"/>
              </a:lnSpc>
              <a:spcBef>
                <a:spcPts val="100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600" b="1" spc="-20" dirty="0">
                <a:solidFill>
                  <a:srgbClr val="23393E"/>
                </a:solidFill>
                <a:latin typeface="Calibri"/>
                <a:cs typeface="Calibri"/>
              </a:rPr>
              <a:t>Organizacijsko</a:t>
            </a:r>
            <a:r>
              <a:rPr sz="26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6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23393E"/>
                </a:solidFill>
                <a:latin typeface="Calibri"/>
                <a:cs typeface="Calibri"/>
              </a:rPr>
              <a:t>administrativno</a:t>
            </a:r>
            <a:r>
              <a:rPr sz="2600" b="1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23393E"/>
                </a:solidFill>
                <a:latin typeface="Calibri"/>
                <a:cs typeface="Calibri"/>
              </a:rPr>
              <a:t>pomoč</a:t>
            </a:r>
            <a:r>
              <a:rPr sz="2600" b="1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delovanju</a:t>
            </a:r>
            <a:r>
              <a:rPr sz="26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Sveta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20" dirty="0">
                <a:solidFill>
                  <a:srgbClr val="23393E"/>
                </a:solidFill>
                <a:latin typeface="Calibri"/>
                <a:cs typeface="Calibri"/>
              </a:rPr>
              <a:t>nudi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Univerza</a:t>
            </a:r>
            <a:r>
              <a:rPr sz="26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Mariboru,</a:t>
            </a:r>
            <a:r>
              <a:rPr sz="2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Univerzitetna</a:t>
            </a:r>
            <a:r>
              <a:rPr sz="26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23393E"/>
                </a:solidFill>
                <a:latin typeface="Calibri"/>
                <a:cs typeface="Calibri"/>
              </a:rPr>
              <a:t>knjižnica</a:t>
            </a:r>
            <a:r>
              <a:rPr sz="2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600" spc="-10" dirty="0">
                <a:solidFill>
                  <a:srgbClr val="23393E"/>
                </a:solidFill>
                <a:latin typeface="Calibri"/>
                <a:cs typeface="Calibri"/>
              </a:rPr>
              <a:t>Maribor.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Organizacijska</a:t>
            </a:r>
            <a:r>
              <a:rPr sz="3200" spc="-55" dirty="0"/>
              <a:t> </a:t>
            </a:r>
            <a:r>
              <a:rPr sz="3200" dirty="0"/>
              <a:t>in</a:t>
            </a:r>
            <a:r>
              <a:rPr sz="3200" spc="-85" dirty="0"/>
              <a:t> </a:t>
            </a:r>
            <a:r>
              <a:rPr sz="3200" spc="-10" dirty="0"/>
              <a:t>administrativna</a:t>
            </a:r>
            <a:r>
              <a:rPr sz="3200" spc="-85" dirty="0"/>
              <a:t> </a:t>
            </a:r>
            <a:r>
              <a:rPr sz="3200" dirty="0"/>
              <a:t>pomoč</a:t>
            </a:r>
            <a:r>
              <a:rPr sz="3200" spc="-55" dirty="0"/>
              <a:t> </a:t>
            </a:r>
            <a:r>
              <a:rPr sz="3200" spc="-20" dirty="0"/>
              <a:t>SSOZ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2216149"/>
            <a:ext cx="10643235" cy="3947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9395" marR="5080" indent="-227329">
              <a:lnSpc>
                <a:spcPct val="100000"/>
              </a:lnSpc>
              <a:spcBef>
                <a:spcPts val="95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Arnes</a:t>
            </a:r>
            <a:r>
              <a:rPr sz="2800" b="1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800" spc="-10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Združenju</a:t>
            </a:r>
            <a:r>
              <a:rPr sz="28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23393E"/>
                </a:solidFill>
                <a:latin typeface="Calibri"/>
                <a:cs typeface="Calibri"/>
              </a:rPr>
              <a:t>Evropskega</a:t>
            </a:r>
            <a:r>
              <a:rPr sz="2800" spc="-1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oblaka</a:t>
            </a:r>
            <a:r>
              <a:rPr sz="2800" spc="-1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800" spc="-9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8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zastopa</a:t>
            </a:r>
            <a:r>
              <a:rPr sz="2800" b="1" spc="-1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3393E"/>
                </a:solidFill>
                <a:latin typeface="Calibri"/>
                <a:cs typeface="Calibri"/>
              </a:rPr>
              <a:t>Republiko 	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Slovenijo</a:t>
            </a:r>
            <a:r>
              <a:rPr sz="2800" spc="-1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kot</a:t>
            </a:r>
            <a:r>
              <a:rPr sz="2800" spc="-10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imenovani</a:t>
            </a:r>
            <a:r>
              <a:rPr sz="2800" spc="-114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nacionalni</a:t>
            </a:r>
            <a:r>
              <a:rPr sz="2800" spc="-10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3393E"/>
                </a:solidFill>
                <a:latin typeface="Calibri"/>
                <a:cs typeface="Calibri"/>
              </a:rPr>
              <a:t>predstavnik.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005"/>
              </a:spcBef>
              <a:buClr>
                <a:srgbClr val="68B484"/>
              </a:buClr>
              <a:buFont typeface="Arial MT"/>
              <a:buChar char="•"/>
              <a:tabLst>
                <a:tab pos="240029" algn="l"/>
              </a:tabLst>
            </a:pPr>
            <a:r>
              <a:rPr sz="2800" b="1" spc="-10" dirty="0">
                <a:solidFill>
                  <a:srgbClr val="23393E"/>
                </a:solidFill>
                <a:latin typeface="Calibri"/>
                <a:cs typeface="Calibri"/>
              </a:rPr>
              <a:t>Koordinator</a:t>
            </a:r>
            <a:r>
              <a:rPr sz="28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8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je</a:t>
            </a:r>
            <a:r>
              <a:rPr sz="2800" b="1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UM</a:t>
            </a:r>
            <a:r>
              <a:rPr sz="28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23393E"/>
                </a:solidFill>
                <a:latin typeface="Calibri"/>
                <a:cs typeface="Calibri"/>
              </a:rPr>
              <a:t>UKM</a:t>
            </a:r>
            <a:r>
              <a:rPr sz="2800" spc="-20" dirty="0">
                <a:solidFill>
                  <a:srgbClr val="23393E"/>
                </a:solidFill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L="239395" marR="109855" indent="-227329">
              <a:lnSpc>
                <a:spcPct val="100000"/>
              </a:lnSpc>
              <a:spcBef>
                <a:spcPts val="100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800" b="1" spc="-20" dirty="0">
                <a:solidFill>
                  <a:srgbClr val="23393E"/>
                </a:solidFill>
                <a:latin typeface="Calibri"/>
                <a:cs typeface="Calibri"/>
              </a:rPr>
              <a:t>Organizacijsko</a:t>
            </a:r>
            <a:r>
              <a:rPr sz="28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800" b="1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3393E"/>
                </a:solidFill>
                <a:latin typeface="Calibri"/>
                <a:cs typeface="Calibri"/>
              </a:rPr>
              <a:t>administrativno</a:t>
            </a:r>
            <a:r>
              <a:rPr sz="28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pomoč</a:t>
            </a:r>
            <a:r>
              <a:rPr sz="28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8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8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delovanju</a:t>
            </a:r>
            <a:r>
              <a:rPr sz="28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Sveta</a:t>
            </a:r>
            <a:r>
              <a:rPr sz="28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23393E"/>
                </a:solidFill>
                <a:latin typeface="Calibri"/>
                <a:cs typeface="Calibri"/>
              </a:rPr>
              <a:t>SSOZ 	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nudi</a:t>
            </a:r>
            <a:r>
              <a:rPr sz="28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Univerza</a:t>
            </a:r>
            <a:r>
              <a:rPr sz="28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8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Mariboru,</a:t>
            </a:r>
            <a:r>
              <a:rPr sz="28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3393E"/>
                </a:solidFill>
                <a:latin typeface="Calibri"/>
                <a:cs typeface="Calibri"/>
              </a:rPr>
              <a:t>Univerzitetna</a:t>
            </a:r>
            <a:r>
              <a:rPr sz="28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knjižnica</a:t>
            </a:r>
            <a:r>
              <a:rPr sz="28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23393E"/>
                </a:solidFill>
                <a:latin typeface="Calibri"/>
                <a:cs typeface="Calibri"/>
              </a:rPr>
              <a:t>Maribor,</a:t>
            </a:r>
            <a:r>
              <a:rPr sz="28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23393E"/>
                </a:solidFill>
                <a:latin typeface="Calibri"/>
                <a:cs typeface="Calibri"/>
              </a:rPr>
              <a:t>v 	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sodelovanju</a:t>
            </a:r>
            <a:r>
              <a:rPr sz="28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8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3393E"/>
                </a:solidFill>
                <a:latin typeface="Calibri"/>
                <a:cs typeface="Calibri"/>
              </a:rPr>
              <a:t>Arnes.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994"/>
              </a:spcBef>
              <a:buClr>
                <a:srgbClr val="68B484"/>
              </a:buClr>
              <a:buFont typeface="Arial MT"/>
              <a:buChar char="•"/>
              <a:tabLst>
                <a:tab pos="240029" algn="l"/>
              </a:tabLst>
            </a:pP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UM</a:t>
            </a:r>
            <a:r>
              <a:rPr sz="28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UKM</a:t>
            </a:r>
            <a:r>
              <a:rPr sz="28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8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Arnes</a:t>
            </a:r>
            <a:r>
              <a:rPr sz="28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sta</a:t>
            </a:r>
            <a:r>
              <a:rPr sz="28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skrbnika</a:t>
            </a:r>
            <a:r>
              <a:rPr sz="28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spletnega</a:t>
            </a:r>
            <a:r>
              <a:rPr sz="28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portala</a:t>
            </a:r>
            <a:r>
              <a:rPr sz="28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3393E"/>
                </a:solidFill>
                <a:latin typeface="Calibri"/>
                <a:cs typeface="Calibri"/>
              </a:rPr>
              <a:t>SSOZ.</a:t>
            </a:r>
            <a:endParaRPr sz="28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1010"/>
              </a:spcBef>
              <a:buClr>
                <a:srgbClr val="68B484"/>
              </a:buClr>
              <a:buFont typeface="Arial MT"/>
              <a:buChar char="•"/>
              <a:tabLst>
                <a:tab pos="240029" algn="l"/>
              </a:tabLst>
            </a:pP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Arnes</a:t>
            </a:r>
            <a:r>
              <a:rPr sz="28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ter</a:t>
            </a:r>
            <a:r>
              <a:rPr sz="28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UM</a:t>
            </a:r>
            <a:r>
              <a:rPr sz="28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UKM</a:t>
            </a:r>
            <a:r>
              <a:rPr sz="28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23393E"/>
                </a:solidFill>
                <a:latin typeface="Calibri"/>
                <a:cs typeface="Calibri"/>
              </a:rPr>
              <a:t>sta</a:t>
            </a:r>
            <a:r>
              <a:rPr sz="28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člana</a:t>
            </a:r>
            <a:r>
              <a:rPr sz="28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Sveta</a:t>
            </a:r>
            <a:r>
              <a:rPr sz="28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28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3393E"/>
                </a:solidFill>
                <a:latin typeface="Calibri"/>
                <a:cs typeface="Calibri"/>
              </a:rPr>
              <a:t>po</a:t>
            </a:r>
            <a:r>
              <a:rPr sz="2800" b="1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3393E"/>
                </a:solidFill>
                <a:latin typeface="Calibri"/>
                <a:cs typeface="Calibri"/>
              </a:rPr>
              <a:t>funkciji</a:t>
            </a:r>
            <a:r>
              <a:rPr sz="2800" spc="-10" dirty="0">
                <a:solidFill>
                  <a:srgbClr val="23393E"/>
                </a:solidFill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7" y="1061617"/>
            <a:ext cx="9935210" cy="8661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00"/>
              </a:spcBef>
            </a:pPr>
            <a:r>
              <a:rPr dirty="0"/>
              <a:t>Prva</a:t>
            </a:r>
            <a:r>
              <a:rPr spc="-85" dirty="0"/>
              <a:t> </a:t>
            </a:r>
            <a:r>
              <a:rPr dirty="0"/>
              <a:t>seja</a:t>
            </a:r>
            <a:r>
              <a:rPr spc="-80" dirty="0"/>
              <a:t> </a:t>
            </a:r>
            <a:r>
              <a:rPr spc="-10" dirty="0"/>
              <a:t>Slovenske</a:t>
            </a:r>
            <a:r>
              <a:rPr spc="-80" dirty="0"/>
              <a:t> </a:t>
            </a:r>
            <a:r>
              <a:rPr spc="-10" dirty="0"/>
              <a:t>skupnosti</a:t>
            </a:r>
            <a:r>
              <a:rPr spc="-105" dirty="0"/>
              <a:t> </a:t>
            </a:r>
            <a:r>
              <a:rPr dirty="0"/>
              <a:t>odprte</a:t>
            </a:r>
            <a:r>
              <a:rPr spc="-110" dirty="0"/>
              <a:t> </a:t>
            </a:r>
            <a:r>
              <a:rPr dirty="0"/>
              <a:t>znanosti</a:t>
            </a:r>
            <a:r>
              <a:rPr spc="-95" dirty="0"/>
              <a:t> </a:t>
            </a:r>
            <a:r>
              <a:rPr spc="-10" dirty="0"/>
              <a:t>identificirala</a:t>
            </a:r>
            <a:r>
              <a:rPr spc="-80" dirty="0"/>
              <a:t> </a:t>
            </a:r>
            <a:r>
              <a:rPr spc="-10" dirty="0"/>
              <a:t>izzive </a:t>
            </a:r>
            <a:r>
              <a:rPr dirty="0"/>
              <a:t>na</a:t>
            </a:r>
            <a:r>
              <a:rPr spc="-75" dirty="0"/>
              <a:t> </a:t>
            </a:r>
            <a:r>
              <a:rPr dirty="0"/>
              <a:t>področju</a:t>
            </a:r>
            <a:r>
              <a:rPr spc="-105" dirty="0"/>
              <a:t> </a:t>
            </a:r>
            <a:r>
              <a:rPr dirty="0"/>
              <a:t>odprte</a:t>
            </a:r>
            <a:r>
              <a:rPr spc="-90" dirty="0"/>
              <a:t> </a:t>
            </a:r>
            <a:r>
              <a:rPr spc="-10" dirty="0"/>
              <a:t>znanosti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3041903"/>
            <a:ext cx="5145023" cy="34259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42" y="2206091"/>
            <a:ext cx="10866755" cy="407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515110" indent="-228600">
              <a:lnSpc>
                <a:spcPct val="110000"/>
              </a:lnSpc>
              <a:spcBef>
                <a:spcPts val="100"/>
              </a:spcBef>
              <a:buClr>
                <a:srgbClr val="68B484"/>
              </a:buClr>
              <a:buChar char="•"/>
              <a:tabLst>
                <a:tab pos="241300" algn="l"/>
              </a:tabLst>
            </a:pPr>
            <a:r>
              <a:rPr sz="20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 MT"/>
                <a:cs typeface="Arial MT"/>
                <a:hlinkClick r:id="rId3"/>
              </a:rPr>
              <a:t>https://odprtaznanost.si/obvestila/prva-seja-slovenske-skupnosti-odprte-znanosti-</a:t>
            </a:r>
            <a:r>
              <a:rPr sz="2000" spc="-10" dirty="0">
                <a:solidFill>
                  <a:srgbClr val="0562C1"/>
                </a:solidFill>
                <a:latin typeface="Arial MT"/>
                <a:cs typeface="Arial MT"/>
              </a:rPr>
              <a:t> </a:t>
            </a:r>
            <a:r>
              <a:rPr sz="20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 MT"/>
                <a:cs typeface="Arial MT"/>
                <a:hlinkClick r:id="rId3"/>
              </a:rPr>
              <a:t>identificirala-izzive-na-podrocju-odprte-znanosti/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85"/>
              </a:spcBef>
              <a:buClr>
                <a:srgbClr val="68B484"/>
              </a:buClr>
              <a:buFont typeface="Arial MT"/>
              <a:buChar char="•"/>
            </a:pPr>
            <a:endParaRPr sz="2000">
              <a:latin typeface="Arial MT"/>
              <a:cs typeface="Arial MT"/>
            </a:endParaRPr>
          </a:p>
          <a:p>
            <a:pPr marL="5677535" marR="281940">
              <a:lnSpc>
                <a:spcPct val="100000"/>
              </a:lnSpc>
            </a:pP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Za</a:t>
            </a:r>
            <a:r>
              <a:rPr sz="1800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enega</a:t>
            </a:r>
            <a:r>
              <a:rPr sz="1800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izmed</a:t>
            </a:r>
            <a:r>
              <a:rPr sz="1800" spc="-2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največjih</a:t>
            </a:r>
            <a:r>
              <a:rPr sz="1800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izzivov</a:t>
            </a:r>
            <a:r>
              <a:rPr sz="1800" spc="-1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s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3939"/>
                </a:solidFill>
                <a:latin typeface="Calibri"/>
                <a:cs typeface="Calibri"/>
              </a:rPr>
              <a:t>področja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uresničevanja</a:t>
            </a:r>
            <a:r>
              <a:rPr sz="1800" spc="-4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načel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odprte</a:t>
            </a:r>
            <a:r>
              <a:rPr sz="1800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znanosti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je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bil</a:t>
            </a:r>
            <a:r>
              <a:rPr sz="1800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na</a:t>
            </a:r>
            <a:r>
              <a:rPr sz="1800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prvi</a:t>
            </a:r>
            <a:r>
              <a:rPr sz="1800" spc="-4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93939"/>
                </a:solidFill>
                <a:latin typeface="Calibri"/>
                <a:cs typeface="Calibri"/>
              </a:rPr>
              <a:t>seji </a:t>
            </a:r>
            <a:r>
              <a:rPr sz="1800" spc="-10" dirty="0">
                <a:solidFill>
                  <a:srgbClr val="393939"/>
                </a:solidFill>
                <a:latin typeface="Calibri"/>
                <a:cs typeface="Calibri"/>
              </a:rPr>
              <a:t>prepoznan</a:t>
            </a:r>
            <a:endParaRPr sz="1800">
              <a:latin typeface="Calibri"/>
              <a:cs typeface="Calibri"/>
            </a:endParaRPr>
          </a:p>
          <a:p>
            <a:pPr marL="5964555" marR="5080" lvl="1" indent="-287020">
              <a:lnSpc>
                <a:spcPct val="100000"/>
              </a:lnSpc>
              <a:buFont typeface="Arial MT"/>
              <a:buChar char="•"/>
              <a:tabLst>
                <a:tab pos="5964555" algn="l"/>
              </a:tabLst>
            </a:pP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sistem</a:t>
            </a:r>
            <a:r>
              <a:rPr sz="1800" b="1" spc="1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vrednotenja</a:t>
            </a:r>
            <a:r>
              <a:rPr sz="1800" b="1" spc="1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93939"/>
                </a:solidFill>
                <a:latin typeface="Calibri"/>
                <a:cs typeface="Calibri"/>
              </a:rPr>
              <a:t>znanstveno-raziskovalnega</a:t>
            </a:r>
            <a:r>
              <a:rPr sz="1800" b="1" spc="1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393939"/>
                </a:solidFill>
                <a:latin typeface="Calibri"/>
                <a:cs typeface="Calibri"/>
              </a:rPr>
              <a:t>dela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in</a:t>
            </a:r>
            <a:r>
              <a:rPr sz="1800" b="1" spc="-1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nujnost</a:t>
            </a:r>
            <a:r>
              <a:rPr sz="1800" b="1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njegovega</a:t>
            </a:r>
            <a:r>
              <a:rPr sz="1800" b="1" spc="-4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93939"/>
                </a:solidFill>
                <a:latin typeface="Calibri"/>
                <a:cs typeface="Calibri"/>
              </a:rPr>
              <a:t>spreminjanja</a:t>
            </a:r>
            <a:r>
              <a:rPr sz="1800" spc="-10" dirty="0">
                <a:solidFill>
                  <a:srgbClr val="393939"/>
                </a:solidFill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L="5964555" lvl="1" indent="-287020">
              <a:lnSpc>
                <a:spcPct val="100000"/>
              </a:lnSpc>
              <a:buFont typeface="Arial MT"/>
              <a:buChar char="•"/>
              <a:tabLst>
                <a:tab pos="5964555" algn="l"/>
              </a:tabLst>
            </a:pP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avtorsko</a:t>
            </a:r>
            <a:r>
              <a:rPr sz="1800" b="1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93939"/>
                </a:solidFill>
                <a:latin typeface="Calibri"/>
                <a:cs typeface="Calibri"/>
              </a:rPr>
              <a:t>pravo,</a:t>
            </a:r>
            <a:endParaRPr sz="1800">
              <a:latin typeface="Calibri"/>
              <a:cs typeface="Calibri"/>
            </a:endParaRPr>
          </a:p>
          <a:p>
            <a:pPr marL="5964555" lvl="1" indent="-287020">
              <a:lnSpc>
                <a:spcPct val="100000"/>
              </a:lnSpc>
              <a:buFont typeface="Arial MT"/>
              <a:buChar char="•"/>
              <a:tabLst>
                <a:tab pos="5964555" algn="l"/>
              </a:tabLst>
            </a:pP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nacionalne</a:t>
            </a:r>
            <a:r>
              <a:rPr sz="1800" b="1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rešitve</a:t>
            </a:r>
            <a:r>
              <a:rPr sz="1800" b="1" spc="-2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za</a:t>
            </a:r>
            <a:r>
              <a:rPr sz="1800" b="1" spc="-4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trajno</a:t>
            </a:r>
            <a:r>
              <a:rPr sz="1800" b="1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hranjenje</a:t>
            </a:r>
            <a:r>
              <a:rPr sz="1800" b="1" spc="-4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93939"/>
                </a:solidFill>
                <a:latin typeface="Calibri"/>
                <a:cs typeface="Calibri"/>
              </a:rPr>
              <a:t>podatkov</a:t>
            </a:r>
            <a:r>
              <a:rPr sz="1800" spc="-10" dirty="0">
                <a:solidFill>
                  <a:srgbClr val="393939"/>
                </a:solidFill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L="5964555" marR="15875" lvl="1" indent="-287020">
              <a:lnSpc>
                <a:spcPct val="100000"/>
              </a:lnSpc>
              <a:buFont typeface="Arial MT"/>
              <a:buChar char="•"/>
              <a:tabLst>
                <a:tab pos="5964555" algn="l"/>
              </a:tabLst>
            </a:pP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ena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od</a:t>
            </a:r>
            <a:r>
              <a:rPr sz="1800" spc="-1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funkcij</a:t>
            </a:r>
            <a:r>
              <a:rPr sz="1800" spc="-2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skupnosti</a:t>
            </a:r>
            <a:r>
              <a:rPr sz="1800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bo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tudi</a:t>
            </a:r>
            <a:r>
              <a:rPr sz="1800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vloga</a:t>
            </a:r>
            <a:r>
              <a:rPr sz="1800" b="1" spc="-4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sogovornika</a:t>
            </a:r>
            <a:r>
              <a:rPr sz="1800" b="1" spc="-5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393939"/>
                </a:solidFill>
                <a:latin typeface="Calibri"/>
                <a:cs typeface="Calibri"/>
              </a:rPr>
              <a:t>s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pristojnimi</a:t>
            </a:r>
            <a:r>
              <a:rPr sz="1800" b="1" spc="-6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agencijami</a:t>
            </a:r>
            <a:r>
              <a:rPr sz="1800" b="1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in</a:t>
            </a:r>
            <a:r>
              <a:rPr sz="1800" b="1" spc="-1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3939"/>
                </a:solidFill>
                <a:latin typeface="Calibri"/>
                <a:cs typeface="Calibri"/>
              </a:rPr>
              <a:t>MVZI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,</a:t>
            </a:r>
            <a:r>
              <a:rPr sz="1800" spc="-1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kjer</a:t>
            </a:r>
            <a:r>
              <a:rPr sz="1800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93939"/>
                </a:solidFill>
                <a:latin typeface="Calibri"/>
                <a:cs typeface="Calibri"/>
              </a:rPr>
              <a:t>bodo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prepoznani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izzivi</a:t>
            </a:r>
            <a:r>
              <a:rPr sz="1800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in</a:t>
            </a:r>
            <a:r>
              <a:rPr sz="1800" spc="-2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dobre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prakse</a:t>
            </a:r>
            <a:r>
              <a:rPr sz="1800" spc="-5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usklajene</a:t>
            </a:r>
            <a:r>
              <a:rPr sz="1800" spc="-3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393939"/>
                </a:solidFill>
                <a:latin typeface="Calibri"/>
                <a:cs typeface="Calibri"/>
              </a:rPr>
              <a:t>z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odločevalci</a:t>
            </a:r>
            <a:r>
              <a:rPr sz="1800" spc="-3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na</a:t>
            </a:r>
            <a:r>
              <a:rPr sz="1800" spc="-5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podlagi</a:t>
            </a:r>
            <a:r>
              <a:rPr sz="1800" spc="-45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93939"/>
                </a:solidFill>
                <a:latin typeface="Calibri"/>
                <a:cs typeface="Calibri"/>
              </a:rPr>
              <a:t>potreb</a:t>
            </a:r>
            <a:r>
              <a:rPr sz="1800" spc="-40" dirty="0">
                <a:solidFill>
                  <a:srgbClr val="393939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3939"/>
                </a:solidFill>
                <a:latin typeface="Calibri"/>
                <a:cs typeface="Calibri"/>
              </a:rPr>
              <a:t>skupnosti.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2" y="755293"/>
            <a:ext cx="9526905" cy="8661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00"/>
              </a:spcBef>
            </a:pPr>
            <a:r>
              <a:rPr dirty="0"/>
              <a:t>Stalno</a:t>
            </a:r>
            <a:r>
              <a:rPr spc="-75" dirty="0"/>
              <a:t> </a:t>
            </a:r>
            <a:r>
              <a:rPr spc="-20" dirty="0"/>
              <a:t>strokovno</a:t>
            </a:r>
            <a:r>
              <a:rPr spc="-90" dirty="0"/>
              <a:t> </a:t>
            </a:r>
            <a:r>
              <a:rPr dirty="0"/>
              <a:t>telo</a:t>
            </a:r>
            <a:r>
              <a:rPr spc="-75" dirty="0"/>
              <a:t> </a:t>
            </a:r>
            <a:r>
              <a:rPr dirty="0"/>
              <a:t>v</a:t>
            </a:r>
            <a:r>
              <a:rPr spc="-65" dirty="0"/>
              <a:t> </a:t>
            </a:r>
            <a:r>
              <a:rPr spc="-10" dirty="0"/>
              <a:t>ustanavljanju:</a:t>
            </a:r>
            <a:r>
              <a:rPr spc="-110" dirty="0"/>
              <a:t> </a:t>
            </a:r>
            <a:r>
              <a:rPr dirty="0"/>
              <a:t>Nacionalna</a:t>
            </a:r>
            <a:r>
              <a:rPr spc="-55" dirty="0"/>
              <a:t> </a:t>
            </a:r>
            <a:r>
              <a:rPr spc="-10" dirty="0"/>
              <a:t>raziskovalna </a:t>
            </a:r>
            <a:r>
              <a:rPr spc="-20" dirty="0"/>
              <a:t>infrastruktura</a:t>
            </a:r>
            <a:r>
              <a:rPr spc="-80" dirty="0"/>
              <a:t> </a:t>
            </a:r>
            <a:r>
              <a:rPr dirty="0"/>
              <a:t>(in</a:t>
            </a:r>
            <a:r>
              <a:rPr spc="-55" dirty="0"/>
              <a:t> </a:t>
            </a:r>
            <a:r>
              <a:rPr spc="-10" dirty="0"/>
              <a:t>repozitoriji)</a:t>
            </a:r>
            <a:r>
              <a:rPr spc="-80" dirty="0"/>
              <a:t> </a:t>
            </a:r>
            <a:r>
              <a:rPr dirty="0"/>
              <a:t>za</a:t>
            </a:r>
            <a:r>
              <a:rPr spc="-55" dirty="0"/>
              <a:t> </a:t>
            </a:r>
            <a:r>
              <a:rPr dirty="0"/>
              <a:t>odprto</a:t>
            </a:r>
            <a:r>
              <a:rPr spc="-75" dirty="0"/>
              <a:t> </a:t>
            </a:r>
            <a:r>
              <a:rPr spc="-10" dirty="0"/>
              <a:t>znanost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42" y="1447642"/>
            <a:ext cx="10676255" cy="5279390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15"/>
              </a:spcBef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(predlog:</a:t>
            </a:r>
            <a:r>
              <a:rPr sz="1800" b="1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Arnes,</a:t>
            </a:r>
            <a:r>
              <a:rPr sz="1800" b="1" spc="-3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UM</a:t>
            </a:r>
            <a:r>
              <a:rPr sz="1800" b="1" spc="-1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FERI</a:t>
            </a:r>
            <a:r>
              <a:rPr sz="1800" b="1" spc="-1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C7C30"/>
                </a:solidFill>
                <a:latin typeface="Calibri"/>
                <a:cs typeface="Calibri"/>
              </a:rPr>
              <a:t>…)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34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b="1" dirty="0">
                <a:solidFill>
                  <a:srgbClr val="23393E"/>
                </a:solidFill>
                <a:latin typeface="Calibri"/>
                <a:cs typeface="Calibri"/>
              </a:rPr>
              <a:t>DS1:</a:t>
            </a:r>
            <a:r>
              <a:rPr sz="1400" b="1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Strateški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zakonodajni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okvir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indeksom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predvidenih</a:t>
            </a:r>
            <a:r>
              <a:rPr sz="1400" spc="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ukrepov;</a:t>
            </a:r>
            <a:endParaRPr sz="1400">
              <a:latin typeface="Calibri"/>
              <a:cs typeface="Calibri"/>
            </a:endParaRPr>
          </a:p>
          <a:p>
            <a:pPr marL="241300" marR="43180" indent="-228600">
              <a:lnSpc>
                <a:spcPct val="110000"/>
              </a:lnSpc>
              <a:spcBef>
                <a:spcPts val="1000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b="1" dirty="0">
                <a:solidFill>
                  <a:srgbClr val="23393E"/>
                </a:solidFill>
                <a:latin typeface="Calibri"/>
                <a:cs typeface="Calibri"/>
              </a:rPr>
              <a:t>DS2:</a:t>
            </a:r>
            <a:r>
              <a:rPr sz="1400" b="1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Pregled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dosedanjih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infrastrukturnih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rešitev: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Pregled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dosedanjih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dobrih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raziskovalnih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infrastruktur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različnih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področij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znanstveno- 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raziskovalnega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delovanja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Slovenije;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Upoštevanja</a:t>
            </a:r>
            <a:r>
              <a:rPr sz="14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poročila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Research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Data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Alliance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(RDA)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mapiranje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raziskovalnih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infrastruktur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 in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repozitorijev;</a:t>
            </a:r>
            <a:endParaRPr sz="1400">
              <a:latin typeface="Calibri"/>
              <a:cs typeface="Calibri"/>
            </a:endParaRPr>
          </a:p>
          <a:p>
            <a:pPr marL="240665" marR="5080" indent="-228600">
              <a:lnSpc>
                <a:spcPct val="110000"/>
              </a:lnSpc>
              <a:spcBef>
                <a:spcPts val="994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09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b="1" dirty="0">
                <a:solidFill>
                  <a:srgbClr val="23393E"/>
                </a:solidFill>
                <a:latin typeface="Calibri"/>
                <a:cs typeface="Calibri"/>
              </a:rPr>
              <a:t>DS3:</a:t>
            </a:r>
            <a:r>
              <a:rPr sz="1400" b="1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Identifikacija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potreb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skupnosti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s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poudarkom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repozitorijih: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Pregled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temeljnih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funkcionalnosti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trenutnih</a:t>
            </a:r>
            <a:r>
              <a:rPr sz="1400" spc="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repozitorijev;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Mnenje</a:t>
            </a:r>
            <a:r>
              <a:rPr sz="14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skupnosti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in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upoštevanje</a:t>
            </a:r>
            <a:r>
              <a:rPr sz="1400" spc="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strokovnega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telesa ob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morebitnih nadgradnjah;</a:t>
            </a:r>
            <a:endParaRPr sz="1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70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DS3a: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Pregled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zahtev standardov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predpisanih funkcionalnosti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pridobitev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 certifikata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zaupanja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vrednih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repozitorijev;</a:t>
            </a:r>
            <a:endParaRPr sz="14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75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8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DS3b: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 Spremljanje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 procesov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certificiranja</a:t>
            </a:r>
            <a:r>
              <a:rPr sz="1400" spc="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posameznih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repozitorijev;</a:t>
            </a:r>
            <a:endParaRPr sz="1400">
              <a:latin typeface="Calibri"/>
              <a:cs typeface="Calibri"/>
            </a:endParaRPr>
          </a:p>
          <a:p>
            <a:pPr marL="241300" marR="177800" indent="-228600">
              <a:lnSpc>
                <a:spcPct val="110000"/>
              </a:lnSpc>
              <a:spcBef>
                <a:spcPts val="994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1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b="1" dirty="0">
                <a:solidFill>
                  <a:srgbClr val="23393E"/>
                </a:solidFill>
                <a:latin typeface="Calibri"/>
                <a:cs typeface="Calibri"/>
              </a:rPr>
              <a:t>DS4:</a:t>
            </a:r>
            <a:r>
              <a:rPr sz="1400" b="1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Krajši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pregled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dobrih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praks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EU,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NREN-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ov</a:t>
            </a:r>
            <a:r>
              <a:rPr sz="14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načini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integracije: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Pregled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infrastrukturnih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rešitev,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jih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nudijo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NREN-i</a:t>
            </a:r>
            <a:r>
              <a:rPr sz="14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po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EU;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Pregled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rešitev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področjih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repozitorijev,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jih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nudijo</a:t>
            </a:r>
            <a:r>
              <a:rPr sz="1400" spc="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NREN-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</a:t>
            </a:r>
            <a:r>
              <a:rPr sz="14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po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EU;</a:t>
            </a:r>
            <a:endParaRPr sz="1400">
              <a:latin typeface="Calibri"/>
              <a:cs typeface="Calibri"/>
            </a:endParaRPr>
          </a:p>
          <a:p>
            <a:pPr marL="241300" marR="594360" indent="-228600">
              <a:lnSpc>
                <a:spcPct val="110000"/>
              </a:lnSpc>
              <a:spcBef>
                <a:spcPts val="994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2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b="1" dirty="0">
                <a:solidFill>
                  <a:srgbClr val="23393E"/>
                </a:solidFill>
                <a:latin typeface="Calibri"/>
                <a:cs typeface="Calibri"/>
              </a:rPr>
              <a:t>DS5:</a:t>
            </a:r>
            <a:r>
              <a:rPr sz="1400" b="1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Oblikovanje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rešitev v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skladu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DS1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DS3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ter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ob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upoštevanju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DS4: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Kritičen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pristop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k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naslavljanju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ciljev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ukrepov,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jih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predvidevajo 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strateško-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zakonodajni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dokumenti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oblikovanje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rešitev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upoštevanjem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predvidenih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kazalnikov;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09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b="1" dirty="0">
                <a:solidFill>
                  <a:srgbClr val="23393E"/>
                </a:solidFill>
                <a:latin typeface="Calibri"/>
                <a:cs typeface="Calibri"/>
              </a:rPr>
              <a:t>DS6:</a:t>
            </a:r>
            <a:r>
              <a:rPr sz="1400" b="1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Priprava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priporočil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optimizacijo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nacionalnega ekosistema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infrastrukture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uresničitev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ukrepov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iz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strateških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endParaRPr sz="1400">
              <a:latin typeface="Calibri"/>
              <a:cs typeface="Calibri"/>
            </a:endParaRPr>
          </a:p>
          <a:p>
            <a:pPr marL="241300">
              <a:lnSpc>
                <a:spcPct val="100000"/>
              </a:lnSpc>
              <a:spcBef>
                <a:spcPts val="170"/>
              </a:spcBef>
            </a:pP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zakonodajnih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okvirjev;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4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400" spc="44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400" b="1" dirty="0">
                <a:solidFill>
                  <a:srgbClr val="23393E"/>
                </a:solidFill>
                <a:latin typeface="Calibri"/>
                <a:cs typeface="Calibri"/>
              </a:rPr>
              <a:t>DS7:</a:t>
            </a:r>
            <a:r>
              <a:rPr sz="1400" b="1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Optimizacija</a:t>
            </a:r>
            <a:r>
              <a:rPr sz="14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nacionalnega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ekosistema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infrastrukture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 odprte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 znanosti</a:t>
            </a:r>
            <a:endParaRPr sz="1400">
              <a:latin typeface="Calibri"/>
              <a:cs typeface="Calibri"/>
            </a:endParaRPr>
          </a:p>
          <a:p>
            <a:pPr marL="240665" marR="56515" indent="-228600">
              <a:lnSpc>
                <a:spcPct val="110000"/>
              </a:lnSpc>
              <a:spcBef>
                <a:spcPts val="994"/>
              </a:spcBef>
              <a:buClr>
                <a:srgbClr val="68B484"/>
              </a:buClr>
              <a:buFont typeface="Wingdings"/>
              <a:buChar char=""/>
              <a:tabLst>
                <a:tab pos="240665" algn="l"/>
              </a:tabLst>
            </a:pP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Poročanje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o</a:t>
            </a:r>
            <a:r>
              <a:rPr sz="14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delu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strokovnega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telesa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Svetu</a:t>
            </a:r>
            <a:r>
              <a:rPr sz="14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članov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Slovenske</a:t>
            </a:r>
            <a:r>
              <a:rPr sz="14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skupnosti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znanosti,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praviloma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dvakrat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letno;</a:t>
            </a:r>
            <a:r>
              <a:rPr sz="14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predstavitev rezultatov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okviru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panelov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SSOZ;</a:t>
            </a:r>
            <a:r>
              <a:rPr sz="14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vse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dejavnosti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strokovnega</a:t>
            </a:r>
            <a:r>
              <a:rPr sz="14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telesa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bodo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povzete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okviru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priporočil</a:t>
            </a:r>
            <a:r>
              <a:rPr sz="14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s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pregledom</a:t>
            </a:r>
            <a:r>
              <a:rPr sz="14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uresničevanja</a:t>
            </a:r>
            <a:r>
              <a:rPr sz="14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ukrepov</a:t>
            </a:r>
            <a:r>
              <a:rPr sz="14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4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393E"/>
                </a:solidFill>
                <a:latin typeface="Calibri"/>
                <a:cs typeface="Calibri"/>
              </a:rPr>
              <a:t>ciljev.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2" y="1050949"/>
            <a:ext cx="62458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SSOZ</a:t>
            </a:r>
            <a:r>
              <a:rPr sz="3200" spc="-70" dirty="0"/>
              <a:t> </a:t>
            </a:r>
            <a:r>
              <a:rPr sz="3200" dirty="0"/>
              <a:t>in</a:t>
            </a:r>
            <a:r>
              <a:rPr sz="3200" spc="-45" dirty="0"/>
              <a:t> </a:t>
            </a:r>
            <a:r>
              <a:rPr sz="3200" dirty="0"/>
              <a:t>Akcijski</a:t>
            </a:r>
            <a:r>
              <a:rPr sz="3200" spc="-70" dirty="0"/>
              <a:t> </a:t>
            </a:r>
            <a:r>
              <a:rPr sz="3200" dirty="0"/>
              <a:t>načrt</a:t>
            </a:r>
            <a:r>
              <a:rPr sz="3200" spc="-55" dirty="0"/>
              <a:t> </a:t>
            </a:r>
            <a:r>
              <a:rPr sz="3200" dirty="0"/>
              <a:t>RISS,</a:t>
            </a:r>
            <a:r>
              <a:rPr sz="3200" spc="-50" dirty="0"/>
              <a:t> </a:t>
            </a:r>
            <a:r>
              <a:rPr sz="3200" dirty="0"/>
              <a:t>Ukrep</a:t>
            </a:r>
            <a:r>
              <a:rPr sz="3200" spc="-50" dirty="0"/>
              <a:t> </a:t>
            </a:r>
            <a:r>
              <a:rPr sz="3200" spc="-25" dirty="0"/>
              <a:t>6.2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37" y="1582793"/>
            <a:ext cx="10712450" cy="502666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4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Organizacija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skupnosti</a:t>
            </a:r>
            <a:endParaRPr sz="2000">
              <a:latin typeface="Calibri"/>
              <a:cs typeface="Calibri"/>
            </a:endParaRPr>
          </a:p>
          <a:p>
            <a:pPr marL="698500" marR="585470" lvl="1" indent="-229235">
              <a:lnSpc>
                <a:spcPct val="110000"/>
              </a:lnSpc>
              <a:spcBef>
                <a:spcPts val="505"/>
              </a:spcBef>
              <a:buClr>
                <a:srgbClr val="68B484"/>
              </a:buClr>
              <a:buFont typeface="Arial MT"/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A6.2.4/1.1: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Identifikacija</a:t>
            </a:r>
            <a:r>
              <a:rPr sz="2000" b="1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deležnikov</a:t>
            </a:r>
            <a:r>
              <a:rPr sz="20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(JRO,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RI,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e-infrastrukture,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knjižnice,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računalniški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centri,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ponudniki</a:t>
            </a:r>
            <a:r>
              <a:rPr sz="20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storitev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raziskovalce,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evropske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mednarodne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RI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iniciative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...)</a:t>
            </a:r>
            <a:endParaRPr sz="2000">
              <a:latin typeface="Calibri"/>
              <a:cs typeface="Calibri"/>
            </a:endParaRPr>
          </a:p>
          <a:p>
            <a:pPr marL="698500" marR="781050" lvl="1" indent="-229235">
              <a:lnSpc>
                <a:spcPct val="110000"/>
              </a:lnSpc>
              <a:spcBef>
                <a:spcPts val="495"/>
              </a:spcBef>
              <a:buClr>
                <a:srgbClr val="68B484"/>
              </a:buClr>
              <a:buFont typeface="Arial MT"/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A6.2.4/2.1: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Dogovor</a:t>
            </a:r>
            <a:r>
              <a:rPr sz="20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o</a:t>
            </a:r>
            <a:r>
              <a:rPr sz="20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sodelovanju</a:t>
            </a:r>
            <a:r>
              <a:rPr sz="2000" b="1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področju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–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nacionalne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iniciative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3393E"/>
                </a:solidFill>
                <a:latin typeface="Calibri"/>
                <a:cs typeface="Calibri"/>
              </a:rPr>
              <a:t>za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Evropski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oblak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–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EOSC.</a:t>
            </a:r>
            <a:endParaRPr sz="20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745"/>
              </a:spcBef>
              <a:buClr>
                <a:srgbClr val="68B484"/>
              </a:buClr>
              <a:buFont typeface="Arial MT"/>
              <a:buChar char="•"/>
              <a:tabLst>
                <a:tab pos="69786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A6.2.4/2.2: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23393E"/>
                </a:solidFill>
                <a:latin typeface="Calibri"/>
                <a:cs typeface="Calibri"/>
              </a:rPr>
              <a:t>Povezovanje</a:t>
            </a:r>
            <a:r>
              <a:rPr sz="20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slovenske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raziskovalne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skupnosti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Evropskim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oblakom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endParaRPr sz="2000">
              <a:latin typeface="Calibri"/>
              <a:cs typeface="Calibri"/>
            </a:endParaRPr>
          </a:p>
          <a:p>
            <a:pPr marL="697865">
              <a:lnSpc>
                <a:spcPct val="100000"/>
              </a:lnSpc>
              <a:spcBef>
                <a:spcPts val="235"/>
              </a:spcBef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–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zastopanje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Slovenije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Association.</a:t>
            </a:r>
            <a:endParaRPr sz="2000">
              <a:latin typeface="Calibri"/>
              <a:cs typeface="Calibri"/>
            </a:endParaRPr>
          </a:p>
          <a:p>
            <a:pPr marL="696595" marR="55244" lvl="1" indent="-226695" algn="just">
              <a:lnSpc>
                <a:spcPct val="110000"/>
              </a:lnSpc>
              <a:spcBef>
                <a:spcPts val="505"/>
              </a:spcBef>
              <a:buClr>
                <a:srgbClr val="68B484"/>
              </a:buClr>
              <a:buFont typeface="Arial MT"/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A6.2.4/2.3: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Ustanovitev</a:t>
            </a:r>
            <a:r>
              <a:rPr sz="2000" b="1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23393E"/>
                </a:solidFill>
                <a:latin typeface="Calibri"/>
                <a:cs typeface="Calibri"/>
              </a:rPr>
              <a:t>koordinacijskega</a:t>
            </a:r>
            <a:r>
              <a:rPr sz="20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telesa</a:t>
            </a:r>
            <a:r>
              <a:rPr sz="20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(Svet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nacionalne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infrastrukture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znanosti, 	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bo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deloval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kot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upravljavsko</a:t>
            </a:r>
            <a:r>
              <a:rPr sz="2000" spc="3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telo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Slovenske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skupnosti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znanosti)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sodelovanje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MVZI</a:t>
            </a:r>
            <a:r>
              <a:rPr sz="20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v 	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smislu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usklajevanja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aktivnosti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nacionalnem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nivoju.</a:t>
            </a:r>
            <a:endParaRPr sz="20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1230"/>
              </a:spcBef>
            </a:pPr>
            <a:r>
              <a:rPr sz="2800" b="1" dirty="0">
                <a:solidFill>
                  <a:srgbClr val="EC7C30"/>
                </a:solidFill>
                <a:latin typeface="Calibri"/>
                <a:cs typeface="Calibri"/>
              </a:rPr>
              <a:t>Svet</a:t>
            </a:r>
            <a:r>
              <a:rPr sz="2800" b="1" spc="-114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EC7C30"/>
                </a:solidFill>
                <a:latin typeface="Calibri"/>
                <a:cs typeface="Calibri"/>
              </a:rPr>
              <a:t>SSOZ</a:t>
            </a:r>
            <a:endParaRPr sz="2800">
              <a:latin typeface="Calibri"/>
              <a:cs typeface="Calibri"/>
            </a:endParaRPr>
          </a:p>
          <a:p>
            <a:pPr marL="18415" marR="5080" algn="ctr">
              <a:lnSpc>
                <a:spcPct val="110000"/>
              </a:lnSpc>
              <a:spcBef>
                <a:spcPts val="1135"/>
              </a:spcBef>
            </a:pP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povezavi:</a:t>
            </a:r>
            <a:r>
              <a:rPr sz="18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Akcijski</a:t>
            </a:r>
            <a:r>
              <a:rPr sz="1800" b="1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načrt</a:t>
            </a:r>
            <a:r>
              <a:rPr sz="18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RISS</a:t>
            </a:r>
            <a:r>
              <a:rPr sz="18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A6.2.1/3.1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18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Vzpostavitev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sveta</a:t>
            </a:r>
            <a:r>
              <a:rPr sz="18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nacionalne</a:t>
            </a:r>
            <a:r>
              <a:rPr sz="18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infrastrukture</a:t>
            </a:r>
            <a:r>
              <a:rPr sz="18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8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podporo razvoju</a:t>
            </a:r>
            <a:r>
              <a:rPr sz="18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nacionalnega</a:t>
            </a:r>
            <a:r>
              <a:rPr sz="18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ekosistema</a:t>
            </a:r>
            <a:r>
              <a:rPr sz="18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infrastrukture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8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23393E"/>
                </a:solidFill>
                <a:latin typeface="Calibri"/>
                <a:cs typeface="Calibri"/>
              </a:rPr>
              <a:t>A6.2.4/2.3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2" y="1050949"/>
            <a:ext cx="62458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SSOZ</a:t>
            </a:r>
            <a:r>
              <a:rPr sz="3200" spc="-70" dirty="0"/>
              <a:t> </a:t>
            </a:r>
            <a:r>
              <a:rPr sz="3200" dirty="0"/>
              <a:t>in</a:t>
            </a:r>
            <a:r>
              <a:rPr sz="3200" spc="-45" dirty="0"/>
              <a:t> </a:t>
            </a:r>
            <a:r>
              <a:rPr sz="3200" dirty="0"/>
              <a:t>Akcijski</a:t>
            </a:r>
            <a:r>
              <a:rPr sz="3200" spc="-70" dirty="0"/>
              <a:t> </a:t>
            </a:r>
            <a:r>
              <a:rPr sz="3200" dirty="0"/>
              <a:t>načrt</a:t>
            </a:r>
            <a:r>
              <a:rPr sz="3200" spc="-55" dirty="0"/>
              <a:t> </a:t>
            </a:r>
            <a:r>
              <a:rPr sz="3200" dirty="0"/>
              <a:t>RISS,</a:t>
            </a:r>
            <a:r>
              <a:rPr sz="3200" spc="-50" dirty="0"/>
              <a:t> </a:t>
            </a:r>
            <a:r>
              <a:rPr sz="3200" dirty="0"/>
              <a:t>Ukrep</a:t>
            </a:r>
            <a:r>
              <a:rPr sz="3200" spc="-50" dirty="0"/>
              <a:t> </a:t>
            </a:r>
            <a:r>
              <a:rPr sz="3200" spc="-25" dirty="0"/>
              <a:t>6.2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615437" y="2380992"/>
            <a:ext cx="89535" cy="28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5"/>
              </a:lnSpc>
            </a:pPr>
            <a:r>
              <a:rPr sz="2000" spc="-50" dirty="0">
                <a:solidFill>
                  <a:srgbClr val="68B484"/>
                </a:solidFill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6350" y="5943346"/>
            <a:ext cx="12204700" cy="819150"/>
            <a:chOff x="-6350" y="5943346"/>
            <a:chExt cx="12204700" cy="819150"/>
          </a:xfrm>
        </p:grpSpPr>
        <p:sp>
          <p:nvSpPr>
            <p:cNvPr id="5" name="object 5"/>
            <p:cNvSpPr/>
            <p:nvPr/>
          </p:nvSpPr>
          <p:spPr>
            <a:xfrm>
              <a:off x="0" y="5949683"/>
              <a:ext cx="12192000" cy="806450"/>
            </a:xfrm>
            <a:custGeom>
              <a:avLst/>
              <a:gdLst/>
              <a:ahLst/>
              <a:cxnLst/>
              <a:rect l="l" t="t" r="r" b="b"/>
              <a:pathLst>
                <a:path w="12192000" h="806450">
                  <a:moveTo>
                    <a:pt x="12192000" y="0"/>
                  </a:moveTo>
                  <a:lnTo>
                    <a:pt x="0" y="0"/>
                  </a:lnTo>
                  <a:lnTo>
                    <a:pt x="0" y="806208"/>
                  </a:lnTo>
                  <a:lnTo>
                    <a:pt x="12192000" y="80620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949696"/>
              <a:ext cx="12192000" cy="806450"/>
            </a:xfrm>
            <a:custGeom>
              <a:avLst/>
              <a:gdLst/>
              <a:ahLst/>
              <a:cxnLst/>
              <a:rect l="l" t="t" r="r" b="b"/>
              <a:pathLst>
                <a:path w="12192000" h="806450">
                  <a:moveTo>
                    <a:pt x="0" y="0"/>
                  </a:moveTo>
                  <a:lnTo>
                    <a:pt x="12192000" y="0"/>
                  </a:lnTo>
                  <a:lnTo>
                    <a:pt x="12192000" y="806195"/>
                  </a:lnTo>
                  <a:lnTo>
                    <a:pt x="0" y="80619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0198" y="6050221"/>
            <a:ext cx="11550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7335" marR="5080" indent="-279527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Predlog: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Občasno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strokovno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delo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pripravo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pravilnika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poslovnika</a:t>
            </a:r>
            <a:r>
              <a:rPr sz="18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Slovenske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skupnosti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odprte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znanosti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drugih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aktov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SSOZ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(npr.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kriterijev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uvrščanje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katalog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storitev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servisov)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6350" y="2258314"/>
            <a:ext cx="12204700" cy="412115"/>
            <a:chOff x="-6350" y="2258314"/>
            <a:chExt cx="12204700" cy="412115"/>
          </a:xfrm>
        </p:grpSpPr>
        <p:sp>
          <p:nvSpPr>
            <p:cNvPr id="9" name="object 9"/>
            <p:cNvSpPr/>
            <p:nvPr/>
          </p:nvSpPr>
          <p:spPr>
            <a:xfrm>
              <a:off x="0" y="2264651"/>
              <a:ext cx="12192000" cy="399415"/>
            </a:xfrm>
            <a:custGeom>
              <a:avLst/>
              <a:gdLst/>
              <a:ahLst/>
              <a:cxnLst/>
              <a:rect l="l" t="t" r="r" b="b"/>
              <a:pathLst>
                <a:path w="12192000" h="399414">
                  <a:moveTo>
                    <a:pt x="12192000" y="0"/>
                  </a:moveTo>
                  <a:lnTo>
                    <a:pt x="0" y="0"/>
                  </a:lnTo>
                  <a:lnTo>
                    <a:pt x="0" y="399300"/>
                  </a:lnTo>
                  <a:lnTo>
                    <a:pt x="12192000" y="3993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2264664"/>
              <a:ext cx="12192000" cy="399415"/>
            </a:xfrm>
            <a:custGeom>
              <a:avLst/>
              <a:gdLst/>
              <a:ahLst/>
              <a:cxnLst/>
              <a:rect l="l" t="t" r="r" b="b"/>
              <a:pathLst>
                <a:path w="12192000" h="399414">
                  <a:moveTo>
                    <a:pt x="0" y="0"/>
                  </a:moveTo>
                  <a:lnTo>
                    <a:pt x="12192000" y="0"/>
                  </a:lnTo>
                  <a:lnTo>
                    <a:pt x="12192000" y="399288"/>
                  </a:lnTo>
                  <a:lnTo>
                    <a:pt x="0" y="39928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16937" y="1650763"/>
            <a:ext cx="10718800" cy="4076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243840" indent="-228600">
              <a:lnSpc>
                <a:spcPct val="110000"/>
              </a:lnSpc>
              <a:spcBef>
                <a:spcPts val="10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A6.2.4/3.1:</a:t>
            </a:r>
            <a:r>
              <a:rPr sz="18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Vzpostavitev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stalne</a:t>
            </a:r>
            <a:r>
              <a:rPr sz="18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23393E"/>
                </a:solidFill>
                <a:latin typeface="Calibri"/>
                <a:cs typeface="Calibri"/>
              </a:rPr>
              <a:t>strokovne</a:t>
            </a:r>
            <a:r>
              <a:rPr sz="18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800" b="1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23393E"/>
                </a:solidFill>
                <a:latin typeface="Calibri"/>
                <a:cs typeface="Calibri"/>
              </a:rPr>
              <a:t>administrativne</a:t>
            </a:r>
            <a:r>
              <a:rPr sz="18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podpore</a:t>
            </a:r>
            <a:r>
              <a:rPr sz="18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23393E"/>
                </a:solidFill>
                <a:latin typeface="Calibri"/>
                <a:cs typeface="Calibri"/>
              </a:rPr>
              <a:t>SSOZ</a:t>
            </a:r>
            <a:r>
              <a:rPr sz="1800" b="1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 vzdržno financiranje</a:t>
            </a:r>
            <a:r>
              <a:rPr sz="18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nacionalne skupnosti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1694180">
              <a:lnSpc>
                <a:spcPct val="100000"/>
              </a:lnSpc>
              <a:spcBef>
                <a:spcPts val="35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Predlog: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ustanovitev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podporne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pisarne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koordinacija</a:t>
            </a: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SSOZ</a:t>
            </a:r>
            <a:r>
              <a:rPr sz="1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(UM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UKM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Arnes)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sz="1800" dirty="0">
                <a:latin typeface="Calibri"/>
                <a:cs typeface="Calibri"/>
              </a:rPr>
              <a:t>Upravljanje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SSOZ: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121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Pravilnik</a:t>
            </a:r>
            <a:r>
              <a:rPr sz="1800" b="1" spc="-5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SSOZ</a:t>
            </a:r>
            <a:r>
              <a:rPr sz="1800" b="1" spc="35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20" dirty="0">
                <a:latin typeface="Calibri"/>
                <a:cs typeface="Calibri"/>
              </a:rPr>
              <a:t> vsebinsko/postopkovno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dopolnjen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Dogovor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sodelovanju.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ct val="110000"/>
              </a:lnSpc>
              <a:spcBef>
                <a:spcPts val="100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Iz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dogovora: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Natančnejša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pravila,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določajo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delovanje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SSOZ,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ureja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poslovnik</a:t>
            </a:r>
            <a:r>
              <a:rPr sz="1800" b="1" spc="-4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SSOZ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ki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sprejme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Svet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SSOZ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več </a:t>
            </a:r>
            <a:r>
              <a:rPr sz="1800" dirty="0">
                <a:latin typeface="Calibri"/>
                <a:cs typeface="Calibri"/>
              </a:rPr>
              <a:t>kot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polovico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glasov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navzočih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članov.</a:t>
            </a:r>
            <a:endParaRPr sz="1800">
              <a:latin typeface="Calibri"/>
              <a:cs typeface="Calibri"/>
            </a:endParaRPr>
          </a:p>
          <a:p>
            <a:pPr marL="240665" marR="102235" indent="-228600">
              <a:lnSpc>
                <a:spcPct val="110000"/>
              </a:lnSpc>
              <a:spcBef>
                <a:spcPts val="1005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A6.2.4/3.2:</a:t>
            </a:r>
            <a:r>
              <a:rPr sz="18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Vzpostavitev</a:t>
            </a:r>
            <a:r>
              <a:rPr sz="18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 vzdrževanje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kataloga</a:t>
            </a:r>
            <a:r>
              <a:rPr sz="1800" b="1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SSOZ</a:t>
            </a:r>
            <a:r>
              <a:rPr sz="1800" b="1" spc="-4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nacionalnih </a:t>
            </a:r>
            <a:r>
              <a:rPr sz="1800" spc="-25" dirty="0">
                <a:solidFill>
                  <a:srgbClr val="23393E"/>
                </a:solidFill>
                <a:latin typeface="Calibri"/>
                <a:cs typeface="Calibri"/>
              </a:rPr>
              <a:t>storitev,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RI</a:t>
            </a:r>
            <a:r>
              <a:rPr sz="18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8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drugih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orodij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ter</a:t>
            </a:r>
            <a:r>
              <a:rPr sz="18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izobraževanj</a:t>
            </a:r>
            <a:r>
              <a:rPr sz="18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393E"/>
                </a:solidFill>
                <a:latin typeface="Calibri"/>
                <a:cs typeface="Calibri"/>
              </a:rPr>
              <a:t>in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usposabljanj</a:t>
            </a:r>
            <a:r>
              <a:rPr sz="18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8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odprtem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dostopu.</a:t>
            </a:r>
            <a:endParaRPr sz="1800">
              <a:latin typeface="Calibri"/>
              <a:cs typeface="Calibri"/>
            </a:endParaRPr>
          </a:p>
          <a:p>
            <a:pPr marL="241300" marR="81915" indent="-229235">
              <a:lnSpc>
                <a:spcPct val="110000"/>
              </a:lnSpc>
              <a:spcBef>
                <a:spcPts val="994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A6.2.4/3.3:</a:t>
            </a:r>
            <a:r>
              <a:rPr sz="18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Vključevanje</a:t>
            </a:r>
            <a:r>
              <a:rPr sz="1800" b="1" spc="-5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nacionalnih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23393E"/>
                </a:solidFill>
                <a:latin typeface="Calibri"/>
                <a:cs typeface="Calibri"/>
              </a:rPr>
              <a:t>storitev,</a:t>
            </a:r>
            <a:r>
              <a:rPr sz="18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RI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drugih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orodij</a:t>
            </a:r>
            <a:r>
              <a:rPr sz="18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8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odprtem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dostopu</a:t>
            </a:r>
            <a:r>
              <a:rPr sz="18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18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katalog</a:t>
            </a:r>
            <a:r>
              <a:rPr sz="18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23393E"/>
                </a:solidFill>
                <a:latin typeface="Calibri"/>
                <a:cs typeface="Calibri"/>
              </a:rPr>
              <a:t>Evropskega</a:t>
            </a:r>
            <a:r>
              <a:rPr sz="18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oblaka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18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18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23393E"/>
                </a:solidFill>
                <a:latin typeface="Calibri"/>
                <a:cs typeface="Calibri"/>
              </a:rPr>
              <a:t>(EOSC).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7" y="1233829"/>
            <a:ext cx="9301480" cy="897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670"/>
              </a:lnSpc>
              <a:spcBef>
                <a:spcPts val="105"/>
              </a:spcBef>
            </a:pPr>
            <a:r>
              <a:rPr sz="3200" spc="-10" dirty="0"/>
              <a:t>Evropski</a:t>
            </a:r>
            <a:r>
              <a:rPr sz="3200" spc="-100" dirty="0"/>
              <a:t> </a:t>
            </a:r>
            <a:r>
              <a:rPr sz="3200" spc="-20" dirty="0"/>
              <a:t>raziskovalni</a:t>
            </a:r>
            <a:r>
              <a:rPr sz="3200" spc="-95" dirty="0"/>
              <a:t> </a:t>
            </a:r>
            <a:r>
              <a:rPr sz="3200" spc="-10" dirty="0"/>
              <a:t>prostor</a:t>
            </a:r>
            <a:endParaRPr sz="3200"/>
          </a:p>
          <a:p>
            <a:pPr marL="12700">
              <a:lnSpc>
                <a:spcPts val="3190"/>
              </a:lnSpc>
            </a:pP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skupno</a:t>
            </a:r>
            <a:r>
              <a:rPr sz="2800"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prizadevanje</a:t>
            </a:r>
            <a:r>
              <a:rPr sz="2800" b="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na</a:t>
            </a:r>
            <a:r>
              <a:rPr sz="2800" b="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področju</a:t>
            </a:r>
            <a:r>
              <a:rPr sz="2800" b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40" dirty="0">
                <a:solidFill>
                  <a:srgbClr val="000000"/>
                </a:solidFill>
                <a:latin typeface="Calibri"/>
                <a:cs typeface="Calibri"/>
              </a:rPr>
              <a:t>raziskav,</a:t>
            </a:r>
            <a:r>
              <a:rPr sz="2800" b="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inovacij</a:t>
            </a:r>
            <a:r>
              <a:rPr sz="2800" b="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sz="2800" b="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tehnologije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60677" y="2439670"/>
            <a:ext cx="1541780" cy="864869"/>
            <a:chOff x="1360677" y="2439670"/>
            <a:chExt cx="1541780" cy="864869"/>
          </a:xfrm>
        </p:grpSpPr>
        <p:sp>
          <p:nvSpPr>
            <p:cNvPr id="4" name="object 4"/>
            <p:cNvSpPr/>
            <p:nvPr/>
          </p:nvSpPr>
          <p:spPr>
            <a:xfrm>
              <a:off x="1898904" y="2871216"/>
              <a:ext cx="848994" cy="1905"/>
            </a:xfrm>
            <a:custGeom>
              <a:avLst/>
              <a:gdLst/>
              <a:ahLst/>
              <a:cxnLst/>
              <a:rect l="l" t="t" r="r" b="b"/>
              <a:pathLst>
                <a:path w="848994" h="1905">
                  <a:moveTo>
                    <a:pt x="848868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848868" y="1524"/>
                  </a:lnTo>
                  <a:lnTo>
                    <a:pt x="848868" y="0"/>
                  </a:lnTo>
                  <a:close/>
                </a:path>
              </a:pathLst>
            </a:custGeom>
            <a:solidFill>
              <a:srgbClr val="D3E4D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98904" y="2871216"/>
              <a:ext cx="848994" cy="1905"/>
            </a:xfrm>
            <a:custGeom>
              <a:avLst/>
              <a:gdLst/>
              <a:ahLst/>
              <a:cxnLst/>
              <a:rect l="l" t="t" r="r" b="b"/>
              <a:pathLst>
                <a:path w="848994" h="1905">
                  <a:moveTo>
                    <a:pt x="0" y="0"/>
                  </a:moveTo>
                  <a:lnTo>
                    <a:pt x="848868" y="0"/>
                  </a:lnTo>
                  <a:lnTo>
                    <a:pt x="848868" y="1524"/>
                  </a:lnTo>
                  <a:lnTo>
                    <a:pt x="0" y="152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3E4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713" y="2793238"/>
              <a:ext cx="110236" cy="1955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67027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69" h="852170">
                  <a:moveTo>
                    <a:pt x="425958" y="0"/>
                  </a:moveTo>
                  <a:lnTo>
                    <a:pt x="379544" y="2499"/>
                  </a:lnTo>
                  <a:lnTo>
                    <a:pt x="334578" y="9824"/>
                  </a:lnTo>
                  <a:lnTo>
                    <a:pt x="291320" y="21715"/>
                  </a:lnTo>
                  <a:lnTo>
                    <a:pt x="250029" y="37911"/>
                  </a:lnTo>
                  <a:lnTo>
                    <a:pt x="210966" y="58154"/>
                  </a:lnTo>
                  <a:lnTo>
                    <a:pt x="174390" y="82183"/>
                  </a:lnTo>
                  <a:lnTo>
                    <a:pt x="140561" y="109739"/>
                  </a:lnTo>
                  <a:lnTo>
                    <a:pt x="109739" y="140561"/>
                  </a:lnTo>
                  <a:lnTo>
                    <a:pt x="82183" y="174390"/>
                  </a:lnTo>
                  <a:lnTo>
                    <a:pt x="58154" y="210966"/>
                  </a:lnTo>
                  <a:lnTo>
                    <a:pt x="37911" y="250029"/>
                  </a:lnTo>
                  <a:lnTo>
                    <a:pt x="21715" y="291320"/>
                  </a:lnTo>
                  <a:lnTo>
                    <a:pt x="9824" y="334578"/>
                  </a:lnTo>
                  <a:lnTo>
                    <a:pt x="2499" y="379544"/>
                  </a:lnTo>
                  <a:lnTo>
                    <a:pt x="0" y="425958"/>
                  </a:lnTo>
                  <a:lnTo>
                    <a:pt x="2499" y="472371"/>
                  </a:lnTo>
                  <a:lnTo>
                    <a:pt x="9824" y="517337"/>
                  </a:lnTo>
                  <a:lnTo>
                    <a:pt x="21715" y="560595"/>
                  </a:lnTo>
                  <a:lnTo>
                    <a:pt x="37911" y="601886"/>
                  </a:lnTo>
                  <a:lnTo>
                    <a:pt x="58154" y="640949"/>
                  </a:lnTo>
                  <a:lnTo>
                    <a:pt x="82183" y="677525"/>
                  </a:lnTo>
                  <a:lnTo>
                    <a:pt x="109739" y="711354"/>
                  </a:lnTo>
                  <a:lnTo>
                    <a:pt x="140561" y="742176"/>
                  </a:lnTo>
                  <a:lnTo>
                    <a:pt x="174390" y="769732"/>
                  </a:lnTo>
                  <a:lnTo>
                    <a:pt x="210966" y="793761"/>
                  </a:lnTo>
                  <a:lnTo>
                    <a:pt x="250029" y="814004"/>
                  </a:lnTo>
                  <a:lnTo>
                    <a:pt x="291320" y="830200"/>
                  </a:lnTo>
                  <a:lnTo>
                    <a:pt x="334578" y="842091"/>
                  </a:lnTo>
                  <a:lnTo>
                    <a:pt x="379544" y="849416"/>
                  </a:lnTo>
                  <a:lnTo>
                    <a:pt x="425958" y="851916"/>
                  </a:lnTo>
                  <a:lnTo>
                    <a:pt x="472371" y="849416"/>
                  </a:lnTo>
                  <a:lnTo>
                    <a:pt x="517337" y="842091"/>
                  </a:lnTo>
                  <a:lnTo>
                    <a:pt x="560595" y="830200"/>
                  </a:lnTo>
                  <a:lnTo>
                    <a:pt x="601886" y="814004"/>
                  </a:lnTo>
                  <a:lnTo>
                    <a:pt x="640949" y="793761"/>
                  </a:lnTo>
                  <a:lnTo>
                    <a:pt x="677525" y="769732"/>
                  </a:lnTo>
                  <a:lnTo>
                    <a:pt x="711354" y="742176"/>
                  </a:lnTo>
                  <a:lnTo>
                    <a:pt x="742176" y="711354"/>
                  </a:lnTo>
                  <a:lnTo>
                    <a:pt x="769732" y="677525"/>
                  </a:lnTo>
                  <a:lnTo>
                    <a:pt x="793761" y="640949"/>
                  </a:lnTo>
                  <a:lnTo>
                    <a:pt x="814004" y="601886"/>
                  </a:lnTo>
                  <a:lnTo>
                    <a:pt x="830200" y="560595"/>
                  </a:lnTo>
                  <a:lnTo>
                    <a:pt x="842091" y="517337"/>
                  </a:lnTo>
                  <a:lnTo>
                    <a:pt x="849416" y="472371"/>
                  </a:lnTo>
                  <a:lnTo>
                    <a:pt x="851916" y="425958"/>
                  </a:lnTo>
                  <a:lnTo>
                    <a:pt x="849416" y="379544"/>
                  </a:lnTo>
                  <a:lnTo>
                    <a:pt x="842091" y="334578"/>
                  </a:lnTo>
                  <a:lnTo>
                    <a:pt x="830200" y="291320"/>
                  </a:lnTo>
                  <a:lnTo>
                    <a:pt x="814004" y="250029"/>
                  </a:lnTo>
                  <a:lnTo>
                    <a:pt x="793761" y="210966"/>
                  </a:lnTo>
                  <a:lnTo>
                    <a:pt x="769732" y="174390"/>
                  </a:lnTo>
                  <a:lnTo>
                    <a:pt x="742176" y="140561"/>
                  </a:lnTo>
                  <a:lnTo>
                    <a:pt x="711354" y="109739"/>
                  </a:lnTo>
                  <a:lnTo>
                    <a:pt x="677525" y="82183"/>
                  </a:lnTo>
                  <a:lnTo>
                    <a:pt x="640949" y="58154"/>
                  </a:lnTo>
                  <a:lnTo>
                    <a:pt x="601886" y="37911"/>
                  </a:lnTo>
                  <a:lnTo>
                    <a:pt x="560595" y="21715"/>
                  </a:lnTo>
                  <a:lnTo>
                    <a:pt x="517337" y="9824"/>
                  </a:lnTo>
                  <a:lnTo>
                    <a:pt x="472371" y="2499"/>
                  </a:lnTo>
                  <a:lnTo>
                    <a:pt x="425958" y="0"/>
                  </a:lnTo>
                  <a:close/>
                </a:path>
              </a:pathLst>
            </a:custGeom>
            <a:solidFill>
              <a:srgbClr val="398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67027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69" h="852170">
                  <a:moveTo>
                    <a:pt x="0" y="425958"/>
                  </a:moveTo>
                  <a:lnTo>
                    <a:pt x="2499" y="379544"/>
                  </a:lnTo>
                  <a:lnTo>
                    <a:pt x="9824" y="334578"/>
                  </a:lnTo>
                  <a:lnTo>
                    <a:pt x="21715" y="291320"/>
                  </a:lnTo>
                  <a:lnTo>
                    <a:pt x="37911" y="250029"/>
                  </a:lnTo>
                  <a:lnTo>
                    <a:pt x="58154" y="210966"/>
                  </a:lnTo>
                  <a:lnTo>
                    <a:pt x="82183" y="174390"/>
                  </a:lnTo>
                  <a:lnTo>
                    <a:pt x="109739" y="140561"/>
                  </a:lnTo>
                  <a:lnTo>
                    <a:pt x="140561" y="109739"/>
                  </a:lnTo>
                  <a:lnTo>
                    <a:pt x="174390" y="82183"/>
                  </a:lnTo>
                  <a:lnTo>
                    <a:pt x="210966" y="58154"/>
                  </a:lnTo>
                  <a:lnTo>
                    <a:pt x="250029" y="37911"/>
                  </a:lnTo>
                  <a:lnTo>
                    <a:pt x="291320" y="21715"/>
                  </a:lnTo>
                  <a:lnTo>
                    <a:pt x="334578" y="9824"/>
                  </a:lnTo>
                  <a:lnTo>
                    <a:pt x="379544" y="2499"/>
                  </a:lnTo>
                  <a:lnTo>
                    <a:pt x="425958" y="0"/>
                  </a:lnTo>
                  <a:lnTo>
                    <a:pt x="472371" y="2499"/>
                  </a:lnTo>
                  <a:lnTo>
                    <a:pt x="517337" y="9824"/>
                  </a:lnTo>
                  <a:lnTo>
                    <a:pt x="560595" y="21715"/>
                  </a:lnTo>
                  <a:lnTo>
                    <a:pt x="601886" y="37911"/>
                  </a:lnTo>
                  <a:lnTo>
                    <a:pt x="640949" y="58154"/>
                  </a:lnTo>
                  <a:lnTo>
                    <a:pt x="677525" y="82183"/>
                  </a:lnTo>
                  <a:lnTo>
                    <a:pt x="711354" y="109739"/>
                  </a:lnTo>
                  <a:lnTo>
                    <a:pt x="742176" y="140561"/>
                  </a:lnTo>
                  <a:lnTo>
                    <a:pt x="769732" y="174390"/>
                  </a:lnTo>
                  <a:lnTo>
                    <a:pt x="793761" y="210966"/>
                  </a:lnTo>
                  <a:lnTo>
                    <a:pt x="814004" y="250029"/>
                  </a:lnTo>
                  <a:lnTo>
                    <a:pt x="830200" y="291320"/>
                  </a:lnTo>
                  <a:lnTo>
                    <a:pt x="842091" y="334578"/>
                  </a:lnTo>
                  <a:lnTo>
                    <a:pt x="849416" y="379544"/>
                  </a:lnTo>
                  <a:lnTo>
                    <a:pt x="851916" y="425958"/>
                  </a:lnTo>
                  <a:lnTo>
                    <a:pt x="849416" y="472371"/>
                  </a:lnTo>
                  <a:lnTo>
                    <a:pt x="842091" y="517337"/>
                  </a:lnTo>
                  <a:lnTo>
                    <a:pt x="830200" y="560595"/>
                  </a:lnTo>
                  <a:lnTo>
                    <a:pt x="814004" y="601886"/>
                  </a:lnTo>
                  <a:lnTo>
                    <a:pt x="793761" y="640949"/>
                  </a:lnTo>
                  <a:lnTo>
                    <a:pt x="769732" y="677525"/>
                  </a:lnTo>
                  <a:lnTo>
                    <a:pt x="742176" y="711354"/>
                  </a:lnTo>
                  <a:lnTo>
                    <a:pt x="711354" y="742176"/>
                  </a:lnTo>
                  <a:lnTo>
                    <a:pt x="677525" y="769732"/>
                  </a:lnTo>
                  <a:lnTo>
                    <a:pt x="640949" y="793761"/>
                  </a:lnTo>
                  <a:lnTo>
                    <a:pt x="601886" y="814004"/>
                  </a:lnTo>
                  <a:lnTo>
                    <a:pt x="560595" y="830200"/>
                  </a:lnTo>
                  <a:lnTo>
                    <a:pt x="517337" y="842091"/>
                  </a:lnTo>
                  <a:lnTo>
                    <a:pt x="472371" y="849416"/>
                  </a:lnTo>
                  <a:lnTo>
                    <a:pt x="425958" y="851916"/>
                  </a:lnTo>
                  <a:lnTo>
                    <a:pt x="379544" y="849416"/>
                  </a:lnTo>
                  <a:lnTo>
                    <a:pt x="334578" y="842091"/>
                  </a:lnTo>
                  <a:lnTo>
                    <a:pt x="291320" y="830200"/>
                  </a:lnTo>
                  <a:lnTo>
                    <a:pt x="250029" y="814004"/>
                  </a:lnTo>
                  <a:lnTo>
                    <a:pt x="210966" y="793761"/>
                  </a:lnTo>
                  <a:lnTo>
                    <a:pt x="174390" y="769732"/>
                  </a:lnTo>
                  <a:lnTo>
                    <a:pt x="140561" y="742176"/>
                  </a:lnTo>
                  <a:lnTo>
                    <a:pt x="109739" y="711354"/>
                  </a:lnTo>
                  <a:lnTo>
                    <a:pt x="82183" y="677525"/>
                  </a:lnTo>
                  <a:lnTo>
                    <a:pt x="58154" y="640949"/>
                  </a:lnTo>
                  <a:lnTo>
                    <a:pt x="37911" y="601886"/>
                  </a:lnTo>
                  <a:lnTo>
                    <a:pt x="21715" y="560595"/>
                  </a:lnTo>
                  <a:lnTo>
                    <a:pt x="9824" y="517337"/>
                  </a:lnTo>
                  <a:lnTo>
                    <a:pt x="2499" y="472371"/>
                  </a:lnTo>
                  <a:lnTo>
                    <a:pt x="0" y="425958"/>
                  </a:lnTo>
                  <a:close/>
                </a:path>
              </a:pathLst>
            </a:custGeom>
            <a:ln w="12700">
              <a:solidFill>
                <a:srgbClr val="3967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33374" y="3456176"/>
            <a:ext cx="1920875" cy="2777490"/>
            <a:chOff x="833374" y="3456176"/>
            <a:chExt cx="1920875" cy="2777490"/>
          </a:xfrm>
        </p:grpSpPr>
        <p:sp>
          <p:nvSpPr>
            <p:cNvPr id="10" name="object 10"/>
            <p:cNvSpPr/>
            <p:nvPr/>
          </p:nvSpPr>
          <p:spPr>
            <a:xfrm>
              <a:off x="839724" y="3462526"/>
              <a:ext cx="1908175" cy="2764790"/>
            </a:xfrm>
            <a:custGeom>
              <a:avLst/>
              <a:gdLst/>
              <a:ahLst/>
              <a:cxnLst/>
              <a:rect l="l" t="t" r="r" b="b"/>
              <a:pathLst>
                <a:path w="1908175" h="2764790">
                  <a:moveTo>
                    <a:pt x="954024" y="0"/>
                  </a:moveTo>
                  <a:lnTo>
                    <a:pt x="572414" y="381609"/>
                  </a:lnTo>
                  <a:lnTo>
                    <a:pt x="0" y="381609"/>
                  </a:lnTo>
                  <a:lnTo>
                    <a:pt x="0" y="2764536"/>
                  </a:lnTo>
                  <a:lnTo>
                    <a:pt x="1908048" y="2764536"/>
                  </a:lnTo>
                  <a:lnTo>
                    <a:pt x="1908048" y="381609"/>
                  </a:lnTo>
                  <a:lnTo>
                    <a:pt x="1335633" y="381609"/>
                  </a:lnTo>
                  <a:lnTo>
                    <a:pt x="954024" y="0"/>
                  </a:lnTo>
                  <a:close/>
                </a:path>
              </a:pathLst>
            </a:custGeom>
            <a:solidFill>
              <a:srgbClr val="DEEEF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9724" y="3462526"/>
              <a:ext cx="1908175" cy="2764790"/>
            </a:xfrm>
            <a:custGeom>
              <a:avLst/>
              <a:gdLst/>
              <a:ahLst/>
              <a:cxnLst/>
              <a:rect l="l" t="t" r="r" b="b"/>
              <a:pathLst>
                <a:path w="1908175" h="2764790">
                  <a:moveTo>
                    <a:pt x="0" y="381609"/>
                  </a:moveTo>
                  <a:lnTo>
                    <a:pt x="572414" y="381609"/>
                  </a:lnTo>
                  <a:lnTo>
                    <a:pt x="954024" y="0"/>
                  </a:lnTo>
                  <a:lnTo>
                    <a:pt x="1335633" y="381609"/>
                  </a:lnTo>
                  <a:lnTo>
                    <a:pt x="1908048" y="381609"/>
                  </a:lnTo>
                  <a:lnTo>
                    <a:pt x="1908048" y="2764536"/>
                  </a:lnTo>
                  <a:lnTo>
                    <a:pt x="0" y="2764536"/>
                  </a:lnTo>
                  <a:lnTo>
                    <a:pt x="0" y="381609"/>
                  </a:lnTo>
                  <a:close/>
                </a:path>
              </a:pathLst>
            </a:custGeom>
            <a:ln w="12700">
              <a:solidFill>
                <a:srgbClr val="D2E4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77270" y="3970835"/>
            <a:ext cx="1527175" cy="205105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20"/>
              </a:spcBef>
            </a:pPr>
            <a:r>
              <a:rPr sz="1200" spc="-10" dirty="0">
                <a:latin typeface="Calibri"/>
                <a:cs typeface="Calibri"/>
              </a:rPr>
              <a:t>Evropa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je </a:t>
            </a:r>
            <a:r>
              <a:rPr sz="1200" b="1" dirty="0">
                <a:latin typeface="Calibri"/>
                <a:cs typeface="Calibri"/>
              </a:rPr>
              <a:t>z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določili financiranja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nove </a:t>
            </a:r>
            <a:r>
              <a:rPr sz="1200" spc="-10" dirty="0">
                <a:latin typeface="Calibri"/>
                <a:cs typeface="Calibri"/>
              </a:rPr>
              <a:t>raziskovalne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finančne perspektive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Obzorje Evropa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 </a:t>
            </a:r>
            <a:r>
              <a:rPr sz="1200" b="1" spc="-10" dirty="0">
                <a:latin typeface="Calibri"/>
                <a:cs typeface="Calibri"/>
              </a:rPr>
              <a:t>strateškimi </a:t>
            </a:r>
            <a:r>
              <a:rPr sz="1200" b="1" dirty="0">
                <a:latin typeface="Calibri"/>
                <a:cs typeface="Calibri"/>
              </a:rPr>
              <a:t>smernicami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za </a:t>
            </a:r>
            <a:r>
              <a:rPr sz="1200" spc="-10" dirty="0">
                <a:latin typeface="Calibri"/>
                <a:cs typeface="Calibri"/>
              </a:rPr>
              <a:t>oblikovanje prenovljenega</a:t>
            </a:r>
            <a:r>
              <a:rPr sz="1200" spc="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skupnega Evropskega raziskovalnega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prostora zavezala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k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načelom </a:t>
            </a:r>
            <a:r>
              <a:rPr sz="1200" b="1" dirty="0">
                <a:latin typeface="Calibri"/>
                <a:cs typeface="Calibri"/>
              </a:rPr>
              <a:t>odprte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znanost</a:t>
            </a:r>
            <a:r>
              <a:rPr sz="1200" spc="-1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53257" y="2439670"/>
            <a:ext cx="2068830" cy="864869"/>
            <a:chOff x="2953257" y="2439670"/>
            <a:chExt cx="2068830" cy="864869"/>
          </a:xfrm>
        </p:grpSpPr>
        <p:sp>
          <p:nvSpPr>
            <p:cNvPr id="14" name="object 14"/>
            <p:cNvSpPr/>
            <p:nvPr/>
          </p:nvSpPr>
          <p:spPr>
            <a:xfrm>
              <a:off x="2959607" y="2871216"/>
              <a:ext cx="1906905" cy="1905"/>
            </a:xfrm>
            <a:custGeom>
              <a:avLst/>
              <a:gdLst/>
              <a:ahLst/>
              <a:cxnLst/>
              <a:rect l="l" t="t" r="r" b="b"/>
              <a:pathLst>
                <a:path w="1906904" h="1905">
                  <a:moveTo>
                    <a:pt x="1906523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906523" y="1524"/>
                  </a:lnTo>
                  <a:lnTo>
                    <a:pt x="1906523" y="0"/>
                  </a:lnTo>
                  <a:close/>
                </a:path>
              </a:pathLst>
            </a:custGeom>
            <a:solidFill>
              <a:srgbClr val="D2E4D6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59607" y="2871216"/>
              <a:ext cx="1906905" cy="1905"/>
            </a:xfrm>
            <a:custGeom>
              <a:avLst/>
              <a:gdLst/>
              <a:ahLst/>
              <a:cxnLst/>
              <a:rect l="l" t="t" r="r" b="b"/>
              <a:pathLst>
                <a:path w="1906904" h="1905">
                  <a:moveTo>
                    <a:pt x="0" y="0"/>
                  </a:moveTo>
                  <a:lnTo>
                    <a:pt x="1906523" y="0"/>
                  </a:lnTo>
                  <a:lnTo>
                    <a:pt x="1906523" y="1524"/>
                  </a:lnTo>
                  <a:lnTo>
                    <a:pt x="0" y="152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2E4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1597" y="2793238"/>
              <a:ext cx="110236" cy="1955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486911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425958" y="0"/>
                  </a:moveTo>
                  <a:lnTo>
                    <a:pt x="379544" y="2499"/>
                  </a:lnTo>
                  <a:lnTo>
                    <a:pt x="334578" y="9824"/>
                  </a:lnTo>
                  <a:lnTo>
                    <a:pt x="291320" y="21715"/>
                  </a:lnTo>
                  <a:lnTo>
                    <a:pt x="250029" y="37911"/>
                  </a:lnTo>
                  <a:lnTo>
                    <a:pt x="210966" y="58154"/>
                  </a:lnTo>
                  <a:lnTo>
                    <a:pt x="174390" y="82183"/>
                  </a:lnTo>
                  <a:lnTo>
                    <a:pt x="140561" y="109739"/>
                  </a:lnTo>
                  <a:lnTo>
                    <a:pt x="109739" y="140561"/>
                  </a:lnTo>
                  <a:lnTo>
                    <a:pt x="82183" y="174390"/>
                  </a:lnTo>
                  <a:lnTo>
                    <a:pt x="58154" y="210966"/>
                  </a:lnTo>
                  <a:lnTo>
                    <a:pt x="37911" y="250029"/>
                  </a:lnTo>
                  <a:lnTo>
                    <a:pt x="21715" y="291320"/>
                  </a:lnTo>
                  <a:lnTo>
                    <a:pt x="9824" y="334578"/>
                  </a:lnTo>
                  <a:lnTo>
                    <a:pt x="2499" y="379544"/>
                  </a:lnTo>
                  <a:lnTo>
                    <a:pt x="0" y="425958"/>
                  </a:lnTo>
                  <a:lnTo>
                    <a:pt x="2499" y="472371"/>
                  </a:lnTo>
                  <a:lnTo>
                    <a:pt x="9824" y="517337"/>
                  </a:lnTo>
                  <a:lnTo>
                    <a:pt x="21715" y="560595"/>
                  </a:lnTo>
                  <a:lnTo>
                    <a:pt x="37911" y="601886"/>
                  </a:lnTo>
                  <a:lnTo>
                    <a:pt x="58154" y="640949"/>
                  </a:lnTo>
                  <a:lnTo>
                    <a:pt x="82183" y="677525"/>
                  </a:lnTo>
                  <a:lnTo>
                    <a:pt x="109739" y="711354"/>
                  </a:lnTo>
                  <a:lnTo>
                    <a:pt x="140561" y="742176"/>
                  </a:lnTo>
                  <a:lnTo>
                    <a:pt x="174390" y="769732"/>
                  </a:lnTo>
                  <a:lnTo>
                    <a:pt x="210966" y="793761"/>
                  </a:lnTo>
                  <a:lnTo>
                    <a:pt x="250029" y="814004"/>
                  </a:lnTo>
                  <a:lnTo>
                    <a:pt x="291320" y="830200"/>
                  </a:lnTo>
                  <a:lnTo>
                    <a:pt x="334578" y="842091"/>
                  </a:lnTo>
                  <a:lnTo>
                    <a:pt x="379544" y="849416"/>
                  </a:lnTo>
                  <a:lnTo>
                    <a:pt x="425958" y="851916"/>
                  </a:lnTo>
                  <a:lnTo>
                    <a:pt x="472371" y="849416"/>
                  </a:lnTo>
                  <a:lnTo>
                    <a:pt x="517337" y="842091"/>
                  </a:lnTo>
                  <a:lnTo>
                    <a:pt x="560595" y="830200"/>
                  </a:lnTo>
                  <a:lnTo>
                    <a:pt x="601886" y="814004"/>
                  </a:lnTo>
                  <a:lnTo>
                    <a:pt x="640949" y="793761"/>
                  </a:lnTo>
                  <a:lnTo>
                    <a:pt x="677525" y="769732"/>
                  </a:lnTo>
                  <a:lnTo>
                    <a:pt x="711354" y="742176"/>
                  </a:lnTo>
                  <a:lnTo>
                    <a:pt x="742176" y="711354"/>
                  </a:lnTo>
                  <a:lnTo>
                    <a:pt x="769732" y="677525"/>
                  </a:lnTo>
                  <a:lnTo>
                    <a:pt x="793761" y="640949"/>
                  </a:lnTo>
                  <a:lnTo>
                    <a:pt x="814004" y="601886"/>
                  </a:lnTo>
                  <a:lnTo>
                    <a:pt x="830200" y="560595"/>
                  </a:lnTo>
                  <a:lnTo>
                    <a:pt x="842091" y="517337"/>
                  </a:lnTo>
                  <a:lnTo>
                    <a:pt x="849416" y="472371"/>
                  </a:lnTo>
                  <a:lnTo>
                    <a:pt x="851916" y="425958"/>
                  </a:lnTo>
                  <a:lnTo>
                    <a:pt x="849416" y="379544"/>
                  </a:lnTo>
                  <a:lnTo>
                    <a:pt x="842091" y="334578"/>
                  </a:lnTo>
                  <a:lnTo>
                    <a:pt x="830200" y="291320"/>
                  </a:lnTo>
                  <a:lnTo>
                    <a:pt x="814004" y="250029"/>
                  </a:lnTo>
                  <a:lnTo>
                    <a:pt x="793761" y="210966"/>
                  </a:lnTo>
                  <a:lnTo>
                    <a:pt x="769732" y="174390"/>
                  </a:lnTo>
                  <a:lnTo>
                    <a:pt x="742176" y="140561"/>
                  </a:lnTo>
                  <a:lnTo>
                    <a:pt x="711354" y="109739"/>
                  </a:lnTo>
                  <a:lnTo>
                    <a:pt x="677525" y="82183"/>
                  </a:lnTo>
                  <a:lnTo>
                    <a:pt x="640949" y="58154"/>
                  </a:lnTo>
                  <a:lnTo>
                    <a:pt x="601886" y="37911"/>
                  </a:lnTo>
                  <a:lnTo>
                    <a:pt x="560595" y="21715"/>
                  </a:lnTo>
                  <a:lnTo>
                    <a:pt x="517337" y="9824"/>
                  </a:lnTo>
                  <a:lnTo>
                    <a:pt x="472371" y="2499"/>
                  </a:lnTo>
                  <a:lnTo>
                    <a:pt x="425958" y="0"/>
                  </a:lnTo>
                  <a:close/>
                </a:path>
              </a:pathLst>
            </a:custGeom>
            <a:solidFill>
              <a:srgbClr val="398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86911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0" y="425958"/>
                  </a:moveTo>
                  <a:lnTo>
                    <a:pt x="2499" y="379544"/>
                  </a:lnTo>
                  <a:lnTo>
                    <a:pt x="9824" y="334578"/>
                  </a:lnTo>
                  <a:lnTo>
                    <a:pt x="21715" y="291320"/>
                  </a:lnTo>
                  <a:lnTo>
                    <a:pt x="37911" y="250029"/>
                  </a:lnTo>
                  <a:lnTo>
                    <a:pt x="58154" y="210966"/>
                  </a:lnTo>
                  <a:lnTo>
                    <a:pt x="82183" y="174390"/>
                  </a:lnTo>
                  <a:lnTo>
                    <a:pt x="109739" y="140561"/>
                  </a:lnTo>
                  <a:lnTo>
                    <a:pt x="140561" y="109739"/>
                  </a:lnTo>
                  <a:lnTo>
                    <a:pt x="174390" y="82183"/>
                  </a:lnTo>
                  <a:lnTo>
                    <a:pt x="210966" y="58154"/>
                  </a:lnTo>
                  <a:lnTo>
                    <a:pt x="250029" y="37911"/>
                  </a:lnTo>
                  <a:lnTo>
                    <a:pt x="291320" y="21715"/>
                  </a:lnTo>
                  <a:lnTo>
                    <a:pt x="334578" y="9824"/>
                  </a:lnTo>
                  <a:lnTo>
                    <a:pt x="379544" y="2499"/>
                  </a:lnTo>
                  <a:lnTo>
                    <a:pt x="425958" y="0"/>
                  </a:lnTo>
                  <a:lnTo>
                    <a:pt x="472371" y="2499"/>
                  </a:lnTo>
                  <a:lnTo>
                    <a:pt x="517337" y="9824"/>
                  </a:lnTo>
                  <a:lnTo>
                    <a:pt x="560595" y="21715"/>
                  </a:lnTo>
                  <a:lnTo>
                    <a:pt x="601886" y="37911"/>
                  </a:lnTo>
                  <a:lnTo>
                    <a:pt x="640949" y="58154"/>
                  </a:lnTo>
                  <a:lnTo>
                    <a:pt x="677525" y="82183"/>
                  </a:lnTo>
                  <a:lnTo>
                    <a:pt x="711354" y="109739"/>
                  </a:lnTo>
                  <a:lnTo>
                    <a:pt x="742176" y="140561"/>
                  </a:lnTo>
                  <a:lnTo>
                    <a:pt x="769732" y="174390"/>
                  </a:lnTo>
                  <a:lnTo>
                    <a:pt x="793761" y="210966"/>
                  </a:lnTo>
                  <a:lnTo>
                    <a:pt x="814004" y="250029"/>
                  </a:lnTo>
                  <a:lnTo>
                    <a:pt x="830200" y="291320"/>
                  </a:lnTo>
                  <a:lnTo>
                    <a:pt x="842091" y="334578"/>
                  </a:lnTo>
                  <a:lnTo>
                    <a:pt x="849416" y="379544"/>
                  </a:lnTo>
                  <a:lnTo>
                    <a:pt x="851916" y="425958"/>
                  </a:lnTo>
                  <a:lnTo>
                    <a:pt x="849416" y="472371"/>
                  </a:lnTo>
                  <a:lnTo>
                    <a:pt x="842091" y="517337"/>
                  </a:lnTo>
                  <a:lnTo>
                    <a:pt x="830200" y="560595"/>
                  </a:lnTo>
                  <a:lnTo>
                    <a:pt x="814004" y="601886"/>
                  </a:lnTo>
                  <a:lnTo>
                    <a:pt x="793761" y="640949"/>
                  </a:lnTo>
                  <a:lnTo>
                    <a:pt x="769732" y="677525"/>
                  </a:lnTo>
                  <a:lnTo>
                    <a:pt x="742176" y="711354"/>
                  </a:lnTo>
                  <a:lnTo>
                    <a:pt x="711354" y="742176"/>
                  </a:lnTo>
                  <a:lnTo>
                    <a:pt x="677525" y="769732"/>
                  </a:lnTo>
                  <a:lnTo>
                    <a:pt x="640949" y="793761"/>
                  </a:lnTo>
                  <a:lnTo>
                    <a:pt x="601886" y="814004"/>
                  </a:lnTo>
                  <a:lnTo>
                    <a:pt x="560595" y="830200"/>
                  </a:lnTo>
                  <a:lnTo>
                    <a:pt x="517337" y="842091"/>
                  </a:lnTo>
                  <a:lnTo>
                    <a:pt x="472371" y="849416"/>
                  </a:lnTo>
                  <a:lnTo>
                    <a:pt x="425958" y="851916"/>
                  </a:lnTo>
                  <a:lnTo>
                    <a:pt x="379544" y="849416"/>
                  </a:lnTo>
                  <a:lnTo>
                    <a:pt x="334578" y="842091"/>
                  </a:lnTo>
                  <a:lnTo>
                    <a:pt x="291320" y="830200"/>
                  </a:lnTo>
                  <a:lnTo>
                    <a:pt x="250029" y="814004"/>
                  </a:lnTo>
                  <a:lnTo>
                    <a:pt x="210966" y="793761"/>
                  </a:lnTo>
                  <a:lnTo>
                    <a:pt x="174390" y="769732"/>
                  </a:lnTo>
                  <a:lnTo>
                    <a:pt x="140561" y="742176"/>
                  </a:lnTo>
                  <a:lnTo>
                    <a:pt x="109739" y="711354"/>
                  </a:lnTo>
                  <a:lnTo>
                    <a:pt x="82183" y="677525"/>
                  </a:lnTo>
                  <a:lnTo>
                    <a:pt x="58154" y="640949"/>
                  </a:lnTo>
                  <a:lnTo>
                    <a:pt x="37911" y="601886"/>
                  </a:lnTo>
                  <a:lnTo>
                    <a:pt x="21715" y="560595"/>
                  </a:lnTo>
                  <a:lnTo>
                    <a:pt x="9824" y="517337"/>
                  </a:lnTo>
                  <a:lnTo>
                    <a:pt x="2499" y="472371"/>
                  </a:lnTo>
                  <a:lnTo>
                    <a:pt x="0" y="425958"/>
                  </a:lnTo>
                  <a:close/>
                </a:path>
              </a:pathLst>
            </a:custGeom>
            <a:ln w="12700">
              <a:solidFill>
                <a:srgbClr val="3967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2953257" y="3456179"/>
            <a:ext cx="1919605" cy="2777490"/>
            <a:chOff x="2953257" y="3456179"/>
            <a:chExt cx="1919605" cy="2777490"/>
          </a:xfrm>
        </p:grpSpPr>
        <p:sp>
          <p:nvSpPr>
            <p:cNvPr id="20" name="object 20"/>
            <p:cNvSpPr/>
            <p:nvPr/>
          </p:nvSpPr>
          <p:spPr>
            <a:xfrm>
              <a:off x="2959607" y="3462529"/>
              <a:ext cx="1906905" cy="2764790"/>
            </a:xfrm>
            <a:custGeom>
              <a:avLst/>
              <a:gdLst/>
              <a:ahLst/>
              <a:cxnLst/>
              <a:rect l="l" t="t" r="r" b="b"/>
              <a:pathLst>
                <a:path w="1906904" h="2764790">
                  <a:moveTo>
                    <a:pt x="953262" y="0"/>
                  </a:moveTo>
                  <a:lnTo>
                    <a:pt x="571957" y="381304"/>
                  </a:lnTo>
                  <a:lnTo>
                    <a:pt x="0" y="381304"/>
                  </a:lnTo>
                  <a:lnTo>
                    <a:pt x="0" y="2764536"/>
                  </a:lnTo>
                  <a:lnTo>
                    <a:pt x="1906524" y="2764536"/>
                  </a:lnTo>
                  <a:lnTo>
                    <a:pt x="1906524" y="381304"/>
                  </a:lnTo>
                  <a:lnTo>
                    <a:pt x="1334566" y="381304"/>
                  </a:lnTo>
                  <a:lnTo>
                    <a:pt x="953262" y="0"/>
                  </a:lnTo>
                  <a:close/>
                </a:path>
              </a:pathLst>
            </a:custGeom>
            <a:solidFill>
              <a:srgbClr val="DEEEF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959607" y="3462529"/>
              <a:ext cx="1906905" cy="2764790"/>
            </a:xfrm>
            <a:custGeom>
              <a:avLst/>
              <a:gdLst/>
              <a:ahLst/>
              <a:cxnLst/>
              <a:rect l="l" t="t" r="r" b="b"/>
              <a:pathLst>
                <a:path w="1906904" h="2764790">
                  <a:moveTo>
                    <a:pt x="0" y="381304"/>
                  </a:moveTo>
                  <a:lnTo>
                    <a:pt x="571957" y="381304"/>
                  </a:lnTo>
                  <a:lnTo>
                    <a:pt x="953262" y="0"/>
                  </a:lnTo>
                  <a:lnTo>
                    <a:pt x="1334566" y="381304"/>
                  </a:lnTo>
                  <a:lnTo>
                    <a:pt x="1906524" y="381304"/>
                  </a:lnTo>
                  <a:lnTo>
                    <a:pt x="1906524" y="2764536"/>
                  </a:lnTo>
                  <a:lnTo>
                    <a:pt x="0" y="2764536"/>
                  </a:lnTo>
                  <a:lnTo>
                    <a:pt x="0" y="381304"/>
                  </a:lnTo>
                  <a:close/>
                </a:path>
              </a:pathLst>
            </a:custGeom>
            <a:ln w="12700">
              <a:solidFill>
                <a:srgbClr val="D2E4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096905" y="3970835"/>
            <a:ext cx="1622425" cy="87884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320"/>
              </a:lnSpc>
              <a:spcBef>
                <a:spcPts val="240"/>
              </a:spcBef>
            </a:pPr>
            <a:r>
              <a:rPr sz="1200" dirty="0">
                <a:latin typeface="Calibri"/>
                <a:cs typeface="Calibri"/>
              </a:rPr>
              <a:t>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tem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države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članice </a:t>
            </a:r>
            <a:r>
              <a:rPr sz="1200" spc="-20" dirty="0">
                <a:latin typeface="Calibri"/>
                <a:cs typeface="Calibri"/>
              </a:rPr>
              <a:t>Evropske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unije,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skupaj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0" dirty="0">
                <a:latin typeface="Calibri"/>
                <a:cs typeface="Calibri"/>
              </a:rPr>
              <a:t>z </a:t>
            </a:r>
            <a:r>
              <a:rPr sz="1200" spc="-20" dirty="0">
                <a:latin typeface="Calibri"/>
                <a:cs typeface="Calibri"/>
              </a:rPr>
              <a:t>Evropsko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komisijo, zavezale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reformi evropske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znanosti</a:t>
            </a:r>
            <a:r>
              <a:rPr sz="1200" spc="-1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073141" y="2439670"/>
            <a:ext cx="2068830" cy="864869"/>
            <a:chOff x="5073141" y="2439670"/>
            <a:chExt cx="2068830" cy="864869"/>
          </a:xfrm>
        </p:grpSpPr>
        <p:sp>
          <p:nvSpPr>
            <p:cNvPr id="24" name="object 24"/>
            <p:cNvSpPr/>
            <p:nvPr/>
          </p:nvSpPr>
          <p:spPr>
            <a:xfrm>
              <a:off x="5079491" y="2871216"/>
              <a:ext cx="1906905" cy="1905"/>
            </a:xfrm>
            <a:custGeom>
              <a:avLst/>
              <a:gdLst/>
              <a:ahLst/>
              <a:cxnLst/>
              <a:rect l="l" t="t" r="r" b="b"/>
              <a:pathLst>
                <a:path w="1906904" h="1905">
                  <a:moveTo>
                    <a:pt x="1906523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906523" y="1524"/>
                  </a:lnTo>
                  <a:lnTo>
                    <a:pt x="1906523" y="0"/>
                  </a:lnTo>
                  <a:close/>
                </a:path>
              </a:pathLst>
            </a:custGeom>
            <a:solidFill>
              <a:srgbClr val="D2E4D5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79491" y="2871216"/>
              <a:ext cx="1906905" cy="1905"/>
            </a:xfrm>
            <a:custGeom>
              <a:avLst/>
              <a:gdLst/>
              <a:ahLst/>
              <a:cxnLst/>
              <a:rect l="l" t="t" r="r" b="b"/>
              <a:pathLst>
                <a:path w="1906904" h="1905">
                  <a:moveTo>
                    <a:pt x="0" y="0"/>
                  </a:moveTo>
                  <a:lnTo>
                    <a:pt x="1906523" y="0"/>
                  </a:lnTo>
                  <a:lnTo>
                    <a:pt x="1906523" y="1524"/>
                  </a:lnTo>
                  <a:lnTo>
                    <a:pt x="0" y="152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2E4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1481" y="2793238"/>
              <a:ext cx="110235" cy="19557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606795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425958" y="0"/>
                  </a:moveTo>
                  <a:lnTo>
                    <a:pt x="379544" y="2499"/>
                  </a:lnTo>
                  <a:lnTo>
                    <a:pt x="334578" y="9824"/>
                  </a:lnTo>
                  <a:lnTo>
                    <a:pt x="291320" y="21715"/>
                  </a:lnTo>
                  <a:lnTo>
                    <a:pt x="250029" y="37911"/>
                  </a:lnTo>
                  <a:lnTo>
                    <a:pt x="210966" y="58154"/>
                  </a:lnTo>
                  <a:lnTo>
                    <a:pt x="174390" y="82183"/>
                  </a:lnTo>
                  <a:lnTo>
                    <a:pt x="140561" y="109739"/>
                  </a:lnTo>
                  <a:lnTo>
                    <a:pt x="109739" y="140561"/>
                  </a:lnTo>
                  <a:lnTo>
                    <a:pt x="82183" y="174390"/>
                  </a:lnTo>
                  <a:lnTo>
                    <a:pt x="58154" y="210966"/>
                  </a:lnTo>
                  <a:lnTo>
                    <a:pt x="37911" y="250029"/>
                  </a:lnTo>
                  <a:lnTo>
                    <a:pt x="21715" y="291320"/>
                  </a:lnTo>
                  <a:lnTo>
                    <a:pt x="9824" y="334578"/>
                  </a:lnTo>
                  <a:lnTo>
                    <a:pt x="2499" y="379544"/>
                  </a:lnTo>
                  <a:lnTo>
                    <a:pt x="0" y="425958"/>
                  </a:lnTo>
                  <a:lnTo>
                    <a:pt x="2499" y="472371"/>
                  </a:lnTo>
                  <a:lnTo>
                    <a:pt x="9824" y="517337"/>
                  </a:lnTo>
                  <a:lnTo>
                    <a:pt x="21715" y="560595"/>
                  </a:lnTo>
                  <a:lnTo>
                    <a:pt x="37911" y="601886"/>
                  </a:lnTo>
                  <a:lnTo>
                    <a:pt x="58154" y="640949"/>
                  </a:lnTo>
                  <a:lnTo>
                    <a:pt x="82183" y="677525"/>
                  </a:lnTo>
                  <a:lnTo>
                    <a:pt x="109739" y="711354"/>
                  </a:lnTo>
                  <a:lnTo>
                    <a:pt x="140561" y="742176"/>
                  </a:lnTo>
                  <a:lnTo>
                    <a:pt x="174390" y="769732"/>
                  </a:lnTo>
                  <a:lnTo>
                    <a:pt x="210966" y="793761"/>
                  </a:lnTo>
                  <a:lnTo>
                    <a:pt x="250029" y="814004"/>
                  </a:lnTo>
                  <a:lnTo>
                    <a:pt x="291320" y="830200"/>
                  </a:lnTo>
                  <a:lnTo>
                    <a:pt x="334578" y="842091"/>
                  </a:lnTo>
                  <a:lnTo>
                    <a:pt x="379544" y="849416"/>
                  </a:lnTo>
                  <a:lnTo>
                    <a:pt x="425958" y="851916"/>
                  </a:lnTo>
                  <a:lnTo>
                    <a:pt x="472371" y="849416"/>
                  </a:lnTo>
                  <a:lnTo>
                    <a:pt x="517337" y="842091"/>
                  </a:lnTo>
                  <a:lnTo>
                    <a:pt x="560595" y="830200"/>
                  </a:lnTo>
                  <a:lnTo>
                    <a:pt x="601886" y="814004"/>
                  </a:lnTo>
                  <a:lnTo>
                    <a:pt x="640949" y="793761"/>
                  </a:lnTo>
                  <a:lnTo>
                    <a:pt x="677525" y="769732"/>
                  </a:lnTo>
                  <a:lnTo>
                    <a:pt x="711354" y="742176"/>
                  </a:lnTo>
                  <a:lnTo>
                    <a:pt x="742176" y="711354"/>
                  </a:lnTo>
                  <a:lnTo>
                    <a:pt x="769732" y="677525"/>
                  </a:lnTo>
                  <a:lnTo>
                    <a:pt x="793761" y="640949"/>
                  </a:lnTo>
                  <a:lnTo>
                    <a:pt x="814004" y="601886"/>
                  </a:lnTo>
                  <a:lnTo>
                    <a:pt x="830200" y="560595"/>
                  </a:lnTo>
                  <a:lnTo>
                    <a:pt x="842091" y="517337"/>
                  </a:lnTo>
                  <a:lnTo>
                    <a:pt x="849416" y="472371"/>
                  </a:lnTo>
                  <a:lnTo>
                    <a:pt x="851916" y="425958"/>
                  </a:lnTo>
                  <a:lnTo>
                    <a:pt x="849416" y="379544"/>
                  </a:lnTo>
                  <a:lnTo>
                    <a:pt x="842091" y="334578"/>
                  </a:lnTo>
                  <a:lnTo>
                    <a:pt x="830200" y="291320"/>
                  </a:lnTo>
                  <a:lnTo>
                    <a:pt x="814004" y="250029"/>
                  </a:lnTo>
                  <a:lnTo>
                    <a:pt x="793761" y="210966"/>
                  </a:lnTo>
                  <a:lnTo>
                    <a:pt x="769732" y="174390"/>
                  </a:lnTo>
                  <a:lnTo>
                    <a:pt x="742176" y="140561"/>
                  </a:lnTo>
                  <a:lnTo>
                    <a:pt x="711354" y="109739"/>
                  </a:lnTo>
                  <a:lnTo>
                    <a:pt x="677525" y="82183"/>
                  </a:lnTo>
                  <a:lnTo>
                    <a:pt x="640949" y="58154"/>
                  </a:lnTo>
                  <a:lnTo>
                    <a:pt x="601886" y="37911"/>
                  </a:lnTo>
                  <a:lnTo>
                    <a:pt x="560595" y="21715"/>
                  </a:lnTo>
                  <a:lnTo>
                    <a:pt x="517337" y="9824"/>
                  </a:lnTo>
                  <a:lnTo>
                    <a:pt x="472371" y="2499"/>
                  </a:lnTo>
                  <a:lnTo>
                    <a:pt x="425958" y="0"/>
                  </a:lnTo>
                  <a:close/>
                </a:path>
              </a:pathLst>
            </a:custGeom>
            <a:solidFill>
              <a:srgbClr val="398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06795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0" y="425958"/>
                  </a:moveTo>
                  <a:lnTo>
                    <a:pt x="2499" y="379544"/>
                  </a:lnTo>
                  <a:lnTo>
                    <a:pt x="9824" y="334578"/>
                  </a:lnTo>
                  <a:lnTo>
                    <a:pt x="21715" y="291320"/>
                  </a:lnTo>
                  <a:lnTo>
                    <a:pt x="37911" y="250029"/>
                  </a:lnTo>
                  <a:lnTo>
                    <a:pt x="58154" y="210966"/>
                  </a:lnTo>
                  <a:lnTo>
                    <a:pt x="82183" y="174390"/>
                  </a:lnTo>
                  <a:lnTo>
                    <a:pt x="109739" y="140561"/>
                  </a:lnTo>
                  <a:lnTo>
                    <a:pt x="140561" y="109739"/>
                  </a:lnTo>
                  <a:lnTo>
                    <a:pt x="174390" y="82183"/>
                  </a:lnTo>
                  <a:lnTo>
                    <a:pt x="210966" y="58154"/>
                  </a:lnTo>
                  <a:lnTo>
                    <a:pt x="250029" y="37911"/>
                  </a:lnTo>
                  <a:lnTo>
                    <a:pt x="291320" y="21715"/>
                  </a:lnTo>
                  <a:lnTo>
                    <a:pt x="334578" y="9824"/>
                  </a:lnTo>
                  <a:lnTo>
                    <a:pt x="379544" y="2499"/>
                  </a:lnTo>
                  <a:lnTo>
                    <a:pt x="425958" y="0"/>
                  </a:lnTo>
                  <a:lnTo>
                    <a:pt x="472371" y="2499"/>
                  </a:lnTo>
                  <a:lnTo>
                    <a:pt x="517337" y="9824"/>
                  </a:lnTo>
                  <a:lnTo>
                    <a:pt x="560595" y="21715"/>
                  </a:lnTo>
                  <a:lnTo>
                    <a:pt x="601886" y="37911"/>
                  </a:lnTo>
                  <a:lnTo>
                    <a:pt x="640949" y="58154"/>
                  </a:lnTo>
                  <a:lnTo>
                    <a:pt x="677525" y="82183"/>
                  </a:lnTo>
                  <a:lnTo>
                    <a:pt x="711354" y="109739"/>
                  </a:lnTo>
                  <a:lnTo>
                    <a:pt x="742176" y="140561"/>
                  </a:lnTo>
                  <a:lnTo>
                    <a:pt x="769732" y="174390"/>
                  </a:lnTo>
                  <a:lnTo>
                    <a:pt x="793761" y="210966"/>
                  </a:lnTo>
                  <a:lnTo>
                    <a:pt x="814004" y="250029"/>
                  </a:lnTo>
                  <a:lnTo>
                    <a:pt x="830200" y="291320"/>
                  </a:lnTo>
                  <a:lnTo>
                    <a:pt x="842091" y="334578"/>
                  </a:lnTo>
                  <a:lnTo>
                    <a:pt x="849416" y="379544"/>
                  </a:lnTo>
                  <a:lnTo>
                    <a:pt x="851916" y="425958"/>
                  </a:lnTo>
                  <a:lnTo>
                    <a:pt x="849416" y="472371"/>
                  </a:lnTo>
                  <a:lnTo>
                    <a:pt x="842091" y="517337"/>
                  </a:lnTo>
                  <a:lnTo>
                    <a:pt x="830200" y="560595"/>
                  </a:lnTo>
                  <a:lnTo>
                    <a:pt x="814004" y="601886"/>
                  </a:lnTo>
                  <a:lnTo>
                    <a:pt x="793761" y="640949"/>
                  </a:lnTo>
                  <a:lnTo>
                    <a:pt x="769732" y="677525"/>
                  </a:lnTo>
                  <a:lnTo>
                    <a:pt x="742176" y="711354"/>
                  </a:lnTo>
                  <a:lnTo>
                    <a:pt x="711354" y="742176"/>
                  </a:lnTo>
                  <a:lnTo>
                    <a:pt x="677525" y="769732"/>
                  </a:lnTo>
                  <a:lnTo>
                    <a:pt x="640949" y="793761"/>
                  </a:lnTo>
                  <a:lnTo>
                    <a:pt x="601886" y="814004"/>
                  </a:lnTo>
                  <a:lnTo>
                    <a:pt x="560595" y="830200"/>
                  </a:lnTo>
                  <a:lnTo>
                    <a:pt x="517337" y="842091"/>
                  </a:lnTo>
                  <a:lnTo>
                    <a:pt x="472371" y="849416"/>
                  </a:lnTo>
                  <a:lnTo>
                    <a:pt x="425958" y="851916"/>
                  </a:lnTo>
                  <a:lnTo>
                    <a:pt x="379544" y="849416"/>
                  </a:lnTo>
                  <a:lnTo>
                    <a:pt x="334578" y="842091"/>
                  </a:lnTo>
                  <a:lnTo>
                    <a:pt x="291320" y="830200"/>
                  </a:lnTo>
                  <a:lnTo>
                    <a:pt x="250029" y="814004"/>
                  </a:lnTo>
                  <a:lnTo>
                    <a:pt x="210966" y="793761"/>
                  </a:lnTo>
                  <a:lnTo>
                    <a:pt x="174390" y="769732"/>
                  </a:lnTo>
                  <a:lnTo>
                    <a:pt x="140561" y="742176"/>
                  </a:lnTo>
                  <a:lnTo>
                    <a:pt x="109739" y="711354"/>
                  </a:lnTo>
                  <a:lnTo>
                    <a:pt x="82183" y="677525"/>
                  </a:lnTo>
                  <a:lnTo>
                    <a:pt x="58154" y="640949"/>
                  </a:lnTo>
                  <a:lnTo>
                    <a:pt x="37911" y="601886"/>
                  </a:lnTo>
                  <a:lnTo>
                    <a:pt x="21715" y="560595"/>
                  </a:lnTo>
                  <a:lnTo>
                    <a:pt x="9824" y="517337"/>
                  </a:lnTo>
                  <a:lnTo>
                    <a:pt x="2499" y="472371"/>
                  </a:lnTo>
                  <a:lnTo>
                    <a:pt x="0" y="425958"/>
                  </a:lnTo>
                  <a:close/>
                </a:path>
              </a:pathLst>
            </a:custGeom>
            <a:ln w="12700">
              <a:solidFill>
                <a:srgbClr val="3967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073141" y="3456179"/>
            <a:ext cx="1919605" cy="2777490"/>
            <a:chOff x="5073141" y="3456179"/>
            <a:chExt cx="1919605" cy="2777490"/>
          </a:xfrm>
        </p:grpSpPr>
        <p:sp>
          <p:nvSpPr>
            <p:cNvPr id="30" name="object 30"/>
            <p:cNvSpPr/>
            <p:nvPr/>
          </p:nvSpPr>
          <p:spPr>
            <a:xfrm>
              <a:off x="5079491" y="3462529"/>
              <a:ext cx="1906905" cy="2764790"/>
            </a:xfrm>
            <a:custGeom>
              <a:avLst/>
              <a:gdLst/>
              <a:ahLst/>
              <a:cxnLst/>
              <a:rect l="l" t="t" r="r" b="b"/>
              <a:pathLst>
                <a:path w="1906904" h="2764790">
                  <a:moveTo>
                    <a:pt x="953262" y="0"/>
                  </a:moveTo>
                  <a:lnTo>
                    <a:pt x="571957" y="381304"/>
                  </a:lnTo>
                  <a:lnTo>
                    <a:pt x="0" y="381304"/>
                  </a:lnTo>
                  <a:lnTo>
                    <a:pt x="0" y="2764536"/>
                  </a:lnTo>
                  <a:lnTo>
                    <a:pt x="1906524" y="2764536"/>
                  </a:lnTo>
                  <a:lnTo>
                    <a:pt x="1906524" y="381304"/>
                  </a:lnTo>
                  <a:lnTo>
                    <a:pt x="1334566" y="381304"/>
                  </a:lnTo>
                  <a:lnTo>
                    <a:pt x="953262" y="0"/>
                  </a:lnTo>
                  <a:close/>
                </a:path>
              </a:pathLst>
            </a:custGeom>
            <a:solidFill>
              <a:srgbClr val="DEEEF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79491" y="3462529"/>
              <a:ext cx="1906905" cy="2764790"/>
            </a:xfrm>
            <a:custGeom>
              <a:avLst/>
              <a:gdLst/>
              <a:ahLst/>
              <a:cxnLst/>
              <a:rect l="l" t="t" r="r" b="b"/>
              <a:pathLst>
                <a:path w="1906904" h="2764790">
                  <a:moveTo>
                    <a:pt x="0" y="381304"/>
                  </a:moveTo>
                  <a:lnTo>
                    <a:pt x="571957" y="381304"/>
                  </a:lnTo>
                  <a:lnTo>
                    <a:pt x="953262" y="0"/>
                  </a:lnTo>
                  <a:lnTo>
                    <a:pt x="1334566" y="381304"/>
                  </a:lnTo>
                  <a:lnTo>
                    <a:pt x="1906524" y="381304"/>
                  </a:lnTo>
                  <a:lnTo>
                    <a:pt x="1906524" y="2764536"/>
                  </a:lnTo>
                  <a:lnTo>
                    <a:pt x="0" y="2764536"/>
                  </a:lnTo>
                  <a:lnTo>
                    <a:pt x="0" y="381304"/>
                  </a:lnTo>
                  <a:close/>
                </a:path>
              </a:pathLst>
            </a:custGeom>
            <a:ln w="12700">
              <a:solidFill>
                <a:srgbClr val="D2E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216541" y="3970835"/>
            <a:ext cx="1628775" cy="171577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20"/>
              </a:spcBef>
            </a:pPr>
            <a:r>
              <a:rPr sz="1200" dirty="0">
                <a:latin typeface="Calibri"/>
                <a:cs typeface="Calibri"/>
              </a:rPr>
              <a:t>Načela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odprte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znanosti zahtevajo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prost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dostop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35" dirty="0">
                <a:latin typeface="Calibri"/>
                <a:cs typeface="Calibri"/>
              </a:rPr>
              <a:t>do </a:t>
            </a:r>
            <a:r>
              <a:rPr sz="1200" spc="-10" dirty="0">
                <a:latin typeface="Calibri"/>
                <a:cs typeface="Calibri"/>
              </a:rPr>
              <a:t>raziskovalnih rezultatov</a:t>
            </a:r>
            <a:r>
              <a:rPr sz="1200" spc="5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načelu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FAIR. </a:t>
            </a:r>
            <a:r>
              <a:rPr sz="1200" spc="-25" dirty="0">
                <a:latin typeface="Calibri"/>
                <a:cs typeface="Calibri"/>
              </a:rPr>
              <a:t>To </a:t>
            </a:r>
            <a:r>
              <a:rPr sz="1200" dirty="0">
                <a:latin typeface="Calibri"/>
                <a:cs typeface="Calibri"/>
              </a:rPr>
              <a:t>pomeni,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morajo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biti </a:t>
            </a:r>
            <a:r>
              <a:rPr sz="1200" spc="-10" dirty="0">
                <a:latin typeface="Calibri"/>
                <a:cs typeface="Calibri"/>
              </a:rPr>
              <a:t>raziskovalni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rezultati: </a:t>
            </a:r>
            <a:r>
              <a:rPr sz="1200" b="1" spc="-10" dirty="0">
                <a:latin typeface="Calibri"/>
                <a:cs typeface="Calibri"/>
              </a:rPr>
              <a:t>najdljivi,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dostopni, interoperabilni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ter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da </a:t>
            </a:r>
            <a:r>
              <a:rPr sz="1200" b="1" spc="-25" dirty="0">
                <a:latin typeface="Calibri"/>
                <a:cs typeface="Calibri"/>
              </a:rPr>
              <a:t>jih </a:t>
            </a:r>
            <a:r>
              <a:rPr sz="1200" b="1" dirty="0">
                <a:latin typeface="Calibri"/>
                <a:cs typeface="Calibri"/>
              </a:rPr>
              <a:t>je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možno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ponovno uporabiti</a:t>
            </a:r>
            <a:r>
              <a:rPr sz="1200" spc="-1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191502" y="2439670"/>
            <a:ext cx="2068830" cy="864869"/>
            <a:chOff x="7191502" y="2439670"/>
            <a:chExt cx="2068830" cy="864869"/>
          </a:xfrm>
        </p:grpSpPr>
        <p:sp>
          <p:nvSpPr>
            <p:cNvPr id="34" name="object 34"/>
            <p:cNvSpPr/>
            <p:nvPr/>
          </p:nvSpPr>
          <p:spPr>
            <a:xfrm>
              <a:off x="7197852" y="2871216"/>
              <a:ext cx="1908175" cy="1905"/>
            </a:xfrm>
            <a:custGeom>
              <a:avLst/>
              <a:gdLst/>
              <a:ahLst/>
              <a:cxnLst/>
              <a:rect l="l" t="t" r="r" b="b"/>
              <a:pathLst>
                <a:path w="1908175" h="1905">
                  <a:moveTo>
                    <a:pt x="1908060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1908060" y="1524"/>
                  </a:lnTo>
                  <a:lnTo>
                    <a:pt x="1908060" y="0"/>
                  </a:lnTo>
                  <a:close/>
                </a:path>
              </a:pathLst>
            </a:custGeom>
            <a:solidFill>
              <a:srgbClr val="D2E4D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97852" y="2871216"/>
              <a:ext cx="1908175" cy="1905"/>
            </a:xfrm>
            <a:custGeom>
              <a:avLst/>
              <a:gdLst/>
              <a:ahLst/>
              <a:cxnLst/>
              <a:rect l="l" t="t" r="r" b="b"/>
              <a:pathLst>
                <a:path w="1908175" h="1905">
                  <a:moveTo>
                    <a:pt x="0" y="0"/>
                  </a:moveTo>
                  <a:lnTo>
                    <a:pt x="1908048" y="0"/>
                  </a:lnTo>
                  <a:lnTo>
                    <a:pt x="1908048" y="1524"/>
                  </a:lnTo>
                  <a:lnTo>
                    <a:pt x="0" y="152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2E4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9842" y="2793238"/>
              <a:ext cx="110235" cy="19557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726680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425958" y="0"/>
                  </a:moveTo>
                  <a:lnTo>
                    <a:pt x="379544" y="2499"/>
                  </a:lnTo>
                  <a:lnTo>
                    <a:pt x="334578" y="9824"/>
                  </a:lnTo>
                  <a:lnTo>
                    <a:pt x="291320" y="21715"/>
                  </a:lnTo>
                  <a:lnTo>
                    <a:pt x="250029" y="37911"/>
                  </a:lnTo>
                  <a:lnTo>
                    <a:pt x="210966" y="58154"/>
                  </a:lnTo>
                  <a:lnTo>
                    <a:pt x="174390" y="82183"/>
                  </a:lnTo>
                  <a:lnTo>
                    <a:pt x="140561" y="109739"/>
                  </a:lnTo>
                  <a:lnTo>
                    <a:pt x="109739" y="140561"/>
                  </a:lnTo>
                  <a:lnTo>
                    <a:pt x="82183" y="174390"/>
                  </a:lnTo>
                  <a:lnTo>
                    <a:pt x="58154" y="210966"/>
                  </a:lnTo>
                  <a:lnTo>
                    <a:pt x="37911" y="250029"/>
                  </a:lnTo>
                  <a:lnTo>
                    <a:pt x="21715" y="291320"/>
                  </a:lnTo>
                  <a:lnTo>
                    <a:pt x="9824" y="334578"/>
                  </a:lnTo>
                  <a:lnTo>
                    <a:pt x="2499" y="379544"/>
                  </a:lnTo>
                  <a:lnTo>
                    <a:pt x="0" y="425958"/>
                  </a:lnTo>
                  <a:lnTo>
                    <a:pt x="2499" y="472371"/>
                  </a:lnTo>
                  <a:lnTo>
                    <a:pt x="9824" y="517337"/>
                  </a:lnTo>
                  <a:lnTo>
                    <a:pt x="21715" y="560595"/>
                  </a:lnTo>
                  <a:lnTo>
                    <a:pt x="37911" y="601886"/>
                  </a:lnTo>
                  <a:lnTo>
                    <a:pt x="58154" y="640949"/>
                  </a:lnTo>
                  <a:lnTo>
                    <a:pt x="82183" y="677525"/>
                  </a:lnTo>
                  <a:lnTo>
                    <a:pt x="109739" y="711354"/>
                  </a:lnTo>
                  <a:lnTo>
                    <a:pt x="140561" y="742176"/>
                  </a:lnTo>
                  <a:lnTo>
                    <a:pt x="174390" y="769732"/>
                  </a:lnTo>
                  <a:lnTo>
                    <a:pt x="210966" y="793761"/>
                  </a:lnTo>
                  <a:lnTo>
                    <a:pt x="250029" y="814004"/>
                  </a:lnTo>
                  <a:lnTo>
                    <a:pt x="291320" y="830200"/>
                  </a:lnTo>
                  <a:lnTo>
                    <a:pt x="334578" y="842091"/>
                  </a:lnTo>
                  <a:lnTo>
                    <a:pt x="379544" y="849416"/>
                  </a:lnTo>
                  <a:lnTo>
                    <a:pt x="425958" y="851916"/>
                  </a:lnTo>
                  <a:lnTo>
                    <a:pt x="472371" y="849416"/>
                  </a:lnTo>
                  <a:lnTo>
                    <a:pt x="517337" y="842091"/>
                  </a:lnTo>
                  <a:lnTo>
                    <a:pt x="560595" y="830200"/>
                  </a:lnTo>
                  <a:lnTo>
                    <a:pt x="601886" y="814004"/>
                  </a:lnTo>
                  <a:lnTo>
                    <a:pt x="640949" y="793761"/>
                  </a:lnTo>
                  <a:lnTo>
                    <a:pt x="677525" y="769732"/>
                  </a:lnTo>
                  <a:lnTo>
                    <a:pt x="711354" y="742176"/>
                  </a:lnTo>
                  <a:lnTo>
                    <a:pt x="742176" y="711354"/>
                  </a:lnTo>
                  <a:lnTo>
                    <a:pt x="769732" y="677525"/>
                  </a:lnTo>
                  <a:lnTo>
                    <a:pt x="793761" y="640949"/>
                  </a:lnTo>
                  <a:lnTo>
                    <a:pt x="814004" y="601886"/>
                  </a:lnTo>
                  <a:lnTo>
                    <a:pt x="830200" y="560595"/>
                  </a:lnTo>
                  <a:lnTo>
                    <a:pt x="842091" y="517337"/>
                  </a:lnTo>
                  <a:lnTo>
                    <a:pt x="849416" y="472371"/>
                  </a:lnTo>
                  <a:lnTo>
                    <a:pt x="851916" y="425958"/>
                  </a:lnTo>
                  <a:lnTo>
                    <a:pt x="849416" y="379544"/>
                  </a:lnTo>
                  <a:lnTo>
                    <a:pt x="842091" y="334578"/>
                  </a:lnTo>
                  <a:lnTo>
                    <a:pt x="830200" y="291320"/>
                  </a:lnTo>
                  <a:lnTo>
                    <a:pt x="814004" y="250029"/>
                  </a:lnTo>
                  <a:lnTo>
                    <a:pt x="793761" y="210966"/>
                  </a:lnTo>
                  <a:lnTo>
                    <a:pt x="769732" y="174390"/>
                  </a:lnTo>
                  <a:lnTo>
                    <a:pt x="742176" y="140561"/>
                  </a:lnTo>
                  <a:lnTo>
                    <a:pt x="711354" y="109739"/>
                  </a:lnTo>
                  <a:lnTo>
                    <a:pt x="677525" y="82183"/>
                  </a:lnTo>
                  <a:lnTo>
                    <a:pt x="640949" y="58154"/>
                  </a:lnTo>
                  <a:lnTo>
                    <a:pt x="601886" y="37911"/>
                  </a:lnTo>
                  <a:lnTo>
                    <a:pt x="560595" y="21715"/>
                  </a:lnTo>
                  <a:lnTo>
                    <a:pt x="517337" y="9824"/>
                  </a:lnTo>
                  <a:lnTo>
                    <a:pt x="472371" y="2499"/>
                  </a:lnTo>
                  <a:lnTo>
                    <a:pt x="425958" y="0"/>
                  </a:lnTo>
                  <a:close/>
                </a:path>
              </a:pathLst>
            </a:custGeom>
            <a:solidFill>
              <a:srgbClr val="398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26680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0" y="425958"/>
                  </a:moveTo>
                  <a:lnTo>
                    <a:pt x="2499" y="379544"/>
                  </a:lnTo>
                  <a:lnTo>
                    <a:pt x="9824" y="334578"/>
                  </a:lnTo>
                  <a:lnTo>
                    <a:pt x="21715" y="291320"/>
                  </a:lnTo>
                  <a:lnTo>
                    <a:pt x="37911" y="250029"/>
                  </a:lnTo>
                  <a:lnTo>
                    <a:pt x="58154" y="210966"/>
                  </a:lnTo>
                  <a:lnTo>
                    <a:pt x="82183" y="174390"/>
                  </a:lnTo>
                  <a:lnTo>
                    <a:pt x="109739" y="140561"/>
                  </a:lnTo>
                  <a:lnTo>
                    <a:pt x="140561" y="109739"/>
                  </a:lnTo>
                  <a:lnTo>
                    <a:pt x="174390" y="82183"/>
                  </a:lnTo>
                  <a:lnTo>
                    <a:pt x="210966" y="58154"/>
                  </a:lnTo>
                  <a:lnTo>
                    <a:pt x="250029" y="37911"/>
                  </a:lnTo>
                  <a:lnTo>
                    <a:pt x="291320" y="21715"/>
                  </a:lnTo>
                  <a:lnTo>
                    <a:pt x="334578" y="9824"/>
                  </a:lnTo>
                  <a:lnTo>
                    <a:pt x="379544" y="2499"/>
                  </a:lnTo>
                  <a:lnTo>
                    <a:pt x="425958" y="0"/>
                  </a:lnTo>
                  <a:lnTo>
                    <a:pt x="472371" y="2499"/>
                  </a:lnTo>
                  <a:lnTo>
                    <a:pt x="517337" y="9824"/>
                  </a:lnTo>
                  <a:lnTo>
                    <a:pt x="560595" y="21715"/>
                  </a:lnTo>
                  <a:lnTo>
                    <a:pt x="601886" y="37911"/>
                  </a:lnTo>
                  <a:lnTo>
                    <a:pt x="640949" y="58154"/>
                  </a:lnTo>
                  <a:lnTo>
                    <a:pt x="677525" y="82183"/>
                  </a:lnTo>
                  <a:lnTo>
                    <a:pt x="711354" y="109739"/>
                  </a:lnTo>
                  <a:lnTo>
                    <a:pt x="742176" y="140561"/>
                  </a:lnTo>
                  <a:lnTo>
                    <a:pt x="769732" y="174390"/>
                  </a:lnTo>
                  <a:lnTo>
                    <a:pt x="793761" y="210966"/>
                  </a:lnTo>
                  <a:lnTo>
                    <a:pt x="814004" y="250029"/>
                  </a:lnTo>
                  <a:lnTo>
                    <a:pt x="830200" y="291320"/>
                  </a:lnTo>
                  <a:lnTo>
                    <a:pt x="842091" y="334578"/>
                  </a:lnTo>
                  <a:lnTo>
                    <a:pt x="849416" y="379544"/>
                  </a:lnTo>
                  <a:lnTo>
                    <a:pt x="851916" y="425958"/>
                  </a:lnTo>
                  <a:lnTo>
                    <a:pt x="849416" y="472371"/>
                  </a:lnTo>
                  <a:lnTo>
                    <a:pt x="842091" y="517337"/>
                  </a:lnTo>
                  <a:lnTo>
                    <a:pt x="830200" y="560595"/>
                  </a:lnTo>
                  <a:lnTo>
                    <a:pt x="814004" y="601886"/>
                  </a:lnTo>
                  <a:lnTo>
                    <a:pt x="793761" y="640949"/>
                  </a:lnTo>
                  <a:lnTo>
                    <a:pt x="769732" y="677525"/>
                  </a:lnTo>
                  <a:lnTo>
                    <a:pt x="742176" y="711354"/>
                  </a:lnTo>
                  <a:lnTo>
                    <a:pt x="711354" y="742176"/>
                  </a:lnTo>
                  <a:lnTo>
                    <a:pt x="677525" y="769732"/>
                  </a:lnTo>
                  <a:lnTo>
                    <a:pt x="640949" y="793761"/>
                  </a:lnTo>
                  <a:lnTo>
                    <a:pt x="601886" y="814004"/>
                  </a:lnTo>
                  <a:lnTo>
                    <a:pt x="560595" y="830200"/>
                  </a:lnTo>
                  <a:lnTo>
                    <a:pt x="517337" y="842091"/>
                  </a:lnTo>
                  <a:lnTo>
                    <a:pt x="472371" y="849416"/>
                  </a:lnTo>
                  <a:lnTo>
                    <a:pt x="425958" y="851916"/>
                  </a:lnTo>
                  <a:lnTo>
                    <a:pt x="379544" y="849416"/>
                  </a:lnTo>
                  <a:lnTo>
                    <a:pt x="334578" y="842091"/>
                  </a:lnTo>
                  <a:lnTo>
                    <a:pt x="291320" y="830200"/>
                  </a:lnTo>
                  <a:lnTo>
                    <a:pt x="250029" y="814004"/>
                  </a:lnTo>
                  <a:lnTo>
                    <a:pt x="210966" y="793761"/>
                  </a:lnTo>
                  <a:lnTo>
                    <a:pt x="174390" y="769732"/>
                  </a:lnTo>
                  <a:lnTo>
                    <a:pt x="140561" y="742176"/>
                  </a:lnTo>
                  <a:lnTo>
                    <a:pt x="109739" y="711354"/>
                  </a:lnTo>
                  <a:lnTo>
                    <a:pt x="82183" y="677525"/>
                  </a:lnTo>
                  <a:lnTo>
                    <a:pt x="58154" y="640949"/>
                  </a:lnTo>
                  <a:lnTo>
                    <a:pt x="37911" y="601886"/>
                  </a:lnTo>
                  <a:lnTo>
                    <a:pt x="21715" y="560595"/>
                  </a:lnTo>
                  <a:lnTo>
                    <a:pt x="9824" y="517337"/>
                  </a:lnTo>
                  <a:lnTo>
                    <a:pt x="2499" y="472371"/>
                  </a:lnTo>
                  <a:lnTo>
                    <a:pt x="0" y="425958"/>
                  </a:lnTo>
                  <a:close/>
                </a:path>
              </a:pathLst>
            </a:custGeom>
            <a:ln w="12700">
              <a:solidFill>
                <a:srgbClr val="3967A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191502" y="3456176"/>
            <a:ext cx="1920875" cy="2777490"/>
            <a:chOff x="7191502" y="3456176"/>
            <a:chExt cx="1920875" cy="2777490"/>
          </a:xfrm>
        </p:grpSpPr>
        <p:sp>
          <p:nvSpPr>
            <p:cNvPr id="40" name="object 40"/>
            <p:cNvSpPr/>
            <p:nvPr/>
          </p:nvSpPr>
          <p:spPr>
            <a:xfrm>
              <a:off x="7197852" y="3462526"/>
              <a:ext cx="1908175" cy="2764790"/>
            </a:xfrm>
            <a:custGeom>
              <a:avLst/>
              <a:gdLst/>
              <a:ahLst/>
              <a:cxnLst/>
              <a:rect l="l" t="t" r="r" b="b"/>
              <a:pathLst>
                <a:path w="1908175" h="2764790">
                  <a:moveTo>
                    <a:pt x="954024" y="0"/>
                  </a:moveTo>
                  <a:lnTo>
                    <a:pt x="572414" y="381609"/>
                  </a:lnTo>
                  <a:lnTo>
                    <a:pt x="0" y="381609"/>
                  </a:lnTo>
                  <a:lnTo>
                    <a:pt x="0" y="2764536"/>
                  </a:lnTo>
                  <a:lnTo>
                    <a:pt x="1908048" y="2764536"/>
                  </a:lnTo>
                  <a:lnTo>
                    <a:pt x="1908048" y="381609"/>
                  </a:lnTo>
                  <a:lnTo>
                    <a:pt x="1335633" y="381609"/>
                  </a:lnTo>
                  <a:lnTo>
                    <a:pt x="954024" y="0"/>
                  </a:lnTo>
                  <a:close/>
                </a:path>
              </a:pathLst>
            </a:custGeom>
            <a:solidFill>
              <a:srgbClr val="DEEEF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197852" y="3462526"/>
              <a:ext cx="1908175" cy="2764790"/>
            </a:xfrm>
            <a:custGeom>
              <a:avLst/>
              <a:gdLst/>
              <a:ahLst/>
              <a:cxnLst/>
              <a:rect l="l" t="t" r="r" b="b"/>
              <a:pathLst>
                <a:path w="1908175" h="2764790">
                  <a:moveTo>
                    <a:pt x="0" y="381609"/>
                  </a:moveTo>
                  <a:lnTo>
                    <a:pt x="572414" y="381609"/>
                  </a:lnTo>
                  <a:lnTo>
                    <a:pt x="954024" y="0"/>
                  </a:lnTo>
                  <a:lnTo>
                    <a:pt x="1335633" y="381609"/>
                  </a:lnTo>
                  <a:lnTo>
                    <a:pt x="1908048" y="381609"/>
                  </a:lnTo>
                  <a:lnTo>
                    <a:pt x="1908048" y="2764536"/>
                  </a:lnTo>
                  <a:lnTo>
                    <a:pt x="0" y="2764536"/>
                  </a:lnTo>
                  <a:lnTo>
                    <a:pt x="0" y="381609"/>
                  </a:lnTo>
                  <a:close/>
                </a:path>
              </a:pathLst>
            </a:custGeom>
            <a:ln w="12700">
              <a:solidFill>
                <a:srgbClr val="D2E4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336176" y="3970835"/>
            <a:ext cx="1594485" cy="121285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20"/>
              </a:spcBef>
            </a:pPr>
            <a:r>
              <a:rPr sz="1200" dirty="0">
                <a:latin typeface="Calibri"/>
                <a:cs typeface="Calibri"/>
              </a:rPr>
              <a:t>Z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Evropskim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oblakom </a:t>
            </a:r>
            <a:r>
              <a:rPr sz="1200" dirty="0">
                <a:latin typeface="Calibri"/>
                <a:cs typeface="Calibri"/>
              </a:rPr>
              <a:t>odprte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znanosti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(EOSC) skušamo </a:t>
            </a:r>
            <a:r>
              <a:rPr sz="1200" dirty="0">
                <a:latin typeface="Calibri"/>
                <a:cs typeface="Calibri"/>
              </a:rPr>
              <a:t>v </a:t>
            </a:r>
            <a:r>
              <a:rPr sz="1200" spc="-10" dirty="0">
                <a:latin typeface="Calibri"/>
                <a:cs typeface="Calibri"/>
              </a:rPr>
              <a:t>Evropi vzpostaviti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pogoje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za </a:t>
            </a:r>
            <a:r>
              <a:rPr sz="1200" dirty="0">
                <a:latin typeface="Calibri"/>
                <a:cs typeface="Calibri"/>
              </a:rPr>
              <a:t>izvedbo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načel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FAIR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splet </a:t>
            </a:r>
            <a:r>
              <a:rPr sz="1200" dirty="0">
                <a:latin typeface="Calibri"/>
                <a:cs typeface="Calibri"/>
              </a:rPr>
              <a:t>(internet)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FAIR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podatkov </a:t>
            </a:r>
            <a:r>
              <a:rPr sz="1200" b="1" dirty="0">
                <a:latin typeface="Calibri"/>
                <a:cs typeface="Calibri"/>
              </a:rPr>
              <a:t>in </a:t>
            </a:r>
            <a:r>
              <a:rPr sz="1200" b="1" spc="-10" dirty="0">
                <a:latin typeface="Calibri"/>
                <a:cs typeface="Calibri"/>
              </a:rPr>
              <a:t>storitev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za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znanost</a:t>
            </a:r>
            <a:r>
              <a:rPr sz="1200" spc="-1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9311385" y="2439670"/>
            <a:ext cx="1393825" cy="864869"/>
            <a:chOff x="9311385" y="2439670"/>
            <a:chExt cx="1393825" cy="864869"/>
          </a:xfrm>
        </p:grpSpPr>
        <p:sp>
          <p:nvSpPr>
            <p:cNvPr id="44" name="object 44"/>
            <p:cNvSpPr/>
            <p:nvPr/>
          </p:nvSpPr>
          <p:spPr>
            <a:xfrm>
              <a:off x="9317735" y="2871216"/>
              <a:ext cx="954405" cy="1905"/>
            </a:xfrm>
            <a:custGeom>
              <a:avLst/>
              <a:gdLst/>
              <a:ahLst/>
              <a:cxnLst/>
              <a:rect l="l" t="t" r="r" b="b"/>
              <a:pathLst>
                <a:path w="954404" h="1905">
                  <a:moveTo>
                    <a:pt x="954024" y="0"/>
                  </a:moveTo>
                  <a:lnTo>
                    <a:pt x="0" y="0"/>
                  </a:lnTo>
                  <a:lnTo>
                    <a:pt x="0" y="1524"/>
                  </a:lnTo>
                  <a:lnTo>
                    <a:pt x="954024" y="1524"/>
                  </a:lnTo>
                  <a:lnTo>
                    <a:pt x="954024" y="0"/>
                  </a:lnTo>
                  <a:close/>
                </a:path>
              </a:pathLst>
            </a:custGeom>
            <a:solidFill>
              <a:srgbClr val="D2E4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317735" y="2871216"/>
              <a:ext cx="954405" cy="1905"/>
            </a:xfrm>
            <a:custGeom>
              <a:avLst/>
              <a:gdLst/>
              <a:ahLst/>
              <a:cxnLst/>
              <a:rect l="l" t="t" r="r" b="b"/>
              <a:pathLst>
                <a:path w="954404" h="1905">
                  <a:moveTo>
                    <a:pt x="0" y="0"/>
                  </a:moveTo>
                  <a:lnTo>
                    <a:pt x="954024" y="0"/>
                  </a:lnTo>
                  <a:lnTo>
                    <a:pt x="954024" y="1524"/>
                  </a:lnTo>
                  <a:lnTo>
                    <a:pt x="0" y="152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2E4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846563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425958" y="0"/>
                  </a:moveTo>
                  <a:lnTo>
                    <a:pt x="379544" y="2499"/>
                  </a:lnTo>
                  <a:lnTo>
                    <a:pt x="334578" y="9824"/>
                  </a:lnTo>
                  <a:lnTo>
                    <a:pt x="291320" y="21715"/>
                  </a:lnTo>
                  <a:lnTo>
                    <a:pt x="250029" y="37911"/>
                  </a:lnTo>
                  <a:lnTo>
                    <a:pt x="210966" y="58154"/>
                  </a:lnTo>
                  <a:lnTo>
                    <a:pt x="174390" y="82183"/>
                  </a:lnTo>
                  <a:lnTo>
                    <a:pt x="140561" y="109739"/>
                  </a:lnTo>
                  <a:lnTo>
                    <a:pt x="109739" y="140561"/>
                  </a:lnTo>
                  <a:lnTo>
                    <a:pt x="82183" y="174390"/>
                  </a:lnTo>
                  <a:lnTo>
                    <a:pt x="58154" y="210966"/>
                  </a:lnTo>
                  <a:lnTo>
                    <a:pt x="37911" y="250029"/>
                  </a:lnTo>
                  <a:lnTo>
                    <a:pt x="21715" y="291320"/>
                  </a:lnTo>
                  <a:lnTo>
                    <a:pt x="9824" y="334578"/>
                  </a:lnTo>
                  <a:lnTo>
                    <a:pt x="2499" y="379544"/>
                  </a:lnTo>
                  <a:lnTo>
                    <a:pt x="0" y="425958"/>
                  </a:lnTo>
                  <a:lnTo>
                    <a:pt x="2499" y="472371"/>
                  </a:lnTo>
                  <a:lnTo>
                    <a:pt x="9824" y="517337"/>
                  </a:lnTo>
                  <a:lnTo>
                    <a:pt x="21715" y="560595"/>
                  </a:lnTo>
                  <a:lnTo>
                    <a:pt x="37911" y="601886"/>
                  </a:lnTo>
                  <a:lnTo>
                    <a:pt x="58154" y="640949"/>
                  </a:lnTo>
                  <a:lnTo>
                    <a:pt x="82183" y="677525"/>
                  </a:lnTo>
                  <a:lnTo>
                    <a:pt x="109739" y="711354"/>
                  </a:lnTo>
                  <a:lnTo>
                    <a:pt x="140561" y="742176"/>
                  </a:lnTo>
                  <a:lnTo>
                    <a:pt x="174390" y="769732"/>
                  </a:lnTo>
                  <a:lnTo>
                    <a:pt x="210966" y="793761"/>
                  </a:lnTo>
                  <a:lnTo>
                    <a:pt x="250029" y="814004"/>
                  </a:lnTo>
                  <a:lnTo>
                    <a:pt x="291320" y="830200"/>
                  </a:lnTo>
                  <a:lnTo>
                    <a:pt x="334578" y="842091"/>
                  </a:lnTo>
                  <a:lnTo>
                    <a:pt x="379544" y="849416"/>
                  </a:lnTo>
                  <a:lnTo>
                    <a:pt x="425958" y="851916"/>
                  </a:lnTo>
                  <a:lnTo>
                    <a:pt x="472371" y="849416"/>
                  </a:lnTo>
                  <a:lnTo>
                    <a:pt x="517337" y="842091"/>
                  </a:lnTo>
                  <a:lnTo>
                    <a:pt x="560595" y="830200"/>
                  </a:lnTo>
                  <a:lnTo>
                    <a:pt x="601886" y="814004"/>
                  </a:lnTo>
                  <a:lnTo>
                    <a:pt x="640949" y="793761"/>
                  </a:lnTo>
                  <a:lnTo>
                    <a:pt x="677525" y="769732"/>
                  </a:lnTo>
                  <a:lnTo>
                    <a:pt x="711354" y="742176"/>
                  </a:lnTo>
                  <a:lnTo>
                    <a:pt x="742176" y="711354"/>
                  </a:lnTo>
                  <a:lnTo>
                    <a:pt x="769732" y="677525"/>
                  </a:lnTo>
                  <a:lnTo>
                    <a:pt x="793761" y="640949"/>
                  </a:lnTo>
                  <a:lnTo>
                    <a:pt x="814004" y="601886"/>
                  </a:lnTo>
                  <a:lnTo>
                    <a:pt x="830200" y="560595"/>
                  </a:lnTo>
                  <a:lnTo>
                    <a:pt x="842091" y="517337"/>
                  </a:lnTo>
                  <a:lnTo>
                    <a:pt x="849416" y="472371"/>
                  </a:lnTo>
                  <a:lnTo>
                    <a:pt x="851916" y="425958"/>
                  </a:lnTo>
                  <a:lnTo>
                    <a:pt x="849416" y="379544"/>
                  </a:lnTo>
                  <a:lnTo>
                    <a:pt x="842091" y="334578"/>
                  </a:lnTo>
                  <a:lnTo>
                    <a:pt x="830200" y="291320"/>
                  </a:lnTo>
                  <a:lnTo>
                    <a:pt x="814004" y="250029"/>
                  </a:lnTo>
                  <a:lnTo>
                    <a:pt x="793761" y="210966"/>
                  </a:lnTo>
                  <a:lnTo>
                    <a:pt x="769732" y="174390"/>
                  </a:lnTo>
                  <a:lnTo>
                    <a:pt x="742176" y="140561"/>
                  </a:lnTo>
                  <a:lnTo>
                    <a:pt x="711354" y="109739"/>
                  </a:lnTo>
                  <a:lnTo>
                    <a:pt x="677525" y="82183"/>
                  </a:lnTo>
                  <a:lnTo>
                    <a:pt x="640949" y="58154"/>
                  </a:lnTo>
                  <a:lnTo>
                    <a:pt x="601886" y="37911"/>
                  </a:lnTo>
                  <a:lnTo>
                    <a:pt x="560595" y="21715"/>
                  </a:lnTo>
                  <a:lnTo>
                    <a:pt x="517337" y="9824"/>
                  </a:lnTo>
                  <a:lnTo>
                    <a:pt x="472371" y="2499"/>
                  </a:lnTo>
                  <a:lnTo>
                    <a:pt x="425958" y="0"/>
                  </a:lnTo>
                  <a:close/>
                </a:path>
              </a:pathLst>
            </a:custGeom>
            <a:solidFill>
              <a:srgbClr val="398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846563" y="2446020"/>
              <a:ext cx="852169" cy="852169"/>
            </a:xfrm>
            <a:custGeom>
              <a:avLst/>
              <a:gdLst/>
              <a:ahLst/>
              <a:cxnLst/>
              <a:rect l="l" t="t" r="r" b="b"/>
              <a:pathLst>
                <a:path w="852170" h="852170">
                  <a:moveTo>
                    <a:pt x="0" y="425958"/>
                  </a:moveTo>
                  <a:lnTo>
                    <a:pt x="2499" y="379544"/>
                  </a:lnTo>
                  <a:lnTo>
                    <a:pt x="9824" y="334578"/>
                  </a:lnTo>
                  <a:lnTo>
                    <a:pt x="21715" y="291320"/>
                  </a:lnTo>
                  <a:lnTo>
                    <a:pt x="37911" y="250029"/>
                  </a:lnTo>
                  <a:lnTo>
                    <a:pt x="58154" y="210966"/>
                  </a:lnTo>
                  <a:lnTo>
                    <a:pt x="82183" y="174390"/>
                  </a:lnTo>
                  <a:lnTo>
                    <a:pt x="109739" y="140561"/>
                  </a:lnTo>
                  <a:lnTo>
                    <a:pt x="140561" y="109739"/>
                  </a:lnTo>
                  <a:lnTo>
                    <a:pt x="174390" y="82183"/>
                  </a:lnTo>
                  <a:lnTo>
                    <a:pt x="210966" y="58154"/>
                  </a:lnTo>
                  <a:lnTo>
                    <a:pt x="250029" y="37911"/>
                  </a:lnTo>
                  <a:lnTo>
                    <a:pt x="291320" y="21715"/>
                  </a:lnTo>
                  <a:lnTo>
                    <a:pt x="334578" y="9824"/>
                  </a:lnTo>
                  <a:lnTo>
                    <a:pt x="379544" y="2499"/>
                  </a:lnTo>
                  <a:lnTo>
                    <a:pt x="425958" y="0"/>
                  </a:lnTo>
                  <a:lnTo>
                    <a:pt x="472371" y="2499"/>
                  </a:lnTo>
                  <a:lnTo>
                    <a:pt x="517337" y="9824"/>
                  </a:lnTo>
                  <a:lnTo>
                    <a:pt x="560595" y="21715"/>
                  </a:lnTo>
                  <a:lnTo>
                    <a:pt x="601886" y="37911"/>
                  </a:lnTo>
                  <a:lnTo>
                    <a:pt x="640949" y="58154"/>
                  </a:lnTo>
                  <a:lnTo>
                    <a:pt x="677525" y="82183"/>
                  </a:lnTo>
                  <a:lnTo>
                    <a:pt x="711354" y="109739"/>
                  </a:lnTo>
                  <a:lnTo>
                    <a:pt x="742176" y="140561"/>
                  </a:lnTo>
                  <a:lnTo>
                    <a:pt x="769732" y="174390"/>
                  </a:lnTo>
                  <a:lnTo>
                    <a:pt x="793761" y="210966"/>
                  </a:lnTo>
                  <a:lnTo>
                    <a:pt x="814004" y="250029"/>
                  </a:lnTo>
                  <a:lnTo>
                    <a:pt x="830200" y="291320"/>
                  </a:lnTo>
                  <a:lnTo>
                    <a:pt x="842091" y="334578"/>
                  </a:lnTo>
                  <a:lnTo>
                    <a:pt x="849416" y="379544"/>
                  </a:lnTo>
                  <a:lnTo>
                    <a:pt x="851916" y="425958"/>
                  </a:lnTo>
                  <a:lnTo>
                    <a:pt x="849416" y="472371"/>
                  </a:lnTo>
                  <a:lnTo>
                    <a:pt x="842091" y="517337"/>
                  </a:lnTo>
                  <a:lnTo>
                    <a:pt x="830200" y="560595"/>
                  </a:lnTo>
                  <a:lnTo>
                    <a:pt x="814004" y="601886"/>
                  </a:lnTo>
                  <a:lnTo>
                    <a:pt x="793761" y="640949"/>
                  </a:lnTo>
                  <a:lnTo>
                    <a:pt x="769732" y="677525"/>
                  </a:lnTo>
                  <a:lnTo>
                    <a:pt x="742176" y="711354"/>
                  </a:lnTo>
                  <a:lnTo>
                    <a:pt x="711354" y="742176"/>
                  </a:lnTo>
                  <a:lnTo>
                    <a:pt x="677525" y="769732"/>
                  </a:lnTo>
                  <a:lnTo>
                    <a:pt x="640949" y="793761"/>
                  </a:lnTo>
                  <a:lnTo>
                    <a:pt x="601886" y="814004"/>
                  </a:lnTo>
                  <a:lnTo>
                    <a:pt x="560595" y="830200"/>
                  </a:lnTo>
                  <a:lnTo>
                    <a:pt x="517337" y="842091"/>
                  </a:lnTo>
                  <a:lnTo>
                    <a:pt x="472371" y="849416"/>
                  </a:lnTo>
                  <a:lnTo>
                    <a:pt x="425958" y="851916"/>
                  </a:lnTo>
                  <a:lnTo>
                    <a:pt x="379544" y="849416"/>
                  </a:lnTo>
                  <a:lnTo>
                    <a:pt x="334578" y="842091"/>
                  </a:lnTo>
                  <a:lnTo>
                    <a:pt x="291320" y="830200"/>
                  </a:lnTo>
                  <a:lnTo>
                    <a:pt x="250029" y="814004"/>
                  </a:lnTo>
                  <a:lnTo>
                    <a:pt x="210966" y="793761"/>
                  </a:lnTo>
                  <a:lnTo>
                    <a:pt x="174390" y="769732"/>
                  </a:lnTo>
                  <a:lnTo>
                    <a:pt x="140561" y="742176"/>
                  </a:lnTo>
                  <a:lnTo>
                    <a:pt x="109739" y="711354"/>
                  </a:lnTo>
                  <a:lnTo>
                    <a:pt x="82183" y="677525"/>
                  </a:lnTo>
                  <a:lnTo>
                    <a:pt x="58154" y="640949"/>
                  </a:lnTo>
                  <a:lnTo>
                    <a:pt x="37911" y="601886"/>
                  </a:lnTo>
                  <a:lnTo>
                    <a:pt x="21715" y="560595"/>
                  </a:lnTo>
                  <a:lnTo>
                    <a:pt x="9824" y="517337"/>
                  </a:lnTo>
                  <a:lnTo>
                    <a:pt x="2499" y="472371"/>
                  </a:lnTo>
                  <a:lnTo>
                    <a:pt x="0" y="425958"/>
                  </a:lnTo>
                  <a:close/>
                </a:path>
              </a:pathLst>
            </a:custGeom>
            <a:ln w="12700">
              <a:solidFill>
                <a:srgbClr val="398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639053" y="2505822"/>
            <a:ext cx="87864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31695" algn="l"/>
                <a:tab pos="4251325" algn="l"/>
                <a:tab pos="6370955" algn="l"/>
                <a:tab pos="8490585" algn="l"/>
              </a:tabLst>
            </a:pP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r>
              <a:rPr sz="40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4000" spc="-50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endParaRPr sz="4000">
              <a:latin typeface="Arial MT"/>
              <a:cs typeface="Arial MT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9311385" y="3456176"/>
            <a:ext cx="1920875" cy="2777490"/>
            <a:chOff x="9311385" y="3456176"/>
            <a:chExt cx="1920875" cy="2777490"/>
          </a:xfrm>
        </p:grpSpPr>
        <p:sp>
          <p:nvSpPr>
            <p:cNvPr id="50" name="object 50"/>
            <p:cNvSpPr/>
            <p:nvPr/>
          </p:nvSpPr>
          <p:spPr>
            <a:xfrm>
              <a:off x="9317735" y="3462526"/>
              <a:ext cx="1908175" cy="2764790"/>
            </a:xfrm>
            <a:custGeom>
              <a:avLst/>
              <a:gdLst/>
              <a:ahLst/>
              <a:cxnLst/>
              <a:rect l="l" t="t" r="r" b="b"/>
              <a:pathLst>
                <a:path w="1908175" h="2764790">
                  <a:moveTo>
                    <a:pt x="954024" y="0"/>
                  </a:moveTo>
                  <a:lnTo>
                    <a:pt x="572414" y="381609"/>
                  </a:lnTo>
                  <a:lnTo>
                    <a:pt x="0" y="381609"/>
                  </a:lnTo>
                  <a:lnTo>
                    <a:pt x="0" y="2764536"/>
                  </a:lnTo>
                  <a:lnTo>
                    <a:pt x="1908048" y="2764536"/>
                  </a:lnTo>
                  <a:lnTo>
                    <a:pt x="1908048" y="381609"/>
                  </a:lnTo>
                  <a:lnTo>
                    <a:pt x="1335633" y="381609"/>
                  </a:lnTo>
                  <a:lnTo>
                    <a:pt x="954024" y="0"/>
                  </a:lnTo>
                  <a:close/>
                </a:path>
              </a:pathLst>
            </a:custGeom>
            <a:solidFill>
              <a:srgbClr val="DEEEF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317735" y="3462526"/>
              <a:ext cx="1908175" cy="2764790"/>
            </a:xfrm>
            <a:custGeom>
              <a:avLst/>
              <a:gdLst/>
              <a:ahLst/>
              <a:cxnLst/>
              <a:rect l="l" t="t" r="r" b="b"/>
              <a:pathLst>
                <a:path w="1908175" h="2764790">
                  <a:moveTo>
                    <a:pt x="0" y="381609"/>
                  </a:moveTo>
                  <a:lnTo>
                    <a:pt x="572414" y="381609"/>
                  </a:lnTo>
                  <a:lnTo>
                    <a:pt x="954024" y="0"/>
                  </a:lnTo>
                  <a:lnTo>
                    <a:pt x="1335633" y="381609"/>
                  </a:lnTo>
                  <a:lnTo>
                    <a:pt x="1908048" y="381609"/>
                  </a:lnTo>
                  <a:lnTo>
                    <a:pt x="1908048" y="2764536"/>
                  </a:lnTo>
                  <a:lnTo>
                    <a:pt x="0" y="2764536"/>
                  </a:lnTo>
                  <a:lnTo>
                    <a:pt x="0" y="381609"/>
                  </a:lnTo>
                  <a:close/>
                </a:path>
              </a:pathLst>
            </a:custGeom>
            <a:ln w="12700">
              <a:solidFill>
                <a:srgbClr val="D2E4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455812" y="3970835"/>
            <a:ext cx="1630680" cy="205105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20"/>
              </a:spcBef>
            </a:pPr>
            <a:r>
              <a:rPr sz="1200" dirty="0">
                <a:latin typeface="Calibri"/>
                <a:cs typeface="Calibri"/>
              </a:rPr>
              <a:t>EOSC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evropskim raziskovalcem, inovatorjem,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podjetjem, </a:t>
            </a:r>
            <a:r>
              <a:rPr sz="1200" dirty="0">
                <a:latin typeface="Calibri"/>
                <a:cs typeface="Calibri"/>
              </a:rPr>
              <a:t>društvom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 </a:t>
            </a:r>
            <a:r>
              <a:rPr sz="1200" spc="-10" dirty="0">
                <a:latin typeface="Calibri"/>
                <a:cs typeface="Calibri"/>
              </a:rPr>
              <a:t>posameznikom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omogočil okolje</a:t>
            </a:r>
            <a:r>
              <a:rPr sz="1200" spc="-10" dirty="0">
                <a:latin typeface="Calibri"/>
                <a:cs typeface="Calibri"/>
              </a:rPr>
              <a:t>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katerem</a:t>
            </a:r>
            <a:r>
              <a:rPr sz="1200" spc="-20" dirty="0">
                <a:latin typeface="Calibri"/>
                <a:cs typeface="Calibri"/>
              </a:rPr>
              <a:t> bodo </a:t>
            </a:r>
            <a:r>
              <a:rPr sz="1200" dirty="0">
                <a:latin typeface="Calibri"/>
                <a:cs typeface="Calibri"/>
              </a:rPr>
              <a:t>lahko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objavljali,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poiskali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spc="-35" dirty="0">
                <a:latin typeface="Calibri"/>
                <a:cs typeface="Calibri"/>
              </a:rPr>
              <a:t>in </a:t>
            </a:r>
            <a:r>
              <a:rPr sz="1200" dirty="0">
                <a:latin typeface="Calibri"/>
                <a:cs typeface="Calibri"/>
              </a:rPr>
              <a:t>ponovno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uporabili podatke,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orodja</a:t>
            </a:r>
            <a:r>
              <a:rPr sz="1200" spc="-25" dirty="0">
                <a:latin typeface="Calibri"/>
                <a:cs typeface="Calibri"/>
              </a:rPr>
              <a:t> ter </a:t>
            </a:r>
            <a:r>
              <a:rPr sz="1200" spc="-10" dirty="0">
                <a:latin typeface="Calibri"/>
                <a:cs typeface="Calibri"/>
              </a:rPr>
              <a:t>storitev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za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raziskovanje, </a:t>
            </a:r>
            <a:r>
              <a:rPr sz="1200" dirty="0">
                <a:latin typeface="Calibri"/>
                <a:cs typeface="Calibri"/>
              </a:rPr>
              <a:t>inovacije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in</a:t>
            </a:r>
            <a:r>
              <a:rPr sz="1200" spc="5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izobraževanje.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00"/>
              </a:spcBef>
            </a:pPr>
            <a:r>
              <a:rPr dirty="0"/>
              <a:t>Naloge</a:t>
            </a:r>
            <a:r>
              <a:rPr spc="-55" dirty="0"/>
              <a:t> </a:t>
            </a:r>
            <a:r>
              <a:rPr dirty="0"/>
              <a:t>SSOZ</a:t>
            </a:r>
            <a:r>
              <a:rPr spc="-70" dirty="0"/>
              <a:t> </a:t>
            </a:r>
            <a:r>
              <a:rPr dirty="0"/>
              <a:t>iz</a:t>
            </a:r>
            <a:r>
              <a:rPr spc="-70" dirty="0"/>
              <a:t> </a:t>
            </a:r>
            <a:r>
              <a:rPr spc="-20" dirty="0"/>
              <a:t>Akcijskega</a:t>
            </a:r>
            <a:r>
              <a:rPr spc="-90" dirty="0"/>
              <a:t> </a:t>
            </a:r>
            <a:r>
              <a:rPr dirty="0"/>
              <a:t>načrta</a:t>
            </a:r>
            <a:r>
              <a:rPr spc="-90" dirty="0"/>
              <a:t> </a:t>
            </a:r>
            <a:r>
              <a:rPr dirty="0"/>
              <a:t>RISS,</a:t>
            </a:r>
            <a:r>
              <a:rPr spc="-55" dirty="0"/>
              <a:t> </a:t>
            </a:r>
            <a:r>
              <a:rPr dirty="0"/>
              <a:t>Ukrep</a:t>
            </a:r>
            <a:r>
              <a:rPr spc="-100" dirty="0"/>
              <a:t> </a:t>
            </a:r>
            <a:r>
              <a:rPr dirty="0"/>
              <a:t>6.2</a:t>
            </a:r>
            <a:r>
              <a:rPr spc="-65" dirty="0"/>
              <a:t> </a:t>
            </a:r>
            <a:r>
              <a:rPr dirty="0"/>
              <a:t>–</a:t>
            </a:r>
            <a:r>
              <a:rPr spc="-70" dirty="0"/>
              <a:t> </a:t>
            </a:r>
            <a:r>
              <a:rPr spc="-10" dirty="0"/>
              <a:t>organizacija </a:t>
            </a:r>
            <a:r>
              <a:rPr spc="-25" dirty="0"/>
              <a:t>razprave</a:t>
            </a:r>
            <a:r>
              <a:rPr spc="-65" dirty="0"/>
              <a:t> </a:t>
            </a:r>
            <a:r>
              <a:rPr dirty="0"/>
              <a:t>med</a:t>
            </a:r>
            <a:r>
              <a:rPr spc="-55" dirty="0"/>
              <a:t> </a:t>
            </a:r>
            <a:r>
              <a:rPr spc="-10" dirty="0"/>
              <a:t>deležniki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7" y="2084001"/>
            <a:ext cx="10689590" cy="322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266065" indent="-228600">
              <a:lnSpc>
                <a:spcPct val="110000"/>
              </a:lnSpc>
              <a:spcBef>
                <a:spcPts val="10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200" b="1" dirty="0">
                <a:solidFill>
                  <a:srgbClr val="23393E"/>
                </a:solidFill>
                <a:latin typeface="Calibri"/>
                <a:cs typeface="Calibri"/>
              </a:rPr>
              <a:t>A6.2.1/3.10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2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Vzpostavitev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EC7C30"/>
                </a:solidFill>
                <a:latin typeface="Calibri"/>
                <a:cs typeface="Calibri"/>
              </a:rPr>
              <a:t>politike</a:t>
            </a:r>
            <a:r>
              <a:rPr sz="2200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odprtega</a:t>
            </a:r>
            <a:r>
              <a:rPr sz="2200" spc="-6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dostopa</a:t>
            </a:r>
            <a:r>
              <a:rPr sz="2200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do</a:t>
            </a:r>
            <a:r>
              <a:rPr sz="2200" spc="-7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EC7C30"/>
                </a:solidFill>
                <a:latin typeface="Calibri"/>
                <a:cs typeface="Calibri"/>
              </a:rPr>
              <a:t>raziskovalne</a:t>
            </a:r>
            <a:r>
              <a:rPr sz="2200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EC7C30"/>
                </a:solidFill>
                <a:latin typeface="Calibri"/>
                <a:cs typeface="Calibri"/>
              </a:rPr>
              <a:t>e-</a:t>
            </a:r>
            <a:r>
              <a:rPr sz="2200" spc="-10" dirty="0">
                <a:solidFill>
                  <a:srgbClr val="EC7C30"/>
                </a:solidFill>
                <a:latin typeface="Calibri"/>
                <a:cs typeface="Calibri"/>
              </a:rPr>
              <a:t>infrastrukture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financirane</a:t>
            </a:r>
            <a:r>
              <a:rPr sz="22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iz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javnih</a:t>
            </a:r>
            <a:r>
              <a:rPr sz="22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finančnih</a:t>
            </a:r>
            <a:r>
              <a:rPr sz="22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sredstev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(deležniki: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MVZI,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SSOZ,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ARRS,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SLING,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Arnes,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IZUM).</a:t>
            </a:r>
            <a:endParaRPr sz="2200">
              <a:latin typeface="Calibri"/>
              <a:cs typeface="Calibri"/>
            </a:endParaRPr>
          </a:p>
          <a:p>
            <a:pPr marL="240665" marR="5080" indent="-228600">
              <a:lnSpc>
                <a:spcPct val="110000"/>
              </a:lnSpc>
              <a:spcBef>
                <a:spcPts val="994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  <a:tab pos="2038985" algn="l"/>
              </a:tabLst>
            </a:pPr>
            <a:r>
              <a:rPr sz="2200" b="1" dirty="0">
                <a:solidFill>
                  <a:srgbClr val="23393E"/>
                </a:solidFill>
                <a:latin typeface="Calibri"/>
                <a:cs typeface="Calibri"/>
              </a:rPr>
              <a:t>A6.2.2/1.1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2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Prilagoditve</a:t>
            </a:r>
            <a:r>
              <a:rPr sz="22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predpisov</a:t>
            </a:r>
            <a:r>
              <a:rPr sz="2200" spc="-8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Javne</a:t>
            </a:r>
            <a:r>
              <a:rPr sz="2200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agencije</a:t>
            </a:r>
            <a:r>
              <a:rPr sz="2200" spc="-5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za</a:t>
            </a:r>
            <a:r>
              <a:rPr sz="2200" spc="-6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EC7C30"/>
                </a:solidFill>
                <a:latin typeface="Calibri"/>
                <a:cs typeface="Calibri"/>
              </a:rPr>
              <a:t>raziskovalno</a:t>
            </a:r>
            <a:r>
              <a:rPr sz="2200" spc="-8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EC7C30"/>
                </a:solidFill>
                <a:latin typeface="Calibri"/>
                <a:cs typeface="Calibri"/>
              </a:rPr>
              <a:t>dejavnost</a:t>
            </a:r>
            <a:r>
              <a:rPr sz="2200" spc="-9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EC7C30"/>
                </a:solidFill>
                <a:latin typeface="Calibri"/>
                <a:cs typeface="Calibri"/>
              </a:rPr>
              <a:t>Republike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Slovenije</a:t>
            </a:r>
            <a:r>
              <a:rPr sz="2200" spc="-10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EC7C30"/>
                </a:solidFill>
                <a:latin typeface="Calibri"/>
                <a:cs typeface="Calibri"/>
              </a:rPr>
              <a:t>ARRS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	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2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razpisnih</a:t>
            </a:r>
            <a:r>
              <a:rPr sz="22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pogojev</a:t>
            </a:r>
            <a:r>
              <a:rPr sz="22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200" spc="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sofinanciranje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znanstvenoraziskovalne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 dejavnosti</a:t>
            </a:r>
            <a:r>
              <a:rPr sz="22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23393E"/>
                </a:solidFill>
                <a:latin typeface="Calibri"/>
                <a:cs typeface="Calibri"/>
              </a:rPr>
              <a:t>/…/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vrednotenje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ocenjevanje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znanstvenoraziskovalnega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dela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(deležniki: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ARRS,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SSOZ).</a:t>
            </a:r>
            <a:endParaRPr sz="2200">
              <a:latin typeface="Calibri"/>
              <a:cs typeface="Calibri"/>
            </a:endParaRPr>
          </a:p>
          <a:p>
            <a:pPr marL="240665" marR="850900" indent="-228600">
              <a:lnSpc>
                <a:spcPct val="110000"/>
              </a:lnSpc>
              <a:spcBef>
                <a:spcPts val="100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200" b="1" dirty="0">
                <a:solidFill>
                  <a:srgbClr val="23393E"/>
                </a:solidFill>
                <a:latin typeface="Calibri"/>
                <a:cs typeface="Calibri"/>
              </a:rPr>
              <a:t>A6.2.2/2.1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2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Prilagoditve</a:t>
            </a:r>
            <a:r>
              <a:rPr sz="2200" spc="-9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predpisov</a:t>
            </a:r>
            <a:r>
              <a:rPr sz="2200" spc="-8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Nacionalne</a:t>
            </a:r>
            <a:r>
              <a:rPr sz="2200" spc="-8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agencije</a:t>
            </a:r>
            <a:r>
              <a:rPr sz="2200" spc="-6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za</a:t>
            </a:r>
            <a:r>
              <a:rPr sz="2200" spc="-6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EC7C30"/>
                </a:solidFill>
                <a:latin typeface="Calibri"/>
                <a:cs typeface="Calibri"/>
              </a:rPr>
              <a:t>kakovost</a:t>
            </a:r>
            <a:r>
              <a:rPr sz="2200" spc="-7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EC7C30"/>
                </a:solidFill>
                <a:latin typeface="Calibri"/>
                <a:cs typeface="Calibri"/>
              </a:rPr>
              <a:t>visokega</a:t>
            </a:r>
            <a:r>
              <a:rPr sz="2200" spc="-7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šolstva</a:t>
            </a:r>
            <a:r>
              <a:rPr sz="2200" spc="-8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spc="-50" dirty="0">
                <a:solidFill>
                  <a:srgbClr val="EC7C30"/>
                </a:solidFill>
                <a:latin typeface="Calibri"/>
                <a:cs typeface="Calibri"/>
              </a:rPr>
              <a:t>- </a:t>
            </a:r>
            <a:r>
              <a:rPr sz="2200" dirty="0">
                <a:solidFill>
                  <a:srgbClr val="EC7C30"/>
                </a:solidFill>
                <a:latin typeface="Calibri"/>
                <a:cs typeface="Calibri"/>
              </a:rPr>
              <a:t>NAKVIS</a:t>
            </a:r>
            <a:r>
              <a:rPr sz="2200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/…/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vrednotenje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2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ocenjevanje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znanstvenoraziskovalne</a:t>
            </a:r>
            <a:r>
              <a:rPr sz="22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izobraževalne dejavnosti</a:t>
            </a:r>
            <a:r>
              <a:rPr sz="22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(deležniki: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NAKVIS,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SSOZ).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5506211"/>
            <a:ext cx="12192000" cy="1042669"/>
          </a:xfrm>
          <a:prstGeom prst="rect">
            <a:avLst/>
          </a:prstGeom>
          <a:solidFill>
            <a:srgbClr val="EC7C30"/>
          </a:solidFill>
          <a:ln w="12700">
            <a:solidFill>
              <a:srgbClr val="EC7C3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Predlog:</a:t>
            </a:r>
            <a:endParaRPr sz="2000">
              <a:latin typeface="Calibri"/>
              <a:cs typeface="Calibri"/>
            </a:endParaRPr>
          </a:p>
          <a:p>
            <a:pPr marL="434975" marR="42862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stalno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strokovno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telo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sz="20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spremljanje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predlogov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politik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predpisov</a:t>
            </a:r>
            <a:r>
              <a:rPr sz="2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sz="20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podporo</a:t>
            </a:r>
            <a:r>
              <a:rPr sz="2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delovanju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načelih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odprte znanosti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54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Naloge</a:t>
            </a:r>
            <a:r>
              <a:rPr sz="3200" spc="-80" dirty="0"/>
              <a:t> </a:t>
            </a:r>
            <a:r>
              <a:rPr sz="3200" dirty="0"/>
              <a:t>SSOZ</a:t>
            </a:r>
            <a:r>
              <a:rPr sz="3200" spc="-80" dirty="0"/>
              <a:t> </a:t>
            </a:r>
            <a:r>
              <a:rPr sz="3200" dirty="0"/>
              <a:t>iz</a:t>
            </a:r>
            <a:r>
              <a:rPr sz="3200" spc="-60" dirty="0"/>
              <a:t> </a:t>
            </a:r>
            <a:r>
              <a:rPr sz="3200" spc="-10" dirty="0"/>
              <a:t>Akcijskega</a:t>
            </a:r>
            <a:r>
              <a:rPr sz="3200" spc="-85" dirty="0"/>
              <a:t> </a:t>
            </a:r>
            <a:r>
              <a:rPr sz="3200" dirty="0"/>
              <a:t>načrta</a:t>
            </a:r>
            <a:r>
              <a:rPr sz="3200" spc="-80" dirty="0"/>
              <a:t> </a:t>
            </a:r>
            <a:r>
              <a:rPr sz="3200" dirty="0"/>
              <a:t>RISS,</a:t>
            </a:r>
            <a:r>
              <a:rPr sz="3200" spc="-60" dirty="0"/>
              <a:t> </a:t>
            </a:r>
            <a:r>
              <a:rPr sz="3200" dirty="0"/>
              <a:t>Ukrep</a:t>
            </a:r>
            <a:r>
              <a:rPr sz="3200" spc="-65" dirty="0"/>
              <a:t> </a:t>
            </a:r>
            <a:r>
              <a:rPr sz="3200" spc="-25" dirty="0"/>
              <a:t>6.2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37" y="2022623"/>
            <a:ext cx="10597515" cy="308864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4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A6.2.1/4.5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000" spc="-9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Izvajanje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tečajev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raziskovalce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področju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kode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(deležniki: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IZUM,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Arnes,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SSOZ)</a:t>
            </a:r>
            <a:endParaRPr sz="20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745"/>
              </a:spcBef>
              <a:buClr>
                <a:srgbClr val="68B484"/>
              </a:buClr>
              <a:buFont typeface="Arial MT"/>
              <a:buChar char="•"/>
              <a:tabLst>
                <a:tab pos="69786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Izdelan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program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izobraževanj.</a:t>
            </a:r>
            <a:endParaRPr sz="20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700"/>
              </a:spcBef>
              <a:buClr>
                <a:srgbClr val="68B484"/>
              </a:buClr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241300" marR="235585" indent="-228600">
              <a:lnSpc>
                <a:spcPct val="110000"/>
              </a:lnSpc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A6.2.1/4.2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Podpora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raziskovalcem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začetku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kariere</a:t>
            </a:r>
            <a:r>
              <a:rPr sz="20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spodbujanje</a:t>
            </a:r>
            <a:r>
              <a:rPr sz="20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udejstvovanja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področju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(spodbujanje</a:t>
            </a:r>
            <a:r>
              <a:rPr sz="2000" spc="-9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prakticiranja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/…/;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deležniki: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JRO,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SSOZ,</a:t>
            </a:r>
            <a:r>
              <a:rPr sz="2000" spc="3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ARRS,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MVZI)</a:t>
            </a:r>
            <a:endParaRPr sz="2000">
              <a:latin typeface="Calibri"/>
              <a:cs typeface="Calibri"/>
            </a:endParaRPr>
          </a:p>
          <a:p>
            <a:pPr marL="698500" marR="5080" lvl="1" indent="-228600">
              <a:lnSpc>
                <a:spcPct val="110000"/>
              </a:lnSpc>
              <a:spcBef>
                <a:spcPts val="490"/>
              </a:spcBef>
              <a:buClr>
                <a:srgbClr val="68B484"/>
              </a:buClr>
              <a:buFont typeface="Arial MT"/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Izdelan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je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načrt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aktivnosti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zagotovljeno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njegovo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izvajanje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do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2030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(do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leta</a:t>
            </a:r>
            <a:r>
              <a:rPr sz="20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2026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se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upošteva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financiranje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NOO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–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projekt: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A6.2.1./2.1,</a:t>
            </a:r>
            <a:r>
              <a:rPr sz="20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kasneje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ustreznih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drugih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virov,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kot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bo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opredeljeno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v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načrtu).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5506211"/>
            <a:ext cx="12192000" cy="1042669"/>
          </a:xfrm>
          <a:prstGeom prst="rect">
            <a:avLst/>
          </a:prstGeom>
          <a:solidFill>
            <a:srgbClr val="EC7C30"/>
          </a:solidFill>
          <a:ln w="12700">
            <a:solidFill>
              <a:srgbClr val="EC7C30"/>
            </a:solidFill>
          </a:ln>
        </p:spPr>
        <p:txBody>
          <a:bodyPr vert="horz" wrap="square" lIns="0" tIns="135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7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Predlog: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občasno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strokovno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telo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vzpostavitev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enotnega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izobraževalnega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programa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54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Naloge</a:t>
            </a:r>
            <a:r>
              <a:rPr sz="3200" spc="-80" dirty="0"/>
              <a:t> </a:t>
            </a:r>
            <a:r>
              <a:rPr sz="3200" dirty="0"/>
              <a:t>SSOZ</a:t>
            </a:r>
            <a:r>
              <a:rPr sz="3200" spc="-80" dirty="0"/>
              <a:t> </a:t>
            </a:r>
            <a:r>
              <a:rPr sz="3200" dirty="0"/>
              <a:t>iz</a:t>
            </a:r>
            <a:r>
              <a:rPr sz="3200" spc="-60" dirty="0"/>
              <a:t> </a:t>
            </a:r>
            <a:r>
              <a:rPr sz="3200" spc="-10" dirty="0"/>
              <a:t>Akcijskega</a:t>
            </a:r>
            <a:r>
              <a:rPr sz="3200" spc="-85" dirty="0"/>
              <a:t> </a:t>
            </a:r>
            <a:r>
              <a:rPr sz="3200" dirty="0"/>
              <a:t>načrta</a:t>
            </a:r>
            <a:r>
              <a:rPr sz="3200" spc="-80" dirty="0"/>
              <a:t> </a:t>
            </a:r>
            <a:r>
              <a:rPr sz="3200" dirty="0"/>
              <a:t>RISS,</a:t>
            </a:r>
            <a:r>
              <a:rPr sz="3200" spc="-60" dirty="0"/>
              <a:t> </a:t>
            </a:r>
            <a:r>
              <a:rPr sz="3200" dirty="0"/>
              <a:t>Ukrep</a:t>
            </a:r>
            <a:r>
              <a:rPr sz="3200" spc="-65" dirty="0"/>
              <a:t> </a:t>
            </a:r>
            <a:r>
              <a:rPr sz="3200" spc="-25" dirty="0"/>
              <a:t>6.2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1882677"/>
            <a:ext cx="10639425" cy="3228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41935" indent="-228600">
              <a:lnSpc>
                <a:spcPct val="110000"/>
              </a:lnSpc>
              <a:spcBef>
                <a:spcPts val="10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200" b="1" dirty="0">
                <a:solidFill>
                  <a:srgbClr val="23393E"/>
                </a:solidFill>
                <a:latin typeface="Calibri"/>
                <a:cs typeface="Calibri"/>
              </a:rPr>
              <a:t>A6.2.1/3.5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2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Nadgradnja</a:t>
            </a:r>
            <a:r>
              <a:rPr sz="22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bibliografskih</a:t>
            </a:r>
            <a:r>
              <a:rPr sz="22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zapisov</a:t>
            </a:r>
            <a:r>
              <a:rPr sz="22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sistemu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COBISS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metapodatki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digitalnih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objektih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skladu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s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standardi,</a:t>
            </a:r>
            <a:r>
              <a:rPr sz="22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omogočajo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metapodatkovni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opis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FAIR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digitalnih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objektov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(deležniki: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IZUM,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UM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FERI).</a:t>
            </a:r>
            <a:endParaRPr sz="2200">
              <a:latin typeface="Calibri"/>
              <a:cs typeface="Calibri"/>
            </a:endParaRPr>
          </a:p>
          <a:p>
            <a:pPr marL="241300" marR="5080" indent="-228600">
              <a:lnSpc>
                <a:spcPct val="110000"/>
              </a:lnSpc>
              <a:spcBef>
                <a:spcPts val="994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200" b="1" dirty="0">
                <a:solidFill>
                  <a:srgbClr val="23393E"/>
                </a:solidFill>
                <a:latin typeface="Calibri"/>
                <a:cs typeface="Calibri"/>
              </a:rPr>
              <a:t>A6.2.3/2.7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2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Nadgradnja</a:t>
            </a:r>
            <a:r>
              <a:rPr sz="22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procesov</a:t>
            </a:r>
            <a:r>
              <a:rPr sz="22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nacionalne</a:t>
            </a:r>
            <a:r>
              <a:rPr sz="22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infrastrukture</a:t>
            </a:r>
            <a:r>
              <a:rPr sz="22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odprtega</a:t>
            </a:r>
            <a:r>
              <a:rPr sz="22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dostopa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23393E"/>
                </a:solidFill>
                <a:latin typeface="Calibri"/>
                <a:cs typeface="Calibri"/>
              </a:rPr>
              <a:t>za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zagotavljanje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odprto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dostopnega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objavljanja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digitalnih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objektov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po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načelih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FAIR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vseh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fazah življenjskega</a:t>
            </a:r>
            <a:r>
              <a:rPr sz="22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cikla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znanstvenoraziskovalnega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dela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(deležniki:</a:t>
            </a:r>
            <a:r>
              <a:rPr sz="22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UM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FERI,</a:t>
            </a:r>
            <a:r>
              <a:rPr sz="22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ARRS,</a:t>
            </a:r>
            <a:r>
              <a:rPr sz="22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JRO,</a:t>
            </a:r>
            <a:r>
              <a:rPr sz="22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SSOZ).</a:t>
            </a:r>
            <a:endParaRPr sz="2200">
              <a:latin typeface="Calibri"/>
              <a:cs typeface="Calibri"/>
            </a:endParaRPr>
          </a:p>
          <a:p>
            <a:pPr marL="241300" marR="283210" indent="-228600">
              <a:lnSpc>
                <a:spcPct val="110000"/>
              </a:lnSpc>
              <a:spcBef>
                <a:spcPts val="1000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200" b="1" dirty="0">
                <a:solidFill>
                  <a:srgbClr val="23393E"/>
                </a:solidFill>
                <a:latin typeface="Calibri"/>
                <a:cs typeface="Calibri"/>
              </a:rPr>
              <a:t>A6.2.3/2.8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23393E"/>
                </a:solidFill>
                <a:latin typeface="Calibri"/>
                <a:cs typeface="Calibri"/>
              </a:rPr>
              <a:t>Vzpostavitev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sistema</a:t>
            </a:r>
            <a:r>
              <a:rPr sz="22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odprtih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recenzij</a:t>
            </a:r>
            <a:r>
              <a:rPr sz="22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repozitorijih</a:t>
            </a:r>
            <a:r>
              <a:rPr sz="22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nacionalne</a:t>
            </a:r>
            <a:r>
              <a:rPr sz="22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infrastrukture odprtega</a:t>
            </a:r>
            <a:r>
              <a:rPr sz="22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dostopa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(deležnik:</a:t>
            </a:r>
            <a:r>
              <a:rPr sz="22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23393E"/>
                </a:solidFill>
                <a:latin typeface="Calibri"/>
                <a:cs typeface="Calibri"/>
              </a:rPr>
              <a:t>UM</a:t>
            </a:r>
            <a:r>
              <a:rPr sz="22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23393E"/>
                </a:solidFill>
                <a:latin typeface="Calibri"/>
                <a:cs typeface="Calibri"/>
              </a:rPr>
              <a:t>FERI).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5506211"/>
            <a:ext cx="12192000" cy="1042669"/>
          </a:xfrm>
          <a:prstGeom prst="rect">
            <a:avLst/>
          </a:prstGeom>
          <a:solidFill>
            <a:srgbClr val="EC7C30"/>
          </a:solidFill>
          <a:ln w="12700">
            <a:solidFill>
              <a:srgbClr val="EC7C30"/>
            </a:solidFill>
          </a:ln>
        </p:spPr>
        <p:txBody>
          <a:bodyPr vert="horz" wrap="square" lIns="0" tIns="135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7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Predlog: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vzpostavitev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skupnosti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uporabnikov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nacionalne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infrastrukture</a:t>
            </a: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odprtega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dostopa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54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Naloge</a:t>
            </a:r>
            <a:r>
              <a:rPr sz="3200" spc="-80" dirty="0"/>
              <a:t> </a:t>
            </a:r>
            <a:r>
              <a:rPr sz="3200" dirty="0"/>
              <a:t>SSOZ</a:t>
            </a:r>
            <a:r>
              <a:rPr sz="3200" spc="-80" dirty="0"/>
              <a:t> </a:t>
            </a:r>
            <a:r>
              <a:rPr sz="3200" dirty="0"/>
              <a:t>iz</a:t>
            </a:r>
            <a:r>
              <a:rPr sz="3200" spc="-60" dirty="0"/>
              <a:t> </a:t>
            </a:r>
            <a:r>
              <a:rPr sz="3200" spc="-10" dirty="0"/>
              <a:t>Akcijskega</a:t>
            </a:r>
            <a:r>
              <a:rPr sz="3200" spc="-85" dirty="0"/>
              <a:t> </a:t>
            </a:r>
            <a:r>
              <a:rPr sz="3200" dirty="0"/>
              <a:t>načrta</a:t>
            </a:r>
            <a:r>
              <a:rPr sz="3200" spc="-80" dirty="0"/>
              <a:t> </a:t>
            </a:r>
            <a:r>
              <a:rPr sz="3200" dirty="0"/>
              <a:t>RISS,</a:t>
            </a:r>
            <a:r>
              <a:rPr sz="3200" spc="-60" dirty="0"/>
              <a:t> </a:t>
            </a:r>
            <a:r>
              <a:rPr sz="3200" dirty="0"/>
              <a:t>Ukrep</a:t>
            </a:r>
            <a:r>
              <a:rPr sz="3200" spc="-65" dirty="0"/>
              <a:t> </a:t>
            </a:r>
            <a:r>
              <a:rPr sz="3200" spc="-25" dirty="0"/>
              <a:t>6.2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1821299"/>
            <a:ext cx="10561955" cy="3488054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14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A6.2.1/3.6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Vzpostavitev</a:t>
            </a:r>
            <a:r>
              <a:rPr sz="20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23393E"/>
                </a:solidFill>
                <a:latin typeface="Calibri"/>
                <a:cs typeface="Calibri"/>
              </a:rPr>
              <a:t>slovenskega</a:t>
            </a:r>
            <a:r>
              <a:rPr sz="20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monitorja</a:t>
            </a:r>
            <a:r>
              <a:rPr sz="20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,</a:t>
            </a:r>
            <a:endParaRPr sz="2000">
              <a:latin typeface="Calibri"/>
              <a:cs typeface="Calibri"/>
            </a:endParaRPr>
          </a:p>
          <a:p>
            <a:pPr marL="698500" marR="5080" indent="-229235">
              <a:lnSpc>
                <a:spcPct val="110000"/>
              </a:lnSpc>
              <a:spcBef>
                <a:spcPts val="50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2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bo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kvantitativno</a:t>
            </a:r>
            <a:r>
              <a:rPr sz="20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predočil</a:t>
            </a:r>
            <a:r>
              <a:rPr sz="2000" b="1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uspešnost</a:t>
            </a:r>
            <a:r>
              <a:rPr sz="20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Slovenije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področju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odprtega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dostopa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do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raziskovalnih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publikacij,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podatkov,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namensko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razvite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raziskovalne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programske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opreme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drugih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relevantnih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digitalnih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3393E"/>
                </a:solidFill>
                <a:latin typeface="Calibri"/>
                <a:cs typeface="Calibri"/>
              </a:rPr>
              <a:t>objektov,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zgledu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dobrih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praks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drugih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držav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tem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področju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ponazoril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nivo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odprtosti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slovenskega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javno</a:t>
            </a:r>
            <a:r>
              <a:rPr sz="20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financiranega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raziskovalnega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sistema.</a:t>
            </a:r>
            <a:endParaRPr sz="2000">
              <a:latin typeface="Calibri"/>
              <a:cs typeface="Calibri"/>
            </a:endParaRPr>
          </a:p>
          <a:p>
            <a:pPr marL="698500" marR="366395" indent="-228600">
              <a:lnSpc>
                <a:spcPct val="110000"/>
              </a:lnSpc>
              <a:spcBef>
                <a:spcPts val="49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3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Monitoring,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oz.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analitika</a:t>
            </a:r>
            <a:r>
              <a:rPr sz="20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odprtega</a:t>
            </a:r>
            <a:r>
              <a:rPr sz="2000" b="1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dostopa</a:t>
            </a:r>
            <a:r>
              <a:rPr sz="2000" b="1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bo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urejena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v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aplikaciji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dCOBISS,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bo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usklajena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z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monitorjem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EU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ravni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ter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bo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skladna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EOSC.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1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A6.2.4/2.5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: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Observatorij</a:t>
            </a:r>
            <a:r>
              <a:rPr sz="2000" b="1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znanosti;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14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A6.2.5/1.1:</a:t>
            </a:r>
            <a:r>
              <a:rPr sz="2000" b="1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23393E"/>
                </a:solidFill>
                <a:latin typeface="Calibri"/>
                <a:cs typeface="Calibri"/>
              </a:rPr>
              <a:t>Vzpostavitev</a:t>
            </a:r>
            <a:r>
              <a:rPr sz="2000" b="1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delovanje</a:t>
            </a:r>
            <a:r>
              <a:rPr sz="2000" b="1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nacionalnega</a:t>
            </a:r>
            <a:r>
              <a:rPr sz="20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observatorija</a:t>
            </a:r>
            <a:r>
              <a:rPr sz="2000" b="1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23393E"/>
                </a:solidFill>
                <a:latin typeface="Calibri"/>
                <a:cs typeface="Calibri"/>
              </a:rPr>
              <a:t>občanske</a:t>
            </a:r>
            <a:r>
              <a:rPr sz="2000" b="1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b="1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23393E"/>
                </a:solidFill>
                <a:latin typeface="Calibri"/>
                <a:cs typeface="Calibri"/>
              </a:rPr>
              <a:t>(CTK</a:t>
            </a:r>
            <a:r>
              <a:rPr sz="2000" b="1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23393E"/>
                </a:solidFill>
                <a:latin typeface="Calibri"/>
                <a:cs typeface="Calibri"/>
              </a:rPr>
              <a:t>UL).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5506211"/>
            <a:ext cx="12192000" cy="1042669"/>
          </a:xfrm>
          <a:prstGeom prst="rect">
            <a:avLst/>
          </a:prstGeom>
          <a:solidFill>
            <a:srgbClr val="EC7C30"/>
          </a:solidFill>
          <a:ln w="12700">
            <a:solidFill>
              <a:srgbClr val="EC7C30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Predlog: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8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naloga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sodelovanje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podporne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pisarne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Sveta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SSOZ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500"/>
              </a:spcBef>
            </a:pPr>
            <a:r>
              <a:rPr dirty="0"/>
              <a:t>Spremljanje</a:t>
            </a:r>
            <a:r>
              <a:rPr spc="-95" dirty="0"/>
              <a:t> </a:t>
            </a:r>
            <a:r>
              <a:rPr dirty="0"/>
              <a:t>napredka</a:t>
            </a:r>
            <a:r>
              <a:rPr spc="-114" dirty="0"/>
              <a:t> </a:t>
            </a:r>
            <a:r>
              <a:rPr dirty="0"/>
              <a:t>na</a:t>
            </a:r>
            <a:r>
              <a:rPr spc="-85" dirty="0"/>
              <a:t> </a:t>
            </a:r>
            <a:r>
              <a:rPr dirty="0"/>
              <a:t>področju</a:t>
            </a:r>
            <a:r>
              <a:rPr spc="-120" dirty="0"/>
              <a:t> </a:t>
            </a:r>
            <a:r>
              <a:rPr dirty="0"/>
              <a:t>odprte</a:t>
            </a:r>
            <a:r>
              <a:rPr spc="-100" dirty="0"/>
              <a:t> </a:t>
            </a:r>
            <a:r>
              <a:rPr dirty="0"/>
              <a:t>znanosti</a:t>
            </a:r>
            <a:r>
              <a:rPr spc="-100" dirty="0"/>
              <a:t> </a:t>
            </a:r>
            <a:r>
              <a:rPr dirty="0"/>
              <a:t>v</a:t>
            </a:r>
            <a:r>
              <a:rPr spc="-80" dirty="0"/>
              <a:t> </a:t>
            </a:r>
            <a:r>
              <a:rPr dirty="0"/>
              <a:t>Sloveniji</a:t>
            </a:r>
            <a:r>
              <a:rPr spc="-90" dirty="0"/>
              <a:t> </a:t>
            </a:r>
            <a:r>
              <a:rPr spc="-25" dirty="0"/>
              <a:t>in </a:t>
            </a:r>
            <a:r>
              <a:rPr dirty="0"/>
              <a:t>širše</a:t>
            </a:r>
            <a:r>
              <a:rPr spc="-110" dirty="0"/>
              <a:t> </a:t>
            </a:r>
            <a:r>
              <a:rPr dirty="0"/>
              <a:t>(naloga</a:t>
            </a:r>
            <a:r>
              <a:rPr spc="-100" dirty="0"/>
              <a:t> </a:t>
            </a:r>
            <a:r>
              <a:rPr spc="-10" dirty="0"/>
              <a:t>SSOZ):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42" y="1969889"/>
            <a:ext cx="10486390" cy="428498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4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solidFill>
                  <a:srgbClr val="EC7C30"/>
                </a:solidFill>
                <a:latin typeface="Calibri"/>
                <a:cs typeface="Calibri"/>
              </a:rPr>
              <a:t>EOSC</a:t>
            </a:r>
            <a:r>
              <a:rPr sz="2000" b="1" spc="8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C7C30"/>
                </a:solidFill>
                <a:latin typeface="Calibri"/>
                <a:cs typeface="Calibri"/>
              </a:rPr>
              <a:t>Observatory</a:t>
            </a:r>
            <a:r>
              <a:rPr sz="2000" b="1" spc="9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3393E"/>
                </a:solidFill>
                <a:latin typeface="Calibri"/>
                <a:cs typeface="Calibri"/>
              </a:rPr>
              <a:t>(</a:t>
            </a:r>
            <a:r>
              <a:rPr sz="2000" u="heavy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https://eoscobservatory.eosc-</a:t>
            </a:r>
            <a:r>
              <a:rPr sz="20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portal.eu/home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110000"/>
              </a:lnSpc>
              <a:spcBef>
                <a:spcPts val="50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Observatorij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je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orodje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spremljanje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politik,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praks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učinkov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članic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EU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povezanih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evropskim oblakom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odprte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znanosti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(EOSC;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Future)</a:t>
            </a:r>
            <a:endParaRPr sz="20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735"/>
              </a:spcBef>
              <a:buClr>
                <a:srgbClr val="68B484"/>
              </a:buClr>
              <a:buFont typeface="Arial MT"/>
              <a:buChar char="•"/>
              <a:tabLst>
                <a:tab pos="697865" algn="l"/>
              </a:tabLst>
            </a:pP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Izvajanje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sprejemanje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institucionalni,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nacionalni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20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evropski ravni.</a:t>
            </a:r>
            <a:endParaRPr sz="20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740"/>
              </a:spcBef>
              <a:buClr>
                <a:srgbClr val="68B484"/>
              </a:buClr>
              <a:buFont typeface="Arial MT"/>
              <a:buChar char="•"/>
              <a:tabLst>
                <a:tab pos="69786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Štiri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ključne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dejavnosti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spremljanja,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se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izvajajo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anketami</a:t>
            </a:r>
            <a:r>
              <a:rPr sz="20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o</a:t>
            </a:r>
            <a:r>
              <a:rPr sz="2000" spc="-5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zbiranju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podatkov:</a:t>
            </a:r>
            <a:endParaRPr sz="2000">
              <a:latin typeface="Calibri"/>
              <a:cs typeface="Calibri"/>
            </a:endParaRPr>
          </a:p>
          <a:p>
            <a:pPr marL="1155065" lvl="2" indent="-227965">
              <a:lnSpc>
                <a:spcPct val="100000"/>
              </a:lnSpc>
              <a:spcBef>
                <a:spcPts val="745"/>
              </a:spcBef>
              <a:buClr>
                <a:srgbClr val="68B484"/>
              </a:buClr>
              <a:buFont typeface="Arial MT"/>
              <a:buChar char="•"/>
              <a:tabLst>
                <a:tab pos="1155065" algn="l"/>
              </a:tabLst>
            </a:pP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Kazalniki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spremljanje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stopnje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pripravljenosti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endParaRPr sz="2000">
              <a:latin typeface="Calibri"/>
              <a:cs typeface="Calibri"/>
            </a:endParaRPr>
          </a:p>
          <a:p>
            <a:pPr marL="1155065" lvl="2" indent="-227965">
              <a:lnSpc>
                <a:spcPct val="100000"/>
              </a:lnSpc>
              <a:spcBef>
                <a:spcPts val="735"/>
              </a:spcBef>
              <a:buClr>
                <a:srgbClr val="68B484"/>
              </a:buClr>
              <a:buFont typeface="Arial MT"/>
              <a:buChar char="•"/>
              <a:tabLst>
                <a:tab pos="1155065" algn="l"/>
              </a:tabLst>
            </a:pP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Kazalniki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spremljanje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partnerstva</a:t>
            </a:r>
            <a:endParaRPr sz="2000">
              <a:latin typeface="Calibri"/>
              <a:cs typeface="Calibri"/>
            </a:endParaRPr>
          </a:p>
          <a:p>
            <a:pPr marL="1155065" lvl="2" indent="-227965">
              <a:lnSpc>
                <a:spcPct val="100000"/>
              </a:lnSpc>
              <a:spcBef>
                <a:spcPts val="740"/>
              </a:spcBef>
              <a:buClr>
                <a:srgbClr val="68B484"/>
              </a:buClr>
              <a:buFont typeface="Arial MT"/>
              <a:buChar char="•"/>
              <a:tabLst>
                <a:tab pos="115506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Prispevki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partnerstvu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endParaRPr sz="2000">
              <a:latin typeface="Calibri"/>
              <a:cs typeface="Calibri"/>
            </a:endParaRPr>
          </a:p>
          <a:p>
            <a:pPr marL="1155065" lvl="2" indent="-227965">
              <a:lnSpc>
                <a:spcPct val="100000"/>
              </a:lnSpc>
              <a:spcBef>
                <a:spcPts val="745"/>
              </a:spcBef>
              <a:buClr>
                <a:srgbClr val="68B484"/>
              </a:buClr>
              <a:buFont typeface="Arial MT"/>
              <a:buChar char="•"/>
              <a:tabLst>
                <a:tab pos="1155065" algn="l"/>
              </a:tabLst>
            </a:pP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Politike,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pomembne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6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ekosistem</a:t>
            </a:r>
            <a:endParaRPr sz="2000">
              <a:latin typeface="Calibri"/>
              <a:cs typeface="Calibri"/>
            </a:endParaRPr>
          </a:p>
          <a:p>
            <a:pPr marL="240665" marR="3573145" indent="-228600">
              <a:lnSpc>
                <a:spcPct val="110000"/>
              </a:lnSpc>
              <a:spcBef>
                <a:spcPts val="495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solidFill>
                  <a:srgbClr val="EC7C30"/>
                </a:solidFill>
                <a:latin typeface="Calibri"/>
                <a:cs typeface="Calibri"/>
              </a:rPr>
              <a:t>Open</a:t>
            </a:r>
            <a:r>
              <a:rPr sz="2000" b="1" spc="-4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C7C30"/>
                </a:solidFill>
                <a:latin typeface="Calibri"/>
                <a:cs typeface="Calibri"/>
              </a:rPr>
              <a:t>Science</a:t>
            </a:r>
            <a:r>
              <a:rPr sz="2000" b="1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C7C30"/>
                </a:solidFill>
                <a:latin typeface="Calibri"/>
                <a:cs typeface="Calibri"/>
              </a:rPr>
              <a:t>Observatory</a:t>
            </a:r>
            <a:r>
              <a:rPr sz="2000" b="1" spc="-4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(OpenAIRE) (</a:t>
            </a:r>
            <a:r>
              <a:rPr sz="20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https://osobservatory.openaire.eu/continent/europe/overview</a:t>
            </a:r>
            <a:r>
              <a:rPr sz="2000" spc="-10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27" y="1107947"/>
            <a:ext cx="9540227" cy="558698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42" y="1050949"/>
            <a:ext cx="3079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EOSC</a:t>
            </a:r>
            <a:r>
              <a:rPr sz="3200" spc="-95" dirty="0"/>
              <a:t> </a:t>
            </a:r>
            <a:r>
              <a:rPr sz="3200" spc="-10" dirty="0"/>
              <a:t>Observatory</a:t>
            </a:r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marL="364490" indent="-351790">
              <a:lnSpc>
                <a:spcPct val="100000"/>
              </a:lnSpc>
              <a:spcBef>
                <a:spcPts val="1430"/>
              </a:spcBef>
              <a:buAutoNum type="arabicPeriod"/>
              <a:tabLst>
                <a:tab pos="364490" algn="l"/>
              </a:tabLst>
            </a:pPr>
            <a:r>
              <a:rPr spc="-10" dirty="0"/>
              <a:t>Predstavnik</a:t>
            </a:r>
            <a:r>
              <a:rPr spc="-50" dirty="0"/>
              <a:t> </a:t>
            </a:r>
            <a:r>
              <a:rPr dirty="0"/>
              <a:t>v</a:t>
            </a:r>
            <a:r>
              <a:rPr spc="-85" dirty="0"/>
              <a:t> </a:t>
            </a:r>
            <a:r>
              <a:rPr dirty="0"/>
              <a:t>EOSC:</a:t>
            </a:r>
            <a:r>
              <a:rPr spc="-85" dirty="0"/>
              <a:t> </a:t>
            </a:r>
            <a:r>
              <a:rPr spc="-10" dirty="0"/>
              <a:t>Arnes</a:t>
            </a:r>
          </a:p>
          <a:p>
            <a:pPr marL="12700" marR="149225" indent="351790">
              <a:lnSpc>
                <a:spcPct val="110000"/>
              </a:lnSpc>
              <a:spcBef>
                <a:spcPts val="994"/>
              </a:spcBef>
              <a:buAutoNum type="arabicPeriod"/>
              <a:tabLst>
                <a:tab pos="364490" algn="l"/>
              </a:tabLst>
            </a:pPr>
            <a:r>
              <a:rPr dirty="0"/>
              <a:t>Nacionalno</a:t>
            </a:r>
            <a:r>
              <a:rPr spc="-120" dirty="0"/>
              <a:t> </a:t>
            </a:r>
            <a:r>
              <a:rPr dirty="0"/>
              <a:t>spremljane</a:t>
            </a:r>
            <a:r>
              <a:rPr spc="-105" dirty="0"/>
              <a:t> </a:t>
            </a:r>
            <a:r>
              <a:rPr spc="-10" dirty="0"/>
              <a:t>razvoja </a:t>
            </a:r>
            <a:r>
              <a:rPr dirty="0"/>
              <a:t>ni</a:t>
            </a:r>
            <a:r>
              <a:rPr spc="-15" dirty="0"/>
              <a:t> </a:t>
            </a:r>
            <a:r>
              <a:rPr spc="-10" dirty="0"/>
              <a:t>vzpostavljeno</a:t>
            </a:r>
          </a:p>
          <a:p>
            <a:pPr marL="364490" indent="-351790">
              <a:lnSpc>
                <a:spcPct val="100000"/>
              </a:lnSpc>
              <a:spcBef>
                <a:spcPts val="1345"/>
              </a:spcBef>
              <a:buAutoNum type="arabicPeriod"/>
              <a:tabLst>
                <a:tab pos="364490" algn="l"/>
              </a:tabLst>
            </a:pPr>
            <a:r>
              <a:rPr dirty="0"/>
              <a:t>Periodično</a:t>
            </a:r>
            <a:r>
              <a:rPr spc="-145" dirty="0"/>
              <a:t> </a:t>
            </a:r>
            <a:r>
              <a:rPr spc="-10" dirty="0"/>
              <a:t>poročanje</a:t>
            </a:r>
          </a:p>
          <a:p>
            <a:pPr marL="12700" marR="5080" indent="351790">
              <a:lnSpc>
                <a:spcPct val="110000"/>
              </a:lnSpc>
              <a:spcBef>
                <a:spcPts val="994"/>
              </a:spcBef>
              <a:buAutoNum type="arabicPeriod"/>
              <a:tabLst>
                <a:tab pos="364490" algn="l"/>
              </a:tabLst>
            </a:pPr>
            <a:r>
              <a:rPr dirty="0"/>
              <a:t>Ni</a:t>
            </a:r>
            <a:r>
              <a:rPr spc="-90" dirty="0"/>
              <a:t> </a:t>
            </a:r>
            <a:r>
              <a:rPr dirty="0"/>
              <a:t>primerov</a:t>
            </a:r>
            <a:r>
              <a:rPr spc="-85" dirty="0"/>
              <a:t> </a:t>
            </a:r>
            <a:r>
              <a:rPr dirty="0"/>
              <a:t>dobrih</a:t>
            </a:r>
            <a:r>
              <a:rPr spc="-80" dirty="0"/>
              <a:t> </a:t>
            </a:r>
            <a:r>
              <a:rPr dirty="0"/>
              <a:t>praks</a:t>
            </a:r>
            <a:r>
              <a:rPr spc="-80" dirty="0"/>
              <a:t> </a:t>
            </a:r>
            <a:r>
              <a:rPr spc="-10" dirty="0"/>
              <a:t>(razen </a:t>
            </a:r>
            <a:r>
              <a:rPr dirty="0"/>
              <a:t>na</a:t>
            </a:r>
            <a:r>
              <a:rPr spc="-85" dirty="0"/>
              <a:t> </a:t>
            </a:r>
            <a:r>
              <a:rPr dirty="0"/>
              <a:t>področju</a:t>
            </a:r>
            <a:r>
              <a:rPr spc="-50" dirty="0"/>
              <a:t> </a:t>
            </a:r>
            <a:r>
              <a:rPr spc="-10" dirty="0"/>
              <a:t>infrastrukture)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019544" y="1057402"/>
            <a:ext cx="5789930" cy="2639060"/>
            <a:chOff x="6019544" y="1057402"/>
            <a:chExt cx="5789930" cy="26390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3139" y="1347216"/>
              <a:ext cx="2807207" cy="23393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68377" y="1342453"/>
              <a:ext cx="2816860" cy="2348865"/>
            </a:xfrm>
            <a:custGeom>
              <a:avLst/>
              <a:gdLst/>
              <a:ahLst/>
              <a:cxnLst/>
              <a:rect l="l" t="t" r="r" b="b"/>
              <a:pathLst>
                <a:path w="2816859" h="2348865">
                  <a:moveTo>
                    <a:pt x="0" y="0"/>
                  </a:moveTo>
                  <a:lnTo>
                    <a:pt x="2816733" y="0"/>
                  </a:lnTo>
                  <a:lnTo>
                    <a:pt x="2816733" y="2348865"/>
                  </a:lnTo>
                  <a:lnTo>
                    <a:pt x="0" y="234886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9889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74835" y="1330452"/>
              <a:ext cx="2834639" cy="23652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25894" y="1063752"/>
              <a:ext cx="597535" cy="494030"/>
            </a:xfrm>
            <a:custGeom>
              <a:avLst/>
              <a:gdLst/>
              <a:ahLst/>
              <a:cxnLst/>
              <a:rect l="l" t="t" r="r" b="b"/>
              <a:pathLst>
                <a:path w="597534" h="494030">
                  <a:moveTo>
                    <a:pt x="298704" y="0"/>
                  </a:moveTo>
                  <a:lnTo>
                    <a:pt x="59169" y="97802"/>
                  </a:lnTo>
                  <a:lnTo>
                    <a:pt x="0" y="317550"/>
                  </a:lnTo>
                  <a:lnTo>
                    <a:pt x="165773" y="493776"/>
                  </a:lnTo>
                  <a:lnTo>
                    <a:pt x="431634" y="493776"/>
                  </a:lnTo>
                  <a:lnTo>
                    <a:pt x="597408" y="317550"/>
                  </a:lnTo>
                  <a:lnTo>
                    <a:pt x="538251" y="97802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25894" y="1063752"/>
              <a:ext cx="597535" cy="494030"/>
            </a:xfrm>
            <a:custGeom>
              <a:avLst/>
              <a:gdLst/>
              <a:ahLst/>
              <a:cxnLst/>
              <a:rect l="l" t="t" r="r" b="b"/>
              <a:pathLst>
                <a:path w="597534" h="494030">
                  <a:moveTo>
                    <a:pt x="0" y="317550"/>
                  </a:moveTo>
                  <a:lnTo>
                    <a:pt x="59169" y="97802"/>
                  </a:lnTo>
                  <a:lnTo>
                    <a:pt x="298704" y="0"/>
                  </a:lnTo>
                  <a:lnTo>
                    <a:pt x="538251" y="97802"/>
                  </a:lnTo>
                  <a:lnTo>
                    <a:pt x="597408" y="317550"/>
                  </a:lnTo>
                  <a:lnTo>
                    <a:pt x="431634" y="493776"/>
                  </a:lnTo>
                  <a:lnTo>
                    <a:pt x="165773" y="493776"/>
                  </a:lnTo>
                  <a:lnTo>
                    <a:pt x="0" y="31755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019544" y="3815844"/>
            <a:ext cx="2861310" cy="2751455"/>
            <a:chOff x="6019544" y="3815844"/>
            <a:chExt cx="2861310" cy="275145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1803" y="4126992"/>
              <a:ext cx="2828543" cy="243991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025894" y="3822194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298704" y="0"/>
                  </a:moveTo>
                  <a:lnTo>
                    <a:pt x="59169" y="98094"/>
                  </a:lnTo>
                  <a:lnTo>
                    <a:pt x="0" y="318528"/>
                  </a:lnTo>
                  <a:lnTo>
                    <a:pt x="165773" y="495300"/>
                  </a:lnTo>
                  <a:lnTo>
                    <a:pt x="431634" y="495300"/>
                  </a:lnTo>
                  <a:lnTo>
                    <a:pt x="597408" y="318528"/>
                  </a:lnTo>
                  <a:lnTo>
                    <a:pt x="538251" y="98094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025894" y="3822194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0" y="318528"/>
                  </a:moveTo>
                  <a:lnTo>
                    <a:pt x="59169" y="98094"/>
                  </a:lnTo>
                  <a:lnTo>
                    <a:pt x="298704" y="0"/>
                  </a:lnTo>
                  <a:lnTo>
                    <a:pt x="538251" y="98094"/>
                  </a:lnTo>
                  <a:lnTo>
                    <a:pt x="597408" y="318528"/>
                  </a:lnTo>
                  <a:lnTo>
                    <a:pt x="431634" y="495300"/>
                  </a:lnTo>
                  <a:lnTo>
                    <a:pt x="165773" y="495300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994392" y="3850896"/>
            <a:ext cx="2840990" cy="2701290"/>
            <a:chOff x="8994392" y="3850896"/>
            <a:chExt cx="2840990" cy="270129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00744" y="4155948"/>
              <a:ext cx="2834639" cy="23957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000741" y="3857246"/>
              <a:ext cx="599440" cy="495300"/>
            </a:xfrm>
            <a:custGeom>
              <a:avLst/>
              <a:gdLst/>
              <a:ahLst/>
              <a:cxnLst/>
              <a:rect l="l" t="t" r="r" b="b"/>
              <a:pathLst>
                <a:path w="599440" h="495300">
                  <a:moveTo>
                    <a:pt x="299466" y="0"/>
                  </a:moveTo>
                  <a:lnTo>
                    <a:pt x="59309" y="98094"/>
                  </a:lnTo>
                  <a:lnTo>
                    <a:pt x="0" y="318528"/>
                  </a:lnTo>
                  <a:lnTo>
                    <a:pt x="166192" y="495300"/>
                  </a:lnTo>
                  <a:lnTo>
                    <a:pt x="432739" y="495300"/>
                  </a:lnTo>
                  <a:lnTo>
                    <a:pt x="598932" y="318528"/>
                  </a:lnTo>
                  <a:lnTo>
                    <a:pt x="539623" y="98094"/>
                  </a:lnTo>
                  <a:lnTo>
                    <a:pt x="29946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000742" y="3857246"/>
              <a:ext cx="599440" cy="495300"/>
            </a:xfrm>
            <a:custGeom>
              <a:avLst/>
              <a:gdLst/>
              <a:ahLst/>
              <a:cxnLst/>
              <a:rect l="l" t="t" r="r" b="b"/>
              <a:pathLst>
                <a:path w="599440" h="495300">
                  <a:moveTo>
                    <a:pt x="0" y="318528"/>
                  </a:moveTo>
                  <a:lnTo>
                    <a:pt x="59309" y="98094"/>
                  </a:lnTo>
                  <a:lnTo>
                    <a:pt x="299466" y="0"/>
                  </a:lnTo>
                  <a:lnTo>
                    <a:pt x="539623" y="98094"/>
                  </a:lnTo>
                  <a:lnTo>
                    <a:pt x="598932" y="318528"/>
                  </a:lnTo>
                  <a:lnTo>
                    <a:pt x="432739" y="495300"/>
                  </a:lnTo>
                  <a:lnTo>
                    <a:pt x="166192" y="495300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247669" y="115465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974579" y="1026924"/>
            <a:ext cx="610235" cy="508000"/>
            <a:chOff x="8974579" y="1026924"/>
            <a:chExt cx="610235" cy="508000"/>
          </a:xfrm>
        </p:grpSpPr>
        <p:sp>
          <p:nvSpPr>
            <p:cNvPr id="20" name="object 20"/>
            <p:cNvSpPr/>
            <p:nvPr/>
          </p:nvSpPr>
          <p:spPr>
            <a:xfrm>
              <a:off x="8980930" y="1033274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298704" y="0"/>
                  </a:moveTo>
                  <a:lnTo>
                    <a:pt x="59169" y="98094"/>
                  </a:lnTo>
                  <a:lnTo>
                    <a:pt x="0" y="318528"/>
                  </a:lnTo>
                  <a:lnTo>
                    <a:pt x="165773" y="495300"/>
                  </a:lnTo>
                  <a:lnTo>
                    <a:pt x="431634" y="495300"/>
                  </a:lnTo>
                  <a:lnTo>
                    <a:pt x="597408" y="318528"/>
                  </a:lnTo>
                  <a:lnTo>
                    <a:pt x="538251" y="98094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80929" y="1033274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0" y="318528"/>
                  </a:moveTo>
                  <a:lnTo>
                    <a:pt x="59169" y="98094"/>
                  </a:lnTo>
                  <a:lnTo>
                    <a:pt x="298704" y="0"/>
                  </a:lnTo>
                  <a:lnTo>
                    <a:pt x="538251" y="98094"/>
                  </a:lnTo>
                  <a:lnTo>
                    <a:pt x="597408" y="318528"/>
                  </a:lnTo>
                  <a:lnTo>
                    <a:pt x="431634" y="495300"/>
                  </a:lnTo>
                  <a:lnTo>
                    <a:pt x="165773" y="495300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202697" y="112480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47669" y="391335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23488" y="3949058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565" y="376622"/>
            <a:ext cx="3079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EOSC</a:t>
            </a:r>
            <a:r>
              <a:rPr sz="3200" spc="-95" dirty="0"/>
              <a:t> </a:t>
            </a:r>
            <a:r>
              <a:rPr sz="3200" spc="-10" dirty="0"/>
              <a:t>Observatory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60565" y="1063377"/>
            <a:ext cx="5248910" cy="5466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99745" indent="248285">
              <a:lnSpc>
                <a:spcPct val="110000"/>
              </a:lnSpc>
              <a:spcBef>
                <a:spcPts val="95"/>
              </a:spcBef>
              <a:buAutoNum type="arabicPeriod"/>
              <a:tabLst>
                <a:tab pos="26098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relevantne</a:t>
            </a:r>
            <a:r>
              <a:rPr sz="20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politike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nacionalnem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3393E"/>
                </a:solidFill>
                <a:latin typeface="Calibri"/>
                <a:cs typeface="Calibri"/>
              </a:rPr>
              <a:t>in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regionalnem</a:t>
            </a:r>
            <a:r>
              <a:rPr sz="2000" spc="-8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nivoju;</a:t>
            </a:r>
            <a:endParaRPr sz="2000">
              <a:latin typeface="Calibri"/>
              <a:cs typeface="Calibri"/>
            </a:endParaRPr>
          </a:p>
          <a:p>
            <a:pPr marL="12700" marR="5080" indent="248285">
              <a:lnSpc>
                <a:spcPct val="110000"/>
              </a:lnSpc>
              <a:spcBef>
                <a:spcPts val="994"/>
              </a:spcBef>
              <a:buAutoNum type="arabicPeriod"/>
              <a:tabLst>
                <a:tab pos="26098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7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relevantne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politike,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20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vključujejo</a:t>
            </a:r>
            <a:r>
              <a:rPr sz="2000" spc="-8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kazalnike implementacije;</a:t>
            </a:r>
            <a:endParaRPr sz="2000">
              <a:latin typeface="Calibri"/>
              <a:cs typeface="Calibri"/>
            </a:endParaRPr>
          </a:p>
          <a:p>
            <a:pPr marL="260985" indent="-248285">
              <a:lnSpc>
                <a:spcPct val="100000"/>
              </a:lnSpc>
              <a:spcBef>
                <a:spcPts val="1250"/>
              </a:spcBef>
              <a:buAutoNum type="arabicPeriod"/>
              <a:tabLst>
                <a:tab pos="26098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Finančne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strategije</a:t>
            </a:r>
            <a:r>
              <a:rPr sz="2000" spc="-3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–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delno;</a:t>
            </a:r>
            <a:endParaRPr sz="2000">
              <a:latin typeface="Calibri"/>
              <a:cs typeface="Calibri"/>
            </a:endParaRPr>
          </a:p>
          <a:p>
            <a:pPr marL="260985" indent="-24828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26098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relevantne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aktivnosti;</a:t>
            </a:r>
            <a:endParaRPr sz="2000">
              <a:latin typeface="Calibri"/>
              <a:cs typeface="Calibri"/>
            </a:endParaRPr>
          </a:p>
          <a:p>
            <a:pPr marL="260985" indent="-248285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26098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relevantne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storitve;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5"/>
              </a:spcBef>
            </a:pPr>
            <a:r>
              <a:rPr sz="16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600" spc="29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storitve,</a:t>
            </a:r>
            <a:r>
              <a:rPr sz="16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ki jih</a:t>
            </a:r>
            <a:r>
              <a:rPr sz="16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zagotavljajo</a:t>
            </a:r>
            <a:r>
              <a:rPr sz="1600" spc="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računalniški</a:t>
            </a:r>
            <a:r>
              <a:rPr sz="16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6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podatkovni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centri;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90"/>
              </a:spcBef>
            </a:pPr>
            <a:r>
              <a:rPr sz="16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600" spc="27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storitve,</a:t>
            </a:r>
            <a:r>
              <a:rPr sz="16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ki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jih</a:t>
            </a:r>
            <a:r>
              <a:rPr sz="16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zagotavljajo</a:t>
            </a:r>
            <a:r>
              <a:rPr sz="16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NREN</a:t>
            </a:r>
            <a:r>
              <a:rPr sz="1600" spc="1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(Arnes);</a:t>
            </a:r>
            <a:endParaRPr sz="1600">
              <a:latin typeface="Calibri"/>
              <a:cs typeface="Calibri"/>
            </a:endParaRPr>
          </a:p>
          <a:p>
            <a:pPr marL="260985" indent="-248285">
              <a:lnSpc>
                <a:spcPct val="100000"/>
              </a:lnSpc>
              <a:spcBef>
                <a:spcPts val="1185"/>
              </a:spcBef>
              <a:buAutoNum type="arabicPeriod" startAt="6"/>
              <a:tabLst>
                <a:tab pos="260985" algn="l"/>
              </a:tabLst>
            </a:pP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Za</a:t>
            </a:r>
            <a:r>
              <a:rPr sz="20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3393E"/>
                </a:solidFill>
                <a:latin typeface="Calibri"/>
                <a:cs typeface="Calibri"/>
              </a:rPr>
              <a:t>EOSC</a:t>
            </a:r>
            <a:r>
              <a:rPr sz="2000" spc="-7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relevantne</a:t>
            </a:r>
            <a:r>
              <a:rPr sz="20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3393E"/>
                </a:solidFill>
                <a:latin typeface="Calibri"/>
                <a:cs typeface="Calibri"/>
              </a:rPr>
              <a:t>infrastrukture;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16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600" spc="24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e-infrastrukture,</a:t>
            </a:r>
            <a:r>
              <a:rPr sz="1600" spc="-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kot</a:t>
            </a:r>
            <a:r>
              <a:rPr sz="1600" spc="-1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so</a:t>
            </a:r>
            <a:r>
              <a:rPr sz="16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računalniški</a:t>
            </a:r>
            <a:r>
              <a:rPr sz="16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in</a:t>
            </a:r>
            <a:r>
              <a:rPr sz="1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podatkovni</a:t>
            </a:r>
            <a:r>
              <a:rPr sz="16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centri;</a:t>
            </a:r>
            <a:endParaRPr sz="1600">
              <a:latin typeface="Calibri"/>
              <a:cs typeface="Calibri"/>
            </a:endParaRPr>
          </a:p>
          <a:p>
            <a:pPr marL="241300" marR="268605" indent="-228600">
              <a:lnSpc>
                <a:spcPct val="110000"/>
              </a:lnSpc>
              <a:spcBef>
                <a:spcPts val="994"/>
              </a:spcBef>
            </a:pPr>
            <a:r>
              <a:rPr sz="16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600" spc="24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nacionalni</a:t>
            </a:r>
            <a:r>
              <a:rPr sz="1600" spc="-6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prispevek k</a:t>
            </a:r>
            <a:r>
              <a:rPr sz="1600" spc="-3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mednarodnim</a:t>
            </a:r>
            <a:r>
              <a:rPr sz="16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organizacijam,</a:t>
            </a:r>
            <a:r>
              <a:rPr sz="1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23393E"/>
                </a:solidFill>
                <a:latin typeface="Calibri"/>
                <a:cs typeface="Calibri"/>
              </a:rPr>
              <a:t>ki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prispevajo</a:t>
            </a:r>
            <a:r>
              <a:rPr sz="1600" spc="-2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k</a:t>
            </a:r>
            <a:r>
              <a:rPr sz="1600" spc="-4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razvoju</a:t>
            </a:r>
            <a:r>
              <a:rPr sz="16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EOSC,</a:t>
            </a:r>
            <a:r>
              <a:rPr sz="1600" spc="-2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tudi</a:t>
            </a:r>
            <a:r>
              <a:rPr sz="1600" spc="-50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23393E"/>
                </a:solidFill>
                <a:latin typeface="Calibri"/>
                <a:cs typeface="Calibri"/>
              </a:rPr>
              <a:t>k</a:t>
            </a:r>
            <a:r>
              <a:rPr sz="1600" spc="-45" dirty="0">
                <a:solidFill>
                  <a:srgbClr val="23393E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3393E"/>
                </a:solidFill>
                <a:latin typeface="Calibri"/>
                <a:cs typeface="Calibri"/>
              </a:rPr>
              <a:t>evropskim raziskovalnim infrastrukturam.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09334" y="696216"/>
            <a:ext cx="4947285" cy="6040120"/>
            <a:chOff x="6109334" y="696216"/>
            <a:chExt cx="4947285" cy="6040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8859" y="1063752"/>
              <a:ext cx="2397251" cy="17998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14097" y="1058989"/>
              <a:ext cx="2407285" cy="1809750"/>
            </a:xfrm>
            <a:custGeom>
              <a:avLst/>
              <a:gdLst/>
              <a:ahLst/>
              <a:cxnLst/>
              <a:rect l="l" t="t" r="r" b="b"/>
              <a:pathLst>
                <a:path w="2407284" h="1809750">
                  <a:moveTo>
                    <a:pt x="0" y="0"/>
                  </a:moveTo>
                  <a:lnTo>
                    <a:pt x="2406776" y="0"/>
                  </a:lnTo>
                  <a:lnTo>
                    <a:pt x="2406776" y="1809369"/>
                  </a:lnTo>
                  <a:lnTo>
                    <a:pt x="0" y="18093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9889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47175" y="1051559"/>
              <a:ext cx="2395727" cy="1822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2575" y="2976371"/>
              <a:ext cx="2401823" cy="18227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66987" y="2987040"/>
              <a:ext cx="2375915" cy="17998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62225" y="2982277"/>
              <a:ext cx="2385695" cy="1809750"/>
            </a:xfrm>
            <a:custGeom>
              <a:avLst/>
              <a:gdLst/>
              <a:ahLst/>
              <a:cxnLst/>
              <a:rect l="l" t="t" r="r" b="b"/>
              <a:pathLst>
                <a:path w="2385695" h="1809750">
                  <a:moveTo>
                    <a:pt x="0" y="0"/>
                  </a:moveTo>
                  <a:lnTo>
                    <a:pt x="2385441" y="0"/>
                  </a:lnTo>
                  <a:lnTo>
                    <a:pt x="2385441" y="1809369"/>
                  </a:lnTo>
                  <a:lnTo>
                    <a:pt x="0" y="18093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9889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29528" y="4913376"/>
              <a:ext cx="2375915" cy="179983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24765" y="4908613"/>
              <a:ext cx="2385695" cy="1809750"/>
            </a:xfrm>
            <a:custGeom>
              <a:avLst/>
              <a:gdLst/>
              <a:ahLst/>
              <a:cxnLst/>
              <a:rect l="l" t="t" r="r" b="b"/>
              <a:pathLst>
                <a:path w="2385695" h="1809750">
                  <a:moveTo>
                    <a:pt x="0" y="0"/>
                  </a:moveTo>
                  <a:lnTo>
                    <a:pt x="2385441" y="0"/>
                  </a:lnTo>
                  <a:lnTo>
                    <a:pt x="2385441" y="1809369"/>
                  </a:lnTo>
                  <a:lnTo>
                    <a:pt x="0" y="180936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9889D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3271" y="4913376"/>
              <a:ext cx="2403335" cy="18226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18858" y="702566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298704" y="0"/>
                  </a:moveTo>
                  <a:lnTo>
                    <a:pt x="59169" y="98094"/>
                  </a:lnTo>
                  <a:lnTo>
                    <a:pt x="0" y="318528"/>
                  </a:lnTo>
                  <a:lnTo>
                    <a:pt x="165773" y="495300"/>
                  </a:lnTo>
                  <a:lnTo>
                    <a:pt x="431634" y="495300"/>
                  </a:lnTo>
                  <a:lnTo>
                    <a:pt x="597408" y="318528"/>
                  </a:lnTo>
                  <a:lnTo>
                    <a:pt x="538251" y="98094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18858" y="702566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0" y="318528"/>
                  </a:moveTo>
                  <a:lnTo>
                    <a:pt x="59169" y="98094"/>
                  </a:lnTo>
                  <a:lnTo>
                    <a:pt x="298704" y="0"/>
                  </a:lnTo>
                  <a:lnTo>
                    <a:pt x="538251" y="98094"/>
                  </a:lnTo>
                  <a:lnTo>
                    <a:pt x="597408" y="318528"/>
                  </a:lnTo>
                  <a:lnTo>
                    <a:pt x="431634" y="495300"/>
                  </a:lnTo>
                  <a:lnTo>
                    <a:pt x="165773" y="495300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340638" y="79373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640824" y="769368"/>
            <a:ext cx="610235" cy="508000"/>
            <a:chOff x="8640824" y="769368"/>
            <a:chExt cx="610235" cy="508000"/>
          </a:xfrm>
        </p:grpSpPr>
        <p:sp>
          <p:nvSpPr>
            <p:cNvPr id="18" name="object 18"/>
            <p:cNvSpPr/>
            <p:nvPr/>
          </p:nvSpPr>
          <p:spPr>
            <a:xfrm>
              <a:off x="8647174" y="775718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298704" y="0"/>
                  </a:moveTo>
                  <a:lnTo>
                    <a:pt x="59169" y="98094"/>
                  </a:lnTo>
                  <a:lnTo>
                    <a:pt x="0" y="318528"/>
                  </a:lnTo>
                  <a:lnTo>
                    <a:pt x="165773" y="495300"/>
                  </a:lnTo>
                  <a:lnTo>
                    <a:pt x="431634" y="495300"/>
                  </a:lnTo>
                  <a:lnTo>
                    <a:pt x="597408" y="318528"/>
                  </a:lnTo>
                  <a:lnTo>
                    <a:pt x="538251" y="98094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47174" y="775718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0" y="318528"/>
                  </a:moveTo>
                  <a:lnTo>
                    <a:pt x="59169" y="98094"/>
                  </a:lnTo>
                  <a:lnTo>
                    <a:pt x="298704" y="0"/>
                  </a:lnTo>
                  <a:lnTo>
                    <a:pt x="538251" y="98094"/>
                  </a:lnTo>
                  <a:lnTo>
                    <a:pt x="597408" y="318528"/>
                  </a:lnTo>
                  <a:lnTo>
                    <a:pt x="431634" y="495300"/>
                  </a:lnTo>
                  <a:lnTo>
                    <a:pt x="165773" y="495300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869459" y="867008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089648" y="2723136"/>
            <a:ext cx="610235" cy="508000"/>
            <a:chOff x="6089648" y="2723136"/>
            <a:chExt cx="610235" cy="508000"/>
          </a:xfrm>
        </p:grpSpPr>
        <p:sp>
          <p:nvSpPr>
            <p:cNvPr id="22" name="object 22"/>
            <p:cNvSpPr/>
            <p:nvPr/>
          </p:nvSpPr>
          <p:spPr>
            <a:xfrm>
              <a:off x="6095998" y="2729486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298704" y="0"/>
                  </a:moveTo>
                  <a:lnTo>
                    <a:pt x="59169" y="98094"/>
                  </a:lnTo>
                  <a:lnTo>
                    <a:pt x="0" y="318528"/>
                  </a:lnTo>
                  <a:lnTo>
                    <a:pt x="165773" y="495300"/>
                  </a:lnTo>
                  <a:lnTo>
                    <a:pt x="431634" y="495300"/>
                  </a:lnTo>
                  <a:lnTo>
                    <a:pt x="597408" y="318528"/>
                  </a:lnTo>
                  <a:lnTo>
                    <a:pt x="538251" y="98094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95998" y="2729486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0" y="318528"/>
                  </a:moveTo>
                  <a:lnTo>
                    <a:pt x="59169" y="98094"/>
                  </a:lnTo>
                  <a:lnTo>
                    <a:pt x="298704" y="0"/>
                  </a:lnTo>
                  <a:lnTo>
                    <a:pt x="538251" y="98094"/>
                  </a:lnTo>
                  <a:lnTo>
                    <a:pt x="597408" y="318528"/>
                  </a:lnTo>
                  <a:lnTo>
                    <a:pt x="431634" y="495300"/>
                  </a:lnTo>
                  <a:lnTo>
                    <a:pt x="165773" y="495300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318500" y="282072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619488" y="2649982"/>
            <a:ext cx="610235" cy="506730"/>
            <a:chOff x="8619488" y="2649982"/>
            <a:chExt cx="610235" cy="506730"/>
          </a:xfrm>
        </p:grpSpPr>
        <p:sp>
          <p:nvSpPr>
            <p:cNvPr id="26" name="object 26"/>
            <p:cNvSpPr/>
            <p:nvPr/>
          </p:nvSpPr>
          <p:spPr>
            <a:xfrm>
              <a:off x="8625838" y="2656332"/>
              <a:ext cx="597535" cy="494030"/>
            </a:xfrm>
            <a:custGeom>
              <a:avLst/>
              <a:gdLst/>
              <a:ahLst/>
              <a:cxnLst/>
              <a:rect l="l" t="t" r="r" b="b"/>
              <a:pathLst>
                <a:path w="597534" h="494030">
                  <a:moveTo>
                    <a:pt x="298704" y="0"/>
                  </a:moveTo>
                  <a:lnTo>
                    <a:pt x="59169" y="97802"/>
                  </a:lnTo>
                  <a:lnTo>
                    <a:pt x="0" y="317550"/>
                  </a:lnTo>
                  <a:lnTo>
                    <a:pt x="165773" y="493776"/>
                  </a:lnTo>
                  <a:lnTo>
                    <a:pt x="431634" y="493776"/>
                  </a:lnTo>
                  <a:lnTo>
                    <a:pt x="597408" y="317550"/>
                  </a:lnTo>
                  <a:lnTo>
                    <a:pt x="538251" y="97802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25838" y="2656332"/>
              <a:ext cx="597535" cy="494030"/>
            </a:xfrm>
            <a:custGeom>
              <a:avLst/>
              <a:gdLst/>
              <a:ahLst/>
              <a:cxnLst/>
              <a:rect l="l" t="t" r="r" b="b"/>
              <a:pathLst>
                <a:path w="597534" h="494030">
                  <a:moveTo>
                    <a:pt x="0" y="317550"/>
                  </a:moveTo>
                  <a:lnTo>
                    <a:pt x="59169" y="97802"/>
                  </a:lnTo>
                  <a:lnTo>
                    <a:pt x="298704" y="0"/>
                  </a:lnTo>
                  <a:lnTo>
                    <a:pt x="538251" y="97802"/>
                  </a:lnTo>
                  <a:lnTo>
                    <a:pt x="597408" y="317550"/>
                  </a:lnTo>
                  <a:lnTo>
                    <a:pt x="431634" y="493776"/>
                  </a:lnTo>
                  <a:lnTo>
                    <a:pt x="165773" y="493776"/>
                  </a:lnTo>
                  <a:lnTo>
                    <a:pt x="0" y="31755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847956" y="274744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123176" y="4606800"/>
            <a:ext cx="610235" cy="508000"/>
            <a:chOff x="6123176" y="4606800"/>
            <a:chExt cx="610235" cy="508000"/>
          </a:xfrm>
        </p:grpSpPr>
        <p:sp>
          <p:nvSpPr>
            <p:cNvPr id="30" name="object 30"/>
            <p:cNvSpPr/>
            <p:nvPr/>
          </p:nvSpPr>
          <p:spPr>
            <a:xfrm>
              <a:off x="6129526" y="4613150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298704" y="0"/>
                  </a:moveTo>
                  <a:lnTo>
                    <a:pt x="59169" y="98094"/>
                  </a:lnTo>
                  <a:lnTo>
                    <a:pt x="0" y="318528"/>
                  </a:lnTo>
                  <a:lnTo>
                    <a:pt x="165773" y="495299"/>
                  </a:lnTo>
                  <a:lnTo>
                    <a:pt x="431634" y="495299"/>
                  </a:lnTo>
                  <a:lnTo>
                    <a:pt x="597408" y="318528"/>
                  </a:lnTo>
                  <a:lnTo>
                    <a:pt x="538251" y="98094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29526" y="4613150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0" y="318528"/>
                  </a:moveTo>
                  <a:lnTo>
                    <a:pt x="59169" y="98094"/>
                  </a:lnTo>
                  <a:lnTo>
                    <a:pt x="298704" y="0"/>
                  </a:lnTo>
                  <a:lnTo>
                    <a:pt x="538251" y="98094"/>
                  </a:lnTo>
                  <a:lnTo>
                    <a:pt x="597408" y="318528"/>
                  </a:lnTo>
                  <a:lnTo>
                    <a:pt x="431634" y="495299"/>
                  </a:lnTo>
                  <a:lnTo>
                    <a:pt x="165773" y="495299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351708" y="4705234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8660636" y="4637280"/>
            <a:ext cx="610235" cy="508000"/>
            <a:chOff x="8660636" y="4637280"/>
            <a:chExt cx="610235" cy="508000"/>
          </a:xfrm>
        </p:grpSpPr>
        <p:sp>
          <p:nvSpPr>
            <p:cNvPr id="34" name="object 34"/>
            <p:cNvSpPr/>
            <p:nvPr/>
          </p:nvSpPr>
          <p:spPr>
            <a:xfrm>
              <a:off x="8666986" y="4643630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298704" y="0"/>
                  </a:moveTo>
                  <a:lnTo>
                    <a:pt x="59169" y="98094"/>
                  </a:lnTo>
                  <a:lnTo>
                    <a:pt x="0" y="318528"/>
                  </a:lnTo>
                  <a:lnTo>
                    <a:pt x="165773" y="495299"/>
                  </a:lnTo>
                  <a:lnTo>
                    <a:pt x="431634" y="495299"/>
                  </a:lnTo>
                  <a:lnTo>
                    <a:pt x="597408" y="318528"/>
                  </a:lnTo>
                  <a:lnTo>
                    <a:pt x="538251" y="98094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666986" y="4643630"/>
              <a:ext cx="597535" cy="495300"/>
            </a:xfrm>
            <a:custGeom>
              <a:avLst/>
              <a:gdLst/>
              <a:ahLst/>
              <a:cxnLst/>
              <a:rect l="l" t="t" r="r" b="b"/>
              <a:pathLst>
                <a:path w="597534" h="495300">
                  <a:moveTo>
                    <a:pt x="0" y="318528"/>
                  </a:moveTo>
                  <a:lnTo>
                    <a:pt x="59169" y="98094"/>
                  </a:lnTo>
                  <a:lnTo>
                    <a:pt x="298704" y="0"/>
                  </a:lnTo>
                  <a:lnTo>
                    <a:pt x="538251" y="98094"/>
                  </a:lnTo>
                  <a:lnTo>
                    <a:pt x="597408" y="318528"/>
                  </a:lnTo>
                  <a:lnTo>
                    <a:pt x="431634" y="495299"/>
                  </a:lnTo>
                  <a:lnTo>
                    <a:pt x="165773" y="495299"/>
                  </a:lnTo>
                  <a:lnTo>
                    <a:pt x="0" y="318528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8889395" y="473584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Arial MT"/>
                <a:cs typeface="Arial MT"/>
              </a:rPr>
              <a:t>6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9408" y="999744"/>
            <a:ext cx="9995915" cy="564946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89554"/>
            <a:ext cx="14192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Predlogi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39" y="752975"/>
            <a:ext cx="9195435" cy="5922010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2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spc="-10" dirty="0">
                <a:latin typeface="Calibri"/>
                <a:cs typeface="Calibri"/>
              </a:rPr>
              <a:t>Ustanovitev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podporne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pisarne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4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dirty="0">
                <a:latin typeface="Calibri"/>
                <a:cs typeface="Calibri"/>
              </a:rPr>
              <a:t>Stalna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strokovna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telesa: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50"/>
              </a:spcBef>
            </a:pPr>
            <a:r>
              <a:rPr sz="18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800" spc="6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spremljanje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izvajanja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akcijskega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načrta;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10"/>
              </a:spcBef>
            </a:pPr>
            <a:r>
              <a:rPr sz="18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800" spc="3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800" spc="-10" dirty="0">
                <a:latin typeface="Calibri"/>
                <a:cs typeface="Calibri"/>
              </a:rPr>
              <a:t>observatorij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odprte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znanosti: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naloga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podporne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pisarne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SSOZ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Sveta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SSOZ;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20"/>
              </a:spcBef>
            </a:pPr>
            <a:r>
              <a:rPr sz="18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800" spc="2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pripravo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predlogov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politik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predpisov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podporo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delovanju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načelih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odprte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znanosti;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20"/>
              </a:spcBef>
            </a:pPr>
            <a:r>
              <a:rPr sz="18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800" spc="2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800" dirty="0">
                <a:latin typeface="Calibri"/>
                <a:cs typeface="Calibri"/>
              </a:rPr>
              <a:t>skupnost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uporabnikov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nacionalne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infrastrukture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odprtega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dostopa;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10"/>
              </a:spcBef>
            </a:pPr>
            <a:r>
              <a:rPr sz="18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800" spc="4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pripravo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enotnega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izobraževalnega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programa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(tudi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naloga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razpisa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Prilagoditev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JRO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…)</a:t>
            </a:r>
            <a:endParaRPr sz="1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20"/>
              </a:spcBef>
            </a:pPr>
            <a:r>
              <a:rPr sz="18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800" spc="9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800" spc="-50" dirty="0"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4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dirty="0">
                <a:latin typeface="Calibri"/>
                <a:cs typeface="Calibri"/>
              </a:rPr>
              <a:t>Občasno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strokovno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telo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35"/>
              </a:spcBef>
            </a:pPr>
            <a:r>
              <a:rPr sz="16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600" spc="22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600" b="1" dirty="0">
                <a:latin typeface="Calibri"/>
                <a:cs typeface="Calibri"/>
              </a:rPr>
              <a:t>za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pripravo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pravilnika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in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poslovnika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Slovenske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skupnosti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odprte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znanosti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in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drugih aktov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SSOZ</a:t>
            </a:r>
            <a:r>
              <a:rPr sz="1600" spc="-10" dirty="0">
                <a:latin typeface="Calibri"/>
                <a:cs typeface="Calibri"/>
              </a:rPr>
              <a:t>;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95"/>
              </a:spcBef>
            </a:pPr>
            <a:r>
              <a:rPr sz="16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600" spc="21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600" dirty="0">
                <a:latin typeface="Calibri"/>
                <a:cs typeface="Calibri"/>
              </a:rPr>
              <a:t>za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vzpostavitev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kriterijev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uvrščanje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storitev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servisov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katalog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SSOZ;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95"/>
              </a:spcBef>
            </a:pPr>
            <a:r>
              <a:rPr sz="16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1600" spc="29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1600" spc="-50" dirty="0">
                <a:latin typeface="Calibri"/>
                <a:cs typeface="Calibri"/>
              </a:rPr>
              <a:t>…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4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spc="-10" dirty="0">
                <a:latin typeface="Calibri"/>
                <a:cs typeface="Calibri"/>
              </a:rPr>
              <a:t>Oblikovanje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obrazca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predlog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ustanovitve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stalnih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občasnih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strokovnih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teles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3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dirty="0">
                <a:latin typeface="Calibri"/>
                <a:cs typeface="Calibri"/>
              </a:rPr>
              <a:t>Poziv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članstvo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strokovnih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telesih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745"/>
              </a:spcBef>
            </a:pPr>
            <a:r>
              <a:rPr sz="2000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+</a:t>
            </a:r>
            <a:r>
              <a:rPr sz="2000" spc="-135" dirty="0">
                <a:solidFill>
                  <a:srgbClr val="68B484"/>
                </a:solidFill>
                <a:latin typeface="Leelawadee UI Semilight"/>
                <a:cs typeface="Leelawadee UI Semilight"/>
              </a:rPr>
              <a:t> </a:t>
            </a:r>
            <a:r>
              <a:rPr sz="2000" dirty="0">
                <a:latin typeface="Calibri"/>
                <a:cs typeface="Calibri"/>
              </a:rPr>
              <a:t>članstvo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stalnih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občasnih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strokovnih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telesih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SSOZ: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člani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pridruženi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člani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EOSC</a:t>
            </a:r>
            <a:r>
              <a:rPr sz="3200" spc="-45" dirty="0"/>
              <a:t> </a:t>
            </a:r>
            <a:r>
              <a:rPr sz="3200" dirty="0"/>
              <a:t>-</a:t>
            </a:r>
            <a:r>
              <a:rPr sz="3200" spc="-50" dirty="0"/>
              <a:t> </a:t>
            </a:r>
            <a:r>
              <a:rPr sz="3200" spc="-10" dirty="0"/>
              <a:t>organizacija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1939718"/>
            <a:ext cx="10329545" cy="390715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1300" marR="27305" indent="-228600">
              <a:lnSpc>
                <a:spcPts val="1939"/>
              </a:lnSpc>
              <a:spcBef>
                <a:spcPts val="345"/>
              </a:spcBef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Upravljanje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EOSC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2021–2027: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Države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EU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države,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pridružene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programu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Obzorje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zastopane</a:t>
            </a:r>
            <a:r>
              <a:rPr sz="1800" spc="-50" dirty="0">
                <a:latin typeface="Calibri"/>
                <a:cs typeface="Calibri"/>
              </a:rPr>
              <a:t> v </a:t>
            </a:r>
            <a:r>
              <a:rPr sz="1800" spc="-10" dirty="0">
                <a:latin typeface="Calibri"/>
                <a:cs typeface="Calibri"/>
              </a:rPr>
              <a:t>upravnem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odboru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EOSC,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soglasno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strinjale,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bodo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leta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2021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vodile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EOSC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kot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evropsko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partnerstvo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okviru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Obzorja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Evropa.</a:t>
            </a:r>
            <a:endParaRPr sz="1800">
              <a:latin typeface="Calibri"/>
              <a:cs typeface="Calibri"/>
            </a:endParaRPr>
          </a:p>
          <a:p>
            <a:pPr marL="241300" marR="5080" indent="-228600">
              <a:lnSpc>
                <a:spcPts val="1939"/>
              </a:lnSpc>
              <a:spcBef>
                <a:spcPts val="1019"/>
              </a:spcBef>
              <a:buFont typeface="Arial MT"/>
              <a:buChar char="•"/>
              <a:tabLst>
                <a:tab pos="241300" algn="l"/>
              </a:tabLst>
            </a:pPr>
            <a:r>
              <a:rPr sz="1800" dirty="0">
                <a:latin typeface="Calibri"/>
                <a:cs typeface="Calibri"/>
              </a:rPr>
              <a:t>Novi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model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upravljanja,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dogovorjen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državami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EU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trenutno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fazo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izvajanja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EOSC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letu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2020,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tristranski </a:t>
            </a:r>
            <a:r>
              <a:rPr sz="1800" dirty="0">
                <a:latin typeface="Calibri"/>
                <a:cs typeface="Calibri"/>
              </a:rPr>
              <a:t>in </a:t>
            </a:r>
            <a:r>
              <a:rPr sz="1800" spc="-10" dirty="0">
                <a:latin typeface="Calibri"/>
                <a:cs typeface="Calibri"/>
              </a:rPr>
              <a:t>vključuje:</a:t>
            </a:r>
            <a:endParaRPr sz="18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30"/>
              </a:spcBef>
              <a:buFont typeface="Arial MT"/>
              <a:buChar char="•"/>
              <a:tabLst>
                <a:tab pos="697865" algn="l"/>
              </a:tabLst>
            </a:pPr>
            <a:r>
              <a:rPr sz="1400" spc="-20" dirty="0">
                <a:latin typeface="Calibri"/>
                <a:cs typeface="Calibri"/>
              </a:rPr>
              <a:t>Evropsko</a:t>
            </a:r>
            <a:r>
              <a:rPr sz="1400" spc="-10" dirty="0">
                <a:latin typeface="Calibri"/>
                <a:cs typeface="Calibri"/>
              </a:rPr>
              <a:t> komisijo</a:t>
            </a:r>
            <a:endParaRPr sz="14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260"/>
              </a:spcBef>
              <a:buFont typeface="Arial MT"/>
              <a:buChar char="•"/>
              <a:tabLst>
                <a:tab pos="697865" algn="l"/>
              </a:tabLst>
            </a:pPr>
            <a:r>
              <a:rPr sz="1800" dirty="0">
                <a:latin typeface="Calibri"/>
                <a:cs typeface="Calibri"/>
              </a:rPr>
              <a:t>Združenje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„EOSC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Association“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(predstavlja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evropski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raziskovalni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prostor)</a:t>
            </a:r>
            <a:endParaRPr sz="1800">
              <a:latin typeface="Calibri"/>
              <a:cs typeface="Calibri"/>
            </a:endParaRPr>
          </a:p>
          <a:p>
            <a:pPr marL="698500" marR="745490" lvl="1" indent="-228600">
              <a:lnSpc>
                <a:spcPts val="1939"/>
              </a:lnSpc>
              <a:spcBef>
                <a:spcPts val="535"/>
              </a:spcBef>
              <a:buFont typeface="Arial MT"/>
              <a:buChar char="•"/>
              <a:tabLst>
                <a:tab pos="698500" algn="l"/>
              </a:tabLst>
            </a:pPr>
            <a:r>
              <a:rPr sz="1800" dirty="0">
                <a:latin typeface="Calibri"/>
                <a:cs typeface="Calibri"/>
              </a:rPr>
              <a:t>EOSC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usmerjevalno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telo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(predstavlja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države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EU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države,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pridružene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programu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Obzorje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Evropa); </a:t>
            </a:r>
            <a:r>
              <a:rPr sz="1800" spc="-20" dirty="0">
                <a:latin typeface="Calibri"/>
                <a:cs typeface="Calibri"/>
              </a:rPr>
              <a:t>predstavnika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Slovenije:</a:t>
            </a:r>
            <a:endParaRPr sz="1800">
              <a:latin typeface="Calibri"/>
              <a:cs typeface="Calibri"/>
            </a:endParaRPr>
          </a:p>
          <a:p>
            <a:pPr marL="1155065" lvl="2" indent="-227965">
              <a:lnSpc>
                <a:spcPct val="100000"/>
              </a:lnSpc>
              <a:spcBef>
                <a:spcPts val="250"/>
              </a:spcBef>
              <a:buFont typeface="Arial MT"/>
              <a:buChar char="•"/>
              <a:tabLst>
                <a:tab pos="1155065" algn="l"/>
              </a:tabLst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Peter</a:t>
            </a:r>
            <a:r>
              <a:rPr sz="1800" b="1" spc="-8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Sterle,</a:t>
            </a:r>
            <a:r>
              <a:rPr sz="1800" b="1" spc="-6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EC7C30"/>
                </a:solidFill>
                <a:latin typeface="Calibri"/>
                <a:cs typeface="Calibri"/>
              </a:rPr>
              <a:t>MVZI</a:t>
            </a:r>
            <a:endParaRPr sz="1800">
              <a:latin typeface="Calibri"/>
              <a:cs typeface="Calibri"/>
            </a:endParaRPr>
          </a:p>
          <a:p>
            <a:pPr marL="1155065" lvl="2" indent="-227965">
              <a:lnSpc>
                <a:spcPct val="100000"/>
              </a:lnSpc>
              <a:spcBef>
                <a:spcPts val="290"/>
              </a:spcBef>
              <a:buFont typeface="Arial MT"/>
              <a:buChar char="•"/>
              <a:tabLst>
                <a:tab pos="1155065" algn="l"/>
              </a:tabLst>
            </a:pPr>
            <a:r>
              <a:rPr sz="1800" b="1" dirty="0">
                <a:solidFill>
                  <a:srgbClr val="EC7C30"/>
                </a:solidFill>
                <a:latin typeface="Calibri"/>
                <a:cs typeface="Calibri"/>
              </a:rPr>
              <a:t>Jan Jona</a:t>
            </a:r>
            <a:r>
              <a:rPr sz="1800" b="1" spc="-2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EC7C30"/>
                </a:solidFill>
                <a:latin typeface="Calibri"/>
                <a:cs typeface="Calibri"/>
              </a:rPr>
              <a:t>Javoršek,</a:t>
            </a:r>
            <a:r>
              <a:rPr sz="1800" b="1" spc="-35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EC7C30"/>
                </a:solidFill>
                <a:latin typeface="Calibri"/>
                <a:cs typeface="Calibri"/>
              </a:rPr>
              <a:t>IJS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Nacionalni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predstavnik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Slovenije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Združenju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EOSC: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ARNES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Font typeface="Arial MT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Opazovalca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Združenju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EOSC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iz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Slovenije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(NIB,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UM)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1868" y="5955791"/>
            <a:ext cx="2284475" cy="5120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2259" y="0"/>
            <a:ext cx="11241405" cy="1397635"/>
            <a:chOff x="702259" y="0"/>
            <a:chExt cx="11241405" cy="1397635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7047" y="615696"/>
              <a:ext cx="2619755" cy="781799"/>
            </a:xfrm>
            <a:prstGeom prst="rect">
              <a:avLst/>
            </a:prstGeom>
          </p:spPr>
        </p:pic>
        <p:pic>
          <p:nvPicPr>
            <p:cNvPr id="4" name="object 4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82396" y="466344"/>
              <a:ext cx="2325610" cy="85343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31012" y="1539502"/>
            <a:ext cx="12503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lr>
                <a:srgbClr val="494747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6"/>
              </a:rPr>
              <a:t>Upravljanje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8212" y="1783342"/>
            <a:ext cx="5027295" cy="3195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270510" indent="-287020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Skupščina</a:t>
            </a:r>
            <a:r>
              <a:rPr sz="1600" spc="-7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(General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Assembly)</a:t>
            </a:r>
            <a:r>
              <a:rPr sz="1600" spc="-5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deluje</a:t>
            </a:r>
            <a:r>
              <a:rPr sz="1600" spc="-7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kot</a:t>
            </a:r>
            <a:r>
              <a:rPr sz="1600" spc="-5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predstavniški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organ</a:t>
            </a:r>
            <a:r>
              <a:rPr sz="1600" spc="-6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in</a:t>
            </a:r>
            <a:r>
              <a:rPr sz="1600" spc="-6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kot</a:t>
            </a:r>
            <a:r>
              <a:rPr sz="1600" spc="-6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končni</a:t>
            </a:r>
            <a:r>
              <a:rPr sz="1600" spc="-5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organ</a:t>
            </a:r>
            <a:r>
              <a:rPr sz="1600" spc="-5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odločanja.</a:t>
            </a:r>
            <a:endParaRPr sz="1600">
              <a:latin typeface="Calibri"/>
              <a:cs typeface="Calibri"/>
            </a:endParaRPr>
          </a:p>
          <a:p>
            <a:pPr marL="299085" marR="36449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Upravljanje</a:t>
            </a:r>
            <a:r>
              <a:rPr sz="1600" spc="-5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(Management):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skrbi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za</a:t>
            </a:r>
            <a:r>
              <a:rPr sz="1600" spc="-4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optimizacijo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procesov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in</a:t>
            </a:r>
            <a:r>
              <a:rPr sz="1600" spc="-5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deluje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kot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posrednik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pri</a:t>
            </a:r>
            <a:r>
              <a:rPr sz="1600" spc="-5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koordinaciji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494747"/>
                </a:solidFill>
                <a:latin typeface="Calibri"/>
                <a:cs typeface="Calibri"/>
              </a:rPr>
              <a:t>med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partnerji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iniciative.</a:t>
            </a:r>
            <a:r>
              <a:rPr sz="1600" spc="-7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Sestavljata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ga</a:t>
            </a:r>
            <a:r>
              <a:rPr sz="1600" spc="-6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upravni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odbor</a:t>
            </a:r>
            <a:r>
              <a:rPr sz="1600" spc="-25" dirty="0">
                <a:solidFill>
                  <a:srgbClr val="494747"/>
                </a:solidFill>
                <a:latin typeface="Calibri"/>
                <a:cs typeface="Calibri"/>
              </a:rPr>
              <a:t> in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sekretariat.</a:t>
            </a:r>
            <a:endParaRPr sz="1600">
              <a:latin typeface="Calibri"/>
              <a:cs typeface="Calibri"/>
            </a:endParaRPr>
          </a:p>
          <a:p>
            <a:pPr marL="299085" marR="40957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Usmerjevalni</a:t>
            </a:r>
            <a:r>
              <a:rPr sz="1600" spc="-3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odbor</a:t>
            </a:r>
            <a:r>
              <a:rPr sz="1600" spc="-4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(Steering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Committee)</a:t>
            </a:r>
            <a:r>
              <a:rPr sz="1600" spc="-4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zagotavlja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osnovno</a:t>
            </a:r>
            <a:r>
              <a:rPr sz="1600" spc="-2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usmeritev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pobude.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Sestavlja</a:t>
            </a:r>
            <a:r>
              <a:rPr sz="1600" spc="-5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ga</a:t>
            </a:r>
            <a:r>
              <a:rPr sz="1600" spc="-6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po</a:t>
            </a:r>
            <a:r>
              <a:rPr sz="1600" spc="-4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494747"/>
                </a:solidFill>
                <a:latin typeface="Calibri"/>
                <a:cs typeface="Calibri"/>
              </a:rPr>
              <a:t>en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predstavnik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494747"/>
                </a:solidFill>
                <a:latin typeface="Calibri"/>
                <a:cs typeface="Calibri"/>
              </a:rPr>
              <a:t>deležnikov,</a:t>
            </a:r>
            <a:r>
              <a:rPr sz="1600" spc="-1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skliče</a:t>
            </a:r>
            <a:r>
              <a:rPr sz="1600" spc="-1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pa</a:t>
            </a:r>
            <a:r>
              <a:rPr sz="1600" spc="-3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ga</a:t>
            </a:r>
            <a:r>
              <a:rPr sz="1600" spc="-3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skupščina.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Sinergijska</a:t>
            </a:r>
            <a:r>
              <a:rPr sz="1600" spc="-3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ekipa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(Synergy</a:t>
            </a:r>
            <a:r>
              <a:rPr sz="1600" spc="-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494747"/>
                </a:solidFill>
                <a:latin typeface="Calibri"/>
                <a:cs typeface="Calibri"/>
              </a:rPr>
              <a:t>Team)</a:t>
            </a:r>
            <a:r>
              <a:rPr sz="1600" spc="-1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koordinira</a:t>
            </a:r>
            <a:r>
              <a:rPr sz="1600" spc="-2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delo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delovnih skupin</a:t>
            </a:r>
            <a:endParaRPr sz="1600">
              <a:latin typeface="Calibri"/>
              <a:cs typeface="Calibri"/>
            </a:endParaRPr>
          </a:p>
          <a:p>
            <a:pPr marL="299085" marR="78422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EOSC</a:t>
            </a:r>
            <a:r>
              <a:rPr sz="1600" spc="-2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Café</a:t>
            </a:r>
            <a:r>
              <a:rPr sz="1600" spc="-6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je</a:t>
            </a:r>
            <a:r>
              <a:rPr sz="1600" spc="-3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odprti</a:t>
            </a:r>
            <a:r>
              <a:rPr sz="1600" spc="-2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forum,</a:t>
            </a:r>
            <a:r>
              <a:rPr sz="1600" spc="-2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ki</a:t>
            </a:r>
            <a:r>
              <a:rPr sz="1600" spc="-4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zagotavlja</a:t>
            </a:r>
            <a:r>
              <a:rPr sz="1600" spc="-5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zunanje spodbude.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1012" y="5197102"/>
            <a:ext cx="17272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lr>
                <a:srgbClr val="494747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7"/>
              </a:rPr>
              <a:t>Delovne</a:t>
            </a:r>
            <a:r>
              <a:rPr sz="1600" u="heavy" spc="-4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7"/>
              </a:rPr>
              <a:t>skupine: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8212" y="5440942"/>
            <a:ext cx="445516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Austria</a:t>
            </a:r>
            <a:r>
              <a:rPr sz="1600" spc="-7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Country</a:t>
            </a:r>
            <a:r>
              <a:rPr sz="1600" spc="-5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Report;</a:t>
            </a:r>
            <a:r>
              <a:rPr sz="1600" spc="-3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Collections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Data</a:t>
            </a:r>
            <a:r>
              <a:rPr sz="1600" spc="-6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Stewardship;</a:t>
            </a:r>
            <a:r>
              <a:rPr sz="1600" spc="-3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Key</a:t>
            </a:r>
            <a:r>
              <a:rPr sz="1600" spc="-4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Performance Indicators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Researcher</a:t>
            </a:r>
            <a:r>
              <a:rPr sz="1600" spc="2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Engagement</a:t>
            </a:r>
            <a:r>
              <a:rPr sz="1600" spc="-2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in</a:t>
            </a:r>
            <a:r>
              <a:rPr sz="1600" spc="-3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Austria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Stakeholder</a:t>
            </a:r>
            <a:r>
              <a:rPr sz="1600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Engagement;</a:t>
            </a:r>
            <a:r>
              <a:rPr sz="1600" spc="-20" dirty="0">
                <a:solidFill>
                  <a:srgbClr val="494747"/>
                </a:solidFill>
                <a:latin typeface="Calibri"/>
                <a:cs typeface="Calibri"/>
              </a:rPr>
              <a:t> Technical</a:t>
            </a:r>
            <a:r>
              <a:rPr sz="1600" spc="-15" dirty="0">
                <a:solidFill>
                  <a:srgbClr val="494747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494747"/>
                </a:solidFill>
                <a:latin typeface="Calibri"/>
                <a:cs typeface="Calibri"/>
              </a:rPr>
              <a:t>Infrastructure; Training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19235" y="1771553"/>
            <a:ext cx="27432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lr>
                <a:srgbClr val="C00000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Svet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HR-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OOZ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(Vijeće</a:t>
            </a:r>
            <a:r>
              <a:rPr sz="1600" u="heavy" spc="-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HR-</a:t>
            </a:r>
            <a:r>
              <a:rPr sz="1600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OOZ)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19235" y="2259233"/>
            <a:ext cx="458025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lr>
                <a:srgbClr val="C00000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Kriteriji</a:t>
            </a:r>
            <a:r>
              <a:rPr sz="1600" u="heavy" spc="-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za</a:t>
            </a:r>
            <a:r>
              <a:rPr sz="1600" u="heavy" spc="-6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pristupanje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Inicijativi</a:t>
            </a:r>
            <a:r>
              <a:rPr sz="1600" u="heavy" spc="-7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za</a:t>
            </a:r>
            <a:r>
              <a:rPr sz="1600" u="heavy" spc="-4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HR-</a:t>
            </a:r>
            <a:r>
              <a:rPr sz="1600" u="heavy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8"/>
              </a:rPr>
              <a:t>OOZ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C00000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Poslovnik</a:t>
            </a:r>
            <a:r>
              <a:rPr sz="1600" u="heavy" spc="-5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Inicijative</a:t>
            </a:r>
            <a:r>
              <a:rPr sz="1600" u="heavy" spc="-8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za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HR-</a:t>
            </a:r>
            <a:r>
              <a:rPr sz="1600" u="heavy" spc="-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9"/>
              </a:rPr>
              <a:t>OOZ</a:t>
            </a:r>
            <a:endParaRPr sz="1600">
              <a:latin typeface="Calibri"/>
              <a:cs typeface="Calibri"/>
            </a:endParaRPr>
          </a:p>
          <a:p>
            <a:pPr marL="298450" marR="5080" indent="-286385">
              <a:lnSpc>
                <a:spcPct val="100000"/>
              </a:lnSpc>
              <a:buClr>
                <a:srgbClr val="C00000"/>
              </a:buClr>
              <a:buFont typeface="Arial MT"/>
              <a:buChar char="•"/>
              <a:tabLst>
                <a:tab pos="298450" algn="l"/>
              </a:tabLst>
            </a:pP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Pravilnik</a:t>
            </a:r>
            <a:r>
              <a:rPr sz="1600" u="heavy" spc="-7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Hrvatskog</a:t>
            </a:r>
            <a:r>
              <a:rPr sz="1600" u="heavy" spc="-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oblaka</a:t>
            </a:r>
            <a:r>
              <a:rPr sz="1600" u="heavy" spc="-6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za</a:t>
            </a:r>
            <a:r>
              <a:rPr sz="1600" u="heavy" spc="-4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otvorenu</a:t>
            </a:r>
            <a:r>
              <a:rPr sz="1600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znanost</a:t>
            </a:r>
            <a:r>
              <a:rPr sz="1600" u="heavy" spc="-4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 </a:t>
            </a:r>
            <a:r>
              <a:rPr sz="1600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(HR-</a:t>
            </a:r>
            <a:r>
              <a:rPr sz="1600" spc="-20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1600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0"/>
              </a:rPr>
              <a:t>OOZ)</a:t>
            </a:r>
            <a:endParaRPr sz="1600">
              <a:latin typeface="Calibri"/>
              <a:cs typeface="Calibri"/>
            </a:endParaRPr>
          </a:p>
          <a:p>
            <a:pPr marL="299085" marR="343535" indent="-287020">
              <a:lnSpc>
                <a:spcPct val="100000"/>
              </a:lnSpc>
              <a:buClr>
                <a:srgbClr val="C00000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Kriteriji</a:t>
            </a:r>
            <a:r>
              <a:rPr sz="1600" u="heavy" spc="-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uvrštavanja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u</a:t>
            </a:r>
            <a:r>
              <a:rPr sz="1600" u="heavy" spc="-4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katalog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usluga</a:t>
            </a:r>
            <a:r>
              <a:rPr sz="1600" u="heavy" spc="-6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i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resursa</a:t>
            </a:r>
            <a:r>
              <a:rPr sz="1600" spc="-10" dirty="0">
                <a:solidFill>
                  <a:srgbClr val="0562C1"/>
                </a:solidFill>
                <a:latin typeface="Calibri"/>
                <a:cs typeface="Calibri"/>
                <a:hlinkClick r:id="rId11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hrvatskog</a:t>
            </a:r>
            <a:r>
              <a:rPr sz="1600" u="heavy" spc="-4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oblaka</a:t>
            </a:r>
            <a:r>
              <a:rPr sz="1600" u="heavy" spc="-7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za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otvorenu</a:t>
            </a:r>
            <a:r>
              <a:rPr sz="1600" u="heavy" spc="-3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znanost</a:t>
            </a:r>
            <a:r>
              <a:rPr sz="16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(HR-</a:t>
            </a:r>
            <a:r>
              <a:rPr sz="1600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1"/>
              </a:rPr>
              <a:t>OOZ)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19235" y="3966113"/>
            <a:ext cx="469455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2"/>
              </a:rPr>
              <a:t>Delovne</a:t>
            </a:r>
            <a:r>
              <a:rPr sz="1600" u="heavy" spc="-4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2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12"/>
              </a:rPr>
              <a:t>skupine:</a:t>
            </a:r>
            <a:endParaRPr sz="1600">
              <a:latin typeface="Calibri"/>
              <a:cs typeface="Calibri"/>
            </a:endParaRPr>
          </a:p>
          <a:p>
            <a:pPr marL="299085" marR="217804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Calibri"/>
                <a:cs typeface="Calibri"/>
              </a:rPr>
              <a:t>Radna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skupina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za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definiranje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strukture i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načela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HR- OOZ-</a:t>
            </a:r>
            <a:r>
              <a:rPr sz="1600" spc="-50" dirty="0"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latin typeface="Calibri"/>
                <a:cs typeface="Calibri"/>
              </a:rPr>
              <a:t>Radna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skupina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za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izradu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prijedloga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nacionalnog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plana 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politika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otvorene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znanosti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Clr>
                <a:srgbClr val="000000"/>
              </a:buClr>
              <a:buFont typeface="Arial MT"/>
              <a:buChar char="•"/>
              <a:tabLst>
                <a:tab pos="299085" algn="l"/>
              </a:tabLst>
            </a:pP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Predložak</a:t>
            </a:r>
            <a:r>
              <a:rPr sz="1600" u="heavy" spc="-3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za</a:t>
            </a:r>
            <a:r>
              <a:rPr sz="1600" u="heavy" spc="-5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formiranje</a:t>
            </a:r>
            <a:r>
              <a:rPr sz="1600" u="heavy" spc="-1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novih</a:t>
            </a:r>
            <a:r>
              <a:rPr sz="1600" u="heavy" spc="-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radnih</a:t>
            </a:r>
            <a:r>
              <a:rPr sz="1600" u="heavy" spc="-5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skupina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960" y="1147572"/>
            <a:ext cx="10151364" cy="571042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5973" y="3545570"/>
            <a:ext cx="38106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Arial MT"/>
                <a:cs typeface="Arial MT"/>
              </a:rPr>
              <a:t>https://odprtaznanost.si/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9408" y="1202435"/>
            <a:ext cx="9814559" cy="55229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6711" y="3884676"/>
            <a:ext cx="952499" cy="952499"/>
          </a:xfrm>
          <a:prstGeom prst="rect">
            <a:avLst/>
          </a:prstGeom>
        </p:spPr>
      </p:pic>
      <p:pic>
        <p:nvPicPr>
          <p:cNvPr id="3" name="object 3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38955" y="3884676"/>
            <a:ext cx="952499" cy="952499"/>
          </a:xfrm>
          <a:prstGeom prst="rect">
            <a:avLst/>
          </a:prstGeom>
        </p:spPr>
      </p:pic>
      <p:pic>
        <p:nvPicPr>
          <p:cNvPr id="4" name="object 4">
            <a:hlinkClick r:id="rId6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71972" y="3884676"/>
            <a:ext cx="952499" cy="952499"/>
          </a:xfrm>
          <a:prstGeom prst="rect">
            <a:avLst/>
          </a:prstGeom>
        </p:spPr>
      </p:pic>
      <p:pic>
        <p:nvPicPr>
          <p:cNvPr id="5" name="object 5">
            <a:hlinkClick r:id="rId8"/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48955" y="3884676"/>
            <a:ext cx="952499" cy="952499"/>
          </a:xfrm>
          <a:prstGeom prst="rect">
            <a:avLst/>
          </a:prstGeom>
        </p:spPr>
      </p:pic>
      <p:pic>
        <p:nvPicPr>
          <p:cNvPr id="6" name="object 6">
            <a:hlinkClick r:id="rId10"/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75291" y="3884676"/>
            <a:ext cx="952499" cy="9524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29113" y="2207005"/>
            <a:ext cx="14058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0" spc="-40" dirty="0">
                <a:solidFill>
                  <a:srgbClr val="000000"/>
                </a:solidFill>
                <a:latin typeface="Calibri"/>
                <a:cs typeface="Calibri"/>
              </a:rPr>
              <a:t>HVALA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26050" y="5527040"/>
            <a:ext cx="1572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odprtaznanost.si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155" y="4087120"/>
            <a:ext cx="1093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333E50"/>
                </a:solidFill>
                <a:latin typeface="Calibri"/>
                <a:cs typeface="Calibri"/>
              </a:rPr>
              <a:t>Avtor: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333E50"/>
                </a:solidFill>
                <a:latin typeface="Calibri"/>
                <a:cs typeface="Calibri"/>
              </a:rPr>
              <a:t>mag.</a:t>
            </a:r>
            <a:r>
              <a:rPr sz="1200" spc="-1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333E50"/>
                </a:solidFill>
                <a:latin typeface="Calibri"/>
                <a:cs typeface="Calibri"/>
              </a:rPr>
              <a:t>Dunja</a:t>
            </a:r>
            <a:r>
              <a:rPr sz="1200" spc="-4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333E50"/>
                </a:solidFill>
                <a:latin typeface="Calibri"/>
                <a:cs typeface="Calibri"/>
              </a:rPr>
              <a:t>Legat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155" y="1661147"/>
            <a:ext cx="1771014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333E50"/>
                </a:solidFill>
                <a:latin typeface="Calibri"/>
                <a:cs typeface="Calibri"/>
              </a:rPr>
              <a:t>Univerza</a:t>
            </a:r>
            <a:r>
              <a:rPr sz="1050" b="1" spc="-2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E50"/>
                </a:solidFill>
                <a:latin typeface="Calibri"/>
                <a:cs typeface="Calibri"/>
              </a:rPr>
              <a:t>v</a:t>
            </a:r>
            <a:r>
              <a:rPr sz="1050" b="1" spc="-1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33E50"/>
                </a:solidFill>
                <a:latin typeface="Calibri"/>
                <a:cs typeface="Calibri"/>
              </a:rPr>
              <a:t>Mariboru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50" b="1" i="1" dirty="0">
                <a:solidFill>
                  <a:srgbClr val="333E50"/>
                </a:solidFill>
                <a:latin typeface="Calibri"/>
                <a:cs typeface="Calibri"/>
              </a:rPr>
              <a:t>University</a:t>
            </a:r>
            <a:r>
              <a:rPr sz="1050" b="1" i="1" spc="-5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333E50"/>
                </a:solidFill>
                <a:latin typeface="Calibri"/>
                <a:cs typeface="Calibri"/>
              </a:rPr>
              <a:t>of</a:t>
            </a:r>
            <a:r>
              <a:rPr sz="1050" b="1" i="1" spc="-10" dirty="0">
                <a:solidFill>
                  <a:srgbClr val="333E50"/>
                </a:solidFill>
                <a:latin typeface="Calibri"/>
                <a:cs typeface="Calibri"/>
              </a:rPr>
              <a:t> Maribor </a:t>
            </a:r>
            <a:r>
              <a:rPr sz="1050" b="1" dirty="0">
                <a:solidFill>
                  <a:srgbClr val="333E50"/>
                </a:solidFill>
                <a:latin typeface="Calibri"/>
                <a:cs typeface="Calibri"/>
              </a:rPr>
              <a:t>Univerzitetna</a:t>
            </a:r>
            <a:r>
              <a:rPr sz="1050" b="1" spc="-6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333E50"/>
                </a:solidFill>
                <a:latin typeface="Calibri"/>
                <a:cs typeface="Calibri"/>
              </a:rPr>
              <a:t>knjižnica</a:t>
            </a:r>
            <a:r>
              <a:rPr sz="1050" b="1" spc="-3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333E50"/>
                </a:solidFill>
                <a:latin typeface="Calibri"/>
                <a:cs typeface="Calibri"/>
              </a:rPr>
              <a:t>Maribor </a:t>
            </a:r>
            <a:r>
              <a:rPr sz="1050" b="1" i="1" dirty="0">
                <a:solidFill>
                  <a:srgbClr val="333E50"/>
                </a:solidFill>
                <a:latin typeface="Calibri"/>
                <a:cs typeface="Calibri"/>
              </a:rPr>
              <a:t>University</a:t>
            </a:r>
            <a:r>
              <a:rPr sz="1050" b="1" i="1" spc="-5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333E50"/>
                </a:solidFill>
                <a:latin typeface="Calibri"/>
                <a:cs typeface="Calibri"/>
              </a:rPr>
              <a:t>of</a:t>
            </a:r>
            <a:r>
              <a:rPr sz="1050" b="1" i="1" spc="-1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333E50"/>
                </a:solidFill>
                <a:latin typeface="Calibri"/>
                <a:cs typeface="Calibri"/>
              </a:rPr>
              <a:t>Maribor</a:t>
            </a:r>
            <a:r>
              <a:rPr sz="1050" b="1" i="1" spc="-2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b="1" i="1" spc="-10" dirty="0">
                <a:solidFill>
                  <a:srgbClr val="333E50"/>
                </a:solidFill>
                <a:latin typeface="Calibri"/>
                <a:cs typeface="Calibri"/>
              </a:rPr>
              <a:t>Library </a:t>
            </a:r>
            <a:r>
              <a:rPr sz="1050" dirty="0">
                <a:solidFill>
                  <a:srgbClr val="333E50"/>
                </a:solidFill>
                <a:latin typeface="Calibri"/>
                <a:cs typeface="Calibri"/>
              </a:rPr>
              <a:t>Gospejna</a:t>
            </a:r>
            <a:r>
              <a:rPr sz="1050" spc="-4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333E50"/>
                </a:solidFill>
                <a:latin typeface="Calibri"/>
                <a:cs typeface="Calibri"/>
              </a:rPr>
              <a:t>10,</a:t>
            </a:r>
            <a:r>
              <a:rPr sz="1050" spc="-20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E50"/>
                </a:solidFill>
                <a:latin typeface="Calibri"/>
                <a:cs typeface="Calibri"/>
              </a:rPr>
              <a:t>SI-</a:t>
            </a:r>
            <a:r>
              <a:rPr sz="1050" dirty="0">
                <a:solidFill>
                  <a:srgbClr val="333E50"/>
                </a:solidFill>
                <a:latin typeface="Calibri"/>
                <a:cs typeface="Calibri"/>
              </a:rPr>
              <a:t>2000</a:t>
            </a:r>
            <a:r>
              <a:rPr sz="1050" spc="-5" dirty="0">
                <a:solidFill>
                  <a:srgbClr val="333E50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333E50"/>
                </a:solidFill>
                <a:latin typeface="Calibri"/>
                <a:cs typeface="Calibri"/>
              </a:rPr>
              <a:t>Maribor Slovenija</a:t>
            </a:r>
            <a:r>
              <a:rPr sz="1050" i="1" spc="-10" dirty="0">
                <a:solidFill>
                  <a:srgbClr val="333E50"/>
                </a:solidFill>
                <a:latin typeface="Calibri"/>
                <a:cs typeface="Calibri"/>
              </a:rPr>
              <a:t>/Slovenia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5237988"/>
            <a:ext cx="10009631" cy="111556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46993" y="115804"/>
            <a:ext cx="6744664" cy="50688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636" y="705611"/>
            <a:ext cx="2468879" cy="7132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spc="-25" dirty="0"/>
              <a:t>EOSC-</a:t>
            </a:r>
            <a:r>
              <a:rPr sz="3200" dirty="0"/>
              <a:t>A</a:t>
            </a:r>
            <a:r>
              <a:rPr sz="3200" spc="-5" dirty="0"/>
              <a:t> </a:t>
            </a:r>
            <a:r>
              <a:rPr sz="3200" dirty="0"/>
              <a:t>delovne</a:t>
            </a:r>
            <a:r>
              <a:rPr sz="3200" spc="-10" dirty="0"/>
              <a:t> skupine: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2369" y="6222491"/>
            <a:ext cx="2188462" cy="49072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84859" y="1909572"/>
            <a:ext cx="3357879" cy="1975485"/>
            <a:chOff x="784859" y="1909572"/>
            <a:chExt cx="3357879" cy="19754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011" y="1909572"/>
              <a:ext cx="3212579" cy="19751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859" y="2279904"/>
              <a:ext cx="3357371" cy="128930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17447" y="1949195"/>
            <a:ext cx="3093720" cy="185801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1822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35"/>
              </a:spcBef>
            </a:pPr>
            <a:endParaRPr sz="1900">
              <a:latin typeface="Times New Roman"/>
              <a:cs typeface="Times New Roman"/>
            </a:endParaRPr>
          </a:p>
          <a:p>
            <a:pPr marL="73025" marR="66675" algn="ctr">
              <a:lnSpc>
                <a:spcPts val="2090"/>
              </a:lnSpc>
            </a:pPr>
            <a:r>
              <a:rPr sz="1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Semantic</a:t>
            </a:r>
            <a:r>
              <a:rPr sz="1900" u="heavy" spc="-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Interoperability</a:t>
            </a:r>
            <a:r>
              <a:rPr sz="1900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9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Task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5"/>
              </a:rPr>
              <a:t>Force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7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Milan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Ojsteršek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(UM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FERI)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261103" y="1909571"/>
            <a:ext cx="3251200" cy="1975485"/>
            <a:chOff x="4261103" y="1909571"/>
            <a:chExt cx="3251200" cy="197548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1103" y="1909571"/>
              <a:ext cx="3212591" cy="19751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74820" y="2279904"/>
              <a:ext cx="3236975" cy="128930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320540" y="1949195"/>
            <a:ext cx="3093720" cy="185801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1530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5"/>
              </a:spcBef>
            </a:pPr>
            <a:endParaRPr sz="1900">
              <a:latin typeface="Times New Roman"/>
              <a:cs typeface="Times New Roman"/>
            </a:endParaRPr>
          </a:p>
          <a:p>
            <a:pPr algn="ctr">
              <a:lnSpc>
                <a:spcPts val="2185"/>
              </a:lnSpc>
              <a:spcBef>
                <a:spcPts val="5"/>
              </a:spcBef>
            </a:pPr>
            <a:r>
              <a:rPr sz="19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Data</a:t>
            </a:r>
            <a:r>
              <a:rPr sz="1900" u="sng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9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stewardship,</a:t>
            </a:r>
            <a:r>
              <a:rPr sz="1900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9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curricula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sz="19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and</a:t>
            </a:r>
            <a:r>
              <a:rPr sz="1900" u="sng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9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career</a:t>
            </a:r>
            <a:r>
              <a:rPr sz="1900" u="sng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9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paths</a:t>
            </a:r>
            <a:r>
              <a:rPr sz="1900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900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Task</a:t>
            </a:r>
            <a:r>
              <a:rPr sz="1900" u="sng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9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Force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Dunja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Legat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(UM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UKM)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618476" y="1909571"/>
            <a:ext cx="3343910" cy="1975485"/>
            <a:chOff x="7618476" y="1909571"/>
            <a:chExt cx="3343910" cy="197548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4195" y="1909571"/>
              <a:ext cx="3212591" cy="19751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18476" y="2279904"/>
              <a:ext cx="3343655" cy="128930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723631" y="1949195"/>
            <a:ext cx="3093720" cy="185801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1822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35"/>
              </a:spcBef>
            </a:pPr>
            <a:endParaRPr sz="1900">
              <a:latin typeface="Times New Roman"/>
              <a:cs typeface="Times New Roman"/>
            </a:endParaRPr>
          </a:p>
          <a:p>
            <a:pPr marL="116839" marR="107950" indent="67945">
              <a:lnSpc>
                <a:spcPts val="2090"/>
              </a:lnSpc>
            </a:pPr>
            <a:r>
              <a:rPr sz="1900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Technical</a:t>
            </a:r>
            <a:r>
              <a:rPr sz="1900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Interoperability</a:t>
            </a:r>
            <a:r>
              <a:rPr sz="1900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900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of</a:t>
            </a:r>
            <a:r>
              <a:rPr sz="1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Data</a:t>
            </a:r>
            <a:r>
              <a:rPr sz="1900" u="heavy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and</a:t>
            </a:r>
            <a:r>
              <a:rPr sz="19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Services</a:t>
            </a:r>
            <a:r>
              <a:rPr sz="1900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9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Task</a:t>
            </a:r>
            <a:r>
              <a:rPr sz="19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9"/>
              </a:rPr>
              <a:t>Force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900">
              <a:latin typeface="Calibri"/>
              <a:cs typeface="Calibri"/>
            </a:endParaRPr>
          </a:p>
          <a:p>
            <a:pPr marL="109220">
              <a:lnSpc>
                <a:spcPct val="100000"/>
              </a:lnSpc>
              <a:spcBef>
                <a:spcPts val="57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Barbara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Koroušić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Seljak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(IJS)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58011" y="4076700"/>
            <a:ext cx="3213100" cy="1973580"/>
            <a:chOff x="858011" y="4076700"/>
            <a:chExt cx="3213100" cy="197358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8011" y="4076700"/>
              <a:ext cx="3212591" cy="19735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6216" y="4445508"/>
              <a:ext cx="3049523" cy="128930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17447" y="4116323"/>
              <a:ext cx="3093720" cy="1856739"/>
            </a:xfrm>
            <a:custGeom>
              <a:avLst/>
              <a:gdLst/>
              <a:ahLst/>
              <a:cxnLst/>
              <a:rect l="l" t="t" r="r" b="b"/>
              <a:pathLst>
                <a:path w="3093720" h="1856739">
                  <a:moveTo>
                    <a:pt x="3093719" y="0"/>
                  </a:moveTo>
                  <a:lnTo>
                    <a:pt x="0" y="0"/>
                  </a:lnTo>
                  <a:lnTo>
                    <a:pt x="0" y="1856232"/>
                  </a:lnTo>
                  <a:lnTo>
                    <a:pt x="3093719" y="1856232"/>
                  </a:lnTo>
                  <a:lnTo>
                    <a:pt x="3093719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43330" y="5080033"/>
              <a:ext cx="1975485" cy="15240"/>
            </a:xfrm>
            <a:custGeom>
              <a:avLst/>
              <a:gdLst/>
              <a:ahLst/>
              <a:cxnLst/>
              <a:rect l="l" t="t" r="r" b="b"/>
              <a:pathLst>
                <a:path w="1975485" h="15239">
                  <a:moveTo>
                    <a:pt x="1975104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1975104" y="15239"/>
                  </a:lnTo>
                  <a:lnTo>
                    <a:pt x="1975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17447" y="4116323"/>
            <a:ext cx="3093720" cy="1856739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95"/>
              </a:spcBef>
            </a:pPr>
            <a:endParaRPr sz="1900">
              <a:latin typeface="Times New Roman"/>
              <a:cs typeface="Times New Roman"/>
            </a:endParaRPr>
          </a:p>
          <a:p>
            <a:pPr algn="ctr">
              <a:lnSpc>
                <a:spcPts val="2185"/>
              </a:lnSpc>
              <a:spcBef>
                <a:spcPts val="5"/>
              </a:spcBef>
            </a:pP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2"/>
              </a:rPr>
              <a:t>Researcher</a:t>
            </a:r>
            <a:r>
              <a:rPr sz="1900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2"/>
              </a:rPr>
              <a:t> </a:t>
            </a: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2"/>
              </a:rPr>
              <a:t>Engagement</a:t>
            </a:r>
            <a:r>
              <a:rPr sz="1900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2"/>
              </a:rPr>
              <a:t> &amp;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sz="1900" dirty="0">
                <a:solidFill>
                  <a:srgbClr val="FFFFFF"/>
                </a:solidFill>
                <a:latin typeface="Calibri"/>
                <a:cs typeface="Calibri"/>
                <a:hlinkClick r:id="rId12"/>
              </a:rPr>
              <a:t>Adoption</a:t>
            </a:r>
            <a:r>
              <a:rPr sz="1900" spc="-45" dirty="0">
                <a:solidFill>
                  <a:srgbClr val="FFFFFF"/>
                </a:solidFill>
                <a:latin typeface="Calibri"/>
                <a:cs typeface="Calibri"/>
                <a:hlinkClick r:id="rId12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Calibri"/>
                <a:cs typeface="Calibri"/>
                <a:hlinkClick r:id="rId12"/>
              </a:rPr>
              <a:t>Task</a:t>
            </a:r>
            <a:r>
              <a:rPr sz="1900" spc="-70" dirty="0">
                <a:solidFill>
                  <a:srgbClr val="FFFFFF"/>
                </a:solidFill>
                <a:latin typeface="Calibri"/>
                <a:cs typeface="Calibri"/>
                <a:hlinkClick r:id="rId12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  <a:hlinkClick r:id="rId12"/>
              </a:rPr>
              <a:t>Force: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Maja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Dolinar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(Eurodoc)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221480" y="4076700"/>
            <a:ext cx="3304540" cy="1973580"/>
            <a:chOff x="4221480" y="4076700"/>
            <a:chExt cx="3304540" cy="1973580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61103" y="4076700"/>
              <a:ext cx="3212591" cy="19735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21480" y="4305300"/>
              <a:ext cx="3304031" cy="156819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320540" y="4116323"/>
            <a:ext cx="3093720" cy="1856739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endParaRPr sz="1900">
              <a:latin typeface="Times New Roman"/>
              <a:cs typeface="Times New Roman"/>
            </a:endParaRPr>
          </a:p>
          <a:p>
            <a:pPr algn="ctr">
              <a:lnSpc>
                <a:spcPts val="2185"/>
              </a:lnSpc>
            </a:pP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Research</a:t>
            </a:r>
            <a:r>
              <a:rPr sz="1900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careers,</a:t>
            </a:r>
            <a:r>
              <a:rPr sz="1900" u="heavy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9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recognition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sz="19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and</a:t>
            </a:r>
            <a:r>
              <a:rPr sz="1900" u="sng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9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credit</a:t>
            </a:r>
            <a:r>
              <a:rPr sz="1900" u="sng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900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Task</a:t>
            </a:r>
            <a:r>
              <a:rPr sz="1900" u="sng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9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4"/>
              </a:rPr>
              <a:t>Force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  <a:hlinkClick r:id="rId14"/>
              </a:rPr>
              <a:t>:</a:t>
            </a:r>
            <a:endParaRPr sz="1900">
              <a:latin typeface="Calibri"/>
              <a:cs typeface="Calibri"/>
            </a:endParaRPr>
          </a:p>
          <a:p>
            <a:pPr marL="155575" marR="148590" algn="ctr">
              <a:lnSpc>
                <a:spcPts val="2200"/>
              </a:lnSpc>
              <a:spcBef>
                <a:spcPts val="85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Sebastian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Dahle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(Eurodoc); Marko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Petek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(NIB)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664195" y="4076700"/>
            <a:ext cx="3213100" cy="1973580"/>
            <a:chOff x="7664195" y="4076700"/>
            <a:chExt cx="3213100" cy="197358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64195" y="4076700"/>
              <a:ext cx="3212590" cy="197358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72399" y="4445508"/>
              <a:ext cx="2997707" cy="128930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723631" y="4116323"/>
              <a:ext cx="3093720" cy="1856739"/>
            </a:xfrm>
            <a:custGeom>
              <a:avLst/>
              <a:gdLst/>
              <a:ahLst/>
              <a:cxnLst/>
              <a:rect l="l" t="t" r="r" b="b"/>
              <a:pathLst>
                <a:path w="3093720" h="1856739">
                  <a:moveTo>
                    <a:pt x="3093720" y="0"/>
                  </a:moveTo>
                  <a:lnTo>
                    <a:pt x="0" y="0"/>
                  </a:lnTo>
                  <a:lnTo>
                    <a:pt x="0" y="1856232"/>
                  </a:lnTo>
                  <a:lnTo>
                    <a:pt x="3093720" y="1856232"/>
                  </a:lnTo>
                  <a:lnTo>
                    <a:pt x="309372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969730" y="5080038"/>
              <a:ext cx="538480" cy="15240"/>
            </a:xfrm>
            <a:custGeom>
              <a:avLst/>
              <a:gdLst/>
              <a:ahLst/>
              <a:cxnLst/>
              <a:rect l="l" t="t" r="r" b="b"/>
              <a:pathLst>
                <a:path w="538479" h="15239">
                  <a:moveTo>
                    <a:pt x="537972" y="0"/>
                  </a:moveTo>
                  <a:lnTo>
                    <a:pt x="0" y="0"/>
                  </a:lnTo>
                  <a:lnTo>
                    <a:pt x="0" y="15239"/>
                  </a:lnTo>
                  <a:lnTo>
                    <a:pt x="537972" y="15239"/>
                  </a:lnTo>
                  <a:lnTo>
                    <a:pt x="537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723631" y="4116323"/>
            <a:ext cx="3093720" cy="1856739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25"/>
              </a:spcBef>
            </a:pPr>
            <a:endParaRPr sz="1900">
              <a:latin typeface="Times New Roman"/>
              <a:cs typeface="Times New Roman"/>
            </a:endParaRPr>
          </a:p>
          <a:p>
            <a:pPr marL="337185" marR="331470" algn="ctr">
              <a:lnSpc>
                <a:spcPts val="2090"/>
              </a:lnSpc>
            </a:pPr>
            <a:r>
              <a:rPr sz="1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6"/>
              </a:rPr>
              <a:t>Upskilling</a:t>
            </a:r>
            <a:r>
              <a:rPr sz="1900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6"/>
              </a:rPr>
              <a:t> </a:t>
            </a:r>
            <a:r>
              <a:rPr sz="19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6"/>
              </a:rPr>
              <a:t>Countries</a:t>
            </a:r>
            <a:r>
              <a:rPr sz="1900" u="heavy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6"/>
              </a:rPr>
              <a:t> </a:t>
            </a:r>
            <a:r>
              <a:rPr sz="19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16"/>
              </a:rPr>
              <a:t>Task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  <a:hlinkClick r:id="rId16"/>
              </a:rPr>
              <a:t>Force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7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Marko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Drobnjak</a:t>
            </a:r>
            <a:r>
              <a:rPr sz="2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(ARNES)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509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Vzporedno:</a:t>
            </a:r>
            <a:r>
              <a:rPr spc="-130" dirty="0"/>
              <a:t> </a:t>
            </a:r>
            <a:r>
              <a:rPr dirty="0"/>
              <a:t>nacionalna</a:t>
            </a:r>
            <a:r>
              <a:rPr spc="-90" dirty="0"/>
              <a:t> </a:t>
            </a:r>
            <a:r>
              <a:rPr spc="-10" dirty="0"/>
              <a:t>zakonodaja</a:t>
            </a:r>
            <a:r>
              <a:rPr spc="-100" dirty="0"/>
              <a:t> </a:t>
            </a:r>
            <a:r>
              <a:rPr dirty="0"/>
              <a:t>na</a:t>
            </a:r>
            <a:r>
              <a:rPr spc="-100" dirty="0"/>
              <a:t> </a:t>
            </a:r>
            <a:r>
              <a:rPr dirty="0"/>
              <a:t>področju</a:t>
            </a:r>
            <a:r>
              <a:rPr spc="-125" dirty="0"/>
              <a:t> </a:t>
            </a:r>
            <a:r>
              <a:rPr dirty="0"/>
              <a:t>odprte</a:t>
            </a:r>
            <a:r>
              <a:rPr spc="-114" dirty="0"/>
              <a:t> </a:t>
            </a:r>
            <a:r>
              <a:rPr spc="-10" dirty="0"/>
              <a:t>znanosti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42" y="1935146"/>
            <a:ext cx="10091420" cy="385635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824865" indent="-228600">
              <a:lnSpc>
                <a:spcPts val="2160"/>
              </a:lnSpc>
              <a:spcBef>
                <a:spcPts val="375"/>
              </a:spcBef>
              <a:buFont typeface="Arial MT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Zakon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znanstvenoraziskovalni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inovacijski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dejavnosti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(ZZrID,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5" dirty="0">
                <a:latin typeface="Calibri"/>
                <a:cs typeface="Calibri"/>
              </a:rPr>
              <a:t>Ur.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list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45" dirty="0">
                <a:latin typeface="Calibri"/>
                <a:cs typeface="Calibri"/>
              </a:rPr>
              <a:t>štev.</a:t>
            </a:r>
            <a:r>
              <a:rPr sz="2000" spc="-10" dirty="0">
                <a:latin typeface="Calibri"/>
                <a:cs typeface="Calibri"/>
              </a:rPr>
              <a:t> 186/21, </a:t>
            </a:r>
            <a:r>
              <a:rPr sz="2000" spc="-10" dirty="0">
                <a:latin typeface="Calibri"/>
                <a:cs typeface="Calibri"/>
                <a:hlinkClick r:id="rId2"/>
              </a:rPr>
              <a:t>http://www.pisrs.si/Pis.web/pregledPredpisa?id=ZAKO7733);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ts val="2160"/>
              </a:lnSpc>
              <a:spcBef>
                <a:spcPts val="994"/>
              </a:spcBef>
              <a:buFont typeface="Arial MT"/>
              <a:buChar char="•"/>
              <a:tabLst>
                <a:tab pos="241300" algn="l"/>
              </a:tabLst>
            </a:pPr>
            <a:r>
              <a:rPr sz="2000" b="1" dirty="0">
                <a:latin typeface="Calibri"/>
                <a:cs typeface="Calibri"/>
              </a:rPr>
              <a:t>Resolucija</a:t>
            </a:r>
            <a:r>
              <a:rPr sz="2000" b="1" spc="-6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znanstvenoraziskovalni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inovacijski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strategiji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Slovenije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2030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(ReZrIS30,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60" dirty="0">
                <a:latin typeface="Calibri"/>
                <a:cs typeface="Calibri"/>
              </a:rPr>
              <a:t>Ur.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list </a:t>
            </a:r>
            <a:r>
              <a:rPr sz="2000" spc="-25" dirty="0">
                <a:latin typeface="Calibri"/>
                <a:cs typeface="Calibri"/>
              </a:rPr>
              <a:t>RS </a:t>
            </a:r>
            <a:r>
              <a:rPr sz="2000" spc="-45" dirty="0">
                <a:latin typeface="Calibri"/>
                <a:cs typeface="Calibri"/>
              </a:rPr>
              <a:t>štev.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49/22,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  <a:hlinkClick r:id="rId3"/>
              </a:rPr>
              <a:t>http://www.pisrs.si/Pis.web/pregledPredpisa?id=RESO133);</a:t>
            </a:r>
            <a:endParaRPr sz="2000">
              <a:latin typeface="Calibri"/>
              <a:cs typeface="Calibri"/>
            </a:endParaRPr>
          </a:p>
          <a:p>
            <a:pPr marL="240029" marR="453390" indent="-227965">
              <a:lnSpc>
                <a:spcPts val="2160"/>
              </a:lnSpc>
              <a:spcBef>
                <a:spcPts val="1010"/>
              </a:spcBef>
              <a:buFont typeface="Arial MT"/>
              <a:buChar char="•"/>
              <a:tabLst>
                <a:tab pos="240029" algn="l"/>
              </a:tabLst>
            </a:pPr>
            <a:r>
              <a:rPr sz="2000" b="1" dirty="0">
                <a:latin typeface="Calibri"/>
                <a:cs typeface="Calibri"/>
              </a:rPr>
              <a:t>Uredba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izvajanju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znanstvenoraziskovalnega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dela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skladu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z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načeli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odprte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znanosti </a:t>
            </a:r>
            <a:r>
              <a:rPr sz="2000" spc="-25" dirty="0">
                <a:latin typeface="Calibri"/>
                <a:cs typeface="Calibri"/>
              </a:rPr>
              <a:t>(https://</a:t>
            </a:r>
            <a:r>
              <a:rPr sz="2000" spc="-25" dirty="0">
                <a:latin typeface="Calibri"/>
                <a:cs typeface="Calibri"/>
                <a:hlinkClick r:id="rId4"/>
              </a:rPr>
              <a:t>www.uradni-</a:t>
            </a:r>
            <a:r>
              <a:rPr sz="2000" spc="-20" dirty="0">
                <a:latin typeface="Calibri"/>
                <a:cs typeface="Calibri"/>
                <a:hlinkClick r:id="rId4"/>
              </a:rPr>
              <a:t>list.si/glasilo-</a:t>
            </a:r>
            <a:r>
              <a:rPr sz="2000" spc="-10" dirty="0">
                <a:latin typeface="Calibri"/>
                <a:cs typeface="Calibri"/>
                <a:hlinkClick r:id="rId4"/>
              </a:rPr>
              <a:t>uradni-</a:t>
            </a:r>
            <a:r>
              <a:rPr sz="2000" spc="-20" dirty="0">
                <a:latin typeface="Calibri"/>
                <a:cs typeface="Calibri"/>
                <a:hlinkClick r:id="rId4"/>
              </a:rPr>
              <a:t>list-</a:t>
            </a:r>
            <a:r>
              <a:rPr sz="2000" spc="-10" dirty="0">
                <a:latin typeface="Calibri"/>
                <a:cs typeface="Calibri"/>
                <a:hlinkClick r:id="rId4"/>
              </a:rPr>
              <a:t>rs/vsebina/2023-01-1828/uredba-o-izvajanju-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znanstvenoraziskovalnega-</a:t>
            </a:r>
            <a:r>
              <a:rPr sz="2000" spc="-10" dirty="0">
                <a:latin typeface="Calibri"/>
                <a:cs typeface="Calibri"/>
              </a:rPr>
              <a:t>dela-v-skladu-z-naceli-odprte-znanosti);</a:t>
            </a:r>
            <a:endParaRPr sz="2000">
              <a:latin typeface="Calibri"/>
              <a:cs typeface="Calibri"/>
            </a:endParaRPr>
          </a:p>
          <a:p>
            <a:pPr marL="240665" marR="123825" indent="-228600">
              <a:lnSpc>
                <a:spcPts val="2160"/>
              </a:lnSpc>
              <a:spcBef>
                <a:spcPts val="99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latin typeface="Calibri"/>
                <a:cs typeface="Calibri"/>
              </a:rPr>
              <a:t>Akcijski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načrt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za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odprto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znanost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(izvedba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ukrepa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6.2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ReZrIS30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40.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člena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ZZrID, </a:t>
            </a:r>
            <a:r>
              <a:rPr sz="2000" spc="-25" dirty="0">
                <a:latin typeface="Calibri"/>
                <a:cs typeface="Calibri"/>
              </a:rPr>
              <a:t>(https://</a:t>
            </a:r>
            <a:r>
              <a:rPr sz="2000" spc="-25" dirty="0">
                <a:latin typeface="Calibri"/>
                <a:cs typeface="Calibri"/>
                <a:hlinkClick r:id="rId5"/>
              </a:rPr>
              <a:t>www.gov.si/novice/2023-</a:t>
            </a:r>
            <a:r>
              <a:rPr sz="2000" spc="-10" dirty="0">
                <a:latin typeface="Calibri"/>
                <a:cs typeface="Calibri"/>
                <a:hlinkClick r:id="rId5"/>
              </a:rPr>
              <a:t>06-06-vlada-odprla-poti-</a:t>
            </a:r>
            <a:r>
              <a:rPr sz="2000" spc="-15" dirty="0">
                <a:latin typeface="Calibri"/>
                <a:cs typeface="Calibri"/>
                <a:hlinkClick r:id="rId5"/>
              </a:rPr>
              <a:t>za-</a:t>
            </a:r>
            <a:r>
              <a:rPr sz="2000" spc="-20" dirty="0">
                <a:latin typeface="Calibri"/>
                <a:cs typeface="Calibri"/>
                <a:hlinkClick r:id="rId5"/>
              </a:rPr>
              <a:t>uresnicevanje-</a:t>
            </a:r>
            <a:r>
              <a:rPr sz="2000" spc="-10" dirty="0">
                <a:latin typeface="Calibri"/>
                <a:cs typeface="Calibri"/>
                <a:hlinkClick r:id="rId5"/>
              </a:rPr>
              <a:t>odprte-znanosti/);</a:t>
            </a:r>
            <a:endParaRPr sz="2000">
              <a:latin typeface="Calibri"/>
              <a:cs typeface="Calibri"/>
            </a:endParaRPr>
          </a:p>
          <a:p>
            <a:pPr marL="240665" marR="222885" indent="-228600">
              <a:lnSpc>
                <a:spcPts val="2160"/>
              </a:lnSpc>
              <a:spcBef>
                <a:spcPts val="994"/>
              </a:spcBef>
              <a:buFont typeface="Arial MT"/>
              <a:buChar char="•"/>
              <a:tabLst>
                <a:tab pos="240665" algn="l"/>
              </a:tabLst>
            </a:pPr>
            <a:r>
              <a:rPr sz="2000" b="1" dirty="0">
                <a:latin typeface="Calibri"/>
                <a:cs typeface="Calibri"/>
              </a:rPr>
              <a:t>Načrt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razvoja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raziskovalne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infrastrukture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2030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(NRRI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2030) </a:t>
            </a:r>
            <a:r>
              <a:rPr sz="2000" spc="-15" dirty="0">
                <a:latin typeface="Calibri"/>
                <a:cs typeface="Calibri"/>
              </a:rPr>
              <a:t>(https://</a:t>
            </a:r>
            <a:r>
              <a:rPr sz="2000" spc="-15" dirty="0">
                <a:latin typeface="Calibri"/>
                <a:cs typeface="Calibri"/>
                <a:hlinkClick r:id="rId6"/>
              </a:rPr>
              <a:t>www.gov.si/assets/ministrstva/MIZS/Dokumenti/ZNANOST/Novice/NRRI-</a:t>
            </a:r>
            <a:r>
              <a:rPr sz="2000" spc="-10" dirty="0">
                <a:latin typeface="Calibri"/>
                <a:cs typeface="Calibri"/>
                <a:hlinkClick r:id="rId6"/>
              </a:rPr>
              <a:t>2030/NRRI-</a:t>
            </a:r>
            <a:r>
              <a:rPr sz="2000" spc="-10" dirty="0">
                <a:latin typeface="Calibri"/>
                <a:cs typeface="Calibri"/>
              </a:rPr>
              <a:t> 2030_SLO.pdf).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426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Nacionalna</a:t>
            </a:r>
            <a:r>
              <a:rPr sz="3200" spc="-135" dirty="0"/>
              <a:t> </a:t>
            </a:r>
            <a:r>
              <a:rPr sz="3200" dirty="0"/>
              <a:t>iniciativa</a:t>
            </a:r>
            <a:r>
              <a:rPr sz="3200" spc="-130" dirty="0"/>
              <a:t> </a:t>
            </a:r>
            <a:r>
              <a:rPr sz="3200" spc="-20" dirty="0"/>
              <a:t>EOSC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16942" y="1904665"/>
            <a:ext cx="10659745" cy="426339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40665" marR="5080" indent="-228600">
              <a:lnSpc>
                <a:spcPts val="2110"/>
              </a:lnSpc>
              <a:spcBef>
                <a:spcPts val="605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b="1" dirty="0">
                <a:latin typeface="Calibri"/>
                <a:cs typeface="Calibri"/>
              </a:rPr>
              <a:t>2019–2023</a:t>
            </a:r>
            <a:r>
              <a:rPr sz="2200" dirty="0">
                <a:latin typeface="Calibri"/>
                <a:cs typeface="Calibri"/>
              </a:rPr>
              <a:t>: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Projekt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H2020: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National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Initiatives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Open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Science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Europe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</a:t>
            </a:r>
            <a:r>
              <a:rPr sz="22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2"/>
              </a:rPr>
              <a:t>ni4os.eu</a:t>
            </a:r>
            <a:r>
              <a:rPr sz="2200" dirty="0">
                <a:latin typeface="Calibri"/>
                <a:cs typeface="Calibri"/>
              </a:rPr>
              <a:t>)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(Arnes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UM </a:t>
            </a:r>
            <a:r>
              <a:rPr sz="2200" spc="-20" dirty="0">
                <a:latin typeface="Calibri"/>
                <a:cs typeface="Calibri"/>
              </a:rPr>
              <a:t>UKM)</a:t>
            </a:r>
            <a:endParaRPr sz="2200">
              <a:latin typeface="Calibri"/>
              <a:cs typeface="Calibri"/>
            </a:endParaRPr>
          </a:p>
          <a:p>
            <a:pPr marL="697865" lvl="1" indent="-227965">
              <a:lnSpc>
                <a:spcPts val="2635"/>
              </a:lnSpc>
              <a:buFont typeface="Arial MT"/>
              <a:buChar char="•"/>
              <a:tabLst>
                <a:tab pos="697865" algn="l"/>
              </a:tabLst>
            </a:pPr>
            <a:r>
              <a:rPr sz="2200" dirty="0">
                <a:latin typeface="Calibri"/>
                <a:cs typeface="Calibri"/>
              </a:rPr>
              <a:t>Cilj: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vzpostaviti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iniciativo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nacionalni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oblak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odprte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znanosti</a:t>
            </a:r>
            <a:endParaRPr sz="2200">
              <a:latin typeface="Calibri"/>
              <a:cs typeface="Calibri"/>
            </a:endParaRPr>
          </a:p>
          <a:p>
            <a:pPr marL="241300" marR="93345" indent="-228600">
              <a:lnSpc>
                <a:spcPts val="2110"/>
              </a:lnSpc>
              <a:spcBef>
                <a:spcPts val="980"/>
              </a:spcBef>
              <a:buFont typeface="Arial MT"/>
              <a:buChar char="•"/>
              <a:tabLst>
                <a:tab pos="241300" algn="l"/>
              </a:tabLst>
            </a:pPr>
            <a:r>
              <a:rPr sz="2200" b="1" dirty="0">
                <a:latin typeface="Calibri"/>
                <a:cs typeface="Calibri"/>
              </a:rPr>
              <a:t>2021–2022</a:t>
            </a:r>
            <a:r>
              <a:rPr sz="2200" dirty="0">
                <a:latin typeface="Calibri"/>
                <a:cs typeface="Calibri"/>
              </a:rPr>
              <a:t>: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Delovna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skupina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za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pripravo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Dogovora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sodelovanju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Slovenski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skupnosti </a:t>
            </a:r>
            <a:r>
              <a:rPr sz="2200" dirty="0">
                <a:latin typeface="Calibri"/>
                <a:cs typeface="Calibri"/>
              </a:rPr>
              <a:t>odprte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znanosti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(v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nadaljevanju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SSOZ)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(predstavniki: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MVZI,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Arnes,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UM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UKM,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NIB,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ZRC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SAZU, </a:t>
            </a:r>
            <a:r>
              <a:rPr sz="2200" dirty="0">
                <a:latin typeface="Calibri"/>
                <a:cs typeface="Calibri"/>
              </a:rPr>
              <a:t>CTK,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UL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75" dirty="0">
                <a:latin typeface="Calibri"/>
                <a:cs typeface="Calibri"/>
              </a:rPr>
              <a:t>FDV/ADP,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UL/Rektorat </a:t>
            </a:r>
            <a:r>
              <a:rPr sz="2200" spc="-25" dirty="0">
                <a:latin typeface="Calibri"/>
                <a:cs typeface="Calibri"/>
              </a:rPr>
              <a:t>…)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90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spc="-20" dirty="0">
                <a:latin typeface="Calibri"/>
                <a:cs typeface="Calibri"/>
              </a:rPr>
              <a:t>Vzpostavljeno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obveščanje</a:t>
            </a:r>
            <a:r>
              <a:rPr sz="2200" spc="-60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članov/novice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b="1" dirty="0">
                <a:latin typeface="Calibri"/>
                <a:cs typeface="Calibri"/>
              </a:rPr>
              <a:t>2021</a:t>
            </a:r>
            <a:r>
              <a:rPr sz="2200" dirty="0">
                <a:latin typeface="Calibri"/>
                <a:cs typeface="Calibri"/>
              </a:rPr>
              <a:t>: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Mreža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znanja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–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tematski</a:t>
            </a:r>
            <a:r>
              <a:rPr sz="2200" spc="-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program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posvečen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odprti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znanosti,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e-</a:t>
            </a:r>
            <a:r>
              <a:rPr sz="2200" spc="-10" dirty="0">
                <a:latin typeface="Calibri"/>
                <a:cs typeface="Calibri"/>
              </a:rPr>
              <a:t>infrastrukturi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EOSC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70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b="1" dirty="0">
                <a:latin typeface="Calibri"/>
                <a:cs typeface="Calibri"/>
              </a:rPr>
              <a:t>2021</a:t>
            </a:r>
            <a:r>
              <a:rPr sz="2200" dirty="0">
                <a:latin typeface="Calibri"/>
                <a:cs typeface="Calibri"/>
              </a:rPr>
              <a:t>:</a:t>
            </a:r>
            <a:r>
              <a:rPr sz="2200" spc="-10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Imenovanje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nacionalnega</a:t>
            </a:r>
            <a:r>
              <a:rPr sz="2200" spc="-1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predstavnika:</a:t>
            </a:r>
            <a:r>
              <a:rPr sz="2200" spc="-9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Arnes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65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b="1" dirty="0">
                <a:latin typeface="Calibri"/>
                <a:cs typeface="Calibri"/>
              </a:rPr>
              <a:t>2022</a:t>
            </a:r>
            <a:r>
              <a:rPr sz="2200" dirty="0">
                <a:latin typeface="Calibri"/>
                <a:cs typeface="Calibri"/>
              </a:rPr>
              <a:t>: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portal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SSOZ</a:t>
            </a:r>
            <a:r>
              <a:rPr sz="2200" spc="-10" dirty="0">
                <a:latin typeface="Calibri"/>
                <a:cs typeface="Calibri"/>
              </a:rPr>
              <a:t> (</a:t>
            </a:r>
            <a:r>
              <a:rPr sz="22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4"/>
              </a:rPr>
              <a:t>odprtaznanost.si</a:t>
            </a:r>
            <a:r>
              <a:rPr sz="2200" spc="-10" dirty="0">
                <a:latin typeface="Calibri"/>
                <a:cs typeface="Calibri"/>
              </a:rPr>
              <a:t>)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izdelavi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b="1" dirty="0">
                <a:latin typeface="Calibri"/>
                <a:cs typeface="Calibri"/>
              </a:rPr>
              <a:t>2022</a:t>
            </a:r>
            <a:r>
              <a:rPr sz="2200" dirty="0">
                <a:latin typeface="Calibri"/>
                <a:cs typeface="Calibri"/>
              </a:rPr>
              <a:t>: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Dan</a:t>
            </a:r>
            <a:r>
              <a:rPr sz="22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2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odprte</a:t>
            </a:r>
            <a:r>
              <a:rPr sz="2200" u="heavy" spc="-3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2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znanosti</a:t>
            </a:r>
            <a:r>
              <a:rPr sz="22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22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2022</a:t>
            </a:r>
            <a:r>
              <a:rPr sz="2200" u="heavy" spc="-5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(tripartitni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EOSC</a:t>
            </a:r>
            <a:r>
              <a:rPr sz="2200" spc="-10" dirty="0">
                <a:latin typeface="Calibri"/>
                <a:cs typeface="Calibri"/>
              </a:rPr>
              <a:t> dogodek)</a:t>
            </a:r>
            <a:endParaRPr sz="22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70"/>
              </a:spcBef>
              <a:buFont typeface="Arial MT"/>
              <a:buChar char="•"/>
              <a:tabLst>
                <a:tab pos="240665" algn="l"/>
              </a:tabLst>
            </a:pPr>
            <a:r>
              <a:rPr sz="2200" dirty="0">
                <a:latin typeface="Calibri"/>
                <a:cs typeface="Calibri"/>
              </a:rPr>
              <a:t>Nacionalni</a:t>
            </a:r>
            <a:r>
              <a:rPr sz="2200" spc="-8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EOSC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katalog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storitev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in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servisov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(zametek)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7" y="1061617"/>
            <a:ext cx="8159750" cy="866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304"/>
              </a:lnSpc>
              <a:spcBef>
                <a:spcPts val="105"/>
              </a:spcBef>
            </a:pPr>
            <a:r>
              <a:rPr dirty="0"/>
              <a:t>Aktivnosti</a:t>
            </a:r>
            <a:r>
              <a:rPr spc="-125" dirty="0"/>
              <a:t> </a:t>
            </a:r>
            <a:r>
              <a:rPr dirty="0"/>
              <a:t>in</a:t>
            </a:r>
            <a:r>
              <a:rPr spc="-90" dirty="0"/>
              <a:t> </a:t>
            </a:r>
            <a:r>
              <a:rPr dirty="0"/>
              <a:t>naloge</a:t>
            </a:r>
            <a:r>
              <a:rPr spc="-95" dirty="0"/>
              <a:t> </a:t>
            </a:r>
            <a:r>
              <a:rPr dirty="0"/>
              <a:t>skupnosti</a:t>
            </a:r>
            <a:r>
              <a:rPr spc="-114" dirty="0"/>
              <a:t> </a:t>
            </a:r>
            <a:r>
              <a:rPr spc="-50" dirty="0"/>
              <a:t>–</a:t>
            </a:r>
          </a:p>
          <a:p>
            <a:pPr marL="12700">
              <a:lnSpc>
                <a:spcPts val="3304"/>
              </a:lnSpc>
            </a:pPr>
            <a:r>
              <a:rPr spc="-10" dirty="0"/>
              <a:t>slovenske</a:t>
            </a:r>
            <a:r>
              <a:rPr spc="-114" dirty="0"/>
              <a:t> </a:t>
            </a:r>
            <a:r>
              <a:rPr dirty="0"/>
              <a:t>iniciative</a:t>
            </a:r>
            <a:r>
              <a:rPr spc="-100" dirty="0"/>
              <a:t> </a:t>
            </a:r>
            <a:r>
              <a:rPr dirty="0"/>
              <a:t>za</a:t>
            </a:r>
            <a:r>
              <a:rPr spc="-100" dirty="0"/>
              <a:t> </a:t>
            </a:r>
            <a:r>
              <a:rPr dirty="0"/>
              <a:t>evropski</a:t>
            </a:r>
            <a:r>
              <a:rPr spc="-130" dirty="0"/>
              <a:t> </a:t>
            </a:r>
            <a:r>
              <a:rPr dirty="0"/>
              <a:t>oblak</a:t>
            </a:r>
            <a:r>
              <a:rPr spc="-100" dirty="0"/>
              <a:t> </a:t>
            </a:r>
            <a:r>
              <a:rPr dirty="0"/>
              <a:t>odprte</a:t>
            </a:r>
            <a:r>
              <a:rPr spc="-135" dirty="0"/>
              <a:t> </a:t>
            </a:r>
            <a:r>
              <a:rPr spc="-10" dirty="0"/>
              <a:t>znanosti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42" y="2158847"/>
            <a:ext cx="10631170" cy="32778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6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spodbujanje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razvoja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odprte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znanosti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Sloveniji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vzajemnega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sodelovanja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vseh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deležnikov,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zato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65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širitev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skupnosti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odprte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znanosti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vključevanje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novih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članov,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54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sooblikovanje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strateških dokumentov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razvoj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odprte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znanosti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Sloveniji,</a:t>
            </a:r>
            <a:endParaRPr sz="2000">
              <a:latin typeface="Calibri"/>
              <a:cs typeface="Calibri"/>
            </a:endParaRPr>
          </a:p>
          <a:p>
            <a:pPr marL="241300" marR="629285" indent="-228600">
              <a:lnSpc>
                <a:spcPts val="2160"/>
              </a:lnSpc>
              <a:spcBef>
                <a:spcPts val="53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sooblikovanje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strateške </a:t>
            </a:r>
            <a:r>
              <a:rPr sz="2000" dirty="0">
                <a:latin typeface="Calibri"/>
                <a:cs typeface="Calibri"/>
              </a:rPr>
              <a:t>agende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raziskave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razvoj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podlage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program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Evropske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komisije </a:t>
            </a:r>
            <a:r>
              <a:rPr sz="2000" dirty="0">
                <a:latin typeface="Calibri"/>
                <a:cs typeface="Calibri"/>
              </a:rPr>
              <a:t>Obzorje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Evropa,</a:t>
            </a:r>
            <a:endParaRPr sz="2000">
              <a:latin typeface="Calibri"/>
              <a:cs typeface="Calibri"/>
            </a:endParaRPr>
          </a:p>
          <a:p>
            <a:pPr marL="241300" marR="458470" indent="-228600">
              <a:lnSpc>
                <a:spcPts val="2160"/>
              </a:lnSpc>
              <a:spcBef>
                <a:spcPts val="505"/>
              </a:spcBef>
              <a:buClr>
                <a:srgbClr val="68B484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dirty="0">
                <a:latin typeface="Calibri"/>
                <a:cs typeface="Calibri"/>
              </a:rPr>
              <a:t>sodelovanje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razvoju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prenosu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strategij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razvoja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odprte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znanosti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pravil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ter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priporočil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odprte </a:t>
            </a:r>
            <a:r>
              <a:rPr sz="2000" dirty="0">
                <a:latin typeface="Calibri"/>
                <a:cs typeface="Calibri"/>
              </a:rPr>
              <a:t>znanosti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slovenski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raziskovalni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prostor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v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skladu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z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evropskimi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mednarodnimi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iniciativami,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19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sodelovanje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razvoju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zagotavljanju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dolgoročne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vzdržnosti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nacionalnih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raziskovalnih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infrastruktur,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60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organizacija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predavanj,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izobraževanj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delavnic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SSOZ,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kot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45" dirty="0">
                <a:latin typeface="Calibri"/>
                <a:cs typeface="Calibri"/>
              </a:rPr>
              <a:t>npr. </a:t>
            </a:r>
            <a:r>
              <a:rPr sz="2000" dirty="0">
                <a:latin typeface="Calibri"/>
                <a:cs typeface="Calibri"/>
              </a:rPr>
              <a:t>Dan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odprte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znanosti,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65"/>
              </a:spcBef>
              <a:buClr>
                <a:srgbClr val="68B484"/>
              </a:buClr>
              <a:buFont typeface="Arial MT"/>
              <a:buChar char="•"/>
              <a:tabLst>
                <a:tab pos="240665" algn="l"/>
              </a:tabLst>
            </a:pPr>
            <a:r>
              <a:rPr sz="2000" spc="-50" dirty="0">
                <a:latin typeface="Calibri"/>
                <a:cs typeface="Calibri"/>
              </a:rPr>
              <a:t>…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42" y="6039865"/>
            <a:ext cx="40259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alibri"/>
                <a:cs typeface="Calibri"/>
              </a:rPr>
              <a:t>https://odprtaznanost.si/aktivnosti-</a:t>
            </a:r>
            <a:r>
              <a:rPr sz="1400" spc="-10" dirty="0">
                <a:latin typeface="Calibri"/>
                <a:cs typeface="Calibri"/>
              </a:rPr>
              <a:t>in-naloge-skupnosti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7" y="1123339"/>
            <a:ext cx="10155555" cy="749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390"/>
              </a:lnSpc>
              <a:spcBef>
                <a:spcPts val="105"/>
              </a:spcBef>
            </a:pPr>
            <a:r>
              <a:rPr spc="-10" dirty="0"/>
              <a:t>Slovenska</a:t>
            </a:r>
            <a:r>
              <a:rPr spc="-105" dirty="0"/>
              <a:t> </a:t>
            </a:r>
            <a:r>
              <a:rPr dirty="0"/>
              <a:t>skupnost</a:t>
            </a:r>
            <a:r>
              <a:rPr spc="-125" dirty="0"/>
              <a:t> </a:t>
            </a:r>
            <a:r>
              <a:rPr dirty="0"/>
              <a:t>odprte</a:t>
            </a:r>
            <a:r>
              <a:rPr spc="-120" dirty="0"/>
              <a:t> </a:t>
            </a:r>
            <a:r>
              <a:rPr spc="-10" dirty="0"/>
              <a:t>znanosti:</a:t>
            </a:r>
          </a:p>
          <a:p>
            <a:pPr marL="12700">
              <a:lnSpc>
                <a:spcPts val="2310"/>
              </a:lnSpc>
            </a:pPr>
            <a:r>
              <a:rPr sz="2000" dirty="0"/>
              <a:t>junij</a:t>
            </a:r>
            <a:r>
              <a:rPr sz="2000" spc="-40" dirty="0"/>
              <a:t> </a:t>
            </a:r>
            <a:r>
              <a:rPr sz="2000" dirty="0"/>
              <a:t>2022:</a:t>
            </a:r>
            <a:r>
              <a:rPr sz="2000" spc="-55" dirty="0"/>
              <a:t> </a:t>
            </a:r>
            <a:r>
              <a:rPr sz="2000" spc="-10" dirty="0"/>
              <a:t>3-</a:t>
            </a:r>
            <a:r>
              <a:rPr sz="2000" dirty="0"/>
              <a:t>je</a:t>
            </a:r>
            <a:r>
              <a:rPr sz="2000" spc="-30" dirty="0"/>
              <a:t> </a:t>
            </a:r>
            <a:r>
              <a:rPr sz="2000" dirty="0"/>
              <a:t>člani</a:t>
            </a:r>
            <a:r>
              <a:rPr sz="2000" spc="-40" dirty="0"/>
              <a:t> </a:t>
            </a:r>
            <a:r>
              <a:rPr sz="2000" dirty="0"/>
              <a:t>–</a:t>
            </a:r>
            <a:r>
              <a:rPr sz="2000" spc="-20" dirty="0"/>
              <a:t> </a:t>
            </a:r>
            <a:r>
              <a:rPr sz="2000" dirty="0"/>
              <a:t>prvi</a:t>
            </a:r>
            <a:r>
              <a:rPr sz="2000" spc="-25" dirty="0"/>
              <a:t> </a:t>
            </a:r>
            <a:r>
              <a:rPr sz="2000" dirty="0"/>
              <a:t>podpisniki,</a:t>
            </a:r>
            <a:r>
              <a:rPr sz="2000" spc="-60" dirty="0"/>
              <a:t> </a:t>
            </a:r>
            <a:r>
              <a:rPr sz="2000" dirty="0"/>
              <a:t>uradna</a:t>
            </a:r>
            <a:r>
              <a:rPr sz="2000" spc="-25" dirty="0"/>
              <a:t> </a:t>
            </a:r>
            <a:r>
              <a:rPr sz="2000" spc="-10" dirty="0"/>
              <a:t>razglasitev:</a:t>
            </a:r>
            <a:r>
              <a:rPr sz="2000" spc="-25" dirty="0"/>
              <a:t> </a:t>
            </a:r>
            <a:r>
              <a:rPr sz="2000" dirty="0"/>
              <a:t>Dan</a:t>
            </a:r>
            <a:r>
              <a:rPr sz="2000" spc="-15" dirty="0"/>
              <a:t> </a:t>
            </a:r>
            <a:r>
              <a:rPr sz="2000" dirty="0"/>
              <a:t>odprte</a:t>
            </a:r>
            <a:r>
              <a:rPr sz="2000" spc="-45" dirty="0"/>
              <a:t> </a:t>
            </a:r>
            <a:r>
              <a:rPr sz="2000" dirty="0"/>
              <a:t>znanost</a:t>
            </a:r>
            <a:r>
              <a:rPr sz="2000" spc="-30" dirty="0"/>
              <a:t> </a:t>
            </a:r>
            <a:r>
              <a:rPr sz="2000" dirty="0"/>
              <a:t>2022,</a:t>
            </a:r>
            <a:r>
              <a:rPr sz="2000" spc="-65" dirty="0"/>
              <a:t> </a:t>
            </a:r>
            <a:r>
              <a:rPr sz="2000" dirty="0"/>
              <a:t>11.</a:t>
            </a:r>
            <a:r>
              <a:rPr sz="2000" spc="-35" dirty="0"/>
              <a:t> </a:t>
            </a:r>
            <a:r>
              <a:rPr sz="2000" dirty="0"/>
              <a:t>10.</a:t>
            </a:r>
            <a:r>
              <a:rPr sz="2000" spc="-40" dirty="0"/>
              <a:t> </a:t>
            </a:r>
            <a:r>
              <a:rPr sz="2000" spc="-20" dirty="0"/>
              <a:t>2023</a:t>
            </a:r>
            <a:endParaRPr sz="2000"/>
          </a:p>
        </p:txBody>
      </p:sp>
      <p:grpSp>
        <p:nvGrpSpPr>
          <p:cNvPr id="3" name="object 3"/>
          <p:cNvGrpSpPr/>
          <p:nvPr/>
        </p:nvGrpSpPr>
        <p:grpSpPr>
          <a:xfrm>
            <a:off x="510286" y="2425952"/>
            <a:ext cx="3245485" cy="1628139"/>
            <a:chOff x="510286" y="2425952"/>
            <a:chExt cx="3245485" cy="1628139"/>
          </a:xfrm>
        </p:grpSpPr>
        <p:sp>
          <p:nvSpPr>
            <p:cNvPr id="4" name="object 4"/>
            <p:cNvSpPr/>
            <p:nvPr/>
          </p:nvSpPr>
          <p:spPr>
            <a:xfrm>
              <a:off x="516636" y="2432302"/>
              <a:ext cx="3232785" cy="1615440"/>
            </a:xfrm>
            <a:custGeom>
              <a:avLst/>
              <a:gdLst/>
              <a:ahLst/>
              <a:cxnLst/>
              <a:rect l="l" t="t" r="r" b="b"/>
              <a:pathLst>
                <a:path w="3232785" h="1615439">
                  <a:moveTo>
                    <a:pt x="3070860" y="0"/>
                  </a:moveTo>
                  <a:lnTo>
                    <a:pt x="161544" y="0"/>
                  </a:lnTo>
                  <a:lnTo>
                    <a:pt x="118599" y="5770"/>
                  </a:lnTo>
                  <a:lnTo>
                    <a:pt x="80010" y="22055"/>
                  </a:lnTo>
                  <a:lnTo>
                    <a:pt x="47315" y="47315"/>
                  </a:lnTo>
                  <a:lnTo>
                    <a:pt x="22055" y="80010"/>
                  </a:lnTo>
                  <a:lnTo>
                    <a:pt x="5770" y="118599"/>
                  </a:lnTo>
                  <a:lnTo>
                    <a:pt x="0" y="161544"/>
                  </a:lnTo>
                  <a:lnTo>
                    <a:pt x="0" y="1453896"/>
                  </a:lnTo>
                  <a:lnTo>
                    <a:pt x="5770" y="1496840"/>
                  </a:lnTo>
                  <a:lnTo>
                    <a:pt x="22055" y="1535430"/>
                  </a:lnTo>
                  <a:lnTo>
                    <a:pt x="47315" y="1568124"/>
                  </a:lnTo>
                  <a:lnTo>
                    <a:pt x="80010" y="1593384"/>
                  </a:lnTo>
                  <a:lnTo>
                    <a:pt x="118599" y="1609669"/>
                  </a:lnTo>
                  <a:lnTo>
                    <a:pt x="161544" y="1615440"/>
                  </a:lnTo>
                  <a:lnTo>
                    <a:pt x="3070860" y="1615440"/>
                  </a:lnTo>
                  <a:lnTo>
                    <a:pt x="3113804" y="1609669"/>
                  </a:lnTo>
                  <a:lnTo>
                    <a:pt x="3152394" y="1593384"/>
                  </a:lnTo>
                  <a:lnTo>
                    <a:pt x="3185088" y="1568124"/>
                  </a:lnTo>
                  <a:lnTo>
                    <a:pt x="3210348" y="1535430"/>
                  </a:lnTo>
                  <a:lnTo>
                    <a:pt x="3226633" y="1496840"/>
                  </a:lnTo>
                  <a:lnTo>
                    <a:pt x="3232404" y="1453896"/>
                  </a:lnTo>
                  <a:lnTo>
                    <a:pt x="3232404" y="161544"/>
                  </a:lnTo>
                  <a:lnTo>
                    <a:pt x="3226633" y="118599"/>
                  </a:lnTo>
                  <a:lnTo>
                    <a:pt x="3210348" y="80010"/>
                  </a:lnTo>
                  <a:lnTo>
                    <a:pt x="3185088" y="47315"/>
                  </a:lnTo>
                  <a:lnTo>
                    <a:pt x="3152394" y="22055"/>
                  </a:lnTo>
                  <a:lnTo>
                    <a:pt x="3113804" y="5770"/>
                  </a:lnTo>
                  <a:lnTo>
                    <a:pt x="307086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6636" y="2432302"/>
              <a:ext cx="3232785" cy="1615440"/>
            </a:xfrm>
            <a:custGeom>
              <a:avLst/>
              <a:gdLst/>
              <a:ahLst/>
              <a:cxnLst/>
              <a:rect l="l" t="t" r="r" b="b"/>
              <a:pathLst>
                <a:path w="3232785" h="1615439">
                  <a:moveTo>
                    <a:pt x="0" y="161544"/>
                  </a:moveTo>
                  <a:lnTo>
                    <a:pt x="5770" y="118599"/>
                  </a:lnTo>
                  <a:lnTo>
                    <a:pt x="22055" y="80010"/>
                  </a:lnTo>
                  <a:lnTo>
                    <a:pt x="47315" y="47315"/>
                  </a:lnTo>
                  <a:lnTo>
                    <a:pt x="80010" y="22055"/>
                  </a:lnTo>
                  <a:lnTo>
                    <a:pt x="118599" y="5770"/>
                  </a:lnTo>
                  <a:lnTo>
                    <a:pt x="161544" y="0"/>
                  </a:lnTo>
                  <a:lnTo>
                    <a:pt x="3070860" y="0"/>
                  </a:lnTo>
                  <a:lnTo>
                    <a:pt x="3113804" y="5770"/>
                  </a:lnTo>
                  <a:lnTo>
                    <a:pt x="3152394" y="22055"/>
                  </a:lnTo>
                  <a:lnTo>
                    <a:pt x="3185088" y="47315"/>
                  </a:lnTo>
                  <a:lnTo>
                    <a:pt x="3210348" y="80010"/>
                  </a:lnTo>
                  <a:lnTo>
                    <a:pt x="3226633" y="118599"/>
                  </a:lnTo>
                  <a:lnTo>
                    <a:pt x="3232404" y="161544"/>
                  </a:lnTo>
                  <a:lnTo>
                    <a:pt x="3232404" y="1453896"/>
                  </a:lnTo>
                  <a:lnTo>
                    <a:pt x="3226633" y="1496840"/>
                  </a:lnTo>
                  <a:lnTo>
                    <a:pt x="3210348" y="1535430"/>
                  </a:lnTo>
                  <a:lnTo>
                    <a:pt x="3185088" y="1568124"/>
                  </a:lnTo>
                  <a:lnTo>
                    <a:pt x="3152394" y="1593384"/>
                  </a:lnTo>
                  <a:lnTo>
                    <a:pt x="3113804" y="1609669"/>
                  </a:lnTo>
                  <a:lnTo>
                    <a:pt x="3070860" y="1615440"/>
                  </a:lnTo>
                  <a:lnTo>
                    <a:pt x="161544" y="1615440"/>
                  </a:lnTo>
                  <a:lnTo>
                    <a:pt x="118599" y="1609669"/>
                  </a:lnTo>
                  <a:lnTo>
                    <a:pt x="80010" y="1593384"/>
                  </a:lnTo>
                  <a:lnTo>
                    <a:pt x="47315" y="1568124"/>
                  </a:lnTo>
                  <a:lnTo>
                    <a:pt x="22055" y="1535430"/>
                  </a:lnTo>
                  <a:lnTo>
                    <a:pt x="5770" y="1496840"/>
                  </a:lnTo>
                  <a:lnTo>
                    <a:pt x="0" y="1453896"/>
                  </a:lnTo>
                  <a:lnTo>
                    <a:pt x="0" y="16154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43705" y="2903992"/>
            <a:ext cx="2780030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83820" marR="5080" indent="-71755">
              <a:lnSpc>
                <a:spcPts val="2210"/>
              </a:lnSpc>
              <a:spcBef>
                <a:spcPts val="335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Slovenska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skupnost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odprte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znanosti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pravna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oseba.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33374" y="4041394"/>
            <a:ext cx="2922270" cy="2033905"/>
            <a:chOff x="833374" y="4041394"/>
            <a:chExt cx="2922270" cy="2033905"/>
          </a:xfrm>
        </p:grpSpPr>
        <p:sp>
          <p:nvSpPr>
            <p:cNvPr id="8" name="object 8"/>
            <p:cNvSpPr/>
            <p:nvPr/>
          </p:nvSpPr>
          <p:spPr>
            <a:xfrm>
              <a:off x="839724" y="4047744"/>
              <a:ext cx="323215" cy="1212215"/>
            </a:xfrm>
            <a:custGeom>
              <a:avLst/>
              <a:gdLst/>
              <a:ahLst/>
              <a:cxnLst/>
              <a:rect l="l" t="t" r="r" b="b"/>
              <a:pathLst>
                <a:path w="323215" h="1212214">
                  <a:moveTo>
                    <a:pt x="0" y="0"/>
                  </a:moveTo>
                  <a:lnTo>
                    <a:pt x="0" y="1211960"/>
                  </a:lnTo>
                  <a:lnTo>
                    <a:pt x="323189" y="1211960"/>
                  </a:lnTo>
                </a:path>
              </a:pathLst>
            </a:custGeom>
            <a:ln w="12700">
              <a:solidFill>
                <a:srgbClr val="398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2812" y="4451602"/>
              <a:ext cx="2586355" cy="1617345"/>
            </a:xfrm>
            <a:custGeom>
              <a:avLst/>
              <a:gdLst/>
              <a:ahLst/>
              <a:cxnLst/>
              <a:rect l="l" t="t" r="r" b="b"/>
              <a:pathLst>
                <a:path w="2586354" h="1617345">
                  <a:moveTo>
                    <a:pt x="2424531" y="0"/>
                  </a:moveTo>
                  <a:lnTo>
                    <a:pt x="161696" y="0"/>
                  </a:lnTo>
                  <a:lnTo>
                    <a:pt x="118709" y="5775"/>
                  </a:lnTo>
                  <a:lnTo>
                    <a:pt x="80083" y="22075"/>
                  </a:lnTo>
                  <a:lnTo>
                    <a:pt x="47358" y="47358"/>
                  </a:lnTo>
                  <a:lnTo>
                    <a:pt x="22075" y="80083"/>
                  </a:lnTo>
                  <a:lnTo>
                    <a:pt x="5775" y="118709"/>
                  </a:lnTo>
                  <a:lnTo>
                    <a:pt x="0" y="161696"/>
                  </a:lnTo>
                  <a:lnTo>
                    <a:pt x="0" y="1455267"/>
                  </a:lnTo>
                  <a:lnTo>
                    <a:pt x="5775" y="1498254"/>
                  </a:lnTo>
                  <a:lnTo>
                    <a:pt x="22075" y="1536880"/>
                  </a:lnTo>
                  <a:lnTo>
                    <a:pt x="47358" y="1569605"/>
                  </a:lnTo>
                  <a:lnTo>
                    <a:pt x="80083" y="1594888"/>
                  </a:lnTo>
                  <a:lnTo>
                    <a:pt x="118709" y="1611188"/>
                  </a:lnTo>
                  <a:lnTo>
                    <a:pt x="161696" y="1616964"/>
                  </a:lnTo>
                  <a:lnTo>
                    <a:pt x="2424531" y="1616964"/>
                  </a:lnTo>
                  <a:lnTo>
                    <a:pt x="2467518" y="1611188"/>
                  </a:lnTo>
                  <a:lnTo>
                    <a:pt x="2506144" y="1594888"/>
                  </a:lnTo>
                  <a:lnTo>
                    <a:pt x="2538869" y="1569605"/>
                  </a:lnTo>
                  <a:lnTo>
                    <a:pt x="2564152" y="1536880"/>
                  </a:lnTo>
                  <a:lnTo>
                    <a:pt x="2580452" y="1498254"/>
                  </a:lnTo>
                  <a:lnTo>
                    <a:pt x="2586228" y="1455267"/>
                  </a:lnTo>
                  <a:lnTo>
                    <a:pt x="2586228" y="161696"/>
                  </a:lnTo>
                  <a:lnTo>
                    <a:pt x="2580452" y="118709"/>
                  </a:lnTo>
                  <a:lnTo>
                    <a:pt x="2564152" y="80083"/>
                  </a:lnTo>
                  <a:lnTo>
                    <a:pt x="2538869" y="47358"/>
                  </a:lnTo>
                  <a:lnTo>
                    <a:pt x="2506144" y="22075"/>
                  </a:lnTo>
                  <a:lnTo>
                    <a:pt x="2467518" y="5775"/>
                  </a:lnTo>
                  <a:lnTo>
                    <a:pt x="242453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2812" y="4451602"/>
              <a:ext cx="2586355" cy="1617345"/>
            </a:xfrm>
            <a:custGeom>
              <a:avLst/>
              <a:gdLst/>
              <a:ahLst/>
              <a:cxnLst/>
              <a:rect l="l" t="t" r="r" b="b"/>
              <a:pathLst>
                <a:path w="2586354" h="1617345">
                  <a:moveTo>
                    <a:pt x="0" y="161696"/>
                  </a:moveTo>
                  <a:lnTo>
                    <a:pt x="5775" y="118709"/>
                  </a:lnTo>
                  <a:lnTo>
                    <a:pt x="22075" y="80083"/>
                  </a:lnTo>
                  <a:lnTo>
                    <a:pt x="47358" y="47358"/>
                  </a:lnTo>
                  <a:lnTo>
                    <a:pt x="80083" y="22075"/>
                  </a:lnTo>
                  <a:lnTo>
                    <a:pt x="118709" y="5775"/>
                  </a:lnTo>
                  <a:lnTo>
                    <a:pt x="161696" y="0"/>
                  </a:lnTo>
                  <a:lnTo>
                    <a:pt x="2424531" y="0"/>
                  </a:lnTo>
                  <a:lnTo>
                    <a:pt x="2467518" y="5775"/>
                  </a:lnTo>
                  <a:lnTo>
                    <a:pt x="2506144" y="22075"/>
                  </a:lnTo>
                  <a:lnTo>
                    <a:pt x="2538869" y="47358"/>
                  </a:lnTo>
                  <a:lnTo>
                    <a:pt x="2564152" y="80083"/>
                  </a:lnTo>
                  <a:lnTo>
                    <a:pt x="2580452" y="118709"/>
                  </a:lnTo>
                  <a:lnTo>
                    <a:pt x="2586228" y="161696"/>
                  </a:lnTo>
                  <a:lnTo>
                    <a:pt x="2586228" y="1455267"/>
                  </a:lnTo>
                  <a:lnTo>
                    <a:pt x="2580452" y="1498254"/>
                  </a:lnTo>
                  <a:lnTo>
                    <a:pt x="2564152" y="1536880"/>
                  </a:lnTo>
                  <a:lnTo>
                    <a:pt x="2538869" y="1569605"/>
                  </a:lnTo>
                  <a:lnTo>
                    <a:pt x="2506144" y="1594888"/>
                  </a:lnTo>
                  <a:lnTo>
                    <a:pt x="2467518" y="1611188"/>
                  </a:lnTo>
                  <a:lnTo>
                    <a:pt x="2424531" y="1616964"/>
                  </a:lnTo>
                  <a:lnTo>
                    <a:pt x="161696" y="1616964"/>
                  </a:lnTo>
                  <a:lnTo>
                    <a:pt x="118709" y="1611188"/>
                  </a:lnTo>
                  <a:lnTo>
                    <a:pt x="80083" y="1594888"/>
                  </a:lnTo>
                  <a:lnTo>
                    <a:pt x="47358" y="1569605"/>
                  </a:lnTo>
                  <a:lnTo>
                    <a:pt x="22075" y="1536880"/>
                  </a:lnTo>
                  <a:lnTo>
                    <a:pt x="5775" y="1498254"/>
                  </a:lnTo>
                  <a:lnTo>
                    <a:pt x="0" y="1455267"/>
                  </a:lnTo>
                  <a:lnTo>
                    <a:pt x="0" y="161696"/>
                  </a:lnTo>
                  <a:close/>
                </a:path>
              </a:pathLst>
            </a:custGeom>
            <a:ln w="12699">
              <a:solidFill>
                <a:srgbClr val="398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03793" y="4784383"/>
            <a:ext cx="2103755" cy="89026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ct val="91800"/>
              </a:lnSpc>
              <a:spcBef>
                <a:spcPts val="300"/>
              </a:spcBef>
            </a:pPr>
            <a:r>
              <a:rPr sz="2000" spc="-10" dirty="0">
                <a:latin typeface="Calibri"/>
                <a:cs typeface="Calibri"/>
              </a:rPr>
              <a:t>Podpisniki/člani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v </a:t>
            </a:r>
            <a:r>
              <a:rPr sz="2000" spc="-10" dirty="0">
                <a:latin typeface="Calibri"/>
                <a:cs typeface="Calibri"/>
              </a:rPr>
              <a:t>skupnost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združujejo </a:t>
            </a:r>
            <a:r>
              <a:rPr sz="2000" b="1" spc="-10" dirty="0">
                <a:latin typeface="Calibri"/>
                <a:cs typeface="Calibri"/>
              </a:rPr>
              <a:t>prostovoljno</a:t>
            </a:r>
            <a:r>
              <a:rPr sz="1400" spc="-10" dirty="0">
                <a:latin typeface="Arial MT"/>
                <a:cs typeface="Arial MT"/>
              </a:rPr>
              <a:t>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50409" y="2425952"/>
            <a:ext cx="3245485" cy="1628139"/>
            <a:chOff x="4550409" y="2425952"/>
            <a:chExt cx="3245485" cy="1628139"/>
          </a:xfrm>
        </p:grpSpPr>
        <p:sp>
          <p:nvSpPr>
            <p:cNvPr id="13" name="object 13"/>
            <p:cNvSpPr/>
            <p:nvPr/>
          </p:nvSpPr>
          <p:spPr>
            <a:xfrm>
              <a:off x="4556759" y="2432302"/>
              <a:ext cx="3232785" cy="1615440"/>
            </a:xfrm>
            <a:custGeom>
              <a:avLst/>
              <a:gdLst/>
              <a:ahLst/>
              <a:cxnLst/>
              <a:rect l="l" t="t" r="r" b="b"/>
              <a:pathLst>
                <a:path w="3232784" h="1615439">
                  <a:moveTo>
                    <a:pt x="3070860" y="0"/>
                  </a:moveTo>
                  <a:lnTo>
                    <a:pt x="161544" y="0"/>
                  </a:lnTo>
                  <a:lnTo>
                    <a:pt x="118599" y="5770"/>
                  </a:lnTo>
                  <a:lnTo>
                    <a:pt x="80010" y="22055"/>
                  </a:lnTo>
                  <a:lnTo>
                    <a:pt x="47315" y="47315"/>
                  </a:lnTo>
                  <a:lnTo>
                    <a:pt x="22055" y="80010"/>
                  </a:lnTo>
                  <a:lnTo>
                    <a:pt x="5770" y="118599"/>
                  </a:lnTo>
                  <a:lnTo>
                    <a:pt x="0" y="161544"/>
                  </a:lnTo>
                  <a:lnTo>
                    <a:pt x="0" y="1453896"/>
                  </a:lnTo>
                  <a:lnTo>
                    <a:pt x="5770" y="1496840"/>
                  </a:lnTo>
                  <a:lnTo>
                    <a:pt x="22055" y="1535430"/>
                  </a:lnTo>
                  <a:lnTo>
                    <a:pt x="47315" y="1568124"/>
                  </a:lnTo>
                  <a:lnTo>
                    <a:pt x="80010" y="1593384"/>
                  </a:lnTo>
                  <a:lnTo>
                    <a:pt x="118599" y="1609669"/>
                  </a:lnTo>
                  <a:lnTo>
                    <a:pt x="161544" y="1615440"/>
                  </a:lnTo>
                  <a:lnTo>
                    <a:pt x="3070860" y="1615440"/>
                  </a:lnTo>
                  <a:lnTo>
                    <a:pt x="3113804" y="1609669"/>
                  </a:lnTo>
                  <a:lnTo>
                    <a:pt x="3152394" y="1593384"/>
                  </a:lnTo>
                  <a:lnTo>
                    <a:pt x="3185088" y="1568124"/>
                  </a:lnTo>
                  <a:lnTo>
                    <a:pt x="3210348" y="1535430"/>
                  </a:lnTo>
                  <a:lnTo>
                    <a:pt x="3226633" y="1496840"/>
                  </a:lnTo>
                  <a:lnTo>
                    <a:pt x="3232404" y="1453896"/>
                  </a:lnTo>
                  <a:lnTo>
                    <a:pt x="3232404" y="161544"/>
                  </a:lnTo>
                  <a:lnTo>
                    <a:pt x="3226633" y="118599"/>
                  </a:lnTo>
                  <a:lnTo>
                    <a:pt x="3210348" y="80010"/>
                  </a:lnTo>
                  <a:lnTo>
                    <a:pt x="3185088" y="47315"/>
                  </a:lnTo>
                  <a:lnTo>
                    <a:pt x="3152394" y="22055"/>
                  </a:lnTo>
                  <a:lnTo>
                    <a:pt x="3113804" y="5770"/>
                  </a:lnTo>
                  <a:lnTo>
                    <a:pt x="307086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56759" y="2432302"/>
              <a:ext cx="3232785" cy="1615440"/>
            </a:xfrm>
            <a:custGeom>
              <a:avLst/>
              <a:gdLst/>
              <a:ahLst/>
              <a:cxnLst/>
              <a:rect l="l" t="t" r="r" b="b"/>
              <a:pathLst>
                <a:path w="3232784" h="1615439">
                  <a:moveTo>
                    <a:pt x="0" y="161544"/>
                  </a:moveTo>
                  <a:lnTo>
                    <a:pt x="5770" y="118599"/>
                  </a:lnTo>
                  <a:lnTo>
                    <a:pt x="22055" y="80010"/>
                  </a:lnTo>
                  <a:lnTo>
                    <a:pt x="47315" y="47315"/>
                  </a:lnTo>
                  <a:lnTo>
                    <a:pt x="80010" y="22055"/>
                  </a:lnTo>
                  <a:lnTo>
                    <a:pt x="118599" y="5770"/>
                  </a:lnTo>
                  <a:lnTo>
                    <a:pt x="161544" y="0"/>
                  </a:lnTo>
                  <a:lnTo>
                    <a:pt x="3070860" y="0"/>
                  </a:lnTo>
                  <a:lnTo>
                    <a:pt x="3113804" y="5770"/>
                  </a:lnTo>
                  <a:lnTo>
                    <a:pt x="3152394" y="22055"/>
                  </a:lnTo>
                  <a:lnTo>
                    <a:pt x="3185088" y="47315"/>
                  </a:lnTo>
                  <a:lnTo>
                    <a:pt x="3210348" y="80010"/>
                  </a:lnTo>
                  <a:lnTo>
                    <a:pt x="3226633" y="118599"/>
                  </a:lnTo>
                  <a:lnTo>
                    <a:pt x="3232404" y="161544"/>
                  </a:lnTo>
                  <a:lnTo>
                    <a:pt x="3232404" y="1453896"/>
                  </a:lnTo>
                  <a:lnTo>
                    <a:pt x="3226633" y="1496840"/>
                  </a:lnTo>
                  <a:lnTo>
                    <a:pt x="3210348" y="1535430"/>
                  </a:lnTo>
                  <a:lnTo>
                    <a:pt x="3185088" y="1568124"/>
                  </a:lnTo>
                  <a:lnTo>
                    <a:pt x="3152394" y="1593384"/>
                  </a:lnTo>
                  <a:lnTo>
                    <a:pt x="3113804" y="1609669"/>
                  </a:lnTo>
                  <a:lnTo>
                    <a:pt x="3070860" y="1615440"/>
                  </a:lnTo>
                  <a:lnTo>
                    <a:pt x="161544" y="1615440"/>
                  </a:lnTo>
                  <a:lnTo>
                    <a:pt x="118599" y="1609669"/>
                  </a:lnTo>
                  <a:lnTo>
                    <a:pt x="80010" y="1593384"/>
                  </a:lnTo>
                  <a:lnTo>
                    <a:pt x="47315" y="1568124"/>
                  </a:lnTo>
                  <a:lnTo>
                    <a:pt x="22055" y="1535430"/>
                  </a:lnTo>
                  <a:lnTo>
                    <a:pt x="5770" y="1496840"/>
                  </a:lnTo>
                  <a:lnTo>
                    <a:pt x="0" y="1453896"/>
                  </a:lnTo>
                  <a:lnTo>
                    <a:pt x="0" y="16154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81805" y="2479177"/>
            <a:ext cx="2979420" cy="147129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635" algn="ctr">
              <a:lnSpc>
                <a:spcPct val="91600"/>
              </a:lnSpc>
              <a:spcBef>
                <a:spcPts val="275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Podpisniki/člani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strinjajo,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je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SSOZ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uradno</a:t>
            </a: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ustanovljena,</a:t>
            </a:r>
            <a:r>
              <a:rPr sz="17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ko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dogovor</a:t>
            </a:r>
            <a:r>
              <a:rPr sz="1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7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sodelovanju</a:t>
            </a:r>
            <a:r>
              <a:rPr sz="1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podpišejo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vsaj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trije</a:t>
            </a:r>
            <a:r>
              <a:rPr sz="17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podpisniki</a:t>
            </a:r>
            <a:r>
              <a:rPr sz="1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Dogovora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sodelovanju</a:t>
            </a:r>
            <a:r>
              <a:rPr sz="1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Slovenski</a:t>
            </a:r>
            <a:r>
              <a:rPr sz="1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skupnosti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odprte</a:t>
            </a:r>
            <a:r>
              <a:rPr sz="1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znanosti.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590533" y="2425952"/>
            <a:ext cx="3245485" cy="1628139"/>
            <a:chOff x="8590533" y="2425952"/>
            <a:chExt cx="3245485" cy="1628139"/>
          </a:xfrm>
        </p:grpSpPr>
        <p:sp>
          <p:nvSpPr>
            <p:cNvPr id="17" name="object 17"/>
            <p:cNvSpPr/>
            <p:nvPr/>
          </p:nvSpPr>
          <p:spPr>
            <a:xfrm>
              <a:off x="8596883" y="2432302"/>
              <a:ext cx="3232785" cy="1615440"/>
            </a:xfrm>
            <a:custGeom>
              <a:avLst/>
              <a:gdLst/>
              <a:ahLst/>
              <a:cxnLst/>
              <a:rect l="l" t="t" r="r" b="b"/>
              <a:pathLst>
                <a:path w="3232784" h="1615439">
                  <a:moveTo>
                    <a:pt x="3070860" y="0"/>
                  </a:moveTo>
                  <a:lnTo>
                    <a:pt x="161544" y="0"/>
                  </a:lnTo>
                  <a:lnTo>
                    <a:pt x="118599" y="5770"/>
                  </a:lnTo>
                  <a:lnTo>
                    <a:pt x="80010" y="22055"/>
                  </a:lnTo>
                  <a:lnTo>
                    <a:pt x="47315" y="47315"/>
                  </a:lnTo>
                  <a:lnTo>
                    <a:pt x="22055" y="80010"/>
                  </a:lnTo>
                  <a:lnTo>
                    <a:pt x="5770" y="118599"/>
                  </a:lnTo>
                  <a:lnTo>
                    <a:pt x="0" y="161544"/>
                  </a:lnTo>
                  <a:lnTo>
                    <a:pt x="0" y="1453896"/>
                  </a:lnTo>
                  <a:lnTo>
                    <a:pt x="5770" y="1496840"/>
                  </a:lnTo>
                  <a:lnTo>
                    <a:pt x="22055" y="1535430"/>
                  </a:lnTo>
                  <a:lnTo>
                    <a:pt x="47315" y="1568124"/>
                  </a:lnTo>
                  <a:lnTo>
                    <a:pt x="80010" y="1593384"/>
                  </a:lnTo>
                  <a:lnTo>
                    <a:pt x="118599" y="1609669"/>
                  </a:lnTo>
                  <a:lnTo>
                    <a:pt x="161544" y="1615440"/>
                  </a:lnTo>
                  <a:lnTo>
                    <a:pt x="3070860" y="1615440"/>
                  </a:lnTo>
                  <a:lnTo>
                    <a:pt x="3113804" y="1609669"/>
                  </a:lnTo>
                  <a:lnTo>
                    <a:pt x="3152394" y="1593384"/>
                  </a:lnTo>
                  <a:lnTo>
                    <a:pt x="3185088" y="1568124"/>
                  </a:lnTo>
                  <a:lnTo>
                    <a:pt x="3210348" y="1535430"/>
                  </a:lnTo>
                  <a:lnTo>
                    <a:pt x="3226633" y="1496840"/>
                  </a:lnTo>
                  <a:lnTo>
                    <a:pt x="3232404" y="1453896"/>
                  </a:lnTo>
                  <a:lnTo>
                    <a:pt x="3232404" y="161544"/>
                  </a:lnTo>
                  <a:lnTo>
                    <a:pt x="3226633" y="118599"/>
                  </a:lnTo>
                  <a:lnTo>
                    <a:pt x="3210348" y="80010"/>
                  </a:lnTo>
                  <a:lnTo>
                    <a:pt x="3185088" y="47315"/>
                  </a:lnTo>
                  <a:lnTo>
                    <a:pt x="3152394" y="22055"/>
                  </a:lnTo>
                  <a:lnTo>
                    <a:pt x="3113804" y="5770"/>
                  </a:lnTo>
                  <a:lnTo>
                    <a:pt x="307086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96883" y="2432302"/>
              <a:ext cx="3232785" cy="1615440"/>
            </a:xfrm>
            <a:custGeom>
              <a:avLst/>
              <a:gdLst/>
              <a:ahLst/>
              <a:cxnLst/>
              <a:rect l="l" t="t" r="r" b="b"/>
              <a:pathLst>
                <a:path w="3232784" h="1615439">
                  <a:moveTo>
                    <a:pt x="0" y="161544"/>
                  </a:moveTo>
                  <a:lnTo>
                    <a:pt x="5770" y="118599"/>
                  </a:lnTo>
                  <a:lnTo>
                    <a:pt x="22055" y="80010"/>
                  </a:lnTo>
                  <a:lnTo>
                    <a:pt x="47315" y="47315"/>
                  </a:lnTo>
                  <a:lnTo>
                    <a:pt x="80010" y="22055"/>
                  </a:lnTo>
                  <a:lnTo>
                    <a:pt x="118599" y="5770"/>
                  </a:lnTo>
                  <a:lnTo>
                    <a:pt x="161544" y="0"/>
                  </a:lnTo>
                  <a:lnTo>
                    <a:pt x="3070860" y="0"/>
                  </a:lnTo>
                  <a:lnTo>
                    <a:pt x="3113804" y="5770"/>
                  </a:lnTo>
                  <a:lnTo>
                    <a:pt x="3152394" y="22055"/>
                  </a:lnTo>
                  <a:lnTo>
                    <a:pt x="3185088" y="47315"/>
                  </a:lnTo>
                  <a:lnTo>
                    <a:pt x="3210348" y="80010"/>
                  </a:lnTo>
                  <a:lnTo>
                    <a:pt x="3226633" y="118599"/>
                  </a:lnTo>
                  <a:lnTo>
                    <a:pt x="3232404" y="161544"/>
                  </a:lnTo>
                  <a:lnTo>
                    <a:pt x="3232404" y="1453896"/>
                  </a:lnTo>
                  <a:lnTo>
                    <a:pt x="3226633" y="1496840"/>
                  </a:lnTo>
                  <a:lnTo>
                    <a:pt x="3210348" y="1535430"/>
                  </a:lnTo>
                  <a:lnTo>
                    <a:pt x="3185088" y="1568124"/>
                  </a:lnTo>
                  <a:lnTo>
                    <a:pt x="3152394" y="1593384"/>
                  </a:lnTo>
                  <a:lnTo>
                    <a:pt x="3113804" y="1609669"/>
                  </a:lnTo>
                  <a:lnTo>
                    <a:pt x="3070860" y="1615440"/>
                  </a:lnTo>
                  <a:lnTo>
                    <a:pt x="161544" y="1615440"/>
                  </a:lnTo>
                  <a:lnTo>
                    <a:pt x="118599" y="1609669"/>
                  </a:lnTo>
                  <a:lnTo>
                    <a:pt x="80010" y="1593384"/>
                  </a:lnTo>
                  <a:lnTo>
                    <a:pt x="47315" y="1568124"/>
                  </a:lnTo>
                  <a:lnTo>
                    <a:pt x="22055" y="1535430"/>
                  </a:lnTo>
                  <a:lnTo>
                    <a:pt x="5770" y="1496840"/>
                  </a:lnTo>
                  <a:lnTo>
                    <a:pt x="0" y="1453896"/>
                  </a:lnTo>
                  <a:lnTo>
                    <a:pt x="0" y="16154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773452" y="2716349"/>
            <a:ext cx="2878455" cy="9956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635" algn="ctr">
              <a:lnSpc>
                <a:spcPct val="91400"/>
              </a:lnSpc>
              <a:spcBef>
                <a:spcPts val="280"/>
              </a:spcBef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nastala</a:t>
            </a:r>
            <a:r>
              <a:rPr sz="1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nova</a:t>
            </a:r>
            <a:r>
              <a:rPr sz="17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skupna organizacija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ali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konzorcij</a:t>
            </a:r>
            <a:r>
              <a:rPr sz="1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ustanov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ali</a:t>
            </a:r>
            <a:r>
              <a:rPr sz="17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katera</a:t>
            </a:r>
            <a:r>
              <a:rPr sz="1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koli</a:t>
            </a: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druga</a:t>
            </a:r>
            <a:r>
              <a:rPr sz="1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oblika formalnega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združevanja.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913621" y="4041394"/>
            <a:ext cx="2922270" cy="2033905"/>
            <a:chOff x="8913621" y="4041394"/>
            <a:chExt cx="2922270" cy="2033905"/>
          </a:xfrm>
        </p:grpSpPr>
        <p:sp>
          <p:nvSpPr>
            <p:cNvPr id="21" name="object 21"/>
            <p:cNvSpPr/>
            <p:nvPr/>
          </p:nvSpPr>
          <p:spPr>
            <a:xfrm>
              <a:off x="8919971" y="4047744"/>
              <a:ext cx="323215" cy="1212215"/>
            </a:xfrm>
            <a:custGeom>
              <a:avLst/>
              <a:gdLst/>
              <a:ahLst/>
              <a:cxnLst/>
              <a:rect l="l" t="t" r="r" b="b"/>
              <a:pathLst>
                <a:path w="323215" h="1212214">
                  <a:moveTo>
                    <a:pt x="0" y="0"/>
                  </a:moveTo>
                  <a:lnTo>
                    <a:pt x="0" y="1211960"/>
                  </a:lnTo>
                  <a:lnTo>
                    <a:pt x="323189" y="1211960"/>
                  </a:lnTo>
                </a:path>
              </a:pathLst>
            </a:custGeom>
            <a:ln w="12700">
              <a:solidFill>
                <a:srgbClr val="398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43059" y="4451602"/>
              <a:ext cx="2586355" cy="1617345"/>
            </a:xfrm>
            <a:custGeom>
              <a:avLst/>
              <a:gdLst/>
              <a:ahLst/>
              <a:cxnLst/>
              <a:rect l="l" t="t" r="r" b="b"/>
              <a:pathLst>
                <a:path w="2586354" h="1617345">
                  <a:moveTo>
                    <a:pt x="2424531" y="0"/>
                  </a:moveTo>
                  <a:lnTo>
                    <a:pt x="161696" y="0"/>
                  </a:lnTo>
                  <a:lnTo>
                    <a:pt x="118709" y="5775"/>
                  </a:lnTo>
                  <a:lnTo>
                    <a:pt x="80083" y="22075"/>
                  </a:lnTo>
                  <a:lnTo>
                    <a:pt x="47358" y="47358"/>
                  </a:lnTo>
                  <a:lnTo>
                    <a:pt x="22075" y="80083"/>
                  </a:lnTo>
                  <a:lnTo>
                    <a:pt x="5775" y="118709"/>
                  </a:lnTo>
                  <a:lnTo>
                    <a:pt x="0" y="161696"/>
                  </a:lnTo>
                  <a:lnTo>
                    <a:pt x="0" y="1455267"/>
                  </a:lnTo>
                  <a:lnTo>
                    <a:pt x="5775" y="1498254"/>
                  </a:lnTo>
                  <a:lnTo>
                    <a:pt x="22075" y="1536880"/>
                  </a:lnTo>
                  <a:lnTo>
                    <a:pt x="47358" y="1569605"/>
                  </a:lnTo>
                  <a:lnTo>
                    <a:pt x="80083" y="1594888"/>
                  </a:lnTo>
                  <a:lnTo>
                    <a:pt x="118709" y="1611188"/>
                  </a:lnTo>
                  <a:lnTo>
                    <a:pt x="161696" y="1616964"/>
                  </a:lnTo>
                  <a:lnTo>
                    <a:pt x="2424531" y="1616964"/>
                  </a:lnTo>
                  <a:lnTo>
                    <a:pt x="2467518" y="1611188"/>
                  </a:lnTo>
                  <a:lnTo>
                    <a:pt x="2506144" y="1594888"/>
                  </a:lnTo>
                  <a:lnTo>
                    <a:pt x="2538869" y="1569605"/>
                  </a:lnTo>
                  <a:lnTo>
                    <a:pt x="2564152" y="1536880"/>
                  </a:lnTo>
                  <a:lnTo>
                    <a:pt x="2580452" y="1498254"/>
                  </a:lnTo>
                  <a:lnTo>
                    <a:pt x="2586228" y="1455267"/>
                  </a:lnTo>
                  <a:lnTo>
                    <a:pt x="2586228" y="161696"/>
                  </a:lnTo>
                  <a:lnTo>
                    <a:pt x="2580452" y="118709"/>
                  </a:lnTo>
                  <a:lnTo>
                    <a:pt x="2564152" y="80083"/>
                  </a:lnTo>
                  <a:lnTo>
                    <a:pt x="2538869" y="47358"/>
                  </a:lnTo>
                  <a:lnTo>
                    <a:pt x="2506144" y="22075"/>
                  </a:lnTo>
                  <a:lnTo>
                    <a:pt x="2467518" y="5775"/>
                  </a:lnTo>
                  <a:lnTo>
                    <a:pt x="242453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43059" y="4451602"/>
              <a:ext cx="2586355" cy="1617345"/>
            </a:xfrm>
            <a:custGeom>
              <a:avLst/>
              <a:gdLst/>
              <a:ahLst/>
              <a:cxnLst/>
              <a:rect l="l" t="t" r="r" b="b"/>
              <a:pathLst>
                <a:path w="2586354" h="1617345">
                  <a:moveTo>
                    <a:pt x="0" y="161696"/>
                  </a:moveTo>
                  <a:lnTo>
                    <a:pt x="5775" y="118709"/>
                  </a:lnTo>
                  <a:lnTo>
                    <a:pt x="22075" y="80083"/>
                  </a:lnTo>
                  <a:lnTo>
                    <a:pt x="47358" y="47358"/>
                  </a:lnTo>
                  <a:lnTo>
                    <a:pt x="80083" y="22075"/>
                  </a:lnTo>
                  <a:lnTo>
                    <a:pt x="118709" y="5775"/>
                  </a:lnTo>
                  <a:lnTo>
                    <a:pt x="161696" y="0"/>
                  </a:lnTo>
                  <a:lnTo>
                    <a:pt x="2424531" y="0"/>
                  </a:lnTo>
                  <a:lnTo>
                    <a:pt x="2467518" y="5775"/>
                  </a:lnTo>
                  <a:lnTo>
                    <a:pt x="2506144" y="22075"/>
                  </a:lnTo>
                  <a:lnTo>
                    <a:pt x="2538869" y="47358"/>
                  </a:lnTo>
                  <a:lnTo>
                    <a:pt x="2564152" y="80083"/>
                  </a:lnTo>
                  <a:lnTo>
                    <a:pt x="2580452" y="118709"/>
                  </a:lnTo>
                  <a:lnTo>
                    <a:pt x="2586228" y="161696"/>
                  </a:lnTo>
                  <a:lnTo>
                    <a:pt x="2586228" y="1455267"/>
                  </a:lnTo>
                  <a:lnTo>
                    <a:pt x="2580452" y="1498254"/>
                  </a:lnTo>
                  <a:lnTo>
                    <a:pt x="2564152" y="1536880"/>
                  </a:lnTo>
                  <a:lnTo>
                    <a:pt x="2538869" y="1569605"/>
                  </a:lnTo>
                  <a:lnTo>
                    <a:pt x="2506144" y="1594888"/>
                  </a:lnTo>
                  <a:lnTo>
                    <a:pt x="2467518" y="1611188"/>
                  </a:lnTo>
                  <a:lnTo>
                    <a:pt x="2424531" y="1616964"/>
                  </a:lnTo>
                  <a:lnTo>
                    <a:pt x="161696" y="1616964"/>
                  </a:lnTo>
                  <a:lnTo>
                    <a:pt x="118709" y="1611188"/>
                  </a:lnTo>
                  <a:lnTo>
                    <a:pt x="80083" y="1594888"/>
                  </a:lnTo>
                  <a:lnTo>
                    <a:pt x="47358" y="1569605"/>
                  </a:lnTo>
                  <a:lnTo>
                    <a:pt x="22075" y="1536880"/>
                  </a:lnTo>
                  <a:lnTo>
                    <a:pt x="5775" y="1498254"/>
                  </a:lnTo>
                  <a:lnTo>
                    <a:pt x="0" y="1455267"/>
                  </a:lnTo>
                  <a:lnTo>
                    <a:pt x="0" y="161696"/>
                  </a:lnTo>
                  <a:close/>
                </a:path>
              </a:pathLst>
            </a:custGeom>
            <a:ln w="12699">
              <a:solidFill>
                <a:srgbClr val="39889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339596" y="4533083"/>
            <a:ext cx="2391410" cy="141160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 indent="-1270" algn="ctr">
              <a:lnSpc>
                <a:spcPct val="91600"/>
              </a:lnSpc>
              <a:spcBef>
                <a:spcPts val="245"/>
              </a:spcBef>
            </a:pPr>
            <a:r>
              <a:rPr sz="1400" spc="-10" dirty="0">
                <a:latin typeface="Calibri"/>
                <a:cs typeface="Calibri"/>
              </a:rPr>
              <a:t>temveč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</a:t>
            </a:r>
            <a:r>
              <a:rPr sz="1400" b="1" spc="-10" dirty="0">
                <a:latin typeface="Calibri"/>
                <a:cs typeface="Calibri"/>
              </a:rPr>
              <a:t>rostovoljna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platforma </a:t>
            </a:r>
            <a:r>
              <a:rPr sz="1400" b="1" dirty="0">
                <a:latin typeface="Calibri"/>
                <a:cs typeface="Calibri"/>
              </a:rPr>
              <a:t>za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sodelovanje,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koordinacijo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in </a:t>
            </a:r>
            <a:r>
              <a:rPr sz="1400" b="1" spc="-10" dirty="0">
                <a:latin typeface="Calibri"/>
                <a:cs typeface="Calibri"/>
              </a:rPr>
              <a:t>ustvarjanje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kritične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mase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za </a:t>
            </a:r>
            <a:r>
              <a:rPr sz="1400" b="1" dirty="0">
                <a:latin typeface="Calibri"/>
                <a:cs typeface="Calibri"/>
              </a:rPr>
              <a:t>poenotenje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infrastrukture, </a:t>
            </a:r>
            <a:r>
              <a:rPr sz="1400" b="1" spc="-20" dirty="0">
                <a:latin typeface="Calibri"/>
                <a:cs typeface="Calibri"/>
              </a:rPr>
              <a:t>storitev,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izobraževanja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10" dirty="0">
                <a:latin typeface="Calibri"/>
                <a:cs typeface="Calibri"/>
              </a:rPr>
              <a:t> veščin</a:t>
            </a:r>
            <a:r>
              <a:rPr sz="1400" spc="-10" dirty="0">
                <a:latin typeface="Calibri"/>
                <a:cs typeface="Calibri"/>
              </a:rPr>
              <a:t>, 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ciljem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doseganja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trajnosti</a:t>
            </a:r>
            <a:r>
              <a:rPr sz="1400" spc="-25" dirty="0">
                <a:latin typeface="Calibri"/>
                <a:cs typeface="Calibri"/>
              </a:rPr>
              <a:t> in </a:t>
            </a:r>
            <a:r>
              <a:rPr sz="1400" spc="-10" dirty="0">
                <a:latin typeface="Calibri"/>
                <a:cs typeface="Calibri"/>
              </a:rPr>
              <a:t>krepitve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sodelovanja.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4166615"/>
            <a:ext cx="3049511" cy="23835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7424" y="1409700"/>
            <a:ext cx="9217151" cy="51861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3117</Words>
  <Application>Microsoft Office PowerPoint</Application>
  <PresentationFormat>Širokozaslonsko</PresentationFormat>
  <Paragraphs>265</Paragraphs>
  <Slides>34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34</vt:i4>
      </vt:variant>
    </vt:vector>
  </HeadingPairs>
  <TitlesOfParts>
    <vt:vector size="40" baseType="lpstr">
      <vt:lpstr>Arial MT</vt:lpstr>
      <vt:lpstr>Calibri</vt:lpstr>
      <vt:lpstr>Leelawadee UI Semilight</vt:lpstr>
      <vt:lpstr>Times New Roman</vt:lpstr>
      <vt:lpstr>Wingdings</vt:lpstr>
      <vt:lpstr>Office Theme</vt:lpstr>
      <vt:lpstr>Slovenska skupnost odprte znanosti</vt:lpstr>
      <vt:lpstr>Evropski raziskovalni prostor skupno prizadevanje na področju raziskav, inovacij in tehnologije</vt:lpstr>
      <vt:lpstr>EOSC - organizacija</vt:lpstr>
      <vt:lpstr>EOSC-A delovne skupine:</vt:lpstr>
      <vt:lpstr>Vzporedno: nacionalna zakonodaja na področju odprte znanosti</vt:lpstr>
      <vt:lpstr>Nacionalna iniciativa EOSC</vt:lpstr>
      <vt:lpstr>Aktivnosti in naloge skupnosti – slovenske iniciative za evropski oblak odprte znanosti</vt:lpstr>
      <vt:lpstr>Slovenska skupnost odprte znanosti: junij 2022: 3-je člani – prvi podpisniki, uradna razglasitev: Dan odprte znanost 2022, 11. 10. 2023</vt:lpstr>
      <vt:lpstr>PowerPointova predstavitev</vt:lpstr>
      <vt:lpstr>Članstvo v SSOZ</vt:lpstr>
      <vt:lpstr>Financiranje SSOZ</vt:lpstr>
      <vt:lpstr>Člani SSOZ (na dan 10. 9. 2023 – 30 članov)</vt:lpstr>
      <vt:lpstr>Člani so/bodo deležni</vt:lpstr>
      <vt:lpstr>Svet Slovenske skupnosti odprte znanosti</vt:lpstr>
      <vt:lpstr>Organizacijska in administrativna pomoč SSOZ</vt:lpstr>
      <vt:lpstr>Prva seja Slovenske skupnosti odprte znanosti identificirala izzive na področju odprte znanosti</vt:lpstr>
      <vt:lpstr>Stalno strokovno telo v ustanavljanju: Nacionalna raziskovalna infrastruktura (in repozitoriji) za odprto znanost</vt:lpstr>
      <vt:lpstr>SSOZ in Akcijski načrt RISS, Ukrep 6.2</vt:lpstr>
      <vt:lpstr>SSOZ in Akcijski načrt RISS, Ukrep 6.2</vt:lpstr>
      <vt:lpstr>Naloge SSOZ iz Akcijskega načrta RISS, Ukrep 6.2 – organizacija razprave med deležniki</vt:lpstr>
      <vt:lpstr>Naloge SSOZ iz Akcijskega načrta RISS, Ukrep 6.2</vt:lpstr>
      <vt:lpstr>Naloge SSOZ iz Akcijskega načrta RISS, Ukrep 6.2</vt:lpstr>
      <vt:lpstr>Naloge SSOZ iz Akcijskega načrta RISS, Ukrep 6.2</vt:lpstr>
      <vt:lpstr>Spremljanje napredka na področju odprte znanosti v Sloveniji in širše (naloga SSOZ):</vt:lpstr>
      <vt:lpstr>PowerPointova predstavitev</vt:lpstr>
      <vt:lpstr>EOSC Observatory</vt:lpstr>
      <vt:lpstr>EOSC Observatory</vt:lpstr>
      <vt:lpstr>PowerPointova predstavitev</vt:lpstr>
      <vt:lpstr>Predlogi</vt:lpstr>
      <vt:lpstr>PowerPointova predstavitev</vt:lpstr>
      <vt:lpstr>PowerPointova predstavitev</vt:lpstr>
      <vt:lpstr>PowerPointova predstavitev</vt:lpstr>
      <vt:lpstr>HVALA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sestanek Sveta Slovenske skupnosti odprte znanosti</dc:title>
  <dc:creator>Dunja Legat</dc:creator>
  <cp:lastModifiedBy>Kozlica, Kenan</cp:lastModifiedBy>
  <cp:revision>16</cp:revision>
  <dcterms:created xsi:type="dcterms:W3CDTF">2025-03-03T12:13:21Z</dcterms:created>
  <dcterms:modified xsi:type="dcterms:W3CDTF">2025-04-22T11:24:47Z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0x01010046226CC70A6FEC418A74B15C0C178D2B</vt:lpwstr>
  </property>
  <property fmtid="{D5CDD505-2E9C-101B-9397-08002B2CF9AE}" pid="3" name="Created">
    <vt:filetime>2023-09-25T00:00:00Z</vt:filetime>
  </property>
  <property fmtid="{D5CDD505-2E9C-101B-9397-08002B2CF9AE}" pid="4" name="Creator">
    <vt:lpwstr>Acrobat PDFMaker 20 for PowerPoint</vt:lpwstr>
  </property>
  <property fmtid="{D5CDD505-2E9C-101B-9397-08002B2CF9AE}" pid="5" name="LastSaved">
    <vt:filetime>2025-03-03T00:00:00Z</vt:filetime>
  </property>
  <property fmtid="{D5CDD505-2E9C-101B-9397-08002B2CF9AE}" pid="6" name="Producer">
    <vt:lpwstr>Adobe PDF Library 20.5.60</vt:lpwstr>
  </property>
</Properties>
</file>