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1146" r:id="rId2"/>
    <p:sldId id="1091" r:id="rId3"/>
    <p:sldId id="1097" r:id="rId4"/>
    <p:sldId id="311" r:id="rId5"/>
    <p:sldId id="294" r:id="rId6"/>
    <p:sldId id="312" r:id="rId7"/>
    <p:sldId id="1134" r:id="rId8"/>
    <p:sldId id="1113" r:id="rId9"/>
    <p:sldId id="1141" r:id="rId10"/>
    <p:sldId id="306" r:id="rId11"/>
    <p:sldId id="1119" r:id="rId12"/>
    <p:sldId id="402" r:id="rId13"/>
    <p:sldId id="351" r:id="rId14"/>
    <p:sldId id="270" r:id="rId15"/>
    <p:sldId id="308" r:id="rId16"/>
    <p:sldId id="314" r:id="rId17"/>
    <p:sldId id="274" r:id="rId18"/>
    <p:sldId id="276" r:id="rId19"/>
    <p:sldId id="1103" r:id="rId20"/>
    <p:sldId id="291" r:id="rId21"/>
    <p:sldId id="288" r:id="rId22"/>
    <p:sldId id="289" r:id="rId23"/>
    <p:sldId id="290" r:id="rId24"/>
    <p:sldId id="1127" r:id="rId25"/>
    <p:sldId id="1120" r:id="rId26"/>
    <p:sldId id="1122" r:id="rId27"/>
    <p:sldId id="1123" r:id="rId28"/>
    <p:sldId id="1124" r:id="rId29"/>
    <p:sldId id="1135" r:id="rId30"/>
    <p:sldId id="1144" r:id="rId31"/>
    <p:sldId id="1137" r:id="rId32"/>
    <p:sldId id="1136" r:id="rId33"/>
    <p:sldId id="1140" r:id="rId34"/>
    <p:sldId id="1138" r:id="rId35"/>
    <p:sldId id="425" r:id="rId36"/>
    <p:sldId id="1126" r:id="rId37"/>
    <p:sldId id="1128" r:id="rId38"/>
    <p:sldId id="1129" r:id="rId39"/>
    <p:sldId id="1130" r:id="rId40"/>
    <p:sldId id="358" r:id="rId41"/>
    <p:sldId id="1131" r:id="rId42"/>
    <p:sldId id="1132" r:id="rId43"/>
    <p:sldId id="1142" r:id="rId44"/>
    <p:sldId id="1143" r:id="rId45"/>
    <p:sldId id="1133" r:id="rId46"/>
    <p:sldId id="1107" r:id="rId47"/>
    <p:sldId id="1145" r:id="rId48"/>
    <p:sldId id="1116" r:id="rId49"/>
    <p:sldId id="1099" r:id="rId50"/>
    <p:sldId id="1112" r:id="rId51"/>
    <p:sldId id="284" r:id="rId52"/>
    <p:sldId id="1118" r:id="rId53"/>
    <p:sldId id="1109" r:id="rId54"/>
    <p:sldId id="431" r:id="rId55"/>
    <p:sldId id="1114" r:id="rId56"/>
    <p:sldId id="1115" r:id="rId57"/>
    <p:sldId id="258" r:id="rId5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FEDEEA-406C-5EF0-0CA9-4742128217A1}" name="Petra Gostinčar" initials="PG" userId="S::Petra.Gostincar@GEO-ZS.SI::8d9c7e46-f51d-4f44-a9db-1ad4a979ff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E15"/>
    <a:srgbClr val="F8A16C"/>
    <a:srgbClr val="FC8168"/>
    <a:srgbClr val="F3B571"/>
    <a:srgbClr val="DDDDDD"/>
    <a:srgbClr val="9EC650"/>
    <a:srgbClr val="FFCCCC"/>
    <a:srgbClr val="E6E3FB"/>
    <a:srgbClr val="CDA3CE"/>
    <a:srgbClr val="FDA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72" autoAdjust="0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a.segina\OneDrive%20-%20Geolo&#353;ki%20zavod%20Slovenije\5.%20PROJEKTI\7%20eTeren\INSPIRe%20in%20klasifikacij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[INSPIRe in klasifikacije.xlsx]List1!Vrtilna tabela2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385649771677963E-2"/>
          <c:y val="0.26118030110071155"/>
          <c:w val="0.81860827005071024"/>
          <c:h val="0.73840757371687538"/>
        </c:manualLayout>
      </c:layout>
      <c:pie3DChart>
        <c:varyColors val="1"/>
        <c:ser>
          <c:idx val="0"/>
          <c:order val="0"/>
          <c:tx>
            <c:strRef>
              <c:f>List1!$AF$2</c:f>
              <c:strCache>
                <c:ptCount val="1"/>
                <c:pt idx="0">
                  <c:v>Vsota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4AA-4634-BE15-44A8A48F41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4AA-4634-BE15-44A8A48F41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4AA-4634-BE15-44A8A48F41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4AA-4634-BE15-44A8A48F41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List1!$AE$3:$AE$7</c:f>
              <c:strCache>
                <c:ptCount val="4"/>
                <c:pt idx="0">
                  <c:v>geohazard</c:v>
                </c:pt>
                <c:pt idx="1">
                  <c:v>hidrologija</c:v>
                </c:pt>
                <c:pt idx="2">
                  <c:v>meteorologija</c:v>
                </c:pt>
                <c:pt idx="3">
                  <c:v>tla/kamnina</c:v>
                </c:pt>
              </c:strCache>
            </c:strRef>
          </c:cat>
          <c:val>
            <c:numRef>
              <c:f>List1!$AF$3:$AF$7</c:f>
              <c:numCache>
                <c:formatCode>General</c:formatCode>
                <c:ptCount val="4"/>
                <c:pt idx="0">
                  <c:v>77</c:v>
                </c:pt>
                <c:pt idx="1">
                  <c:v>239</c:v>
                </c:pt>
                <c:pt idx="2">
                  <c:v>105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AA-4634-BE15-44A8A48F4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1E092-FB64-420C-BDE1-0AF38DFAA03F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I"/>
        </a:p>
      </dgm:t>
    </dgm:pt>
    <dgm:pt modelId="{A8F0EB22-8FF4-4EAE-A804-3B10B533E137}">
      <dgm:prSet phldrT="[besedilo]" custT="1"/>
      <dgm:spPr/>
      <dgm:t>
        <a:bodyPr/>
        <a:lstStyle/>
        <a:p>
          <a:r>
            <a:rPr lang="sl-SI" sz="2000" noProof="0"/>
            <a:t>Surovi podatki</a:t>
          </a:r>
        </a:p>
      </dgm:t>
    </dgm:pt>
    <dgm:pt modelId="{8CAF44C7-F6BB-42FB-8F85-63EFDD4675E2}" type="parTrans" cxnId="{75A9F892-DC32-462C-87DA-50E3003CECC3}">
      <dgm:prSet/>
      <dgm:spPr/>
      <dgm:t>
        <a:bodyPr/>
        <a:lstStyle/>
        <a:p>
          <a:endParaRPr lang="en-SI"/>
        </a:p>
      </dgm:t>
    </dgm:pt>
    <dgm:pt modelId="{C611F301-80A0-4EBD-844D-D059C61ECA83}" type="sibTrans" cxnId="{75A9F892-DC32-462C-87DA-50E3003CECC3}">
      <dgm:prSet/>
      <dgm:spPr/>
      <dgm:t>
        <a:bodyPr/>
        <a:lstStyle/>
        <a:p>
          <a:endParaRPr lang="en-SI"/>
        </a:p>
      </dgm:t>
    </dgm:pt>
    <dgm:pt modelId="{72BB1250-7A0E-4952-B42E-8B8DDDCA3F48}">
      <dgm:prSet phldrT="[besedilo]" custT="1"/>
      <dgm:spPr/>
      <dgm:t>
        <a:bodyPr/>
        <a:lstStyle/>
        <a:p>
          <a:r>
            <a:rPr lang="sl-SI" sz="1400" noProof="0"/>
            <a:t>Podatki meritev senzorjev</a:t>
          </a:r>
        </a:p>
      </dgm:t>
    </dgm:pt>
    <dgm:pt modelId="{50017E03-38CF-4628-9FF4-6D32CDBF71DF}" type="parTrans" cxnId="{303AFF01-E452-4579-9E82-5D6EBC016EB3}">
      <dgm:prSet/>
      <dgm:spPr/>
      <dgm:t>
        <a:bodyPr/>
        <a:lstStyle/>
        <a:p>
          <a:endParaRPr lang="en-SI"/>
        </a:p>
      </dgm:t>
    </dgm:pt>
    <dgm:pt modelId="{6C7E4204-F17E-409C-A926-E454B2754CBF}" type="sibTrans" cxnId="{303AFF01-E452-4579-9E82-5D6EBC016EB3}">
      <dgm:prSet/>
      <dgm:spPr/>
      <dgm:t>
        <a:bodyPr/>
        <a:lstStyle/>
        <a:p>
          <a:endParaRPr lang="en-SI"/>
        </a:p>
      </dgm:t>
    </dgm:pt>
    <dgm:pt modelId="{5FA74908-1CDD-46BE-8E6D-30030D26C0DA}">
      <dgm:prSet phldrT="[besedilo]" custT="1"/>
      <dgm:spPr/>
      <dgm:t>
        <a:bodyPr/>
        <a:lstStyle/>
        <a:p>
          <a:pPr rtl="0"/>
          <a:r>
            <a:rPr lang="sl-SI" sz="2000" b="0" noProof="0"/>
            <a:t>Strukturirani podatki</a:t>
          </a:r>
          <a:r>
            <a:rPr lang="sl-SI" sz="2000" b="0" noProof="0">
              <a:latin typeface="Calibri"/>
            </a:rPr>
            <a:t> </a:t>
          </a:r>
          <a:endParaRPr lang="sl-SI" sz="2000" noProof="0"/>
        </a:p>
      </dgm:t>
    </dgm:pt>
    <dgm:pt modelId="{103E8833-37C8-49F3-A795-1F8A7234333E}" type="parTrans" cxnId="{6A617D20-2CA6-436B-8C06-CA93F8507D05}">
      <dgm:prSet/>
      <dgm:spPr/>
      <dgm:t>
        <a:bodyPr/>
        <a:lstStyle/>
        <a:p>
          <a:endParaRPr lang="en-SI"/>
        </a:p>
      </dgm:t>
    </dgm:pt>
    <dgm:pt modelId="{5EEEE27E-985B-498C-A307-CF004A26D303}" type="sibTrans" cxnId="{6A617D20-2CA6-436B-8C06-CA93F8507D05}">
      <dgm:prSet/>
      <dgm:spPr/>
      <dgm:t>
        <a:bodyPr/>
        <a:lstStyle/>
        <a:p>
          <a:endParaRPr lang="en-SI"/>
        </a:p>
      </dgm:t>
    </dgm:pt>
    <dgm:pt modelId="{6ACB1792-C5C7-460E-B491-0D3E4032A7A9}">
      <dgm:prSet phldrT="[besedilo]" custT="1"/>
      <dgm:spPr/>
      <dgm:t>
        <a:bodyPr/>
        <a:lstStyle/>
        <a:p>
          <a:r>
            <a:rPr lang="sl-SI" sz="1400" noProof="0"/>
            <a:t>Baze podatkov</a:t>
          </a:r>
        </a:p>
      </dgm:t>
    </dgm:pt>
    <dgm:pt modelId="{6E5957FA-CBEC-4393-B700-66BDEF44A2A1}" type="parTrans" cxnId="{82D8F17F-35AB-41DE-B18C-DBAE1AD5FE34}">
      <dgm:prSet/>
      <dgm:spPr/>
      <dgm:t>
        <a:bodyPr/>
        <a:lstStyle/>
        <a:p>
          <a:endParaRPr lang="en-SI"/>
        </a:p>
      </dgm:t>
    </dgm:pt>
    <dgm:pt modelId="{D053E3CE-8CBE-4C40-9301-E4BDA3E25125}" type="sibTrans" cxnId="{82D8F17F-35AB-41DE-B18C-DBAE1AD5FE34}">
      <dgm:prSet/>
      <dgm:spPr/>
      <dgm:t>
        <a:bodyPr/>
        <a:lstStyle/>
        <a:p>
          <a:endParaRPr lang="en-SI"/>
        </a:p>
      </dgm:t>
    </dgm:pt>
    <dgm:pt modelId="{0FB154DC-4C42-41F3-8927-1B9D97BD4689}">
      <dgm:prSet phldrT="[besedilo]" custT="1"/>
      <dgm:spPr/>
      <dgm:t>
        <a:bodyPr/>
        <a:lstStyle/>
        <a:p>
          <a:r>
            <a:rPr lang="sl-SI" sz="1400" noProof="0"/>
            <a:t>Standardizirani podatki (HG karta)</a:t>
          </a:r>
        </a:p>
      </dgm:t>
    </dgm:pt>
    <dgm:pt modelId="{70FBC240-F800-4000-884E-E3BB232A8C98}" type="parTrans" cxnId="{AD8ABF30-A4DA-4448-BAEE-6AAF4153CC8D}">
      <dgm:prSet/>
      <dgm:spPr/>
      <dgm:t>
        <a:bodyPr/>
        <a:lstStyle/>
        <a:p>
          <a:endParaRPr lang="en-SI"/>
        </a:p>
      </dgm:t>
    </dgm:pt>
    <dgm:pt modelId="{22B49543-F8EB-4F80-A75E-B2EC6ED6FD7A}" type="sibTrans" cxnId="{AD8ABF30-A4DA-4448-BAEE-6AAF4153CC8D}">
      <dgm:prSet/>
      <dgm:spPr/>
      <dgm:t>
        <a:bodyPr/>
        <a:lstStyle/>
        <a:p>
          <a:endParaRPr lang="en-SI"/>
        </a:p>
      </dgm:t>
    </dgm:pt>
    <dgm:pt modelId="{92340D78-F755-4690-95A8-111E8C6167F5}">
      <dgm:prSet phldrT="[besedilo]" custT="1"/>
      <dgm:spPr/>
      <dgm:t>
        <a:bodyPr/>
        <a:lstStyle/>
        <a:p>
          <a:r>
            <a:rPr lang="sl-SI" sz="2000" noProof="0"/>
            <a:t>Projektni podatki</a:t>
          </a:r>
        </a:p>
      </dgm:t>
    </dgm:pt>
    <dgm:pt modelId="{EB3F4289-36AD-47D2-B5D9-0F54E2FCBA54}" type="parTrans" cxnId="{CC35DA63-084F-4782-8184-D26F67AE7731}">
      <dgm:prSet/>
      <dgm:spPr/>
      <dgm:t>
        <a:bodyPr/>
        <a:lstStyle/>
        <a:p>
          <a:endParaRPr lang="en-SI"/>
        </a:p>
      </dgm:t>
    </dgm:pt>
    <dgm:pt modelId="{D69576BE-75BA-4456-A244-539EC0FEAFED}" type="sibTrans" cxnId="{CC35DA63-084F-4782-8184-D26F67AE7731}">
      <dgm:prSet/>
      <dgm:spPr/>
      <dgm:t>
        <a:bodyPr/>
        <a:lstStyle/>
        <a:p>
          <a:endParaRPr lang="en-SI"/>
        </a:p>
      </dgm:t>
    </dgm:pt>
    <dgm:pt modelId="{18E04663-DE60-4FBD-A257-E59CD9967773}">
      <dgm:prSet phldrT="[besedilo]" custT="1"/>
      <dgm:spPr/>
      <dgm:t>
        <a:bodyPr/>
        <a:lstStyle/>
        <a:p>
          <a:r>
            <a:rPr lang="sl-SI" sz="1400" b="0" noProof="0"/>
            <a:t>Derivati strukturiranih podatkov (lahko tudi </a:t>
          </a:r>
          <a:r>
            <a:rPr lang="sl-SI" sz="1400" b="0" noProof="0">
              <a:latin typeface="Calibri"/>
            </a:rPr>
            <a:t>excel</a:t>
          </a:r>
          <a:r>
            <a:rPr lang="sl-SI" sz="1400" b="0" noProof="0"/>
            <a:t>, shape)</a:t>
          </a:r>
          <a:endParaRPr lang="sl-SI" sz="1400" noProof="0"/>
        </a:p>
      </dgm:t>
    </dgm:pt>
    <dgm:pt modelId="{445114DE-929B-48FE-87E9-87CFC3F8CCAB}" type="parTrans" cxnId="{6632A09E-FCA0-457C-8FF6-16ED4CDDFA6F}">
      <dgm:prSet/>
      <dgm:spPr/>
      <dgm:t>
        <a:bodyPr/>
        <a:lstStyle/>
        <a:p>
          <a:endParaRPr lang="en-SI"/>
        </a:p>
      </dgm:t>
    </dgm:pt>
    <dgm:pt modelId="{A89690D2-E8EE-41C0-8489-A9B469C06B50}" type="sibTrans" cxnId="{6632A09E-FCA0-457C-8FF6-16ED4CDDFA6F}">
      <dgm:prSet/>
      <dgm:spPr/>
      <dgm:t>
        <a:bodyPr/>
        <a:lstStyle/>
        <a:p>
          <a:endParaRPr lang="en-SI"/>
        </a:p>
      </dgm:t>
    </dgm:pt>
    <dgm:pt modelId="{AA51E677-2562-49B9-9B8A-4F12BF1BC55F}">
      <dgm:prSet phldrT="[besedilo]" custT="1"/>
      <dgm:spPr/>
      <dgm:t>
        <a:bodyPr/>
        <a:lstStyle/>
        <a:p>
          <a:r>
            <a:rPr lang="sl-SI" sz="1400" noProof="0"/>
            <a:t>Rezultati raziskav/projektov</a:t>
          </a:r>
        </a:p>
      </dgm:t>
    </dgm:pt>
    <dgm:pt modelId="{4ECE0E4B-F784-4F3F-8843-D46497D86634}" type="parTrans" cxnId="{A60A34D0-C803-426C-A80E-033346754AA6}">
      <dgm:prSet/>
      <dgm:spPr/>
      <dgm:t>
        <a:bodyPr/>
        <a:lstStyle/>
        <a:p>
          <a:endParaRPr lang="en-SI"/>
        </a:p>
      </dgm:t>
    </dgm:pt>
    <dgm:pt modelId="{7C25642E-AFEE-4673-8659-9835CF201436}" type="sibTrans" cxnId="{A60A34D0-C803-426C-A80E-033346754AA6}">
      <dgm:prSet/>
      <dgm:spPr/>
      <dgm:t>
        <a:bodyPr/>
        <a:lstStyle/>
        <a:p>
          <a:endParaRPr lang="en-SI"/>
        </a:p>
      </dgm:t>
    </dgm:pt>
    <dgm:pt modelId="{A9CF1225-8452-48D7-B52E-96E1C9A4C9A4}">
      <dgm:prSet phldrT="[besedilo]" custT="1"/>
      <dgm:spPr/>
      <dgm:t>
        <a:bodyPr/>
        <a:lstStyle/>
        <a:p>
          <a:r>
            <a:rPr lang="sl-SI" sz="1400" noProof="0"/>
            <a:t>Infrastrukturna oprema –meritve</a:t>
          </a:r>
        </a:p>
      </dgm:t>
    </dgm:pt>
    <dgm:pt modelId="{1E174F36-B1C3-413A-8A9C-2D60FE5D22E6}" type="parTrans" cxnId="{1910324A-9213-42E3-9CFD-73428C1C2002}">
      <dgm:prSet/>
      <dgm:spPr/>
      <dgm:t>
        <a:bodyPr/>
        <a:lstStyle/>
        <a:p>
          <a:endParaRPr lang="en-SI"/>
        </a:p>
      </dgm:t>
    </dgm:pt>
    <dgm:pt modelId="{B72EB896-5D76-4A53-AFE3-F54A26A03299}" type="sibTrans" cxnId="{1910324A-9213-42E3-9CFD-73428C1C2002}">
      <dgm:prSet/>
      <dgm:spPr/>
      <dgm:t>
        <a:bodyPr/>
        <a:lstStyle/>
        <a:p>
          <a:endParaRPr lang="en-SI"/>
        </a:p>
      </dgm:t>
    </dgm:pt>
    <dgm:pt modelId="{5F1DBB7A-C12D-452D-9F45-224F3F591AAC}">
      <dgm:prSet phldrT="[besedilo]" custT="1"/>
      <dgm:spPr/>
      <dgm:t>
        <a:bodyPr/>
        <a:lstStyle/>
        <a:p>
          <a:r>
            <a:rPr lang="sl-SI" sz="1400" noProof="0"/>
            <a:t>Fizični terenski vzorci</a:t>
          </a:r>
        </a:p>
      </dgm:t>
    </dgm:pt>
    <dgm:pt modelId="{D6B7A17D-CB66-4ED5-915D-1E963BD154AD}" type="parTrans" cxnId="{C62FEC56-190E-4C92-9A7E-11A665A64887}">
      <dgm:prSet/>
      <dgm:spPr/>
      <dgm:t>
        <a:bodyPr/>
        <a:lstStyle/>
        <a:p>
          <a:endParaRPr lang="en-SI"/>
        </a:p>
      </dgm:t>
    </dgm:pt>
    <dgm:pt modelId="{FD1791D8-D1E0-41E6-9763-9DC87BF42AD2}" type="sibTrans" cxnId="{C62FEC56-190E-4C92-9A7E-11A665A64887}">
      <dgm:prSet/>
      <dgm:spPr/>
      <dgm:t>
        <a:bodyPr/>
        <a:lstStyle/>
        <a:p>
          <a:endParaRPr lang="en-SI"/>
        </a:p>
      </dgm:t>
    </dgm:pt>
    <dgm:pt modelId="{6D4500B8-FDC2-4F55-BD2B-22AA43BB69CA}">
      <dgm:prSet phldrT="[besedilo]" custT="1"/>
      <dgm:spPr/>
      <dgm:t>
        <a:bodyPr/>
        <a:lstStyle/>
        <a:p>
          <a:pPr rtl="0"/>
          <a:r>
            <a:rPr lang="sl-SI" sz="1400" noProof="0"/>
            <a:t>Dron, karotaža, geofizikalne meritve</a:t>
          </a:r>
          <a:r>
            <a:rPr lang="sl-SI" sz="1400" noProof="0">
              <a:latin typeface="Calibri"/>
            </a:rPr>
            <a:t> </a:t>
          </a:r>
        </a:p>
      </dgm:t>
    </dgm:pt>
    <dgm:pt modelId="{05402FCB-1700-4669-9A46-0B4EA1393184}" type="parTrans" cxnId="{ACC14F87-545D-4020-8D50-113723B19B12}">
      <dgm:prSet/>
      <dgm:spPr/>
      <dgm:t>
        <a:bodyPr/>
        <a:lstStyle/>
        <a:p>
          <a:endParaRPr lang="en-SI"/>
        </a:p>
      </dgm:t>
    </dgm:pt>
    <dgm:pt modelId="{409B3FB3-02C3-42AF-8E43-D356151D8A46}" type="sibTrans" cxnId="{ACC14F87-545D-4020-8D50-113723B19B12}">
      <dgm:prSet/>
      <dgm:spPr/>
      <dgm:t>
        <a:bodyPr/>
        <a:lstStyle/>
        <a:p>
          <a:endParaRPr lang="en-SI"/>
        </a:p>
      </dgm:t>
    </dgm:pt>
    <dgm:pt modelId="{2CE32A01-2844-4EC3-BE9A-757D8DF9709C}">
      <dgm:prSet phldrT="[besedilo]" custT="1"/>
      <dgm:spPr/>
      <dgm:t>
        <a:bodyPr/>
        <a:lstStyle/>
        <a:p>
          <a:r>
            <a:rPr lang="sl-SI" sz="1400" noProof="0"/>
            <a:t>ESRI </a:t>
          </a:r>
          <a:r>
            <a:rPr lang="sl-SI" sz="1400" noProof="0" err="1"/>
            <a:t>geodatabase</a:t>
          </a:r>
          <a:endParaRPr lang="sl-SI" sz="1400" noProof="0"/>
        </a:p>
      </dgm:t>
    </dgm:pt>
    <dgm:pt modelId="{697D2F24-7970-4767-8789-3F996752085A}" type="parTrans" cxnId="{8D39A7CE-2115-4EE4-874B-E856C0973A73}">
      <dgm:prSet/>
      <dgm:spPr/>
      <dgm:t>
        <a:bodyPr/>
        <a:lstStyle/>
        <a:p>
          <a:endParaRPr lang="en-SI"/>
        </a:p>
      </dgm:t>
    </dgm:pt>
    <dgm:pt modelId="{5B005476-D6D6-499A-9201-9C9E14D91586}" type="sibTrans" cxnId="{8D39A7CE-2115-4EE4-874B-E856C0973A73}">
      <dgm:prSet/>
      <dgm:spPr/>
      <dgm:t>
        <a:bodyPr/>
        <a:lstStyle/>
        <a:p>
          <a:endParaRPr lang="en-SI"/>
        </a:p>
      </dgm:t>
    </dgm:pt>
    <dgm:pt modelId="{2D644CAC-18B9-4572-9B96-B2EBFC7E3739}" type="pres">
      <dgm:prSet presAssocID="{91A1E092-FB64-420C-BDE1-0AF38DFAA03F}" presName="linearFlow" presStyleCnt="0">
        <dgm:presLayoutVars>
          <dgm:dir/>
          <dgm:resizeHandles val="exact"/>
        </dgm:presLayoutVars>
      </dgm:prSet>
      <dgm:spPr/>
    </dgm:pt>
    <dgm:pt modelId="{C42515BE-70A5-4274-AA49-BC51F783BC5B}" type="pres">
      <dgm:prSet presAssocID="{A8F0EB22-8FF4-4EAE-A804-3B10B533E137}" presName="comp" presStyleCnt="0"/>
      <dgm:spPr/>
    </dgm:pt>
    <dgm:pt modelId="{326E048D-FEF9-4C20-9C07-4CCC5F03ADE2}" type="pres">
      <dgm:prSet presAssocID="{A8F0EB22-8FF4-4EAE-A804-3B10B533E137}" presName="rect2" presStyleLbl="node1" presStyleIdx="0" presStyleCnt="3">
        <dgm:presLayoutVars>
          <dgm:bulletEnabled val="1"/>
        </dgm:presLayoutVars>
      </dgm:prSet>
      <dgm:spPr/>
    </dgm:pt>
    <dgm:pt modelId="{E8E4DDA2-6ED2-446A-8200-AEB89C4F4A29}" type="pres">
      <dgm:prSet presAssocID="{A8F0EB22-8FF4-4EAE-A804-3B10B533E137}" presName="rect1" presStyleLbl="ln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FB79AAB4-524D-4C65-9F9E-2FB89FEF49E9}" type="pres">
      <dgm:prSet presAssocID="{C611F301-80A0-4EBD-844D-D059C61ECA83}" presName="sibTrans" presStyleCnt="0"/>
      <dgm:spPr/>
    </dgm:pt>
    <dgm:pt modelId="{B1500858-56E6-4AE1-A963-C08394A40ACC}" type="pres">
      <dgm:prSet presAssocID="{5FA74908-1CDD-46BE-8E6D-30030D26C0DA}" presName="comp" presStyleCnt="0"/>
      <dgm:spPr/>
    </dgm:pt>
    <dgm:pt modelId="{5089FB98-97F5-4567-99D8-6C519E08B82F}" type="pres">
      <dgm:prSet presAssocID="{5FA74908-1CDD-46BE-8E6D-30030D26C0DA}" presName="rect2" presStyleLbl="node1" presStyleIdx="1" presStyleCnt="3">
        <dgm:presLayoutVars>
          <dgm:bulletEnabled val="1"/>
        </dgm:presLayoutVars>
      </dgm:prSet>
      <dgm:spPr/>
    </dgm:pt>
    <dgm:pt modelId="{3C8AFA4F-A3FE-4E6C-8BEE-28F908F67314}" type="pres">
      <dgm:prSet presAssocID="{5FA74908-1CDD-46BE-8E6D-30030D26C0DA}" presName="rect1" presStyleLbl="ln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2DF202C1-4696-40E8-8203-73D1C643968C}" type="pres">
      <dgm:prSet presAssocID="{5EEEE27E-985B-498C-A307-CF004A26D303}" presName="sibTrans" presStyleCnt="0"/>
      <dgm:spPr/>
    </dgm:pt>
    <dgm:pt modelId="{3B7033FB-BB23-4FFC-960F-BB95CF3659FD}" type="pres">
      <dgm:prSet presAssocID="{92340D78-F755-4690-95A8-111E8C6167F5}" presName="comp" presStyleCnt="0"/>
      <dgm:spPr/>
    </dgm:pt>
    <dgm:pt modelId="{C5AD96EC-D88A-4116-A40E-8AC14B420AC3}" type="pres">
      <dgm:prSet presAssocID="{92340D78-F755-4690-95A8-111E8C6167F5}" presName="rect2" presStyleLbl="node1" presStyleIdx="2" presStyleCnt="3">
        <dgm:presLayoutVars>
          <dgm:bulletEnabled val="1"/>
        </dgm:presLayoutVars>
      </dgm:prSet>
      <dgm:spPr/>
    </dgm:pt>
    <dgm:pt modelId="{4B3A9099-7E90-474C-A7B2-E44F2F24900F}" type="pres">
      <dgm:prSet presAssocID="{92340D78-F755-4690-95A8-111E8C6167F5}" presName="rect1" presStyleLbl="ln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</dgm:ptLst>
  <dgm:cxnLst>
    <dgm:cxn modelId="{303AFF01-E452-4579-9E82-5D6EBC016EB3}" srcId="{A8F0EB22-8FF4-4EAE-A804-3B10B533E137}" destId="{72BB1250-7A0E-4952-B42E-8B8DDDCA3F48}" srcOrd="0" destOrd="0" parTransId="{50017E03-38CF-4628-9FF4-6D32CDBF71DF}" sibTransId="{6C7E4204-F17E-409C-A926-E454B2754CBF}"/>
    <dgm:cxn modelId="{7DA16D02-773E-432B-BDDF-74FDD4A25D5D}" type="presOf" srcId="{18E04663-DE60-4FBD-A257-E59CD9967773}" destId="{C5AD96EC-D88A-4116-A40E-8AC14B420AC3}" srcOrd="0" destOrd="1" presId="urn:microsoft.com/office/officeart/2008/layout/AlternatingPictureBlocks"/>
    <dgm:cxn modelId="{AD678D1E-3E6E-4907-9F80-D9DDB69C673E}" type="presOf" srcId="{0FB154DC-4C42-41F3-8927-1B9D97BD4689}" destId="{5089FB98-97F5-4567-99D8-6C519E08B82F}" srcOrd="0" destOrd="2" presId="urn:microsoft.com/office/officeart/2008/layout/AlternatingPictureBlocks"/>
    <dgm:cxn modelId="{6A617D20-2CA6-436B-8C06-CA93F8507D05}" srcId="{91A1E092-FB64-420C-BDE1-0AF38DFAA03F}" destId="{5FA74908-1CDD-46BE-8E6D-30030D26C0DA}" srcOrd="1" destOrd="0" parTransId="{103E8833-37C8-49F3-A795-1F8A7234333E}" sibTransId="{5EEEE27E-985B-498C-A307-CF004A26D303}"/>
    <dgm:cxn modelId="{85DCC32F-8FC8-4306-9895-2A4E8ACA1569}" type="presOf" srcId="{6ACB1792-C5C7-460E-B491-0D3E4032A7A9}" destId="{5089FB98-97F5-4567-99D8-6C519E08B82F}" srcOrd="0" destOrd="1" presId="urn:microsoft.com/office/officeart/2008/layout/AlternatingPictureBlocks"/>
    <dgm:cxn modelId="{AD8ABF30-A4DA-4448-BAEE-6AAF4153CC8D}" srcId="{5FA74908-1CDD-46BE-8E6D-30030D26C0DA}" destId="{0FB154DC-4C42-41F3-8927-1B9D97BD4689}" srcOrd="1" destOrd="0" parTransId="{70FBC240-F800-4000-884E-E3BB232A8C98}" sibTransId="{22B49543-F8EB-4F80-A75E-B2EC6ED6FD7A}"/>
    <dgm:cxn modelId="{FA41D339-5D00-46DD-9405-7161C0626AA2}" type="presOf" srcId="{6D4500B8-FDC2-4F55-BD2B-22AA43BB69CA}" destId="{326E048D-FEF9-4C20-9C07-4CCC5F03ADE2}" srcOrd="0" destOrd="3" presId="urn:microsoft.com/office/officeart/2008/layout/AlternatingPictureBlocks"/>
    <dgm:cxn modelId="{471A7F3C-D563-41E8-9EB5-5053A70D1634}" type="presOf" srcId="{AA51E677-2562-49B9-9B8A-4F12BF1BC55F}" destId="{C5AD96EC-D88A-4116-A40E-8AC14B420AC3}" srcOrd="0" destOrd="2" presId="urn:microsoft.com/office/officeart/2008/layout/AlternatingPictureBlocks"/>
    <dgm:cxn modelId="{CC35DA63-084F-4782-8184-D26F67AE7731}" srcId="{91A1E092-FB64-420C-BDE1-0AF38DFAA03F}" destId="{92340D78-F755-4690-95A8-111E8C6167F5}" srcOrd="2" destOrd="0" parTransId="{EB3F4289-36AD-47D2-B5D9-0F54E2FCBA54}" sibTransId="{D69576BE-75BA-4456-A244-539EC0FEAFED}"/>
    <dgm:cxn modelId="{C71C5345-BA1B-480A-A927-04FAA0CACFCB}" type="presOf" srcId="{92340D78-F755-4690-95A8-111E8C6167F5}" destId="{C5AD96EC-D88A-4116-A40E-8AC14B420AC3}" srcOrd="0" destOrd="0" presId="urn:microsoft.com/office/officeart/2008/layout/AlternatingPictureBlocks"/>
    <dgm:cxn modelId="{1910324A-9213-42E3-9CFD-73428C1C2002}" srcId="{A8F0EB22-8FF4-4EAE-A804-3B10B533E137}" destId="{A9CF1225-8452-48D7-B52E-96E1C9A4C9A4}" srcOrd="1" destOrd="0" parTransId="{1E174F36-B1C3-413A-8A9C-2D60FE5D22E6}" sibTransId="{B72EB896-5D76-4A53-AFE3-F54A26A03299}"/>
    <dgm:cxn modelId="{B162A54A-E6FA-4434-A4DC-D284BDFABD19}" type="presOf" srcId="{A8F0EB22-8FF4-4EAE-A804-3B10B533E137}" destId="{326E048D-FEF9-4C20-9C07-4CCC5F03ADE2}" srcOrd="0" destOrd="0" presId="urn:microsoft.com/office/officeart/2008/layout/AlternatingPictureBlocks"/>
    <dgm:cxn modelId="{08D1BF71-847C-48EC-B9A5-6953481BA049}" type="presOf" srcId="{72BB1250-7A0E-4952-B42E-8B8DDDCA3F48}" destId="{326E048D-FEF9-4C20-9C07-4CCC5F03ADE2}" srcOrd="0" destOrd="1" presId="urn:microsoft.com/office/officeart/2008/layout/AlternatingPictureBlocks"/>
    <dgm:cxn modelId="{C62FEC56-190E-4C92-9A7E-11A665A64887}" srcId="{A8F0EB22-8FF4-4EAE-A804-3B10B533E137}" destId="{5F1DBB7A-C12D-452D-9F45-224F3F591AAC}" srcOrd="3" destOrd="0" parTransId="{D6B7A17D-CB66-4ED5-915D-1E963BD154AD}" sibTransId="{FD1791D8-D1E0-41E6-9763-9DC87BF42AD2}"/>
    <dgm:cxn modelId="{82D8F17F-35AB-41DE-B18C-DBAE1AD5FE34}" srcId="{5FA74908-1CDD-46BE-8E6D-30030D26C0DA}" destId="{6ACB1792-C5C7-460E-B491-0D3E4032A7A9}" srcOrd="0" destOrd="0" parTransId="{6E5957FA-CBEC-4393-B700-66BDEF44A2A1}" sibTransId="{D053E3CE-8CBE-4C40-9301-E4BDA3E25125}"/>
    <dgm:cxn modelId="{ACC14F87-545D-4020-8D50-113723B19B12}" srcId="{A8F0EB22-8FF4-4EAE-A804-3B10B533E137}" destId="{6D4500B8-FDC2-4F55-BD2B-22AA43BB69CA}" srcOrd="2" destOrd="0" parTransId="{05402FCB-1700-4669-9A46-0B4EA1393184}" sibTransId="{409B3FB3-02C3-42AF-8E43-D356151D8A46}"/>
    <dgm:cxn modelId="{75A9F892-DC32-462C-87DA-50E3003CECC3}" srcId="{91A1E092-FB64-420C-BDE1-0AF38DFAA03F}" destId="{A8F0EB22-8FF4-4EAE-A804-3B10B533E137}" srcOrd="0" destOrd="0" parTransId="{8CAF44C7-F6BB-42FB-8F85-63EFDD4675E2}" sibTransId="{C611F301-80A0-4EBD-844D-D059C61ECA83}"/>
    <dgm:cxn modelId="{CEBEFB98-8041-4C96-A3B1-62C89749F326}" type="presOf" srcId="{5FA74908-1CDD-46BE-8E6D-30030D26C0DA}" destId="{5089FB98-97F5-4567-99D8-6C519E08B82F}" srcOrd="0" destOrd="0" presId="urn:microsoft.com/office/officeart/2008/layout/AlternatingPictureBlocks"/>
    <dgm:cxn modelId="{6632A09E-FCA0-457C-8FF6-16ED4CDDFA6F}" srcId="{92340D78-F755-4690-95A8-111E8C6167F5}" destId="{18E04663-DE60-4FBD-A257-E59CD9967773}" srcOrd="0" destOrd="0" parTransId="{445114DE-929B-48FE-87E9-87CFC3F8CCAB}" sibTransId="{A89690D2-E8EE-41C0-8489-A9B469C06B50}"/>
    <dgm:cxn modelId="{36F800A9-1B2A-4904-8013-98E65EF5B274}" type="presOf" srcId="{2CE32A01-2844-4EC3-BE9A-757D8DF9709C}" destId="{5089FB98-97F5-4567-99D8-6C519E08B82F}" srcOrd="0" destOrd="3" presId="urn:microsoft.com/office/officeart/2008/layout/AlternatingPictureBlocks"/>
    <dgm:cxn modelId="{DE375FAE-1BD5-4C2D-BCE9-D13ABC8055BF}" type="presOf" srcId="{91A1E092-FB64-420C-BDE1-0AF38DFAA03F}" destId="{2D644CAC-18B9-4572-9B96-B2EBFC7E3739}" srcOrd="0" destOrd="0" presId="urn:microsoft.com/office/officeart/2008/layout/AlternatingPictureBlocks"/>
    <dgm:cxn modelId="{FACE47BC-4472-44A5-B000-D35EED543501}" type="presOf" srcId="{5F1DBB7A-C12D-452D-9F45-224F3F591AAC}" destId="{326E048D-FEF9-4C20-9C07-4CCC5F03ADE2}" srcOrd="0" destOrd="4" presId="urn:microsoft.com/office/officeart/2008/layout/AlternatingPictureBlocks"/>
    <dgm:cxn modelId="{C632C8C4-792F-47D4-B2D2-3D07C7989881}" type="presOf" srcId="{A9CF1225-8452-48D7-B52E-96E1C9A4C9A4}" destId="{326E048D-FEF9-4C20-9C07-4CCC5F03ADE2}" srcOrd="0" destOrd="2" presId="urn:microsoft.com/office/officeart/2008/layout/AlternatingPictureBlocks"/>
    <dgm:cxn modelId="{8D39A7CE-2115-4EE4-874B-E856C0973A73}" srcId="{5FA74908-1CDD-46BE-8E6D-30030D26C0DA}" destId="{2CE32A01-2844-4EC3-BE9A-757D8DF9709C}" srcOrd="2" destOrd="0" parTransId="{697D2F24-7970-4767-8789-3F996752085A}" sibTransId="{5B005476-D6D6-499A-9201-9C9E14D91586}"/>
    <dgm:cxn modelId="{A60A34D0-C803-426C-A80E-033346754AA6}" srcId="{92340D78-F755-4690-95A8-111E8C6167F5}" destId="{AA51E677-2562-49B9-9B8A-4F12BF1BC55F}" srcOrd="1" destOrd="0" parTransId="{4ECE0E4B-F784-4F3F-8843-D46497D86634}" sibTransId="{7C25642E-AFEE-4673-8659-9835CF201436}"/>
    <dgm:cxn modelId="{517A7E47-6DA7-4105-9395-D03012BC1D87}" type="presParOf" srcId="{2D644CAC-18B9-4572-9B96-B2EBFC7E3739}" destId="{C42515BE-70A5-4274-AA49-BC51F783BC5B}" srcOrd="0" destOrd="0" presId="urn:microsoft.com/office/officeart/2008/layout/AlternatingPictureBlocks"/>
    <dgm:cxn modelId="{9CDC6253-7DAE-4BED-B71B-CBEDB0D8259B}" type="presParOf" srcId="{C42515BE-70A5-4274-AA49-BC51F783BC5B}" destId="{326E048D-FEF9-4C20-9C07-4CCC5F03ADE2}" srcOrd="0" destOrd="0" presId="urn:microsoft.com/office/officeart/2008/layout/AlternatingPictureBlocks"/>
    <dgm:cxn modelId="{795E9126-CA15-4D87-BD85-1F38913ABF46}" type="presParOf" srcId="{C42515BE-70A5-4274-AA49-BC51F783BC5B}" destId="{E8E4DDA2-6ED2-446A-8200-AEB89C4F4A29}" srcOrd="1" destOrd="0" presId="urn:microsoft.com/office/officeart/2008/layout/AlternatingPictureBlocks"/>
    <dgm:cxn modelId="{E42F53FF-E4DA-475D-88AD-CBCAB6AF4919}" type="presParOf" srcId="{2D644CAC-18B9-4572-9B96-B2EBFC7E3739}" destId="{FB79AAB4-524D-4C65-9F9E-2FB89FEF49E9}" srcOrd="1" destOrd="0" presId="urn:microsoft.com/office/officeart/2008/layout/AlternatingPictureBlocks"/>
    <dgm:cxn modelId="{DF1CE216-B3D3-4A75-9D12-AC3BDDCF301D}" type="presParOf" srcId="{2D644CAC-18B9-4572-9B96-B2EBFC7E3739}" destId="{B1500858-56E6-4AE1-A963-C08394A40ACC}" srcOrd="2" destOrd="0" presId="urn:microsoft.com/office/officeart/2008/layout/AlternatingPictureBlocks"/>
    <dgm:cxn modelId="{CE9B86A9-6CF3-4B40-AFFC-FE5122A1A31B}" type="presParOf" srcId="{B1500858-56E6-4AE1-A963-C08394A40ACC}" destId="{5089FB98-97F5-4567-99D8-6C519E08B82F}" srcOrd="0" destOrd="0" presId="urn:microsoft.com/office/officeart/2008/layout/AlternatingPictureBlocks"/>
    <dgm:cxn modelId="{A30D6622-3EA3-4DF4-B4D2-BE085C2A2F68}" type="presParOf" srcId="{B1500858-56E6-4AE1-A963-C08394A40ACC}" destId="{3C8AFA4F-A3FE-4E6C-8BEE-28F908F67314}" srcOrd="1" destOrd="0" presId="urn:microsoft.com/office/officeart/2008/layout/AlternatingPictureBlocks"/>
    <dgm:cxn modelId="{3AF629AA-67DB-4C22-9418-9181E362B9AD}" type="presParOf" srcId="{2D644CAC-18B9-4572-9B96-B2EBFC7E3739}" destId="{2DF202C1-4696-40E8-8203-73D1C643968C}" srcOrd="3" destOrd="0" presId="urn:microsoft.com/office/officeart/2008/layout/AlternatingPictureBlocks"/>
    <dgm:cxn modelId="{2C723C41-B987-4700-9CAA-8DDBA6312904}" type="presParOf" srcId="{2D644CAC-18B9-4572-9B96-B2EBFC7E3739}" destId="{3B7033FB-BB23-4FFC-960F-BB95CF3659FD}" srcOrd="4" destOrd="0" presId="urn:microsoft.com/office/officeart/2008/layout/AlternatingPictureBlocks"/>
    <dgm:cxn modelId="{4C8ECAA5-9FFD-4B10-8984-778AA19751A6}" type="presParOf" srcId="{3B7033FB-BB23-4FFC-960F-BB95CF3659FD}" destId="{C5AD96EC-D88A-4116-A40E-8AC14B420AC3}" srcOrd="0" destOrd="0" presId="urn:microsoft.com/office/officeart/2008/layout/AlternatingPictureBlocks"/>
    <dgm:cxn modelId="{C01A6FE0-DB9F-4FAD-8351-AEB1A1D62F50}" type="presParOf" srcId="{3B7033FB-BB23-4FFC-960F-BB95CF3659FD}" destId="{4B3A9099-7E90-474C-A7B2-E44F2F24900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B0BABB-415C-4B6D-A72F-839654E1CF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8F7E950-FEFD-493B-834B-332BEAF108CB}">
      <dgm:prSet phldrT="[besedilo]"/>
      <dgm:spPr/>
      <dgm:t>
        <a:bodyPr/>
        <a:lstStyle/>
        <a:p>
          <a:pPr rtl="0"/>
          <a:r>
            <a:rPr lang="sl-SI" b="0" u="none"/>
            <a:t>1</a:t>
          </a:r>
          <a:r>
            <a:rPr lang="en-GB" b="0" u="none"/>
            <a:t>2</a:t>
          </a:r>
          <a:r>
            <a:rPr lang="sl-SI" b="0" u="none"/>
            <a:t> </a:t>
          </a:r>
          <a:r>
            <a:rPr lang="sl-SI" b="0" i="0" u="none"/>
            <a:t>GIS spletnih aplikacij</a:t>
          </a:r>
          <a:r>
            <a:rPr lang="sl-SI" b="0" i="0" u="none">
              <a:latin typeface="Calibri"/>
            </a:rPr>
            <a:t> </a:t>
          </a:r>
          <a:endParaRPr lang="sl-SI" b="0" i="0" u="none"/>
        </a:p>
      </dgm:t>
    </dgm:pt>
    <dgm:pt modelId="{B145750D-4C14-41AE-BCBF-266FF121B4F2}" type="parTrans" cxnId="{1F81F308-BC34-413F-BBD2-2697924EE0BA}">
      <dgm:prSet/>
      <dgm:spPr/>
      <dgm:t>
        <a:bodyPr/>
        <a:lstStyle/>
        <a:p>
          <a:endParaRPr lang="sl-SI"/>
        </a:p>
      </dgm:t>
    </dgm:pt>
    <dgm:pt modelId="{B2A6DF3A-996D-412B-943A-4A8074F9EDAE}" type="sibTrans" cxnId="{1F81F308-BC34-413F-BBD2-2697924EE0BA}">
      <dgm:prSet/>
      <dgm:spPr/>
      <dgm:t>
        <a:bodyPr/>
        <a:lstStyle/>
        <a:p>
          <a:endParaRPr lang="sl-SI"/>
        </a:p>
      </dgm:t>
    </dgm:pt>
    <dgm:pt modelId="{6FBA5B2A-404B-4615-9E73-D865DFD5E9C7}">
      <dgm:prSet phldrT="[besedilo]"/>
      <dgm:spPr/>
      <dgm:t>
        <a:bodyPr/>
        <a:lstStyle/>
        <a:p>
          <a:pPr rtl="0"/>
          <a:r>
            <a:rPr lang="en-GB">
              <a:latin typeface="Calibri"/>
            </a:rPr>
            <a:t>33 </a:t>
          </a:r>
          <a:r>
            <a:rPr lang="sl-SI"/>
            <a:t>WMS</a:t>
          </a:r>
          <a:r>
            <a:rPr lang="en-GB"/>
            <a:t>/WFS</a:t>
          </a:r>
          <a:endParaRPr lang="sl-SI"/>
        </a:p>
      </dgm:t>
    </dgm:pt>
    <dgm:pt modelId="{2AF47E59-F6F0-4DA0-BA6B-257A56724553}" type="parTrans" cxnId="{E4F0A21E-89B4-403F-8E09-60F1A32596F3}">
      <dgm:prSet/>
      <dgm:spPr/>
      <dgm:t>
        <a:bodyPr/>
        <a:lstStyle/>
        <a:p>
          <a:endParaRPr lang="sl-SI"/>
        </a:p>
      </dgm:t>
    </dgm:pt>
    <dgm:pt modelId="{531F0085-8471-4399-995E-7F66BFCC8961}" type="sibTrans" cxnId="{E4F0A21E-89B4-403F-8E09-60F1A32596F3}">
      <dgm:prSet/>
      <dgm:spPr/>
      <dgm:t>
        <a:bodyPr/>
        <a:lstStyle/>
        <a:p>
          <a:endParaRPr lang="sl-SI"/>
        </a:p>
      </dgm:t>
    </dgm:pt>
    <dgm:pt modelId="{C8FF6E1A-0B2F-4048-93BD-58E12B2D7885}">
      <dgm:prSet phldrT="[besedilo]"/>
      <dgm:spPr/>
      <dgm:t>
        <a:bodyPr/>
        <a:lstStyle/>
        <a:p>
          <a:pPr rtl="0"/>
          <a:r>
            <a:rPr lang="en-GB">
              <a:latin typeface="Calibri"/>
            </a:rPr>
            <a:t>306 </a:t>
          </a:r>
          <a:r>
            <a:rPr lang="en-GB"/>
            <a:t> p</a:t>
          </a:r>
          <a:r>
            <a:rPr lang="sl-SI" noProof="0"/>
            <a:t>odatkov</a:t>
          </a:r>
          <a:r>
            <a:rPr lang="en-US" noProof="0"/>
            <a:t>n</a:t>
          </a:r>
          <a:r>
            <a:rPr lang="sl-SI" noProof="0"/>
            <a:t>ih</a:t>
          </a:r>
          <a:r>
            <a:rPr lang="en-GB"/>
            <a:t> </a:t>
          </a:r>
          <a:r>
            <a:rPr lang="sl-SI" noProof="0"/>
            <a:t>zbirk</a:t>
          </a:r>
        </a:p>
      </dgm:t>
    </dgm:pt>
    <dgm:pt modelId="{57992190-E4D0-44A9-9556-D73E20FD0E03}" type="parTrans" cxnId="{774EAA9D-426A-4068-B856-B06A6BE0BF5C}">
      <dgm:prSet/>
      <dgm:spPr/>
      <dgm:t>
        <a:bodyPr/>
        <a:lstStyle/>
        <a:p>
          <a:endParaRPr lang="sl-SI"/>
        </a:p>
      </dgm:t>
    </dgm:pt>
    <dgm:pt modelId="{26CAD156-35E8-4BEC-A5A7-2CBFA0BD17D1}" type="sibTrans" cxnId="{774EAA9D-426A-4068-B856-B06A6BE0BF5C}">
      <dgm:prSet/>
      <dgm:spPr/>
      <dgm:t>
        <a:bodyPr/>
        <a:lstStyle/>
        <a:p>
          <a:endParaRPr lang="sl-SI"/>
        </a:p>
      </dgm:t>
    </dgm:pt>
    <dgm:pt modelId="{43ECD631-3F49-4735-B7F2-BA32B60E366F}">
      <dgm:prSet phldrT="[besedilo]"/>
      <dgm:spPr/>
      <dgm:t>
        <a:bodyPr/>
        <a:lstStyle/>
        <a:p>
          <a:r>
            <a:rPr lang="sl-SI"/>
            <a:t>4</a:t>
          </a:r>
          <a:r>
            <a:rPr lang="en-GB"/>
            <a:t>6</a:t>
          </a:r>
          <a:r>
            <a:rPr lang="sl-SI"/>
            <a:t> kart v PDF obliki</a:t>
          </a:r>
        </a:p>
      </dgm:t>
    </dgm:pt>
    <dgm:pt modelId="{4FB92D1E-4D69-4700-8176-7D33391EF9EA}" type="parTrans" cxnId="{C42FA747-49A4-404A-912E-9BB7717CD65A}">
      <dgm:prSet/>
      <dgm:spPr/>
      <dgm:t>
        <a:bodyPr/>
        <a:lstStyle/>
        <a:p>
          <a:endParaRPr lang="sl-SI"/>
        </a:p>
      </dgm:t>
    </dgm:pt>
    <dgm:pt modelId="{5350EBA7-BE96-48A6-9048-729C00490EEA}" type="sibTrans" cxnId="{C42FA747-49A4-404A-912E-9BB7717CD65A}">
      <dgm:prSet/>
      <dgm:spPr/>
      <dgm:t>
        <a:bodyPr/>
        <a:lstStyle/>
        <a:p>
          <a:endParaRPr lang="sl-SI"/>
        </a:p>
      </dgm:t>
    </dgm:pt>
    <dgm:pt modelId="{C26680F1-DD2E-44C3-95CD-D7D674AD0A3B}">
      <dgm:prSet phldrT="[besedilo]"/>
      <dgm:spPr/>
      <dgm:t>
        <a:bodyPr/>
        <a:lstStyle/>
        <a:p>
          <a:r>
            <a:rPr lang="sl-SI"/>
            <a:t>96 „</a:t>
          </a:r>
          <a:r>
            <a:rPr lang="en-GB" noProof="0"/>
            <a:t>shape</a:t>
          </a:r>
          <a:r>
            <a:rPr lang="sl-SI"/>
            <a:t>“ datotek</a:t>
          </a:r>
        </a:p>
      </dgm:t>
    </dgm:pt>
    <dgm:pt modelId="{D0DE6E11-6796-4550-9257-A468F989F763}" type="parTrans" cxnId="{3FAFB1D0-C54B-439E-8B64-95BFFBBD53AA}">
      <dgm:prSet/>
      <dgm:spPr/>
      <dgm:t>
        <a:bodyPr/>
        <a:lstStyle/>
        <a:p>
          <a:endParaRPr lang="sl-SI"/>
        </a:p>
      </dgm:t>
    </dgm:pt>
    <dgm:pt modelId="{BAA691E8-9D53-4480-AF14-DDDB2699757E}" type="sibTrans" cxnId="{3FAFB1D0-C54B-439E-8B64-95BFFBBD53AA}">
      <dgm:prSet/>
      <dgm:spPr/>
      <dgm:t>
        <a:bodyPr/>
        <a:lstStyle/>
        <a:p>
          <a:endParaRPr lang="sl-SI"/>
        </a:p>
      </dgm:t>
    </dgm:pt>
    <dgm:pt modelId="{C96A8758-24E7-4FC6-91EF-E1543AEC70AD}">
      <dgm:prSet phldrT="[besedilo]"/>
      <dgm:spPr/>
      <dgm:t>
        <a:bodyPr/>
        <a:lstStyle/>
        <a:p>
          <a:r>
            <a:rPr lang="en-GB"/>
            <a:t>268</a:t>
          </a:r>
          <a:r>
            <a:rPr lang="sl-SI"/>
            <a:t> člankov</a:t>
          </a:r>
        </a:p>
      </dgm:t>
    </dgm:pt>
    <dgm:pt modelId="{9C6D70DA-0702-4815-84CB-8ACECBAADF24}" type="parTrans" cxnId="{FA05F8A2-2F7E-43C8-B5F9-F08F9D48B032}">
      <dgm:prSet/>
      <dgm:spPr/>
      <dgm:t>
        <a:bodyPr/>
        <a:lstStyle/>
        <a:p>
          <a:endParaRPr lang="en-GB"/>
        </a:p>
      </dgm:t>
    </dgm:pt>
    <dgm:pt modelId="{D4F97F20-13AC-4461-8CA7-4BE4C61E520C}" type="sibTrans" cxnId="{FA05F8A2-2F7E-43C8-B5F9-F08F9D48B032}">
      <dgm:prSet/>
      <dgm:spPr/>
      <dgm:t>
        <a:bodyPr/>
        <a:lstStyle/>
        <a:p>
          <a:endParaRPr lang="en-GB"/>
        </a:p>
      </dgm:t>
    </dgm:pt>
    <dgm:pt modelId="{2C4060DD-7FBF-4147-AAFA-0B3ADEFD66F1}" type="pres">
      <dgm:prSet presAssocID="{2BB0BABB-415C-4B6D-A72F-839654E1CFAB}" presName="linear" presStyleCnt="0">
        <dgm:presLayoutVars>
          <dgm:dir/>
          <dgm:resizeHandles val="exact"/>
        </dgm:presLayoutVars>
      </dgm:prSet>
      <dgm:spPr/>
    </dgm:pt>
    <dgm:pt modelId="{D41C4757-14D5-40DB-9247-1C4C59D8D1B3}" type="pres">
      <dgm:prSet presAssocID="{B8F7E950-FEFD-493B-834B-332BEAF108CB}" presName="comp" presStyleCnt="0"/>
      <dgm:spPr/>
    </dgm:pt>
    <dgm:pt modelId="{FAE0B0FC-E10E-4715-85C2-6BEB0D1ED0B1}" type="pres">
      <dgm:prSet presAssocID="{B8F7E950-FEFD-493B-834B-332BEAF108CB}" presName="box" presStyleLbl="node1" presStyleIdx="0" presStyleCnt="6"/>
      <dgm:spPr/>
    </dgm:pt>
    <dgm:pt modelId="{209ACA60-56B5-4F5B-B0B5-F1E7C9C59EC7}" type="pres">
      <dgm:prSet presAssocID="{B8F7E950-FEFD-493B-834B-332BEAF108CB}" presName="img" presStyleLbl="fgImgPlace1" presStyleIdx="0" presStyleCnt="6" custScaleX="677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9BFD07-40FF-494E-B510-A6E45844C822}" type="pres">
      <dgm:prSet presAssocID="{B8F7E950-FEFD-493B-834B-332BEAF108CB}" presName="text" presStyleLbl="node1" presStyleIdx="0" presStyleCnt="6">
        <dgm:presLayoutVars>
          <dgm:bulletEnabled val="1"/>
        </dgm:presLayoutVars>
      </dgm:prSet>
      <dgm:spPr/>
    </dgm:pt>
    <dgm:pt modelId="{B6519F5F-4535-457B-8794-920106CE7E61}" type="pres">
      <dgm:prSet presAssocID="{B2A6DF3A-996D-412B-943A-4A8074F9EDAE}" presName="spacer" presStyleCnt="0"/>
      <dgm:spPr/>
    </dgm:pt>
    <dgm:pt modelId="{9E67A6F4-3F20-48F2-9EA8-741C51EE4EBA}" type="pres">
      <dgm:prSet presAssocID="{6FBA5B2A-404B-4615-9E73-D865DFD5E9C7}" presName="comp" presStyleCnt="0"/>
      <dgm:spPr/>
    </dgm:pt>
    <dgm:pt modelId="{A702D9D1-1A2E-4D14-B3D8-2E2771FC1E96}" type="pres">
      <dgm:prSet presAssocID="{6FBA5B2A-404B-4615-9E73-D865DFD5E9C7}" presName="box" presStyleLbl="node1" presStyleIdx="1" presStyleCnt="6"/>
      <dgm:spPr/>
    </dgm:pt>
    <dgm:pt modelId="{11C413D7-8AEF-4547-9BBC-62176C189899}" type="pres">
      <dgm:prSet presAssocID="{6FBA5B2A-404B-4615-9E73-D865DFD5E9C7}" presName="img" presStyleLbl="fgImgPlace1" presStyleIdx="1" presStyleCnt="6" custScaleX="6778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572FB8F-05CC-40F2-B9A0-42D38C23305B}" type="pres">
      <dgm:prSet presAssocID="{6FBA5B2A-404B-4615-9E73-D865DFD5E9C7}" presName="text" presStyleLbl="node1" presStyleIdx="1" presStyleCnt="6">
        <dgm:presLayoutVars>
          <dgm:bulletEnabled val="1"/>
        </dgm:presLayoutVars>
      </dgm:prSet>
      <dgm:spPr/>
    </dgm:pt>
    <dgm:pt modelId="{C1320B8A-10DF-40AC-981F-DEA2A3D5DDAA}" type="pres">
      <dgm:prSet presAssocID="{531F0085-8471-4399-995E-7F66BFCC8961}" presName="spacer" presStyleCnt="0"/>
      <dgm:spPr/>
    </dgm:pt>
    <dgm:pt modelId="{5BE2876A-FC81-4291-B456-B7EB7E9D6847}" type="pres">
      <dgm:prSet presAssocID="{C8FF6E1A-0B2F-4048-93BD-58E12B2D7885}" presName="comp" presStyleCnt="0"/>
      <dgm:spPr/>
    </dgm:pt>
    <dgm:pt modelId="{3211A6AE-4231-461C-AD2A-1A8BCB954D13}" type="pres">
      <dgm:prSet presAssocID="{C8FF6E1A-0B2F-4048-93BD-58E12B2D7885}" presName="box" presStyleLbl="node1" presStyleIdx="2" presStyleCnt="6"/>
      <dgm:spPr/>
    </dgm:pt>
    <dgm:pt modelId="{42864E4A-01F8-4AB9-885D-51167E43C8CB}" type="pres">
      <dgm:prSet presAssocID="{C8FF6E1A-0B2F-4048-93BD-58E12B2D7885}" presName="img" presStyleLbl="fgImgPlace1" presStyleIdx="2" presStyleCnt="6" custScaleX="677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6B9FB37-3C1E-49DB-9914-89F5A76C69BD}" type="pres">
      <dgm:prSet presAssocID="{C8FF6E1A-0B2F-4048-93BD-58E12B2D7885}" presName="text" presStyleLbl="node1" presStyleIdx="2" presStyleCnt="6">
        <dgm:presLayoutVars>
          <dgm:bulletEnabled val="1"/>
        </dgm:presLayoutVars>
      </dgm:prSet>
      <dgm:spPr/>
    </dgm:pt>
    <dgm:pt modelId="{CC7C6B7C-26E4-406D-B0B2-7F1CB218F96D}" type="pres">
      <dgm:prSet presAssocID="{26CAD156-35E8-4BEC-A5A7-2CBFA0BD17D1}" presName="spacer" presStyleCnt="0"/>
      <dgm:spPr/>
    </dgm:pt>
    <dgm:pt modelId="{669F02CD-F709-405D-A87E-B84B63AC9FF6}" type="pres">
      <dgm:prSet presAssocID="{43ECD631-3F49-4735-B7F2-BA32B60E366F}" presName="comp" presStyleCnt="0"/>
      <dgm:spPr/>
    </dgm:pt>
    <dgm:pt modelId="{FEC24799-8BA2-4E97-AE36-B3ACF2E00D2C}" type="pres">
      <dgm:prSet presAssocID="{43ECD631-3F49-4735-B7F2-BA32B60E366F}" presName="box" presStyleLbl="node1" presStyleIdx="3" presStyleCnt="6"/>
      <dgm:spPr/>
    </dgm:pt>
    <dgm:pt modelId="{1BFC916E-560D-495B-8503-BBB98BEB7776}" type="pres">
      <dgm:prSet presAssocID="{43ECD631-3F49-4735-B7F2-BA32B60E366F}" presName="img" presStyleLbl="fgImgPlace1" presStyleIdx="3" presStyleCnt="6" custScaleX="6778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D7AA216-F9E9-4487-A253-37D9766E0F28}" type="pres">
      <dgm:prSet presAssocID="{43ECD631-3F49-4735-B7F2-BA32B60E366F}" presName="text" presStyleLbl="node1" presStyleIdx="3" presStyleCnt="6">
        <dgm:presLayoutVars>
          <dgm:bulletEnabled val="1"/>
        </dgm:presLayoutVars>
      </dgm:prSet>
      <dgm:spPr/>
    </dgm:pt>
    <dgm:pt modelId="{9D458D92-58C9-4C93-80CF-BC401D410EBD}" type="pres">
      <dgm:prSet presAssocID="{5350EBA7-BE96-48A6-9048-729C00490EEA}" presName="spacer" presStyleCnt="0"/>
      <dgm:spPr/>
    </dgm:pt>
    <dgm:pt modelId="{07AB88DD-BB98-4FD2-8F83-2C1271637910}" type="pres">
      <dgm:prSet presAssocID="{C26680F1-DD2E-44C3-95CD-D7D674AD0A3B}" presName="comp" presStyleCnt="0"/>
      <dgm:spPr/>
    </dgm:pt>
    <dgm:pt modelId="{C5F407D2-FC3F-424B-94C1-164D5364C0BE}" type="pres">
      <dgm:prSet presAssocID="{C26680F1-DD2E-44C3-95CD-D7D674AD0A3B}" presName="box" presStyleLbl="node1" presStyleIdx="4" presStyleCnt="6"/>
      <dgm:spPr/>
    </dgm:pt>
    <dgm:pt modelId="{7256FA7E-ED6E-47B5-B2ED-3D80A5D7B37B}" type="pres">
      <dgm:prSet presAssocID="{C26680F1-DD2E-44C3-95CD-D7D674AD0A3B}" presName="img" presStyleLbl="fgImgPlace1" presStyleIdx="4" presStyleCnt="6" custScaleX="6778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9ABC0BB-3BCC-47FF-8224-6CE90A922BD7}" type="pres">
      <dgm:prSet presAssocID="{C26680F1-DD2E-44C3-95CD-D7D674AD0A3B}" presName="text" presStyleLbl="node1" presStyleIdx="4" presStyleCnt="6">
        <dgm:presLayoutVars>
          <dgm:bulletEnabled val="1"/>
        </dgm:presLayoutVars>
      </dgm:prSet>
      <dgm:spPr/>
    </dgm:pt>
    <dgm:pt modelId="{DA1D8C13-7585-4DBB-B4B0-280962416D7C}" type="pres">
      <dgm:prSet presAssocID="{BAA691E8-9D53-4480-AF14-DDDB2699757E}" presName="spacer" presStyleCnt="0"/>
      <dgm:spPr/>
    </dgm:pt>
    <dgm:pt modelId="{4E495035-0C7B-4A3C-8E07-A73F9464B0F0}" type="pres">
      <dgm:prSet presAssocID="{C96A8758-24E7-4FC6-91EF-E1543AEC70AD}" presName="comp" presStyleCnt="0"/>
      <dgm:spPr/>
    </dgm:pt>
    <dgm:pt modelId="{69971746-0472-41B9-B193-0A77D1188130}" type="pres">
      <dgm:prSet presAssocID="{C96A8758-24E7-4FC6-91EF-E1543AEC70AD}" presName="box" presStyleLbl="node1" presStyleIdx="5" presStyleCnt="6"/>
      <dgm:spPr/>
    </dgm:pt>
    <dgm:pt modelId="{46E1F9BA-27C2-4730-A86E-761651A51334}" type="pres">
      <dgm:prSet presAssocID="{C96A8758-24E7-4FC6-91EF-E1543AEC70AD}" presName="img" presStyleLbl="fgImgPlace1" presStyleIdx="5" presStyleCnt="6" custScaleX="6778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1D55BCB-8F0B-487F-AD44-512760BE0DB5}" type="pres">
      <dgm:prSet presAssocID="{C96A8758-24E7-4FC6-91EF-E1543AEC70AD}" presName="text" presStyleLbl="node1" presStyleIdx="5" presStyleCnt="6">
        <dgm:presLayoutVars>
          <dgm:bulletEnabled val="1"/>
        </dgm:presLayoutVars>
      </dgm:prSet>
      <dgm:spPr/>
    </dgm:pt>
  </dgm:ptLst>
  <dgm:cxnLst>
    <dgm:cxn modelId="{C4DDC400-D37E-4FB1-B16A-D1DC27AE6304}" type="presOf" srcId="{C26680F1-DD2E-44C3-95CD-D7D674AD0A3B}" destId="{C5F407D2-FC3F-424B-94C1-164D5364C0BE}" srcOrd="0" destOrd="0" presId="urn:microsoft.com/office/officeart/2005/8/layout/vList4"/>
    <dgm:cxn modelId="{1F81F308-BC34-413F-BBD2-2697924EE0BA}" srcId="{2BB0BABB-415C-4B6D-A72F-839654E1CFAB}" destId="{B8F7E950-FEFD-493B-834B-332BEAF108CB}" srcOrd="0" destOrd="0" parTransId="{B145750D-4C14-41AE-BCBF-266FF121B4F2}" sibTransId="{B2A6DF3A-996D-412B-943A-4A8074F9EDAE}"/>
    <dgm:cxn modelId="{E4F0A21E-89B4-403F-8E09-60F1A32596F3}" srcId="{2BB0BABB-415C-4B6D-A72F-839654E1CFAB}" destId="{6FBA5B2A-404B-4615-9E73-D865DFD5E9C7}" srcOrd="1" destOrd="0" parTransId="{2AF47E59-F6F0-4DA0-BA6B-257A56724553}" sibTransId="{531F0085-8471-4399-995E-7F66BFCC8961}"/>
    <dgm:cxn modelId="{046A2A23-43F8-4213-8F42-538A887E8F95}" type="presOf" srcId="{6FBA5B2A-404B-4615-9E73-D865DFD5E9C7}" destId="{3572FB8F-05CC-40F2-B9A0-42D38C23305B}" srcOrd="1" destOrd="0" presId="urn:microsoft.com/office/officeart/2005/8/layout/vList4"/>
    <dgm:cxn modelId="{C42FA747-49A4-404A-912E-9BB7717CD65A}" srcId="{2BB0BABB-415C-4B6D-A72F-839654E1CFAB}" destId="{43ECD631-3F49-4735-B7F2-BA32B60E366F}" srcOrd="3" destOrd="0" parTransId="{4FB92D1E-4D69-4700-8176-7D33391EF9EA}" sibTransId="{5350EBA7-BE96-48A6-9048-729C00490EEA}"/>
    <dgm:cxn modelId="{E170CF4D-BD59-493D-9FF2-192150FFC1F9}" type="presOf" srcId="{C96A8758-24E7-4FC6-91EF-E1543AEC70AD}" destId="{69971746-0472-41B9-B193-0A77D1188130}" srcOrd="0" destOrd="0" presId="urn:microsoft.com/office/officeart/2005/8/layout/vList4"/>
    <dgm:cxn modelId="{17C9CB51-D35C-4916-A495-6366E2F6FABB}" type="presOf" srcId="{43ECD631-3F49-4735-B7F2-BA32B60E366F}" destId="{FEC24799-8BA2-4E97-AE36-B3ACF2E00D2C}" srcOrd="0" destOrd="0" presId="urn:microsoft.com/office/officeart/2005/8/layout/vList4"/>
    <dgm:cxn modelId="{4A55D68C-64C0-4268-B5BD-D7B1887BF597}" type="presOf" srcId="{B8F7E950-FEFD-493B-834B-332BEAF108CB}" destId="{FAE0B0FC-E10E-4715-85C2-6BEB0D1ED0B1}" srcOrd="0" destOrd="0" presId="urn:microsoft.com/office/officeart/2005/8/layout/vList4"/>
    <dgm:cxn modelId="{774EAA9D-426A-4068-B856-B06A6BE0BF5C}" srcId="{2BB0BABB-415C-4B6D-A72F-839654E1CFAB}" destId="{C8FF6E1A-0B2F-4048-93BD-58E12B2D7885}" srcOrd="2" destOrd="0" parTransId="{57992190-E4D0-44A9-9556-D73E20FD0E03}" sibTransId="{26CAD156-35E8-4BEC-A5A7-2CBFA0BD17D1}"/>
    <dgm:cxn modelId="{FA05F8A2-2F7E-43C8-B5F9-F08F9D48B032}" srcId="{2BB0BABB-415C-4B6D-A72F-839654E1CFAB}" destId="{C96A8758-24E7-4FC6-91EF-E1543AEC70AD}" srcOrd="5" destOrd="0" parTransId="{9C6D70DA-0702-4815-84CB-8ACECBAADF24}" sibTransId="{D4F97F20-13AC-4461-8CA7-4BE4C61E520C}"/>
    <dgm:cxn modelId="{3DA643A5-711E-407D-A44E-209393B494C9}" type="presOf" srcId="{2BB0BABB-415C-4B6D-A72F-839654E1CFAB}" destId="{2C4060DD-7FBF-4147-AAFA-0B3ADEFD66F1}" srcOrd="0" destOrd="0" presId="urn:microsoft.com/office/officeart/2005/8/layout/vList4"/>
    <dgm:cxn modelId="{E4BDC0AC-E261-4F09-BDBE-A834927E370B}" type="presOf" srcId="{43ECD631-3F49-4735-B7F2-BA32B60E366F}" destId="{9D7AA216-F9E9-4487-A253-37D9766E0F28}" srcOrd="1" destOrd="0" presId="urn:microsoft.com/office/officeart/2005/8/layout/vList4"/>
    <dgm:cxn modelId="{C0F542B0-2D73-49F3-A8F7-1F25D7C1AF79}" type="presOf" srcId="{C96A8758-24E7-4FC6-91EF-E1543AEC70AD}" destId="{91D55BCB-8F0B-487F-AD44-512760BE0DB5}" srcOrd="1" destOrd="0" presId="urn:microsoft.com/office/officeart/2005/8/layout/vList4"/>
    <dgm:cxn modelId="{3FAFB1D0-C54B-439E-8B64-95BFFBBD53AA}" srcId="{2BB0BABB-415C-4B6D-A72F-839654E1CFAB}" destId="{C26680F1-DD2E-44C3-95CD-D7D674AD0A3B}" srcOrd="4" destOrd="0" parTransId="{D0DE6E11-6796-4550-9257-A468F989F763}" sibTransId="{BAA691E8-9D53-4480-AF14-DDDB2699757E}"/>
    <dgm:cxn modelId="{B81694D5-2207-4FB5-8086-350481EF086D}" type="presOf" srcId="{6FBA5B2A-404B-4615-9E73-D865DFD5E9C7}" destId="{A702D9D1-1A2E-4D14-B3D8-2E2771FC1E96}" srcOrd="0" destOrd="0" presId="urn:microsoft.com/office/officeart/2005/8/layout/vList4"/>
    <dgm:cxn modelId="{8F956ED8-E5FF-461C-A28F-F231CC82709C}" type="presOf" srcId="{C26680F1-DD2E-44C3-95CD-D7D674AD0A3B}" destId="{D9ABC0BB-3BCC-47FF-8224-6CE90A922BD7}" srcOrd="1" destOrd="0" presId="urn:microsoft.com/office/officeart/2005/8/layout/vList4"/>
    <dgm:cxn modelId="{5E2879E4-AC32-4495-B317-6C295A59E7DA}" type="presOf" srcId="{B8F7E950-FEFD-493B-834B-332BEAF108CB}" destId="{BF9BFD07-40FF-494E-B510-A6E45844C822}" srcOrd="1" destOrd="0" presId="urn:microsoft.com/office/officeart/2005/8/layout/vList4"/>
    <dgm:cxn modelId="{BC6BE4E4-91CD-4110-BCCE-12DDD826544E}" type="presOf" srcId="{C8FF6E1A-0B2F-4048-93BD-58E12B2D7885}" destId="{3211A6AE-4231-461C-AD2A-1A8BCB954D13}" srcOrd="0" destOrd="0" presId="urn:microsoft.com/office/officeart/2005/8/layout/vList4"/>
    <dgm:cxn modelId="{EAF18EF2-4C55-4E72-8BB4-CB2DE5986480}" type="presOf" srcId="{C8FF6E1A-0B2F-4048-93BD-58E12B2D7885}" destId="{F6B9FB37-3C1E-49DB-9914-89F5A76C69BD}" srcOrd="1" destOrd="0" presId="urn:microsoft.com/office/officeart/2005/8/layout/vList4"/>
    <dgm:cxn modelId="{6E555F9F-CAD5-400A-97BF-D9F5072EFFC6}" type="presParOf" srcId="{2C4060DD-7FBF-4147-AAFA-0B3ADEFD66F1}" destId="{D41C4757-14D5-40DB-9247-1C4C59D8D1B3}" srcOrd="0" destOrd="0" presId="urn:microsoft.com/office/officeart/2005/8/layout/vList4"/>
    <dgm:cxn modelId="{73F6C0D9-24D6-4D12-ADD4-B5B8EA4F82DB}" type="presParOf" srcId="{D41C4757-14D5-40DB-9247-1C4C59D8D1B3}" destId="{FAE0B0FC-E10E-4715-85C2-6BEB0D1ED0B1}" srcOrd="0" destOrd="0" presId="urn:microsoft.com/office/officeart/2005/8/layout/vList4"/>
    <dgm:cxn modelId="{9F807E6E-EFCB-482F-BE64-18A20E84CB2A}" type="presParOf" srcId="{D41C4757-14D5-40DB-9247-1C4C59D8D1B3}" destId="{209ACA60-56B5-4F5B-B0B5-F1E7C9C59EC7}" srcOrd="1" destOrd="0" presId="urn:microsoft.com/office/officeart/2005/8/layout/vList4"/>
    <dgm:cxn modelId="{FE6A72A6-E816-450D-84E2-A3EC9E84ACC1}" type="presParOf" srcId="{D41C4757-14D5-40DB-9247-1C4C59D8D1B3}" destId="{BF9BFD07-40FF-494E-B510-A6E45844C822}" srcOrd="2" destOrd="0" presId="urn:microsoft.com/office/officeart/2005/8/layout/vList4"/>
    <dgm:cxn modelId="{98C9FDED-942D-4264-9465-0C2F9B473693}" type="presParOf" srcId="{2C4060DD-7FBF-4147-AAFA-0B3ADEFD66F1}" destId="{B6519F5F-4535-457B-8794-920106CE7E61}" srcOrd="1" destOrd="0" presId="urn:microsoft.com/office/officeart/2005/8/layout/vList4"/>
    <dgm:cxn modelId="{4FB53E68-82C9-4301-9225-CAEFE2EAE39B}" type="presParOf" srcId="{2C4060DD-7FBF-4147-AAFA-0B3ADEFD66F1}" destId="{9E67A6F4-3F20-48F2-9EA8-741C51EE4EBA}" srcOrd="2" destOrd="0" presId="urn:microsoft.com/office/officeart/2005/8/layout/vList4"/>
    <dgm:cxn modelId="{DC520729-18A7-4311-A740-638EE414038B}" type="presParOf" srcId="{9E67A6F4-3F20-48F2-9EA8-741C51EE4EBA}" destId="{A702D9D1-1A2E-4D14-B3D8-2E2771FC1E96}" srcOrd="0" destOrd="0" presId="urn:microsoft.com/office/officeart/2005/8/layout/vList4"/>
    <dgm:cxn modelId="{BD135B18-73ED-4E10-8EAA-096F5973E5DC}" type="presParOf" srcId="{9E67A6F4-3F20-48F2-9EA8-741C51EE4EBA}" destId="{11C413D7-8AEF-4547-9BBC-62176C189899}" srcOrd="1" destOrd="0" presId="urn:microsoft.com/office/officeart/2005/8/layout/vList4"/>
    <dgm:cxn modelId="{024BC339-BC75-406C-992D-E524DBF2A969}" type="presParOf" srcId="{9E67A6F4-3F20-48F2-9EA8-741C51EE4EBA}" destId="{3572FB8F-05CC-40F2-B9A0-42D38C23305B}" srcOrd="2" destOrd="0" presId="urn:microsoft.com/office/officeart/2005/8/layout/vList4"/>
    <dgm:cxn modelId="{639EEF09-53B9-4E64-9EC1-C6F9DD7CE56D}" type="presParOf" srcId="{2C4060DD-7FBF-4147-AAFA-0B3ADEFD66F1}" destId="{C1320B8A-10DF-40AC-981F-DEA2A3D5DDAA}" srcOrd="3" destOrd="0" presId="urn:microsoft.com/office/officeart/2005/8/layout/vList4"/>
    <dgm:cxn modelId="{F78B0C21-C7CE-4098-B586-8714FF2E53DE}" type="presParOf" srcId="{2C4060DD-7FBF-4147-AAFA-0B3ADEFD66F1}" destId="{5BE2876A-FC81-4291-B456-B7EB7E9D6847}" srcOrd="4" destOrd="0" presId="urn:microsoft.com/office/officeart/2005/8/layout/vList4"/>
    <dgm:cxn modelId="{18051471-F265-4BDB-ADCF-D5B6CEF5B288}" type="presParOf" srcId="{5BE2876A-FC81-4291-B456-B7EB7E9D6847}" destId="{3211A6AE-4231-461C-AD2A-1A8BCB954D13}" srcOrd="0" destOrd="0" presId="urn:microsoft.com/office/officeart/2005/8/layout/vList4"/>
    <dgm:cxn modelId="{023929CF-D33A-4970-9A84-E8FFA0A3D9FE}" type="presParOf" srcId="{5BE2876A-FC81-4291-B456-B7EB7E9D6847}" destId="{42864E4A-01F8-4AB9-885D-51167E43C8CB}" srcOrd="1" destOrd="0" presId="urn:microsoft.com/office/officeart/2005/8/layout/vList4"/>
    <dgm:cxn modelId="{59071686-6982-45C7-9E56-75710D81C0E0}" type="presParOf" srcId="{5BE2876A-FC81-4291-B456-B7EB7E9D6847}" destId="{F6B9FB37-3C1E-49DB-9914-89F5A76C69BD}" srcOrd="2" destOrd="0" presId="urn:microsoft.com/office/officeart/2005/8/layout/vList4"/>
    <dgm:cxn modelId="{BDA0C2DD-9FC0-43C5-9360-A720292CB5F9}" type="presParOf" srcId="{2C4060DD-7FBF-4147-AAFA-0B3ADEFD66F1}" destId="{CC7C6B7C-26E4-406D-B0B2-7F1CB218F96D}" srcOrd="5" destOrd="0" presId="urn:microsoft.com/office/officeart/2005/8/layout/vList4"/>
    <dgm:cxn modelId="{0F869C5B-167F-4BD7-9F83-F1D0D71224D0}" type="presParOf" srcId="{2C4060DD-7FBF-4147-AAFA-0B3ADEFD66F1}" destId="{669F02CD-F709-405D-A87E-B84B63AC9FF6}" srcOrd="6" destOrd="0" presId="urn:microsoft.com/office/officeart/2005/8/layout/vList4"/>
    <dgm:cxn modelId="{DBBAFCD6-B572-4DAB-AE57-EA7F118BDFC4}" type="presParOf" srcId="{669F02CD-F709-405D-A87E-B84B63AC9FF6}" destId="{FEC24799-8BA2-4E97-AE36-B3ACF2E00D2C}" srcOrd="0" destOrd="0" presId="urn:microsoft.com/office/officeart/2005/8/layout/vList4"/>
    <dgm:cxn modelId="{FE4427AD-C4BA-4D3E-BF3A-9B1EEAEFFEEB}" type="presParOf" srcId="{669F02CD-F709-405D-A87E-B84B63AC9FF6}" destId="{1BFC916E-560D-495B-8503-BBB98BEB7776}" srcOrd="1" destOrd="0" presId="urn:microsoft.com/office/officeart/2005/8/layout/vList4"/>
    <dgm:cxn modelId="{425327AD-2BF1-4807-B36D-C63740718362}" type="presParOf" srcId="{669F02CD-F709-405D-A87E-B84B63AC9FF6}" destId="{9D7AA216-F9E9-4487-A253-37D9766E0F28}" srcOrd="2" destOrd="0" presId="urn:microsoft.com/office/officeart/2005/8/layout/vList4"/>
    <dgm:cxn modelId="{952C3E9E-682B-43C7-8621-CD05935CD4F6}" type="presParOf" srcId="{2C4060DD-7FBF-4147-AAFA-0B3ADEFD66F1}" destId="{9D458D92-58C9-4C93-80CF-BC401D410EBD}" srcOrd="7" destOrd="0" presId="urn:microsoft.com/office/officeart/2005/8/layout/vList4"/>
    <dgm:cxn modelId="{A349E3F4-9DE4-4480-9815-B5B38DAEA551}" type="presParOf" srcId="{2C4060DD-7FBF-4147-AAFA-0B3ADEFD66F1}" destId="{07AB88DD-BB98-4FD2-8F83-2C1271637910}" srcOrd="8" destOrd="0" presId="urn:microsoft.com/office/officeart/2005/8/layout/vList4"/>
    <dgm:cxn modelId="{ADE49A01-D997-4B3F-AE60-C216FAD8A336}" type="presParOf" srcId="{07AB88DD-BB98-4FD2-8F83-2C1271637910}" destId="{C5F407D2-FC3F-424B-94C1-164D5364C0BE}" srcOrd="0" destOrd="0" presId="urn:microsoft.com/office/officeart/2005/8/layout/vList4"/>
    <dgm:cxn modelId="{AC8E03B5-4205-4BE2-9A79-FFAA962CEC49}" type="presParOf" srcId="{07AB88DD-BB98-4FD2-8F83-2C1271637910}" destId="{7256FA7E-ED6E-47B5-B2ED-3D80A5D7B37B}" srcOrd="1" destOrd="0" presId="urn:microsoft.com/office/officeart/2005/8/layout/vList4"/>
    <dgm:cxn modelId="{92DB6021-8860-4650-B8CE-29DB470A68A8}" type="presParOf" srcId="{07AB88DD-BB98-4FD2-8F83-2C1271637910}" destId="{D9ABC0BB-3BCC-47FF-8224-6CE90A922BD7}" srcOrd="2" destOrd="0" presId="urn:microsoft.com/office/officeart/2005/8/layout/vList4"/>
    <dgm:cxn modelId="{580585DE-C78E-414D-B489-419F231A0B38}" type="presParOf" srcId="{2C4060DD-7FBF-4147-AAFA-0B3ADEFD66F1}" destId="{DA1D8C13-7585-4DBB-B4B0-280962416D7C}" srcOrd="9" destOrd="0" presId="urn:microsoft.com/office/officeart/2005/8/layout/vList4"/>
    <dgm:cxn modelId="{6C722DF9-4E2C-4C6A-B793-2ABDACCF9E39}" type="presParOf" srcId="{2C4060DD-7FBF-4147-AAFA-0B3ADEFD66F1}" destId="{4E495035-0C7B-4A3C-8E07-A73F9464B0F0}" srcOrd="10" destOrd="0" presId="urn:microsoft.com/office/officeart/2005/8/layout/vList4"/>
    <dgm:cxn modelId="{AB509E71-5DC8-48E5-B147-AE88166A4B23}" type="presParOf" srcId="{4E495035-0C7B-4A3C-8E07-A73F9464B0F0}" destId="{69971746-0472-41B9-B193-0A77D1188130}" srcOrd="0" destOrd="0" presId="urn:microsoft.com/office/officeart/2005/8/layout/vList4"/>
    <dgm:cxn modelId="{0F38C557-C190-4670-93E6-F14EFF157938}" type="presParOf" srcId="{4E495035-0C7B-4A3C-8E07-A73F9464B0F0}" destId="{46E1F9BA-27C2-4730-A86E-761651A51334}" srcOrd="1" destOrd="0" presId="urn:microsoft.com/office/officeart/2005/8/layout/vList4"/>
    <dgm:cxn modelId="{A0CBB0B3-8EAF-4A18-928B-5902C7E41745}" type="presParOf" srcId="{4E495035-0C7B-4A3C-8E07-A73F9464B0F0}" destId="{91D55BCB-8F0B-487F-AD44-512760BE0DB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92FFCA-06D9-44F4-8B7C-BB5FE16BA88F}" type="doc">
      <dgm:prSet loTypeId="urn:microsoft.com/office/officeart/2005/8/layout/gear1" loCatId="relationship" qsTypeId="urn:microsoft.com/office/officeart/2005/8/quickstyle/simple5" qsCatId="simple" csTypeId="urn:microsoft.com/office/officeart/2005/8/colors/accent2_5" csCatId="accent2" phldr="1"/>
      <dgm:spPr/>
    </dgm:pt>
    <dgm:pt modelId="{15122C21-EE9A-43F0-896B-349F9A300B19}">
      <dgm:prSet phldrT="[besedilo]"/>
      <dgm:spPr/>
      <dgm:t>
        <a:bodyPr/>
        <a:lstStyle/>
        <a:p>
          <a:r>
            <a:rPr lang="sl-SI" noProof="0"/>
            <a:t>FAIR podatki</a:t>
          </a:r>
        </a:p>
      </dgm:t>
    </dgm:pt>
    <dgm:pt modelId="{40E7FA91-24FF-4C0D-8073-9093C1D6DB33}" type="parTrans" cxnId="{E91BBBF9-28E8-4964-8B6F-4DD8DA6373E1}">
      <dgm:prSet/>
      <dgm:spPr/>
      <dgm:t>
        <a:bodyPr/>
        <a:lstStyle/>
        <a:p>
          <a:endParaRPr lang="en-GB" noProof="0"/>
        </a:p>
      </dgm:t>
    </dgm:pt>
    <dgm:pt modelId="{A742B378-9969-493C-AF30-F02FC071E811}" type="sibTrans" cxnId="{E91BBBF9-28E8-4964-8B6F-4DD8DA6373E1}">
      <dgm:prSet/>
      <dgm:spPr/>
      <dgm:t>
        <a:bodyPr/>
        <a:lstStyle/>
        <a:p>
          <a:endParaRPr lang="en-GB" noProof="0"/>
        </a:p>
      </dgm:t>
    </dgm:pt>
    <dgm:pt modelId="{1AB71F4D-028A-45EA-82F9-C86F092389B9}">
      <dgm:prSet phldrT="[besedilo]"/>
      <dgm:spPr/>
      <dgm:t>
        <a:bodyPr/>
        <a:lstStyle/>
        <a:p>
          <a:r>
            <a:rPr lang="sl-SI" noProof="0"/>
            <a:t>Odprti podatki</a:t>
          </a:r>
        </a:p>
      </dgm:t>
    </dgm:pt>
    <dgm:pt modelId="{EC531951-D9F5-4270-8D18-8155ABB63EA5}" type="sibTrans" cxnId="{694CB33F-40AE-4496-AE22-7C48B9B45F08}">
      <dgm:prSet/>
      <dgm:spPr/>
      <dgm:t>
        <a:bodyPr/>
        <a:lstStyle/>
        <a:p>
          <a:endParaRPr lang="en-GB" noProof="0"/>
        </a:p>
      </dgm:t>
    </dgm:pt>
    <dgm:pt modelId="{D1A08C45-0C90-4453-9C66-C83B2BAAFF70}" type="parTrans" cxnId="{694CB33F-40AE-4496-AE22-7C48B9B45F08}">
      <dgm:prSet/>
      <dgm:spPr/>
      <dgm:t>
        <a:bodyPr/>
        <a:lstStyle/>
        <a:p>
          <a:endParaRPr lang="en-GB" noProof="0"/>
        </a:p>
      </dgm:t>
    </dgm:pt>
    <dgm:pt modelId="{B61C999F-44A8-427B-BA3D-D6BDB1D17AC4}">
      <dgm:prSet phldrT="[besedilo]"/>
      <dgm:spPr/>
      <dgm:t>
        <a:bodyPr/>
        <a:lstStyle/>
        <a:p>
          <a:r>
            <a:rPr lang="sl-SI" noProof="0"/>
            <a:t>INSPIRE</a:t>
          </a:r>
        </a:p>
      </dgm:t>
    </dgm:pt>
    <dgm:pt modelId="{02418A70-7E48-479B-A94E-AACCCB6FEC1C}" type="sibTrans" cxnId="{124B6A7E-7B02-4693-81A8-C57A9920E435}">
      <dgm:prSet/>
      <dgm:spPr/>
      <dgm:t>
        <a:bodyPr/>
        <a:lstStyle/>
        <a:p>
          <a:endParaRPr lang="en-GB" noProof="0"/>
        </a:p>
      </dgm:t>
    </dgm:pt>
    <dgm:pt modelId="{A84B61DC-E9A6-4F68-9C5D-20BDCF7CC531}" type="parTrans" cxnId="{124B6A7E-7B02-4693-81A8-C57A9920E435}">
      <dgm:prSet/>
      <dgm:spPr/>
      <dgm:t>
        <a:bodyPr/>
        <a:lstStyle/>
        <a:p>
          <a:endParaRPr lang="en-GB" noProof="0"/>
        </a:p>
      </dgm:t>
    </dgm:pt>
    <dgm:pt modelId="{3636EFD0-98CC-4844-90CD-15C933BEDAB0}">
      <dgm:prSet phldrT="[besedilo]"/>
      <dgm:spPr/>
      <dgm:t>
        <a:bodyPr/>
        <a:lstStyle/>
        <a:p>
          <a:endParaRPr lang="sl-SI" noProof="0"/>
        </a:p>
      </dgm:t>
    </dgm:pt>
    <dgm:pt modelId="{56EDAD37-89E3-407E-B101-0EB31E34F652}" type="parTrans" cxnId="{FD642D3C-33EB-4A93-9DE0-186BC3F23718}">
      <dgm:prSet/>
      <dgm:spPr/>
      <dgm:t>
        <a:bodyPr/>
        <a:lstStyle/>
        <a:p>
          <a:endParaRPr lang="sl-SI"/>
        </a:p>
      </dgm:t>
    </dgm:pt>
    <dgm:pt modelId="{FD4D6A4B-03E1-47D4-8186-8B7B71433435}" type="sibTrans" cxnId="{FD642D3C-33EB-4A93-9DE0-186BC3F23718}">
      <dgm:prSet/>
      <dgm:spPr/>
      <dgm:t>
        <a:bodyPr/>
        <a:lstStyle/>
        <a:p>
          <a:endParaRPr lang="sl-SI"/>
        </a:p>
      </dgm:t>
    </dgm:pt>
    <dgm:pt modelId="{AD1380DE-AC62-4F72-BC7F-D543D03D9C85}">
      <dgm:prSet phldrT="[besedilo]"/>
      <dgm:spPr/>
      <dgm:t>
        <a:bodyPr/>
        <a:lstStyle/>
        <a:p>
          <a:endParaRPr lang="en-SI"/>
        </a:p>
      </dgm:t>
    </dgm:pt>
    <dgm:pt modelId="{AB8F0FBB-FEF5-4CB7-9732-94B95D28A1AF}" type="parTrans" cxnId="{2DB27B2C-877A-4A75-B228-F7024F9D58E8}">
      <dgm:prSet/>
      <dgm:spPr/>
      <dgm:t>
        <a:bodyPr/>
        <a:lstStyle/>
        <a:p>
          <a:endParaRPr lang="en-SI"/>
        </a:p>
      </dgm:t>
    </dgm:pt>
    <dgm:pt modelId="{38CD5EFF-563B-4A7C-8CF6-D0C7A18459D4}" type="sibTrans" cxnId="{2DB27B2C-877A-4A75-B228-F7024F9D58E8}">
      <dgm:prSet/>
      <dgm:spPr/>
      <dgm:t>
        <a:bodyPr/>
        <a:lstStyle/>
        <a:p>
          <a:endParaRPr lang="en-SI"/>
        </a:p>
      </dgm:t>
    </dgm:pt>
    <dgm:pt modelId="{0D2D7062-ECDD-43BB-AFAF-BAED6CAEA6C5}" type="pres">
      <dgm:prSet presAssocID="{EA92FFCA-06D9-44F4-8B7C-BB5FE16BA88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356AE91-C639-4EFA-92D6-668BAD583D14}" type="pres">
      <dgm:prSet presAssocID="{15122C21-EE9A-43F0-896B-349F9A300B19}" presName="gear1" presStyleLbl="node1" presStyleIdx="0" presStyleCnt="3">
        <dgm:presLayoutVars>
          <dgm:chMax val="1"/>
          <dgm:bulletEnabled val="1"/>
        </dgm:presLayoutVars>
      </dgm:prSet>
      <dgm:spPr/>
    </dgm:pt>
    <dgm:pt modelId="{CD0A88CD-B589-4C8E-8A67-862E654887FE}" type="pres">
      <dgm:prSet presAssocID="{15122C21-EE9A-43F0-896B-349F9A300B19}" presName="gear1srcNode" presStyleLbl="node1" presStyleIdx="0" presStyleCnt="3"/>
      <dgm:spPr/>
    </dgm:pt>
    <dgm:pt modelId="{45E50ACE-A960-4E14-82FE-D57F24B3B89D}" type="pres">
      <dgm:prSet presAssocID="{15122C21-EE9A-43F0-896B-349F9A300B19}" presName="gear1dstNode" presStyleLbl="node1" presStyleIdx="0" presStyleCnt="3"/>
      <dgm:spPr/>
    </dgm:pt>
    <dgm:pt modelId="{1E0B5F39-F699-48F6-8ADC-A64A01996850}" type="pres">
      <dgm:prSet presAssocID="{B61C999F-44A8-427B-BA3D-D6BDB1D17AC4}" presName="gear2" presStyleLbl="node1" presStyleIdx="1" presStyleCnt="3">
        <dgm:presLayoutVars>
          <dgm:chMax val="1"/>
          <dgm:bulletEnabled val="1"/>
        </dgm:presLayoutVars>
      </dgm:prSet>
      <dgm:spPr/>
    </dgm:pt>
    <dgm:pt modelId="{6F75B4DD-1CBD-4611-917E-BD5DACE45511}" type="pres">
      <dgm:prSet presAssocID="{B61C999F-44A8-427B-BA3D-D6BDB1D17AC4}" presName="gear2srcNode" presStyleLbl="node1" presStyleIdx="1" presStyleCnt="3"/>
      <dgm:spPr/>
    </dgm:pt>
    <dgm:pt modelId="{81913BEA-E140-4072-8264-F764B7642577}" type="pres">
      <dgm:prSet presAssocID="{B61C999F-44A8-427B-BA3D-D6BDB1D17AC4}" presName="gear2dstNode" presStyleLbl="node1" presStyleIdx="1" presStyleCnt="3"/>
      <dgm:spPr/>
    </dgm:pt>
    <dgm:pt modelId="{267E4DA0-BA8E-4194-B535-94A9E71A882A}" type="pres">
      <dgm:prSet presAssocID="{1AB71F4D-028A-45EA-82F9-C86F092389B9}" presName="gear3" presStyleLbl="node1" presStyleIdx="2" presStyleCnt="3"/>
      <dgm:spPr/>
    </dgm:pt>
    <dgm:pt modelId="{CFC0EC18-1C54-4970-98B6-EC1220238FEE}" type="pres">
      <dgm:prSet presAssocID="{1AB71F4D-028A-45EA-82F9-C86F092389B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8540AD2-4AF1-4B33-AB5A-634F6FE3F8C1}" type="pres">
      <dgm:prSet presAssocID="{1AB71F4D-028A-45EA-82F9-C86F092389B9}" presName="gear3srcNode" presStyleLbl="node1" presStyleIdx="2" presStyleCnt="3"/>
      <dgm:spPr/>
    </dgm:pt>
    <dgm:pt modelId="{8DA32A62-A6A5-47CE-B854-A85E129AEC83}" type="pres">
      <dgm:prSet presAssocID="{1AB71F4D-028A-45EA-82F9-C86F092389B9}" presName="gear3dstNode" presStyleLbl="node1" presStyleIdx="2" presStyleCnt="3"/>
      <dgm:spPr/>
    </dgm:pt>
    <dgm:pt modelId="{5FCA545C-226B-4D31-B91F-A41B158CC31E}" type="pres">
      <dgm:prSet presAssocID="{A742B378-9969-493C-AF30-F02FC071E811}" presName="connector1" presStyleLbl="sibTrans2D1" presStyleIdx="0" presStyleCnt="3"/>
      <dgm:spPr/>
    </dgm:pt>
    <dgm:pt modelId="{FC48AB36-942C-48D3-B29A-F8B38D510812}" type="pres">
      <dgm:prSet presAssocID="{02418A70-7E48-479B-A94E-AACCCB6FEC1C}" presName="connector2" presStyleLbl="sibTrans2D1" presStyleIdx="1" presStyleCnt="3"/>
      <dgm:spPr/>
    </dgm:pt>
    <dgm:pt modelId="{A9DAE8D1-5947-4E06-A6D7-166754604EB4}" type="pres">
      <dgm:prSet presAssocID="{EC531951-D9F5-4270-8D18-8155ABB63EA5}" presName="connector3" presStyleLbl="sibTrans2D1" presStyleIdx="2" presStyleCnt="3"/>
      <dgm:spPr/>
    </dgm:pt>
  </dgm:ptLst>
  <dgm:cxnLst>
    <dgm:cxn modelId="{8611B30B-3E42-4628-8E2E-32DE4B5539A8}" type="presOf" srcId="{1AB71F4D-028A-45EA-82F9-C86F092389B9}" destId="{267E4DA0-BA8E-4194-B535-94A9E71A882A}" srcOrd="0" destOrd="0" presId="urn:microsoft.com/office/officeart/2005/8/layout/gear1"/>
    <dgm:cxn modelId="{33448219-716A-4641-BFF7-B62EBE1AC513}" type="presOf" srcId="{15122C21-EE9A-43F0-896B-349F9A300B19}" destId="{8356AE91-C639-4EFA-92D6-668BAD583D14}" srcOrd="0" destOrd="0" presId="urn:microsoft.com/office/officeart/2005/8/layout/gear1"/>
    <dgm:cxn modelId="{2DB27B2C-877A-4A75-B228-F7024F9D58E8}" srcId="{EA92FFCA-06D9-44F4-8B7C-BB5FE16BA88F}" destId="{AD1380DE-AC62-4F72-BC7F-D543D03D9C85}" srcOrd="3" destOrd="0" parTransId="{AB8F0FBB-FEF5-4CB7-9732-94B95D28A1AF}" sibTransId="{38CD5EFF-563B-4A7C-8CF6-D0C7A18459D4}"/>
    <dgm:cxn modelId="{FD642D3C-33EB-4A93-9DE0-186BC3F23718}" srcId="{EA92FFCA-06D9-44F4-8B7C-BB5FE16BA88F}" destId="{3636EFD0-98CC-4844-90CD-15C933BEDAB0}" srcOrd="4" destOrd="0" parTransId="{56EDAD37-89E3-407E-B101-0EB31E34F652}" sibTransId="{FD4D6A4B-03E1-47D4-8186-8B7B71433435}"/>
    <dgm:cxn modelId="{694CB33F-40AE-4496-AE22-7C48B9B45F08}" srcId="{EA92FFCA-06D9-44F4-8B7C-BB5FE16BA88F}" destId="{1AB71F4D-028A-45EA-82F9-C86F092389B9}" srcOrd="2" destOrd="0" parTransId="{D1A08C45-0C90-4453-9C66-C83B2BAAFF70}" sibTransId="{EC531951-D9F5-4270-8D18-8155ABB63EA5}"/>
    <dgm:cxn modelId="{61376C6C-11F4-4FCA-98D9-12ECBC4127D6}" type="presOf" srcId="{B61C999F-44A8-427B-BA3D-D6BDB1D17AC4}" destId="{81913BEA-E140-4072-8264-F764B7642577}" srcOrd="2" destOrd="0" presId="urn:microsoft.com/office/officeart/2005/8/layout/gear1"/>
    <dgm:cxn modelId="{7288FF70-96A7-4A8C-94A4-B697E5DCFD52}" type="presOf" srcId="{15122C21-EE9A-43F0-896B-349F9A300B19}" destId="{45E50ACE-A960-4E14-82FE-D57F24B3B89D}" srcOrd="2" destOrd="0" presId="urn:microsoft.com/office/officeart/2005/8/layout/gear1"/>
    <dgm:cxn modelId="{3D9C4671-0CDD-4809-AAA6-A3015C3431D7}" type="presOf" srcId="{1AB71F4D-028A-45EA-82F9-C86F092389B9}" destId="{18540AD2-4AF1-4B33-AB5A-634F6FE3F8C1}" srcOrd="2" destOrd="0" presId="urn:microsoft.com/office/officeart/2005/8/layout/gear1"/>
    <dgm:cxn modelId="{D2E0CB71-B9D8-4D35-825C-3AAFC24B2052}" type="presOf" srcId="{1AB71F4D-028A-45EA-82F9-C86F092389B9}" destId="{CFC0EC18-1C54-4970-98B6-EC1220238FEE}" srcOrd="1" destOrd="0" presId="urn:microsoft.com/office/officeart/2005/8/layout/gear1"/>
    <dgm:cxn modelId="{76139E75-E842-4BE8-8D5D-00A804BEE1EA}" type="presOf" srcId="{B61C999F-44A8-427B-BA3D-D6BDB1D17AC4}" destId="{6F75B4DD-1CBD-4611-917E-BD5DACE45511}" srcOrd="1" destOrd="0" presId="urn:microsoft.com/office/officeart/2005/8/layout/gear1"/>
    <dgm:cxn modelId="{A9F6C555-DC59-40C7-8656-A98C6A5BB3F8}" type="presOf" srcId="{EC531951-D9F5-4270-8D18-8155ABB63EA5}" destId="{A9DAE8D1-5947-4E06-A6D7-166754604EB4}" srcOrd="0" destOrd="0" presId="urn:microsoft.com/office/officeart/2005/8/layout/gear1"/>
    <dgm:cxn modelId="{124B6A7E-7B02-4693-81A8-C57A9920E435}" srcId="{EA92FFCA-06D9-44F4-8B7C-BB5FE16BA88F}" destId="{B61C999F-44A8-427B-BA3D-D6BDB1D17AC4}" srcOrd="1" destOrd="0" parTransId="{A84B61DC-E9A6-4F68-9C5D-20BDCF7CC531}" sibTransId="{02418A70-7E48-479B-A94E-AACCCB6FEC1C}"/>
    <dgm:cxn modelId="{C3CCD086-FF1B-4367-AA43-15DA03A6E755}" type="presOf" srcId="{1AB71F4D-028A-45EA-82F9-C86F092389B9}" destId="{8DA32A62-A6A5-47CE-B854-A85E129AEC83}" srcOrd="3" destOrd="0" presId="urn:microsoft.com/office/officeart/2005/8/layout/gear1"/>
    <dgm:cxn modelId="{67355CA2-C100-45B3-9F9C-C40DBA19E833}" type="presOf" srcId="{15122C21-EE9A-43F0-896B-349F9A300B19}" destId="{CD0A88CD-B589-4C8E-8A67-862E654887FE}" srcOrd="1" destOrd="0" presId="urn:microsoft.com/office/officeart/2005/8/layout/gear1"/>
    <dgm:cxn modelId="{DAE55BB6-1810-46A2-8056-133C37BB585F}" type="presOf" srcId="{EA92FFCA-06D9-44F4-8B7C-BB5FE16BA88F}" destId="{0D2D7062-ECDD-43BB-AFAF-BAED6CAEA6C5}" srcOrd="0" destOrd="0" presId="urn:microsoft.com/office/officeart/2005/8/layout/gear1"/>
    <dgm:cxn modelId="{C78BA3C3-BCE7-4DE8-9797-C57DDEDB2AE0}" type="presOf" srcId="{B61C999F-44A8-427B-BA3D-D6BDB1D17AC4}" destId="{1E0B5F39-F699-48F6-8ADC-A64A01996850}" srcOrd="0" destOrd="0" presId="urn:microsoft.com/office/officeart/2005/8/layout/gear1"/>
    <dgm:cxn modelId="{5EFCF0DA-6D02-45D9-9D3B-9CFEDB247EFB}" type="presOf" srcId="{A742B378-9969-493C-AF30-F02FC071E811}" destId="{5FCA545C-226B-4D31-B91F-A41B158CC31E}" srcOrd="0" destOrd="0" presId="urn:microsoft.com/office/officeart/2005/8/layout/gear1"/>
    <dgm:cxn modelId="{BA8120F6-8E2E-4B59-A593-9D3D618A1F01}" type="presOf" srcId="{02418A70-7E48-479B-A94E-AACCCB6FEC1C}" destId="{FC48AB36-942C-48D3-B29A-F8B38D510812}" srcOrd="0" destOrd="0" presId="urn:microsoft.com/office/officeart/2005/8/layout/gear1"/>
    <dgm:cxn modelId="{E91BBBF9-28E8-4964-8B6F-4DD8DA6373E1}" srcId="{EA92FFCA-06D9-44F4-8B7C-BB5FE16BA88F}" destId="{15122C21-EE9A-43F0-896B-349F9A300B19}" srcOrd="0" destOrd="0" parTransId="{40E7FA91-24FF-4C0D-8073-9093C1D6DB33}" sibTransId="{A742B378-9969-493C-AF30-F02FC071E811}"/>
    <dgm:cxn modelId="{1A949C65-D29A-4B29-A4DC-5C045130A922}" type="presParOf" srcId="{0D2D7062-ECDD-43BB-AFAF-BAED6CAEA6C5}" destId="{8356AE91-C639-4EFA-92D6-668BAD583D14}" srcOrd="0" destOrd="0" presId="urn:microsoft.com/office/officeart/2005/8/layout/gear1"/>
    <dgm:cxn modelId="{695FB42C-DA7C-4CC1-B01B-09DC20B671B6}" type="presParOf" srcId="{0D2D7062-ECDD-43BB-AFAF-BAED6CAEA6C5}" destId="{CD0A88CD-B589-4C8E-8A67-862E654887FE}" srcOrd="1" destOrd="0" presId="urn:microsoft.com/office/officeart/2005/8/layout/gear1"/>
    <dgm:cxn modelId="{B711B4E7-0718-4DDF-AA32-6D1B97EAC371}" type="presParOf" srcId="{0D2D7062-ECDD-43BB-AFAF-BAED6CAEA6C5}" destId="{45E50ACE-A960-4E14-82FE-D57F24B3B89D}" srcOrd="2" destOrd="0" presId="urn:microsoft.com/office/officeart/2005/8/layout/gear1"/>
    <dgm:cxn modelId="{25BAD1F2-033E-444A-AD03-C3628B58DA10}" type="presParOf" srcId="{0D2D7062-ECDD-43BB-AFAF-BAED6CAEA6C5}" destId="{1E0B5F39-F699-48F6-8ADC-A64A01996850}" srcOrd="3" destOrd="0" presId="urn:microsoft.com/office/officeart/2005/8/layout/gear1"/>
    <dgm:cxn modelId="{1799EDF8-CD76-417B-8DB8-E3B1AF4CBF89}" type="presParOf" srcId="{0D2D7062-ECDD-43BB-AFAF-BAED6CAEA6C5}" destId="{6F75B4DD-1CBD-4611-917E-BD5DACE45511}" srcOrd="4" destOrd="0" presId="urn:microsoft.com/office/officeart/2005/8/layout/gear1"/>
    <dgm:cxn modelId="{B1E90C87-1BEA-4774-BB20-900075780947}" type="presParOf" srcId="{0D2D7062-ECDD-43BB-AFAF-BAED6CAEA6C5}" destId="{81913BEA-E140-4072-8264-F764B7642577}" srcOrd="5" destOrd="0" presId="urn:microsoft.com/office/officeart/2005/8/layout/gear1"/>
    <dgm:cxn modelId="{E328B301-9B36-430F-86C1-74369409D6FE}" type="presParOf" srcId="{0D2D7062-ECDD-43BB-AFAF-BAED6CAEA6C5}" destId="{267E4DA0-BA8E-4194-B535-94A9E71A882A}" srcOrd="6" destOrd="0" presId="urn:microsoft.com/office/officeart/2005/8/layout/gear1"/>
    <dgm:cxn modelId="{8BC1F1A6-8A29-4630-B462-21A39BBE89CA}" type="presParOf" srcId="{0D2D7062-ECDD-43BB-AFAF-BAED6CAEA6C5}" destId="{CFC0EC18-1C54-4970-98B6-EC1220238FEE}" srcOrd="7" destOrd="0" presId="urn:microsoft.com/office/officeart/2005/8/layout/gear1"/>
    <dgm:cxn modelId="{053B5675-CBD3-4A0C-801E-1AB1F2064123}" type="presParOf" srcId="{0D2D7062-ECDD-43BB-AFAF-BAED6CAEA6C5}" destId="{18540AD2-4AF1-4B33-AB5A-634F6FE3F8C1}" srcOrd="8" destOrd="0" presId="urn:microsoft.com/office/officeart/2005/8/layout/gear1"/>
    <dgm:cxn modelId="{56388CF1-BBA0-4552-8A62-70D95E8A2058}" type="presParOf" srcId="{0D2D7062-ECDD-43BB-AFAF-BAED6CAEA6C5}" destId="{8DA32A62-A6A5-47CE-B854-A85E129AEC83}" srcOrd="9" destOrd="0" presId="urn:microsoft.com/office/officeart/2005/8/layout/gear1"/>
    <dgm:cxn modelId="{7FFA7F76-0717-4A21-B5AF-68E21FD77C80}" type="presParOf" srcId="{0D2D7062-ECDD-43BB-AFAF-BAED6CAEA6C5}" destId="{5FCA545C-226B-4D31-B91F-A41B158CC31E}" srcOrd="10" destOrd="0" presId="urn:microsoft.com/office/officeart/2005/8/layout/gear1"/>
    <dgm:cxn modelId="{283A6301-629B-4D82-9553-9A31790CAA45}" type="presParOf" srcId="{0D2D7062-ECDD-43BB-AFAF-BAED6CAEA6C5}" destId="{FC48AB36-942C-48D3-B29A-F8B38D510812}" srcOrd="11" destOrd="0" presId="urn:microsoft.com/office/officeart/2005/8/layout/gear1"/>
    <dgm:cxn modelId="{255DB3F6-1D15-4B3E-AB6F-114D71DE0F1E}" type="presParOf" srcId="{0D2D7062-ECDD-43BB-AFAF-BAED6CAEA6C5}" destId="{A9DAE8D1-5947-4E06-A6D7-166754604EB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E048D-FEF9-4C20-9C07-4CCC5F03ADE2}">
      <dsp:nvSpPr>
        <dsp:cNvPr id="0" name=""/>
        <dsp:cNvSpPr/>
      </dsp:nvSpPr>
      <dsp:spPr>
        <a:xfrm>
          <a:off x="4089363" y="23"/>
          <a:ext cx="3242967" cy="1466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/>
            <a:t>Surovi podatki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Podatki meritev senzorjev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Infrastrukturna oprema –meritve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Dron, karotaža, geofizikalne meritve</a:t>
          </a:r>
          <a:r>
            <a:rPr lang="sl-SI" sz="1400" kern="1200" noProof="0">
              <a:latin typeface="Calibri"/>
            </a:rPr>
            <a:t>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Fizični terenski vzorci</a:t>
          </a:r>
        </a:p>
      </dsp:txBody>
      <dsp:txXfrm>
        <a:off x="4089363" y="23"/>
        <a:ext cx="3242967" cy="1466742"/>
      </dsp:txXfrm>
    </dsp:sp>
    <dsp:sp modelId="{E8E4DDA2-6ED2-446A-8200-AEB89C4F4A29}">
      <dsp:nvSpPr>
        <dsp:cNvPr id="0" name=""/>
        <dsp:cNvSpPr/>
      </dsp:nvSpPr>
      <dsp:spPr>
        <a:xfrm>
          <a:off x="2492081" y="23"/>
          <a:ext cx="1452074" cy="146674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9FB98-97F5-4567-99D8-6C519E08B82F}">
      <dsp:nvSpPr>
        <dsp:cNvPr id="0" name=""/>
        <dsp:cNvSpPr/>
      </dsp:nvSpPr>
      <dsp:spPr>
        <a:xfrm>
          <a:off x="2492081" y="1708778"/>
          <a:ext cx="3242967" cy="1466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0" kern="1200" noProof="0"/>
            <a:t>Strukturirani podatki</a:t>
          </a:r>
          <a:r>
            <a:rPr lang="sl-SI" sz="2000" b="0" kern="1200" noProof="0">
              <a:latin typeface="Calibri"/>
            </a:rPr>
            <a:t> </a:t>
          </a:r>
          <a:endParaRPr lang="sl-SI" sz="20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Baze podatkov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Standardizirani podatki (HG karta)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ESRI </a:t>
          </a:r>
          <a:r>
            <a:rPr lang="sl-SI" sz="1400" kern="1200" noProof="0" err="1"/>
            <a:t>geodatabase</a:t>
          </a:r>
          <a:endParaRPr lang="sl-SI" sz="1400" kern="1200" noProof="0"/>
        </a:p>
      </dsp:txBody>
      <dsp:txXfrm>
        <a:off x="2492081" y="1708778"/>
        <a:ext cx="3242967" cy="1466742"/>
      </dsp:txXfrm>
    </dsp:sp>
    <dsp:sp modelId="{3C8AFA4F-A3FE-4E6C-8BEE-28F908F67314}">
      <dsp:nvSpPr>
        <dsp:cNvPr id="0" name=""/>
        <dsp:cNvSpPr/>
      </dsp:nvSpPr>
      <dsp:spPr>
        <a:xfrm>
          <a:off x="5880255" y="1708778"/>
          <a:ext cx="1452074" cy="146674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D96EC-D88A-4116-A40E-8AC14B420AC3}">
      <dsp:nvSpPr>
        <dsp:cNvPr id="0" name=""/>
        <dsp:cNvSpPr/>
      </dsp:nvSpPr>
      <dsp:spPr>
        <a:xfrm>
          <a:off x="4089363" y="3417533"/>
          <a:ext cx="3242967" cy="1466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/>
            <a:t>Projektni podatki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b="0" kern="1200" noProof="0"/>
            <a:t>Derivati strukturiranih podatkov (lahko tudi </a:t>
          </a:r>
          <a:r>
            <a:rPr lang="sl-SI" sz="1400" b="0" kern="1200" noProof="0">
              <a:latin typeface="Calibri"/>
            </a:rPr>
            <a:t>excel</a:t>
          </a:r>
          <a:r>
            <a:rPr lang="sl-SI" sz="1400" b="0" kern="1200" noProof="0"/>
            <a:t>, shape)</a:t>
          </a:r>
          <a:endParaRPr lang="sl-SI" sz="14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noProof="0"/>
            <a:t>Rezultati raziskav/projektov</a:t>
          </a:r>
        </a:p>
      </dsp:txBody>
      <dsp:txXfrm>
        <a:off x="4089363" y="3417533"/>
        <a:ext cx="3242967" cy="1466742"/>
      </dsp:txXfrm>
    </dsp:sp>
    <dsp:sp modelId="{4B3A9099-7E90-474C-A7B2-E44F2F24900F}">
      <dsp:nvSpPr>
        <dsp:cNvPr id="0" name=""/>
        <dsp:cNvSpPr/>
      </dsp:nvSpPr>
      <dsp:spPr>
        <a:xfrm>
          <a:off x="2492081" y="3417533"/>
          <a:ext cx="1452074" cy="146674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B0FC-E10E-4715-85C2-6BEB0D1ED0B1}">
      <dsp:nvSpPr>
        <dsp:cNvPr id="0" name=""/>
        <dsp:cNvSpPr/>
      </dsp:nvSpPr>
      <dsp:spPr>
        <a:xfrm>
          <a:off x="0" y="0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0" u="none" kern="1200"/>
            <a:t>1</a:t>
          </a:r>
          <a:r>
            <a:rPr lang="en-GB" sz="3200" b="0" u="none" kern="1200"/>
            <a:t>2</a:t>
          </a:r>
          <a:r>
            <a:rPr lang="sl-SI" sz="3200" b="0" u="none" kern="1200"/>
            <a:t> </a:t>
          </a:r>
          <a:r>
            <a:rPr lang="sl-SI" sz="3200" b="0" i="0" u="none" kern="1200"/>
            <a:t>GIS spletnih aplikacij</a:t>
          </a:r>
          <a:r>
            <a:rPr lang="sl-SI" sz="3200" b="0" i="0" u="none" kern="1200">
              <a:latin typeface="Calibri"/>
            </a:rPr>
            <a:t> </a:t>
          </a:r>
          <a:endParaRPr lang="sl-SI" sz="3200" b="0" i="0" u="none" kern="1200"/>
        </a:p>
      </dsp:txBody>
      <dsp:txXfrm>
        <a:off x="1184406" y="0"/>
        <a:ext cx="4386075" cy="703099"/>
      </dsp:txXfrm>
    </dsp:sp>
    <dsp:sp modelId="{209ACA60-56B5-4F5B-B0B5-F1E7C9C59EC7}">
      <dsp:nvSpPr>
        <dsp:cNvPr id="0" name=""/>
        <dsp:cNvSpPr/>
      </dsp:nvSpPr>
      <dsp:spPr>
        <a:xfrm>
          <a:off x="249774" y="7030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2D9D1-1A2E-4D14-B3D8-2E2771FC1E96}">
      <dsp:nvSpPr>
        <dsp:cNvPr id="0" name=""/>
        <dsp:cNvSpPr/>
      </dsp:nvSpPr>
      <dsp:spPr>
        <a:xfrm>
          <a:off x="0" y="773409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Calibri"/>
            </a:rPr>
            <a:t>33 </a:t>
          </a:r>
          <a:r>
            <a:rPr lang="sl-SI" sz="3200" kern="1200"/>
            <a:t>WMS</a:t>
          </a:r>
          <a:r>
            <a:rPr lang="en-GB" sz="3200" kern="1200"/>
            <a:t>/WFS</a:t>
          </a:r>
          <a:endParaRPr lang="sl-SI" sz="3200" kern="1200"/>
        </a:p>
      </dsp:txBody>
      <dsp:txXfrm>
        <a:off x="1184406" y="773409"/>
        <a:ext cx="4386075" cy="703099"/>
      </dsp:txXfrm>
    </dsp:sp>
    <dsp:sp modelId="{11C413D7-8AEF-4547-9BBC-62176C189899}">
      <dsp:nvSpPr>
        <dsp:cNvPr id="0" name=""/>
        <dsp:cNvSpPr/>
      </dsp:nvSpPr>
      <dsp:spPr>
        <a:xfrm>
          <a:off x="249774" y="84371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1A6AE-4231-461C-AD2A-1A8BCB954D13}">
      <dsp:nvSpPr>
        <dsp:cNvPr id="0" name=""/>
        <dsp:cNvSpPr/>
      </dsp:nvSpPr>
      <dsp:spPr>
        <a:xfrm>
          <a:off x="0" y="1546818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Calibri"/>
            </a:rPr>
            <a:t>306 </a:t>
          </a:r>
          <a:r>
            <a:rPr lang="en-GB" sz="3200" kern="1200"/>
            <a:t> p</a:t>
          </a:r>
          <a:r>
            <a:rPr lang="sl-SI" sz="3200" kern="1200" noProof="0"/>
            <a:t>odatkov</a:t>
          </a:r>
          <a:r>
            <a:rPr lang="en-US" sz="3200" kern="1200" noProof="0"/>
            <a:t>n</a:t>
          </a:r>
          <a:r>
            <a:rPr lang="sl-SI" sz="3200" kern="1200" noProof="0"/>
            <a:t>ih</a:t>
          </a:r>
          <a:r>
            <a:rPr lang="en-GB" sz="3200" kern="1200"/>
            <a:t> </a:t>
          </a:r>
          <a:r>
            <a:rPr lang="sl-SI" sz="3200" kern="1200" noProof="0"/>
            <a:t>zbirk</a:t>
          </a:r>
        </a:p>
      </dsp:txBody>
      <dsp:txXfrm>
        <a:off x="1184406" y="1546818"/>
        <a:ext cx="4386075" cy="703099"/>
      </dsp:txXfrm>
    </dsp:sp>
    <dsp:sp modelId="{42864E4A-01F8-4AB9-885D-51167E43C8CB}">
      <dsp:nvSpPr>
        <dsp:cNvPr id="0" name=""/>
        <dsp:cNvSpPr/>
      </dsp:nvSpPr>
      <dsp:spPr>
        <a:xfrm>
          <a:off x="249774" y="1617128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24799-8BA2-4E97-AE36-B3ACF2E00D2C}">
      <dsp:nvSpPr>
        <dsp:cNvPr id="0" name=""/>
        <dsp:cNvSpPr/>
      </dsp:nvSpPr>
      <dsp:spPr>
        <a:xfrm>
          <a:off x="0" y="2320227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4</a:t>
          </a:r>
          <a:r>
            <a:rPr lang="en-GB" sz="3200" kern="1200"/>
            <a:t>6</a:t>
          </a:r>
          <a:r>
            <a:rPr lang="sl-SI" sz="3200" kern="1200"/>
            <a:t> kart v PDF obliki</a:t>
          </a:r>
        </a:p>
      </dsp:txBody>
      <dsp:txXfrm>
        <a:off x="1184406" y="2320227"/>
        <a:ext cx="4386075" cy="703099"/>
      </dsp:txXfrm>
    </dsp:sp>
    <dsp:sp modelId="{1BFC916E-560D-495B-8503-BBB98BEB7776}">
      <dsp:nvSpPr>
        <dsp:cNvPr id="0" name=""/>
        <dsp:cNvSpPr/>
      </dsp:nvSpPr>
      <dsp:spPr>
        <a:xfrm>
          <a:off x="249774" y="2390537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407D2-FC3F-424B-94C1-164D5364C0BE}">
      <dsp:nvSpPr>
        <dsp:cNvPr id="0" name=""/>
        <dsp:cNvSpPr/>
      </dsp:nvSpPr>
      <dsp:spPr>
        <a:xfrm>
          <a:off x="0" y="3093636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96 „</a:t>
          </a:r>
          <a:r>
            <a:rPr lang="en-GB" sz="3200" kern="1200" noProof="0"/>
            <a:t>shape</a:t>
          </a:r>
          <a:r>
            <a:rPr lang="sl-SI" sz="3200" kern="1200"/>
            <a:t>“ datotek</a:t>
          </a:r>
        </a:p>
      </dsp:txBody>
      <dsp:txXfrm>
        <a:off x="1184406" y="3093636"/>
        <a:ext cx="4386075" cy="703099"/>
      </dsp:txXfrm>
    </dsp:sp>
    <dsp:sp modelId="{7256FA7E-ED6E-47B5-B2ED-3D80A5D7B37B}">
      <dsp:nvSpPr>
        <dsp:cNvPr id="0" name=""/>
        <dsp:cNvSpPr/>
      </dsp:nvSpPr>
      <dsp:spPr>
        <a:xfrm>
          <a:off x="249774" y="3163946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71746-0472-41B9-B193-0A77D1188130}">
      <dsp:nvSpPr>
        <dsp:cNvPr id="0" name=""/>
        <dsp:cNvSpPr/>
      </dsp:nvSpPr>
      <dsp:spPr>
        <a:xfrm>
          <a:off x="0" y="3867045"/>
          <a:ext cx="5570481" cy="703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268</a:t>
          </a:r>
          <a:r>
            <a:rPr lang="sl-SI" sz="3200" kern="1200"/>
            <a:t> člankov</a:t>
          </a:r>
        </a:p>
      </dsp:txBody>
      <dsp:txXfrm>
        <a:off x="1184406" y="3867045"/>
        <a:ext cx="4386075" cy="703099"/>
      </dsp:txXfrm>
    </dsp:sp>
    <dsp:sp modelId="{46E1F9BA-27C2-4730-A86E-761651A51334}">
      <dsp:nvSpPr>
        <dsp:cNvPr id="0" name=""/>
        <dsp:cNvSpPr/>
      </dsp:nvSpPr>
      <dsp:spPr>
        <a:xfrm>
          <a:off x="249774" y="3937355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6AE91-C639-4EFA-92D6-668BAD583D14}">
      <dsp:nvSpPr>
        <dsp:cNvPr id="0" name=""/>
        <dsp:cNvSpPr/>
      </dsp:nvSpPr>
      <dsp:spPr>
        <a:xfrm>
          <a:off x="1739075" y="1051480"/>
          <a:ext cx="1285142" cy="1285142"/>
        </a:xfrm>
        <a:prstGeom prst="gear9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alpha val="90000"/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noProof="0"/>
            <a:t>FAIR podatki</a:t>
          </a:r>
        </a:p>
      </dsp:txBody>
      <dsp:txXfrm>
        <a:off x="1997446" y="1352518"/>
        <a:ext cx="768400" cy="660590"/>
      </dsp:txXfrm>
    </dsp:sp>
    <dsp:sp modelId="{1E0B5F39-F699-48F6-8ADC-A64A01996850}">
      <dsp:nvSpPr>
        <dsp:cNvPr id="0" name=""/>
        <dsp:cNvSpPr/>
      </dsp:nvSpPr>
      <dsp:spPr>
        <a:xfrm>
          <a:off x="991356" y="747719"/>
          <a:ext cx="934649" cy="934649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alpha val="90000"/>
              <a:hueOff val="0"/>
              <a:satOff val="0"/>
              <a:lumOff val="0"/>
              <a:alphaOff val="-2000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noProof="0"/>
            <a:t>INSPIRE</a:t>
          </a:r>
        </a:p>
      </dsp:txBody>
      <dsp:txXfrm>
        <a:off x="1226657" y="984442"/>
        <a:ext cx="464047" cy="461203"/>
      </dsp:txXfrm>
    </dsp:sp>
    <dsp:sp modelId="{267E4DA0-BA8E-4194-B535-94A9E71A882A}">
      <dsp:nvSpPr>
        <dsp:cNvPr id="0" name=""/>
        <dsp:cNvSpPr/>
      </dsp:nvSpPr>
      <dsp:spPr>
        <a:xfrm rot="20700000">
          <a:off x="1514855" y="102906"/>
          <a:ext cx="915765" cy="915765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alpha val="90000"/>
              <a:hueOff val="0"/>
              <a:satOff val="0"/>
              <a:lumOff val="0"/>
              <a:alphaOff val="-4000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noProof="0"/>
            <a:t>Odprti podatki</a:t>
          </a:r>
        </a:p>
      </dsp:txBody>
      <dsp:txXfrm rot="-20700000">
        <a:off x="1715709" y="303760"/>
        <a:ext cx="514057" cy="514057"/>
      </dsp:txXfrm>
    </dsp:sp>
    <dsp:sp modelId="{5FCA545C-226B-4D31-B91F-A41B158CC31E}">
      <dsp:nvSpPr>
        <dsp:cNvPr id="0" name=""/>
        <dsp:cNvSpPr/>
      </dsp:nvSpPr>
      <dsp:spPr>
        <a:xfrm>
          <a:off x="1621185" y="868151"/>
          <a:ext cx="1644982" cy="1644982"/>
        </a:xfrm>
        <a:prstGeom prst="circularArrow">
          <a:avLst>
            <a:gd name="adj1" fmla="val 4687"/>
            <a:gd name="adj2" fmla="val 299029"/>
            <a:gd name="adj3" fmla="val 2444853"/>
            <a:gd name="adj4" fmla="val 16024478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shade val="90000"/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48AB36-942C-48D3-B29A-F8B38D510812}">
      <dsp:nvSpPr>
        <dsp:cNvPr id="0" name=""/>
        <dsp:cNvSpPr/>
      </dsp:nvSpPr>
      <dsp:spPr>
        <a:xfrm>
          <a:off x="825831" y="548889"/>
          <a:ext cx="1195182" cy="119518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74274"/>
            <a:satOff val="172"/>
            <a:lumOff val="102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shade val="90000"/>
              <a:hueOff val="74274"/>
              <a:satOff val="172"/>
              <a:lumOff val="1029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DAE8D1-5947-4E06-A6D7-166754604EB4}">
      <dsp:nvSpPr>
        <dsp:cNvPr id="0" name=""/>
        <dsp:cNvSpPr/>
      </dsp:nvSpPr>
      <dsp:spPr>
        <a:xfrm>
          <a:off x="1303029" y="-89707"/>
          <a:ext cx="1288647" cy="128864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148547"/>
            <a:satOff val="344"/>
            <a:lumOff val="205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2">
              <a:shade val="90000"/>
              <a:hueOff val="148547"/>
              <a:satOff val="344"/>
              <a:lumOff val="20581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68567-5309-4128-93A2-BB253568A9F5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FC04E-4A77-4880-9389-923D07E8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0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6DF8C-1CEB-486F-A0F4-668A1D9D84E0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BB411-A713-4990-8532-FE3D939C8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22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8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24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71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66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305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72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78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96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899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22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b="0" i="0" dirty="0">
              <a:solidFill>
                <a:srgbClr val="666666"/>
              </a:solidFill>
              <a:effectLst/>
              <a:latin typeface="dosisregular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6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0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194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000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23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04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60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63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790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732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65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49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63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80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867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359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375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807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830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807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673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807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56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581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36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81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926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783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58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212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5495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33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1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35"/>
              </a:spcBef>
              <a:spcAft>
                <a:spcPts val="800"/>
              </a:spcAft>
            </a:pPr>
            <a:endParaRPr lang="en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047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35"/>
              </a:spcBef>
              <a:spcAft>
                <a:spcPts val="800"/>
              </a:spcAft>
            </a:pPr>
            <a:endParaRPr lang="en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0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2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35"/>
              </a:spcBef>
              <a:spcAft>
                <a:spcPts val="800"/>
              </a:spcAft>
            </a:pPr>
            <a:endParaRPr lang="en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3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endParaRPr lang="en-SI" sz="1800" kern="1100"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B411-A713-4990-8532-FE3D939C8E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2867" y="1849740"/>
            <a:ext cx="9448871" cy="1472814"/>
          </a:xfrm>
          <a:ln w="3175" cmpd="sng">
            <a:noFill/>
          </a:ln>
        </p:spPr>
        <p:txBody>
          <a:bodyPr anchor="t"/>
          <a:lstStyle>
            <a:lvl1pPr algn="l">
              <a:defRPr sz="4200" baseline="0">
                <a:ln>
                  <a:noFill/>
                </a:ln>
                <a:solidFill>
                  <a:srgbClr val="0D0D0D"/>
                </a:solidFill>
              </a:defRPr>
            </a:lvl1pPr>
          </a:lstStyle>
          <a:p>
            <a:r>
              <a:rPr lang="en-US"/>
              <a:t>VNESITE NASLOV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2867" y="4914597"/>
            <a:ext cx="9448871" cy="1444463"/>
          </a:xfrm>
          <a:ln w="3175" cmpd="sng"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200000"/>
              </a:lnSpc>
              <a:spcBef>
                <a:spcPts val="24"/>
              </a:spcBef>
              <a:buFontTx/>
              <a:buNone/>
              <a:defRPr sz="1800" baseline="0">
                <a:solidFill>
                  <a:srgbClr val="0D0D0D"/>
                </a:solidFill>
              </a:defRPr>
            </a:lvl1pPr>
            <a:lvl2pPr>
              <a:defRPr>
                <a:solidFill>
                  <a:srgbClr val="0D0D0D"/>
                </a:solidFill>
              </a:defRPr>
            </a:lvl2pPr>
            <a:lvl3pPr>
              <a:defRPr>
                <a:solidFill>
                  <a:srgbClr val="0D0D0D"/>
                </a:solidFill>
              </a:defRPr>
            </a:lvl3pPr>
            <a:lvl4pPr>
              <a:defRPr>
                <a:solidFill>
                  <a:srgbClr val="0D0D0D"/>
                </a:solidFill>
              </a:defRPr>
            </a:lvl4pPr>
            <a:lvl5pPr>
              <a:defRPr>
                <a:solidFill>
                  <a:srgbClr val="0D0D0D"/>
                </a:solidFill>
              </a:defRPr>
            </a:lvl5pPr>
          </a:lstStyle>
          <a:p>
            <a:pPr lvl="0"/>
            <a:r>
              <a:rPr lang="en-US" err="1"/>
              <a:t>Avtorjev</a:t>
            </a:r>
            <a:r>
              <a:rPr lang="en-US"/>
              <a:t> </a:t>
            </a:r>
            <a:r>
              <a:rPr lang="en-US" err="1"/>
              <a:t>ime</a:t>
            </a:r>
            <a:r>
              <a:rPr lang="en-US"/>
              <a:t> in </a:t>
            </a:r>
            <a:r>
              <a:rPr lang="en-US" err="1"/>
              <a:t>priimek</a:t>
            </a:r>
            <a:br>
              <a:rPr lang="en-US"/>
            </a:br>
            <a:r>
              <a:rPr lang="en-US" err="1"/>
              <a:t>Kraj</a:t>
            </a:r>
            <a:r>
              <a:rPr lang="en-US"/>
              <a:t>, datum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4894" y="2886023"/>
            <a:ext cx="9556843" cy="1797659"/>
          </a:xfrm>
        </p:spPr>
        <p:txBody>
          <a:bodyPr>
            <a:normAutofit/>
          </a:bodyPr>
          <a:lstStyle>
            <a:lvl1pPr marL="114300" indent="0">
              <a:buNone/>
              <a:defRPr sz="2600" baseline="0"/>
            </a:lvl1pPr>
          </a:lstStyle>
          <a:p>
            <a:pPr lvl="0"/>
            <a:r>
              <a:rPr lang="sl-SI"/>
              <a:t>Vnesite podnaslov</a:t>
            </a:r>
          </a:p>
        </p:txBody>
      </p:sp>
      <p:pic>
        <p:nvPicPr>
          <p:cNvPr id="8" name="Picture 7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1" y="620688"/>
            <a:ext cx="1512189" cy="70363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632867" y="1618825"/>
            <a:ext cx="10006104" cy="45720"/>
            <a:chOff x="632867" y="6442680"/>
            <a:chExt cx="9546504" cy="288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32867" y="6442680"/>
              <a:ext cx="4800000" cy="28800"/>
            </a:xfrm>
            <a:prstGeom prst="rect">
              <a:avLst/>
            </a:prstGeom>
            <a:solidFill>
              <a:srgbClr val="62BC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379371" y="6442680"/>
              <a:ext cx="4800000" cy="28800"/>
            </a:xfrm>
            <a:prstGeom prst="rect">
              <a:avLst/>
            </a:prstGeom>
            <a:solidFill>
              <a:srgbClr val="386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21" y="274638"/>
            <a:ext cx="101600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720" y="1417638"/>
            <a:ext cx="10160000" cy="4983162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1928581" cy="5851525"/>
          </a:xfrm>
        </p:spPr>
        <p:txBody>
          <a:bodyPr vert="eaVert" anchor="b" anchorCtr="0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2296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pic>
        <p:nvPicPr>
          <p:cNvPr id="4" name="Picture 3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0067" y="1417638"/>
            <a:ext cx="9431867" cy="4749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38005" y="917223"/>
            <a:ext cx="9228892" cy="1450245"/>
          </a:xfrm>
          <a:ln w="3175" cmpd="sng">
            <a:noFill/>
          </a:ln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7288" y="2400806"/>
            <a:ext cx="9228667" cy="323005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30400">
              <a:defRPr/>
            </a:lvl2pPr>
            <a:lvl3pPr marL="230400">
              <a:defRPr/>
            </a:lvl3pPr>
            <a:lvl4pPr marL="230400">
              <a:defRPr sz="1600"/>
            </a:lvl4pPr>
            <a:lvl5pPr marL="230400">
              <a:defRPr sz="14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pic>
        <p:nvPicPr>
          <p:cNvPr id="14" name="Picture 3" descr="Untitled-1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288" y="2367467"/>
            <a:ext cx="1017543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eoZS_logo_majh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866" y="1417638"/>
            <a:ext cx="9433439" cy="4309096"/>
          </a:xfrm>
          <a:ln w="3175" cmpd="sng">
            <a:noFill/>
          </a:ln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800" y="1429967"/>
            <a:ext cx="4876800" cy="4708842"/>
          </a:xfrm>
          <a:ln>
            <a:noFill/>
          </a:ln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5920" y="1429967"/>
            <a:ext cx="4876800" cy="4708842"/>
          </a:xfrm>
          <a:ln>
            <a:noFill/>
          </a:ln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01" y="274638"/>
            <a:ext cx="1012092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00" y="2199533"/>
            <a:ext cx="4876800" cy="3951288"/>
          </a:xfrm>
          <a:ln>
            <a:noFill/>
          </a:ln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35920" y="1429968"/>
            <a:ext cx="4876800" cy="757237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35920" y="2199533"/>
            <a:ext cx="4876800" cy="3951288"/>
          </a:xfrm>
          <a:ln>
            <a:noFill/>
          </a:ln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91800" y="1429968"/>
            <a:ext cx="4876800" cy="757237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1801" y="274638"/>
            <a:ext cx="1012092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6631" y="274638"/>
            <a:ext cx="10096091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381000"/>
            <a:ext cx="10128456" cy="594360"/>
          </a:xfrm>
        </p:spPr>
        <p:txBody>
          <a:bodyPr anchor="b"/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144" y="5940779"/>
            <a:ext cx="10128457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41144" y="1354150"/>
            <a:ext cx="10128456" cy="457637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091" y="6293289"/>
            <a:ext cx="10124444" cy="5073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370514" y="4169298"/>
            <a:ext cx="736724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F0667FF-E1FD-ED41-B9B0-00473CE3DD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1091" y="381000"/>
            <a:ext cx="10124444" cy="594626"/>
          </a:xfrm>
        </p:spPr>
        <p:txBody>
          <a:bodyPr anchor="ctr"/>
          <a:lstStyle>
            <a:lvl1pPr algn="l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200564"/>
            <a:ext cx="12192000" cy="50477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641144" y="1465832"/>
            <a:ext cx="10126637" cy="47825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32867" y="1200564"/>
            <a:ext cx="4800000" cy="28800"/>
          </a:xfrm>
          <a:prstGeom prst="rect">
            <a:avLst/>
          </a:prstGeom>
          <a:solidFill>
            <a:srgbClr val="62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5379371" y="1200564"/>
            <a:ext cx="4800000" cy="28800"/>
          </a:xfrm>
          <a:prstGeom prst="rect">
            <a:avLst/>
          </a:prstGeom>
          <a:solidFill>
            <a:srgbClr val="38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GeoZS_logo_majh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21" y="6262680"/>
            <a:ext cx="773680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867" y="1417638"/>
            <a:ext cx="9433439" cy="46501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32867" y="6442679"/>
            <a:ext cx="10006104" cy="45719"/>
            <a:chOff x="632867" y="6442680"/>
            <a:chExt cx="9546504" cy="28800"/>
          </a:xfrm>
        </p:grpSpPr>
        <p:sp>
          <p:nvSpPr>
            <p:cNvPr id="4" name="Rectangle 3"/>
            <p:cNvSpPr/>
            <p:nvPr userDrawn="1"/>
          </p:nvSpPr>
          <p:spPr>
            <a:xfrm>
              <a:off x="632867" y="6442680"/>
              <a:ext cx="4800000" cy="28800"/>
            </a:xfrm>
            <a:prstGeom prst="rect">
              <a:avLst/>
            </a:prstGeom>
            <a:solidFill>
              <a:srgbClr val="62BC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379371" y="6442680"/>
              <a:ext cx="4800000" cy="28800"/>
            </a:xfrm>
            <a:prstGeom prst="rect">
              <a:avLst/>
            </a:prstGeom>
            <a:solidFill>
              <a:srgbClr val="386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 cap="none" spc="-100" baseline="0">
          <a:ln>
            <a:noFill/>
          </a:ln>
          <a:solidFill>
            <a:srgbClr val="0D0D0D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lnSpc>
          <a:spcPts val="2200"/>
        </a:lnSpc>
        <a:spcBef>
          <a:spcPct val="20000"/>
        </a:spcBef>
        <a:spcAft>
          <a:spcPts val="480"/>
        </a:spcAft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rgbClr val="0D0D0D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lnSpc>
          <a:spcPts val="2200"/>
        </a:lnSpc>
        <a:spcBef>
          <a:spcPct val="20000"/>
        </a:spcBef>
        <a:spcAft>
          <a:spcPts val="480"/>
        </a:spcAft>
        <a:buClr>
          <a:schemeClr val="accent3">
            <a:lumMod val="75000"/>
          </a:schemeClr>
        </a:buClr>
        <a:buFont typeface="Arial" pitchFamily="34" charset="0"/>
        <a:buChar char="•"/>
        <a:defRPr sz="2000" kern="1200">
          <a:solidFill>
            <a:srgbClr val="0D0D0D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spcAft>
          <a:spcPts val="432"/>
        </a:spcAft>
        <a:buClr>
          <a:schemeClr val="accent3"/>
        </a:buClr>
        <a:buFont typeface="Arial" pitchFamily="34" charset="0"/>
        <a:buChar char="•"/>
        <a:defRPr sz="1800" kern="1200">
          <a:solidFill>
            <a:srgbClr val="0D0D0D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spcAft>
          <a:spcPts val="432"/>
        </a:spcAft>
        <a:buClr>
          <a:schemeClr val="accent4"/>
        </a:buClr>
        <a:buFont typeface="Arial" pitchFamily="34" charset="0"/>
        <a:buChar char="•"/>
        <a:defRPr sz="1800" kern="1200">
          <a:solidFill>
            <a:srgbClr val="0D0D0D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spcAft>
          <a:spcPts val="432"/>
        </a:spcAft>
        <a:buClr>
          <a:schemeClr val="accent5"/>
        </a:buClr>
        <a:buFont typeface="Arial" pitchFamily="34" charset="0"/>
        <a:buChar char="•"/>
        <a:defRPr sz="1800" kern="1200" baseline="0">
          <a:solidFill>
            <a:srgbClr val="0D0D0D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hyperlink" Target="http://www.pisrs.si/Pis.web/pregledPredpisa?id=URED661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adni-list.si/glasilo-uradni-list-rs/vsebina?urlid=20108&amp;stevilka=250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hyperlink" Target="https://www.e-prostor.gov.si/inspire/" TargetMode="External"/><Relationship Id="rId4" Type="http://schemas.openxmlformats.org/officeDocument/2006/relationships/hyperlink" Target="https://eprostor.gov.si/imps/srv/eng/catalog.search#/hom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chart" Target="../charts/chart1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glvn.geo-zs.si/en/" TargetMode="External"/><Relationship Id="rId3" Type="http://schemas.openxmlformats.org/officeDocument/2006/relationships/hyperlink" Target="https://monitoring-potoska-planina.geo-zs.si/domov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hyperlink" Target="https://geopark-karawanken-waters.eu/dashboard/de-AT/hom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lvn.geo-zs.si/" TargetMode="Externa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1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s.geo-zs.si/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hyperlink" Target="https://e-vrtina.si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hyperlink" Target="https://ogk100.geo-zs.si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-i-c.org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europe-geology.eu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image" Target="../media/image7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.jpe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81.png"/><Relationship Id="rId5" Type="http://schemas.openxmlformats.org/officeDocument/2006/relationships/image" Target="../media/image90.png"/><Relationship Id="rId10" Type="http://schemas.openxmlformats.org/officeDocument/2006/relationships/image" Target="../media/image93.jpe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pos-eu.org/" TargetMode="Externa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7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9DD5AD6-9196-4C41-B9A5-74830642D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6706"/>
            <a:ext cx="12251267" cy="6904813"/>
          </a:xfrm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ECBC88A3-2A86-42DF-943C-F38AB588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1" y="323535"/>
            <a:ext cx="9433439" cy="1143000"/>
          </a:xfrm>
        </p:spPr>
        <p:txBody>
          <a:bodyPr/>
          <a:lstStyle/>
          <a:p>
            <a:r>
              <a:rPr lang="pl-PL" sz="6000" dirty="0">
                <a:solidFill>
                  <a:srgbClr val="E56E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eGeologija</a:t>
            </a:r>
            <a:endParaRPr lang="sl-SI" sz="6000" dirty="0">
              <a:solidFill>
                <a:srgbClr val="E56E1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59FD3CD-F15D-46B7-9CBA-E1B99AEEDE59}"/>
              </a:ext>
            </a:extLst>
          </p:cNvPr>
          <p:cNvSpPr txBox="1"/>
          <p:nvPr/>
        </p:nvSpPr>
        <p:spPr>
          <a:xfrm>
            <a:off x="841511" y="2630764"/>
            <a:ext cx="79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Jasna ŠINIGOJ, Geološki zavod Slovenije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8E5680F-461D-4CC4-BFF7-5892FDA7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1" y="5205584"/>
            <a:ext cx="941394" cy="33169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C7D172A-B8E8-41BC-8A9C-78850D610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47" y="5974497"/>
            <a:ext cx="674594" cy="38376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27D65129-0618-40A9-9742-1BF21DED1C7C}"/>
              </a:ext>
            </a:extLst>
          </p:cNvPr>
          <p:cNvSpPr txBox="1"/>
          <p:nvPr/>
        </p:nvSpPr>
        <p:spPr>
          <a:xfrm>
            <a:off x="841511" y="3542628"/>
            <a:ext cx="7218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 Predstavitev za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konzorcijske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partnerje in širšo javnost, </a:t>
            </a:r>
            <a:r>
              <a:rPr lang="sl-SI" sz="2000" dirty="0">
                <a:solidFill>
                  <a:schemeClr val="bg1"/>
                </a:solidFill>
              </a:rPr>
              <a:t>16. 5. 2024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A9822AF-ED46-4B82-A4B3-4B0414D8AC47}"/>
              </a:ext>
            </a:extLst>
          </p:cNvPr>
          <p:cNvSpPr txBox="1"/>
          <p:nvPr/>
        </p:nvSpPr>
        <p:spPr>
          <a:xfrm>
            <a:off x="841512" y="1420780"/>
            <a:ext cx="5322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FFFFFF"/>
                </a:solidFill>
                <a:latin typeface="Calibri" panose="020F0502020204030204" pitchFamily="34" charset="0"/>
              </a:rPr>
              <a:t>Infrastruktura prostorskih podatkov Geološkega zavoda Slovenije</a:t>
            </a:r>
            <a:endParaRPr lang="sl-SI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1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29920" y="1417638"/>
            <a:ext cx="10810240" cy="4891722"/>
          </a:xfrm>
        </p:spPr>
        <p:txBody>
          <a:bodyPr>
            <a:normAutofit/>
          </a:bodyPr>
          <a:lstStyle/>
          <a:p>
            <a:r>
              <a:rPr lang="sl-SI" sz="2400"/>
              <a:t>OGC</a:t>
            </a:r>
          </a:p>
          <a:p>
            <a:pPr lvl="1"/>
            <a:r>
              <a:rPr lang="sl-SI" sz="2400"/>
              <a:t>INSPIRE</a:t>
            </a:r>
          </a:p>
          <a:p>
            <a:pPr lvl="1"/>
            <a:r>
              <a:rPr lang="sl-SI" sz="2400"/>
              <a:t>GeoSciML</a:t>
            </a:r>
          </a:p>
          <a:p>
            <a:pPr lvl="1"/>
            <a:r>
              <a:rPr lang="sl-SI" sz="2400" err="1"/>
              <a:t>EarthResourceML</a:t>
            </a:r>
            <a:endParaRPr lang="sl-SI" sz="2400"/>
          </a:p>
          <a:p>
            <a:r>
              <a:rPr lang="sl-SI" sz="2400"/>
              <a:t>ESRI (</a:t>
            </a:r>
            <a:r>
              <a:rPr lang="en-GB" sz="2400"/>
              <a:t>geodatabase</a:t>
            </a:r>
            <a:r>
              <a:rPr lang="sl-SI" sz="2400"/>
              <a:t>, </a:t>
            </a:r>
            <a:r>
              <a:rPr lang="en-GB" sz="2400"/>
              <a:t>shapefile</a:t>
            </a:r>
            <a:r>
              <a:rPr lang="sl-SI" sz="2400"/>
              <a:t>)</a:t>
            </a:r>
          </a:p>
          <a:p>
            <a:r>
              <a:rPr lang="sl-SI" sz="2400"/>
              <a:t>PDF</a:t>
            </a:r>
          </a:p>
          <a:p>
            <a:r>
              <a:rPr lang="en-GB" sz="2400"/>
              <a:t>Tiff</a:t>
            </a:r>
          </a:p>
          <a:p>
            <a:r>
              <a:rPr lang="en-GB" sz="2400">
                <a:solidFill>
                  <a:srgbClr val="000000"/>
                </a:solidFill>
              </a:rPr>
              <a:t>DXF</a:t>
            </a:r>
            <a:r>
              <a:rPr lang="sl-SI" sz="2400">
                <a:solidFill>
                  <a:srgbClr val="000000"/>
                </a:solidFill>
              </a:rPr>
              <a:t> </a:t>
            </a:r>
            <a:r>
              <a:rPr lang="sl-SI" sz="2400" b="1">
                <a:solidFill>
                  <a:srgbClr val="000000"/>
                </a:solidFill>
              </a:rPr>
              <a:t> </a:t>
            </a:r>
          </a:p>
          <a:p>
            <a:pPr marL="114300" indent="0">
              <a:buNone/>
            </a:pPr>
            <a:endParaRPr lang="sl-SI" sz="240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sl-SI" sz="2400"/>
          </a:p>
          <a:p>
            <a:pPr marL="114300" indent="0">
              <a:buNone/>
            </a:pPr>
            <a:endParaRPr lang="sl-SI" sz="240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S</a:t>
            </a:r>
            <a:r>
              <a:rPr lang="pl-PL"/>
              <a:t>tandardi</a:t>
            </a:r>
            <a:endParaRPr lang="sl-SI"/>
          </a:p>
        </p:txBody>
      </p:sp>
      <p:pic>
        <p:nvPicPr>
          <p:cNvPr id="12290" name="Picture 2" descr="GeoSci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93" y="2111402"/>
            <a:ext cx="909923" cy="66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02" y="1246266"/>
            <a:ext cx="1005268" cy="10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iso stand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iso stand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8" descr="Image result for iso stand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0" descr="Image result for iso stand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2" descr="Image result for iso stand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302" name="Picture 14" descr="Image result for web feature standars w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39" y="1253236"/>
            <a:ext cx="2410925" cy="6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6" descr="Image result for open sourc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8" descr="Image result for open sourc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3EC53E6-ABEB-E34F-0B5C-AE2F51C31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008" y="79513"/>
            <a:ext cx="5052842" cy="68580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DFE3D9E-F365-C417-E6BE-38E62A2165B1}"/>
              </a:ext>
            </a:extLst>
          </p:cNvPr>
          <p:cNvSpPr txBox="1"/>
          <p:nvPr/>
        </p:nvSpPr>
        <p:spPr>
          <a:xfrm>
            <a:off x="612775" y="5353813"/>
            <a:ext cx="6092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1600" kern="1100"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Splošne zahteve za oblike zapisa (format) za dolgoročno hrambo gradiva so opisane v 42. členu Uredbe o varstvu dokumentarnega in arhivskega gradiva (</a:t>
            </a:r>
            <a:r>
              <a:rPr lang="sl-SI" sz="1600" u="sng" kern="110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  <a:hlinkClick r:id="rId7"/>
              </a:rPr>
              <a:t>UVDAG</a:t>
            </a:r>
            <a:r>
              <a:rPr lang="sl-SI" sz="1600" kern="1100"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).</a:t>
            </a:r>
            <a:endParaRPr lang="en-SI" sz="1600" kern="1100"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4174F8A-69B2-3A87-A71E-158CCB023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003" y="2087597"/>
            <a:ext cx="1131486" cy="5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05335" cy="4891722"/>
          </a:xfrm>
          <a:ln w="3175" cmpd="sng"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/>
              <a:t>Zakon o infrastrukturi za prostorske informacije (</a:t>
            </a:r>
            <a:r>
              <a:rPr lang="pl-PL" sz="2400">
                <a:hlinkClick r:id="rId3"/>
              </a:rPr>
              <a:t>ZIPI</a:t>
            </a:r>
            <a:r>
              <a:rPr lang="pl-PL" sz="2400"/>
              <a:t>)</a:t>
            </a:r>
            <a:r>
              <a:rPr lang="en-GB" sz="2400"/>
              <a:t>, 2010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Direktiva 2007/2/ES Evropskega parlamenta in Sveta </a:t>
            </a:r>
            <a:r>
              <a:rPr lang="en-GB" sz="2400"/>
              <a:t>(</a:t>
            </a:r>
            <a:r>
              <a:rPr lang="sl-SI" sz="2400"/>
              <a:t>2007</a:t>
            </a:r>
            <a:r>
              <a:rPr lang="en-GB" sz="2400"/>
              <a:t>)</a:t>
            </a:r>
            <a:r>
              <a:rPr lang="sl-SI" sz="2400"/>
              <a:t> o vzpostavitvi infrastrukture za prostorske informacije v Evropski skupnosti (INSPIRE)</a:t>
            </a: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240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2400"/>
              <a:t>Infrastrukturo za prostorske informacije sestavljajo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metapodatki,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zbirke prostorskih podatkov</a:t>
            </a:r>
            <a:r>
              <a:rPr lang="en-US" sz="2400"/>
              <a:t>,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/>
              <a:t>s</a:t>
            </a:r>
            <a:r>
              <a:rPr lang="sl-SI" sz="2400" err="1"/>
              <a:t>toritve</a:t>
            </a:r>
            <a:r>
              <a:rPr lang="sl-SI" sz="2400"/>
              <a:t> v zvezi s prostorskimi podatki,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omrežne storitve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24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https://eprostor.gov.si/imps/srv/eng/catalog.search#/home</a:t>
            </a:r>
            <a:endParaRPr lang="en-GB">
              <a:solidFill>
                <a:srgbClr val="0070C0"/>
              </a:solidFill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https://www.e-prostor.gov.si/inspire/</a:t>
            </a:r>
          </a:p>
        </p:txBody>
      </p:sp>
      <p:pic>
        <p:nvPicPr>
          <p:cNvPr id="1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54A7C767-EA17-A4F6-CD27-A062BF2C7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5" name="Naslov 2">
            <a:extLst>
              <a:ext uri="{FF2B5EF4-FFF2-40B4-BE49-F238E27FC236}">
                <a16:creationId xmlns:a16="http://schemas.microsoft.com/office/drawing/2014/main" id="{27A334AB-F5EB-93EF-86D3-9C117485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S</a:t>
            </a:r>
            <a:r>
              <a:rPr lang="pl-PL"/>
              <a:t>tandardi</a:t>
            </a:r>
            <a:r>
              <a:rPr lang="en-GB"/>
              <a:t> - INSPIRE</a:t>
            </a:r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22D8DCF-3227-7F44-B2C0-9C72F9373A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18531" r="18272"/>
          <a:stretch/>
        </p:blipFill>
        <p:spPr>
          <a:xfrm>
            <a:off x="7673251" y="3078405"/>
            <a:ext cx="3993932" cy="251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409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4B8A5013-64F8-E0BA-7890-19BF79B16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6345"/>
            <a:ext cx="12192000" cy="5417067"/>
          </a:xfrm>
          <a:prstGeom prst="rect">
            <a:avLst/>
          </a:prstGeom>
        </p:spPr>
      </p:pic>
      <p:sp>
        <p:nvSpPr>
          <p:cNvPr id="14" name="Naslov 2">
            <a:extLst>
              <a:ext uri="{FF2B5EF4-FFF2-40B4-BE49-F238E27FC236}">
                <a16:creationId xmlns:a16="http://schemas.microsoft.com/office/drawing/2014/main" id="{A705885A-9A12-0B55-A514-596BA648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S</a:t>
            </a:r>
            <a:r>
              <a:rPr lang="pl-PL"/>
              <a:t>tandardi</a:t>
            </a:r>
            <a:r>
              <a:rPr lang="en-GB"/>
              <a:t> - INSPIRE</a:t>
            </a:r>
            <a:endParaRPr lang="sl-SI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22A835A7-B05D-A188-D2C6-4DB765A01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30000" y="1440000"/>
            <a:ext cx="7075079" cy="487648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sl-SI"/>
              <a:t>GeoZS je odgovoren za omrežne storitve INSPIRE:</a:t>
            </a:r>
          </a:p>
          <a:p>
            <a:r>
              <a:rPr lang="sl-SI"/>
              <a:t>Storitve iskanja (</a:t>
            </a:r>
            <a:r>
              <a:rPr lang="sl-SI" err="1"/>
              <a:t>Discovery</a:t>
            </a:r>
            <a:r>
              <a:rPr lang="sl-SI"/>
              <a:t> </a:t>
            </a:r>
            <a:r>
              <a:rPr lang="sl-SI" err="1"/>
              <a:t>service</a:t>
            </a:r>
            <a:r>
              <a:rPr lang="sl-SI"/>
              <a:t>)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eGeologija (metapodatkovni katalog geoloških podatkov)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endParaRPr lang="sl-SI" sz="16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/>
              <a:t>Storitve pregledovanja (</a:t>
            </a:r>
            <a:r>
              <a:rPr lang="sl-SI" err="1"/>
              <a:t>View</a:t>
            </a:r>
            <a:r>
              <a:rPr lang="sl-SI"/>
              <a:t> </a:t>
            </a:r>
            <a:r>
              <a:rPr lang="sl-SI" err="1"/>
              <a:t>Service</a:t>
            </a:r>
            <a:r>
              <a:rPr lang="sl-SI"/>
              <a:t>)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Geološke enote, Strukturne enote,  WMS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Hidrogeološke karte WMS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Geotermične karte WMS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 err="1"/>
              <a:t>Geohazard</a:t>
            </a:r>
            <a:r>
              <a:rPr lang="sl-SI" sz="1600"/>
              <a:t>, verjetnost pojavljanja plazov WMS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Mineralne surovine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Osnovna geološka karta WMS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Pregledovalnik Osnovne geološke karte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endParaRPr lang="sl-SI" sz="16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/>
              <a:t>Storitve prenosa (</a:t>
            </a:r>
            <a:r>
              <a:rPr lang="sl-SI" err="1"/>
              <a:t>Download</a:t>
            </a:r>
            <a:r>
              <a:rPr lang="sl-SI"/>
              <a:t> </a:t>
            </a:r>
            <a:r>
              <a:rPr lang="sl-SI" err="1"/>
              <a:t>service</a:t>
            </a:r>
            <a:r>
              <a:rPr lang="sl-SI"/>
              <a:t>)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Geološke enote, Strukturne enote,  WFS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Hidrogeološke karte WFS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Geotermične karte WFS, WCS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sz="1600" err="1"/>
              <a:t>Geohazard</a:t>
            </a:r>
            <a:r>
              <a:rPr lang="sl-SI" sz="1600"/>
              <a:t>, verjetnost pojavljanja plazov WCS</a:t>
            </a:r>
          </a:p>
        </p:txBody>
      </p:sp>
      <p:pic>
        <p:nvPicPr>
          <p:cNvPr id="1026" name="Picture 2" descr="MapServer - OSGeo">
            <a:extLst>
              <a:ext uri="{FF2B5EF4-FFF2-40B4-BE49-F238E27FC236}">
                <a16:creationId xmlns:a16="http://schemas.microsoft.com/office/drawing/2014/main" id="{FFE3EE02-A588-4B6D-E349-1D4C6A22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965" y="3122361"/>
            <a:ext cx="2509434" cy="6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et Up and Configure a GeoServer from Scratch – African Surveyors  Connect">
            <a:extLst>
              <a:ext uri="{FF2B5EF4-FFF2-40B4-BE49-F238E27FC236}">
                <a16:creationId xmlns:a16="http://schemas.microsoft.com/office/drawing/2014/main" id="{B9E09295-B048-0A8B-AABA-87B911C7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08" y="3992398"/>
            <a:ext cx="2063461" cy="10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egree - OSGeo">
            <a:extLst>
              <a:ext uri="{FF2B5EF4-FFF2-40B4-BE49-F238E27FC236}">
                <a16:creationId xmlns:a16="http://schemas.microsoft.com/office/drawing/2014/main" id="{9FCDCC2E-F4A1-DA11-30A3-4BDD7CBB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80" y="5077379"/>
            <a:ext cx="1719794" cy="9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oNetwork opensource">
            <a:extLst>
              <a:ext uri="{FF2B5EF4-FFF2-40B4-BE49-F238E27FC236}">
                <a16:creationId xmlns:a16="http://schemas.microsoft.com/office/drawing/2014/main" id="{229B6B69-4545-FA53-84DD-97C8BAEB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79" y="1885272"/>
            <a:ext cx="2506920" cy="7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FD116C4-0EBF-C4B0-9BAF-C1638963A5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6897" y="0"/>
            <a:ext cx="2439489" cy="6858000"/>
          </a:xfrm>
          <a:prstGeom prst="rect">
            <a:avLst/>
          </a:prstGeom>
          <a:noFill/>
        </p:spPr>
      </p:pic>
      <p:sp>
        <p:nvSpPr>
          <p:cNvPr id="7" name="Naslov 2">
            <a:extLst>
              <a:ext uri="{FF2B5EF4-FFF2-40B4-BE49-F238E27FC236}">
                <a16:creationId xmlns:a16="http://schemas.microsoft.com/office/drawing/2014/main" id="{8CB067BF-6A3D-4DAE-2D62-9D9A9BC90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S</a:t>
            </a:r>
            <a:r>
              <a:rPr lang="pl-PL"/>
              <a:t>tandardi</a:t>
            </a:r>
            <a:r>
              <a:rPr lang="en-GB"/>
              <a:t> - INSPIRE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90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30000" y="1440000"/>
            <a:ext cx="9433439" cy="474253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b="1"/>
              <a:t>Katalog geoloških podatkov</a:t>
            </a:r>
          </a:p>
          <a:p>
            <a:pPr lvl="1">
              <a:lnSpc>
                <a:spcPct val="120000"/>
              </a:lnSpc>
            </a:pPr>
            <a:r>
              <a:rPr lang="sl-SI"/>
              <a:t>Namenjen je </a:t>
            </a:r>
            <a:r>
              <a:rPr lang="sl-SI" i="1" u="sng"/>
              <a:t>iskanju</a:t>
            </a:r>
            <a:r>
              <a:rPr lang="sl-SI"/>
              <a:t>, </a:t>
            </a:r>
            <a:r>
              <a:rPr lang="sl-SI" i="1" u="sng"/>
              <a:t>pregledovanju</a:t>
            </a:r>
            <a:r>
              <a:rPr lang="sl-SI"/>
              <a:t> in </a:t>
            </a:r>
            <a:r>
              <a:rPr lang="sl-SI" i="1" u="sng"/>
              <a:t>prenosu</a:t>
            </a:r>
            <a:r>
              <a:rPr lang="sl-SI"/>
              <a:t> metapodatkov in podatkov;</a:t>
            </a:r>
          </a:p>
          <a:p>
            <a:pPr lvl="1">
              <a:lnSpc>
                <a:spcPct val="120000"/>
              </a:lnSpc>
            </a:pPr>
            <a:r>
              <a:rPr lang="pl-PL">
                <a:solidFill>
                  <a:srgbClr val="000000"/>
                </a:solidFill>
              </a:rPr>
              <a:t>Servis za dostop do kataloških podatkov (CSW).</a:t>
            </a:r>
            <a:endParaRPr lang="sl-SI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sl-SI" b="1"/>
              <a:t>Članki</a:t>
            </a:r>
            <a:r>
              <a:rPr lang="en-GB" b="1"/>
              <a:t> in interna </a:t>
            </a:r>
            <a:r>
              <a:rPr lang="sl-SI" b="1"/>
              <a:t>poročila</a:t>
            </a:r>
          </a:p>
          <a:p>
            <a:pPr>
              <a:lnSpc>
                <a:spcPct val="120000"/>
              </a:lnSpc>
            </a:pPr>
            <a:r>
              <a:rPr lang="sl-SI" b="1"/>
              <a:t>Prenos podatkov</a:t>
            </a:r>
            <a:endParaRPr lang="sl-SI"/>
          </a:p>
          <a:p>
            <a:pPr lvl="1">
              <a:lnSpc>
                <a:spcPct val="120000"/>
              </a:lnSpc>
            </a:pPr>
            <a:r>
              <a:rPr lang="sl-SI"/>
              <a:t>Preko spletne objektne storitve (WMS, WFS) za izdajanje prostorskih podatkov;</a:t>
            </a:r>
          </a:p>
          <a:p>
            <a:pPr lvl="1">
              <a:lnSpc>
                <a:spcPct val="120000"/>
              </a:lnSpc>
            </a:pPr>
            <a:r>
              <a:rPr lang="sl-SI"/>
              <a:t>Preko ZIP datoteke </a:t>
            </a:r>
            <a:r>
              <a:rPr lang="sl-SI">
                <a:sym typeface="Wingdings" panose="05000000000000000000" pitchFamily="2" charset="2"/>
              </a:rPr>
              <a:t> </a:t>
            </a:r>
            <a:r>
              <a:rPr lang="sl-SI" err="1">
                <a:sym typeface="Wingdings" panose="05000000000000000000" pitchFamily="2" charset="2"/>
              </a:rPr>
              <a:t>shape</a:t>
            </a:r>
            <a:r>
              <a:rPr lang="sl-SI">
                <a:sym typeface="Wingdings" panose="05000000000000000000" pitchFamily="2" charset="2"/>
              </a:rPr>
              <a:t>, </a:t>
            </a:r>
            <a:r>
              <a:rPr lang="sl-SI" err="1">
                <a:sym typeface="Wingdings" panose="05000000000000000000" pitchFamily="2" charset="2"/>
              </a:rPr>
              <a:t>gml</a:t>
            </a:r>
            <a:r>
              <a:rPr lang="sl-SI">
                <a:sym typeface="Wingdings" panose="05000000000000000000" pitchFamily="2" charset="2"/>
              </a:rPr>
              <a:t>, TIFF;</a:t>
            </a:r>
            <a:endParaRPr lang="sl-SI" b="1">
              <a:sym typeface="Wingdings" panose="05000000000000000000" pitchFamily="2" charset="2"/>
            </a:endParaRPr>
          </a:p>
          <a:p>
            <a:pPr lvl="1">
              <a:lnSpc>
                <a:spcPct val="120000"/>
              </a:lnSpc>
            </a:pPr>
            <a:r>
              <a:rPr lang="sl-SI"/>
              <a:t>Dostop do geoloških kart v PDF obliki.</a:t>
            </a:r>
            <a:endParaRPr lang="sl-SI" b="1"/>
          </a:p>
          <a:p>
            <a:pPr>
              <a:lnSpc>
                <a:spcPct val="120000"/>
              </a:lnSpc>
            </a:pPr>
            <a:r>
              <a:rPr lang="sl-SI" b="1"/>
              <a:t>Spletni</a:t>
            </a:r>
            <a:r>
              <a:rPr lang="en-GB" b="1"/>
              <a:t> GIS p</a:t>
            </a:r>
            <a:r>
              <a:rPr lang="sl-SI" b="1" err="1"/>
              <a:t>regledovalniki</a:t>
            </a:r>
            <a:endParaRPr lang="sl-SI" b="1"/>
          </a:p>
          <a:p>
            <a:pPr>
              <a:lnSpc>
                <a:spcPct val="120000"/>
              </a:lnSpc>
            </a:pPr>
            <a:endParaRPr lang="sl-SI"/>
          </a:p>
          <a:p>
            <a:pPr>
              <a:lnSpc>
                <a:spcPct val="120000"/>
              </a:lnSpc>
            </a:pPr>
            <a:endParaRPr lang="sl-SI"/>
          </a:p>
        </p:txBody>
      </p:sp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983317" cy="1143000"/>
          </a:xfrm>
        </p:spPr>
        <p:txBody>
          <a:bodyPr/>
          <a:lstStyle/>
          <a:p>
            <a:r>
              <a:rPr lang="sl-SI"/>
              <a:t>eGeologija – GeoZS repozitorij za geološke prostorske podatke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DBA65-7B93-42DC-0F68-398F7A895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4525" y="4242476"/>
            <a:ext cx="4917790" cy="1962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DE68CD7F-AFB8-60BD-39BC-96206540E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57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eGeologija – Infrastruktura za sedanjost in prihodnost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81531779"/>
              </p:ext>
            </p:extLst>
          </p:nvPr>
        </p:nvGraphicFramePr>
        <p:xfrm>
          <a:off x="6096002" y="1400720"/>
          <a:ext cx="5570482" cy="457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grada vsebine 1">
            <a:extLst>
              <a:ext uri="{FF2B5EF4-FFF2-40B4-BE49-F238E27FC236}">
                <a16:creationId xmlns:a16="http://schemas.microsoft.com/office/drawing/2014/main" id="{AA864060-810F-49E8-83C3-749C608E7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1" y="1440000"/>
            <a:ext cx="5466080" cy="4891722"/>
          </a:xfrm>
        </p:spPr>
        <p:txBody>
          <a:bodyPr>
            <a:normAutofit fontScale="85000" lnSpcReduction="10000"/>
          </a:bodyPr>
          <a:lstStyle/>
          <a:p>
            <a:r>
              <a:rPr lang="sl-SI" sz="2200"/>
              <a:t>Povezava na druge infrastrukture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SLO INSPIRE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EGDI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EPOS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err="1"/>
              <a:t>OneGeology</a:t>
            </a:r>
            <a:endParaRPr lang="en-GB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SMOK: Sistem Monitoringa, Opozarjanja in Kontrole</a:t>
            </a:r>
          </a:p>
          <a:p>
            <a:r>
              <a:rPr lang="sl-SI" sz="2200"/>
              <a:t>Nivojski dostop – javni, interni</a:t>
            </a:r>
          </a:p>
          <a:p>
            <a:r>
              <a:rPr lang="sl-SI" sz="2200"/>
              <a:t>Trenutno je v katalogu </a:t>
            </a:r>
            <a:r>
              <a:rPr lang="en-GB" sz="2200" b="1"/>
              <a:t>959</a:t>
            </a:r>
            <a:r>
              <a:rPr lang="sl-SI" sz="2200"/>
              <a:t> podatkovnih virov, storitev, kart in člankov od tega </a:t>
            </a:r>
            <a:r>
              <a:rPr lang="sl-SI" sz="2200" b="1"/>
              <a:t>javno dostopno </a:t>
            </a:r>
            <a:r>
              <a:rPr lang="en-GB" sz="2200" b="1"/>
              <a:t>452</a:t>
            </a:r>
          </a:p>
          <a:p>
            <a:r>
              <a:rPr lang="en-GB" sz="2200"/>
              <a:t>V </a:t>
            </a:r>
            <a:r>
              <a:rPr lang="sl-SI" sz="2200"/>
              <a:t>slovenskem</a:t>
            </a:r>
            <a:r>
              <a:rPr lang="en-GB" sz="2200"/>
              <a:t> in </a:t>
            </a:r>
            <a:r>
              <a:rPr lang="sl-SI" sz="2200"/>
              <a:t>angleškem</a:t>
            </a:r>
            <a:r>
              <a:rPr lang="en-GB" sz="2200"/>
              <a:t> </a:t>
            </a:r>
            <a:r>
              <a:rPr lang="sl-SI" sz="2200"/>
              <a:t>jeziku</a:t>
            </a:r>
          </a:p>
          <a:p>
            <a:r>
              <a:rPr lang="sl-SI" sz="2200"/>
              <a:t>Vzpostavitev </a:t>
            </a:r>
            <a:r>
              <a:rPr lang="en-GB" sz="2200"/>
              <a:t>in </a:t>
            </a:r>
            <a:r>
              <a:rPr lang="sl-SI" sz="2200"/>
              <a:t>vzdrževanje</a:t>
            </a:r>
            <a:r>
              <a:rPr lang="en-GB" sz="2200"/>
              <a:t> </a:t>
            </a:r>
            <a:r>
              <a:rPr lang="sl-SI" sz="2200"/>
              <a:t>v okviru </a:t>
            </a:r>
            <a:r>
              <a:rPr lang="nn-NO" sz="2200"/>
              <a:t>Infrastrukturn</a:t>
            </a:r>
            <a:r>
              <a:rPr lang="sl-SI" sz="2200"/>
              <a:t>ega </a:t>
            </a:r>
            <a:r>
              <a:rPr lang="nn-NO" sz="2200"/>
              <a:t>program</a:t>
            </a:r>
            <a:r>
              <a:rPr lang="sl-SI" sz="2200"/>
              <a:t>a GeoZS</a:t>
            </a:r>
            <a:r>
              <a:rPr lang="nn-NO" sz="2200"/>
              <a:t> (ARIS)</a:t>
            </a:r>
          </a:p>
          <a:p>
            <a:pPr marL="114300" indent="0">
              <a:buNone/>
            </a:pPr>
            <a:r>
              <a:rPr lang="sl-SI" sz="2200" b="1">
                <a:solidFill>
                  <a:srgbClr val="000000"/>
                </a:solidFill>
              </a:rPr>
              <a:t>    </a:t>
            </a:r>
          </a:p>
          <a:p>
            <a:pPr marL="114300" indent="0">
              <a:buNone/>
            </a:pPr>
            <a:r>
              <a:rPr lang="sl-SI" sz="2400" b="1">
                <a:solidFill>
                  <a:srgbClr val="000000"/>
                </a:solidFill>
              </a:rPr>
              <a:t>    </a:t>
            </a:r>
            <a:r>
              <a:rPr lang="sl-SI" sz="3600" b="1" i="1" u="sng">
                <a:solidFill>
                  <a:srgbClr val="000000"/>
                </a:solidFill>
              </a:rPr>
              <a:t>egeologija.si</a:t>
            </a:r>
          </a:p>
          <a:p>
            <a:pPr marL="114300" indent="0">
              <a:buNone/>
            </a:pPr>
            <a:endParaRPr lang="sl-SI" sz="240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sl-SI" sz="2400"/>
          </a:p>
          <a:p>
            <a:pPr marL="114300" indent="0">
              <a:buNone/>
            </a:pPr>
            <a:endParaRPr lang="sl-SI" sz="2400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AB16EF3A-56A2-D901-3E6A-5FDEB2F9F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776E1F8-2716-437A-9DB0-3BC4B2C2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34"/>
            <a:ext cx="12192000" cy="6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8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eGeologija</a:t>
            </a: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7756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78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eGeologija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7756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25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eGeologija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7756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75EB673-180B-DFC2-3BFA-95B217237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46" y="3860513"/>
            <a:ext cx="9433439" cy="2406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630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Vsebina predstavitve</a:t>
            </a:r>
          </a:p>
        </p:txBody>
      </p:sp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/>
              <a:t>Predstavitev Geološkega zavoda Slovenije in </a:t>
            </a:r>
            <a:r>
              <a:rPr lang="sl-SI" sz="2400" dirty="0">
                <a:solidFill>
                  <a:srgbClr val="000000"/>
                </a:solidFill>
              </a:rPr>
              <a:t>Geološkega informacijskega centra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Podatkovna politika / Načrt ravnanja s podatki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eGeologija repozitorij – podatkovna infrastruktura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Aplikacijska infrastruktura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Zajem podatkov na terenu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Računalniška infrastruktura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dirty="0">
                <a:solidFill>
                  <a:srgbClr val="000000"/>
                </a:solidFill>
              </a:rPr>
              <a:t>Kako naprej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sl-SI" sz="2400" dirty="0">
              <a:solidFill>
                <a:srgbClr val="000000"/>
              </a:solidFill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sl-SI" sz="2400" dirty="0">
              <a:solidFill>
                <a:srgbClr val="000000"/>
              </a:solidFill>
            </a:endParaRPr>
          </a:p>
        </p:txBody>
      </p:sp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86BD6375-3D44-CAA8-F741-29DD4A6D3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eGeologija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7756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9649" y="1614715"/>
            <a:ext cx="3665062" cy="3549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056482">
            <a:off x="5127403" y="4419599"/>
            <a:ext cx="1937195" cy="20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3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3878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238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3878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81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38781"/>
            <a:ext cx="12060000" cy="67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835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Aplikacijska infrastruktura GeoZS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B27C76-1DF6-3AF7-B88B-5C8D261D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8" y="1417637"/>
            <a:ext cx="5202938" cy="4941121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sz="2000" dirty="0"/>
              <a:t>~ </a:t>
            </a:r>
            <a:r>
              <a:rPr lang="en-GB" sz="2000" dirty="0"/>
              <a:t>20</a:t>
            </a:r>
            <a:r>
              <a:rPr lang="sl-SI" dirty="0"/>
              <a:t> spletnih aplikacij</a:t>
            </a:r>
            <a:endParaRPr lang="en-GB" dirty="0"/>
          </a:p>
          <a:p>
            <a:r>
              <a:rPr lang="en-GB" dirty="0" err="1"/>
              <a:t>Razvojna</a:t>
            </a:r>
            <a:r>
              <a:rPr lang="en-GB" dirty="0"/>
              <a:t>, </a:t>
            </a:r>
            <a:r>
              <a:rPr lang="en-GB" dirty="0" err="1"/>
              <a:t>testna</a:t>
            </a:r>
            <a:r>
              <a:rPr lang="en-GB" dirty="0"/>
              <a:t> in </a:t>
            </a:r>
            <a:r>
              <a:rPr lang="en-GB" dirty="0" err="1"/>
              <a:t>produkcijska</a:t>
            </a:r>
            <a:r>
              <a:rPr lang="en-GB" dirty="0"/>
              <a:t> </a:t>
            </a:r>
            <a:r>
              <a:rPr lang="en-GB" dirty="0" err="1"/>
              <a:t>okolja</a:t>
            </a:r>
            <a:endParaRPr lang="en-GB" dirty="0"/>
          </a:p>
          <a:p>
            <a:r>
              <a:rPr lang="en-GB" dirty="0" err="1"/>
              <a:t>Servisna</a:t>
            </a:r>
            <a:r>
              <a:rPr lang="en-GB" dirty="0"/>
              <a:t> </a:t>
            </a:r>
            <a:r>
              <a:rPr lang="en-GB" dirty="0" err="1"/>
              <a:t>arhitektura</a:t>
            </a:r>
            <a:r>
              <a:rPr lang="en-GB" dirty="0"/>
              <a:t> </a:t>
            </a:r>
            <a:r>
              <a:rPr lang="en-GB" dirty="0" err="1"/>
              <a:t>aplikacij</a:t>
            </a:r>
            <a:endParaRPr lang="sl-SI" dirty="0"/>
          </a:p>
          <a:p>
            <a:r>
              <a:rPr lang="en-GB" sz="2000" dirty="0" err="1"/>
              <a:t>Prednost</a:t>
            </a:r>
            <a:r>
              <a:rPr lang="en-GB" sz="2000" dirty="0"/>
              <a:t> </a:t>
            </a:r>
            <a:r>
              <a:rPr lang="en-GB" sz="2000" dirty="0" err="1"/>
              <a:t>odprtokodnim</a:t>
            </a:r>
            <a:r>
              <a:rPr lang="en-GB" sz="2000" dirty="0"/>
              <a:t> </a:t>
            </a:r>
            <a:r>
              <a:rPr lang="en-GB" sz="2000" dirty="0" err="1"/>
              <a:t>rešitvam</a:t>
            </a:r>
            <a:endParaRPr lang="en-GB" sz="2000" dirty="0"/>
          </a:p>
          <a:p>
            <a:endParaRPr lang="sl-SI" dirty="0"/>
          </a:p>
          <a:p>
            <a:r>
              <a:rPr lang="en-GB" dirty="0" err="1"/>
              <a:t>Sledimo</a:t>
            </a:r>
            <a:r>
              <a:rPr lang="en-GB" dirty="0"/>
              <a:t> </a:t>
            </a:r>
            <a:r>
              <a:rPr lang="en-GB" dirty="0" err="1"/>
              <a:t>globalnim</a:t>
            </a:r>
            <a:r>
              <a:rPr lang="en-GB" dirty="0"/>
              <a:t> </a:t>
            </a:r>
            <a:r>
              <a:rPr lang="en-GB" dirty="0" err="1"/>
              <a:t>tehnološkim</a:t>
            </a:r>
            <a:r>
              <a:rPr lang="en-GB" dirty="0"/>
              <a:t> </a:t>
            </a:r>
            <a:r>
              <a:rPr lang="en-GB" dirty="0" err="1"/>
              <a:t>smernicam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nenehno</a:t>
            </a:r>
            <a:r>
              <a:rPr lang="en-GB" dirty="0"/>
              <a:t> </a:t>
            </a:r>
            <a:r>
              <a:rPr lang="en-GB" dirty="0" err="1"/>
              <a:t>izpopolnjujemo</a:t>
            </a:r>
            <a:r>
              <a:rPr lang="en-GB" dirty="0"/>
              <a:t> in </a:t>
            </a:r>
            <a:r>
              <a:rPr lang="en-GB" dirty="0" err="1"/>
              <a:t>nadgrajujemo</a:t>
            </a:r>
            <a:r>
              <a:rPr lang="en-GB" dirty="0"/>
              <a:t> </a:t>
            </a:r>
            <a:r>
              <a:rPr lang="en-GB" dirty="0" err="1"/>
              <a:t>informacijsko</a:t>
            </a:r>
            <a:r>
              <a:rPr lang="en-GB" dirty="0"/>
              <a:t> </a:t>
            </a:r>
            <a:r>
              <a:rPr lang="en-GB" dirty="0" err="1"/>
              <a:t>infrastrukturo</a:t>
            </a:r>
            <a:r>
              <a:rPr lang="en-GB" dirty="0"/>
              <a:t> GeoZS, </a:t>
            </a:r>
            <a:r>
              <a:rPr lang="en-GB" dirty="0" err="1"/>
              <a:t>aplikacije</a:t>
            </a:r>
            <a:r>
              <a:rPr lang="en-GB" dirty="0"/>
              <a:t>, </a:t>
            </a:r>
            <a:r>
              <a:rPr lang="en-GB" dirty="0" err="1"/>
              <a:t>storitve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predvsem</a:t>
            </a:r>
            <a:r>
              <a:rPr lang="en-GB" dirty="0"/>
              <a:t> </a:t>
            </a:r>
            <a:r>
              <a:rPr lang="en-GB" dirty="0" err="1"/>
              <a:t>znanje</a:t>
            </a:r>
            <a:r>
              <a:rPr lang="en-GB" dirty="0"/>
              <a:t>. </a:t>
            </a: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27ED64F2-DEC7-C977-5ADC-2052E7992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4D3FF3C-7DE1-E0B6-2A3A-23EC9027C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74" y="1894252"/>
            <a:ext cx="5819637" cy="33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1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 err="1"/>
              <a:t>eTeren</a:t>
            </a:r>
            <a:r>
              <a:rPr lang="sl-SI"/>
              <a:t> - Centralizirana senzorska mreža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B27C76-1DF6-3AF7-B88B-5C8D261D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7" y="1417637"/>
            <a:ext cx="7260402" cy="494112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sl-SI" b="1"/>
              <a:t>Problematika</a:t>
            </a:r>
          </a:p>
          <a:p>
            <a:r>
              <a:rPr lang="sl-SI"/>
              <a:t>Razdrobljenost sistemov senzorske mreže</a:t>
            </a:r>
          </a:p>
          <a:p>
            <a:pPr lvl="1"/>
            <a:r>
              <a:rPr lang="sl-SI" sz="1800"/>
              <a:t>10 različnih ponudnikov z lastnimi senzorskimi mrežami;</a:t>
            </a:r>
          </a:p>
          <a:p>
            <a:pPr lvl="1"/>
            <a:r>
              <a:rPr lang="sl-SI" sz="1800"/>
              <a:t>Več kot 300 naprav postavljenih na terenu;</a:t>
            </a:r>
          </a:p>
          <a:p>
            <a:pPr lvl="1"/>
            <a:r>
              <a:rPr lang="sl-SI" sz="1800"/>
              <a:t>14 različnih tipov naprav;</a:t>
            </a:r>
          </a:p>
          <a:p>
            <a:pPr lvl="1"/>
            <a:r>
              <a:rPr lang="sl-SI" sz="1800"/>
              <a:t>Več kot 25.000 meritev vsak dan (in št. raste)! </a:t>
            </a:r>
          </a:p>
          <a:p>
            <a:r>
              <a:rPr lang="sl-SI"/>
              <a:t>Upravljanje z velikim številom merilnih senzorjev na terenu</a:t>
            </a:r>
          </a:p>
          <a:p>
            <a:r>
              <a:rPr lang="sl-SI"/>
              <a:t>Visoki stroški vzdrževanja sistemov posameznih proizvajalcev</a:t>
            </a:r>
          </a:p>
          <a:p>
            <a:r>
              <a:rPr lang="sl-SI"/>
              <a:t>Slaba preglednost nad številom in delovanjem ter lokacijo naprav</a:t>
            </a:r>
          </a:p>
          <a:p>
            <a:r>
              <a:rPr lang="sl-SI"/>
              <a:t>Slaba preglednost nad podatki (projektno delo, podvajanje meritev)</a:t>
            </a:r>
          </a:p>
          <a:p>
            <a:r>
              <a:rPr lang="sl-SI"/>
              <a:t>Izguba arhivskih podatkov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6B5E005-D687-D754-9A84-375E8621E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427" y="4175262"/>
            <a:ext cx="4107757" cy="253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D30D310-4A2A-B9E4-133E-06AAD61DEA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060" y="1273426"/>
            <a:ext cx="2352931" cy="1674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1282EBB3-8A9E-7ACB-3BEE-A770718E7D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339383"/>
              </p:ext>
            </p:extLst>
          </p:nvPr>
        </p:nvGraphicFramePr>
        <p:xfrm>
          <a:off x="8243655" y="2786846"/>
          <a:ext cx="4107756" cy="128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27ED64F2-DEC7-C977-5ADC-2052E7992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eTeren - Centralizirana senzorska mreža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B27C76-1DF6-3AF7-B88B-5C8D261D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7" y="1417638"/>
            <a:ext cx="10497588" cy="4920100"/>
          </a:xfrm>
        </p:spPr>
        <p:txBody>
          <a:bodyPr>
            <a:noAutofit/>
          </a:bodyPr>
          <a:lstStyle/>
          <a:p>
            <a:r>
              <a:rPr lang="sl-SI" sz="1600"/>
              <a:t>Podatki naprav različnih tipov in različnih proizvajalcev ter z različnim načinom prenosa podatkov se zbirajo v skupnem, centralnem arhivu in so uporabnikom pod različnimi pogoji dostopni na enem mestu preko spletne aplikacije eTeren. </a:t>
            </a:r>
          </a:p>
          <a:p>
            <a:endParaRPr lang="sl-SI" sz="1600"/>
          </a:p>
          <a:p>
            <a:endParaRPr lang="sl-SI" sz="1600"/>
          </a:p>
          <a:p>
            <a:endParaRPr lang="sl-SI" sz="1600"/>
          </a:p>
          <a:p>
            <a:endParaRPr lang="sl-SI" sz="1600"/>
          </a:p>
          <a:p>
            <a:endParaRPr lang="sl-SI" sz="1600"/>
          </a:p>
          <a:p>
            <a:endParaRPr lang="sl-SI" sz="16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sz="800"/>
          </a:p>
          <a:p>
            <a:r>
              <a:rPr lang="sl-SI" sz="1600"/>
              <a:t>Podatki se osvežujejo in prenašajo v bazo v realnem času in so uporabnikom dostopni takoj. </a:t>
            </a:r>
          </a:p>
          <a:p>
            <a:r>
              <a:rPr lang="sl-SI" sz="1600"/>
              <a:t>Podatki so sistematično arhivirani, ostajajo na razpolago tudi po zaključku meritev.</a:t>
            </a:r>
          </a:p>
          <a:p>
            <a:r>
              <a:rPr lang="sl-SI" sz="1600"/>
              <a:t>Financiranje </a:t>
            </a:r>
            <a:r>
              <a:rPr lang="en-GB" sz="1600"/>
              <a:t>je </a:t>
            </a:r>
            <a:r>
              <a:rPr lang="en-GB" sz="1600" err="1"/>
              <a:t>bilo</a:t>
            </a:r>
            <a:r>
              <a:rPr lang="en-GB" sz="1600"/>
              <a:t> </a:t>
            </a:r>
            <a:r>
              <a:rPr lang="sl-SI" sz="1600"/>
              <a:t>s strani </a:t>
            </a:r>
            <a:r>
              <a:rPr lang="en-US" sz="1600"/>
              <a:t>ARIS</a:t>
            </a:r>
            <a:r>
              <a:rPr lang="sl-SI" sz="1600"/>
              <a:t> Infrastrukturnega programa, Ministrstva za izobraževanje, znanost in šport in Evropski sklad za regionalni razvoj v okviru projekta “Razvoj raziskovalne infrastrukture za mednarodno konkurenčnost slovenskega RRI prostora (RI-SI-EPOS) (2019-2021)”</a:t>
            </a:r>
          </a:p>
          <a:p>
            <a:endParaRPr lang="sl-SI" sz="160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B3F01BB-C8CA-3012-C540-39B023B20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84" y="2068316"/>
            <a:ext cx="6723271" cy="2577255"/>
          </a:xfrm>
          <a:prstGeom prst="rect">
            <a:avLst/>
          </a:prstGeom>
        </p:spPr>
      </p:pic>
      <p:pic>
        <p:nvPicPr>
          <p:cNvPr id="8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AE062EFA-1AD7-2C0D-DA43-21F809C73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9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 err="1"/>
              <a:t>eTeren</a:t>
            </a:r>
            <a:r>
              <a:rPr lang="sl-SI"/>
              <a:t> - Centralizirana senzorska mreža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4CF8D79-C511-CE72-9919-EACBE0C8DCF5}"/>
              </a:ext>
            </a:extLst>
          </p:cNvPr>
          <p:cNvGrpSpPr>
            <a:grpSpLocks noChangeAspect="1"/>
          </p:cNvGrpSpPr>
          <p:nvPr/>
        </p:nvGrpSpPr>
        <p:grpSpPr>
          <a:xfrm>
            <a:off x="1738146" y="1145729"/>
            <a:ext cx="6815829" cy="2643859"/>
            <a:chOff x="214145" y="1262726"/>
            <a:chExt cx="8715710" cy="3380822"/>
          </a:xfrm>
        </p:grpSpPr>
        <p:pic>
          <p:nvPicPr>
            <p:cNvPr id="8" name="Slika 7" descr="Slika, ki vsebuje besede preslikava&#10;&#10;Opis je samodejno ustvarjen">
              <a:extLst>
                <a:ext uri="{FF2B5EF4-FFF2-40B4-BE49-F238E27FC236}">
                  <a16:creationId xmlns:a16="http://schemas.microsoft.com/office/drawing/2014/main" id="{DF2C7CD0-165C-DFEF-CA17-B88A7E22CE1E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145" y="1527933"/>
              <a:ext cx="3845438" cy="24165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Slika 8" descr="Slika, ki vsebuje besede preslikava&#10;&#10;Opis je samodejno ustvarjen">
              <a:extLst>
                <a:ext uri="{FF2B5EF4-FFF2-40B4-BE49-F238E27FC236}">
                  <a16:creationId xmlns:a16="http://schemas.microsoft.com/office/drawing/2014/main" id="{D2597E7A-63C8-9D45-A83D-6CC6B939CD88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60996" y="3458787"/>
              <a:ext cx="2314615" cy="995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DB75F09-709B-E4EF-EB46-8B56506FE31E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707" y="1262726"/>
              <a:ext cx="1703521" cy="33808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F046E21C-1037-A758-E052-03E4DC52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883" y="1947239"/>
              <a:ext cx="3154972" cy="18423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DCB98A8-4FBB-04BB-5905-56C8276D3B9A}"/>
              </a:ext>
            </a:extLst>
          </p:cNvPr>
          <p:cNvSpPr txBox="1"/>
          <p:nvPr/>
        </p:nvSpPr>
        <p:spPr>
          <a:xfrm>
            <a:off x="7320354" y="1258081"/>
            <a:ext cx="3247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/>
              <a:t>Nadzor nad delovanjem naprav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845C27A3-5EF7-0FF6-5E9B-5EE8107B1EC0}"/>
              </a:ext>
            </a:extLst>
          </p:cNvPr>
          <p:cNvSpPr txBox="1"/>
          <p:nvPr/>
        </p:nvSpPr>
        <p:spPr>
          <a:xfrm>
            <a:off x="1663451" y="6107422"/>
            <a:ext cx="2880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/>
              <a:t>Iskanje in pregled meritev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2C6BAB20-FF32-6AB3-9258-0B3003D86B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45" y="4016280"/>
            <a:ext cx="4915950" cy="2105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DA3F74A-CA33-181B-DDE0-016CA2DF3A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166" y="3847833"/>
            <a:ext cx="1180736" cy="2248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Puščica: desno 15">
            <a:extLst>
              <a:ext uri="{FF2B5EF4-FFF2-40B4-BE49-F238E27FC236}">
                <a16:creationId xmlns:a16="http://schemas.microsoft.com/office/drawing/2014/main" id="{17C91EE7-3045-240D-C9E0-9BC749D3055B}"/>
              </a:ext>
            </a:extLst>
          </p:cNvPr>
          <p:cNvSpPr/>
          <p:nvPr/>
        </p:nvSpPr>
        <p:spPr>
          <a:xfrm>
            <a:off x="6762935" y="4926341"/>
            <a:ext cx="310393" cy="142613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564BCB53-B0E6-FC0B-C418-55A856BA559E}"/>
              </a:ext>
            </a:extLst>
          </p:cNvPr>
          <p:cNvSpPr txBox="1"/>
          <p:nvPr/>
        </p:nvSpPr>
        <p:spPr>
          <a:xfrm>
            <a:off x="8471742" y="4587786"/>
            <a:ext cx="1974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/>
              <a:t>Dostop do podatkov</a:t>
            </a:r>
          </a:p>
        </p:txBody>
      </p:sp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FA0B92B9-20D1-B3DB-BBF8-41C8C082D640}"/>
              </a:ext>
            </a:extLst>
          </p:cNvPr>
          <p:cNvSpPr/>
          <p:nvPr/>
        </p:nvSpPr>
        <p:spPr>
          <a:xfrm rot="5400000">
            <a:off x="2283312" y="3605680"/>
            <a:ext cx="310393" cy="142613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190AC092-58B7-DFEC-D698-7878A7039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eTeren - Centralizirana senzorska mreža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D93DFA-033A-9052-83AF-F9DCC13C00B7}"/>
              </a:ext>
            </a:extLst>
          </p:cNvPr>
          <p:cNvSpPr txBox="1">
            <a:spLocks/>
          </p:cNvSpPr>
          <p:nvPr/>
        </p:nvSpPr>
        <p:spPr>
          <a:xfrm>
            <a:off x="632867" y="1417637"/>
            <a:ext cx="11643216" cy="4941121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sl-SI" sz="1800" b="1"/>
              <a:t>Povezava na zunanje sisteme</a:t>
            </a:r>
          </a:p>
          <a:p>
            <a:r>
              <a:rPr lang="sl-SI" sz="1800"/>
              <a:t>MASPREM - Sistem za napovedovanje in zgodnje opozarjanje v primeru zemeljskih plazov </a:t>
            </a:r>
          </a:p>
          <a:p>
            <a:r>
              <a:rPr lang="sl-SI" sz="1800"/>
              <a:t>RI</a:t>
            </a:r>
            <a:r>
              <a:rPr lang="en-US" sz="1800"/>
              <a:t>-</a:t>
            </a:r>
            <a:r>
              <a:rPr lang="sl-SI" sz="1800"/>
              <a:t>SI</a:t>
            </a:r>
            <a:r>
              <a:rPr lang="en-US" sz="1800"/>
              <a:t>-</a:t>
            </a:r>
            <a:r>
              <a:rPr lang="sl-SI" sz="1800"/>
              <a:t>EPOS - Razvoj slovenske raziskovalne infrastrukture za mednarodno konkurenčnost RRI prostora – vzpostavitev 5 geoloških laboratorijev v naravi</a:t>
            </a:r>
          </a:p>
          <a:p>
            <a:r>
              <a:rPr lang="sl-SI" sz="1800"/>
              <a:t>Monitoring plazov nad Koroško Belo</a:t>
            </a:r>
          </a:p>
          <a:p>
            <a:r>
              <a:rPr lang="sl-SI" sz="1800"/>
              <a:t>Monitoring meritev kraške vode na Peci</a:t>
            </a:r>
          </a:p>
          <a:p>
            <a:endParaRPr lang="sl-SI" sz="1800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49B2243B-C71B-C016-CA14-CADC13E2A500}"/>
              </a:ext>
            </a:extLst>
          </p:cNvPr>
          <p:cNvSpPr txBox="1"/>
          <p:nvPr/>
        </p:nvSpPr>
        <p:spPr>
          <a:xfrm>
            <a:off x="4726092" y="3408864"/>
            <a:ext cx="4708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sl-SI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https://monitoring-potoska-planina.geo-zs.si/domov</a:t>
            </a:r>
            <a:endParaRPr lang="sl-SI" sz="160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4612449B-F65D-0875-0DF6-1A363AC107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415" y="3804745"/>
            <a:ext cx="4693931" cy="2554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DB3D5DCD-27A7-C962-C1EB-D3378B0E90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49" y="3254691"/>
            <a:ext cx="2656531" cy="3532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A82C861E-BC15-20E9-E34A-D074A1D4D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6" y="4701626"/>
            <a:ext cx="4008438" cy="1657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16AD6CB8-9C10-EC66-133C-4C1B87596448}"/>
              </a:ext>
            </a:extLst>
          </p:cNvPr>
          <p:cNvSpPr txBox="1"/>
          <p:nvPr/>
        </p:nvSpPr>
        <p:spPr>
          <a:xfrm>
            <a:off x="9434949" y="2825766"/>
            <a:ext cx="25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sl-SI" sz="160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glvn</a:t>
            </a:r>
            <a:r>
              <a:rPr lang="sl-SI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.geo-zs.si/en/</a:t>
            </a:r>
            <a:endParaRPr lang="sl-SI">
              <a:solidFill>
                <a:srgbClr val="0070C0"/>
              </a:solidFill>
            </a:endParaRP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FFC390F8-3BFE-562F-0C53-51A28F653217}"/>
              </a:ext>
            </a:extLst>
          </p:cNvPr>
          <p:cNvSpPr txBox="1"/>
          <p:nvPr/>
        </p:nvSpPr>
        <p:spPr>
          <a:xfrm>
            <a:off x="324929" y="6487917"/>
            <a:ext cx="5445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>
                <a:solidFill>
                  <a:srgbClr val="3869B4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https://geopark-karawanken-waters.eu/dashboard/de-AT/home</a:t>
            </a:r>
            <a:endParaRPr lang="sl-SI" sz="1400">
              <a:solidFill>
                <a:srgbClr val="38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9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eTeren - Centralizirana senzorska mreža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D93DFA-033A-9052-83AF-F9DCC13C00B7}"/>
              </a:ext>
            </a:extLst>
          </p:cNvPr>
          <p:cNvSpPr txBox="1">
            <a:spLocks/>
          </p:cNvSpPr>
          <p:nvPr/>
        </p:nvSpPr>
        <p:spPr>
          <a:xfrm>
            <a:off x="767255" y="3046743"/>
            <a:ext cx="6810703" cy="1143000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sl-SI" sz="2400"/>
              <a:t>Leta 2023 je rešitev </a:t>
            </a:r>
            <a:r>
              <a:rPr lang="sl-SI" sz="2400" b="1"/>
              <a:t>eTeren</a:t>
            </a:r>
            <a:r>
              <a:rPr lang="sl-SI" sz="2400"/>
              <a:t> prejela </a:t>
            </a:r>
            <a:r>
              <a:rPr lang="sl-SI" sz="2400" b="1"/>
              <a:t>srebrno priznanje za inovacijo</a:t>
            </a:r>
            <a:r>
              <a:rPr lang="sl-SI" sz="2400"/>
              <a:t>, ki jo podeljuje Gospodarska zbornica Slovenije</a:t>
            </a:r>
          </a:p>
          <a:p>
            <a:endParaRPr lang="sl-SI" sz="2400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2FBCAC1-412B-B349-BAEF-5D116BB09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958" y="1277063"/>
            <a:ext cx="4034261" cy="499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57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CE1285-058A-0A48-432A-001E521B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39" y="3999763"/>
            <a:ext cx="6621061" cy="27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Geološki zavod Slovenije - GeoZS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E06C8C0-B572-0CEE-F2F2-15C452905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4" t="10293" r="26282" b="20456"/>
          <a:stretch/>
        </p:blipFill>
        <p:spPr>
          <a:xfrm>
            <a:off x="7613452" y="1304286"/>
            <a:ext cx="3883703" cy="2486878"/>
          </a:xfrm>
          <a:prstGeom prst="rect">
            <a:avLst/>
          </a:prstGeom>
        </p:spPr>
      </p:pic>
      <p:sp>
        <p:nvSpPr>
          <p:cNvPr id="11" name="Ograda vsebine 1">
            <a:extLst>
              <a:ext uri="{FF2B5EF4-FFF2-40B4-BE49-F238E27FC236}">
                <a16:creationId xmlns:a16="http://schemas.microsoft.com/office/drawing/2014/main" id="{315D0EFA-8F1F-B231-88EE-BA8B80B1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39" y="1440000"/>
            <a:ext cx="6788788" cy="4571061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GeoZS je </a:t>
            </a:r>
            <a:r>
              <a:rPr lang="sl-SI" sz="2200" b="1"/>
              <a:t>javni raziskovalni zavod</a:t>
            </a:r>
            <a:r>
              <a:rPr lang="sl-SI" sz="2200"/>
              <a:t>, ustanovljen leta 1946 s strani Republike Slovenije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sl-SI" sz="22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 b="1"/>
              <a:t>Poslanstvo:</a:t>
            </a:r>
            <a:r>
              <a:rPr lang="sl-SI" sz="2200"/>
              <a:t> zagotoviti čim boljše poznavanje geološke zgradbe ozemlja Republike Slovenije.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sl-SI" sz="22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 b="1"/>
              <a:t>Temeljna naloga: </a:t>
            </a:r>
            <a:r>
              <a:rPr lang="sl-SI" sz="2200"/>
              <a:t>izvajanje temeljnih in aplikativnih raziskav s področja geoznanosti.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sl-SI" sz="22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~120 zaposlenih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/>
          </a:p>
        </p:txBody>
      </p:sp>
      <p:pic>
        <p:nvPicPr>
          <p:cNvPr id="12" name="Slika 1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C5CFB85-DEF1-13C3-D1F0-127445FDB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85979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59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1EA6214F-0641-BF74-473C-9FA40034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823" y="1465438"/>
            <a:ext cx="5124825" cy="4740463"/>
          </a:xfrm>
          <a:prstGeom prst="rect">
            <a:avLst/>
          </a:prstGeom>
        </p:spPr>
      </p:pic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Geološki laboratoriji v naravi</a:t>
            </a:r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B13BF8BA-2CE5-8483-0AD9-173F78D7C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7" y="1417637"/>
            <a:ext cx="6374108" cy="494112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err="1"/>
              <a:t>GeoZS</a:t>
            </a:r>
            <a:r>
              <a:rPr lang="sl-SI"/>
              <a:t> je v okviru projekta »</a:t>
            </a:r>
            <a:r>
              <a:rPr lang="sl-SI" b="1"/>
              <a:t>Razvoj raziskovalne infrastrukture za mednarodno konkurenčnost slovenskega RRI prostora (RI-SI-EPOS)</a:t>
            </a:r>
            <a:r>
              <a:rPr lang="sl-SI"/>
              <a:t>« (Projekt sta sofinancirala Ministrstvo za izobraževanje, znanost in šport Republike Slovenije in Evropska unija iz Evropskega sklada za regionalni razvoj) vzpostavil pet raziskovalnih laboratorijev v naravi: 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1800"/>
              <a:t>Laboratorij za proučevanje dinamike plazenja,</a:t>
            </a:r>
            <a:endParaRPr lang="sl-SI" sz="180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1800"/>
              <a:t>Laboratorij za proučevanje nastanka skalnih podorov,</a:t>
            </a:r>
            <a:endParaRPr lang="sl-SI" sz="180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1800"/>
              <a:t>Laboratorij za spremljavo nitrata v podzemni vodi,</a:t>
            </a:r>
            <a:endParaRPr lang="sl-SI" sz="180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1800"/>
              <a:t>Laboratorij v </a:t>
            </a:r>
            <a:r>
              <a:rPr lang="sl-SI" sz="1800" err="1"/>
              <a:t>nezasičeni</a:t>
            </a:r>
            <a:r>
              <a:rPr lang="sl-SI" sz="1800"/>
              <a:t> coni – </a:t>
            </a:r>
            <a:r>
              <a:rPr lang="sl-SI" sz="1800" err="1"/>
              <a:t>lizimeter</a:t>
            </a:r>
            <a:r>
              <a:rPr lang="sl-SI" sz="1800"/>
              <a:t> ter</a:t>
            </a:r>
            <a:endParaRPr lang="sl-SI" sz="180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 sz="1800"/>
              <a:t>Laboratorij za spremljanje vpliva rabe plitve</a:t>
            </a:r>
            <a:r>
              <a:rPr lang="en-GB" sz="1800"/>
              <a:t> </a:t>
            </a:r>
            <a:r>
              <a:rPr lang="sl-SI" sz="1800"/>
              <a:t> geotermalne energije.</a:t>
            </a:r>
            <a:endParaRPr lang="sl-SI" sz="1800">
              <a:cs typeface="Calibri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sl-SI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/>
              <a:t>Po naročilu Občine Jesenice  pa je bil na območju plazu Urbas vzpostavljen</a:t>
            </a:r>
            <a:r>
              <a:rPr lang="en-GB"/>
              <a:t> </a:t>
            </a:r>
            <a:r>
              <a:rPr lang="sl-SI"/>
              <a:t>Laboratorij za </a:t>
            </a:r>
            <a:r>
              <a:rPr lang="sl-SI" err="1"/>
              <a:t>geotehnični</a:t>
            </a:r>
            <a:r>
              <a:rPr lang="sl-SI"/>
              <a:t> monitoring plazov – Potoška planina</a:t>
            </a:r>
            <a:endParaRPr lang="sl-SI">
              <a:cs typeface="Calibri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sl-SI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sl-SI"/>
              <a:t>Podatki, pridobljeni v teh laboratorijih, so preko </a:t>
            </a:r>
            <a:r>
              <a:rPr lang="sl-SI" b="1" err="1"/>
              <a:t>eTeren</a:t>
            </a:r>
            <a:r>
              <a:rPr lang="sl-SI" b="1"/>
              <a:t> infrastrukture </a:t>
            </a:r>
            <a:r>
              <a:rPr lang="sl-SI"/>
              <a:t>in spletne aplikacije dostopni v realnem času. </a:t>
            </a:r>
            <a:endParaRPr lang="sl-SI">
              <a:cs typeface="Calibri"/>
            </a:endParaRPr>
          </a:p>
        </p:txBody>
      </p:sp>
      <p:sp>
        <p:nvSpPr>
          <p:cNvPr id="12" name="Naslov 2">
            <a:extLst>
              <a:ext uri="{FF2B5EF4-FFF2-40B4-BE49-F238E27FC236}">
                <a16:creationId xmlns:a16="http://schemas.microsoft.com/office/drawing/2014/main" id="{5E78BF3B-4FC7-0527-BB5F-B49201455CED}"/>
              </a:ext>
            </a:extLst>
          </p:cNvPr>
          <p:cNvSpPr txBox="1">
            <a:spLocks/>
          </p:cNvSpPr>
          <p:nvPr/>
        </p:nvSpPr>
        <p:spPr>
          <a:xfrm>
            <a:off x="3060604" y="6253702"/>
            <a:ext cx="22889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https://glvn.geo-zs.si/</a:t>
            </a:r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7953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918702" cy="1143000"/>
          </a:xfrm>
        </p:spPr>
        <p:txBody>
          <a:bodyPr/>
          <a:lstStyle/>
          <a:p>
            <a:r>
              <a:rPr lang="sl-SI"/>
              <a:t>MASPREM - </a:t>
            </a:r>
            <a:r>
              <a:rPr lang="sl-SI" sz="2000"/>
              <a:t>Sistem za napovedovanje in zgodnje opozarjanje v primeru zemeljskih plazov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C5EEFC1-A148-FE87-1528-9F4C4A1E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20" y="1417638"/>
            <a:ext cx="6293395" cy="47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7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, ki vsebuje besede preslikava&#10;&#10;Opis je samodejno ustvarjen">
            <a:extLst>
              <a:ext uri="{FF2B5EF4-FFF2-40B4-BE49-F238E27FC236}">
                <a16:creationId xmlns:a16="http://schemas.microsoft.com/office/drawing/2014/main" id="{91E67660-7D94-DD7B-4F48-427DD779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9" y="1440000"/>
            <a:ext cx="8963787" cy="4866207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918702" cy="1143000"/>
          </a:xfrm>
        </p:spPr>
        <p:txBody>
          <a:bodyPr/>
          <a:lstStyle/>
          <a:p>
            <a:r>
              <a:rPr lang="sl-SI"/>
              <a:t>MASPREM - </a:t>
            </a:r>
            <a:r>
              <a:rPr lang="sl-SI" sz="2000"/>
              <a:t>Sistem za napovedovanje in zgodnje opozarjanje v primeru zemeljskih plazov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6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17915102-2105-FCE6-8C22-65B143B8F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r="11683"/>
          <a:stretch/>
        </p:blipFill>
        <p:spPr>
          <a:xfrm>
            <a:off x="648000" y="1440000"/>
            <a:ext cx="9066849" cy="5062144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918702" cy="1143000"/>
          </a:xfrm>
        </p:spPr>
        <p:txBody>
          <a:bodyPr/>
          <a:lstStyle/>
          <a:p>
            <a:r>
              <a:rPr lang="sl-SI"/>
              <a:t>MASPREM - </a:t>
            </a:r>
            <a:r>
              <a:rPr lang="sl-SI" sz="2000"/>
              <a:t>Sistem za napovedovanje in zgodnje opozarjanje v primeru zemeljskih plazov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918702" cy="1143000"/>
          </a:xfrm>
        </p:spPr>
        <p:txBody>
          <a:bodyPr/>
          <a:lstStyle/>
          <a:p>
            <a:r>
              <a:rPr lang="sl-SI"/>
              <a:t>MASPREM - </a:t>
            </a:r>
            <a:r>
              <a:rPr lang="sl-SI" sz="2000"/>
              <a:t>Sistem za napovedovanje in zgodnje opozarjanje v primeru zemeljskih plazov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2" name="Slika 1" descr="Slika, ki vsebuje besede besedilo&#10;&#10;Opis je samodejno ustvarjen">
            <a:extLst>
              <a:ext uri="{FF2B5EF4-FFF2-40B4-BE49-F238E27FC236}">
                <a16:creationId xmlns:a16="http://schemas.microsoft.com/office/drawing/2014/main" id="{E217A5F1-D42C-9A73-11D2-94CD68707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463" y="1253510"/>
            <a:ext cx="3466758" cy="49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17DDA3E6-DA18-F9CF-3ABA-18F839F21667}"/>
              </a:ext>
            </a:extLst>
          </p:cNvPr>
          <p:cNvSpPr txBox="1">
            <a:spLocks/>
          </p:cNvSpPr>
          <p:nvPr/>
        </p:nvSpPr>
        <p:spPr>
          <a:xfrm>
            <a:off x="767255" y="3046743"/>
            <a:ext cx="6810703" cy="1143000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sl-SI" sz="2400" dirty="0"/>
              <a:t>Leta 202</a:t>
            </a:r>
            <a:r>
              <a:rPr lang="en-GB" sz="2400" dirty="0"/>
              <a:t>1</a:t>
            </a:r>
            <a:r>
              <a:rPr lang="sl-SI" sz="2400" dirty="0"/>
              <a:t> je </a:t>
            </a:r>
            <a:r>
              <a:rPr lang="en-GB" sz="2400" dirty="0" err="1"/>
              <a:t>sistem</a:t>
            </a:r>
            <a:r>
              <a:rPr lang="sl-SI" sz="2400" dirty="0"/>
              <a:t> </a:t>
            </a:r>
            <a:r>
              <a:rPr lang="en-GB" sz="2400" b="1" dirty="0"/>
              <a:t>MASPREM</a:t>
            </a:r>
            <a:r>
              <a:rPr lang="sl-SI" sz="2400" dirty="0"/>
              <a:t> prejel </a:t>
            </a:r>
            <a:r>
              <a:rPr lang="en-GB" sz="2400" b="1" dirty="0" err="1"/>
              <a:t>bronasto</a:t>
            </a:r>
            <a:r>
              <a:rPr lang="sl-SI" sz="2400" b="1" dirty="0"/>
              <a:t> priznanje za inovacijo</a:t>
            </a:r>
            <a:r>
              <a:rPr lang="sl-SI" sz="2400" dirty="0"/>
              <a:t>, ki jo podeljuje Gospodarska zbornica Slovenije</a:t>
            </a:r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502161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B9C1A9B-B7EC-F9B8-8217-7BB282A5E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09484"/>
            <a:ext cx="9144000" cy="4396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D656AF-0362-2F72-B02E-5F091D14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183" y="2135683"/>
            <a:ext cx="7446792" cy="400247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78EB21-3418-04B6-6B75-B773B9298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93" y="0"/>
            <a:ext cx="6611815" cy="6858000"/>
          </a:xfrm>
          <a:prstGeom prst="rect">
            <a:avLst/>
          </a:prstGeom>
        </p:spPr>
      </p:pic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DA0D396-2F27-6EB0-7914-A24F792F3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124E8F-4B82-4773-ADFA-E69D59EA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dirty="0" err="1"/>
              <a:t>Opozoriln</a:t>
            </a:r>
            <a:r>
              <a:rPr lang="en-GB" sz="2400" dirty="0"/>
              <a:t>e</a:t>
            </a:r>
            <a:r>
              <a:rPr lang="sl-SI" sz="2400" dirty="0"/>
              <a:t> kart</a:t>
            </a:r>
            <a:r>
              <a:rPr lang="en-GB" sz="2400" dirty="0"/>
              <a:t>e</a:t>
            </a:r>
            <a:r>
              <a:rPr lang="sl-SI" sz="2400" dirty="0"/>
              <a:t> nevarnosti zaradi procesov pobočnega masnega premikanja</a:t>
            </a:r>
          </a:p>
        </p:txBody>
      </p:sp>
    </p:spTree>
    <p:extLst>
      <p:ext uri="{BB962C8B-B14F-4D97-AF65-F5344CB8AC3E}">
        <p14:creationId xmlns:p14="http://schemas.microsoft.com/office/powerpoint/2010/main" val="15922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Rudarska knjiga</a:t>
            </a:r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0F037788-09A9-77A6-7B93-55619FF89D98}"/>
              </a:ext>
            </a:extLst>
          </p:cNvPr>
          <p:cNvGrpSpPr/>
          <p:nvPr/>
        </p:nvGrpSpPr>
        <p:grpSpPr>
          <a:xfrm>
            <a:off x="1167598" y="1417638"/>
            <a:ext cx="8542306" cy="4677979"/>
            <a:chOff x="2009263" y="1502980"/>
            <a:chExt cx="8542306" cy="467797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ED90DB63-8C15-594F-4828-3B7D3499B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0"/>
            <a:stretch/>
          </p:blipFill>
          <p:spPr bwMode="auto">
            <a:xfrm>
              <a:off x="2009263" y="1502980"/>
              <a:ext cx="8542306" cy="4677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9C749A8F-CF81-9826-7572-ED531E16A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263" y="1502980"/>
              <a:ext cx="6182460" cy="313036"/>
            </a:xfrm>
            <a:prstGeom prst="rect">
              <a:avLst/>
            </a:prstGeom>
          </p:spPr>
        </p:pic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932CB28-4D65-844F-E591-C31E19454851}"/>
              </a:ext>
            </a:extLst>
          </p:cNvPr>
          <p:cNvSpPr txBox="1"/>
          <p:nvPr/>
        </p:nvSpPr>
        <p:spPr>
          <a:xfrm>
            <a:off x="9699393" y="2191306"/>
            <a:ext cx="2291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https://ms.geo-zs.si/</a:t>
            </a:r>
            <a:endParaRPr lang="en-SI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4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en-GB"/>
              <a:t>eVrtine</a:t>
            </a:r>
            <a:endParaRPr lang="sl-SI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660D4A9-8632-39BB-E053-10542A8899F0}"/>
              </a:ext>
            </a:extLst>
          </p:cNvPr>
          <p:cNvSpPr txBox="1"/>
          <p:nvPr/>
        </p:nvSpPr>
        <p:spPr>
          <a:xfrm>
            <a:off x="10192241" y="2689912"/>
            <a:ext cx="1999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https://e-vrtina.si/</a:t>
            </a:r>
            <a:endParaRPr lang="en-GB">
              <a:solidFill>
                <a:srgbClr val="0070C0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9812920A-1460-793D-5EA1-67BF66AE9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58" y="1464872"/>
            <a:ext cx="9592583" cy="45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9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Osnovna geološka karta</a:t>
            </a:r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0490226F-BD1F-7389-EF9F-AC8673A3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660D4A9-8632-39BB-E053-10542A8899F0}"/>
              </a:ext>
            </a:extLst>
          </p:cNvPr>
          <p:cNvSpPr txBox="1"/>
          <p:nvPr/>
        </p:nvSpPr>
        <p:spPr>
          <a:xfrm>
            <a:off x="8223134" y="5902871"/>
            <a:ext cx="3047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https://ogk100.geo-zs.si/</a:t>
            </a:r>
            <a:endParaRPr lang="en-GB">
              <a:solidFill>
                <a:srgbClr val="0070C0"/>
              </a:solidFill>
            </a:endParaRPr>
          </a:p>
          <a:p>
            <a:endParaRPr lang="en-GB">
              <a:solidFill>
                <a:srgbClr val="0070C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21BB36B-8FE8-6F51-0690-7655DA5BFE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7" y="1335505"/>
            <a:ext cx="9501294" cy="43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B27C76-1DF6-3AF7-B88B-5C8D261D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7" y="1417637"/>
            <a:ext cx="6600557" cy="4941121"/>
          </a:xfrm>
        </p:spPr>
        <p:txBody>
          <a:bodyPr>
            <a:normAutofit/>
          </a:bodyPr>
          <a:lstStyle/>
          <a:p>
            <a:r>
              <a:rPr lang="sl-SI" dirty="0"/>
              <a:t>Geologija je osrednja slovenska geološka znanstvena revija. Izhaja od leta 1953 in ima mednarodni uredniški odbor. </a:t>
            </a:r>
          </a:p>
          <a:p>
            <a:r>
              <a:rPr lang="sl-SI" dirty="0"/>
              <a:t>Baze</a:t>
            </a:r>
            <a:r>
              <a:rPr lang="en-US" dirty="0"/>
              <a:t>,</a:t>
            </a:r>
            <a:r>
              <a:rPr lang="sl-SI" dirty="0"/>
              <a:t> v katerih je Geologija indeksirana: </a:t>
            </a:r>
            <a:r>
              <a:rPr lang="sl-SI" dirty="0" err="1"/>
              <a:t>Scopus</a:t>
            </a:r>
            <a:r>
              <a:rPr lang="sl-SI" dirty="0"/>
              <a:t>, </a:t>
            </a:r>
            <a:r>
              <a:rPr lang="sl-SI" dirty="0" err="1"/>
              <a:t>Directory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Open Access </a:t>
            </a:r>
            <a:r>
              <a:rPr lang="sl-SI" dirty="0" err="1"/>
              <a:t>Journal</a:t>
            </a:r>
            <a:r>
              <a:rPr lang="sl-SI" dirty="0"/>
              <a:t> (DOAJ), </a:t>
            </a:r>
            <a:r>
              <a:rPr lang="sl-SI" dirty="0" err="1"/>
              <a:t>GeoRef</a:t>
            </a:r>
            <a:r>
              <a:rPr lang="sl-SI" dirty="0"/>
              <a:t>, </a:t>
            </a:r>
            <a:r>
              <a:rPr lang="sl-SI" dirty="0" err="1"/>
              <a:t>CAPlus</a:t>
            </a:r>
            <a:r>
              <a:rPr lang="sl-SI" dirty="0"/>
              <a:t> (</a:t>
            </a:r>
            <a:r>
              <a:rPr lang="sl-SI" dirty="0" err="1"/>
              <a:t>Chemical</a:t>
            </a:r>
            <a:r>
              <a:rPr lang="sl-SI" dirty="0"/>
              <a:t> </a:t>
            </a:r>
            <a:r>
              <a:rPr lang="sl-SI" dirty="0" err="1"/>
              <a:t>Abstracts</a:t>
            </a:r>
            <a:r>
              <a:rPr lang="sl-SI" dirty="0"/>
              <a:t>), PASCAL, </a:t>
            </a:r>
            <a:r>
              <a:rPr lang="sl-SI" dirty="0" err="1"/>
              <a:t>Zoological</a:t>
            </a:r>
            <a:r>
              <a:rPr lang="sl-SI" dirty="0"/>
              <a:t> </a:t>
            </a:r>
            <a:r>
              <a:rPr lang="sl-SI" dirty="0" err="1"/>
              <a:t>record</a:t>
            </a:r>
            <a:r>
              <a:rPr lang="sl-SI" dirty="0"/>
              <a:t> in </a:t>
            </a:r>
            <a:r>
              <a:rPr lang="sl-SI" dirty="0" err="1"/>
              <a:t>EBSCOhost</a:t>
            </a:r>
            <a:r>
              <a:rPr lang="sl-SI" dirty="0"/>
              <a:t>.</a:t>
            </a:r>
          </a:p>
          <a:p>
            <a:r>
              <a:rPr lang="sl-SI" dirty="0"/>
              <a:t>Izhaja dvakrat letno.</a:t>
            </a:r>
          </a:p>
          <a:p>
            <a:r>
              <a:rPr lang="sl-SI" dirty="0"/>
              <a:t>Ima odprt dostop do vsebin člankov.</a:t>
            </a:r>
          </a:p>
          <a:p>
            <a:r>
              <a:rPr lang="sl-SI" dirty="0"/>
              <a:t>ISSN: 0016-7789 / E-ISSN: 1854-620X</a:t>
            </a:r>
          </a:p>
          <a:p>
            <a:r>
              <a:rPr lang="sl-SI" dirty="0">
                <a:solidFill>
                  <a:srgbClr val="0070C0"/>
                </a:solidFill>
              </a:rPr>
              <a:t>https://www.geologija-revija.si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sl-SI" dirty="0"/>
              <a:t>Novost: </a:t>
            </a:r>
            <a:r>
              <a:rPr lang="sl-SI" b="1" dirty="0"/>
              <a:t>podatkovni članek</a:t>
            </a:r>
          </a:p>
          <a:p>
            <a:endParaRPr lang="en-SI" dirty="0"/>
          </a:p>
        </p:txBody>
      </p:sp>
      <p:sp>
        <p:nvSpPr>
          <p:cNvPr id="7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Revija Geologija</a:t>
            </a:r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27ED64F2-DEC7-C977-5ADC-2052E7992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54702A1-7BAD-FFC3-4DBC-1E74F3649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838" y="1268639"/>
            <a:ext cx="4580810" cy="491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38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Geološki informacijski </a:t>
            </a:r>
            <a:r>
              <a:rPr lang="en-US"/>
              <a:t>c</a:t>
            </a:r>
            <a:r>
              <a:rPr lang="sl-SI"/>
              <a:t>enter - GIC</a:t>
            </a:r>
          </a:p>
        </p:txBody>
      </p:sp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  <a:ln w="3175" cmpd="sng">
            <a:noFill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/>
              <a:t>20</a:t>
            </a:r>
            <a:r>
              <a:rPr lang="sl-SI" sz="2400"/>
              <a:t> zaposlenih + </a:t>
            </a:r>
            <a:r>
              <a:rPr lang="en-GB" sz="2400"/>
              <a:t>5</a:t>
            </a:r>
            <a:r>
              <a:rPr lang="sl-SI" sz="2400"/>
              <a:t> zunanjih </a:t>
            </a:r>
            <a:r>
              <a:rPr lang="sl-SI" sz="2400" err="1"/>
              <a:t>sodelavc</a:t>
            </a:r>
            <a:r>
              <a:rPr lang="en-GB" sz="2400" err="1"/>
              <a:t>ev</a:t>
            </a:r>
            <a:r>
              <a:rPr lang="en-GB" sz="2400"/>
              <a:t>.</a:t>
            </a:r>
            <a:endParaRPr lang="sl-SI" sz="24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Osnovna dejavnost G</a:t>
            </a:r>
            <a:r>
              <a:rPr lang="en-GB" sz="2400"/>
              <a:t>IC </a:t>
            </a:r>
            <a:r>
              <a:rPr lang="sl-SI" sz="2400"/>
              <a:t>je organizacija in shranjevanje podatkov iz različnih raziskav</a:t>
            </a:r>
            <a:endParaRPr lang="en-GB" sz="2400">
              <a:highlight>
                <a:srgbClr val="FF0000"/>
              </a:highlight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Razvijamo in uporabnikom ponujamo celovite informacijske storitve o geologiji prostora.</a:t>
            </a:r>
            <a:endParaRPr lang="en-US" sz="24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Sledimo načelom dostopnosti prostorskih informacij in storitev na enem mestu. </a:t>
            </a:r>
            <a:endParaRPr lang="en-GB" sz="240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Vzpostavljamo in vzdržujemo sodobni geološki informacijski sistem, ki je usklajen z evropsko direktivo INSPIRE in prek portala eGeologija omogoča dostopnost in medopravilnost geoloških podatkov.</a:t>
            </a:r>
            <a:endParaRPr lang="en-GB" sz="24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err="1"/>
              <a:t>raziskave</a:t>
            </a:r>
            <a:r>
              <a:rPr lang="en-GB" sz="2400"/>
              <a:t> </a:t>
            </a:r>
            <a:r>
              <a:rPr lang="en-GB" sz="2400" err="1"/>
              <a:t>na</a:t>
            </a:r>
            <a:r>
              <a:rPr lang="en-GB" sz="2400"/>
              <a:t> </a:t>
            </a:r>
            <a:r>
              <a:rPr lang="en-GB" sz="2400" err="1"/>
              <a:t>področju</a:t>
            </a:r>
            <a:r>
              <a:rPr lang="en-GB" sz="2400"/>
              <a:t> GIS, </a:t>
            </a:r>
            <a:r>
              <a:rPr lang="en-GB" sz="2400" err="1"/>
              <a:t>prostorsko</a:t>
            </a:r>
            <a:r>
              <a:rPr lang="en-GB" sz="2400"/>
              <a:t> </a:t>
            </a:r>
            <a:r>
              <a:rPr lang="en-GB" sz="2400" err="1"/>
              <a:t>modeliranje</a:t>
            </a:r>
            <a:r>
              <a:rPr lang="en-GB" sz="2400"/>
              <a:t>, </a:t>
            </a:r>
            <a:r>
              <a:rPr lang="en-GB" sz="2400" err="1"/>
              <a:t>daljinsko</a:t>
            </a:r>
            <a:r>
              <a:rPr lang="en-GB" sz="2400"/>
              <a:t> </a:t>
            </a:r>
            <a:r>
              <a:rPr lang="en-GB" sz="2400" err="1"/>
              <a:t>zaznavanje</a:t>
            </a:r>
            <a:r>
              <a:rPr lang="en-GB" sz="2400"/>
              <a:t> in geohazard</a:t>
            </a:r>
            <a:r>
              <a:rPr lang="sl-SI" sz="2400"/>
              <a:t>. </a:t>
            </a:r>
          </a:p>
        </p:txBody>
      </p:sp>
      <p:pic>
        <p:nvPicPr>
          <p:cNvPr id="1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54A7C767-EA17-A4F6-CD27-A062BF2C7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47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6FC9C11-B7FF-9E99-502D-059C341270EC}"/>
              </a:ext>
            </a:extLst>
          </p:cNvPr>
          <p:cNvSpPr txBox="1"/>
          <p:nvPr/>
        </p:nvSpPr>
        <p:spPr>
          <a:xfrm>
            <a:off x="6096000" y="3580182"/>
            <a:ext cx="220141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rgbClr val="0070C0"/>
                </a:solidFill>
              </a:defRPr>
            </a:lvl1pPr>
          </a:lstStyle>
          <a:p>
            <a:r>
              <a:rPr lang="en-SI" dirty="0"/>
              <a:t>http://www.gisig.eu/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0C49F77-0A38-2570-DF0C-BDFDD6458382}"/>
              </a:ext>
            </a:extLst>
          </p:cNvPr>
          <p:cNvGrpSpPr/>
          <p:nvPr/>
        </p:nvGrpSpPr>
        <p:grpSpPr>
          <a:xfrm>
            <a:off x="7206176" y="2888680"/>
            <a:ext cx="4900056" cy="418320"/>
            <a:chOff x="7288264" y="149407"/>
            <a:chExt cx="4900056" cy="418320"/>
          </a:xfrm>
        </p:grpSpPr>
        <p:pic>
          <p:nvPicPr>
            <p:cNvPr id="8" name="Picture 3" descr="C:\Users\thorleif\AppData\Local\Microsoft\Windows\INetCache\Content.MSO\BBF4377D.tmp">
              <a:extLst>
                <a:ext uri="{FF2B5EF4-FFF2-40B4-BE49-F238E27FC236}">
                  <a16:creationId xmlns:a16="http://schemas.microsoft.com/office/drawing/2014/main" id="{DF1E285E-DC72-45D2-CD53-A1477172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919" y="149407"/>
              <a:ext cx="2520280" cy="41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13">
              <a:extLst>
                <a:ext uri="{FF2B5EF4-FFF2-40B4-BE49-F238E27FC236}">
                  <a16:creationId xmlns:a16="http://schemas.microsoft.com/office/drawing/2014/main" id="{2ADB3951-3ADC-22F5-14F4-99005F908B48}"/>
                </a:ext>
              </a:extLst>
            </p:cNvPr>
            <p:cNvSpPr/>
            <p:nvPr/>
          </p:nvSpPr>
          <p:spPr>
            <a:xfrm>
              <a:off x="7288264" y="204679"/>
              <a:ext cx="16436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400" i="1">
                  <a:solidFill>
                    <a:srgbClr val="0070C0"/>
                  </a:solidFill>
                </a:rPr>
                <a:t>https://cgi-iugs.org</a:t>
              </a:r>
            </a:p>
          </p:txBody>
        </p:sp>
        <p:pic>
          <p:nvPicPr>
            <p:cNvPr id="10" name="Picture 3" descr="R:\users\oraymond\information_management\logos and fonts\logos\IUGS_logo4.jpg">
              <a:extLst>
                <a:ext uri="{FF2B5EF4-FFF2-40B4-BE49-F238E27FC236}">
                  <a16:creationId xmlns:a16="http://schemas.microsoft.com/office/drawing/2014/main" id="{82EE305D-A895-5E9E-73A7-BF403FD8A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4594" y="166625"/>
              <a:ext cx="773726" cy="38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30000" y="1440000"/>
            <a:ext cx="7568766" cy="48553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/>
              <a:t>Sodelovanje</a:t>
            </a:r>
            <a:r>
              <a:rPr lang="en-GB" dirty="0"/>
              <a:t> v </a:t>
            </a:r>
            <a:r>
              <a:rPr lang="en-GB" dirty="0" err="1"/>
              <a:t>evropskih</a:t>
            </a:r>
            <a:r>
              <a:rPr lang="en-GB" dirty="0"/>
              <a:t> </a:t>
            </a:r>
            <a:r>
              <a:rPr lang="en-GB" dirty="0" err="1"/>
              <a:t>projektih</a:t>
            </a:r>
            <a:endParaRPr lang="en-GB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GeoZS </a:t>
            </a:r>
            <a:r>
              <a:rPr lang="en-GB" dirty="0" err="1"/>
              <a:t>sodeluje</a:t>
            </a:r>
            <a:r>
              <a:rPr lang="en-GB" dirty="0"/>
              <a:t> </a:t>
            </a:r>
            <a:r>
              <a:rPr lang="en-GB" dirty="0" err="1"/>
              <a:t>letno</a:t>
            </a:r>
            <a:r>
              <a:rPr lang="en-GB" dirty="0"/>
              <a:t> v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30 EU </a:t>
            </a:r>
            <a:r>
              <a:rPr lang="en-GB" dirty="0" err="1"/>
              <a:t>projektih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/>
              <a:t>Sodelovanje</a:t>
            </a:r>
            <a:r>
              <a:rPr lang="en-GB" dirty="0"/>
              <a:t> in </a:t>
            </a:r>
            <a:r>
              <a:rPr lang="en-GB" dirty="0" err="1"/>
              <a:t>vodenje</a:t>
            </a:r>
            <a:r>
              <a:rPr lang="en-GB" dirty="0"/>
              <a:t> </a:t>
            </a:r>
            <a:r>
              <a:rPr lang="en-GB" dirty="0" err="1"/>
              <a:t>mednarodnih</a:t>
            </a:r>
            <a:r>
              <a:rPr lang="en-GB" dirty="0"/>
              <a:t> </a:t>
            </a:r>
            <a:r>
              <a:rPr lang="en-GB" dirty="0" err="1"/>
              <a:t>združenj</a:t>
            </a:r>
            <a:endParaRPr lang="en-GB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Geoscience Information Consortium (GIC)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IUGS Commission for the Management and Application of Geoscience Information (CGI)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Association operating in the field of Geographical Information Systems (GISIG)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Mednarodno sodelovanje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910FD5C-C3E0-41D1-13B2-D012DCFA112A}"/>
              </a:ext>
            </a:extLst>
          </p:cNvPr>
          <p:cNvGrpSpPr/>
          <p:nvPr/>
        </p:nvGrpSpPr>
        <p:grpSpPr>
          <a:xfrm>
            <a:off x="7037186" y="2122261"/>
            <a:ext cx="3137163" cy="491770"/>
            <a:chOff x="5949892" y="4801670"/>
            <a:chExt cx="3137163" cy="491770"/>
          </a:xfrm>
        </p:grpSpPr>
        <p:sp>
          <p:nvSpPr>
            <p:cNvPr id="11" name="PoljeZBesedilom 10">
              <a:extLst>
                <a:ext uri="{FF2B5EF4-FFF2-40B4-BE49-F238E27FC236}">
                  <a16:creationId xmlns:a16="http://schemas.microsoft.com/office/drawing/2014/main" id="{74865458-D236-2D0A-7364-EEE51BE7008C}"/>
                </a:ext>
              </a:extLst>
            </p:cNvPr>
            <p:cNvSpPr txBox="1"/>
            <p:nvPr/>
          </p:nvSpPr>
          <p:spPr>
            <a:xfrm>
              <a:off x="5949892" y="4833241"/>
              <a:ext cx="18464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rgbClr val="0000FF"/>
                  </a:solidFill>
                </a:defRPr>
              </a:lvl1pPr>
            </a:lstStyle>
            <a:p>
              <a:r>
                <a:rPr lang="sl-SI" dirty="0">
                  <a:solidFill>
                    <a:srgbClr val="0070C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http://www.g</a:t>
              </a:r>
              <a:r>
                <a:rPr lang="en-GB" dirty="0">
                  <a:solidFill>
                    <a:srgbClr val="0070C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-i-c.org</a:t>
              </a:r>
              <a:endParaRPr lang="sl-SI" dirty="0">
                <a:solidFill>
                  <a:srgbClr val="0070C0"/>
                </a:solidFill>
              </a:endParaRPr>
            </a:p>
          </p:txBody>
        </p:sp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AA19E542-2ADC-BCA4-06EB-DFC5470AF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6389" y="4801670"/>
              <a:ext cx="1290666" cy="491770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3171C0-7726-94DE-CE69-BEEDF268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7401" y="3329599"/>
            <a:ext cx="546412" cy="8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09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GSEU – </a:t>
            </a:r>
            <a:r>
              <a:rPr lang="en-GB" dirty="0" err="1"/>
              <a:t>Geološka</a:t>
            </a:r>
            <a:r>
              <a:rPr lang="en-GB" dirty="0"/>
              <a:t> </a:t>
            </a:r>
            <a:r>
              <a:rPr lang="en-GB" dirty="0" err="1"/>
              <a:t>služba</a:t>
            </a:r>
            <a:r>
              <a:rPr lang="en-GB" dirty="0"/>
              <a:t> za </a:t>
            </a:r>
            <a:r>
              <a:rPr lang="en-GB" dirty="0" err="1"/>
              <a:t>evropo</a:t>
            </a:r>
            <a:endParaRPr lang="sl-SI" dirty="0"/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9" name="Ograda vsebine 1">
            <a:extLst>
              <a:ext uri="{FF2B5EF4-FFF2-40B4-BE49-F238E27FC236}">
                <a16:creationId xmlns:a16="http://schemas.microsoft.com/office/drawing/2014/main" id="{B63E0B52-6348-67EC-B48B-9BA93E49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0" y="1415420"/>
            <a:ext cx="5856315" cy="4879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/>
              <a:t>Informacije in znanje o podpovršju v podporo politikam EU.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33"/>
              </a:buClr>
            </a:pPr>
            <a:endParaRPr lang="pl-PL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T</a:t>
            </a:r>
            <a:r>
              <a:rPr lang="pl-PL" dirty="0"/>
              <a:t>rajnostn</a:t>
            </a:r>
            <a:r>
              <a:rPr lang="en-GB" dirty="0"/>
              <a:t>o</a:t>
            </a:r>
            <a:r>
              <a:rPr lang="pl-PL" dirty="0"/>
              <a:t> gospodarjenje s podpovršjem.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33"/>
              </a:buClr>
            </a:pPr>
            <a:endParaRPr lang="pl-PL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/>
              <a:t>Zagotavljanje storitev in znanja za ugotavljanje in trajnostno gospodarjenje z zalogami (kritičnih) mineralnih surovin v Evropi / za Evropo.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33"/>
              </a:buClr>
            </a:pPr>
            <a:endParaRPr lang="pl-PL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/>
              <a:t>Vrednotenje, varstvo in trajnostna raba evropskih virov podzemne vode.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33"/>
              </a:buClr>
            </a:pPr>
            <a:endParaRPr lang="pl-PL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S</a:t>
            </a:r>
            <a:r>
              <a:rPr lang="pl-PL" dirty="0"/>
              <a:t>istem odločanja na podlagi znanstvenih ugotovitev v primerih konfliktne rabe podpovršja v Evropi. </a:t>
            </a:r>
            <a:endParaRPr lang="pl-PL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l-PL" dirty="0"/>
          </a:p>
          <a:p>
            <a:pPr marL="11430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10" name="Picture 24">
            <a:extLst>
              <a:ext uri="{FF2B5EF4-FFF2-40B4-BE49-F238E27FC236}">
                <a16:creationId xmlns:a16="http://schemas.microsoft.com/office/drawing/2014/main" id="{337DA151-821E-BFF3-A11B-07B49EDCA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9" r="7837" b="10462"/>
          <a:stretch/>
        </p:blipFill>
        <p:spPr>
          <a:xfrm>
            <a:off x="6486315" y="2286921"/>
            <a:ext cx="5365590" cy="251004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E40791C-BFFD-2058-610F-8872D1FC5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10" y="274638"/>
            <a:ext cx="2857500" cy="77152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3C36AEC-F1FE-A8C6-AA75-20A9277D0D5D}"/>
              </a:ext>
            </a:extLst>
          </p:cNvPr>
          <p:cNvSpPr txBox="1"/>
          <p:nvPr/>
        </p:nvSpPr>
        <p:spPr>
          <a:xfrm>
            <a:off x="7607888" y="5746755"/>
            <a:ext cx="36632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rgbClr val="0070C0"/>
                </a:solidFill>
              </a:defRPr>
            </a:lvl1pPr>
          </a:lstStyle>
          <a:p>
            <a:r>
              <a:rPr lang="en-SI" dirty="0"/>
              <a:t>https://www.geologicalservice.eu/</a:t>
            </a:r>
          </a:p>
        </p:txBody>
      </p:sp>
    </p:spTree>
    <p:extLst>
      <p:ext uri="{BB962C8B-B14F-4D97-AF65-F5344CB8AC3E}">
        <p14:creationId xmlns:p14="http://schemas.microsoft.com/office/powerpoint/2010/main" val="429967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Evropska</a:t>
            </a:r>
            <a:r>
              <a:rPr lang="en-GB"/>
              <a:t> </a:t>
            </a:r>
            <a:r>
              <a:rPr lang="en-GB" err="1"/>
              <a:t>geološka</a:t>
            </a:r>
            <a:r>
              <a:rPr lang="en-GB"/>
              <a:t> </a:t>
            </a:r>
            <a:r>
              <a:rPr lang="en-GB" err="1"/>
              <a:t>podatkovna</a:t>
            </a:r>
            <a:r>
              <a:rPr lang="en-GB"/>
              <a:t> </a:t>
            </a:r>
            <a:r>
              <a:rPr lang="en-GB" err="1"/>
              <a:t>infrastruktura</a:t>
            </a:r>
            <a:r>
              <a:rPr lang="en-GB"/>
              <a:t> - EGDI</a:t>
            </a:r>
            <a:endParaRPr lang="sl-SI"/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3B87A0E-84ED-3CA2-2403-266651092492}"/>
              </a:ext>
            </a:extLst>
          </p:cNvPr>
          <p:cNvSpPr txBox="1"/>
          <p:nvPr/>
        </p:nvSpPr>
        <p:spPr>
          <a:xfrm>
            <a:off x="437792" y="6034899"/>
            <a:ext cx="4701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https://www.europe-geology.eu/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NL" dirty="0">
              <a:solidFill>
                <a:srgbClr val="0070C0"/>
              </a:solidFill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DE61F57-8FC2-39D8-EE12-4A63AA0AE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47" y="1954831"/>
            <a:ext cx="4539446" cy="194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F004B85D-73EB-DFA4-513C-915A6F58B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46" y="4525215"/>
            <a:ext cx="4539446" cy="97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E080D0B-69ED-729A-AF0E-3382B66762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358" y="1423358"/>
            <a:ext cx="6713836" cy="498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752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Evropska</a:t>
            </a:r>
            <a:r>
              <a:rPr lang="en-GB"/>
              <a:t> </a:t>
            </a:r>
            <a:r>
              <a:rPr lang="en-GB" err="1"/>
              <a:t>geološka</a:t>
            </a:r>
            <a:r>
              <a:rPr lang="en-GB"/>
              <a:t> </a:t>
            </a:r>
            <a:r>
              <a:rPr lang="en-GB" err="1"/>
              <a:t>podatkovna</a:t>
            </a:r>
            <a:r>
              <a:rPr lang="en-GB"/>
              <a:t> </a:t>
            </a:r>
            <a:r>
              <a:rPr lang="en-GB" err="1"/>
              <a:t>infrastruktura</a:t>
            </a:r>
            <a:r>
              <a:rPr lang="en-GB"/>
              <a:t> - EGDI</a:t>
            </a:r>
            <a:endParaRPr lang="sl-SI"/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4" name="CasellaDiTesto 1046">
            <a:extLst>
              <a:ext uri="{FF2B5EF4-FFF2-40B4-BE49-F238E27FC236}">
                <a16:creationId xmlns:a16="http://schemas.microsoft.com/office/drawing/2014/main" id="{FEC08A77-B676-0045-1764-1E427C1930D9}"/>
              </a:ext>
            </a:extLst>
          </p:cNvPr>
          <p:cNvSpPr txBox="1"/>
          <p:nvPr/>
        </p:nvSpPr>
        <p:spPr>
          <a:xfrm>
            <a:off x="3588085" y="2289257"/>
            <a:ext cx="317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HARMONIZIRANI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PODATKI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6" name="Immagine 1156">
            <a:extLst>
              <a:ext uri="{FF2B5EF4-FFF2-40B4-BE49-F238E27FC236}">
                <a16:creationId xmlns:a16="http://schemas.microsoft.com/office/drawing/2014/main" id="{5B4F8D85-1055-F09B-2E7F-4D36CA0B52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19349" y="1880836"/>
            <a:ext cx="1152000" cy="366199"/>
          </a:xfrm>
          <a:prstGeom prst="rect">
            <a:avLst/>
          </a:prstGeom>
        </p:spPr>
      </p:pic>
      <p:sp>
        <p:nvSpPr>
          <p:cNvPr id="11" name="Figura a mano libera 1171">
            <a:extLst>
              <a:ext uri="{FF2B5EF4-FFF2-40B4-BE49-F238E27FC236}">
                <a16:creationId xmlns:a16="http://schemas.microsoft.com/office/drawing/2014/main" id="{A0BCEABF-B229-7BAA-C001-68093CEDED18}"/>
              </a:ext>
            </a:extLst>
          </p:cNvPr>
          <p:cNvSpPr/>
          <p:nvPr/>
        </p:nvSpPr>
        <p:spPr>
          <a:xfrm>
            <a:off x="2731931" y="2026565"/>
            <a:ext cx="8372104" cy="1947553"/>
          </a:xfrm>
          <a:custGeom>
            <a:avLst/>
            <a:gdLst>
              <a:gd name="connsiteX0" fmla="*/ 0 w 8372104"/>
              <a:gd name="connsiteY0" fmla="*/ 0 h 1947553"/>
              <a:gd name="connsiteX1" fmla="*/ 4251367 w 8372104"/>
              <a:gd name="connsiteY1" fmla="*/ 320634 h 1947553"/>
              <a:gd name="connsiteX2" fmla="*/ 7588333 w 8372104"/>
              <a:gd name="connsiteY2" fmla="*/ 1330036 h 1947553"/>
              <a:gd name="connsiteX3" fmla="*/ 8372104 w 8372104"/>
              <a:gd name="connsiteY3" fmla="*/ 1947553 h 194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2104" h="1947553">
                <a:moveTo>
                  <a:pt x="0" y="0"/>
                </a:moveTo>
                <a:cubicBezTo>
                  <a:pt x="1493322" y="49480"/>
                  <a:pt x="2986645" y="98961"/>
                  <a:pt x="4251367" y="320634"/>
                </a:cubicBezTo>
                <a:cubicBezTo>
                  <a:pt x="5516089" y="542307"/>
                  <a:pt x="6901544" y="1058883"/>
                  <a:pt x="7588333" y="1330036"/>
                </a:cubicBezTo>
                <a:cubicBezTo>
                  <a:pt x="8275123" y="1601189"/>
                  <a:pt x="8323613" y="1774371"/>
                  <a:pt x="8372104" y="1947553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4">
                    <a:lumMod val="20000"/>
                    <a:lumOff val="8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4" descr="NIPP - What is INSPIRE Directive?">
            <a:extLst>
              <a:ext uri="{FF2B5EF4-FFF2-40B4-BE49-F238E27FC236}">
                <a16:creationId xmlns:a16="http://schemas.microsoft.com/office/drawing/2014/main" id="{399BEABC-D9E6-9D28-3F04-9C188E55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08" y="1610981"/>
            <a:ext cx="492604" cy="4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157">
            <a:extLst>
              <a:ext uri="{FF2B5EF4-FFF2-40B4-BE49-F238E27FC236}">
                <a16:creationId xmlns:a16="http://schemas.microsoft.com/office/drawing/2014/main" id="{809BB933-6A90-11B1-E555-1CF4B318B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765" y="1731921"/>
            <a:ext cx="1152000" cy="554128"/>
          </a:xfrm>
          <a:prstGeom prst="rect">
            <a:avLst/>
          </a:prstGeom>
        </p:spPr>
      </p:pic>
      <p:grpSp>
        <p:nvGrpSpPr>
          <p:cNvPr id="14" name="Gruppo 1059">
            <a:extLst>
              <a:ext uri="{FF2B5EF4-FFF2-40B4-BE49-F238E27FC236}">
                <a16:creationId xmlns:a16="http://schemas.microsoft.com/office/drawing/2014/main" id="{EE8F09B8-226C-B688-8ACF-24DEAD984023}"/>
              </a:ext>
            </a:extLst>
          </p:cNvPr>
          <p:cNvGrpSpPr>
            <a:grpSpLocks noChangeAspect="1"/>
          </p:cNvGrpSpPr>
          <p:nvPr/>
        </p:nvGrpSpPr>
        <p:grpSpPr>
          <a:xfrm>
            <a:off x="8260514" y="1906273"/>
            <a:ext cx="1152000" cy="876640"/>
            <a:chOff x="896894" y="2583434"/>
            <a:chExt cx="1770553" cy="1347342"/>
          </a:xfrm>
          <a:solidFill>
            <a:schemeClr val="accent1"/>
          </a:solidFill>
          <a:scene3d>
            <a:camera prst="isometricOffAxis2Top">
              <a:rot lat="18075715" lon="3207254" rev="18441448"/>
            </a:camera>
            <a:lightRig rig="threePt" dir="t"/>
          </a:scene3d>
        </p:grpSpPr>
        <p:sp>
          <p:nvSpPr>
            <p:cNvPr id="15" name="Ovale 1061">
              <a:extLst>
                <a:ext uri="{FF2B5EF4-FFF2-40B4-BE49-F238E27FC236}">
                  <a16:creationId xmlns:a16="http://schemas.microsoft.com/office/drawing/2014/main" id="{A6F37F26-AFE2-CC60-FC22-60AD9D0A95B6}"/>
                </a:ext>
              </a:extLst>
            </p:cNvPr>
            <p:cNvSpPr/>
            <p:nvPr/>
          </p:nvSpPr>
          <p:spPr>
            <a:xfrm>
              <a:off x="1283197" y="3024344"/>
              <a:ext cx="252000" cy="252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vale 1062">
              <a:extLst>
                <a:ext uri="{FF2B5EF4-FFF2-40B4-BE49-F238E27FC236}">
                  <a16:creationId xmlns:a16="http://schemas.microsoft.com/office/drawing/2014/main" id="{A050D8E3-234E-A7CA-EA8C-8026C2C3D93F}"/>
                </a:ext>
              </a:extLst>
            </p:cNvPr>
            <p:cNvSpPr/>
            <p:nvPr/>
          </p:nvSpPr>
          <p:spPr>
            <a:xfrm>
              <a:off x="1953947" y="2846907"/>
              <a:ext cx="252000" cy="252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Ovale 1063">
              <a:extLst>
                <a:ext uri="{FF2B5EF4-FFF2-40B4-BE49-F238E27FC236}">
                  <a16:creationId xmlns:a16="http://schemas.microsoft.com/office/drawing/2014/main" id="{C828822F-659A-47E3-190A-D8F1CE1453A9}"/>
                </a:ext>
              </a:extLst>
            </p:cNvPr>
            <p:cNvSpPr/>
            <p:nvPr/>
          </p:nvSpPr>
          <p:spPr>
            <a:xfrm>
              <a:off x="1821554" y="3484090"/>
              <a:ext cx="252000" cy="252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vale 1064">
              <a:extLst>
                <a:ext uri="{FF2B5EF4-FFF2-40B4-BE49-F238E27FC236}">
                  <a16:creationId xmlns:a16="http://schemas.microsoft.com/office/drawing/2014/main" id="{75AF4793-76D4-C4A4-E6BC-84D718DC761D}"/>
                </a:ext>
              </a:extLst>
            </p:cNvPr>
            <p:cNvSpPr/>
            <p:nvPr/>
          </p:nvSpPr>
          <p:spPr>
            <a:xfrm>
              <a:off x="1232454" y="2663702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vale 1065">
              <a:extLst>
                <a:ext uri="{FF2B5EF4-FFF2-40B4-BE49-F238E27FC236}">
                  <a16:creationId xmlns:a16="http://schemas.microsoft.com/office/drawing/2014/main" id="{48251BB1-9096-EA9E-27F9-D75EB2AA1574}"/>
                </a:ext>
              </a:extLst>
            </p:cNvPr>
            <p:cNvSpPr/>
            <p:nvPr/>
          </p:nvSpPr>
          <p:spPr>
            <a:xfrm>
              <a:off x="896894" y="3067873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vale 1066">
              <a:extLst>
                <a:ext uri="{FF2B5EF4-FFF2-40B4-BE49-F238E27FC236}">
                  <a16:creationId xmlns:a16="http://schemas.microsoft.com/office/drawing/2014/main" id="{10CC062E-36C3-07F3-F412-E5CD56C787CD}"/>
                </a:ext>
              </a:extLst>
            </p:cNvPr>
            <p:cNvSpPr/>
            <p:nvPr/>
          </p:nvSpPr>
          <p:spPr>
            <a:xfrm>
              <a:off x="1115409" y="3407558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vale 1067">
              <a:extLst>
                <a:ext uri="{FF2B5EF4-FFF2-40B4-BE49-F238E27FC236}">
                  <a16:creationId xmlns:a16="http://schemas.microsoft.com/office/drawing/2014/main" id="{ED9A1E8B-BADD-0154-9FCC-94D519A1AF96}"/>
                </a:ext>
              </a:extLst>
            </p:cNvPr>
            <p:cNvSpPr/>
            <p:nvPr/>
          </p:nvSpPr>
          <p:spPr>
            <a:xfrm>
              <a:off x="1499805" y="3755784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Ovale 1068">
              <a:extLst>
                <a:ext uri="{FF2B5EF4-FFF2-40B4-BE49-F238E27FC236}">
                  <a16:creationId xmlns:a16="http://schemas.microsoft.com/office/drawing/2014/main" id="{3FF5A451-8037-E39B-4EB4-13EC18A1224F}"/>
                </a:ext>
              </a:extLst>
            </p:cNvPr>
            <p:cNvSpPr/>
            <p:nvPr/>
          </p:nvSpPr>
          <p:spPr>
            <a:xfrm>
              <a:off x="1715197" y="2583434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Ovale 1069">
              <a:extLst>
                <a:ext uri="{FF2B5EF4-FFF2-40B4-BE49-F238E27FC236}">
                  <a16:creationId xmlns:a16="http://schemas.microsoft.com/office/drawing/2014/main" id="{029954E4-959D-8138-D15F-76630FE0D088}"/>
                </a:ext>
              </a:extLst>
            </p:cNvPr>
            <p:cNvSpPr/>
            <p:nvPr/>
          </p:nvSpPr>
          <p:spPr>
            <a:xfrm>
              <a:off x="2176978" y="2643876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Ovale 1070">
              <a:extLst>
                <a:ext uri="{FF2B5EF4-FFF2-40B4-BE49-F238E27FC236}">
                  <a16:creationId xmlns:a16="http://schemas.microsoft.com/office/drawing/2014/main" id="{D1F73324-7497-3361-96D4-6E1DD7C7205F}"/>
                </a:ext>
              </a:extLst>
            </p:cNvPr>
            <p:cNvSpPr/>
            <p:nvPr/>
          </p:nvSpPr>
          <p:spPr>
            <a:xfrm>
              <a:off x="2523447" y="2982349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Ovale 1071">
              <a:extLst>
                <a:ext uri="{FF2B5EF4-FFF2-40B4-BE49-F238E27FC236}">
                  <a16:creationId xmlns:a16="http://schemas.microsoft.com/office/drawing/2014/main" id="{3F3EF98C-41D5-4CD6-5894-EA0B34274C66}"/>
                </a:ext>
              </a:extLst>
            </p:cNvPr>
            <p:cNvSpPr/>
            <p:nvPr/>
          </p:nvSpPr>
          <p:spPr>
            <a:xfrm>
              <a:off x="2190789" y="3263451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6" name="Connettore 1 1072">
              <a:extLst>
                <a:ext uri="{FF2B5EF4-FFF2-40B4-BE49-F238E27FC236}">
                  <a16:creationId xmlns:a16="http://schemas.microsoft.com/office/drawing/2014/main" id="{5F244C81-88B7-9C4D-7CFA-2613C85A543D}"/>
                </a:ext>
              </a:extLst>
            </p:cNvPr>
            <p:cNvCxnSpPr>
              <a:stCxn id="17" idx="1"/>
              <a:endCxn id="15" idx="5"/>
            </p:cNvCxnSpPr>
            <p:nvPr/>
          </p:nvCxnSpPr>
          <p:spPr>
            <a:xfrm flipH="1" flipV="1">
              <a:off x="1498292" y="3239439"/>
              <a:ext cx="360167" cy="281556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ttore 1 1073">
              <a:extLst>
                <a:ext uri="{FF2B5EF4-FFF2-40B4-BE49-F238E27FC236}">
                  <a16:creationId xmlns:a16="http://schemas.microsoft.com/office/drawing/2014/main" id="{84FB1919-4338-19BC-5D84-FE68F0F69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3985" y="3239439"/>
              <a:ext cx="132693" cy="177263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ttore 1 1074">
              <a:extLst>
                <a:ext uri="{FF2B5EF4-FFF2-40B4-BE49-F238E27FC236}">
                  <a16:creationId xmlns:a16="http://schemas.microsoft.com/office/drawing/2014/main" id="{A85B1AAB-F835-BBA7-B62D-DA5770E8676C}"/>
                </a:ext>
              </a:extLst>
            </p:cNvPr>
            <p:cNvCxnSpPr>
              <a:cxnSpLocks/>
              <a:stCxn id="19" idx="6"/>
              <a:endCxn id="15" idx="2"/>
            </p:cNvCxnSpPr>
            <p:nvPr/>
          </p:nvCxnSpPr>
          <p:spPr>
            <a:xfrm>
              <a:off x="1040894" y="3139873"/>
              <a:ext cx="242303" cy="10471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ttore 1 1075">
              <a:extLst>
                <a:ext uri="{FF2B5EF4-FFF2-40B4-BE49-F238E27FC236}">
                  <a16:creationId xmlns:a16="http://schemas.microsoft.com/office/drawing/2014/main" id="{226FEAA0-93CA-E148-3852-5ECEA0F75E0A}"/>
                </a:ext>
              </a:extLst>
            </p:cNvPr>
            <p:cNvCxnSpPr>
              <a:cxnSpLocks/>
            </p:cNvCxnSpPr>
            <p:nvPr/>
          </p:nvCxnSpPr>
          <p:spPr>
            <a:xfrm>
              <a:off x="1313598" y="2780270"/>
              <a:ext cx="110578" cy="351786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ttore 1 1076">
              <a:extLst>
                <a:ext uri="{FF2B5EF4-FFF2-40B4-BE49-F238E27FC236}">
                  <a16:creationId xmlns:a16="http://schemas.microsoft.com/office/drawing/2014/main" id="{3BF3D271-18BC-4B44-A6A1-C139FB633612}"/>
                </a:ext>
              </a:extLst>
            </p:cNvPr>
            <p:cNvCxnSpPr>
              <a:cxnSpLocks/>
              <a:stCxn id="15" idx="7"/>
              <a:endCxn id="16" idx="2"/>
            </p:cNvCxnSpPr>
            <p:nvPr/>
          </p:nvCxnSpPr>
          <p:spPr>
            <a:xfrm flipV="1">
              <a:off x="1498292" y="2972907"/>
              <a:ext cx="455655" cy="88342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ttore 1 1077">
              <a:extLst>
                <a:ext uri="{FF2B5EF4-FFF2-40B4-BE49-F238E27FC236}">
                  <a16:creationId xmlns:a16="http://schemas.microsoft.com/office/drawing/2014/main" id="{1338C9A4-349F-E735-1DE5-0011FFB3BF8F}"/>
                </a:ext>
              </a:extLst>
            </p:cNvPr>
            <p:cNvCxnSpPr>
              <a:cxnSpLocks/>
              <a:stCxn id="21" idx="3"/>
              <a:endCxn id="17" idx="7"/>
            </p:cNvCxnSpPr>
            <p:nvPr/>
          </p:nvCxnSpPr>
          <p:spPr>
            <a:xfrm flipV="1">
              <a:off x="1520893" y="3520995"/>
              <a:ext cx="515756" cy="357701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Ovale 1078">
              <a:extLst>
                <a:ext uri="{FF2B5EF4-FFF2-40B4-BE49-F238E27FC236}">
                  <a16:creationId xmlns:a16="http://schemas.microsoft.com/office/drawing/2014/main" id="{CE14EE28-7033-2BE2-3378-56AC140EED9E}"/>
                </a:ext>
              </a:extLst>
            </p:cNvPr>
            <p:cNvSpPr/>
            <p:nvPr/>
          </p:nvSpPr>
          <p:spPr>
            <a:xfrm>
              <a:off x="2163447" y="3786776"/>
              <a:ext cx="144000" cy="144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3" name="Connettore 1 1079">
              <a:extLst>
                <a:ext uri="{FF2B5EF4-FFF2-40B4-BE49-F238E27FC236}">
                  <a16:creationId xmlns:a16="http://schemas.microsoft.com/office/drawing/2014/main" id="{9DAB9293-F306-4DD9-9F3F-8B2C6D0769F2}"/>
                </a:ext>
              </a:extLst>
            </p:cNvPr>
            <p:cNvCxnSpPr>
              <a:cxnSpLocks/>
              <a:stCxn id="16" idx="1"/>
              <a:endCxn id="22" idx="1"/>
            </p:cNvCxnSpPr>
            <p:nvPr/>
          </p:nvCxnSpPr>
          <p:spPr>
            <a:xfrm flipH="1" flipV="1">
              <a:off x="1736285" y="2604522"/>
              <a:ext cx="254567" cy="27929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ttore 1 1080">
              <a:extLst>
                <a:ext uri="{FF2B5EF4-FFF2-40B4-BE49-F238E27FC236}">
                  <a16:creationId xmlns:a16="http://schemas.microsoft.com/office/drawing/2014/main" id="{A1AEE326-32E2-65BC-6505-79142CC3953A}"/>
                </a:ext>
              </a:extLst>
            </p:cNvPr>
            <p:cNvCxnSpPr>
              <a:cxnSpLocks/>
              <a:stCxn id="25" idx="5"/>
              <a:endCxn id="16" idx="1"/>
            </p:cNvCxnSpPr>
            <p:nvPr/>
          </p:nvCxnSpPr>
          <p:spPr>
            <a:xfrm flipH="1" flipV="1">
              <a:off x="1990852" y="2883812"/>
              <a:ext cx="322849" cy="502551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nettore 1 1081">
              <a:extLst>
                <a:ext uri="{FF2B5EF4-FFF2-40B4-BE49-F238E27FC236}">
                  <a16:creationId xmlns:a16="http://schemas.microsoft.com/office/drawing/2014/main" id="{8328094E-8E09-A531-FBEE-34DFC19CDA4F}"/>
                </a:ext>
              </a:extLst>
            </p:cNvPr>
            <p:cNvCxnSpPr>
              <a:cxnSpLocks/>
              <a:endCxn id="23" idx="7"/>
            </p:cNvCxnSpPr>
            <p:nvPr/>
          </p:nvCxnSpPr>
          <p:spPr>
            <a:xfrm flipV="1">
              <a:off x="2072860" y="2664964"/>
              <a:ext cx="227030" cy="317385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nettore 1 1082">
              <a:extLst>
                <a:ext uri="{FF2B5EF4-FFF2-40B4-BE49-F238E27FC236}">
                  <a16:creationId xmlns:a16="http://schemas.microsoft.com/office/drawing/2014/main" id="{9821F0E2-E3D5-9101-921A-40E82B8DCB08}"/>
                </a:ext>
              </a:extLst>
            </p:cNvPr>
            <p:cNvCxnSpPr>
              <a:cxnSpLocks/>
              <a:stCxn id="24" idx="2"/>
              <a:endCxn id="16" idx="2"/>
            </p:cNvCxnSpPr>
            <p:nvPr/>
          </p:nvCxnSpPr>
          <p:spPr>
            <a:xfrm flipH="1" flipV="1">
              <a:off x="1953947" y="2972907"/>
              <a:ext cx="569500" cy="81442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nettore 1 1083">
              <a:extLst>
                <a:ext uri="{FF2B5EF4-FFF2-40B4-BE49-F238E27FC236}">
                  <a16:creationId xmlns:a16="http://schemas.microsoft.com/office/drawing/2014/main" id="{9D35FA65-F55D-CFA9-0A71-FB6E39FF7E1B}"/>
                </a:ext>
              </a:extLst>
            </p:cNvPr>
            <p:cNvCxnSpPr>
              <a:cxnSpLocks/>
            </p:cNvCxnSpPr>
            <p:nvPr/>
          </p:nvCxnSpPr>
          <p:spPr>
            <a:xfrm>
              <a:off x="1965139" y="3618531"/>
              <a:ext cx="275500" cy="236293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CasellaDiTesto 1168">
            <a:extLst>
              <a:ext uri="{FF2B5EF4-FFF2-40B4-BE49-F238E27FC236}">
                <a16:creationId xmlns:a16="http://schemas.microsoft.com/office/drawing/2014/main" id="{ED40D9A9-DA91-D6BE-90AF-15998AFD1ABC}"/>
              </a:ext>
            </a:extLst>
          </p:cNvPr>
          <p:cNvSpPr txBox="1"/>
          <p:nvPr/>
        </p:nvSpPr>
        <p:spPr>
          <a:xfrm>
            <a:off x="6329217" y="1634432"/>
            <a:ext cx="156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WFS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590D7E36-63F2-6FC9-EDF3-B957C18FA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722" y="1720570"/>
            <a:ext cx="1498533" cy="866784"/>
          </a:xfrm>
          <a:prstGeom prst="rect">
            <a:avLst/>
          </a:prstGeom>
        </p:spPr>
      </p:pic>
      <p:sp>
        <p:nvSpPr>
          <p:cNvPr id="40" name="CasellaDiTesto 1086">
            <a:extLst>
              <a:ext uri="{FF2B5EF4-FFF2-40B4-BE49-F238E27FC236}">
                <a16:creationId xmlns:a16="http://schemas.microsoft.com/office/drawing/2014/main" id="{3276D806-D591-2843-2458-CC41B4FAEE9A}"/>
              </a:ext>
            </a:extLst>
          </p:cNvPr>
          <p:cNvSpPr txBox="1"/>
          <p:nvPr/>
        </p:nvSpPr>
        <p:spPr>
          <a:xfrm>
            <a:off x="9775196" y="4695118"/>
            <a:ext cx="221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HARMONIZIRANI EVROPSKI</a:t>
            </a:r>
          </a:p>
          <a:p>
            <a:pPr algn="ctr"/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PODATKI</a:t>
            </a:r>
          </a:p>
        </p:txBody>
      </p:sp>
      <p:pic>
        <p:nvPicPr>
          <p:cNvPr id="41" name="Picture 6" descr="Data Collection Icon - Download in Colored Outline Style">
            <a:extLst>
              <a:ext uri="{FF2B5EF4-FFF2-40B4-BE49-F238E27FC236}">
                <a16:creationId xmlns:a16="http://schemas.microsoft.com/office/drawing/2014/main" id="{2C0E81B7-6913-17F7-5D6A-1011C8CC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559" y="2286049"/>
            <a:ext cx="507227" cy="5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FAE83771-DDF2-BCD6-521C-0B5EDC9BD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4661" y="3846908"/>
            <a:ext cx="865793" cy="856720"/>
          </a:xfrm>
          <a:prstGeom prst="rect">
            <a:avLst/>
          </a:prstGeom>
        </p:spPr>
      </p:pic>
      <p:sp>
        <p:nvSpPr>
          <p:cNvPr id="43" name="CasellaDiTesto 1046">
            <a:extLst>
              <a:ext uri="{FF2B5EF4-FFF2-40B4-BE49-F238E27FC236}">
                <a16:creationId xmlns:a16="http://schemas.microsoft.com/office/drawing/2014/main" id="{F7856833-015B-65CC-F10C-085180AB23A1}"/>
              </a:ext>
            </a:extLst>
          </p:cNvPr>
          <p:cNvSpPr txBox="1"/>
          <p:nvPr/>
        </p:nvSpPr>
        <p:spPr>
          <a:xfrm>
            <a:off x="6792358" y="2930794"/>
            <a:ext cx="266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INTEROPERABILNI</a:t>
            </a:r>
          </a:p>
          <a:p>
            <a:pPr algn="ctr">
              <a:defRPr/>
            </a:pPr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PODATKI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4" name="Elemento grafico 1165" descr="Badge Segui con riempimento a tinta unita">
            <a:extLst>
              <a:ext uri="{FF2B5EF4-FFF2-40B4-BE49-F238E27FC236}">
                <a16:creationId xmlns:a16="http://schemas.microsoft.com/office/drawing/2014/main" id="{E6E973F5-2CEC-0456-E14F-6DD2232B5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3738" y="1780702"/>
            <a:ext cx="540000" cy="540000"/>
          </a:xfrm>
          <a:prstGeom prst="rect">
            <a:avLst/>
          </a:prstGeom>
        </p:spPr>
      </p:pic>
      <p:pic>
        <p:nvPicPr>
          <p:cNvPr id="45" name="Elemento grafico 1166" descr="Badge Segui con riempimento a tinta unita">
            <a:extLst>
              <a:ext uri="{FF2B5EF4-FFF2-40B4-BE49-F238E27FC236}">
                <a16:creationId xmlns:a16="http://schemas.microsoft.com/office/drawing/2014/main" id="{2EAB5F3A-E3FA-D4BB-43CF-856C86360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2358" y="2098842"/>
            <a:ext cx="540000" cy="540000"/>
          </a:xfrm>
          <a:prstGeom prst="rect">
            <a:avLst/>
          </a:prstGeom>
        </p:spPr>
      </p:pic>
      <p:pic>
        <p:nvPicPr>
          <p:cNvPr id="46" name="Elemento grafico 1167" descr="Badge Segui con riempimento a tinta unita">
            <a:extLst>
              <a:ext uri="{FF2B5EF4-FFF2-40B4-BE49-F238E27FC236}">
                <a16:creationId xmlns:a16="http://schemas.microsoft.com/office/drawing/2014/main" id="{48CB055E-675E-5C66-0DF4-B39EEC84B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2747" y="3066816"/>
            <a:ext cx="540000" cy="540000"/>
          </a:xfrm>
          <a:prstGeom prst="rect">
            <a:avLst/>
          </a:prstGeom>
        </p:spPr>
      </p:pic>
      <p:sp>
        <p:nvSpPr>
          <p:cNvPr id="47" name="CasellaDiTesto 1170">
            <a:extLst>
              <a:ext uri="{FF2B5EF4-FFF2-40B4-BE49-F238E27FC236}">
                <a16:creationId xmlns:a16="http://schemas.microsoft.com/office/drawing/2014/main" id="{2AF85C15-87D4-4100-2C2A-F2C2A314C490}"/>
              </a:ext>
            </a:extLst>
          </p:cNvPr>
          <p:cNvSpPr txBox="1"/>
          <p:nvPr/>
        </p:nvSpPr>
        <p:spPr>
          <a:xfrm>
            <a:off x="9579228" y="2745154"/>
            <a:ext cx="129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Harvesting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CasellaDiTesto 1169">
            <a:extLst>
              <a:ext uri="{FF2B5EF4-FFF2-40B4-BE49-F238E27FC236}">
                <a16:creationId xmlns:a16="http://schemas.microsoft.com/office/drawing/2014/main" id="{C28CCEE9-005A-2852-0696-43A773B91FEB}"/>
              </a:ext>
            </a:extLst>
          </p:cNvPr>
          <p:cNvSpPr txBox="1"/>
          <p:nvPr/>
        </p:nvSpPr>
        <p:spPr>
          <a:xfrm>
            <a:off x="2319300" y="1478218"/>
            <a:ext cx="1815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Harmonizacija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CasellaDiTesto 1032">
            <a:extLst>
              <a:ext uri="{FF2B5EF4-FFF2-40B4-BE49-F238E27FC236}">
                <a16:creationId xmlns:a16="http://schemas.microsoft.com/office/drawing/2014/main" id="{2281B614-3CC2-3618-2C0C-31F95D525730}"/>
              </a:ext>
            </a:extLst>
          </p:cNvPr>
          <p:cNvSpPr txBox="1"/>
          <p:nvPr/>
        </p:nvSpPr>
        <p:spPr>
          <a:xfrm>
            <a:off x="430174" y="2345890"/>
            <a:ext cx="302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PODATKI POSAMEZNIH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ORGANIZACIJ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50" name="Slika 49">
            <a:extLst>
              <a:ext uri="{FF2B5EF4-FFF2-40B4-BE49-F238E27FC236}">
                <a16:creationId xmlns:a16="http://schemas.microsoft.com/office/drawing/2014/main" id="{54FC8316-D59C-8393-1912-D34A4EE1B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8811" y="3910248"/>
            <a:ext cx="4233058" cy="213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Slika 51">
            <a:extLst>
              <a:ext uri="{FF2B5EF4-FFF2-40B4-BE49-F238E27FC236}">
                <a16:creationId xmlns:a16="http://schemas.microsoft.com/office/drawing/2014/main" id="{96FB9BFC-916D-32BF-66D7-CCED773BB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193" y="3064683"/>
            <a:ext cx="4681519" cy="257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312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Evropska</a:t>
            </a:r>
            <a:r>
              <a:rPr lang="en-GB"/>
              <a:t> </a:t>
            </a:r>
            <a:r>
              <a:rPr lang="en-GB" err="1"/>
              <a:t>geološka</a:t>
            </a:r>
            <a:r>
              <a:rPr lang="en-GB"/>
              <a:t> </a:t>
            </a:r>
            <a:r>
              <a:rPr lang="en-GB" err="1"/>
              <a:t>podatkovna</a:t>
            </a:r>
            <a:r>
              <a:rPr lang="en-GB"/>
              <a:t> </a:t>
            </a:r>
            <a:r>
              <a:rPr lang="en-GB" err="1"/>
              <a:t>infrastruktura</a:t>
            </a:r>
            <a:r>
              <a:rPr lang="en-GB"/>
              <a:t> - EGDI</a:t>
            </a:r>
            <a:endParaRPr lang="sl-SI"/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7" name="Slika 6" descr="Slika, ki vsebuje besede besedilo, posnetek zaslona, diagram, oblikovanje&#10;&#10;Opis je samodejno ustvarjen">
            <a:extLst>
              <a:ext uri="{FF2B5EF4-FFF2-40B4-BE49-F238E27FC236}">
                <a16:creationId xmlns:a16="http://schemas.microsoft.com/office/drawing/2014/main" id="{5EFF2BB8-A1C9-C60D-83AF-377C6BF9E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5690" y="3639298"/>
            <a:ext cx="4017035" cy="234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3BC5917-61D8-25F8-609B-A020B48E8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565" y="1846674"/>
            <a:ext cx="1248894" cy="775940"/>
          </a:xfrm>
          <a:prstGeom prst="rect">
            <a:avLst/>
          </a:prstGeom>
        </p:spPr>
      </p:pic>
      <p:sp>
        <p:nvSpPr>
          <p:cNvPr id="9" name="Figura a mano libera 1171">
            <a:extLst>
              <a:ext uri="{FF2B5EF4-FFF2-40B4-BE49-F238E27FC236}">
                <a16:creationId xmlns:a16="http://schemas.microsoft.com/office/drawing/2014/main" id="{90322FAB-B457-2B31-B05C-0A29F10B9DB4}"/>
              </a:ext>
            </a:extLst>
          </p:cNvPr>
          <p:cNvSpPr/>
          <p:nvPr/>
        </p:nvSpPr>
        <p:spPr>
          <a:xfrm>
            <a:off x="2731931" y="2026565"/>
            <a:ext cx="8372104" cy="1947553"/>
          </a:xfrm>
          <a:custGeom>
            <a:avLst/>
            <a:gdLst>
              <a:gd name="connsiteX0" fmla="*/ 0 w 8372104"/>
              <a:gd name="connsiteY0" fmla="*/ 0 h 1947553"/>
              <a:gd name="connsiteX1" fmla="*/ 4251367 w 8372104"/>
              <a:gd name="connsiteY1" fmla="*/ 320634 h 1947553"/>
              <a:gd name="connsiteX2" fmla="*/ 7588333 w 8372104"/>
              <a:gd name="connsiteY2" fmla="*/ 1330036 h 1947553"/>
              <a:gd name="connsiteX3" fmla="*/ 8372104 w 8372104"/>
              <a:gd name="connsiteY3" fmla="*/ 1947553 h 194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2104" h="1947553">
                <a:moveTo>
                  <a:pt x="0" y="0"/>
                </a:moveTo>
                <a:cubicBezTo>
                  <a:pt x="1493322" y="49480"/>
                  <a:pt x="2986645" y="98961"/>
                  <a:pt x="4251367" y="320634"/>
                </a:cubicBezTo>
                <a:cubicBezTo>
                  <a:pt x="5516089" y="542307"/>
                  <a:pt x="6901544" y="1058883"/>
                  <a:pt x="7588333" y="1330036"/>
                </a:cubicBezTo>
                <a:cubicBezTo>
                  <a:pt x="8275123" y="1601189"/>
                  <a:pt x="8323613" y="1774371"/>
                  <a:pt x="8372104" y="1947553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4">
                    <a:lumMod val="20000"/>
                    <a:lumOff val="8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asellaDiTesto 1032">
            <a:extLst>
              <a:ext uri="{FF2B5EF4-FFF2-40B4-BE49-F238E27FC236}">
                <a16:creationId xmlns:a16="http://schemas.microsoft.com/office/drawing/2014/main" id="{8200FF6C-57FC-D72F-15A4-47BFC4175E4B}"/>
              </a:ext>
            </a:extLst>
          </p:cNvPr>
          <p:cNvSpPr txBox="1"/>
          <p:nvPr/>
        </p:nvSpPr>
        <p:spPr>
          <a:xfrm>
            <a:off x="3951961" y="2260814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POSAMEZNI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3D MODELI</a:t>
            </a:r>
          </a:p>
        </p:txBody>
      </p:sp>
      <p:sp>
        <p:nvSpPr>
          <p:cNvPr id="51" name="CasellaDiTesto 1046">
            <a:extLst>
              <a:ext uri="{FF2B5EF4-FFF2-40B4-BE49-F238E27FC236}">
                <a16:creationId xmlns:a16="http://schemas.microsoft.com/office/drawing/2014/main" id="{6C41E1A6-B13F-9A65-7797-20A1A04DA337}"/>
              </a:ext>
            </a:extLst>
          </p:cNvPr>
          <p:cNvSpPr txBox="1"/>
          <p:nvPr/>
        </p:nvSpPr>
        <p:spPr>
          <a:xfrm>
            <a:off x="7126813" y="2874955"/>
            <a:ext cx="252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INTEROPERABILNI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3D PODATKI</a:t>
            </a:r>
          </a:p>
        </p:txBody>
      </p:sp>
      <p:pic>
        <p:nvPicPr>
          <p:cNvPr id="52" name="Elemento grafico 1165" descr="Badge Segui con riempimento a tinta unita">
            <a:extLst>
              <a:ext uri="{FF2B5EF4-FFF2-40B4-BE49-F238E27FC236}">
                <a16:creationId xmlns:a16="http://schemas.microsoft.com/office/drawing/2014/main" id="{7F2894B3-932B-A845-8FC0-230DD5942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3738" y="1780702"/>
            <a:ext cx="540000" cy="540000"/>
          </a:xfrm>
          <a:prstGeom prst="rect">
            <a:avLst/>
          </a:prstGeom>
        </p:spPr>
      </p:pic>
      <p:pic>
        <p:nvPicPr>
          <p:cNvPr id="53" name="Elemento grafico 1166" descr="Badge Segui con riempimento a tinta unita">
            <a:extLst>
              <a:ext uri="{FF2B5EF4-FFF2-40B4-BE49-F238E27FC236}">
                <a16:creationId xmlns:a16="http://schemas.microsoft.com/office/drawing/2014/main" id="{40356E2F-0F9F-9DDB-13E8-F2E0014A0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2358" y="2098842"/>
            <a:ext cx="540000" cy="540000"/>
          </a:xfrm>
          <a:prstGeom prst="rect">
            <a:avLst/>
          </a:prstGeom>
        </p:spPr>
      </p:pic>
      <p:pic>
        <p:nvPicPr>
          <p:cNvPr id="54" name="Elemento grafico 1167" descr="Badge Segui con riempimento a tinta unita">
            <a:extLst>
              <a:ext uri="{FF2B5EF4-FFF2-40B4-BE49-F238E27FC236}">
                <a16:creationId xmlns:a16="http://schemas.microsoft.com/office/drawing/2014/main" id="{DB83DDC2-36AF-9942-E348-27E1617DE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2747" y="3066816"/>
            <a:ext cx="540000" cy="540000"/>
          </a:xfrm>
          <a:prstGeom prst="rect">
            <a:avLst/>
          </a:prstGeom>
        </p:spPr>
      </p:pic>
      <p:sp>
        <p:nvSpPr>
          <p:cNvPr id="55" name="CasellaDiTesto 1170">
            <a:extLst>
              <a:ext uri="{FF2B5EF4-FFF2-40B4-BE49-F238E27FC236}">
                <a16:creationId xmlns:a16="http://schemas.microsoft.com/office/drawing/2014/main" id="{00A82CB1-4F50-CE2A-B9C6-88E581840F28}"/>
              </a:ext>
            </a:extLst>
          </p:cNvPr>
          <p:cNvSpPr txBox="1"/>
          <p:nvPr/>
        </p:nvSpPr>
        <p:spPr>
          <a:xfrm>
            <a:off x="9579228" y="2745154"/>
            <a:ext cx="129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Prikaz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CasellaDiTesto 1086">
            <a:extLst>
              <a:ext uri="{FF2B5EF4-FFF2-40B4-BE49-F238E27FC236}">
                <a16:creationId xmlns:a16="http://schemas.microsoft.com/office/drawing/2014/main" id="{5DFF000D-E790-1293-2A9E-025E9451AB5A}"/>
              </a:ext>
            </a:extLst>
          </p:cNvPr>
          <p:cNvSpPr txBox="1"/>
          <p:nvPr/>
        </p:nvSpPr>
        <p:spPr>
          <a:xfrm>
            <a:off x="9579228" y="3887065"/>
            <a:ext cx="276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001489"/>
                </a:solidFill>
                <a:latin typeface="Bookman Old Style" panose="02050604050505020204" pitchFamily="18" charset="0"/>
              </a:rPr>
              <a:t>RAZLIČNI 3D PREGLEDOVALNIKI</a:t>
            </a:r>
          </a:p>
        </p:txBody>
      </p:sp>
      <p:pic>
        <p:nvPicPr>
          <p:cNvPr id="57" name="Slika 56" descr="Slika, ki vsebuje besede besedilo, posnetek zaslona, diagram, zemljevid&#10;&#10;Opis je samodejno ustvarjen">
            <a:extLst>
              <a:ext uri="{FF2B5EF4-FFF2-40B4-BE49-F238E27FC236}">
                <a16:creationId xmlns:a16="http://schemas.microsoft.com/office/drawing/2014/main" id="{2D700A9F-48B1-1F3D-73AE-6BCD607FDC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8" y="3429000"/>
            <a:ext cx="3719888" cy="161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Slika 57">
            <a:extLst>
              <a:ext uri="{FF2B5EF4-FFF2-40B4-BE49-F238E27FC236}">
                <a16:creationId xmlns:a16="http://schemas.microsoft.com/office/drawing/2014/main" id="{8DAE298B-0520-A1C1-F430-566C1CF13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931" y="4814646"/>
            <a:ext cx="3809152" cy="174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CasellaDiTesto 1169">
            <a:extLst>
              <a:ext uri="{FF2B5EF4-FFF2-40B4-BE49-F238E27FC236}">
                <a16:creationId xmlns:a16="http://schemas.microsoft.com/office/drawing/2014/main" id="{86989425-4B5C-7EA0-A0C9-8B2B29185531}"/>
              </a:ext>
            </a:extLst>
          </p:cNvPr>
          <p:cNvSpPr txBox="1"/>
          <p:nvPr/>
        </p:nvSpPr>
        <p:spPr>
          <a:xfrm>
            <a:off x="5557685" y="1488939"/>
            <a:ext cx="2856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Uvoz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v EGDI 3D </a:t>
            </a:r>
            <a:r>
              <a:rPr kumimoji="0" lang="en-GB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bazo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0" name="Picture 8" descr="Gis, layers, map icon - Free download on Iconfinder">
            <a:extLst>
              <a:ext uri="{FF2B5EF4-FFF2-40B4-BE49-F238E27FC236}">
                <a16:creationId xmlns:a16="http://schemas.microsoft.com/office/drawing/2014/main" id="{386F148F-82DB-724D-34AC-6D637C5D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2" y="1527578"/>
            <a:ext cx="953622" cy="9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sellaDiTesto 1169">
            <a:extLst>
              <a:ext uri="{FF2B5EF4-FFF2-40B4-BE49-F238E27FC236}">
                <a16:creationId xmlns:a16="http://schemas.microsoft.com/office/drawing/2014/main" id="{B18E87A4-753A-FFAF-37ED-5F6CD26A1BE0}"/>
              </a:ext>
            </a:extLst>
          </p:cNvPr>
          <p:cNvSpPr txBox="1"/>
          <p:nvPr/>
        </p:nvSpPr>
        <p:spPr>
          <a:xfrm>
            <a:off x="2319300" y="1478218"/>
            <a:ext cx="1815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3D </a:t>
            </a:r>
            <a:r>
              <a:rPr kumimoji="0" lang="en-GB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modeliranje</a:t>
            </a:r>
            <a:endParaRPr kumimoji="0" 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CasellaDiTesto 1032">
            <a:extLst>
              <a:ext uri="{FF2B5EF4-FFF2-40B4-BE49-F238E27FC236}">
                <a16:creationId xmlns:a16="http://schemas.microsoft.com/office/drawing/2014/main" id="{1930878E-916C-0D72-21FA-A69DD0535743}"/>
              </a:ext>
            </a:extLst>
          </p:cNvPr>
          <p:cNvSpPr txBox="1"/>
          <p:nvPr/>
        </p:nvSpPr>
        <p:spPr>
          <a:xfrm>
            <a:off x="1241022" y="242018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2D KARTE</a:t>
            </a:r>
          </a:p>
        </p:txBody>
      </p:sp>
      <p:pic>
        <p:nvPicPr>
          <p:cNvPr id="63" name="Immagine 1157">
            <a:extLst>
              <a:ext uri="{FF2B5EF4-FFF2-40B4-BE49-F238E27FC236}">
                <a16:creationId xmlns:a16="http://schemas.microsoft.com/office/drawing/2014/main" id="{1DAB011D-D821-2C5D-0CFB-C389FDC4E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672" y="1535041"/>
            <a:ext cx="1152000" cy="5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40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European Plate Observing System - EPOS</a:t>
            </a:r>
            <a:endParaRPr lang="sl-SI"/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60E1C2E8-0ADF-DE05-2B51-428F7A24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1E019CE-F88D-8129-5991-6686F178F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664" y="4075292"/>
            <a:ext cx="4147335" cy="273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0D1F364-E10D-6D82-0AB1-A8B6750686BC}"/>
              </a:ext>
            </a:extLst>
          </p:cNvPr>
          <p:cNvSpPr txBox="1"/>
          <p:nvPr/>
        </p:nvSpPr>
        <p:spPr>
          <a:xfrm>
            <a:off x="632867" y="6035040"/>
            <a:ext cx="2841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https://www.epos-eu.org/</a:t>
            </a:r>
            <a:endParaRPr lang="en-SI">
              <a:solidFill>
                <a:srgbClr val="0070C0"/>
              </a:solidFill>
            </a:endParaRPr>
          </a:p>
        </p:txBody>
      </p:sp>
      <p:sp>
        <p:nvSpPr>
          <p:cNvPr id="16" name="Ograda vsebine 1">
            <a:extLst>
              <a:ext uri="{FF2B5EF4-FFF2-40B4-BE49-F238E27FC236}">
                <a16:creationId xmlns:a16="http://schemas.microsoft.com/office/drawing/2014/main" id="{927CEE8F-52B8-22BA-3264-35486877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  <a:ln w="3175" cmpd="sng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/>
              <a:t>Evropska</a:t>
            </a:r>
            <a:r>
              <a:rPr lang="en-GB" dirty="0"/>
              <a:t> </a:t>
            </a:r>
            <a:r>
              <a:rPr lang="en-GB" dirty="0" err="1"/>
              <a:t>raziskovalna</a:t>
            </a:r>
            <a:r>
              <a:rPr lang="en-GB" dirty="0"/>
              <a:t> </a:t>
            </a:r>
            <a:r>
              <a:rPr lang="en-GB" dirty="0" err="1"/>
              <a:t>infrastruktura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geoznanosti - </a:t>
            </a:r>
            <a:r>
              <a:rPr lang="en-GB" dirty="0" err="1"/>
              <a:t>dolgoročno</a:t>
            </a:r>
            <a:r>
              <a:rPr lang="en-GB" dirty="0"/>
              <a:t> </a:t>
            </a:r>
            <a:r>
              <a:rPr lang="en-GB" dirty="0" err="1"/>
              <a:t>spremljanje</a:t>
            </a:r>
            <a:r>
              <a:rPr lang="en-GB" dirty="0"/>
              <a:t> </a:t>
            </a:r>
            <a:r>
              <a:rPr lang="en-GB" dirty="0" err="1"/>
              <a:t>procesov</a:t>
            </a:r>
            <a:r>
              <a:rPr lang="en-GB" dirty="0"/>
              <a:t> s </a:t>
            </a:r>
            <a:r>
              <a:rPr lang="en-GB" dirty="0" err="1"/>
              <a:t>področja</a:t>
            </a:r>
            <a:r>
              <a:rPr lang="en-GB" dirty="0"/>
              <a:t> </a:t>
            </a:r>
            <a:r>
              <a:rPr lang="en-GB" dirty="0" err="1"/>
              <a:t>geologije</a:t>
            </a:r>
            <a:r>
              <a:rPr lang="en-GB" dirty="0"/>
              <a:t>, </a:t>
            </a:r>
            <a:r>
              <a:rPr lang="en-GB" dirty="0" err="1"/>
              <a:t>tektonike</a:t>
            </a:r>
            <a:r>
              <a:rPr lang="en-GB" dirty="0"/>
              <a:t>, </a:t>
            </a:r>
            <a:r>
              <a:rPr lang="en-GB" dirty="0" err="1"/>
              <a:t>geokemije</a:t>
            </a:r>
            <a:r>
              <a:rPr lang="en-GB" dirty="0"/>
              <a:t>, </a:t>
            </a:r>
            <a:r>
              <a:rPr lang="en-GB" dirty="0" err="1"/>
              <a:t>seizmologije</a:t>
            </a:r>
            <a:r>
              <a:rPr lang="en-GB" dirty="0"/>
              <a:t>, </a:t>
            </a:r>
            <a:r>
              <a:rPr lang="en-GB" dirty="0" err="1"/>
              <a:t>geodezije</a:t>
            </a:r>
            <a:r>
              <a:rPr lang="en-GB" dirty="0"/>
              <a:t> in </a:t>
            </a:r>
            <a:r>
              <a:rPr lang="en-GB" dirty="0" err="1"/>
              <a:t>vulkanologije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območju</a:t>
            </a:r>
            <a:r>
              <a:rPr lang="en-GB" dirty="0"/>
              <a:t> </a:t>
            </a:r>
            <a:r>
              <a:rPr lang="en-GB" dirty="0" err="1"/>
              <a:t>Evrope</a:t>
            </a:r>
            <a:r>
              <a:rPr lang="en-GB" dirty="0"/>
              <a:t>.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GeoZS izvaja</a:t>
            </a:r>
            <a:endParaRPr lang="en-GB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S</a:t>
            </a:r>
            <a:r>
              <a:rPr lang="sl-SI" dirty="0" err="1"/>
              <a:t>pletne</a:t>
            </a:r>
            <a:r>
              <a:rPr lang="sl-SI" dirty="0"/>
              <a:t> storitve geoloških kart</a:t>
            </a:r>
            <a:endParaRPr lang="sl-SI" dirty="0"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A</a:t>
            </a:r>
            <a:r>
              <a:rPr lang="sl-SI" dirty="0" err="1"/>
              <a:t>vtomatsko</a:t>
            </a:r>
            <a:r>
              <a:rPr lang="sl-SI" dirty="0"/>
              <a:t> izvaja</a:t>
            </a:r>
            <a:r>
              <a:rPr lang="en-GB" dirty="0" err="1"/>
              <a:t>nje</a:t>
            </a:r>
            <a:r>
              <a:rPr lang="sl-SI" dirty="0"/>
              <a:t> </a:t>
            </a:r>
            <a:r>
              <a:rPr lang="sl-SI" dirty="0" err="1"/>
              <a:t>mesečn</a:t>
            </a:r>
            <a:r>
              <a:rPr lang="en-GB" dirty="0" err="1"/>
              <a:t>ega</a:t>
            </a:r>
            <a:r>
              <a:rPr lang="sl-SI" dirty="0"/>
              <a:t> zbiranj</a:t>
            </a:r>
            <a:r>
              <a:rPr lang="en-GB" dirty="0"/>
              <a:t>a </a:t>
            </a:r>
            <a:r>
              <a:rPr lang="sl-SI" dirty="0"/>
              <a:t>(</a:t>
            </a:r>
            <a:r>
              <a:rPr lang="sl-SI" dirty="0" err="1"/>
              <a:t>harvesting</a:t>
            </a:r>
            <a:r>
              <a:rPr lang="sl-SI" dirty="0"/>
              <a:t>) podatkov 34 evropskih ponudnikov podatkov o mineralnih surovinah</a:t>
            </a:r>
            <a:r>
              <a:rPr lang="en-GB" dirty="0"/>
              <a:t>.</a:t>
            </a:r>
            <a:endParaRPr lang="sl-SI" dirty="0"/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EPOS portalu se nahajajo sledeči podatki za ozemlje Slovenije:</a:t>
            </a:r>
            <a:endParaRPr lang="sl-SI" dirty="0">
              <a:cs typeface="Calibri"/>
            </a:endParaRP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3D geološki modeli,</a:t>
            </a:r>
            <a:endParaRPr lang="sl-SI" dirty="0">
              <a:cs typeface="Calibri"/>
            </a:endParaRP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Vrtine,</a:t>
            </a:r>
            <a:endParaRPr lang="sl-SI" dirty="0">
              <a:cs typeface="Calibri"/>
            </a:endParaRP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Geološka karta,</a:t>
            </a:r>
            <a:endParaRPr lang="sl-SI" dirty="0">
              <a:cs typeface="Calibri"/>
            </a:endParaRP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sl-SI" dirty="0"/>
              <a:t>Mineralne surovine.</a:t>
            </a:r>
            <a:endParaRPr lang="sl-S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72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Zajem podatkov na terenu</a:t>
            </a:r>
          </a:p>
        </p:txBody>
      </p:sp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err="1"/>
              <a:t>ArcGIS</a:t>
            </a:r>
            <a:r>
              <a:rPr lang="sl-SI"/>
              <a:t> </a:t>
            </a:r>
            <a:r>
              <a:rPr lang="sl-SI" err="1"/>
              <a:t>Enterprise</a:t>
            </a:r>
            <a:r>
              <a:rPr lang="sl-SI"/>
              <a:t> + </a:t>
            </a:r>
            <a:r>
              <a:rPr lang="sl-SI" err="1"/>
              <a:t>ArcGIS</a:t>
            </a:r>
            <a:r>
              <a:rPr lang="sl-SI"/>
              <a:t> </a:t>
            </a:r>
            <a:r>
              <a:rPr lang="sl-SI" err="1"/>
              <a:t>Field</a:t>
            </a:r>
            <a:r>
              <a:rPr lang="sl-SI"/>
              <a:t> </a:t>
            </a:r>
            <a:r>
              <a:rPr lang="sl-SI" err="1"/>
              <a:t>Maps</a:t>
            </a:r>
            <a:endParaRPr lang="sl-SI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Podatki pripravljeni za </a:t>
            </a:r>
            <a:r>
              <a:rPr lang="sl-SI" err="1"/>
              <a:t>online</a:t>
            </a:r>
            <a:r>
              <a:rPr lang="sl-SI"/>
              <a:t> in </a:t>
            </a:r>
            <a:r>
              <a:rPr lang="sl-SI" err="1"/>
              <a:t>offline</a:t>
            </a:r>
            <a:r>
              <a:rPr lang="sl-SI"/>
              <a:t> zajem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Zajem in validacija lokacij plazov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Zajem terenskih točk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D93C05CA-4116-0E5F-CF14-9B60CAAC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C1C4B1D-1D0D-DACF-3B34-9CE4C362B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45" y="2947172"/>
            <a:ext cx="5798461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Slika 16" descr="Slika, ki vsebuje besede besedilo, posnetek zaslona, pisava, zemljevid&#10;&#10;Opis je samodejno ustvarjen">
            <a:extLst>
              <a:ext uri="{FF2B5EF4-FFF2-40B4-BE49-F238E27FC236}">
                <a16:creationId xmlns:a16="http://schemas.microsoft.com/office/drawing/2014/main" id="{A6E450DF-534C-3EA8-6448-B8F36E206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244" y="1581811"/>
            <a:ext cx="160178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 descr="Slika, ki vsebuje besede besedilo, zemljevid, posnetek zaslona, oblikovanje&#10;&#10;Opis je samodejno ustvarjen">
            <a:extLst>
              <a:ext uri="{FF2B5EF4-FFF2-40B4-BE49-F238E27FC236}">
                <a16:creationId xmlns:a16="http://schemas.microsoft.com/office/drawing/2014/main" id="{2AC12F8F-EABC-3A84-A28D-7FAA5063F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163" y="1581811"/>
            <a:ext cx="160178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Slika 18" descr="Slika, ki vsebuje besede besedilo, posnetek zaslona, pisava, številka&#10;&#10;Opis je samodejno ustvarjen">
            <a:extLst>
              <a:ext uri="{FF2B5EF4-FFF2-40B4-BE49-F238E27FC236}">
                <a16:creationId xmlns:a16="http://schemas.microsoft.com/office/drawing/2014/main" id="{06992316-0C79-3454-7B76-89D20905E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670" y="2171361"/>
            <a:ext cx="160178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, ki vsebuje besede besedilo, zemljevid, atlas&#10;&#10;Opis je samodejno ustvarjen">
            <a:extLst>
              <a:ext uri="{FF2B5EF4-FFF2-40B4-BE49-F238E27FC236}">
                <a16:creationId xmlns:a16="http://schemas.microsoft.com/office/drawing/2014/main" id="{586673AE-69C2-516A-5E0A-3C797C482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2342" y="2749539"/>
            <a:ext cx="160178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600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Računalniška infrastruktura</a:t>
            </a:r>
          </a:p>
        </p:txBody>
      </p:sp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~ 250 osebnih in prenosnih računalnikov z operacijskim sistemom Windows 10/11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Povezani v ARNES omrežje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10</a:t>
            </a:r>
            <a:r>
              <a:rPr lang="en-US"/>
              <a:t> </a:t>
            </a:r>
            <a:r>
              <a:rPr lang="sl-SI"/>
              <a:t>GB 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2 ločeni povezavi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povezani v brezžično omrežje  EDUROAM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~ 50 strežnikov</a:t>
            </a:r>
            <a:r>
              <a:rPr lang="en-GB"/>
              <a:t> / </a:t>
            </a:r>
            <a:r>
              <a:rPr lang="sl-SI" err="1"/>
              <a:t>Virtualizacija</a:t>
            </a:r>
            <a:r>
              <a:rPr lang="sl-SI"/>
              <a:t> in gruče</a:t>
            </a:r>
          </a:p>
        </p:txBody>
      </p:sp>
      <p:pic>
        <p:nvPicPr>
          <p:cNvPr id="5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D93C05CA-4116-0E5F-CF14-9B60CAAC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2F60230-ED0D-6309-13E5-BF80FFDB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07" y="2225199"/>
            <a:ext cx="5895343" cy="358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275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Računalniška infrastruktura</a:t>
            </a:r>
          </a:p>
        </p:txBody>
      </p:sp>
      <p:sp>
        <p:nvSpPr>
          <p:cNvPr id="10" name="Ograda vsebine 1">
            <a:extLst>
              <a:ext uri="{FF2B5EF4-FFF2-40B4-BE49-F238E27FC236}">
                <a16:creationId xmlns:a16="http://schemas.microsoft.com/office/drawing/2014/main" id="{2B533D83-8E8C-A3AD-C950-E181AA34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Segmentacija omrežja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Varnostno kopiranje na lokaciji znotraj in izven GeoZS ter </a:t>
            </a:r>
            <a:r>
              <a:rPr lang="sl-SI" sz="2200" err="1"/>
              <a:t>offline</a:t>
            </a:r>
            <a:endParaRPr lang="sl-SI" sz="22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200"/>
              <a:t>A</a:t>
            </a:r>
            <a:r>
              <a:rPr lang="sl-SI" sz="2200" err="1"/>
              <a:t>vtenticiran</a:t>
            </a:r>
            <a:r>
              <a:rPr lang="sl-SI" sz="2200"/>
              <a:t> in avtoriziran dostop do storitev omrežja</a:t>
            </a:r>
            <a:r>
              <a:rPr lang="en-GB" sz="2200"/>
              <a:t> - D</a:t>
            </a:r>
            <a:r>
              <a:rPr lang="sl-SI" sz="2200" err="1"/>
              <a:t>vofaktorska</a:t>
            </a:r>
            <a:r>
              <a:rPr lang="sl-SI" sz="2200"/>
              <a:t> </a:t>
            </a:r>
            <a:r>
              <a:rPr lang="sl-SI" sz="2200" err="1"/>
              <a:t>avtentikacija</a:t>
            </a:r>
            <a:endParaRPr lang="sl-SI" sz="22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VPN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Varnostna politika</a:t>
            </a:r>
            <a:r>
              <a:rPr lang="en-GB" sz="2200"/>
              <a:t> GeoZS</a:t>
            </a:r>
            <a:endParaRPr lang="sl-SI" sz="220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200"/>
              <a:t>Izveden varnostni pregled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sl-SI" sz="2400"/>
          </a:p>
        </p:txBody>
      </p:sp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85340CA0-D6B5-7542-D87A-CB3C1F10E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93C6AE-F291-6EB0-7511-B5B5CC5E2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77" y="4836647"/>
            <a:ext cx="1261914" cy="82629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78823F-3E29-6BD6-22E8-C7800120D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019" y="4955438"/>
            <a:ext cx="1382665" cy="5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3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Podpora</a:t>
            </a:r>
            <a:r>
              <a:rPr lang="en-GB"/>
              <a:t> uporabnikom</a:t>
            </a:r>
            <a:endParaRPr lang="sl-SI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0A5EC2F-81ED-0B57-70D4-EE8FB918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1" y="1340768"/>
            <a:ext cx="5266632" cy="33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3">
            <a:extLst>
              <a:ext uri="{FF2B5EF4-FFF2-40B4-BE49-F238E27FC236}">
                <a16:creationId xmlns:a16="http://schemas.microsoft.com/office/drawing/2014/main" id="{72715D0A-07F8-8B75-DD36-10B5595A7C9B}"/>
              </a:ext>
            </a:extLst>
          </p:cNvPr>
          <p:cNvCxnSpPr/>
          <p:nvPr/>
        </p:nvCxnSpPr>
        <p:spPr>
          <a:xfrm>
            <a:off x="6088105" y="3024078"/>
            <a:ext cx="504056" cy="0"/>
          </a:xfrm>
          <a:prstGeom prst="straightConnector1">
            <a:avLst/>
          </a:prstGeom>
          <a:ln w="38100">
            <a:solidFill>
              <a:srgbClr val="319E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C843DBFB-DDB4-1F84-04DB-1897ED05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69" y="1816075"/>
            <a:ext cx="3629892" cy="24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apac\Downloads\user_administrator_red_01.png">
            <a:extLst>
              <a:ext uri="{FF2B5EF4-FFF2-40B4-BE49-F238E27FC236}">
                <a16:creationId xmlns:a16="http://schemas.microsoft.com/office/drawing/2014/main" id="{EE7D1E13-3D89-90FA-56AF-000681C7E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17" y="4742575"/>
            <a:ext cx="829233" cy="8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20">
            <a:extLst>
              <a:ext uri="{FF2B5EF4-FFF2-40B4-BE49-F238E27FC236}">
                <a16:creationId xmlns:a16="http://schemas.microsoft.com/office/drawing/2014/main" id="{ECFE61AB-75C1-DD83-CEAD-2A2980671EC8}"/>
              </a:ext>
            </a:extLst>
          </p:cNvPr>
          <p:cNvCxnSpPr/>
          <p:nvPr/>
        </p:nvCxnSpPr>
        <p:spPr>
          <a:xfrm flipH="1">
            <a:off x="7608168" y="5571808"/>
            <a:ext cx="288032" cy="260413"/>
          </a:xfrm>
          <a:prstGeom prst="straightConnector1">
            <a:avLst/>
          </a:prstGeom>
          <a:ln w="38100">
            <a:solidFill>
              <a:srgbClr val="319E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2">
            <a:extLst>
              <a:ext uri="{FF2B5EF4-FFF2-40B4-BE49-F238E27FC236}">
                <a16:creationId xmlns:a16="http://schemas.microsoft.com/office/drawing/2014/main" id="{AFE214A9-DCBB-1DDF-9A86-46425864BBB7}"/>
              </a:ext>
            </a:extLst>
          </p:cNvPr>
          <p:cNvCxnSpPr>
            <a:endCxn id="14" idx="0"/>
          </p:cNvCxnSpPr>
          <p:nvPr/>
        </p:nvCxnSpPr>
        <p:spPr>
          <a:xfrm>
            <a:off x="8438235" y="5635037"/>
            <a:ext cx="32281" cy="197184"/>
          </a:xfrm>
          <a:prstGeom prst="straightConnector1">
            <a:avLst/>
          </a:prstGeom>
          <a:ln w="38100">
            <a:solidFill>
              <a:srgbClr val="319E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FDC8C464-B0AD-0BF1-6CC0-56F76C1A6513}"/>
              </a:ext>
            </a:extLst>
          </p:cNvPr>
          <p:cNvCxnSpPr/>
          <p:nvPr/>
        </p:nvCxnSpPr>
        <p:spPr>
          <a:xfrm>
            <a:off x="8976320" y="5571808"/>
            <a:ext cx="504056" cy="260412"/>
          </a:xfrm>
          <a:prstGeom prst="straightConnector1">
            <a:avLst/>
          </a:prstGeom>
          <a:ln w="38100">
            <a:solidFill>
              <a:srgbClr val="319E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8" descr="D:\apac\Downloads\user_admin (2).png">
            <a:extLst>
              <a:ext uri="{FF2B5EF4-FFF2-40B4-BE49-F238E27FC236}">
                <a16:creationId xmlns:a16="http://schemas.microsoft.com/office/drawing/2014/main" id="{D7A58881-0238-7DF0-1B3C-F709DE29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5832221"/>
            <a:ext cx="606469" cy="6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6ABB427E-EB13-21A2-9D04-7A25DFC5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9" y="5832221"/>
            <a:ext cx="431013" cy="6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D:\apac\Downloads\user.png">
            <a:extLst>
              <a:ext uri="{FF2B5EF4-FFF2-40B4-BE49-F238E27FC236}">
                <a16:creationId xmlns:a16="http://schemas.microsoft.com/office/drawing/2014/main" id="{02B633F7-BD4E-8111-3F57-255684C8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349" y="5923070"/>
            <a:ext cx="515621" cy="5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">
            <a:extLst>
              <a:ext uri="{FF2B5EF4-FFF2-40B4-BE49-F238E27FC236}">
                <a16:creationId xmlns:a16="http://schemas.microsoft.com/office/drawing/2014/main" id="{0107A379-4C43-8A24-66FA-F45C91B9E4FC}"/>
              </a:ext>
            </a:extLst>
          </p:cNvPr>
          <p:cNvCxnSpPr/>
          <p:nvPr/>
        </p:nvCxnSpPr>
        <p:spPr>
          <a:xfrm>
            <a:off x="8438233" y="4275664"/>
            <a:ext cx="0" cy="432048"/>
          </a:xfrm>
          <a:prstGeom prst="straightConnector1">
            <a:avLst/>
          </a:prstGeom>
          <a:ln w="38100">
            <a:solidFill>
              <a:srgbClr val="319E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lika 16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52AC01D2-0342-AF06-E356-552917600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29920" y="1440000"/>
            <a:ext cx="10810240" cy="489172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sl-SI" sz="2400" b="1"/>
              <a:t>Smernice GeoZS za ravnanje s podatki sledijo načelom</a:t>
            </a:r>
            <a:r>
              <a:rPr lang="en-GB" sz="2400" b="1"/>
              <a:t> (2019)</a:t>
            </a:r>
          </a:p>
          <a:p>
            <a:r>
              <a:rPr lang="sl-SI" sz="2400"/>
              <a:t>zagotavljanja popolnih, odprtih in brezplačnih podatkov</a:t>
            </a:r>
            <a:r>
              <a:rPr lang="en-US" sz="2400"/>
              <a:t>;</a:t>
            </a:r>
            <a:endParaRPr lang="sl-SI" sz="2400"/>
          </a:p>
          <a:p>
            <a:r>
              <a:rPr lang="sl-SI" sz="2400"/>
              <a:t>da je podatke potrebno zbrati enkrat in si jih v različne namene izmenjavati</a:t>
            </a:r>
            <a:r>
              <a:rPr lang="en-US" sz="2400"/>
              <a:t>;</a:t>
            </a:r>
            <a:endParaRPr lang="sl-SI" sz="2400"/>
          </a:p>
          <a:p>
            <a:r>
              <a:rPr lang="sl-SI" sz="2400"/>
              <a:t>da morajo biti podatki enostavno dostopni vsem raziskovalcem GeoZS, končnim uporabnikom in javnosti</a:t>
            </a:r>
            <a:r>
              <a:rPr lang="en-US" sz="2400"/>
              <a:t>;</a:t>
            </a:r>
            <a:endParaRPr lang="sl-SI" sz="2400"/>
          </a:p>
          <a:p>
            <a:r>
              <a:rPr lang="en-US" sz="2400"/>
              <a:t>u</a:t>
            </a:r>
            <a:r>
              <a:rPr lang="sl-SI" sz="2400" err="1"/>
              <a:t>poštevati</a:t>
            </a:r>
            <a:r>
              <a:rPr lang="sl-SI" sz="2400"/>
              <a:t> moramo direktivo INSPIRE ter </a:t>
            </a:r>
          </a:p>
          <a:p>
            <a:r>
              <a:rPr lang="sl-SI" sz="2400"/>
              <a:t>zagotavljanje popolnih, odprtih in brezplačnih podatkov. </a:t>
            </a:r>
          </a:p>
          <a:p>
            <a:endParaRPr lang="en-GB" sz="2400"/>
          </a:p>
          <a:p>
            <a:pPr marL="114300" indent="0">
              <a:buNone/>
            </a:pPr>
            <a:r>
              <a:rPr lang="sl-SI" sz="2400" i="1"/>
              <a:t>Od raziskovalcev </a:t>
            </a:r>
            <a:r>
              <a:rPr lang="sl-SI" sz="2400" i="1" u="sng"/>
              <a:t>pričakujemo</a:t>
            </a:r>
            <a:r>
              <a:rPr lang="sl-SI" sz="2400" i="1"/>
              <a:t> upoštevanje načel odprte znanosti.</a:t>
            </a:r>
          </a:p>
          <a:p>
            <a:pPr marL="114300" indent="0">
              <a:buNone/>
            </a:pPr>
            <a:endParaRPr lang="sl-SI" sz="2400" i="1"/>
          </a:p>
          <a:p>
            <a:pPr marL="114300" indent="0">
              <a:buNone/>
            </a:pPr>
            <a:r>
              <a:rPr lang="sl-SI" sz="2200" b="1"/>
              <a:t>Uredba o izvajanju znanstvenoraziskovalnega dela v skladu z načeli odprte znanosti</a:t>
            </a:r>
            <a:r>
              <a:rPr lang="en-US" sz="2200" b="1"/>
              <a:t> </a:t>
            </a:r>
            <a:r>
              <a:rPr lang="sl-SI" sz="2200" b="1"/>
              <a:t>(2023)</a:t>
            </a:r>
          </a:p>
          <a:p>
            <a:endParaRPr lang="en-GB" sz="2400"/>
          </a:p>
          <a:p>
            <a:endParaRPr lang="sl-SI" sz="2400">
              <a:solidFill>
                <a:srgbClr val="000000"/>
              </a:solidFill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Podatkovna politika GeoZS</a:t>
            </a:r>
            <a:endParaRPr lang="sl-SI" sz="2000"/>
          </a:p>
        </p:txBody>
      </p:sp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2D8EAD3E-4C02-33CD-4042-78E0B92B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53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86BD6375-3D44-CAA8-F741-29DD4A6D3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12" name="Naslov 2">
            <a:extLst>
              <a:ext uri="{FF2B5EF4-FFF2-40B4-BE49-F238E27FC236}">
                <a16:creationId xmlns:a16="http://schemas.microsoft.com/office/drawing/2014/main" id="{553EAFED-B511-6592-F37F-5EDD8AD7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en-GB"/>
              <a:t>Vse </a:t>
            </a:r>
            <a:r>
              <a:rPr lang="en-GB" err="1"/>
              <a:t>informacije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enem</a:t>
            </a:r>
            <a:r>
              <a:rPr lang="en-GB"/>
              <a:t> </a:t>
            </a:r>
            <a:r>
              <a:rPr lang="en-GB" err="1"/>
              <a:t>mestu</a:t>
            </a:r>
            <a:endParaRPr lang="en-GB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6EC3866-1B98-22D0-1E3B-CB37B5CB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67" y="1337860"/>
            <a:ext cx="10101948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9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29999" y="1440000"/>
            <a:ext cx="10517461" cy="5074602"/>
          </a:xfr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sl-SI" dirty="0"/>
              <a:t>GeoZS</a:t>
            </a:r>
          </a:p>
          <a:p>
            <a:pPr lvl="1"/>
            <a:r>
              <a:rPr lang="sl-SI" dirty="0"/>
              <a:t>Izdelava novih in nadgradnja sedanjih spletnih in mobilnih  aplikacij;</a:t>
            </a:r>
          </a:p>
          <a:p>
            <a:pPr lvl="1"/>
            <a:r>
              <a:rPr lang="sl-SI" dirty="0"/>
              <a:t>Posodobitev načrta ravnanja s podatki GeoZS</a:t>
            </a:r>
          </a:p>
          <a:p>
            <a:pPr lvl="1"/>
            <a:r>
              <a:rPr lang="en-GB" dirty="0" err="1"/>
              <a:t>Sozvočje</a:t>
            </a:r>
            <a:r>
              <a:rPr lang="en-GB" dirty="0"/>
              <a:t> INSPIRE, </a:t>
            </a:r>
            <a:r>
              <a:rPr lang="en-GB" dirty="0" err="1"/>
              <a:t>načela</a:t>
            </a:r>
            <a:r>
              <a:rPr lang="sl-SI" dirty="0"/>
              <a:t> FAIR</a:t>
            </a:r>
            <a:r>
              <a:rPr lang="en-GB" dirty="0"/>
              <a:t> in </a:t>
            </a:r>
            <a:r>
              <a:rPr lang="en-GB" dirty="0" err="1"/>
              <a:t>odprte</a:t>
            </a:r>
            <a:r>
              <a:rPr lang="en-GB" dirty="0"/>
              <a:t> </a:t>
            </a:r>
            <a:r>
              <a:rPr lang="en-GB" dirty="0" err="1"/>
              <a:t>znanosti</a:t>
            </a:r>
            <a:endParaRPr lang="sl-SI" dirty="0"/>
          </a:p>
          <a:p>
            <a:pPr lvl="1"/>
            <a:r>
              <a:rPr lang="en-GB" dirty="0" err="1"/>
              <a:t>Prostorski</a:t>
            </a:r>
            <a:r>
              <a:rPr lang="en-GB" dirty="0"/>
              <a:t> </a:t>
            </a:r>
            <a:r>
              <a:rPr lang="en-GB" dirty="0" err="1"/>
              <a:t>podatki</a:t>
            </a:r>
            <a:r>
              <a:rPr lang="en-GB" dirty="0"/>
              <a:t> in PID</a:t>
            </a:r>
          </a:p>
          <a:p>
            <a:pPr lvl="1"/>
            <a:r>
              <a:rPr lang="sl-SI" dirty="0"/>
              <a:t>Geologija v tretji dimenziji</a:t>
            </a:r>
          </a:p>
          <a:p>
            <a:pPr lvl="1"/>
            <a:r>
              <a:rPr lang="sl-SI" dirty="0"/>
              <a:t>Upravljanje s surovimi podatki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pl-PL" dirty="0">
                <a:sym typeface="Wingdings" panose="05000000000000000000" pitchFamily="2" charset="2"/>
              </a:rPr>
              <a:t>Informacijski sistem Raziskovalne opreme GeoZS</a:t>
            </a:r>
          </a:p>
          <a:p>
            <a:pPr lvl="1"/>
            <a:r>
              <a:rPr lang="en-GB" dirty="0" err="1"/>
              <a:t>Platforma</a:t>
            </a:r>
            <a:r>
              <a:rPr lang="en-GB" dirty="0"/>
              <a:t> </a:t>
            </a:r>
            <a:r>
              <a:rPr lang="en-GB" dirty="0" err="1"/>
              <a:t>znanja</a:t>
            </a:r>
            <a:endParaRPr lang="en-GB" dirty="0"/>
          </a:p>
          <a:p>
            <a:pPr lvl="1"/>
            <a:r>
              <a:rPr lang="en-GB" dirty="0" err="1"/>
              <a:t>Vzpostavitev</a:t>
            </a:r>
            <a:r>
              <a:rPr lang="en-GB" dirty="0"/>
              <a:t> repozitorija </a:t>
            </a:r>
            <a:r>
              <a:rPr lang="en-GB" dirty="0" err="1"/>
              <a:t>geoloških</a:t>
            </a:r>
            <a:r>
              <a:rPr lang="en-GB" dirty="0"/>
              <a:t> </a:t>
            </a:r>
            <a:r>
              <a:rPr lang="en-GB" dirty="0" err="1"/>
              <a:t>vzorcev</a:t>
            </a:r>
            <a:endParaRPr lang="en-GB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Izzivi v prihodnje</a:t>
            </a:r>
          </a:p>
        </p:txBody>
      </p:sp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A4214FE7-A8A1-BFFB-6965-FE79446B9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76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630000" y="1440000"/>
            <a:ext cx="10424160" cy="5074602"/>
          </a:xfr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sl-SI" dirty="0" err="1"/>
              <a:t>Nacionaln</a:t>
            </a:r>
            <a:r>
              <a:rPr lang="en-GB" dirty="0"/>
              <a:t>e</a:t>
            </a:r>
            <a:r>
              <a:rPr lang="sl-SI" dirty="0"/>
              <a:t> infrastruktur</a:t>
            </a:r>
            <a:r>
              <a:rPr lang="en-GB" dirty="0"/>
              <a:t>e</a:t>
            </a:r>
            <a:r>
              <a:rPr lang="en-US" dirty="0"/>
              <a:t>:</a:t>
            </a:r>
            <a:endParaRPr lang="sl-SI" dirty="0"/>
          </a:p>
          <a:p>
            <a:pPr lvl="1"/>
            <a:r>
              <a:rPr lang="sl-SI" dirty="0"/>
              <a:t>Vključitev geoloških podatkov drugih organizacij </a:t>
            </a:r>
            <a:r>
              <a:rPr lang="sl-SI" dirty="0">
                <a:sym typeface="Wingdings" panose="05000000000000000000" pitchFamily="2" charset="2"/>
              </a:rPr>
              <a:t> ureditev statusa, ki bo to omogočal</a:t>
            </a:r>
            <a:r>
              <a:rPr lang="sl-SI" dirty="0"/>
              <a:t>;</a:t>
            </a:r>
          </a:p>
          <a:p>
            <a:pPr lvl="1"/>
            <a:r>
              <a:rPr lang="sl-SI" dirty="0"/>
              <a:t>Povezava eGeologije z nacionalnimi repozitoriji</a:t>
            </a:r>
            <a:r>
              <a:rPr lang="en-US" dirty="0"/>
              <a:t>;</a:t>
            </a:r>
            <a:endParaRPr lang="sl-SI" dirty="0"/>
          </a:p>
          <a:p>
            <a:pPr lvl="1"/>
            <a:r>
              <a:rPr lang="sl-SI" dirty="0"/>
              <a:t>Trajno arhiviranje </a:t>
            </a:r>
            <a:r>
              <a:rPr lang="sl-SI" dirty="0">
                <a:sym typeface="Wingdings" panose="05000000000000000000" pitchFamily="2" charset="2"/>
              </a:rPr>
              <a:t> p</a:t>
            </a:r>
            <a:r>
              <a:rPr lang="sl-SI" dirty="0"/>
              <a:t>ovezava z Arhivom Republike Slovenije;</a:t>
            </a:r>
          </a:p>
          <a:p>
            <a:pPr lvl="1"/>
            <a:r>
              <a:rPr lang="en-GB" dirty="0" err="1"/>
              <a:t>Sodelovanje</a:t>
            </a:r>
            <a:r>
              <a:rPr lang="sl-SI" dirty="0"/>
              <a:t> z RI SI EPOS</a:t>
            </a:r>
            <a:endParaRPr lang="en-GB" dirty="0"/>
          </a:p>
          <a:p>
            <a:pPr lvl="1"/>
            <a:r>
              <a:rPr lang="sl-SI" dirty="0"/>
              <a:t>Združljivost z navodili </a:t>
            </a:r>
            <a:r>
              <a:rPr lang="sl-SI" dirty="0" err="1"/>
              <a:t>OpenAIRE</a:t>
            </a:r>
            <a:endParaRPr lang="sl-SI" dirty="0"/>
          </a:p>
          <a:p>
            <a:pPr lvl="1"/>
            <a:endParaRPr lang="sl-SI" sz="500" dirty="0"/>
          </a:p>
          <a:p>
            <a:r>
              <a:rPr lang="sl-SI" dirty="0"/>
              <a:t>Mednarodne infrastrukture</a:t>
            </a:r>
            <a:r>
              <a:rPr lang="en-US" dirty="0"/>
              <a:t>:</a:t>
            </a:r>
            <a:endParaRPr lang="sl-SI" dirty="0"/>
          </a:p>
          <a:p>
            <a:pPr lvl="1"/>
            <a:r>
              <a:rPr lang="sl-SI" dirty="0" err="1"/>
              <a:t>Geološk</a:t>
            </a:r>
            <a:r>
              <a:rPr lang="en-GB" dirty="0"/>
              <a:t>a</a:t>
            </a:r>
            <a:r>
              <a:rPr lang="sl-SI" dirty="0"/>
              <a:t> služb</a:t>
            </a:r>
            <a:r>
              <a:rPr lang="en-GB" dirty="0"/>
              <a:t>a</a:t>
            </a:r>
            <a:r>
              <a:rPr lang="sl-SI" dirty="0"/>
              <a:t> za Evropo</a:t>
            </a:r>
            <a:r>
              <a:rPr lang="en-GB" dirty="0"/>
              <a:t> (Geological Services for Europe – GSE)</a:t>
            </a:r>
            <a:r>
              <a:rPr lang="en-US" dirty="0"/>
              <a:t>;</a:t>
            </a:r>
            <a:endParaRPr lang="sl-SI" dirty="0"/>
          </a:p>
          <a:p>
            <a:pPr lvl="1"/>
            <a:r>
              <a:rPr lang="sl-SI" dirty="0">
                <a:sym typeface="Wingdings" panose="05000000000000000000" pitchFamily="2" charset="2"/>
              </a:rPr>
              <a:t>Evropska geološka podatkovna infrastruktura (EGDI)</a:t>
            </a:r>
            <a:r>
              <a:rPr lang="en-US" dirty="0">
                <a:sym typeface="Wingdings" panose="05000000000000000000" pitchFamily="2" charset="2"/>
              </a:rPr>
              <a:t>;</a:t>
            </a:r>
            <a:endParaRPr lang="sl-SI" dirty="0">
              <a:sym typeface="Wingdings" panose="05000000000000000000" pitchFamily="2" charset="2"/>
            </a:endParaRPr>
          </a:p>
          <a:p>
            <a:pPr lvl="1"/>
            <a:r>
              <a:rPr lang="sl-SI" dirty="0"/>
              <a:t>EU Mednarodni center odličnosti EU za trajnostno upravljanje virov EU ICE SRM (ICE);</a:t>
            </a:r>
          </a:p>
          <a:p>
            <a:pPr lvl="1"/>
            <a:r>
              <a:rPr lang="sl-SI" dirty="0"/>
              <a:t>Evropska raziskovalna infrastruktura EPOS</a:t>
            </a:r>
            <a:r>
              <a:rPr lang="en-GB" dirty="0"/>
              <a:t>.</a:t>
            </a: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/>
              <a:t>Izzivi v prihodnje</a:t>
            </a:r>
          </a:p>
        </p:txBody>
      </p:sp>
      <p:pic>
        <p:nvPicPr>
          <p:cNvPr id="4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BBFBEDC-0A60-46E6-2548-87897C7A3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8C53E33-A015-3EC0-29E1-907F226A2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189506"/>
              </p:ext>
            </p:extLst>
          </p:nvPr>
        </p:nvGraphicFramePr>
        <p:xfrm>
          <a:off x="8278834" y="2538551"/>
          <a:ext cx="3711814" cy="233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3686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Izzivi v prihodnje – Platforma znanja</a:t>
            </a:r>
          </a:p>
        </p:txBody>
      </p:sp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7F0599EF-E2B8-A361-0D31-702B735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2AA52B48-A542-2F45-E7F3-D2526AE3F352}"/>
              </a:ext>
            </a:extLst>
          </p:cNvPr>
          <p:cNvGrpSpPr/>
          <p:nvPr/>
        </p:nvGrpSpPr>
        <p:grpSpPr>
          <a:xfrm>
            <a:off x="6365209" y="180829"/>
            <a:ext cx="1484247" cy="665309"/>
            <a:chOff x="6389442" y="436522"/>
            <a:chExt cx="4428289" cy="993958"/>
          </a:xfrm>
        </p:grpSpPr>
        <p:sp>
          <p:nvSpPr>
            <p:cNvPr id="11" name="Pravokotnik: zaokroženi vogali 10">
              <a:extLst>
                <a:ext uri="{FF2B5EF4-FFF2-40B4-BE49-F238E27FC236}">
                  <a16:creationId xmlns:a16="http://schemas.microsoft.com/office/drawing/2014/main" id="{2D4B8C9D-CA12-2B81-6B65-77D0231DD4F3}"/>
                </a:ext>
              </a:extLst>
            </p:cNvPr>
            <p:cNvSpPr/>
            <p:nvPr/>
          </p:nvSpPr>
          <p:spPr>
            <a:xfrm rot="20824066">
              <a:off x="6389442" y="436522"/>
              <a:ext cx="4428289" cy="993958"/>
            </a:xfrm>
            <a:prstGeom prst="roundRect">
              <a:avLst/>
            </a:prstGeom>
            <a:solidFill>
              <a:srgbClr val="FFFFFF">
                <a:alpha val="60000"/>
              </a:srgbClr>
            </a:solidFill>
            <a:ln w="76200">
              <a:solidFill>
                <a:srgbClr val="0080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8445DAC-0514-9A87-FE4A-A8FECC6C61F4}"/>
                </a:ext>
              </a:extLst>
            </p:cNvPr>
            <p:cNvSpPr/>
            <p:nvPr/>
          </p:nvSpPr>
          <p:spPr>
            <a:xfrm rot="20824066">
              <a:off x="6467809" y="467739"/>
              <a:ext cx="4262704" cy="781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sl-SI" sz="2800">
                  <a:ln w="0"/>
                  <a:solidFill>
                    <a:srgbClr val="00807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 delu …</a:t>
              </a:r>
              <a:endParaRPr lang="sl-SI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7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4" name="Rettangolo 2">
            <a:extLst>
              <a:ext uri="{FF2B5EF4-FFF2-40B4-BE49-F238E27FC236}">
                <a16:creationId xmlns:a16="http://schemas.microsoft.com/office/drawing/2014/main" id="{B44131BD-64A8-7D93-0A17-F673EF553ACA}"/>
              </a:ext>
            </a:extLst>
          </p:cNvPr>
          <p:cNvSpPr/>
          <p:nvPr/>
        </p:nvSpPr>
        <p:spPr>
          <a:xfrm rot="16200000">
            <a:off x="5112429" y="3968079"/>
            <a:ext cx="3060000" cy="958632"/>
          </a:xfrm>
          <a:prstGeom prst="roundRect">
            <a:avLst/>
          </a:prstGeom>
          <a:solidFill>
            <a:srgbClr val="7FB53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PODATKOVO VOZLIŠČE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A7963A3F-CBA7-B0EF-9F37-110CAE6962B8}"/>
              </a:ext>
            </a:extLst>
          </p:cNvPr>
          <p:cNvSpPr/>
          <p:nvPr/>
        </p:nvSpPr>
        <p:spPr>
          <a:xfrm rot="16200000">
            <a:off x="6283394" y="3968080"/>
            <a:ext cx="3060000" cy="958631"/>
          </a:xfrm>
          <a:prstGeom prst="roundRect">
            <a:avLst/>
          </a:prstGeom>
          <a:solidFill>
            <a:srgbClr val="7FB53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TEMATSKE APLIKACIJE</a:t>
            </a:r>
          </a:p>
        </p:txBody>
      </p:sp>
      <p:sp>
        <p:nvSpPr>
          <p:cNvPr id="6" name="Rettangolo 7">
            <a:extLst>
              <a:ext uri="{FF2B5EF4-FFF2-40B4-BE49-F238E27FC236}">
                <a16:creationId xmlns:a16="http://schemas.microsoft.com/office/drawing/2014/main" id="{83CD57A3-A5EF-6427-7D7E-8D7B3A8536FD}"/>
              </a:ext>
            </a:extLst>
          </p:cNvPr>
          <p:cNvSpPr/>
          <p:nvPr/>
        </p:nvSpPr>
        <p:spPr>
          <a:xfrm rot="16200000">
            <a:off x="7454358" y="3968079"/>
            <a:ext cx="3060000" cy="958631"/>
          </a:xfrm>
          <a:prstGeom prst="roundRect">
            <a:avLst/>
          </a:prstGeom>
          <a:solidFill>
            <a:srgbClr val="7FB53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ORODJA ZA SODELOVANJE</a:t>
            </a: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ACFF6D24-9F64-46D9-50E6-7F66DE4476D1}"/>
              </a:ext>
            </a:extLst>
          </p:cNvPr>
          <p:cNvSpPr/>
          <p:nvPr/>
        </p:nvSpPr>
        <p:spPr>
          <a:xfrm rot="16200000">
            <a:off x="9796283" y="3968081"/>
            <a:ext cx="3060000" cy="958630"/>
          </a:xfrm>
          <a:prstGeom prst="roundRect">
            <a:avLst/>
          </a:prstGeom>
          <a:solidFill>
            <a:srgbClr val="7FB53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IZOBRAŽEVALNO VOZLIŠČE</a:t>
            </a:r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2263B3CF-AC21-19E1-3A43-2041527CD09B}"/>
              </a:ext>
            </a:extLst>
          </p:cNvPr>
          <p:cNvSpPr/>
          <p:nvPr/>
        </p:nvSpPr>
        <p:spPr>
          <a:xfrm>
            <a:off x="6163112" y="1575899"/>
            <a:ext cx="5642366" cy="543234"/>
          </a:xfrm>
          <a:prstGeom prst="roundRect">
            <a:avLst/>
          </a:prstGeom>
          <a:solidFill>
            <a:srgbClr val="008071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PLATFORMA ZA UPRAVLJANJE ZNANJA</a:t>
            </a:r>
          </a:p>
        </p:txBody>
      </p:sp>
      <p:sp>
        <p:nvSpPr>
          <p:cNvPr id="10" name="Rettangolo 16">
            <a:extLst>
              <a:ext uri="{FF2B5EF4-FFF2-40B4-BE49-F238E27FC236}">
                <a16:creationId xmlns:a16="http://schemas.microsoft.com/office/drawing/2014/main" id="{8456149A-6A25-D931-CF17-5C1DDA168CEC}"/>
              </a:ext>
            </a:extLst>
          </p:cNvPr>
          <p:cNvSpPr/>
          <p:nvPr/>
        </p:nvSpPr>
        <p:spPr>
          <a:xfrm>
            <a:off x="6163112" y="2246646"/>
            <a:ext cx="5642366" cy="543234"/>
          </a:xfrm>
          <a:prstGeom prst="roundRect">
            <a:avLst/>
          </a:prstGeom>
          <a:solidFill>
            <a:srgbClr val="25558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VOZLIŠČE ZNANJA</a:t>
            </a:r>
          </a:p>
        </p:txBody>
      </p:sp>
      <p:sp>
        <p:nvSpPr>
          <p:cNvPr id="12" name="Rettangolo 8">
            <a:extLst>
              <a:ext uri="{FF2B5EF4-FFF2-40B4-BE49-F238E27FC236}">
                <a16:creationId xmlns:a16="http://schemas.microsoft.com/office/drawing/2014/main" id="{B64D35E2-5670-A2D8-DA87-4009F6E04508}"/>
              </a:ext>
            </a:extLst>
          </p:cNvPr>
          <p:cNvSpPr/>
          <p:nvPr/>
        </p:nvSpPr>
        <p:spPr>
          <a:xfrm rot="16200000">
            <a:off x="8625321" y="3968080"/>
            <a:ext cx="3060000" cy="958629"/>
          </a:xfrm>
          <a:prstGeom prst="roundRect">
            <a:avLst/>
          </a:prstGeom>
          <a:solidFill>
            <a:srgbClr val="7FB53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STROKOVNO IN OMREŽNO VOZLIŠČE</a:t>
            </a:r>
          </a:p>
        </p:txBody>
      </p:sp>
      <p:sp>
        <p:nvSpPr>
          <p:cNvPr id="13" name="Ograda vsebine 1">
            <a:extLst>
              <a:ext uri="{FF2B5EF4-FFF2-40B4-BE49-F238E27FC236}">
                <a16:creationId xmlns:a16="http://schemas.microsoft.com/office/drawing/2014/main" id="{9DC4DBCC-8677-DB75-A147-A5591BD1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0" y="1440000"/>
            <a:ext cx="5466000" cy="5074602"/>
          </a:xfr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sl-SI" sz="1500" b="1"/>
              <a:t>Vozlišča znanja </a:t>
            </a:r>
            <a:r>
              <a:rPr lang="sl-SI" sz="1500"/>
              <a:t>zagotavlja, da razpoložljivo znanje in ekspertize ne obstajajo kot razdrobljena zbirka nepovezanih koščkov, temveč so dostopni na organiziran način z uporabo semantičnega mehanizma znanja.</a:t>
            </a:r>
          </a:p>
          <a:p>
            <a:pPr>
              <a:lnSpc>
                <a:spcPct val="100000"/>
              </a:lnSpc>
            </a:pPr>
            <a:r>
              <a:rPr lang="sl-SI" sz="1500" b="1"/>
              <a:t>Platforma za upravljanje znanja </a:t>
            </a:r>
            <a:r>
              <a:rPr lang="sl-SI" sz="1500"/>
              <a:t>je portal za poizvedovanje in navigacijo po vseh virih znanja, ki so na voljo v vozlišču znanja.</a:t>
            </a:r>
          </a:p>
          <a:p>
            <a:pPr>
              <a:lnSpc>
                <a:spcPct val="100000"/>
              </a:lnSpc>
            </a:pPr>
            <a:r>
              <a:rPr lang="sl-SI" sz="1500" b="1"/>
              <a:t>Podatkovno vozlišče </a:t>
            </a:r>
            <a:r>
              <a:rPr lang="sl-SI" sz="1500"/>
              <a:t>je tehnologija za izmenjavo podatkov in dostop do njih.</a:t>
            </a:r>
          </a:p>
          <a:p>
            <a:pPr>
              <a:lnSpc>
                <a:spcPct val="100000"/>
              </a:lnSpc>
            </a:pPr>
            <a:r>
              <a:rPr lang="sl-SI" sz="1500" b="1"/>
              <a:t>Tematske aplikacije </a:t>
            </a:r>
            <a:r>
              <a:rPr lang="sl-SI" sz="1500"/>
              <a:t>so spletne GIS aplikacije ali tematski portali za izmenjavo informacij in podatkov, analizo velikih količin podatkov in sisteme za podporo odločanju </a:t>
            </a:r>
          </a:p>
          <a:p>
            <a:pPr>
              <a:lnSpc>
                <a:spcPct val="100000"/>
              </a:lnSpc>
            </a:pPr>
            <a:r>
              <a:rPr lang="sl-SI" sz="1500" b="1"/>
              <a:t>Orodja za sodelovanje </a:t>
            </a:r>
            <a:r>
              <a:rPr lang="sl-SI" sz="1500"/>
              <a:t>so instrumenti za izmenjavo dokumentov, modelov in metod.</a:t>
            </a:r>
          </a:p>
          <a:p>
            <a:pPr>
              <a:lnSpc>
                <a:spcPct val="100000"/>
              </a:lnSpc>
            </a:pPr>
            <a:r>
              <a:rPr lang="sl-SI" sz="1500" b="1"/>
              <a:t>Izobraževalno vozlišče </a:t>
            </a:r>
            <a:r>
              <a:rPr lang="sl-SI" sz="1500"/>
              <a:t>je nabor pripomočkov za podporo končnim uporabnikom in tematskim področjem pri izmenjavi in prenosu znanja.</a:t>
            </a:r>
          </a:p>
          <a:p>
            <a:pPr>
              <a:lnSpc>
                <a:spcPct val="100000"/>
              </a:lnSpc>
            </a:pPr>
            <a:r>
              <a:rPr lang="sl-SI" sz="1500" b="1"/>
              <a:t>Strokovno in omrežno vozlišče </a:t>
            </a:r>
            <a:r>
              <a:rPr lang="sl-SI" sz="1500"/>
              <a:t>– dostop do strokovnjakov, ekspertiz in infrastrukturne opreme.</a:t>
            </a:r>
          </a:p>
        </p:txBody>
      </p:sp>
    </p:spTree>
    <p:extLst>
      <p:ext uri="{BB962C8B-B14F-4D97-AF65-F5344CB8AC3E}">
        <p14:creationId xmlns:p14="http://schemas.microsoft.com/office/powerpoint/2010/main" val="3309426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E51C4522-9C46-0CB0-1C65-1D79BA9D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3" y="1417638"/>
            <a:ext cx="10315074" cy="50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Izzivi v prihodnje</a:t>
            </a:r>
            <a:r>
              <a:rPr lang="en-US"/>
              <a:t> </a:t>
            </a:r>
            <a:r>
              <a:rPr lang="sl-SI"/>
              <a:t>–</a:t>
            </a:r>
            <a:r>
              <a:rPr lang="en-US"/>
              <a:t> </a:t>
            </a:r>
            <a:r>
              <a:rPr lang="en-US" err="1"/>
              <a:t>Platforma</a:t>
            </a:r>
            <a:r>
              <a:rPr lang="en-US"/>
              <a:t> </a:t>
            </a:r>
            <a:r>
              <a:rPr lang="en-US" err="1"/>
              <a:t>znanja</a:t>
            </a:r>
            <a:r>
              <a:rPr lang="en-US"/>
              <a:t> - </a:t>
            </a:r>
            <a:r>
              <a:rPr lang="sl-SI"/>
              <a:t>Iskalnik</a:t>
            </a:r>
          </a:p>
        </p:txBody>
      </p:sp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A7D25739-D23F-2190-53B1-65B79F15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539966C-8D1A-FB30-2FB8-C902ADE5929B}"/>
              </a:ext>
            </a:extLst>
          </p:cNvPr>
          <p:cNvGrpSpPr/>
          <p:nvPr/>
        </p:nvGrpSpPr>
        <p:grpSpPr>
          <a:xfrm>
            <a:off x="8212297" y="752329"/>
            <a:ext cx="1484247" cy="665309"/>
            <a:chOff x="6389442" y="436522"/>
            <a:chExt cx="4428289" cy="993958"/>
          </a:xfrm>
        </p:grpSpPr>
        <p:sp>
          <p:nvSpPr>
            <p:cNvPr id="6" name="Pravokotnik: zaokroženi vogali 5">
              <a:extLst>
                <a:ext uri="{FF2B5EF4-FFF2-40B4-BE49-F238E27FC236}">
                  <a16:creationId xmlns:a16="http://schemas.microsoft.com/office/drawing/2014/main" id="{342E5C71-A52B-AD59-2952-564C050553BF}"/>
                </a:ext>
              </a:extLst>
            </p:cNvPr>
            <p:cNvSpPr/>
            <p:nvPr/>
          </p:nvSpPr>
          <p:spPr>
            <a:xfrm rot="20824066">
              <a:off x="6389442" y="436522"/>
              <a:ext cx="4428289" cy="993958"/>
            </a:xfrm>
            <a:prstGeom prst="roundRect">
              <a:avLst/>
            </a:prstGeom>
            <a:solidFill>
              <a:srgbClr val="FFFFFF">
                <a:alpha val="60000"/>
              </a:srgbClr>
            </a:solidFill>
            <a:ln w="76200">
              <a:solidFill>
                <a:srgbClr val="0080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Pravokotnik 6">
              <a:extLst>
                <a:ext uri="{FF2B5EF4-FFF2-40B4-BE49-F238E27FC236}">
                  <a16:creationId xmlns:a16="http://schemas.microsoft.com/office/drawing/2014/main" id="{A292CF64-5109-0D4C-1F90-58CA8ED5DEB9}"/>
                </a:ext>
              </a:extLst>
            </p:cNvPr>
            <p:cNvSpPr/>
            <p:nvPr/>
          </p:nvSpPr>
          <p:spPr>
            <a:xfrm rot="20824066">
              <a:off x="6467809" y="467739"/>
              <a:ext cx="4262704" cy="781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sl-SI" sz="2800">
                  <a:ln w="0"/>
                  <a:solidFill>
                    <a:srgbClr val="00807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 delu …</a:t>
              </a:r>
              <a:endParaRPr lang="sl-SI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7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806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30246A1-7A05-1260-C2EC-D6E1CFAB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043" y="943020"/>
            <a:ext cx="5942605" cy="520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Izzivi v prihodnje – RIS</a:t>
            </a:r>
          </a:p>
        </p:txBody>
      </p:sp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7F0599EF-E2B8-A361-0D31-702B735A1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2AA52B48-A542-2F45-E7F3-D2526AE3F352}"/>
              </a:ext>
            </a:extLst>
          </p:cNvPr>
          <p:cNvGrpSpPr/>
          <p:nvPr/>
        </p:nvGrpSpPr>
        <p:grpSpPr>
          <a:xfrm>
            <a:off x="6469469" y="277711"/>
            <a:ext cx="1484247" cy="665309"/>
            <a:chOff x="6389442" y="436522"/>
            <a:chExt cx="4428289" cy="993958"/>
          </a:xfrm>
        </p:grpSpPr>
        <p:sp>
          <p:nvSpPr>
            <p:cNvPr id="11" name="Pravokotnik: zaokroženi vogali 10">
              <a:extLst>
                <a:ext uri="{FF2B5EF4-FFF2-40B4-BE49-F238E27FC236}">
                  <a16:creationId xmlns:a16="http://schemas.microsoft.com/office/drawing/2014/main" id="{2D4B8C9D-CA12-2B81-6B65-77D0231DD4F3}"/>
                </a:ext>
              </a:extLst>
            </p:cNvPr>
            <p:cNvSpPr/>
            <p:nvPr/>
          </p:nvSpPr>
          <p:spPr>
            <a:xfrm rot="20824066">
              <a:off x="6389442" y="436522"/>
              <a:ext cx="4428289" cy="993958"/>
            </a:xfrm>
            <a:prstGeom prst="roundRect">
              <a:avLst/>
            </a:prstGeom>
            <a:solidFill>
              <a:srgbClr val="FFFFFF">
                <a:alpha val="60000"/>
              </a:srgbClr>
            </a:solidFill>
            <a:ln w="76200">
              <a:solidFill>
                <a:srgbClr val="0080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8445DAC-0514-9A87-FE4A-A8FECC6C61F4}"/>
                </a:ext>
              </a:extLst>
            </p:cNvPr>
            <p:cNvSpPr/>
            <p:nvPr/>
          </p:nvSpPr>
          <p:spPr>
            <a:xfrm rot="20824066">
              <a:off x="6467809" y="467739"/>
              <a:ext cx="4262704" cy="781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sl-SI" sz="2800">
                  <a:ln w="0"/>
                  <a:solidFill>
                    <a:srgbClr val="00807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 delu …</a:t>
              </a:r>
              <a:endParaRPr lang="sl-SI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7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5" name="Ograda vsebine 1">
            <a:extLst>
              <a:ext uri="{FF2B5EF4-FFF2-40B4-BE49-F238E27FC236}">
                <a16:creationId xmlns:a16="http://schemas.microsoft.com/office/drawing/2014/main" id="{BD6B6E94-05AD-5591-D2B5-F4E23DC1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0" y="1440000"/>
            <a:ext cx="5466000" cy="5074602"/>
          </a:xfrm>
          <a:ln w="3175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GB" b="1" err="1"/>
              <a:t>Informacijski</a:t>
            </a:r>
            <a:r>
              <a:rPr lang="en-GB" b="1"/>
              <a:t> </a:t>
            </a:r>
            <a:r>
              <a:rPr lang="en-GB" b="1" err="1"/>
              <a:t>sistem</a:t>
            </a:r>
            <a:r>
              <a:rPr lang="en-GB" b="1"/>
              <a:t> </a:t>
            </a:r>
            <a:r>
              <a:rPr lang="en-GB" b="1" err="1"/>
              <a:t>Raziskovalne</a:t>
            </a:r>
            <a:r>
              <a:rPr lang="en-GB" b="1"/>
              <a:t> </a:t>
            </a:r>
            <a:r>
              <a:rPr lang="en-GB" b="1" err="1"/>
              <a:t>opreme</a:t>
            </a:r>
            <a:r>
              <a:rPr lang="en-GB" b="1"/>
              <a:t> GeoZS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GB"/>
              <a:t>V</a:t>
            </a:r>
            <a:r>
              <a:rPr lang="sl-SI" err="1"/>
              <a:t>sebinski</a:t>
            </a:r>
            <a:r>
              <a:rPr lang="sl-SI"/>
              <a:t> sklop</a:t>
            </a:r>
            <a:r>
              <a:rPr lang="en-GB" err="1"/>
              <a:t>i</a:t>
            </a:r>
            <a:r>
              <a:rPr lang="sl-SI"/>
              <a:t>:</a:t>
            </a:r>
          </a:p>
          <a:p>
            <a:pPr>
              <a:lnSpc>
                <a:spcPct val="100000"/>
              </a:lnSpc>
            </a:pPr>
            <a:r>
              <a:rPr lang="sl-SI" b="1"/>
              <a:t>Beleženje uporabe opreme</a:t>
            </a:r>
          </a:p>
          <a:p>
            <a:pPr>
              <a:lnSpc>
                <a:spcPct val="100000"/>
              </a:lnSpc>
            </a:pPr>
            <a:r>
              <a:rPr lang="sl-SI" b="1"/>
              <a:t>Shranjevanje podatkov meritev</a:t>
            </a:r>
          </a:p>
          <a:p>
            <a:pPr>
              <a:lnSpc>
                <a:spcPct val="100000"/>
              </a:lnSpc>
            </a:pPr>
            <a:r>
              <a:rPr lang="sl-SI"/>
              <a:t>Pregled seznama opreme</a:t>
            </a:r>
          </a:p>
          <a:p>
            <a:pPr>
              <a:lnSpc>
                <a:spcPct val="100000"/>
              </a:lnSpc>
            </a:pPr>
            <a:r>
              <a:rPr lang="sl-SI"/>
              <a:t>Pregled izbrane opreme</a:t>
            </a:r>
          </a:p>
          <a:p>
            <a:pPr>
              <a:lnSpc>
                <a:spcPct val="100000"/>
              </a:lnSpc>
            </a:pPr>
            <a:r>
              <a:rPr lang="sl-SI"/>
              <a:t>Urejanje podatkov o opremi</a:t>
            </a:r>
          </a:p>
          <a:p>
            <a:pPr>
              <a:lnSpc>
                <a:spcPct val="100000"/>
              </a:lnSpc>
            </a:pPr>
            <a:r>
              <a:rPr lang="sl-SI"/>
              <a:t>Vnos nove opreme</a:t>
            </a:r>
          </a:p>
          <a:p>
            <a:pPr>
              <a:lnSpc>
                <a:spcPct val="100000"/>
              </a:lnSpc>
            </a:pPr>
            <a:r>
              <a:rPr lang="sl-SI"/>
              <a:t>Priprava poročil</a:t>
            </a:r>
          </a:p>
        </p:txBody>
      </p:sp>
    </p:spTree>
    <p:extLst>
      <p:ext uri="{BB962C8B-B14F-4D97-AF65-F5344CB8AC3E}">
        <p14:creationId xmlns:p14="http://schemas.microsoft.com/office/powerpoint/2010/main" val="3796024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7B955-26F2-3D0F-7DF9-65E1B0B7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0745" y="1302190"/>
            <a:ext cx="4286920" cy="351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Izzivi v prihodnje – </a:t>
            </a:r>
            <a:r>
              <a:rPr lang="sl-SI" err="1"/>
              <a:t>VzorSIS</a:t>
            </a:r>
            <a:endParaRPr lang="sl-SI"/>
          </a:p>
        </p:txBody>
      </p:sp>
      <p:pic>
        <p:nvPicPr>
          <p:cNvPr id="2" name="Slika 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7F0599EF-E2B8-A361-0D31-702B735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2AA52B48-A542-2F45-E7F3-D2526AE3F352}"/>
              </a:ext>
            </a:extLst>
          </p:cNvPr>
          <p:cNvGrpSpPr/>
          <p:nvPr/>
        </p:nvGrpSpPr>
        <p:grpSpPr>
          <a:xfrm>
            <a:off x="6363725" y="274290"/>
            <a:ext cx="1484247" cy="665309"/>
            <a:chOff x="6389442" y="436522"/>
            <a:chExt cx="4428289" cy="993958"/>
          </a:xfrm>
        </p:grpSpPr>
        <p:sp>
          <p:nvSpPr>
            <p:cNvPr id="11" name="Pravokotnik: zaokroženi vogali 10">
              <a:extLst>
                <a:ext uri="{FF2B5EF4-FFF2-40B4-BE49-F238E27FC236}">
                  <a16:creationId xmlns:a16="http://schemas.microsoft.com/office/drawing/2014/main" id="{2D4B8C9D-CA12-2B81-6B65-77D0231DD4F3}"/>
                </a:ext>
              </a:extLst>
            </p:cNvPr>
            <p:cNvSpPr/>
            <p:nvPr/>
          </p:nvSpPr>
          <p:spPr>
            <a:xfrm rot="20824066">
              <a:off x="6389442" y="436522"/>
              <a:ext cx="4428289" cy="993958"/>
            </a:xfrm>
            <a:prstGeom prst="roundRect">
              <a:avLst/>
            </a:prstGeom>
            <a:solidFill>
              <a:srgbClr val="FFFFFF">
                <a:alpha val="60000"/>
              </a:srgbClr>
            </a:solidFill>
            <a:ln w="76200">
              <a:solidFill>
                <a:srgbClr val="0080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8445DAC-0514-9A87-FE4A-A8FECC6C61F4}"/>
                </a:ext>
              </a:extLst>
            </p:cNvPr>
            <p:cNvSpPr/>
            <p:nvPr/>
          </p:nvSpPr>
          <p:spPr>
            <a:xfrm rot="20824066">
              <a:off x="6467809" y="467739"/>
              <a:ext cx="4262704" cy="781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sl-SI" sz="2800">
                  <a:ln w="0"/>
                  <a:solidFill>
                    <a:srgbClr val="00807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 delu …</a:t>
              </a:r>
              <a:endParaRPr lang="sl-SI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7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4" name="Ograda vsebine 1">
            <a:extLst>
              <a:ext uri="{FF2B5EF4-FFF2-40B4-BE49-F238E27FC236}">
                <a16:creationId xmlns:a16="http://schemas.microsoft.com/office/drawing/2014/main" id="{551E4A80-A1C3-2B65-A66B-9293FCA7D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99" y="1440000"/>
            <a:ext cx="7480331" cy="5074602"/>
          </a:xfrm>
          <a:ln w="3175" cmpd="sng"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GB" b="1" err="1"/>
              <a:t>Razvojni</a:t>
            </a:r>
            <a:r>
              <a:rPr lang="en-GB" b="1"/>
              <a:t> </a:t>
            </a:r>
            <a:r>
              <a:rPr lang="en-GB" b="1" err="1"/>
              <a:t>projekt</a:t>
            </a:r>
            <a:r>
              <a:rPr lang="en-GB" b="1"/>
              <a:t>: </a:t>
            </a:r>
            <a:r>
              <a:rPr lang="en-GB" b="1" err="1"/>
              <a:t>Izdelava</a:t>
            </a:r>
            <a:r>
              <a:rPr lang="en-GB" b="1"/>
              <a:t> </a:t>
            </a:r>
            <a:r>
              <a:rPr lang="en-GB" b="1" err="1"/>
              <a:t>informacijskega</a:t>
            </a:r>
            <a:r>
              <a:rPr lang="en-GB" b="1"/>
              <a:t> </a:t>
            </a:r>
            <a:r>
              <a:rPr lang="en-GB" b="1" err="1"/>
              <a:t>sistema</a:t>
            </a:r>
            <a:r>
              <a:rPr lang="en-GB" b="1"/>
              <a:t> evidence </a:t>
            </a:r>
            <a:r>
              <a:rPr lang="en-GB" b="1" err="1"/>
              <a:t>skladiščenja</a:t>
            </a:r>
            <a:r>
              <a:rPr lang="en-GB" b="1"/>
              <a:t> </a:t>
            </a:r>
            <a:r>
              <a:rPr lang="en-GB" b="1" err="1"/>
              <a:t>vzorcev</a:t>
            </a:r>
            <a:r>
              <a:rPr lang="en-GB" b="1"/>
              <a:t> (</a:t>
            </a:r>
            <a:r>
              <a:rPr lang="en-GB" b="1" err="1"/>
              <a:t>VzorSIS</a:t>
            </a:r>
            <a:r>
              <a:rPr lang="en-GB" b="1"/>
              <a:t>)</a:t>
            </a: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r>
              <a:rPr lang="sl-SI"/>
              <a:t>Naša dolgoročna vizija je vzpostavitev </a:t>
            </a:r>
            <a:r>
              <a:rPr lang="sl-SI" err="1"/>
              <a:t>repozitorija</a:t>
            </a:r>
            <a:r>
              <a:rPr lang="en-GB"/>
              <a:t> </a:t>
            </a:r>
            <a:r>
              <a:rPr lang="en-GB" err="1"/>
              <a:t>geoloških</a:t>
            </a:r>
            <a:r>
              <a:rPr lang="en-GB"/>
              <a:t> </a:t>
            </a:r>
            <a:r>
              <a:rPr lang="en-GB" err="1"/>
              <a:t>vzorcev</a:t>
            </a:r>
            <a:r>
              <a:rPr lang="sl-SI"/>
              <a:t>, ki </a:t>
            </a:r>
            <a:r>
              <a:rPr lang="en-GB" err="1"/>
              <a:t>bo</a:t>
            </a:r>
            <a:r>
              <a:rPr lang="en-GB"/>
              <a:t> </a:t>
            </a:r>
            <a:r>
              <a:rPr lang="sl-SI"/>
              <a:t>zagotavlja</a:t>
            </a:r>
            <a:r>
              <a:rPr lang="en-GB"/>
              <a:t>l</a:t>
            </a:r>
            <a:r>
              <a:rPr lang="sl-SI"/>
              <a:t> učinkovito in celostno obravnavo geoloških vzorcev od zajema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terenu</a:t>
            </a:r>
            <a:r>
              <a:rPr lang="en-GB"/>
              <a:t>, </a:t>
            </a:r>
            <a:r>
              <a:rPr lang="en-GB" err="1"/>
              <a:t>analize</a:t>
            </a:r>
            <a:r>
              <a:rPr lang="en-GB"/>
              <a:t>, </a:t>
            </a:r>
            <a:r>
              <a:rPr lang="en-GB" err="1"/>
              <a:t>obdelave</a:t>
            </a:r>
            <a:r>
              <a:rPr lang="sl-SI"/>
              <a:t> do skladiščenja in ponovne uporabe. </a:t>
            </a:r>
            <a:endParaRPr lang="en-GB"/>
          </a:p>
          <a:p>
            <a:pPr>
              <a:lnSpc>
                <a:spcPct val="100000"/>
              </a:lnSpc>
            </a:pPr>
            <a:r>
              <a:rPr lang="sl-SI"/>
              <a:t>S tem projektom bomo vzpostavili sistematizirano fizično hrambo vzorcev in razvili prvi segment naprednega digitalnega okolja za upravljanje baze vzorcev ter vzpostavili delovno skupino, ki se bo ciljno ukvarjala z vzpostavitvijo geološkega </a:t>
            </a:r>
            <a:r>
              <a:rPr lang="sl-SI" err="1"/>
              <a:t>repozitorija</a:t>
            </a:r>
            <a:r>
              <a:rPr lang="sl-SI"/>
              <a:t>. 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err="1"/>
              <a:t>Začetek</a:t>
            </a:r>
            <a:r>
              <a:rPr lang="en-GB"/>
              <a:t> </a:t>
            </a:r>
            <a:r>
              <a:rPr lang="en-GB" err="1"/>
              <a:t>maj</a:t>
            </a:r>
            <a:r>
              <a:rPr lang="en-GB"/>
              <a:t> 2024</a:t>
            </a:r>
          </a:p>
          <a:p>
            <a:pPr>
              <a:lnSpc>
                <a:spcPct val="100000"/>
              </a:lnSpc>
            </a:pPr>
            <a:r>
              <a:rPr lang="en-GB" err="1"/>
              <a:t>Trajanje</a:t>
            </a:r>
            <a:r>
              <a:rPr lang="en-GB"/>
              <a:t> 2 </a:t>
            </a:r>
            <a:r>
              <a:rPr lang="en-GB" err="1"/>
              <a:t>leti</a:t>
            </a:r>
            <a:endParaRPr lang="sl-SI"/>
          </a:p>
        </p:txBody>
      </p:sp>
      <p:pic>
        <p:nvPicPr>
          <p:cNvPr id="8" name="Picture 18" descr="A long shot of a warehouse&#10;&#10;Description automatically generated">
            <a:extLst>
              <a:ext uri="{FF2B5EF4-FFF2-40B4-BE49-F238E27FC236}">
                <a16:creationId xmlns:a16="http://schemas.microsoft.com/office/drawing/2014/main" id="{94169BAD-D7ED-017A-4735-BD9AFE9697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816" y="5163853"/>
            <a:ext cx="2361352" cy="1574234"/>
          </a:xfrm>
          <a:prstGeom prst="rect">
            <a:avLst/>
          </a:prstGeom>
        </p:spPr>
      </p:pic>
      <p:pic>
        <p:nvPicPr>
          <p:cNvPr id="6" name="Picture 9" descr="Several shelves with white and brown objects&#10;&#10;Description automatically generated with medium confidence">
            <a:extLst>
              <a:ext uri="{FF2B5EF4-FFF2-40B4-BE49-F238E27FC236}">
                <a16:creationId xmlns:a16="http://schemas.microsoft.com/office/drawing/2014/main" id="{C9FB433E-4B65-5599-CD6B-A467C3EF16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849" y="5163852"/>
            <a:ext cx="2361353" cy="1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5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4E8EAAF0-89A6-D43A-79F2-FDA397F9DB4F}"/>
              </a:ext>
            </a:extLst>
          </p:cNvPr>
          <p:cNvSpPr/>
          <p:nvPr/>
        </p:nvSpPr>
        <p:spPr>
          <a:xfrm>
            <a:off x="193496" y="5431004"/>
            <a:ext cx="11805007" cy="136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23C6C0DC-9CF1-8CD6-5904-3B3E597AC09E}"/>
              </a:ext>
            </a:extLst>
          </p:cNvPr>
          <p:cNvSpPr/>
          <p:nvPr/>
        </p:nvSpPr>
        <p:spPr>
          <a:xfrm>
            <a:off x="277402" y="706065"/>
            <a:ext cx="11805007" cy="136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9BB9CC-8F38-4572-9940-700D79739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16" y="3713891"/>
            <a:ext cx="25288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Hvala za vašo pozornost.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5668CD8-8DE2-4813-9EC2-574C2532AD96}"/>
              </a:ext>
            </a:extLst>
          </p:cNvPr>
          <p:cNvSpPr txBox="1"/>
          <p:nvPr/>
        </p:nvSpPr>
        <p:spPr>
          <a:xfrm>
            <a:off x="395416" y="1637271"/>
            <a:ext cx="386148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err="1">
                <a:solidFill>
                  <a:schemeClr val="tx2">
                    <a:lumMod val="75000"/>
                  </a:schemeClr>
                </a:solidFill>
              </a:rPr>
              <a:t>Geološki</a:t>
            </a:r>
            <a:r>
              <a:rPr lang="en-GB" sz="1050" b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050" b="1" err="1">
                <a:solidFill>
                  <a:schemeClr val="tx2">
                    <a:lumMod val="75000"/>
                  </a:schemeClr>
                </a:solidFill>
              </a:rPr>
              <a:t>zavod</a:t>
            </a:r>
            <a:r>
              <a:rPr lang="en-GB" sz="1050" b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050" b="1" err="1">
                <a:solidFill>
                  <a:schemeClr val="tx2">
                    <a:lumMod val="75000"/>
                  </a:schemeClr>
                </a:solidFill>
              </a:rPr>
              <a:t>Slovenije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050" b="1" i="1">
                <a:solidFill>
                  <a:schemeClr val="tx2">
                    <a:lumMod val="75000"/>
                  </a:schemeClr>
                </a:solidFill>
              </a:rPr>
              <a:t>Geological Survey of 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050" err="1">
                <a:solidFill>
                  <a:schemeClr val="tx2">
                    <a:lumMod val="75000"/>
                  </a:schemeClr>
                </a:solidFill>
              </a:rPr>
              <a:t>Dimičeva</a:t>
            </a:r>
            <a:r>
              <a:rPr lang="en-GB" sz="105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050" err="1">
                <a:solidFill>
                  <a:schemeClr val="tx2">
                    <a:lumMod val="75000"/>
                  </a:schemeClr>
                </a:solidFill>
              </a:rPr>
              <a:t>ulica</a:t>
            </a:r>
            <a:r>
              <a:rPr lang="en-GB" sz="1050">
                <a:solidFill>
                  <a:schemeClr val="tx2">
                    <a:lumMod val="75000"/>
                  </a:schemeClr>
                </a:solidFill>
              </a:rPr>
              <a:t> 14</a:t>
            </a:r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en-US" sz="1050" i="1">
              <a:solidFill>
                <a:schemeClr val="tx2">
                  <a:lumMod val="75000"/>
                </a:schemeClr>
              </a:solidFill>
            </a:endParaRPr>
          </a:p>
          <a:p>
            <a:endParaRPr lang="en-US" sz="1050" i="1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050">
                <a:solidFill>
                  <a:schemeClr val="tx2">
                    <a:lumMod val="75000"/>
                  </a:schemeClr>
                </a:solidFill>
              </a:rPr>
              <a:t>Jasna Šinigoj</a:t>
            </a:r>
          </a:p>
          <a:p>
            <a:r>
              <a:rPr lang="en-US" sz="1050">
                <a:solidFill>
                  <a:schemeClr val="tx2">
                    <a:lumMod val="75000"/>
                  </a:schemeClr>
                </a:solidFill>
              </a:rPr>
              <a:t>jasna.sinigoj@geo-zs.si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endParaRPr lang="sl-SI" sz="120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CF3A3A83-26F5-4B80-B3C1-2BB7612F95B2}"/>
              </a:ext>
            </a:extLst>
          </p:cNvPr>
          <p:cNvGrpSpPr>
            <a:grpSpLocks noChangeAspect="1"/>
          </p:cNvGrpSpPr>
          <p:nvPr/>
        </p:nvGrpSpPr>
        <p:grpSpPr>
          <a:xfrm>
            <a:off x="583998" y="2180023"/>
            <a:ext cx="10287704" cy="4153299"/>
            <a:chOff x="192309" y="1702966"/>
            <a:chExt cx="8498796" cy="3431095"/>
          </a:xfrm>
        </p:grpSpPr>
        <p:sp>
          <p:nvSpPr>
            <p:cNvPr id="4" name="Zaobljeni pravokotnik 7">
              <a:extLst>
                <a:ext uri="{FF2B5EF4-FFF2-40B4-BE49-F238E27FC236}">
                  <a16:creationId xmlns:a16="http://schemas.microsoft.com/office/drawing/2014/main" id="{9D051300-B5A0-4AF3-A70D-B4F5957F0DF8}"/>
                </a:ext>
              </a:extLst>
            </p:cNvPr>
            <p:cNvSpPr/>
            <p:nvPr/>
          </p:nvSpPr>
          <p:spPr>
            <a:xfrm>
              <a:off x="2829607" y="2295389"/>
              <a:ext cx="864000" cy="54346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b="1">
                  <a:solidFill>
                    <a:schemeClr val="tx1"/>
                  </a:solidFill>
                </a:rPr>
                <a:t>Zbiranje podatkov</a:t>
              </a:r>
            </a:p>
          </p:txBody>
        </p:sp>
        <p:sp>
          <p:nvSpPr>
            <p:cNvPr id="5" name="Zaobljeni pravokotnik 8">
              <a:extLst>
                <a:ext uri="{FF2B5EF4-FFF2-40B4-BE49-F238E27FC236}">
                  <a16:creationId xmlns:a16="http://schemas.microsoft.com/office/drawing/2014/main" id="{D2F59338-CB26-49DF-9118-35D27C1624AF}"/>
                </a:ext>
              </a:extLst>
            </p:cNvPr>
            <p:cNvSpPr/>
            <p:nvPr/>
          </p:nvSpPr>
          <p:spPr>
            <a:xfrm>
              <a:off x="3963848" y="2295389"/>
              <a:ext cx="864000" cy="54346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err="1">
                  <a:solidFill>
                    <a:schemeClr val="tx1"/>
                  </a:solidFill>
                </a:rPr>
                <a:t>Obdelava</a:t>
              </a:r>
              <a:r>
                <a:rPr lang="sl-SI" sz="1200" b="1">
                  <a:solidFill>
                    <a:schemeClr val="tx1"/>
                  </a:solidFill>
                </a:rPr>
                <a:t> podatkov</a:t>
              </a:r>
            </a:p>
          </p:txBody>
        </p:sp>
        <p:sp>
          <p:nvSpPr>
            <p:cNvPr id="6" name="Zaobljeni pravokotnik 10">
              <a:extLst>
                <a:ext uri="{FF2B5EF4-FFF2-40B4-BE49-F238E27FC236}">
                  <a16:creationId xmlns:a16="http://schemas.microsoft.com/office/drawing/2014/main" id="{CD254626-941A-43F9-AA9C-06A9D265EA79}"/>
                </a:ext>
              </a:extLst>
            </p:cNvPr>
            <p:cNvSpPr/>
            <p:nvPr/>
          </p:nvSpPr>
          <p:spPr>
            <a:xfrm>
              <a:off x="5098089" y="2295389"/>
              <a:ext cx="864000" cy="54346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b="1">
                  <a:solidFill>
                    <a:schemeClr val="tx1"/>
                  </a:solidFill>
                </a:rPr>
                <a:t>Analiza podatkov</a:t>
              </a:r>
            </a:p>
          </p:txBody>
        </p:sp>
        <p:sp>
          <p:nvSpPr>
            <p:cNvPr id="7" name="Zaobljeni pravokotnik 11">
              <a:extLst>
                <a:ext uri="{FF2B5EF4-FFF2-40B4-BE49-F238E27FC236}">
                  <a16:creationId xmlns:a16="http://schemas.microsoft.com/office/drawing/2014/main" id="{15147EFA-906A-418C-A364-D05F4F04E955}"/>
                </a:ext>
              </a:extLst>
            </p:cNvPr>
            <p:cNvSpPr/>
            <p:nvPr/>
          </p:nvSpPr>
          <p:spPr>
            <a:xfrm>
              <a:off x="7786732" y="2289567"/>
              <a:ext cx="864000" cy="54346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b="1">
                  <a:solidFill>
                    <a:schemeClr val="tx1"/>
                  </a:solidFill>
                </a:rPr>
                <a:t>Konec projekta</a:t>
              </a:r>
            </a:p>
          </p:txBody>
        </p:sp>
        <p:sp>
          <p:nvSpPr>
            <p:cNvPr id="8" name="Zaobljeni pravokotnik 12">
              <a:extLst>
                <a:ext uri="{FF2B5EF4-FFF2-40B4-BE49-F238E27FC236}">
                  <a16:creationId xmlns:a16="http://schemas.microsoft.com/office/drawing/2014/main" id="{0F0758EF-714C-41B2-AE44-DEDDB51203C7}"/>
                </a:ext>
              </a:extLst>
            </p:cNvPr>
            <p:cNvSpPr/>
            <p:nvPr/>
          </p:nvSpPr>
          <p:spPr>
            <a:xfrm>
              <a:off x="6665463" y="2295389"/>
              <a:ext cx="864000" cy="543464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200" b="1" err="1">
                  <a:solidFill>
                    <a:schemeClr val="tx1"/>
                  </a:solidFill>
                </a:rPr>
                <a:t>Objava</a:t>
              </a:r>
              <a:endParaRPr lang="en-GB" sz="1200" b="1">
                <a:solidFill>
                  <a:schemeClr val="tx1"/>
                </a:solidFill>
              </a:endParaRPr>
            </a:p>
            <a:p>
              <a:pPr algn="ctr"/>
              <a:r>
                <a:rPr lang="en-GB" sz="1200" b="1">
                  <a:solidFill>
                    <a:schemeClr val="tx1"/>
                  </a:solidFill>
                </a:rPr>
                <a:t>rezultatov / </a:t>
              </a:r>
              <a:r>
                <a:rPr lang="en-US" sz="1200" b="1">
                  <a:solidFill>
                    <a:schemeClr val="tx1"/>
                  </a:solidFill>
                </a:rPr>
                <a:t>p</a:t>
              </a:r>
              <a:r>
                <a:rPr lang="sl-SI" sz="1200" b="1" err="1">
                  <a:solidFill>
                    <a:schemeClr val="tx1"/>
                  </a:solidFill>
                </a:rPr>
                <a:t>odatkov</a:t>
              </a:r>
              <a:r>
                <a:rPr lang="en-GB" sz="1200" b="1">
                  <a:solidFill>
                    <a:schemeClr val="tx1"/>
                  </a:solidFill>
                </a:rPr>
                <a:t> </a:t>
              </a:r>
              <a:endParaRPr lang="sl-SI" sz="1200" b="1">
                <a:solidFill>
                  <a:schemeClr val="tx1"/>
                </a:solidFill>
              </a:endParaRPr>
            </a:p>
          </p:txBody>
        </p:sp>
        <p:sp>
          <p:nvSpPr>
            <p:cNvPr id="9" name="Zaobljeni pravokotnik 33">
              <a:extLst>
                <a:ext uri="{FF2B5EF4-FFF2-40B4-BE49-F238E27FC236}">
                  <a16:creationId xmlns:a16="http://schemas.microsoft.com/office/drawing/2014/main" id="{B66C1346-EE07-45D0-9DB9-D88E3CD712AE}"/>
                </a:ext>
              </a:extLst>
            </p:cNvPr>
            <p:cNvSpPr/>
            <p:nvPr/>
          </p:nvSpPr>
          <p:spPr>
            <a:xfrm>
              <a:off x="2673411" y="1702966"/>
              <a:ext cx="3543077" cy="3431095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10" name="Zaobljeni pravokotnik 33">
              <a:extLst>
                <a:ext uri="{FF2B5EF4-FFF2-40B4-BE49-F238E27FC236}">
                  <a16:creationId xmlns:a16="http://schemas.microsoft.com/office/drawing/2014/main" id="{5783EF5D-D729-447A-B0B4-34956727EDCE}"/>
                </a:ext>
              </a:extLst>
            </p:cNvPr>
            <p:cNvSpPr/>
            <p:nvPr/>
          </p:nvSpPr>
          <p:spPr>
            <a:xfrm>
              <a:off x="192309" y="1702966"/>
              <a:ext cx="2103459" cy="3431095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11" name="PoljeZBesedilom 10">
              <a:extLst>
                <a:ext uri="{FF2B5EF4-FFF2-40B4-BE49-F238E27FC236}">
                  <a16:creationId xmlns:a16="http://schemas.microsoft.com/office/drawing/2014/main" id="{2DEEAAF3-5D3F-4EDC-9CE0-518B645CAF53}"/>
                </a:ext>
              </a:extLst>
            </p:cNvPr>
            <p:cNvSpPr txBox="1"/>
            <p:nvPr/>
          </p:nvSpPr>
          <p:spPr>
            <a:xfrm>
              <a:off x="225169" y="1805083"/>
              <a:ext cx="2142230" cy="254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err="1"/>
                <a:t>Načrtovanje</a:t>
              </a:r>
              <a:r>
                <a:rPr lang="en-GB" sz="1400" b="1"/>
                <a:t> </a:t>
              </a:r>
              <a:r>
                <a:rPr lang="en-GB" sz="1400" b="1" err="1"/>
                <a:t>raziskave</a:t>
              </a:r>
              <a:r>
                <a:rPr lang="en-GB" sz="1400" b="1"/>
                <a:t> / </a:t>
              </a:r>
              <a:r>
                <a:rPr lang="en-GB" sz="1400" b="1" err="1"/>
                <a:t>projekta</a:t>
              </a:r>
              <a:endParaRPr lang="en-SI" sz="1400" b="1"/>
            </a:p>
          </p:txBody>
        </p:sp>
        <p:sp>
          <p:nvSpPr>
            <p:cNvPr id="12" name="Zaobljeni pravokotnik 6">
              <a:extLst>
                <a:ext uri="{FF2B5EF4-FFF2-40B4-BE49-F238E27FC236}">
                  <a16:creationId xmlns:a16="http://schemas.microsoft.com/office/drawing/2014/main" id="{C175CF96-FCDD-47A9-A106-A06820B69CD5}"/>
                </a:ext>
              </a:extLst>
            </p:cNvPr>
            <p:cNvSpPr/>
            <p:nvPr/>
          </p:nvSpPr>
          <p:spPr>
            <a:xfrm>
              <a:off x="1373984" y="2242702"/>
              <a:ext cx="864000" cy="543464"/>
            </a:xfrm>
            <a:prstGeom prst="roundRect">
              <a:avLst/>
            </a:prstGeom>
            <a:solidFill>
              <a:srgbClr val="D0A1FF"/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b="1">
                  <a:solidFill>
                    <a:schemeClr val="tx1"/>
                  </a:solidFill>
                </a:rPr>
                <a:t>Začetek projekta</a:t>
              </a:r>
            </a:p>
          </p:txBody>
        </p:sp>
        <p:sp>
          <p:nvSpPr>
            <p:cNvPr id="13" name="PoljeZBesedilom 12">
              <a:extLst>
                <a:ext uri="{FF2B5EF4-FFF2-40B4-BE49-F238E27FC236}">
                  <a16:creationId xmlns:a16="http://schemas.microsoft.com/office/drawing/2014/main" id="{2DFB3F9C-7BE3-4DC2-9873-92CF7C4C2CDF}"/>
                </a:ext>
              </a:extLst>
            </p:cNvPr>
            <p:cNvSpPr txBox="1"/>
            <p:nvPr/>
          </p:nvSpPr>
          <p:spPr>
            <a:xfrm>
              <a:off x="3316859" y="1786260"/>
              <a:ext cx="2146520" cy="254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err="1"/>
                <a:t>Aktivna</a:t>
              </a:r>
              <a:r>
                <a:rPr lang="en-GB" sz="1400" b="1"/>
                <a:t> </a:t>
              </a:r>
              <a:r>
                <a:rPr lang="en-GB" sz="1400" b="1" err="1"/>
                <a:t>faza</a:t>
              </a:r>
              <a:r>
                <a:rPr lang="en-GB" sz="1400" b="1"/>
                <a:t> </a:t>
              </a:r>
              <a:r>
                <a:rPr lang="en-GB" sz="1400" b="1" err="1"/>
                <a:t>raziskave</a:t>
              </a:r>
              <a:r>
                <a:rPr lang="en-GB" sz="1400" b="1"/>
                <a:t> / </a:t>
              </a:r>
              <a:r>
                <a:rPr lang="en-GB" sz="1400" b="1" err="1"/>
                <a:t>projekta</a:t>
              </a:r>
              <a:endParaRPr lang="en-SI" sz="1400" b="1"/>
            </a:p>
          </p:txBody>
        </p:sp>
        <p:sp>
          <p:nvSpPr>
            <p:cNvPr id="14" name="PoljeZBesedilom 13">
              <a:extLst>
                <a:ext uri="{FF2B5EF4-FFF2-40B4-BE49-F238E27FC236}">
                  <a16:creationId xmlns:a16="http://schemas.microsoft.com/office/drawing/2014/main" id="{67E14D4B-AA30-4AD0-8ED2-2CD9AFDC92F5}"/>
                </a:ext>
              </a:extLst>
            </p:cNvPr>
            <p:cNvSpPr txBox="1"/>
            <p:nvPr/>
          </p:nvSpPr>
          <p:spPr>
            <a:xfrm>
              <a:off x="6665463" y="1795285"/>
              <a:ext cx="2025642" cy="254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err="1"/>
                <a:t>Delitev</a:t>
              </a:r>
              <a:r>
                <a:rPr lang="en-GB" sz="1400" b="1"/>
                <a:t> / </a:t>
              </a:r>
              <a:r>
                <a:rPr lang="en-GB" sz="1400" b="1" err="1"/>
                <a:t>izmenjava</a:t>
              </a:r>
              <a:r>
                <a:rPr lang="en-GB" sz="1400" b="1"/>
                <a:t> </a:t>
              </a:r>
              <a:r>
                <a:rPr lang="en-GB" sz="1400" b="1" err="1"/>
                <a:t>rezultatov</a:t>
              </a:r>
              <a:r>
                <a:rPr lang="en-GB" sz="1400" b="1"/>
                <a:t> </a:t>
              </a:r>
              <a:endParaRPr lang="en-SI" sz="1400" b="1"/>
            </a:p>
          </p:txBody>
        </p:sp>
        <p:sp>
          <p:nvSpPr>
            <p:cNvPr id="15" name="Zaobljeni pravokotnik 33">
              <a:extLst>
                <a:ext uri="{FF2B5EF4-FFF2-40B4-BE49-F238E27FC236}">
                  <a16:creationId xmlns:a16="http://schemas.microsoft.com/office/drawing/2014/main" id="{BAEF9A8C-B808-4406-96BA-0E8521240253}"/>
                </a:ext>
              </a:extLst>
            </p:cNvPr>
            <p:cNvSpPr/>
            <p:nvPr/>
          </p:nvSpPr>
          <p:spPr>
            <a:xfrm>
              <a:off x="6577300" y="1702966"/>
              <a:ext cx="2103459" cy="3431095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16" name="Zaobljeni pravokotnik 6">
              <a:extLst>
                <a:ext uri="{FF2B5EF4-FFF2-40B4-BE49-F238E27FC236}">
                  <a16:creationId xmlns:a16="http://schemas.microsoft.com/office/drawing/2014/main" id="{E8E0F05C-F175-45B8-9FC9-92B342D98930}"/>
                </a:ext>
              </a:extLst>
            </p:cNvPr>
            <p:cNvSpPr/>
            <p:nvPr/>
          </p:nvSpPr>
          <p:spPr>
            <a:xfrm>
              <a:off x="252715" y="2230569"/>
              <a:ext cx="864000" cy="543464"/>
            </a:xfrm>
            <a:prstGeom prst="roundRect">
              <a:avLst/>
            </a:prstGeom>
            <a:solidFill>
              <a:srgbClr val="9933FF">
                <a:alpha val="45882"/>
              </a:srgbClr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err="1">
                  <a:solidFill>
                    <a:schemeClr val="tx1"/>
                  </a:solidFill>
                </a:rPr>
                <a:t>Načrt</a:t>
              </a:r>
              <a:r>
                <a:rPr lang="sl-SI" sz="1200" b="1">
                  <a:solidFill>
                    <a:schemeClr val="tx1"/>
                  </a:solidFill>
                </a:rPr>
                <a:t> projekta</a:t>
              </a:r>
            </a:p>
          </p:txBody>
        </p:sp>
        <p:cxnSp>
          <p:nvCxnSpPr>
            <p:cNvPr id="17" name="Raven puščični povezovalnik 16">
              <a:extLst>
                <a:ext uri="{FF2B5EF4-FFF2-40B4-BE49-F238E27FC236}">
                  <a16:creationId xmlns:a16="http://schemas.microsoft.com/office/drawing/2014/main" id="{6C4FAA2D-1054-435A-8876-77DF585F25A5}"/>
                </a:ext>
              </a:extLst>
            </p:cNvPr>
            <p:cNvCxnSpPr>
              <a:cxnSpLocks/>
            </p:cNvCxnSpPr>
            <p:nvPr/>
          </p:nvCxnSpPr>
          <p:spPr>
            <a:xfrm>
              <a:off x="3736677" y="2495699"/>
              <a:ext cx="18727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Raven puščični povezovalnik 17">
              <a:extLst>
                <a:ext uri="{FF2B5EF4-FFF2-40B4-BE49-F238E27FC236}">
                  <a16:creationId xmlns:a16="http://schemas.microsoft.com/office/drawing/2014/main" id="{F82E9530-26AC-4500-9274-500752C94636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98" y="2562734"/>
              <a:ext cx="18727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aven puščični povezovalnik 18">
              <a:extLst>
                <a:ext uri="{FF2B5EF4-FFF2-40B4-BE49-F238E27FC236}">
                  <a16:creationId xmlns:a16="http://schemas.microsoft.com/office/drawing/2014/main" id="{917E103D-707A-4738-BA98-ED292FE843B2}"/>
                </a:ext>
              </a:extLst>
            </p:cNvPr>
            <p:cNvCxnSpPr>
              <a:cxnSpLocks/>
            </p:cNvCxnSpPr>
            <p:nvPr/>
          </p:nvCxnSpPr>
          <p:spPr>
            <a:xfrm>
              <a:off x="3736677" y="2611903"/>
              <a:ext cx="187277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Raven puščični povezovalnik 19">
              <a:extLst>
                <a:ext uri="{FF2B5EF4-FFF2-40B4-BE49-F238E27FC236}">
                  <a16:creationId xmlns:a16="http://schemas.microsoft.com/office/drawing/2014/main" id="{4F3D8446-7224-4C95-92AB-9248AAFF21BD}"/>
                </a:ext>
              </a:extLst>
            </p:cNvPr>
            <p:cNvCxnSpPr>
              <a:cxnSpLocks/>
            </p:cNvCxnSpPr>
            <p:nvPr/>
          </p:nvCxnSpPr>
          <p:spPr>
            <a:xfrm>
              <a:off x="4877256" y="2510303"/>
              <a:ext cx="18727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Raven puščični povezovalnik 20">
              <a:extLst>
                <a:ext uri="{FF2B5EF4-FFF2-40B4-BE49-F238E27FC236}">
                  <a16:creationId xmlns:a16="http://schemas.microsoft.com/office/drawing/2014/main" id="{B314EB35-32E0-424B-9B6B-F0274B4F0A2C}"/>
                </a:ext>
              </a:extLst>
            </p:cNvPr>
            <p:cNvCxnSpPr>
              <a:cxnSpLocks/>
            </p:cNvCxnSpPr>
            <p:nvPr/>
          </p:nvCxnSpPr>
          <p:spPr>
            <a:xfrm>
              <a:off x="4877256" y="2626507"/>
              <a:ext cx="187277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aven puščični povezovalnik 21">
              <a:extLst>
                <a:ext uri="{FF2B5EF4-FFF2-40B4-BE49-F238E27FC236}">
                  <a16:creationId xmlns:a16="http://schemas.microsoft.com/office/drawing/2014/main" id="{D1E185F5-22C3-4A81-B58C-E62B108C9209}"/>
                </a:ext>
              </a:extLst>
            </p:cNvPr>
            <p:cNvCxnSpPr>
              <a:cxnSpLocks/>
            </p:cNvCxnSpPr>
            <p:nvPr/>
          </p:nvCxnSpPr>
          <p:spPr>
            <a:xfrm>
              <a:off x="7554630" y="2562734"/>
              <a:ext cx="18727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Zaobljeni pravokotnik 6">
              <a:extLst>
                <a:ext uri="{FF2B5EF4-FFF2-40B4-BE49-F238E27FC236}">
                  <a16:creationId xmlns:a16="http://schemas.microsoft.com/office/drawing/2014/main" id="{933C5CA1-D5C1-4EF5-A27C-0D380F9DD3D4}"/>
                </a:ext>
              </a:extLst>
            </p:cNvPr>
            <p:cNvSpPr/>
            <p:nvPr/>
          </p:nvSpPr>
          <p:spPr>
            <a:xfrm>
              <a:off x="265176" y="3000860"/>
              <a:ext cx="1985269" cy="383383"/>
            </a:xfrm>
            <a:prstGeom prst="roundRect">
              <a:avLst/>
            </a:prstGeom>
            <a:solidFill>
              <a:srgbClr val="9933FF">
                <a:alpha val="30196"/>
              </a:srgbClr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Zasnova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raziskave</a:t>
              </a:r>
              <a:r>
                <a:rPr lang="en-GB" sz="1200">
                  <a:solidFill>
                    <a:schemeClr val="tx1"/>
                  </a:solidFill>
                </a:rPr>
                <a:t> / </a:t>
              </a:r>
              <a:r>
                <a:rPr lang="en-GB" sz="1200" err="1">
                  <a:solidFill>
                    <a:schemeClr val="tx1"/>
                  </a:solidFill>
                </a:rPr>
                <a:t>potrebe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naročnika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24" name="Zaobljeni pravokotnik 6">
              <a:extLst>
                <a:ext uri="{FF2B5EF4-FFF2-40B4-BE49-F238E27FC236}">
                  <a16:creationId xmlns:a16="http://schemas.microsoft.com/office/drawing/2014/main" id="{0C96A4D1-4E4E-44F0-9531-04EEB0F305C2}"/>
                </a:ext>
              </a:extLst>
            </p:cNvPr>
            <p:cNvSpPr/>
            <p:nvPr/>
          </p:nvSpPr>
          <p:spPr>
            <a:xfrm>
              <a:off x="265176" y="3470967"/>
              <a:ext cx="1985269" cy="383383"/>
            </a:xfrm>
            <a:prstGeom prst="roundRect">
              <a:avLst/>
            </a:prstGeom>
            <a:solidFill>
              <a:srgbClr val="9933FF">
                <a:alpha val="30196"/>
              </a:srgbClr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Načrt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ravnanja</a:t>
              </a:r>
              <a:r>
                <a:rPr lang="en-GB" sz="1200">
                  <a:solidFill>
                    <a:schemeClr val="tx1"/>
                  </a:solidFill>
                </a:rPr>
                <a:t> s </a:t>
              </a:r>
              <a:r>
                <a:rPr lang="en-GB" sz="1200" err="1">
                  <a:solidFill>
                    <a:schemeClr val="tx1"/>
                  </a:solidFill>
                </a:rPr>
                <a:t>podatki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25" name="Zaobljeni pravokotnik 6">
              <a:extLst>
                <a:ext uri="{FF2B5EF4-FFF2-40B4-BE49-F238E27FC236}">
                  <a16:creationId xmlns:a16="http://schemas.microsoft.com/office/drawing/2014/main" id="{94CF4608-DF32-43C5-8436-6A36C34F57C3}"/>
                </a:ext>
              </a:extLst>
            </p:cNvPr>
            <p:cNvSpPr/>
            <p:nvPr/>
          </p:nvSpPr>
          <p:spPr>
            <a:xfrm>
              <a:off x="265176" y="3941074"/>
              <a:ext cx="1985269" cy="383383"/>
            </a:xfrm>
            <a:prstGeom prst="roundRect">
              <a:avLst/>
            </a:prstGeom>
            <a:solidFill>
              <a:srgbClr val="9933FF">
                <a:alpha val="30196"/>
              </a:srgbClr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Ponovna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uporaba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že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obstoječih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podatkov</a:t>
              </a: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26" name="Zaobljeni pravokotnik 6">
              <a:extLst>
                <a:ext uri="{FF2B5EF4-FFF2-40B4-BE49-F238E27FC236}">
                  <a16:creationId xmlns:a16="http://schemas.microsoft.com/office/drawing/2014/main" id="{DFFD9F24-E136-431A-938A-102FC94FE078}"/>
                </a:ext>
              </a:extLst>
            </p:cNvPr>
            <p:cNvSpPr/>
            <p:nvPr/>
          </p:nvSpPr>
          <p:spPr>
            <a:xfrm>
              <a:off x="265176" y="4411181"/>
              <a:ext cx="1985269" cy="383383"/>
            </a:xfrm>
            <a:prstGeom prst="roundRect">
              <a:avLst/>
            </a:prstGeom>
            <a:solidFill>
              <a:srgbClr val="9933FF">
                <a:alpha val="30196"/>
              </a:srgbClr>
            </a:solidFill>
            <a:ln>
              <a:solidFill>
                <a:srgbClr val="996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Pravni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okvir</a:t>
              </a:r>
              <a:r>
                <a:rPr lang="en-GB" sz="1200">
                  <a:solidFill>
                    <a:schemeClr val="tx1"/>
                  </a:solidFill>
                </a:rPr>
                <a:t> / </a:t>
              </a:r>
              <a:r>
                <a:rPr lang="en-GB" sz="1200" err="1">
                  <a:solidFill>
                    <a:schemeClr val="tx1"/>
                  </a:solidFill>
                </a:rPr>
                <a:t>etika</a:t>
              </a: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27" name="Zaobljeni pravokotnik 6">
              <a:extLst>
                <a:ext uri="{FF2B5EF4-FFF2-40B4-BE49-F238E27FC236}">
                  <a16:creationId xmlns:a16="http://schemas.microsoft.com/office/drawing/2014/main" id="{DE19FB08-C799-4F8E-959C-A45CDBA1B443}"/>
                </a:ext>
              </a:extLst>
            </p:cNvPr>
            <p:cNvSpPr/>
            <p:nvPr/>
          </p:nvSpPr>
          <p:spPr>
            <a:xfrm>
              <a:off x="2744042" y="3000119"/>
              <a:ext cx="3403515" cy="383383"/>
            </a:xfrm>
            <a:prstGeom prst="roundRect">
              <a:avLst/>
            </a:prstGeom>
            <a:solidFill>
              <a:srgbClr val="BCE4A7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Shranjevanje in varnostno kopiranje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28" name="Zaobljeni pravokotnik 6">
              <a:extLst>
                <a:ext uri="{FF2B5EF4-FFF2-40B4-BE49-F238E27FC236}">
                  <a16:creationId xmlns:a16="http://schemas.microsoft.com/office/drawing/2014/main" id="{28217496-D48A-400A-999C-6A4A99034A31}"/>
                </a:ext>
              </a:extLst>
            </p:cNvPr>
            <p:cNvSpPr/>
            <p:nvPr/>
          </p:nvSpPr>
          <p:spPr>
            <a:xfrm>
              <a:off x="2744042" y="3470226"/>
              <a:ext cx="3403515" cy="383383"/>
            </a:xfrm>
            <a:prstGeom prst="roundRect">
              <a:avLst/>
            </a:prstGeom>
            <a:solidFill>
              <a:srgbClr val="BCE4A7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Delitev podatkov s sodelavci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29" name="Zaobljeni pravokotnik 6">
              <a:extLst>
                <a:ext uri="{FF2B5EF4-FFF2-40B4-BE49-F238E27FC236}">
                  <a16:creationId xmlns:a16="http://schemas.microsoft.com/office/drawing/2014/main" id="{02B8A729-436E-4452-903E-38B7BF0B18FD}"/>
                </a:ext>
              </a:extLst>
            </p:cNvPr>
            <p:cNvSpPr/>
            <p:nvPr/>
          </p:nvSpPr>
          <p:spPr>
            <a:xfrm>
              <a:off x="2744042" y="3940333"/>
              <a:ext cx="3403515" cy="383383"/>
            </a:xfrm>
            <a:prstGeom prst="roundRect">
              <a:avLst/>
            </a:prstGeom>
            <a:solidFill>
              <a:srgbClr val="BCE4A7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Upravljanje nadzora dostopa</a:t>
              </a:r>
            </a:p>
          </p:txBody>
        </p:sp>
        <p:sp>
          <p:nvSpPr>
            <p:cNvPr id="30" name="Zaobljeni pravokotnik 6">
              <a:extLst>
                <a:ext uri="{FF2B5EF4-FFF2-40B4-BE49-F238E27FC236}">
                  <a16:creationId xmlns:a16="http://schemas.microsoft.com/office/drawing/2014/main" id="{35E2C6A6-0F49-47D5-A32C-A15EE06AEFCA}"/>
                </a:ext>
              </a:extLst>
            </p:cNvPr>
            <p:cNvSpPr/>
            <p:nvPr/>
          </p:nvSpPr>
          <p:spPr>
            <a:xfrm>
              <a:off x="2744042" y="4410440"/>
              <a:ext cx="3403515" cy="38338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69804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Metapodatki in dokumentacija</a:t>
              </a:r>
            </a:p>
          </p:txBody>
        </p:sp>
        <p:sp>
          <p:nvSpPr>
            <p:cNvPr id="31" name="Zaobljeni pravokotnik 6">
              <a:extLst>
                <a:ext uri="{FF2B5EF4-FFF2-40B4-BE49-F238E27FC236}">
                  <a16:creationId xmlns:a16="http://schemas.microsoft.com/office/drawing/2014/main" id="{E6AE52E4-73E1-46DF-9F47-76A2697C36DE}"/>
                </a:ext>
              </a:extLst>
            </p:cNvPr>
            <p:cNvSpPr/>
            <p:nvPr/>
          </p:nvSpPr>
          <p:spPr>
            <a:xfrm>
              <a:off x="6665463" y="3007402"/>
              <a:ext cx="1985269" cy="38338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Objava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rezultatov</a:t>
              </a:r>
              <a:r>
                <a:rPr lang="en-GB" sz="1200">
                  <a:solidFill>
                    <a:schemeClr val="tx1"/>
                  </a:solidFill>
                </a:rPr>
                <a:t> in </a:t>
              </a:r>
              <a:r>
                <a:rPr lang="en-GB" sz="1200" err="1">
                  <a:solidFill>
                    <a:schemeClr val="tx1"/>
                  </a:solidFill>
                </a:rPr>
                <a:t>podatkovno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skladišče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32" name="Zaobljeni pravokotnik 6">
              <a:extLst>
                <a:ext uri="{FF2B5EF4-FFF2-40B4-BE49-F238E27FC236}">
                  <a16:creationId xmlns:a16="http://schemas.microsoft.com/office/drawing/2014/main" id="{A79343A8-5759-460F-B571-A606F3033D72}"/>
                </a:ext>
              </a:extLst>
            </p:cNvPr>
            <p:cNvSpPr/>
            <p:nvPr/>
          </p:nvSpPr>
          <p:spPr>
            <a:xfrm>
              <a:off x="6665463" y="3477509"/>
              <a:ext cx="1985269" cy="3833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Povezovanje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podatkovnih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nizov</a:t>
              </a:r>
              <a:r>
                <a:rPr lang="en-GB" sz="1200">
                  <a:solidFill>
                    <a:schemeClr val="tx1"/>
                  </a:solidFill>
                </a:rPr>
                <a:t> in </a:t>
              </a:r>
              <a:r>
                <a:rPr lang="en-GB" sz="1200" err="1">
                  <a:solidFill>
                    <a:schemeClr val="tx1"/>
                  </a:solidFill>
                </a:rPr>
                <a:t>člankov</a:t>
              </a:r>
              <a:r>
                <a:rPr lang="en-GB" sz="1200">
                  <a:solidFill>
                    <a:schemeClr val="tx1"/>
                  </a:solidFill>
                </a:rPr>
                <a:t> s </a:t>
              </a:r>
              <a:r>
                <a:rPr lang="en-GB" sz="1200" err="1">
                  <a:solidFill>
                    <a:schemeClr val="tx1"/>
                  </a:solidFill>
                </a:rPr>
                <a:t>trajnim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identifikatorjem</a:t>
              </a:r>
              <a:endParaRPr lang="sl-SI" sz="1200">
                <a:solidFill>
                  <a:schemeClr val="tx1"/>
                </a:solidFill>
              </a:endParaRPr>
            </a:p>
          </p:txBody>
        </p:sp>
        <p:sp>
          <p:nvSpPr>
            <p:cNvPr id="33" name="Zaobljeni pravokotnik 6">
              <a:extLst>
                <a:ext uri="{FF2B5EF4-FFF2-40B4-BE49-F238E27FC236}">
                  <a16:creationId xmlns:a16="http://schemas.microsoft.com/office/drawing/2014/main" id="{942170D2-9838-442E-83E1-DD826EF01366}"/>
                </a:ext>
              </a:extLst>
            </p:cNvPr>
            <p:cNvSpPr/>
            <p:nvPr/>
          </p:nvSpPr>
          <p:spPr>
            <a:xfrm>
              <a:off x="6665463" y="3947616"/>
              <a:ext cx="1985269" cy="38338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Omogočanje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ponovne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uporabe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podatkov</a:t>
              </a:r>
              <a:r>
                <a:rPr lang="en-GB" sz="1200">
                  <a:solidFill>
                    <a:schemeClr val="tx1"/>
                  </a:solidFill>
                </a:rPr>
                <a:t> prek </a:t>
              </a:r>
              <a:r>
                <a:rPr lang="en-GB" sz="1200" err="1">
                  <a:solidFill>
                    <a:schemeClr val="tx1"/>
                  </a:solidFill>
                </a:rPr>
                <a:t>licenc</a:t>
              </a: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34" name="Zaobljeni pravokotnik 6">
              <a:extLst>
                <a:ext uri="{FF2B5EF4-FFF2-40B4-BE49-F238E27FC236}">
                  <a16:creationId xmlns:a16="http://schemas.microsoft.com/office/drawing/2014/main" id="{8191BE91-3B7E-4188-8113-C22A9F9BB156}"/>
                </a:ext>
              </a:extLst>
            </p:cNvPr>
            <p:cNvSpPr/>
            <p:nvPr/>
          </p:nvSpPr>
          <p:spPr>
            <a:xfrm>
              <a:off x="6665463" y="4421401"/>
              <a:ext cx="1985269" cy="3833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Arhiviranje</a:t>
              </a:r>
              <a:r>
                <a:rPr lang="en-GB" sz="1200">
                  <a:solidFill>
                    <a:schemeClr val="tx1"/>
                  </a:solidFill>
                </a:rPr>
                <a:t>, </a:t>
              </a:r>
              <a:r>
                <a:rPr lang="en-GB" sz="1200" err="1">
                  <a:solidFill>
                    <a:schemeClr val="tx1"/>
                  </a:solidFill>
                </a:rPr>
                <a:t>dolgotrajna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  <a:r>
                <a:rPr lang="en-GB" sz="1200" err="1">
                  <a:solidFill>
                    <a:schemeClr val="tx1"/>
                  </a:solidFill>
                </a:rPr>
                <a:t>ohranitev</a:t>
              </a:r>
              <a:endParaRPr lang="en-GB" sz="1200">
                <a:solidFill>
                  <a:schemeClr val="tx1"/>
                </a:solidFill>
              </a:endParaRPr>
            </a:p>
          </p:txBody>
        </p:sp>
        <p:cxnSp>
          <p:nvCxnSpPr>
            <p:cNvPr id="35" name="Raven puščični povezovalnik 34">
              <a:extLst>
                <a:ext uri="{FF2B5EF4-FFF2-40B4-BE49-F238E27FC236}">
                  <a16:creationId xmlns:a16="http://schemas.microsoft.com/office/drawing/2014/main" id="{3521B29F-1CD0-45CC-8866-E88BF3BB2AD6}"/>
                </a:ext>
              </a:extLst>
            </p:cNvPr>
            <p:cNvCxnSpPr>
              <a:cxnSpLocks/>
            </p:cNvCxnSpPr>
            <p:nvPr/>
          </p:nvCxnSpPr>
          <p:spPr>
            <a:xfrm>
              <a:off x="2337413" y="2562009"/>
              <a:ext cx="294353" cy="725"/>
            </a:xfrm>
            <a:prstGeom prst="straightConnector1">
              <a:avLst/>
            </a:prstGeom>
            <a:ln w="34925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Raven puščični povezovalnik 35">
              <a:extLst>
                <a:ext uri="{FF2B5EF4-FFF2-40B4-BE49-F238E27FC236}">
                  <a16:creationId xmlns:a16="http://schemas.microsoft.com/office/drawing/2014/main" id="{CA167844-EC1C-4129-973D-9134DA0535DD}"/>
                </a:ext>
              </a:extLst>
            </p:cNvPr>
            <p:cNvCxnSpPr>
              <a:cxnSpLocks/>
            </p:cNvCxnSpPr>
            <p:nvPr/>
          </p:nvCxnSpPr>
          <p:spPr>
            <a:xfrm>
              <a:off x="6256382" y="2562734"/>
              <a:ext cx="294353" cy="725"/>
            </a:xfrm>
            <a:prstGeom prst="straightConnector1">
              <a:avLst/>
            </a:prstGeom>
            <a:ln w="34925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Naslov 2">
            <a:extLst>
              <a:ext uri="{FF2B5EF4-FFF2-40B4-BE49-F238E27FC236}">
                <a16:creationId xmlns:a16="http://schemas.microsoft.com/office/drawing/2014/main" id="{B849789C-D8DA-4A54-AC76-5CF0EB41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en-GB" err="1"/>
              <a:t>Načrt</a:t>
            </a:r>
            <a:r>
              <a:rPr lang="en-GB"/>
              <a:t> </a:t>
            </a:r>
            <a:r>
              <a:rPr lang="sl-SI"/>
              <a:t>ravnanja</a:t>
            </a:r>
            <a:r>
              <a:rPr lang="en-GB"/>
              <a:t> s </a:t>
            </a:r>
            <a:r>
              <a:rPr lang="en-GB" err="1"/>
              <a:t>podatki</a:t>
            </a:r>
            <a:r>
              <a:rPr lang="en-GB"/>
              <a:t> GeoZS</a:t>
            </a:r>
            <a:endParaRPr lang="sl-SI" sz="2000"/>
          </a:p>
        </p:txBody>
      </p:sp>
      <p:sp>
        <p:nvSpPr>
          <p:cNvPr id="39" name="PoljeZBesedilom 38">
            <a:extLst>
              <a:ext uri="{FF2B5EF4-FFF2-40B4-BE49-F238E27FC236}">
                <a16:creationId xmlns:a16="http://schemas.microsoft.com/office/drawing/2014/main" id="{582A9E0A-4BAE-4DBC-9A86-5F7A8D64BFCF}"/>
              </a:ext>
            </a:extLst>
          </p:cNvPr>
          <p:cNvSpPr txBox="1"/>
          <p:nvPr/>
        </p:nvSpPr>
        <p:spPr>
          <a:xfrm>
            <a:off x="586838" y="1316428"/>
            <a:ext cx="9820883" cy="646331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114300" indent="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b="1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r>
              <a:rPr lang="sl-SI" sz="1600" b="0" dirty="0"/>
              <a:t>Zagotavljamo ustrezno ravnanje s podatki skozi njihov celotni cikel – od nastanka, objave, do arhiviranja</a:t>
            </a:r>
            <a:r>
              <a:rPr lang="en-GB" sz="1600" b="0" dirty="0"/>
              <a:t> </a:t>
            </a:r>
            <a:r>
              <a:rPr lang="en-GB" sz="1600" b="0" dirty="0" err="1"/>
              <a:t>skladno</a:t>
            </a:r>
            <a:r>
              <a:rPr lang="en-GB" sz="1600" b="0" dirty="0"/>
              <a:t> z </a:t>
            </a:r>
            <a:r>
              <a:rPr lang="sl-SI" sz="1600" b="0" dirty="0"/>
              <a:t>načeli FAIR. </a:t>
            </a:r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175523F0-85D6-007A-671E-2CA66D6B8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3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slov 2">
            <a:extLst>
              <a:ext uri="{FF2B5EF4-FFF2-40B4-BE49-F238E27FC236}">
                <a16:creationId xmlns:a16="http://schemas.microsoft.com/office/drawing/2014/main" id="{B849789C-D8DA-4A54-AC76-5CF0EB41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 dirty="0"/>
              <a:t>Načrt ravnanja s podatki GeoZS – Delitev podatkov</a:t>
            </a:r>
            <a:endParaRPr lang="sl-SI" sz="2000" dirty="0"/>
          </a:p>
        </p:txBody>
      </p:sp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175523F0-85D6-007A-671E-2CA66D6B8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graphicFrame>
        <p:nvGraphicFramePr>
          <p:cNvPr id="42" name="Označba mesta vsebine 41">
            <a:extLst>
              <a:ext uri="{FF2B5EF4-FFF2-40B4-BE49-F238E27FC236}">
                <a16:creationId xmlns:a16="http://schemas.microsoft.com/office/drawing/2014/main" id="{FA372605-CD8E-9135-EEA9-A1F6BA8D2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526370"/>
              </p:ext>
            </p:extLst>
          </p:nvPr>
        </p:nvGraphicFramePr>
        <p:xfrm>
          <a:off x="633381" y="1417638"/>
          <a:ext cx="9824412" cy="488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581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slov 2">
            <a:extLst>
              <a:ext uri="{FF2B5EF4-FFF2-40B4-BE49-F238E27FC236}">
                <a16:creationId xmlns:a16="http://schemas.microsoft.com/office/drawing/2014/main" id="{B849789C-D8DA-4A54-AC76-5CF0EB41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 dirty="0"/>
              <a:t>Načrt ravnanja s podatki GeoZS </a:t>
            </a:r>
            <a:r>
              <a:rPr lang="en-GB" dirty="0"/>
              <a:t>- </a:t>
            </a:r>
            <a:r>
              <a:rPr lang="sl-SI" sz="2400" dirty="0"/>
              <a:t>Proces oddaje </a:t>
            </a:r>
            <a:r>
              <a:rPr lang="en-GB" sz="2400" dirty="0" err="1"/>
              <a:t>rezultatov</a:t>
            </a:r>
            <a:r>
              <a:rPr lang="en-GB" sz="2400" dirty="0"/>
              <a:t> </a:t>
            </a:r>
            <a:r>
              <a:rPr lang="en-GB" sz="2400" dirty="0" err="1"/>
              <a:t>raziskav</a:t>
            </a:r>
            <a:endParaRPr lang="sl-SI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08CFF-6F89-DE86-82E6-52D29DE1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66" y="1176350"/>
            <a:ext cx="7422159" cy="538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FE666AC2-05DD-F9F7-F1E5-54968C6F2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9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lika 42">
            <a:extLst>
              <a:ext uri="{FF2B5EF4-FFF2-40B4-BE49-F238E27FC236}">
                <a16:creationId xmlns:a16="http://schemas.microsoft.com/office/drawing/2014/main" id="{88F32296-8B9E-B142-F0F9-4F98D8616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07" y="1650312"/>
            <a:ext cx="5516741" cy="4275000"/>
          </a:xfrm>
          <a:prstGeom prst="rect">
            <a:avLst/>
          </a:prstGeom>
        </p:spPr>
      </p:pic>
      <p:pic>
        <p:nvPicPr>
          <p:cNvPr id="2" name="Slika 14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175523F0-85D6-007A-671E-2CA66D6B8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375705"/>
            <a:ext cx="1439079" cy="415734"/>
          </a:xfrm>
          <a:prstGeom prst="rect">
            <a:avLst/>
          </a:prstGeom>
        </p:spPr>
      </p:pic>
      <p:sp>
        <p:nvSpPr>
          <p:cNvPr id="41" name="Ograda vsebine 1">
            <a:extLst>
              <a:ext uri="{FF2B5EF4-FFF2-40B4-BE49-F238E27FC236}">
                <a16:creationId xmlns:a16="http://schemas.microsoft.com/office/drawing/2014/main" id="{0FE94144-8CFF-834C-F9FD-9B4D9628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440000"/>
            <a:ext cx="6173216" cy="4891722"/>
          </a:xfrm>
          <a:ln w="3175" cmpd="sng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sz="2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err="1"/>
              <a:t>GeoLib</a:t>
            </a:r>
            <a:r>
              <a:rPr lang="sl-SI" sz="2400"/>
              <a:t> – knjižnica in arhiv GeoZS</a:t>
            </a:r>
            <a:endParaRPr lang="en-GB" sz="24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err="1"/>
              <a:t>Več</a:t>
            </a:r>
            <a:r>
              <a:rPr lang="en-GB"/>
              <a:t> </a:t>
            </a:r>
            <a:r>
              <a:rPr lang="en-GB" err="1"/>
              <a:t>kot</a:t>
            </a:r>
            <a:r>
              <a:rPr lang="en-GB"/>
              <a:t> </a:t>
            </a:r>
            <a:r>
              <a:rPr lang="sl-SI"/>
              <a:t>30.000</a:t>
            </a:r>
            <a:r>
              <a:rPr lang="sl-SI" sz="2400"/>
              <a:t> </a:t>
            </a:r>
            <a:r>
              <a:rPr lang="sl-SI"/>
              <a:t>strokovnih poročil, raziskovalnih nalog </a:t>
            </a:r>
            <a:endParaRPr lang="sl-SI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sz="2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 err="1"/>
              <a:t>DiRROS</a:t>
            </a:r>
            <a:r>
              <a:rPr lang="sl-SI" sz="2400"/>
              <a:t> - Digitalni repozitorij raziskovalnih organizacij Slovenije</a:t>
            </a:r>
            <a:endParaRPr lang="sl-SI" sz="2400"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članki: 101</a:t>
            </a:r>
            <a:endParaRPr lang="sl-SI"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monografije: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sz="2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2400"/>
              <a:t>COBISS+ – skupni katalog slovenskih knjižnic</a:t>
            </a:r>
            <a:endParaRPr lang="sl-SI" sz="2400"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/>
              <a:t>11.653 enot</a:t>
            </a:r>
            <a:endParaRPr lang="sl-SI">
              <a:cs typeface="Calibri"/>
            </a:endParaRPr>
          </a:p>
        </p:txBody>
      </p:sp>
      <p:sp>
        <p:nvSpPr>
          <p:cNvPr id="5" name="Naslov 2">
            <a:extLst>
              <a:ext uri="{FF2B5EF4-FFF2-40B4-BE49-F238E27FC236}">
                <a16:creationId xmlns:a16="http://schemas.microsoft.com/office/drawing/2014/main" id="{03B9ADC5-6744-ACD3-BED1-F782860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7" y="274638"/>
            <a:ext cx="9433439" cy="1143000"/>
          </a:xfrm>
        </p:spPr>
        <p:txBody>
          <a:bodyPr/>
          <a:lstStyle/>
          <a:p>
            <a:r>
              <a:rPr lang="sl-SI" dirty="0"/>
              <a:t>Načrt ravnanja s podatki GeoZS </a:t>
            </a:r>
            <a:r>
              <a:rPr lang="en-GB" dirty="0"/>
              <a:t>- </a:t>
            </a:r>
            <a:r>
              <a:rPr lang="en-GB" dirty="0" err="1"/>
              <a:t>dostopnost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620167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oZS_predstavitev_bela (widescreen) (1)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9EC650"/>
      </a:accent1>
      <a:accent2>
        <a:srgbClr val="91B1D2"/>
      </a:accent2>
      <a:accent3>
        <a:srgbClr val="0074AF"/>
      </a:accent3>
      <a:accent4>
        <a:srgbClr val="808080"/>
      </a:accent4>
      <a:accent5>
        <a:srgbClr val="5CAC34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ZS_presentation_2 (16-9)" id="{2E4A5535-5A77-6A40-B905-0CC8523FF62C}" vid="{B0976FCA-C3DA-5C4D-A24B-9BB1D1EED593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9EC650"/>
    </a:accent1>
    <a:accent2>
      <a:srgbClr val="91B1D2"/>
    </a:accent2>
    <a:accent3>
      <a:srgbClr val="0074AF"/>
    </a:accent3>
    <a:accent4>
      <a:srgbClr val="808080"/>
    </a:accent4>
    <a:accent5>
      <a:srgbClr val="5CAC34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9EC650"/>
    </a:accent1>
    <a:accent2>
      <a:srgbClr val="91B1D2"/>
    </a:accent2>
    <a:accent3>
      <a:srgbClr val="0074AF"/>
    </a:accent3>
    <a:accent4>
      <a:srgbClr val="808080"/>
    </a:accent4>
    <a:accent5>
      <a:srgbClr val="5CAC34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2522</Words>
  <Application>Microsoft Office PowerPoint</Application>
  <PresentationFormat>Širokozaslonsko</PresentationFormat>
  <Paragraphs>443</Paragraphs>
  <Slides>57</Slides>
  <Notes>46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57</vt:i4>
      </vt:variant>
    </vt:vector>
  </HeadingPairs>
  <TitlesOfParts>
    <vt:vector size="62" baseType="lpstr">
      <vt:lpstr>Arial</vt:lpstr>
      <vt:lpstr>Bookman Old Style</vt:lpstr>
      <vt:lpstr>Calibri</vt:lpstr>
      <vt:lpstr>dosisregular</vt:lpstr>
      <vt:lpstr>GeoZS_predstavitev_bela (widescreen) (1)</vt:lpstr>
      <vt:lpstr>eGeologija</vt:lpstr>
      <vt:lpstr>Vsebina predstavitve</vt:lpstr>
      <vt:lpstr>Geološki zavod Slovenije - GeoZS</vt:lpstr>
      <vt:lpstr>Geološki informacijski center - GIC</vt:lpstr>
      <vt:lpstr>Podatkovna politika GeoZS</vt:lpstr>
      <vt:lpstr>Načrt ravnanja s podatki GeoZS</vt:lpstr>
      <vt:lpstr>Načrt ravnanja s podatki GeoZS – Delitev podatkov</vt:lpstr>
      <vt:lpstr>Načrt ravnanja s podatki GeoZS - Proces oddaje rezultatov raziskav</vt:lpstr>
      <vt:lpstr>Načrt ravnanja s podatki GeoZS - dostopnost</vt:lpstr>
      <vt:lpstr>Standardi</vt:lpstr>
      <vt:lpstr>Standardi - INSPIRE</vt:lpstr>
      <vt:lpstr>Standardi - INSPIRE</vt:lpstr>
      <vt:lpstr>Standardi - INSPIRE</vt:lpstr>
      <vt:lpstr>eGeologija – GeoZS repozitorij za geološke prostorske podatke</vt:lpstr>
      <vt:lpstr>eGeologija – Infrastruktura za sedanjost in prihodnost</vt:lpstr>
      <vt:lpstr>PowerPointova predstavitev</vt:lpstr>
      <vt:lpstr>eGeologija</vt:lpstr>
      <vt:lpstr>eGeologija</vt:lpstr>
      <vt:lpstr>eGeologija</vt:lpstr>
      <vt:lpstr>eGeologija</vt:lpstr>
      <vt:lpstr>PowerPointova predstavitev</vt:lpstr>
      <vt:lpstr>PowerPointova predstavitev</vt:lpstr>
      <vt:lpstr>PowerPointova predstavitev</vt:lpstr>
      <vt:lpstr>Aplikacijska infrastruktura GeoZS</vt:lpstr>
      <vt:lpstr>eTeren - Centralizirana senzorska mreža</vt:lpstr>
      <vt:lpstr>eTeren - Centralizirana senzorska mreža</vt:lpstr>
      <vt:lpstr>eTeren - Centralizirana senzorska mreža</vt:lpstr>
      <vt:lpstr>eTeren - Centralizirana senzorska mreža</vt:lpstr>
      <vt:lpstr>eTeren - Centralizirana senzorska mreža</vt:lpstr>
      <vt:lpstr>Geološki laboratoriji v naravi</vt:lpstr>
      <vt:lpstr>MASPREM - Sistem za napovedovanje in zgodnje opozarjanje v primeru zemeljskih plazov</vt:lpstr>
      <vt:lpstr>MASPREM - Sistem za napovedovanje in zgodnje opozarjanje v primeru zemeljskih plazov</vt:lpstr>
      <vt:lpstr>MASPREM - Sistem za napovedovanje in zgodnje opozarjanje v primeru zemeljskih plazov</vt:lpstr>
      <vt:lpstr>MASPREM - Sistem za napovedovanje in zgodnje opozarjanje v primeru zemeljskih plazov</vt:lpstr>
      <vt:lpstr>Opozorilne karte nevarnosti zaradi procesov pobočnega masnega premikanja</vt:lpstr>
      <vt:lpstr>Rudarska knjiga</vt:lpstr>
      <vt:lpstr>eVrtine</vt:lpstr>
      <vt:lpstr>Osnovna geološka karta</vt:lpstr>
      <vt:lpstr>Revija Geologija</vt:lpstr>
      <vt:lpstr>Mednarodno sodelovanje</vt:lpstr>
      <vt:lpstr>GSEU – Geološka služba za evropo</vt:lpstr>
      <vt:lpstr>Evropska geološka podatkovna infrastruktura - EGDI</vt:lpstr>
      <vt:lpstr>Evropska geološka podatkovna infrastruktura - EGDI</vt:lpstr>
      <vt:lpstr>Evropska geološka podatkovna infrastruktura - EGDI</vt:lpstr>
      <vt:lpstr>European Plate Observing System - EPOS</vt:lpstr>
      <vt:lpstr>Zajem podatkov na terenu</vt:lpstr>
      <vt:lpstr>Računalniška infrastruktura</vt:lpstr>
      <vt:lpstr>Računalniška infrastruktura</vt:lpstr>
      <vt:lpstr>Podpora uporabnikom</vt:lpstr>
      <vt:lpstr>Vse informacije na enem mestu</vt:lpstr>
      <vt:lpstr>Izzivi v prihodnje</vt:lpstr>
      <vt:lpstr>Izzivi v prihodnje</vt:lpstr>
      <vt:lpstr>Izzivi v prihodnje – Platforma znanja</vt:lpstr>
      <vt:lpstr>Izzivi v prihodnje – Platforma znanja - Iskalnik</vt:lpstr>
      <vt:lpstr>Izzivi v prihodnje – RIS</vt:lpstr>
      <vt:lpstr>Izzivi v prihodnje – VzorSIS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Nadgradnja sistema za obveščanje in opozarjanje v primeru nevarnosti proženja zemeljskih plazov MASPREM 3</dc:title>
  <dc:creator>Jasna Šinigoj</dc:creator>
  <cp:lastModifiedBy>Kozlica, Kenan</cp:lastModifiedBy>
  <cp:revision>8</cp:revision>
  <cp:lastPrinted>2024-05-15T09:48:23Z</cp:lastPrinted>
  <dcterms:created xsi:type="dcterms:W3CDTF">2017-05-24T19:12:27Z</dcterms:created>
  <dcterms:modified xsi:type="dcterms:W3CDTF">2025-04-22T11:04:49Z</dcterms:modified>
</cp:coreProperties>
</file>