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7" r:id="rId5"/>
    <p:sldId id="258" r:id="rId6"/>
    <p:sldId id="259" r:id="rId7"/>
    <p:sldId id="262" r:id="rId8"/>
    <p:sldId id="264" r:id="rId9"/>
    <p:sldId id="266" r:id="rId10"/>
    <p:sldId id="265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 snapToGrid="0">
      <p:cViewPr varScale="1">
        <p:scale>
          <a:sx n="79" d="100"/>
          <a:sy n="79" d="100"/>
        </p:scale>
        <p:origin x="144" y="7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9E914-571D-4FF6-95FC-A5682AFE9DC9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9C62-D4BE-4C9D-BD9D-A25A14BEB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312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9E914-571D-4FF6-95FC-A5682AFE9DC9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9C62-D4BE-4C9D-BD9D-A25A14BEB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905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9E914-571D-4FF6-95FC-A5682AFE9DC9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9C62-D4BE-4C9D-BD9D-A25A14BEB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701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9E914-571D-4FF6-95FC-A5682AFE9DC9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9C62-D4BE-4C9D-BD9D-A25A14BEB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86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9E914-571D-4FF6-95FC-A5682AFE9DC9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9C62-D4BE-4C9D-BD9D-A25A14BEB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47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9E914-571D-4FF6-95FC-A5682AFE9DC9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9C62-D4BE-4C9D-BD9D-A25A14BEB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584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9E914-571D-4FF6-95FC-A5682AFE9DC9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9C62-D4BE-4C9D-BD9D-A25A14BEB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567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9E914-571D-4FF6-95FC-A5682AFE9DC9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9C62-D4BE-4C9D-BD9D-A25A14BEB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256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9E914-571D-4FF6-95FC-A5682AFE9DC9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9C62-D4BE-4C9D-BD9D-A25A14BEB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852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9E914-571D-4FF6-95FC-A5682AFE9DC9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9C62-D4BE-4C9D-BD9D-A25A14BEB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268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9E914-571D-4FF6-95FC-A5682AFE9DC9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9C62-D4BE-4C9D-BD9D-A25A14BEB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901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9E914-571D-4FF6-95FC-A5682AFE9DC9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D9C62-D4BE-4C9D-BD9D-A25A14BEB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652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bereurope.eu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ibereurope.eu/wp-content/uploads/2020/12/The-6-Pillars-of-Engaging-Researchers-in-Research-Data-Management-RDM.pd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openbookpublishers.com/product/108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544425" cy="6858001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0" y="749046"/>
            <a:ext cx="12544424" cy="3518154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sl-SI" sz="3200" b="1" dirty="0" smtClean="0"/>
              <a:t/>
            </a:r>
            <a:br>
              <a:rPr lang="sl-SI" sz="3200" b="1" dirty="0" smtClean="0"/>
            </a:br>
            <a:r>
              <a:rPr lang="sl-SI" sz="3200" dirty="0"/>
              <a:t/>
            </a:r>
            <a:br>
              <a:rPr lang="sl-SI" sz="3200" dirty="0"/>
            </a:br>
            <a:r>
              <a:rPr lang="sl-SI" sz="3600" dirty="0" smtClean="0">
                <a:solidFill>
                  <a:schemeClr val="accent1">
                    <a:lumMod val="50000"/>
                  </a:schemeClr>
                </a:solidFill>
                <a:latin typeface="Lucida Bright" panose="02040602050505020304" pitchFamily="18" charset="0"/>
              </a:rPr>
              <a:t>Priporočila za 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Lucida Bright" panose="020406020505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Lucida Bright" panose="02040602050505020304" pitchFamily="18" charset="0"/>
              </a:rPr>
              <a:t>vključevanj</a:t>
            </a:r>
            <a:r>
              <a:rPr lang="sl-SI" sz="3600" dirty="0" smtClean="0">
                <a:solidFill>
                  <a:schemeClr val="accent1">
                    <a:lumMod val="50000"/>
                  </a:schemeClr>
                </a:solidFill>
                <a:latin typeface="Lucida Bright" panose="02040602050505020304" pitchFamily="18" charset="0"/>
              </a:rPr>
              <a:t>e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Lucida Bright" panose="020406020505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Lucida Bright" panose="02040602050505020304" pitchFamily="18" charset="0"/>
              </a:rPr>
              <a:t>raziskovalcev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Lucida Bright" panose="02040602050505020304" pitchFamily="18" charset="0"/>
              </a:rPr>
              <a:t> v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Lucida Bright" panose="02040602050505020304" pitchFamily="18" charset="0"/>
              </a:rPr>
              <a:t>procese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Lucida Bright" panose="020406020505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Lucida Bright" panose="02040602050505020304" pitchFamily="18" charset="0"/>
              </a:rPr>
              <a:t>upravljanja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Lucida Bright" panose="02040602050505020304" pitchFamily="18" charset="0"/>
              </a:rPr>
              <a:t> z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Lucida Bright" panose="02040602050505020304" pitchFamily="18" charset="0"/>
              </a:rPr>
              <a:t>raziskovalnimi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Lucida Bright" panose="020406020505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Lucida Bright" panose="02040602050505020304" pitchFamily="18" charset="0"/>
              </a:rPr>
              <a:t>podatki</a:t>
            </a:r>
            <a:r>
              <a:rPr lang="sl-SI" sz="3600" dirty="0" smtClean="0">
                <a:solidFill>
                  <a:schemeClr val="accent1">
                    <a:lumMod val="50000"/>
                  </a:schemeClr>
                </a:solidFill>
                <a:latin typeface="Lucida Bright" panose="02040602050505020304" pitchFamily="18" charset="0"/>
              </a:rPr>
              <a:t/>
            </a:r>
            <a:br>
              <a:rPr lang="sl-SI" sz="3600" dirty="0" smtClean="0">
                <a:solidFill>
                  <a:schemeClr val="accent1">
                    <a:lumMod val="50000"/>
                  </a:schemeClr>
                </a:solidFill>
                <a:latin typeface="Lucida Bright" panose="02040602050505020304" pitchFamily="18" charset="0"/>
              </a:rPr>
            </a:br>
            <a:r>
              <a:rPr lang="sl-SI" sz="3600" dirty="0">
                <a:solidFill>
                  <a:schemeClr val="accent1">
                    <a:lumMod val="50000"/>
                  </a:schemeClr>
                </a:solidFill>
                <a:latin typeface="Lucida Bright" panose="02040602050505020304" pitchFamily="18" charset="0"/>
              </a:rPr>
              <a:t/>
            </a:r>
            <a:br>
              <a:rPr lang="sl-SI" sz="3600" dirty="0">
                <a:solidFill>
                  <a:schemeClr val="accent1">
                    <a:lumMod val="50000"/>
                  </a:schemeClr>
                </a:solidFill>
                <a:latin typeface="Lucida Bright" panose="02040602050505020304" pitchFamily="18" charset="0"/>
              </a:rPr>
            </a:b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Lucida Bright" panose="02040602050505020304" pitchFamily="18" charset="0"/>
              </a:rPr>
              <a:t>The 6 Pillars of Engaging Researchers in Research Data Management (RDM)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Lucida Bright" panose="02040602050505020304" pitchFamily="18" charset="0"/>
              </a:rPr>
              <a:t/>
            </a:r>
            <a:b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Lucida Bright" panose="02040602050505020304" pitchFamily="18" charset="0"/>
              </a:rPr>
            </a:br>
            <a:endParaRPr lang="en-US" sz="3600" dirty="0">
              <a:solidFill>
                <a:schemeClr val="accent1">
                  <a:lumMod val="50000"/>
                </a:schemeClr>
              </a:solidFill>
              <a:latin typeface="Lucida Bright" panose="02040602050505020304" pitchFamily="18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73151" y="4437888"/>
            <a:ext cx="10771061" cy="2231135"/>
          </a:xfrm>
        </p:spPr>
        <p:txBody>
          <a:bodyPr>
            <a:normAutofit/>
          </a:bodyPr>
          <a:lstStyle/>
          <a:p>
            <a:r>
              <a:rPr lang="sl-SI" dirty="0" smtClean="0">
                <a:solidFill>
                  <a:schemeClr val="bg1"/>
                </a:solidFill>
                <a:latin typeface="Lucida Bright" panose="02040602050505020304" pitchFamily="18" charset="0"/>
              </a:rPr>
              <a:t>Miro Pušnik, CTK</a:t>
            </a:r>
          </a:p>
          <a:p>
            <a:endParaRPr lang="sl-SI" dirty="0" smtClean="0">
              <a:solidFill>
                <a:schemeClr val="bg1"/>
              </a:solidFill>
              <a:latin typeface="Lucida Bright" panose="02040602050505020304" pitchFamily="18" charset="0"/>
            </a:endParaRPr>
          </a:p>
          <a:p>
            <a:endParaRPr lang="sl-SI" dirty="0">
              <a:solidFill>
                <a:schemeClr val="bg1"/>
              </a:solidFill>
              <a:latin typeface="Lucida Bright" panose="02040602050505020304" pitchFamily="18" charset="0"/>
            </a:endParaRPr>
          </a:p>
          <a:p>
            <a:endParaRPr lang="sl-SI" dirty="0" smtClean="0">
              <a:solidFill>
                <a:schemeClr val="bg1"/>
              </a:solidFill>
              <a:latin typeface="Lucida Bright" panose="02040602050505020304" pitchFamily="18" charset="0"/>
            </a:endParaRPr>
          </a:p>
          <a:p>
            <a:r>
              <a:rPr lang="sl-SI" sz="2000" dirty="0" smtClean="0">
                <a:solidFill>
                  <a:schemeClr val="bg1"/>
                </a:solidFill>
                <a:latin typeface="Lucida Bright" panose="02040602050505020304" pitchFamily="18" charset="0"/>
              </a:rPr>
              <a:t>februar 2021</a:t>
            </a:r>
            <a:endParaRPr lang="en-US" sz="2000" dirty="0">
              <a:solidFill>
                <a:schemeClr val="bg1"/>
              </a:solidFill>
              <a:latin typeface="Lucida Bright" panose="02040602050505020304" pitchFamily="18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441" y="4958333"/>
            <a:ext cx="1038225" cy="104775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8052" y="5146701"/>
            <a:ext cx="1265106" cy="709503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4806" y="5025390"/>
            <a:ext cx="1047750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52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1690689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rmAutofit/>
          </a:bodyPr>
          <a:lstStyle/>
          <a:p>
            <a:r>
              <a:rPr lang="sl-SI" dirty="0" smtClean="0">
                <a:solidFill>
                  <a:schemeClr val="bg1"/>
                </a:solidFill>
                <a:latin typeface="Lucida Bright" panose="02040602050505020304" pitchFamily="18" charset="0"/>
              </a:rPr>
              <a:t>3. Aktivno vključevanje raziskovalcev na začetku kariere</a:t>
            </a:r>
            <a:endParaRPr lang="en-US" dirty="0">
              <a:solidFill>
                <a:schemeClr val="bg1"/>
              </a:solidFill>
              <a:latin typeface="Lucida Bright" panose="02040602050505020304" pitchFamily="18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0" y="1825624"/>
            <a:ext cx="11353800" cy="5032375"/>
          </a:xfrm>
        </p:spPr>
        <p:txBody>
          <a:bodyPr>
            <a:no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dirty="0" err="1" smtClean="0"/>
              <a:t>Obrnite</a:t>
            </a:r>
            <a:r>
              <a:rPr lang="en-US" dirty="0" smtClean="0"/>
              <a:t> se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doktorske</a:t>
            </a:r>
            <a:r>
              <a:rPr lang="en-US" dirty="0" smtClean="0"/>
              <a:t> </a:t>
            </a:r>
            <a:r>
              <a:rPr lang="en-US" dirty="0" err="1" smtClean="0"/>
              <a:t>študente</a:t>
            </a:r>
            <a:r>
              <a:rPr lang="en-US" dirty="0" smtClean="0"/>
              <a:t> (</a:t>
            </a:r>
            <a:r>
              <a:rPr lang="en-US" dirty="0" err="1" smtClean="0"/>
              <a:t>prek</a:t>
            </a:r>
            <a:r>
              <a:rPr lang="en-US" dirty="0" smtClean="0"/>
              <a:t> </a:t>
            </a:r>
            <a:r>
              <a:rPr lang="en-US" dirty="0" err="1" smtClean="0"/>
              <a:t>delavnic</a:t>
            </a:r>
            <a:r>
              <a:rPr lang="en-US" dirty="0" smtClean="0"/>
              <a:t>, </a:t>
            </a:r>
            <a:r>
              <a:rPr lang="en-US" dirty="0" err="1" smtClean="0"/>
              <a:t>poštnih</a:t>
            </a:r>
            <a:r>
              <a:rPr lang="en-US" dirty="0" smtClean="0"/>
              <a:t> </a:t>
            </a:r>
            <a:r>
              <a:rPr lang="en-US" dirty="0" err="1" smtClean="0"/>
              <a:t>seznamov</a:t>
            </a:r>
            <a:r>
              <a:rPr lang="en-US" dirty="0" smtClean="0"/>
              <a:t>, </a:t>
            </a:r>
            <a:r>
              <a:rPr lang="en-US" dirty="0" err="1" smtClean="0"/>
              <a:t>družb</a:t>
            </a:r>
            <a:r>
              <a:rPr lang="sl-SI" dirty="0" smtClean="0"/>
              <a:t>e</a:t>
            </a:r>
            <a:r>
              <a:rPr lang="en-US" dirty="0" err="1" smtClean="0"/>
              <a:t>nih</a:t>
            </a:r>
            <a:r>
              <a:rPr lang="en-US" dirty="0" smtClean="0"/>
              <a:t> </a:t>
            </a:r>
            <a:r>
              <a:rPr lang="en-US" dirty="0" err="1" smtClean="0"/>
              <a:t>omrežij</a:t>
            </a:r>
            <a:r>
              <a:rPr lang="en-US" dirty="0" smtClean="0"/>
              <a:t> </a:t>
            </a:r>
            <a:r>
              <a:rPr lang="en-US" dirty="0" err="1" smtClean="0"/>
              <a:t>itd</a:t>
            </a:r>
            <a:r>
              <a:rPr lang="en-US" dirty="0" smtClean="0"/>
              <a:t>.) in </a:t>
            </a:r>
            <a:r>
              <a:rPr lang="en-US" dirty="0" err="1" smtClean="0"/>
              <a:t>jim</a:t>
            </a:r>
            <a:r>
              <a:rPr lang="en-US" dirty="0" smtClean="0"/>
              <a:t> </a:t>
            </a:r>
            <a:r>
              <a:rPr lang="en-US" dirty="0" err="1" smtClean="0"/>
              <a:t>pojasnite</a:t>
            </a:r>
            <a:r>
              <a:rPr lang="en-US" dirty="0" smtClean="0"/>
              <a:t> </a:t>
            </a:r>
            <a:r>
              <a:rPr lang="en-US" dirty="0" err="1" smtClean="0"/>
              <a:t>pomen</a:t>
            </a:r>
            <a:r>
              <a:rPr lang="en-US" dirty="0" smtClean="0"/>
              <a:t> </a:t>
            </a:r>
            <a:r>
              <a:rPr lang="en-US" dirty="0" err="1" smtClean="0"/>
              <a:t>dobrih</a:t>
            </a:r>
            <a:r>
              <a:rPr lang="en-US" dirty="0" smtClean="0"/>
              <a:t> </a:t>
            </a:r>
            <a:r>
              <a:rPr lang="en-US" dirty="0" err="1" smtClean="0"/>
              <a:t>praks</a:t>
            </a:r>
            <a:r>
              <a:rPr lang="en-US" dirty="0" smtClean="0"/>
              <a:t> RDM</a:t>
            </a:r>
            <a:r>
              <a:rPr lang="sl-SI" dirty="0" smtClean="0"/>
              <a:t>.</a:t>
            </a:r>
            <a:endParaRPr lang="en-US" dirty="0" smtClean="0"/>
          </a:p>
          <a:p>
            <a:pPr marL="342900" lvl="0" indent="-342900">
              <a:buFont typeface="+mj-lt"/>
              <a:buAutoNum type="arabicPeriod"/>
            </a:pPr>
            <a:endParaRPr lang="sl-SI" sz="1600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 err="1" smtClean="0"/>
              <a:t>Prepoznajte</a:t>
            </a:r>
            <a:r>
              <a:rPr lang="en-US" dirty="0" smtClean="0"/>
              <a:t> </a:t>
            </a:r>
            <a:r>
              <a:rPr lang="en-US" dirty="0" err="1" smtClean="0"/>
              <a:t>potrebe</a:t>
            </a:r>
            <a:r>
              <a:rPr lang="en-US" dirty="0" smtClean="0"/>
              <a:t> </a:t>
            </a:r>
            <a:r>
              <a:rPr lang="en-US" dirty="0" err="1" smtClean="0"/>
              <a:t>raziskovalcev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začetku</a:t>
            </a:r>
            <a:r>
              <a:rPr lang="en-US" dirty="0" smtClean="0"/>
              <a:t> </a:t>
            </a:r>
            <a:r>
              <a:rPr lang="en-US" dirty="0" err="1" smtClean="0"/>
              <a:t>kariere</a:t>
            </a:r>
            <a:r>
              <a:rPr lang="en-US" dirty="0" smtClean="0"/>
              <a:t> in </a:t>
            </a:r>
            <a:r>
              <a:rPr lang="en-US" dirty="0" err="1" smtClean="0"/>
              <a:t>njihove</a:t>
            </a:r>
            <a:r>
              <a:rPr lang="en-US" dirty="0" smtClean="0"/>
              <a:t> </a:t>
            </a:r>
            <a:r>
              <a:rPr lang="en-US" dirty="0" err="1" smtClean="0"/>
              <a:t>potrebe</a:t>
            </a:r>
            <a:r>
              <a:rPr lang="en-US" dirty="0" smtClean="0"/>
              <a:t> </a:t>
            </a:r>
            <a:r>
              <a:rPr lang="en-US" dirty="0" err="1" smtClean="0"/>
              <a:t>ter</a:t>
            </a:r>
            <a:r>
              <a:rPr lang="en-US" dirty="0" smtClean="0"/>
              <a:t> </a:t>
            </a:r>
            <a:r>
              <a:rPr lang="en-US" dirty="0" err="1" smtClean="0"/>
              <a:t>jih</a:t>
            </a:r>
            <a:r>
              <a:rPr lang="en-US" dirty="0" smtClean="0"/>
              <a:t> </a:t>
            </a:r>
            <a:r>
              <a:rPr lang="en-US" dirty="0" err="1" smtClean="0"/>
              <a:t>preslikajte</a:t>
            </a:r>
            <a:r>
              <a:rPr lang="en-US" dirty="0" smtClean="0"/>
              <a:t> v </a:t>
            </a:r>
            <a:r>
              <a:rPr lang="en-US" dirty="0" err="1" smtClean="0"/>
              <a:t>kontekst</a:t>
            </a:r>
            <a:r>
              <a:rPr lang="en-US" dirty="0" smtClean="0"/>
              <a:t> RDM</a:t>
            </a:r>
            <a:r>
              <a:rPr lang="sl-SI" dirty="0" smtClean="0"/>
              <a:t>.</a:t>
            </a:r>
            <a:endParaRPr lang="en-US" dirty="0" smtClean="0"/>
          </a:p>
          <a:p>
            <a:pPr marL="342900" lvl="0" indent="-342900">
              <a:buFont typeface="+mj-lt"/>
              <a:buAutoNum type="arabicPeriod"/>
            </a:pPr>
            <a:endParaRPr lang="sl-SI" sz="14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dirty="0" err="1" smtClean="0"/>
              <a:t>Organizirajte</a:t>
            </a:r>
            <a:r>
              <a:rPr lang="en-US" dirty="0" smtClean="0"/>
              <a:t> </a:t>
            </a:r>
            <a:r>
              <a:rPr lang="en-US" dirty="0" err="1" smtClean="0"/>
              <a:t>usposabljanja</a:t>
            </a:r>
            <a:r>
              <a:rPr lang="en-US" dirty="0" smtClean="0"/>
              <a:t> o RDM, </a:t>
            </a:r>
            <a:r>
              <a:rPr lang="en-US" dirty="0" err="1" smtClean="0"/>
              <a:t>posebej</a:t>
            </a:r>
            <a:r>
              <a:rPr lang="en-US" dirty="0" smtClean="0"/>
              <a:t> </a:t>
            </a:r>
            <a:r>
              <a:rPr lang="en-US" dirty="0" err="1" smtClean="0"/>
              <a:t>namenjena</a:t>
            </a:r>
            <a:r>
              <a:rPr lang="en-US" dirty="0" smtClean="0"/>
              <a:t> </a:t>
            </a:r>
            <a:r>
              <a:rPr lang="en-US" dirty="0" err="1" smtClean="0"/>
              <a:t>študentom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doktorskem</a:t>
            </a:r>
            <a:r>
              <a:rPr lang="en-US" dirty="0" smtClean="0"/>
              <a:t> </a:t>
            </a:r>
            <a:r>
              <a:rPr lang="en-US" dirty="0" err="1" smtClean="0"/>
              <a:t>študiju</a:t>
            </a:r>
            <a:r>
              <a:rPr lang="en-US" dirty="0" smtClean="0"/>
              <a:t>, </a:t>
            </a:r>
            <a:r>
              <a:rPr lang="en-US" dirty="0" err="1" smtClean="0"/>
              <a:t>raziskovalcem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začetku</a:t>
            </a:r>
            <a:r>
              <a:rPr lang="en-US" dirty="0" smtClean="0"/>
              <a:t> </a:t>
            </a:r>
            <a:r>
              <a:rPr lang="en-US" dirty="0" err="1" smtClean="0"/>
              <a:t>kariere</a:t>
            </a:r>
            <a:r>
              <a:rPr lang="en-US" dirty="0" smtClean="0"/>
              <a:t> in </a:t>
            </a:r>
            <a:r>
              <a:rPr lang="en-US" dirty="0" err="1" smtClean="0"/>
              <a:t>njihovim</a:t>
            </a:r>
            <a:r>
              <a:rPr lang="en-US" dirty="0" smtClean="0"/>
              <a:t> </a:t>
            </a:r>
            <a:r>
              <a:rPr lang="en-US" dirty="0" err="1" smtClean="0"/>
              <a:t>mentorjem</a:t>
            </a:r>
            <a:r>
              <a:rPr lang="sl-SI" dirty="0" smtClean="0"/>
              <a:t>.</a:t>
            </a:r>
            <a:endParaRPr lang="en-US" dirty="0" smtClean="0"/>
          </a:p>
          <a:p>
            <a:pPr marL="342900" lvl="0" indent="-342900">
              <a:buFont typeface="+mj-lt"/>
              <a:buAutoNum type="arabicPeriod"/>
            </a:pPr>
            <a:endParaRPr lang="sl-SI" sz="14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dirty="0" err="1" smtClean="0"/>
              <a:t>Povežite</a:t>
            </a:r>
            <a:r>
              <a:rPr lang="en-US" dirty="0" smtClean="0"/>
              <a:t> </a:t>
            </a:r>
            <a:r>
              <a:rPr lang="en-US" dirty="0" err="1" smtClean="0"/>
              <a:t>starejše</a:t>
            </a:r>
            <a:r>
              <a:rPr lang="en-US" dirty="0" smtClean="0"/>
              <a:t> </a:t>
            </a:r>
            <a:r>
              <a:rPr lang="en-US" dirty="0" err="1" smtClean="0"/>
              <a:t>raziskovalce</a:t>
            </a:r>
            <a:r>
              <a:rPr lang="en-US" dirty="0" smtClean="0"/>
              <a:t>,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sl-SI" dirty="0" smtClean="0"/>
              <a:t>uporabljajo</a:t>
            </a:r>
            <a:r>
              <a:rPr lang="en-US" dirty="0" smtClean="0"/>
              <a:t> </a:t>
            </a:r>
            <a:r>
              <a:rPr lang="en-US" dirty="0" err="1" smtClean="0"/>
              <a:t>dobre</a:t>
            </a:r>
            <a:r>
              <a:rPr lang="en-US" dirty="0" smtClean="0"/>
              <a:t> </a:t>
            </a:r>
            <a:r>
              <a:rPr lang="en-US" dirty="0" err="1" smtClean="0"/>
              <a:t>prakse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področju</a:t>
            </a:r>
            <a:r>
              <a:rPr lang="en-US" dirty="0" smtClean="0"/>
              <a:t> RDM) s </a:t>
            </a:r>
            <a:r>
              <a:rPr lang="en-US" dirty="0" err="1" smtClean="0"/>
              <a:t>študenti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doktorskem</a:t>
            </a:r>
            <a:r>
              <a:rPr lang="en-US" dirty="0" smtClean="0"/>
              <a:t> </a:t>
            </a:r>
            <a:r>
              <a:rPr lang="en-US" dirty="0" err="1" smtClean="0"/>
              <a:t>študiju</a:t>
            </a:r>
            <a:r>
              <a:rPr lang="en-US" dirty="0" smtClean="0"/>
              <a:t> in </a:t>
            </a:r>
            <a:r>
              <a:rPr lang="en-US" dirty="0" err="1" smtClean="0"/>
              <a:t>raziskovalci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začetku</a:t>
            </a:r>
            <a:r>
              <a:rPr lang="en-US" dirty="0" smtClean="0"/>
              <a:t> </a:t>
            </a:r>
            <a:r>
              <a:rPr lang="en-US" dirty="0" err="1" smtClean="0"/>
              <a:t>kariere</a:t>
            </a:r>
            <a:r>
              <a:rPr lang="sl-SI" dirty="0" smtClean="0"/>
              <a:t>.</a:t>
            </a:r>
            <a:endParaRPr lang="en-US" dirty="0" smtClean="0"/>
          </a:p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00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1690689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rmAutofit fontScale="90000"/>
          </a:bodyPr>
          <a:lstStyle/>
          <a:p>
            <a:r>
              <a:rPr lang="sl-SI" dirty="0" smtClean="0">
                <a:solidFill>
                  <a:schemeClr val="bg1"/>
                </a:solidFill>
                <a:latin typeface="Lucida Bright" panose="02040602050505020304" pitchFamily="18" charset="0"/>
              </a:rPr>
              <a:t>4. Vzpostavitev komunikacije med raziskovalci s sodelovanjem in podporo podatkovnih </a:t>
            </a:r>
            <a:r>
              <a:rPr lang="sl-SI" dirty="0" err="1" smtClean="0">
                <a:solidFill>
                  <a:schemeClr val="bg1"/>
                </a:solidFill>
                <a:latin typeface="Lucida Bright" panose="02040602050505020304" pitchFamily="18" charset="0"/>
              </a:rPr>
              <a:t>stewardov</a:t>
            </a:r>
            <a:r>
              <a:rPr lang="sl-SI" dirty="0" smtClean="0">
                <a:solidFill>
                  <a:schemeClr val="bg1"/>
                </a:solidFill>
                <a:latin typeface="Lucida Bright" panose="02040602050505020304" pitchFamily="18" charset="0"/>
              </a:rPr>
              <a:t> </a:t>
            </a:r>
            <a:endParaRPr lang="en-US" dirty="0">
              <a:solidFill>
                <a:schemeClr val="bg1"/>
              </a:solidFill>
              <a:latin typeface="Lucida Bright" panose="02040602050505020304" pitchFamily="18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0" y="1825624"/>
            <a:ext cx="11353800" cy="5032375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dirty="0" err="1" smtClean="0"/>
              <a:t>Podatkovni</a:t>
            </a:r>
            <a:r>
              <a:rPr lang="en-US" dirty="0" smtClean="0"/>
              <a:t> </a:t>
            </a:r>
            <a:r>
              <a:rPr lang="en-US" dirty="0" err="1" smtClean="0"/>
              <a:t>stewardi</a:t>
            </a:r>
            <a:r>
              <a:rPr lang="sl-SI" dirty="0" smtClean="0"/>
              <a:t>: s</a:t>
            </a:r>
            <a:r>
              <a:rPr lang="en-US" dirty="0" err="1" smtClean="0"/>
              <a:t>trokovnjaki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posamezna</a:t>
            </a:r>
            <a:r>
              <a:rPr lang="en-US" dirty="0" smtClean="0"/>
              <a:t> </a:t>
            </a:r>
            <a:r>
              <a:rPr lang="en-US" dirty="0" err="1" smtClean="0"/>
              <a:t>znanstvena</a:t>
            </a:r>
            <a:r>
              <a:rPr lang="en-US" dirty="0" smtClean="0"/>
              <a:t> </a:t>
            </a:r>
            <a:r>
              <a:rPr lang="en-US" dirty="0" err="1" smtClean="0"/>
              <a:t>področja</a:t>
            </a:r>
            <a:r>
              <a:rPr lang="en-US" dirty="0" smtClean="0"/>
              <a:t>,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pokrivajo</a:t>
            </a:r>
            <a:r>
              <a:rPr lang="en-US" dirty="0" smtClean="0"/>
              <a:t> </a:t>
            </a:r>
            <a:r>
              <a:rPr lang="en-US" dirty="0" err="1" smtClean="0"/>
              <a:t>različne</a:t>
            </a:r>
            <a:r>
              <a:rPr lang="en-US" dirty="0" smtClean="0"/>
              <a:t> </a:t>
            </a:r>
            <a:r>
              <a:rPr lang="en-US" dirty="0" err="1" smtClean="0"/>
              <a:t>vidike</a:t>
            </a:r>
            <a:r>
              <a:rPr lang="en-US" dirty="0" smtClean="0"/>
              <a:t> RDM v </a:t>
            </a:r>
            <a:r>
              <a:rPr lang="en-US" dirty="0" err="1" smtClean="0"/>
              <a:t>raziskovalnih</a:t>
            </a:r>
            <a:r>
              <a:rPr lang="en-US" dirty="0" smtClean="0"/>
              <a:t> </a:t>
            </a:r>
            <a:r>
              <a:rPr lang="en-US" dirty="0" err="1" smtClean="0"/>
              <a:t>organizacijah</a:t>
            </a:r>
            <a:r>
              <a:rPr lang="en-US" dirty="0" smtClean="0"/>
              <a:t>, </a:t>
            </a:r>
            <a:r>
              <a:rPr lang="en-US" dirty="0" err="1" smtClean="0"/>
              <a:t>raziskovalnih</a:t>
            </a:r>
            <a:r>
              <a:rPr lang="en-US" dirty="0" smtClean="0"/>
              <a:t> </a:t>
            </a:r>
            <a:r>
              <a:rPr lang="en-US" dirty="0" err="1" smtClean="0"/>
              <a:t>skupinah</a:t>
            </a:r>
            <a:r>
              <a:rPr lang="en-US" dirty="0" smtClean="0"/>
              <a:t>, </a:t>
            </a:r>
            <a:r>
              <a:rPr lang="en-US" dirty="0" err="1" smtClean="0"/>
              <a:t>podporo</a:t>
            </a:r>
            <a:r>
              <a:rPr lang="en-US" dirty="0" smtClean="0"/>
              <a:t> pa </a:t>
            </a:r>
            <a:r>
              <a:rPr lang="en-US" dirty="0" err="1" smtClean="0"/>
              <a:t>dajejo</a:t>
            </a:r>
            <a:r>
              <a:rPr lang="en-US" dirty="0" smtClean="0"/>
              <a:t> </a:t>
            </a:r>
            <a:r>
              <a:rPr lang="en-US" dirty="0" err="1" smtClean="0"/>
              <a:t>tudi</a:t>
            </a:r>
            <a:r>
              <a:rPr lang="en-US" dirty="0" smtClean="0"/>
              <a:t> </a:t>
            </a:r>
            <a:r>
              <a:rPr lang="en-US" dirty="0" err="1" smtClean="0"/>
              <a:t>posameznim</a:t>
            </a:r>
            <a:r>
              <a:rPr lang="en-US" dirty="0" smtClean="0"/>
              <a:t> </a:t>
            </a:r>
            <a:r>
              <a:rPr lang="en-US" dirty="0" err="1" smtClean="0"/>
              <a:t>raziskovalcem</a:t>
            </a:r>
            <a:r>
              <a:rPr lang="sl-SI" dirty="0" smtClean="0"/>
              <a:t>.</a:t>
            </a:r>
          </a:p>
          <a:p>
            <a:pPr marL="342900" lvl="0" indent="-342900">
              <a:buFont typeface="+mj-lt"/>
              <a:buAutoNum type="arabicPeriod"/>
            </a:pPr>
            <a:endParaRPr lang="sl-SI" sz="1600" dirty="0"/>
          </a:p>
          <a:p>
            <a:pPr marL="0" lvl="0" indent="0">
              <a:buNone/>
            </a:pPr>
            <a:r>
              <a:rPr lang="sl-SI" dirty="0" smtClean="0"/>
              <a:t>Priprava načrta ravnanja z raziskovalnimi podatki, priprava podatkov za objavo itd. </a:t>
            </a:r>
          </a:p>
          <a:p>
            <a:pPr marL="342900" lvl="0" indent="-342900">
              <a:buFont typeface="+mj-lt"/>
              <a:buAutoNum type="arabicPeriod"/>
            </a:pPr>
            <a:endParaRPr lang="sl-SI" sz="1600" dirty="0"/>
          </a:p>
          <a:p>
            <a:pPr marL="0" lvl="0" indent="0">
              <a:buNone/>
            </a:pPr>
            <a:r>
              <a:rPr lang="sl-SI" dirty="0" smtClean="0"/>
              <a:t>Podatkovni </a:t>
            </a:r>
            <a:r>
              <a:rPr lang="sl-SI" dirty="0" err="1" smtClean="0"/>
              <a:t>stewardi</a:t>
            </a:r>
            <a:r>
              <a:rPr lang="sl-SI" dirty="0" smtClean="0"/>
              <a:t> niso podatkovni knjižničarji, a z njimi tesno sodelujejo.</a:t>
            </a:r>
          </a:p>
          <a:p>
            <a:pPr marL="342900" lvl="0" indent="-342900">
              <a:buFont typeface="+mj-lt"/>
              <a:buAutoNum type="arabicPeriod"/>
            </a:pPr>
            <a:endParaRPr lang="sl-SI" sz="1400" dirty="0"/>
          </a:p>
          <a:p>
            <a:pPr marL="0" lvl="0" indent="0">
              <a:buNone/>
            </a:pPr>
            <a:r>
              <a:rPr lang="en-US" dirty="0" err="1" smtClean="0"/>
              <a:t>Podatkovni</a:t>
            </a:r>
            <a:r>
              <a:rPr lang="en-US" dirty="0" smtClean="0"/>
              <a:t> </a:t>
            </a:r>
            <a:r>
              <a:rPr lang="en-US" dirty="0" err="1" smtClean="0"/>
              <a:t>stewardi</a:t>
            </a:r>
            <a:r>
              <a:rPr lang="en-US" dirty="0" smtClean="0"/>
              <a:t> </a:t>
            </a:r>
            <a:r>
              <a:rPr lang="en-US" dirty="0" err="1" smtClean="0"/>
              <a:t>morajo</a:t>
            </a:r>
            <a:r>
              <a:rPr lang="en-US" dirty="0" smtClean="0"/>
              <a:t> </a:t>
            </a:r>
            <a:r>
              <a:rPr lang="en-US" dirty="0" err="1" smtClean="0"/>
              <a:t>poznati</a:t>
            </a:r>
            <a:r>
              <a:rPr lang="en-US" dirty="0" smtClean="0"/>
              <a:t> </a:t>
            </a:r>
            <a:r>
              <a:rPr lang="en-US" dirty="0" err="1" smtClean="0"/>
              <a:t>zahteve</a:t>
            </a:r>
            <a:r>
              <a:rPr lang="en-US" dirty="0" smtClean="0"/>
              <a:t> </a:t>
            </a:r>
            <a:r>
              <a:rPr lang="en-US" dirty="0" err="1" smtClean="0"/>
              <a:t>raziskovalne</a:t>
            </a:r>
            <a:r>
              <a:rPr lang="en-US" dirty="0" smtClean="0"/>
              <a:t> </a:t>
            </a:r>
            <a:r>
              <a:rPr lang="en-US" dirty="0" err="1" smtClean="0"/>
              <a:t>organizacije</a:t>
            </a:r>
            <a:r>
              <a:rPr lang="en-US" dirty="0" smtClean="0"/>
              <a:t> </a:t>
            </a:r>
            <a:r>
              <a:rPr lang="en-US" dirty="0" err="1" smtClean="0"/>
              <a:t>glede</a:t>
            </a:r>
            <a:r>
              <a:rPr lang="en-US" dirty="0" smtClean="0"/>
              <a:t> RDM</a:t>
            </a:r>
            <a:r>
              <a:rPr lang="sl-SI" dirty="0" smtClean="0"/>
              <a:t>.</a:t>
            </a:r>
          </a:p>
          <a:p>
            <a:pPr marL="0" lvl="0" indent="0">
              <a:buNone/>
            </a:pPr>
            <a:endParaRPr lang="sl-SI" dirty="0"/>
          </a:p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50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1690689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rmAutofit fontScale="90000"/>
          </a:bodyPr>
          <a:lstStyle/>
          <a:p>
            <a:r>
              <a:rPr lang="sl-SI" dirty="0" smtClean="0">
                <a:solidFill>
                  <a:schemeClr val="bg1"/>
                </a:solidFill>
                <a:latin typeface="Lucida Bright" panose="02040602050505020304" pitchFamily="18" charset="0"/>
              </a:rPr>
              <a:t>4. Vzpostavitev komunikacije med raziskovalci s sodelovanjem in podporo podatkovnih </a:t>
            </a:r>
            <a:r>
              <a:rPr lang="sl-SI" dirty="0" err="1" smtClean="0">
                <a:solidFill>
                  <a:schemeClr val="bg1"/>
                </a:solidFill>
                <a:latin typeface="Lucida Bright" panose="02040602050505020304" pitchFamily="18" charset="0"/>
              </a:rPr>
              <a:t>stewardov</a:t>
            </a:r>
            <a:r>
              <a:rPr lang="sl-SI" dirty="0" smtClean="0">
                <a:solidFill>
                  <a:schemeClr val="bg1"/>
                </a:solidFill>
                <a:latin typeface="Lucida Bright" panose="02040602050505020304" pitchFamily="18" charset="0"/>
              </a:rPr>
              <a:t> - nadaljevanje</a:t>
            </a:r>
            <a:endParaRPr lang="en-US" dirty="0">
              <a:solidFill>
                <a:schemeClr val="bg1"/>
              </a:solidFill>
              <a:latin typeface="Lucida Bright" panose="02040602050505020304" pitchFamily="18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0" y="1825624"/>
            <a:ext cx="11353800" cy="5032375"/>
          </a:xfrm>
        </p:spPr>
        <p:txBody>
          <a:bodyPr>
            <a:noAutofit/>
          </a:bodyPr>
          <a:lstStyle/>
          <a:p>
            <a:pPr marL="514350" lvl="0" indent="-514350">
              <a:buAutoNum type="arabicPeriod"/>
            </a:pPr>
            <a:r>
              <a:rPr lang="sl-SI" dirty="0" smtClean="0"/>
              <a:t>Usposobljeni </a:t>
            </a:r>
            <a:r>
              <a:rPr lang="sl-SI" dirty="0"/>
              <a:t>podatkovni </a:t>
            </a:r>
            <a:r>
              <a:rPr lang="sl-SI" dirty="0" err="1"/>
              <a:t>stewardi</a:t>
            </a:r>
            <a:r>
              <a:rPr lang="sl-SI" dirty="0"/>
              <a:t> naj bodo povezani in seznanjeni z različnimi storitvami, kot so na primer </a:t>
            </a:r>
            <a:r>
              <a:rPr lang="sl-SI" dirty="0" smtClean="0"/>
              <a:t>storitve knjižnice, IT storitve, storitve pravne službe, projektnih pisarn itd.</a:t>
            </a:r>
          </a:p>
          <a:p>
            <a:pPr marL="514350" lvl="0" indent="-514350">
              <a:buAutoNum type="arabicPeriod"/>
            </a:pPr>
            <a:endParaRPr lang="sl-SI" sz="1400" dirty="0" smtClean="0"/>
          </a:p>
          <a:p>
            <a:pPr marL="514350" lvl="0" indent="-514350">
              <a:buAutoNum type="arabicPeriod"/>
            </a:pPr>
            <a:r>
              <a:rPr lang="sl-SI" dirty="0" smtClean="0"/>
              <a:t>Podatkovni </a:t>
            </a:r>
            <a:r>
              <a:rPr lang="sl-SI" dirty="0" err="1"/>
              <a:t>stewardi</a:t>
            </a:r>
            <a:r>
              <a:rPr lang="sl-SI" dirty="0"/>
              <a:t> v izbrani raziskovalni organizaciji naj bodo povezani med sabo, da lahko uspešno povezujejo raziskovalce med fakultetami, oddelki ali raziskovalnimi skupinami. </a:t>
            </a:r>
            <a:endParaRPr lang="sl-SI" dirty="0" smtClean="0"/>
          </a:p>
          <a:p>
            <a:pPr marL="514350" lvl="0" indent="-514350">
              <a:buAutoNum type="arabicPeriod"/>
            </a:pPr>
            <a:endParaRPr lang="sl-SI" sz="1600" dirty="0" smtClean="0"/>
          </a:p>
          <a:p>
            <a:pPr marL="514350" lvl="0" indent="-514350">
              <a:buAutoNum type="arabicPeriod"/>
            </a:pPr>
            <a:r>
              <a:rPr lang="sl-SI" dirty="0" smtClean="0"/>
              <a:t>Za </a:t>
            </a:r>
            <a:r>
              <a:rPr lang="sl-SI" dirty="0"/>
              <a:t>obvestila in novice v zvezi z RDM uporabite različne komunikacijske kanale, od udeležbe na internih srečanjih, spletnih predstavitev do dobro razvite splošne spletne prisotnosti.</a:t>
            </a:r>
            <a:endParaRPr lang="en-US" dirty="0"/>
          </a:p>
          <a:p>
            <a:pPr marL="0" lvl="0" indent="0">
              <a:buNone/>
            </a:pPr>
            <a:endParaRPr lang="sl-SI" dirty="0"/>
          </a:p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34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1690689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rmAutofit/>
          </a:bodyPr>
          <a:lstStyle/>
          <a:p>
            <a:r>
              <a:rPr lang="sl-SI" dirty="0" smtClean="0">
                <a:solidFill>
                  <a:schemeClr val="bg1"/>
                </a:solidFill>
                <a:latin typeface="Lucida Bright" panose="02040602050505020304" pitchFamily="18" charset="0"/>
              </a:rPr>
              <a:t>5. Usposabljanje za RDM</a:t>
            </a:r>
            <a:endParaRPr lang="en-US" dirty="0">
              <a:solidFill>
                <a:schemeClr val="bg1"/>
              </a:solidFill>
              <a:latin typeface="Lucida Bright" panose="02040602050505020304" pitchFamily="18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0" y="1825624"/>
            <a:ext cx="11353800" cy="503237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sl-SI" dirty="0" smtClean="0"/>
              <a:t>Določite </a:t>
            </a:r>
            <a:r>
              <a:rPr lang="sl-SI" dirty="0"/>
              <a:t>izvajalce usposabljanja – podatkovne </a:t>
            </a:r>
            <a:r>
              <a:rPr lang="sl-SI" dirty="0" err="1"/>
              <a:t>stewarde</a:t>
            </a:r>
            <a:r>
              <a:rPr lang="sl-SI" dirty="0"/>
              <a:t> , ki pomagajo raziskovalcem in jih </a:t>
            </a:r>
            <a:r>
              <a:rPr lang="sl-SI" dirty="0" smtClean="0"/>
              <a:t>usposabljajo.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sl-SI" sz="1400" dirty="0" smtClean="0"/>
          </a:p>
          <a:p>
            <a:pPr marL="514350" indent="-514350">
              <a:buFont typeface="+mj-lt"/>
              <a:buAutoNum type="arabicPeriod"/>
            </a:pPr>
            <a:r>
              <a:rPr lang="sl-SI" dirty="0" smtClean="0"/>
              <a:t>Usmerite </a:t>
            </a:r>
            <a:r>
              <a:rPr lang="sl-SI" dirty="0"/>
              <a:t>podporno osebje in raziskovalce na obstoječe vire za usposabljanje na področju RDM, ki so prosto </a:t>
            </a:r>
            <a:r>
              <a:rPr lang="sl-SI" dirty="0" smtClean="0"/>
              <a:t>dostopni.</a:t>
            </a:r>
            <a:endParaRPr lang="en-US" dirty="0"/>
          </a:p>
          <a:p>
            <a:pPr>
              <a:buFont typeface="+mj-lt"/>
              <a:buAutoNum type="arabicPeriod"/>
            </a:pPr>
            <a:endParaRPr lang="sl-SI" sz="1200" dirty="0" smtClean="0"/>
          </a:p>
          <a:p>
            <a:pPr marL="514350" indent="-514350">
              <a:buFont typeface="+mj-lt"/>
              <a:buAutoNum type="arabicPeriod"/>
            </a:pPr>
            <a:r>
              <a:rPr lang="sl-SI" dirty="0" smtClean="0"/>
              <a:t>Zagotovite</a:t>
            </a:r>
            <a:r>
              <a:rPr lang="sl-SI" dirty="0"/>
              <a:t>, da so storitve podatkovnih </a:t>
            </a:r>
            <a:r>
              <a:rPr lang="sl-SI" dirty="0" err="1"/>
              <a:t>stewardov</a:t>
            </a:r>
            <a:r>
              <a:rPr lang="sl-SI" dirty="0"/>
              <a:t> raziskovalcem enostavno </a:t>
            </a:r>
            <a:r>
              <a:rPr lang="sl-SI" dirty="0" smtClean="0"/>
              <a:t>dostopne.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sl-SI" sz="1400" dirty="0"/>
          </a:p>
          <a:p>
            <a:pPr marL="514350" indent="-514350">
              <a:buFont typeface="+mj-lt"/>
              <a:buAutoNum type="arabicPeriod"/>
            </a:pPr>
            <a:r>
              <a:rPr lang="sl-SI" dirty="0" smtClean="0"/>
              <a:t>Zagotovite</a:t>
            </a:r>
            <a:r>
              <a:rPr lang="sl-SI" dirty="0"/>
              <a:t>, da podatkovni </a:t>
            </a:r>
            <a:r>
              <a:rPr lang="sl-SI" dirty="0" err="1"/>
              <a:t>stewardi</a:t>
            </a:r>
            <a:r>
              <a:rPr lang="sl-SI" dirty="0"/>
              <a:t>  poznajo raziskovalna področja, na katerih podpirajo </a:t>
            </a:r>
            <a:r>
              <a:rPr lang="sl-SI" dirty="0" smtClean="0"/>
              <a:t>raziskovalce.</a:t>
            </a:r>
            <a:endParaRPr lang="en-US" dirty="0"/>
          </a:p>
          <a:p>
            <a:pPr marL="0" lvl="0" indent="0">
              <a:buNone/>
            </a:pPr>
            <a:endParaRPr lang="sl-SI" dirty="0"/>
          </a:p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61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1690689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rmAutofit/>
          </a:bodyPr>
          <a:lstStyle/>
          <a:p>
            <a:r>
              <a:rPr lang="sl-SI" dirty="0" smtClean="0">
                <a:solidFill>
                  <a:schemeClr val="bg1"/>
                </a:solidFill>
                <a:latin typeface="Lucida Bright" panose="02040602050505020304" pitchFamily="18" charset="0"/>
              </a:rPr>
              <a:t>5. Učinkovita komunikacija</a:t>
            </a:r>
            <a:endParaRPr lang="en-US" dirty="0">
              <a:solidFill>
                <a:schemeClr val="bg1"/>
              </a:solidFill>
              <a:latin typeface="Lucida Bright" panose="02040602050505020304" pitchFamily="18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0" y="1825624"/>
            <a:ext cx="11353800" cy="5032375"/>
          </a:xfrm>
        </p:spPr>
        <p:txBody>
          <a:bodyPr>
            <a:no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sl-SI" dirty="0" smtClean="0"/>
              <a:t>Spoznajte komunikacijsko krajino vaše institucije, vloge, orodja za komunikacijo in uporabljeni jezik.</a:t>
            </a:r>
          </a:p>
          <a:p>
            <a:pPr marL="514350" lvl="0" indent="-514350">
              <a:buFont typeface="+mj-lt"/>
              <a:buAutoNum type="arabicPeriod"/>
            </a:pPr>
            <a:endParaRPr lang="sl-SI" sz="7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sl-SI" dirty="0" smtClean="0"/>
              <a:t>Pridobite dostop do ustreznih novic in poštnih seznamov. S končnimi uporabniki se povežite tudi preko družbenih omrežij. </a:t>
            </a:r>
          </a:p>
          <a:p>
            <a:pPr marL="514350" lvl="0" indent="-514350">
              <a:buFont typeface="+mj-lt"/>
              <a:buAutoNum type="arabicPeriod"/>
            </a:pPr>
            <a:endParaRPr lang="sl-SI" sz="5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sl-SI" dirty="0" smtClean="0"/>
              <a:t>Bodite na tekočem s povezovanjem s problematiko na tem področju, z različnimi iniciativami in smernicami.</a:t>
            </a:r>
          </a:p>
          <a:p>
            <a:pPr marL="514350" lvl="0" indent="-514350">
              <a:buFont typeface="+mj-lt"/>
              <a:buAutoNum type="arabicPeriod"/>
            </a:pPr>
            <a:endParaRPr lang="sl-SI" sz="4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sl-SI" dirty="0" smtClean="0"/>
              <a:t>Prepričajte se, da so vaše informacije točne.</a:t>
            </a:r>
          </a:p>
          <a:p>
            <a:pPr marL="514350" lvl="0" indent="-514350">
              <a:buFont typeface="+mj-lt"/>
              <a:buAutoNum type="arabicPeriod"/>
            </a:pPr>
            <a:endParaRPr lang="sl-SI" sz="7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sl-SI" dirty="0" smtClean="0"/>
              <a:t>Bodite vidni na spletnem mestu svoje institucije. Prepričajte se, da so vase spletne strani enostavno dostopne, najdljive in posodobljene.</a:t>
            </a:r>
          </a:p>
          <a:p>
            <a:pPr marL="0" lvl="0" indent="0">
              <a:buNone/>
            </a:pPr>
            <a:endParaRPr lang="sl-SI" dirty="0"/>
          </a:p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16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1690689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rmAutofit/>
          </a:bodyPr>
          <a:lstStyle/>
          <a:p>
            <a:r>
              <a:rPr lang="sl-SI" dirty="0" smtClean="0">
                <a:solidFill>
                  <a:schemeClr val="bg1"/>
                </a:solidFill>
                <a:latin typeface="Lucida Bright" panose="02040602050505020304" pitchFamily="18" charset="0"/>
              </a:rPr>
              <a:t>5. Učinkovita komunikacija - nadaljevanje</a:t>
            </a:r>
            <a:endParaRPr lang="en-US" dirty="0">
              <a:solidFill>
                <a:schemeClr val="bg1"/>
              </a:solidFill>
              <a:latin typeface="Lucida Bright" panose="02040602050505020304" pitchFamily="18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0" y="1825624"/>
            <a:ext cx="11353800" cy="5032375"/>
          </a:xfrm>
        </p:spPr>
        <p:txBody>
          <a:bodyPr>
            <a:noAutofit/>
          </a:bodyPr>
          <a:lstStyle/>
          <a:p>
            <a:pPr marL="514350" lvl="0" indent="-514350">
              <a:buFont typeface="+mj-lt"/>
              <a:buAutoNum type="arabicPeriod" startAt="6"/>
            </a:pPr>
            <a:r>
              <a:rPr lang="sl-SI" dirty="0" smtClean="0"/>
              <a:t>Raziskovalci se pogosto ukvarjajo z RDM šele, kadar storitev dejansko potrebujejo. Pripravite svojo komunikacija v tej situaciji.</a:t>
            </a:r>
          </a:p>
          <a:p>
            <a:pPr marL="514350" lvl="0" indent="-514350">
              <a:buFont typeface="+mj-lt"/>
              <a:buAutoNum type="arabicPeriod" startAt="6"/>
            </a:pPr>
            <a:endParaRPr lang="sl-SI" sz="800" dirty="0" smtClean="0"/>
          </a:p>
          <a:p>
            <a:pPr marL="514350" lvl="0" indent="-514350">
              <a:buFont typeface="+mj-lt"/>
              <a:buAutoNum type="arabicPeriod" startAt="6"/>
            </a:pPr>
            <a:r>
              <a:rPr lang="sl-SI" dirty="0" smtClean="0"/>
              <a:t>Vnaprej načrtujte svoja dejanja (čas, vire, orodja, zainteresirani deležniki, končni uporabniki).</a:t>
            </a:r>
          </a:p>
          <a:p>
            <a:pPr marL="514350" lvl="0" indent="-514350">
              <a:buFont typeface="+mj-lt"/>
              <a:buAutoNum type="arabicPeriod" startAt="6"/>
            </a:pPr>
            <a:endParaRPr lang="sl-SI" sz="500" dirty="0" smtClean="0"/>
          </a:p>
          <a:p>
            <a:pPr marL="514350" lvl="0" indent="-514350">
              <a:buFont typeface="+mj-lt"/>
              <a:buAutoNum type="arabicPeriod" startAt="6"/>
            </a:pPr>
            <a:r>
              <a:rPr lang="sl-SI" dirty="0" smtClean="0"/>
              <a:t>Jezik in raven informacij prilagodite končnim uporabnikom.</a:t>
            </a:r>
          </a:p>
          <a:p>
            <a:pPr marL="514350" lvl="0" indent="-514350">
              <a:buFont typeface="+mj-lt"/>
              <a:buAutoNum type="arabicPeriod" startAt="6"/>
            </a:pPr>
            <a:endParaRPr lang="sl-SI" sz="900" dirty="0" smtClean="0"/>
          </a:p>
          <a:p>
            <a:pPr marL="514350" lvl="0" indent="-514350">
              <a:buFont typeface="+mj-lt"/>
              <a:buAutoNum type="arabicPeriod" startAt="6"/>
            </a:pPr>
            <a:r>
              <a:rPr lang="sl-SI" dirty="0" smtClean="0"/>
              <a:t>Začnite z majhnimi koraki in postopno gradite storitve. Pri tem upoštevajte spremembe na področju RDM.</a:t>
            </a:r>
          </a:p>
          <a:p>
            <a:pPr marL="514350" lvl="0" indent="-514350">
              <a:buFont typeface="+mj-lt"/>
              <a:buAutoNum type="arabicPeriod" startAt="6"/>
            </a:pPr>
            <a:endParaRPr lang="sl-SI" sz="900" dirty="0" smtClean="0"/>
          </a:p>
          <a:p>
            <a:pPr marL="514350" lvl="0" indent="-514350">
              <a:buFont typeface="+mj-lt"/>
              <a:buAutoNum type="arabicPeriod" startAt="6"/>
            </a:pPr>
            <a:r>
              <a:rPr lang="sl-SI" dirty="0" smtClean="0"/>
              <a:t>Seznanite se z dobrimi praksami in jih implementirajte. Dostopnih je veliko praktičnih primerov rešitev.</a:t>
            </a:r>
          </a:p>
          <a:p>
            <a:pPr marL="0" lvl="0" indent="0">
              <a:buNone/>
            </a:pPr>
            <a:endParaRPr lang="sl-SI" dirty="0"/>
          </a:p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79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1690689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rmAutofit/>
          </a:bodyPr>
          <a:lstStyle/>
          <a:p>
            <a:r>
              <a:rPr lang="sl-SI" dirty="0" smtClean="0">
                <a:solidFill>
                  <a:schemeClr val="bg1"/>
                </a:solidFill>
                <a:latin typeface="Lucida Bright" panose="02040602050505020304" pitchFamily="18" charset="0"/>
              </a:rPr>
              <a:t>Zaključek</a:t>
            </a:r>
            <a:endParaRPr lang="en-US" dirty="0">
              <a:solidFill>
                <a:schemeClr val="bg1"/>
              </a:solidFill>
              <a:latin typeface="Lucida Bright" panose="02040602050505020304" pitchFamily="18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0" y="1825624"/>
            <a:ext cx="11353800" cy="5032375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sl-SI" dirty="0" smtClean="0"/>
              <a:t>Kdo so deležniki pri RDM v raziskovalni organizaciji?</a:t>
            </a:r>
          </a:p>
          <a:p>
            <a:pPr marL="0" lvl="0" indent="0">
              <a:buNone/>
            </a:pPr>
            <a:endParaRPr lang="sl-SI" sz="1200" dirty="0" smtClean="0"/>
          </a:p>
          <a:p>
            <a:pPr marL="0" lvl="0" indent="0">
              <a:buNone/>
            </a:pPr>
            <a:r>
              <a:rPr lang="sl-SI" dirty="0" smtClean="0"/>
              <a:t>Vprašanje institucionalnih podlag za RDM – politike, pravilniki itd.?</a:t>
            </a:r>
          </a:p>
          <a:p>
            <a:pPr marL="0" lvl="0" indent="0">
              <a:buNone/>
            </a:pPr>
            <a:endParaRPr lang="sl-SI" sz="1100" dirty="0"/>
          </a:p>
          <a:p>
            <a:pPr marL="0" lvl="0" indent="0">
              <a:buNone/>
            </a:pPr>
            <a:r>
              <a:rPr lang="sl-SI" dirty="0" smtClean="0"/>
              <a:t>Vloga in usposabljanje podatkovnih </a:t>
            </a:r>
            <a:r>
              <a:rPr lang="sl-SI" dirty="0" err="1" smtClean="0"/>
              <a:t>stewardov</a:t>
            </a:r>
            <a:r>
              <a:rPr lang="sl-SI" dirty="0" smtClean="0"/>
              <a:t>?</a:t>
            </a:r>
            <a:endParaRPr lang="sl-SI" dirty="0"/>
          </a:p>
          <a:p>
            <a:pPr marL="0" lvl="0" indent="0">
              <a:buNone/>
            </a:pPr>
            <a:endParaRPr lang="sl-SI" sz="1100" dirty="0" smtClean="0"/>
          </a:p>
          <a:p>
            <a:pPr marL="0" lvl="0" indent="0">
              <a:buNone/>
            </a:pPr>
            <a:r>
              <a:rPr lang="sl-SI" dirty="0" smtClean="0"/>
              <a:t>Vloga knjižnic?</a:t>
            </a:r>
          </a:p>
          <a:p>
            <a:pPr marL="0" lvl="0" indent="0">
              <a:buNone/>
            </a:pPr>
            <a:endParaRPr lang="sl-SI" sz="1200" dirty="0"/>
          </a:p>
          <a:p>
            <a:pPr marL="0" lvl="0" indent="0">
              <a:buNone/>
            </a:pPr>
            <a:r>
              <a:rPr lang="sl-SI" dirty="0" smtClean="0"/>
              <a:t>Razvoj potrebne infrastrukture?</a:t>
            </a:r>
          </a:p>
          <a:p>
            <a:pPr marL="0" lvl="0" indent="0">
              <a:buNone/>
            </a:pPr>
            <a:endParaRPr lang="sl-SI" dirty="0"/>
          </a:p>
          <a:p>
            <a:pPr marL="0" lvl="0" indent="0">
              <a:buNone/>
            </a:pPr>
            <a:r>
              <a:rPr lang="sl-SI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62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1690689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rmAutofit/>
          </a:bodyPr>
          <a:lstStyle/>
          <a:p>
            <a:r>
              <a:rPr lang="sl-SI" dirty="0" smtClean="0">
                <a:solidFill>
                  <a:schemeClr val="bg1"/>
                </a:solidFill>
                <a:latin typeface="Lucida Bright" panose="02040602050505020304" pitchFamily="18" charset="0"/>
              </a:rPr>
              <a:t>Problemi</a:t>
            </a:r>
            <a:endParaRPr lang="en-US" dirty="0">
              <a:solidFill>
                <a:schemeClr val="bg1"/>
              </a:solidFill>
              <a:latin typeface="Lucida Bright" panose="02040602050505020304" pitchFamily="18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0" y="1825624"/>
            <a:ext cx="11353800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 smtClean="0"/>
              <a:t>RDM je sorazmerno zapleten postopek.</a:t>
            </a:r>
          </a:p>
          <a:p>
            <a:pPr marL="0" indent="0">
              <a:buNone/>
            </a:pPr>
            <a:endParaRPr lang="sl-SI" sz="1200" dirty="0"/>
          </a:p>
          <a:p>
            <a:pPr marL="0" indent="0">
              <a:buNone/>
            </a:pPr>
            <a:r>
              <a:rPr lang="sl-SI" dirty="0" smtClean="0"/>
              <a:t>Slabo poznavanje načel FAIR med raziskovalci.</a:t>
            </a:r>
          </a:p>
          <a:p>
            <a:pPr marL="0" indent="0">
              <a:buNone/>
            </a:pPr>
            <a:endParaRPr lang="sl-SI" sz="1200" dirty="0"/>
          </a:p>
          <a:p>
            <a:pPr marL="0" indent="0">
              <a:buNone/>
            </a:pPr>
            <a:r>
              <a:rPr lang="sl-SI" dirty="0" smtClean="0"/>
              <a:t>Politike financerjev vse bolj  zahtevajo deljenje podatkov po načelih FAIR. </a:t>
            </a:r>
          </a:p>
          <a:p>
            <a:pPr marL="0" indent="0">
              <a:buNone/>
            </a:pPr>
            <a:endParaRPr lang="sl-SI" sz="1400" dirty="0" smtClean="0"/>
          </a:p>
          <a:p>
            <a:pPr marL="0" indent="0">
              <a:buNone/>
            </a:pPr>
            <a:r>
              <a:rPr lang="sl-SI" dirty="0" smtClean="0"/>
              <a:t>Infrastruktura za RDM še ni v celoti vzpostavljena.</a:t>
            </a:r>
          </a:p>
          <a:p>
            <a:pPr marL="0" indent="0">
              <a:buNone/>
            </a:pPr>
            <a:endParaRPr lang="sl-SI" sz="1400" dirty="0" smtClean="0"/>
          </a:p>
          <a:p>
            <a:pPr marL="0" indent="0">
              <a:buNone/>
            </a:pPr>
            <a:r>
              <a:rPr lang="sl-SI" dirty="0" smtClean="0"/>
              <a:t>Ni internih aktov (pravilniki, interne politike, strategije…).</a:t>
            </a:r>
          </a:p>
          <a:p>
            <a:pPr marL="0" indent="0">
              <a:buNone/>
            </a:pPr>
            <a:endParaRPr lang="sl-SI" sz="1800" dirty="0" smtClean="0"/>
          </a:p>
          <a:p>
            <a:pPr marL="0" indent="0">
              <a:buNone/>
            </a:pPr>
            <a:r>
              <a:rPr lang="sl-SI" dirty="0" smtClean="0"/>
              <a:t>Nejasna vloga pomena RD pri vrednotenju raziskovalnega dela.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0914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1690689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rmAutofit/>
          </a:bodyPr>
          <a:lstStyle/>
          <a:p>
            <a:r>
              <a:rPr lang="sl-SI" dirty="0" smtClean="0">
                <a:solidFill>
                  <a:schemeClr val="bg1"/>
                </a:solidFill>
                <a:latin typeface="Lucida Bright" panose="02040602050505020304" pitchFamily="18" charset="0"/>
              </a:rPr>
              <a:t>Izkušnje CTK na tem področju</a:t>
            </a:r>
            <a:endParaRPr lang="en-US" dirty="0">
              <a:solidFill>
                <a:schemeClr val="bg1"/>
              </a:solidFill>
              <a:latin typeface="Lucida Bright" panose="02040602050505020304" pitchFamily="18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0" y="1825624"/>
            <a:ext cx="11353800" cy="50323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dirty="0" smtClean="0"/>
              <a:t>Pomembnost jasno zapisanih pravil, zahtev ali politik. </a:t>
            </a:r>
          </a:p>
          <a:p>
            <a:pPr marL="0" indent="0">
              <a:buNone/>
            </a:pPr>
            <a:endParaRPr lang="sl-SI" sz="1050" dirty="0"/>
          </a:p>
          <a:p>
            <a:pPr marL="0" indent="0">
              <a:buNone/>
            </a:pPr>
            <a:r>
              <a:rPr lang="sl-SI" dirty="0" smtClean="0"/>
              <a:t>Pomen osebnega pristopa </a:t>
            </a:r>
          </a:p>
          <a:p>
            <a:pPr marL="0" indent="0">
              <a:buNone/>
            </a:pPr>
            <a:r>
              <a:rPr lang="sl-SI" dirty="0" smtClean="0"/>
              <a:t>do raziskovalcev.</a:t>
            </a:r>
          </a:p>
          <a:p>
            <a:pPr marL="0" indent="0">
              <a:buNone/>
            </a:pPr>
            <a:endParaRPr lang="sl-SI" sz="1050" dirty="0"/>
          </a:p>
          <a:p>
            <a:pPr marL="0" indent="0">
              <a:buNone/>
            </a:pPr>
            <a:r>
              <a:rPr lang="sl-SI" dirty="0" smtClean="0"/>
              <a:t>SICRIS kot prednost Slovenije. </a:t>
            </a:r>
          </a:p>
          <a:p>
            <a:pPr marL="0" indent="0">
              <a:buNone/>
            </a:pPr>
            <a:endParaRPr lang="sl-SI" sz="1100" dirty="0" smtClean="0"/>
          </a:p>
          <a:p>
            <a:pPr marL="0" indent="0">
              <a:buNone/>
            </a:pPr>
            <a:r>
              <a:rPr lang="sl-SI" dirty="0" smtClean="0"/>
              <a:t>Vloga RDM pri vrednotenju </a:t>
            </a:r>
          </a:p>
          <a:p>
            <a:pPr marL="0" indent="0">
              <a:buNone/>
            </a:pPr>
            <a:r>
              <a:rPr lang="sl-SI" dirty="0" smtClean="0"/>
              <a:t>raziskovalnega dela.</a:t>
            </a:r>
          </a:p>
          <a:p>
            <a:pPr marL="0" indent="0">
              <a:buNone/>
            </a:pPr>
            <a:endParaRPr lang="sl-SI" sz="1600" dirty="0"/>
          </a:p>
          <a:p>
            <a:pPr marL="0" indent="0">
              <a:buNone/>
            </a:pPr>
            <a:r>
              <a:rPr lang="sl-SI" dirty="0" smtClean="0"/>
              <a:t>Pomen nacionalne odprte </a:t>
            </a:r>
          </a:p>
          <a:p>
            <a:pPr marL="0" indent="0">
              <a:buNone/>
            </a:pPr>
            <a:r>
              <a:rPr lang="sl-SI" dirty="0"/>
              <a:t>i</a:t>
            </a:r>
            <a:r>
              <a:rPr lang="sl-SI" dirty="0" smtClean="0"/>
              <a:t>nfrastrukture na področju RDM.</a:t>
            </a:r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0096" y="2463873"/>
            <a:ext cx="6190106" cy="405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96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1690689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/>
          <a:lstStyle/>
          <a:p>
            <a:r>
              <a:rPr lang="sl-SI" dirty="0">
                <a:solidFill>
                  <a:schemeClr val="bg1"/>
                </a:solidFill>
                <a:latin typeface="Lucida Bright" panose="02040602050505020304" pitchFamily="18" charset="0"/>
              </a:rPr>
              <a:t>LIBER (</a:t>
            </a:r>
            <a:r>
              <a:rPr lang="sl-SI" dirty="0" err="1">
                <a:solidFill>
                  <a:schemeClr val="bg1"/>
                </a:solidFill>
                <a:latin typeface="Lucida Bright" panose="02040602050505020304" pitchFamily="18" charset="0"/>
              </a:rPr>
              <a:t>Ligue</a:t>
            </a:r>
            <a:r>
              <a:rPr lang="sl-SI" dirty="0">
                <a:solidFill>
                  <a:schemeClr val="bg1"/>
                </a:solidFill>
                <a:latin typeface="Lucida Bright" panose="02040602050505020304" pitchFamily="18" charset="0"/>
              </a:rPr>
              <a:t> des </a:t>
            </a:r>
            <a:r>
              <a:rPr lang="sl-SI" dirty="0" err="1">
                <a:solidFill>
                  <a:schemeClr val="bg1"/>
                </a:solidFill>
                <a:latin typeface="Lucida Bright" panose="02040602050505020304" pitchFamily="18" charset="0"/>
              </a:rPr>
              <a:t>Bibliothèques</a:t>
            </a:r>
            <a:r>
              <a:rPr lang="sl-SI" dirty="0">
                <a:solidFill>
                  <a:schemeClr val="bg1"/>
                </a:solidFill>
                <a:latin typeface="Lucida Bright" panose="02040602050505020304" pitchFamily="18" charset="0"/>
              </a:rPr>
              <a:t> </a:t>
            </a:r>
            <a:r>
              <a:rPr lang="sl-SI" dirty="0" err="1">
                <a:solidFill>
                  <a:schemeClr val="bg1"/>
                </a:solidFill>
                <a:latin typeface="Lucida Bright" panose="02040602050505020304" pitchFamily="18" charset="0"/>
              </a:rPr>
              <a:t>Européennes</a:t>
            </a:r>
            <a:r>
              <a:rPr lang="sl-SI" dirty="0">
                <a:solidFill>
                  <a:schemeClr val="bg1"/>
                </a:solidFill>
                <a:latin typeface="Lucida Bright" panose="02040602050505020304" pitchFamily="18" charset="0"/>
              </a:rPr>
              <a:t> de </a:t>
            </a:r>
            <a:r>
              <a:rPr lang="sl-SI" dirty="0" err="1">
                <a:solidFill>
                  <a:schemeClr val="bg1"/>
                </a:solidFill>
                <a:latin typeface="Lucida Bright" panose="02040602050505020304" pitchFamily="18" charset="0"/>
              </a:rPr>
              <a:t>Recherche</a:t>
            </a:r>
            <a:r>
              <a:rPr lang="sl-SI" dirty="0">
                <a:solidFill>
                  <a:schemeClr val="bg1"/>
                </a:solidFill>
                <a:latin typeface="Lucida Bright" panose="02040602050505020304" pitchFamily="18" charset="0"/>
              </a:rPr>
              <a:t>) </a:t>
            </a:r>
            <a:endParaRPr lang="en-US" dirty="0">
              <a:solidFill>
                <a:schemeClr val="bg1"/>
              </a:solidFill>
              <a:latin typeface="Lucida Bright" panose="02040602050505020304" pitchFamily="18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0" y="1825624"/>
            <a:ext cx="11353800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/>
              <a:t>S</a:t>
            </a:r>
            <a:r>
              <a:rPr lang="sl-SI" dirty="0" smtClean="0"/>
              <a:t>trokovno </a:t>
            </a:r>
            <a:r>
              <a:rPr lang="sl-SI" dirty="0"/>
              <a:t>združenje evropskih raziskovalnih </a:t>
            </a:r>
            <a:r>
              <a:rPr lang="sl-SI" dirty="0" smtClean="0"/>
              <a:t>knjižnic.</a:t>
            </a:r>
          </a:p>
          <a:p>
            <a:pPr marL="0" indent="0">
              <a:buNone/>
            </a:pPr>
            <a:endParaRPr lang="sl-SI" sz="1200" dirty="0" smtClean="0"/>
          </a:p>
          <a:p>
            <a:pPr marL="0" indent="0">
              <a:buNone/>
            </a:pPr>
            <a:r>
              <a:rPr lang="sl-SI" dirty="0" smtClean="0"/>
              <a:t>Ustanovitev leta 1971.</a:t>
            </a:r>
          </a:p>
          <a:p>
            <a:pPr marL="0" indent="0">
              <a:buNone/>
            </a:pPr>
            <a:endParaRPr lang="sl-SI" sz="1200" dirty="0" smtClean="0"/>
          </a:p>
          <a:p>
            <a:pPr marL="0" indent="0">
              <a:buNone/>
            </a:pPr>
            <a:r>
              <a:rPr lang="sl-SI" dirty="0" smtClean="0"/>
              <a:t>Več </a:t>
            </a:r>
            <a:r>
              <a:rPr lang="sl-SI" dirty="0"/>
              <a:t>kot 400 nacionalnih, univerzitetnih in drugih raziskovalnih knjižnic iz več kot 40 </a:t>
            </a:r>
            <a:r>
              <a:rPr lang="sl-SI" dirty="0" smtClean="0"/>
              <a:t>držav. </a:t>
            </a:r>
          </a:p>
          <a:p>
            <a:pPr marL="0" indent="0">
              <a:buNone/>
            </a:pPr>
            <a:endParaRPr lang="sl-SI" sz="1200" dirty="0" smtClean="0"/>
          </a:p>
          <a:p>
            <a:pPr marL="0" indent="0">
              <a:buNone/>
            </a:pPr>
            <a:r>
              <a:rPr lang="sl-SI" dirty="0" smtClean="0"/>
              <a:t>LIBER </a:t>
            </a:r>
            <a:r>
              <a:rPr lang="sl-SI" dirty="0"/>
              <a:t>si prizadeva zastopati interese evropskih raziskovalnih knjižnic in njihovih univerz in ter </a:t>
            </a:r>
            <a:r>
              <a:rPr lang="sl-SI" dirty="0" smtClean="0"/>
              <a:t>raziskovalcev. </a:t>
            </a:r>
          </a:p>
          <a:p>
            <a:pPr marL="0" indent="0">
              <a:buNone/>
            </a:pPr>
            <a:endParaRPr lang="sl-SI" sz="1400" dirty="0" smtClean="0"/>
          </a:p>
          <a:p>
            <a:pPr marL="0" indent="0">
              <a:buNone/>
            </a:pPr>
            <a:r>
              <a:rPr lang="sl-SI" dirty="0" smtClean="0"/>
              <a:t>Več o LIBER </a:t>
            </a:r>
            <a:r>
              <a:rPr lang="sl-SI" u="sng" dirty="0" smtClean="0">
                <a:hlinkClick r:id="rId3"/>
              </a:rPr>
              <a:t>www.libereurope.eu</a:t>
            </a:r>
            <a:r>
              <a:rPr lang="sl-SI" u="sng" dirty="0" smtClean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8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1690689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Lucida Bright" panose="02040602050505020304" pitchFamily="18" charset="0"/>
              </a:rPr>
              <a:t>The 6 Pillars of Engaging Researchers in Research Data Management (RDM)</a:t>
            </a:r>
            <a:endParaRPr lang="en-US" dirty="0">
              <a:solidFill>
                <a:schemeClr val="bg1"/>
              </a:solidFill>
              <a:latin typeface="Lucida Bright" panose="02040602050505020304" pitchFamily="18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0" y="1825624"/>
            <a:ext cx="11353800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/>
              <a:t>D</a:t>
            </a:r>
            <a:r>
              <a:rPr lang="sl-SI" dirty="0" smtClean="0"/>
              <a:t>elovna </a:t>
            </a:r>
            <a:r>
              <a:rPr lang="sl-SI" dirty="0"/>
              <a:t>skupina LIBER </a:t>
            </a:r>
            <a:r>
              <a:rPr lang="sl-SI" dirty="0" err="1"/>
              <a:t>Research</a:t>
            </a:r>
            <a:r>
              <a:rPr lang="sl-SI" dirty="0"/>
              <a:t> Data Management (</a:t>
            </a:r>
            <a:r>
              <a:rPr lang="sl-SI" dirty="0" smtClean="0"/>
              <a:t>RDM).</a:t>
            </a:r>
          </a:p>
          <a:p>
            <a:pPr marL="0" indent="0">
              <a:buNone/>
            </a:pPr>
            <a:endParaRPr lang="sl-SI" sz="1600" dirty="0"/>
          </a:p>
          <a:p>
            <a:pPr marL="0" indent="0">
              <a:buNone/>
            </a:pPr>
            <a:r>
              <a:rPr lang="sl-SI" dirty="0" smtClean="0"/>
              <a:t>RDM </a:t>
            </a:r>
            <a:r>
              <a:rPr lang="sl-SI" dirty="0"/>
              <a:t>predstavlja </a:t>
            </a:r>
            <a:r>
              <a:rPr lang="sl-SI" dirty="0" smtClean="0"/>
              <a:t>pomemben steber v </a:t>
            </a:r>
            <a:r>
              <a:rPr lang="sl-SI" dirty="0"/>
              <a:t>strategiji </a:t>
            </a:r>
            <a:r>
              <a:rPr lang="sl-SI" dirty="0" smtClean="0"/>
              <a:t>LIBER 2018-2022.</a:t>
            </a:r>
          </a:p>
          <a:p>
            <a:pPr marL="0" indent="0">
              <a:buNone/>
            </a:pPr>
            <a:endParaRPr lang="sl-SI" sz="1600" dirty="0"/>
          </a:p>
          <a:p>
            <a:pPr marL="0" indent="0">
              <a:buNone/>
            </a:pPr>
            <a:r>
              <a:rPr lang="sl-SI" dirty="0" smtClean="0"/>
              <a:t>Cilj </a:t>
            </a:r>
            <a:r>
              <a:rPr lang="sl-SI" dirty="0"/>
              <a:t>tega dokumenta so praktične smernice za  knjižnice pri vključevanju raziskovalcev v </a:t>
            </a:r>
            <a:r>
              <a:rPr lang="sl-SI" dirty="0" smtClean="0"/>
              <a:t>RDM.</a:t>
            </a:r>
          </a:p>
          <a:p>
            <a:pPr marL="0" indent="0">
              <a:buNone/>
            </a:pPr>
            <a:endParaRPr lang="sl-SI" sz="1100" dirty="0" smtClean="0"/>
          </a:p>
          <a:p>
            <a:pPr marL="0" indent="0">
              <a:buNone/>
            </a:pPr>
            <a:r>
              <a:rPr lang="sl-SI" sz="2400" dirty="0" smtClean="0">
                <a:hlinkClick r:id="rId3"/>
              </a:rPr>
              <a:t>https://libereurope.eu/wp-content/uploads/2020/12/The-6-Pillars-of-Engaging-Researchers-in-Research-Data-Management-RDM.pdf</a:t>
            </a:r>
            <a:r>
              <a:rPr lang="sl-SI" sz="2400" dirty="0" smtClean="0"/>
              <a:t> </a:t>
            </a:r>
          </a:p>
          <a:p>
            <a:pPr marL="0" indent="0">
              <a:buNone/>
            </a:pPr>
            <a:endParaRPr lang="sl-SI" sz="1800" dirty="0" smtClean="0"/>
          </a:p>
          <a:p>
            <a:pPr marL="0" indent="0">
              <a:buNone/>
            </a:pPr>
            <a:r>
              <a:rPr lang="sl-SI" dirty="0" smtClean="0"/>
              <a:t>Priporočila, namenjena vodstvom institucij, knjižnicam in podpornim centrom.</a:t>
            </a: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8386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660" y="2426208"/>
            <a:ext cx="2616916" cy="3804666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-1"/>
            <a:ext cx="12192001" cy="1690689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Lucida Bright" panose="02040602050505020304" pitchFamily="18" charset="0"/>
              </a:rPr>
              <a:t>Engaging Researchers with Data Management: The Cookbook (Claire et al., 2019)</a:t>
            </a:r>
            <a:endParaRPr lang="en-US" dirty="0">
              <a:solidFill>
                <a:schemeClr val="bg1"/>
              </a:solidFill>
              <a:latin typeface="Lucida Bright" panose="02040602050505020304" pitchFamily="18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0" y="1825624"/>
            <a:ext cx="11353800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/>
              <a:t>24 študij praktičnih  primerov </a:t>
            </a:r>
            <a:r>
              <a:rPr lang="sl-SI" dirty="0" smtClean="0"/>
              <a:t>vključevanja </a:t>
            </a:r>
            <a:r>
              <a:rPr lang="sl-SI" dirty="0"/>
              <a:t>raziskovalcev v </a:t>
            </a:r>
            <a:r>
              <a:rPr lang="sl-SI" dirty="0" smtClean="0"/>
              <a:t>RDM:</a:t>
            </a:r>
          </a:p>
          <a:p>
            <a:pPr marL="0" indent="0">
              <a:buNone/>
            </a:pPr>
            <a:endParaRPr lang="sl-SI" sz="1400" dirty="0" smtClean="0"/>
          </a:p>
        </p:txBody>
      </p:sp>
      <p:sp>
        <p:nvSpPr>
          <p:cNvPr id="6" name="PoljeZBesedilom 5"/>
          <p:cNvSpPr txBox="1"/>
          <p:nvPr/>
        </p:nvSpPr>
        <p:spPr>
          <a:xfrm>
            <a:off x="3218688" y="2426208"/>
            <a:ext cx="86027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hlinkClick r:id="rId2"/>
              </a:rPr>
              <a:t>https://www.openbookpublishers.com/product/1080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9204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1690689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rmAutofit fontScale="90000"/>
          </a:bodyPr>
          <a:lstStyle/>
          <a:p>
            <a:r>
              <a:rPr lang="sl-SI" dirty="0">
                <a:solidFill>
                  <a:schemeClr val="bg1"/>
                </a:solidFill>
                <a:latin typeface="Lucida Bright" panose="02040602050505020304" pitchFamily="18" charset="0"/>
              </a:rPr>
              <a:t/>
            </a:r>
            <a:br>
              <a:rPr lang="sl-SI" dirty="0">
                <a:solidFill>
                  <a:schemeClr val="bg1"/>
                </a:solidFill>
                <a:latin typeface="Lucida Bright" panose="02040602050505020304" pitchFamily="18" charset="0"/>
              </a:rPr>
            </a:br>
            <a:r>
              <a:rPr lang="sl-SI" dirty="0" smtClean="0">
                <a:solidFill>
                  <a:schemeClr val="bg1"/>
                </a:solidFill>
                <a:latin typeface="Lucida Bright" panose="02040602050505020304" pitchFamily="18" charset="0"/>
              </a:rPr>
              <a:t>1. Spodbujanje vključevanja raziskovalcev v razvoj institucionalnih politik RDM</a:t>
            </a:r>
            <a:br>
              <a:rPr lang="sl-SI" dirty="0" smtClean="0">
                <a:solidFill>
                  <a:schemeClr val="bg1"/>
                </a:solidFill>
                <a:latin typeface="Lucida Bright" panose="02040602050505020304" pitchFamily="18" charset="0"/>
              </a:rPr>
            </a:br>
            <a:endParaRPr lang="en-US" dirty="0">
              <a:solidFill>
                <a:schemeClr val="bg1"/>
              </a:solidFill>
              <a:latin typeface="Lucida Bright" panose="02040602050505020304" pitchFamily="18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0" y="1825624"/>
            <a:ext cx="11353800" cy="5032375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sl-SI" sz="2400" dirty="0" smtClean="0"/>
              <a:t>Sodelujte z vodstvom, oddelkom za informacijsko tehnologijo in raziskovalci pri vzpostavitvi različnih storitev RDM, ki jih lahko nudi in izvaja  knjižnica.</a:t>
            </a:r>
          </a:p>
          <a:p>
            <a:pPr>
              <a:buFont typeface="+mj-lt"/>
              <a:buAutoNum type="arabicPeriod"/>
            </a:pPr>
            <a:endParaRPr lang="sl-SI" sz="500" dirty="0" smtClean="0"/>
          </a:p>
          <a:p>
            <a:pPr marL="457200" indent="-457200">
              <a:buFont typeface="+mj-lt"/>
              <a:buAutoNum type="arabicPeriod"/>
            </a:pPr>
            <a:r>
              <a:rPr lang="sl-SI" sz="2400" dirty="0" smtClean="0"/>
              <a:t>Ponudite svoje strokovno znanje v zvezi z metapodatki in hrambo podatkov in splošno znanje s področja odprte znanosti.</a:t>
            </a:r>
          </a:p>
          <a:p>
            <a:pPr>
              <a:buFont typeface="+mj-lt"/>
              <a:buAutoNum type="arabicPeriod"/>
            </a:pPr>
            <a:endParaRPr lang="sl-SI" sz="700" dirty="0" smtClean="0"/>
          </a:p>
          <a:p>
            <a:pPr marL="457200" indent="-457200">
              <a:buFont typeface="+mj-lt"/>
              <a:buAutoNum type="arabicPeriod"/>
            </a:pPr>
            <a:r>
              <a:rPr lang="sl-SI" sz="2400" dirty="0" smtClean="0"/>
              <a:t>Vključujte raziskovalce v oblikovanje institucionalne politike RDM.</a:t>
            </a:r>
          </a:p>
          <a:p>
            <a:pPr>
              <a:buFont typeface="+mj-lt"/>
              <a:buAutoNum type="arabicPeriod"/>
            </a:pPr>
            <a:endParaRPr lang="sl-SI" sz="1000" dirty="0" smtClean="0"/>
          </a:p>
          <a:p>
            <a:pPr marL="457200" indent="-457200">
              <a:buFont typeface="+mj-lt"/>
              <a:buAutoNum type="arabicPeriod"/>
            </a:pPr>
            <a:r>
              <a:rPr lang="sl-SI" sz="2400" dirty="0" smtClean="0"/>
              <a:t>Zagotovite, da bodo v institucionalni politiki </a:t>
            </a:r>
            <a:r>
              <a:rPr lang="sl-SI" sz="2400" dirty="0" smtClean="0"/>
              <a:t>aktivnosti na področju RDM </a:t>
            </a:r>
            <a:r>
              <a:rPr lang="sl-SI" sz="2400" dirty="0" smtClean="0"/>
              <a:t>prepoznane kot dejavnik za karierno napredovanje.</a:t>
            </a:r>
          </a:p>
          <a:p>
            <a:pPr>
              <a:buFont typeface="+mj-lt"/>
              <a:buAutoNum type="arabicPeriod"/>
            </a:pPr>
            <a:endParaRPr lang="sl-SI" sz="1100" dirty="0" smtClean="0"/>
          </a:p>
          <a:p>
            <a:pPr marL="457200" indent="-457200">
              <a:buFont typeface="+mj-lt"/>
              <a:buAutoNum type="arabicPeriod"/>
            </a:pPr>
            <a:r>
              <a:rPr lang="sl-SI" sz="2400" dirty="0" smtClean="0"/>
              <a:t>Uporabite vsako priložnost, da raziskovalcem predstavite primere praktičnih konceptov in dobrih praks RDM ter spodbujajte splošno ozaveščenost o politiki RDM.</a:t>
            </a:r>
          </a:p>
        </p:txBody>
      </p:sp>
    </p:spTree>
    <p:extLst>
      <p:ext uri="{BB962C8B-B14F-4D97-AF65-F5344CB8AC3E}">
        <p14:creationId xmlns:p14="http://schemas.microsoft.com/office/powerpoint/2010/main" val="359884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1690689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rmAutofit fontScale="90000"/>
          </a:bodyPr>
          <a:lstStyle/>
          <a:p>
            <a:r>
              <a:rPr lang="sl-SI" dirty="0" smtClean="0">
                <a:solidFill>
                  <a:schemeClr val="bg1"/>
                </a:solidFill>
                <a:latin typeface="Lucida Bright" panose="02040602050505020304" pitchFamily="18" charset="0"/>
              </a:rPr>
              <a:t/>
            </a:r>
            <a:br>
              <a:rPr lang="sl-SI" dirty="0" smtClean="0">
                <a:solidFill>
                  <a:schemeClr val="bg1"/>
                </a:solidFill>
                <a:latin typeface="Lucida Bright" panose="02040602050505020304" pitchFamily="18" charset="0"/>
              </a:rPr>
            </a:br>
            <a:r>
              <a:rPr lang="sl-SI" dirty="0" smtClean="0">
                <a:solidFill>
                  <a:schemeClr val="bg1"/>
                </a:solidFill>
                <a:latin typeface="Lucida Bright" panose="02040602050505020304" pitchFamily="18" charset="0"/>
              </a:rPr>
              <a:t>2. </a:t>
            </a:r>
            <a:r>
              <a:rPr lang="nb-NO" dirty="0" smtClean="0">
                <a:solidFill>
                  <a:schemeClr val="bg1"/>
                </a:solidFill>
                <a:latin typeface="Lucida Bright" panose="02040602050505020304" pitchFamily="18" charset="0"/>
              </a:rPr>
              <a:t>Aktivno sodelovanje z raziskovalno skupnostjo</a:t>
            </a:r>
            <a:r>
              <a:rPr lang="sl-SI" dirty="0" smtClean="0">
                <a:solidFill>
                  <a:schemeClr val="bg1"/>
                </a:solidFill>
                <a:latin typeface="Lucida Bright" panose="02040602050505020304" pitchFamily="18" charset="0"/>
              </a:rPr>
              <a:t/>
            </a:r>
            <a:br>
              <a:rPr lang="sl-SI" dirty="0" smtClean="0">
                <a:solidFill>
                  <a:schemeClr val="bg1"/>
                </a:solidFill>
                <a:latin typeface="Lucida Bright" panose="02040602050505020304" pitchFamily="18" charset="0"/>
              </a:rPr>
            </a:br>
            <a:endParaRPr lang="en-US" dirty="0">
              <a:solidFill>
                <a:schemeClr val="bg1"/>
              </a:solidFill>
              <a:latin typeface="Lucida Bright" panose="02040602050505020304" pitchFamily="18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0" y="1825624"/>
            <a:ext cx="11353800" cy="5032375"/>
          </a:xfrm>
        </p:spPr>
        <p:txBody>
          <a:bodyPr>
            <a:no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sl-SI" dirty="0" smtClean="0"/>
              <a:t>Spoznajte </a:t>
            </a:r>
            <a:r>
              <a:rPr lang="sl-SI" dirty="0"/>
              <a:t>organizacijsko strukturo vaše </a:t>
            </a:r>
            <a:r>
              <a:rPr lang="sl-SI" dirty="0" smtClean="0"/>
              <a:t>ustanove.</a:t>
            </a:r>
          </a:p>
          <a:p>
            <a:pPr marL="342900" lvl="0" indent="-342900">
              <a:buFont typeface="+mj-lt"/>
              <a:buAutoNum type="arabicPeriod"/>
            </a:pPr>
            <a:endParaRPr lang="sl-SI" sz="1400" dirty="0"/>
          </a:p>
          <a:p>
            <a:pPr marL="514350" lvl="0" indent="-514350">
              <a:buFont typeface="+mj-lt"/>
              <a:buAutoNum type="arabicPeriod"/>
            </a:pPr>
            <a:r>
              <a:rPr lang="sl-SI" dirty="0" smtClean="0"/>
              <a:t>V </a:t>
            </a:r>
            <a:r>
              <a:rPr lang="sl-SI" dirty="0"/>
              <a:t>procese povezovanja aktivno vključite knjižničarje-specialiste za posamezna znanstvena </a:t>
            </a:r>
            <a:r>
              <a:rPr lang="sl-SI" dirty="0" smtClean="0"/>
              <a:t>področja.</a:t>
            </a:r>
          </a:p>
          <a:p>
            <a:pPr marL="514350" lvl="0" indent="-514350">
              <a:buFont typeface="+mj-lt"/>
              <a:buAutoNum type="arabicPeriod"/>
            </a:pPr>
            <a:endParaRPr lang="sl-SI" sz="3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sl-SI" dirty="0" smtClean="0"/>
              <a:t>Vseskozi </a:t>
            </a:r>
            <a:r>
              <a:rPr lang="sl-SI" dirty="0"/>
              <a:t>razvijajte mrežo raziskovalcev in osebja, povezanega z </a:t>
            </a:r>
            <a:r>
              <a:rPr lang="sl-SI" dirty="0" smtClean="0"/>
              <a:t>RDM.</a:t>
            </a:r>
          </a:p>
          <a:p>
            <a:pPr marL="342900" lvl="0" indent="-342900">
              <a:buFont typeface="+mj-lt"/>
              <a:buAutoNum type="arabicPeriod"/>
            </a:pPr>
            <a:endParaRPr lang="sl-SI" sz="1050" dirty="0" smtClean="0"/>
          </a:p>
          <a:p>
            <a:pPr marL="514350" lvl="0" indent="-514350">
              <a:buFont typeface="+mj-lt"/>
              <a:buAutoNum type="arabicPeriod"/>
            </a:pPr>
            <a:r>
              <a:rPr lang="sl-SI" dirty="0" smtClean="0"/>
              <a:t>Prepoznajte </a:t>
            </a:r>
            <a:r>
              <a:rPr lang="sl-SI" dirty="0"/>
              <a:t>primere dobre prakse in </a:t>
            </a:r>
            <a:r>
              <a:rPr lang="sl-SI" dirty="0" smtClean="0"/>
              <a:t>jih </a:t>
            </a:r>
            <a:r>
              <a:rPr lang="sl-SI" dirty="0"/>
              <a:t>promovirajte. Vključujte dobre prakse v vaše </a:t>
            </a:r>
            <a:r>
              <a:rPr lang="sl-SI" dirty="0" smtClean="0"/>
              <a:t>storitve.</a:t>
            </a:r>
          </a:p>
          <a:p>
            <a:pPr marL="342900" lvl="0" indent="-342900">
              <a:buFont typeface="+mj-lt"/>
              <a:buAutoNum type="arabicPeriod"/>
            </a:pPr>
            <a:endParaRPr lang="sl-SI" sz="14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sl-SI" dirty="0" smtClean="0"/>
              <a:t>Kolikor </a:t>
            </a:r>
            <a:r>
              <a:rPr lang="sl-SI" dirty="0"/>
              <a:t>je mogoče, uporabljajte jezik končnih uporabnikov, v tem primeru </a:t>
            </a:r>
            <a:r>
              <a:rPr lang="sl-SI" dirty="0" smtClean="0"/>
              <a:t>raziskovalcev.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9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1690689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rmAutofit fontScale="90000"/>
          </a:bodyPr>
          <a:lstStyle/>
          <a:p>
            <a:r>
              <a:rPr lang="sl-SI" dirty="0" smtClean="0">
                <a:solidFill>
                  <a:schemeClr val="bg1"/>
                </a:solidFill>
                <a:latin typeface="Lucida Bright" panose="02040602050505020304" pitchFamily="18" charset="0"/>
              </a:rPr>
              <a:t/>
            </a:r>
            <a:br>
              <a:rPr lang="sl-SI" dirty="0" smtClean="0">
                <a:solidFill>
                  <a:schemeClr val="bg1"/>
                </a:solidFill>
                <a:latin typeface="Lucida Bright" panose="02040602050505020304" pitchFamily="18" charset="0"/>
              </a:rPr>
            </a:br>
            <a:r>
              <a:rPr lang="sl-SI" dirty="0" smtClean="0">
                <a:solidFill>
                  <a:schemeClr val="bg1"/>
                </a:solidFill>
                <a:latin typeface="Lucida Bright" panose="02040602050505020304" pitchFamily="18" charset="0"/>
              </a:rPr>
              <a:t>2. </a:t>
            </a:r>
            <a:r>
              <a:rPr lang="nb-NO" dirty="0" smtClean="0">
                <a:solidFill>
                  <a:schemeClr val="bg1"/>
                </a:solidFill>
                <a:latin typeface="Lucida Bright" panose="02040602050505020304" pitchFamily="18" charset="0"/>
              </a:rPr>
              <a:t>Aktivno sodelovanje z raziskovalno skupnostjo</a:t>
            </a:r>
            <a:r>
              <a:rPr lang="sl-SI" dirty="0" smtClean="0">
                <a:solidFill>
                  <a:schemeClr val="bg1"/>
                </a:solidFill>
                <a:latin typeface="Lucida Bright" panose="02040602050505020304" pitchFamily="18" charset="0"/>
              </a:rPr>
              <a:t> - nadaljevanje</a:t>
            </a:r>
            <a:br>
              <a:rPr lang="sl-SI" dirty="0" smtClean="0">
                <a:solidFill>
                  <a:schemeClr val="bg1"/>
                </a:solidFill>
                <a:latin typeface="Lucida Bright" panose="02040602050505020304" pitchFamily="18" charset="0"/>
              </a:rPr>
            </a:br>
            <a:endParaRPr lang="en-US" dirty="0">
              <a:solidFill>
                <a:schemeClr val="bg1"/>
              </a:solidFill>
              <a:latin typeface="Lucida Bright" panose="02040602050505020304" pitchFamily="18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0" y="1825624"/>
            <a:ext cx="11353800" cy="5032375"/>
          </a:xfrm>
        </p:spPr>
        <p:txBody>
          <a:bodyPr>
            <a:noAutofit/>
          </a:bodyPr>
          <a:lstStyle/>
          <a:p>
            <a:pPr marL="514350" lvl="0" indent="-514350">
              <a:buFont typeface="+mj-lt"/>
              <a:buAutoNum type="arabicPeriod" startAt="6"/>
            </a:pPr>
            <a:r>
              <a:rPr lang="en-US" dirty="0" err="1" smtClean="0"/>
              <a:t>Podprite</a:t>
            </a:r>
            <a:r>
              <a:rPr lang="en-US" dirty="0" smtClean="0"/>
              <a:t> in </a:t>
            </a:r>
            <a:r>
              <a:rPr lang="en-US" dirty="0" err="1" smtClean="0"/>
              <a:t>predstavite</a:t>
            </a:r>
            <a:r>
              <a:rPr lang="en-US" dirty="0" smtClean="0"/>
              <a:t> </a:t>
            </a:r>
            <a:r>
              <a:rPr lang="en-US" dirty="0" err="1" smtClean="0"/>
              <a:t>vlogo</a:t>
            </a:r>
            <a:r>
              <a:rPr lang="en-US" dirty="0" smtClean="0"/>
              <a:t> </a:t>
            </a:r>
            <a:r>
              <a:rPr lang="en-US" dirty="0" err="1" smtClean="0"/>
              <a:t>zagovornikov</a:t>
            </a:r>
            <a:r>
              <a:rPr lang="en-US" dirty="0" smtClean="0"/>
              <a:t> RDM in </a:t>
            </a:r>
            <a:r>
              <a:rPr lang="en-US" dirty="0" err="1" smtClean="0"/>
              <a:t>strokovnjakov</a:t>
            </a:r>
            <a:r>
              <a:rPr lang="en-US" dirty="0" smtClean="0"/>
              <a:t>,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imajo</a:t>
            </a:r>
            <a:r>
              <a:rPr lang="en-US" dirty="0" smtClean="0"/>
              <a:t> </a:t>
            </a:r>
            <a:r>
              <a:rPr lang="en-US" dirty="0" err="1" smtClean="0"/>
              <a:t>vlogo</a:t>
            </a:r>
            <a:r>
              <a:rPr lang="en-US" dirty="0" smtClean="0"/>
              <a:t> </a:t>
            </a:r>
            <a:r>
              <a:rPr lang="en-US" dirty="0" err="1" smtClean="0"/>
              <a:t>pri</a:t>
            </a:r>
            <a:r>
              <a:rPr lang="en-US" dirty="0" smtClean="0"/>
              <a:t> RDM (</a:t>
            </a:r>
            <a:r>
              <a:rPr lang="en-US" dirty="0" err="1" smtClean="0"/>
              <a:t>podatkovni</a:t>
            </a:r>
            <a:r>
              <a:rPr lang="en-US" dirty="0" smtClean="0"/>
              <a:t> </a:t>
            </a:r>
            <a:r>
              <a:rPr lang="en-US" dirty="0" err="1" smtClean="0"/>
              <a:t>stewardi</a:t>
            </a:r>
            <a:r>
              <a:rPr lang="en-US" dirty="0" smtClean="0"/>
              <a:t>, </a:t>
            </a:r>
            <a:r>
              <a:rPr lang="en-US" dirty="0" err="1" smtClean="0"/>
              <a:t>podatkovni</a:t>
            </a:r>
            <a:r>
              <a:rPr lang="en-US" dirty="0" smtClean="0"/>
              <a:t> </a:t>
            </a:r>
            <a:r>
              <a:rPr lang="en-US" dirty="0" err="1" smtClean="0"/>
              <a:t>knjižničarji</a:t>
            </a:r>
            <a:r>
              <a:rPr lang="en-US" dirty="0" smtClean="0"/>
              <a:t>)</a:t>
            </a:r>
            <a:r>
              <a:rPr lang="sl-SI" dirty="0" smtClean="0"/>
              <a:t>.</a:t>
            </a:r>
          </a:p>
          <a:p>
            <a:pPr marL="342900" lvl="0" indent="-342900">
              <a:buFont typeface="+mj-lt"/>
              <a:buAutoNum type="arabicPeriod" startAt="6"/>
            </a:pPr>
            <a:endParaRPr lang="en-US" sz="1600" dirty="0" smtClean="0"/>
          </a:p>
          <a:p>
            <a:pPr marL="514350" lvl="0" indent="-514350">
              <a:buFont typeface="+mj-lt"/>
              <a:buAutoNum type="arabicPeriod" startAt="6"/>
            </a:pPr>
            <a:r>
              <a:rPr lang="en-US" dirty="0" err="1" smtClean="0"/>
              <a:t>Dajte</a:t>
            </a:r>
            <a:r>
              <a:rPr lang="en-US" dirty="0" smtClean="0"/>
              <a:t> </a:t>
            </a:r>
            <a:r>
              <a:rPr lang="en-US" dirty="0" err="1" smtClean="0"/>
              <a:t>raziskovalni</a:t>
            </a:r>
            <a:r>
              <a:rPr lang="en-US" dirty="0" smtClean="0"/>
              <a:t> </a:t>
            </a:r>
            <a:r>
              <a:rPr lang="en-US" dirty="0" err="1" smtClean="0"/>
              <a:t>skupnosti</a:t>
            </a:r>
            <a:r>
              <a:rPr lang="en-US" dirty="0" smtClean="0"/>
              <a:t> </a:t>
            </a:r>
            <a:r>
              <a:rPr lang="en-US" dirty="0" err="1" smtClean="0"/>
              <a:t>aktivno</a:t>
            </a:r>
            <a:r>
              <a:rPr lang="en-US" dirty="0" smtClean="0"/>
              <a:t> </a:t>
            </a:r>
            <a:r>
              <a:rPr lang="en-US" dirty="0" err="1" smtClean="0"/>
              <a:t>vlogo</a:t>
            </a:r>
            <a:r>
              <a:rPr lang="en-US" dirty="0" smtClean="0"/>
              <a:t>, </a:t>
            </a:r>
            <a:r>
              <a:rPr lang="en-US" dirty="0" err="1" smtClean="0"/>
              <a:t>npr</a:t>
            </a:r>
            <a:r>
              <a:rPr lang="en-US" dirty="0" smtClean="0"/>
              <a:t>. </a:t>
            </a:r>
            <a:r>
              <a:rPr lang="en-US" dirty="0" err="1" smtClean="0"/>
              <a:t>vključite</a:t>
            </a:r>
            <a:r>
              <a:rPr lang="en-US" dirty="0" smtClean="0"/>
              <a:t> </a:t>
            </a:r>
            <a:r>
              <a:rPr lang="en-US" dirty="0" err="1" smtClean="0"/>
              <a:t>predstavnike</a:t>
            </a:r>
            <a:r>
              <a:rPr lang="en-US" dirty="0" smtClean="0"/>
              <a:t> </a:t>
            </a:r>
            <a:r>
              <a:rPr lang="en-US" dirty="0" err="1" smtClean="0"/>
              <a:t>skupnosti</a:t>
            </a:r>
            <a:r>
              <a:rPr lang="en-US" dirty="0" smtClean="0"/>
              <a:t> </a:t>
            </a:r>
            <a:r>
              <a:rPr lang="en-US" dirty="0" err="1" smtClean="0"/>
              <a:t>neposredno</a:t>
            </a:r>
            <a:r>
              <a:rPr lang="en-US" dirty="0" smtClean="0"/>
              <a:t> v </a:t>
            </a:r>
            <a:r>
              <a:rPr lang="en-US" dirty="0" err="1" smtClean="0"/>
              <a:t>načrtovanje</a:t>
            </a:r>
            <a:r>
              <a:rPr lang="en-US" dirty="0" smtClean="0"/>
              <a:t> in </a:t>
            </a:r>
            <a:r>
              <a:rPr lang="en-US" dirty="0" err="1" smtClean="0"/>
              <a:t>vzpostavitev</a:t>
            </a:r>
            <a:r>
              <a:rPr lang="en-US" dirty="0" smtClean="0"/>
              <a:t> </a:t>
            </a:r>
            <a:r>
              <a:rPr lang="en-US" dirty="0" err="1" smtClean="0"/>
              <a:t>novih</a:t>
            </a:r>
            <a:r>
              <a:rPr lang="en-US" dirty="0" smtClean="0"/>
              <a:t> </a:t>
            </a:r>
            <a:r>
              <a:rPr lang="en-US" dirty="0" err="1" smtClean="0"/>
              <a:t>storitev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področju</a:t>
            </a:r>
            <a:r>
              <a:rPr lang="en-US" dirty="0" smtClean="0"/>
              <a:t> RDM, </a:t>
            </a:r>
            <a:r>
              <a:rPr lang="en-US" dirty="0" err="1" smtClean="0"/>
              <a:t>preizkusite</a:t>
            </a:r>
            <a:r>
              <a:rPr lang="en-US" dirty="0" smtClean="0"/>
              <a:t> </a:t>
            </a:r>
            <a:r>
              <a:rPr lang="en-US" dirty="0" err="1" smtClean="0"/>
              <a:t>svoje</a:t>
            </a:r>
            <a:r>
              <a:rPr lang="en-US" dirty="0" smtClean="0"/>
              <a:t> </a:t>
            </a:r>
            <a:r>
              <a:rPr lang="en-US" dirty="0" err="1" smtClean="0"/>
              <a:t>ideje</a:t>
            </a:r>
            <a:r>
              <a:rPr lang="en-US" dirty="0" smtClean="0"/>
              <a:t> s </a:t>
            </a:r>
            <a:r>
              <a:rPr lang="en-US" dirty="0" err="1" smtClean="0"/>
              <a:t>skupnostjo</a:t>
            </a:r>
            <a:r>
              <a:rPr lang="en-US" dirty="0" smtClean="0"/>
              <a:t>, </a:t>
            </a:r>
            <a:r>
              <a:rPr lang="en-US" dirty="0" err="1" smtClean="0"/>
              <a:t>dajte</a:t>
            </a:r>
            <a:r>
              <a:rPr lang="en-US" dirty="0" smtClean="0"/>
              <a:t> </a:t>
            </a:r>
            <a:r>
              <a:rPr lang="en-US" dirty="0" err="1" smtClean="0"/>
              <a:t>prednost</a:t>
            </a:r>
            <a:r>
              <a:rPr lang="en-US" dirty="0" smtClean="0"/>
              <a:t> in </a:t>
            </a:r>
            <a:r>
              <a:rPr lang="en-US" dirty="0" err="1" smtClean="0"/>
              <a:t>podporo</a:t>
            </a:r>
            <a:r>
              <a:rPr lang="en-US" dirty="0" smtClean="0"/>
              <a:t> </a:t>
            </a:r>
            <a:r>
              <a:rPr lang="en-US" dirty="0" err="1" smtClean="0"/>
              <a:t>dejavnosti</a:t>
            </a:r>
            <a:r>
              <a:rPr lang="en-US" dirty="0" smtClean="0"/>
              <a:t>,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jih</a:t>
            </a:r>
            <a:r>
              <a:rPr lang="en-US" dirty="0" smtClean="0"/>
              <a:t> </a:t>
            </a:r>
            <a:r>
              <a:rPr lang="en-US" dirty="0" err="1" smtClean="0"/>
              <a:t>vodi</a:t>
            </a:r>
            <a:r>
              <a:rPr lang="en-US" dirty="0" smtClean="0"/>
              <a:t> </a:t>
            </a:r>
            <a:r>
              <a:rPr lang="en-US" dirty="0" err="1" smtClean="0"/>
              <a:t>skupnost</a:t>
            </a:r>
            <a:r>
              <a:rPr lang="en-US" dirty="0" smtClean="0"/>
              <a:t>, </a:t>
            </a:r>
            <a:r>
              <a:rPr lang="en-US" dirty="0" err="1" smtClean="0"/>
              <a:t>spodbudite</a:t>
            </a:r>
            <a:r>
              <a:rPr lang="en-US" dirty="0" smtClean="0"/>
              <a:t> </a:t>
            </a:r>
            <a:r>
              <a:rPr lang="en-US" dirty="0" err="1" smtClean="0"/>
              <a:t>skupnost</a:t>
            </a:r>
            <a:r>
              <a:rPr lang="en-US" dirty="0" smtClean="0"/>
              <a:t>, da </a:t>
            </a:r>
            <a:r>
              <a:rPr lang="en-US" dirty="0" err="1" smtClean="0"/>
              <a:t>prevzame</a:t>
            </a:r>
            <a:r>
              <a:rPr lang="en-US" dirty="0" smtClean="0"/>
              <a:t> </a:t>
            </a:r>
            <a:r>
              <a:rPr lang="en-US" dirty="0" err="1" smtClean="0"/>
              <a:t>vodilno</a:t>
            </a:r>
            <a:r>
              <a:rPr lang="en-US" dirty="0" smtClean="0"/>
              <a:t> </a:t>
            </a:r>
            <a:r>
              <a:rPr lang="en-US" dirty="0" err="1" smtClean="0"/>
              <a:t>vlogo</a:t>
            </a:r>
            <a:r>
              <a:rPr lang="sl-SI" dirty="0" smtClean="0"/>
              <a:t>.</a:t>
            </a:r>
          </a:p>
          <a:p>
            <a:pPr marL="342900" lvl="0" indent="-342900">
              <a:buFont typeface="+mj-lt"/>
              <a:buAutoNum type="arabicPeriod" startAt="6"/>
            </a:pPr>
            <a:endParaRPr lang="en-US" sz="1400" dirty="0" smtClean="0"/>
          </a:p>
          <a:p>
            <a:pPr marL="514350" lvl="0" indent="-514350">
              <a:buFont typeface="+mj-lt"/>
              <a:buAutoNum type="arabicPeriod" startAt="6"/>
            </a:pPr>
            <a:r>
              <a:rPr lang="en-US" dirty="0" err="1" smtClean="0"/>
              <a:t>Prisluhnite</a:t>
            </a:r>
            <a:r>
              <a:rPr lang="en-US" dirty="0" smtClean="0"/>
              <a:t> </a:t>
            </a:r>
            <a:r>
              <a:rPr lang="en-US" dirty="0" err="1" smtClean="0"/>
              <a:t>kritikam</a:t>
            </a:r>
            <a:r>
              <a:rPr lang="en-US" dirty="0" smtClean="0"/>
              <a:t> in </a:t>
            </a:r>
            <a:r>
              <a:rPr lang="en-US" dirty="0" err="1" smtClean="0"/>
              <a:t>pomislekom</a:t>
            </a:r>
            <a:r>
              <a:rPr lang="en-US" dirty="0" smtClean="0"/>
              <a:t>. </a:t>
            </a:r>
            <a:r>
              <a:rPr lang="en-US" dirty="0" err="1" smtClean="0"/>
              <a:t>Vzpostavljajte</a:t>
            </a:r>
            <a:r>
              <a:rPr lang="en-US" dirty="0" smtClean="0"/>
              <a:t> </a:t>
            </a:r>
            <a:r>
              <a:rPr lang="en-US" dirty="0" err="1" smtClean="0"/>
              <a:t>nove</a:t>
            </a:r>
            <a:r>
              <a:rPr lang="en-US" dirty="0" smtClean="0"/>
              <a:t> </a:t>
            </a:r>
            <a:r>
              <a:rPr lang="en-US" dirty="0" err="1" smtClean="0"/>
              <a:t>kreativne</a:t>
            </a:r>
            <a:r>
              <a:rPr lang="en-US" dirty="0" smtClean="0"/>
              <a:t> </a:t>
            </a:r>
            <a:r>
              <a:rPr lang="en-US" dirty="0" err="1" smtClean="0"/>
              <a:t>načine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zbiranje</a:t>
            </a:r>
            <a:r>
              <a:rPr lang="en-US" dirty="0" smtClean="0"/>
              <a:t> </a:t>
            </a:r>
            <a:r>
              <a:rPr lang="en-US" dirty="0" err="1" smtClean="0"/>
              <a:t>povratnih</a:t>
            </a:r>
            <a:r>
              <a:rPr lang="en-US" dirty="0" smtClean="0"/>
              <a:t> </a:t>
            </a:r>
            <a:r>
              <a:rPr lang="en-US" dirty="0" err="1" smtClean="0"/>
              <a:t>informacij</a:t>
            </a:r>
            <a:r>
              <a:rPr lang="en-US" dirty="0" smtClean="0"/>
              <a:t>, </a:t>
            </a:r>
            <a:r>
              <a:rPr lang="en-US" dirty="0" err="1" smtClean="0"/>
              <a:t>npr</a:t>
            </a:r>
            <a:r>
              <a:rPr lang="en-US" dirty="0" smtClean="0"/>
              <a:t>. </a:t>
            </a:r>
            <a:r>
              <a:rPr lang="en-US" dirty="0" err="1" smtClean="0"/>
              <a:t>raziskave</a:t>
            </a:r>
            <a:r>
              <a:rPr lang="en-US" dirty="0" smtClean="0"/>
              <a:t>, </a:t>
            </a:r>
            <a:r>
              <a:rPr lang="en-US" dirty="0" err="1" smtClean="0"/>
              <a:t>ankete</a:t>
            </a:r>
            <a:r>
              <a:rPr lang="en-US" dirty="0" smtClean="0"/>
              <a:t>, </a:t>
            </a:r>
            <a:r>
              <a:rPr lang="en-US" dirty="0" err="1" smtClean="0"/>
              <a:t>igre</a:t>
            </a:r>
            <a:r>
              <a:rPr lang="en-US" dirty="0" smtClean="0"/>
              <a:t>…</a:t>
            </a:r>
          </a:p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4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1374</TotalTime>
  <Words>1015</Words>
  <Application>Microsoft Office PowerPoint</Application>
  <PresentationFormat>Širokozaslonsko</PresentationFormat>
  <Paragraphs>144</Paragraphs>
  <Slides>16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Lucida Bright</vt:lpstr>
      <vt:lpstr>Officeova tema</vt:lpstr>
      <vt:lpstr>  Priporočila za  vključevanje raziskovalcev v procese upravljanja z raziskovalnimi podatki  The 6 Pillars of Engaging Researchers in Research Data Management (RDM) </vt:lpstr>
      <vt:lpstr>Problemi</vt:lpstr>
      <vt:lpstr>Izkušnje CTK na tem področju</vt:lpstr>
      <vt:lpstr>LIBER (Ligue des Bibliothèques Européennes de Recherche) </vt:lpstr>
      <vt:lpstr>The 6 Pillars of Engaging Researchers in Research Data Management (RDM)</vt:lpstr>
      <vt:lpstr>Engaging Researchers with Data Management: The Cookbook (Claire et al., 2019)</vt:lpstr>
      <vt:lpstr> 1. Spodbujanje vključevanja raziskovalcev v razvoj institucionalnih politik RDM </vt:lpstr>
      <vt:lpstr> 2. Aktivno sodelovanje z raziskovalno skupnostjo </vt:lpstr>
      <vt:lpstr> 2. Aktivno sodelovanje z raziskovalno skupnostjo - nadaljevanje </vt:lpstr>
      <vt:lpstr>3. Aktivno vključevanje raziskovalcev na začetku kariere</vt:lpstr>
      <vt:lpstr>4. Vzpostavitev komunikacije med raziskovalci s sodelovanjem in podporo podatkovnih stewardov </vt:lpstr>
      <vt:lpstr>4. Vzpostavitev komunikacije med raziskovalci s sodelovanjem in podporo podatkovnih stewardov - nadaljevanje</vt:lpstr>
      <vt:lpstr>5. Usposabljanje za RDM</vt:lpstr>
      <vt:lpstr>5. Učinkovita komunikacija</vt:lpstr>
      <vt:lpstr>5. Učinkovita komunikacija - nadaljevanje</vt:lpstr>
      <vt:lpstr>Zaključek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Priporočila za  vključevanje raziskovalcev v procese upravljanja z raziskovalnimi podatki  The 6 Pillars of Engaging Researchers in Research Data Management (RDM)</dc:title>
  <dc:creator>Pušnik, Miro</dc:creator>
  <cp:lastModifiedBy>Pušnik, Miro</cp:lastModifiedBy>
  <cp:revision>35</cp:revision>
  <dcterms:created xsi:type="dcterms:W3CDTF">2021-02-09T13:07:11Z</dcterms:created>
  <dcterms:modified xsi:type="dcterms:W3CDTF">2021-02-10T12:01:24Z</dcterms:modified>
</cp:coreProperties>
</file>