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338" r:id="rId3"/>
    <p:sldId id="340" r:id="rId4"/>
    <p:sldId id="347" r:id="rId5"/>
    <p:sldId id="532" r:id="rId6"/>
    <p:sldId id="529" r:id="rId7"/>
    <p:sldId id="530" r:id="rId8"/>
    <p:sldId id="519" r:id="rId9"/>
    <p:sldId id="521" r:id="rId10"/>
    <p:sldId id="522" r:id="rId11"/>
    <p:sldId id="515" r:id="rId12"/>
    <p:sldId id="523" r:id="rId13"/>
    <p:sldId id="525" r:id="rId14"/>
    <p:sldId id="294" r:id="rId15"/>
    <p:sldId id="500" r:id="rId16"/>
    <p:sldId id="543" r:id="rId17"/>
    <p:sldId id="511" r:id="rId18"/>
    <p:sldId id="510" r:id="rId19"/>
    <p:sldId id="518" r:id="rId20"/>
    <p:sldId id="536" r:id="rId21"/>
    <p:sldId id="537" r:id="rId22"/>
    <p:sldId id="539" r:id="rId23"/>
    <p:sldId id="541" r:id="rId24"/>
    <p:sldId id="540" r:id="rId25"/>
    <p:sldId id="527" r:id="rId26"/>
    <p:sldId id="528" r:id="rId27"/>
    <p:sldId id="350" r:id="rId28"/>
    <p:sldId id="544" r:id="rId29"/>
    <p:sldId id="345" r:id="rId30"/>
    <p:sldId id="516" r:id="rId31"/>
    <p:sldId id="534" r:id="rId32"/>
    <p:sldId id="258" r:id="rId3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94"/>
    <a:srgbClr val="125A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31" autoAdjust="0"/>
    <p:restoredTop sz="88851" autoAdjust="0"/>
  </p:normalViewPr>
  <p:slideViewPr>
    <p:cSldViewPr snapToGrid="0">
      <p:cViewPr varScale="1">
        <p:scale>
          <a:sx n="110" d="100"/>
          <a:sy n="110" d="100"/>
        </p:scale>
        <p:origin x="7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B1E7B5-7992-4251-8B10-FE608D5329D3}" type="doc">
      <dgm:prSet loTypeId="urn:microsoft.com/office/officeart/2005/8/layout/cycle2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SI"/>
        </a:p>
      </dgm:t>
    </dgm:pt>
    <dgm:pt modelId="{E035B28C-3B5F-464F-BC13-C44872461CA2}">
      <dgm:prSet phldrT="[Text]"/>
      <dgm:spPr/>
      <dgm:t>
        <a:bodyPr/>
        <a:lstStyle/>
        <a:p>
          <a:r>
            <a:rPr lang="sl-SI" dirty="0"/>
            <a:t>Iskanje</a:t>
          </a:r>
          <a:endParaRPr lang="en-SI" dirty="0"/>
        </a:p>
      </dgm:t>
    </dgm:pt>
    <dgm:pt modelId="{E0504150-9553-456A-BEE0-17BB5D75479E}" type="parTrans" cxnId="{ACE9643F-9BC2-4C09-BA97-4304CA4083C5}">
      <dgm:prSet/>
      <dgm:spPr/>
      <dgm:t>
        <a:bodyPr/>
        <a:lstStyle/>
        <a:p>
          <a:endParaRPr lang="en-SI"/>
        </a:p>
      </dgm:t>
    </dgm:pt>
    <dgm:pt modelId="{53409B1F-855D-4DDA-B5E8-6F9C70460A2E}" type="sibTrans" cxnId="{ACE9643F-9BC2-4C09-BA97-4304CA4083C5}">
      <dgm:prSet/>
      <dgm:spPr/>
      <dgm:t>
        <a:bodyPr/>
        <a:lstStyle/>
        <a:p>
          <a:endParaRPr lang="en-SI"/>
        </a:p>
      </dgm:t>
    </dgm:pt>
    <dgm:pt modelId="{F3CE0553-BCF3-4A8D-B730-9F8D7D4971EB}">
      <dgm:prSet phldrT="[Text]"/>
      <dgm:spPr/>
      <dgm:t>
        <a:bodyPr/>
        <a:lstStyle/>
        <a:p>
          <a:r>
            <a:rPr lang="sl-SI" dirty="0"/>
            <a:t>Načrtovanje</a:t>
          </a:r>
          <a:endParaRPr lang="en-SI" dirty="0"/>
        </a:p>
      </dgm:t>
    </dgm:pt>
    <dgm:pt modelId="{5DD5EBF3-CBFC-430B-9AE3-74D574F6FB26}" type="parTrans" cxnId="{030829CD-5530-4664-9C8A-5727445E0F27}">
      <dgm:prSet/>
      <dgm:spPr/>
      <dgm:t>
        <a:bodyPr/>
        <a:lstStyle/>
        <a:p>
          <a:endParaRPr lang="en-SI"/>
        </a:p>
      </dgm:t>
    </dgm:pt>
    <dgm:pt modelId="{9B9609AD-9BDA-4779-911D-AD55B82E21EA}" type="sibTrans" cxnId="{030829CD-5530-4664-9C8A-5727445E0F27}">
      <dgm:prSet/>
      <dgm:spPr/>
      <dgm:t>
        <a:bodyPr/>
        <a:lstStyle/>
        <a:p>
          <a:endParaRPr lang="en-SI"/>
        </a:p>
      </dgm:t>
    </dgm:pt>
    <dgm:pt modelId="{AA69452B-60F2-4378-A242-0A672EA6AFD0}">
      <dgm:prSet phldrT="[Text]"/>
      <dgm:spPr/>
      <dgm:t>
        <a:bodyPr/>
        <a:lstStyle/>
        <a:p>
          <a:r>
            <a:rPr lang="sl-SI" dirty="0"/>
            <a:t>Opisovanje</a:t>
          </a:r>
          <a:endParaRPr lang="en-SI" dirty="0"/>
        </a:p>
      </dgm:t>
    </dgm:pt>
    <dgm:pt modelId="{E13A92C6-FA72-4331-B717-F6EF6D744F80}" type="parTrans" cxnId="{6826005A-5697-4FF1-ADC6-31D7567BC997}">
      <dgm:prSet/>
      <dgm:spPr/>
      <dgm:t>
        <a:bodyPr/>
        <a:lstStyle/>
        <a:p>
          <a:endParaRPr lang="en-SI"/>
        </a:p>
      </dgm:t>
    </dgm:pt>
    <dgm:pt modelId="{1E12EB9A-C71C-42D3-AAE3-5D6E770F01EB}" type="sibTrans" cxnId="{6826005A-5697-4FF1-ADC6-31D7567BC997}">
      <dgm:prSet/>
      <dgm:spPr/>
      <dgm:t>
        <a:bodyPr/>
        <a:lstStyle/>
        <a:p>
          <a:endParaRPr lang="en-SI"/>
        </a:p>
      </dgm:t>
    </dgm:pt>
    <dgm:pt modelId="{0C876B36-F6ED-48C8-86AC-FD4F14F72295}">
      <dgm:prSet phldrT="[Text]"/>
      <dgm:spPr/>
      <dgm:t>
        <a:bodyPr/>
        <a:lstStyle/>
        <a:p>
          <a:r>
            <a:rPr lang="sl-SI" dirty="0"/>
            <a:t>Arhiviranje</a:t>
          </a:r>
          <a:endParaRPr lang="en-SI" dirty="0"/>
        </a:p>
      </dgm:t>
    </dgm:pt>
    <dgm:pt modelId="{058AB5B1-AA73-4FBF-BE55-434361EA0AB5}" type="parTrans" cxnId="{36F7391B-9A64-4000-8698-3DA2AE140E04}">
      <dgm:prSet/>
      <dgm:spPr/>
      <dgm:t>
        <a:bodyPr/>
        <a:lstStyle/>
        <a:p>
          <a:endParaRPr lang="en-SI"/>
        </a:p>
      </dgm:t>
    </dgm:pt>
    <dgm:pt modelId="{E8C2F37F-530F-4794-9E08-3E7699CB72AF}" type="sibTrans" cxnId="{36F7391B-9A64-4000-8698-3DA2AE140E04}">
      <dgm:prSet/>
      <dgm:spPr/>
      <dgm:t>
        <a:bodyPr/>
        <a:lstStyle/>
        <a:p>
          <a:endParaRPr lang="en-SI"/>
        </a:p>
      </dgm:t>
    </dgm:pt>
    <dgm:pt modelId="{DF7FA940-57BE-42C6-9620-C4D30A64ED48}">
      <dgm:prSet phldrT="[Text]"/>
      <dgm:spPr/>
      <dgm:t>
        <a:bodyPr/>
        <a:lstStyle/>
        <a:p>
          <a:r>
            <a:rPr lang="sl-SI" dirty="0"/>
            <a:t>Objava</a:t>
          </a:r>
          <a:endParaRPr lang="en-SI" dirty="0"/>
        </a:p>
      </dgm:t>
    </dgm:pt>
    <dgm:pt modelId="{C6F1C63E-9385-494B-8FE8-544AF63DCDEF}" type="parTrans" cxnId="{94EFC399-C092-4472-8728-74E57C80AFCC}">
      <dgm:prSet/>
      <dgm:spPr/>
      <dgm:t>
        <a:bodyPr/>
        <a:lstStyle/>
        <a:p>
          <a:endParaRPr lang="en-SI"/>
        </a:p>
      </dgm:t>
    </dgm:pt>
    <dgm:pt modelId="{7899E49C-6FE1-4B8F-AC48-95A3195134E0}" type="sibTrans" cxnId="{94EFC399-C092-4472-8728-74E57C80AFCC}">
      <dgm:prSet/>
      <dgm:spPr/>
      <dgm:t>
        <a:bodyPr/>
        <a:lstStyle/>
        <a:p>
          <a:endParaRPr lang="en-SI"/>
        </a:p>
      </dgm:t>
    </dgm:pt>
    <dgm:pt modelId="{AF321358-2850-4A4C-ADA4-A177A649F2AD}" type="pres">
      <dgm:prSet presAssocID="{9CB1E7B5-7992-4251-8B10-FE608D5329D3}" presName="cycle" presStyleCnt="0">
        <dgm:presLayoutVars>
          <dgm:dir/>
          <dgm:resizeHandles val="exact"/>
        </dgm:presLayoutVars>
      </dgm:prSet>
      <dgm:spPr/>
    </dgm:pt>
    <dgm:pt modelId="{C529F8AB-84DD-4A91-87EE-699A7E720582}" type="pres">
      <dgm:prSet presAssocID="{E035B28C-3B5F-464F-BC13-C44872461CA2}" presName="node" presStyleLbl="node1" presStyleIdx="0" presStyleCnt="5">
        <dgm:presLayoutVars>
          <dgm:bulletEnabled val="1"/>
        </dgm:presLayoutVars>
      </dgm:prSet>
      <dgm:spPr/>
    </dgm:pt>
    <dgm:pt modelId="{69A52397-4688-4686-BB50-8D1B48C1D30F}" type="pres">
      <dgm:prSet presAssocID="{53409B1F-855D-4DDA-B5E8-6F9C70460A2E}" presName="sibTrans" presStyleLbl="sibTrans2D1" presStyleIdx="0" presStyleCnt="5"/>
      <dgm:spPr/>
    </dgm:pt>
    <dgm:pt modelId="{8FA911ED-D309-40C8-89B6-C74A6DE899E1}" type="pres">
      <dgm:prSet presAssocID="{53409B1F-855D-4DDA-B5E8-6F9C70460A2E}" presName="connectorText" presStyleLbl="sibTrans2D1" presStyleIdx="0" presStyleCnt="5"/>
      <dgm:spPr/>
    </dgm:pt>
    <dgm:pt modelId="{3299DA1D-8497-4129-8598-BBBBA3849EA5}" type="pres">
      <dgm:prSet presAssocID="{F3CE0553-BCF3-4A8D-B730-9F8D7D4971EB}" presName="node" presStyleLbl="node1" presStyleIdx="1" presStyleCnt="5">
        <dgm:presLayoutVars>
          <dgm:bulletEnabled val="1"/>
        </dgm:presLayoutVars>
      </dgm:prSet>
      <dgm:spPr/>
    </dgm:pt>
    <dgm:pt modelId="{31714B26-6CF9-4F02-9FD0-E603A89EC35C}" type="pres">
      <dgm:prSet presAssocID="{9B9609AD-9BDA-4779-911D-AD55B82E21EA}" presName="sibTrans" presStyleLbl="sibTrans2D1" presStyleIdx="1" presStyleCnt="5"/>
      <dgm:spPr/>
    </dgm:pt>
    <dgm:pt modelId="{1613471E-6781-4190-8FAB-DCEF23CBF7F6}" type="pres">
      <dgm:prSet presAssocID="{9B9609AD-9BDA-4779-911D-AD55B82E21EA}" presName="connectorText" presStyleLbl="sibTrans2D1" presStyleIdx="1" presStyleCnt="5"/>
      <dgm:spPr/>
    </dgm:pt>
    <dgm:pt modelId="{FE892F68-29F3-4A06-A773-51E80D344F65}" type="pres">
      <dgm:prSet presAssocID="{AA69452B-60F2-4378-A242-0A672EA6AFD0}" presName="node" presStyleLbl="node1" presStyleIdx="2" presStyleCnt="5">
        <dgm:presLayoutVars>
          <dgm:bulletEnabled val="1"/>
        </dgm:presLayoutVars>
      </dgm:prSet>
      <dgm:spPr/>
    </dgm:pt>
    <dgm:pt modelId="{CBB2CAE2-83E5-4BB0-B035-F07F494AB55C}" type="pres">
      <dgm:prSet presAssocID="{1E12EB9A-C71C-42D3-AAE3-5D6E770F01EB}" presName="sibTrans" presStyleLbl="sibTrans2D1" presStyleIdx="2" presStyleCnt="5"/>
      <dgm:spPr/>
    </dgm:pt>
    <dgm:pt modelId="{1500C0F9-0289-45B6-A31B-5FF8A2C19801}" type="pres">
      <dgm:prSet presAssocID="{1E12EB9A-C71C-42D3-AAE3-5D6E770F01EB}" presName="connectorText" presStyleLbl="sibTrans2D1" presStyleIdx="2" presStyleCnt="5"/>
      <dgm:spPr/>
    </dgm:pt>
    <dgm:pt modelId="{69BEAA77-F21A-416C-9EDE-3795D880DD5B}" type="pres">
      <dgm:prSet presAssocID="{0C876B36-F6ED-48C8-86AC-FD4F14F72295}" presName="node" presStyleLbl="node1" presStyleIdx="3" presStyleCnt="5">
        <dgm:presLayoutVars>
          <dgm:bulletEnabled val="1"/>
        </dgm:presLayoutVars>
      </dgm:prSet>
      <dgm:spPr/>
    </dgm:pt>
    <dgm:pt modelId="{1F03D1EE-804E-4C12-A911-9E9AAB622EE6}" type="pres">
      <dgm:prSet presAssocID="{E8C2F37F-530F-4794-9E08-3E7699CB72AF}" presName="sibTrans" presStyleLbl="sibTrans2D1" presStyleIdx="3" presStyleCnt="5"/>
      <dgm:spPr/>
    </dgm:pt>
    <dgm:pt modelId="{0DD79AC9-445C-456D-B396-4DD4F18BB1F2}" type="pres">
      <dgm:prSet presAssocID="{E8C2F37F-530F-4794-9E08-3E7699CB72AF}" presName="connectorText" presStyleLbl="sibTrans2D1" presStyleIdx="3" presStyleCnt="5"/>
      <dgm:spPr/>
    </dgm:pt>
    <dgm:pt modelId="{613913E5-BF21-45C6-967C-DB444F0F098B}" type="pres">
      <dgm:prSet presAssocID="{DF7FA940-57BE-42C6-9620-C4D30A64ED48}" presName="node" presStyleLbl="node1" presStyleIdx="4" presStyleCnt="5">
        <dgm:presLayoutVars>
          <dgm:bulletEnabled val="1"/>
        </dgm:presLayoutVars>
      </dgm:prSet>
      <dgm:spPr/>
    </dgm:pt>
    <dgm:pt modelId="{6A429864-C8DC-4587-9238-EDAC0F7043FD}" type="pres">
      <dgm:prSet presAssocID="{7899E49C-6FE1-4B8F-AC48-95A3195134E0}" presName="sibTrans" presStyleLbl="sibTrans2D1" presStyleIdx="4" presStyleCnt="5"/>
      <dgm:spPr/>
    </dgm:pt>
    <dgm:pt modelId="{E5353E69-16B2-4AFA-86DD-30E5C1E95901}" type="pres">
      <dgm:prSet presAssocID="{7899E49C-6FE1-4B8F-AC48-95A3195134E0}" presName="connectorText" presStyleLbl="sibTrans2D1" presStyleIdx="4" presStyleCnt="5"/>
      <dgm:spPr/>
    </dgm:pt>
  </dgm:ptLst>
  <dgm:cxnLst>
    <dgm:cxn modelId="{B9D48006-D397-49C7-A530-E063A3F2A15F}" type="presOf" srcId="{DF7FA940-57BE-42C6-9620-C4D30A64ED48}" destId="{613913E5-BF21-45C6-967C-DB444F0F098B}" srcOrd="0" destOrd="0" presId="urn:microsoft.com/office/officeart/2005/8/layout/cycle2"/>
    <dgm:cxn modelId="{36F7391B-9A64-4000-8698-3DA2AE140E04}" srcId="{9CB1E7B5-7992-4251-8B10-FE608D5329D3}" destId="{0C876B36-F6ED-48C8-86AC-FD4F14F72295}" srcOrd="3" destOrd="0" parTransId="{058AB5B1-AA73-4FBF-BE55-434361EA0AB5}" sibTransId="{E8C2F37F-530F-4794-9E08-3E7699CB72AF}"/>
    <dgm:cxn modelId="{CCA84421-2C07-4A77-B481-C6A04F3128C0}" type="presOf" srcId="{1E12EB9A-C71C-42D3-AAE3-5D6E770F01EB}" destId="{CBB2CAE2-83E5-4BB0-B035-F07F494AB55C}" srcOrd="0" destOrd="0" presId="urn:microsoft.com/office/officeart/2005/8/layout/cycle2"/>
    <dgm:cxn modelId="{16883F22-5CEF-4328-B016-EFE9C80C1B58}" type="presOf" srcId="{7899E49C-6FE1-4B8F-AC48-95A3195134E0}" destId="{6A429864-C8DC-4587-9238-EDAC0F7043FD}" srcOrd="0" destOrd="0" presId="urn:microsoft.com/office/officeart/2005/8/layout/cycle2"/>
    <dgm:cxn modelId="{ACE9643F-9BC2-4C09-BA97-4304CA4083C5}" srcId="{9CB1E7B5-7992-4251-8B10-FE608D5329D3}" destId="{E035B28C-3B5F-464F-BC13-C44872461CA2}" srcOrd="0" destOrd="0" parTransId="{E0504150-9553-456A-BEE0-17BB5D75479E}" sibTransId="{53409B1F-855D-4DDA-B5E8-6F9C70460A2E}"/>
    <dgm:cxn modelId="{54D0F75F-519C-4B0A-A627-AB888DDDC0BE}" type="presOf" srcId="{9B9609AD-9BDA-4779-911D-AD55B82E21EA}" destId="{31714B26-6CF9-4F02-9FD0-E603A89EC35C}" srcOrd="0" destOrd="0" presId="urn:microsoft.com/office/officeart/2005/8/layout/cycle2"/>
    <dgm:cxn modelId="{83588B59-65A2-46F2-9618-0B50E345FE1C}" type="presOf" srcId="{9CB1E7B5-7992-4251-8B10-FE608D5329D3}" destId="{AF321358-2850-4A4C-ADA4-A177A649F2AD}" srcOrd="0" destOrd="0" presId="urn:microsoft.com/office/officeart/2005/8/layout/cycle2"/>
    <dgm:cxn modelId="{6826005A-5697-4FF1-ADC6-31D7567BC997}" srcId="{9CB1E7B5-7992-4251-8B10-FE608D5329D3}" destId="{AA69452B-60F2-4378-A242-0A672EA6AFD0}" srcOrd="2" destOrd="0" parTransId="{E13A92C6-FA72-4331-B717-F6EF6D744F80}" sibTransId="{1E12EB9A-C71C-42D3-AAE3-5D6E770F01EB}"/>
    <dgm:cxn modelId="{2BD1C981-908D-4EFD-B594-F62C1E9E3F04}" type="presOf" srcId="{7899E49C-6FE1-4B8F-AC48-95A3195134E0}" destId="{E5353E69-16B2-4AFA-86DD-30E5C1E95901}" srcOrd="1" destOrd="0" presId="urn:microsoft.com/office/officeart/2005/8/layout/cycle2"/>
    <dgm:cxn modelId="{DB10A08A-4F14-4267-B2E2-2CBAF34729D4}" type="presOf" srcId="{AA69452B-60F2-4378-A242-0A672EA6AFD0}" destId="{FE892F68-29F3-4A06-A773-51E80D344F65}" srcOrd="0" destOrd="0" presId="urn:microsoft.com/office/officeart/2005/8/layout/cycle2"/>
    <dgm:cxn modelId="{94EFC399-C092-4472-8728-74E57C80AFCC}" srcId="{9CB1E7B5-7992-4251-8B10-FE608D5329D3}" destId="{DF7FA940-57BE-42C6-9620-C4D30A64ED48}" srcOrd="4" destOrd="0" parTransId="{C6F1C63E-9385-494B-8FE8-544AF63DCDEF}" sibTransId="{7899E49C-6FE1-4B8F-AC48-95A3195134E0}"/>
    <dgm:cxn modelId="{9CB36F9A-FEA8-4135-BD62-BE0BC36D0EC1}" type="presOf" srcId="{1E12EB9A-C71C-42D3-AAE3-5D6E770F01EB}" destId="{1500C0F9-0289-45B6-A31B-5FF8A2C19801}" srcOrd="1" destOrd="0" presId="urn:microsoft.com/office/officeart/2005/8/layout/cycle2"/>
    <dgm:cxn modelId="{5D9DE79A-F6AB-4AA4-A1FD-C8519B4A5A3D}" type="presOf" srcId="{53409B1F-855D-4DDA-B5E8-6F9C70460A2E}" destId="{69A52397-4688-4686-BB50-8D1B48C1D30F}" srcOrd="0" destOrd="0" presId="urn:microsoft.com/office/officeart/2005/8/layout/cycle2"/>
    <dgm:cxn modelId="{206ACDAD-7C20-42F8-AE18-8929C5D0FA14}" type="presOf" srcId="{E8C2F37F-530F-4794-9E08-3E7699CB72AF}" destId="{0DD79AC9-445C-456D-B396-4DD4F18BB1F2}" srcOrd="1" destOrd="0" presId="urn:microsoft.com/office/officeart/2005/8/layout/cycle2"/>
    <dgm:cxn modelId="{D71D08B7-4DFD-4C4C-B539-57697442806A}" type="presOf" srcId="{0C876B36-F6ED-48C8-86AC-FD4F14F72295}" destId="{69BEAA77-F21A-416C-9EDE-3795D880DD5B}" srcOrd="0" destOrd="0" presId="urn:microsoft.com/office/officeart/2005/8/layout/cycle2"/>
    <dgm:cxn modelId="{F1BEF8C6-C7BB-4391-9538-8B3C12703804}" type="presOf" srcId="{E8C2F37F-530F-4794-9E08-3E7699CB72AF}" destId="{1F03D1EE-804E-4C12-A911-9E9AAB622EE6}" srcOrd="0" destOrd="0" presId="urn:microsoft.com/office/officeart/2005/8/layout/cycle2"/>
    <dgm:cxn modelId="{030829CD-5530-4664-9C8A-5727445E0F27}" srcId="{9CB1E7B5-7992-4251-8B10-FE608D5329D3}" destId="{F3CE0553-BCF3-4A8D-B730-9F8D7D4971EB}" srcOrd="1" destOrd="0" parTransId="{5DD5EBF3-CBFC-430B-9AE3-74D574F6FB26}" sibTransId="{9B9609AD-9BDA-4779-911D-AD55B82E21EA}"/>
    <dgm:cxn modelId="{D5BC79CF-27FD-4539-896F-D211EAFEA3B1}" type="presOf" srcId="{9B9609AD-9BDA-4779-911D-AD55B82E21EA}" destId="{1613471E-6781-4190-8FAB-DCEF23CBF7F6}" srcOrd="1" destOrd="0" presId="urn:microsoft.com/office/officeart/2005/8/layout/cycle2"/>
    <dgm:cxn modelId="{B4F0BCD3-584A-46B9-A3A3-66039282CF63}" type="presOf" srcId="{F3CE0553-BCF3-4A8D-B730-9F8D7D4971EB}" destId="{3299DA1D-8497-4129-8598-BBBBA3849EA5}" srcOrd="0" destOrd="0" presId="urn:microsoft.com/office/officeart/2005/8/layout/cycle2"/>
    <dgm:cxn modelId="{D9F2F3D6-0DC5-4797-A9E1-ADC29EB9C4E7}" type="presOf" srcId="{E035B28C-3B5F-464F-BC13-C44872461CA2}" destId="{C529F8AB-84DD-4A91-87EE-699A7E720582}" srcOrd="0" destOrd="0" presId="urn:microsoft.com/office/officeart/2005/8/layout/cycle2"/>
    <dgm:cxn modelId="{78CC2AF9-57B2-45E0-A38D-E7F908518110}" type="presOf" srcId="{53409B1F-855D-4DDA-B5E8-6F9C70460A2E}" destId="{8FA911ED-D309-40C8-89B6-C74A6DE899E1}" srcOrd="1" destOrd="0" presId="urn:microsoft.com/office/officeart/2005/8/layout/cycle2"/>
    <dgm:cxn modelId="{F7741C22-CD67-44DD-B6E0-9E2F392A66B2}" type="presParOf" srcId="{AF321358-2850-4A4C-ADA4-A177A649F2AD}" destId="{C529F8AB-84DD-4A91-87EE-699A7E720582}" srcOrd="0" destOrd="0" presId="urn:microsoft.com/office/officeart/2005/8/layout/cycle2"/>
    <dgm:cxn modelId="{DA4028DB-F5AF-4018-840F-5382E52A8CC7}" type="presParOf" srcId="{AF321358-2850-4A4C-ADA4-A177A649F2AD}" destId="{69A52397-4688-4686-BB50-8D1B48C1D30F}" srcOrd="1" destOrd="0" presId="urn:microsoft.com/office/officeart/2005/8/layout/cycle2"/>
    <dgm:cxn modelId="{D35323BB-CB94-442B-9DF3-23056557AD44}" type="presParOf" srcId="{69A52397-4688-4686-BB50-8D1B48C1D30F}" destId="{8FA911ED-D309-40C8-89B6-C74A6DE899E1}" srcOrd="0" destOrd="0" presId="urn:microsoft.com/office/officeart/2005/8/layout/cycle2"/>
    <dgm:cxn modelId="{85AA2499-88CD-4909-9D42-8E387A58A36C}" type="presParOf" srcId="{AF321358-2850-4A4C-ADA4-A177A649F2AD}" destId="{3299DA1D-8497-4129-8598-BBBBA3849EA5}" srcOrd="2" destOrd="0" presId="urn:microsoft.com/office/officeart/2005/8/layout/cycle2"/>
    <dgm:cxn modelId="{48AB1344-5A6E-4401-B942-B41C25F315AA}" type="presParOf" srcId="{AF321358-2850-4A4C-ADA4-A177A649F2AD}" destId="{31714B26-6CF9-4F02-9FD0-E603A89EC35C}" srcOrd="3" destOrd="0" presId="urn:microsoft.com/office/officeart/2005/8/layout/cycle2"/>
    <dgm:cxn modelId="{C5D6D73C-020F-47B4-911C-2FD8C3BC8FAF}" type="presParOf" srcId="{31714B26-6CF9-4F02-9FD0-E603A89EC35C}" destId="{1613471E-6781-4190-8FAB-DCEF23CBF7F6}" srcOrd="0" destOrd="0" presId="urn:microsoft.com/office/officeart/2005/8/layout/cycle2"/>
    <dgm:cxn modelId="{E5817F83-4601-4745-AFAD-1C2BC42BF383}" type="presParOf" srcId="{AF321358-2850-4A4C-ADA4-A177A649F2AD}" destId="{FE892F68-29F3-4A06-A773-51E80D344F65}" srcOrd="4" destOrd="0" presId="urn:microsoft.com/office/officeart/2005/8/layout/cycle2"/>
    <dgm:cxn modelId="{E5690912-8F61-4FB9-9321-F6F7B1E3A986}" type="presParOf" srcId="{AF321358-2850-4A4C-ADA4-A177A649F2AD}" destId="{CBB2CAE2-83E5-4BB0-B035-F07F494AB55C}" srcOrd="5" destOrd="0" presId="urn:microsoft.com/office/officeart/2005/8/layout/cycle2"/>
    <dgm:cxn modelId="{4B3EB786-B58E-4D1C-BAC2-731E6123910F}" type="presParOf" srcId="{CBB2CAE2-83E5-4BB0-B035-F07F494AB55C}" destId="{1500C0F9-0289-45B6-A31B-5FF8A2C19801}" srcOrd="0" destOrd="0" presId="urn:microsoft.com/office/officeart/2005/8/layout/cycle2"/>
    <dgm:cxn modelId="{2E844778-43FC-49A8-A1FB-4F37FFF82778}" type="presParOf" srcId="{AF321358-2850-4A4C-ADA4-A177A649F2AD}" destId="{69BEAA77-F21A-416C-9EDE-3795D880DD5B}" srcOrd="6" destOrd="0" presId="urn:microsoft.com/office/officeart/2005/8/layout/cycle2"/>
    <dgm:cxn modelId="{43A5D2B8-DD18-4B9B-A0AC-C08FEE247B13}" type="presParOf" srcId="{AF321358-2850-4A4C-ADA4-A177A649F2AD}" destId="{1F03D1EE-804E-4C12-A911-9E9AAB622EE6}" srcOrd="7" destOrd="0" presId="urn:microsoft.com/office/officeart/2005/8/layout/cycle2"/>
    <dgm:cxn modelId="{3F79C60E-9AF1-4033-8641-24B148D03860}" type="presParOf" srcId="{1F03D1EE-804E-4C12-A911-9E9AAB622EE6}" destId="{0DD79AC9-445C-456D-B396-4DD4F18BB1F2}" srcOrd="0" destOrd="0" presId="urn:microsoft.com/office/officeart/2005/8/layout/cycle2"/>
    <dgm:cxn modelId="{72D3478C-24A5-482B-8209-3E2EAF3DB1BF}" type="presParOf" srcId="{AF321358-2850-4A4C-ADA4-A177A649F2AD}" destId="{613913E5-BF21-45C6-967C-DB444F0F098B}" srcOrd="8" destOrd="0" presId="urn:microsoft.com/office/officeart/2005/8/layout/cycle2"/>
    <dgm:cxn modelId="{BB1BBCDC-5947-45C0-A45D-8F4B2D8232C4}" type="presParOf" srcId="{AF321358-2850-4A4C-ADA4-A177A649F2AD}" destId="{6A429864-C8DC-4587-9238-EDAC0F7043FD}" srcOrd="9" destOrd="0" presId="urn:microsoft.com/office/officeart/2005/8/layout/cycle2"/>
    <dgm:cxn modelId="{9097429D-99DF-4F68-BA95-AAE78109E5EE}" type="presParOf" srcId="{6A429864-C8DC-4587-9238-EDAC0F7043FD}" destId="{E5353E69-16B2-4AFA-86DD-30E5C1E9590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29F8AB-84DD-4A91-87EE-699A7E720582}">
      <dsp:nvSpPr>
        <dsp:cNvPr id="0" name=""/>
        <dsp:cNvSpPr/>
      </dsp:nvSpPr>
      <dsp:spPr>
        <a:xfrm>
          <a:off x="1931533" y="141"/>
          <a:ext cx="891477" cy="89147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900" kern="1200" dirty="0"/>
            <a:t>Iskanje</a:t>
          </a:r>
          <a:endParaRPr lang="en-SI" sz="900" kern="1200" dirty="0"/>
        </a:p>
      </dsp:txBody>
      <dsp:txXfrm>
        <a:off x="2062087" y="130695"/>
        <a:ext cx="630369" cy="630369"/>
      </dsp:txXfrm>
    </dsp:sp>
    <dsp:sp modelId="{69A52397-4688-4686-BB50-8D1B48C1D30F}">
      <dsp:nvSpPr>
        <dsp:cNvPr id="0" name=""/>
        <dsp:cNvSpPr/>
      </dsp:nvSpPr>
      <dsp:spPr>
        <a:xfrm rot="2160000">
          <a:off x="2794865" y="684978"/>
          <a:ext cx="237110" cy="3008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SI" sz="700" kern="1200"/>
        </a:p>
      </dsp:txBody>
      <dsp:txXfrm>
        <a:off x="2801658" y="724248"/>
        <a:ext cx="165977" cy="180523"/>
      </dsp:txXfrm>
    </dsp:sp>
    <dsp:sp modelId="{3299DA1D-8497-4129-8598-BBBBA3849EA5}">
      <dsp:nvSpPr>
        <dsp:cNvPr id="0" name=""/>
        <dsp:cNvSpPr/>
      </dsp:nvSpPr>
      <dsp:spPr>
        <a:xfrm>
          <a:off x="3014689" y="787100"/>
          <a:ext cx="891477" cy="891477"/>
        </a:xfrm>
        <a:prstGeom prst="ellips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900" kern="1200" dirty="0"/>
            <a:t>Načrtovanje</a:t>
          </a:r>
          <a:endParaRPr lang="en-SI" sz="900" kern="1200" dirty="0"/>
        </a:p>
      </dsp:txBody>
      <dsp:txXfrm>
        <a:off x="3145243" y="917654"/>
        <a:ext cx="630369" cy="630369"/>
      </dsp:txXfrm>
    </dsp:sp>
    <dsp:sp modelId="{31714B26-6CF9-4F02-9FD0-E603A89EC35C}">
      <dsp:nvSpPr>
        <dsp:cNvPr id="0" name=""/>
        <dsp:cNvSpPr/>
      </dsp:nvSpPr>
      <dsp:spPr>
        <a:xfrm rot="6480000">
          <a:off x="3137082" y="1712683"/>
          <a:ext cx="237110" cy="3008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SI" sz="700" kern="1200"/>
        </a:p>
      </dsp:txBody>
      <dsp:txXfrm rot="10800000">
        <a:off x="3183639" y="1739032"/>
        <a:ext cx="165977" cy="180523"/>
      </dsp:txXfrm>
    </dsp:sp>
    <dsp:sp modelId="{FE892F68-29F3-4A06-A773-51E80D344F65}">
      <dsp:nvSpPr>
        <dsp:cNvPr id="0" name=""/>
        <dsp:cNvSpPr/>
      </dsp:nvSpPr>
      <dsp:spPr>
        <a:xfrm>
          <a:off x="2600960" y="2060427"/>
          <a:ext cx="891477" cy="891477"/>
        </a:xfrm>
        <a:prstGeom prst="ellips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900" kern="1200" dirty="0"/>
            <a:t>Opisovanje</a:t>
          </a:r>
          <a:endParaRPr lang="en-SI" sz="900" kern="1200" dirty="0"/>
        </a:p>
      </dsp:txBody>
      <dsp:txXfrm>
        <a:off x="2731514" y="2190981"/>
        <a:ext cx="630369" cy="630369"/>
      </dsp:txXfrm>
    </dsp:sp>
    <dsp:sp modelId="{CBB2CAE2-83E5-4BB0-B035-F07F494AB55C}">
      <dsp:nvSpPr>
        <dsp:cNvPr id="0" name=""/>
        <dsp:cNvSpPr/>
      </dsp:nvSpPr>
      <dsp:spPr>
        <a:xfrm rot="10800000">
          <a:off x="2265427" y="2355728"/>
          <a:ext cx="237110" cy="3008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SI" sz="700" kern="1200"/>
        </a:p>
      </dsp:txBody>
      <dsp:txXfrm rot="10800000">
        <a:off x="2336560" y="2415903"/>
        <a:ext cx="165977" cy="180523"/>
      </dsp:txXfrm>
    </dsp:sp>
    <dsp:sp modelId="{69BEAA77-F21A-416C-9EDE-3795D880DD5B}">
      <dsp:nvSpPr>
        <dsp:cNvPr id="0" name=""/>
        <dsp:cNvSpPr/>
      </dsp:nvSpPr>
      <dsp:spPr>
        <a:xfrm>
          <a:off x="1262106" y="2060427"/>
          <a:ext cx="891477" cy="891477"/>
        </a:xfrm>
        <a:prstGeom prst="ellips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900" kern="1200" dirty="0"/>
            <a:t>Arhiviranje</a:t>
          </a:r>
          <a:endParaRPr lang="en-SI" sz="900" kern="1200" dirty="0"/>
        </a:p>
      </dsp:txBody>
      <dsp:txXfrm>
        <a:off x="1392660" y="2190981"/>
        <a:ext cx="630369" cy="630369"/>
      </dsp:txXfrm>
    </dsp:sp>
    <dsp:sp modelId="{1F03D1EE-804E-4C12-A911-9E9AAB622EE6}">
      <dsp:nvSpPr>
        <dsp:cNvPr id="0" name=""/>
        <dsp:cNvSpPr/>
      </dsp:nvSpPr>
      <dsp:spPr>
        <a:xfrm rot="15120000">
          <a:off x="1384499" y="1725447"/>
          <a:ext cx="237110" cy="3008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SI" sz="700" kern="1200"/>
        </a:p>
      </dsp:txBody>
      <dsp:txXfrm rot="10800000">
        <a:off x="1431056" y="1819448"/>
        <a:ext cx="165977" cy="180523"/>
      </dsp:txXfrm>
    </dsp:sp>
    <dsp:sp modelId="{613913E5-BF21-45C6-967C-DB444F0F098B}">
      <dsp:nvSpPr>
        <dsp:cNvPr id="0" name=""/>
        <dsp:cNvSpPr/>
      </dsp:nvSpPr>
      <dsp:spPr>
        <a:xfrm>
          <a:off x="848377" y="787100"/>
          <a:ext cx="891477" cy="891477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900" kern="1200" dirty="0"/>
            <a:t>Objava</a:t>
          </a:r>
          <a:endParaRPr lang="en-SI" sz="900" kern="1200" dirty="0"/>
        </a:p>
      </dsp:txBody>
      <dsp:txXfrm>
        <a:off x="978931" y="917654"/>
        <a:ext cx="630369" cy="630369"/>
      </dsp:txXfrm>
    </dsp:sp>
    <dsp:sp modelId="{6A429864-C8DC-4587-9238-EDAC0F7043FD}">
      <dsp:nvSpPr>
        <dsp:cNvPr id="0" name=""/>
        <dsp:cNvSpPr/>
      </dsp:nvSpPr>
      <dsp:spPr>
        <a:xfrm rot="19440000">
          <a:off x="1711709" y="692867"/>
          <a:ext cx="237110" cy="3008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SI" sz="700" kern="1200"/>
        </a:p>
      </dsp:txBody>
      <dsp:txXfrm>
        <a:off x="1718502" y="773947"/>
        <a:ext cx="165977" cy="1805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A996C-2901-4A7A-A971-1CD4EA1AE121}" type="datetimeFigureOut">
              <a:rPr lang="sl-SI" smtClean="0"/>
              <a:t>21. 01. 2025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3F02D-E2B0-4E4E-A95A-B4CDD165AB0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19210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65025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17BA61-1E31-081E-C2AB-9981D23D7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7523EB-8B69-9C69-EF7F-E12709C90F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70F468-8960-C282-5113-4053157F88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D907EA-0A39-B9C2-344B-056B235BDB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3F02D-E2B0-4E4E-A95A-B4CDD165AB0F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5132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18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3758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21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582782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8E601C-D46A-4515-3751-8F758DD05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FB45CA-05C2-2AD3-E6B4-ACFBA569E6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0439E2-16EA-56AA-1011-7D238065C5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33A203-551D-0521-8E74-21CDFE0F35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3F02D-E2B0-4E4E-A95A-B4CDD165AB0F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71218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EC8EE9-2662-B515-7E20-3C3986F7CC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763235-0B03-985B-83D1-85AA45F5CF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60A410-71D8-ED01-0436-C3389B9CDB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269B78-288A-C864-5C43-568F6106C6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3F02D-E2B0-4E4E-A95A-B4CDD165AB0F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29224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EC8EE9-2662-B515-7E20-3C3986F7CC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763235-0B03-985B-83D1-85AA45F5CF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60A410-71D8-ED01-0436-C3389B9CDB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269B78-288A-C864-5C43-568F6106C6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3F02D-E2B0-4E4E-A95A-B4CDD165AB0F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5489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8E601C-D46A-4515-3751-8F758DD05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FB45CA-05C2-2AD3-E6B4-ACFBA569E6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0439E2-16EA-56AA-1011-7D238065C5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33A203-551D-0521-8E74-21CDFE0F35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3F02D-E2B0-4E4E-A95A-B4CDD165AB0F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62658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EC8EE9-2662-B515-7E20-3C3986F7CC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763235-0B03-985B-83D1-85AA45F5CF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60A410-71D8-ED01-0436-C3389B9CDB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269B78-288A-C864-5C43-568F6106C6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3F02D-E2B0-4E4E-A95A-B4CDD165AB0F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4878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EC8EE9-2662-B515-7E20-3C3986F7CC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763235-0B03-985B-83D1-85AA45F5CF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60A410-71D8-ED01-0436-C3389B9CDB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269B78-288A-C864-5C43-568F6106C6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3F02D-E2B0-4E4E-A95A-B4CDD165AB0F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154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Podatki</a:t>
            </a:r>
            <a:r>
              <a:rPr lang="en-US" dirty="0"/>
              <a:t> so </a:t>
            </a:r>
            <a:r>
              <a:rPr lang="en-US" dirty="0" err="1"/>
              <a:t>nafta</a:t>
            </a:r>
            <a:r>
              <a:rPr lang="en-US" dirty="0"/>
              <a:t> 21. </a:t>
            </a:r>
            <a:r>
              <a:rPr lang="en-US" dirty="0" err="1"/>
              <a:t>stoletja</a:t>
            </a:r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81127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08521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7600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3F02D-E2B0-4E4E-A95A-B4CDD165AB0F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5976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3F02D-E2B0-4E4E-A95A-B4CDD165AB0F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953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02855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31271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89252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3015DE-0B6A-4359-812D-714F1AA5219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3FFA1B1-761E-455F-85C3-BD95F8B5C94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5CC7255-5AA2-4378-9CF9-ECFE96A6A1B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5E055D-6D05-40EA-9F93-B544AFDE4082}" type="datetime1">
              <a:rPr lang="sl-SI"/>
              <a:pPr lvl="0"/>
              <a:t>21. 01. 2025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DCB3195-0FD7-4625-B013-8130A892C80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C114E7A-079C-40A3-A800-C5A99E3761A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0A02BD-3EF9-49DB-AD0A-68D8D5506561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831401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686450-8FDB-4C58-A6C2-FE19DA0D5B3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BD1BB774-C9DD-477C-8C53-849B6ABD575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25EF94A-C79C-47DC-80C2-3B4C960842C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0D6EDD-130D-4ABB-BF5B-109C925EC4C7}" type="datetime1">
              <a:rPr lang="sl-SI"/>
              <a:pPr lvl="0"/>
              <a:t>21. 01. 2025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F99A3A2-6A88-4E5C-B1EC-914E51EC29D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F524C7E-4E7A-4108-8731-99D5305A737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DE3B24-1BB6-40FE-9B30-FD564B795AA8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722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E3755000-2520-4BA9-8D93-D3E354E43D94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098FF454-37FA-46C2-9824-D845E464EE3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5980DAA-A8A8-48DC-A67F-4AFFD90D5DE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DF6EE2-C634-4FFE-92C3-B41739EBCD38}" type="datetime1">
              <a:rPr lang="sl-SI"/>
              <a:pPr lvl="0"/>
              <a:t>21. 01. 2025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D610F78-5FD8-4ECA-BE77-FBBC17FBDAA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F651D5A-E25A-4951-92D2-D0DD027F218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16E6A3-B88E-447E-A820-282CE1BD249A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17325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6CF85C-EEE3-47CC-8CBE-00AF9F96B6E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633A5AD-F352-44FD-AE74-7203961DF29D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A0850A0-FCA2-427A-B5AB-B7506D28CAF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BE3943-9763-4A72-AC18-9601F43E0680}" type="datetime1">
              <a:rPr lang="sl-SI"/>
              <a:pPr lvl="0"/>
              <a:t>21. 01. 2025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19168F2-D441-4A66-A59A-000A363A653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D45D5C8-6F9D-47CA-AF36-9AF3DA75D40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0EFE42-92AD-42D5-BE90-88AC7DBFDD23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1788873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E54183-9CD4-4062-B57D-617AE26F4B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067F894-40D7-43DB-9053-AA67169B86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037A99F-7EBA-4022-B4A8-AA7B721DE2C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8EF71D-2B66-4DE4-BE54-BFDB71FD4AB3}" type="datetime1">
              <a:rPr lang="sl-SI"/>
              <a:pPr lvl="0"/>
              <a:t>21. 01. 2025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A9F0F64-EBEF-4D8B-9E18-A7E9D88871E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A42EB3C-C4BE-44F2-AF12-0B20547AEF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FF7150-F341-476F-AC6C-3B00EDCBCFC2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378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DFEF52-04EF-46E3-8445-9939C429C33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1FC91AD-32FC-4E39-837E-24B8763B3D3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C7448A1A-8B33-48C3-920D-DB46DCEB9749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F43985FA-45A7-4F58-8C56-2C493CFD92C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9B99C9-D072-4BF9-90C3-BFE5BEB17D70}" type="datetime1">
              <a:rPr lang="sl-SI"/>
              <a:pPr lvl="0"/>
              <a:t>21. 01. 2025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E8B6395-DC4D-40EB-8E08-9D084B6707F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8D154CE-84E4-47B3-ABB8-3188177D08C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5E26CE-CEB9-4DBC-BD39-BB279A1A0D60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6943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25580F-5ED2-4C33-B3B7-BF285CF7AC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3AB74DCE-081C-474C-9E6B-42E0A91B22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FCBE6D20-4742-46EF-9CBD-5375FC0ECFB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B4A401FE-13BF-41B6-A4A1-77B753582EB1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1DBE898F-EFB4-4D7F-B4E1-888032A6EBA1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F899EFC8-98F4-4772-8EDA-460387F043E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68B20F-246A-43D6-B537-B7537966D313}" type="datetime1">
              <a:rPr lang="sl-SI"/>
              <a:pPr lvl="0"/>
              <a:t>21. 01. 2025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D9B19811-8415-49F3-9154-05A93D34F16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80426345-1C3E-49E5-85B5-78C46BFEB6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B4BDF0-9E83-47ED-B205-2E4AFA5B5A77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71642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9A1017-E92F-444E-A06B-4279CB0E5D6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5EC025A8-E2B2-4B86-83D0-AA7EC34394E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AB420C-E2E0-4EF2-85FC-58CC6CDF8E4A}" type="datetime1">
              <a:rPr lang="sl-SI"/>
              <a:pPr lvl="0"/>
              <a:t>21. 01. 2025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BAFB69F0-3D8B-4FDC-81AA-B64FFD1FF73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58ED3B58-444C-4FE7-8B4A-35D52C16871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9E6D11-F17D-4D9E-890C-C441F2E0F260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61401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EA0658B4-97DB-45BB-9817-05B1B0BABB7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C35104-CDBA-40FA-A4AE-0E23E626B30E}" type="datetime1">
              <a:rPr lang="sl-SI"/>
              <a:pPr lvl="0"/>
              <a:t>21. 01. 2025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8E4E4BA2-EB71-4FB7-91B8-E4219CD274A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1E1767CA-417E-4649-9B95-BE2E27816C9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F83BA7-4006-4A92-965F-51F5FAD39B08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086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FE992C-1B72-45AA-8F41-865405FDD4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1F67724-0150-42F1-A96C-80D97B037B1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DE07904A-61BD-4B3B-97CA-20307400394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A916CE77-74E0-4C5C-9F40-F10C0577B8E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B63948-B7EA-473B-B8E0-5D0BA74970DB}" type="datetime1">
              <a:rPr lang="sl-SI"/>
              <a:pPr lvl="0"/>
              <a:t>21. 01. 2025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F0B17CCA-5C46-4953-B4D8-6CD7D022134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F738DC75-CDBF-45CC-9A14-F142839839B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572751-0683-41E3-8EC9-C7F3342E4C87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7393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E3247A-0C9E-49AC-B824-F80FB4FE1B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C1D222B3-ADB9-4ACD-819A-BD41309E623A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568388EF-2BCD-418C-83CB-44041CFC9CB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7215F192-2977-4E91-A69F-578EEA2D02C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C8B4B9-5DC2-46DD-B6FB-42E15E682593}" type="datetime1">
              <a:rPr lang="sl-SI"/>
              <a:pPr lvl="0"/>
              <a:t>21. 01. 2025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455641E2-225B-4EEE-B460-60456FFEABD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2C9EFBD8-424F-468B-8A9B-9FD938A3387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F8481C-9189-4038-86C9-B779C873B355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40062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C329FD34-FFB4-4621-9FA2-6D2C1E445D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EC28FE4-624E-43B4-92B6-BA969C819F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6D58191-7847-47AC-B6C5-3DDDD0C2647F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4D7A32EC-3369-4484-9134-60114E730D0D}" type="datetime1">
              <a:rPr lang="sl-SI"/>
              <a:pPr lvl="0"/>
              <a:t>21. 01. 2025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83C46E3-CBC0-4CAA-B156-80CAECE1297A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5DBB5AC-5EC4-4EFF-9BCB-0ABBC65979D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A48CAC56-222E-481C-88B5-B266649B0792}" type="slidenum"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sl-SI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sl-SI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l-SI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l-SI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l-SI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l-SI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5" Type="http://schemas.openxmlformats.org/officeDocument/2006/relationships/hyperlink" Target="https://www.ukdataservice.ac.uk/manage-data/format/recommended-formats" TargetMode="Externa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s://gis.si/wp-content/uploads/2020/07/TD-RAZPIS-ZA-MIGRACIJO-PODATKOV-NEP-OSTALO-IN-POSTOPKOV-3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ataedo.com/cartoon/united-states-and-the-us" TargetMode="External"/><Relationship Id="rId4" Type="http://schemas.openxmlformats.org/officeDocument/2006/relationships/hyperlink" Target="https://elsst.cessda.eu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dataservice.ac.uk/learning-hub/research-data-management/format-your-data/organising/" TargetMode="External"/><Relationship Id="rId5" Type="http://schemas.openxmlformats.org/officeDocument/2006/relationships/hyperlink" Target="https://dataedo.com/cartoon/table-name-does-matter" TargetMode="Externa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5" Type="http://schemas.openxmlformats.org/officeDocument/2006/relationships/hyperlink" Target="https://ukdataservice.ac.uk/learning-hub/research-data-management/format-your-data/quality/" TargetMode="External"/><Relationship Id="rId4" Type="http://schemas.openxmlformats.org/officeDocument/2006/relationships/hyperlink" Target="https://ukdataservice.ac.uk/learning-hub/research-data-management/format-your-data/digitisatio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ataedo.com/cartoon/data-vs-metadata-2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hyperlink" Target="https://rd-alliance.github.io/metadata-directory/#:~:text=The%20RDA%20Metadata%20Standards%20Directory%20is%20an%20output%20of%20the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rd-alliance.github.io/metadata-directory/standards/dublin-core.html" TargetMode="External"/><Relationship Id="rId3" Type="http://schemas.openxmlformats.org/officeDocument/2006/relationships/notesSlide" Target="../notesSlides/notesSlide12.xml"/><Relationship Id="rId7" Type="http://schemas.openxmlformats.org/officeDocument/2006/relationships/hyperlink" Target="https://rd-alliance.github.io/metadata-directory/standards/datacite-metadata-schema.html" TargetMode="External"/><Relationship Id="rId12" Type="http://schemas.openxmlformats.org/officeDocument/2006/relationships/hyperlink" Target="https://rd-alliance.github.io/metadata-directory/standards/repository-developed-metadata-schemas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hyperlink" Target="https://rd-alliance.github.io/metadata-directory/standards/data-package.html" TargetMode="External"/><Relationship Id="rId11" Type="http://schemas.openxmlformats.org/officeDocument/2006/relationships/hyperlink" Target="https://rd-alliance.github.io/metadata-directory/standards/oai-ore-open-archives-initiative-object-reuse-and-exchange.html" TargetMode="External"/><Relationship Id="rId5" Type="http://schemas.openxmlformats.org/officeDocument/2006/relationships/hyperlink" Target="https://rd-alliance.github.io/metadata-directory/standards/cerif.html" TargetMode="External"/><Relationship Id="rId10" Type="http://schemas.openxmlformats.org/officeDocument/2006/relationships/hyperlink" Target="https://github.com/rd-alliance/metadata-directory/edit/gh-pages/standards/mods.md" TargetMode="External"/><Relationship Id="rId4" Type="http://schemas.openxmlformats.org/officeDocument/2006/relationships/image" Target="../media/image4.jpg"/><Relationship Id="rId9" Type="http://schemas.openxmlformats.org/officeDocument/2006/relationships/hyperlink" Target="https://rd-alliance.github.io/metadata-directory/standards/mods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hyperlink" Target="https://rd-alliance.github.io/metadata-directory/standards/csmd-cclrc-core-scientific-metadata-model.html" TargetMode="External"/><Relationship Id="rId18" Type="http://schemas.openxmlformats.org/officeDocument/2006/relationships/hyperlink" Target="https://rd-alliance.github.io/metadata-directory/standards/abcd-access-biological-collection-data.html" TargetMode="External"/><Relationship Id="rId26" Type="http://schemas.openxmlformats.org/officeDocument/2006/relationships/hyperlink" Target="https://rd-alliance.github.io/metadata-directory/standards/protocol-data-element-definitions.html" TargetMode="External"/><Relationship Id="rId39" Type="http://schemas.openxmlformats.org/officeDocument/2006/relationships/hyperlink" Target="https://rd-alliance.github.io/metadata-directory/standards/sdac.html" TargetMode="External"/><Relationship Id="rId21" Type="http://schemas.openxmlformats.org/officeDocument/2006/relationships/hyperlink" Target="https://rd-alliance.github.io/metadata-directory/standards/genome-metadata.html" TargetMode="External"/><Relationship Id="rId34" Type="http://schemas.openxmlformats.org/officeDocument/2006/relationships/hyperlink" Target="https://rd-alliance.github.io/metadata-directory/standards/fgdccsdgm-federal-geographic-data-committee-content-standard-digital-ge.html" TargetMode="External"/><Relationship Id="rId42" Type="http://schemas.openxmlformats.org/officeDocument/2006/relationships/hyperlink" Target="https://rd-alliance.github.io/metadata-directory/standards/sdmx-statistical-data-and-metadata-exchange.html" TargetMode="External"/><Relationship Id="rId7" Type="http://schemas.openxmlformats.org/officeDocument/2006/relationships/hyperlink" Target="https://rd-alliance.github.io/metadata-directory/standards/ddi-data-documentation-initiative.html" TargetMode="Externa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rd-alliance.github.io/metadata-directory/standards/nexus.html" TargetMode="External"/><Relationship Id="rId20" Type="http://schemas.openxmlformats.org/officeDocument/2006/relationships/hyperlink" Target="https://rd-alliance.github.io/metadata-directory/standards/eml-ecological-metadata-language.html" TargetMode="External"/><Relationship Id="rId29" Type="http://schemas.openxmlformats.org/officeDocument/2006/relationships/hyperlink" Target="https://rd-alliance.github.io/metadata-directory/standards/agmes-agricultural-metadata-element-set.html" TargetMode="External"/><Relationship Id="rId41" Type="http://schemas.openxmlformats.org/officeDocument/2006/relationships/hyperlink" Target="https://rd-alliance.github.io/metadata-directory/standards/qudex-qualitative-data-exchange-format.html" TargetMode="External"/><Relationship Id="rId1" Type="http://schemas.openxmlformats.org/officeDocument/2006/relationships/themeOverride" Target="../theme/themeOverride9.xml"/><Relationship Id="rId6" Type="http://schemas.openxmlformats.org/officeDocument/2006/relationships/hyperlink" Target="https://rd-alliance.github.io/metadata-directory/standards/TEI.html" TargetMode="External"/><Relationship Id="rId11" Type="http://schemas.openxmlformats.org/officeDocument/2006/relationships/hyperlink" Target="https://rd-alliance.github.io/metadata-directory/standards/ro-crate.html" TargetMode="External"/><Relationship Id="rId24" Type="http://schemas.openxmlformats.org/officeDocument/2006/relationships/hyperlink" Target="https://rd-alliance.github.io/metadata-directory/standards/ome-xml-open-microscopy-environment-xml.html" TargetMode="External"/><Relationship Id="rId32" Type="http://schemas.openxmlformats.org/officeDocument/2006/relationships/hyperlink" Target="https://rd-alliance.github.io/metadata-directory/standards/cim-common-information-model.html" TargetMode="External"/><Relationship Id="rId37" Type="http://schemas.openxmlformats.org/officeDocument/2006/relationships/hyperlink" Target="https://rd-alliance.github.io/metadata-directory/standards/iso-19115.html" TargetMode="External"/><Relationship Id="rId40" Type="http://schemas.openxmlformats.org/officeDocument/2006/relationships/hyperlink" Target="https://rd-alliance.github.io/metadata-directory/standards/spase-data-model.html" TargetMode="External"/><Relationship Id="rId5" Type="http://schemas.openxmlformats.org/officeDocument/2006/relationships/hyperlink" Target="https://rd-alliance.github.io/metadata-directory/standards/EAD.html" TargetMode="External"/><Relationship Id="rId15" Type="http://schemas.openxmlformats.org/officeDocument/2006/relationships/hyperlink" Target="https://rd-alliance.github.io/metadata-directory/standards/mibbi-minimum-information-biological-and-biomedical-investigations.html" TargetMode="External"/><Relationship Id="rId23" Type="http://schemas.openxmlformats.org/officeDocument/2006/relationships/hyperlink" Target="https://rd-alliance.github.io/metadata-directory/standards/odam-datapackage.html" TargetMode="External"/><Relationship Id="rId28" Type="http://schemas.openxmlformats.org/officeDocument/2006/relationships/hyperlink" Target="https://rd-alliance.github.io/metadata-directory/standards/ukeof.html" TargetMode="External"/><Relationship Id="rId36" Type="http://schemas.openxmlformats.org/officeDocument/2006/relationships/hyperlink" Target="https://rd-alliance.github.io/metadata-directory/standards/international-virtual-observatory-alliance-technical-specifications.html" TargetMode="External"/><Relationship Id="rId10" Type="http://schemas.openxmlformats.org/officeDocument/2006/relationships/hyperlink" Target="https://rd-alliance.github.io/metadata-directory/standards/oai-ore-open-archives-initiative-object-reuse-and-exchange.html" TargetMode="External"/><Relationship Id="rId19" Type="http://schemas.openxmlformats.org/officeDocument/2006/relationships/hyperlink" Target="https://rd-alliance.github.io/metadata-directory/standards/darwin-core.html" TargetMode="External"/><Relationship Id="rId31" Type="http://schemas.openxmlformats.org/officeDocument/2006/relationships/hyperlink" Target="https://rd-alliance.github.io/metadata-directory/standards/cf-climate-and-forecast-metadata-conventions.html" TargetMode="External"/><Relationship Id="rId4" Type="http://schemas.openxmlformats.org/officeDocument/2006/relationships/image" Target="../media/image4.jpg"/><Relationship Id="rId9" Type="http://schemas.openxmlformats.org/officeDocument/2006/relationships/hyperlink" Target="https://rd-alliance.github.io/metadata-directory/standards/midas-heritage.html" TargetMode="External"/><Relationship Id="rId14" Type="http://schemas.openxmlformats.org/officeDocument/2006/relationships/hyperlink" Target="https://rd-alliance.github.io/metadata-directory/standards/isa-tab.html" TargetMode="External"/><Relationship Id="rId22" Type="http://schemas.openxmlformats.org/officeDocument/2006/relationships/hyperlink" Target="https://rd-alliance.github.io/metadata-directory/standards/observ-om.html" TargetMode="External"/><Relationship Id="rId27" Type="http://schemas.openxmlformats.org/officeDocument/2006/relationships/hyperlink" Target="https://rd-alliance.github.io/metadata-directory/standards/repository-developed-metadata-schemas.html" TargetMode="External"/><Relationship Id="rId30" Type="http://schemas.openxmlformats.org/officeDocument/2006/relationships/hyperlink" Target="https://rd-alliance.github.io/metadata-directory/standards/avm-astronomy-visualization-metadata.html" TargetMode="External"/><Relationship Id="rId35" Type="http://schemas.openxmlformats.org/officeDocument/2006/relationships/hyperlink" Target="https://rd-alliance.github.io/metadata-directory/standards/fits-flexible-image-transport-system.html" TargetMode="External"/><Relationship Id="rId8" Type="http://schemas.openxmlformats.org/officeDocument/2006/relationships/hyperlink" Target="https://rd-alliance.github.io/metadata-directory/standards/marc.html" TargetMode="External"/><Relationship Id="rId3" Type="http://schemas.openxmlformats.org/officeDocument/2006/relationships/notesSlide" Target="../notesSlides/notesSlide14.xml"/><Relationship Id="rId12" Type="http://schemas.openxmlformats.org/officeDocument/2006/relationships/hyperlink" Target="https://rd-alliance.github.io/metadata-directory/standards/cif-crystallographic-information-framework.html" TargetMode="External"/><Relationship Id="rId17" Type="http://schemas.openxmlformats.org/officeDocument/2006/relationships/hyperlink" Target="https://rd-alliance.github.io/metadata-directory/standards/openPMD.html" TargetMode="External"/><Relationship Id="rId25" Type="http://schemas.openxmlformats.org/officeDocument/2006/relationships/hyperlink" Target="https://rd-alliance.github.io/metadata-directory/standards/pdbx-mmcif.html" TargetMode="External"/><Relationship Id="rId33" Type="http://schemas.openxmlformats.org/officeDocument/2006/relationships/hyperlink" Target="https://rd-alliance.github.io/metadata-directory/standards/dif-directory-interchange-format.html" TargetMode="External"/><Relationship Id="rId38" Type="http://schemas.openxmlformats.org/officeDocument/2006/relationships/hyperlink" Target="https://rd-alliance.github.io/metadata-directory/standards/observations-and-measurements.html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datatracker.ietf.org/doc/rfc8141/" TargetMode="External"/><Relationship Id="rId3" Type="http://schemas.openxmlformats.org/officeDocument/2006/relationships/notesSlide" Target="../notesSlides/notesSlide15.xml"/><Relationship Id="rId7" Type="http://schemas.openxmlformats.org/officeDocument/2006/relationships/hyperlink" Target="https://arks.org/" TargetMode="External"/><Relationship Id="rId12" Type="http://schemas.openxmlformats.org/officeDocument/2006/relationships/hyperlink" Target="https://datacite.org/blog/tracking-the-growth-of-the-pid-graph/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hyperlink" Target="https://www.handle.net/" TargetMode="External"/><Relationship Id="rId11" Type="http://schemas.openxmlformats.org/officeDocument/2006/relationships/image" Target="../media/image18.png"/><Relationship Id="rId5" Type="http://schemas.openxmlformats.org/officeDocument/2006/relationships/hyperlink" Target="https://www.doi.org/" TargetMode="External"/><Relationship Id="rId10" Type="http://schemas.openxmlformats.org/officeDocument/2006/relationships/hyperlink" Target="https://ror.org/" TargetMode="External"/><Relationship Id="rId4" Type="http://schemas.openxmlformats.org/officeDocument/2006/relationships/image" Target="../media/image4.jpg"/><Relationship Id="rId9" Type="http://schemas.openxmlformats.org/officeDocument/2006/relationships/hyperlink" Target="https://orcid.org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3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jpg"/><Relationship Id="rId9" Type="http://schemas.microsoft.com/office/2007/relationships/diagramDrawing" Target="../diagrams/drawin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-fair.org/resources/rdm-starter-kit/" TargetMode="External"/><Relationship Id="rId3" Type="http://schemas.openxmlformats.org/officeDocument/2006/relationships/image" Target="../media/image4.jpg"/><Relationship Id="rId7" Type="http://schemas.openxmlformats.org/officeDocument/2006/relationships/hyperlink" Target="https://ukdataservice.ac.uk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cc.ac.uk/" TargetMode="External"/><Relationship Id="rId5" Type="http://schemas.openxmlformats.org/officeDocument/2006/relationships/hyperlink" Target="https://codata.org/" TargetMode="External"/><Relationship Id="rId10" Type="http://schemas.openxmlformats.org/officeDocument/2006/relationships/hyperlink" Target="https://opensciencemooc.eu/" TargetMode="External"/><Relationship Id="rId4" Type="http://schemas.openxmlformats.org/officeDocument/2006/relationships/hyperlink" Target="https://www.rd-alliance.org/" TargetMode="External"/><Relationship Id="rId9" Type="http://schemas.openxmlformats.org/officeDocument/2006/relationships/hyperlink" Target="https://www.fosteropenscience.eu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setsearch.research.google.com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journals.plos.org/ploscompbiol/article?id=10.1371/journal.pcbi.1006038#sec00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www.sbctc.edu/resources/documents/colleges-staff/commissions-councils/dgc/data-quality-deminsions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irrosdata.ctk.uni-lj.si/raziskovalni-podatki/goljufije-z-raziskovalnimi-podatki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086E02C-9871-4B45-B3D4-498E4602A668}"/>
              </a:ext>
            </a:extLst>
          </p:cNvPr>
          <p:cNvSpPr txBox="1"/>
          <p:nvPr/>
        </p:nvSpPr>
        <p:spPr>
          <a:xfrm>
            <a:off x="641096" y="374227"/>
            <a:ext cx="103997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Načrtovanje</a:t>
            </a:r>
            <a:r>
              <a:rPr lang="en-US" sz="6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60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pridobivanje</a:t>
            </a:r>
            <a:r>
              <a:rPr lang="en-US" sz="6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raziskovalnih</a:t>
            </a:r>
            <a:r>
              <a:rPr lang="en-US" sz="6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podatkov</a:t>
            </a:r>
            <a:endParaRPr lang="pl-PL" sz="60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5587F738-3333-4A3F-A998-8DCD9BD4340D}"/>
              </a:ext>
            </a:extLst>
          </p:cNvPr>
          <p:cNvSpPr txBox="1"/>
          <p:nvPr/>
        </p:nvSpPr>
        <p:spPr>
          <a:xfrm>
            <a:off x="641096" y="2576370"/>
            <a:ext cx="7919246" cy="369332"/>
          </a:xfrm>
          <a:prstGeom prst="rect">
            <a:avLst/>
          </a:prstGeom>
          <a:solidFill>
            <a:srgbClr val="125A94"/>
          </a:solidFill>
          <a:ln>
            <a:solidFill>
              <a:srgbClr val="125A94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7A914838-4BC7-4B68-9AD9-685F2324DE3C}"/>
              </a:ext>
            </a:extLst>
          </p:cNvPr>
          <p:cNvSpPr txBox="1"/>
          <p:nvPr/>
        </p:nvSpPr>
        <p:spPr>
          <a:xfrm>
            <a:off x="578454" y="2812722"/>
            <a:ext cx="7919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Doc. dr. Ana </a:t>
            </a:r>
            <a:r>
              <a:rPr lang="sl-SI" sz="2000" dirty="0">
                <a:solidFill>
                  <a:schemeClr val="bg1"/>
                </a:solidFill>
              </a:rPr>
              <a:t>SLAVEC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Fakulteta</a:t>
            </a:r>
            <a:r>
              <a:rPr lang="en-US" sz="2000" dirty="0">
                <a:solidFill>
                  <a:schemeClr val="bg1"/>
                </a:solidFill>
              </a:rPr>
              <a:t> za </a:t>
            </a:r>
            <a:r>
              <a:rPr lang="en-US" sz="2000" dirty="0" err="1">
                <a:solidFill>
                  <a:schemeClr val="bg1"/>
                </a:solidFill>
              </a:rPr>
              <a:t>matematiko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naravoslovje</a:t>
            </a:r>
            <a:r>
              <a:rPr lang="en-US" sz="2000" dirty="0">
                <a:solidFill>
                  <a:schemeClr val="bg1"/>
                </a:solidFill>
              </a:rPr>
              <a:t> in </a:t>
            </a:r>
            <a:r>
              <a:rPr lang="en-US" sz="2000" dirty="0" err="1">
                <a:solidFill>
                  <a:schemeClr val="bg1"/>
                </a:solidFill>
              </a:rPr>
              <a:t>informacijske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tehnologije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Univerze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Primorskem</a:t>
            </a:r>
            <a:r>
              <a:rPr lang="en-US" sz="2000" dirty="0">
                <a:solidFill>
                  <a:schemeClr val="bg1"/>
                </a:solidFill>
              </a:rPr>
              <a:t> in </a:t>
            </a:r>
            <a:r>
              <a:rPr lang="en-US" sz="2000" dirty="0" err="1">
                <a:solidFill>
                  <a:schemeClr val="bg1"/>
                </a:solidFill>
              </a:rPr>
              <a:t>InnoRenew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CoE</a:t>
            </a:r>
            <a:endParaRPr lang="sl-SI" sz="2000" dirty="0">
              <a:solidFill>
                <a:schemeClr val="bg1"/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E636E98B-C6D2-4A0C-B443-106445C22E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177" y="4983346"/>
            <a:ext cx="941394" cy="331694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8A24B9B5-9A66-45B4-A4BC-882EA922EF59}"/>
              </a:ext>
            </a:extLst>
          </p:cNvPr>
          <p:cNvSpPr txBox="1"/>
          <p:nvPr/>
        </p:nvSpPr>
        <p:spPr>
          <a:xfrm>
            <a:off x="578454" y="3827643"/>
            <a:ext cx="7351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chemeClr val="bg1"/>
                </a:solidFill>
              </a:rPr>
              <a:t>Ljubljana in </a:t>
            </a:r>
            <a:r>
              <a:rPr lang="sl-SI" sz="2000" dirty="0" err="1">
                <a:solidFill>
                  <a:schemeClr val="bg1"/>
                </a:solidFill>
              </a:rPr>
              <a:t>online</a:t>
            </a:r>
            <a:r>
              <a:rPr lang="sl-SI" sz="2000" dirty="0">
                <a:solidFill>
                  <a:schemeClr val="bg1"/>
                </a:solidFill>
              </a:rPr>
              <a:t>, Centralna tehniška knjižnica Univerze v Ljubljani,</a:t>
            </a:r>
          </a:p>
          <a:p>
            <a:r>
              <a:rPr lang="sl-SI" sz="2000" dirty="0">
                <a:solidFill>
                  <a:schemeClr val="bg1"/>
                </a:solidFill>
              </a:rPr>
              <a:t>Usposabljanje podatkovnih strokovnjakov, </a:t>
            </a:r>
            <a:r>
              <a:rPr lang="sl-SI" sz="2000">
                <a:solidFill>
                  <a:schemeClr val="bg1"/>
                </a:solidFill>
              </a:rPr>
              <a:t>14. </a:t>
            </a:r>
            <a:r>
              <a:rPr lang="sl-SI" sz="2000" dirty="0">
                <a:solidFill>
                  <a:schemeClr val="bg1"/>
                </a:solidFill>
              </a:rPr>
              <a:t>– 17. 10. 2024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9C03E370-D7CB-405E-BAF2-932CF206D0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3654" y="5976084"/>
            <a:ext cx="676715" cy="38408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89A127-278F-F045-9B9A-C1CC6D067A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4B1A32-CC34-8D50-F579-D635B2B14F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8470389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dirty="0">
                <a:solidFill>
                  <a:srgbClr val="ED7D31"/>
                </a:solidFill>
                <a:latin typeface="Calibri"/>
              </a:rPr>
              <a:t>Kako odkriti napake?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E71681E3-4352-121F-2921-20BF9346E3D7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ravokotnik 2">
            <a:extLst>
              <a:ext uri="{FF2B5EF4-FFF2-40B4-BE49-F238E27FC236}">
                <a16:creationId xmlns:a16="http://schemas.microsoft.com/office/drawing/2014/main" id="{FFB5F4C1-FBEF-D5BC-5466-5CAC567EE650}"/>
              </a:ext>
            </a:extLst>
          </p:cNvPr>
          <p:cNvSpPr/>
          <p:nvPr/>
        </p:nvSpPr>
        <p:spPr>
          <a:xfrm>
            <a:off x="742956" y="2770470"/>
            <a:ext cx="981155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2000" b="1" dirty="0">
                <a:solidFill>
                  <a:prstClr val="black"/>
                </a:solidFill>
                <a:latin typeface="Calibri" panose="020F0502020204030204"/>
              </a:rPr>
              <a:t>Križna preverjanja z referenčnimi podatki </a:t>
            </a:r>
            <a:r>
              <a:rPr lang="sl-SI" sz="2000" dirty="0">
                <a:solidFill>
                  <a:prstClr val="black"/>
                </a:solidFill>
                <a:latin typeface="Calibri" panose="020F0502020204030204"/>
              </a:rPr>
              <a:t>iz zanesljivih virov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2000" b="1" dirty="0">
                <a:solidFill>
                  <a:prstClr val="black"/>
                </a:solidFill>
                <a:latin typeface="Calibri" panose="020F0502020204030204"/>
              </a:rPr>
              <a:t>Iskanje manjkajočih vrednosti</a:t>
            </a:r>
            <a:r>
              <a:rPr lang="sl-SI" sz="2000" dirty="0">
                <a:solidFill>
                  <a:prstClr val="black"/>
                </a:solidFill>
                <a:latin typeface="Calibri" panose="020F0502020204030204"/>
              </a:rPr>
              <a:t>, kjer bi morale biti prisotne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Statistična analiza </a:t>
            </a:r>
            <a:r>
              <a:rPr kumimoji="0" lang="sl-SI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 identifikacijo </a:t>
            </a:r>
            <a:r>
              <a:rPr lang="sl-SI" sz="2000" dirty="0">
                <a:solidFill>
                  <a:prstClr val="black"/>
                </a:solidFill>
                <a:latin typeface="Calibri" panose="020F0502020204030204"/>
              </a:rPr>
              <a:t>izstopajočih vrednosti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2000" b="1" dirty="0">
                <a:solidFill>
                  <a:prstClr val="black"/>
                </a:solidFill>
                <a:latin typeface="Calibri" panose="020F0502020204030204"/>
              </a:rPr>
              <a:t>Grafični prikazi podatkov</a:t>
            </a:r>
            <a:r>
              <a:rPr lang="sl-SI" sz="2000" dirty="0">
                <a:solidFill>
                  <a:prstClr val="black"/>
                </a:solidFill>
                <a:latin typeface="Calibri" panose="020F0502020204030204"/>
              </a:rPr>
              <a:t>, ki omogočajo prepoznavo nenavadnih vrednosti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Logične preveritve </a:t>
            </a:r>
            <a:r>
              <a:rPr kumimoji="0" lang="sl-SI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 ugotavljanje, ali so podatki med seboj skladni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2000" b="1" dirty="0">
                <a:solidFill>
                  <a:prstClr val="black"/>
                </a:solidFill>
                <a:latin typeface="Calibri" panose="020F0502020204030204"/>
              </a:rPr>
              <a:t>Preverjanje uporabe predpisanih pravil </a:t>
            </a:r>
            <a:r>
              <a:rPr lang="sl-SI" sz="2000" dirty="0">
                <a:solidFill>
                  <a:prstClr val="black"/>
                </a:solidFill>
                <a:latin typeface="Calibri" panose="020F0502020204030204"/>
              </a:rPr>
              <a:t>za določanje veljavnih vrednosti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2000" b="1" dirty="0">
                <a:solidFill>
                  <a:prstClr val="black"/>
                </a:solidFill>
                <a:latin typeface="Calibri" panose="020F0502020204030204"/>
              </a:rPr>
              <a:t>Identifikacija dvojnikov </a:t>
            </a:r>
            <a:r>
              <a:rPr lang="sl-SI" sz="2000" dirty="0">
                <a:solidFill>
                  <a:prstClr val="black"/>
                </a:solidFill>
                <a:latin typeface="Calibri" panose="020F0502020204030204"/>
              </a:rPr>
              <a:t>za preverjanje podvojenih zapisov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2000" b="1" dirty="0">
                <a:solidFill>
                  <a:prstClr val="black"/>
                </a:solidFill>
                <a:latin typeface="Calibri" panose="020F0502020204030204"/>
              </a:rPr>
              <a:t>Analiza revizijskih sledi </a:t>
            </a:r>
            <a:r>
              <a:rPr lang="sl-SI" sz="2000" dirty="0">
                <a:solidFill>
                  <a:prstClr val="black"/>
                </a:solidFill>
                <a:latin typeface="Calibri" panose="020F0502020204030204"/>
              </a:rPr>
              <a:t>za sledenje spremembam, kdo in kdaj je spreminjal podatke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2000" b="1" dirty="0">
                <a:solidFill>
                  <a:prstClr val="black"/>
                </a:solidFill>
                <a:latin typeface="Calibri" panose="020F0502020204030204"/>
              </a:rPr>
              <a:t>Avtomatski testi podatkovne kakovosti </a:t>
            </a:r>
            <a:r>
              <a:rPr lang="sl-SI" sz="2000" dirty="0">
                <a:solidFill>
                  <a:prstClr val="black"/>
                </a:solidFill>
                <a:latin typeface="Calibri" panose="020F0502020204030204"/>
              </a:rPr>
              <a:t>s programskimi orodji za preverjanje podatkov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sl-SI" sz="20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54182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8470389" cy="817418"/>
          </a:xfrm>
        </p:spPr>
        <p:txBody>
          <a:bodyPr>
            <a:normAutofit fontScale="90000"/>
          </a:bodyPr>
          <a:lstStyle/>
          <a:p>
            <a:pPr lvl="0"/>
            <a:r>
              <a:rPr lang="sl-SI" sz="5000" b="1" dirty="0">
                <a:solidFill>
                  <a:srgbClr val="ED7D31"/>
                </a:solidFill>
                <a:latin typeface="Calibri"/>
              </a:rPr>
              <a:t>Načrti ravnanja z raziskovalnimi podatki (NRR</a:t>
            </a:r>
            <a:r>
              <a:rPr lang="en-US" sz="5000" b="1" dirty="0">
                <a:solidFill>
                  <a:srgbClr val="ED7D31"/>
                </a:solidFill>
                <a:latin typeface="Calibri"/>
              </a:rPr>
              <a:t>P)</a:t>
            </a:r>
            <a:endParaRPr lang="sl-SI" sz="5000" b="1" dirty="0">
              <a:solidFill>
                <a:srgbClr val="ED7D31"/>
              </a:solidFill>
              <a:latin typeface="Calibri"/>
            </a:endParaRP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624EABF5-3A0D-4DAB-A7D8-55B3F221EF92}"/>
              </a:ext>
            </a:extLst>
          </p:cNvPr>
          <p:cNvSpPr/>
          <p:nvPr/>
        </p:nvSpPr>
        <p:spPr>
          <a:xfrm>
            <a:off x="742956" y="2770470"/>
            <a:ext cx="981155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l-SI" sz="24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NRRP je formalen dokument, ki opisuje ravnanje s podatki med projektom in po zaključku projekta. </a:t>
            </a:r>
            <a:r>
              <a:rPr kumimoji="0" lang="sl-SI" sz="240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Običajno vključuje naslednje elemente: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sl-SI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Opis podatkov, ki jih je treba zbrati oziroma ustvariti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sl-SI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Dokumentacija in metapodatki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sl-SI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Etika in skladnost s pravnimi predpisi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sl-SI" sz="2400" dirty="0">
                <a:solidFill>
                  <a:prstClr val="black"/>
                </a:solidFill>
              </a:rPr>
              <a:t>Shranjevanje in varnostno kopiranje tekom projekta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sl-SI" sz="2400" dirty="0">
                <a:solidFill>
                  <a:prstClr val="black"/>
                </a:solidFill>
              </a:rPr>
              <a:t>Izbor in ohranjanje podatkov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sl-SI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Deljenje</a:t>
            </a:r>
            <a:r>
              <a:rPr lang="sl-SI" sz="2400" dirty="0">
                <a:solidFill>
                  <a:prstClr val="black"/>
                </a:solidFill>
              </a:rPr>
              <a:t> podatkov z drugimi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sl-SI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Odgovornost </a:t>
            </a:r>
            <a:r>
              <a:rPr lang="sl-SI" sz="2400" dirty="0">
                <a:solidFill>
                  <a:prstClr val="black"/>
                </a:solidFill>
              </a:rPr>
              <a:t>in sredstva za ravnanje s podatki</a:t>
            </a:r>
            <a:endParaRPr kumimoji="0" lang="sl-SI" sz="24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716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8470389" cy="817418"/>
          </a:xfrm>
        </p:spPr>
        <p:txBody>
          <a:bodyPr>
            <a:normAutofit/>
          </a:bodyPr>
          <a:lstStyle/>
          <a:p>
            <a:pPr lvl="0"/>
            <a:r>
              <a:rPr lang="en-US" sz="5000" b="1" dirty="0">
                <a:solidFill>
                  <a:srgbClr val="ED7D31"/>
                </a:solidFill>
                <a:latin typeface="Calibri"/>
              </a:rPr>
              <a:t>1. </a:t>
            </a:r>
            <a:r>
              <a:rPr lang="sl-SI" sz="5000" b="1" dirty="0">
                <a:solidFill>
                  <a:srgbClr val="ED7D31"/>
                </a:solidFill>
                <a:latin typeface="Calibri"/>
              </a:rPr>
              <a:t>Opisovanje podatkov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624EABF5-3A0D-4DAB-A7D8-55B3F221EF92}"/>
              </a:ext>
            </a:extLst>
          </p:cNvPr>
          <p:cNvSpPr/>
          <p:nvPr/>
        </p:nvSpPr>
        <p:spPr>
          <a:xfrm>
            <a:off x="742956" y="2770470"/>
            <a:ext cx="981155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Vir oz. izvor podatkov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Tip, format in obseg podatkov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  <a:r>
              <a:rPr kumimoji="0" lang="sl-SI" sz="3200" b="0" i="0" u="non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tandardi</a:t>
            </a:r>
            <a:r>
              <a:rPr kumimoji="0" lang="sl-SI" sz="3200" b="0" i="0" u="non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metodologije</a:t>
            </a:r>
          </a:p>
          <a:p>
            <a:pPr marL="457200" marR="0" lvl="0" indent="-4572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3200" dirty="0">
                <a:solidFill>
                  <a:prstClr val="black"/>
                </a:solidFill>
                <a:latin typeface="Calibri" panose="020F0502020204030204"/>
              </a:rPr>
              <a:t>Struktura in imena datotek</a:t>
            </a:r>
          </a:p>
          <a:p>
            <a:pPr marL="457200" marR="0" lvl="0" indent="-4572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Upravljanje različic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Procesi zagotavljanja kakovosti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3796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8470389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dirty="0">
                <a:solidFill>
                  <a:srgbClr val="ED7D31"/>
                </a:solidFill>
                <a:latin typeface="Calibri"/>
              </a:rPr>
              <a:t>Izvor podatkov</a:t>
            </a:r>
            <a:r>
              <a:rPr lang="en-US" sz="5000" b="1" dirty="0">
                <a:solidFill>
                  <a:srgbClr val="ED7D31"/>
                </a:solidFill>
                <a:latin typeface="Calibri"/>
              </a:rPr>
              <a:t> in </a:t>
            </a:r>
            <a:r>
              <a:rPr lang="en-US" sz="5000" b="1" dirty="0" err="1">
                <a:solidFill>
                  <a:srgbClr val="ED7D31"/>
                </a:solidFill>
                <a:latin typeface="Calibri"/>
              </a:rPr>
              <a:t>provenienca</a:t>
            </a:r>
            <a:endParaRPr lang="sl-SI" sz="5000" b="1" dirty="0">
              <a:solidFill>
                <a:srgbClr val="ED7D31"/>
              </a:solidFill>
              <a:latin typeface="Calibri"/>
            </a:endParaRP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624EABF5-3A0D-4DAB-A7D8-55B3F221EF92}"/>
              </a:ext>
            </a:extLst>
          </p:cNvPr>
          <p:cNvSpPr/>
          <p:nvPr/>
        </p:nvSpPr>
        <p:spPr>
          <a:xfrm>
            <a:off x="742956" y="2770470"/>
            <a:ext cx="941169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2400" b="1" dirty="0">
                <a:solidFill>
                  <a:prstClr val="black"/>
                </a:solidFill>
                <a:latin typeface="Calibri" panose="020F0502020204030204"/>
              </a:rPr>
              <a:t>Izvor</a:t>
            </a:r>
            <a:r>
              <a:rPr lang="sl-SI" sz="2400" dirty="0">
                <a:solidFill>
                  <a:prstClr val="black"/>
                </a:solidFill>
                <a:latin typeface="Calibri" panose="020F0502020204030204"/>
              </a:rPr>
              <a:t> se nanaša na </a:t>
            </a:r>
            <a:r>
              <a:rPr kumimoji="0" lang="sl-SI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informacije o okoliščinah nastanka podatkov (npr. avtorji, čas nastanka, raziskovalna oprema, ipd.), ki so pomembne za zagotavljanje </a:t>
            </a:r>
            <a:r>
              <a:rPr kumimoji="0" lang="sl-SI" sz="2400" b="0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interoperabilnosti</a:t>
            </a:r>
            <a:r>
              <a:rPr kumimoji="0" lang="sl-SI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ponovne uporabljivosti podatkov.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2400" b="1" dirty="0">
                <a:solidFill>
                  <a:prstClr val="black"/>
                </a:solidFill>
                <a:latin typeface="Calibri" panose="020F0502020204030204"/>
              </a:rPr>
              <a:t>Provenienca</a:t>
            </a:r>
            <a:r>
              <a:rPr lang="sl-SI" sz="2400" dirty="0">
                <a:solidFill>
                  <a:prstClr val="black"/>
                </a:solidFill>
                <a:latin typeface="Calibri" panose="020F0502020204030204"/>
              </a:rPr>
              <a:t> gre korak dlje in se osredotoča na celoten </a:t>
            </a:r>
            <a:r>
              <a:rPr lang="sl-SI" sz="2400" dirty="0" err="1">
                <a:solidFill>
                  <a:prstClr val="black"/>
                </a:solidFill>
                <a:latin typeface="Calibri" panose="020F0502020204030204"/>
              </a:rPr>
              <a:t>process</a:t>
            </a:r>
            <a:r>
              <a:rPr lang="sl-SI" sz="2400" dirty="0">
                <a:solidFill>
                  <a:prstClr val="black"/>
                </a:solidFill>
                <a:latin typeface="Calibri" panose="020F0502020204030204"/>
              </a:rPr>
              <a:t> nastanka, vključno s spremembami, ki so se zgodile skozi čas, ter morebitnih obdelavah, ki so bile opravljene na podatkih, npr. čiščenje, transformacije, </a:t>
            </a:r>
            <a:r>
              <a:rPr lang="sl-SI" sz="2400" dirty="0" err="1">
                <a:solidFill>
                  <a:prstClr val="black"/>
                </a:solidFill>
                <a:latin typeface="Calibri" panose="020F0502020204030204"/>
              </a:rPr>
              <a:t>uteževanje</a:t>
            </a:r>
            <a:r>
              <a:rPr lang="sl-SI" sz="2400" dirty="0">
                <a:solidFill>
                  <a:prstClr val="black"/>
                </a:solidFill>
                <a:latin typeface="Calibri" panose="020F0502020204030204"/>
              </a:rPr>
              <a:t>, ipd.</a:t>
            </a:r>
            <a:endParaRPr kumimoji="0" lang="sl-SI" sz="24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641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54D00-DD8F-DA9B-6452-A951BCE4A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70" y="1320473"/>
            <a:ext cx="10515600" cy="1325559"/>
          </a:xfrm>
        </p:spPr>
        <p:txBody>
          <a:bodyPr>
            <a:normAutofit fontScale="90000"/>
          </a:bodyPr>
          <a:lstStyle/>
          <a:p>
            <a:r>
              <a:rPr lang="sl-SI" sz="4500" b="1" dirty="0">
                <a:solidFill>
                  <a:srgbClr val="ED7D31"/>
                </a:solidFill>
                <a:latin typeface="Calibri"/>
              </a:rPr>
              <a:t>Priporočeni formati za različne vrste podatkov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2CAD627D-4873-41D3-8DBD-E9AE2C8A91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7695561"/>
              </p:ext>
            </p:extLst>
          </p:nvPr>
        </p:nvGraphicFramePr>
        <p:xfrm>
          <a:off x="838170" y="2400997"/>
          <a:ext cx="10723563" cy="377952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66535">
                  <a:extLst>
                    <a:ext uri="{9D8B030D-6E8A-4147-A177-3AD203B41FA5}">
                      <a16:colId xmlns:a16="http://schemas.microsoft.com/office/drawing/2014/main" val="362688722"/>
                    </a:ext>
                  </a:extLst>
                </a:gridCol>
                <a:gridCol w="3828514">
                  <a:extLst>
                    <a:ext uri="{9D8B030D-6E8A-4147-A177-3AD203B41FA5}">
                      <a16:colId xmlns:a16="http://schemas.microsoft.com/office/drawing/2014/main" val="3001963552"/>
                    </a:ext>
                  </a:extLst>
                </a:gridCol>
                <a:gridCol w="3828514">
                  <a:extLst>
                    <a:ext uri="{9D8B030D-6E8A-4147-A177-3AD203B41FA5}">
                      <a16:colId xmlns:a16="http://schemas.microsoft.com/office/drawing/2014/main" val="7025453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l-SI" sz="2000" dirty="0"/>
                        <a:t>Vrsta podatkov</a:t>
                      </a:r>
                      <a:endParaRPr lang="en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000" dirty="0"/>
                        <a:t>Priporočeni formati</a:t>
                      </a:r>
                      <a:endParaRPr lang="en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000" dirty="0"/>
                        <a:t>Sprejemljivi formati</a:t>
                      </a:r>
                      <a:endParaRPr lang="en-SI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842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2000" dirty="0"/>
                        <a:t>Tabelarni podatki</a:t>
                      </a:r>
                      <a:endParaRPr lang="en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000" dirty="0"/>
                        <a:t>csv, .tab, .por, .xml</a:t>
                      </a:r>
                      <a:endParaRPr lang="en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000" dirty="0"/>
                        <a:t>.txt, xls, .dbf, .ods, .sav, .dta, .mdb</a:t>
                      </a:r>
                      <a:endParaRPr lang="en-SI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539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2000" dirty="0" err="1"/>
                        <a:t>Geoprostorski</a:t>
                      </a:r>
                      <a:r>
                        <a:rPr lang="sl-SI" sz="2000" dirty="0"/>
                        <a:t> podatki</a:t>
                      </a:r>
                      <a:endParaRPr lang="en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000" dirty="0"/>
                        <a:t>.shp, .shx, .dbf, .prj, .sbx, .sbn, .tif, .tfw, .dwg, .gml</a:t>
                      </a:r>
                      <a:endParaRPr lang="en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000" dirty="0"/>
                        <a:t>.mdb, .mif, .kml, .ai, dxf, .svg</a:t>
                      </a:r>
                      <a:endParaRPr lang="en-SI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444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2000" dirty="0"/>
                        <a:t>Besedilni podatki</a:t>
                      </a:r>
                      <a:endParaRPr lang="en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000" dirty="0"/>
                        <a:t>.rtf, .txt, .xml</a:t>
                      </a:r>
                      <a:endParaRPr lang="en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000" dirty="0"/>
                        <a:t>.html, .doc</a:t>
                      </a:r>
                      <a:endParaRPr lang="en-SI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638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2000" dirty="0"/>
                        <a:t>Slikovni podatki</a:t>
                      </a:r>
                      <a:endParaRPr lang="en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000" dirty="0"/>
                        <a:t>.tif</a:t>
                      </a:r>
                      <a:endParaRPr lang="en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000" dirty="0"/>
                        <a:t>.jpg, .gif, .tif, .tiff, .raw, .psd, .bmp, .png, .pdf</a:t>
                      </a:r>
                      <a:endParaRPr lang="en-SI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944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2000" dirty="0"/>
                        <a:t>Zvočni podatki</a:t>
                      </a:r>
                      <a:endParaRPr lang="en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000" dirty="0"/>
                        <a:t>.flac</a:t>
                      </a:r>
                      <a:endParaRPr lang="en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000" dirty="0"/>
                        <a:t>.mp3, .aif, .wav</a:t>
                      </a:r>
                      <a:endParaRPr lang="en-SI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404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2000" dirty="0"/>
                        <a:t>Video podatki</a:t>
                      </a:r>
                      <a:endParaRPr lang="en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000" dirty="0"/>
                        <a:t>.mp4, .ogv, .ogg, .mj2</a:t>
                      </a:r>
                      <a:endParaRPr lang="en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000" dirty="0"/>
                        <a:t>.avchd</a:t>
                      </a:r>
                      <a:endParaRPr lang="en-SI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502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2000" dirty="0"/>
                        <a:t>Dokumentacija in skripte</a:t>
                      </a:r>
                      <a:endParaRPr lang="en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000" dirty="0"/>
                        <a:t>.rtf, .pdf, .xthml, .htm, .odt</a:t>
                      </a:r>
                      <a:endParaRPr lang="en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000" dirty="0"/>
                        <a:t>.txt, .doc, .xls, .xml</a:t>
                      </a:r>
                      <a:endParaRPr lang="en-SI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34788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1271C0-B2E6-B148-AD66-8653CADA8EFB}"/>
              </a:ext>
            </a:extLst>
          </p:cNvPr>
          <p:cNvSpPr>
            <a:spLocks noGrp="1"/>
          </p:cNvSpPr>
          <p:nvPr>
            <p:ph type="dt" sz="half" idx="7"/>
          </p:nvPr>
        </p:nvSpPr>
        <p:spPr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I"/>
              <a:t>Jan 2020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F270A8-F201-F247-9492-E4641D3AB48E}"/>
              </a:ext>
            </a:extLst>
          </p:cNvPr>
          <p:cNvSpPr>
            <a:spLocks noGrp="1"/>
          </p:cNvSpPr>
          <p:nvPr>
            <p:ph type="ftr" sz="quarter" idx="9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rd-alliance.org 		@resdatall | @rda_europe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B3E980-2735-3E4B-9973-4B65712C5A00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FA74F0-3561-6E4B-9323-54D0640DAE41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EDC9911-4519-4FE5-BF8E-57A7D61B484A}"/>
              </a:ext>
            </a:extLst>
          </p:cNvPr>
          <p:cNvSpPr txBox="1">
            <a:spLocks/>
          </p:cNvSpPr>
          <p:nvPr/>
        </p:nvSpPr>
        <p:spPr>
          <a:xfrm>
            <a:off x="838197" y="6239128"/>
            <a:ext cx="10723536" cy="3651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9B94E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9B94E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9B94E"/>
              </a:buClr>
              <a:buFont typeface="Wingdings" pitchFamily="2" charset="2"/>
              <a:buChar char="v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9B94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dirty="0"/>
              <a:t>Vir: </a:t>
            </a:r>
            <a:r>
              <a:rPr lang="sl-SI" sz="2000" dirty="0">
                <a:solidFill>
                  <a:srgbClr val="125A94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UK Data Service</a:t>
            </a:r>
            <a:endParaRPr lang="en-GB" sz="2000" dirty="0">
              <a:solidFill>
                <a:srgbClr val="125A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345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02797" y="1635511"/>
            <a:ext cx="9811555" cy="817418"/>
          </a:xfrm>
        </p:spPr>
        <p:txBody>
          <a:bodyPr>
            <a:normAutofit fontScale="90000"/>
          </a:bodyPr>
          <a:lstStyle/>
          <a:p>
            <a:pPr lvl="0"/>
            <a:r>
              <a:rPr lang="en-US" sz="4000" b="1" dirty="0" err="1">
                <a:solidFill>
                  <a:srgbClr val="ED7D31"/>
                </a:solidFill>
                <a:latin typeface="Calibri"/>
              </a:rPr>
              <a:t>Tabelarni</a:t>
            </a:r>
            <a:r>
              <a:rPr lang="en-US" sz="4000" b="1" dirty="0">
                <a:solidFill>
                  <a:srgbClr val="ED7D31"/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ED7D31"/>
                </a:solidFill>
                <a:latin typeface="Calibri"/>
              </a:rPr>
              <a:t>podatki</a:t>
            </a:r>
            <a:r>
              <a:rPr lang="en-US" sz="4000" b="1" dirty="0">
                <a:solidFill>
                  <a:srgbClr val="ED7D31"/>
                </a:solidFill>
                <a:latin typeface="Calibri"/>
              </a:rPr>
              <a:t> – </a:t>
            </a:r>
            <a:r>
              <a:rPr lang="en-US" sz="4000" b="1" dirty="0" err="1">
                <a:solidFill>
                  <a:srgbClr val="ED7D31"/>
                </a:solidFill>
                <a:latin typeface="Calibri"/>
              </a:rPr>
              <a:t>relacijski</a:t>
            </a:r>
            <a:r>
              <a:rPr lang="en-US" sz="4000" b="1" dirty="0">
                <a:solidFill>
                  <a:srgbClr val="ED7D31"/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ED7D31"/>
                </a:solidFill>
                <a:latin typeface="Calibri"/>
              </a:rPr>
              <a:t>podatkovni</a:t>
            </a:r>
            <a:r>
              <a:rPr lang="en-US" sz="4000" b="1" dirty="0">
                <a:solidFill>
                  <a:srgbClr val="ED7D31"/>
                </a:solidFill>
                <a:latin typeface="Calibri"/>
              </a:rPr>
              <a:t> model</a:t>
            </a:r>
            <a:endParaRPr lang="sl-SI" sz="4000" b="1" dirty="0">
              <a:solidFill>
                <a:srgbClr val="ED7D31"/>
              </a:solidFill>
              <a:latin typeface="Calibri"/>
            </a:endParaRPr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78B51455-FD9F-8BF0-4A6A-29A19920B4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6537097"/>
              </p:ext>
            </p:extLst>
          </p:nvPr>
        </p:nvGraphicFramePr>
        <p:xfrm>
          <a:off x="4775829" y="3779972"/>
          <a:ext cx="7039072" cy="2123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94344">
                  <a:extLst>
                    <a:ext uri="{9D8B030D-6E8A-4147-A177-3AD203B41FA5}">
                      <a16:colId xmlns:a16="http://schemas.microsoft.com/office/drawing/2014/main" val="3246443485"/>
                    </a:ext>
                  </a:extLst>
                </a:gridCol>
                <a:gridCol w="1502735">
                  <a:extLst>
                    <a:ext uri="{9D8B030D-6E8A-4147-A177-3AD203B41FA5}">
                      <a16:colId xmlns:a16="http://schemas.microsoft.com/office/drawing/2014/main" val="3553933089"/>
                    </a:ext>
                  </a:extLst>
                </a:gridCol>
                <a:gridCol w="2098568">
                  <a:extLst>
                    <a:ext uri="{9D8B030D-6E8A-4147-A177-3AD203B41FA5}">
                      <a16:colId xmlns:a16="http://schemas.microsoft.com/office/drawing/2014/main" val="3780656525"/>
                    </a:ext>
                  </a:extLst>
                </a:gridCol>
                <a:gridCol w="1524054">
                  <a:extLst>
                    <a:ext uri="{9D8B030D-6E8A-4147-A177-3AD203B41FA5}">
                      <a16:colId xmlns:a16="http://schemas.microsoft.com/office/drawing/2014/main" val="2372147695"/>
                    </a:ext>
                  </a:extLst>
                </a:gridCol>
                <a:gridCol w="519371">
                  <a:extLst>
                    <a:ext uri="{9D8B030D-6E8A-4147-A177-3AD203B41FA5}">
                      <a16:colId xmlns:a16="http://schemas.microsoft.com/office/drawing/2014/main" val="19542218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Ime </a:t>
                      </a:r>
                      <a:r>
                        <a:rPr lang="en-US" dirty="0" err="1"/>
                        <a:t>države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Populacija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Površina</a:t>
                      </a:r>
                      <a:r>
                        <a:rPr lang="en-US" dirty="0"/>
                        <a:t> v </a:t>
                      </a:r>
                      <a:r>
                        <a:rPr lang="en-US" dirty="0" err="1"/>
                        <a:t>kvadratnih</a:t>
                      </a:r>
                      <a:r>
                        <a:rPr lang="en-US" dirty="0"/>
                        <a:t>  </a:t>
                      </a:r>
                      <a:r>
                        <a:rPr lang="en-US" dirty="0" err="1"/>
                        <a:t>metrih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Leto </a:t>
                      </a:r>
                      <a:r>
                        <a:rPr lang="en-US" dirty="0" err="1"/>
                        <a:t>vstopa</a:t>
                      </a:r>
                      <a:r>
                        <a:rPr lang="en-US" dirty="0"/>
                        <a:t> v EU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dirty="0"/>
                        <a:t>…</a:t>
                      </a:r>
                      <a:endParaRPr lang="en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336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Avstrija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SI" sz="1800" b="0" kern="1200" dirty="0">
                          <a:solidFill>
                            <a:schemeClr val="dk1"/>
                          </a:solidFill>
                          <a:effectLst/>
                        </a:rPr>
                        <a:t>8,857,960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SI" sz="1800" b="0" kern="1200" dirty="0">
                          <a:solidFill>
                            <a:schemeClr val="dk1"/>
                          </a:solidFill>
                          <a:effectLst/>
                        </a:rPr>
                        <a:t>301,318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dirty="0"/>
                        <a:t>1995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dirty="0"/>
                        <a:t>…</a:t>
                      </a:r>
                      <a:endParaRPr lang="en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77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Italija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SI" dirty="0">
                          <a:effectLst/>
                        </a:rPr>
                        <a:t>60,404,355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SI" sz="1800" b="0" kern="1200" dirty="0">
                          <a:solidFill>
                            <a:schemeClr val="dk1"/>
                          </a:solidFill>
                          <a:effectLst/>
                        </a:rPr>
                        <a:t>83,858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dirty="0"/>
                        <a:t>1957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dirty="0"/>
                        <a:t>…</a:t>
                      </a:r>
                      <a:endParaRPr lang="en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4783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Slovenija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SI" sz="1800" b="0" kern="1200" dirty="0">
                          <a:solidFill>
                            <a:schemeClr val="dk1"/>
                          </a:solidFill>
                          <a:effectLst/>
                        </a:rPr>
                        <a:t>2,070,050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SI" sz="1800" b="0" kern="1200" dirty="0">
                          <a:solidFill>
                            <a:schemeClr val="dk1"/>
                          </a:solidFill>
                          <a:effectLst/>
                        </a:rPr>
                        <a:t>20,273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dirty="0"/>
                        <a:t>2004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dirty="0"/>
                        <a:t>…</a:t>
                      </a:r>
                      <a:endParaRPr lang="en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2166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…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dirty="0"/>
                        <a:t>…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dirty="0"/>
                        <a:t>…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dirty="0"/>
                        <a:t>…</a:t>
                      </a:r>
                      <a:endParaRPr lang="en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dirty="0"/>
                        <a:t>…</a:t>
                      </a:r>
                      <a:endParaRPr lang="en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401920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D1E760-B2DE-4950-A744-5EF55DB7F85E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>
          <a:xfrm>
            <a:off x="10735239" y="7798243"/>
            <a:ext cx="2743200" cy="3651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SI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683814-1097-40E1-8B57-00353149029C}" type="slidenum">
              <a:rPr lang="en-SI" smtClean="0">
                <a:solidFill>
                  <a:schemeClr val="accent2"/>
                </a:solidFill>
              </a:rPr>
              <a:pPr/>
              <a:t>15</a:t>
            </a:fld>
            <a:endParaRPr lang="en-US">
              <a:solidFill>
                <a:schemeClr val="accent2"/>
              </a:solidFill>
            </a:endParaRP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AC968017-0B73-03C9-08DA-1A6CA9AF3A47}"/>
              </a:ext>
            </a:extLst>
          </p:cNvPr>
          <p:cNvSpPr/>
          <p:nvPr/>
        </p:nvSpPr>
        <p:spPr>
          <a:xfrm rot="10800000">
            <a:off x="4139885" y="4424414"/>
            <a:ext cx="451261" cy="1478998"/>
          </a:xfrm>
          <a:prstGeom prst="rightBrace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I">
              <a:solidFill>
                <a:schemeClr val="accent2"/>
              </a:solidFill>
            </a:endParaRP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6AB35369-53BA-BAF5-34F5-5D431B41C85A}"/>
              </a:ext>
            </a:extLst>
          </p:cNvPr>
          <p:cNvSpPr/>
          <p:nvPr/>
        </p:nvSpPr>
        <p:spPr>
          <a:xfrm rot="16200000">
            <a:off x="7925262" y="42060"/>
            <a:ext cx="475013" cy="6773880"/>
          </a:xfrm>
          <a:prstGeom prst="rightBrace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I">
              <a:solidFill>
                <a:schemeClr val="accent2"/>
              </a:solidFill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DE86DDB-4EFF-54BA-7E18-93EFA1DFD1BB}"/>
              </a:ext>
            </a:extLst>
          </p:cNvPr>
          <p:cNvSpPr txBox="1">
            <a:spLocks/>
          </p:cNvSpPr>
          <p:nvPr/>
        </p:nvSpPr>
        <p:spPr>
          <a:xfrm>
            <a:off x="7064189" y="2796911"/>
            <a:ext cx="2519082" cy="3651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9B94E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9B94E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9B94E"/>
              </a:buClr>
              <a:buFont typeface="Wingdings" pitchFamily="2" charset="2"/>
              <a:buChar char="v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9B94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err="1">
                <a:solidFill>
                  <a:schemeClr val="accent2"/>
                </a:solidFill>
              </a:rPr>
              <a:t>Atributi</a:t>
            </a:r>
            <a:r>
              <a:rPr lang="en-US" sz="2000" dirty="0">
                <a:solidFill>
                  <a:schemeClr val="accent2"/>
                </a:solidFill>
              </a:rPr>
              <a:t> (</a:t>
            </a:r>
            <a:r>
              <a:rPr lang="en-US" sz="2000" dirty="0" err="1">
                <a:solidFill>
                  <a:schemeClr val="accent2"/>
                </a:solidFill>
              </a:rPr>
              <a:t>lastnosti</a:t>
            </a:r>
            <a:r>
              <a:rPr lang="en-US" sz="2000" dirty="0">
                <a:solidFill>
                  <a:schemeClr val="accent2"/>
                </a:solidFill>
              </a:rPr>
              <a:t>)</a:t>
            </a:r>
            <a:endParaRPr lang="en-GB" sz="2000" dirty="0">
              <a:solidFill>
                <a:schemeClr val="accent2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58176E1-491B-2C46-2795-D981C45BC527}"/>
              </a:ext>
            </a:extLst>
          </p:cNvPr>
          <p:cNvSpPr txBox="1">
            <a:spLocks/>
          </p:cNvSpPr>
          <p:nvPr/>
        </p:nvSpPr>
        <p:spPr>
          <a:xfrm>
            <a:off x="2962836" y="4960033"/>
            <a:ext cx="1263705" cy="3651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9B94E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9B94E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9B94E"/>
              </a:buClr>
              <a:buFont typeface="Wingdings" pitchFamily="2" charset="2"/>
              <a:buChar char="v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9B94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err="1">
                <a:solidFill>
                  <a:schemeClr val="accent2"/>
                </a:solidFill>
              </a:rPr>
              <a:t>Enote</a:t>
            </a:r>
            <a:endParaRPr lang="en-GB" sz="2000" dirty="0">
              <a:solidFill>
                <a:schemeClr val="accent2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C9EA57C-8E77-679F-2469-9897D94C1E3B}"/>
              </a:ext>
            </a:extLst>
          </p:cNvPr>
          <p:cNvSpPr/>
          <p:nvPr/>
        </p:nvSpPr>
        <p:spPr>
          <a:xfrm>
            <a:off x="4775828" y="4403098"/>
            <a:ext cx="7039072" cy="1478997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I">
              <a:solidFill>
                <a:schemeClr val="accent2"/>
              </a:solidFill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CF6DE71C-36CD-E3D5-3FB6-B577EDCBDEFC}"/>
              </a:ext>
            </a:extLst>
          </p:cNvPr>
          <p:cNvSpPr txBox="1">
            <a:spLocks/>
          </p:cNvSpPr>
          <p:nvPr/>
        </p:nvSpPr>
        <p:spPr>
          <a:xfrm>
            <a:off x="7530915" y="6016877"/>
            <a:ext cx="1263705" cy="3651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9B94E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9B94E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9B94E"/>
              </a:buClr>
              <a:buFont typeface="Wingdings" pitchFamily="2" charset="2"/>
              <a:buChar char="v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9B94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err="1">
                <a:solidFill>
                  <a:schemeClr val="accent2"/>
                </a:solidFill>
              </a:rPr>
              <a:t>Vrednosti</a:t>
            </a:r>
            <a:endParaRPr lang="en-GB" sz="2000" dirty="0">
              <a:solidFill>
                <a:schemeClr val="accent2"/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63DAA878-C8D8-A733-6F30-3D101E7A0102}"/>
              </a:ext>
            </a:extLst>
          </p:cNvPr>
          <p:cNvSpPr txBox="1">
            <a:spLocks/>
          </p:cNvSpPr>
          <p:nvPr/>
        </p:nvSpPr>
        <p:spPr>
          <a:xfrm>
            <a:off x="802798" y="2850022"/>
            <a:ext cx="3473368" cy="2020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9B94E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9B94E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9B94E"/>
              </a:buClr>
              <a:buFont typeface="Wingdings" pitchFamily="2" charset="2"/>
              <a:buChar char="v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9B94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b="1" dirty="0"/>
              <a:t>Relacijski podatkovni model </a:t>
            </a:r>
            <a:r>
              <a:rPr lang="sl-SI" sz="2000" dirty="0"/>
              <a:t>je najbolj razširjen in priljubljen način organiziranja podatkov, vendar obstajajo tudi drugi (hierarhični, omrežni, objektni, dokumentni…).</a:t>
            </a:r>
          </a:p>
        </p:txBody>
      </p:sp>
    </p:spTree>
    <p:extLst>
      <p:ext uri="{BB962C8B-B14F-4D97-AF65-F5344CB8AC3E}">
        <p14:creationId xmlns:p14="http://schemas.microsoft.com/office/powerpoint/2010/main" val="919049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B1894B-5DB0-2391-6F6C-FA4BE475F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908FAFE-EE95-F7B8-C77B-A88B8FB128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7" y="1703081"/>
            <a:ext cx="4313138" cy="817418"/>
          </a:xfrm>
        </p:spPr>
        <p:txBody>
          <a:bodyPr>
            <a:normAutofit fontScale="90000"/>
          </a:bodyPr>
          <a:lstStyle/>
          <a:p>
            <a:pPr lvl="0"/>
            <a:r>
              <a:rPr lang="en-US" sz="3600" b="1" dirty="0" err="1">
                <a:solidFill>
                  <a:srgbClr val="ED7D31"/>
                </a:solidFill>
                <a:latin typeface="Calibri"/>
              </a:rPr>
              <a:t>Relacije</a:t>
            </a:r>
            <a:r>
              <a:rPr lang="en-US" sz="3600" b="1" dirty="0">
                <a:solidFill>
                  <a:srgbClr val="ED7D31"/>
                </a:solidFill>
                <a:latin typeface="Calibri"/>
              </a:rPr>
              <a:t> med </a:t>
            </a:r>
            <a:r>
              <a:rPr lang="en-US" sz="3600" b="1" dirty="0" err="1">
                <a:solidFill>
                  <a:srgbClr val="ED7D31"/>
                </a:solidFill>
                <a:latin typeface="Calibri"/>
              </a:rPr>
              <a:t>tabelami</a:t>
            </a:r>
            <a:endParaRPr lang="sl-SI" sz="3600" b="1" dirty="0">
              <a:solidFill>
                <a:srgbClr val="ED7D31"/>
              </a:solidFill>
              <a:latin typeface="Calibri"/>
            </a:endParaRPr>
          </a:p>
        </p:txBody>
      </p:sp>
      <p:sp>
        <p:nvSpPr>
          <p:cNvPr id="8" name="Pravokotnik 2">
            <a:extLst>
              <a:ext uri="{FF2B5EF4-FFF2-40B4-BE49-F238E27FC236}">
                <a16:creationId xmlns:a16="http://schemas.microsoft.com/office/drawing/2014/main" id="{38637D05-10F3-F922-2500-7E0838ED74C5}"/>
              </a:ext>
            </a:extLst>
          </p:cNvPr>
          <p:cNvSpPr/>
          <p:nvPr/>
        </p:nvSpPr>
        <p:spPr>
          <a:xfrm>
            <a:off x="742957" y="2770470"/>
            <a:ext cx="43131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Primer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zemljiškega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katastra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(Vir: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  <a:hlinkClick r:id="rId4"/>
              </a:rPr>
              <a:t>Geodetski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  <a:hlinkClick r:id="rId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  <a:hlinkClick r:id="rId4"/>
              </a:rPr>
              <a:t>inštitut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  <a:hlinkClick r:id="rId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  <a:hlinkClick r:id="rId4"/>
              </a:rPr>
              <a:t>Slovenije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5F714E-87A9-7727-02E8-CEFF1D5107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1443" y="0"/>
            <a:ext cx="70505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82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9665068" cy="817418"/>
          </a:xfrm>
        </p:spPr>
        <p:txBody>
          <a:bodyPr>
            <a:normAutofit/>
          </a:bodyPr>
          <a:lstStyle/>
          <a:p>
            <a:pPr lvl="0"/>
            <a:r>
              <a:rPr lang="en-US" sz="5000" b="1" dirty="0" err="1">
                <a:solidFill>
                  <a:srgbClr val="ED7D31"/>
                </a:solidFill>
                <a:latin typeface="Calibri"/>
              </a:rPr>
              <a:t>Geslovniki</a:t>
            </a:r>
            <a:r>
              <a:rPr lang="en-US" sz="5000" b="1" dirty="0">
                <a:solidFill>
                  <a:srgbClr val="ED7D31"/>
                </a:solidFill>
                <a:latin typeface="Calibri"/>
              </a:rPr>
              <a:t>, </a:t>
            </a:r>
            <a:r>
              <a:rPr lang="en-US" sz="5000" b="1" dirty="0" err="1">
                <a:solidFill>
                  <a:srgbClr val="ED7D31"/>
                </a:solidFill>
                <a:latin typeface="Calibri"/>
              </a:rPr>
              <a:t>ontologije</a:t>
            </a:r>
            <a:r>
              <a:rPr lang="en-US" sz="5000" b="1" dirty="0">
                <a:solidFill>
                  <a:srgbClr val="ED7D31"/>
                </a:solidFill>
                <a:latin typeface="Calibri"/>
              </a:rPr>
              <a:t> in </a:t>
            </a:r>
            <a:r>
              <a:rPr lang="en-US" sz="5000" b="1" dirty="0" err="1">
                <a:solidFill>
                  <a:srgbClr val="ED7D31"/>
                </a:solidFill>
                <a:latin typeface="Calibri"/>
              </a:rPr>
              <a:t>tezavri</a:t>
            </a:r>
            <a:endParaRPr lang="sl-SI" sz="5000" b="1" dirty="0">
              <a:solidFill>
                <a:srgbClr val="ED7D31"/>
              </a:solidFill>
              <a:latin typeface="Calibri"/>
            </a:endParaRP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United States and the U.S.">
            <a:extLst>
              <a:ext uri="{FF2B5EF4-FFF2-40B4-BE49-F238E27FC236}">
                <a16:creationId xmlns:a16="http://schemas.microsoft.com/office/drawing/2014/main" id="{FEDC04FB-E14C-C0A2-B1CB-EC509D35D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714" y="2414534"/>
            <a:ext cx="4548971" cy="429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388995-287C-C888-8264-FD96F1104224}"/>
              </a:ext>
            </a:extLst>
          </p:cNvPr>
          <p:cNvSpPr txBox="1"/>
          <p:nvPr/>
        </p:nvSpPr>
        <p:spPr>
          <a:xfrm>
            <a:off x="742956" y="2778405"/>
            <a:ext cx="609872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00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Priporoča se uporaba splošno priznanih in uporabljenih geslovnikov, ontologij ali tezavrov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2000" b="1" dirty="0">
                <a:solidFill>
                  <a:prstClr val="black"/>
                </a:solidFill>
                <a:latin typeface="Calibri" panose="020F0502020204030204"/>
              </a:rPr>
              <a:t>Geslovniki</a:t>
            </a:r>
            <a:r>
              <a:rPr lang="sl-SI" sz="2000" dirty="0">
                <a:solidFill>
                  <a:prstClr val="black"/>
                </a:solidFill>
                <a:latin typeface="Calibri" panose="020F0502020204030204"/>
              </a:rPr>
              <a:t> so zbirke besed in njihovih definicij, ki se uporabljajo za razumevanje njihovega pomena.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2000" b="1" dirty="0">
                <a:solidFill>
                  <a:prstClr val="black"/>
                </a:solidFill>
                <a:latin typeface="Calibri" panose="020F0502020204030204"/>
              </a:rPr>
              <a:t>Ontologije</a:t>
            </a:r>
            <a:r>
              <a:rPr lang="sl-SI" sz="2000" dirty="0">
                <a:solidFill>
                  <a:prstClr val="black"/>
                </a:solidFill>
                <a:latin typeface="Calibri" panose="020F0502020204030204"/>
              </a:rPr>
              <a:t> so formalne predstavitve znanja v neki domeni, ki opisujejo entitete, njihove lastnosti in odnose med njimi.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Tezavri</a:t>
            </a:r>
            <a:r>
              <a:rPr kumimoji="0" lang="sl-SI" sz="200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so sistematične zbirke besed, ki so organizirani glede na pomene in odnose, kot so sinonimi, antonimi in hierarhične povezave</a:t>
            </a:r>
            <a:r>
              <a:rPr kumimoji="0" lang="en-US" sz="200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n-US" sz="2000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npr</a:t>
            </a:r>
            <a:r>
              <a:rPr kumimoji="0" lang="en-US" sz="200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200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ELLST</a:t>
            </a:r>
            <a:r>
              <a:rPr kumimoji="0" lang="en-US" sz="200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sl-SI" sz="200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F54803-59B7-7265-2501-6C34032A7D09}"/>
              </a:ext>
            </a:extLst>
          </p:cNvPr>
          <p:cNvSpPr txBox="1"/>
          <p:nvPr/>
        </p:nvSpPr>
        <p:spPr>
          <a:xfrm>
            <a:off x="8045194" y="6302097"/>
            <a:ext cx="13920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Vir: </a:t>
            </a:r>
            <a:r>
              <a:rPr lang="en-US" dirty="0" err="1">
                <a:hlinkClick r:id="rId5"/>
              </a:rPr>
              <a:t>Dataedo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488102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8470389" cy="817418"/>
          </a:xfrm>
        </p:spPr>
        <p:txBody>
          <a:bodyPr>
            <a:normAutofit/>
          </a:bodyPr>
          <a:lstStyle/>
          <a:p>
            <a:pPr lvl="0"/>
            <a:r>
              <a:rPr lang="en-US" sz="5000" b="1" dirty="0">
                <a:solidFill>
                  <a:srgbClr val="ED7D31"/>
                </a:solidFill>
                <a:latin typeface="Calibri"/>
              </a:rPr>
              <a:t>P</a:t>
            </a:r>
            <a:r>
              <a:rPr lang="sl-SI" sz="5000" b="1" dirty="0" err="1">
                <a:solidFill>
                  <a:srgbClr val="ED7D31"/>
                </a:solidFill>
                <a:latin typeface="Calibri"/>
              </a:rPr>
              <a:t>oimenovanje</a:t>
            </a:r>
            <a:r>
              <a:rPr lang="sl-SI" sz="5000" b="1" dirty="0">
                <a:solidFill>
                  <a:srgbClr val="ED7D31"/>
                </a:solidFill>
                <a:latin typeface="Calibri"/>
              </a:rPr>
              <a:t> datotek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able name does matter">
            <a:extLst>
              <a:ext uri="{FF2B5EF4-FFF2-40B4-BE49-F238E27FC236}">
                <a16:creationId xmlns:a16="http://schemas.microsoft.com/office/drawing/2014/main" id="{D972B683-E1A2-9DCC-4BD0-E2509023E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287" y="2526677"/>
            <a:ext cx="5554116" cy="370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22BAF0-340D-49E7-F32B-BDA3869DF110}"/>
              </a:ext>
            </a:extLst>
          </p:cNvPr>
          <p:cNvSpPr txBox="1"/>
          <p:nvPr/>
        </p:nvSpPr>
        <p:spPr>
          <a:xfrm>
            <a:off x="6605337" y="6191197"/>
            <a:ext cx="5481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dirty="0"/>
              <a:t>Vir: </a:t>
            </a:r>
            <a:r>
              <a:rPr lang="sl-SI" dirty="0" err="1"/>
              <a:t>Piotr</a:t>
            </a:r>
            <a:r>
              <a:rPr lang="sl-SI" dirty="0"/>
              <a:t> </a:t>
            </a:r>
            <a:r>
              <a:rPr lang="sl-SI" dirty="0" err="1"/>
              <a:t>Kononow</a:t>
            </a:r>
            <a:r>
              <a:rPr lang="sl-SI" dirty="0"/>
              <a:t> (</a:t>
            </a:r>
            <a:r>
              <a:rPr lang="sl-SI" dirty="0">
                <a:hlinkClick r:id="rId5"/>
              </a:rPr>
              <a:t>Dataedo.com</a:t>
            </a:r>
            <a:r>
              <a:rPr lang="sl-SI" dirty="0"/>
              <a:t>)</a:t>
            </a:r>
            <a:endParaRPr lang="en-SI" dirty="0"/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8ED0F666-2380-B4B0-C9CC-7B4AB59509F7}"/>
              </a:ext>
            </a:extLst>
          </p:cNvPr>
          <p:cNvSpPr/>
          <p:nvPr/>
        </p:nvSpPr>
        <p:spPr>
          <a:xfrm>
            <a:off x="742956" y="2770470"/>
            <a:ext cx="586238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Ustvarite smiselna, a kratka imena.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2400" dirty="0">
                <a:solidFill>
                  <a:prstClr val="black"/>
                </a:solidFill>
                <a:latin typeface="Calibri" panose="020F0502020204030204"/>
              </a:rPr>
              <a:t>Razvrščanje datotek glede na ime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Uporaba datum</a:t>
            </a:r>
            <a:r>
              <a:rPr lang="sl-SI" sz="2400" dirty="0">
                <a:solidFill>
                  <a:prstClr val="black"/>
                </a:solidFill>
                <a:latin typeface="Calibri" panose="020F0502020204030204"/>
              </a:rPr>
              <a:t>ov v formatu LLLL-MM-DD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Uporaba pomišljajev (-) in podčrtajev (_)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2400" dirty="0">
                <a:solidFill>
                  <a:prstClr val="black"/>
                </a:solidFill>
                <a:latin typeface="Calibri" panose="020F0502020204030204"/>
              </a:rPr>
              <a:t>Izogibanje zelo dolgim imenom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3-</a:t>
            </a:r>
            <a:r>
              <a:rPr lang="sl-SI" sz="2400" dirty="0">
                <a:solidFill>
                  <a:prstClr val="black"/>
                </a:solidFill>
                <a:latin typeface="Calibri" panose="020F0502020204030204"/>
              </a:rPr>
              <a:t>črkovne končnice za specifične oznake formata datotek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2400" dirty="0">
                <a:solidFill>
                  <a:prstClr val="black"/>
                </a:solidFill>
                <a:latin typeface="Calibri" panose="020F0502020204030204"/>
              </a:rPr>
              <a:t>Upravljanje različic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l-SI" sz="2400" dirty="0">
              <a:solidFill>
                <a:prstClr val="black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l-SI" sz="2400" dirty="0">
                <a:solidFill>
                  <a:prstClr val="black"/>
                </a:solidFill>
                <a:latin typeface="Calibri" panose="020F0502020204030204"/>
              </a:rPr>
              <a:t>Vir: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  <a:hlinkClick r:id="rId6"/>
              </a:rPr>
              <a:t>UK Data Service</a:t>
            </a:r>
            <a:endParaRPr lang="sl-SI" sz="24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35874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C720BA-A652-BAFD-EC63-4B0582FA1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F2F2B6-C136-2D47-496F-1115252314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8470389" cy="817418"/>
          </a:xfrm>
        </p:spPr>
        <p:txBody>
          <a:bodyPr>
            <a:normAutofit fontScale="90000"/>
          </a:bodyPr>
          <a:lstStyle/>
          <a:p>
            <a:pPr lvl="0"/>
            <a:r>
              <a:rPr lang="en-US" sz="5000" b="1" dirty="0" err="1">
                <a:solidFill>
                  <a:srgbClr val="ED7D31"/>
                </a:solidFill>
                <a:latin typeface="Calibri"/>
              </a:rPr>
              <a:t>Procesi</a:t>
            </a:r>
            <a:r>
              <a:rPr lang="en-US" sz="5000" b="1" dirty="0">
                <a:solidFill>
                  <a:srgbClr val="ED7D31"/>
                </a:solidFill>
                <a:latin typeface="Calibri"/>
              </a:rPr>
              <a:t> </a:t>
            </a:r>
            <a:r>
              <a:rPr lang="en-US" sz="5000" b="1" dirty="0" err="1">
                <a:solidFill>
                  <a:srgbClr val="ED7D31"/>
                </a:solidFill>
                <a:latin typeface="Calibri"/>
              </a:rPr>
              <a:t>zagotavljanja</a:t>
            </a:r>
            <a:r>
              <a:rPr lang="en-US" sz="5000" b="1" dirty="0">
                <a:solidFill>
                  <a:srgbClr val="ED7D31"/>
                </a:solidFill>
                <a:latin typeface="Calibri"/>
              </a:rPr>
              <a:t> </a:t>
            </a:r>
            <a:r>
              <a:rPr lang="en-US" sz="5000" b="1" dirty="0" err="1">
                <a:solidFill>
                  <a:srgbClr val="ED7D31"/>
                </a:solidFill>
                <a:latin typeface="Calibri"/>
              </a:rPr>
              <a:t>kakovosti</a:t>
            </a:r>
            <a:r>
              <a:rPr lang="en-US" sz="5000" b="1" dirty="0">
                <a:solidFill>
                  <a:srgbClr val="ED7D31"/>
                </a:solidFill>
                <a:latin typeface="Calibri"/>
              </a:rPr>
              <a:t> v </a:t>
            </a:r>
            <a:r>
              <a:rPr lang="en-US" sz="5000" b="1" dirty="0" err="1">
                <a:solidFill>
                  <a:srgbClr val="ED7D31"/>
                </a:solidFill>
                <a:latin typeface="Calibri"/>
              </a:rPr>
              <a:t>različnih</a:t>
            </a:r>
            <a:r>
              <a:rPr lang="en-US" sz="5000" b="1" dirty="0">
                <a:solidFill>
                  <a:srgbClr val="ED7D31"/>
                </a:solidFill>
                <a:latin typeface="Calibri"/>
              </a:rPr>
              <a:t> </a:t>
            </a:r>
            <a:r>
              <a:rPr lang="en-US" sz="5000" b="1" dirty="0" err="1">
                <a:solidFill>
                  <a:srgbClr val="ED7D31"/>
                </a:solidFill>
                <a:latin typeface="Calibri"/>
              </a:rPr>
              <a:t>fazah</a:t>
            </a:r>
            <a:r>
              <a:rPr lang="en-US" sz="5000" b="1" dirty="0">
                <a:solidFill>
                  <a:srgbClr val="ED7D31"/>
                </a:solidFill>
                <a:latin typeface="Calibri"/>
              </a:rPr>
              <a:t> </a:t>
            </a:r>
            <a:r>
              <a:rPr lang="en-US" sz="5000" b="1" dirty="0" err="1">
                <a:solidFill>
                  <a:srgbClr val="ED7D31"/>
                </a:solidFill>
                <a:latin typeface="Calibri"/>
              </a:rPr>
              <a:t>raziskave</a:t>
            </a:r>
            <a:endParaRPr lang="sl-SI" sz="5000" b="1" dirty="0">
              <a:solidFill>
                <a:srgbClr val="ED7D31"/>
              </a:solidFill>
              <a:latin typeface="Calibri"/>
            </a:endParaRP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5C2805AD-09AD-A1DB-A648-5B0A4DFE5693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6564F232-0AF2-9E21-8431-4EEB398530CA}"/>
              </a:ext>
            </a:extLst>
          </p:cNvPr>
          <p:cNvSpPr/>
          <p:nvPr/>
        </p:nvSpPr>
        <p:spPr>
          <a:xfrm>
            <a:off x="742956" y="2770470"/>
            <a:ext cx="1101361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Tekom </a:t>
            </a:r>
            <a:r>
              <a:rPr kumimoji="0" lang="sl-S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zbiranja podatkov 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(kalibracija, število meritev, standardizacija metod, uporaba sistemov za računalniško podprto zbiranje podatkov…)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 </a:t>
            </a:r>
            <a:r>
              <a:rPr kumimoji="0" lang="sl-S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vnašanju podatkov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in </a:t>
            </a: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digitizaciji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(pravila preverjanja veljavnosti, </a:t>
            </a:r>
            <a:r>
              <a:rPr lang="sl-SI" sz="2000" dirty="0">
                <a:solidFill>
                  <a:prstClr val="black"/>
                </a:solidFill>
                <a:latin typeface="Calibri" panose="020F0502020204030204"/>
              </a:rPr>
              <a:t>vmesniki 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 vnos podatkov, uporaba nadzorovanih besednjakov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kodnih seznamov za zmanjšanje ročnega vnosa podatkov</a:t>
            </a:r>
            <a:r>
              <a:rPr lang="sl-SI" sz="2000" dirty="0">
                <a:solidFill>
                  <a:prstClr val="black"/>
                </a:solidFill>
                <a:latin typeface="Calibri" panose="020F0502020204030204"/>
              </a:rPr>
              <a:t>, podrobno označevanje imen spremenljivk, oblikovanje spremna dokumentacija o podatkih…)</a:t>
            </a:r>
          </a:p>
          <a:p>
            <a:pPr marL="457200" marR="0" lvl="0" indent="-4572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2000" b="1" dirty="0">
                <a:solidFill>
                  <a:prstClr val="black"/>
                </a:solidFill>
                <a:latin typeface="Calibri" panose="020F0502020204030204"/>
              </a:rPr>
              <a:t>Preverjanje podatkov</a:t>
            </a:r>
            <a:r>
              <a:rPr lang="sl-SI" sz="2000" dirty="0">
                <a:solidFill>
                  <a:prstClr val="black"/>
                </a:solidFill>
                <a:latin typeface="Calibri" panose="020F0502020204030204"/>
              </a:rPr>
              <a:t> (kodiranje in vrednosti izven razpona, popolnost podatkov, dodajanje oznak spremenljivk in vrednosti, preverjanje naključnih vzorcev, dvojni vnos podatkov, statistične analize, strokovni pregled…)</a:t>
            </a: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sl-SI" sz="2000" dirty="0">
                <a:solidFill>
                  <a:prstClr val="black"/>
                </a:solidFill>
                <a:latin typeface="Calibri" panose="020F0502020204030204"/>
              </a:rPr>
              <a:t>Zagotavljanje </a:t>
            </a:r>
            <a:r>
              <a:rPr lang="sl-SI" sz="2000" b="1" dirty="0">
                <a:solidFill>
                  <a:prstClr val="black"/>
                </a:solidFill>
                <a:latin typeface="Calibri" panose="020F0502020204030204"/>
              </a:rPr>
              <a:t>avtentičnosti </a:t>
            </a:r>
            <a:r>
              <a:rPr lang="sl-SI" sz="2000" dirty="0">
                <a:solidFill>
                  <a:prstClr val="black"/>
                </a:solidFill>
                <a:latin typeface="Calibri" panose="020F0502020204030204"/>
              </a:rPr>
              <a:t>(hranjenje ene glavne datoteke, dodelitev odgovornosti eni osebi, ureditev dostopa </a:t>
            </a:r>
            <a:r>
              <a:rPr lang="sl-SI" sz="2000" b="1" dirty="0">
                <a:solidFill>
                  <a:prstClr val="black"/>
                </a:solidFill>
              </a:rPr>
              <a:t>avtentičnosti </a:t>
            </a:r>
            <a:r>
              <a:rPr lang="sl-SI" sz="2000" dirty="0">
                <a:solidFill>
                  <a:prstClr val="black"/>
                </a:solidFill>
                <a:latin typeface="Calibri" panose="020F0502020204030204"/>
              </a:rPr>
              <a:t>o različic podatkovnih datotek, ohranitev starih datotek, redno arhiviranje, razviti postopki za uničenje datotek)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endParaRPr lang="sl-SI" sz="2000" dirty="0">
              <a:solidFill>
                <a:prstClr val="black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l-SI" sz="2000" dirty="0">
                <a:solidFill>
                  <a:prstClr val="black"/>
                </a:solidFill>
                <a:latin typeface="Calibri" panose="020F0502020204030204"/>
              </a:rPr>
              <a:t>Vir: </a:t>
            </a:r>
            <a:r>
              <a:rPr lang="sl-SI" sz="2000" dirty="0" err="1">
                <a:solidFill>
                  <a:prstClr val="black"/>
                </a:solidFill>
                <a:latin typeface="Calibri" panose="020F0502020204030204"/>
                <a:hlinkClick r:id="rId5"/>
              </a:rPr>
              <a:t>Service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dirty="0">
                <a:hlinkClick r:id="rId5"/>
              </a:rPr>
              <a:t>Quality — UK Data Service</a:t>
            </a:r>
            <a:endParaRPr lang="sl-SI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5055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8470389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dirty="0">
                <a:solidFill>
                  <a:srgbClr val="ED7D31"/>
                </a:solidFill>
                <a:latin typeface="Calibri"/>
              </a:rPr>
              <a:t>Vsebina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endParaRPr lang="sl-SI" sz="1050" dirty="0"/>
          </a:p>
          <a:p>
            <a:pPr lvl="1"/>
            <a:endParaRPr lang="sl-SI" sz="2400" dirty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endParaRPr lang="sl-SI" sz="2400" dirty="0"/>
          </a:p>
          <a:p>
            <a:pPr marL="342900" indent="-342900">
              <a:buFontTx/>
              <a:buChar char="-"/>
            </a:pPr>
            <a:endParaRPr lang="sl-SI" sz="2400" dirty="0"/>
          </a:p>
          <a:p>
            <a:endParaRPr lang="sl-SI" sz="2400" dirty="0"/>
          </a:p>
          <a:p>
            <a:endParaRPr lang="sl-SI" sz="2400" dirty="0"/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624EABF5-3A0D-4DAB-A7D8-55B3F221EF92}"/>
              </a:ext>
            </a:extLst>
          </p:cNvPr>
          <p:cNvSpPr/>
          <p:nvPr/>
        </p:nvSpPr>
        <p:spPr>
          <a:xfrm>
            <a:off x="742957" y="2770470"/>
            <a:ext cx="514674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000" dirty="0"/>
              <a:t>Pregled obstoječih podatkov</a:t>
            </a:r>
            <a:r>
              <a:rPr lang="en-US" sz="2000" dirty="0"/>
              <a:t> in o</a:t>
            </a:r>
            <a:r>
              <a:rPr lang="sl-SI" sz="2000" dirty="0"/>
              <a:t>cena možne uporabe sekundarnih podatkov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000" dirty="0"/>
              <a:t>Izbira metod, instrumentov, predvideni dobljeni podatki, parametri meritev in ocena kakovosti podatkov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000" dirty="0"/>
              <a:t>Ustvarjanje metapodatkov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000" dirty="0"/>
              <a:t>Provenienca in opis podatkov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000" dirty="0"/>
              <a:t>Načrtovanje obdelave podatkov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000" dirty="0"/>
              <a:t>Predelava surovih podatkov</a:t>
            </a:r>
          </a:p>
          <a:p>
            <a:endParaRPr lang="en-US" sz="2000" dirty="0"/>
          </a:p>
        </p:txBody>
      </p:sp>
      <p:pic>
        <p:nvPicPr>
          <p:cNvPr id="5122" name="Picture 2" descr="Data vs Metadata #2">
            <a:extLst>
              <a:ext uri="{FF2B5EF4-FFF2-40B4-BE49-F238E27FC236}">
                <a16:creationId xmlns:a16="http://schemas.microsoft.com/office/drawing/2014/main" id="{940E947E-E021-9B87-A49F-E2CD0EA76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99" y="2179711"/>
            <a:ext cx="5001491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41C2F2-FE5F-AD8E-4B46-8420450AF13D}"/>
              </a:ext>
            </a:extLst>
          </p:cNvPr>
          <p:cNvSpPr txBox="1"/>
          <p:nvPr/>
        </p:nvSpPr>
        <p:spPr>
          <a:xfrm>
            <a:off x="5889699" y="5624266"/>
            <a:ext cx="18905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Vir: </a:t>
            </a:r>
            <a:r>
              <a:rPr lang="en-US" dirty="0">
                <a:hlinkClick r:id="rId5"/>
              </a:rPr>
              <a:t>Dataedo.com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570376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10113303" cy="817418"/>
          </a:xfrm>
        </p:spPr>
        <p:txBody>
          <a:bodyPr>
            <a:normAutofit/>
          </a:bodyPr>
          <a:lstStyle/>
          <a:p>
            <a:pPr lvl="0"/>
            <a:r>
              <a:rPr lang="en-US" sz="5000" b="1" dirty="0">
                <a:solidFill>
                  <a:srgbClr val="ED7D31"/>
                </a:solidFill>
                <a:latin typeface="Calibri"/>
              </a:rPr>
              <a:t>2. </a:t>
            </a:r>
            <a:r>
              <a:rPr lang="en-US" sz="5000" b="1" dirty="0" err="1">
                <a:solidFill>
                  <a:srgbClr val="ED7D31"/>
                </a:solidFill>
                <a:latin typeface="Calibri"/>
              </a:rPr>
              <a:t>Dokumentacija</a:t>
            </a:r>
            <a:r>
              <a:rPr lang="en-US" sz="5000" b="1" dirty="0">
                <a:solidFill>
                  <a:srgbClr val="ED7D31"/>
                </a:solidFill>
                <a:latin typeface="Calibri"/>
              </a:rPr>
              <a:t> in </a:t>
            </a:r>
            <a:r>
              <a:rPr lang="en-US" sz="5000" b="1" dirty="0" err="1">
                <a:solidFill>
                  <a:srgbClr val="ED7D31"/>
                </a:solidFill>
                <a:latin typeface="Calibri"/>
              </a:rPr>
              <a:t>metapodatki</a:t>
            </a:r>
            <a:endParaRPr lang="sl-SI" sz="5000" b="1" dirty="0">
              <a:solidFill>
                <a:srgbClr val="ED7D31"/>
              </a:solidFill>
              <a:latin typeface="Calibri"/>
            </a:endParaRP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624EABF5-3A0D-4DAB-A7D8-55B3F221EF92}"/>
              </a:ext>
            </a:extLst>
          </p:cNvPr>
          <p:cNvSpPr/>
          <p:nvPr/>
        </p:nvSpPr>
        <p:spPr>
          <a:xfrm>
            <a:off x="742956" y="2770470"/>
            <a:ext cx="1051860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sl-S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Dokumentacija raziskave </a:t>
            </a:r>
            <a:r>
              <a:rPr kumimoji="0" lang="sl-SI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vključuje podrobnosti o uporabljeni metodologiji, analitičnih in postopkovnih informacijah, definicijah spremenljivk, slovarjih, enotah merjenja, predpostavkah ter formatu in vrsti datotek podatkov.</a:t>
            </a:r>
            <a:endParaRPr lang="sl-SI" sz="2000" b="1" dirty="0">
              <a:solidFill>
                <a:prstClr val="black"/>
              </a:solidFill>
              <a:latin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l-SI" sz="2000" b="1" dirty="0">
                <a:solidFill>
                  <a:prstClr val="black"/>
                </a:solidFill>
                <a:latin typeface="Calibri" panose="020F0502020204030204"/>
              </a:rPr>
              <a:t>Metapodatki </a:t>
            </a:r>
            <a:r>
              <a:rPr lang="sl-SI" sz="2000" dirty="0">
                <a:solidFill>
                  <a:prstClr val="black"/>
                </a:solidFill>
              </a:rPr>
              <a:t>lahko nastanejo avtomatsko ali pa se jih pripravi z ročnim beleženjem informacij; za pripravo metapodatkov se uporabljajo tudi obstoječi viri.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sl-SI" sz="2000" b="1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Metapodatkovna</a:t>
            </a:r>
            <a:r>
              <a:rPr kumimoji="0" lang="sl-SI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shema </a:t>
            </a:r>
            <a:r>
              <a:rPr kumimoji="0" lang="sl-SI" sz="200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je niz pravil in smernic, ki določajo strukturo metapodatkov, njihove elemente in povezave med njimi</a:t>
            </a:r>
            <a:r>
              <a:rPr lang="sl-SI" sz="2000" dirty="0">
                <a:solidFill>
                  <a:prstClr val="black"/>
                </a:solidFill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sl-SI" sz="2000" b="1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Metapodatkovni</a:t>
            </a:r>
            <a:r>
              <a:rPr kumimoji="0" lang="sl-SI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standard </a:t>
            </a:r>
            <a:r>
              <a:rPr kumimoji="0" lang="sl-SI" sz="200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je </a:t>
            </a:r>
            <a:r>
              <a:rPr kumimoji="0" lang="sl-SI" sz="2000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metapod</a:t>
            </a:r>
            <a:r>
              <a:rPr lang="sl-SI" sz="2000" dirty="0" err="1">
                <a:solidFill>
                  <a:prstClr val="black"/>
                </a:solidFill>
              </a:rPr>
              <a:t>atkovna</a:t>
            </a:r>
            <a:r>
              <a:rPr lang="sl-SI" sz="2000" dirty="0">
                <a:solidFill>
                  <a:prstClr val="black"/>
                </a:solidFill>
              </a:rPr>
              <a:t> shema, ki je navadno tudi mednarodno </a:t>
            </a:r>
            <a:r>
              <a:rPr lang="sl-SI" sz="2000" dirty="0" err="1">
                <a:solidFill>
                  <a:prstClr val="black"/>
                </a:solidFill>
              </a:rPr>
              <a:t>preverjenja</a:t>
            </a:r>
            <a:r>
              <a:rPr lang="sl-SI" sz="2000" dirty="0">
                <a:solidFill>
                  <a:prstClr val="black"/>
                </a:solidFill>
              </a:rPr>
              <a:t> in potrjena s strani pristojne organizacije.</a:t>
            </a:r>
            <a:endParaRPr lang="en-US" sz="2000" dirty="0">
              <a:solidFill>
                <a:prstClr val="black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sl-SI" sz="2000" dirty="0">
                <a:solidFill>
                  <a:prstClr val="black"/>
                </a:solidFill>
              </a:rPr>
              <a:t>Splošne sheme</a:t>
            </a:r>
            <a:r>
              <a:rPr lang="en-US" sz="2000" dirty="0">
                <a:solidFill>
                  <a:prstClr val="black"/>
                </a:solidFill>
              </a:rPr>
              <a:t> oz. </a:t>
            </a:r>
            <a:r>
              <a:rPr lang="en-US" sz="2000" dirty="0" err="1">
                <a:solidFill>
                  <a:prstClr val="black"/>
                </a:solidFill>
              </a:rPr>
              <a:t>standardi</a:t>
            </a:r>
            <a:r>
              <a:rPr lang="sl-SI" sz="2000" dirty="0">
                <a:solidFill>
                  <a:prstClr val="black"/>
                </a:solidFill>
              </a:rPr>
              <a:t> (npr. Dublin </a:t>
            </a:r>
            <a:r>
              <a:rPr lang="sl-SI" sz="2000" dirty="0" err="1">
                <a:solidFill>
                  <a:prstClr val="black"/>
                </a:solidFill>
              </a:rPr>
              <a:t>Core</a:t>
            </a:r>
            <a:r>
              <a:rPr lang="sl-SI" sz="2000" dirty="0">
                <a:solidFill>
                  <a:prstClr val="black"/>
                </a:solidFill>
              </a:rPr>
              <a:t>)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sl-SI" sz="2000" dirty="0">
                <a:solidFill>
                  <a:prstClr val="black"/>
                </a:solidFill>
              </a:rPr>
              <a:t>Področno specifične sheme </a:t>
            </a:r>
            <a:r>
              <a:rPr lang="en-US" sz="2000" dirty="0">
                <a:solidFill>
                  <a:prstClr val="black"/>
                </a:solidFill>
              </a:rPr>
              <a:t>oz. </a:t>
            </a:r>
            <a:r>
              <a:rPr lang="en-US" sz="2000" dirty="0" err="1">
                <a:solidFill>
                  <a:prstClr val="black"/>
                </a:solidFill>
              </a:rPr>
              <a:t>standardi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sl-SI" sz="2000" dirty="0">
                <a:solidFill>
                  <a:prstClr val="black"/>
                </a:solidFill>
              </a:rPr>
              <a:t>(npr. DDI)</a:t>
            </a:r>
          </a:p>
          <a:p>
            <a:pPr lvl="1">
              <a:defRPr/>
            </a:pPr>
            <a:r>
              <a:rPr lang="sl-SI" sz="2000" dirty="0">
                <a:solidFill>
                  <a:prstClr val="black"/>
                </a:solidFill>
                <a:sym typeface="Wingdings" panose="05000000000000000000" pitchFamily="2" charset="2"/>
              </a:rPr>
              <a:t> </a:t>
            </a:r>
            <a:r>
              <a:rPr kumimoji="0" lang="sl-SI" sz="200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Imenik </a:t>
            </a:r>
            <a:r>
              <a:rPr kumimoji="0" lang="sl-SI" sz="2000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metapodatkovni</a:t>
            </a:r>
            <a:r>
              <a:rPr lang="sl-SI" sz="2000" dirty="0" err="1">
                <a:solidFill>
                  <a:prstClr val="black"/>
                </a:solidFill>
              </a:rPr>
              <a:t>h</a:t>
            </a:r>
            <a:r>
              <a:rPr lang="sl-SI" sz="2000" dirty="0">
                <a:solidFill>
                  <a:prstClr val="black"/>
                </a:solidFill>
              </a:rPr>
              <a:t> standardov </a:t>
            </a:r>
            <a:r>
              <a:rPr lang="sl-SI" sz="2000" dirty="0">
                <a:solidFill>
                  <a:prstClr val="black"/>
                </a:solidFill>
                <a:hlinkClick r:id="rId4"/>
              </a:rPr>
              <a:t>RDA </a:t>
            </a:r>
            <a:r>
              <a:rPr lang="sl-SI" sz="2000" dirty="0" err="1">
                <a:solidFill>
                  <a:prstClr val="black"/>
                </a:solidFill>
                <a:hlinkClick r:id="rId4"/>
              </a:rPr>
              <a:t>Metadata</a:t>
            </a:r>
            <a:r>
              <a:rPr lang="sl-SI" sz="2000" dirty="0">
                <a:solidFill>
                  <a:prstClr val="black"/>
                </a:solidFill>
                <a:hlinkClick r:id="rId4"/>
              </a:rPr>
              <a:t> </a:t>
            </a:r>
            <a:r>
              <a:rPr lang="sl-SI" sz="2000" dirty="0" err="1">
                <a:solidFill>
                  <a:prstClr val="black"/>
                </a:solidFill>
                <a:hlinkClick r:id="rId4"/>
              </a:rPr>
              <a:t>Standards</a:t>
            </a:r>
            <a:r>
              <a:rPr lang="sl-SI" sz="2000" dirty="0">
                <a:solidFill>
                  <a:prstClr val="black"/>
                </a:solidFill>
                <a:hlinkClick r:id="rId4"/>
              </a:rPr>
              <a:t> </a:t>
            </a:r>
            <a:r>
              <a:rPr lang="sl-SI" sz="2000" dirty="0" err="1">
                <a:solidFill>
                  <a:prstClr val="black"/>
                </a:solidFill>
                <a:hlinkClick r:id="rId4"/>
              </a:rPr>
              <a:t>Directory</a:t>
            </a:r>
            <a:endParaRPr kumimoji="0" lang="sl-SI" sz="200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sl-SI" sz="20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52485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9435760" cy="817418"/>
          </a:xfrm>
        </p:spPr>
        <p:txBody>
          <a:bodyPr>
            <a:noAutofit/>
          </a:bodyPr>
          <a:lstStyle/>
          <a:p>
            <a:pPr lvl="0"/>
            <a:r>
              <a:rPr lang="sl-SI" sz="4000" b="1" dirty="0">
                <a:solidFill>
                  <a:srgbClr val="ED7D31"/>
                </a:solidFill>
                <a:latin typeface="Calibri"/>
              </a:rPr>
              <a:t>Splošne sheme in standardi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7555F63-34CA-9771-C707-41BD7E834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6" y="2488704"/>
            <a:ext cx="8410251" cy="33701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SI" altLang="en-SI" sz="2400" b="1" i="0" u="none" strike="noStrike" cap="none" normalizeH="0" baseline="0" dirty="0">
                <a:ln>
                  <a:noFill/>
                </a:ln>
                <a:solidFill>
                  <a:srgbClr val="428BCA"/>
                </a:solidFill>
                <a:effectLst/>
                <a:hlinkClick r:id="rId5"/>
              </a:rPr>
              <a:t>CERIF (Common European Research Information Format)</a:t>
            </a:r>
            <a:endParaRPr kumimoji="0" lang="sl-SI" altLang="en-SI" sz="24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</a:endParaRPr>
          </a:p>
          <a:p>
            <a:pPr marL="342900" marR="0" lvl="0" indent="-34290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SI" altLang="en-SI" sz="2400" b="1" i="0" u="none" strike="noStrike" cap="none" normalizeH="0" baseline="0" dirty="0">
                <a:ln>
                  <a:noFill/>
                </a:ln>
                <a:solidFill>
                  <a:srgbClr val="428BCA"/>
                </a:solidFill>
                <a:effectLst/>
                <a:hlinkClick r:id="rId6"/>
              </a:rPr>
              <a:t>Data Package</a:t>
            </a:r>
            <a:endParaRPr kumimoji="0" lang="en-SI" altLang="en-SI" sz="2400" b="1" i="0" u="none" strike="noStrike" cap="none" normalizeH="0" baseline="0" dirty="0">
              <a:ln>
                <a:noFill/>
              </a:ln>
              <a:solidFill>
                <a:srgbClr val="2C3E50"/>
              </a:solidFill>
              <a:effectLst/>
            </a:endParaRPr>
          </a:p>
          <a:p>
            <a:pPr marL="342900" marR="0" lvl="0" indent="-34290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SI" altLang="en-SI" sz="2400" b="1" i="0" u="none" strike="noStrike" cap="none" normalizeH="0" baseline="0" dirty="0" err="1">
                <a:ln>
                  <a:noFill/>
                </a:ln>
                <a:solidFill>
                  <a:srgbClr val="428BCA"/>
                </a:solidFill>
                <a:effectLst/>
                <a:hlinkClick r:id="rId7"/>
              </a:rPr>
              <a:t>DataCite</a:t>
            </a:r>
            <a:r>
              <a:rPr kumimoji="0" lang="en-SI" altLang="en-SI" sz="2400" b="1" i="0" u="none" strike="noStrike" cap="none" normalizeH="0" baseline="0" dirty="0">
                <a:ln>
                  <a:noFill/>
                </a:ln>
                <a:solidFill>
                  <a:srgbClr val="428BCA"/>
                </a:solidFill>
                <a:effectLst/>
                <a:hlinkClick r:id="rId7"/>
              </a:rPr>
              <a:t> Metadata Schema</a:t>
            </a:r>
            <a:r>
              <a:rPr kumimoji="0" lang="en-SI" altLang="en-SI" sz="2400" b="1" i="0" u="none" strike="noStrike" cap="none" normalizeH="0" baseline="0" dirty="0">
                <a:ln>
                  <a:noFill/>
                </a:ln>
                <a:solidFill>
                  <a:srgbClr val="2C3E50"/>
                </a:solidFill>
                <a:effectLst/>
              </a:rPr>
              <a:t> </a:t>
            </a:r>
            <a:r>
              <a:rPr lang="en-SI" altLang="en-SI" sz="2400" dirty="0">
                <a:solidFill>
                  <a:srgbClr val="333333"/>
                </a:solidFill>
              </a:rPr>
              <a:t> </a:t>
            </a:r>
            <a:endParaRPr lang="sl-SI" altLang="en-SI" sz="2400" dirty="0">
              <a:solidFill>
                <a:srgbClr val="333333"/>
              </a:solidFill>
            </a:endParaRPr>
          </a:p>
          <a:p>
            <a:pPr marL="342900" marR="0" lvl="0" indent="-34290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SI" altLang="en-SI" sz="2400" b="1" i="0" u="none" strike="noStrike" cap="none" normalizeH="0" baseline="0" dirty="0">
                <a:ln>
                  <a:noFill/>
                </a:ln>
                <a:solidFill>
                  <a:srgbClr val="428BCA"/>
                </a:solidFill>
                <a:effectLst/>
                <a:hlinkClick r:id="rId8"/>
              </a:rPr>
              <a:t>Dublin Core</a:t>
            </a:r>
            <a:r>
              <a:rPr kumimoji="0" lang="en-SI" altLang="en-SI" sz="2400" b="1" i="0" u="none" strike="noStrike" cap="none" normalizeH="0" baseline="0" dirty="0">
                <a:ln>
                  <a:noFill/>
                </a:ln>
                <a:solidFill>
                  <a:srgbClr val="2C3E50"/>
                </a:solidFill>
                <a:effectLst/>
              </a:rPr>
              <a:t> </a:t>
            </a:r>
            <a:endParaRPr lang="sl-SI" altLang="en-SI" sz="2400" b="1" dirty="0">
              <a:solidFill>
                <a:srgbClr val="2C3E50"/>
              </a:solidFill>
            </a:endParaRPr>
          </a:p>
          <a:p>
            <a:pPr marL="342900" marR="0" lvl="0" indent="-34290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SI" altLang="en-SI" sz="2400" b="1" i="0" u="none" strike="noStrike" cap="none" normalizeH="0" baseline="0" dirty="0">
                <a:ln>
                  <a:noFill/>
                </a:ln>
                <a:solidFill>
                  <a:srgbClr val="428BCA"/>
                </a:solidFill>
                <a:effectLst/>
                <a:hlinkClick r:id="rId9"/>
              </a:rPr>
              <a:t>MODS (Metadata Object Description Schema)</a:t>
            </a:r>
            <a:r>
              <a:rPr kumimoji="0" lang="en-SI" altLang="en-SI" sz="2400" b="1" i="0" u="none" strike="noStrike" cap="none" normalizeH="0" baseline="0" dirty="0">
                <a:ln>
                  <a:noFill/>
                </a:ln>
                <a:solidFill>
                  <a:srgbClr val="2C3E50"/>
                </a:solidFill>
                <a:effectLst/>
              </a:rPr>
              <a:t> </a:t>
            </a:r>
            <a:r>
              <a:rPr kumimoji="0" lang="en-SI" altLang="en-SI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hlinkClick r:id="rId10"/>
              </a:rPr>
              <a:t> </a:t>
            </a:r>
            <a:endParaRPr kumimoji="0" lang="sl-SI" altLang="en-SI" sz="24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</a:endParaRPr>
          </a:p>
          <a:p>
            <a:pPr marL="342900" marR="0" lvl="0" indent="-34290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SI" altLang="en-SI" sz="2400" b="1" i="0" u="none" strike="noStrike" cap="none" normalizeH="0" baseline="0" dirty="0">
                <a:ln>
                  <a:noFill/>
                </a:ln>
                <a:solidFill>
                  <a:srgbClr val="428BCA"/>
                </a:solidFill>
                <a:effectLst/>
                <a:hlinkClick r:id="rId11"/>
              </a:rPr>
              <a:t>OAI-ORE (Open Archives Initiative Object Reuse and Exchange)</a:t>
            </a:r>
            <a:endParaRPr lang="sl-SI" altLang="en-SI" sz="2400" b="1" dirty="0">
              <a:solidFill>
                <a:srgbClr val="428BCA"/>
              </a:solidFill>
            </a:endParaRPr>
          </a:p>
          <a:p>
            <a:pPr marL="342900" marR="0" lvl="0" indent="-34290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SI" altLang="en-SI" sz="2400" b="1" i="0" u="none" strike="noStrike" cap="none" normalizeH="0" baseline="0" dirty="0">
                <a:ln>
                  <a:noFill/>
                </a:ln>
                <a:solidFill>
                  <a:srgbClr val="428BCA"/>
                </a:solidFill>
                <a:effectLst/>
                <a:hlinkClick r:id="rId12"/>
              </a:rPr>
              <a:t>Repository-Developed Metadata Schemas</a:t>
            </a:r>
            <a:r>
              <a:rPr kumimoji="0" lang="en-SI" altLang="en-SI" sz="2400" b="1" i="0" u="none" strike="noStrike" cap="none" normalizeH="0" baseline="0" dirty="0">
                <a:ln>
                  <a:noFill/>
                </a:ln>
                <a:solidFill>
                  <a:srgbClr val="2C3E50"/>
                </a:solidFill>
                <a:effectLst/>
              </a:rPr>
              <a:t> </a:t>
            </a:r>
            <a:endParaRPr kumimoji="0" lang="sl-SI" altLang="en-SI" sz="2400" b="1" i="0" u="none" strike="noStrike" cap="none" normalizeH="0" baseline="0" dirty="0">
              <a:ln>
                <a:noFill/>
              </a:ln>
              <a:solidFill>
                <a:srgbClr val="2C3E50"/>
              </a:solidFill>
              <a:effectLst/>
            </a:endParaRPr>
          </a:p>
          <a:p>
            <a:pPr marL="342900" marR="0" lvl="0" indent="-34290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l-SI" altLang="en-SI" sz="2400" b="1" dirty="0">
                <a:solidFill>
                  <a:srgbClr val="2C3E50"/>
                </a:solidFill>
              </a:rPr>
              <a:t>...</a:t>
            </a:r>
            <a:endParaRPr kumimoji="0" lang="sl-SI" altLang="en-SI" sz="2400" b="1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</a:endParaRPr>
          </a:p>
          <a:p>
            <a:pPr marL="342900" marR="0" lvl="0" indent="-34290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sl-SI" altLang="en-SI" sz="2400" b="1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46897C-EF8E-1C6F-3578-7B9A8A4D47DA}"/>
              </a:ext>
            </a:extLst>
          </p:cNvPr>
          <p:cNvSpPr/>
          <p:nvPr/>
        </p:nvSpPr>
        <p:spPr>
          <a:xfrm>
            <a:off x="604667" y="3680772"/>
            <a:ext cx="8548539" cy="73882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839646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5A1EF3-DB88-8F21-3FB3-461A9CB4DC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9DFB8D-31E8-0030-2F45-D609F7FD2A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Dublin </a:t>
            </a:r>
            <a:r>
              <a:rPr lang="sl-SI" dirty="0" err="1"/>
              <a:t>Core</a:t>
            </a:r>
            <a:endParaRPr lang="en-S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E60385-3521-A1D6-BB8A-7858FB4C442E}"/>
              </a:ext>
            </a:extLst>
          </p:cNvPr>
          <p:cNvSpPr>
            <a:spLocks noGrp="1"/>
          </p:cNvSpPr>
          <p:nvPr>
            <p:ph idx="2"/>
          </p:nvPr>
        </p:nvSpPr>
        <p:spPr/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Splošni standard metapodatkov, ki se lahko uporablja in prilagaja za različne vrste vsebin, vključno z dokumenti, slikami, spletnimi stranmi, idr.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2400" dirty="0">
                <a:solidFill>
                  <a:prstClr val="black"/>
                </a:solidFill>
                <a:latin typeface="Calibri" panose="020F0502020204030204"/>
              </a:rPr>
              <a:t>Ključni elementi: </a:t>
            </a:r>
            <a:r>
              <a:rPr lang="sl-SI" sz="2400" b="1" dirty="0">
                <a:solidFill>
                  <a:prstClr val="black"/>
                </a:solidFill>
                <a:latin typeface="Calibri" panose="020F0502020204030204"/>
              </a:rPr>
              <a:t>Naslov, Avtor, Tema, Opis, Založnik, Sodelujoči, Datum, Vrsta, Tip, Format, Identifikator, Vir, Jezik, Razmerja, Pokritost, Pravice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SI" sz="2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5629E12-FB52-3F6E-9E59-309231922E29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sl-SI" dirty="0" err="1"/>
              <a:t>DataCite</a:t>
            </a:r>
            <a:endParaRPr lang="en-SI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C9B4209-2E59-CDCF-11FE-61F66F94DB45}"/>
              </a:ext>
            </a:extLst>
          </p:cNvPr>
          <p:cNvSpPr>
            <a:spLocks noGrp="1"/>
          </p:cNvSpPr>
          <p:nvPr>
            <p:ph idx="4"/>
          </p:nvPr>
        </p:nvSpPr>
        <p:spPr>
          <a:xfrm>
            <a:off x="6172199" y="2505071"/>
            <a:ext cx="5453743" cy="3684583"/>
          </a:xfrm>
        </p:spPr>
        <p:txBody>
          <a:bodyPr>
            <a:noAutofit/>
          </a:bodyPr>
          <a:lstStyle/>
          <a:p>
            <a:r>
              <a:rPr lang="sl-SI" sz="2400" dirty="0"/>
              <a:t>Standard posebej zasnovan za citiranje raziskovalnih podatkov</a:t>
            </a:r>
          </a:p>
          <a:p>
            <a:r>
              <a:rPr lang="sl-SI" sz="2400" dirty="0"/>
              <a:t>Ponuja način opisa podatkovnih nizov omogoča enostavno odkrivanje, dostopanje in citiranje podatkov. </a:t>
            </a:r>
          </a:p>
          <a:p>
            <a:r>
              <a:rPr lang="en-US" sz="2400" dirty="0"/>
              <a:t>E</a:t>
            </a:r>
            <a:r>
              <a:rPr lang="sl-SI" sz="2400" dirty="0" err="1"/>
              <a:t>lementi</a:t>
            </a:r>
            <a:r>
              <a:rPr lang="sl-SI" sz="2400" dirty="0"/>
              <a:t>: </a:t>
            </a:r>
            <a:r>
              <a:rPr lang="sl-SI" sz="2400" b="1" dirty="0"/>
              <a:t>Identifikator (DOI), Naslov, Avtor, Založnik, </a:t>
            </a:r>
            <a:r>
              <a:rPr lang="en-US" sz="2400" b="1" dirty="0"/>
              <a:t>Datum </a:t>
            </a:r>
            <a:r>
              <a:rPr lang="en-US" sz="2400" b="1" dirty="0" err="1"/>
              <a:t>izdaje</a:t>
            </a:r>
            <a:r>
              <a:rPr lang="sl-SI" sz="2400" b="1" dirty="0"/>
              <a:t>, </a:t>
            </a:r>
            <a:r>
              <a:rPr lang="en-US" sz="2400" b="1" dirty="0" err="1"/>
              <a:t>Področje</a:t>
            </a:r>
            <a:r>
              <a:rPr lang="en-US" sz="2400" b="1" dirty="0"/>
              <a:t>, </a:t>
            </a:r>
            <a:r>
              <a:rPr lang="en-US" sz="2400" b="1" dirty="0" err="1"/>
              <a:t>Sodelavci</a:t>
            </a:r>
            <a:r>
              <a:rPr lang="en-US" sz="2400" b="1" dirty="0"/>
              <a:t>, Datum, </a:t>
            </a:r>
            <a:r>
              <a:rPr lang="en-US" sz="2400" b="1" dirty="0" err="1"/>
              <a:t>Jezik</a:t>
            </a:r>
            <a:r>
              <a:rPr lang="en-US" sz="2400" b="1" dirty="0"/>
              <a:t>, Tip </a:t>
            </a:r>
            <a:r>
              <a:rPr lang="en-US" sz="2400" b="1" dirty="0" err="1"/>
              <a:t>vira</a:t>
            </a:r>
            <a:r>
              <a:rPr lang="en-US" sz="2400" b="1" dirty="0"/>
              <a:t>, </a:t>
            </a:r>
            <a:r>
              <a:rPr lang="en-US" sz="2400" b="1" dirty="0" err="1"/>
              <a:t>Povezani</a:t>
            </a:r>
            <a:r>
              <a:rPr lang="en-US" sz="2400" b="1" dirty="0"/>
              <a:t> </a:t>
            </a:r>
            <a:r>
              <a:rPr lang="en-US" sz="2400" b="1" dirty="0" err="1"/>
              <a:t>identifikatorji</a:t>
            </a:r>
            <a:r>
              <a:rPr lang="en-US" sz="2400" b="1" dirty="0"/>
              <a:t>, </a:t>
            </a:r>
            <a:r>
              <a:rPr lang="en-US" sz="2400" b="1" dirty="0" err="1"/>
              <a:t>Velikost</a:t>
            </a:r>
            <a:r>
              <a:rPr lang="en-US" sz="2400" b="1" dirty="0"/>
              <a:t>, Format, </a:t>
            </a:r>
            <a:r>
              <a:rPr lang="en-US" sz="2400" b="1" dirty="0" err="1"/>
              <a:t>Različica</a:t>
            </a:r>
            <a:r>
              <a:rPr lang="sl-SI" sz="2400" b="1" dirty="0"/>
              <a:t>, Pravice, </a:t>
            </a:r>
            <a:r>
              <a:rPr lang="en-US" sz="2400" b="1" dirty="0" err="1"/>
              <a:t>Opis</a:t>
            </a:r>
            <a:r>
              <a:rPr lang="en-US" sz="2400" b="1" dirty="0"/>
              <a:t>, </a:t>
            </a:r>
            <a:r>
              <a:rPr lang="en-US" sz="2400" b="1" dirty="0" err="1"/>
              <a:t>Lokacija</a:t>
            </a:r>
            <a:r>
              <a:rPr lang="en-US" sz="2400" b="1" dirty="0"/>
              <a:t>, </a:t>
            </a:r>
            <a:r>
              <a:rPr lang="en-US" sz="2400" b="1" dirty="0" err="1"/>
              <a:t>Financiranje</a:t>
            </a:r>
            <a:endParaRPr lang="en-SI" sz="2400" b="1" dirty="0"/>
          </a:p>
        </p:txBody>
      </p:sp>
      <p:pic>
        <p:nvPicPr>
          <p:cNvPr id="7170" name="Picture 2" descr="DataCite | Swedish National Data Service">
            <a:extLst>
              <a:ext uri="{FF2B5EF4-FFF2-40B4-BE49-F238E27FC236}">
                <a16:creationId xmlns:a16="http://schemas.microsoft.com/office/drawing/2014/main" id="{A675D2B0-8427-8A79-B145-B571D3986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042" y="1681159"/>
            <a:ext cx="2099280" cy="68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What Happened to Dublin Core as an SEO Factor?">
            <a:extLst>
              <a:ext uri="{FF2B5EF4-FFF2-40B4-BE49-F238E27FC236}">
                <a16:creationId xmlns:a16="http://schemas.microsoft.com/office/drawing/2014/main" id="{DDB21046-6F44-0AF3-1BE3-68FCDE256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675" y="1578347"/>
            <a:ext cx="2293620" cy="74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4380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C0025E-B0EF-F29F-1D21-074C9EC78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C5604D-5A27-34E5-92CB-0A27CC6016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10315188" cy="817418"/>
          </a:xfrm>
        </p:spPr>
        <p:txBody>
          <a:bodyPr>
            <a:noAutofit/>
          </a:bodyPr>
          <a:lstStyle/>
          <a:p>
            <a:pPr lvl="0"/>
            <a:r>
              <a:rPr lang="sl-SI" sz="4000" b="1" dirty="0">
                <a:solidFill>
                  <a:srgbClr val="ED7D31"/>
                </a:solidFill>
                <a:latin typeface="Calibri"/>
              </a:rPr>
              <a:t>Področno specifični </a:t>
            </a:r>
            <a:r>
              <a:rPr lang="sl-SI" sz="4000" b="1" dirty="0" err="1">
                <a:solidFill>
                  <a:srgbClr val="ED7D31"/>
                </a:solidFill>
                <a:latin typeface="Calibri"/>
              </a:rPr>
              <a:t>metapodatkovni</a:t>
            </a:r>
            <a:r>
              <a:rPr lang="sl-SI" sz="4000" b="1" dirty="0">
                <a:solidFill>
                  <a:srgbClr val="ED7D31"/>
                </a:solidFill>
                <a:latin typeface="Calibri"/>
              </a:rPr>
              <a:t> standardi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86D88FB1-DE00-E559-AF75-2380BDBBA952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ravokotnik 2">
            <a:extLst>
              <a:ext uri="{FF2B5EF4-FFF2-40B4-BE49-F238E27FC236}">
                <a16:creationId xmlns:a16="http://schemas.microsoft.com/office/drawing/2014/main" id="{E0B48B0F-9212-CA4C-63D7-440B65082113}"/>
              </a:ext>
            </a:extLst>
          </p:cNvPr>
          <p:cNvSpPr/>
          <p:nvPr/>
        </p:nvSpPr>
        <p:spPr>
          <a:xfrm>
            <a:off x="742956" y="2770470"/>
            <a:ext cx="981155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Humanistika: </a:t>
            </a:r>
            <a:r>
              <a:rPr lang="it-IT" sz="2000" b="1" i="0" u="none" strike="noStrike" dirty="0">
                <a:solidFill>
                  <a:srgbClr val="428BCA"/>
                </a:solidFill>
                <a:effectLst/>
                <a:hlinkClick r:id="rId5"/>
              </a:rPr>
              <a:t>EAD</a:t>
            </a:r>
            <a:r>
              <a:rPr lang="sl-SI" sz="2000" b="1" i="0" u="none" strike="noStrike" dirty="0">
                <a:solidFill>
                  <a:srgbClr val="428BCA"/>
                </a:solidFill>
                <a:effectLst/>
              </a:rPr>
              <a:t>, </a:t>
            </a:r>
            <a:r>
              <a:rPr lang="it-IT" sz="2000" b="1" i="0" u="none" strike="noStrike" dirty="0">
                <a:solidFill>
                  <a:srgbClr val="2A6496"/>
                </a:solidFill>
                <a:effectLst/>
                <a:hlinkClick r:id="rId6"/>
              </a:rPr>
              <a:t>TEI</a:t>
            </a:r>
            <a:r>
              <a:rPr lang="sl-SI" sz="2000" b="1" i="0" u="none" strike="noStrike" dirty="0">
                <a:solidFill>
                  <a:srgbClr val="2A6496"/>
                </a:solidFill>
                <a:effectLst/>
              </a:rPr>
              <a:t>, </a:t>
            </a:r>
            <a:r>
              <a:rPr lang="it-IT" sz="2000" b="1" i="0" u="none" strike="noStrike" dirty="0">
                <a:solidFill>
                  <a:srgbClr val="428BCA"/>
                </a:solidFill>
                <a:effectLst/>
                <a:hlinkClick r:id="rId7"/>
              </a:rPr>
              <a:t>DDI</a:t>
            </a:r>
            <a:r>
              <a:rPr lang="sl-SI" sz="2000" b="1" i="0" u="none" strike="noStrike" dirty="0">
                <a:solidFill>
                  <a:srgbClr val="428BCA"/>
                </a:solidFill>
                <a:effectLst/>
              </a:rPr>
              <a:t>, </a:t>
            </a:r>
            <a:r>
              <a:rPr lang="it-IT" sz="2000" b="1" i="0" u="none" strike="noStrike" dirty="0">
                <a:solidFill>
                  <a:srgbClr val="428BCA"/>
                </a:solidFill>
                <a:effectLst/>
                <a:hlinkClick r:id="rId8"/>
              </a:rPr>
              <a:t>MA</a:t>
            </a:r>
            <a:r>
              <a:rPr lang="sl-SI" sz="2000" b="1" i="0" u="none" strike="noStrike" dirty="0">
                <a:solidFill>
                  <a:srgbClr val="428BCA"/>
                </a:solidFill>
                <a:effectLst/>
                <a:hlinkClick r:id="rId8"/>
              </a:rPr>
              <a:t>RC</a:t>
            </a:r>
            <a:r>
              <a:rPr lang="sl-SI" sz="2000" b="1" i="0" u="none" strike="noStrike" dirty="0">
                <a:solidFill>
                  <a:srgbClr val="428BCA"/>
                </a:solidFill>
                <a:effectLst/>
              </a:rPr>
              <a:t>, </a:t>
            </a:r>
            <a:r>
              <a:rPr lang="it-IT" sz="2000" b="1" i="0" u="none" strike="noStrike" dirty="0">
                <a:solidFill>
                  <a:srgbClr val="428BCA"/>
                </a:solidFill>
                <a:effectLst/>
                <a:hlinkClick r:id="rId9"/>
              </a:rPr>
              <a:t>MIDAS</a:t>
            </a:r>
            <a:r>
              <a:rPr lang="sl-SI" sz="2000" b="1" i="0" u="none" strike="noStrike" dirty="0">
                <a:solidFill>
                  <a:srgbClr val="428BCA"/>
                </a:solidFill>
                <a:effectLst/>
              </a:rPr>
              <a:t>, </a:t>
            </a:r>
            <a:r>
              <a:rPr lang="it-IT" sz="2000" b="1" i="0" u="none" strike="noStrike" dirty="0">
                <a:solidFill>
                  <a:srgbClr val="428BCA"/>
                </a:solidFill>
                <a:effectLst/>
                <a:hlinkClick r:id="rId10"/>
              </a:rPr>
              <a:t>OAI-O</a:t>
            </a:r>
            <a:r>
              <a:rPr lang="sl-SI" sz="2000" b="1" i="0" u="none" strike="noStrike" dirty="0">
                <a:solidFill>
                  <a:srgbClr val="428BCA"/>
                </a:solidFill>
                <a:effectLst/>
                <a:hlinkClick r:id="rId10"/>
              </a:rPr>
              <a:t>RE</a:t>
            </a:r>
            <a:r>
              <a:rPr lang="sl-SI" sz="2000" b="1" i="0" u="none" strike="noStrike" dirty="0">
                <a:solidFill>
                  <a:srgbClr val="428BCA"/>
                </a:solidFill>
                <a:effectLst/>
              </a:rPr>
              <a:t>, </a:t>
            </a:r>
            <a:r>
              <a:rPr lang="it-IT" sz="2000" b="1" i="0" u="none" strike="noStrike" dirty="0">
                <a:solidFill>
                  <a:srgbClr val="428BCA"/>
                </a:solidFill>
                <a:effectLst/>
                <a:hlinkClick r:id="rId11"/>
              </a:rPr>
              <a:t>RO-</a:t>
            </a:r>
            <a:r>
              <a:rPr lang="it-IT" sz="2000" b="1" i="0" u="none" strike="noStrike" dirty="0" err="1">
                <a:solidFill>
                  <a:srgbClr val="428BCA"/>
                </a:solidFill>
                <a:effectLst/>
                <a:hlinkClick r:id="rId11"/>
              </a:rPr>
              <a:t>Crate</a:t>
            </a:r>
            <a:r>
              <a:rPr lang="sl-SI" sz="2000" b="1" i="0" u="none" strike="noStrike" dirty="0">
                <a:solidFill>
                  <a:srgbClr val="428BCA"/>
                </a:solidFill>
                <a:effectLst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2000" dirty="0">
                <a:solidFill>
                  <a:prstClr val="black"/>
                </a:solidFill>
              </a:rPr>
              <a:t>Tehnika: </a:t>
            </a:r>
            <a:r>
              <a:rPr lang="it-IT" sz="2000" b="1" i="0" u="none" strike="noStrike" dirty="0">
                <a:solidFill>
                  <a:srgbClr val="428BCA"/>
                </a:solidFill>
                <a:effectLst/>
                <a:hlinkClick r:id="rId12"/>
              </a:rPr>
              <a:t>CIF</a:t>
            </a:r>
            <a:r>
              <a:rPr lang="sl-SI" sz="2000" b="1" i="0" u="none" strike="noStrike" dirty="0">
                <a:solidFill>
                  <a:srgbClr val="428BCA"/>
                </a:solidFill>
                <a:effectLst/>
              </a:rPr>
              <a:t>, </a:t>
            </a:r>
            <a:r>
              <a:rPr lang="it-IT" sz="2000" b="1" dirty="0">
                <a:solidFill>
                  <a:srgbClr val="2A6496"/>
                </a:solidFill>
                <a:hlinkClick r:id="rId13"/>
              </a:rPr>
              <a:t>CSMD</a:t>
            </a:r>
            <a:r>
              <a:rPr lang="sl-SI" sz="2000" b="1" dirty="0">
                <a:solidFill>
                  <a:srgbClr val="2A6496"/>
                </a:solidFill>
              </a:rPr>
              <a:t>, </a:t>
            </a:r>
            <a:r>
              <a:rPr lang="it-IT" sz="2000" b="1" i="0" u="none" strike="noStrike" dirty="0">
                <a:solidFill>
                  <a:srgbClr val="428BCA"/>
                </a:solidFill>
                <a:effectLst/>
                <a:hlinkClick r:id="rId14"/>
              </a:rPr>
              <a:t>ISA-Tab</a:t>
            </a:r>
            <a:r>
              <a:rPr lang="sl-SI" sz="2000" b="1" i="0" u="none" strike="noStrike" dirty="0">
                <a:solidFill>
                  <a:srgbClr val="428BCA"/>
                </a:solidFill>
                <a:effectLst/>
              </a:rPr>
              <a:t>, </a:t>
            </a:r>
            <a:r>
              <a:rPr lang="it-IT" sz="2000" b="1" i="0" u="none" strike="noStrike" dirty="0">
                <a:solidFill>
                  <a:srgbClr val="428BCA"/>
                </a:solidFill>
                <a:effectLst/>
                <a:hlinkClick r:id="rId15"/>
              </a:rPr>
              <a:t>MIBBI</a:t>
            </a:r>
            <a:r>
              <a:rPr lang="sl-SI" sz="2000" b="1" i="0" u="none" strike="noStrike" dirty="0">
                <a:solidFill>
                  <a:srgbClr val="428BCA"/>
                </a:solidFill>
                <a:effectLst/>
              </a:rPr>
              <a:t>, </a:t>
            </a:r>
            <a:r>
              <a:rPr lang="it-IT" sz="2000" b="1" i="0" u="none" strike="noStrike" dirty="0" err="1">
                <a:solidFill>
                  <a:srgbClr val="428BCA"/>
                </a:solidFill>
                <a:effectLst/>
                <a:hlinkClick r:id="rId16"/>
              </a:rPr>
              <a:t>NeXus</a:t>
            </a:r>
            <a:r>
              <a:rPr lang="sl-SI" sz="2000" b="1" i="0" u="none" strike="noStrike" dirty="0">
                <a:solidFill>
                  <a:srgbClr val="428BCA"/>
                </a:solidFill>
                <a:effectLst/>
              </a:rPr>
              <a:t>, </a:t>
            </a:r>
            <a:r>
              <a:rPr lang="nn-NO" sz="2000" b="1" i="0" u="none" strike="noStrike" dirty="0">
                <a:solidFill>
                  <a:srgbClr val="428BCA"/>
                </a:solidFill>
                <a:effectLst/>
                <a:hlinkClick r:id="rId17"/>
              </a:rPr>
              <a:t>openPMD</a:t>
            </a:r>
            <a:endParaRPr lang="sl-SI" sz="20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Vede o življenju: </a:t>
            </a:r>
            <a:r>
              <a:rPr lang="it-IT" sz="2000" b="1" i="0" u="none" strike="noStrike" dirty="0">
                <a:solidFill>
                  <a:srgbClr val="428BCA"/>
                </a:solidFill>
                <a:effectLst/>
                <a:hlinkClick r:id="rId18"/>
              </a:rPr>
              <a:t>ABCD</a:t>
            </a:r>
            <a:r>
              <a:rPr lang="sl-SI" sz="2000" b="1" i="0" u="none" strike="noStrike" dirty="0">
                <a:solidFill>
                  <a:srgbClr val="428BCA"/>
                </a:solidFill>
                <a:effectLst/>
              </a:rPr>
              <a:t>, </a:t>
            </a:r>
            <a:r>
              <a:rPr lang="it-IT" sz="2000" b="1" i="0" u="none" strike="noStrike" dirty="0">
                <a:solidFill>
                  <a:srgbClr val="428BCA"/>
                </a:solidFill>
                <a:effectLst/>
                <a:hlinkClick r:id="rId19"/>
              </a:rPr>
              <a:t>Darwin Core</a:t>
            </a:r>
            <a:r>
              <a:rPr lang="sl-SI" sz="2000" b="1" i="0" u="none" strike="noStrike" dirty="0">
                <a:solidFill>
                  <a:srgbClr val="428BCA"/>
                </a:solidFill>
                <a:effectLst/>
              </a:rPr>
              <a:t>, </a:t>
            </a:r>
            <a:r>
              <a:rPr lang="it-IT" sz="2000" b="1" i="0" u="none" strike="noStrike" dirty="0">
                <a:solidFill>
                  <a:srgbClr val="2A6496"/>
                </a:solidFill>
                <a:effectLst/>
                <a:hlinkClick r:id="rId20"/>
              </a:rPr>
              <a:t>EML</a:t>
            </a:r>
            <a:r>
              <a:rPr lang="sl-SI" sz="2000" b="1" i="0" u="none" strike="noStrike" dirty="0">
                <a:solidFill>
                  <a:srgbClr val="2A6496"/>
                </a:solidFill>
                <a:effectLst/>
              </a:rPr>
              <a:t>, </a:t>
            </a:r>
            <a:r>
              <a:rPr lang="it-IT" sz="2000" b="1" i="0" u="none" strike="noStrike" dirty="0" err="1">
                <a:solidFill>
                  <a:srgbClr val="2A6496"/>
                </a:solidFill>
                <a:effectLst/>
                <a:hlinkClick r:id="rId21"/>
              </a:rPr>
              <a:t>Genome</a:t>
            </a:r>
            <a:r>
              <a:rPr lang="it-IT" sz="2000" b="1" i="0" u="none" strike="noStrike" dirty="0">
                <a:solidFill>
                  <a:srgbClr val="2A6496"/>
                </a:solidFill>
                <a:effectLst/>
                <a:hlinkClick r:id="rId21"/>
              </a:rPr>
              <a:t> Metadata</a:t>
            </a:r>
            <a:r>
              <a:rPr lang="sl-SI" sz="2000" b="1" dirty="0">
                <a:solidFill>
                  <a:srgbClr val="2A6496"/>
                </a:solidFill>
              </a:rPr>
              <a:t>, </a:t>
            </a:r>
            <a:r>
              <a:rPr lang="it-IT" sz="2000" b="1" i="0" u="none" strike="noStrike" dirty="0">
                <a:solidFill>
                  <a:srgbClr val="428BCA"/>
                </a:solidFill>
                <a:effectLst/>
                <a:hlinkClick r:id="rId14"/>
              </a:rPr>
              <a:t>ISA-Tab</a:t>
            </a:r>
            <a:r>
              <a:rPr lang="sl-SI" sz="2000" b="1" dirty="0">
                <a:solidFill>
                  <a:srgbClr val="2A6496"/>
                </a:solidFill>
              </a:rPr>
              <a:t>, </a:t>
            </a:r>
            <a:r>
              <a:rPr lang="it-IT" sz="2000" b="1" i="0" u="none" strike="noStrike" dirty="0">
                <a:solidFill>
                  <a:srgbClr val="2A6496"/>
                </a:solidFill>
                <a:effectLst/>
                <a:hlinkClick r:id="rId15"/>
              </a:rPr>
              <a:t>MIBBI</a:t>
            </a:r>
            <a:r>
              <a:rPr lang="sl-SI" sz="2000" b="1" dirty="0">
                <a:solidFill>
                  <a:srgbClr val="2A6496"/>
                </a:solidFill>
              </a:rPr>
              <a:t>, </a:t>
            </a:r>
            <a:r>
              <a:rPr lang="it-IT" sz="2000" b="1" i="0" u="none" strike="noStrike" dirty="0" err="1">
                <a:solidFill>
                  <a:srgbClr val="428BCA"/>
                </a:solidFill>
                <a:effectLst/>
                <a:hlinkClick r:id="rId16"/>
              </a:rPr>
              <a:t>NeXus</a:t>
            </a:r>
            <a:r>
              <a:rPr lang="sl-SI" sz="2000" b="1" dirty="0">
                <a:solidFill>
                  <a:srgbClr val="2A6496"/>
                </a:solidFill>
              </a:rPr>
              <a:t>, </a:t>
            </a:r>
            <a:r>
              <a:rPr lang="it-IT" sz="2000" b="1" i="0" u="none" strike="noStrike" dirty="0" err="1">
                <a:solidFill>
                  <a:srgbClr val="428BCA"/>
                </a:solidFill>
                <a:effectLst/>
                <a:hlinkClick r:id="rId22"/>
              </a:rPr>
              <a:t>Observ</a:t>
            </a:r>
            <a:r>
              <a:rPr lang="it-IT" sz="2000" b="1" i="0" u="none" strike="noStrike" dirty="0">
                <a:solidFill>
                  <a:srgbClr val="428BCA"/>
                </a:solidFill>
                <a:effectLst/>
                <a:hlinkClick r:id="rId22"/>
              </a:rPr>
              <a:t>-OM</a:t>
            </a:r>
            <a:r>
              <a:rPr lang="sl-SI" sz="2000" b="1" dirty="0">
                <a:solidFill>
                  <a:srgbClr val="2A6496"/>
                </a:solidFill>
              </a:rPr>
              <a:t>, </a:t>
            </a:r>
            <a:r>
              <a:rPr lang="it-IT" sz="2000" b="1" i="0" u="none" strike="noStrike" dirty="0">
                <a:solidFill>
                  <a:srgbClr val="2A6496"/>
                </a:solidFill>
                <a:effectLst/>
                <a:hlinkClick r:id="rId23"/>
              </a:rPr>
              <a:t>ODAM</a:t>
            </a:r>
            <a:r>
              <a:rPr lang="sl-SI" sz="2000" b="1" i="0" u="none" strike="noStrike" dirty="0">
                <a:solidFill>
                  <a:srgbClr val="2A6496"/>
                </a:solidFill>
                <a:effectLst/>
              </a:rPr>
              <a:t>, </a:t>
            </a:r>
            <a:r>
              <a:rPr lang="it-IT" sz="2000" b="1" i="0" u="none" strike="noStrike" dirty="0">
                <a:solidFill>
                  <a:srgbClr val="2A6496"/>
                </a:solidFill>
                <a:effectLst/>
                <a:hlinkClick r:id="rId24"/>
              </a:rPr>
              <a:t>OME-XML</a:t>
            </a:r>
            <a:r>
              <a:rPr lang="sl-SI" sz="2000" b="1" i="0" u="none" strike="noStrike" dirty="0">
                <a:solidFill>
                  <a:srgbClr val="428BCA"/>
                </a:solidFill>
                <a:effectLst/>
              </a:rPr>
              <a:t>, </a:t>
            </a:r>
            <a:r>
              <a:rPr lang="nn-NO" sz="2000" b="1" i="0" u="none" strike="noStrike" dirty="0">
                <a:solidFill>
                  <a:srgbClr val="428BCA"/>
                </a:solidFill>
                <a:effectLst/>
                <a:hlinkClick r:id="rId17"/>
              </a:rPr>
              <a:t>openPMD</a:t>
            </a:r>
            <a:r>
              <a:rPr lang="sl-SI" sz="2000" b="1" i="0" u="none" strike="noStrike" dirty="0">
                <a:solidFill>
                  <a:srgbClr val="428BCA"/>
                </a:solidFill>
                <a:effectLst/>
              </a:rPr>
              <a:t>, </a:t>
            </a:r>
            <a:r>
              <a:rPr lang="it-IT" sz="2000" b="1" i="0" u="none" strike="noStrike" dirty="0" err="1">
                <a:solidFill>
                  <a:srgbClr val="2A6496"/>
                </a:solidFill>
                <a:effectLst/>
                <a:hlinkClick r:id="rId25"/>
              </a:rPr>
              <a:t>PDBx</a:t>
            </a:r>
            <a:r>
              <a:rPr lang="it-IT" sz="2000" b="1" i="0" u="none" strike="noStrike" dirty="0">
                <a:solidFill>
                  <a:srgbClr val="2A6496"/>
                </a:solidFill>
                <a:effectLst/>
                <a:hlinkClick r:id="rId25"/>
              </a:rPr>
              <a:t>/</a:t>
            </a:r>
            <a:r>
              <a:rPr lang="it-IT" sz="2000" b="1" i="0" u="none" strike="noStrike" dirty="0" err="1">
                <a:solidFill>
                  <a:srgbClr val="2A6496"/>
                </a:solidFill>
                <a:effectLst/>
                <a:hlinkClick r:id="rId25"/>
              </a:rPr>
              <a:t>mmCIF</a:t>
            </a:r>
            <a:r>
              <a:rPr lang="sl-SI" sz="2000" b="1" i="0" u="none" strike="noStrike" dirty="0">
                <a:solidFill>
                  <a:srgbClr val="2A6496"/>
                </a:solidFill>
                <a:effectLst/>
              </a:rPr>
              <a:t>, </a:t>
            </a:r>
            <a:r>
              <a:rPr lang="it-IT" sz="2000" b="1" i="0" u="none" strike="noStrike" dirty="0" err="1">
                <a:solidFill>
                  <a:srgbClr val="2A6496"/>
                </a:solidFill>
                <a:effectLst/>
                <a:hlinkClick r:id="rId26"/>
              </a:rPr>
              <a:t>Protocol</a:t>
            </a:r>
            <a:r>
              <a:rPr lang="it-IT" sz="2000" b="1" i="0" u="none" strike="noStrike" dirty="0">
                <a:solidFill>
                  <a:srgbClr val="2A6496"/>
                </a:solidFill>
                <a:effectLst/>
                <a:hlinkClick r:id="rId26"/>
              </a:rPr>
              <a:t> Data </a:t>
            </a:r>
            <a:r>
              <a:rPr lang="it-IT" sz="2000" b="1" i="0" u="none" strike="noStrike" dirty="0" err="1">
                <a:solidFill>
                  <a:srgbClr val="2A6496"/>
                </a:solidFill>
                <a:effectLst/>
                <a:hlinkClick r:id="rId26"/>
              </a:rPr>
              <a:t>Element</a:t>
            </a:r>
            <a:r>
              <a:rPr lang="it-IT" sz="2000" b="1" i="0" u="none" strike="noStrike" dirty="0">
                <a:solidFill>
                  <a:srgbClr val="2A6496"/>
                </a:solidFill>
                <a:effectLst/>
                <a:hlinkClick r:id="rId26"/>
              </a:rPr>
              <a:t> </a:t>
            </a:r>
            <a:r>
              <a:rPr lang="it-IT" sz="2000" b="1" i="0" u="none" strike="noStrike" dirty="0" err="1">
                <a:solidFill>
                  <a:srgbClr val="2A6496"/>
                </a:solidFill>
                <a:effectLst/>
                <a:hlinkClick r:id="rId26"/>
              </a:rPr>
              <a:t>Definitions</a:t>
            </a:r>
            <a:r>
              <a:rPr lang="sl-SI" sz="2000" b="1" i="0" u="none" strike="noStrike" dirty="0">
                <a:solidFill>
                  <a:srgbClr val="2A6496"/>
                </a:solidFill>
                <a:effectLst/>
              </a:rPr>
              <a:t>, </a:t>
            </a:r>
            <a:r>
              <a:rPr lang="it-IT" sz="2000" b="1" i="0" u="none" strike="noStrike" dirty="0">
                <a:solidFill>
                  <a:srgbClr val="428BCA"/>
                </a:solidFill>
                <a:effectLst/>
                <a:hlinkClick r:id="rId27"/>
              </a:rPr>
              <a:t>Repository-</a:t>
            </a:r>
            <a:r>
              <a:rPr lang="it-IT" sz="2000" b="1" i="0" u="none" strike="noStrike" dirty="0" err="1">
                <a:solidFill>
                  <a:srgbClr val="428BCA"/>
                </a:solidFill>
                <a:effectLst/>
                <a:hlinkClick r:id="rId27"/>
              </a:rPr>
              <a:t>Developed</a:t>
            </a:r>
            <a:r>
              <a:rPr lang="it-IT" sz="2000" b="1" i="0" u="none" strike="noStrike" dirty="0">
                <a:solidFill>
                  <a:srgbClr val="428BCA"/>
                </a:solidFill>
                <a:effectLst/>
                <a:hlinkClick r:id="rId27"/>
              </a:rPr>
              <a:t> Metadata </a:t>
            </a:r>
            <a:r>
              <a:rPr lang="it-IT" sz="2000" b="1" i="0" u="none" strike="noStrike" dirty="0" err="1">
                <a:solidFill>
                  <a:srgbClr val="428BCA"/>
                </a:solidFill>
                <a:effectLst/>
                <a:hlinkClick r:id="rId27"/>
              </a:rPr>
              <a:t>Schemas</a:t>
            </a:r>
            <a:r>
              <a:rPr lang="sl-SI" sz="2000" b="1" i="0" u="none" strike="noStrike" dirty="0">
                <a:solidFill>
                  <a:srgbClr val="428BCA"/>
                </a:solidFill>
                <a:effectLst/>
              </a:rPr>
              <a:t>, </a:t>
            </a:r>
            <a:r>
              <a:rPr lang="it-IT" sz="2000" b="1" i="0" u="none" strike="noStrike" dirty="0">
                <a:solidFill>
                  <a:srgbClr val="428BCA"/>
                </a:solidFill>
                <a:effectLst/>
                <a:hlinkClick r:id="rId11"/>
              </a:rPr>
              <a:t>RO-</a:t>
            </a:r>
            <a:r>
              <a:rPr lang="it-IT" sz="2000" b="1" i="0" u="none" strike="noStrike" dirty="0" err="1">
                <a:solidFill>
                  <a:srgbClr val="428BCA"/>
                </a:solidFill>
                <a:effectLst/>
                <a:hlinkClick r:id="rId11"/>
              </a:rPr>
              <a:t>Crate</a:t>
            </a:r>
            <a:r>
              <a:rPr lang="sl-SI" sz="2000" b="1" i="0" u="none" strike="noStrike" dirty="0">
                <a:solidFill>
                  <a:srgbClr val="428BCA"/>
                </a:solidFill>
                <a:effectLst/>
              </a:rPr>
              <a:t>, </a:t>
            </a:r>
            <a:r>
              <a:rPr lang="it-IT" sz="2000" b="1" i="0" u="none" strike="noStrike" dirty="0">
                <a:solidFill>
                  <a:srgbClr val="428BCA"/>
                </a:solidFill>
                <a:effectLst/>
                <a:hlinkClick r:id="rId28"/>
              </a:rPr>
              <a:t>UKEOF</a:t>
            </a:r>
            <a:endParaRPr lang="sl-SI" sz="20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l-SI" sz="2000" dirty="0">
                <a:solidFill>
                  <a:prstClr val="black"/>
                </a:solidFill>
              </a:rPr>
              <a:t>Fizikalne vede in matematika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: </a:t>
            </a:r>
            <a:r>
              <a:rPr lang="it-IT" sz="2000" b="1" i="0" u="none" strike="noStrike" dirty="0" err="1">
                <a:solidFill>
                  <a:srgbClr val="428BCA"/>
                </a:solidFill>
                <a:effectLst/>
                <a:hlinkClick r:id="rId29"/>
              </a:rPr>
              <a:t>AgMES</a:t>
            </a:r>
            <a:r>
              <a:rPr lang="sl-SI" sz="2000" b="1" i="0" u="none" strike="noStrike" dirty="0">
                <a:solidFill>
                  <a:srgbClr val="428BCA"/>
                </a:solidFill>
                <a:effectLst/>
              </a:rPr>
              <a:t>, </a:t>
            </a:r>
            <a:r>
              <a:rPr lang="it-IT" sz="2000" b="1" i="0" u="none" strike="noStrike" dirty="0">
                <a:solidFill>
                  <a:srgbClr val="428BCA"/>
                </a:solidFill>
                <a:effectLst/>
                <a:hlinkClick r:id="rId30"/>
              </a:rPr>
              <a:t>AVM</a:t>
            </a:r>
            <a:r>
              <a:rPr lang="sl-SI" sz="2000" b="1" i="0" u="none" strike="noStrike" dirty="0">
                <a:solidFill>
                  <a:srgbClr val="428BCA"/>
                </a:solidFill>
                <a:effectLst/>
              </a:rPr>
              <a:t>, </a:t>
            </a:r>
            <a:r>
              <a:rPr lang="it-IT" sz="2000" b="1" i="0" u="none" strike="noStrike" dirty="0">
                <a:solidFill>
                  <a:srgbClr val="428BCA"/>
                </a:solidFill>
                <a:effectLst/>
                <a:hlinkClick r:id="rId31"/>
              </a:rPr>
              <a:t>CF</a:t>
            </a:r>
            <a:r>
              <a:rPr lang="sl-SI" sz="2000" b="1" i="0" u="none" strike="noStrike" dirty="0">
                <a:solidFill>
                  <a:srgbClr val="428BCA"/>
                </a:solidFill>
                <a:effectLst/>
              </a:rPr>
              <a:t>, </a:t>
            </a:r>
            <a:r>
              <a:rPr lang="it-IT" sz="2000" b="1" i="0" u="none" strike="noStrike" dirty="0">
                <a:solidFill>
                  <a:srgbClr val="428BCA"/>
                </a:solidFill>
                <a:effectLst/>
                <a:hlinkClick r:id="rId12"/>
              </a:rPr>
              <a:t>CIF</a:t>
            </a:r>
            <a:r>
              <a:rPr lang="sl-SI" sz="2000" b="1" i="0" u="none" strike="noStrike" dirty="0">
                <a:solidFill>
                  <a:srgbClr val="428BCA"/>
                </a:solidFill>
                <a:effectLst/>
              </a:rPr>
              <a:t>, </a:t>
            </a:r>
            <a:r>
              <a:rPr lang="it-IT" sz="2000" b="1" i="0" u="none" strike="noStrike" dirty="0">
                <a:solidFill>
                  <a:srgbClr val="428BCA"/>
                </a:solidFill>
                <a:effectLst/>
                <a:hlinkClick r:id="rId32"/>
              </a:rPr>
              <a:t>CIM</a:t>
            </a:r>
            <a:r>
              <a:rPr lang="sl-SI" sz="2000" b="1" i="0" u="none" strike="noStrike" dirty="0">
                <a:solidFill>
                  <a:srgbClr val="428BCA"/>
                </a:solidFill>
                <a:effectLst/>
              </a:rPr>
              <a:t>, </a:t>
            </a:r>
            <a:r>
              <a:rPr lang="it-IT" sz="2000" b="1" i="0" u="none" strike="noStrike" dirty="0">
                <a:solidFill>
                  <a:srgbClr val="428BCA"/>
                </a:solidFill>
                <a:effectLst/>
                <a:hlinkClick r:id="rId13"/>
              </a:rPr>
              <a:t>CSMD</a:t>
            </a:r>
            <a:r>
              <a:rPr lang="sl-SI" sz="2000" b="1" i="0" u="none" strike="noStrike" dirty="0">
                <a:solidFill>
                  <a:srgbClr val="428BCA"/>
                </a:solidFill>
                <a:effectLst/>
              </a:rPr>
              <a:t>, </a:t>
            </a:r>
            <a:r>
              <a:rPr lang="it-IT" sz="2000" b="1" i="0" u="none" strike="noStrike" dirty="0">
                <a:solidFill>
                  <a:srgbClr val="428BCA"/>
                </a:solidFill>
                <a:effectLst/>
                <a:hlinkClick r:id="rId33"/>
              </a:rPr>
              <a:t>DIF</a:t>
            </a:r>
            <a:r>
              <a:rPr lang="sl-SI" sz="2000" b="1" i="0" u="none" strike="noStrike" dirty="0">
                <a:solidFill>
                  <a:srgbClr val="428BCA"/>
                </a:solidFill>
                <a:effectLst/>
              </a:rPr>
              <a:t>, </a:t>
            </a:r>
            <a:r>
              <a:rPr lang="it-IT" sz="2000" b="1" i="0" u="none" strike="noStrike" dirty="0">
                <a:solidFill>
                  <a:srgbClr val="428BCA"/>
                </a:solidFill>
                <a:effectLst/>
                <a:hlinkClick r:id="rId34"/>
              </a:rPr>
              <a:t>FGDC/CSDGM</a:t>
            </a:r>
            <a:r>
              <a:rPr lang="sl-SI" sz="2000" b="1" i="0" u="none" strike="noStrike" dirty="0">
                <a:solidFill>
                  <a:srgbClr val="428BCA"/>
                </a:solidFill>
                <a:effectLst/>
              </a:rPr>
              <a:t>, </a:t>
            </a:r>
            <a:r>
              <a:rPr lang="it-IT" sz="2000" b="1" i="0" u="none" strike="noStrike" dirty="0">
                <a:solidFill>
                  <a:srgbClr val="428BCA"/>
                </a:solidFill>
                <a:effectLst/>
                <a:hlinkClick r:id="rId35"/>
              </a:rPr>
              <a:t>FITS</a:t>
            </a:r>
            <a:r>
              <a:rPr lang="sl-SI" sz="2000" b="1" i="0" u="none" strike="noStrike" dirty="0">
                <a:solidFill>
                  <a:srgbClr val="428BCA"/>
                </a:solidFill>
                <a:effectLst/>
              </a:rPr>
              <a:t>, </a:t>
            </a:r>
            <a:r>
              <a:rPr lang="en-US" sz="2000" b="1" i="0" u="none" strike="noStrike" dirty="0">
                <a:solidFill>
                  <a:srgbClr val="2A6496"/>
                </a:solidFill>
                <a:effectLst/>
                <a:hlinkClick r:id="rId36"/>
              </a:rPr>
              <a:t>International Virtual Observatory Alliance Technical Specifications</a:t>
            </a:r>
            <a:r>
              <a:rPr lang="sl-SI" sz="2000" b="1" i="0" u="none" strike="noStrike" dirty="0">
                <a:solidFill>
                  <a:srgbClr val="2A6496"/>
                </a:solidFill>
                <a:effectLst/>
              </a:rPr>
              <a:t>, </a:t>
            </a:r>
            <a:r>
              <a:rPr lang="it-IT" sz="2000" b="1" i="0" u="none" strike="noStrike" dirty="0">
                <a:solidFill>
                  <a:srgbClr val="428BCA"/>
                </a:solidFill>
                <a:effectLst/>
                <a:hlinkClick r:id="rId37"/>
              </a:rPr>
              <a:t>ISO 19115</a:t>
            </a:r>
            <a:r>
              <a:rPr lang="sl-SI" sz="2000" b="1" i="0" u="none" strike="noStrike" dirty="0">
                <a:solidFill>
                  <a:srgbClr val="428BCA"/>
                </a:solidFill>
                <a:effectLst/>
              </a:rPr>
              <a:t>, </a:t>
            </a:r>
            <a:r>
              <a:rPr lang="it-IT" sz="2000" b="1" i="0" u="none" strike="noStrike" dirty="0" err="1">
                <a:solidFill>
                  <a:srgbClr val="2A6496"/>
                </a:solidFill>
                <a:effectLst/>
                <a:hlinkClick r:id="rId16"/>
              </a:rPr>
              <a:t>NeXus</a:t>
            </a:r>
            <a:r>
              <a:rPr lang="sl-SI" sz="2000" b="1" i="0" u="none" strike="noStrike" dirty="0">
                <a:solidFill>
                  <a:srgbClr val="2A6496"/>
                </a:solidFill>
                <a:effectLst/>
              </a:rPr>
              <a:t>, </a:t>
            </a:r>
            <a:r>
              <a:rPr lang="it-IT" sz="2000" b="1" i="0" u="none" strike="noStrike" dirty="0" err="1">
                <a:solidFill>
                  <a:srgbClr val="428BCA"/>
                </a:solidFill>
                <a:effectLst/>
                <a:hlinkClick r:id="rId38"/>
              </a:rPr>
              <a:t>Observations</a:t>
            </a:r>
            <a:r>
              <a:rPr lang="it-IT" sz="2000" b="1" i="0" u="none" strike="noStrike" dirty="0">
                <a:solidFill>
                  <a:srgbClr val="428BCA"/>
                </a:solidFill>
                <a:effectLst/>
                <a:hlinkClick r:id="rId38"/>
              </a:rPr>
              <a:t> and </a:t>
            </a:r>
            <a:r>
              <a:rPr lang="it-IT" sz="2000" b="1" i="0" u="none" strike="noStrike" dirty="0" err="1">
                <a:solidFill>
                  <a:srgbClr val="428BCA"/>
                </a:solidFill>
                <a:effectLst/>
                <a:hlinkClick r:id="rId38"/>
              </a:rPr>
              <a:t>Measurements</a:t>
            </a:r>
            <a:r>
              <a:rPr lang="sl-SI" sz="2000" b="1" i="0" u="none" strike="noStrike" dirty="0">
                <a:solidFill>
                  <a:srgbClr val="428BCA"/>
                </a:solidFill>
                <a:effectLst/>
              </a:rPr>
              <a:t>, </a:t>
            </a:r>
            <a:r>
              <a:rPr lang="nn-NO" sz="2000" b="1" i="0" u="none" strike="noStrike" dirty="0">
                <a:solidFill>
                  <a:srgbClr val="428BCA"/>
                </a:solidFill>
                <a:effectLst/>
                <a:hlinkClick r:id="rId17"/>
              </a:rPr>
              <a:t>openPMD</a:t>
            </a:r>
            <a:r>
              <a:rPr lang="sl-SI" sz="2000" b="1" i="0" u="none" strike="noStrike" dirty="0">
                <a:solidFill>
                  <a:srgbClr val="428BCA"/>
                </a:solidFill>
                <a:effectLst/>
              </a:rPr>
              <a:t>, </a:t>
            </a:r>
            <a:r>
              <a:rPr lang="it-IT" sz="2000" b="1" i="0" u="none" strike="noStrike" dirty="0" err="1">
                <a:solidFill>
                  <a:srgbClr val="2A6496"/>
                </a:solidFill>
                <a:effectLst/>
                <a:hlinkClick r:id="rId25"/>
              </a:rPr>
              <a:t>PDBx</a:t>
            </a:r>
            <a:r>
              <a:rPr lang="it-IT" sz="2000" b="1" i="0" u="none" strike="noStrike" dirty="0">
                <a:solidFill>
                  <a:srgbClr val="2A6496"/>
                </a:solidFill>
                <a:effectLst/>
                <a:hlinkClick r:id="rId25"/>
              </a:rPr>
              <a:t>/</a:t>
            </a:r>
            <a:r>
              <a:rPr lang="it-IT" sz="2000" b="1" i="0" u="none" strike="noStrike" dirty="0" err="1">
                <a:solidFill>
                  <a:srgbClr val="2A6496"/>
                </a:solidFill>
                <a:effectLst/>
                <a:hlinkClick r:id="rId25"/>
              </a:rPr>
              <a:t>mmCIF</a:t>
            </a:r>
            <a:r>
              <a:rPr lang="sl-SI" sz="2000" b="1" i="0" u="none" strike="noStrike" dirty="0">
                <a:solidFill>
                  <a:srgbClr val="2A6496"/>
                </a:solidFill>
                <a:effectLst/>
              </a:rPr>
              <a:t>, </a:t>
            </a:r>
            <a:r>
              <a:rPr lang="it-IT" sz="2000" b="1" i="0" u="none" strike="noStrike" dirty="0">
                <a:solidFill>
                  <a:srgbClr val="428BCA"/>
                </a:solidFill>
                <a:effectLst/>
                <a:hlinkClick r:id="rId27"/>
              </a:rPr>
              <a:t>Repository-</a:t>
            </a:r>
            <a:r>
              <a:rPr lang="it-IT" sz="2000" b="1" i="0" u="none" strike="noStrike" dirty="0" err="1">
                <a:solidFill>
                  <a:srgbClr val="428BCA"/>
                </a:solidFill>
                <a:effectLst/>
                <a:hlinkClick r:id="rId27"/>
              </a:rPr>
              <a:t>Developed</a:t>
            </a:r>
            <a:r>
              <a:rPr lang="it-IT" sz="2000" b="1" i="0" u="none" strike="noStrike" dirty="0">
                <a:solidFill>
                  <a:srgbClr val="428BCA"/>
                </a:solidFill>
                <a:effectLst/>
                <a:hlinkClick r:id="rId27"/>
              </a:rPr>
              <a:t> Metadata </a:t>
            </a:r>
            <a:r>
              <a:rPr lang="it-IT" sz="2000" b="1" i="0" u="none" strike="noStrike" dirty="0" err="1">
                <a:solidFill>
                  <a:srgbClr val="428BCA"/>
                </a:solidFill>
                <a:effectLst/>
                <a:hlinkClick r:id="rId27"/>
              </a:rPr>
              <a:t>Schemas</a:t>
            </a:r>
            <a:r>
              <a:rPr lang="sl-SI" sz="2000" b="1" i="0" u="none" strike="noStrike" dirty="0">
                <a:solidFill>
                  <a:srgbClr val="428BCA"/>
                </a:solidFill>
                <a:effectLst/>
              </a:rPr>
              <a:t>, </a:t>
            </a:r>
            <a:r>
              <a:rPr lang="it-IT" sz="2000" b="1" dirty="0">
                <a:solidFill>
                  <a:srgbClr val="2A6496"/>
                </a:solidFill>
                <a:hlinkClick r:id="rId39"/>
              </a:rPr>
              <a:t>SDAC</a:t>
            </a:r>
            <a:r>
              <a:rPr lang="sl-SI" sz="2000" b="1" dirty="0">
                <a:solidFill>
                  <a:srgbClr val="2A6496"/>
                </a:solidFill>
              </a:rPr>
              <a:t>, </a:t>
            </a:r>
            <a:r>
              <a:rPr lang="it-IT" sz="2000" b="1" i="0" u="none" strike="noStrike" dirty="0">
                <a:solidFill>
                  <a:srgbClr val="428BCA"/>
                </a:solidFill>
                <a:effectLst/>
                <a:hlinkClick r:id="rId40"/>
              </a:rPr>
              <a:t>SPASE Data Model</a:t>
            </a:r>
            <a:r>
              <a:rPr lang="sl-SI" sz="2000" b="1" i="0" u="none" strike="noStrike" dirty="0">
                <a:solidFill>
                  <a:srgbClr val="428BCA"/>
                </a:solidFill>
                <a:effectLst/>
              </a:rPr>
              <a:t>, </a:t>
            </a:r>
            <a:r>
              <a:rPr lang="it-IT" sz="2000" b="1" i="0" u="none" strike="noStrike" dirty="0">
                <a:solidFill>
                  <a:srgbClr val="428BCA"/>
                </a:solidFill>
                <a:effectLst/>
                <a:hlinkClick r:id="rId28"/>
              </a:rPr>
              <a:t>UKEOF</a:t>
            </a:r>
            <a:endParaRPr lang="sl-SI" sz="20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Družboslovje:  </a:t>
            </a:r>
            <a:r>
              <a:rPr lang="it-IT" sz="2000" b="1" i="0" u="none" strike="noStrike" dirty="0">
                <a:solidFill>
                  <a:srgbClr val="428BCA"/>
                </a:solidFill>
                <a:effectLst/>
                <a:hlinkClick r:id="rId7"/>
              </a:rPr>
              <a:t>DDI</a:t>
            </a:r>
            <a:r>
              <a:rPr lang="sl-SI" sz="2000" b="1" i="0" u="none" strike="noStrike" dirty="0">
                <a:solidFill>
                  <a:srgbClr val="428BCA"/>
                </a:solidFill>
                <a:effectLst/>
              </a:rPr>
              <a:t>, </a:t>
            </a:r>
            <a:r>
              <a:rPr lang="it-IT" sz="2000" b="1" i="0" u="none" strike="noStrike" dirty="0">
                <a:solidFill>
                  <a:srgbClr val="428BCA"/>
                </a:solidFill>
                <a:effectLst/>
                <a:hlinkClick r:id="rId9"/>
              </a:rPr>
              <a:t>MIDAS</a:t>
            </a:r>
            <a:r>
              <a:rPr lang="sl-SI" sz="2000" b="1" i="0" u="none" strike="noStrike" dirty="0">
                <a:solidFill>
                  <a:srgbClr val="428BCA"/>
                </a:solidFill>
                <a:effectLst/>
              </a:rPr>
              <a:t>, </a:t>
            </a:r>
            <a:r>
              <a:rPr lang="it-IT" sz="2000" b="1" i="0" u="none" strike="noStrike" dirty="0">
                <a:solidFill>
                  <a:srgbClr val="428BCA"/>
                </a:solidFill>
                <a:effectLst/>
                <a:hlinkClick r:id="rId10"/>
              </a:rPr>
              <a:t>OAI-O</a:t>
            </a:r>
            <a:r>
              <a:rPr lang="sl-SI" sz="2000" b="1" i="0" u="none" strike="noStrike" dirty="0">
                <a:solidFill>
                  <a:srgbClr val="428BCA"/>
                </a:solidFill>
                <a:effectLst/>
                <a:hlinkClick r:id="rId10"/>
              </a:rPr>
              <a:t>RE</a:t>
            </a:r>
            <a:r>
              <a:rPr lang="sl-SI" sz="2000" b="1" i="0" u="none" strike="noStrike" dirty="0">
                <a:solidFill>
                  <a:srgbClr val="428BCA"/>
                </a:solidFill>
                <a:effectLst/>
              </a:rPr>
              <a:t>, </a:t>
            </a:r>
            <a:r>
              <a:rPr lang="it-IT" sz="2000" b="1" i="0" u="none" strike="noStrike" dirty="0" err="1">
                <a:solidFill>
                  <a:srgbClr val="428BCA"/>
                </a:solidFill>
                <a:effectLst/>
                <a:hlinkClick r:id="rId41"/>
              </a:rPr>
              <a:t>QuDEx</a:t>
            </a:r>
            <a:r>
              <a:rPr lang="sl-SI" sz="2000" b="1" i="0" u="none" strike="noStrike" dirty="0">
                <a:solidFill>
                  <a:srgbClr val="428BCA"/>
                </a:solidFill>
                <a:effectLst/>
              </a:rPr>
              <a:t>, </a:t>
            </a:r>
            <a:r>
              <a:rPr lang="it-IT" sz="2000" b="1" i="0" u="none" strike="noStrike" dirty="0">
                <a:solidFill>
                  <a:srgbClr val="2A6496"/>
                </a:solidFill>
                <a:effectLst/>
                <a:hlinkClick r:id="rId42"/>
              </a:rPr>
              <a:t>SDMX</a:t>
            </a:r>
            <a:endParaRPr lang="sl-SI" sz="2000" b="1" i="0" u="none" strike="noStrike" dirty="0">
              <a:solidFill>
                <a:srgbClr val="428BCA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56412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C0025E-B0EF-F29F-1D21-074C9EC78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C5604D-5A27-34E5-92CB-0A27CC6016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8470389" cy="817418"/>
          </a:xfrm>
        </p:spPr>
        <p:txBody>
          <a:bodyPr>
            <a:normAutofit/>
          </a:bodyPr>
          <a:lstStyle/>
          <a:p>
            <a:pPr lvl="0"/>
            <a:r>
              <a:rPr lang="sl-SI" sz="4000" b="1" dirty="0">
                <a:solidFill>
                  <a:srgbClr val="ED7D31"/>
                </a:solidFill>
                <a:latin typeface="Calibri"/>
              </a:rPr>
              <a:t>Trajni identifikatorji</a:t>
            </a:r>
            <a:r>
              <a:rPr lang="en-US" sz="4000" b="1" dirty="0">
                <a:solidFill>
                  <a:srgbClr val="ED7D31"/>
                </a:solidFill>
                <a:latin typeface="Calibri"/>
              </a:rPr>
              <a:t> (PID)</a:t>
            </a:r>
            <a:endParaRPr lang="sl-SI" sz="4000" b="1" dirty="0">
              <a:solidFill>
                <a:srgbClr val="ED7D31"/>
              </a:solidFill>
              <a:latin typeface="Calibri"/>
            </a:endParaRPr>
          </a:p>
        </p:txBody>
      </p:sp>
      <p:sp>
        <p:nvSpPr>
          <p:cNvPr id="8" name="Pravokotnik 2">
            <a:extLst>
              <a:ext uri="{FF2B5EF4-FFF2-40B4-BE49-F238E27FC236}">
                <a16:creationId xmlns:a16="http://schemas.microsoft.com/office/drawing/2014/main" id="{E0B48B0F-9212-CA4C-63D7-440B65082113}"/>
              </a:ext>
            </a:extLst>
          </p:cNvPr>
          <p:cNvSpPr/>
          <p:nvPr/>
        </p:nvSpPr>
        <p:spPr>
          <a:xfrm>
            <a:off x="742956" y="2770470"/>
            <a:ext cx="667021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Trajni identifikatorji (angl. </a:t>
            </a:r>
            <a:r>
              <a:rPr kumimoji="0" lang="sl-SI" sz="2400" b="0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Persistent</a:t>
            </a:r>
            <a:r>
              <a:rPr kumimoji="0" lang="sl-SI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2400" b="0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Identifiers</a:t>
            </a:r>
            <a:r>
              <a:rPr kumimoji="0" lang="sl-SI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oz. PID) predstavljajo enolične in trajne povezave do različnih </a:t>
            </a:r>
            <a:r>
              <a:rPr lang="sl-SI" sz="2400" dirty="0">
                <a:solidFill>
                  <a:prstClr val="black"/>
                </a:solidFill>
                <a:latin typeface="Calibri" panose="020F0502020204030204"/>
              </a:rPr>
              <a:t>objektov. Primeri PID: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sl-SI" sz="2400" dirty="0">
                <a:solidFill>
                  <a:prstClr val="black"/>
                </a:solidFill>
                <a:latin typeface="Calibri" panose="020F0502020204030204"/>
              </a:rPr>
              <a:t>Za digitalne objekte: </a:t>
            </a:r>
            <a:r>
              <a:rPr lang="sl-SI" sz="2400" dirty="0">
                <a:solidFill>
                  <a:prstClr val="black"/>
                </a:solidFill>
                <a:latin typeface="Calibri" panose="020F0502020204030204"/>
                <a:hlinkClick r:id="rId5"/>
              </a:rPr>
              <a:t>DOI</a:t>
            </a:r>
            <a:r>
              <a:rPr lang="sl-SI" sz="24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sl-SI" sz="2400" dirty="0">
                <a:solidFill>
                  <a:prstClr val="black"/>
                </a:solidFill>
                <a:latin typeface="Calibri" panose="020F0502020204030204"/>
                <a:hlinkClick r:id="rId6"/>
              </a:rPr>
              <a:t>HNDL</a:t>
            </a:r>
            <a:r>
              <a:rPr lang="sl-SI" sz="24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sl-SI" sz="2400" dirty="0">
                <a:solidFill>
                  <a:prstClr val="black"/>
                </a:solidFill>
                <a:latin typeface="Calibri" panose="020F0502020204030204"/>
                <a:hlinkClick r:id="rId7"/>
              </a:rPr>
              <a:t>ARK</a:t>
            </a:r>
            <a:r>
              <a:rPr lang="sl-SI" sz="24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sl-SI" sz="2400" dirty="0">
                <a:solidFill>
                  <a:prstClr val="black"/>
                </a:solidFill>
                <a:latin typeface="Calibri" panose="020F0502020204030204"/>
                <a:hlinkClick r:id="rId8"/>
              </a:rPr>
              <a:t>URN</a:t>
            </a:r>
            <a:r>
              <a:rPr lang="sl-SI" sz="2400" dirty="0">
                <a:solidFill>
                  <a:prstClr val="black"/>
                </a:solidFill>
                <a:latin typeface="Calibri" panose="020F0502020204030204"/>
              </a:rPr>
              <a:t>, …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sl-SI" sz="2400" dirty="0">
                <a:solidFill>
                  <a:prstClr val="black"/>
                </a:solidFill>
                <a:latin typeface="Calibri" panose="020F0502020204030204"/>
              </a:rPr>
              <a:t>Za </a:t>
            </a:r>
            <a:r>
              <a:rPr lang="sl-SI" sz="2400" dirty="0" err="1">
                <a:solidFill>
                  <a:prstClr val="black"/>
                </a:solidFill>
                <a:latin typeface="Calibri" panose="020F0502020204030204"/>
              </a:rPr>
              <a:t>nedigitalne</a:t>
            </a:r>
            <a:r>
              <a:rPr lang="sl-SI" sz="2400" dirty="0">
                <a:solidFill>
                  <a:prstClr val="black"/>
                </a:solidFill>
                <a:latin typeface="Calibri" panose="020F0502020204030204"/>
              </a:rPr>
              <a:t> objekte: </a:t>
            </a:r>
            <a:r>
              <a:rPr lang="sl-SI" sz="2400" dirty="0">
                <a:solidFill>
                  <a:prstClr val="black"/>
                </a:solidFill>
                <a:latin typeface="Calibri" panose="020F0502020204030204"/>
                <a:hlinkClick r:id="rId9"/>
              </a:rPr>
              <a:t>ORCID</a:t>
            </a:r>
            <a:r>
              <a:rPr lang="sl-SI" sz="24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sl-SI" sz="2400" dirty="0">
                <a:solidFill>
                  <a:prstClr val="black"/>
                </a:solidFill>
                <a:latin typeface="Calibri" panose="020F0502020204030204"/>
                <a:hlinkClick r:id="rId10"/>
              </a:rPr>
              <a:t>ROR</a:t>
            </a:r>
            <a:r>
              <a:rPr lang="sl-SI" sz="2400" dirty="0">
                <a:solidFill>
                  <a:prstClr val="black"/>
                </a:solidFill>
                <a:latin typeface="Calibri" panose="020F0502020204030204"/>
              </a:rPr>
              <a:t>, …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sl-SI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Odnose in povezave med različnimi entitetami </a:t>
            </a:r>
            <a:r>
              <a:rPr lang="sl-SI" sz="2400" dirty="0">
                <a:solidFill>
                  <a:prstClr val="black"/>
                </a:solidFill>
                <a:latin typeface="Calibri" panose="020F0502020204030204"/>
              </a:rPr>
              <a:t>metapodatkov (avtorji, podatkovni nizi, …) </a:t>
            </a:r>
            <a:r>
              <a:rPr kumimoji="0" lang="sl-SI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lahko prikažemo s PID grafi</a:t>
            </a:r>
          </a:p>
        </p:txBody>
      </p:sp>
      <p:pic>
        <p:nvPicPr>
          <p:cNvPr id="1026" name="Picture 2" descr="Number of nodes and connections in the PID Graph">
            <a:extLst>
              <a:ext uri="{FF2B5EF4-FFF2-40B4-BE49-F238E27FC236}">
                <a16:creationId xmlns:a16="http://schemas.microsoft.com/office/drawing/2014/main" id="{7D92B7A1-5415-A00F-A883-0E3E37C86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171" y="2520499"/>
            <a:ext cx="4337501" cy="433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591B96-EC73-2F98-2221-22388126A571}"/>
              </a:ext>
            </a:extLst>
          </p:cNvPr>
          <p:cNvSpPr txBox="1"/>
          <p:nvPr/>
        </p:nvSpPr>
        <p:spPr>
          <a:xfrm>
            <a:off x="7757016" y="6176948"/>
            <a:ext cx="39936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12"/>
              </a:rPr>
              <a:t>Vir: Tracking the Growth of the PID Graph - </a:t>
            </a:r>
            <a:r>
              <a:rPr lang="en-US" sz="1400" dirty="0" err="1">
                <a:hlinkClick r:id="rId12"/>
              </a:rPr>
              <a:t>DataCite</a:t>
            </a:r>
            <a:endParaRPr lang="en-SI" sz="1400" dirty="0"/>
          </a:p>
        </p:txBody>
      </p:sp>
    </p:spTree>
    <p:extLst>
      <p:ext uri="{BB962C8B-B14F-4D97-AF65-F5344CB8AC3E}">
        <p14:creationId xmlns:p14="http://schemas.microsoft.com/office/powerpoint/2010/main" val="1094014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5A1EF3-DB88-8F21-3FB3-461A9CB4DC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69F23D-8DE6-5E46-5AA8-1DC73A13E6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8470389" cy="817418"/>
          </a:xfrm>
        </p:spPr>
        <p:txBody>
          <a:bodyPr>
            <a:normAutofit/>
          </a:bodyPr>
          <a:lstStyle/>
          <a:p>
            <a:pPr lvl="0"/>
            <a:r>
              <a:rPr lang="en-US" sz="5000" b="1" dirty="0">
                <a:solidFill>
                  <a:srgbClr val="ED7D31"/>
                </a:solidFill>
                <a:latin typeface="Calibri"/>
              </a:rPr>
              <a:t>3. Etika in </a:t>
            </a:r>
            <a:r>
              <a:rPr lang="en-US" sz="5000" b="1" dirty="0" err="1">
                <a:solidFill>
                  <a:srgbClr val="ED7D31"/>
                </a:solidFill>
                <a:latin typeface="Calibri"/>
              </a:rPr>
              <a:t>zakonska</a:t>
            </a:r>
            <a:r>
              <a:rPr lang="en-US" sz="5000" b="1" dirty="0">
                <a:solidFill>
                  <a:srgbClr val="ED7D31"/>
                </a:solidFill>
                <a:latin typeface="Calibri"/>
              </a:rPr>
              <a:t> </a:t>
            </a:r>
            <a:r>
              <a:rPr lang="en-US" sz="5000" b="1" dirty="0" err="1">
                <a:solidFill>
                  <a:srgbClr val="ED7D31"/>
                </a:solidFill>
                <a:latin typeface="Calibri"/>
              </a:rPr>
              <a:t>skladnost</a:t>
            </a:r>
            <a:endParaRPr lang="sl-SI" sz="5000" b="1" dirty="0">
              <a:solidFill>
                <a:srgbClr val="ED7D31"/>
              </a:solidFill>
              <a:latin typeface="Calibri"/>
            </a:endParaRP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3141C361-D4A4-0C96-76C2-D572789E59A1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ravokotnik 2">
            <a:extLst>
              <a:ext uri="{FF2B5EF4-FFF2-40B4-BE49-F238E27FC236}">
                <a16:creationId xmlns:a16="http://schemas.microsoft.com/office/drawing/2014/main" id="{284FA8BF-67C8-D9FD-D4D2-1DBFE867C59E}"/>
              </a:ext>
            </a:extLst>
          </p:cNvPr>
          <p:cNvSpPr/>
          <p:nvPr/>
        </p:nvSpPr>
        <p:spPr>
          <a:xfrm>
            <a:off x="742956" y="2770470"/>
            <a:ext cx="1001469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2000" dirty="0">
                <a:solidFill>
                  <a:prstClr val="black"/>
                </a:solidFill>
                <a:latin typeface="Calibri" panose="020F0502020204030204"/>
              </a:rPr>
              <a:t>Raziskovalne načrte, ki vključujejo zbiranje občutljivih podatkov, je treba predložiti v presojo etični komisiji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2000" dirty="0">
                <a:solidFill>
                  <a:prstClr val="black"/>
                </a:solidFill>
                <a:latin typeface="Calibri" panose="020F0502020204030204"/>
              </a:rPr>
              <a:t>Pridobivanje informiranega soglasja za zbiranje, obdelavo in dolgoročno hrambo podatkov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2000" dirty="0">
                <a:solidFill>
                  <a:prstClr val="black"/>
                </a:solidFill>
                <a:latin typeface="Calibri" panose="020F0502020204030204"/>
              </a:rPr>
              <a:t>Neposredne in posredne identifikatorje je treba odstrani ali poskrbeti za </a:t>
            </a:r>
            <a:r>
              <a:rPr lang="sl-SI" sz="2000" dirty="0" err="1">
                <a:solidFill>
                  <a:prstClr val="black"/>
                </a:solidFill>
                <a:latin typeface="Calibri" panose="020F0502020204030204"/>
              </a:rPr>
              <a:t>zdr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u</a:t>
            </a:r>
            <a:r>
              <a:rPr lang="sl-SI" sz="2000" dirty="0" err="1">
                <a:solidFill>
                  <a:prstClr val="black"/>
                </a:solidFill>
                <a:latin typeface="Calibri" panose="020F0502020204030204"/>
              </a:rPr>
              <a:t>ževanje</a:t>
            </a:r>
            <a:r>
              <a:rPr lang="sl-SI" sz="2000" dirty="0">
                <a:solidFill>
                  <a:prstClr val="black"/>
                </a:solidFill>
                <a:latin typeface="Calibri" panose="020F0502020204030204"/>
              </a:rPr>
              <a:t> ali </a:t>
            </a:r>
            <a:r>
              <a:rPr lang="sl-SI" sz="2000" dirty="0" err="1">
                <a:solidFill>
                  <a:prstClr val="black"/>
                </a:solidFill>
                <a:latin typeface="Calibri" panose="020F0502020204030204"/>
              </a:rPr>
              <a:t>psevdoanonimiz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acijo</a:t>
            </a:r>
            <a:r>
              <a:rPr lang="sl-SI" sz="2000" dirty="0">
                <a:solidFill>
                  <a:prstClr val="black"/>
                </a:solidFill>
                <a:latin typeface="Calibri" panose="020F0502020204030204"/>
              </a:rPr>
              <a:t> podatkov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2000" dirty="0">
                <a:solidFill>
                  <a:prstClr val="black"/>
                </a:solidFill>
                <a:latin typeface="Calibri" panose="020F0502020204030204"/>
              </a:rPr>
              <a:t>V primerih, ko bi </a:t>
            </a:r>
            <a:r>
              <a:rPr lang="sl-SI" sz="2000" dirty="0" err="1">
                <a:solidFill>
                  <a:prstClr val="black"/>
                </a:solidFill>
                <a:latin typeface="Calibri" panose="020F0502020204030204"/>
              </a:rPr>
              <a:t>anonimizacija</a:t>
            </a:r>
            <a:r>
              <a:rPr lang="sl-SI" sz="2000" dirty="0">
                <a:solidFill>
                  <a:prstClr val="black"/>
                </a:solidFill>
                <a:latin typeface="Calibri" panose="020F0502020204030204"/>
              </a:rPr>
              <a:t> ovirala ponovno uporabnost podatkov, se uporabi omejitev dostopa do podatkov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2000" dirty="0">
                <a:solidFill>
                  <a:prstClr val="black"/>
                </a:solidFill>
                <a:latin typeface="Calibri" panose="020F0502020204030204"/>
              </a:rPr>
              <a:t>Poskrbeti je treba za skladnost s Splošno uredbo o varstvu podatkov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2000" dirty="0">
                <a:solidFill>
                  <a:prstClr val="black"/>
                </a:solidFill>
                <a:latin typeface="Calibri" panose="020F0502020204030204"/>
              </a:rPr>
              <a:t>Obravnava zaupnih podatkov in poslovnih skrivnosti</a:t>
            </a:r>
          </a:p>
        </p:txBody>
      </p:sp>
    </p:spTree>
    <p:extLst>
      <p:ext uri="{BB962C8B-B14F-4D97-AF65-F5344CB8AC3E}">
        <p14:creationId xmlns:p14="http://schemas.microsoft.com/office/powerpoint/2010/main" val="25332162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C0025E-B0EF-F29F-1D21-074C9EC78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C5604D-5A27-34E5-92CB-0A27CC6016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8470389" cy="817418"/>
          </a:xfrm>
        </p:spPr>
        <p:txBody>
          <a:bodyPr>
            <a:normAutofit/>
          </a:bodyPr>
          <a:lstStyle/>
          <a:p>
            <a:pPr lvl="0"/>
            <a:r>
              <a:rPr lang="en-US" sz="5000" b="1" dirty="0" err="1">
                <a:solidFill>
                  <a:srgbClr val="ED7D31"/>
                </a:solidFill>
                <a:latin typeface="Calibri"/>
              </a:rPr>
              <a:t>Soglasje</a:t>
            </a:r>
            <a:r>
              <a:rPr lang="en-US" sz="5000" b="1" dirty="0">
                <a:solidFill>
                  <a:srgbClr val="ED7D31"/>
                </a:solidFill>
                <a:latin typeface="Calibri"/>
              </a:rPr>
              <a:t> za </a:t>
            </a:r>
            <a:r>
              <a:rPr lang="en-US" sz="5000" b="1" dirty="0" err="1">
                <a:solidFill>
                  <a:srgbClr val="ED7D31"/>
                </a:solidFill>
                <a:latin typeface="Calibri"/>
              </a:rPr>
              <a:t>deljenje</a:t>
            </a:r>
            <a:r>
              <a:rPr lang="en-US" sz="5000" b="1" dirty="0">
                <a:solidFill>
                  <a:srgbClr val="ED7D31"/>
                </a:solidFill>
                <a:latin typeface="Calibri"/>
              </a:rPr>
              <a:t> </a:t>
            </a:r>
            <a:r>
              <a:rPr lang="en-US" sz="5000" b="1" dirty="0" err="1">
                <a:solidFill>
                  <a:srgbClr val="ED7D31"/>
                </a:solidFill>
                <a:latin typeface="Calibri"/>
              </a:rPr>
              <a:t>podatkov</a:t>
            </a:r>
            <a:endParaRPr lang="sl-SI" sz="5000" b="1" dirty="0">
              <a:solidFill>
                <a:srgbClr val="ED7D31"/>
              </a:solidFill>
              <a:latin typeface="Calibri"/>
            </a:endParaRP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86D88FB1-DE00-E559-AF75-2380BDBBA952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ravokotnik 2">
            <a:extLst>
              <a:ext uri="{FF2B5EF4-FFF2-40B4-BE49-F238E27FC236}">
                <a16:creationId xmlns:a16="http://schemas.microsoft.com/office/drawing/2014/main" id="{E0B48B0F-9212-CA4C-63D7-440B65082113}"/>
              </a:ext>
            </a:extLst>
          </p:cNvPr>
          <p:cNvSpPr/>
          <p:nvPr/>
        </p:nvSpPr>
        <p:spPr>
          <a:xfrm>
            <a:off x="742956" y="2770470"/>
            <a:ext cx="981155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Zagotoviti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je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treba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, da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obrazci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za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soglasje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licence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in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pogodbe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ne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omejujejo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možnosti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deljenja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podatkov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nameravamo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podatke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deliti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z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drugimi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sodelujočim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vabilu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smemo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zagotavljati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da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bodo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podatki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uporabljeni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za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namen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tekočega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projekta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Seznaniti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jih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moramo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tudi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da se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lahko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podatki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uporabijo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druge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namene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53790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9811555" cy="817418"/>
          </a:xfrm>
        </p:spPr>
        <p:txBody>
          <a:bodyPr>
            <a:normAutofit fontScale="90000"/>
          </a:bodyPr>
          <a:lstStyle/>
          <a:p>
            <a:pPr lvl="0"/>
            <a:r>
              <a:rPr lang="en-US" sz="5000" b="1" dirty="0">
                <a:solidFill>
                  <a:srgbClr val="ED7D31"/>
                </a:solidFill>
                <a:latin typeface="Calibri"/>
              </a:rPr>
              <a:t>4. </a:t>
            </a:r>
            <a:r>
              <a:rPr lang="en-US" sz="5000" b="1" dirty="0" err="1">
                <a:solidFill>
                  <a:srgbClr val="ED7D31"/>
                </a:solidFill>
                <a:latin typeface="Calibri"/>
              </a:rPr>
              <a:t>Shranjevanje</a:t>
            </a:r>
            <a:r>
              <a:rPr lang="en-US" sz="5000" b="1" dirty="0">
                <a:solidFill>
                  <a:srgbClr val="ED7D31"/>
                </a:solidFill>
                <a:latin typeface="Calibri"/>
              </a:rPr>
              <a:t> in </a:t>
            </a:r>
            <a:r>
              <a:rPr lang="en-US" sz="5000" b="1" dirty="0" err="1">
                <a:solidFill>
                  <a:srgbClr val="ED7D31"/>
                </a:solidFill>
                <a:latin typeface="Calibri"/>
              </a:rPr>
              <a:t>varnostno</a:t>
            </a:r>
            <a:r>
              <a:rPr lang="en-US" sz="5000" b="1" dirty="0">
                <a:solidFill>
                  <a:srgbClr val="ED7D31"/>
                </a:solidFill>
                <a:latin typeface="Calibri"/>
              </a:rPr>
              <a:t> </a:t>
            </a:r>
            <a:r>
              <a:rPr lang="en-US" sz="5000" b="1" dirty="0" err="1">
                <a:solidFill>
                  <a:srgbClr val="ED7D31"/>
                </a:solidFill>
                <a:latin typeface="Calibri"/>
              </a:rPr>
              <a:t>kopiranje</a:t>
            </a:r>
            <a:endParaRPr lang="sl-SI" sz="5000" b="1" dirty="0">
              <a:solidFill>
                <a:srgbClr val="ED7D31"/>
              </a:solidFill>
              <a:latin typeface="Calibri"/>
            </a:endParaRP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624EABF5-3A0D-4DAB-A7D8-55B3F221EF92}"/>
              </a:ext>
            </a:extLst>
          </p:cNvPr>
          <p:cNvSpPr/>
          <p:nvPr/>
        </p:nvSpPr>
        <p:spPr>
          <a:xfrm>
            <a:off x="742956" y="2770470"/>
            <a:ext cx="103100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2400" dirty="0">
                <a:solidFill>
                  <a:prstClr val="black"/>
                </a:solidFill>
              </a:rPr>
              <a:t>Avtorske pravice in pravice intelektualne lastnine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Licence za ponovno uporabo</a:t>
            </a:r>
            <a:endParaRPr lang="sl-SI" sz="2400" dirty="0">
              <a:solidFill>
                <a:prstClr val="black"/>
              </a:solidFill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Omejitev ponovne uporabe podatkov tretjih oseb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2400" dirty="0">
                <a:solidFill>
                  <a:prstClr val="black"/>
                </a:solidFill>
              </a:rPr>
              <a:t>Omejitve deljenja podatkov (obdobje embargo)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Varnostni ukrepi in standardi za zaupne podatke</a:t>
            </a:r>
          </a:p>
        </p:txBody>
      </p:sp>
    </p:spTree>
    <p:extLst>
      <p:ext uri="{BB962C8B-B14F-4D97-AF65-F5344CB8AC3E}">
        <p14:creationId xmlns:p14="http://schemas.microsoft.com/office/powerpoint/2010/main" val="25213695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E3A8A8-CDA4-7607-CD49-1F691B643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3FAF66-5EA3-0F26-7FCE-506BA7C8ED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9811555" cy="817418"/>
          </a:xfrm>
        </p:spPr>
        <p:txBody>
          <a:bodyPr>
            <a:normAutofit/>
          </a:bodyPr>
          <a:lstStyle/>
          <a:p>
            <a:pPr lvl="0"/>
            <a:r>
              <a:rPr lang="en-US" sz="5000" b="1" dirty="0">
                <a:solidFill>
                  <a:srgbClr val="ED7D31"/>
                </a:solidFill>
                <a:latin typeface="Calibri"/>
              </a:rPr>
              <a:t>5. </a:t>
            </a:r>
            <a:r>
              <a:rPr lang="en-US" sz="5000" b="1" dirty="0" err="1">
                <a:solidFill>
                  <a:srgbClr val="ED7D31"/>
                </a:solidFill>
                <a:latin typeface="Calibri"/>
              </a:rPr>
              <a:t>Izbor</a:t>
            </a:r>
            <a:r>
              <a:rPr lang="en-US" sz="5000" b="1" dirty="0">
                <a:solidFill>
                  <a:srgbClr val="ED7D31"/>
                </a:solidFill>
                <a:latin typeface="Calibri"/>
              </a:rPr>
              <a:t> in </a:t>
            </a:r>
            <a:r>
              <a:rPr lang="en-US" sz="5000" b="1" dirty="0" err="1">
                <a:solidFill>
                  <a:srgbClr val="ED7D31"/>
                </a:solidFill>
                <a:latin typeface="Calibri"/>
              </a:rPr>
              <a:t>ohranjanje</a:t>
            </a:r>
            <a:r>
              <a:rPr lang="en-US" sz="5000" b="1" dirty="0">
                <a:solidFill>
                  <a:srgbClr val="ED7D31"/>
                </a:solidFill>
                <a:latin typeface="Calibri"/>
              </a:rPr>
              <a:t> </a:t>
            </a:r>
            <a:r>
              <a:rPr lang="en-US" sz="5000" b="1" dirty="0" err="1">
                <a:solidFill>
                  <a:srgbClr val="ED7D31"/>
                </a:solidFill>
                <a:latin typeface="Calibri"/>
              </a:rPr>
              <a:t>podatkov</a:t>
            </a:r>
            <a:endParaRPr lang="sl-SI" sz="5000" b="1" dirty="0">
              <a:solidFill>
                <a:srgbClr val="ED7D31"/>
              </a:solidFill>
              <a:latin typeface="Calibri"/>
            </a:endParaRP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7A42CDB-3EE1-9CF9-B168-D42BFA1FAAE1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C1197234-0152-1722-501B-FF7D7CC61937}"/>
              </a:ext>
            </a:extLst>
          </p:cNvPr>
          <p:cNvSpPr/>
          <p:nvPr/>
        </p:nvSpPr>
        <p:spPr>
          <a:xfrm>
            <a:off x="742956" y="2770470"/>
            <a:ext cx="981155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Katere podatke je treba obdržati/uničiti za pogodbene, pravne ali regulativne namene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2400" dirty="0">
                <a:solidFill>
                  <a:prstClr val="black"/>
                </a:solidFill>
                <a:latin typeface="Calibri" panose="020F0502020204030204"/>
              </a:rPr>
              <a:t>Predvidene raziskovalne uporabe podatkov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(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validacija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raziskovalnih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rezultatov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načrtovanje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novih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raziskav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izobraževanje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)</a:t>
            </a:r>
            <a:endParaRPr lang="sl-SI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Dolžina hrambe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Izbira </a:t>
            </a:r>
            <a:r>
              <a:rPr kumimoji="0" lang="sl-SI" sz="2400" b="0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repozitorija</a:t>
            </a:r>
            <a:endParaRPr kumimoji="0" lang="sl-SI" sz="24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Ocena stroškov hrambe</a:t>
            </a:r>
          </a:p>
        </p:txBody>
      </p:sp>
    </p:spTree>
    <p:extLst>
      <p:ext uri="{BB962C8B-B14F-4D97-AF65-F5344CB8AC3E}">
        <p14:creationId xmlns:p14="http://schemas.microsoft.com/office/powerpoint/2010/main" val="9616789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8470389" cy="817418"/>
          </a:xfrm>
        </p:spPr>
        <p:txBody>
          <a:bodyPr>
            <a:normAutofit/>
          </a:bodyPr>
          <a:lstStyle/>
          <a:p>
            <a:pPr lvl="0"/>
            <a:r>
              <a:rPr lang="en-US" sz="5000" b="1" dirty="0">
                <a:solidFill>
                  <a:srgbClr val="ED7D31"/>
                </a:solidFill>
                <a:latin typeface="Calibri"/>
              </a:rPr>
              <a:t>6. </a:t>
            </a:r>
            <a:r>
              <a:rPr lang="en-US" sz="5000" b="1" dirty="0" err="1">
                <a:solidFill>
                  <a:srgbClr val="ED7D31"/>
                </a:solidFill>
                <a:latin typeface="Calibri"/>
              </a:rPr>
              <a:t>Deljenje</a:t>
            </a:r>
            <a:r>
              <a:rPr lang="en-US" sz="5000" b="1" dirty="0">
                <a:solidFill>
                  <a:srgbClr val="ED7D31"/>
                </a:solidFill>
                <a:latin typeface="Calibri"/>
              </a:rPr>
              <a:t> </a:t>
            </a:r>
            <a:r>
              <a:rPr lang="en-US" sz="5000" b="1" dirty="0" err="1">
                <a:solidFill>
                  <a:srgbClr val="ED7D31"/>
                </a:solidFill>
                <a:latin typeface="Calibri"/>
              </a:rPr>
              <a:t>podatkov</a:t>
            </a:r>
            <a:endParaRPr lang="sl-SI" sz="5000" b="1" dirty="0">
              <a:solidFill>
                <a:srgbClr val="ED7D31"/>
              </a:solidFill>
              <a:latin typeface="Calibri"/>
            </a:endParaRP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624EABF5-3A0D-4DAB-A7D8-55B3F221EF92}"/>
              </a:ext>
            </a:extLst>
          </p:cNvPr>
          <p:cNvSpPr/>
          <p:nvPr/>
        </p:nvSpPr>
        <p:spPr>
          <a:xfrm>
            <a:off x="742956" y="2770470"/>
            <a:ext cx="981155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Kje, kako, s kom?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2400" dirty="0">
                <a:solidFill>
                  <a:prstClr val="black"/>
                </a:solidFill>
                <a:latin typeface="Calibri" panose="020F0502020204030204"/>
              </a:rPr>
              <a:t>Pogoji za deljenje podatkov (pogodbe o izmenjavi podatkov)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Kdaj bodo podatki postali dostopni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2400" dirty="0">
                <a:solidFill>
                  <a:prstClr val="black"/>
                </a:solidFill>
                <a:latin typeface="Calibri" panose="020F0502020204030204"/>
              </a:rPr>
              <a:t>Trajni identifikatorji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Oris pričakovanih omeji</a:t>
            </a:r>
            <a:r>
              <a:rPr lang="sl-SI" sz="2400" dirty="0">
                <a:solidFill>
                  <a:prstClr val="black"/>
                </a:solidFill>
                <a:latin typeface="Calibri" panose="020F0502020204030204"/>
              </a:rPr>
              <a:t>tev zaradi zaupnosti ali pravic intelektualne lastnine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Sporazumi o </a:t>
            </a:r>
            <a:r>
              <a:rPr kumimoji="0" lang="sl-SI" sz="2400" b="0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lang="sl-SI" sz="2400" dirty="0" err="1">
                <a:solidFill>
                  <a:prstClr val="black"/>
                </a:solidFill>
                <a:latin typeface="Calibri" panose="020F0502020204030204"/>
              </a:rPr>
              <a:t>erazrkitju</a:t>
            </a:r>
            <a:r>
              <a:rPr lang="sl-SI" sz="2400" dirty="0">
                <a:solidFill>
                  <a:prstClr val="black"/>
                </a:solidFill>
                <a:latin typeface="Calibri" panose="020F0502020204030204"/>
              </a:rPr>
              <a:t> z zaščito zaupnih podatkov</a:t>
            </a:r>
            <a:endParaRPr kumimoji="0" lang="sl-SI" sz="24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901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9490704" cy="817418"/>
          </a:xfrm>
        </p:spPr>
        <p:txBody>
          <a:bodyPr>
            <a:normAutofit fontScale="90000"/>
          </a:bodyPr>
          <a:lstStyle/>
          <a:p>
            <a:pPr lvl="0"/>
            <a:r>
              <a:rPr lang="sl-SI" sz="5000" b="1" noProof="0" dirty="0">
                <a:solidFill>
                  <a:srgbClr val="ED7D31"/>
                </a:solidFill>
                <a:latin typeface="Calibri"/>
              </a:rPr>
              <a:t>Življenjski krog raziskovalnih podatkov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endParaRPr lang="sl-SI" sz="1050" dirty="0"/>
          </a:p>
          <a:p>
            <a:pPr lvl="1"/>
            <a:endParaRPr lang="sl-SI" sz="2400" dirty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endParaRPr lang="sl-SI" sz="2400" dirty="0"/>
          </a:p>
          <a:p>
            <a:pPr marL="342900" indent="-342900">
              <a:buFontTx/>
              <a:buChar char="-"/>
            </a:pPr>
            <a:endParaRPr lang="sl-SI" sz="2400" dirty="0"/>
          </a:p>
          <a:p>
            <a:endParaRPr lang="sl-SI" sz="2400" dirty="0"/>
          </a:p>
          <a:p>
            <a:endParaRPr lang="sl-SI" sz="2400" dirty="0"/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624EABF5-3A0D-4DAB-A7D8-55B3F221EF92}"/>
              </a:ext>
            </a:extLst>
          </p:cNvPr>
          <p:cNvSpPr/>
          <p:nvPr/>
        </p:nvSpPr>
        <p:spPr>
          <a:xfrm>
            <a:off x="742956" y="2770470"/>
            <a:ext cx="981155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800" b="1" dirty="0"/>
              <a:t>Iskanje in ponovna raba podatkov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800" b="1" dirty="0"/>
              <a:t>Načrt ravnanja s podatki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800" b="1" dirty="0"/>
              <a:t>Opis podatkov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800" dirty="0"/>
              <a:t>Arhiviranje podatkov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800" dirty="0"/>
              <a:t>Objava podatkov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F2E37F-48BD-AFAF-64D7-3D2E879B80A0}"/>
              </a:ext>
            </a:extLst>
          </p:cNvPr>
          <p:cNvSpPr/>
          <p:nvPr/>
        </p:nvSpPr>
        <p:spPr>
          <a:xfrm>
            <a:off x="742956" y="2863516"/>
            <a:ext cx="5657844" cy="125128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C1E2B3F8-14B6-2DE9-8536-9022CDA0F6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5058536"/>
              </p:ext>
            </p:extLst>
          </p:nvPr>
        </p:nvGraphicFramePr>
        <p:xfrm>
          <a:off x="6694500" y="2770470"/>
          <a:ext cx="4754544" cy="2952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166714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B9CCE5-1D73-D10D-D5ED-6AF6E8642C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148BA2-2AE6-3926-8C76-E5AE0E8CCE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6898815" cy="817418"/>
          </a:xfrm>
        </p:spPr>
        <p:txBody>
          <a:bodyPr>
            <a:normAutofit fontScale="90000"/>
          </a:bodyPr>
          <a:lstStyle/>
          <a:p>
            <a:pPr lvl="0"/>
            <a:r>
              <a:rPr lang="en-US" sz="5000" b="1" dirty="0">
                <a:solidFill>
                  <a:srgbClr val="ED7D31"/>
                </a:solidFill>
                <a:latin typeface="Calibri"/>
              </a:rPr>
              <a:t>7. </a:t>
            </a:r>
            <a:r>
              <a:rPr lang="en-US" sz="5000" b="1" dirty="0" err="1">
                <a:solidFill>
                  <a:srgbClr val="ED7D31"/>
                </a:solidFill>
                <a:latin typeface="Calibri"/>
              </a:rPr>
              <a:t>Odgovornost</a:t>
            </a:r>
            <a:r>
              <a:rPr lang="en-US" sz="5000" b="1" dirty="0">
                <a:solidFill>
                  <a:srgbClr val="ED7D31"/>
                </a:solidFill>
                <a:latin typeface="Calibri"/>
              </a:rPr>
              <a:t> in </a:t>
            </a:r>
            <a:r>
              <a:rPr lang="en-US" sz="5000" b="1" dirty="0" err="1">
                <a:solidFill>
                  <a:srgbClr val="ED7D31"/>
                </a:solidFill>
                <a:latin typeface="Calibri"/>
              </a:rPr>
              <a:t>sredstva</a:t>
            </a:r>
            <a:r>
              <a:rPr lang="en-US" sz="5000" b="1" dirty="0">
                <a:solidFill>
                  <a:srgbClr val="ED7D31"/>
                </a:solidFill>
                <a:latin typeface="Calibri"/>
              </a:rPr>
              <a:t> za </a:t>
            </a:r>
            <a:r>
              <a:rPr lang="en-US" sz="5000" b="1" dirty="0" err="1">
                <a:solidFill>
                  <a:srgbClr val="ED7D31"/>
                </a:solidFill>
                <a:latin typeface="Calibri"/>
              </a:rPr>
              <a:t>ravanje</a:t>
            </a:r>
            <a:r>
              <a:rPr lang="en-US" sz="5000" b="1" dirty="0">
                <a:solidFill>
                  <a:srgbClr val="ED7D31"/>
                </a:solidFill>
                <a:latin typeface="Calibri"/>
              </a:rPr>
              <a:t> s </a:t>
            </a:r>
            <a:r>
              <a:rPr lang="en-US" sz="5000" b="1" dirty="0" err="1">
                <a:solidFill>
                  <a:srgbClr val="ED7D31"/>
                </a:solidFill>
                <a:latin typeface="Calibri"/>
              </a:rPr>
              <a:t>podatki</a:t>
            </a:r>
            <a:endParaRPr lang="sl-SI" sz="5000" b="1" dirty="0">
              <a:solidFill>
                <a:srgbClr val="ED7D31"/>
              </a:solidFill>
              <a:latin typeface="Calibri"/>
            </a:endParaRP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2C24119E-CA7D-0588-2600-CAAD23C6C6FC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F7B70C9C-4D9D-C6EE-0AF6-AEA00CE269E8}"/>
              </a:ext>
            </a:extLst>
          </p:cNvPr>
          <p:cNvSpPr/>
          <p:nvPr/>
        </p:nvSpPr>
        <p:spPr>
          <a:xfrm>
            <a:off x="742956" y="2770470"/>
            <a:ext cx="98115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Vloge in odgovornosti za zajem</a:t>
            </a:r>
            <a:r>
              <a:rPr lang="sl-SI" sz="2400" dirty="0">
                <a:solidFill>
                  <a:prstClr val="black"/>
                </a:solidFill>
                <a:latin typeface="Calibri" panose="020F0502020204030204"/>
              </a:rPr>
              <a:t> podatkov, izdelavo metapodatkov, zagotavljanje kakovosti podatkov, shranjevanje in varnostno kopiranje, arhiviranje podatkov in skupno rabo podatkov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Ugotavljanje, ali </a:t>
            </a:r>
            <a:r>
              <a:rPr kumimoji="0" lang="sl-SI" sz="2400" b="0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potreobujemo</a:t>
            </a:r>
            <a:r>
              <a:rPr kumimoji="0" lang="sl-SI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sl-SI" sz="2400" dirty="0">
                <a:solidFill>
                  <a:prstClr val="black"/>
                </a:solidFill>
                <a:latin typeface="Calibri" panose="020F0502020204030204"/>
              </a:rPr>
              <a:t>pomoč (podatkovnih) strokovnjakov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Ugotavljanje, ali je potreb</a:t>
            </a:r>
            <a:r>
              <a:rPr lang="sl-SI" sz="2400" dirty="0">
                <a:solidFill>
                  <a:prstClr val="black"/>
                </a:solidFill>
                <a:latin typeface="Calibri" panose="020F0502020204030204"/>
              </a:rPr>
              <a:t>na dodatna strojna ali programska oprema</a:t>
            </a:r>
            <a:endParaRPr kumimoji="0" lang="sl-SI" sz="24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7259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C0025E-B0EF-F29F-1D21-074C9EC78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C5604D-5A27-34E5-92CB-0A27CC6016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8470389" cy="817418"/>
          </a:xfrm>
        </p:spPr>
        <p:txBody>
          <a:bodyPr>
            <a:normAutofit/>
          </a:bodyPr>
          <a:lstStyle/>
          <a:p>
            <a:pPr lvl="0"/>
            <a:r>
              <a:rPr lang="en-US" sz="5000" b="1" dirty="0" err="1">
                <a:solidFill>
                  <a:srgbClr val="ED7D31"/>
                </a:solidFill>
                <a:latin typeface="Calibri"/>
              </a:rPr>
              <a:t>Organizacije</a:t>
            </a:r>
            <a:r>
              <a:rPr lang="en-US" sz="5000" b="1" dirty="0">
                <a:solidFill>
                  <a:srgbClr val="ED7D31"/>
                </a:solidFill>
                <a:latin typeface="Calibri"/>
              </a:rPr>
              <a:t> in </a:t>
            </a:r>
            <a:r>
              <a:rPr lang="en-US" sz="5000" b="1" dirty="0" err="1">
                <a:solidFill>
                  <a:srgbClr val="ED7D31"/>
                </a:solidFill>
                <a:latin typeface="Calibri"/>
              </a:rPr>
              <a:t>viri</a:t>
            </a:r>
            <a:endParaRPr lang="sl-SI" sz="5000" b="1" dirty="0">
              <a:solidFill>
                <a:srgbClr val="ED7D31"/>
              </a:solidFill>
              <a:latin typeface="Calibri"/>
            </a:endParaRP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86D88FB1-DE00-E559-AF75-2380BDBBA952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ravokotnik 2">
            <a:extLst>
              <a:ext uri="{FF2B5EF4-FFF2-40B4-BE49-F238E27FC236}">
                <a16:creationId xmlns:a16="http://schemas.microsoft.com/office/drawing/2014/main" id="{E0B48B0F-9212-CA4C-63D7-440B65082113}"/>
              </a:ext>
            </a:extLst>
          </p:cNvPr>
          <p:cNvSpPr/>
          <p:nvPr/>
        </p:nvSpPr>
        <p:spPr>
          <a:xfrm>
            <a:off x="742956" y="2770470"/>
            <a:ext cx="981155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noProof="0" dirty="0">
                <a:solidFill>
                  <a:srgbClr val="00449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Research Data Alliance</a:t>
            </a:r>
            <a:endParaRPr lang="en-GB" sz="2400" noProof="0" dirty="0">
              <a:solidFill>
                <a:srgbClr val="00449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noProof="0" dirty="0">
                <a:solidFill>
                  <a:srgbClr val="004494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CODATA</a:t>
            </a:r>
            <a:endParaRPr lang="en-GB" sz="2400" noProof="0" dirty="0">
              <a:solidFill>
                <a:srgbClr val="00449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noProof="0" dirty="0">
                <a:solidFill>
                  <a:srgbClr val="004494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Digital Curation Centre</a:t>
            </a:r>
            <a:endParaRPr lang="en-GB" sz="2400" noProof="0" dirty="0">
              <a:solidFill>
                <a:srgbClr val="00449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noProof="0" dirty="0">
                <a:solidFill>
                  <a:srgbClr val="004494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UK Data Service</a:t>
            </a:r>
            <a:endParaRPr lang="en-GB" sz="2400" noProof="0" dirty="0">
              <a:solidFill>
                <a:srgbClr val="00449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noProof="0" dirty="0">
                <a:solidFill>
                  <a:srgbClr val="004494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 FAIR project</a:t>
            </a:r>
            <a:endParaRPr lang="en-GB" sz="2400" noProof="0" dirty="0">
              <a:solidFill>
                <a:srgbClr val="00449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noProof="0" dirty="0">
                <a:solidFill>
                  <a:srgbClr val="004494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FOSTER project</a:t>
            </a:r>
            <a:endParaRPr lang="en-GB" sz="2400" noProof="0" dirty="0">
              <a:solidFill>
                <a:srgbClr val="00449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noProof="0" dirty="0">
                <a:solidFill>
                  <a:srgbClr val="004494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 Science MOOC</a:t>
            </a:r>
            <a:endParaRPr lang="en-GB" sz="2400" noProof="0" dirty="0">
              <a:solidFill>
                <a:srgbClr val="00449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4494"/>
                </a:solidFill>
              </a:rPr>
              <a:t>…</a:t>
            </a:r>
            <a:endParaRPr lang="en-GB" sz="2400" noProof="0" dirty="0">
              <a:solidFill>
                <a:srgbClr val="00449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noProof="0" dirty="0">
              <a:solidFill>
                <a:srgbClr val="004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416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>
            <a:extLst>
              <a:ext uri="{FF2B5EF4-FFF2-40B4-BE49-F238E27FC236}">
                <a16:creationId xmlns:a16="http://schemas.microsoft.com/office/drawing/2014/main" id="{6CEE1A64-F3F7-40C5-A68D-FACA85877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237535"/>
            <a:ext cx="10009549" cy="1116065"/>
          </a:xfrm>
          <a:prstGeom prst="rect">
            <a:avLst/>
          </a:prstGeom>
        </p:spPr>
      </p:pic>
      <p:pic>
        <p:nvPicPr>
          <p:cNvPr id="11" name="Slika 10" descr="Slika, ki vsebuje besede risanje&#10;&#10;Opis je samodejno ustvarjen">
            <a:extLst>
              <a:ext uri="{FF2B5EF4-FFF2-40B4-BE49-F238E27FC236}">
                <a16:creationId xmlns:a16="http://schemas.microsoft.com/office/drawing/2014/main" id="{06864DC4-23FD-46A2-AD61-F5FBC9462B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3" r="22131"/>
          <a:stretch/>
        </p:blipFill>
        <p:spPr>
          <a:xfrm>
            <a:off x="5233087" y="0"/>
            <a:ext cx="6958914" cy="5184456"/>
          </a:xfrm>
          <a:prstGeom prst="rect">
            <a:avLst/>
          </a:prstGeom>
        </p:spPr>
      </p:pic>
      <p:pic>
        <p:nvPicPr>
          <p:cNvPr id="13" name="Slika 12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ECC3BBAC-891A-4B83-95E1-D7A0D63C4C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2" y="706065"/>
            <a:ext cx="2468880" cy="713232"/>
          </a:xfrm>
          <a:prstGeom prst="rect">
            <a:avLst/>
          </a:prstGeom>
        </p:spPr>
      </p:pic>
      <p:sp>
        <p:nvSpPr>
          <p:cNvPr id="2" name="Pravokotnik 1">
            <a:extLst>
              <a:ext uri="{FF2B5EF4-FFF2-40B4-BE49-F238E27FC236}">
                <a16:creationId xmlns:a16="http://schemas.microsoft.com/office/drawing/2014/main" id="{73709836-AF44-48B9-B898-6AC8425A1350}"/>
              </a:ext>
            </a:extLst>
          </p:cNvPr>
          <p:cNvSpPr/>
          <p:nvPr/>
        </p:nvSpPr>
        <p:spPr>
          <a:xfrm>
            <a:off x="334310" y="3044279"/>
            <a:ext cx="47705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4400" b="1" dirty="0">
                <a:solidFill>
                  <a:srgbClr val="ED7D31"/>
                </a:solidFill>
              </a:rPr>
              <a:t>Hvala za pozornost</a:t>
            </a:r>
            <a:r>
              <a:rPr lang="en-US" sz="4400" b="1" dirty="0">
                <a:solidFill>
                  <a:srgbClr val="ED7D31"/>
                </a:solidFill>
              </a:rPr>
              <a:t>!</a:t>
            </a:r>
            <a:endParaRPr lang="sl-SI" sz="44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B63C2950-B487-4BCF-8856-3BC734D5D2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0445" y="5184456"/>
            <a:ext cx="750000" cy="7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02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10578759" cy="817418"/>
          </a:xfrm>
        </p:spPr>
        <p:txBody>
          <a:bodyPr>
            <a:normAutofit/>
          </a:bodyPr>
          <a:lstStyle/>
          <a:p>
            <a:pPr lvl="0"/>
            <a:r>
              <a:rPr lang="sl-SI" b="1" dirty="0">
                <a:solidFill>
                  <a:srgbClr val="ED7D31"/>
                </a:solidFill>
                <a:latin typeface="Calibri"/>
              </a:rPr>
              <a:t>Viri sekundarnih podatkov – nekaj primerov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624EABF5-3A0D-4DAB-A7D8-55B3F221EF92}"/>
              </a:ext>
            </a:extLst>
          </p:cNvPr>
          <p:cNvSpPr/>
          <p:nvPr/>
        </p:nvSpPr>
        <p:spPr>
          <a:xfrm>
            <a:off x="742956" y="2770470"/>
            <a:ext cx="1011109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2000" b="1" dirty="0">
                <a:solidFill>
                  <a:prstClr val="black"/>
                </a:solidFill>
                <a:latin typeface="Calibri" panose="020F0502020204030204"/>
              </a:rPr>
              <a:t>Uradni registri </a:t>
            </a:r>
            <a:r>
              <a:rPr lang="sl-SI" sz="2000" dirty="0">
                <a:solidFill>
                  <a:prstClr val="black"/>
                </a:solidFill>
                <a:latin typeface="Calibri" panose="020F0502020204030204"/>
              </a:rPr>
              <a:t>(registri prebivalstva, popisi, matične knjige, poslovni registri, zemljiška knjiga, itd.) </a:t>
            </a:r>
            <a:r>
              <a:rPr lang="sl-SI" sz="2000" b="1" dirty="0">
                <a:solidFill>
                  <a:prstClr val="black"/>
                </a:solidFill>
                <a:latin typeface="Calibri" panose="020F0502020204030204"/>
              </a:rPr>
              <a:t>in drugi uradni podatki </a:t>
            </a:r>
            <a:r>
              <a:rPr lang="sl-SI" sz="2000" dirty="0">
                <a:solidFill>
                  <a:prstClr val="black"/>
                </a:solidFill>
                <a:latin typeface="Calibri" panose="020F0502020204030204"/>
              </a:rPr>
              <a:t>(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nacionalni statistični uradi, Eurostat, itd.)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2000" b="1" dirty="0">
                <a:solidFill>
                  <a:prstClr val="black"/>
                </a:solidFill>
                <a:latin typeface="Calibri" panose="020F0502020204030204"/>
              </a:rPr>
              <a:t>Mednarodne organizacije </a:t>
            </a:r>
            <a:r>
              <a:rPr lang="sl-SI" sz="2000" dirty="0">
                <a:solidFill>
                  <a:prstClr val="black"/>
                </a:solidFill>
                <a:latin typeface="Calibri" panose="020F0502020204030204"/>
              </a:rPr>
              <a:t>(Združeni narodi, Organizacija za gospodarsko sodelovanje in razvoj, Svetovna banka, itd.)</a:t>
            </a: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indent="-742950">
              <a:buFont typeface="Arial" panose="020B0604020202020204" pitchFamily="34" charset="0"/>
              <a:buChar char="•"/>
              <a:defRPr/>
            </a:pPr>
            <a:r>
              <a:rPr lang="sl-SI" sz="2000" b="1" dirty="0">
                <a:solidFill>
                  <a:prstClr val="black"/>
                </a:solidFill>
                <a:latin typeface="Calibri" panose="020F0502020204030204"/>
              </a:rPr>
              <a:t>Javne organizacije </a:t>
            </a:r>
            <a:r>
              <a:rPr lang="sl-SI" sz="2000" dirty="0">
                <a:solidFill>
                  <a:prstClr val="black"/>
                </a:solidFill>
                <a:latin typeface="Calibri" panose="020F0502020204030204"/>
              </a:rPr>
              <a:t>(arhivi, agencije, izobraževalne ustanove, knjižnice, muzeji, zdravstvene ustanove, itd.)</a:t>
            </a:r>
            <a:endParaRPr kumimoji="0" lang="sl-SI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2000" b="1" dirty="0">
                <a:solidFill>
                  <a:prstClr val="black"/>
                </a:solidFill>
                <a:latin typeface="Calibri" panose="020F0502020204030204"/>
              </a:rPr>
              <a:t>Podatki podjetij </a:t>
            </a:r>
            <a:r>
              <a:rPr lang="sl-SI" sz="2000" dirty="0">
                <a:solidFill>
                  <a:prstClr val="black"/>
                </a:solidFill>
                <a:latin typeface="Calibri" panose="020F0502020204030204"/>
              </a:rPr>
              <a:t>(letna poročila, podatki iz analitskih orodij) 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2000" b="1" dirty="0">
                <a:solidFill>
                  <a:prstClr val="black"/>
                </a:solidFill>
                <a:latin typeface="Calibri" panose="020F0502020204030204"/>
              </a:rPr>
              <a:t>Spletni iskalniki</a:t>
            </a:r>
            <a:r>
              <a:rPr lang="sl-SI" sz="2000" dirty="0">
                <a:solidFill>
                  <a:prstClr val="black"/>
                </a:solidFill>
                <a:latin typeface="Calibri" panose="020F0502020204030204"/>
              </a:rPr>
              <a:t> (npr. </a:t>
            </a:r>
            <a:r>
              <a:rPr lang="sl-SI" sz="2000" dirty="0">
                <a:solidFill>
                  <a:prstClr val="black"/>
                </a:solidFill>
                <a:latin typeface="Calibri" panose="020F0502020204030204"/>
                <a:hlinkClick r:id="rId3"/>
              </a:rPr>
              <a:t>Google </a:t>
            </a:r>
            <a:r>
              <a:rPr lang="sl-SI" sz="2000" dirty="0" err="1">
                <a:solidFill>
                  <a:prstClr val="black"/>
                </a:solidFill>
                <a:latin typeface="Calibri" panose="020F0502020204030204"/>
                <a:hlinkClick r:id="rId3"/>
              </a:rPr>
              <a:t>DataSet</a:t>
            </a:r>
            <a:r>
              <a:rPr lang="sl-SI" sz="2000" dirty="0">
                <a:solidFill>
                  <a:prstClr val="black"/>
                </a:solidFill>
                <a:latin typeface="Calibri" panose="020F0502020204030204"/>
                <a:hlinkClick r:id="rId3"/>
              </a:rPr>
              <a:t> </a:t>
            </a:r>
            <a:r>
              <a:rPr lang="sl-SI" sz="2000" dirty="0" err="1">
                <a:solidFill>
                  <a:prstClr val="black"/>
                </a:solidFill>
                <a:latin typeface="Calibri" panose="020F0502020204030204"/>
                <a:hlinkClick r:id="rId3"/>
              </a:rPr>
              <a:t>Search</a:t>
            </a:r>
            <a:r>
              <a:rPr lang="sl-SI" sz="2000" dirty="0">
                <a:solidFill>
                  <a:prstClr val="black"/>
                </a:solidFill>
                <a:latin typeface="Calibri" panose="020F0502020204030204"/>
              </a:rPr>
              <a:t>)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Arhivi in repozitoriji raziskovalnih podatkov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2000" b="1" dirty="0">
                <a:solidFill>
                  <a:prstClr val="black"/>
                </a:solidFill>
                <a:latin typeface="Calibri" panose="020F0502020204030204"/>
              </a:rPr>
              <a:t>Podatki v znanstvenih in strokovnih člankih</a:t>
            </a:r>
            <a:r>
              <a:rPr lang="sl-SI" sz="2000" dirty="0">
                <a:solidFill>
                  <a:prstClr val="black"/>
                </a:solidFill>
                <a:latin typeface="Calibri" panose="020F0502020204030204"/>
              </a:rPr>
              <a:t> (vključno s podatkovnimi objavami, podatki v glavnem besedilu, v prilogah, dopolnilnih materialih)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824076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7" y="1703081"/>
            <a:ext cx="6966690" cy="817418"/>
          </a:xfrm>
        </p:spPr>
        <p:txBody>
          <a:bodyPr>
            <a:noAutofit/>
          </a:bodyPr>
          <a:lstStyle/>
          <a:p>
            <a:pPr lvl="0"/>
            <a:r>
              <a:rPr lang="sl-SI" sz="4000" b="1" dirty="0">
                <a:solidFill>
                  <a:srgbClr val="ED7D31"/>
                </a:solidFill>
                <a:latin typeface="Calibri"/>
              </a:rPr>
              <a:t>11 nasvetov glede iskanja raziskovalnih podatkov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624EABF5-3A0D-4DAB-A7D8-55B3F221EF92}"/>
              </a:ext>
            </a:extLst>
          </p:cNvPr>
          <p:cNvSpPr/>
          <p:nvPr/>
        </p:nvSpPr>
        <p:spPr>
          <a:xfrm>
            <a:off x="742956" y="2770470"/>
            <a:ext cx="107060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/>
              <a:t>1: Premislite, katere podatke potrebujete in zakaj.</a:t>
            </a:r>
            <a:br>
              <a:rPr lang="sl-SI" sz="2000" dirty="0"/>
            </a:br>
            <a:r>
              <a:rPr lang="sl-SI" sz="2000" dirty="0"/>
              <a:t>2: Izberite najprimernejše vire.</a:t>
            </a:r>
            <a:br>
              <a:rPr lang="sl-SI" sz="2000" dirty="0"/>
            </a:br>
            <a:r>
              <a:rPr lang="sl-SI" sz="2000" dirty="0"/>
              <a:t>3: Strategično oblikujte svoje iskalno povpraševanje.</a:t>
            </a:r>
            <a:br>
              <a:rPr lang="sl-SI" sz="2000" dirty="0"/>
            </a:br>
            <a:r>
              <a:rPr lang="sl-SI" sz="2000" dirty="0"/>
              <a:t>4: Naj </a:t>
            </a:r>
            <a:r>
              <a:rPr lang="sl-SI" sz="2000" dirty="0" err="1"/>
              <a:t>repozitorij</a:t>
            </a:r>
            <a:r>
              <a:rPr lang="sl-SI" sz="2000" dirty="0"/>
              <a:t> deluje vam v prid.</a:t>
            </a:r>
            <a:br>
              <a:rPr lang="sl-SI" sz="2000" dirty="0"/>
            </a:br>
            <a:r>
              <a:rPr lang="sl-SI" sz="2000" dirty="0"/>
              <a:t>5: Izboljšajte svoje iskanje.</a:t>
            </a:r>
            <a:br>
              <a:rPr lang="sl-SI" sz="2000" dirty="0"/>
            </a:br>
            <a:r>
              <a:rPr lang="sl-SI" sz="2000" dirty="0"/>
              <a:t>6: Ocenite njihovo ustreznost in primernost za uporabo.</a:t>
            </a:r>
            <a:br>
              <a:rPr lang="sl-SI" sz="2000" dirty="0"/>
            </a:br>
            <a:r>
              <a:rPr lang="sl-SI" sz="2000" dirty="0"/>
              <a:t>7: Shranite podrobnosti iskanja in vira podatkov.</a:t>
            </a:r>
            <a:br>
              <a:rPr lang="sl-SI" sz="2000" dirty="0"/>
            </a:br>
            <a:r>
              <a:rPr lang="sl-SI" sz="2000" dirty="0"/>
              <a:t>8: Iščite podatkovne storitve, ne le podatkov.</a:t>
            </a:r>
            <a:br>
              <a:rPr lang="sl-SI" sz="2000" dirty="0"/>
            </a:br>
            <a:r>
              <a:rPr lang="sl-SI" sz="2000" dirty="0"/>
              <a:t>9: Spremljajte najnovejše podatke.</a:t>
            </a:r>
            <a:br>
              <a:rPr lang="sl-SI" sz="2000" dirty="0"/>
            </a:br>
            <a:r>
              <a:rPr lang="sl-SI" sz="2000" dirty="0"/>
              <a:t>10: Občutljive podatke obravnavajte odgovorno.</a:t>
            </a:r>
            <a:br>
              <a:rPr lang="sl-SI" sz="2000" dirty="0"/>
            </a:br>
            <a:r>
              <a:rPr lang="sl-SI" sz="2000" dirty="0"/>
              <a:t>11: Vračajte skupnosti (navedite vir in delite podatke).</a:t>
            </a:r>
          </a:p>
          <a:p>
            <a:r>
              <a:rPr lang="sl-SI" sz="2000" dirty="0"/>
              <a:t>	</a:t>
            </a:r>
          </a:p>
          <a:p>
            <a:r>
              <a:rPr lang="sl-SI" sz="2000" dirty="0"/>
              <a:t>Vir: </a:t>
            </a:r>
            <a:r>
              <a:rPr lang="sl-SI" sz="2000" dirty="0" err="1">
                <a:hlinkClick r:id="rId4"/>
              </a:rPr>
              <a:t>Eleven</a:t>
            </a:r>
            <a:r>
              <a:rPr lang="sl-SI" sz="2000" dirty="0">
                <a:hlinkClick r:id="rId4"/>
              </a:rPr>
              <a:t> </a:t>
            </a:r>
            <a:r>
              <a:rPr lang="sl-SI" sz="2000" dirty="0" err="1">
                <a:hlinkClick r:id="rId4"/>
              </a:rPr>
              <a:t>quick</a:t>
            </a:r>
            <a:r>
              <a:rPr lang="sl-SI" sz="2000" dirty="0">
                <a:hlinkClick r:id="rId4"/>
              </a:rPr>
              <a:t> </a:t>
            </a:r>
            <a:r>
              <a:rPr lang="sl-SI" sz="2000" dirty="0" err="1">
                <a:hlinkClick r:id="rId4"/>
              </a:rPr>
              <a:t>tips</a:t>
            </a:r>
            <a:r>
              <a:rPr lang="sl-SI" sz="2000" dirty="0">
                <a:hlinkClick r:id="rId4"/>
              </a:rPr>
              <a:t> </a:t>
            </a:r>
            <a:r>
              <a:rPr lang="sl-SI" sz="2000" dirty="0" err="1">
                <a:hlinkClick r:id="rId4"/>
              </a:rPr>
              <a:t>for</a:t>
            </a:r>
            <a:r>
              <a:rPr lang="sl-SI" sz="2000" dirty="0">
                <a:hlinkClick r:id="rId4"/>
              </a:rPr>
              <a:t> </a:t>
            </a:r>
            <a:r>
              <a:rPr lang="sl-SI" sz="2000" dirty="0" err="1">
                <a:hlinkClick r:id="rId4"/>
              </a:rPr>
              <a:t>finding</a:t>
            </a:r>
            <a:r>
              <a:rPr lang="sl-SI" sz="2000" dirty="0">
                <a:hlinkClick r:id="rId4"/>
              </a:rPr>
              <a:t> </a:t>
            </a:r>
            <a:r>
              <a:rPr lang="sl-SI" sz="2000" dirty="0" err="1">
                <a:hlinkClick r:id="rId4"/>
              </a:rPr>
              <a:t>research</a:t>
            </a:r>
            <a:r>
              <a:rPr lang="sl-SI" sz="2000" dirty="0">
                <a:hlinkClick r:id="rId4"/>
              </a:rPr>
              <a:t> data</a:t>
            </a:r>
            <a:r>
              <a:rPr lang="sl-SI" sz="2000" dirty="0"/>
              <a:t> (</a:t>
            </a:r>
            <a:r>
              <a:rPr lang="sl-SI" sz="2000" dirty="0" err="1"/>
              <a:t>Gregory</a:t>
            </a:r>
            <a:r>
              <a:rPr lang="sl-SI" sz="2000" dirty="0"/>
              <a:t> idr. 2018)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57AF16-E7B1-C9A2-8E68-6C67BB1BF4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1021" y="1703081"/>
            <a:ext cx="3606324" cy="4709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81294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8470389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dirty="0">
                <a:solidFill>
                  <a:srgbClr val="ED7D31"/>
                </a:solidFill>
                <a:latin typeface="Calibri"/>
              </a:rPr>
              <a:t>Kakovost podatkov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624EABF5-3A0D-4DAB-A7D8-55B3F221EF92}"/>
              </a:ext>
            </a:extLst>
          </p:cNvPr>
          <p:cNvSpPr/>
          <p:nvPr/>
        </p:nvSpPr>
        <p:spPr>
          <a:xfrm>
            <a:off x="742956" y="2770470"/>
            <a:ext cx="793114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0" indent="-7429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Kakovost podatkov </a:t>
            </a:r>
            <a:r>
              <a:rPr kumimoji="0" lang="sl-SI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 opredeljena kot primernost podatkov za določen namen uporabnika. Koncept je relativno odvisen od standardov, ki jih opredeljujejo pričakovanja uporabnikov.</a:t>
            </a:r>
          </a:p>
          <a:p>
            <a:pPr marL="742950" marR="0" lvl="0" indent="-7429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6 dimenzij, kot jih opredeljuje Data Management </a:t>
            </a:r>
            <a:r>
              <a:rPr kumimoji="0" lang="en-GB" sz="200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Association</a:t>
            </a:r>
            <a:r>
              <a:rPr kumimoji="0" lang="sl-SI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 UK</a:t>
            </a:r>
            <a:r>
              <a:rPr kumimoji="0" lang="sl-SI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1200150" lvl="1" indent="-742950">
              <a:buFont typeface="+mj-lt"/>
              <a:buAutoNum type="arabicPeriod"/>
              <a:defRPr/>
            </a:pPr>
            <a:r>
              <a:rPr kumimoji="0" lang="sl-S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Popolnost </a:t>
            </a:r>
            <a:r>
              <a:rPr kumimoji="0" lang="sl-SI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(prisotnost podatkov v ustreznih </a:t>
            </a:r>
            <a:r>
              <a:rPr lang="sl-SI" sz="2000" dirty="0">
                <a:solidFill>
                  <a:prstClr val="black"/>
                </a:solidFill>
                <a:latin typeface="Calibri" panose="020F0502020204030204"/>
              </a:rPr>
              <a:t>poljih)</a:t>
            </a:r>
          </a:p>
          <a:p>
            <a:pPr marL="1200150" lvl="1" indent="-742950">
              <a:buFont typeface="+mj-lt"/>
              <a:buAutoNum type="arabicPeriod"/>
              <a:defRPr/>
            </a:pPr>
            <a:r>
              <a:rPr lang="sl-SI" sz="2000" b="1" dirty="0">
                <a:solidFill>
                  <a:prstClr val="black"/>
                </a:solidFill>
                <a:latin typeface="Calibri" panose="020F0502020204030204"/>
              </a:rPr>
              <a:t>Edinstvenost</a:t>
            </a:r>
            <a:r>
              <a:rPr lang="sl-SI" sz="2000" dirty="0">
                <a:solidFill>
                  <a:prstClr val="black"/>
                </a:solidFill>
                <a:latin typeface="Calibri" panose="020F0502020204030204"/>
              </a:rPr>
              <a:t> (brez podvajanja zapisov)</a:t>
            </a:r>
          </a:p>
          <a:p>
            <a:pPr marL="1200150" lvl="1" indent="-742950">
              <a:buFont typeface="+mj-lt"/>
              <a:buAutoNum type="arabicPeriod"/>
              <a:defRPr/>
            </a:pPr>
            <a:r>
              <a:rPr lang="sl-SI" sz="2000" b="1" dirty="0">
                <a:solidFill>
                  <a:prstClr val="black"/>
                </a:solidFill>
                <a:latin typeface="Calibri" panose="020F0502020204030204"/>
              </a:rPr>
              <a:t>Pravočasnost</a:t>
            </a:r>
            <a:r>
              <a:rPr lang="sl-SI" sz="2000" dirty="0">
                <a:solidFill>
                  <a:prstClr val="black"/>
                </a:solidFill>
                <a:latin typeface="Calibri" panose="020F0502020204030204"/>
              </a:rPr>
              <a:t> (so na voljo, ko jih uporabniki potrebujejo)</a:t>
            </a:r>
          </a:p>
          <a:p>
            <a:pPr marL="1200150" lvl="1" indent="-742950">
              <a:buFont typeface="+mj-lt"/>
              <a:buAutoNum type="arabicPeriod"/>
              <a:defRPr/>
            </a:pPr>
            <a:r>
              <a:rPr lang="sl-SI" sz="2000" b="1" dirty="0">
                <a:solidFill>
                  <a:prstClr val="black"/>
                </a:solidFill>
                <a:latin typeface="Calibri" panose="020F0502020204030204"/>
              </a:rPr>
              <a:t>Veljavnost </a:t>
            </a:r>
            <a:r>
              <a:rPr lang="sl-SI" sz="2000" dirty="0">
                <a:solidFill>
                  <a:prstClr val="black"/>
                </a:solidFill>
                <a:latin typeface="Calibri" panose="020F0502020204030204"/>
              </a:rPr>
              <a:t>(ustrezanje postavljenim pravilom)</a:t>
            </a:r>
          </a:p>
          <a:p>
            <a:pPr marL="1200150" lvl="1" indent="-742950">
              <a:buFont typeface="+mj-lt"/>
              <a:buAutoNum type="arabicPeriod"/>
              <a:defRPr/>
            </a:pPr>
            <a:r>
              <a:rPr lang="sl-SI" sz="2000" b="1" dirty="0">
                <a:solidFill>
                  <a:prstClr val="black"/>
                </a:solidFill>
                <a:latin typeface="Calibri" panose="020F0502020204030204"/>
              </a:rPr>
              <a:t>Natančnost </a:t>
            </a:r>
            <a:r>
              <a:rPr lang="sl-SI" sz="2000" dirty="0">
                <a:solidFill>
                  <a:prstClr val="black"/>
                </a:solidFill>
                <a:latin typeface="Calibri" panose="020F0502020204030204"/>
              </a:rPr>
              <a:t>(odražanje resničnosti)</a:t>
            </a:r>
          </a:p>
          <a:p>
            <a:pPr marL="1200150" lvl="1" indent="-742950">
              <a:buFont typeface="+mj-lt"/>
              <a:buAutoNum type="arabicPeriod"/>
              <a:defRPr/>
            </a:pPr>
            <a:r>
              <a:rPr lang="sl-SI" sz="2000" b="1" dirty="0">
                <a:solidFill>
                  <a:prstClr val="black"/>
                </a:solidFill>
                <a:latin typeface="Calibri" panose="020F0502020204030204"/>
              </a:rPr>
              <a:t>Doslednost </a:t>
            </a:r>
            <a:r>
              <a:rPr lang="sl-SI" sz="2000" dirty="0">
                <a:solidFill>
                  <a:prstClr val="black"/>
                </a:solidFill>
                <a:latin typeface="Calibri" panose="020F0502020204030204"/>
              </a:rPr>
              <a:t>(skladnost med različnimi viri)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22C6C9-F8FB-3538-1939-51DF1C3ECC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4099" y="2450206"/>
            <a:ext cx="2680572" cy="3490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87526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8470389" cy="817418"/>
          </a:xfrm>
        </p:spPr>
        <p:txBody>
          <a:bodyPr>
            <a:normAutofit fontScale="90000"/>
          </a:bodyPr>
          <a:lstStyle/>
          <a:p>
            <a:pPr lvl="0"/>
            <a:r>
              <a:rPr lang="sl-SI" sz="5000" b="1" dirty="0">
                <a:solidFill>
                  <a:srgbClr val="ED7D31"/>
                </a:solidFill>
                <a:latin typeface="Calibri"/>
              </a:rPr>
              <a:t>Natančnost in točnost podatkov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90F689E0-B6C0-7E8B-D1E2-59B7772306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47" b="288"/>
          <a:stretch/>
        </p:blipFill>
        <p:spPr bwMode="auto">
          <a:xfrm>
            <a:off x="7107532" y="2996047"/>
            <a:ext cx="1800225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2739BDD6-60AD-0BF3-DEAB-0879362D89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35"/>
          <a:stretch/>
        </p:blipFill>
        <p:spPr bwMode="auto">
          <a:xfrm>
            <a:off x="5307307" y="2996047"/>
            <a:ext cx="1800225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F54500-E1D1-6A1D-19D4-BA52A25AA54B}"/>
              </a:ext>
            </a:extLst>
          </p:cNvPr>
          <p:cNvSpPr txBox="1"/>
          <p:nvPr/>
        </p:nvSpPr>
        <p:spPr>
          <a:xfrm>
            <a:off x="5164432" y="2535674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Visoka natančnost</a:t>
            </a:r>
            <a:endParaRPr lang="en-SI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6F20D5-BFF8-885D-C76F-16997B94C1E9}"/>
              </a:ext>
            </a:extLst>
          </p:cNvPr>
          <p:cNvSpPr txBox="1"/>
          <p:nvPr/>
        </p:nvSpPr>
        <p:spPr>
          <a:xfrm>
            <a:off x="7270245" y="2520499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Nizka natančnost</a:t>
            </a:r>
            <a:endParaRPr lang="en-SI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00CAC3-E53D-7D98-9686-D34B88EA7C62}"/>
              </a:ext>
            </a:extLst>
          </p:cNvPr>
          <p:cNvSpPr txBox="1"/>
          <p:nvPr/>
        </p:nvSpPr>
        <p:spPr>
          <a:xfrm>
            <a:off x="3869986" y="3400960"/>
            <a:ext cx="118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Visoka točnost</a:t>
            </a:r>
            <a:endParaRPr lang="en-SI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ECC993-FD9D-D5F4-BF79-04BE89809F1E}"/>
              </a:ext>
            </a:extLst>
          </p:cNvPr>
          <p:cNvSpPr txBox="1"/>
          <p:nvPr/>
        </p:nvSpPr>
        <p:spPr>
          <a:xfrm>
            <a:off x="3869986" y="5283100"/>
            <a:ext cx="118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Nizka točnost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120211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89A127-278F-F045-9B9A-C1CC6D067A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4B1A32-CC34-8D50-F579-D635B2B14F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8470389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dirty="0">
                <a:solidFill>
                  <a:srgbClr val="ED7D31"/>
                </a:solidFill>
                <a:latin typeface="Calibri"/>
              </a:rPr>
              <a:t>Različne vrste napak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E71681E3-4352-121F-2921-20BF9346E3D7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ravokotnik 2">
            <a:extLst>
              <a:ext uri="{FF2B5EF4-FFF2-40B4-BE49-F238E27FC236}">
                <a16:creationId xmlns:a16="http://schemas.microsoft.com/office/drawing/2014/main" id="{FFB5F4C1-FBEF-D5BC-5466-5CAC567EE650}"/>
              </a:ext>
            </a:extLst>
          </p:cNvPr>
          <p:cNvSpPr/>
          <p:nvPr/>
        </p:nvSpPr>
        <p:spPr>
          <a:xfrm>
            <a:off x="742956" y="2770470"/>
            <a:ext cx="981155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sl-S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Slučajne</a:t>
            </a:r>
            <a:r>
              <a:rPr lang="sl-SI" sz="2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sl-SI" sz="2000" dirty="0">
                <a:solidFill>
                  <a:prstClr val="black"/>
                </a:solidFill>
                <a:latin typeface="Calibri" panose="020F0502020204030204"/>
              </a:rPr>
              <a:t>napake so nepredvidljive in naključne, npr. rahel tresljaj, ki povzroči nepravilnost pri merjenju.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sl-S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  <a:r>
              <a:rPr lang="sl-SI" sz="2000" b="1" dirty="0" err="1">
                <a:solidFill>
                  <a:prstClr val="black"/>
                </a:solidFill>
                <a:latin typeface="Calibri" panose="020F0502020204030204"/>
              </a:rPr>
              <a:t>istematične</a:t>
            </a:r>
            <a:r>
              <a:rPr lang="sl-SI" sz="2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sl-SI" sz="2000" dirty="0">
                <a:solidFill>
                  <a:prstClr val="black"/>
                </a:solidFill>
                <a:latin typeface="Calibri" panose="020F0502020204030204"/>
              </a:rPr>
              <a:t>napake se zgodijo zaradi napake v postopku ali sistemu, npr. napačna kalibracija instrumentov ali napačna konfiguracija sistema.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l-SI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2000" b="1" dirty="0">
                <a:solidFill>
                  <a:prstClr val="black"/>
                </a:solidFill>
                <a:latin typeface="Calibri" panose="020F0502020204030204"/>
              </a:rPr>
              <a:t>Nenamerne napake </a:t>
            </a:r>
            <a:r>
              <a:rPr lang="sl-SI" sz="2000" dirty="0">
                <a:solidFill>
                  <a:prstClr val="black"/>
                </a:solidFill>
                <a:latin typeface="Calibri" panose="020F0502020204030204"/>
              </a:rPr>
              <a:t>zaradi nepozornosti, pomanjkanja informacij ali razumevanja, ali napačnih predpostavk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l-SI" sz="2000" b="1" dirty="0">
                <a:solidFill>
                  <a:prstClr val="black"/>
                </a:solidFill>
                <a:latin typeface="Calibri" panose="020F0502020204030204"/>
              </a:rPr>
              <a:t>Namerne napake </a:t>
            </a:r>
            <a:r>
              <a:rPr lang="sl-SI" sz="2000" dirty="0">
                <a:solidFill>
                  <a:prstClr val="black"/>
                </a:solidFill>
                <a:latin typeface="Calibri" panose="020F0502020204030204"/>
              </a:rPr>
              <a:t>zaradi </a:t>
            </a:r>
            <a:r>
              <a:rPr lang="sl-SI" sz="2000" dirty="0">
                <a:hlinkClick r:id="rId4"/>
              </a:rPr>
              <a:t>različnih tipov goljufij z raziskovalnimi podatki (izmišljanje, potvarjanje, zavajanje, </a:t>
            </a:r>
            <a:r>
              <a:rPr lang="sl-SI" sz="2000" dirty="0" err="1">
                <a:hlinkClick r:id="rId4"/>
              </a:rPr>
              <a:t>plagiarizem</a:t>
            </a:r>
            <a:r>
              <a:rPr lang="sl-SI" sz="2000" dirty="0">
                <a:hlinkClick r:id="rId4"/>
              </a:rPr>
              <a:t>, sabotaža) (Vir: </a:t>
            </a:r>
            <a:r>
              <a:rPr lang="sl-SI" sz="2000" dirty="0" err="1">
                <a:hlinkClick r:id="rId4"/>
              </a:rPr>
              <a:t>DiRROS</a:t>
            </a:r>
            <a:r>
              <a:rPr lang="sl-SI" sz="2000" dirty="0">
                <a:hlinkClick r:id="rId4"/>
              </a:rPr>
              <a:t> Data)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754076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89A127-278F-F045-9B9A-C1CC6D067A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4B1A32-CC34-8D50-F579-D635B2B14F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10812422" cy="817418"/>
          </a:xfrm>
        </p:spPr>
        <p:txBody>
          <a:bodyPr>
            <a:normAutofit fontScale="90000"/>
          </a:bodyPr>
          <a:lstStyle/>
          <a:p>
            <a:pPr lvl="0"/>
            <a:r>
              <a:rPr lang="sl-SI" sz="4800" b="1" dirty="0">
                <a:solidFill>
                  <a:srgbClr val="ED7D31"/>
                </a:solidFill>
                <a:latin typeface="Calibri"/>
              </a:rPr>
              <a:t>Primer napake zaradi napačnih predpostavk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E71681E3-4352-121F-2921-20BF9346E3D7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190834-5F58-939A-ADFF-00A9ADFC53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56" y="2640279"/>
            <a:ext cx="4913079" cy="26861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25D060-F2AE-6103-5C74-66D8821EC1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1311" y="3188964"/>
            <a:ext cx="4684067" cy="27475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DACC65-47B8-B9E5-B848-25002BF7E5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956" y="5609565"/>
            <a:ext cx="5798687" cy="3225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6724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71795</TotalTime>
  <Words>2266</Words>
  <Application>Microsoft Office PowerPoint</Application>
  <PresentationFormat>Širokozaslonsko</PresentationFormat>
  <Paragraphs>369</Paragraphs>
  <Slides>32</Slides>
  <Notes>18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Officeova tema</vt:lpstr>
      <vt:lpstr>PowerPointova predstavitev</vt:lpstr>
      <vt:lpstr>Vsebina</vt:lpstr>
      <vt:lpstr>Življenjski krog raziskovalnih podatkov</vt:lpstr>
      <vt:lpstr>Viri sekundarnih podatkov – nekaj primerov</vt:lpstr>
      <vt:lpstr>11 nasvetov glede iskanja raziskovalnih podatkov</vt:lpstr>
      <vt:lpstr>Kakovost podatkov</vt:lpstr>
      <vt:lpstr>Natančnost in točnost podatkov</vt:lpstr>
      <vt:lpstr>Različne vrste napak</vt:lpstr>
      <vt:lpstr>Primer napake zaradi napačnih predpostavk</vt:lpstr>
      <vt:lpstr>Kako odkriti napake?</vt:lpstr>
      <vt:lpstr>Načrti ravnanja z raziskovalnimi podatki (NRRP)</vt:lpstr>
      <vt:lpstr>1. Opisovanje podatkov</vt:lpstr>
      <vt:lpstr>Izvor podatkov in provenienca</vt:lpstr>
      <vt:lpstr>Priporočeni formati za različne vrste podatkov</vt:lpstr>
      <vt:lpstr>Tabelarni podatki – relacijski podatkovni model</vt:lpstr>
      <vt:lpstr>Relacije med tabelami</vt:lpstr>
      <vt:lpstr>Geslovniki, ontologije in tezavri</vt:lpstr>
      <vt:lpstr>Poimenovanje datotek</vt:lpstr>
      <vt:lpstr>Procesi zagotavljanja kakovosti v različnih fazah raziskave</vt:lpstr>
      <vt:lpstr>2. Dokumentacija in metapodatki</vt:lpstr>
      <vt:lpstr>Splošne sheme in standardi</vt:lpstr>
      <vt:lpstr>PowerPointova predstavitev</vt:lpstr>
      <vt:lpstr>Področno specifični metapodatkovni standardi</vt:lpstr>
      <vt:lpstr>Trajni identifikatorji (PID)</vt:lpstr>
      <vt:lpstr>3. Etika in zakonska skladnost</vt:lpstr>
      <vt:lpstr>Soglasje za deljenje podatkov</vt:lpstr>
      <vt:lpstr>4. Shranjevanje in varnostno kopiranje</vt:lpstr>
      <vt:lpstr>5. Izbor in ohranjanje podatkov</vt:lpstr>
      <vt:lpstr>6. Deljenje podatkov</vt:lpstr>
      <vt:lpstr>7. Odgovornost in sredstva za ravanje s podatki</vt:lpstr>
      <vt:lpstr>Organizacije in viri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Tomas Bercic</dc:creator>
  <cp:lastModifiedBy>Zala</cp:lastModifiedBy>
  <cp:revision>145</cp:revision>
  <dcterms:created xsi:type="dcterms:W3CDTF">2023-09-11T08:00:44Z</dcterms:created>
  <dcterms:modified xsi:type="dcterms:W3CDTF">2025-01-21T09:51:35Z</dcterms:modified>
</cp:coreProperties>
</file>