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335" r:id="rId3"/>
    <p:sldId id="336" r:id="rId4"/>
    <p:sldId id="337" r:id="rId5"/>
    <p:sldId id="338" r:id="rId6"/>
    <p:sldId id="339" r:id="rId7"/>
    <p:sldId id="341" r:id="rId8"/>
    <p:sldId id="340" r:id="rId9"/>
    <p:sldId id="342" r:id="rId10"/>
    <p:sldId id="343" r:id="rId11"/>
    <p:sldId id="344" r:id="rId12"/>
    <p:sldId id="345" r:id="rId13"/>
    <p:sldId id="346" r:id="rId14"/>
    <p:sldId id="266" r:id="rId15"/>
    <p:sldId id="328" r:id="rId16"/>
    <p:sldId id="330" r:id="rId17"/>
    <p:sldId id="331" r:id="rId18"/>
    <p:sldId id="332" r:id="rId19"/>
    <p:sldId id="333" r:id="rId20"/>
    <p:sldId id="334" r:id="rId21"/>
    <p:sldId id="347" r:id="rId2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34573748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8393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2611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57083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2364283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29021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47242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32797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199025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231910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416041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99966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73597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p:txBody>
          <a:bodyPr/>
          <a:lstStyle/>
          <a:p>
            <a:r>
              <a:rPr lang="sl-SI" sz="5400" dirty="0"/>
              <a:t>Delo podatkovnih strokovnjakov</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543817" y="2580909"/>
            <a:ext cx="10684621" cy="946880"/>
          </a:xfrm>
        </p:spPr>
        <p:txBody>
          <a:bodyPr/>
          <a:lstStyle/>
          <a:p>
            <a:r>
              <a:rPr lang="pl-PL" dirty="0"/>
              <a:t>13.30 – 15.00: Organizacija podpornih storitev podatkovnega skrbništva</a:t>
            </a:r>
          </a:p>
          <a:p>
            <a:endParaRPr lang="sl-SI" dirty="0"/>
          </a:p>
        </p:txBody>
      </p:sp>
      <p:sp>
        <p:nvSpPr>
          <p:cNvPr id="10" name="Text Placeholder 4">
            <a:extLst>
              <a:ext uri="{FF2B5EF4-FFF2-40B4-BE49-F238E27FC236}">
                <a16:creationId xmlns:a16="http://schemas.microsoft.com/office/drawing/2014/main" id="{307975F4-76D1-4B76-B3F3-1A55B5D561CB}"/>
              </a:ext>
            </a:extLst>
          </p:cNvPr>
          <p:cNvSpPr txBox="1">
            <a:spLocks/>
          </p:cNvSpPr>
          <p:nvPr/>
        </p:nvSpPr>
        <p:spPr>
          <a:xfrm>
            <a:off x="543817" y="3199309"/>
            <a:ext cx="11251247" cy="790944"/>
          </a:xfrm>
          <a:prstGeom prst="rect">
            <a:avLst/>
          </a:prstGeom>
          <a:noFill/>
          <a:ln>
            <a:noFill/>
          </a:ln>
        </p:spPr>
        <p:txBody>
          <a:bodyPr vert="horz" wrap="square" lIns="91440" tIns="45720" rIns="91440" bIns="45720" anchor="t" anchorCtr="0" compatLnSpc="1">
            <a:normAutofit/>
          </a:bodyPr>
          <a:lstStyle>
            <a:lvl1pPr marL="0" marR="0" lvl="0" indent="0" algn="l" defTabSz="914400" rtl="0" fontAlgn="auto" hangingPunct="1">
              <a:lnSpc>
                <a:spcPct val="90000"/>
              </a:lnSpc>
              <a:spcBef>
                <a:spcPts val="1000"/>
              </a:spcBef>
              <a:spcAft>
                <a:spcPts val="0"/>
              </a:spcAft>
              <a:buSzPct val="100000"/>
              <a:buFont typeface="Arial" pitchFamily="34"/>
              <a:buNone/>
              <a:tabLst/>
              <a:defRPr lang="sl-SI" sz="2000" b="0" i="0" u="none" strike="noStrike" kern="1200" cap="none" spc="0" baseline="0" dirty="0">
                <a:solidFill>
                  <a:schemeClr val="bg1"/>
                </a:solidFill>
                <a:uFillTx/>
                <a:latin typeface="+mn-lt"/>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Bernarda KOREZ, Univerzitetna knjižnica Maribor</a:t>
            </a:r>
          </a:p>
          <a:p>
            <a:r>
              <a:rPr lang="sl-SI" dirty="0"/>
              <a:t>Mag. Dunja LEGAT, Univerzitetna knjižnica Maribor</a:t>
            </a:r>
          </a:p>
        </p:txBody>
      </p:sp>
      <p:sp>
        <p:nvSpPr>
          <p:cNvPr id="11" name="PoljeZBesedilom 10">
            <a:extLst>
              <a:ext uri="{FF2B5EF4-FFF2-40B4-BE49-F238E27FC236}">
                <a16:creationId xmlns:a16="http://schemas.microsoft.com/office/drawing/2014/main" id="{7088A1B3-7B35-4B0A-827D-CC2F81E1A117}"/>
              </a:ext>
            </a:extLst>
          </p:cNvPr>
          <p:cNvSpPr txBox="1"/>
          <p:nvPr/>
        </p:nvSpPr>
        <p:spPr>
          <a:xfrm>
            <a:off x="543817" y="4146189"/>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6" name="Slika 5">
            <a:extLst>
              <a:ext uri="{FF2B5EF4-FFF2-40B4-BE49-F238E27FC236}">
                <a16:creationId xmlns:a16="http://schemas.microsoft.com/office/drawing/2014/main" id="{52C0997B-50A0-4BB2-B372-D4DA27956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940132"/>
            <a:ext cx="674594" cy="383769"/>
          </a:xfrm>
          <a:prstGeom prst="rect">
            <a:avLst/>
          </a:prstGeom>
        </p:spPr>
      </p:pic>
    </p:spTree>
    <p:extLst>
      <p:ext uri="{BB962C8B-B14F-4D97-AF65-F5344CB8AC3E}">
        <p14:creationId xmlns:p14="http://schemas.microsoft.com/office/powerpoint/2010/main" val="405793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D5B3B0-9503-6F41-5922-E065DA639A5B}"/>
              </a:ext>
            </a:extLst>
          </p:cNvPr>
          <p:cNvSpPr>
            <a:spLocks noGrp="1"/>
          </p:cNvSpPr>
          <p:nvPr>
            <p:ph type="title"/>
          </p:nvPr>
        </p:nvSpPr>
        <p:spPr>
          <a:xfrm>
            <a:off x="609600" y="302112"/>
            <a:ext cx="10997574" cy="611828"/>
          </a:xfrm>
        </p:spPr>
        <p:txBody>
          <a:bodyPr>
            <a:normAutofit/>
          </a:bodyPr>
          <a:lstStyle/>
          <a:p>
            <a:r>
              <a:rPr lang="sl-SI" sz="2800" dirty="0"/>
              <a:t>Primer Nizozemske / Univerze Delft University of </a:t>
            </a:r>
            <a:r>
              <a:rPr lang="sl-SI" sz="2800" dirty="0" err="1"/>
              <a:t>Technology</a:t>
            </a:r>
            <a:r>
              <a:rPr lang="sl-SI" sz="2800" dirty="0"/>
              <a:t> </a:t>
            </a:r>
          </a:p>
        </p:txBody>
      </p:sp>
      <p:pic>
        <p:nvPicPr>
          <p:cNvPr id="9" name="Označba mesta vsebine 8">
            <a:extLst>
              <a:ext uri="{FF2B5EF4-FFF2-40B4-BE49-F238E27FC236}">
                <a16:creationId xmlns:a16="http://schemas.microsoft.com/office/drawing/2014/main" id="{E89EE53B-7C1D-86B4-C62E-4E9C46DE5A72}"/>
              </a:ext>
            </a:extLst>
          </p:cNvPr>
          <p:cNvPicPr>
            <a:picLocks noGrp="1" noChangeAspect="1"/>
          </p:cNvPicPr>
          <p:nvPr>
            <p:ph idx="1"/>
          </p:nvPr>
        </p:nvPicPr>
        <p:blipFill>
          <a:blip r:embed="rId2"/>
          <a:stretch>
            <a:fillRect/>
          </a:stretch>
        </p:blipFill>
        <p:spPr>
          <a:xfrm>
            <a:off x="670283" y="929956"/>
            <a:ext cx="7407110" cy="5425877"/>
          </a:xfrm>
        </p:spPr>
      </p:pic>
      <p:sp>
        <p:nvSpPr>
          <p:cNvPr id="11" name="PoljeZBesedilom 10">
            <a:extLst>
              <a:ext uri="{FF2B5EF4-FFF2-40B4-BE49-F238E27FC236}">
                <a16:creationId xmlns:a16="http://schemas.microsoft.com/office/drawing/2014/main" id="{4108176C-47FF-8B8D-C3CF-87471C9082B7}"/>
              </a:ext>
            </a:extLst>
          </p:cNvPr>
          <p:cNvSpPr txBox="1"/>
          <p:nvPr/>
        </p:nvSpPr>
        <p:spPr>
          <a:xfrm>
            <a:off x="8077393" y="1525768"/>
            <a:ext cx="3829472"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Legenda (zgoraj navzdol, od leve prot desni):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Vodja storitev za raziskovalne podatke in Centra za raziskovalne podatke; 4TU konzorcij + Knjižnica TU Delft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Center za raziskovalne podatke, 4TU konzorcij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podporna skupina za raziskovalne podatke (Knjižnica TU Delft)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koordinator podatkovnega skrbništva (Knjižnica TU Delft)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8 x izvršilni odbor fakultete, fakultete TU Delft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8 podatkovnih strokovnjakov, fakultete TU Delft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PoljeZBesedilom 12">
            <a:extLst>
              <a:ext uri="{FF2B5EF4-FFF2-40B4-BE49-F238E27FC236}">
                <a16:creationId xmlns:a16="http://schemas.microsoft.com/office/drawing/2014/main" id="{08D3D995-F80C-37E9-B70D-66DD3EE03085}"/>
              </a:ext>
            </a:extLst>
          </p:cNvPr>
          <p:cNvSpPr txBox="1"/>
          <p:nvPr/>
        </p:nvSpPr>
        <p:spPr>
          <a:xfrm>
            <a:off x="5810865" y="6371849"/>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Teperek</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M., &amp;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Plomp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E. (2019). The role and value of data stewards in universities: a TU Delft case study on data stewardship.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Zenodo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https://doi.org/10.5281/zenodo.2684278</a:t>
            </a:r>
            <a:endPar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74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EA322C-B96D-189A-CBEE-720910ED2A7F}"/>
              </a:ext>
            </a:extLst>
          </p:cNvPr>
          <p:cNvSpPr>
            <a:spLocks noGrp="1"/>
          </p:cNvSpPr>
          <p:nvPr>
            <p:ph type="title"/>
          </p:nvPr>
        </p:nvSpPr>
        <p:spPr>
          <a:xfrm>
            <a:off x="838202" y="262783"/>
            <a:ext cx="11160000" cy="611828"/>
          </a:xfrm>
        </p:spPr>
        <p:txBody>
          <a:bodyPr>
            <a:normAutofit/>
          </a:bodyPr>
          <a:lstStyle/>
          <a:p>
            <a:r>
              <a:rPr lang="sl-SI" sz="2800" dirty="0"/>
              <a:t>Primer Republike Avstrije</a:t>
            </a:r>
          </a:p>
        </p:txBody>
      </p:sp>
      <p:sp>
        <p:nvSpPr>
          <p:cNvPr id="3" name="Označba mesta vsebine 2">
            <a:extLst>
              <a:ext uri="{FF2B5EF4-FFF2-40B4-BE49-F238E27FC236}">
                <a16:creationId xmlns:a16="http://schemas.microsoft.com/office/drawing/2014/main" id="{052A81C3-178D-FA7C-D651-E805DFB2F7BB}"/>
              </a:ext>
            </a:extLst>
          </p:cNvPr>
          <p:cNvSpPr>
            <a:spLocks noGrp="1"/>
          </p:cNvSpPr>
          <p:nvPr>
            <p:ph idx="1"/>
          </p:nvPr>
        </p:nvSpPr>
        <p:spPr>
          <a:xfrm>
            <a:off x="838202" y="953863"/>
            <a:ext cx="10636043" cy="5395548"/>
          </a:xfrm>
        </p:spPr>
        <p:txBody>
          <a:bodyPr>
            <a:normAutofit fontScale="85000" lnSpcReduction="10000"/>
          </a:bodyPr>
          <a:lstStyle/>
          <a:p>
            <a:pPr marL="0" indent="0">
              <a:buNone/>
            </a:pPr>
            <a:r>
              <a:rPr lang="sl-SI" sz="2000" dirty="0"/>
              <a:t>Po Hasani-Mavriqi in sod. (2022)</a:t>
            </a:r>
            <a:r>
              <a:rPr lang="sl-SI" sz="2000" baseline="30000" dirty="0"/>
              <a:t>17</a:t>
            </a:r>
            <a:r>
              <a:rPr lang="sl-SI" sz="2000" dirty="0"/>
              <a:t> </a:t>
            </a:r>
            <a:r>
              <a:rPr lang="sl-SI" sz="2000" dirty="0">
                <a:solidFill>
                  <a:schemeClr val="accent2">
                    <a:lumMod val="75000"/>
                  </a:schemeClr>
                </a:solidFill>
              </a:rPr>
              <a:t>je </a:t>
            </a:r>
            <a:r>
              <a:rPr lang="sl-SI" sz="2000" b="1" dirty="0">
                <a:solidFill>
                  <a:schemeClr val="accent2">
                    <a:lumMod val="75000"/>
                  </a:schemeClr>
                </a:solidFill>
              </a:rPr>
              <a:t>pozicioniranje strateška odločitev, ki je vpletena v organizacijsko kulturo organizacije</a:t>
            </a:r>
            <a:r>
              <a:rPr lang="sl-SI" sz="2000" dirty="0"/>
              <a:t>. Obstaja več modelov, ki izpolnjujejo različne potrebe in se razlikujejo glede na velikosti univerze, razpoložljive vire, profile podatkovnih svetovalcev in usposabljanja, (Hasani-Mavriqi in sod.; Hasani-Mavriqi, 2023, januar 27):</a:t>
            </a:r>
          </a:p>
          <a:p>
            <a:pPr marL="0" indent="0">
              <a:buNone/>
            </a:pPr>
            <a:r>
              <a:rPr lang="sl-SI" sz="2000" b="1" dirty="0"/>
              <a:t>Model 1: Kontaktna točka (generičen)</a:t>
            </a:r>
            <a:r>
              <a:rPr lang="sl-SI" sz="2000" dirty="0"/>
              <a:t>; eden podatkovni svetovalec na raziskovalno ustanovo: posredovanje zahtev, mreža (upravljavec skupnosti), splošno svetovanje, ne vključuje operativnega svetovanja na oddelkih in inštitutih. Po Reichman, S., Hasani-Mavriqi, I. (2021</a:t>
            </a:r>
            <a:r>
              <a:rPr lang="sl-SI" sz="2000" dirty="0">
                <a:solidFill>
                  <a:schemeClr val="accent2">
                    <a:lumMod val="75000"/>
                  </a:schemeClr>
                </a:solidFill>
              </a:rPr>
              <a:t>) </a:t>
            </a:r>
            <a:r>
              <a:rPr lang="sl-SI" sz="2000" b="1" dirty="0">
                <a:solidFill>
                  <a:schemeClr val="accent2">
                    <a:lumMod val="75000"/>
                  </a:schemeClr>
                </a:solidFill>
              </a:rPr>
              <a:t>je ta model primeren za majhne raziskovalne ustanove</a:t>
            </a:r>
            <a:r>
              <a:rPr lang="sl-SI" sz="2000" dirty="0"/>
              <a:t>. Temelji na diskusiji v skupini kjer je podatkovni svetovalec vmesnik za vprašanja o ravnanju z raziskovalnimi podatki, sprejema zahteve ter jih posreduje ustreznim oddelkom in organom ustanove. Zraven tega vzdržuje mrežo deležnikov, ki so vključeni v podporne storitve in nudi splošno svetovanje.</a:t>
            </a:r>
          </a:p>
          <a:p>
            <a:pPr marL="0" indent="0">
              <a:buNone/>
            </a:pPr>
            <a:r>
              <a:rPr lang="sl-SI" sz="2000" b="1" dirty="0"/>
              <a:t>Model 2: Center podatkovnega skrbništva (centraliziran): </a:t>
            </a:r>
            <a:r>
              <a:rPr lang="sl-SI" sz="2000" b="1" dirty="0">
                <a:solidFill>
                  <a:schemeClr val="accent2">
                    <a:lumMod val="75000"/>
                  </a:schemeClr>
                </a:solidFill>
              </a:rPr>
              <a:t>do trije podatkovni svetovalci na univerzo; centralizirana organizacija; centralna organizacijska enota združuje različne kompetence in ustrezne storitve</a:t>
            </a:r>
            <a:r>
              <a:rPr lang="sl-SI" sz="2000" dirty="0"/>
              <a:t>. Drugi model formalizira organizacijsko strukturo podpornih storitev za ravnanje z raziskovalnimi podatki, ki je pozicionirana centralizirano. Organizacijska enota združuje različne kompetence ter ponuja storitve in svetovanje. Pristojnosti so širše, ker so razdeljene na več podpornih strokovnjakov (Reichman, S., Hasani-Mavriqi, I., 2021).</a:t>
            </a:r>
          </a:p>
          <a:p>
            <a:pPr marL="0" indent="0">
              <a:buNone/>
            </a:pPr>
            <a:r>
              <a:rPr lang="sl-SI" sz="2000" b="1" dirty="0"/>
              <a:t>Model 3: Mreža podatkovnih svetovalcev (decentraliziran</a:t>
            </a:r>
            <a:r>
              <a:rPr lang="sl-SI" sz="2000" b="1" dirty="0">
                <a:solidFill>
                  <a:schemeClr val="accent2">
                    <a:lumMod val="75000"/>
                  </a:schemeClr>
                </a:solidFill>
              </a:rPr>
              <a:t>):</a:t>
            </a:r>
            <a:r>
              <a:rPr lang="sl-SI" sz="2000" dirty="0">
                <a:solidFill>
                  <a:schemeClr val="accent2">
                    <a:lumMod val="75000"/>
                  </a:schemeClr>
                </a:solidFill>
              </a:rPr>
              <a:t> </a:t>
            </a:r>
            <a:r>
              <a:rPr lang="sl-SI" sz="2000" b="1" dirty="0">
                <a:solidFill>
                  <a:schemeClr val="accent2">
                    <a:lumMod val="75000"/>
                  </a:schemeClr>
                </a:solidFill>
              </a:rPr>
              <a:t>eden podatkovni svetovalec na fakulteto ali na znanstveno področje in koordinator (decentralizirana organizacija): na fakultetah, znotraj raziskovalnih skupin ali inštitutov, svetovanje, specializirano za določeno znanstveno vedo</a:t>
            </a:r>
            <a:r>
              <a:rPr lang="sl-SI" sz="2000" dirty="0"/>
              <a:t>. Decentralizirani model (Reichman, S., Hasani-Mavriqi, I., 2021) obsega enega podatkovnega svetovalca na fakulteto ali znanstveno vedo in koordinatorja predmetnega področja na ustanovi. Podatkovni svetovalci s sedežem na raziskovalnih področjih ali inštitutih morajo imeti poglobljeno znanje in raziskovalne izkušnje, specifične za disciplino, da lahko zagotavljajo ustrezno podporo, ki se nanaša na znanstveno vedo. V tem modelu obstaja tudi osrednja koordinacijska točka za delo podatkovnih svetovalcev, ki združuje številne funkcije, ki so povezane s centraliziranim organizacijskim modelom</a:t>
            </a:r>
          </a:p>
          <a:p>
            <a:pPr marL="0" indent="0">
              <a:buNone/>
            </a:pPr>
            <a:endParaRPr lang="sl-SI" sz="2000" dirty="0"/>
          </a:p>
        </p:txBody>
      </p:sp>
      <p:sp>
        <p:nvSpPr>
          <p:cNvPr id="5" name="PoljeZBesedilom 4">
            <a:extLst>
              <a:ext uri="{FF2B5EF4-FFF2-40B4-BE49-F238E27FC236}">
                <a16:creationId xmlns:a16="http://schemas.microsoft.com/office/drawing/2014/main" id="{CD6AB571-FA8E-DA9F-C778-0DEF5F5E807B}"/>
              </a:ext>
            </a:extLst>
          </p:cNvPr>
          <p:cNvSpPr txBox="1"/>
          <p:nvPr/>
        </p:nvSpPr>
        <p:spPr>
          <a:xfrm>
            <a:off x="838202" y="639516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Hasani-Mavriqi, I., Reichmann, S., Gruber, A., Jean-</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Quartier</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C.,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Schranzhofer</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H., &amp; Rey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Mazón</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M. (2022). Data Stewardship in the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making</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(1.0).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Graz</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University of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Technology</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https://doi.org/10.3217/p9fvw-rke48 </a:t>
            </a:r>
          </a:p>
        </p:txBody>
      </p:sp>
    </p:spTree>
    <p:extLst>
      <p:ext uri="{BB962C8B-B14F-4D97-AF65-F5344CB8AC3E}">
        <p14:creationId xmlns:p14="http://schemas.microsoft.com/office/powerpoint/2010/main" val="168454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66906C-7C01-472C-1E08-20AED1A68CA0}"/>
              </a:ext>
            </a:extLst>
          </p:cNvPr>
          <p:cNvSpPr>
            <a:spLocks noGrp="1"/>
          </p:cNvSpPr>
          <p:nvPr>
            <p:ph type="title"/>
          </p:nvPr>
        </p:nvSpPr>
        <p:spPr>
          <a:xfrm>
            <a:off x="776748" y="464344"/>
            <a:ext cx="11160000" cy="611828"/>
          </a:xfrm>
        </p:spPr>
        <p:txBody>
          <a:bodyPr>
            <a:normAutofit/>
          </a:bodyPr>
          <a:lstStyle/>
          <a:p>
            <a:r>
              <a:rPr lang="sl-SI" sz="2800" dirty="0"/>
              <a:t>Primer Republike Avstrije</a:t>
            </a:r>
          </a:p>
        </p:txBody>
      </p:sp>
      <p:pic>
        <p:nvPicPr>
          <p:cNvPr id="5" name="Označba mesta vsebine 4">
            <a:extLst>
              <a:ext uri="{FF2B5EF4-FFF2-40B4-BE49-F238E27FC236}">
                <a16:creationId xmlns:a16="http://schemas.microsoft.com/office/drawing/2014/main" id="{BDC1CCAE-425C-0981-232B-DAAC2DE39A43}"/>
              </a:ext>
            </a:extLst>
          </p:cNvPr>
          <p:cNvPicPr>
            <a:picLocks noGrp="1" noChangeAspect="1"/>
          </p:cNvPicPr>
          <p:nvPr>
            <p:ph idx="1"/>
          </p:nvPr>
        </p:nvPicPr>
        <p:blipFill>
          <a:blip r:embed="rId2"/>
          <a:stretch>
            <a:fillRect/>
          </a:stretch>
        </p:blipFill>
        <p:spPr>
          <a:xfrm>
            <a:off x="1052061" y="1533832"/>
            <a:ext cx="10087878" cy="4196146"/>
          </a:xfrm>
        </p:spPr>
      </p:pic>
    </p:spTree>
    <p:extLst>
      <p:ext uri="{BB962C8B-B14F-4D97-AF65-F5344CB8AC3E}">
        <p14:creationId xmlns:p14="http://schemas.microsoft.com/office/powerpoint/2010/main" val="194239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1A44B4-800D-5F39-FDAE-4747CAAE4D5C}"/>
              </a:ext>
            </a:extLst>
          </p:cNvPr>
          <p:cNvSpPr>
            <a:spLocks noGrp="1"/>
          </p:cNvSpPr>
          <p:nvPr>
            <p:ph type="title"/>
          </p:nvPr>
        </p:nvSpPr>
        <p:spPr>
          <a:xfrm>
            <a:off x="415415" y="439763"/>
            <a:ext cx="11160000" cy="611828"/>
          </a:xfrm>
        </p:spPr>
        <p:txBody>
          <a:bodyPr>
            <a:normAutofit/>
          </a:bodyPr>
          <a:lstStyle/>
          <a:p>
            <a:r>
              <a:rPr lang="sl-SI" sz="3200" dirty="0"/>
              <a:t>Primer Univerze na Dunaju</a:t>
            </a:r>
          </a:p>
        </p:txBody>
      </p:sp>
      <p:sp>
        <p:nvSpPr>
          <p:cNvPr id="3" name="Označba mesta vsebine 2">
            <a:extLst>
              <a:ext uri="{FF2B5EF4-FFF2-40B4-BE49-F238E27FC236}">
                <a16:creationId xmlns:a16="http://schemas.microsoft.com/office/drawing/2014/main" id="{F8A02AE6-EA75-CCB9-571C-60EC4CDFA7DA}"/>
              </a:ext>
            </a:extLst>
          </p:cNvPr>
          <p:cNvSpPr>
            <a:spLocks noGrp="1"/>
          </p:cNvSpPr>
          <p:nvPr>
            <p:ph idx="1"/>
          </p:nvPr>
        </p:nvSpPr>
        <p:spPr>
          <a:xfrm>
            <a:off x="310703" y="1215556"/>
            <a:ext cx="5946055" cy="5517371"/>
          </a:xfrm>
        </p:spPr>
        <p:txBody>
          <a:bodyPr>
            <a:normAutofit fontScale="85000" lnSpcReduction="20000"/>
          </a:bodyPr>
          <a:lstStyle/>
          <a:p>
            <a:pPr marL="0" indent="0" algn="just">
              <a:lnSpc>
                <a:spcPct val="110000"/>
              </a:lnSpc>
              <a:spcBef>
                <a:spcPts val="0"/>
              </a:spcBef>
              <a:buNone/>
            </a:pPr>
            <a:r>
              <a:rPr lang="sl-SI" sz="24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Podporne storitve na Univerz na Dunaju so organizirane na sledeči način Kalová, T. (2023, oktober 6):</a:t>
            </a:r>
            <a:endParaRPr lang="sl-SI"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0000"/>
              </a:lnSpc>
              <a:spcBef>
                <a:spcPts val="0"/>
              </a:spcBef>
              <a:buFont typeface="+mj-lt"/>
              <a:buAutoNum type="arabicPeriod"/>
            </a:pPr>
            <a:r>
              <a:rPr lang="sl-SI" sz="24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Delovna skupina za ravnanje z raziskovalnimi podatki na ravni univerze – strateški razvoj, </a:t>
            </a:r>
            <a:endParaRPr lang="sl-SI" sz="20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lvl="1" indent="-28575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koordinira univerzitetna knjižnica,</a:t>
            </a:r>
            <a:endParaRPr lang="sl-SI" sz="20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lvl="1" indent="-28575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prorektor za digitalizacijo in prenos znanja.</a:t>
            </a:r>
            <a:endParaRPr lang="sl-SI"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0000"/>
              </a:lnSpc>
              <a:spcBef>
                <a:spcPts val="0"/>
              </a:spcBef>
              <a:buFont typeface="+mj-lt"/>
              <a:buAutoNum type="arabicPeriod"/>
            </a:pPr>
            <a:r>
              <a:rPr lang="sl-SI" sz="24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Storitve ravnanja z raziskovalnimi podatki so skupna prizadevanja naslednjih enot:</a:t>
            </a:r>
            <a:endParaRPr lang="sl-SI" sz="2000"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univerzitetna knjižnica,</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računalniški center,</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oddelek za podporo raziskavam in razvoju kariere,</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center za poučevanje in učenje,</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(izbirno) fakultete in raziskovalni centri – podatkovni svetovalci,</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oddelek za inovacije in digitalizacijo v pravu – Pravna služba za pomoč uporabnikom,</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pPr marL="800100" lvl="1" indent="-342900" algn="just">
              <a:lnSpc>
                <a:spcPct val="110000"/>
              </a:lnSpc>
              <a:spcBef>
                <a:spcPts val="0"/>
              </a:spcBef>
              <a:buFont typeface="+mj-lt"/>
              <a:buAutoNum type="alphaLcPeriod"/>
            </a:pPr>
            <a:r>
              <a:rPr lang="sl-SI"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oddelek za zagotavljanje kakovosti.</a:t>
            </a:r>
            <a:endParaRPr lang="sl-SI" dirty="0">
              <a:effectLst/>
              <a:latin typeface="Calibri" panose="020F0502020204030204" pitchFamily="34" charset="0"/>
              <a:ea typeface="MS Mincho" panose="02020609040205080304" pitchFamily="49" charset="-128"/>
              <a:cs typeface="Times New Roman" panose="02020603050405020304" pitchFamily="18" charset="0"/>
            </a:endParaRPr>
          </a:p>
          <a:p>
            <a:endParaRPr lang="sl-SI" dirty="0"/>
          </a:p>
        </p:txBody>
      </p:sp>
      <p:pic>
        <p:nvPicPr>
          <p:cNvPr id="5" name="Slika 4">
            <a:extLst>
              <a:ext uri="{FF2B5EF4-FFF2-40B4-BE49-F238E27FC236}">
                <a16:creationId xmlns:a16="http://schemas.microsoft.com/office/drawing/2014/main" id="{638449B1-ABA7-015E-F746-BEF5DBEB521F}"/>
              </a:ext>
            </a:extLst>
          </p:cNvPr>
          <p:cNvPicPr>
            <a:picLocks noChangeAspect="1"/>
          </p:cNvPicPr>
          <p:nvPr/>
        </p:nvPicPr>
        <p:blipFill>
          <a:blip r:embed="rId2"/>
          <a:stretch>
            <a:fillRect/>
          </a:stretch>
        </p:blipFill>
        <p:spPr>
          <a:xfrm>
            <a:off x="6372889" y="2107010"/>
            <a:ext cx="5819111" cy="2288010"/>
          </a:xfrm>
          <a:prstGeom prst="rect">
            <a:avLst/>
          </a:prstGeom>
        </p:spPr>
      </p:pic>
      <p:sp>
        <p:nvSpPr>
          <p:cNvPr id="7" name="PoljeZBesedilom 6">
            <a:extLst>
              <a:ext uri="{FF2B5EF4-FFF2-40B4-BE49-F238E27FC236}">
                <a16:creationId xmlns:a16="http://schemas.microsoft.com/office/drawing/2014/main" id="{B25CC36B-80D1-C2B0-3A4C-60FF1AD0EB74}"/>
              </a:ext>
            </a:extLst>
          </p:cNvPr>
          <p:cNvSpPr txBox="1"/>
          <p:nvPr/>
        </p:nvSpPr>
        <p:spPr>
          <a:xfrm>
            <a:off x="5995415" y="633281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Kalová, T. (2023,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oktober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6). Research Data Management at the University of Vienna: Laying the Groundwork for Open Science.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Zenodo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https://doi.org/10.5281/zenodo.8413717 </a:t>
            </a:r>
            <a:endPar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1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0F470D-CA42-3AFD-0AF9-739B28EAA0FB}"/>
              </a:ext>
            </a:extLst>
          </p:cNvPr>
          <p:cNvSpPr>
            <a:spLocks noGrp="1"/>
          </p:cNvSpPr>
          <p:nvPr>
            <p:ph type="title"/>
          </p:nvPr>
        </p:nvSpPr>
        <p:spPr>
          <a:xfrm>
            <a:off x="838202" y="285889"/>
            <a:ext cx="11160000" cy="611828"/>
          </a:xfrm>
        </p:spPr>
        <p:txBody>
          <a:bodyPr>
            <a:normAutofit/>
          </a:bodyPr>
          <a:lstStyle/>
          <a:p>
            <a:r>
              <a:rPr lang="sl-SI" sz="2800" dirty="0"/>
              <a:t>Organizacija podpornih storitev podatkovnega skrbništva</a:t>
            </a:r>
          </a:p>
        </p:txBody>
      </p:sp>
      <p:sp>
        <p:nvSpPr>
          <p:cNvPr id="3" name="Označba mesta vsebine 2">
            <a:extLst>
              <a:ext uri="{FF2B5EF4-FFF2-40B4-BE49-F238E27FC236}">
                <a16:creationId xmlns:a16="http://schemas.microsoft.com/office/drawing/2014/main" id="{9DE827E9-CB45-064F-953A-A5FC39765BB3}"/>
              </a:ext>
            </a:extLst>
          </p:cNvPr>
          <p:cNvSpPr>
            <a:spLocks noGrp="1"/>
          </p:cNvSpPr>
          <p:nvPr>
            <p:ph idx="1"/>
          </p:nvPr>
        </p:nvSpPr>
        <p:spPr>
          <a:xfrm>
            <a:off x="769376" y="1176697"/>
            <a:ext cx="10744198" cy="5395414"/>
          </a:xfrm>
        </p:spPr>
        <p:txBody>
          <a:bodyPr>
            <a:normAutofit lnSpcReduction="10000"/>
          </a:bodyPr>
          <a:lstStyle/>
          <a:p>
            <a:pPr marL="0" indent="0">
              <a:buNone/>
            </a:pPr>
            <a:r>
              <a:rPr lang="sl-SI" dirty="0" err="1"/>
              <a:t>Jetten</a:t>
            </a:r>
            <a:r>
              <a:rPr lang="sl-SI" dirty="0"/>
              <a:t> in sod. (2021, str. 23-24)</a:t>
            </a:r>
            <a:r>
              <a:rPr lang="sl-SI" baseline="30000" dirty="0"/>
              <a:t>12</a:t>
            </a:r>
            <a:r>
              <a:rPr lang="sl-SI" dirty="0"/>
              <a:t> so izpostavili priporočila, ki so povezani tudi z organizacijskimi modeli podatkovnih podpornih storitev v visokošolskih in raziskovalnih organizacijah:</a:t>
            </a:r>
          </a:p>
          <a:p>
            <a:pPr marL="0" indent="0">
              <a:buNone/>
            </a:pPr>
            <a:r>
              <a:rPr lang="sl-SI" sz="2800" i="1" dirty="0"/>
              <a:t>Profesionalizacija ravnanja s podatki mora biti visoko na seznamu prioritet, kar zahteva </a:t>
            </a:r>
          </a:p>
          <a:p>
            <a:pPr lvl="2"/>
            <a:r>
              <a:rPr lang="sl-SI" sz="2400" i="1" dirty="0"/>
              <a:t>ustrezno priznanje poklica podatkovnega svetovalca, vzpostavitev kariernega razvoja, ustrezno usposabljanje in prepoznavnost ter ustrezen položaj v organizaciji, </a:t>
            </a:r>
          </a:p>
          <a:p>
            <a:pPr lvl="2"/>
            <a:r>
              <a:rPr lang="sl-SI" sz="2400" i="1" dirty="0"/>
              <a:t>temeljiti pa mora na institucionalni politiki in vzpostavljena koordinirano. </a:t>
            </a:r>
          </a:p>
          <a:p>
            <a:pPr lvl="2"/>
            <a:r>
              <a:rPr lang="sl-SI" sz="2400" i="1" dirty="0"/>
              <a:t>cilj je povečati število podatkovnih svetovalcev, zlasti tistih s področno specifičnimi znanji.</a:t>
            </a:r>
          </a:p>
          <a:p>
            <a:pPr lvl="2"/>
            <a:r>
              <a:rPr lang="sl-SI" sz="2400" i="1" dirty="0"/>
              <a:t>bistvena je sistemska umestitev poklica in vzpostavitev mreže oz. skupnosti podatkovnih strokovnjakov za izmenjavo znanj in izkušenj, ki bi lahko ponudila tudi področno domensko specifično podporo na področju podatkovnega skrbništva.</a:t>
            </a:r>
          </a:p>
          <a:p>
            <a:endParaRPr lang="sl-SI" dirty="0"/>
          </a:p>
        </p:txBody>
      </p:sp>
    </p:spTree>
    <p:extLst>
      <p:ext uri="{BB962C8B-B14F-4D97-AF65-F5344CB8AC3E}">
        <p14:creationId xmlns:p14="http://schemas.microsoft.com/office/powerpoint/2010/main" val="173858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129C17-E152-5566-6C1A-F791FD339F8D}"/>
              </a:ext>
            </a:extLst>
          </p:cNvPr>
          <p:cNvSpPr>
            <a:spLocks noGrp="1"/>
          </p:cNvSpPr>
          <p:nvPr>
            <p:ph type="title"/>
          </p:nvPr>
        </p:nvSpPr>
        <p:spPr>
          <a:xfrm>
            <a:off x="516000" y="420099"/>
            <a:ext cx="11160000" cy="611828"/>
          </a:xfrm>
        </p:spPr>
        <p:txBody>
          <a:bodyPr>
            <a:normAutofit/>
          </a:bodyPr>
          <a:lstStyle/>
          <a:p>
            <a:r>
              <a:rPr lang="sl-SI" sz="2800" dirty="0"/>
              <a:t>Organizacija podpornih storitev podatkovnega skrbništva</a:t>
            </a:r>
          </a:p>
        </p:txBody>
      </p:sp>
      <p:sp>
        <p:nvSpPr>
          <p:cNvPr id="3" name="Označba mesta vsebine 2">
            <a:extLst>
              <a:ext uri="{FF2B5EF4-FFF2-40B4-BE49-F238E27FC236}">
                <a16:creationId xmlns:a16="http://schemas.microsoft.com/office/drawing/2014/main" id="{A9F741E0-3288-17C2-C324-E4695C01F44E}"/>
              </a:ext>
            </a:extLst>
          </p:cNvPr>
          <p:cNvSpPr>
            <a:spLocks noGrp="1"/>
          </p:cNvSpPr>
          <p:nvPr>
            <p:ph idx="1"/>
          </p:nvPr>
        </p:nvSpPr>
        <p:spPr>
          <a:xfrm>
            <a:off x="516000" y="1121011"/>
            <a:ext cx="11160000" cy="5510847"/>
          </a:xfrm>
        </p:spPr>
        <p:txBody>
          <a:bodyPr>
            <a:normAutofit fontScale="70000" lnSpcReduction="20000"/>
          </a:bodyPr>
          <a:lstStyle/>
          <a:p>
            <a:r>
              <a:rPr lang="sl-SI" sz="3200" b="1" dirty="0"/>
              <a:t>Celovito obravnavanje področja ravnanja z raziskovalnimi podatki zahteva sodelovanje različnih deležnikov znotraj institucije.</a:t>
            </a:r>
          </a:p>
          <a:p>
            <a:r>
              <a:rPr lang="sl-SI" sz="3200" dirty="0"/>
              <a:t>Pri organizaciji podatkovnega skrbništva obstaja </a:t>
            </a:r>
            <a:r>
              <a:rPr lang="sl-SI" sz="3200" b="1" dirty="0"/>
              <a:t>jasna vloga knjižnic</a:t>
            </a:r>
            <a:r>
              <a:rPr lang="sl-SI" sz="3200" dirty="0"/>
              <a:t>, ki temelji na dveh stebrih: </a:t>
            </a:r>
          </a:p>
          <a:p>
            <a:pPr lvl="1"/>
            <a:r>
              <a:rPr lang="sl-SI" sz="3200" dirty="0"/>
              <a:t>knjižnica kot koordinacijska in povezovalna posrednica med raziskovalci na eni strani in drugimi notranjimi deležniki na drugi strani ter </a:t>
            </a:r>
          </a:p>
          <a:p>
            <a:pPr lvl="1"/>
            <a:r>
              <a:rPr lang="sl-SI" sz="3200" dirty="0"/>
              <a:t>strokovno znanje knjižnice na številnih področjih znanstvenega komuniciranja.</a:t>
            </a:r>
          </a:p>
          <a:p>
            <a:r>
              <a:rPr lang="sl-SI" sz="3200" dirty="0"/>
              <a:t>Področje ravnanja z raziskovalnimi podatki </a:t>
            </a:r>
            <a:r>
              <a:rPr lang="sl-SI" sz="3200" b="1" dirty="0"/>
              <a:t>je kompleksno in zahteva udeležbo različnih notranjih deležnikov</a:t>
            </a:r>
            <a:r>
              <a:rPr lang="sl-SI" sz="3200" dirty="0"/>
              <a:t>, pri tem je knjižnica ena izmed njih:</a:t>
            </a:r>
          </a:p>
          <a:p>
            <a:pPr lvl="1"/>
            <a:r>
              <a:rPr lang="sl-SI" sz="3200" dirty="0"/>
              <a:t>knjižnica prevzema določene naloge, največkrat </a:t>
            </a:r>
            <a:r>
              <a:rPr lang="sl-SI" sz="3200" b="1" dirty="0"/>
              <a:t>kot koordinator notranjih deležnikov </a:t>
            </a:r>
            <a:r>
              <a:rPr lang="sl-SI" sz="3200" dirty="0"/>
              <a:t>sistema ravnanja z raziskovalnimi podatki, kot strokovnjak za generično obvladovanje predmetnega področja, svetovanje, izobraževanje raziskovalcev in podpornega osebja, vzdrževanje mreže domensko specifičnih podatkovnih svetovalcev. </a:t>
            </a:r>
          </a:p>
          <a:p>
            <a:r>
              <a:rPr lang="sl-SI" sz="3200" b="1" dirty="0"/>
              <a:t>Vsaj 6 ključnih notranjih deležnikov</a:t>
            </a:r>
            <a:r>
              <a:rPr lang="sl-SI" sz="3200" dirty="0"/>
              <a:t> mora sodelovati v sistemu podatkovnega skrbništva. To so poleg knjižnice še npr.:</a:t>
            </a:r>
          </a:p>
          <a:p>
            <a:pPr lvl="1"/>
            <a:r>
              <a:rPr lang="sl-SI" sz="3200" dirty="0"/>
              <a:t>oddelek za razvoj znanstvenoraziskovalne dejavnosti, </a:t>
            </a:r>
          </a:p>
          <a:p>
            <a:pPr lvl="1"/>
            <a:r>
              <a:rPr lang="sl-SI" sz="3200" dirty="0"/>
              <a:t>komisije za etiko v raziskovanju, </a:t>
            </a:r>
          </a:p>
          <a:p>
            <a:pPr lvl="1"/>
            <a:r>
              <a:rPr lang="sl-SI" sz="3200" dirty="0"/>
              <a:t>oddelki IKT, </a:t>
            </a:r>
          </a:p>
          <a:p>
            <a:pPr lvl="1"/>
            <a:r>
              <a:rPr lang="sl-SI" sz="3200" dirty="0"/>
              <a:t>pooblaščenci za varstvo podatkov in </a:t>
            </a:r>
          </a:p>
          <a:p>
            <a:pPr lvl="1"/>
            <a:r>
              <a:rPr lang="sl-SI" sz="3200" dirty="0"/>
              <a:t>pisarne za prenos znanja in tehnologij.</a:t>
            </a:r>
          </a:p>
          <a:p>
            <a:pPr marL="0" indent="0">
              <a:buNone/>
            </a:pPr>
            <a:endParaRPr lang="sl-SI" dirty="0"/>
          </a:p>
          <a:p>
            <a:endParaRPr lang="sl-SI" dirty="0"/>
          </a:p>
        </p:txBody>
      </p:sp>
    </p:spTree>
    <p:extLst>
      <p:ext uri="{BB962C8B-B14F-4D97-AF65-F5344CB8AC3E}">
        <p14:creationId xmlns:p14="http://schemas.microsoft.com/office/powerpoint/2010/main" val="75664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B60845-99B4-DC5B-8D48-BD91AA2B44AB}"/>
              </a:ext>
            </a:extLst>
          </p:cNvPr>
          <p:cNvSpPr>
            <a:spLocks noGrp="1"/>
          </p:cNvSpPr>
          <p:nvPr>
            <p:ph type="title"/>
          </p:nvPr>
        </p:nvSpPr>
        <p:spPr>
          <a:xfrm>
            <a:off x="838202" y="259081"/>
            <a:ext cx="11160000" cy="611828"/>
          </a:xfrm>
        </p:spPr>
        <p:txBody>
          <a:bodyPr>
            <a:normAutofit/>
          </a:bodyPr>
          <a:lstStyle/>
          <a:p>
            <a:r>
              <a:rPr lang="sl-SI" sz="2800" dirty="0"/>
              <a:t>Organizacija podpornih storitev podatkovnega skrbništva</a:t>
            </a:r>
          </a:p>
        </p:txBody>
      </p:sp>
      <p:sp>
        <p:nvSpPr>
          <p:cNvPr id="3" name="Označba mesta vsebine 2">
            <a:extLst>
              <a:ext uri="{FF2B5EF4-FFF2-40B4-BE49-F238E27FC236}">
                <a16:creationId xmlns:a16="http://schemas.microsoft.com/office/drawing/2014/main" id="{C639E54C-DC0A-D9C1-DE99-CFC1CE8BC88B}"/>
              </a:ext>
            </a:extLst>
          </p:cNvPr>
          <p:cNvSpPr>
            <a:spLocks noGrp="1"/>
          </p:cNvSpPr>
          <p:nvPr>
            <p:ph idx="1"/>
          </p:nvPr>
        </p:nvSpPr>
        <p:spPr>
          <a:xfrm>
            <a:off x="690719" y="1245523"/>
            <a:ext cx="11160000" cy="4773293"/>
          </a:xfrm>
        </p:spPr>
        <p:txBody>
          <a:bodyPr>
            <a:normAutofit fontScale="92500"/>
          </a:bodyPr>
          <a:lstStyle/>
          <a:p>
            <a:r>
              <a:rPr lang="sl-SI" dirty="0"/>
              <a:t>Razpoložljivost vlog in kompetenc za podatkovno skrbništvo </a:t>
            </a:r>
            <a:r>
              <a:rPr lang="sl-SI" b="1" dirty="0"/>
              <a:t>je znotraj organizacij odvisna od kompleksnosti organizacij</a:t>
            </a:r>
            <a:r>
              <a:rPr lang="sl-SI" dirty="0"/>
              <a:t>. </a:t>
            </a:r>
          </a:p>
          <a:p>
            <a:r>
              <a:rPr lang="sl-SI" dirty="0"/>
              <a:t>Kompetence podatkovnih strokovnjakov so razdeljene na tri temelje skupine:</a:t>
            </a:r>
          </a:p>
          <a:p>
            <a:pPr marL="971550" lvl="1" indent="-514350">
              <a:buAutoNum type="arabicParenBoth"/>
            </a:pPr>
            <a:r>
              <a:rPr lang="sl-SI" dirty="0"/>
              <a:t>podatkovno skrbništvo na področju politik in strategij,</a:t>
            </a:r>
          </a:p>
          <a:p>
            <a:pPr marL="971550" lvl="1" indent="-514350">
              <a:buAutoNum type="arabicParenBoth"/>
            </a:pPr>
            <a:r>
              <a:rPr lang="sl-SI" dirty="0"/>
              <a:t>podatkovno skrbništvo na področju raziskav in</a:t>
            </a:r>
          </a:p>
          <a:p>
            <a:pPr marL="971550" lvl="1" indent="-514350">
              <a:buAutoNum type="arabicParenBoth"/>
            </a:pPr>
            <a:r>
              <a:rPr lang="sl-SI" dirty="0"/>
              <a:t>podatkovno skrbništvo na področju infrastruktur.</a:t>
            </a:r>
          </a:p>
          <a:p>
            <a:r>
              <a:rPr lang="sl-SI" dirty="0"/>
              <a:t>Ne glede na raznolikost vlog podatkovnega skrbništva, ki so vpletene v sistem ravnanja z raziskovalnimi podatki, </a:t>
            </a:r>
            <a:r>
              <a:rPr lang="sl-SI" b="1" dirty="0"/>
              <a:t>je od velikosti in kompleksnosti organizacije odvisno:</a:t>
            </a:r>
          </a:p>
          <a:p>
            <a:pPr lvl="1"/>
            <a:r>
              <a:rPr lang="sl-SI" b="1" dirty="0"/>
              <a:t>ali bo v okviru organizacije podporne storitve nudil eden strokovnjak, ali jih bo več</a:t>
            </a:r>
            <a:r>
              <a:rPr lang="sl-SI" dirty="0"/>
              <a:t>, </a:t>
            </a:r>
          </a:p>
          <a:p>
            <a:pPr lvl="1"/>
            <a:r>
              <a:rPr lang="sl-SI" b="1" dirty="0"/>
              <a:t>ali bodo podporne storitve generične narave ali bodo področno specifične</a:t>
            </a:r>
            <a:r>
              <a:rPr lang="sl-SI" dirty="0"/>
              <a:t>.</a:t>
            </a:r>
          </a:p>
        </p:txBody>
      </p:sp>
    </p:spTree>
    <p:extLst>
      <p:ext uri="{BB962C8B-B14F-4D97-AF65-F5344CB8AC3E}">
        <p14:creationId xmlns:p14="http://schemas.microsoft.com/office/powerpoint/2010/main" val="235316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804CA-CD38-2CC2-C64D-EE55D5304828}"/>
              </a:ext>
            </a:extLst>
          </p:cNvPr>
          <p:cNvSpPr>
            <a:spLocks noGrp="1"/>
          </p:cNvSpPr>
          <p:nvPr>
            <p:ph type="title"/>
          </p:nvPr>
        </p:nvSpPr>
        <p:spPr>
          <a:xfrm>
            <a:off x="739879" y="435750"/>
            <a:ext cx="11160000" cy="611828"/>
          </a:xfrm>
        </p:spPr>
        <p:txBody>
          <a:bodyPr>
            <a:normAutofit/>
          </a:bodyPr>
          <a:lstStyle/>
          <a:p>
            <a:r>
              <a:rPr lang="sl-SI" sz="2800" dirty="0"/>
              <a:t>Organizacija podpornih storitev podatkovnega skrbništva</a:t>
            </a:r>
          </a:p>
        </p:txBody>
      </p:sp>
      <p:sp>
        <p:nvSpPr>
          <p:cNvPr id="3" name="Označba mesta vsebine 2">
            <a:extLst>
              <a:ext uri="{FF2B5EF4-FFF2-40B4-BE49-F238E27FC236}">
                <a16:creationId xmlns:a16="http://schemas.microsoft.com/office/drawing/2014/main" id="{5D11E661-4385-9937-DB2E-74C2E9EFD44B}"/>
              </a:ext>
            </a:extLst>
          </p:cNvPr>
          <p:cNvSpPr>
            <a:spLocks noGrp="1"/>
          </p:cNvSpPr>
          <p:nvPr>
            <p:ph idx="1"/>
          </p:nvPr>
        </p:nvSpPr>
        <p:spPr>
          <a:xfrm>
            <a:off x="739879" y="1180005"/>
            <a:ext cx="11160000" cy="4773293"/>
          </a:xfrm>
        </p:spPr>
        <p:txBody>
          <a:bodyPr>
            <a:normAutofit fontScale="85000" lnSpcReduction="20000"/>
          </a:bodyPr>
          <a:lstStyle/>
          <a:p>
            <a:pPr marL="0" indent="0">
              <a:buNone/>
            </a:pPr>
            <a:endParaRPr lang="sl-SI" dirty="0"/>
          </a:p>
          <a:p>
            <a:pPr marL="0" indent="0">
              <a:buNone/>
            </a:pPr>
            <a:r>
              <a:rPr lang="sl-SI" dirty="0"/>
              <a:t>Na podlagi pregleda literature se organizacije odločajo za naslednje oblike podpore ravnanju z raziskovalnimi podatki, ki jih lahko tudi dojemamo kot razvojne faze podpornih storitev ravnanja z raziskovalnimi podatki:</a:t>
            </a:r>
          </a:p>
          <a:p>
            <a:pPr marL="514350" indent="-514350">
              <a:buAutoNum type="arabicParenBoth"/>
            </a:pPr>
            <a:r>
              <a:rPr lang="sl-SI" dirty="0"/>
              <a:t>postopno uvajanje storitev na podlagi življenjskega kroga raziskovalnih podatkov,</a:t>
            </a:r>
          </a:p>
          <a:p>
            <a:pPr marL="514350" indent="-514350">
              <a:buAutoNum type="arabicParenBoth"/>
            </a:pPr>
            <a:r>
              <a:rPr lang="sl-SI" dirty="0"/>
              <a:t>model, ki je domensko agnostičen in/ali model, ki je domensko specifičen,</a:t>
            </a:r>
          </a:p>
          <a:p>
            <a:pPr marL="514350" indent="-514350">
              <a:buAutoNum type="arabicParenBoth"/>
            </a:pPr>
            <a:r>
              <a:rPr lang="sl-SI" dirty="0"/>
              <a:t>svetovalna podpora in/ali operativna podpora,</a:t>
            </a:r>
          </a:p>
          <a:p>
            <a:pPr marL="514350" indent="-514350">
              <a:buAutoNum type="arabicParenBoth"/>
            </a:pPr>
            <a:r>
              <a:rPr lang="sl-SI" dirty="0"/>
              <a:t>centralno in/ali decentralizirano organizirana podpora,</a:t>
            </a:r>
          </a:p>
          <a:p>
            <a:pPr marL="514350" indent="-514350">
              <a:buAutoNum type="arabicParenBoth"/>
            </a:pPr>
            <a:r>
              <a:rPr lang="sl-SI" dirty="0"/>
              <a:t>kompetence, ki jih razvije knjižnica in/ali kompetence, ki jih najamemo.</a:t>
            </a:r>
          </a:p>
          <a:p>
            <a:endParaRPr lang="sl-SI" dirty="0"/>
          </a:p>
          <a:p>
            <a:pPr marL="0" indent="0">
              <a:buNone/>
            </a:pPr>
            <a:r>
              <a:rPr lang="sl-SI" dirty="0"/>
              <a:t>V principu lahko skrčimo razmišljanje na dva organizacijska modela:</a:t>
            </a:r>
          </a:p>
          <a:p>
            <a:pPr marL="0" indent="0">
              <a:buNone/>
            </a:pPr>
            <a:r>
              <a:rPr lang="sl-SI" dirty="0"/>
              <a:t>(1) centraliziran in</a:t>
            </a:r>
          </a:p>
          <a:p>
            <a:pPr marL="0" indent="0">
              <a:buNone/>
            </a:pPr>
            <a:r>
              <a:rPr lang="sl-SI" dirty="0"/>
              <a:t>(2) decentraliziran.</a:t>
            </a:r>
          </a:p>
          <a:p>
            <a:endParaRPr lang="sl-SI" dirty="0"/>
          </a:p>
        </p:txBody>
      </p:sp>
    </p:spTree>
    <p:extLst>
      <p:ext uri="{BB962C8B-B14F-4D97-AF65-F5344CB8AC3E}">
        <p14:creationId xmlns:p14="http://schemas.microsoft.com/office/powerpoint/2010/main" val="196046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01A9C6-71B8-902A-C549-681500CB4254}"/>
              </a:ext>
            </a:extLst>
          </p:cNvPr>
          <p:cNvSpPr>
            <a:spLocks noGrp="1"/>
          </p:cNvSpPr>
          <p:nvPr>
            <p:ph type="title"/>
          </p:nvPr>
        </p:nvSpPr>
        <p:spPr>
          <a:xfrm>
            <a:off x="838202" y="518421"/>
            <a:ext cx="11160000" cy="611828"/>
          </a:xfrm>
        </p:spPr>
        <p:txBody>
          <a:bodyPr>
            <a:normAutofit/>
          </a:bodyPr>
          <a:lstStyle/>
          <a:p>
            <a:r>
              <a:rPr lang="sl-SI" sz="3200" dirty="0"/>
              <a:t>Centralizirani model RDM</a:t>
            </a:r>
          </a:p>
        </p:txBody>
      </p:sp>
      <p:sp>
        <p:nvSpPr>
          <p:cNvPr id="3" name="Označba mesta vsebine 2">
            <a:extLst>
              <a:ext uri="{FF2B5EF4-FFF2-40B4-BE49-F238E27FC236}">
                <a16:creationId xmlns:a16="http://schemas.microsoft.com/office/drawing/2014/main" id="{568783C6-8F39-EC76-EC26-687C572E8629}"/>
              </a:ext>
            </a:extLst>
          </p:cNvPr>
          <p:cNvSpPr>
            <a:spLocks noGrp="1"/>
          </p:cNvSpPr>
          <p:nvPr>
            <p:ph idx="1"/>
          </p:nvPr>
        </p:nvSpPr>
        <p:spPr>
          <a:xfrm>
            <a:off x="739879" y="1422503"/>
            <a:ext cx="10643468" cy="4773293"/>
          </a:xfrm>
        </p:spPr>
        <p:txBody>
          <a:bodyPr>
            <a:normAutofit/>
          </a:bodyPr>
          <a:lstStyle/>
          <a:p>
            <a:r>
              <a:rPr lang="sl-SI" sz="3200" dirty="0"/>
              <a:t>Centralizirani model organizacije podpornih storitev je umeščen centralizirano v organizacijsko strukturo matične organizacije, v večini primerov je to npr. knjižnica. </a:t>
            </a:r>
          </a:p>
          <a:p>
            <a:r>
              <a:rPr lang="sl-SI" sz="3200" dirty="0"/>
              <a:t>Centralizirana enota lahko nudi raziskovalcem podporne storitve v pretežni meri in sodeluje z drugimi notranjimi deležniki ustanove. </a:t>
            </a:r>
          </a:p>
          <a:p>
            <a:r>
              <a:rPr lang="sl-SI" sz="3200" dirty="0"/>
              <a:t>Lahko je le kontaktna točka, ki nudi splošne svetovalne storitve in usmerja raziskovalce do deležnikov, ki operativno nudijo podporo. </a:t>
            </a:r>
          </a:p>
        </p:txBody>
      </p:sp>
    </p:spTree>
    <p:extLst>
      <p:ext uri="{BB962C8B-B14F-4D97-AF65-F5344CB8AC3E}">
        <p14:creationId xmlns:p14="http://schemas.microsoft.com/office/powerpoint/2010/main" val="202718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CD107E-A561-BF32-5DE7-4C766E26F956}"/>
              </a:ext>
            </a:extLst>
          </p:cNvPr>
          <p:cNvSpPr>
            <a:spLocks noGrp="1"/>
          </p:cNvSpPr>
          <p:nvPr>
            <p:ph type="title"/>
          </p:nvPr>
        </p:nvSpPr>
        <p:spPr>
          <a:xfrm>
            <a:off x="838202" y="488924"/>
            <a:ext cx="11160000" cy="611828"/>
          </a:xfrm>
        </p:spPr>
        <p:txBody>
          <a:bodyPr>
            <a:normAutofit/>
          </a:bodyPr>
          <a:lstStyle/>
          <a:p>
            <a:r>
              <a:rPr lang="sl-SI" sz="3200" dirty="0"/>
              <a:t>Decentralizirani model RDM</a:t>
            </a:r>
          </a:p>
        </p:txBody>
      </p:sp>
      <p:sp>
        <p:nvSpPr>
          <p:cNvPr id="3" name="Označba mesta vsebine 2">
            <a:extLst>
              <a:ext uri="{FF2B5EF4-FFF2-40B4-BE49-F238E27FC236}">
                <a16:creationId xmlns:a16="http://schemas.microsoft.com/office/drawing/2014/main" id="{5100302A-1980-5E84-FD94-048A9F2C296C}"/>
              </a:ext>
            </a:extLst>
          </p:cNvPr>
          <p:cNvSpPr>
            <a:spLocks noGrp="1"/>
          </p:cNvSpPr>
          <p:nvPr>
            <p:ph idx="1"/>
          </p:nvPr>
        </p:nvSpPr>
        <p:spPr>
          <a:xfrm>
            <a:off x="838202" y="1245523"/>
            <a:ext cx="11160000" cy="4773293"/>
          </a:xfrm>
        </p:spPr>
        <p:txBody>
          <a:bodyPr>
            <a:normAutofit/>
          </a:bodyPr>
          <a:lstStyle/>
          <a:p>
            <a:r>
              <a:rPr lang="sl-SI" dirty="0"/>
              <a:t>Decentralizirani model je v bistvu kombinacija centraliziranega in decentraliziranega modela, kjer po navadi knjižnica prevzame vlogo koordinatorja in povezovalca podpornih storitev na ustanovi in komunikacijo z notranjimi deležniki. </a:t>
            </a:r>
          </a:p>
          <a:p>
            <a:r>
              <a:rPr lang="sl-SI" dirty="0"/>
              <a:t>Koordinatorji in drugi deležniki so ključni za organizacijo celovitih podpornih storitev. </a:t>
            </a:r>
          </a:p>
          <a:p>
            <a:r>
              <a:rPr lang="sl-SI" dirty="0"/>
              <a:t>Pri decentraliziranemu modelu oz. kombinaciji obeh je ključna uvedba t. i. „specializiranih“ podatkovnih strokovnjakov, ki imajo področno specifična znanja in so pozicionirani blizu končnemu uporabniku – raziskovalcu. </a:t>
            </a:r>
          </a:p>
          <a:p>
            <a:r>
              <a:rPr lang="sl-SI" dirty="0"/>
              <a:t>Pri tem lahko npr. knjižnica skrbi za razvoj in vzdrževanje mreže specializiranih podatkovnih svetovalcev. </a:t>
            </a:r>
          </a:p>
          <a:p>
            <a:endParaRPr lang="sl-SI" dirty="0"/>
          </a:p>
          <a:p>
            <a:endParaRPr lang="sl-SI" dirty="0"/>
          </a:p>
        </p:txBody>
      </p:sp>
    </p:spTree>
    <p:extLst>
      <p:ext uri="{BB962C8B-B14F-4D97-AF65-F5344CB8AC3E}">
        <p14:creationId xmlns:p14="http://schemas.microsoft.com/office/powerpoint/2010/main" val="254841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81F616-04A5-8884-F674-58B8031626CD}"/>
              </a:ext>
            </a:extLst>
          </p:cNvPr>
          <p:cNvSpPr>
            <a:spLocks noGrp="1"/>
          </p:cNvSpPr>
          <p:nvPr>
            <p:ph type="title"/>
          </p:nvPr>
        </p:nvSpPr>
        <p:spPr>
          <a:xfrm>
            <a:off x="730047" y="508589"/>
            <a:ext cx="11160000" cy="611828"/>
          </a:xfrm>
        </p:spPr>
        <p:txBody>
          <a:bodyPr>
            <a:normAutofit/>
          </a:bodyPr>
          <a:lstStyle/>
          <a:p>
            <a:r>
              <a:rPr lang="sl-SI" sz="2800" dirty="0"/>
              <a:t>Organizacija podpornih storitev podatkovnega skrbniš</a:t>
            </a:r>
            <a:r>
              <a:rPr lang="sl-SI" sz="3200" dirty="0"/>
              <a:t>tva</a:t>
            </a:r>
          </a:p>
        </p:txBody>
      </p:sp>
      <p:sp>
        <p:nvSpPr>
          <p:cNvPr id="3" name="Označba mesta vsebine 2">
            <a:extLst>
              <a:ext uri="{FF2B5EF4-FFF2-40B4-BE49-F238E27FC236}">
                <a16:creationId xmlns:a16="http://schemas.microsoft.com/office/drawing/2014/main" id="{1B3AC8BB-E602-2CAC-2778-0A6AD749C0A4}"/>
              </a:ext>
            </a:extLst>
          </p:cNvPr>
          <p:cNvSpPr>
            <a:spLocks noGrp="1"/>
          </p:cNvSpPr>
          <p:nvPr>
            <p:ph idx="1"/>
          </p:nvPr>
        </p:nvSpPr>
        <p:spPr>
          <a:xfrm>
            <a:off x="730047" y="1304516"/>
            <a:ext cx="11160000" cy="5233936"/>
          </a:xfrm>
        </p:spPr>
        <p:txBody>
          <a:bodyPr>
            <a:normAutofit fontScale="92500" lnSpcReduction="20000"/>
          </a:bodyPr>
          <a:lstStyle/>
          <a:p>
            <a:pPr marL="0" indent="0">
              <a:buNone/>
            </a:pPr>
            <a:r>
              <a:rPr lang="sl-SI" sz="3000" dirty="0"/>
              <a:t>Za zagotovitev trajnostnega ravnanja z raziskovalnimi podatki je potrebno vzpostaviti sistem za ravnanje z raziskovalnimi podatki v visokošolskih in raziskovalnih zavodih, ki združuje:</a:t>
            </a:r>
          </a:p>
          <a:p>
            <a:pPr lvl="1"/>
            <a:r>
              <a:rPr lang="sl-SI" sz="2600" b="1" dirty="0"/>
              <a:t>tehnične in </a:t>
            </a:r>
          </a:p>
          <a:p>
            <a:pPr lvl="1"/>
            <a:r>
              <a:rPr lang="sl-SI" sz="2600" b="1" dirty="0"/>
              <a:t>organizacijske rešitve</a:t>
            </a:r>
            <a:r>
              <a:rPr lang="sl-SI" sz="2600" dirty="0"/>
              <a:t>. </a:t>
            </a:r>
          </a:p>
          <a:p>
            <a:pPr marL="0" indent="0">
              <a:buNone/>
            </a:pPr>
            <a:endParaRPr lang="sl-SI" sz="3000" dirty="0"/>
          </a:p>
          <a:p>
            <a:pPr marL="0" indent="0">
              <a:buNone/>
            </a:pPr>
            <a:r>
              <a:rPr lang="sl-SI" sz="3000" dirty="0"/>
              <a:t>Ključna predpogoja za implementacijo sistema ravnanja z raziskovalnimi podatki:</a:t>
            </a:r>
          </a:p>
          <a:p>
            <a:pPr lvl="1"/>
            <a:r>
              <a:rPr lang="sl-SI" sz="2600" b="1" dirty="0"/>
              <a:t>poglobljeno razumevanje zahtev ravnanja z raziskovalnimi podatki in </a:t>
            </a:r>
          </a:p>
          <a:p>
            <a:pPr lvl="1"/>
            <a:r>
              <a:rPr lang="sl-SI" sz="2600" b="1" dirty="0"/>
              <a:t>pregled različnih deležnikov</a:t>
            </a:r>
            <a:r>
              <a:rPr lang="sl-SI" sz="2600" dirty="0"/>
              <a:t>.</a:t>
            </a:r>
          </a:p>
          <a:p>
            <a:pPr marL="457200" lvl="1" indent="0">
              <a:buNone/>
            </a:pPr>
            <a:endParaRPr lang="sl-SI" sz="2600" dirty="0"/>
          </a:p>
          <a:p>
            <a:pPr marL="0" indent="0">
              <a:buNone/>
            </a:pPr>
            <a:r>
              <a:rPr lang="sl-SI" sz="3000" dirty="0">
                <a:solidFill>
                  <a:srgbClr val="0D0D0D"/>
                </a:solidFill>
                <a:effectLst/>
                <a:latin typeface="Calibri" panose="020F0502020204030204" pitchFamily="34" charset="0"/>
                <a:ea typeface="MS Mincho" panose="02020609040205080304" pitchFamily="49" charset="-128"/>
                <a:cs typeface="Calibri" panose="020F0502020204030204" pitchFamily="34" charset="0"/>
              </a:rPr>
              <a:t>Po Donner (2022) na izvajanje ravnanja z raziskovalnimi podatki močno vplivajo </a:t>
            </a:r>
            <a:r>
              <a:rPr lang="sl-SI" sz="3000" b="1" dirty="0">
                <a:solidFill>
                  <a:srgbClr val="0D0D0D"/>
                </a:solidFill>
                <a:effectLst/>
                <a:latin typeface="Calibri" panose="020F0502020204030204" pitchFamily="34" charset="0"/>
                <a:ea typeface="MS Mincho" panose="02020609040205080304" pitchFamily="49" charset="-128"/>
                <a:cs typeface="Calibri" panose="020F0502020204030204" pitchFamily="34" charset="0"/>
              </a:rPr>
              <a:t>organizacijska struktura, infrastruktura, kultura dela in tudi strateški premisleki</a:t>
            </a:r>
            <a:r>
              <a:rPr lang="sl-SI" sz="3000" dirty="0">
                <a:solidFill>
                  <a:srgbClr val="0D0D0D"/>
                </a:solidFill>
                <a:effectLst/>
                <a:latin typeface="Calibri" panose="020F0502020204030204" pitchFamily="34" charset="0"/>
                <a:ea typeface="MS Mincho" panose="02020609040205080304" pitchFamily="49" charset="-128"/>
                <a:cs typeface="Calibri" panose="020F0502020204030204" pitchFamily="34" charset="0"/>
              </a:rPr>
              <a:t>. </a:t>
            </a:r>
            <a:endParaRPr lang="sl-SI" sz="30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r>
              <a:rPr lang="en-US" sz="1300" dirty="0"/>
              <a:t>Donner, E. K. (2022). Research data management systems and the organization of universities and research institutes: A systematic literature review. Journal of Librarianship and Information Science. https://doi.org/10.1177/09610006211070282 </a:t>
            </a:r>
            <a:endParaRPr lang="sl-SI" sz="1300" dirty="0"/>
          </a:p>
        </p:txBody>
      </p:sp>
    </p:spTree>
    <p:extLst>
      <p:ext uri="{BB962C8B-B14F-4D97-AF65-F5344CB8AC3E}">
        <p14:creationId xmlns:p14="http://schemas.microsoft.com/office/powerpoint/2010/main" val="417764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30FC74-BEA9-412C-F431-E1A8D280617C}"/>
              </a:ext>
            </a:extLst>
          </p:cNvPr>
          <p:cNvSpPr>
            <a:spLocks noGrp="1"/>
          </p:cNvSpPr>
          <p:nvPr>
            <p:ph type="title"/>
          </p:nvPr>
        </p:nvSpPr>
        <p:spPr>
          <a:xfrm>
            <a:off x="769376" y="351274"/>
            <a:ext cx="11160000" cy="611828"/>
          </a:xfrm>
        </p:spPr>
        <p:txBody>
          <a:bodyPr>
            <a:normAutofit/>
          </a:bodyPr>
          <a:lstStyle/>
          <a:p>
            <a:r>
              <a:rPr lang="sl-SI" sz="3200" dirty="0"/>
              <a:t>Skupnost podatkovnih strokovnjakov</a:t>
            </a:r>
          </a:p>
        </p:txBody>
      </p:sp>
      <p:sp>
        <p:nvSpPr>
          <p:cNvPr id="3" name="Označba mesta vsebine 2">
            <a:extLst>
              <a:ext uri="{FF2B5EF4-FFF2-40B4-BE49-F238E27FC236}">
                <a16:creationId xmlns:a16="http://schemas.microsoft.com/office/drawing/2014/main" id="{4AB78166-E173-E6F6-725F-C4806F3DF119}"/>
              </a:ext>
            </a:extLst>
          </p:cNvPr>
          <p:cNvSpPr>
            <a:spLocks noGrp="1"/>
          </p:cNvSpPr>
          <p:nvPr>
            <p:ph idx="1"/>
          </p:nvPr>
        </p:nvSpPr>
        <p:spPr>
          <a:xfrm>
            <a:off x="769376" y="1235690"/>
            <a:ext cx="11160000" cy="4773293"/>
          </a:xfrm>
        </p:spPr>
        <p:txBody>
          <a:bodyPr>
            <a:normAutofit/>
          </a:bodyPr>
          <a:lstStyle/>
          <a:p>
            <a:r>
              <a:rPr lang="sl-SI" dirty="0"/>
              <a:t>Nekatere univerze so nadgradile organizacijo podpore ravnanju z raziskovalnimi podatki tudi </a:t>
            </a:r>
            <a:r>
              <a:rPr lang="sl-SI" b="1" dirty="0"/>
              <a:t>z vzpostavitvijo t. i. skupnosti podatkovnih svetovalcev:</a:t>
            </a:r>
          </a:p>
          <a:p>
            <a:pPr lvl="1"/>
            <a:r>
              <a:rPr lang="sl-SI" dirty="0"/>
              <a:t>npr. Nizozemska je vzpostavila nacionalno koordinacijsko točko za ravnanje z raziskovalnimi podatki, ki združuje podatkovne strokovnjake/svetovalce z izkušnjami. </a:t>
            </a:r>
          </a:p>
          <a:p>
            <a:pPr lvl="1"/>
            <a:r>
              <a:rPr lang="sl-SI" dirty="0"/>
              <a:t>ti so v oporo drugim organizacijam, ki šele vzpostavljajo sistem ravnanja z raziskovalnimi podatki ali pa organizacijam, ki nimajo zadostnih kapacitet, da bi lahko organizirale podporne storitve podatkovnega skrbništva v okviru svoje organizacije. </a:t>
            </a:r>
          </a:p>
          <a:p>
            <a:pPr lvl="1"/>
            <a:r>
              <a:rPr lang="sl-SI" dirty="0"/>
              <a:t>t. i. skupnostni pristop k organizaciji podpornih storitev je rešitev, ki je začrtana v okviru aktivnosti Akcijskega načrta za odprto znanost RISS, Ukrep 6.2 in projekta Spoznaj.</a:t>
            </a:r>
          </a:p>
          <a:p>
            <a:endParaRPr lang="sl-SI" dirty="0"/>
          </a:p>
          <a:p>
            <a:endParaRPr lang="sl-SI" dirty="0"/>
          </a:p>
        </p:txBody>
      </p:sp>
    </p:spTree>
    <p:extLst>
      <p:ext uri="{BB962C8B-B14F-4D97-AF65-F5344CB8AC3E}">
        <p14:creationId xmlns:p14="http://schemas.microsoft.com/office/powerpoint/2010/main" val="279871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3985404" y="2952421"/>
            <a:ext cx="4641926" cy="1809369"/>
          </a:xfrm>
        </p:spPr>
        <p:txBody>
          <a:bodyPr>
            <a:normAutofit/>
          </a:bodyPr>
          <a:lstStyle/>
          <a:p>
            <a:pPr algn="ctr"/>
            <a:r>
              <a:rPr lang="sl-SI" sz="3200" dirty="0"/>
              <a:t>HVALA ZA POZORNOST</a:t>
            </a:r>
          </a:p>
        </p:txBody>
      </p:sp>
    </p:spTree>
    <p:extLst>
      <p:ext uri="{BB962C8B-B14F-4D97-AF65-F5344CB8AC3E}">
        <p14:creationId xmlns:p14="http://schemas.microsoft.com/office/powerpoint/2010/main" val="22067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8C3E67-9672-C15F-71F4-19BD9A9D7C51}"/>
              </a:ext>
            </a:extLst>
          </p:cNvPr>
          <p:cNvSpPr>
            <a:spLocks noGrp="1"/>
          </p:cNvSpPr>
          <p:nvPr>
            <p:ph type="title"/>
          </p:nvPr>
        </p:nvSpPr>
        <p:spPr>
          <a:xfrm>
            <a:off x="808705" y="319618"/>
            <a:ext cx="11160000" cy="611828"/>
          </a:xfrm>
        </p:spPr>
        <p:txBody>
          <a:bodyPr>
            <a:noAutofit/>
          </a:bodyPr>
          <a:lstStyle/>
          <a:p>
            <a:r>
              <a:rPr lang="sl-SI" sz="2800" dirty="0"/>
              <a:t>Organizacija podpornih storitev podatkovnega skrbništva - </a:t>
            </a:r>
            <a:br>
              <a:rPr lang="sl-SI" sz="2800" dirty="0"/>
            </a:br>
            <a:r>
              <a:rPr lang="sl-SI" sz="2800" dirty="0"/>
              <a:t>proces organizacijskih sprememb</a:t>
            </a:r>
          </a:p>
        </p:txBody>
      </p:sp>
      <p:pic>
        <p:nvPicPr>
          <p:cNvPr id="5" name="Označba mesta vsebine 4">
            <a:extLst>
              <a:ext uri="{FF2B5EF4-FFF2-40B4-BE49-F238E27FC236}">
                <a16:creationId xmlns:a16="http://schemas.microsoft.com/office/drawing/2014/main" id="{C63B0D70-2168-225F-3739-640CC9D8CCAF}"/>
              </a:ext>
            </a:extLst>
          </p:cNvPr>
          <p:cNvPicPr>
            <a:picLocks noGrp="1" noChangeAspect="1"/>
          </p:cNvPicPr>
          <p:nvPr>
            <p:ph idx="1"/>
          </p:nvPr>
        </p:nvPicPr>
        <p:blipFill>
          <a:blip r:embed="rId2"/>
          <a:stretch>
            <a:fillRect/>
          </a:stretch>
        </p:blipFill>
        <p:spPr>
          <a:xfrm>
            <a:off x="321618" y="1381686"/>
            <a:ext cx="6753293" cy="4759252"/>
          </a:xfrm>
        </p:spPr>
      </p:pic>
      <p:sp>
        <p:nvSpPr>
          <p:cNvPr id="6" name="Pravokotnik 5">
            <a:extLst>
              <a:ext uri="{FF2B5EF4-FFF2-40B4-BE49-F238E27FC236}">
                <a16:creationId xmlns:a16="http://schemas.microsoft.com/office/drawing/2014/main" id="{16EAC31B-2E06-C9AA-0541-F35D2967D1C0}"/>
              </a:ext>
            </a:extLst>
          </p:cNvPr>
          <p:cNvSpPr/>
          <p:nvPr/>
        </p:nvSpPr>
        <p:spPr>
          <a:xfrm>
            <a:off x="7285703" y="1381686"/>
            <a:ext cx="4584679" cy="4758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white"/>
                </a:solidFill>
                <a:effectLst/>
                <a:uLnTx/>
                <a:uFillTx/>
                <a:latin typeface="Calibri" panose="020F0502020204030204"/>
                <a:ea typeface="+mn-ea"/>
                <a:cs typeface="+mn-cs"/>
              </a:rPr>
              <a:t>Donner (2022) </a:t>
            </a:r>
            <a:r>
              <a:rPr kumimoji="0" lang="sl-SI" sz="1800" b="1" i="0" u="none" strike="noStrike" kern="1200" cap="none" spc="0" normalizeH="0" baseline="0" noProof="0" dirty="0">
                <a:ln>
                  <a:noFill/>
                </a:ln>
                <a:solidFill>
                  <a:prstClr val="white"/>
                </a:solidFill>
                <a:effectLst/>
                <a:uLnTx/>
                <a:uFillTx/>
                <a:latin typeface="Calibri" panose="020F0502020204030204"/>
                <a:ea typeface="+mn-ea"/>
                <a:cs typeface="+mn-cs"/>
              </a:rPr>
              <a:t>kompleksnost implementacije sistema ravnanja z raziskovalnimi podatki vizualizirala s pomočjo </a:t>
            </a:r>
            <a:r>
              <a:rPr kumimoji="0" lang="sl-SI" sz="1800" b="1" i="0" u="none" strike="noStrike" kern="1200" cap="none" spc="0" normalizeH="0" baseline="0" noProof="0" dirty="0">
                <a:ln>
                  <a:noFill/>
                </a:ln>
                <a:solidFill>
                  <a:prstClr val="white"/>
                </a:solidFill>
                <a:effectLst/>
                <a:uLnTx/>
                <a:uFillTx/>
                <a:latin typeface="Calibri" panose="020F0502020204030204" pitchFamily="34" charset="0"/>
                <a:ea typeface="MS Mincho" panose="02020609040205080304" pitchFamily="49" charset="-128"/>
                <a:cs typeface="+mn-cs"/>
              </a:rPr>
              <a:t>Leavittovega klasičnega modela organizacijskih sprememb</a:t>
            </a:r>
            <a:r>
              <a:rPr kumimoji="0" lang="sl-SI" sz="1800" b="1" i="0" u="none" strike="noStrike" kern="1200" cap="none" spc="0" normalizeH="0" baseline="0" noProof="0" dirty="0">
                <a:ln>
                  <a:noFill/>
                </a:ln>
                <a:solidFill>
                  <a:prstClr val="white"/>
                </a:solidFill>
                <a:effectLst/>
                <a:uLnTx/>
                <a:uFillTx/>
                <a:latin typeface="Calibri" panose="020F0502020204030204"/>
                <a:ea typeface="+mn-ea"/>
                <a:cs typeface="+mn-cs"/>
              </a:rPr>
              <a:t>. Komponenta modela »naloga« je opredeljena kot odgovornost ustanove za zagotavljanje raziskav v skladu z dobro znanstveno prakso. Komponenta »struktura« obravnava organizacijske dejavnike, ki vplivajo na delitev dela in njegovo koordinacijo znotraj sistema ravnanja z raziskovalnimi podatki in na organizacijski ravni ustanove. Komponenta »tehnologija« odraža potrebo po vzpostavitvi ustrezne infrastrukture. Komponenta »ljudje« predstavlja nujnost razvoja kulture ravnanja s podatki</a:t>
            </a:r>
          </a:p>
        </p:txBody>
      </p:sp>
    </p:spTree>
    <p:extLst>
      <p:ext uri="{BB962C8B-B14F-4D97-AF65-F5344CB8AC3E}">
        <p14:creationId xmlns:p14="http://schemas.microsoft.com/office/powerpoint/2010/main" val="19425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34A26D-CBA1-C90A-DDE4-1BF4579BDB9B}"/>
              </a:ext>
            </a:extLst>
          </p:cNvPr>
          <p:cNvSpPr>
            <a:spLocks noGrp="1"/>
          </p:cNvSpPr>
          <p:nvPr>
            <p:ph type="title"/>
          </p:nvPr>
        </p:nvSpPr>
        <p:spPr>
          <a:xfrm>
            <a:off x="867699" y="400843"/>
            <a:ext cx="11160000" cy="611828"/>
          </a:xfrm>
        </p:spPr>
        <p:txBody>
          <a:bodyPr>
            <a:normAutofit fontScale="90000"/>
          </a:bodyPr>
          <a:lstStyle/>
          <a:p>
            <a: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t>Organizacija podpornih storitev podatkovnega skrbništva - </a:t>
            </a:r>
            <a:b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br>
            <a: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t>proces organizacijskih sprememb</a:t>
            </a:r>
            <a:endParaRPr lang="sl-SI" dirty="0"/>
          </a:p>
        </p:txBody>
      </p:sp>
      <p:pic>
        <p:nvPicPr>
          <p:cNvPr id="4" name="Označba mesta vsebine 3">
            <a:extLst>
              <a:ext uri="{FF2B5EF4-FFF2-40B4-BE49-F238E27FC236}">
                <a16:creationId xmlns:a16="http://schemas.microsoft.com/office/drawing/2014/main" id="{D94D5DE3-090C-6529-17D1-FD74BD571F4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7496" y="1152602"/>
            <a:ext cx="6377163" cy="5397368"/>
          </a:xfrm>
          <a:prstGeom prst="rect">
            <a:avLst/>
          </a:prstGeom>
          <a:noFill/>
        </p:spPr>
      </p:pic>
    </p:spTree>
    <p:extLst>
      <p:ext uri="{BB962C8B-B14F-4D97-AF65-F5344CB8AC3E}">
        <p14:creationId xmlns:p14="http://schemas.microsoft.com/office/powerpoint/2010/main" val="413856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F8654F-AC8A-0069-979A-9245FD9BB734}"/>
              </a:ext>
            </a:extLst>
          </p:cNvPr>
          <p:cNvSpPr>
            <a:spLocks noGrp="1"/>
          </p:cNvSpPr>
          <p:nvPr>
            <p:ph type="title"/>
          </p:nvPr>
        </p:nvSpPr>
        <p:spPr>
          <a:xfrm>
            <a:off x="759544" y="410266"/>
            <a:ext cx="11160000" cy="611828"/>
          </a:xfrm>
        </p:spPr>
        <p:txBody>
          <a:bodyPr>
            <a:normAutofit fontScale="90000"/>
          </a:bodyPr>
          <a:lstStyle/>
          <a:p>
            <a: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t>Organizacija podpornih storitev podatkovnega skrbništva - </a:t>
            </a:r>
            <a:b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br>
            <a:r>
              <a:rPr kumimoji="0" lang="sl-SI" sz="2800" b="1" i="0" u="none" strike="noStrike" kern="1200" cap="none" spc="0" normalizeH="0" baseline="0" noProof="0" dirty="0">
                <a:ln>
                  <a:noFill/>
                </a:ln>
                <a:solidFill>
                  <a:srgbClr val="ED7D31"/>
                </a:solidFill>
                <a:effectLst/>
                <a:uLnTx/>
                <a:uFillTx/>
                <a:latin typeface="Calibri"/>
                <a:ea typeface="+mn-ea"/>
                <a:cs typeface="Calibri" panose="020F0502020204030204" pitchFamily="34" charset="0"/>
              </a:rPr>
              <a:t>proces organizacijskih sprememb</a:t>
            </a:r>
            <a:endParaRPr lang="sl-SI" dirty="0"/>
          </a:p>
        </p:txBody>
      </p:sp>
      <p:sp>
        <p:nvSpPr>
          <p:cNvPr id="3" name="Označba mesta vsebine 2">
            <a:extLst>
              <a:ext uri="{FF2B5EF4-FFF2-40B4-BE49-F238E27FC236}">
                <a16:creationId xmlns:a16="http://schemas.microsoft.com/office/drawing/2014/main" id="{456E3308-08CF-3DEA-C399-4051EB8C1D96}"/>
              </a:ext>
            </a:extLst>
          </p:cNvPr>
          <p:cNvSpPr>
            <a:spLocks noGrp="1"/>
          </p:cNvSpPr>
          <p:nvPr>
            <p:ph idx="1"/>
          </p:nvPr>
        </p:nvSpPr>
        <p:spPr>
          <a:xfrm>
            <a:off x="877531" y="1265187"/>
            <a:ext cx="10616379" cy="4773293"/>
          </a:xfrm>
        </p:spPr>
        <p:txBody>
          <a:bodyPr>
            <a:normAutofit/>
          </a:bodyPr>
          <a:lstStyle/>
          <a:p>
            <a:pPr marL="0" indent="0">
              <a:buNone/>
            </a:pPr>
            <a:r>
              <a:rPr lang="sl-SI" sz="2400" dirty="0"/>
              <a:t>Po van der Graaf, M. (2023a)</a:t>
            </a:r>
            <a:r>
              <a:rPr lang="sl-SI" sz="2400" baseline="30000" dirty="0"/>
              <a:t>16</a:t>
            </a:r>
            <a:r>
              <a:rPr lang="sl-SI" sz="2400" dirty="0"/>
              <a:t> je v ravnanje z raziskovalnimi podatki vključeno vsaj šest različnih oddelkov znotraj institucije, kjer knjižnica prevzame edinstveno vlogo posrednice, ki povezuje in zagotavlja podporne storitve za raziskovalce.</a:t>
            </a:r>
          </a:p>
          <a:p>
            <a:pPr marL="0" indent="0">
              <a:buNone/>
            </a:pPr>
            <a:endParaRPr lang="sl-SI" sz="2400" dirty="0"/>
          </a:p>
          <a:p>
            <a:pPr marL="0" indent="0">
              <a:buNone/>
            </a:pPr>
            <a:endParaRPr lang="sl-SI" sz="2400" dirty="0"/>
          </a:p>
        </p:txBody>
      </p:sp>
      <p:pic>
        <p:nvPicPr>
          <p:cNvPr id="5" name="Slika 4">
            <a:extLst>
              <a:ext uri="{FF2B5EF4-FFF2-40B4-BE49-F238E27FC236}">
                <a16:creationId xmlns:a16="http://schemas.microsoft.com/office/drawing/2014/main" id="{50A0081A-AFBB-0A1C-33E5-9CCD0D07212E}"/>
              </a:ext>
            </a:extLst>
          </p:cNvPr>
          <p:cNvPicPr>
            <a:picLocks noChangeAspect="1"/>
          </p:cNvPicPr>
          <p:nvPr/>
        </p:nvPicPr>
        <p:blipFill>
          <a:blip r:embed="rId2"/>
          <a:stretch>
            <a:fillRect/>
          </a:stretch>
        </p:blipFill>
        <p:spPr>
          <a:xfrm>
            <a:off x="1918679" y="2430892"/>
            <a:ext cx="8090560" cy="4023176"/>
          </a:xfrm>
          <a:prstGeom prst="rect">
            <a:avLst/>
          </a:prstGeom>
        </p:spPr>
      </p:pic>
      <p:sp>
        <p:nvSpPr>
          <p:cNvPr id="7" name="PoljeZBesedilom 6">
            <a:extLst>
              <a:ext uri="{FF2B5EF4-FFF2-40B4-BE49-F238E27FC236}">
                <a16:creationId xmlns:a16="http://schemas.microsoft.com/office/drawing/2014/main" id="{D457961D-E046-7D98-57CE-703A0708DFB1}"/>
              </a:ext>
            </a:extLst>
          </p:cNvPr>
          <p:cNvSpPr txBox="1"/>
          <p:nvPr/>
        </p:nvSpPr>
        <p:spPr>
          <a:xfrm>
            <a:off x="243544" y="6457890"/>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van der Graaf, M. (2023a). Research Data Management Support Services by Libraries - A LIBER/ADBU Toolkit.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Zenodo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https://doi.org/10.5281/zenodo.8101818</a:t>
            </a:r>
            <a:endPar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25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C8AA00-4BE9-A001-8F18-4BE3F2682EA5}"/>
              </a:ext>
            </a:extLst>
          </p:cNvPr>
          <p:cNvSpPr>
            <a:spLocks noGrp="1"/>
          </p:cNvSpPr>
          <p:nvPr>
            <p:ph type="title"/>
          </p:nvPr>
        </p:nvSpPr>
        <p:spPr>
          <a:xfrm>
            <a:off x="759544" y="351273"/>
            <a:ext cx="11160000" cy="611828"/>
          </a:xfrm>
        </p:spPr>
        <p:txBody>
          <a:bodyPr>
            <a:normAutofit/>
          </a:bodyPr>
          <a:lstStyle/>
          <a:p>
            <a:r>
              <a:rPr lang="sl-SI" sz="2800" dirty="0"/>
              <a:t>RAZVOJNA STOPNJA storitev RDM – centralizirani model</a:t>
            </a:r>
          </a:p>
        </p:txBody>
      </p:sp>
      <p:sp>
        <p:nvSpPr>
          <p:cNvPr id="3" name="Označba mesta vsebine 2">
            <a:extLst>
              <a:ext uri="{FF2B5EF4-FFF2-40B4-BE49-F238E27FC236}">
                <a16:creationId xmlns:a16="http://schemas.microsoft.com/office/drawing/2014/main" id="{09AAC634-D059-FFB5-E155-7D3AFBD8B75B}"/>
              </a:ext>
            </a:extLst>
          </p:cNvPr>
          <p:cNvSpPr>
            <a:spLocks noGrp="1"/>
          </p:cNvSpPr>
          <p:nvPr>
            <p:ph idx="1"/>
          </p:nvPr>
        </p:nvSpPr>
        <p:spPr>
          <a:xfrm>
            <a:off x="838202" y="1090460"/>
            <a:ext cx="11160000" cy="5517831"/>
          </a:xfrm>
        </p:spPr>
        <p:txBody>
          <a:bodyPr>
            <a:normAutofit/>
          </a:bodyPr>
          <a:lstStyle/>
          <a:p>
            <a:r>
              <a:rPr lang="sl-SI" sz="2000" dirty="0"/>
              <a:t>Organizacijska struktura: Za organizacijsko strukturo storitev ravnanja z raziskovalnimi podatki v tej fazi je značilno, da </a:t>
            </a:r>
            <a:r>
              <a:rPr lang="sl-SI" sz="2000" b="1" dirty="0"/>
              <a:t>se izvaja centralno npr. v knjižnici, ki intenzivno sodeluje z oddelkom IKT</a:t>
            </a:r>
            <a:r>
              <a:rPr lang="sl-SI" sz="2000" dirty="0"/>
              <a:t>, pooblaščenci za varstvo podatkov, komisijo za etiko v raziskovanju, oddelkom za razvoj znanstvenoraziskovalne dejavnosti in s pisarno za prenos znanja in tehnologij. Podporni strokovnjaki knjižnice tu pogosto prevzamejo vlogo koordinatorja, ki povezuje vse deležnike.</a:t>
            </a:r>
          </a:p>
          <a:p>
            <a:r>
              <a:rPr lang="sl-SI" sz="2000" dirty="0"/>
              <a:t>Znotraj knjižnične organizacije se številne knjižnice </a:t>
            </a:r>
            <a:r>
              <a:rPr lang="sl-SI" sz="2000" b="1" dirty="0"/>
              <a:t>odločajo za specializacijo</a:t>
            </a:r>
            <a:r>
              <a:rPr lang="sl-SI" sz="2000" dirty="0"/>
              <a:t>: knjižničarji, ki izvajajo te storitve, so v teh primerih združeni v enote z nazivi, kot so center za raziskovalne podatke ali služba za raziskovalne podatke, center za digitalne kompetence, ali pa so združeni s storitvami odprtega dostopa v eno enoto.</a:t>
            </a:r>
          </a:p>
        </p:txBody>
      </p:sp>
      <p:pic>
        <p:nvPicPr>
          <p:cNvPr id="5" name="Slika 4">
            <a:extLst>
              <a:ext uri="{FF2B5EF4-FFF2-40B4-BE49-F238E27FC236}">
                <a16:creationId xmlns:a16="http://schemas.microsoft.com/office/drawing/2014/main" id="{5EC2D67B-86D5-4594-5E7C-5FE5497CACAE}"/>
              </a:ext>
            </a:extLst>
          </p:cNvPr>
          <p:cNvPicPr>
            <a:picLocks noChangeAspect="1"/>
          </p:cNvPicPr>
          <p:nvPr/>
        </p:nvPicPr>
        <p:blipFill>
          <a:blip r:embed="rId2"/>
          <a:stretch>
            <a:fillRect/>
          </a:stretch>
        </p:blipFill>
        <p:spPr>
          <a:xfrm>
            <a:off x="2347580" y="3627643"/>
            <a:ext cx="8765127" cy="3108007"/>
          </a:xfrm>
          <a:prstGeom prst="rect">
            <a:avLst/>
          </a:prstGeom>
        </p:spPr>
      </p:pic>
    </p:spTree>
    <p:extLst>
      <p:ext uri="{BB962C8B-B14F-4D97-AF65-F5344CB8AC3E}">
        <p14:creationId xmlns:p14="http://schemas.microsoft.com/office/powerpoint/2010/main" val="410545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C8AA00-4BE9-A001-8F18-4BE3F2682EA5}"/>
              </a:ext>
            </a:extLst>
          </p:cNvPr>
          <p:cNvSpPr>
            <a:spLocks noGrp="1"/>
          </p:cNvSpPr>
          <p:nvPr>
            <p:ph type="title"/>
          </p:nvPr>
        </p:nvSpPr>
        <p:spPr>
          <a:xfrm>
            <a:off x="759544" y="351273"/>
            <a:ext cx="11160000" cy="611828"/>
          </a:xfrm>
        </p:spPr>
        <p:txBody>
          <a:bodyPr>
            <a:normAutofit/>
          </a:bodyPr>
          <a:lstStyle/>
          <a:p>
            <a:r>
              <a:rPr lang="sl-SI" sz="2800" dirty="0"/>
              <a:t>RAZVOJNA STOPNJA storitev RDM – integrirani model</a:t>
            </a:r>
          </a:p>
        </p:txBody>
      </p:sp>
      <p:sp>
        <p:nvSpPr>
          <p:cNvPr id="3" name="Označba mesta vsebine 2">
            <a:extLst>
              <a:ext uri="{FF2B5EF4-FFF2-40B4-BE49-F238E27FC236}">
                <a16:creationId xmlns:a16="http://schemas.microsoft.com/office/drawing/2014/main" id="{09AAC634-D059-FFB5-E155-7D3AFBD8B75B}"/>
              </a:ext>
            </a:extLst>
          </p:cNvPr>
          <p:cNvSpPr>
            <a:spLocks noGrp="1"/>
          </p:cNvSpPr>
          <p:nvPr>
            <p:ph idx="1"/>
          </p:nvPr>
        </p:nvSpPr>
        <p:spPr>
          <a:xfrm>
            <a:off x="589935" y="963101"/>
            <a:ext cx="11329609" cy="5517831"/>
          </a:xfrm>
        </p:spPr>
        <p:txBody>
          <a:bodyPr>
            <a:normAutofit/>
          </a:bodyPr>
          <a:lstStyle/>
          <a:p>
            <a:r>
              <a:rPr lang="sl-SI" sz="2400" dirty="0"/>
              <a:t>Drugi organizacijski model je model integracije, ki temelji</a:t>
            </a:r>
            <a:r>
              <a:rPr lang="sl-SI" sz="2400" baseline="30000" dirty="0"/>
              <a:t>15</a:t>
            </a:r>
            <a:r>
              <a:rPr lang="sl-SI" sz="2400" dirty="0"/>
              <a:t>:</a:t>
            </a:r>
          </a:p>
          <a:p>
            <a:pPr lvl="1"/>
            <a:r>
              <a:rPr lang="sl-SI" sz="1800" dirty="0"/>
              <a:t> na distribuciji znanja o odprti znanosti med večjim delom npr. knjižnične organizacije,</a:t>
            </a:r>
          </a:p>
          <a:p>
            <a:pPr lvl="1"/>
            <a:r>
              <a:rPr lang="sl-SI" sz="1800" dirty="0"/>
              <a:t>organizacijski model knjižnice, kjer so oblikovali štiri skupine za znanstvene vede: humanistične vede, družboslovje in izobraževanje, pravo in poslovna uprava ter STM (znanost, tehnika, medicina). </a:t>
            </a:r>
          </a:p>
          <a:p>
            <a:pPr lvl="1"/>
            <a:r>
              <a:rPr lang="sl-SI" sz="1800" dirty="0"/>
              <a:t>vsaka skupina ima od 4 do 6 informacijskih strokovnjakov, ki fakultetam zagotavljajo celoten portfelj knjižničnih storitev.</a:t>
            </a:r>
          </a:p>
          <a:p>
            <a:pPr lvl="1"/>
            <a:r>
              <a:rPr lang="sl-SI" sz="1800" dirty="0"/>
              <a:t>odprta znanost je vključena v delo vseh informacijskih strokovnjakov, pri čemer so nekateri razvili poglobljeno znanje, drugi pa imajo le osnovno znanje. Pri tem je treba opozoriti, da upravljanje podatkovnega repozitorija pogosto izvaja drugi oddelek knjižnice, prav tako kot pripravo metapodatkov zanj.</a:t>
            </a:r>
          </a:p>
        </p:txBody>
      </p:sp>
      <p:pic>
        <p:nvPicPr>
          <p:cNvPr id="6" name="Slika 5">
            <a:extLst>
              <a:ext uri="{FF2B5EF4-FFF2-40B4-BE49-F238E27FC236}">
                <a16:creationId xmlns:a16="http://schemas.microsoft.com/office/drawing/2014/main" id="{D71BABA4-6D76-D137-21DB-6AA2CD41E678}"/>
              </a:ext>
            </a:extLst>
          </p:cNvPr>
          <p:cNvPicPr>
            <a:picLocks noChangeAspect="1"/>
          </p:cNvPicPr>
          <p:nvPr/>
        </p:nvPicPr>
        <p:blipFill>
          <a:blip r:embed="rId2"/>
          <a:stretch>
            <a:fillRect/>
          </a:stretch>
        </p:blipFill>
        <p:spPr>
          <a:xfrm>
            <a:off x="2743200" y="3647768"/>
            <a:ext cx="7209702" cy="3065271"/>
          </a:xfrm>
          <a:prstGeom prst="rect">
            <a:avLst/>
          </a:prstGeom>
        </p:spPr>
      </p:pic>
    </p:spTree>
    <p:extLst>
      <p:ext uri="{BB962C8B-B14F-4D97-AF65-F5344CB8AC3E}">
        <p14:creationId xmlns:p14="http://schemas.microsoft.com/office/powerpoint/2010/main" val="241246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206D89-BE95-F42F-CB7B-9088EDE29906}"/>
              </a:ext>
            </a:extLst>
          </p:cNvPr>
          <p:cNvSpPr>
            <a:spLocks noGrp="1"/>
          </p:cNvSpPr>
          <p:nvPr>
            <p:ph type="title"/>
          </p:nvPr>
        </p:nvSpPr>
        <p:spPr>
          <a:xfrm>
            <a:off x="838202" y="390602"/>
            <a:ext cx="11160000" cy="611828"/>
          </a:xfrm>
        </p:spPr>
        <p:txBody>
          <a:bodyPr>
            <a:noAutofit/>
          </a:bodyPr>
          <a:lstStyle/>
          <a:p>
            <a:r>
              <a:rPr lang="sl-SI" sz="2800" dirty="0"/>
              <a:t>RAZVITA STOPNJA storitev RDM – decentraliziran, </a:t>
            </a:r>
            <a:br>
              <a:rPr lang="sl-SI" sz="2800" dirty="0"/>
            </a:br>
            <a:r>
              <a:rPr lang="sl-SI" sz="2800" dirty="0"/>
              <a:t>distribuiran model</a:t>
            </a:r>
          </a:p>
        </p:txBody>
      </p:sp>
      <p:sp>
        <p:nvSpPr>
          <p:cNvPr id="3" name="Označba mesta vsebine 2">
            <a:extLst>
              <a:ext uri="{FF2B5EF4-FFF2-40B4-BE49-F238E27FC236}">
                <a16:creationId xmlns:a16="http://schemas.microsoft.com/office/drawing/2014/main" id="{BECD0EEF-7B5E-A75D-AFDE-7ACD5131908A}"/>
              </a:ext>
            </a:extLst>
          </p:cNvPr>
          <p:cNvSpPr>
            <a:spLocks noGrp="1"/>
          </p:cNvSpPr>
          <p:nvPr>
            <p:ph idx="1"/>
          </p:nvPr>
        </p:nvSpPr>
        <p:spPr>
          <a:xfrm>
            <a:off x="838202" y="1376056"/>
            <a:ext cx="10822856" cy="4773293"/>
          </a:xfrm>
        </p:spPr>
        <p:txBody>
          <a:bodyPr>
            <a:normAutofit fontScale="92500" lnSpcReduction="10000"/>
          </a:bodyPr>
          <a:lstStyle/>
          <a:p>
            <a:pPr marL="0" indent="0">
              <a:buNone/>
            </a:pPr>
            <a:r>
              <a:rPr lang="sl-SI" dirty="0"/>
              <a:t>Za razvito stopnjo podpornih storitev pri ravnanju z raziskovalnimi podatki so značilni</a:t>
            </a:r>
            <a:r>
              <a:rPr lang="sl-SI" baseline="30000" dirty="0"/>
              <a:t>15</a:t>
            </a:r>
            <a:r>
              <a:rPr lang="sl-SI" dirty="0"/>
              <a:t>:</a:t>
            </a:r>
          </a:p>
          <a:p>
            <a:r>
              <a:rPr lang="sl-SI" b="1" dirty="0"/>
              <a:t>Dvostopenjska struktura storitev</a:t>
            </a:r>
            <a:r>
              <a:rPr lang="sl-SI" dirty="0"/>
              <a:t>: </a:t>
            </a:r>
          </a:p>
          <a:p>
            <a:pPr lvl="1"/>
            <a:r>
              <a:rPr lang="sl-SI" b="1" dirty="0"/>
              <a:t>Prva stopnja/prva vrsta</a:t>
            </a:r>
            <a:r>
              <a:rPr lang="sl-SI" dirty="0"/>
              <a:t>: podporne storitve </a:t>
            </a:r>
            <a:r>
              <a:rPr lang="sl-SI" b="1" dirty="0"/>
              <a:t>so organizirane z decentraliziranimi specializiranimi podatkovnimi svetovalci/podatkovnimi knjižničarji</a:t>
            </a:r>
            <a:r>
              <a:rPr lang="sl-SI" dirty="0"/>
              <a:t>, ki so pogosto vključeni v oddelke fakultete ali raziskovalne skupine ali so jim namenjeni. Včasih so ti vključeni podatkovni strokovnjaki zaposleni v osrednji knjižnici, drugič so zaposleni na fakultetah.</a:t>
            </a:r>
          </a:p>
          <a:p>
            <a:pPr lvl="1"/>
            <a:r>
              <a:rPr lang="sl-SI" b="1" dirty="0"/>
              <a:t>Druga stopnja/druga vrsta</a:t>
            </a:r>
            <a:r>
              <a:rPr lang="sl-SI" dirty="0"/>
              <a:t>: podporna skupina druge linije, </a:t>
            </a:r>
            <a:r>
              <a:rPr lang="sl-SI" b="1" dirty="0"/>
              <a:t>ki je centralno locirana</a:t>
            </a:r>
            <a:r>
              <a:rPr lang="sl-SI" dirty="0"/>
              <a:t>, ima usklajevalno in koordinacijsko vlogo ter skrbi za zapletena vprašanja, ki vključujejo več zainteresiranih strani. Poleg tega osrednja ekipa zagotavlja kontinuiteto na področju usposabljanja podatkovnih strokovnjakov, spremlja spreminjajoče se podatkovne politike in zahteve organizacij za financiranje raziskav ter oblikuje splošne module usposabljanja, ki jim lahko podatkovni svetovalci na fakultetah dodajajo informacije vezane na znanstveno vedo.</a:t>
            </a:r>
          </a:p>
          <a:p>
            <a:endParaRPr lang="sl-SI" dirty="0"/>
          </a:p>
        </p:txBody>
      </p:sp>
    </p:spTree>
    <p:extLst>
      <p:ext uri="{BB962C8B-B14F-4D97-AF65-F5344CB8AC3E}">
        <p14:creationId xmlns:p14="http://schemas.microsoft.com/office/powerpoint/2010/main" val="409026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741617-4B1F-6F73-EFA8-8E7D54A2CD2E}"/>
              </a:ext>
            </a:extLst>
          </p:cNvPr>
          <p:cNvSpPr>
            <a:spLocks noGrp="1"/>
          </p:cNvSpPr>
          <p:nvPr>
            <p:ph type="title"/>
          </p:nvPr>
        </p:nvSpPr>
        <p:spPr>
          <a:xfrm>
            <a:off x="516000" y="528254"/>
            <a:ext cx="11160000" cy="611828"/>
          </a:xfrm>
        </p:spPr>
        <p:txBody>
          <a:bodyPr>
            <a:noAutofit/>
          </a:bodyPr>
          <a:lstStyle/>
          <a:p>
            <a:r>
              <a:rPr lang="it-IT" sz="2800" dirty="0"/>
              <a:t>R</a:t>
            </a:r>
            <a:r>
              <a:rPr lang="sl-SI" sz="2800" dirty="0"/>
              <a:t>AZVITA STOPNJA</a:t>
            </a:r>
            <a:r>
              <a:rPr lang="it-IT" sz="2800" dirty="0"/>
              <a:t> </a:t>
            </a:r>
            <a:r>
              <a:rPr lang="it-IT" sz="2800" dirty="0" err="1"/>
              <a:t>storitev</a:t>
            </a:r>
            <a:r>
              <a:rPr lang="it-IT" sz="2800" dirty="0"/>
              <a:t> RDM – </a:t>
            </a:r>
            <a:r>
              <a:rPr lang="it-IT" sz="2800" dirty="0" err="1"/>
              <a:t>decentraliziran</a:t>
            </a:r>
            <a:r>
              <a:rPr lang="sl-SI" sz="2800" dirty="0"/>
              <a:t>, </a:t>
            </a:r>
            <a:br>
              <a:rPr lang="sl-SI" sz="2800" dirty="0"/>
            </a:br>
            <a:r>
              <a:rPr lang="sl-SI" sz="2800" dirty="0"/>
              <a:t>distribuiran</a:t>
            </a:r>
            <a:r>
              <a:rPr lang="it-IT" sz="2800" dirty="0"/>
              <a:t> mod</a:t>
            </a:r>
            <a:r>
              <a:rPr lang="sl-SI" sz="2800" dirty="0"/>
              <a:t>el</a:t>
            </a:r>
          </a:p>
        </p:txBody>
      </p:sp>
      <p:sp>
        <p:nvSpPr>
          <p:cNvPr id="7" name="PoljeZBesedilom 6">
            <a:extLst>
              <a:ext uri="{FF2B5EF4-FFF2-40B4-BE49-F238E27FC236}">
                <a16:creationId xmlns:a16="http://schemas.microsoft.com/office/drawing/2014/main" id="{5BE1E522-AB3C-0B7E-2412-786A3182A788}"/>
              </a:ext>
            </a:extLst>
          </p:cNvPr>
          <p:cNvSpPr txBox="1"/>
          <p:nvPr/>
        </p:nvSpPr>
        <p:spPr>
          <a:xfrm>
            <a:off x="516000" y="1378456"/>
            <a:ext cx="11160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Distribuirani model je najprimernejši za organizacijo podpornih storitev ravnanja z raziskovalnimi podatki na večjih univerzah ali raziskovalnih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ustanovah.</a:t>
            </a:r>
            <a:r>
              <a:rPr kumimoji="0" lang="sl-SI" sz="2400" b="0" i="0" u="none" strike="noStrike" kern="1200" cap="none" spc="0" normalizeH="0" baseline="30000" noProof="0" dirty="0" err="1">
                <a:ln>
                  <a:noFill/>
                </a:ln>
                <a:solidFill>
                  <a:prstClr val="black"/>
                </a:solidFill>
                <a:effectLst/>
                <a:uLnTx/>
                <a:uFillTx/>
                <a:latin typeface="Calibri" panose="020F0502020204030204"/>
                <a:ea typeface="+mn-ea"/>
                <a:cs typeface="+mn-cs"/>
              </a:rPr>
              <a:t>15</a:t>
            </a:r>
            <a:endParaRPr kumimoji="0" lang="sl-SI"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10" name="Označba mesta vsebine 9">
            <a:extLst>
              <a:ext uri="{FF2B5EF4-FFF2-40B4-BE49-F238E27FC236}">
                <a16:creationId xmlns:a16="http://schemas.microsoft.com/office/drawing/2014/main" id="{67F93CFE-239E-0DEE-CDC7-8217150E7003}"/>
              </a:ext>
            </a:extLst>
          </p:cNvPr>
          <p:cNvPicPr>
            <a:picLocks noGrp="1" noChangeAspect="1"/>
          </p:cNvPicPr>
          <p:nvPr>
            <p:ph idx="1"/>
          </p:nvPr>
        </p:nvPicPr>
        <p:blipFill>
          <a:blip r:embed="rId2"/>
          <a:stretch>
            <a:fillRect/>
          </a:stretch>
        </p:blipFill>
        <p:spPr>
          <a:xfrm>
            <a:off x="1534950" y="2447827"/>
            <a:ext cx="9614225" cy="3840813"/>
          </a:xfrm>
          <a:prstGeom prst="rect">
            <a:avLst/>
          </a:prstGeom>
        </p:spPr>
      </p:pic>
    </p:spTree>
    <p:extLst>
      <p:ext uri="{BB962C8B-B14F-4D97-AF65-F5344CB8AC3E}">
        <p14:creationId xmlns:p14="http://schemas.microsoft.com/office/powerpoint/2010/main" val="115104200"/>
      </p:ext>
    </p:extLst>
  </p:cSld>
  <p:clrMapOvr>
    <a:masterClrMapping/>
  </p:clrMapOvr>
</p:sld>
</file>

<file path=ppt/theme/theme1.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2306</Words>
  <Application>Microsoft Office PowerPoint</Application>
  <PresentationFormat>Širokozaslonsko</PresentationFormat>
  <Paragraphs>125</Paragraphs>
  <Slides>21</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21</vt:i4>
      </vt:variant>
    </vt:vector>
  </HeadingPairs>
  <TitlesOfParts>
    <vt:vector size="24" baseType="lpstr">
      <vt:lpstr>Arial</vt:lpstr>
      <vt:lpstr>Calibri</vt:lpstr>
      <vt:lpstr>1_Officeova tema</vt:lpstr>
      <vt:lpstr>Delo podatkovnih strokovnjakov</vt:lpstr>
      <vt:lpstr>Organizacija podpornih storitev podatkovnega skrbništva</vt:lpstr>
      <vt:lpstr>Organizacija podpornih storitev podatkovnega skrbništva -  proces organizacijskih sprememb</vt:lpstr>
      <vt:lpstr>Organizacija podpornih storitev podatkovnega skrbništva -  proces organizacijskih sprememb</vt:lpstr>
      <vt:lpstr>Organizacija podpornih storitev podatkovnega skrbništva -  proces organizacijskih sprememb</vt:lpstr>
      <vt:lpstr>RAZVOJNA STOPNJA storitev RDM – centralizirani model</vt:lpstr>
      <vt:lpstr>RAZVOJNA STOPNJA storitev RDM – integrirani model</vt:lpstr>
      <vt:lpstr>RAZVITA STOPNJA storitev RDM – decentraliziran,  distribuiran model</vt:lpstr>
      <vt:lpstr>RAZVITA STOPNJA storitev RDM – decentraliziran,  distribuiran model</vt:lpstr>
      <vt:lpstr>Primer Nizozemske / Univerze Delft University of Technology </vt:lpstr>
      <vt:lpstr>Primer Republike Avstrije</vt:lpstr>
      <vt:lpstr>Primer Republike Avstrije</vt:lpstr>
      <vt:lpstr>Primer Univerze na Dunaju</vt:lpstr>
      <vt:lpstr>Organizacija podpornih storitev podatkovnega skrbništva</vt:lpstr>
      <vt:lpstr>Organizacija podpornih storitev podatkovnega skrbništva</vt:lpstr>
      <vt:lpstr>Organizacija podpornih storitev podatkovnega skrbništva</vt:lpstr>
      <vt:lpstr>Organizacija podpornih storitev podatkovnega skrbništva</vt:lpstr>
      <vt:lpstr>Centralizirani model RDM</vt:lpstr>
      <vt:lpstr>Decentralizirani model RDM</vt:lpstr>
      <vt:lpstr>Skupnost podatkovnih strokovnjakov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 podatkovnih strokovnjakov</dc:title>
  <dc:creator>Dunja Legat</dc:creator>
  <cp:lastModifiedBy>Zala</cp:lastModifiedBy>
  <cp:revision>5</cp:revision>
  <dcterms:created xsi:type="dcterms:W3CDTF">2024-09-19T13:08:15Z</dcterms:created>
  <dcterms:modified xsi:type="dcterms:W3CDTF">2025-01-20T12:13:32Z</dcterms:modified>
</cp:coreProperties>
</file>