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22"/>
  </p:notesMasterIdLst>
  <p:sldIdLst>
    <p:sldId id="434" r:id="rId6"/>
    <p:sldId id="362" r:id="rId7"/>
    <p:sldId id="363" r:id="rId8"/>
    <p:sldId id="288" r:id="rId9"/>
    <p:sldId id="290" r:id="rId10"/>
    <p:sldId id="291" r:id="rId11"/>
    <p:sldId id="292" r:id="rId12"/>
    <p:sldId id="293" r:id="rId13"/>
    <p:sldId id="297" r:id="rId14"/>
    <p:sldId id="298" r:id="rId15"/>
    <p:sldId id="299" r:id="rId16"/>
    <p:sldId id="300" r:id="rId17"/>
    <p:sldId id="302" r:id="rId18"/>
    <p:sldId id="301" r:id="rId19"/>
    <p:sldId id="367" r:id="rId20"/>
    <p:sldId id="258" r:id="rId2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39C96-3DB8-4ABD-B650-4795256A5E51}" v="2" dt="2024-10-16T21:31:45.580"/>
    <p1510:client id="{44C31B8B-34FD-1D7F-5AE8-7984AD2ECE45}" v="1" dt="2024-10-17T11:51:49.958"/>
    <p1510:client id="{86C45EBA-1D8D-46A6-86BF-241E04306AFF}" v="20" dt="2024-10-16T09:50:07.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82E2A-DA5F-49AF-9E77-6362EA97C220}" type="datetimeFigureOut">
              <a:rPr lang="sl-SI" smtClean="0"/>
              <a:t>28. 02. 2025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6C563-F398-4561-8AFC-C47791CB9441}" type="slidenum">
              <a:rPr lang="sl-SI" smtClean="0"/>
              <a:t>‹#›</a:t>
            </a:fld>
            <a:endParaRPr lang="sl-SI"/>
          </a:p>
        </p:txBody>
      </p:sp>
    </p:spTree>
    <p:extLst>
      <p:ext uri="{BB962C8B-B14F-4D97-AF65-F5344CB8AC3E}">
        <p14:creationId xmlns:p14="http://schemas.microsoft.com/office/powerpoint/2010/main" val="391889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91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da893e04ca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da893e04c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025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da893e04c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da893e04c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36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da893e04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da893e04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0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da893e04c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da893e04c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44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F02D-E2B0-4E4E-A95A-B4CDD165AB0F}" type="slidenum">
              <a:rPr kumimoji="0" lang="sl-S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71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da893e04c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da893e04c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49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da893e04c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da893e04c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221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da893e04c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da893e04c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48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da893e04c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da893e04c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72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da893e04c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2da893e04c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007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da893e04ca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da893e04c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33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da893e04ca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2da893e04ca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92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711200" y="633684"/>
            <a:ext cx="10871200" cy="870865"/>
          </a:xfrm>
        </p:spPr>
        <p:txBody>
          <a:bodyPr/>
          <a:lstStyle>
            <a:lvl1pPr>
              <a:defRPr sz="4000"/>
            </a:lvl1pPr>
          </a:lstStyle>
          <a:p>
            <a:r>
              <a:rPr lang="en-US" err="1"/>
              <a:t>Naslov</a:t>
            </a:r>
            <a:r>
              <a:rPr lang="en-US"/>
              <a:t> </a:t>
            </a:r>
            <a:r>
              <a:rPr lang="en-US" err="1"/>
              <a:t>strani</a:t>
            </a:r>
            <a:endParaRPr lang="sl-SI"/>
          </a:p>
        </p:txBody>
      </p:sp>
      <p:sp>
        <p:nvSpPr>
          <p:cNvPr id="9" name="Footer Placeholder 4"/>
          <p:cNvSpPr>
            <a:spLocks noGrp="1"/>
          </p:cNvSpPr>
          <p:nvPr>
            <p:ph type="ftr" sz="quarter" idx="3"/>
          </p:nvPr>
        </p:nvSpPr>
        <p:spPr>
          <a:xfrm>
            <a:off x="0" y="0"/>
            <a:ext cx="12192000" cy="692696"/>
          </a:xfrm>
          <a:prstGeom prst="rect">
            <a:avLst/>
          </a:prstGeom>
          <a:solidFill>
            <a:srgbClr val="006A8E"/>
          </a:solidFill>
        </p:spPr>
        <p:txBody>
          <a:bodyPr vert="horz" lIns="91440" tIns="45720" rIns="91440" bIns="45720" rtlCol="0" anchor="ctr"/>
          <a:lstStyle>
            <a:lvl1pPr algn="l">
              <a:defRPr sz="2400">
                <a:solidFill>
                  <a:schemeClr val="bg1"/>
                </a:solidFill>
                <a:latin typeface="Calibri" pitchFamily="34" charset="0"/>
              </a:defRPr>
            </a:lvl1pPr>
          </a:lstStyle>
          <a:p>
            <a:pPr fontAlgn="base">
              <a:spcBef>
                <a:spcPct val="0"/>
              </a:spcBef>
              <a:spcAft>
                <a:spcPct val="0"/>
              </a:spcAft>
              <a:defRPr/>
            </a:pPr>
            <a:r>
              <a:rPr lang="en-US">
                <a:solidFill>
                  <a:srgbClr val="FFFFFF"/>
                </a:solidFill>
              </a:rPr>
              <a:t>Naslov</a:t>
            </a:r>
          </a:p>
        </p:txBody>
      </p:sp>
      <p:sp>
        <p:nvSpPr>
          <p:cNvPr id="8" name="Content Placeholder 2"/>
          <p:cNvSpPr>
            <a:spLocks noGrp="1"/>
          </p:cNvSpPr>
          <p:nvPr>
            <p:ph idx="1" hasCustomPrompt="1"/>
          </p:nvPr>
        </p:nvSpPr>
        <p:spPr>
          <a:xfrm>
            <a:off x="914400" y="1628800"/>
            <a:ext cx="10363200" cy="4608512"/>
          </a:xfrm>
        </p:spPr>
        <p:txBody>
          <a:bodyPr/>
          <a:lstStyle>
            <a:lvl1pPr>
              <a:defRPr sz="2800"/>
            </a:lvl1pPr>
            <a:lvl2pPr>
              <a:defRPr sz="2400"/>
            </a:lvl2pPr>
            <a:lvl3pPr>
              <a:defRPr sz="2000"/>
            </a:lvl3pPr>
            <a:lvl4pPr>
              <a:defRPr sz="2000"/>
            </a:lvl4pPr>
            <a:lvl5pPr>
              <a:defRPr sz="2000"/>
            </a:lvl5p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p>
        </p:txBody>
      </p:sp>
    </p:spTree>
    <p:extLst>
      <p:ext uri="{BB962C8B-B14F-4D97-AF65-F5344CB8AC3E}">
        <p14:creationId xmlns:p14="http://schemas.microsoft.com/office/powerpoint/2010/main" val="335298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7215F192-2977-4E91-A69F-578EEA2D02CF}"/>
              </a:ext>
            </a:extLst>
          </p:cNvPr>
          <p:cNvSpPr txBox="1">
            <a:spLocks noGrp="1"/>
          </p:cNvSpPr>
          <p:nvPr>
            <p:ph type="dt" sz="half" idx="7"/>
          </p:nvPr>
        </p:nvSpPr>
        <p:spPr/>
        <p:txBody>
          <a:bodyPr/>
          <a:lstStyle>
            <a:lvl1pPr>
              <a:defRPr/>
            </a:lvl1pPr>
          </a:lstStyle>
          <a:p>
            <a:pPr lvl="0"/>
            <a:fld id="{C5C8B4B9-5DC2-46DD-B6FB-42E15E682593}" type="datetime1">
              <a:rPr lang="sl-SI"/>
              <a:pPr lvl="0"/>
              <a:t>28. 02. 2025</a:t>
            </a:fld>
            <a:endParaRPr lang="sl-SI"/>
          </a:p>
        </p:txBody>
      </p:sp>
      <p:sp>
        <p:nvSpPr>
          <p:cNvPr id="6" name="Označba mesta noge 5">
            <a:extLst>
              <a:ext uri="{FF2B5EF4-FFF2-40B4-BE49-F238E27FC236}">
                <a16:creationId xmlns:a16="http://schemas.microsoft.com/office/drawing/2014/main" id="{455641E2-225B-4EEE-B460-60456FFEABD5}"/>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2C9EFBD8-424F-468B-8A9B-9FD938A33871}"/>
              </a:ext>
            </a:extLst>
          </p:cNvPr>
          <p:cNvSpPr txBox="1">
            <a:spLocks noGrp="1"/>
          </p:cNvSpPr>
          <p:nvPr>
            <p:ph type="sldNum" sz="quarter" idx="8"/>
          </p:nvPr>
        </p:nvSpPr>
        <p:spPr/>
        <p:txBody>
          <a:bodyPr/>
          <a:lstStyle>
            <a:lvl1pPr>
              <a:defRPr/>
            </a:lvl1pPr>
          </a:lstStyle>
          <a:p>
            <a:pPr lvl="0"/>
            <a:fld id="{6BF8481C-9189-4038-86C9-B779C873B355}" type="slidenum">
              <a:t>‹#›</a:t>
            </a:fld>
            <a:endParaRPr lang="sl-SI"/>
          </a:p>
        </p:txBody>
      </p:sp>
    </p:spTree>
    <p:extLst>
      <p:ext uri="{BB962C8B-B14F-4D97-AF65-F5344CB8AC3E}">
        <p14:creationId xmlns:p14="http://schemas.microsoft.com/office/powerpoint/2010/main" val="261555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25EF94A-C79C-47DC-80C2-3B4C960842C1}"/>
              </a:ext>
            </a:extLst>
          </p:cNvPr>
          <p:cNvSpPr txBox="1">
            <a:spLocks noGrp="1"/>
          </p:cNvSpPr>
          <p:nvPr>
            <p:ph type="dt" sz="half" idx="7"/>
          </p:nvPr>
        </p:nvSpPr>
        <p:spPr/>
        <p:txBody>
          <a:bodyPr/>
          <a:lstStyle>
            <a:lvl1pPr>
              <a:defRPr/>
            </a:lvl1pPr>
          </a:lstStyle>
          <a:p>
            <a:pPr lvl="0"/>
            <a:fld id="{420D6EDD-130D-4ABB-BF5B-109C925EC4C7}" type="datetime1">
              <a:rPr lang="sl-SI"/>
              <a:pPr lvl="0"/>
              <a:t>28. 02. 2025</a:t>
            </a:fld>
            <a:endParaRPr lang="sl-SI"/>
          </a:p>
        </p:txBody>
      </p:sp>
      <p:sp>
        <p:nvSpPr>
          <p:cNvPr id="5" name="Označba mesta noge 4">
            <a:extLst>
              <a:ext uri="{FF2B5EF4-FFF2-40B4-BE49-F238E27FC236}">
                <a16:creationId xmlns:a16="http://schemas.microsoft.com/office/drawing/2014/main" id="{1F99A3A2-6A88-4E5C-B1EC-914E51EC29D3}"/>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6F524C7E-4E7A-4108-8731-99D5305A737D}"/>
              </a:ext>
            </a:extLst>
          </p:cNvPr>
          <p:cNvSpPr txBox="1">
            <a:spLocks noGrp="1"/>
          </p:cNvSpPr>
          <p:nvPr>
            <p:ph type="sldNum" sz="quarter" idx="8"/>
          </p:nvPr>
        </p:nvSpPr>
        <p:spPr/>
        <p:txBody>
          <a:bodyPr/>
          <a:lstStyle>
            <a:lvl1pPr>
              <a:defRPr/>
            </a:lvl1pPr>
          </a:lstStyle>
          <a:p>
            <a:pPr lvl="0"/>
            <a:fld id="{E5DE3B24-1BB6-40FE-9B30-FD564B795AA8}" type="slidenum">
              <a:t>‹#›</a:t>
            </a:fld>
            <a:endParaRPr lang="sl-SI"/>
          </a:p>
        </p:txBody>
      </p:sp>
    </p:spTree>
    <p:extLst>
      <p:ext uri="{BB962C8B-B14F-4D97-AF65-F5344CB8AC3E}">
        <p14:creationId xmlns:p14="http://schemas.microsoft.com/office/powerpoint/2010/main" val="3598505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903" y="365129"/>
            <a:ext cx="2628899" cy="5811834"/>
          </a:xfrm>
        </p:spPr>
        <p:txBody>
          <a:bodyPr vert="eaVert"/>
          <a:lstStyle>
            <a:lvl1pPr>
              <a:defRPr/>
            </a:lvl1pPr>
          </a:lstStyle>
          <a:p>
            <a:pPr lvl="0"/>
            <a:r>
              <a:rPr lang="sl-SI"/>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5980DAA-A8A8-48DC-A67F-4AFFD90D5DE3}"/>
              </a:ext>
            </a:extLst>
          </p:cNvPr>
          <p:cNvSpPr txBox="1">
            <a:spLocks noGrp="1"/>
          </p:cNvSpPr>
          <p:nvPr>
            <p:ph type="dt" sz="half" idx="7"/>
          </p:nvPr>
        </p:nvSpPr>
        <p:spPr/>
        <p:txBody>
          <a:bodyPr/>
          <a:lstStyle>
            <a:lvl1pPr>
              <a:defRPr/>
            </a:lvl1pPr>
          </a:lstStyle>
          <a:p>
            <a:pPr lvl="0"/>
            <a:fld id="{C2DF6EE2-C634-4FFE-92C3-B41739EBCD38}" type="datetime1">
              <a:rPr lang="sl-SI"/>
              <a:pPr lvl="0"/>
              <a:t>28. 02. 2025</a:t>
            </a:fld>
            <a:endParaRPr lang="sl-SI"/>
          </a:p>
        </p:txBody>
      </p:sp>
      <p:sp>
        <p:nvSpPr>
          <p:cNvPr id="5" name="Označba mesta noge 4">
            <a:extLst>
              <a:ext uri="{FF2B5EF4-FFF2-40B4-BE49-F238E27FC236}">
                <a16:creationId xmlns:a16="http://schemas.microsoft.com/office/drawing/2014/main" id="{0D610F78-5FD8-4ECA-BE77-FBBC17FBDAAF}"/>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F651D5A-E25A-4951-92D2-D0DD027F2181}"/>
              </a:ext>
            </a:extLst>
          </p:cNvPr>
          <p:cNvSpPr txBox="1">
            <a:spLocks noGrp="1"/>
          </p:cNvSpPr>
          <p:nvPr>
            <p:ph type="sldNum" sz="quarter" idx="8"/>
          </p:nvPr>
        </p:nvSpPr>
        <p:spPr/>
        <p:txBody>
          <a:bodyPr/>
          <a:lstStyle>
            <a:lvl1pPr>
              <a:defRPr/>
            </a:lvl1pPr>
          </a:lstStyle>
          <a:p>
            <a:pPr lvl="0"/>
            <a:fld id="{C716E6A3-B88E-447E-A820-282CE1BD249A}" type="slidenum">
              <a:t>‹#›</a:t>
            </a:fld>
            <a:endParaRPr lang="sl-SI"/>
          </a:p>
        </p:txBody>
      </p:sp>
    </p:spTree>
    <p:extLst>
      <p:ext uri="{BB962C8B-B14F-4D97-AF65-F5344CB8AC3E}">
        <p14:creationId xmlns:p14="http://schemas.microsoft.com/office/powerpoint/2010/main" val="56398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77550" y="-130956"/>
            <a:ext cx="26179635" cy="7122307"/>
          </a:xfrm>
          <a:prstGeom prst="rect">
            <a:avLst/>
          </a:prstGeom>
        </p:spPr>
      </p:pic>
    </p:spTree>
    <p:extLst>
      <p:ext uri="{BB962C8B-B14F-4D97-AF65-F5344CB8AC3E}">
        <p14:creationId xmlns:p14="http://schemas.microsoft.com/office/powerpoint/2010/main" val="18461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03742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374604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sl-SI"/>
              <a:t>Kliknite, če želite urediti slog naslova matrice</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sl-SI"/>
              <a:t>Kliknite, če želite urediti slog podnaslova matrice</a:t>
            </a:r>
          </a:p>
        </p:txBody>
      </p:sp>
      <p:sp>
        <p:nvSpPr>
          <p:cNvPr id="4" name="Označba mesta datuma 3">
            <a:extLst>
              <a:ext uri="{FF2B5EF4-FFF2-40B4-BE49-F238E27FC236}">
                <a16:creationId xmlns:a16="http://schemas.microsoft.com/office/drawing/2014/main" id="{15CC7255-5AA2-4378-9CF9-ECFE96A6A1BE}"/>
              </a:ext>
            </a:extLst>
          </p:cNvPr>
          <p:cNvSpPr txBox="1">
            <a:spLocks noGrp="1"/>
          </p:cNvSpPr>
          <p:nvPr>
            <p:ph type="dt" sz="half" idx="7"/>
          </p:nvPr>
        </p:nvSpPr>
        <p:spPr/>
        <p:txBody>
          <a:bodyPr/>
          <a:lstStyle>
            <a:lvl1pPr>
              <a:defRPr/>
            </a:lvl1pPr>
          </a:lstStyle>
          <a:p>
            <a:pPr lvl="0"/>
            <a:fld id="{0E5E055D-6D05-40EA-9F93-B544AFDE4082}" type="datetime1">
              <a:rPr lang="sl-SI"/>
              <a:pPr lvl="0"/>
              <a:t>28. 02. 2025</a:t>
            </a:fld>
            <a:endParaRPr lang="sl-SI"/>
          </a:p>
        </p:txBody>
      </p:sp>
      <p:sp>
        <p:nvSpPr>
          <p:cNvPr id="5" name="Označba mesta noge 4">
            <a:extLst>
              <a:ext uri="{FF2B5EF4-FFF2-40B4-BE49-F238E27FC236}">
                <a16:creationId xmlns:a16="http://schemas.microsoft.com/office/drawing/2014/main" id="{FDCB3195-0FD7-4625-B013-8130A892C804}"/>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1C114E7A-079C-40A3-A800-C5A99E3761A8}"/>
              </a:ext>
            </a:extLst>
          </p:cNvPr>
          <p:cNvSpPr txBox="1">
            <a:spLocks noGrp="1"/>
          </p:cNvSpPr>
          <p:nvPr>
            <p:ph type="sldNum" sz="quarter" idx="8"/>
          </p:nvPr>
        </p:nvSpPr>
        <p:spPr/>
        <p:txBody>
          <a:bodyPr/>
          <a:lstStyle>
            <a:lvl1pPr>
              <a:defRPr/>
            </a:lvl1pPr>
          </a:lstStyle>
          <a:p>
            <a:pPr lvl="0"/>
            <a:fld id="{1D0A02BD-3EF9-49DB-AD0A-68D8D5506561}" type="slidenum">
              <a:t>‹#›</a:t>
            </a:fld>
            <a:endParaRPr lang="sl-SI"/>
          </a:p>
        </p:txBody>
      </p:sp>
    </p:spTree>
    <p:extLst>
      <p:ext uri="{BB962C8B-B14F-4D97-AF65-F5344CB8AC3E}">
        <p14:creationId xmlns:p14="http://schemas.microsoft.com/office/powerpoint/2010/main" val="11915920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A0850A0-FCA2-427A-B5AB-B7506D28CAFA}"/>
              </a:ext>
            </a:extLst>
          </p:cNvPr>
          <p:cNvSpPr txBox="1">
            <a:spLocks noGrp="1"/>
          </p:cNvSpPr>
          <p:nvPr>
            <p:ph type="dt" sz="half" idx="7"/>
          </p:nvPr>
        </p:nvSpPr>
        <p:spPr/>
        <p:txBody>
          <a:bodyPr/>
          <a:lstStyle>
            <a:lvl1pPr>
              <a:defRPr/>
            </a:lvl1pPr>
          </a:lstStyle>
          <a:p>
            <a:pPr lvl="0"/>
            <a:fld id="{CDBE3943-9763-4A72-AC18-9601F43E0680}" type="datetime1">
              <a:rPr lang="sl-SI"/>
              <a:pPr lvl="0"/>
              <a:t>28. 02. 2025</a:t>
            </a:fld>
            <a:endParaRPr lang="sl-SI"/>
          </a:p>
        </p:txBody>
      </p:sp>
      <p:sp>
        <p:nvSpPr>
          <p:cNvPr id="5" name="Označba mesta noge 4">
            <a:extLst>
              <a:ext uri="{FF2B5EF4-FFF2-40B4-BE49-F238E27FC236}">
                <a16:creationId xmlns:a16="http://schemas.microsoft.com/office/drawing/2014/main" id="{A19168F2-D441-4A66-A59A-000A363A653D}"/>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9D45D5C8-6F9D-47CA-AF36-9AF3DA75D40D}"/>
              </a:ext>
            </a:extLst>
          </p:cNvPr>
          <p:cNvSpPr txBox="1">
            <a:spLocks noGrp="1"/>
          </p:cNvSpPr>
          <p:nvPr>
            <p:ph type="sldNum" sz="quarter" idx="8"/>
          </p:nvPr>
        </p:nvSpPr>
        <p:spPr/>
        <p:txBody>
          <a:bodyPr/>
          <a:lstStyle>
            <a:lvl1pPr>
              <a:defRPr/>
            </a:lvl1pPr>
          </a:lstStyle>
          <a:p>
            <a:pPr lvl="0"/>
            <a:fld id="{8A0EFE42-92AD-42D5-BE90-88AC7DBFDD23}" type="slidenum">
              <a:t>‹#›</a:t>
            </a:fld>
            <a:endParaRPr lang="sl-SI"/>
          </a:p>
        </p:txBody>
      </p:sp>
    </p:spTree>
    <p:extLst>
      <p:ext uri="{BB962C8B-B14F-4D97-AF65-F5344CB8AC3E}">
        <p14:creationId xmlns:p14="http://schemas.microsoft.com/office/powerpoint/2010/main" val="4510420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6037A99F-7EBA-4022-B4A8-AA7B721DE2CD}"/>
              </a:ext>
            </a:extLst>
          </p:cNvPr>
          <p:cNvSpPr txBox="1">
            <a:spLocks noGrp="1"/>
          </p:cNvSpPr>
          <p:nvPr>
            <p:ph type="dt" sz="half" idx="7"/>
          </p:nvPr>
        </p:nvSpPr>
        <p:spPr/>
        <p:txBody>
          <a:bodyPr/>
          <a:lstStyle>
            <a:lvl1pPr>
              <a:defRPr/>
            </a:lvl1pPr>
          </a:lstStyle>
          <a:p>
            <a:pPr lvl="0"/>
            <a:fld id="{918EF71D-2B66-4DE4-BE54-BFDB71FD4AB3}" type="datetime1">
              <a:rPr lang="sl-SI"/>
              <a:pPr lvl="0"/>
              <a:t>28. 02. 2025</a:t>
            </a:fld>
            <a:endParaRPr lang="sl-SI"/>
          </a:p>
        </p:txBody>
      </p:sp>
      <p:sp>
        <p:nvSpPr>
          <p:cNvPr id="5" name="Označba mesta noge 4">
            <a:extLst>
              <a:ext uri="{FF2B5EF4-FFF2-40B4-BE49-F238E27FC236}">
                <a16:creationId xmlns:a16="http://schemas.microsoft.com/office/drawing/2014/main" id="{0A9F0F64-EBEF-4D8B-9E18-A7E9D88871EE}"/>
              </a:ext>
            </a:extLst>
          </p:cNvPr>
          <p:cNvSpPr txBox="1">
            <a:spLocks noGrp="1"/>
          </p:cNvSpPr>
          <p:nvPr>
            <p:ph type="ftr" sz="quarter" idx="9"/>
          </p:nvPr>
        </p:nvSpPr>
        <p:spPr/>
        <p:txBody>
          <a:bodyPr/>
          <a:lstStyle>
            <a:lvl1pPr>
              <a:defRPr/>
            </a:lvl1pPr>
          </a:lstStyle>
          <a:p>
            <a:pPr lvl="0"/>
            <a:endParaRPr lang="sl-SI"/>
          </a:p>
        </p:txBody>
      </p:sp>
      <p:sp>
        <p:nvSpPr>
          <p:cNvPr id="6" name="Označba mesta številke diapozitiva 5">
            <a:extLst>
              <a:ext uri="{FF2B5EF4-FFF2-40B4-BE49-F238E27FC236}">
                <a16:creationId xmlns:a16="http://schemas.microsoft.com/office/drawing/2014/main" id="{CA42EB3C-C4BE-44F2-AF12-0B20547AEF50}"/>
              </a:ext>
            </a:extLst>
          </p:cNvPr>
          <p:cNvSpPr txBox="1">
            <a:spLocks noGrp="1"/>
          </p:cNvSpPr>
          <p:nvPr>
            <p:ph type="sldNum" sz="quarter" idx="8"/>
          </p:nvPr>
        </p:nvSpPr>
        <p:spPr/>
        <p:txBody>
          <a:bodyPr/>
          <a:lstStyle>
            <a:lvl1pPr>
              <a:defRPr/>
            </a:lvl1pPr>
          </a:lstStyle>
          <a:p>
            <a:pPr lvl="0"/>
            <a:fld id="{D7FF7150-F341-476F-AC6C-3B00EDCBCFC2}" type="slidenum">
              <a:t>‹#›</a:t>
            </a:fld>
            <a:endParaRPr lang="sl-SI"/>
          </a:p>
        </p:txBody>
      </p:sp>
    </p:spTree>
    <p:extLst>
      <p:ext uri="{BB962C8B-B14F-4D97-AF65-F5344CB8AC3E}">
        <p14:creationId xmlns:p14="http://schemas.microsoft.com/office/powerpoint/2010/main" val="420006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43985FA-45A7-4F58-8C56-2C493CFD92CB}"/>
              </a:ext>
            </a:extLst>
          </p:cNvPr>
          <p:cNvSpPr txBox="1">
            <a:spLocks noGrp="1"/>
          </p:cNvSpPr>
          <p:nvPr>
            <p:ph type="dt" sz="half" idx="7"/>
          </p:nvPr>
        </p:nvSpPr>
        <p:spPr/>
        <p:txBody>
          <a:bodyPr/>
          <a:lstStyle>
            <a:lvl1pPr>
              <a:defRPr/>
            </a:lvl1pPr>
          </a:lstStyle>
          <a:p>
            <a:pPr lvl="0"/>
            <a:fld id="{BF9B99C9-D072-4BF9-90C3-BFE5BEB17D70}" type="datetime1">
              <a:rPr lang="sl-SI"/>
              <a:pPr lvl="0"/>
              <a:t>28. 02. 2025</a:t>
            </a:fld>
            <a:endParaRPr lang="sl-SI"/>
          </a:p>
        </p:txBody>
      </p:sp>
      <p:sp>
        <p:nvSpPr>
          <p:cNvPr id="6" name="Označba mesta noge 5">
            <a:extLst>
              <a:ext uri="{FF2B5EF4-FFF2-40B4-BE49-F238E27FC236}">
                <a16:creationId xmlns:a16="http://schemas.microsoft.com/office/drawing/2014/main" id="{CE8B6395-DC4D-40EB-8E08-9D084B6707FC}"/>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88D154CE-84E4-47B3-ABB8-3188177D08C8}"/>
              </a:ext>
            </a:extLst>
          </p:cNvPr>
          <p:cNvSpPr txBox="1">
            <a:spLocks noGrp="1"/>
          </p:cNvSpPr>
          <p:nvPr>
            <p:ph type="sldNum" sz="quarter" idx="8"/>
          </p:nvPr>
        </p:nvSpPr>
        <p:spPr/>
        <p:txBody>
          <a:bodyPr/>
          <a:lstStyle>
            <a:lvl1pPr>
              <a:defRPr/>
            </a:lvl1pPr>
          </a:lstStyle>
          <a:p>
            <a:pPr lvl="0"/>
            <a:fld id="{A65E26CE-CEB9-4DBC-BD39-BB279A1A0D60}" type="slidenum">
              <a:t>‹#›</a:t>
            </a:fld>
            <a:endParaRPr lang="sl-SI"/>
          </a:p>
        </p:txBody>
      </p:sp>
    </p:spTree>
    <p:extLst>
      <p:ext uri="{BB962C8B-B14F-4D97-AF65-F5344CB8AC3E}">
        <p14:creationId xmlns:p14="http://schemas.microsoft.com/office/powerpoint/2010/main" val="337426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365129"/>
            <a:ext cx="10515600" cy="1325559"/>
          </a:xfrm>
        </p:spPr>
        <p:txBody>
          <a:bodyPr/>
          <a:lstStyle>
            <a:lvl1pPr>
              <a:defRPr/>
            </a:lvl1p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F899EFC8-98F4-4772-8EDA-460387F043E6}"/>
              </a:ext>
            </a:extLst>
          </p:cNvPr>
          <p:cNvSpPr txBox="1">
            <a:spLocks noGrp="1"/>
          </p:cNvSpPr>
          <p:nvPr>
            <p:ph type="dt" sz="half" idx="7"/>
          </p:nvPr>
        </p:nvSpPr>
        <p:spPr/>
        <p:txBody>
          <a:bodyPr/>
          <a:lstStyle>
            <a:lvl1pPr>
              <a:defRPr/>
            </a:lvl1pPr>
          </a:lstStyle>
          <a:p>
            <a:pPr lvl="0"/>
            <a:fld id="{3E68B20F-246A-43D6-B537-B7537966D313}" type="datetime1">
              <a:rPr lang="sl-SI"/>
              <a:pPr lvl="0"/>
              <a:t>28. 02. 2025</a:t>
            </a:fld>
            <a:endParaRPr lang="sl-SI"/>
          </a:p>
        </p:txBody>
      </p:sp>
      <p:sp>
        <p:nvSpPr>
          <p:cNvPr id="8" name="Označba mesta noge 7">
            <a:extLst>
              <a:ext uri="{FF2B5EF4-FFF2-40B4-BE49-F238E27FC236}">
                <a16:creationId xmlns:a16="http://schemas.microsoft.com/office/drawing/2014/main" id="{D9B19811-8415-49F3-9154-05A93D34F164}"/>
              </a:ext>
            </a:extLst>
          </p:cNvPr>
          <p:cNvSpPr txBox="1">
            <a:spLocks noGrp="1"/>
          </p:cNvSpPr>
          <p:nvPr>
            <p:ph type="ftr" sz="quarter" idx="9"/>
          </p:nvPr>
        </p:nvSpPr>
        <p:spPr/>
        <p:txBody>
          <a:bodyPr/>
          <a:lstStyle>
            <a:lvl1pPr>
              <a:defRPr/>
            </a:lvl1pPr>
          </a:lstStyle>
          <a:p>
            <a:pPr lvl="0"/>
            <a:endParaRPr lang="sl-SI"/>
          </a:p>
        </p:txBody>
      </p:sp>
      <p:sp>
        <p:nvSpPr>
          <p:cNvPr id="9" name="Označba mesta številke diapozitiva 8">
            <a:extLst>
              <a:ext uri="{FF2B5EF4-FFF2-40B4-BE49-F238E27FC236}">
                <a16:creationId xmlns:a16="http://schemas.microsoft.com/office/drawing/2014/main" id="{80426345-1C3E-49E5-85B5-78C46BFEB6EF}"/>
              </a:ext>
            </a:extLst>
          </p:cNvPr>
          <p:cNvSpPr txBox="1">
            <a:spLocks noGrp="1"/>
          </p:cNvSpPr>
          <p:nvPr>
            <p:ph type="sldNum" sz="quarter" idx="8"/>
          </p:nvPr>
        </p:nvSpPr>
        <p:spPr/>
        <p:txBody>
          <a:bodyPr/>
          <a:lstStyle>
            <a:lvl1pPr>
              <a:defRPr/>
            </a:lvl1pPr>
          </a:lstStyle>
          <a:p>
            <a:pPr lvl="0"/>
            <a:fld id="{1CB4BDF0-9E83-47ED-B205-2E4AFA5B5A77}" type="slidenum">
              <a:t>‹#›</a:t>
            </a:fld>
            <a:endParaRPr lang="sl-SI"/>
          </a:p>
        </p:txBody>
      </p:sp>
    </p:spTree>
    <p:extLst>
      <p:ext uri="{BB962C8B-B14F-4D97-AF65-F5344CB8AC3E}">
        <p14:creationId xmlns:p14="http://schemas.microsoft.com/office/powerpoint/2010/main" val="215774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a:lvl1pPr>
          </a:lstStyle>
          <a:p>
            <a:pPr lvl="0"/>
            <a:r>
              <a:rPr lang="sl-SI"/>
              <a:t>Kliknite, če želite urediti slog naslova matrice</a:t>
            </a:r>
          </a:p>
        </p:txBody>
      </p:sp>
      <p:sp>
        <p:nvSpPr>
          <p:cNvPr id="3" name="Označba mesta datuma 2">
            <a:extLst>
              <a:ext uri="{FF2B5EF4-FFF2-40B4-BE49-F238E27FC236}">
                <a16:creationId xmlns:a16="http://schemas.microsoft.com/office/drawing/2014/main" id="{5EC025A8-E2B2-4B86-83D0-AA7EC34394E8}"/>
              </a:ext>
            </a:extLst>
          </p:cNvPr>
          <p:cNvSpPr txBox="1">
            <a:spLocks noGrp="1"/>
          </p:cNvSpPr>
          <p:nvPr>
            <p:ph type="dt" sz="half" idx="7"/>
          </p:nvPr>
        </p:nvSpPr>
        <p:spPr/>
        <p:txBody>
          <a:bodyPr/>
          <a:lstStyle>
            <a:lvl1pPr>
              <a:defRPr/>
            </a:lvl1pPr>
          </a:lstStyle>
          <a:p>
            <a:pPr lvl="0"/>
            <a:fld id="{D3AB420C-E2E0-4EF2-85FC-58CC6CDF8E4A}" type="datetime1">
              <a:rPr lang="sl-SI"/>
              <a:pPr lvl="0"/>
              <a:t>28. 02. 2025</a:t>
            </a:fld>
            <a:endParaRPr lang="sl-SI"/>
          </a:p>
        </p:txBody>
      </p:sp>
      <p:sp>
        <p:nvSpPr>
          <p:cNvPr id="4" name="Označba mesta noge 3">
            <a:extLst>
              <a:ext uri="{FF2B5EF4-FFF2-40B4-BE49-F238E27FC236}">
                <a16:creationId xmlns:a16="http://schemas.microsoft.com/office/drawing/2014/main" id="{BAFB69F0-3D8B-4FDC-81AA-B64FFD1FF734}"/>
              </a:ext>
            </a:extLst>
          </p:cNvPr>
          <p:cNvSpPr txBox="1">
            <a:spLocks noGrp="1"/>
          </p:cNvSpPr>
          <p:nvPr>
            <p:ph type="ftr" sz="quarter" idx="9"/>
          </p:nvPr>
        </p:nvSpPr>
        <p:spPr/>
        <p:txBody>
          <a:bodyPr/>
          <a:lstStyle>
            <a:lvl1pPr>
              <a:defRPr/>
            </a:lvl1pPr>
          </a:lstStyle>
          <a:p>
            <a:pPr lvl="0"/>
            <a:endParaRPr lang="sl-SI"/>
          </a:p>
        </p:txBody>
      </p:sp>
      <p:sp>
        <p:nvSpPr>
          <p:cNvPr id="5" name="Označba mesta številke diapozitiva 4">
            <a:extLst>
              <a:ext uri="{FF2B5EF4-FFF2-40B4-BE49-F238E27FC236}">
                <a16:creationId xmlns:a16="http://schemas.microsoft.com/office/drawing/2014/main" id="{58ED3B58-444C-4FE7-8B4A-35D52C16871A}"/>
              </a:ext>
            </a:extLst>
          </p:cNvPr>
          <p:cNvSpPr txBox="1">
            <a:spLocks noGrp="1"/>
          </p:cNvSpPr>
          <p:nvPr>
            <p:ph type="sldNum" sz="quarter" idx="8"/>
          </p:nvPr>
        </p:nvSpPr>
        <p:spPr/>
        <p:txBody>
          <a:bodyPr/>
          <a:lstStyle>
            <a:lvl1pPr>
              <a:defRPr/>
            </a:lvl1pPr>
          </a:lstStyle>
          <a:p>
            <a:pPr lvl="0"/>
            <a:fld id="{529E6D11-F17D-4D9E-890C-C441F2E0F260}" type="slidenum">
              <a:t>‹#›</a:t>
            </a:fld>
            <a:endParaRPr lang="sl-SI"/>
          </a:p>
        </p:txBody>
      </p:sp>
    </p:spTree>
    <p:extLst>
      <p:ext uri="{BB962C8B-B14F-4D97-AF65-F5344CB8AC3E}">
        <p14:creationId xmlns:p14="http://schemas.microsoft.com/office/powerpoint/2010/main" val="303493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A0658B4-97DB-45BB-9817-05B1B0BABB78}"/>
              </a:ext>
            </a:extLst>
          </p:cNvPr>
          <p:cNvSpPr txBox="1">
            <a:spLocks noGrp="1"/>
          </p:cNvSpPr>
          <p:nvPr>
            <p:ph type="dt" sz="half" idx="7"/>
          </p:nvPr>
        </p:nvSpPr>
        <p:spPr/>
        <p:txBody>
          <a:bodyPr/>
          <a:lstStyle>
            <a:lvl1pPr>
              <a:defRPr/>
            </a:lvl1pPr>
          </a:lstStyle>
          <a:p>
            <a:pPr lvl="0"/>
            <a:fld id="{C2C35104-CDBA-40FA-A4AE-0E23E626B30E}" type="datetime1">
              <a:rPr lang="sl-SI"/>
              <a:pPr lvl="0"/>
              <a:t>28. 02. 2025</a:t>
            </a:fld>
            <a:endParaRPr lang="sl-SI"/>
          </a:p>
        </p:txBody>
      </p:sp>
      <p:sp>
        <p:nvSpPr>
          <p:cNvPr id="3" name="Označba mesta noge 2">
            <a:extLst>
              <a:ext uri="{FF2B5EF4-FFF2-40B4-BE49-F238E27FC236}">
                <a16:creationId xmlns:a16="http://schemas.microsoft.com/office/drawing/2014/main" id="{8E4E4BA2-EB71-4FB7-91B8-E4219CD274AC}"/>
              </a:ext>
            </a:extLst>
          </p:cNvPr>
          <p:cNvSpPr txBox="1">
            <a:spLocks noGrp="1"/>
          </p:cNvSpPr>
          <p:nvPr>
            <p:ph type="ftr" sz="quarter" idx="9"/>
          </p:nvPr>
        </p:nvSpPr>
        <p:spPr/>
        <p:txBody>
          <a:bodyPr/>
          <a:lstStyle>
            <a:lvl1pPr>
              <a:defRPr/>
            </a:lvl1pPr>
          </a:lstStyle>
          <a:p>
            <a:pPr lvl="0"/>
            <a:endParaRPr lang="sl-SI"/>
          </a:p>
        </p:txBody>
      </p:sp>
      <p:sp>
        <p:nvSpPr>
          <p:cNvPr id="4" name="Označba mesta številke diapozitiva 3">
            <a:extLst>
              <a:ext uri="{FF2B5EF4-FFF2-40B4-BE49-F238E27FC236}">
                <a16:creationId xmlns:a16="http://schemas.microsoft.com/office/drawing/2014/main" id="{1E1767CA-417E-4649-9B95-BE2E27816C94}"/>
              </a:ext>
            </a:extLst>
          </p:cNvPr>
          <p:cNvSpPr txBox="1">
            <a:spLocks noGrp="1"/>
          </p:cNvSpPr>
          <p:nvPr>
            <p:ph type="sldNum" sz="quarter" idx="8"/>
          </p:nvPr>
        </p:nvSpPr>
        <p:spPr/>
        <p:txBody>
          <a:bodyPr/>
          <a:lstStyle>
            <a:lvl1pPr>
              <a:defRPr/>
            </a:lvl1pPr>
          </a:lstStyle>
          <a:p>
            <a:pPr lvl="0"/>
            <a:fld id="{40F83BA7-4006-4A92-965F-51F5FAD39B08}" type="slidenum">
              <a:t>‹#›</a:t>
            </a:fld>
            <a:endParaRPr lang="sl-SI"/>
          </a:p>
        </p:txBody>
      </p:sp>
    </p:spTree>
    <p:extLst>
      <p:ext uri="{BB962C8B-B14F-4D97-AF65-F5344CB8AC3E}">
        <p14:creationId xmlns:p14="http://schemas.microsoft.com/office/powerpoint/2010/main" val="333571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457200"/>
            <a:ext cx="3932240" cy="1600200"/>
          </a:xfrm>
        </p:spPr>
        <p:txBody>
          <a:bodyPr anchor="b"/>
          <a:lstStyle>
            <a:lvl1pPr>
              <a:defRPr sz="3200"/>
            </a:lvl1pPr>
          </a:lstStyle>
          <a:p>
            <a:pPr lvl="0"/>
            <a:r>
              <a:rPr lang="sl-SI"/>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916CE77-74E0-4C5C-9F40-F10C0577B8E6}"/>
              </a:ext>
            </a:extLst>
          </p:cNvPr>
          <p:cNvSpPr txBox="1">
            <a:spLocks noGrp="1"/>
          </p:cNvSpPr>
          <p:nvPr>
            <p:ph type="dt" sz="half" idx="7"/>
          </p:nvPr>
        </p:nvSpPr>
        <p:spPr/>
        <p:txBody>
          <a:bodyPr/>
          <a:lstStyle>
            <a:lvl1pPr>
              <a:defRPr/>
            </a:lvl1pPr>
          </a:lstStyle>
          <a:p>
            <a:pPr lvl="0"/>
            <a:fld id="{DDB63948-B7EA-473B-B8E0-5D0BA74970DB}" type="datetime1">
              <a:rPr lang="sl-SI"/>
              <a:pPr lvl="0"/>
              <a:t>28. 02. 2025</a:t>
            </a:fld>
            <a:endParaRPr lang="sl-SI"/>
          </a:p>
        </p:txBody>
      </p:sp>
      <p:sp>
        <p:nvSpPr>
          <p:cNvPr id="6" name="Označba mesta noge 5">
            <a:extLst>
              <a:ext uri="{FF2B5EF4-FFF2-40B4-BE49-F238E27FC236}">
                <a16:creationId xmlns:a16="http://schemas.microsoft.com/office/drawing/2014/main" id="{F0B17CCA-5C46-4953-B4D8-6CD7D0221341}"/>
              </a:ext>
            </a:extLst>
          </p:cNvPr>
          <p:cNvSpPr txBox="1">
            <a:spLocks noGrp="1"/>
          </p:cNvSpPr>
          <p:nvPr>
            <p:ph type="ftr" sz="quarter" idx="9"/>
          </p:nvPr>
        </p:nvSpPr>
        <p:spPr/>
        <p:txBody>
          <a:bodyPr/>
          <a:lstStyle>
            <a:lvl1pPr>
              <a:defRPr/>
            </a:lvl1pPr>
          </a:lstStyle>
          <a:p>
            <a:pPr lvl="0"/>
            <a:endParaRPr lang="sl-SI"/>
          </a:p>
        </p:txBody>
      </p:sp>
      <p:sp>
        <p:nvSpPr>
          <p:cNvPr id="7" name="Označba mesta številke diapozitiva 6">
            <a:extLst>
              <a:ext uri="{FF2B5EF4-FFF2-40B4-BE49-F238E27FC236}">
                <a16:creationId xmlns:a16="http://schemas.microsoft.com/office/drawing/2014/main" id="{F738DC75-CDBF-45CC-9A14-F142839839BE}"/>
              </a:ext>
            </a:extLst>
          </p:cNvPr>
          <p:cNvSpPr txBox="1">
            <a:spLocks noGrp="1"/>
          </p:cNvSpPr>
          <p:nvPr>
            <p:ph type="sldNum" sz="quarter" idx="8"/>
          </p:nvPr>
        </p:nvSpPr>
        <p:spPr/>
        <p:txBody>
          <a:bodyPr/>
          <a:lstStyle>
            <a:lvl1pPr>
              <a:defRPr/>
            </a:lvl1pPr>
          </a:lstStyle>
          <a:p>
            <a:pPr lvl="0"/>
            <a:fld id="{BD572751-0683-41E3-8EC9-C7F3342E4C87}" type="slidenum">
              <a:t>‹#›</a:t>
            </a:fld>
            <a:endParaRPr lang="sl-SI"/>
          </a:p>
        </p:txBody>
      </p:sp>
    </p:spTree>
    <p:extLst>
      <p:ext uri="{BB962C8B-B14F-4D97-AF65-F5344CB8AC3E}">
        <p14:creationId xmlns:p14="http://schemas.microsoft.com/office/powerpoint/2010/main" val="361319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476672"/>
            <a:ext cx="10871200" cy="8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ctr" anchorCtr="0" compatLnSpc="1">
            <a:prstTxWarp prst="textNoShape">
              <a:avLst/>
            </a:prstTxWarp>
          </a:bodyPr>
          <a:lstStyle/>
          <a:p>
            <a:pPr lvl="0"/>
            <a:r>
              <a:rPr lang="sl-SI"/>
              <a:t>Naslov strani</a:t>
            </a:r>
            <a:endParaRPr lang="en-GB"/>
          </a:p>
        </p:txBody>
      </p:sp>
      <p:sp>
        <p:nvSpPr>
          <p:cNvPr id="1027" name="Rectangle 3"/>
          <p:cNvSpPr>
            <a:spLocks noGrp="1" noChangeArrowheads="1"/>
          </p:cNvSpPr>
          <p:nvPr>
            <p:ph type="body" idx="1"/>
          </p:nvPr>
        </p:nvSpPr>
        <p:spPr bwMode="auto">
          <a:xfrm>
            <a:off x="914400" y="1459832"/>
            <a:ext cx="10363200" cy="456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4C4C4"/>
                  </a:outerShdw>
                </a:effectLst>
              </a14:hiddenEffects>
            </a:ext>
          </a:extLst>
        </p:spPr>
        <p:txBody>
          <a:bodyPr vert="horz" wrap="square" lIns="91440" tIns="45720" rIns="91440" bIns="45720" numCol="1" anchor="t" anchorCtr="0" compatLnSpc="1">
            <a:prstTxWarp prst="textNoShape">
              <a:avLst/>
            </a:prstTxWarp>
          </a:bodyPr>
          <a:lstStyle/>
          <a:p>
            <a:pPr lvl="0"/>
            <a:r>
              <a:rPr lang="sl-SI"/>
              <a:t>Tekst</a:t>
            </a:r>
            <a:endParaRPr lang="en-US"/>
          </a:p>
          <a:p>
            <a:pPr lvl="1"/>
            <a:r>
              <a:rPr lang="sl-SI"/>
              <a:t>Druga raven</a:t>
            </a:r>
            <a:endParaRPr lang="en-US"/>
          </a:p>
          <a:p>
            <a:pPr lvl="2"/>
            <a:r>
              <a:rPr lang="sl-SI"/>
              <a:t>Tretja raven</a:t>
            </a:r>
            <a:endParaRPr lang="en-US"/>
          </a:p>
          <a:p>
            <a:pPr lvl="3"/>
            <a:r>
              <a:rPr lang="sl-SI"/>
              <a:t>Četrta raven</a:t>
            </a:r>
            <a:endParaRPr lang="en-US"/>
          </a:p>
          <a:p>
            <a:pPr lvl="4"/>
            <a:r>
              <a:rPr lang="sl-SI"/>
              <a:t>Peta raven</a:t>
            </a:r>
            <a:endParaRPr lang="en-GB"/>
          </a:p>
        </p:txBody>
      </p:sp>
      <p:pic>
        <p:nvPicPr>
          <p:cNvPr id="2" name="Picture 1">
            <a:extLst>
              <a:ext uri="{FF2B5EF4-FFF2-40B4-BE49-F238E27FC236}">
                <a16:creationId xmlns:a16="http://schemas.microsoft.com/office/drawing/2014/main" id="{492FF613-0288-699D-F3D8-16BC4DD6D4D9}"/>
              </a:ext>
            </a:extLst>
          </p:cNvPr>
          <p:cNvPicPr>
            <a:picLocks noChangeAspect="1"/>
          </p:cNvPicPr>
          <p:nvPr userDrawn="1"/>
        </p:nvPicPr>
        <p:blipFill>
          <a:blip r:embed="rId3"/>
          <a:stretch>
            <a:fillRect/>
          </a:stretch>
        </p:blipFill>
        <p:spPr>
          <a:xfrm>
            <a:off x="1048074" y="6092158"/>
            <a:ext cx="10095851" cy="731583"/>
          </a:xfrm>
          <a:prstGeom prst="rect">
            <a:avLst/>
          </a:prstGeom>
        </p:spPr>
      </p:pic>
    </p:spTree>
    <p:extLst>
      <p:ext uri="{BB962C8B-B14F-4D97-AF65-F5344CB8AC3E}">
        <p14:creationId xmlns:p14="http://schemas.microsoft.com/office/powerpoint/2010/main" val="1367562549"/>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1" fontAlgn="base" hangingPunct="1">
        <a:spcBef>
          <a:spcPct val="0"/>
        </a:spcBef>
        <a:spcAft>
          <a:spcPct val="0"/>
        </a:spcAft>
        <a:defRPr sz="4000">
          <a:solidFill>
            <a:schemeClr val="tx2"/>
          </a:solidFill>
          <a:latin typeface="Calibri" pitchFamily="34" charset="0"/>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2800">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defRPr>
      </a:lvl4pPr>
      <a:lvl5pPr marL="2057400" indent="-228600" algn="l" rtl="0" eaLnBrk="1" fontAlgn="base" hangingPunct="1">
        <a:spcBef>
          <a:spcPct val="20000"/>
        </a:spcBef>
        <a:spcAft>
          <a:spcPct val="0"/>
        </a:spcAft>
        <a:buFont typeface="Arial" charset="0"/>
        <a:buChar char="–"/>
        <a:defRPr sz="2000" baseline="0">
          <a:solidFill>
            <a:schemeClr val="tx1"/>
          </a:solidFill>
          <a:latin typeface="Calibri" pitchFamily="34" charset="0"/>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sl-SI"/>
              <a:t>Kliknite, če želite urediti slog naslova matrice</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6D58191-7847-47AC-B6C5-3DDDD0C2647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4D7A32EC-3369-4484-9134-60114E730D0D}" type="datetime1">
              <a:rPr lang="sl-SI"/>
              <a:pPr lvl="0"/>
              <a:t>28. 02. 2025</a:t>
            </a:fld>
            <a:endParaRPr lang="sl-SI"/>
          </a:p>
        </p:txBody>
      </p:sp>
      <p:sp>
        <p:nvSpPr>
          <p:cNvPr id="5" name="Označba mesta noge 4">
            <a:extLst>
              <a:ext uri="{FF2B5EF4-FFF2-40B4-BE49-F238E27FC236}">
                <a16:creationId xmlns:a16="http://schemas.microsoft.com/office/drawing/2014/main" id="{283C46E3-CBC0-4CAA-B156-80CAECE1297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endParaRPr lang="sl-SI"/>
          </a:p>
        </p:txBody>
      </p:sp>
      <p:sp>
        <p:nvSpPr>
          <p:cNvPr id="6" name="Označba mesta številke diapozitiva 5">
            <a:extLst>
              <a:ext uri="{FF2B5EF4-FFF2-40B4-BE49-F238E27FC236}">
                <a16:creationId xmlns:a16="http://schemas.microsoft.com/office/drawing/2014/main" id="{95DBB5AC-5EC4-4EFF-9BCB-0ABBC65979D7}"/>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sl-SI" sz="1200" b="0" i="0" u="none" strike="noStrike" kern="1200" cap="none" spc="0" baseline="0">
                <a:solidFill>
                  <a:srgbClr val="898989"/>
                </a:solidFill>
                <a:uFillTx/>
                <a:latin typeface="Calibri"/>
              </a:defRPr>
            </a:lvl1pPr>
          </a:lstStyle>
          <a:p>
            <a:pPr lvl="0"/>
            <a:fld id="{A48CAC56-222E-481C-88B5-B266649B0792}" type="slidenum">
              <a:t>‹#›</a:t>
            </a:fld>
            <a:endParaRPr lang="sl-SI"/>
          </a:p>
        </p:txBody>
      </p:sp>
    </p:spTree>
    <p:extLst>
      <p:ext uri="{BB962C8B-B14F-4D97-AF65-F5344CB8AC3E}">
        <p14:creationId xmlns:p14="http://schemas.microsoft.com/office/powerpoint/2010/main" val="29853577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87" r:id="rId13"/>
    <p:sldLayoutId id="2147483688" r:id="rId14"/>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ojs.zrc-sazu.si/"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omp.inz.si/" TargetMode="External"/><Relationship Id="rId5" Type="http://schemas.openxmlformats.org/officeDocument/2006/relationships/hyperlink" Target="https://omp.zrc-sazu.si/zalozba" TargetMode="External"/><Relationship Id="rId4" Type="http://schemas.openxmlformats.org/officeDocument/2006/relationships/hyperlink" Target="https://ojs.inz.s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sistory.si/"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sidih.si/"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dihur.si/" TargetMode="External"/><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hyperlink" Target="https://github.com/DARIAH-SI/" TargetMode="External"/><Relationship Id="rId5" Type="http://schemas.openxmlformats.org/officeDocument/2006/relationships/hyperlink" Target="https://github.com/sidih" TargetMode="External"/><Relationship Id="rId4" Type="http://schemas.openxmlformats.org/officeDocument/2006/relationships/hyperlink" Target="https://github.com/sistor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zv1.sistory.si/"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zv2.sistory.s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F086E02C-9871-4B45-B3D4-498E4602A668}"/>
              </a:ext>
            </a:extLst>
          </p:cNvPr>
          <p:cNvSpPr txBox="1"/>
          <p:nvPr/>
        </p:nvSpPr>
        <p:spPr>
          <a:xfrm>
            <a:off x="715777" y="422756"/>
            <a:ext cx="1131276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54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Slovenska raziskovalna infrastruktura za digitalno humanistiko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54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DARIAH-SI</a:t>
            </a:r>
            <a:endParaRPr kumimoji="0" lang="sl-SI"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PoljeZBesedilom 6">
            <a:extLst>
              <a:ext uri="{FF2B5EF4-FFF2-40B4-BE49-F238E27FC236}">
                <a16:creationId xmlns:a16="http://schemas.microsoft.com/office/drawing/2014/main" id="{5587F738-3333-4A3F-A998-8DCD9BD4340D}"/>
              </a:ext>
            </a:extLst>
          </p:cNvPr>
          <p:cNvSpPr txBox="1"/>
          <p:nvPr/>
        </p:nvSpPr>
        <p:spPr>
          <a:xfrm>
            <a:off x="715777" y="3280535"/>
            <a:ext cx="5906347"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prstClr val="white"/>
                </a:solidFill>
                <a:effectLst/>
                <a:uLnTx/>
                <a:uFillTx/>
                <a:latin typeface="Calibri" panose="020F0502020204030204"/>
                <a:ea typeface="+mn-ea"/>
                <a:cs typeface="+mn-cs"/>
              </a:rPr>
              <a:t>Andrej PANČUR, Inštitut za novejšo zgodovino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Slika 2">
            <a:extLst>
              <a:ext uri="{FF2B5EF4-FFF2-40B4-BE49-F238E27FC236}">
                <a16:creationId xmlns:a16="http://schemas.microsoft.com/office/drawing/2014/main" id="{570680D0-9CAF-49EB-ACD3-0572C86D9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00" y="5379620"/>
            <a:ext cx="1041898" cy="362399"/>
          </a:xfrm>
          <a:prstGeom prst="rect">
            <a:avLst/>
          </a:prstGeom>
        </p:spPr>
      </p:pic>
      <p:sp>
        <p:nvSpPr>
          <p:cNvPr id="5" name="PoljeZBesedilom 4">
            <a:extLst>
              <a:ext uri="{FF2B5EF4-FFF2-40B4-BE49-F238E27FC236}">
                <a16:creationId xmlns:a16="http://schemas.microsoft.com/office/drawing/2014/main" id="{8AEAB07B-D37B-41D9-9B0E-D1FB1A82E988}"/>
              </a:ext>
            </a:extLst>
          </p:cNvPr>
          <p:cNvSpPr txBox="1"/>
          <p:nvPr/>
        </p:nvSpPr>
        <p:spPr>
          <a:xfrm>
            <a:off x="715777" y="3983878"/>
            <a:ext cx="8924032" cy="707886"/>
          </a:xfrm>
          <a:prstGeom prst="rect">
            <a:avLst/>
          </a:prstGeom>
          <a:noFill/>
        </p:spPr>
        <p:txBody>
          <a:bodyPr wrap="square" rtlCol="0">
            <a:spAutoFit/>
          </a:bodyPr>
          <a:lstStyle/>
          <a:p>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Ljubljana in </a:t>
            </a:r>
            <a:r>
              <a:rPr lang="sl-SI" sz="2000" dirty="0" err="1">
                <a:solidFill>
                  <a:schemeClr val="bg1"/>
                </a:solidFill>
                <a:latin typeface="Calibri" panose="020F0502020204030204" pitchFamily="34" charset="0"/>
                <a:ea typeface="Calibri" panose="020F0502020204030204" pitchFamily="34" charset="0"/>
                <a:cs typeface="Calibri" panose="020F0502020204030204" pitchFamily="34" charset="0"/>
              </a:rPr>
              <a:t>online</a:t>
            </a:r>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 Centralna tehniška knjižnica Univerze v Ljubljani,</a:t>
            </a:r>
          </a:p>
          <a:p>
            <a:r>
              <a:rPr lang="sl-SI" sz="2000" dirty="0">
                <a:solidFill>
                  <a:schemeClr val="bg1"/>
                </a:solidFill>
                <a:latin typeface="Calibri" panose="020F0502020204030204" pitchFamily="34" charset="0"/>
                <a:ea typeface="Calibri" panose="020F0502020204030204" pitchFamily="34" charset="0"/>
                <a:cs typeface="Calibri" panose="020F0502020204030204" pitchFamily="34" charset="0"/>
              </a:rPr>
              <a:t>Usposabljanje podatkovnih strokovnjakov, 14. – 17. 10. 2024</a:t>
            </a:r>
          </a:p>
        </p:txBody>
      </p:sp>
      <p:pic>
        <p:nvPicPr>
          <p:cNvPr id="6" name="Slika 5">
            <a:extLst>
              <a:ext uri="{FF2B5EF4-FFF2-40B4-BE49-F238E27FC236}">
                <a16:creationId xmlns:a16="http://schemas.microsoft.com/office/drawing/2014/main" id="{E061334B-2DA1-42B0-A349-229473A5A364}"/>
              </a:ext>
            </a:extLst>
          </p:cNvPr>
          <p:cNvPicPr>
            <a:picLocks noChangeAspect="1"/>
          </p:cNvPicPr>
          <p:nvPr/>
        </p:nvPicPr>
        <p:blipFill>
          <a:blip r:embed="rId4"/>
          <a:stretch>
            <a:fillRect/>
          </a:stretch>
        </p:blipFill>
        <p:spPr>
          <a:xfrm>
            <a:off x="6096000" y="5962230"/>
            <a:ext cx="676715" cy="3840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0"/>
          <p:cNvSpPr txBox="1">
            <a:spLocks noGrp="1"/>
          </p:cNvSpPr>
          <p:nvPr>
            <p:ph type="title"/>
          </p:nvPr>
        </p:nvSpPr>
        <p:spPr>
          <a:xfrm>
            <a:off x="339633" y="593367"/>
            <a:ext cx="11360800" cy="763600"/>
          </a:xfrm>
          <a:prstGeom prst="rect">
            <a:avLst/>
          </a:prstGeom>
        </p:spPr>
        <p:txBody>
          <a:bodyPr spcFirstLastPara="1" vert="horz" wrap="square" lIns="121900" tIns="121900" rIns="121900" bIns="121900" anchor="t" anchorCtr="0" compatLnSpc="1">
            <a:normAutofit/>
          </a:bodyPr>
          <a:lstStyle/>
          <a:p>
            <a:r>
              <a:rPr lang="en-US" sz="3600" b="1"/>
              <a:t>Center za </a:t>
            </a:r>
            <a:r>
              <a:rPr lang="en-US" sz="3600" b="1" err="1"/>
              <a:t>založniško</a:t>
            </a:r>
            <a:r>
              <a:rPr lang="en-US" sz="3600" b="1"/>
              <a:t> </a:t>
            </a:r>
            <a:r>
              <a:rPr lang="en-US" sz="3600" b="1" err="1"/>
              <a:t>dejavnost</a:t>
            </a:r>
            <a:endParaRPr sz="3600" b="1"/>
          </a:p>
        </p:txBody>
      </p:sp>
      <p:sp>
        <p:nvSpPr>
          <p:cNvPr id="544" name="Google Shape;544;p80"/>
          <p:cNvSpPr txBox="1">
            <a:spLocks noGrp="1"/>
          </p:cNvSpPr>
          <p:nvPr>
            <p:ph type="body" idx="1"/>
          </p:nvPr>
        </p:nvSpPr>
        <p:spPr>
          <a:xfrm>
            <a:off x="144333" y="1536632"/>
            <a:ext cx="4707200" cy="4946229"/>
          </a:xfrm>
          <a:prstGeom prst="rect">
            <a:avLst/>
          </a:prstGeom>
        </p:spPr>
        <p:txBody>
          <a:bodyPr spcFirstLastPara="1" vert="horz" wrap="square" lIns="121900" tIns="121900" rIns="121900" bIns="121900" anchor="t" anchorCtr="0" compatLnSpc="1">
            <a:normAutofit fontScale="92500" lnSpcReduction="10000"/>
          </a:bodyPr>
          <a:lstStyle/>
          <a:p>
            <a:pPr indent="-434329">
              <a:buSzPct val="100000"/>
            </a:pPr>
            <a:r>
              <a:rPr lang="en-US"/>
              <a:t>Open Journal System</a:t>
            </a:r>
          </a:p>
          <a:p>
            <a:pPr lvl="1" indent="-434329">
              <a:buSzPct val="100000"/>
            </a:pPr>
            <a:r>
              <a:rPr lang="en-US"/>
              <a:t>ZRC SAZU: 13 </a:t>
            </a:r>
            <a:r>
              <a:rPr lang="en-US" err="1"/>
              <a:t>lastnih</a:t>
            </a:r>
            <a:r>
              <a:rPr lang="en-US"/>
              <a:t> </a:t>
            </a:r>
            <a:r>
              <a:rPr lang="en-US" err="1"/>
              <a:t>znanstvenih</a:t>
            </a:r>
            <a:r>
              <a:rPr lang="en-US"/>
              <a:t> </a:t>
            </a:r>
            <a:r>
              <a:rPr lang="en-US" err="1"/>
              <a:t>revij</a:t>
            </a:r>
            <a:r>
              <a:rPr lang="en-US"/>
              <a:t> (4.368 </a:t>
            </a:r>
            <a:r>
              <a:rPr lang="en-US" err="1"/>
              <a:t>člankov</a:t>
            </a:r>
            <a:r>
              <a:rPr lang="en-US"/>
              <a:t> z DOI) in 4 </a:t>
            </a:r>
            <a:r>
              <a:rPr lang="en-US" err="1"/>
              <a:t>gostujoče</a:t>
            </a:r>
            <a:r>
              <a:rPr lang="en-US"/>
              <a:t> </a:t>
            </a:r>
            <a:r>
              <a:rPr lang="en-US" err="1"/>
              <a:t>revije</a:t>
            </a:r>
            <a:r>
              <a:rPr lang="en-US"/>
              <a:t>; </a:t>
            </a:r>
            <a:r>
              <a:rPr lang="en-US">
                <a:hlinkClick r:id="rId3"/>
              </a:rPr>
              <a:t>https://ojs.zrc-sazu.si/</a:t>
            </a:r>
            <a:r>
              <a:rPr lang="en-US"/>
              <a:t> </a:t>
            </a:r>
          </a:p>
          <a:p>
            <a:pPr lvl="1" indent="-434329">
              <a:buSzPct val="100000"/>
            </a:pPr>
            <a:r>
              <a:rPr lang="en-US"/>
              <a:t>INZ: 3 </a:t>
            </a:r>
            <a:r>
              <a:rPr lang="en-US" err="1"/>
              <a:t>znanstvene</a:t>
            </a:r>
            <a:r>
              <a:rPr lang="en-US"/>
              <a:t> </a:t>
            </a:r>
            <a:r>
              <a:rPr lang="en-US" err="1"/>
              <a:t>revije</a:t>
            </a:r>
            <a:r>
              <a:rPr lang="en-US"/>
              <a:t> in 4250 </a:t>
            </a:r>
            <a:r>
              <a:rPr lang="en-US" err="1"/>
              <a:t>objav</a:t>
            </a:r>
            <a:r>
              <a:rPr lang="en-US"/>
              <a:t>; </a:t>
            </a:r>
            <a:r>
              <a:rPr lang="en-US">
                <a:hlinkClick r:id="rId4"/>
              </a:rPr>
              <a:t>https://ojs.inz.si</a:t>
            </a:r>
            <a:r>
              <a:rPr lang="en-US"/>
              <a:t> </a:t>
            </a:r>
          </a:p>
          <a:p>
            <a:pPr indent="-434329">
              <a:buSzPct val="100000"/>
            </a:pPr>
            <a:r>
              <a:rPr lang="en-US"/>
              <a:t>Open Monograph Press:</a:t>
            </a:r>
          </a:p>
          <a:p>
            <a:pPr lvl="1" indent="-434329">
              <a:buSzPct val="100000"/>
            </a:pPr>
            <a:r>
              <a:rPr lang="en-US"/>
              <a:t>ZRC SAZU: 835 </a:t>
            </a:r>
            <a:r>
              <a:rPr lang="en-US" err="1"/>
              <a:t>monografskih</a:t>
            </a:r>
            <a:r>
              <a:rPr lang="en-US"/>
              <a:t> </a:t>
            </a:r>
            <a:r>
              <a:rPr lang="en-US" err="1"/>
              <a:t>publikacij</a:t>
            </a:r>
            <a:r>
              <a:rPr lang="en-US"/>
              <a:t>; </a:t>
            </a:r>
            <a:r>
              <a:rPr lang="en-GB">
                <a:hlinkClick r:id="rId5"/>
              </a:rPr>
              <a:t>https://omp.zrc-sazu.si/zalozba</a:t>
            </a:r>
            <a:endParaRPr lang="en-GB"/>
          </a:p>
          <a:p>
            <a:pPr lvl="1" indent="-434329">
              <a:buSzPct val="100000"/>
            </a:pPr>
            <a:r>
              <a:rPr lang="en-US"/>
              <a:t>INZ: 2 </a:t>
            </a:r>
            <a:r>
              <a:rPr lang="en-US" err="1"/>
              <a:t>znanstveni</a:t>
            </a:r>
            <a:r>
              <a:rPr lang="en-US"/>
              <a:t> </a:t>
            </a:r>
            <a:r>
              <a:rPr lang="en-US" err="1"/>
              <a:t>založbi</a:t>
            </a:r>
            <a:r>
              <a:rPr lang="en-US"/>
              <a:t>, 142 </a:t>
            </a:r>
            <a:r>
              <a:rPr lang="en-US" err="1"/>
              <a:t>monografskih</a:t>
            </a:r>
            <a:r>
              <a:rPr lang="en-US"/>
              <a:t> </a:t>
            </a:r>
            <a:r>
              <a:rPr lang="en-US" err="1"/>
              <a:t>publikacij</a:t>
            </a:r>
            <a:r>
              <a:rPr lang="en-US"/>
              <a:t>; </a:t>
            </a:r>
            <a:r>
              <a:rPr lang="en-US">
                <a:hlinkClick r:id="rId6"/>
              </a:rPr>
              <a:t>https://omp.inz.si/</a:t>
            </a:r>
            <a:r>
              <a:rPr lang="en-US"/>
              <a:t> </a:t>
            </a:r>
          </a:p>
          <a:p>
            <a:pPr lvl="1" indent="-434329">
              <a:buSzPct val="100000"/>
            </a:pPr>
            <a:endParaRPr/>
          </a:p>
        </p:txBody>
      </p:sp>
      <p:pic>
        <p:nvPicPr>
          <p:cNvPr id="3" name="Picture 2">
            <a:extLst>
              <a:ext uri="{FF2B5EF4-FFF2-40B4-BE49-F238E27FC236}">
                <a16:creationId xmlns:a16="http://schemas.microsoft.com/office/drawing/2014/main" id="{6B7804C9-B889-CE47-9AC3-D281819F29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8886" y="1254369"/>
            <a:ext cx="7423114" cy="4853354"/>
          </a:xfrm>
          <a:prstGeom prst="rect">
            <a:avLst/>
          </a:prstGeom>
        </p:spPr>
      </p:pic>
    </p:spTree>
    <p:extLst>
      <p:ext uri="{BB962C8B-B14F-4D97-AF65-F5344CB8AC3E}">
        <p14:creationId xmlns:p14="http://schemas.microsoft.com/office/powerpoint/2010/main" val="270407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anchor="t" anchorCtr="0" compatLnSpc="1">
            <a:normAutofit/>
          </a:bodyPr>
          <a:lstStyle/>
          <a:p>
            <a:r>
              <a:rPr lang="en-US" sz="3600" b="1"/>
              <a:t>Center za </a:t>
            </a:r>
            <a:r>
              <a:rPr lang="en-US" sz="3600" b="1" err="1"/>
              <a:t>digitalno</a:t>
            </a:r>
            <a:r>
              <a:rPr lang="en-US" sz="3600" b="1"/>
              <a:t> </a:t>
            </a:r>
            <a:r>
              <a:rPr lang="en-US" sz="3600" b="1" err="1"/>
              <a:t>hrambo</a:t>
            </a:r>
            <a:r>
              <a:rPr lang="en-US" sz="3600" b="1"/>
              <a:t> in </a:t>
            </a:r>
            <a:r>
              <a:rPr lang="en-US" sz="3600" b="1" err="1"/>
              <a:t>dostop</a:t>
            </a:r>
            <a:endParaRPr sz="3600" b="1"/>
          </a:p>
        </p:txBody>
      </p:sp>
      <p:sp>
        <p:nvSpPr>
          <p:cNvPr id="551" name="Google Shape;551;p8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anchor="t" anchorCtr="0" compatLnSpc="1">
            <a:normAutofit/>
          </a:bodyPr>
          <a:lstStyle/>
          <a:p>
            <a:pPr marL="0" indent="0">
              <a:spcAft>
                <a:spcPts val="1600"/>
              </a:spcAft>
              <a:buNone/>
            </a:pPr>
            <a:r>
              <a:rPr lang="en-GB" err="1"/>
              <a:t>Izvajanje</a:t>
            </a:r>
            <a:r>
              <a:rPr lang="en-GB"/>
              <a:t> </a:t>
            </a:r>
            <a:r>
              <a:rPr lang="en-GB" err="1"/>
              <a:t>trajne</a:t>
            </a:r>
            <a:r>
              <a:rPr lang="en-GB"/>
              <a:t> in </a:t>
            </a:r>
            <a:r>
              <a:rPr lang="en-GB" err="1"/>
              <a:t>celovite</a:t>
            </a:r>
            <a:r>
              <a:rPr lang="en-GB"/>
              <a:t> </a:t>
            </a:r>
            <a:r>
              <a:rPr lang="en-GB" err="1"/>
              <a:t>digitalne</a:t>
            </a:r>
            <a:r>
              <a:rPr lang="en-GB"/>
              <a:t> </a:t>
            </a:r>
            <a:r>
              <a:rPr lang="en-GB" err="1"/>
              <a:t>hrambe</a:t>
            </a:r>
            <a:r>
              <a:rPr lang="en-GB"/>
              <a:t> </a:t>
            </a:r>
            <a:r>
              <a:rPr lang="en-GB" err="1"/>
              <a:t>zbirk</a:t>
            </a:r>
            <a:r>
              <a:rPr lang="en-GB"/>
              <a:t> </a:t>
            </a:r>
            <a:r>
              <a:rPr lang="en-GB" err="1"/>
              <a:t>raziskovalnih</a:t>
            </a:r>
            <a:r>
              <a:rPr lang="en-GB"/>
              <a:t> </a:t>
            </a:r>
            <a:r>
              <a:rPr lang="en-GB" err="1"/>
              <a:t>podatkov</a:t>
            </a:r>
            <a:r>
              <a:rPr lang="en-GB"/>
              <a:t> in </a:t>
            </a:r>
            <a:r>
              <a:rPr lang="en-GB" err="1"/>
              <a:t>znanstvenih</a:t>
            </a:r>
            <a:r>
              <a:rPr lang="en-GB"/>
              <a:t> </a:t>
            </a:r>
            <a:r>
              <a:rPr lang="en-GB" err="1"/>
              <a:t>publikacij</a:t>
            </a:r>
            <a:r>
              <a:rPr lang="en-GB"/>
              <a:t> </a:t>
            </a:r>
            <a:r>
              <a:rPr lang="en-GB" err="1"/>
              <a:t>ter</a:t>
            </a:r>
            <a:r>
              <a:rPr lang="en-GB"/>
              <a:t> </a:t>
            </a:r>
            <a:r>
              <a:rPr lang="en-GB" err="1"/>
              <a:t>omogočanje</a:t>
            </a:r>
            <a:r>
              <a:rPr lang="en-GB"/>
              <a:t> </a:t>
            </a:r>
            <a:r>
              <a:rPr lang="en-GB" err="1"/>
              <a:t>prostega</a:t>
            </a:r>
            <a:r>
              <a:rPr lang="en-GB"/>
              <a:t> </a:t>
            </a:r>
            <a:r>
              <a:rPr lang="en-GB" err="1"/>
              <a:t>dostopa</a:t>
            </a:r>
            <a:r>
              <a:rPr lang="en-GB"/>
              <a:t> v </a:t>
            </a:r>
            <a:r>
              <a:rPr lang="en-GB" err="1"/>
              <a:t>sledečih</a:t>
            </a:r>
            <a:r>
              <a:rPr lang="en-GB"/>
              <a:t> </a:t>
            </a:r>
            <a:r>
              <a:rPr lang="en-GB" err="1"/>
              <a:t>sistemih</a:t>
            </a:r>
            <a:r>
              <a:rPr lang="en-GB"/>
              <a:t>:</a:t>
            </a:r>
            <a:endParaRPr/>
          </a:p>
        </p:txBody>
      </p:sp>
    </p:spTree>
    <p:extLst>
      <p:ext uri="{BB962C8B-B14F-4D97-AF65-F5344CB8AC3E}">
        <p14:creationId xmlns:p14="http://schemas.microsoft.com/office/powerpoint/2010/main" val="3493171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2"/>
          <p:cNvSpPr txBox="1">
            <a:spLocks noGrp="1"/>
          </p:cNvSpPr>
          <p:nvPr>
            <p:ph type="body" idx="1"/>
          </p:nvPr>
        </p:nvSpPr>
        <p:spPr>
          <a:xfrm>
            <a:off x="234462" y="1536633"/>
            <a:ext cx="2485292" cy="4194800"/>
          </a:xfrm>
          <a:prstGeom prst="rect">
            <a:avLst/>
          </a:prstGeom>
        </p:spPr>
        <p:txBody>
          <a:bodyPr spcFirstLastPara="1" vert="horz" wrap="square" lIns="121900" tIns="121900" rIns="121900" bIns="121900" anchor="t" anchorCtr="0" compatLnSpc="1">
            <a:normAutofit lnSpcReduction="10000"/>
          </a:bodyPr>
          <a:lstStyle/>
          <a:p>
            <a:pPr marL="0" indent="0">
              <a:spcAft>
                <a:spcPts val="1600"/>
              </a:spcAft>
              <a:buNone/>
            </a:pPr>
            <a:r>
              <a:rPr lang="en-GB" sz="2693" err="1">
                <a:solidFill>
                  <a:schemeClr val="dk1"/>
                </a:solidFill>
              </a:rPr>
              <a:t>Trajnostna</a:t>
            </a:r>
            <a:r>
              <a:rPr lang="en-GB" sz="2693">
                <a:solidFill>
                  <a:schemeClr val="dk1"/>
                </a:solidFill>
              </a:rPr>
              <a:t> </a:t>
            </a:r>
            <a:r>
              <a:rPr lang="en-GB" sz="2693" err="1">
                <a:solidFill>
                  <a:schemeClr val="dk1"/>
                </a:solidFill>
              </a:rPr>
              <a:t>hramba</a:t>
            </a:r>
            <a:r>
              <a:rPr lang="en-GB" sz="2693">
                <a:solidFill>
                  <a:schemeClr val="dk1"/>
                </a:solidFill>
              </a:rPr>
              <a:t> </a:t>
            </a:r>
            <a:r>
              <a:rPr lang="en-GB" sz="2693" err="1">
                <a:solidFill>
                  <a:schemeClr val="dk1"/>
                </a:solidFill>
              </a:rPr>
              <a:t>raziskovalnih</a:t>
            </a:r>
            <a:r>
              <a:rPr lang="en-GB" sz="2693">
                <a:solidFill>
                  <a:schemeClr val="dk1"/>
                </a:solidFill>
              </a:rPr>
              <a:t> </a:t>
            </a:r>
            <a:r>
              <a:rPr lang="en-GB" sz="2693" err="1">
                <a:solidFill>
                  <a:schemeClr val="dk1"/>
                </a:solidFill>
              </a:rPr>
              <a:t>podatkov</a:t>
            </a:r>
            <a:r>
              <a:rPr lang="en-GB" sz="2693">
                <a:solidFill>
                  <a:schemeClr val="dk1"/>
                </a:solidFill>
              </a:rPr>
              <a:t> in </a:t>
            </a:r>
            <a:r>
              <a:rPr lang="en-GB" sz="2693" err="1">
                <a:solidFill>
                  <a:schemeClr val="dk1"/>
                </a:solidFill>
              </a:rPr>
              <a:t>digitalizirane</a:t>
            </a:r>
            <a:r>
              <a:rPr lang="en-GB" sz="2693">
                <a:solidFill>
                  <a:schemeClr val="dk1"/>
                </a:solidFill>
              </a:rPr>
              <a:t> </a:t>
            </a:r>
            <a:r>
              <a:rPr lang="en-GB" sz="2693" err="1">
                <a:solidFill>
                  <a:schemeClr val="dk1"/>
                </a:solidFill>
              </a:rPr>
              <a:t>kulturne</a:t>
            </a:r>
            <a:r>
              <a:rPr lang="en-GB" sz="2693">
                <a:solidFill>
                  <a:schemeClr val="dk1"/>
                </a:solidFill>
              </a:rPr>
              <a:t> </a:t>
            </a:r>
            <a:r>
              <a:rPr lang="en-GB" sz="2693" err="1">
                <a:solidFill>
                  <a:schemeClr val="dk1"/>
                </a:solidFill>
              </a:rPr>
              <a:t>dediščine</a:t>
            </a:r>
            <a:r>
              <a:rPr lang="en-GB" sz="2693">
                <a:solidFill>
                  <a:schemeClr val="dk1"/>
                </a:solidFill>
              </a:rPr>
              <a:t> v </a:t>
            </a:r>
            <a:r>
              <a:rPr lang="en-GB" sz="2693" err="1">
                <a:solidFill>
                  <a:schemeClr val="dk1"/>
                </a:solidFill>
              </a:rPr>
              <a:t>sistemu</a:t>
            </a:r>
            <a:r>
              <a:rPr lang="en-GB" sz="2693">
                <a:solidFill>
                  <a:schemeClr val="dk1"/>
                </a:solidFill>
              </a:rPr>
              <a:t> za </a:t>
            </a:r>
            <a:r>
              <a:rPr lang="en-GB" sz="2693" err="1">
                <a:solidFill>
                  <a:schemeClr val="dk1"/>
                </a:solidFill>
              </a:rPr>
              <a:t>digitalno</a:t>
            </a:r>
            <a:r>
              <a:rPr lang="en-GB" sz="2693">
                <a:solidFill>
                  <a:schemeClr val="dk1"/>
                </a:solidFill>
              </a:rPr>
              <a:t> </a:t>
            </a:r>
            <a:r>
              <a:rPr lang="en-GB" sz="2693" err="1">
                <a:solidFill>
                  <a:schemeClr val="dk1"/>
                </a:solidFill>
              </a:rPr>
              <a:t>hrambo</a:t>
            </a:r>
            <a:r>
              <a:rPr lang="en-GB" sz="2693">
                <a:solidFill>
                  <a:schemeClr val="dk1"/>
                </a:solidFill>
              </a:rPr>
              <a:t> </a:t>
            </a:r>
            <a:r>
              <a:rPr lang="en-GB" sz="2693" err="1">
                <a:solidFill>
                  <a:schemeClr val="dk1"/>
                </a:solidFill>
              </a:rPr>
              <a:t>Archivematica</a:t>
            </a:r>
            <a:endParaRPr/>
          </a:p>
        </p:txBody>
      </p:sp>
      <p:pic>
        <p:nvPicPr>
          <p:cNvPr id="557" name="Google Shape;557;p82"/>
          <p:cNvPicPr preferRelativeResize="0"/>
          <p:nvPr/>
        </p:nvPicPr>
        <p:blipFill>
          <a:blip r:embed="rId3">
            <a:alphaModFix/>
          </a:blip>
          <a:stretch>
            <a:fillRect/>
          </a:stretch>
        </p:blipFill>
        <p:spPr>
          <a:xfrm>
            <a:off x="2902833" y="251734"/>
            <a:ext cx="9219968" cy="6456533"/>
          </a:xfrm>
          <a:prstGeom prst="rect">
            <a:avLst/>
          </a:prstGeom>
          <a:noFill/>
          <a:ln>
            <a:noFill/>
          </a:ln>
        </p:spPr>
      </p:pic>
    </p:spTree>
    <p:extLst>
      <p:ext uri="{BB962C8B-B14F-4D97-AF65-F5344CB8AC3E}">
        <p14:creationId xmlns:p14="http://schemas.microsoft.com/office/powerpoint/2010/main" val="315748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4"/>
          <p:cNvSpPr txBox="1">
            <a:spLocks noGrp="1"/>
          </p:cNvSpPr>
          <p:nvPr>
            <p:ph type="body" idx="1"/>
          </p:nvPr>
        </p:nvSpPr>
        <p:spPr>
          <a:xfrm>
            <a:off x="128955" y="414533"/>
            <a:ext cx="4035880" cy="5935600"/>
          </a:xfrm>
          <a:prstGeom prst="rect">
            <a:avLst/>
          </a:prstGeom>
        </p:spPr>
        <p:txBody>
          <a:bodyPr spcFirstLastPara="1" vert="horz" wrap="square" lIns="121900" tIns="121900" rIns="121900" bIns="121900" anchor="t" anchorCtr="0" compatLnSpc="1">
            <a:normAutofit fontScale="92500" lnSpcReduction="20000"/>
          </a:bodyPr>
          <a:lstStyle/>
          <a:p>
            <a:pPr marL="0" indent="0">
              <a:buNone/>
            </a:pPr>
            <a:r>
              <a:rPr lang="en-GB" sz="3200" err="1">
                <a:solidFill>
                  <a:schemeClr val="dk1"/>
                </a:solidFill>
              </a:rPr>
              <a:t>Zgodovina</a:t>
            </a:r>
            <a:r>
              <a:rPr lang="en-GB" sz="3200">
                <a:solidFill>
                  <a:schemeClr val="dk1"/>
                </a:solidFill>
              </a:rPr>
              <a:t> </a:t>
            </a:r>
            <a:r>
              <a:rPr lang="en-GB" sz="3200" err="1">
                <a:solidFill>
                  <a:schemeClr val="dk1"/>
                </a:solidFill>
              </a:rPr>
              <a:t>Slovenije</a:t>
            </a:r>
            <a:r>
              <a:rPr lang="en-GB" sz="3200">
                <a:solidFill>
                  <a:schemeClr val="dk1"/>
                </a:solidFill>
              </a:rPr>
              <a:t> – </a:t>
            </a:r>
            <a:r>
              <a:rPr lang="en-GB" sz="3200" err="1">
                <a:solidFill>
                  <a:schemeClr val="dk1"/>
                </a:solidFill>
              </a:rPr>
              <a:t>Sistory</a:t>
            </a:r>
            <a:r>
              <a:rPr lang="en-GB" sz="3200">
                <a:solidFill>
                  <a:schemeClr val="dk1"/>
                </a:solidFill>
              </a:rPr>
              <a:t>  </a:t>
            </a:r>
            <a:r>
              <a:rPr lang="en-GB" sz="3200" u="sng">
                <a:solidFill>
                  <a:schemeClr val="hlink"/>
                </a:solidFill>
                <a:hlinkClick r:id="rId3"/>
              </a:rPr>
              <a:t>https://www.sistory.si/</a:t>
            </a:r>
            <a:r>
              <a:rPr lang="en-GB" sz="3200">
                <a:solidFill>
                  <a:schemeClr val="dk1"/>
                </a:solidFill>
              </a:rPr>
              <a:t>:</a:t>
            </a:r>
          </a:p>
          <a:p>
            <a:pPr marL="0" indent="0">
              <a:buNone/>
            </a:pPr>
            <a:endParaRPr lang="en-GB" sz="3200">
              <a:solidFill>
                <a:schemeClr val="dk1"/>
              </a:solidFill>
            </a:endParaRPr>
          </a:p>
          <a:p>
            <a:pPr marL="457200" indent="-457200"/>
            <a:r>
              <a:rPr lang="en-GB" sz="3200" err="1">
                <a:solidFill>
                  <a:schemeClr val="dk1"/>
                </a:solidFill>
              </a:rPr>
              <a:t>Obseg</a:t>
            </a:r>
            <a:r>
              <a:rPr lang="en-GB" sz="3200">
                <a:solidFill>
                  <a:schemeClr val="dk1"/>
                </a:solidFill>
              </a:rPr>
              <a:t>: </a:t>
            </a:r>
            <a:r>
              <a:rPr lang="en-GB" sz="3200" err="1">
                <a:solidFill>
                  <a:schemeClr val="dk1"/>
                </a:solidFill>
              </a:rPr>
              <a:t>skoraj</a:t>
            </a:r>
            <a:r>
              <a:rPr lang="en-GB" sz="3200">
                <a:solidFill>
                  <a:schemeClr val="dk1"/>
                </a:solidFill>
              </a:rPr>
              <a:t> 60.000 </a:t>
            </a:r>
            <a:r>
              <a:rPr lang="en-GB" sz="3200" err="1">
                <a:solidFill>
                  <a:schemeClr val="dk1"/>
                </a:solidFill>
              </a:rPr>
              <a:t>digitalnih</a:t>
            </a:r>
            <a:r>
              <a:rPr lang="en-GB" sz="3200">
                <a:solidFill>
                  <a:schemeClr val="dk1"/>
                </a:solidFill>
              </a:rPr>
              <a:t> </a:t>
            </a:r>
            <a:r>
              <a:rPr lang="en-GB" sz="3200" err="1">
                <a:solidFill>
                  <a:schemeClr val="dk1"/>
                </a:solidFill>
              </a:rPr>
              <a:t>objektov</a:t>
            </a:r>
            <a:r>
              <a:rPr lang="en-GB" sz="3200">
                <a:solidFill>
                  <a:schemeClr val="dk1"/>
                </a:solidFill>
              </a:rPr>
              <a:t> </a:t>
            </a:r>
            <a:r>
              <a:rPr lang="en-GB" sz="3200" err="1">
                <a:solidFill>
                  <a:schemeClr val="dk1"/>
                </a:solidFill>
              </a:rPr>
              <a:t>znanstvene</a:t>
            </a:r>
            <a:r>
              <a:rPr lang="en-GB" sz="3200">
                <a:solidFill>
                  <a:schemeClr val="dk1"/>
                </a:solidFill>
              </a:rPr>
              <a:t> in </a:t>
            </a:r>
            <a:r>
              <a:rPr lang="en-GB" sz="3200" err="1">
                <a:solidFill>
                  <a:schemeClr val="dk1"/>
                </a:solidFill>
              </a:rPr>
              <a:t>kulturne</a:t>
            </a:r>
            <a:r>
              <a:rPr lang="en-GB" sz="3200">
                <a:solidFill>
                  <a:schemeClr val="dk1"/>
                </a:solidFill>
              </a:rPr>
              <a:t> </a:t>
            </a:r>
            <a:r>
              <a:rPr lang="en-GB" sz="3200" err="1">
                <a:solidFill>
                  <a:schemeClr val="dk1"/>
                </a:solidFill>
              </a:rPr>
              <a:t>dediščine</a:t>
            </a:r>
            <a:r>
              <a:rPr lang="en-GB" sz="3200">
                <a:solidFill>
                  <a:schemeClr val="dk1"/>
                </a:solidFill>
              </a:rPr>
              <a:t> </a:t>
            </a:r>
            <a:r>
              <a:rPr lang="en-GB" sz="3200" err="1">
                <a:solidFill>
                  <a:schemeClr val="dk1"/>
                </a:solidFill>
              </a:rPr>
              <a:t>ter</a:t>
            </a:r>
            <a:r>
              <a:rPr lang="en-GB" sz="3200">
                <a:solidFill>
                  <a:schemeClr val="dk1"/>
                </a:solidFill>
              </a:rPr>
              <a:t> </a:t>
            </a:r>
            <a:r>
              <a:rPr lang="en-GB" sz="3200" err="1">
                <a:solidFill>
                  <a:schemeClr val="dk1"/>
                </a:solidFill>
              </a:rPr>
              <a:t>raziskovalnih</a:t>
            </a:r>
            <a:r>
              <a:rPr lang="en-GB" sz="3200">
                <a:solidFill>
                  <a:schemeClr val="dk1"/>
                </a:solidFill>
              </a:rPr>
              <a:t> </a:t>
            </a:r>
            <a:r>
              <a:rPr lang="en-GB" sz="3200" err="1">
                <a:solidFill>
                  <a:schemeClr val="dk1"/>
                </a:solidFill>
              </a:rPr>
              <a:t>rezultatov</a:t>
            </a:r>
            <a:r>
              <a:rPr lang="en-GB" sz="3200">
                <a:solidFill>
                  <a:schemeClr val="dk1"/>
                </a:solidFill>
              </a:rPr>
              <a:t> </a:t>
            </a:r>
            <a:r>
              <a:rPr lang="en-GB" sz="3200" err="1">
                <a:solidFill>
                  <a:schemeClr val="dk1"/>
                </a:solidFill>
              </a:rPr>
              <a:t>slovenskega</a:t>
            </a:r>
            <a:r>
              <a:rPr lang="en-GB" sz="3200">
                <a:solidFill>
                  <a:schemeClr val="dk1"/>
                </a:solidFill>
              </a:rPr>
              <a:t> </a:t>
            </a:r>
            <a:r>
              <a:rPr lang="en-GB" sz="3200" err="1">
                <a:solidFill>
                  <a:schemeClr val="dk1"/>
                </a:solidFill>
              </a:rPr>
              <a:t>zgodovinopisja</a:t>
            </a:r>
            <a:r>
              <a:rPr lang="en-GB" sz="3200">
                <a:solidFill>
                  <a:schemeClr val="dk1"/>
                </a:solidFill>
              </a:rPr>
              <a:t>;</a:t>
            </a:r>
          </a:p>
          <a:p>
            <a:pPr marL="457200" indent="-457200"/>
            <a:r>
              <a:rPr lang="en-GB" sz="3200" err="1">
                <a:solidFill>
                  <a:schemeClr val="dk1"/>
                </a:solidFill>
              </a:rPr>
              <a:t>Metapodatkovni</a:t>
            </a:r>
            <a:r>
              <a:rPr lang="en-GB" sz="3200">
                <a:solidFill>
                  <a:schemeClr val="dk1"/>
                </a:solidFill>
              </a:rPr>
              <a:t> standard: Dublin Core </a:t>
            </a:r>
            <a:r>
              <a:rPr lang="en-GB" sz="3200" err="1">
                <a:solidFill>
                  <a:schemeClr val="dk1"/>
                </a:solidFill>
              </a:rPr>
              <a:t>aplikacijski</a:t>
            </a:r>
            <a:r>
              <a:rPr lang="en-GB" sz="3200">
                <a:solidFill>
                  <a:schemeClr val="dk1"/>
                </a:solidFill>
              </a:rPr>
              <a:t> </a:t>
            </a:r>
            <a:r>
              <a:rPr lang="en-GB" sz="3200" err="1">
                <a:solidFill>
                  <a:schemeClr val="dk1"/>
                </a:solidFill>
              </a:rPr>
              <a:t>profil</a:t>
            </a:r>
            <a:r>
              <a:rPr lang="en-GB" sz="3200">
                <a:solidFill>
                  <a:schemeClr val="dk1"/>
                </a:solidFill>
              </a:rPr>
              <a:t>.</a:t>
            </a:r>
          </a:p>
          <a:p>
            <a:pPr marL="457200" indent="-457200"/>
            <a:r>
              <a:rPr lang="en-GB" sz="3200">
                <a:solidFill>
                  <a:schemeClr val="dk1"/>
                </a:solidFill>
              </a:rPr>
              <a:t>PID: </a:t>
            </a:r>
            <a:r>
              <a:rPr lang="en-GB" sz="3200" err="1">
                <a:solidFill>
                  <a:schemeClr val="dk1"/>
                </a:solidFill>
              </a:rPr>
              <a:t>sistem</a:t>
            </a:r>
            <a:r>
              <a:rPr lang="en-GB" sz="3200">
                <a:solidFill>
                  <a:schemeClr val="dk1"/>
                </a:solidFill>
              </a:rPr>
              <a:t> Handle.</a:t>
            </a:r>
          </a:p>
          <a:p>
            <a:pPr marL="0" indent="0">
              <a:buNone/>
            </a:pPr>
            <a:endParaRPr sz="3200">
              <a:solidFill>
                <a:schemeClr val="dk1"/>
              </a:solidFill>
            </a:endParaRPr>
          </a:p>
        </p:txBody>
      </p:sp>
      <p:pic>
        <p:nvPicPr>
          <p:cNvPr id="569" name="Google Shape;569;p84"/>
          <p:cNvPicPr preferRelativeResize="0"/>
          <p:nvPr/>
        </p:nvPicPr>
        <p:blipFill>
          <a:blip r:embed="rId4">
            <a:alphaModFix/>
          </a:blip>
          <a:stretch>
            <a:fillRect/>
          </a:stretch>
        </p:blipFill>
        <p:spPr>
          <a:xfrm>
            <a:off x="4164834" y="86901"/>
            <a:ext cx="7653303" cy="6771100"/>
          </a:xfrm>
          <a:prstGeom prst="rect">
            <a:avLst/>
          </a:prstGeom>
          <a:noFill/>
          <a:ln>
            <a:noFill/>
          </a:ln>
        </p:spPr>
      </p:pic>
    </p:spTree>
    <p:extLst>
      <p:ext uri="{BB962C8B-B14F-4D97-AF65-F5344CB8AC3E}">
        <p14:creationId xmlns:p14="http://schemas.microsoft.com/office/powerpoint/2010/main" val="485936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3"/>
          <p:cNvSpPr txBox="1">
            <a:spLocks noGrp="1"/>
          </p:cNvSpPr>
          <p:nvPr>
            <p:ph type="body" idx="1"/>
          </p:nvPr>
        </p:nvSpPr>
        <p:spPr>
          <a:xfrm>
            <a:off x="218100" y="1536633"/>
            <a:ext cx="3255600" cy="4555200"/>
          </a:xfrm>
          <a:prstGeom prst="rect">
            <a:avLst/>
          </a:prstGeom>
        </p:spPr>
        <p:txBody>
          <a:bodyPr spcFirstLastPara="1" vert="horz" wrap="square" lIns="121900" tIns="121900" rIns="121900" bIns="121900" anchor="t" anchorCtr="0" compatLnSpc="1">
            <a:normAutofit fontScale="77500" lnSpcReduction="20000"/>
          </a:bodyPr>
          <a:lstStyle/>
          <a:p>
            <a:pPr marL="0" indent="0">
              <a:buNone/>
            </a:pPr>
            <a:r>
              <a:rPr lang="en-GB" err="1"/>
              <a:t>Slovenska</a:t>
            </a:r>
            <a:r>
              <a:rPr lang="en-GB"/>
              <a:t> </a:t>
            </a:r>
            <a:r>
              <a:rPr lang="en-GB" err="1"/>
              <a:t>digitalna</a:t>
            </a:r>
            <a:r>
              <a:rPr lang="en-GB"/>
              <a:t> </a:t>
            </a:r>
            <a:r>
              <a:rPr lang="en-GB" err="1"/>
              <a:t>humanistika</a:t>
            </a:r>
            <a:r>
              <a:rPr lang="en-GB"/>
              <a:t> SI-DIH </a:t>
            </a:r>
            <a:r>
              <a:rPr lang="en-GB" u="sng">
                <a:solidFill>
                  <a:schemeClr val="hlink"/>
                </a:solidFill>
                <a:hlinkClick r:id="rId3"/>
              </a:rPr>
              <a:t>https://sidih.si/</a:t>
            </a:r>
            <a:r>
              <a:rPr lang="en-GB"/>
              <a:t>:</a:t>
            </a:r>
          </a:p>
          <a:p>
            <a:pPr marL="0" indent="0">
              <a:buNone/>
            </a:pPr>
            <a:endParaRPr lang="en-GB"/>
          </a:p>
          <a:p>
            <a:pPr marL="457200" indent="-457200"/>
            <a:r>
              <a:rPr lang="en-GB" err="1"/>
              <a:t>Obseg</a:t>
            </a:r>
            <a:r>
              <a:rPr lang="en-GB"/>
              <a:t>: 17 </a:t>
            </a:r>
            <a:r>
              <a:rPr lang="en-GB" err="1"/>
              <a:t>zbirk</a:t>
            </a:r>
            <a:r>
              <a:rPr lang="en-GB"/>
              <a:t>, 2.178 </a:t>
            </a:r>
            <a:r>
              <a:rPr lang="en-GB" err="1"/>
              <a:t>intelektualnih</a:t>
            </a:r>
            <a:r>
              <a:rPr lang="en-GB"/>
              <a:t> </a:t>
            </a:r>
            <a:r>
              <a:rPr lang="en-GB" err="1"/>
              <a:t>entitet</a:t>
            </a:r>
            <a:r>
              <a:rPr lang="en-GB"/>
              <a:t>, 15.663 </a:t>
            </a:r>
            <a:r>
              <a:rPr lang="en-GB" err="1"/>
              <a:t>datotek</a:t>
            </a:r>
            <a:r>
              <a:rPr lang="en-GB"/>
              <a:t>;</a:t>
            </a:r>
          </a:p>
          <a:p>
            <a:pPr marL="457200" indent="-457200"/>
            <a:r>
              <a:rPr lang="en-GB" err="1"/>
              <a:t>Metapodatkovni</a:t>
            </a:r>
            <a:r>
              <a:rPr lang="en-GB"/>
              <a:t> </a:t>
            </a:r>
            <a:r>
              <a:rPr lang="en-GB" err="1"/>
              <a:t>standardi</a:t>
            </a:r>
            <a:r>
              <a:rPr lang="en-GB"/>
              <a:t>: METS, </a:t>
            </a:r>
            <a:r>
              <a:rPr lang="en-GB" err="1"/>
              <a:t>teiHeader</a:t>
            </a:r>
            <a:r>
              <a:rPr lang="en-GB"/>
              <a:t>, MODS, Dublin Core.</a:t>
            </a:r>
          </a:p>
          <a:p>
            <a:pPr marL="457200" indent="-457200"/>
            <a:r>
              <a:rPr lang="en-GB" err="1"/>
              <a:t>Slike</a:t>
            </a:r>
            <a:r>
              <a:rPr lang="en-GB"/>
              <a:t>: International Image Interoperability Framework (IIIF).</a:t>
            </a:r>
          </a:p>
          <a:p>
            <a:pPr marL="457200" indent="-457200"/>
            <a:r>
              <a:rPr lang="en-GB"/>
              <a:t>PID: </a:t>
            </a:r>
            <a:r>
              <a:rPr lang="en-GB" err="1"/>
              <a:t>sistem</a:t>
            </a:r>
            <a:r>
              <a:rPr lang="en-GB"/>
              <a:t> Handle.</a:t>
            </a:r>
          </a:p>
          <a:p>
            <a:pPr marL="457200" indent="-457200"/>
            <a:endParaRPr lang="en-GB"/>
          </a:p>
          <a:p>
            <a:pPr marL="457200" indent="-457200"/>
            <a:endParaRPr lang="en-GB"/>
          </a:p>
          <a:p>
            <a:pPr marL="457200" indent="-457200"/>
            <a:endParaRPr/>
          </a:p>
        </p:txBody>
      </p:sp>
      <p:pic>
        <p:nvPicPr>
          <p:cNvPr id="563" name="Google Shape;563;p83"/>
          <p:cNvPicPr preferRelativeResize="0"/>
          <p:nvPr/>
        </p:nvPicPr>
        <p:blipFill>
          <a:blip r:embed="rId4">
            <a:alphaModFix/>
          </a:blip>
          <a:stretch>
            <a:fillRect/>
          </a:stretch>
        </p:blipFill>
        <p:spPr>
          <a:xfrm>
            <a:off x="3473701" y="192368"/>
            <a:ext cx="8698703" cy="6201233"/>
          </a:xfrm>
          <a:prstGeom prst="rect">
            <a:avLst/>
          </a:prstGeom>
          <a:noFill/>
          <a:ln>
            <a:noFill/>
          </a:ln>
        </p:spPr>
      </p:pic>
    </p:spTree>
    <p:extLst>
      <p:ext uri="{BB962C8B-B14F-4D97-AF65-F5344CB8AC3E}">
        <p14:creationId xmlns:p14="http://schemas.microsoft.com/office/powerpoint/2010/main" val="26405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1554607-A794-1C42-8C3A-779D2E5618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838" y="978877"/>
            <a:ext cx="8506824" cy="4437185"/>
          </a:xfrm>
        </p:spPr>
      </p:pic>
      <p:sp>
        <p:nvSpPr>
          <p:cNvPr id="4" name="Text Placeholder 3">
            <a:extLst>
              <a:ext uri="{FF2B5EF4-FFF2-40B4-BE49-F238E27FC236}">
                <a16:creationId xmlns:a16="http://schemas.microsoft.com/office/drawing/2014/main" id="{9AE5BC3F-F697-1B47-9BD4-65096FDE937B}"/>
              </a:ext>
            </a:extLst>
          </p:cNvPr>
          <p:cNvSpPr>
            <a:spLocks noGrp="1"/>
          </p:cNvSpPr>
          <p:nvPr>
            <p:ph type="body" idx="2"/>
          </p:nvPr>
        </p:nvSpPr>
        <p:spPr>
          <a:xfrm>
            <a:off x="171568" y="978877"/>
            <a:ext cx="3228124" cy="5715000"/>
          </a:xfrm>
        </p:spPr>
        <p:txBody>
          <a:bodyPr>
            <a:noAutofit/>
          </a:bodyPr>
          <a:lstStyle/>
          <a:p>
            <a:r>
              <a:rPr lang="en-US" sz="2000" err="1"/>
              <a:t>Platforme</a:t>
            </a:r>
            <a:r>
              <a:rPr lang="en-US" sz="2000"/>
              <a:t> za </a:t>
            </a:r>
            <a:r>
              <a:rPr lang="en-US" sz="2000" err="1"/>
              <a:t>kontrolo</a:t>
            </a:r>
            <a:r>
              <a:rPr lang="en-US" sz="2000"/>
              <a:t> </a:t>
            </a:r>
            <a:r>
              <a:rPr lang="en-US" sz="2000" err="1"/>
              <a:t>verzij</a:t>
            </a:r>
            <a:r>
              <a:rPr lang="en-US" sz="2000"/>
              <a:t>:</a:t>
            </a:r>
          </a:p>
          <a:p>
            <a:r>
              <a:rPr lang="en-US" sz="2000" err="1"/>
              <a:t>trenutno</a:t>
            </a:r>
            <a:r>
              <a:rPr lang="en-US" sz="2000"/>
              <a:t> 56 Git </a:t>
            </a:r>
            <a:r>
              <a:rPr lang="en-US" sz="2000" err="1"/>
              <a:t>repozitorijev</a:t>
            </a:r>
            <a:r>
              <a:rPr lang="en-US" sz="2000"/>
              <a:t> </a:t>
            </a:r>
            <a:r>
              <a:rPr lang="en-US" sz="2000" err="1"/>
              <a:t>na</a:t>
            </a:r>
            <a:r>
              <a:rPr lang="en-US" sz="2000"/>
              <a:t> GitLab (</a:t>
            </a:r>
            <a:r>
              <a:rPr lang="en-US" sz="2000" err="1"/>
              <a:t>Digitalno</a:t>
            </a:r>
            <a:r>
              <a:rPr lang="en-US" sz="2000"/>
              <a:t> </a:t>
            </a:r>
            <a:r>
              <a:rPr lang="en-US" sz="2000" err="1"/>
              <a:t>humanistične</a:t>
            </a:r>
            <a:r>
              <a:rPr lang="en-US" sz="2000"/>
              <a:t> </a:t>
            </a:r>
            <a:r>
              <a:rPr lang="en-US" sz="2000" err="1"/>
              <a:t>raziskave</a:t>
            </a:r>
            <a:r>
              <a:rPr lang="en-US" sz="2000"/>
              <a:t> v </a:t>
            </a:r>
            <a:r>
              <a:rPr lang="en-US" sz="2000" err="1"/>
              <a:t>Sloveniji</a:t>
            </a:r>
            <a:r>
              <a:rPr lang="en-US" sz="2000"/>
              <a:t> - </a:t>
            </a:r>
            <a:r>
              <a:rPr lang="en-US" sz="2000">
                <a:hlinkClick r:id="rId3"/>
              </a:rPr>
              <a:t>https://dihur.si/</a:t>
            </a:r>
            <a:r>
              <a:rPr lang="en-US" sz="2000"/>
              <a:t>  in</a:t>
            </a:r>
          </a:p>
          <a:p>
            <a:r>
              <a:rPr lang="en-US" sz="2000"/>
              <a:t>72 Git </a:t>
            </a:r>
            <a:r>
              <a:rPr lang="en-US" sz="2000" err="1"/>
              <a:t>repozitorijev</a:t>
            </a:r>
            <a:r>
              <a:rPr lang="en-US" sz="2000"/>
              <a:t> </a:t>
            </a:r>
            <a:r>
              <a:rPr lang="en-US" sz="2000" err="1"/>
              <a:t>na</a:t>
            </a:r>
            <a:r>
              <a:rPr lang="en-US" sz="2000"/>
              <a:t> GitHub (</a:t>
            </a:r>
            <a:r>
              <a:rPr lang="en-US" sz="2000">
                <a:hlinkClick r:id="rId4"/>
              </a:rPr>
              <a:t>https://github.com/sistory</a:t>
            </a:r>
            <a:r>
              <a:rPr lang="en-US" sz="2000"/>
              <a:t>, </a:t>
            </a:r>
            <a:r>
              <a:rPr lang="en-US" sz="2000">
                <a:hlinkClick r:id="rId5"/>
              </a:rPr>
              <a:t>https://github.com/sidih</a:t>
            </a:r>
            <a:r>
              <a:rPr lang="en-US" sz="2000"/>
              <a:t>, </a:t>
            </a:r>
            <a:r>
              <a:rPr lang="en-US" sz="2000">
                <a:hlinkClick r:id="rId6"/>
              </a:rPr>
              <a:t>https://github.com/DARIAH-SI/</a:t>
            </a:r>
            <a:r>
              <a:rPr lang="en-US" sz="2000"/>
              <a:t>)</a:t>
            </a:r>
          </a:p>
        </p:txBody>
      </p:sp>
    </p:spTree>
    <p:extLst>
      <p:ext uri="{BB962C8B-B14F-4D97-AF65-F5344CB8AC3E}">
        <p14:creationId xmlns:p14="http://schemas.microsoft.com/office/powerpoint/2010/main" val="300555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65668CD8-8DE2-4813-9EC2-574C2532AD96}"/>
              </a:ext>
            </a:extLst>
          </p:cNvPr>
          <p:cNvSpPr txBox="1"/>
          <p:nvPr/>
        </p:nvSpPr>
        <p:spPr>
          <a:xfrm>
            <a:off x="395416" y="1637271"/>
            <a:ext cx="386148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1" i="0" u="none" strike="noStrike" kern="1200" cap="none" spc="0" normalizeH="0" baseline="0" noProof="0">
                <a:ln>
                  <a:noFill/>
                </a:ln>
                <a:solidFill>
                  <a:srgbClr val="44546A">
                    <a:lumMod val="75000"/>
                  </a:srgbClr>
                </a:solidFill>
                <a:effectLst/>
                <a:uLnTx/>
                <a:uFillTx/>
                <a:latin typeface="Calibri" panose="020F0502020204030204"/>
                <a:ea typeface="+mn-ea"/>
                <a:cs typeface="+mn-cs"/>
              </a:rPr>
              <a:t>Centralna tehniška knjižnica Univerze v Ljubljani</a:t>
            </a:r>
            <a:endParaRPr kumimoji="0" lang="sl-SI" sz="1050" b="0" i="0" u="none" strike="noStrike" kern="1200" cap="none" spc="0" normalizeH="0" baseline="0" noProof="0">
              <a:ln>
                <a:noFill/>
              </a:ln>
              <a:solidFill>
                <a:srgbClr val="44546A">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1" i="1" u="none" strike="noStrike" kern="1200" cap="none" spc="0" normalizeH="0" baseline="0" noProof="0">
                <a:ln>
                  <a:noFill/>
                </a:ln>
                <a:solidFill>
                  <a:srgbClr val="44546A">
                    <a:lumMod val="75000"/>
                  </a:srgbClr>
                </a:solidFill>
                <a:effectLst/>
                <a:uLnTx/>
                <a:uFillTx/>
                <a:latin typeface="Calibri" panose="020F0502020204030204"/>
                <a:ea typeface="+mn-ea"/>
                <a:cs typeface="+mn-cs"/>
              </a:rPr>
              <a:t>Central </a:t>
            </a:r>
            <a:r>
              <a:rPr kumimoji="0" lang="sl-SI" sz="1050" b="1" i="1" u="none" strike="noStrike" kern="1200" cap="none" spc="0" normalizeH="0" baseline="0" noProof="0" err="1">
                <a:ln>
                  <a:noFill/>
                </a:ln>
                <a:solidFill>
                  <a:srgbClr val="44546A">
                    <a:lumMod val="75000"/>
                  </a:srgbClr>
                </a:solidFill>
                <a:effectLst/>
                <a:uLnTx/>
                <a:uFillTx/>
                <a:latin typeface="Calibri" panose="020F0502020204030204"/>
                <a:ea typeface="+mn-ea"/>
                <a:cs typeface="+mn-cs"/>
              </a:rPr>
              <a:t>Technical</a:t>
            </a:r>
            <a:r>
              <a:rPr kumimoji="0" lang="sl-SI" sz="1050" b="1" i="1" u="none" strike="noStrike" kern="1200" cap="none" spc="0" normalizeH="0" baseline="0" noProof="0">
                <a:ln>
                  <a:noFill/>
                </a:ln>
                <a:solidFill>
                  <a:srgbClr val="44546A">
                    <a:lumMod val="75000"/>
                  </a:srgbClr>
                </a:solidFill>
                <a:effectLst/>
                <a:uLnTx/>
                <a:uFillTx/>
                <a:latin typeface="Calibri" panose="020F0502020204030204"/>
                <a:ea typeface="+mn-ea"/>
                <a:cs typeface="+mn-cs"/>
              </a:rPr>
              <a:t> </a:t>
            </a:r>
            <a:r>
              <a:rPr kumimoji="0" lang="sl-SI" sz="1050" b="1" i="1" u="none" strike="noStrike" kern="1200" cap="none" spc="0" normalizeH="0" baseline="0" noProof="0" err="1">
                <a:ln>
                  <a:noFill/>
                </a:ln>
                <a:solidFill>
                  <a:srgbClr val="44546A">
                    <a:lumMod val="75000"/>
                  </a:srgbClr>
                </a:solidFill>
                <a:effectLst/>
                <a:uLnTx/>
                <a:uFillTx/>
                <a:latin typeface="Calibri" panose="020F0502020204030204"/>
                <a:ea typeface="+mn-ea"/>
                <a:cs typeface="+mn-cs"/>
              </a:rPr>
              <a:t>Library</a:t>
            </a:r>
            <a:r>
              <a:rPr kumimoji="0" lang="sl-SI" sz="1050" b="1" i="1" u="none" strike="noStrike" kern="1200" cap="none" spc="0" normalizeH="0" baseline="0" noProof="0">
                <a:ln>
                  <a:noFill/>
                </a:ln>
                <a:solidFill>
                  <a:srgbClr val="44546A">
                    <a:lumMod val="75000"/>
                  </a:srgbClr>
                </a:solidFill>
                <a:effectLst/>
                <a:uLnTx/>
                <a:uFillTx/>
                <a:latin typeface="Calibri" panose="020F0502020204030204"/>
                <a:ea typeface="+mn-ea"/>
                <a:cs typeface="+mn-cs"/>
              </a:rPr>
              <a:t> at </a:t>
            </a:r>
            <a:r>
              <a:rPr kumimoji="0" lang="sl-SI" sz="1050" b="1" i="1" u="none" strike="noStrike" kern="1200" cap="none" spc="0" normalizeH="0" baseline="0" noProof="0" err="1">
                <a:ln>
                  <a:noFill/>
                </a:ln>
                <a:solidFill>
                  <a:srgbClr val="44546A">
                    <a:lumMod val="75000"/>
                  </a:srgbClr>
                </a:solidFill>
                <a:effectLst/>
                <a:uLnTx/>
                <a:uFillTx/>
                <a:latin typeface="Calibri" panose="020F0502020204030204"/>
                <a:ea typeface="+mn-ea"/>
                <a:cs typeface="+mn-cs"/>
              </a:rPr>
              <a:t>the</a:t>
            </a:r>
            <a:r>
              <a:rPr kumimoji="0" lang="sl-SI" sz="1050" b="1" i="1" u="none" strike="noStrike" kern="1200" cap="none" spc="0" normalizeH="0" baseline="0" noProof="0">
                <a:ln>
                  <a:noFill/>
                </a:ln>
                <a:solidFill>
                  <a:srgbClr val="44546A">
                    <a:lumMod val="75000"/>
                  </a:srgbClr>
                </a:solidFill>
                <a:effectLst/>
                <a:uLnTx/>
                <a:uFillTx/>
                <a:latin typeface="Calibri" panose="020F0502020204030204"/>
                <a:ea typeface="+mn-ea"/>
                <a:cs typeface="+mn-cs"/>
              </a:rPr>
              <a:t> </a:t>
            </a:r>
            <a:r>
              <a:rPr kumimoji="0" lang="sl-SI" sz="1050" b="1" i="1" u="none" strike="noStrike" kern="1200" cap="none" spc="0" normalizeH="0" baseline="0" noProof="0" err="1">
                <a:ln>
                  <a:noFill/>
                </a:ln>
                <a:solidFill>
                  <a:srgbClr val="44546A">
                    <a:lumMod val="75000"/>
                  </a:srgbClr>
                </a:solidFill>
                <a:effectLst/>
                <a:uLnTx/>
                <a:uFillTx/>
                <a:latin typeface="Calibri" panose="020F0502020204030204"/>
                <a:ea typeface="+mn-ea"/>
                <a:cs typeface="+mn-cs"/>
              </a:rPr>
              <a:t>University</a:t>
            </a:r>
            <a:r>
              <a:rPr kumimoji="0" lang="sl-SI" sz="1050" b="1" i="1" u="none" strike="noStrike" kern="1200" cap="none" spc="0" normalizeH="0" baseline="0" noProof="0">
                <a:ln>
                  <a:noFill/>
                </a:ln>
                <a:solidFill>
                  <a:srgbClr val="44546A">
                    <a:lumMod val="75000"/>
                  </a:srgbClr>
                </a:solidFill>
                <a:effectLst/>
                <a:uLnTx/>
                <a:uFillTx/>
                <a:latin typeface="Calibri" panose="020F0502020204030204"/>
                <a:ea typeface="+mn-ea"/>
                <a:cs typeface="+mn-cs"/>
              </a:rPr>
              <a:t> </a:t>
            </a:r>
            <a:r>
              <a:rPr kumimoji="0" lang="sl-SI" sz="1050" b="1" i="1" u="none" strike="noStrike" kern="1200" cap="none" spc="0" normalizeH="0" baseline="0" noProof="0" err="1">
                <a:ln>
                  <a:noFill/>
                </a:ln>
                <a:solidFill>
                  <a:srgbClr val="44546A">
                    <a:lumMod val="75000"/>
                  </a:srgbClr>
                </a:solidFill>
                <a:effectLst/>
                <a:uLnTx/>
                <a:uFillTx/>
                <a:latin typeface="Calibri" panose="020F0502020204030204"/>
                <a:ea typeface="+mn-ea"/>
                <a:cs typeface="+mn-cs"/>
              </a:rPr>
              <a:t>of</a:t>
            </a:r>
            <a:r>
              <a:rPr kumimoji="0" lang="sl-SI" sz="1050" b="1" i="1" u="none" strike="noStrike" kern="1200" cap="none" spc="0" normalizeH="0" baseline="0" noProof="0">
                <a:ln>
                  <a:noFill/>
                </a:ln>
                <a:solidFill>
                  <a:srgbClr val="44546A">
                    <a:lumMod val="75000"/>
                  </a:srgbClr>
                </a:solidFill>
                <a:effectLst/>
                <a:uLnTx/>
                <a:uFillTx/>
                <a:latin typeface="Calibri" panose="020F0502020204030204"/>
                <a:ea typeface="+mn-ea"/>
                <a:cs typeface="+mn-cs"/>
              </a:rPr>
              <a:t> Ljubljana</a:t>
            </a:r>
            <a:endParaRPr kumimoji="0" lang="sl-SI" sz="1050" b="0" i="0" u="none" strike="noStrike" kern="1200" cap="none" spc="0" normalizeH="0" baseline="0" noProof="0">
              <a:ln>
                <a:noFill/>
              </a:ln>
              <a:solidFill>
                <a:srgbClr val="44546A">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a:ln>
                  <a:noFill/>
                </a:ln>
                <a:solidFill>
                  <a:srgbClr val="44546A">
                    <a:lumMod val="75000"/>
                  </a:srgbClr>
                </a:solidFill>
                <a:effectLst/>
                <a:uLnTx/>
                <a:uFillTx/>
                <a:latin typeface="Calibri" panose="020F0502020204030204"/>
                <a:ea typeface="+mn-ea"/>
                <a:cs typeface="+mn-cs"/>
              </a:rPr>
              <a:t>Trg republike 3, SI-1000 Ljubljana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050" b="0" i="0" u="none" strike="noStrike" kern="1200" cap="none" spc="0" normalizeH="0" baseline="0" noProof="0">
                <a:ln>
                  <a:noFill/>
                </a:ln>
                <a:solidFill>
                  <a:srgbClr val="44546A">
                    <a:lumMod val="75000"/>
                  </a:srgbClr>
                </a:solidFill>
                <a:effectLst/>
                <a:uLnTx/>
                <a:uFillTx/>
                <a:latin typeface="Calibri" panose="020F0502020204030204"/>
                <a:ea typeface="+mn-ea"/>
                <a:cs typeface="+mn-cs"/>
              </a:rPr>
              <a:t>Slovenija / </a:t>
            </a:r>
            <a:r>
              <a:rPr kumimoji="0" lang="sl-SI" sz="1050" b="0" i="1" u="none" strike="noStrike" kern="1200" cap="none" spc="0" normalizeH="0" baseline="0" noProof="0" err="1">
                <a:ln>
                  <a:noFill/>
                </a:ln>
                <a:solidFill>
                  <a:srgbClr val="44546A">
                    <a:lumMod val="75000"/>
                  </a:srgbClr>
                </a:solidFill>
                <a:effectLst/>
                <a:uLnTx/>
                <a:uFillTx/>
                <a:latin typeface="Calibri" panose="020F0502020204030204"/>
                <a:ea typeface="+mn-ea"/>
                <a:cs typeface="+mn-cs"/>
              </a:rPr>
              <a:t>Slovenia</a:t>
            </a:r>
            <a:endParaRPr kumimoji="0" lang="sl-SI" sz="1050" b="0" i="0" u="none" strike="noStrike" kern="1200" cap="none" spc="0" normalizeH="0" baseline="0" noProof="0">
              <a:ln>
                <a:noFill/>
              </a:ln>
              <a:solidFill>
                <a:srgbClr val="44546A">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Slika 8">
            <a:extLst>
              <a:ext uri="{FF2B5EF4-FFF2-40B4-BE49-F238E27FC236}">
                <a16:creationId xmlns:a16="http://schemas.microsoft.com/office/drawing/2014/main" id="{6CEE1A64-F3F7-40C5-A68D-FACA85877F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11" name="Slika 10" descr="Slika, ki vsebuje besede risanje&#10;&#10;Opis je samodejno ustvarjen">
            <a:extLst>
              <a:ext uri="{FF2B5EF4-FFF2-40B4-BE49-F238E27FC236}">
                <a16:creationId xmlns:a16="http://schemas.microsoft.com/office/drawing/2014/main" id="{06864DC4-23FD-46A2-AD61-F5FBC9462B0F}"/>
              </a:ext>
            </a:extLst>
          </p:cNvPr>
          <p:cNvPicPr>
            <a:picLocks noChangeAspect="1"/>
          </p:cNvPicPr>
          <p:nvPr/>
        </p:nvPicPr>
        <p:blipFill rotWithShape="1">
          <a:blip r:embed="rId3">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13" name="Slika 12" descr="Slika, ki vsebuje besede besedilo, pisava, logotip, grafika&#10;&#10;Opis je samodejno ustvarjen">
            <a:extLst>
              <a:ext uri="{FF2B5EF4-FFF2-40B4-BE49-F238E27FC236}">
                <a16:creationId xmlns:a16="http://schemas.microsoft.com/office/drawing/2014/main" id="{ECC3BBAC-891A-4B83-95E1-D7A0D63C4C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Tree>
    <p:extLst>
      <p:ext uri="{BB962C8B-B14F-4D97-AF65-F5344CB8AC3E}">
        <p14:creationId xmlns:p14="http://schemas.microsoft.com/office/powerpoint/2010/main" val="290340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6" y="1187622"/>
            <a:ext cx="9033342" cy="817418"/>
          </a:xfrm>
        </p:spPr>
        <p:txBody>
          <a:bodyPr>
            <a:normAutofit fontScale="90000"/>
          </a:bodyPr>
          <a:lstStyle/>
          <a:p>
            <a:pPr lvl="0"/>
            <a:r>
              <a:rPr lang="sl-SI" sz="5000" b="1">
                <a:solidFill>
                  <a:srgbClr val="ED7D31"/>
                </a:solidFill>
                <a:latin typeface="Calibri"/>
              </a:rPr>
              <a:t>Raziskovalna infrastruktura</a:t>
            </a: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1"/>
            <a:ext cx="10758655"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DARIAH je evropska ESFRI raziskovalna infrastruktura za  raziskovalce iz humanistike, ki pri svojem delu uporabljajo računalniške metode. DARIAH je mreža ljudi, strokovnega znanja, informacij, podatkov, metod, orodij in tehnologij.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Slovenska digitalna raziskovalna infrastruktura za humanistiko (DARIAH-SI). Konzorcij:</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Inštitut za novejšo zgodovino (INZ; nacionalna koordinacijska organizacija),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Znanstvenoraziskovalni center Slovenske akademije znanosti in umetnosti (ZRC SAZU).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DARIAH-SI deluje kot podpora raziskovalnim skupinam in projektom pri uvajanju metod digitalne humanistike ter pri ustvarjanju, diseminaciji in hrambi rezultatov. Ne le podpora raziskovalnim projektom članicam konzorcija, temveč nudimo podporo tudi projektnim skupinam na drugih raziskovalnih organizacijah, kulturnih ustanovah in nevladnih organizacijah.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V glavnem sodelovanje z raziskovalnimi skupinami, ki svojo temeljno raziskovalno dejavnost želijo nadgraditi z metodami digitalne humanistike in pri tem potrebujejo tehnično podporo. </a:t>
            </a:r>
          </a:p>
        </p:txBody>
      </p:sp>
    </p:spTree>
    <p:extLst>
      <p:ext uri="{BB962C8B-B14F-4D97-AF65-F5344CB8AC3E}">
        <p14:creationId xmlns:p14="http://schemas.microsoft.com/office/powerpoint/2010/main" val="328558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B10361-9BB7-4F13-8E65-67713434E45A}"/>
              </a:ext>
            </a:extLst>
          </p:cNvPr>
          <p:cNvSpPr txBox="1">
            <a:spLocks noGrp="1"/>
          </p:cNvSpPr>
          <p:nvPr>
            <p:ph type="title"/>
          </p:nvPr>
        </p:nvSpPr>
        <p:spPr>
          <a:xfrm>
            <a:off x="742955" y="765591"/>
            <a:ext cx="9033342" cy="817418"/>
          </a:xfrm>
        </p:spPr>
        <p:txBody>
          <a:bodyPr>
            <a:normAutofit fontScale="90000"/>
          </a:bodyPr>
          <a:lstStyle/>
          <a:p>
            <a:pPr lvl="0"/>
            <a:r>
              <a:rPr lang="sl-SI" sz="5000" b="1">
                <a:solidFill>
                  <a:srgbClr val="ED7D31"/>
                </a:solidFill>
                <a:latin typeface="Calibri"/>
              </a:rPr>
              <a:t>Raziskovalni proces</a:t>
            </a:r>
            <a:br>
              <a:rPr lang="sl-SI" sz="5000" b="1">
                <a:solidFill>
                  <a:srgbClr val="ED7D31"/>
                </a:solidFill>
                <a:latin typeface="Calibri"/>
              </a:rPr>
            </a:br>
            <a:endParaRPr lang="sl-SI" sz="5000" b="1">
              <a:solidFill>
                <a:srgbClr val="ED7D31"/>
              </a:solidFill>
              <a:latin typeface="Calibri"/>
            </a:endParaRPr>
          </a:p>
        </p:txBody>
      </p:sp>
      <p:sp>
        <p:nvSpPr>
          <p:cNvPr id="5" name="Naslov 1">
            <a:extLst>
              <a:ext uri="{FF2B5EF4-FFF2-40B4-BE49-F238E27FC236}">
                <a16:creationId xmlns:a16="http://schemas.microsoft.com/office/drawing/2014/main" id="{A9562970-6910-4154-A181-B1BA07AA3270}"/>
              </a:ext>
            </a:extLst>
          </p:cNvPr>
          <p:cNvSpPr txBox="1"/>
          <p:nvPr/>
        </p:nvSpPr>
        <p:spPr>
          <a:xfrm>
            <a:off x="742956" y="4235239"/>
            <a:ext cx="10515600" cy="48490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ravokotnik 5">
            <a:extLst>
              <a:ext uri="{FF2B5EF4-FFF2-40B4-BE49-F238E27FC236}">
                <a16:creationId xmlns:a16="http://schemas.microsoft.com/office/drawing/2014/main" id="{589D8100-FC12-4A33-93E9-AED45A9AB3CD}"/>
              </a:ext>
            </a:extLst>
          </p:cNvPr>
          <p:cNvSpPr/>
          <p:nvPr/>
        </p:nvSpPr>
        <p:spPr>
          <a:xfrm>
            <a:off x="742955" y="1720841"/>
            <a:ext cx="10758655"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DARIAH-SI pokriva celoten krog raziskovalnih podatkov v digitalni humanistiki. </a:t>
            </a:r>
            <a:r>
              <a:rPr kumimoji="0" lang="sl-SI" sz="1800" b="0" i="0" u="sng" strike="noStrike" kern="1200" cap="none" spc="0" normalizeH="0" baseline="0" noProof="0">
                <a:ln>
                  <a:noFill/>
                </a:ln>
                <a:solidFill>
                  <a:prstClr val="black"/>
                </a:solidFill>
                <a:effectLst/>
                <a:uLnTx/>
                <a:uFillTx/>
                <a:latin typeface="Calibri" panose="020F0502020204030204"/>
                <a:ea typeface="+mn-ea"/>
                <a:cs typeface="+mn-cs"/>
              </a:rPr>
              <a:t>Raziskovalni podatki v digitalni humanistiki</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so večinoma </a:t>
            </a:r>
            <a:r>
              <a:rPr kumimoji="0" lang="sl-SI" sz="1800" b="0" i="0" u="sng" strike="noStrike" kern="1200" cap="none" spc="0" normalizeH="0" baseline="0" noProof="0">
                <a:ln>
                  <a:noFill/>
                </a:ln>
                <a:solidFill>
                  <a:prstClr val="black"/>
                </a:solidFill>
                <a:effectLst/>
                <a:uLnTx/>
                <a:uFillTx/>
                <a:latin typeface="Calibri" panose="020F0502020204030204"/>
                <a:ea typeface="+mn-ea"/>
                <a:cs typeface="+mn-cs"/>
              </a:rPr>
              <a:t>kulturni objekti</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kot so rokopisi, besedila, slike, posnetki ipd., ki se jih kot </a:t>
            </a:r>
            <a:r>
              <a:rPr kumimoji="0" lang="sl-SI" sz="1800" b="0" i="0" u="sng" strike="noStrike" kern="1200" cap="none" spc="0" normalizeH="0" baseline="0" noProof="0">
                <a:ln>
                  <a:noFill/>
                </a:ln>
                <a:solidFill>
                  <a:prstClr val="black"/>
                </a:solidFill>
                <a:effectLst/>
                <a:uLnTx/>
                <a:uFillTx/>
                <a:latin typeface="Calibri" panose="020F0502020204030204"/>
                <a:ea typeface="+mn-ea"/>
                <a:cs typeface="+mn-cs"/>
              </a:rPr>
              <a:t>digitalne surogate</a:t>
            </a: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 nato lahko še dodatno obdela, vizualizira, označi, poveže in interpretira.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Primer infrastrukturne podpore projektom digitalne humanistike: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Digitalizacija kulturnih objektov, večinoma besedila in dodatno slike, formati XML, TXT, CSV, PDF, JPEG, TIFF.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Uporaba v digitalni humanistiki običajnih metapodatkovnih standardov: Dublin Core, TEI (Text Encoding Initiative): teiHeader, LIDO, METS, MODS, EAD.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Delovni proces projektov, ki obdelujejo besedila,  večinoma potekajo v Git repozitorijih za kontrolo verzij (GitHub in GitLab).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Digitalizirane kulturne objekte trajno hranimo v aplikaciji Archivematica (ISO-OAIS fukcionalni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Javno dostopni rezultati projektov in raziskovalni podatki so prosto dostopni na portalu Zgodovina Slovenije – SIstory, v repozitoriju SI-DIH, v različnih spletnih aplikacijah in relacijskih bazah podatkov, v Open Journal System (OJS) za znanstvene revije in v Open Monograph Press (OMP) za monografije.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a:ln>
                  <a:noFill/>
                </a:ln>
                <a:solidFill>
                  <a:prstClr val="black"/>
                </a:solidFill>
                <a:effectLst/>
                <a:uLnTx/>
                <a:uFillTx/>
                <a:latin typeface="Calibri" panose="020F0502020204030204"/>
                <a:ea typeface="+mn-ea"/>
                <a:cs typeface="+mn-cs"/>
              </a:rPr>
              <a:t>Individualizirane projektne rešitve: digitalne izdaje kot statične spletene strani z dinamično vsebino (XSLT pretvorba dokumentov XML TEI v spletne strani HTML) =&gt; optimalno za trajno hrambo in vzdrževanje.</a:t>
            </a:r>
          </a:p>
        </p:txBody>
      </p:sp>
    </p:spTree>
    <p:extLst>
      <p:ext uri="{BB962C8B-B14F-4D97-AF65-F5344CB8AC3E}">
        <p14:creationId xmlns:p14="http://schemas.microsoft.com/office/powerpoint/2010/main" val="348933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70"/>
          <p:cNvSpPr txBox="1">
            <a:spLocks noGrp="1"/>
          </p:cNvSpPr>
          <p:nvPr>
            <p:ph type="title"/>
          </p:nvPr>
        </p:nvSpPr>
        <p:spPr>
          <a:xfrm>
            <a:off x="415600" y="593367"/>
            <a:ext cx="5979019" cy="1786418"/>
          </a:xfrm>
          <a:prstGeom prst="rect">
            <a:avLst/>
          </a:prstGeom>
        </p:spPr>
        <p:txBody>
          <a:bodyPr spcFirstLastPara="1" vert="horz" wrap="square" lIns="121900" tIns="121900" rIns="121900" bIns="121900" anchor="t" anchorCtr="0" compatLnSpc="1">
            <a:normAutofit/>
          </a:bodyPr>
          <a:lstStyle/>
          <a:p>
            <a:r>
              <a:rPr lang="en-GB" sz="3600" b="1" err="1"/>
              <a:t>Center</a:t>
            </a:r>
            <a:r>
              <a:rPr lang="en-GB" sz="3600" b="1"/>
              <a:t> za </a:t>
            </a:r>
            <a:r>
              <a:rPr lang="en-GB" sz="3600" b="1" err="1"/>
              <a:t>računalniško</a:t>
            </a:r>
            <a:r>
              <a:rPr lang="en-GB" sz="3600" b="1"/>
              <a:t> </a:t>
            </a:r>
            <a:r>
              <a:rPr lang="en-GB" sz="3600" b="1" err="1"/>
              <a:t>infrastrukturo</a:t>
            </a:r>
            <a:endParaRPr sz="3600" b="1"/>
          </a:p>
        </p:txBody>
      </p:sp>
      <p:sp>
        <p:nvSpPr>
          <p:cNvPr id="472" name="Google Shape;472;p70"/>
          <p:cNvSpPr txBox="1">
            <a:spLocks noGrp="1"/>
          </p:cNvSpPr>
          <p:nvPr>
            <p:ph type="body" idx="1"/>
          </p:nvPr>
        </p:nvSpPr>
        <p:spPr>
          <a:xfrm>
            <a:off x="415600" y="2883877"/>
            <a:ext cx="5333200" cy="3207956"/>
          </a:xfrm>
          <a:prstGeom prst="rect">
            <a:avLst/>
          </a:prstGeom>
        </p:spPr>
        <p:txBody>
          <a:bodyPr spcFirstLastPara="1" vert="horz" wrap="square" lIns="121900" tIns="121900" rIns="121900" bIns="121900" anchor="t" anchorCtr="0" compatLnSpc="1">
            <a:normAutofit/>
          </a:bodyPr>
          <a:lstStyle/>
          <a:p>
            <a:pPr marL="342900" indent="-342900"/>
            <a:r>
              <a:rPr lang="en-GB" sz="2400"/>
              <a:t>9 </a:t>
            </a:r>
            <a:r>
              <a:rPr lang="en-GB" sz="2400" err="1"/>
              <a:t>strežnikov</a:t>
            </a:r>
            <a:r>
              <a:rPr lang="en-GB" sz="2400"/>
              <a:t> (320 </a:t>
            </a:r>
            <a:r>
              <a:rPr lang="en-GB" sz="2400" err="1"/>
              <a:t>procesorskih</a:t>
            </a:r>
            <a:r>
              <a:rPr lang="en-GB" sz="2400"/>
              <a:t> </a:t>
            </a:r>
            <a:r>
              <a:rPr lang="en-GB" sz="2400" err="1"/>
              <a:t>jeder</a:t>
            </a:r>
            <a:r>
              <a:rPr lang="en-GB" sz="2400"/>
              <a:t>, 1456 GB RAM, 863 TB </a:t>
            </a:r>
            <a:r>
              <a:rPr lang="en-GB" sz="2400" err="1"/>
              <a:t>diskovnih</a:t>
            </a:r>
            <a:r>
              <a:rPr lang="en-GB" sz="2400"/>
              <a:t> </a:t>
            </a:r>
            <a:r>
              <a:rPr lang="en-GB" sz="2400" err="1"/>
              <a:t>polj</a:t>
            </a:r>
            <a:r>
              <a:rPr lang="en-GB" sz="2400"/>
              <a:t>, 4 </a:t>
            </a:r>
            <a:r>
              <a:rPr lang="en-GB" sz="2400" err="1"/>
              <a:t>grafične</a:t>
            </a:r>
            <a:r>
              <a:rPr lang="en-GB" sz="2400"/>
              <a:t> </a:t>
            </a:r>
            <a:r>
              <a:rPr lang="en-GB" sz="2400" err="1"/>
              <a:t>kartice</a:t>
            </a:r>
            <a:r>
              <a:rPr lang="en-GB" sz="2400"/>
              <a:t>);</a:t>
            </a:r>
          </a:p>
          <a:p>
            <a:pPr marL="342900" indent="-342900"/>
            <a:r>
              <a:rPr lang="en-GB" sz="2400" err="1"/>
              <a:t>več</a:t>
            </a:r>
            <a:r>
              <a:rPr lang="en-GB" sz="2400"/>
              <a:t> </a:t>
            </a:r>
            <a:r>
              <a:rPr lang="en-GB" sz="2400" err="1"/>
              <a:t>kot</a:t>
            </a:r>
            <a:r>
              <a:rPr lang="en-GB" sz="2400"/>
              <a:t> 25 </a:t>
            </a:r>
            <a:r>
              <a:rPr lang="en-GB" sz="2400" err="1"/>
              <a:t>virtualnih</a:t>
            </a:r>
            <a:r>
              <a:rPr lang="en-GB" sz="2400"/>
              <a:t> </a:t>
            </a:r>
            <a:r>
              <a:rPr lang="en-GB" sz="2400" err="1"/>
              <a:t>strežnikov</a:t>
            </a:r>
            <a:r>
              <a:rPr lang="en-GB" sz="2400"/>
              <a:t> in</a:t>
            </a:r>
          </a:p>
          <a:p>
            <a:pPr marL="342900" indent="-342900"/>
            <a:r>
              <a:rPr lang="en-GB" sz="2400"/>
              <a:t>SLURM </a:t>
            </a:r>
            <a:r>
              <a:rPr lang="en-GB" sz="2400" err="1"/>
              <a:t>računalniška</a:t>
            </a:r>
            <a:r>
              <a:rPr lang="en-GB" sz="2400"/>
              <a:t> </a:t>
            </a:r>
            <a:r>
              <a:rPr lang="en-GB" sz="2400" err="1"/>
              <a:t>gruča</a:t>
            </a:r>
            <a:r>
              <a:rPr lang="en-GB" sz="2400"/>
              <a:t>. </a:t>
            </a:r>
            <a:endParaRPr sz="2400"/>
          </a:p>
        </p:txBody>
      </p:sp>
      <p:sp>
        <p:nvSpPr>
          <p:cNvPr id="473" name="Google Shape;473;p70"/>
          <p:cNvSpPr txBox="1">
            <a:spLocks noGrp="1"/>
          </p:cNvSpPr>
          <p:nvPr>
            <p:ph type="body" idx="2"/>
          </p:nvPr>
        </p:nvSpPr>
        <p:spPr>
          <a:xfrm>
            <a:off x="6443200" y="1536633"/>
            <a:ext cx="5333200" cy="4555200"/>
          </a:xfrm>
          <a:prstGeom prst="rect">
            <a:avLst/>
          </a:prstGeom>
        </p:spPr>
        <p:txBody>
          <a:bodyPr spcFirstLastPara="1" vert="horz" wrap="square" lIns="121900" tIns="121900" rIns="121900" bIns="121900" anchor="t" anchorCtr="0" compatLnSpc="1">
            <a:normAutofit/>
          </a:bodyPr>
          <a:lstStyle/>
          <a:p>
            <a:pPr marL="0" indent="0">
              <a:spcAft>
                <a:spcPts val="1600"/>
              </a:spcAft>
              <a:buNone/>
            </a:pPr>
            <a:endParaRPr/>
          </a:p>
        </p:txBody>
      </p:sp>
      <p:pic>
        <p:nvPicPr>
          <p:cNvPr id="474" name="Google Shape;474;p70"/>
          <p:cNvPicPr preferRelativeResize="0"/>
          <p:nvPr/>
        </p:nvPicPr>
        <p:blipFill>
          <a:blip r:embed="rId3">
            <a:alphaModFix/>
          </a:blip>
          <a:stretch>
            <a:fillRect/>
          </a:stretch>
        </p:blipFill>
        <p:spPr>
          <a:xfrm>
            <a:off x="6584318" y="206201"/>
            <a:ext cx="5143501" cy="6858001"/>
          </a:xfrm>
          <a:prstGeom prst="rect">
            <a:avLst/>
          </a:prstGeom>
          <a:noFill/>
          <a:ln>
            <a:noFill/>
          </a:ln>
        </p:spPr>
      </p:pic>
    </p:spTree>
    <p:extLst>
      <p:ext uri="{BB962C8B-B14F-4D97-AF65-F5344CB8AC3E}">
        <p14:creationId xmlns:p14="http://schemas.microsoft.com/office/powerpoint/2010/main" val="286845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anchor="t" anchorCtr="0" compatLnSpc="1">
            <a:normAutofit/>
          </a:bodyPr>
          <a:lstStyle/>
          <a:p>
            <a:r>
              <a:rPr lang="en-GB" sz="3600" b="1" err="1"/>
              <a:t>Center</a:t>
            </a:r>
            <a:r>
              <a:rPr lang="en-GB" sz="3600" b="1"/>
              <a:t> za </a:t>
            </a:r>
            <a:r>
              <a:rPr lang="en-GB" sz="3600" b="1" err="1"/>
              <a:t>digitalizacijo</a:t>
            </a:r>
            <a:endParaRPr sz="3600" b="1"/>
          </a:p>
        </p:txBody>
      </p:sp>
      <p:sp>
        <p:nvSpPr>
          <p:cNvPr id="488" name="Google Shape;488;p72"/>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anchor="t" anchorCtr="0" compatLnSpc="1">
            <a:normAutofit/>
          </a:bodyPr>
          <a:lstStyle/>
          <a:p>
            <a:endParaRPr lang="en-GB"/>
          </a:p>
          <a:p>
            <a:r>
              <a:rPr lang="en-GB" err="1"/>
              <a:t>Digitalizacija</a:t>
            </a:r>
            <a:r>
              <a:rPr lang="en-GB"/>
              <a:t> </a:t>
            </a:r>
            <a:r>
              <a:rPr lang="en-GB" err="1"/>
              <a:t>knjižnega</a:t>
            </a:r>
            <a:r>
              <a:rPr lang="en-GB"/>
              <a:t> (</a:t>
            </a:r>
            <a:r>
              <a:rPr lang="en-GB" err="1"/>
              <a:t>tudi</a:t>
            </a:r>
            <a:r>
              <a:rPr lang="en-GB"/>
              <a:t> </a:t>
            </a:r>
            <a:r>
              <a:rPr lang="en-GB" err="1"/>
              <a:t>iz</a:t>
            </a:r>
            <a:r>
              <a:rPr lang="en-GB"/>
              <a:t> </a:t>
            </a:r>
            <a:r>
              <a:rPr lang="en-GB" err="1"/>
              <a:t>svoje</a:t>
            </a:r>
            <a:r>
              <a:rPr lang="en-GB"/>
              <a:t> </a:t>
            </a:r>
            <a:r>
              <a:rPr lang="en-GB" err="1"/>
              <a:t>knjižnice</a:t>
            </a:r>
            <a:r>
              <a:rPr lang="en-GB"/>
              <a:t>), </a:t>
            </a:r>
            <a:r>
              <a:rPr lang="en-GB" err="1"/>
              <a:t>dokumentnega</a:t>
            </a:r>
            <a:r>
              <a:rPr lang="en-GB"/>
              <a:t> in </a:t>
            </a:r>
            <a:r>
              <a:rPr lang="en-GB" err="1"/>
              <a:t>arhivskega</a:t>
            </a:r>
            <a:r>
              <a:rPr lang="en-GB"/>
              <a:t> </a:t>
            </a:r>
            <a:r>
              <a:rPr lang="en-GB" err="1"/>
              <a:t>analognega</a:t>
            </a:r>
            <a:r>
              <a:rPr lang="en-GB"/>
              <a:t> </a:t>
            </a:r>
            <a:r>
              <a:rPr lang="en-GB" err="1"/>
              <a:t>gradiva</a:t>
            </a:r>
            <a:r>
              <a:rPr lang="en-GB"/>
              <a:t>: </a:t>
            </a:r>
            <a:r>
              <a:rPr lang="en-GB" err="1"/>
              <a:t>dodatna</a:t>
            </a:r>
            <a:r>
              <a:rPr lang="en-GB"/>
              <a:t> </a:t>
            </a:r>
            <a:r>
              <a:rPr lang="en-GB" err="1"/>
              <a:t>obdelava</a:t>
            </a:r>
            <a:r>
              <a:rPr lang="en-GB"/>
              <a:t> </a:t>
            </a:r>
            <a:r>
              <a:rPr lang="en-GB" err="1"/>
              <a:t>posnetkov</a:t>
            </a:r>
            <a:r>
              <a:rPr lang="en-GB"/>
              <a:t> (</a:t>
            </a:r>
            <a:r>
              <a:rPr lang="en-GB" err="1"/>
              <a:t>robovi</a:t>
            </a:r>
            <a:r>
              <a:rPr lang="en-GB"/>
              <a:t>, </a:t>
            </a:r>
            <a:r>
              <a:rPr lang="en-GB" err="1"/>
              <a:t>poravnava</a:t>
            </a:r>
            <a:r>
              <a:rPr lang="en-GB"/>
              <a:t>, </a:t>
            </a:r>
            <a:r>
              <a:rPr lang="en-GB" err="1"/>
              <a:t>kontrasti</a:t>
            </a:r>
            <a:r>
              <a:rPr lang="en-GB"/>
              <a:t>), </a:t>
            </a:r>
            <a:r>
              <a:rPr lang="en-GB" err="1"/>
              <a:t>pretvorba</a:t>
            </a:r>
            <a:r>
              <a:rPr lang="en-GB"/>
              <a:t> v </a:t>
            </a:r>
            <a:r>
              <a:rPr lang="en-GB" err="1"/>
              <a:t>druge</a:t>
            </a:r>
            <a:r>
              <a:rPr lang="en-GB"/>
              <a:t> </a:t>
            </a:r>
            <a:r>
              <a:rPr lang="en-GB" err="1"/>
              <a:t>formate</a:t>
            </a:r>
            <a:r>
              <a:rPr lang="en-GB"/>
              <a:t>, v </a:t>
            </a:r>
            <a:r>
              <a:rPr lang="en-GB" err="1"/>
              <a:t>primeru</a:t>
            </a:r>
            <a:r>
              <a:rPr lang="en-GB"/>
              <a:t> </a:t>
            </a:r>
            <a:r>
              <a:rPr lang="en-GB" err="1"/>
              <a:t>digitalizacije</a:t>
            </a:r>
            <a:r>
              <a:rPr lang="en-GB"/>
              <a:t> </a:t>
            </a:r>
            <a:r>
              <a:rPr lang="en-GB" err="1"/>
              <a:t>tiskanih</a:t>
            </a:r>
            <a:r>
              <a:rPr lang="en-GB"/>
              <a:t>/</a:t>
            </a:r>
            <a:r>
              <a:rPr lang="en-GB" err="1"/>
              <a:t>tipkanih</a:t>
            </a:r>
            <a:r>
              <a:rPr lang="en-GB"/>
              <a:t> </a:t>
            </a:r>
            <a:r>
              <a:rPr lang="en-GB" err="1"/>
              <a:t>besedil</a:t>
            </a:r>
            <a:r>
              <a:rPr lang="en-GB"/>
              <a:t> </a:t>
            </a:r>
            <a:r>
              <a:rPr lang="en-GB" err="1"/>
              <a:t>še</a:t>
            </a:r>
            <a:r>
              <a:rPr lang="en-GB"/>
              <a:t> </a:t>
            </a:r>
            <a:r>
              <a:rPr lang="en-GB" err="1"/>
              <a:t>izvedba</a:t>
            </a:r>
            <a:r>
              <a:rPr lang="en-GB"/>
              <a:t> </a:t>
            </a:r>
            <a:r>
              <a:rPr lang="en-GB" err="1"/>
              <a:t>optične</a:t>
            </a:r>
            <a:r>
              <a:rPr lang="en-GB"/>
              <a:t> </a:t>
            </a:r>
            <a:r>
              <a:rPr lang="en-GB" err="1"/>
              <a:t>prepoznave</a:t>
            </a:r>
            <a:r>
              <a:rPr lang="en-GB"/>
              <a:t> </a:t>
            </a:r>
            <a:r>
              <a:rPr lang="en-GB" err="1"/>
              <a:t>znakov</a:t>
            </a:r>
            <a:r>
              <a:rPr lang="en-GB"/>
              <a:t> (OCR);</a:t>
            </a:r>
          </a:p>
          <a:p>
            <a:r>
              <a:rPr lang="en-GB" err="1"/>
              <a:t>Snemanje</a:t>
            </a:r>
            <a:r>
              <a:rPr lang="en-GB"/>
              <a:t> </a:t>
            </a:r>
            <a:r>
              <a:rPr lang="en-GB" err="1"/>
              <a:t>znanstvenih</a:t>
            </a:r>
            <a:r>
              <a:rPr lang="en-GB"/>
              <a:t> in </a:t>
            </a:r>
            <a:r>
              <a:rPr lang="en-GB" err="1"/>
              <a:t>strokovnih</a:t>
            </a:r>
            <a:r>
              <a:rPr lang="en-GB"/>
              <a:t> </a:t>
            </a:r>
            <a:r>
              <a:rPr lang="en-GB" err="1"/>
              <a:t>prireditev</a:t>
            </a:r>
            <a:r>
              <a:rPr lang="en-GB"/>
              <a:t> s </a:t>
            </a:r>
            <a:r>
              <a:rPr lang="en-GB" err="1"/>
              <a:t>področja</a:t>
            </a:r>
            <a:r>
              <a:rPr lang="en-GB"/>
              <a:t> </a:t>
            </a:r>
            <a:r>
              <a:rPr lang="en-GB" err="1"/>
              <a:t>zgodovinopisja</a:t>
            </a:r>
            <a:r>
              <a:rPr lang="en-GB"/>
              <a:t> in </a:t>
            </a:r>
            <a:r>
              <a:rPr lang="en-GB" err="1"/>
              <a:t>širše</a:t>
            </a:r>
            <a:r>
              <a:rPr lang="en-GB"/>
              <a:t> </a:t>
            </a:r>
            <a:r>
              <a:rPr lang="en-GB" err="1"/>
              <a:t>humanistike</a:t>
            </a:r>
            <a:r>
              <a:rPr lang="en-GB"/>
              <a:t> (</a:t>
            </a:r>
            <a:r>
              <a:rPr lang="en-GB" err="1"/>
              <a:t>predavanja</a:t>
            </a:r>
            <a:r>
              <a:rPr lang="en-GB"/>
              <a:t>, </a:t>
            </a:r>
            <a:r>
              <a:rPr lang="en-GB" err="1"/>
              <a:t>okrogle</a:t>
            </a:r>
            <a:r>
              <a:rPr lang="en-GB"/>
              <a:t> </a:t>
            </a:r>
            <a:r>
              <a:rPr lang="en-GB" err="1"/>
              <a:t>mize</a:t>
            </a:r>
            <a:r>
              <a:rPr lang="en-GB"/>
              <a:t>, </a:t>
            </a:r>
            <a:r>
              <a:rPr lang="en-GB" err="1"/>
              <a:t>konference</a:t>
            </a:r>
            <a:r>
              <a:rPr lang="en-GB"/>
              <a:t> </a:t>
            </a:r>
            <a:r>
              <a:rPr lang="en-GB" err="1"/>
              <a:t>ipd</a:t>
            </a:r>
            <a:r>
              <a:rPr lang="en-GB"/>
              <a:t>.): </a:t>
            </a:r>
            <a:r>
              <a:rPr lang="en-GB" err="1"/>
              <a:t>obdelava</a:t>
            </a:r>
            <a:r>
              <a:rPr lang="en-GB"/>
              <a:t> in </a:t>
            </a:r>
            <a:r>
              <a:rPr lang="en-GB" err="1"/>
              <a:t>montaža</a:t>
            </a:r>
            <a:r>
              <a:rPr lang="en-GB"/>
              <a:t> </a:t>
            </a:r>
            <a:r>
              <a:rPr lang="en-GB" err="1"/>
              <a:t>slikovnega</a:t>
            </a:r>
            <a:r>
              <a:rPr lang="en-GB"/>
              <a:t> in </a:t>
            </a:r>
            <a:r>
              <a:rPr lang="en-GB" err="1"/>
              <a:t>zvočnega</a:t>
            </a:r>
            <a:r>
              <a:rPr lang="en-GB"/>
              <a:t> </a:t>
            </a:r>
            <a:r>
              <a:rPr lang="en-GB" err="1"/>
              <a:t>zapisa</a:t>
            </a:r>
            <a:r>
              <a:rPr lang="en-GB"/>
              <a:t>.</a:t>
            </a:r>
          </a:p>
          <a:p>
            <a:endParaRPr/>
          </a:p>
          <a:p>
            <a:pPr marL="0" indent="0">
              <a:spcBef>
                <a:spcPts val="1600"/>
              </a:spcBef>
              <a:spcAft>
                <a:spcPts val="1600"/>
              </a:spcAft>
              <a:buNone/>
            </a:pPr>
            <a:endParaRPr/>
          </a:p>
        </p:txBody>
      </p:sp>
    </p:spTree>
    <p:extLst>
      <p:ext uri="{BB962C8B-B14F-4D97-AF65-F5344CB8AC3E}">
        <p14:creationId xmlns:p14="http://schemas.microsoft.com/office/powerpoint/2010/main" val="421132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3"/>
          <p:cNvSpPr txBox="1">
            <a:spLocks noGrp="1"/>
          </p:cNvSpPr>
          <p:nvPr>
            <p:ph type="title"/>
          </p:nvPr>
        </p:nvSpPr>
        <p:spPr>
          <a:xfrm>
            <a:off x="415600" y="199292"/>
            <a:ext cx="5881401" cy="1337341"/>
          </a:xfrm>
          <a:prstGeom prst="rect">
            <a:avLst/>
          </a:prstGeom>
        </p:spPr>
        <p:txBody>
          <a:bodyPr spcFirstLastPara="1" vert="horz" wrap="square" lIns="121900" tIns="121900" rIns="121900" bIns="121900" anchor="t" anchorCtr="0" compatLnSpc="1">
            <a:normAutofit/>
          </a:bodyPr>
          <a:lstStyle/>
          <a:p>
            <a:r>
              <a:rPr lang="en-US" sz="3600" b="1"/>
              <a:t>Center za </a:t>
            </a:r>
            <a:r>
              <a:rPr lang="en-US" sz="3600" b="1" err="1"/>
              <a:t>nestrukturirane</a:t>
            </a:r>
            <a:r>
              <a:rPr lang="en-US" sz="3600" b="1"/>
              <a:t> </a:t>
            </a:r>
            <a:r>
              <a:rPr lang="en-US" sz="3600" b="1" err="1"/>
              <a:t>podatke</a:t>
            </a:r>
            <a:endParaRPr sz="3600" b="1"/>
          </a:p>
        </p:txBody>
      </p:sp>
      <p:sp>
        <p:nvSpPr>
          <p:cNvPr id="494" name="Google Shape;494;p73"/>
          <p:cNvSpPr txBox="1">
            <a:spLocks noGrp="1"/>
          </p:cNvSpPr>
          <p:nvPr>
            <p:ph type="body" idx="1"/>
          </p:nvPr>
        </p:nvSpPr>
        <p:spPr>
          <a:xfrm>
            <a:off x="415600" y="1950334"/>
            <a:ext cx="5333200" cy="4555200"/>
          </a:xfrm>
          <a:prstGeom prst="rect">
            <a:avLst/>
          </a:prstGeom>
        </p:spPr>
        <p:txBody>
          <a:bodyPr spcFirstLastPara="1" vert="horz" wrap="square" lIns="121900" tIns="121900" rIns="121900" bIns="121900" anchor="t" anchorCtr="0" compatLnSpc="1">
            <a:normAutofit/>
          </a:bodyPr>
          <a:lstStyle/>
          <a:p>
            <a:pPr marL="0" indent="0">
              <a:buNone/>
            </a:pPr>
            <a:r>
              <a:rPr lang="en-GB" err="1"/>
              <a:t>Zbiranje</a:t>
            </a:r>
            <a:r>
              <a:rPr lang="en-GB"/>
              <a:t>, </a:t>
            </a:r>
            <a:r>
              <a:rPr lang="en-GB" err="1"/>
              <a:t>urejanje</a:t>
            </a:r>
            <a:r>
              <a:rPr lang="en-GB"/>
              <a:t> in </a:t>
            </a:r>
            <a:r>
              <a:rPr lang="en-GB" err="1"/>
              <a:t>obdelava</a:t>
            </a:r>
            <a:r>
              <a:rPr lang="en-GB"/>
              <a:t> </a:t>
            </a:r>
            <a:r>
              <a:rPr lang="en-GB" err="1"/>
              <a:t>besedilnih</a:t>
            </a:r>
            <a:r>
              <a:rPr lang="en-GB"/>
              <a:t>, </a:t>
            </a:r>
            <a:r>
              <a:rPr lang="en-GB" err="1"/>
              <a:t>slikovnih</a:t>
            </a:r>
            <a:r>
              <a:rPr lang="en-GB"/>
              <a:t>, </a:t>
            </a:r>
            <a:r>
              <a:rPr lang="en-GB" err="1"/>
              <a:t>avdio</a:t>
            </a:r>
            <a:r>
              <a:rPr lang="en-GB"/>
              <a:t> in video </a:t>
            </a:r>
            <a:r>
              <a:rPr lang="en-GB" err="1"/>
              <a:t>zbirk</a:t>
            </a:r>
            <a:r>
              <a:rPr lang="en-GB"/>
              <a:t> </a:t>
            </a:r>
            <a:r>
              <a:rPr lang="en-GB" err="1"/>
              <a:t>nestrukturiranih</a:t>
            </a:r>
            <a:r>
              <a:rPr lang="en-GB"/>
              <a:t> </a:t>
            </a:r>
            <a:r>
              <a:rPr lang="en-GB" err="1"/>
              <a:t>podatkov</a:t>
            </a:r>
            <a:r>
              <a:rPr lang="en-GB"/>
              <a:t>.</a:t>
            </a:r>
          </a:p>
          <a:p>
            <a:pPr marL="342900" indent="-342900"/>
            <a:r>
              <a:rPr lang="en-GB"/>
              <a:t>To so </a:t>
            </a:r>
            <a:r>
              <a:rPr lang="en-GB" err="1"/>
              <a:t>lahko</a:t>
            </a:r>
            <a:r>
              <a:rPr lang="en-GB"/>
              <a:t> </a:t>
            </a:r>
            <a:r>
              <a:rPr lang="en-GB" err="1"/>
              <a:t>manjše</a:t>
            </a:r>
            <a:r>
              <a:rPr lang="en-GB"/>
              <a:t> (</a:t>
            </a:r>
            <a:r>
              <a:rPr lang="en-GB" err="1"/>
              <a:t>npr</a:t>
            </a:r>
            <a:r>
              <a:rPr lang="en-GB"/>
              <a:t>. </a:t>
            </a:r>
            <a:r>
              <a:rPr lang="en-GB" err="1"/>
              <a:t>dobrih</a:t>
            </a:r>
            <a:r>
              <a:rPr lang="en-GB"/>
              <a:t> 100 </a:t>
            </a:r>
            <a:r>
              <a:rPr lang="en-GB" err="1"/>
              <a:t>slik</a:t>
            </a:r>
            <a:r>
              <a:rPr lang="en-GB"/>
              <a:t> </a:t>
            </a:r>
            <a:r>
              <a:rPr lang="en-GB" err="1"/>
              <a:t>posmrtnih</a:t>
            </a:r>
            <a:r>
              <a:rPr lang="en-GB"/>
              <a:t> mask) </a:t>
            </a:r>
            <a:r>
              <a:rPr lang="en-GB" err="1"/>
              <a:t>ali</a:t>
            </a:r>
            <a:r>
              <a:rPr lang="en-GB"/>
              <a:t> </a:t>
            </a:r>
            <a:r>
              <a:rPr lang="en-GB" err="1"/>
              <a:t>večje</a:t>
            </a:r>
            <a:r>
              <a:rPr lang="en-GB"/>
              <a:t> (</a:t>
            </a:r>
            <a:r>
              <a:rPr lang="en-GB" err="1"/>
              <a:t>več</a:t>
            </a:r>
            <a:r>
              <a:rPr lang="en-GB"/>
              <a:t> </a:t>
            </a:r>
            <a:r>
              <a:rPr lang="en-GB" err="1"/>
              <a:t>kot</a:t>
            </a:r>
            <a:r>
              <a:rPr lang="en-GB"/>
              <a:t> 350.000 </a:t>
            </a:r>
            <a:r>
              <a:rPr lang="en-GB" err="1"/>
              <a:t>slik</a:t>
            </a:r>
            <a:r>
              <a:rPr lang="en-GB"/>
              <a:t> </a:t>
            </a:r>
            <a:r>
              <a:rPr lang="en-GB" err="1"/>
              <a:t>historičnih</a:t>
            </a:r>
            <a:r>
              <a:rPr lang="en-GB"/>
              <a:t> </a:t>
            </a:r>
            <a:r>
              <a:rPr lang="en-GB" err="1"/>
              <a:t>popisov</a:t>
            </a:r>
            <a:r>
              <a:rPr lang="en-GB"/>
              <a:t> </a:t>
            </a:r>
            <a:r>
              <a:rPr lang="en-GB" err="1"/>
              <a:t>prebivalstva</a:t>
            </a:r>
            <a:r>
              <a:rPr lang="en-GB"/>
              <a:t>) </a:t>
            </a:r>
            <a:r>
              <a:rPr lang="en-GB" err="1"/>
              <a:t>zbirke</a:t>
            </a:r>
            <a:r>
              <a:rPr lang="en-GB"/>
              <a:t> </a:t>
            </a:r>
            <a:r>
              <a:rPr lang="en-GB" err="1"/>
              <a:t>slik</a:t>
            </a:r>
            <a:r>
              <a:rPr lang="en-GB"/>
              <a:t>.</a:t>
            </a:r>
          </a:p>
          <a:p>
            <a:pPr marL="342900" indent="-342900"/>
            <a:r>
              <a:rPr lang="en-GB" err="1"/>
              <a:t>Tudi</a:t>
            </a:r>
            <a:r>
              <a:rPr lang="en-GB"/>
              <a:t> </a:t>
            </a:r>
            <a:r>
              <a:rPr lang="en-GB" err="1"/>
              <a:t>zbirke</a:t>
            </a:r>
            <a:r>
              <a:rPr lang="en-GB"/>
              <a:t> </a:t>
            </a:r>
            <a:r>
              <a:rPr lang="en-GB" err="1"/>
              <a:t>besedil</a:t>
            </a:r>
            <a:r>
              <a:rPr lang="en-GB"/>
              <a:t> so </a:t>
            </a:r>
            <a:r>
              <a:rPr lang="en-GB" err="1"/>
              <a:t>lahko</a:t>
            </a:r>
            <a:r>
              <a:rPr lang="en-GB"/>
              <a:t> </a:t>
            </a:r>
            <a:r>
              <a:rPr lang="en-GB" err="1"/>
              <a:t>manjše</a:t>
            </a:r>
            <a:r>
              <a:rPr lang="en-GB"/>
              <a:t> </a:t>
            </a:r>
            <a:r>
              <a:rPr lang="en-GB" err="1"/>
              <a:t>ali</a:t>
            </a:r>
            <a:r>
              <a:rPr lang="en-GB"/>
              <a:t> </a:t>
            </a:r>
            <a:r>
              <a:rPr lang="en-GB" err="1"/>
              <a:t>večje</a:t>
            </a:r>
            <a:r>
              <a:rPr lang="en-GB"/>
              <a:t> (</a:t>
            </a:r>
            <a:r>
              <a:rPr lang="en-GB" err="1"/>
              <a:t>več</a:t>
            </a:r>
            <a:r>
              <a:rPr lang="en-GB"/>
              <a:t> </a:t>
            </a:r>
            <a:r>
              <a:rPr lang="en-GB" err="1"/>
              <a:t>tisoč</a:t>
            </a:r>
            <a:r>
              <a:rPr lang="en-GB"/>
              <a:t> </a:t>
            </a:r>
            <a:r>
              <a:rPr lang="en-GB" err="1"/>
              <a:t>tigitalnih</a:t>
            </a:r>
            <a:r>
              <a:rPr lang="en-GB"/>
              <a:t> </a:t>
            </a:r>
            <a:r>
              <a:rPr lang="en-GB" err="1"/>
              <a:t>objektov</a:t>
            </a:r>
            <a:r>
              <a:rPr lang="en-GB"/>
              <a:t> z </a:t>
            </a:r>
            <a:r>
              <a:rPr lang="en-GB" err="1"/>
              <a:t>več</a:t>
            </a:r>
            <a:r>
              <a:rPr lang="en-GB"/>
              <a:t> </a:t>
            </a:r>
            <a:r>
              <a:rPr lang="en-GB" err="1"/>
              <a:t>stotisoč</a:t>
            </a:r>
            <a:r>
              <a:rPr lang="en-GB"/>
              <a:t> </a:t>
            </a:r>
            <a:r>
              <a:rPr lang="en-GB" err="1"/>
              <a:t>stranemi</a:t>
            </a:r>
            <a:r>
              <a:rPr lang="en-GB"/>
              <a:t>).</a:t>
            </a:r>
            <a:endParaRPr/>
          </a:p>
          <a:p>
            <a:pPr marL="0" indent="0">
              <a:spcBef>
                <a:spcPts val="1600"/>
              </a:spcBef>
              <a:buNone/>
            </a:pPr>
            <a:r>
              <a:rPr lang="en-GB" err="1"/>
              <a:t>Center</a:t>
            </a:r>
            <a:r>
              <a:rPr lang="en-GB"/>
              <a:t> </a:t>
            </a:r>
            <a:r>
              <a:rPr lang="en-GB" err="1"/>
              <a:t>izvaja</a:t>
            </a:r>
            <a:r>
              <a:rPr lang="en-GB"/>
              <a:t> </a:t>
            </a:r>
            <a:r>
              <a:rPr lang="en-GB" err="1"/>
              <a:t>sledeče</a:t>
            </a:r>
            <a:r>
              <a:rPr lang="en-GB"/>
              <a:t> </a:t>
            </a:r>
            <a:r>
              <a:rPr lang="en-GB" err="1"/>
              <a:t>naloge</a:t>
            </a:r>
            <a:r>
              <a:rPr lang="en-GB"/>
              <a:t>:</a:t>
            </a:r>
            <a:endParaRPr/>
          </a:p>
          <a:p>
            <a:pPr indent="-396653">
              <a:spcBef>
                <a:spcPts val="1600"/>
              </a:spcBef>
              <a:buSzPct val="100000"/>
            </a:pPr>
            <a:r>
              <a:rPr lang="en-GB" err="1"/>
              <a:t>Datotečno</a:t>
            </a:r>
            <a:r>
              <a:rPr lang="en-GB"/>
              <a:t> </a:t>
            </a:r>
            <a:r>
              <a:rPr lang="en-GB" err="1"/>
              <a:t>urejanje</a:t>
            </a:r>
            <a:r>
              <a:rPr lang="en-GB"/>
              <a:t> </a:t>
            </a:r>
            <a:r>
              <a:rPr lang="en-GB" err="1"/>
              <a:t>gradiva</a:t>
            </a:r>
            <a:r>
              <a:rPr lang="en-GB"/>
              <a:t>, </a:t>
            </a:r>
            <a:endParaRPr/>
          </a:p>
          <a:p>
            <a:pPr indent="-396653">
              <a:buSzPct val="100000"/>
            </a:pPr>
            <a:r>
              <a:rPr lang="en-GB" b="1" err="1"/>
              <a:t>Dodajanje</a:t>
            </a:r>
            <a:r>
              <a:rPr lang="en-GB" b="1"/>
              <a:t> </a:t>
            </a:r>
            <a:r>
              <a:rPr lang="en-GB" b="1" err="1"/>
              <a:t>opisnih</a:t>
            </a:r>
            <a:r>
              <a:rPr lang="en-GB" b="1"/>
              <a:t> in </a:t>
            </a:r>
            <a:r>
              <a:rPr lang="en-GB" b="1" err="1"/>
              <a:t>tehničnih</a:t>
            </a:r>
            <a:r>
              <a:rPr lang="en-GB" b="1"/>
              <a:t> </a:t>
            </a:r>
            <a:r>
              <a:rPr lang="en-GB" b="1" err="1"/>
              <a:t>metapodatkov</a:t>
            </a:r>
            <a:r>
              <a:rPr lang="en-GB" b="1"/>
              <a:t>.</a:t>
            </a:r>
            <a:endParaRPr b="1"/>
          </a:p>
          <a:p>
            <a:pPr marL="0" indent="0">
              <a:spcBef>
                <a:spcPts val="1600"/>
              </a:spcBef>
              <a:buNone/>
            </a:pPr>
            <a:r>
              <a:rPr lang="en-GB" err="1"/>
              <a:t>Zbirke</a:t>
            </a:r>
            <a:r>
              <a:rPr lang="en-GB"/>
              <a:t> </a:t>
            </a:r>
            <a:r>
              <a:rPr lang="en-GB" err="1"/>
              <a:t>nestrukturiranih</a:t>
            </a:r>
            <a:r>
              <a:rPr lang="en-GB"/>
              <a:t> </a:t>
            </a:r>
            <a:r>
              <a:rPr lang="en-GB" err="1"/>
              <a:t>podatkov</a:t>
            </a:r>
            <a:r>
              <a:rPr lang="en-GB"/>
              <a:t> so </a:t>
            </a:r>
            <a:r>
              <a:rPr lang="en-GB" err="1"/>
              <a:t>večinoma</a:t>
            </a:r>
            <a:r>
              <a:rPr lang="en-GB"/>
              <a:t> </a:t>
            </a:r>
            <a:r>
              <a:rPr lang="en-GB" err="1"/>
              <a:t>dostopne</a:t>
            </a:r>
            <a:r>
              <a:rPr lang="en-GB"/>
              <a:t> </a:t>
            </a:r>
            <a:r>
              <a:rPr lang="en-GB" err="1"/>
              <a:t>preko</a:t>
            </a:r>
            <a:r>
              <a:rPr lang="en-GB"/>
              <a:t> </a:t>
            </a:r>
            <a:r>
              <a:rPr lang="en-GB" err="1"/>
              <a:t>portala</a:t>
            </a:r>
            <a:r>
              <a:rPr lang="en-GB"/>
              <a:t> </a:t>
            </a:r>
            <a:r>
              <a:rPr lang="en-GB" err="1"/>
              <a:t>Zgodovina</a:t>
            </a:r>
            <a:r>
              <a:rPr lang="en-GB"/>
              <a:t> </a:t>
            </a:r>
            <a:r>
              <a:rPr lang="en-GB" err="1"/>
              <a:t>Slovenije</a:t>
            </a:r>
            <a:r>
              <a:rPr lang="en-GB"/>
              <a:t> – </a:t>
            </a:r>
            <a:r>
              <a:rPr lang="en-GB" err="1"/>
              <a:t>Sistory</a:t>
            </a:r>
            <a:endParaRPr/>
          </a:p>
          <a:p>
            <a:pPr marL="0" indent="0">
              <a:spcBef>
                <a:spcPts val="1600"/>
              </a:spcBef>
              <a:spcAft>
                <a:spcPts val="1600"/>
              </a:spcAft>
              <a:buNone/>
            </a:pPr>
            <a:endParaRPr/>
          </a:p>
        </p:txBody>
      </p:sp>
      <p:sp>
        <p:nvSpPr>
          <p:cNvPr id="495" name="Google Shape;495;p73"/>
          <p:cNvSpPr txBox="1">
            <a:spLocks noGrp="1"/>
          </p:cNvSpPr>
          <p:nvPr>
            <p:ph type="body" idx="2"/>
          </p:nvPr>
        </p:nvSpPr>
        <p:spPr>
          <a:xfrm>
            <a:off x="6443200" y="1536633"/>
            <a:ext cx="5333200" cy="4555200"/>
          </a:xfrm>
          <a:prstGeom prst="rect">
            <a:avLst/>
          </a:prstGeom>
        </p:spPr>
        <p:txBody>
          <a:bodyPr spcFirstLastPara="1" vert="horz" wrap="square" lIns="121900" tIns="121900" rIns="121900" bIns="121900" anchor="t" anchorCtr="0" compatLnSpc="1">
            <a:normAutofit/>
          </a:bodyPr>
          <a:lstStyle/>
          <a:p>
            <a:pPr marL="0" indent="0">
              <a:spcAft>
                <a:spcPts val="1600"/>
              </a:spcAft>
              <a:buNone/>
            </a:pPr>
            <a:endParaRPr/>
          </a:p>
        </p:txBody>
      </p:sp>
      <p:pic>
        <p:nvPicPr>
          <p:cNvPr id="496" name="Google Shape;496;p73"/>
          <p:cNvPicPr preferRelativeResize="0"/>
          <p:nvPr/>
        </p:nvPicPr>
        <p:blipFill>
          <a:blip r:embed="rId3">
            <a:alphaModFix/>
          </a:blip>
          <a:stretch>
            <a:fillRect/>
          </a:stretch>
        </p:blipFill>
        <p:spPr>
          <a:xfrm>
            <a:off x="6756939" y="0"/>
            <a:ext cx="4559523" cy="6858000"/>
          </a:xfrm>
          <a:prstGeom prst="rect">
            <a:avLst/>
          </a:prstGeom>
          <a:noFill/>
          <a:ln>
            <a:noFill/>
          </a:ln>
        </p:spPr>
      </p:pic>
    </p:spTree>
    <p:extLst>
      <p:ext uri="{BB962C8B-B14F-4D97-AF65-F5344CB8AC3E}">
        <p14:creationId xmlns:p14="http://schemas.microsoft.com/office/powerpoint/2010/main" val="226328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4"/>
          <p:cNvSpPr txBox="1">
            <a:spLocks noGrp="1"/>
          </p:cNvSpPr>
          <p:nvPr>
            <p:ph type="title"/>
          </p:nvPr>
        </p:nvSpPr>
        <p:spPr>
          <a:xfrm>
            <a:off x="122633" y="313332"/>
            <a:ext cx="5774075" cy="1468575"/>
          </a:xfrm>
          <a:prstGeom prst="rect">
            <a:avLst/>
          </a:prstGeom>
        </p:spPr>
        <p:txBody>
          <a:bodyPr spcFirstLastPara="1" vert="horz" wrap="square" lIns="121900" tIns="121900" rIns="121900" bIns="121900" anchor="t" anchorCtr="0" compatLnSpc="1">
            <a:normAutofit/>
          </a:bodyPr>
          <a:lstStyle/>
          <a:p>
            <a:r>
              <a:rPr lang="en-US" sz="3600" b="1"/>
              <a:t>Center za </a:t>
            </a:r>
            <a:r>
              <a:rPr lang="en-US" sz="3600" b="1" err="1"/>
              <a:t>delno</a:t>
            </a:r>
            <a:r>
              <a:rPr lang="en-US" sz="3600" b="1"/>
              <a:t> </a:t>
            </a:r>
            <a:r>
              <a:rPr lang="en-US" sz="3600" b="1" err="1"/>
              <a:t>strukturirane</a:t>
            </a:r>
            <a:r>
              <a:rPr lang="en-US" sz="3600" b="1"/>
              <a:t> </a:t>
            </a:r>
            <a:r>
              <a:rPr lang="en-US" sz="3600" b="1" err="1"/>
              <a:t>podatke</a:t>
            </a:r>
            <a:endParaRPr sz="3600" b="1"/>
          </a:p>
        </p:txBody>
      </p:sp>
      <p:sp>
        <p:nvSpPr>
          <p:cNvPr id="502" name="Google Shape;502;p74"/>
          <p:cNvSpPr txBox="1">
            <a:spLocks noGrp="1"/>
          </p:cNvSpPr>
          <p:nvPr>
            <p:ph type="body" idx="1"/>
          </p:nvPr>
        </p:nvSpPr>
        <p:spPr>
          <a:xfrm>
            <a:off x="298929" y="2040725"/>
            <a:ext cx="5333200" cy="4555200"/>
          </a:xfrm>
          <a:prstGeom prst="rect">
            <a:avLst/>
          </a:prstGeom>
        </p:spPr>
        <p:txBody>
          <a:bodyPr spcFirstLastPara="1" vert="horz" wrap="square" lIns="121900" tIns="121900" rIns="121900" bIns="121900" anchor="t" anchorCtr="0" compatLnSpc="1">
            <a:normAutofit/>
          </a:bodyPr>
          <a:lstStyle/>
          <a:p>
            <a:pPr marL="0" indent="0">
              <a:buNone/>
            </a:pPr>
            <a:r>
              <a:rPr lang="en-GB" err="1"/>
              <a:t>Zbiranje</a:t>
            </a:r>
            <a:r>
              <a:rPr lang="en-GB"/>
              <a:t>, </a:t>
            </a:r>
            <a:r>
              <a:rPr lang="en-GB" err="1"/>
              <a:t>urejanje</a:t>
            </a:r>
            <a:r>
              <a:rPr lang="en-GB"/>
              <a:t>, </a:t>
            </a:r>
            <a:r>
              <a:rPr lang="en-GB" err="1"/>
              <a:t>analiza</a:t>
            </a:r>
            <a:r>
              <a:rPr lang="en-GB"/>
              <a:t> in </a:t>
            </a:r>
            <a:r>
              <a:rPr lang="en-GB" err="1"/>
              <a:t>kodiranje</a:t>
            </a:r>
            <a:r>
              <a:rPr lang="en-GB"/>
              <a:t> </a:t>
            </a:r>
            <a:r>
              <a:rPr lang="en-GB" err="1"/>
              <a:t>delno</a:t>
            </a:r>
            <a:r>
              <a:rPr lang="en-GB"/>
              <a:t> </a:t>
            </a:r>
            <a:r>
              <a:rPr lang="en-GB" err="1"/>
              <a:t>strukturiranih</a:t>
            </a:r>
            <a:r>
              <a:rPr lang="en-GB"/>
              <a:t> </a:t>
            </a:r>
            <a:r>
              <a:rPr lang="en-GB" err="1"/>
              <a:t>podatkov</a:t>
            </a:r>
            <a:r>
              <a:rPr lang="en-GB"/>
              <a:t>, </a:t>
            </a:r>
            <a:r>
              <a:rPr lang="en-GB" err="1"/>
              <a:t>predvsem</a:t>
            </a:r>
            <a:r>
              <a:rPr lang="en-GB"/>
              <a:t> v XML </a:t>
            </a:r>
            <a:r>
              <a:rPr lang="en-GB" err="1"/>
              <a:t>formatu</a:t>
            </a:r>
            <a:r>
              <a:rPr lang="en-GB"/>
              <a:t> in v </a:t>
            </a:r>
            <a:r>
              <a:rPr lang="en-GB" err="1"/>
              <a:t>skladu</a:t>
            </a:r>
            <a:r>
              <a:rPr lang="en-GB"/>
              <a:t> s </a:t>
            </a:r>
            <a:r>
              <a:rPr lang="en-GB" err="1"/>
              <a:t>smernicami</a:t>
            </a:r>
            <a:r>
              <a:rPr lang="en-GB"/>
              <a:t> </a:t>
            </a:r>
            <a:r>
              <a:rPr lang="en-GB" err="1"/>
              <a:t>mednarodnega</a:t>
            </a:r>
            <a:r>
              <a:rPr lang="en-GB"/>
              <a:t> </a:t>
            </a:r>
            <a:r>
              <a:rPr lang="en-GB" err="1"/>
              <a:t>konzorcija</a:t>
            </a:r>
            <a:r>
              <a:rPr lang="en-GB"/>
              <a:t> Text Encoding Initiative (TEI). V </a:t>
            </a:r>
            <a:r>
              <a:rPr lang="en-GB" err="1"/>
              <a:t>sodelovanju</a:t>
            </a:r>
            <a:r>
              <a:rPr lang="en-GB"/>
              <a:t> z </a:t>
            </a:r>
            <a:r>
              <a:rPr lang="en-GB" err="1"/>
              <a:t>raziskovalci</a:t>
            </a:r>
            <a:r>
              <a:rPr lang="en-GB"/>
              <a:t> s </a:t>
            </a:r>
            <a:r>
              <a:rPr lang="en-GB" err="1"/>
              <a:t>področja</a:t>
            </a:r>
            <a:r>
              <a:rPr lang="en-GB"/>
              <a:t> </a:t>
            </a:r>
            <a:r>
              <a:rPr lang="en-GB" err="1"/>
              <a:t>digitalne</a:t>
            </a:r>
            <a:r>
              <a:rPr lang="en-GB"/>
              <a:t> </a:t>
            </a:r>
            <a:r>
              <a:rPr lang="en-GB" err="1"/>
              <a:t>humanistike</a:t>
            </a:r>
            <a:r>
              <a:rPr lang="en-GB"/>
              <a:t> </a:t>
            </a:r>
            <a:r>
              <a:rPr lang="en-GB" err="1"/>
              <a:t>izvaja</a:t>
            </a:r>
            <a:r>
              <a:rPr lang="en-GB"/>
              <a:t> </a:t>
            </a:r>
            <a:r>
              <a:rPr lang="en-GB" err="1"/>
              <a:t>predvsem</a:t>
            </a:r>
            <a:r>
              <a:rPr lang="en-GB"/>
              <a:t> </a:t>
            </a:r>
            <a:r>
              <a:rPr lang="en-GB" err="1"/>
              <a:t>bolj</a:t>
            </a:r>
            <a:r>
              <a:rPr lang="en-GB"/>
              <a:t> </a:t>
            </a:r>
            <a:r>
              <a:rPr lang="en-GB" err="1"/>
              <a:t>ali</a:t>
            </a:r>
            <a:r>
              <a:rPr lang="en-GB"/>
              <a:t> </a:t>
            </a:r>
            <a:r>
              <a:rPr lang="en-GB" err="1"/>
              <a:t>manj</a:t>
            </a:r>
            <a:r>
              <a:rPr lang="en-GB"/>
              <a:t> </a:t>
            </a:r>
            <a:r>
              <a:rPr lang="en-GB" err="1"/>
              <a:t>kompleksna</a:t>
            </a:r>
            <a:r>
              <a:rPr lang="en-GB"/>
              <a:t> </a:t>
            </a:r>
            <a:r>
              <a:rPr lang="en-GB" err="1"/>
              <a:t>kodiranja</a:t>
            </a:r>
            <a:r>
              <a:rPr lang="en-GB"/>
              <a:t> </a:t>
            </a:r>
            <a:r>
              <a:rPr lang="en-GB" err="1"/>
              <a:t>strukture</a:t>
            </a:r>
            <a:r>
              <a:rPr lang="en-GB"/>
              <a:t> in </a:t>
            </a:r>
            <a:r>
              <a:rPr lang="en-GB" err="1"/>
              <a:t>pomena</a:t>
            </a:r>
            <a:r>
              <a:rPr lang="en-GB"/>
              <a:t> </a:t>
            </a:r>
            <a:r>
              <a:rPr lang="en-GB" err="1"/>
              <a:t>besedil</a:t>
            </a:r>
            <a:r>
              <a:rPr lang="en-GB"/>
              <a:t>.</a:t>
            </a:r>
          </a:p>
          <a:p>
            <a:pPr marL="0" indent="0">
              <a:spcBef>
                <a:spcPts val="1600"/>
              </a:spcBef>
              <a:buNone/>
            </a:pPr>
            <a:r>
              <a:rPr lang="en-GB"/>
              <a:t>Primer: </a:t>
            </a:r>
            <a:r>
              <a:rPr lang="en-GB" err="1"/>
              <a:t>Slovenski</a:t>
            </a:r>
            <a:r>
              <a:rPr lang="en-GB"/>
              <a:t> </a:t>
            </a:r>
            <a:r>
              <a:rPr lang="en-GB" err="1"/>
              <a:t>parlamentarni</a:t>
            </a:r>
            <a:r>
              <a:rPr lang="en-GB"/>
              <a:t> </a:t>
            </a:r>
            <a:r>
              <a:rPr lang="en-GB" err="1"/>
              <a:t>korpus</a:t>
            </a:r>
            <a:r>
              <a:rPr lang="en-GB"/>
              <a:t>, </a:t>
            </a:r>
            <a:r>
              <a:rPr lang="en-GB" err="1"/>
              <a:t>zadnja</a:t>
            </a:r>
            <a:r>
              <a:rPr lang="en-GB"/>
              <a:t> </a:t>
            </a:r>
            <a:r>
              <a:rPr lang="en-GB" err="1"/>
              <a:t>verzija</a:t>
            </a:r>
            <a:r>
              <a:rPr lang="en-GB"/>
              <a:t> </a:t>
            </a:r>
            <a:r>
              <a:rPr lang="en-GB" err="1"/>
              <a:t>siParl</a:t>
            </a:r>
            <a:r>
              <a:rPr lang="en-GB"/>
              <a:t> 4.0 </a:t>
            </a:r>
            <a:r>
              <a:rPr lang="en-GB" err="1"/>
              <a:t>vsebuje</a:t>
            </a:r>
            <a:r>
              <a:rPr lang="en-GB"/>
              <a:t> </a:t>
            </a:r>
            <a:r>
              <a:rPr lang="en-GB" err="1"/>
              <a:t>parlamentarne</a:t>
            </a:r>
            <a:r>
              <a:rPr lang="en-GB"/>
              <a:t> </a:t>
            </a:r>
            <a:r>
              <a:rPr lang="en-GB" err="1"/>
              <a:t>govore</a:t>
            </a:r>
            <a:r>
              <a:rPr lang="en-GB"/>
              <a:t> od 1990 do 2022 in </a:t>
            </a:r>
            <a:r>
              <a:rPr lang="en-GB" err="1"/>
              <a:t>vsebuje</a:t>
            </a:r>
            <a:r>
              <a:rPr lang="en-GB"/>
              <a:t> 13.233 </a:t>
            </a:r>
            <a:r>
              <a:rPr lang="en-GB" err="1"/>
              <a:t>besedil</a:t>
            </a:r>
            <a:r>
              <a:rPr lang="en-GB"/>
              <a:t> in  239 </a:t>
            </a:r>
            <a:r>
              <a:rPr lang="en-GB" err="1"/>
              <a:t>milijonov</a:t>
            </a:r>
            <a:r>
              <a:rPr lang="en-GB"/>
              <a:t> </a:t>
            </a:r>
            <a:r>
              <a:rPr lang="en-GB" err="1"/>
              <a:t>besed</a:t>
            </a:r>
            <a:r>
              <a:rPr lang="en-GB"/>
              <a:t>.</a:t>
            </a:r>
            <a:endParaRPr/>
          </a:p>
          <a:p>
            <a:pPr marL="0" indent="0">
              <a:spcBef>
                <a:spcPts val="1600"/>
              </a:spcBef>
              <a:buNone/>
            </a:pPr>
            <a:r>
              <a:rPr lang="en-GB" err="1"/>
              <a:t>Omogočanje</a:t>
            </a:r>
            <a:r>
              <a:rPr lang="en-GB"/>
              <a:t> (</a:t>
            </a:r>
            <a:r>
              <a:rPr lang="en-GB" err="1"/>
              <a:t>prostega</a:t>
            </a:r>
            <a:r>
              <a:rPr lang="en-GB"/>
              <a:t>) </a:t>
            </a:r>
            <a:r>
              <a:rPr lang="en-GB" err="1"/>
              <a:t>dostopa</a:t>
            </a:r>
            <a:r>
              <a:rPr lang="en-GB"/>
              <a:t> do </a:t>
            </a:r>
            <a:r>
              <a:rPr lang="en-GB" err="1"/>
              <a:t>podatkov</a:t>
            </a:r>
            <a:r>
              <a:rPr lang="en-GB"/>
              <a:t> </a:t>
            </a:r>
            <a:r>
              <a:rPr lang="en-GB" err="1"/>
              <a:t>iz</a:t>
            </a:r>
            <a:r>
              <a:rPr lang="en-GB"/>
              <a:t> </a:t>
            </a:r>
            <a:r>
              <a:rPr lang="en-GB" err="1"/>
              <a:t>teh</a:t>
            </a:r>
            <a:r>
              <a:rPr lang="en-GB"/>
              <a:t> </a:t>
            </a:r>
            <a:r>
              <a:rPr lang="en-GB" err="1"/>
              <a:t>znanstvenih</a:t>
            </a:r>
            <a:r>
              <a:rPr lang="en-GB"/>
              <a:t> </a:t>
            </a:r>
            <a:r>
              <a:rPr lang="en-GB" err="1"/>
              <a:t>zbirk</a:t>
            </a:r>
            <a:r>
              <a:rPr lang="en-GB"/>
              <a:t> se </a:t>
            </a:r>
            <a:r>
              <a:rPr lang="en-GB" err="1"/>
              <a:t>lahko</a:t>
            </a:r>
            <a:r>
              <a:rPr lang="en-GB"/>
              <a:t> </a:t>
            </a:r>
            <a:r>
              <a:rPr lang="en-GB" err="1"/>
              <a:t>izvaja</a:t>
            </a:r>
            <a:r>
              <a:rPr lang="en-GB"/>
              <a:t> </a:t>
            </a:r>
            <a:r>
              <a:rPr lang="en-GB" err="1"/>
              <a:t>preko</a:t>
            </a:r>
            <a:r>
              <a:rPr lang="en-GB"/>
              <a:t> GitHub in GitLab </a:t>
            </a:r>
            <a:r>
              <a:rPr lang="en-GB" err="1"/>
              <a:t>repozitorijev</a:t>
            </a:r>
            <a:r>
              <a:rPr lang="en-GB"/>
              <a:t> </a:t>
            </a:r>
            <a:r>
              <a:rPr lang="en-GB" err="1"/>
              <a:t>Centra</a:t>
            </a:r>
            <a:r>
              <a:rPr lang="en-GB"/>
              <a:t> za </a:t>
            </a:r>
            <a:r>
              <a:rPr lang="en-GB" err="1"/>
              <a:t>digitalne</a:t>
            </a:r>
            <a:r>
              <a:rPr lang="en-GB"/>
              <a:t> </a:t>
            </a:r>
            <a:r>
              <a:rPr lang="en-GB" err="1"/>
              <a:t>izdaje</a:t>
            </a:r>
            <a:r>
              <a:rPr lang="en-GB"/>
              <a:t> (DP7) in </a:t>
            </a:r>
            <a:r>
              <a:rPr lang="en-GB" err="1"/>
              <a:t>repozitorija</a:t>
            </a:r>
            <a:r>
              <a:rPr lang="en-GB"/>
              <a:t> CLARIN.SI. </a:t>
            </a:r>
            <a:endParaRPr/>
          </a:p>
        </p:txBody>
      </p:sp>
      <p:sp>
        <p:nvSpPr>
          <p:cNvPr id="503" name="Google Shape;503;p74"/>
          <p:cNvSpPr txBox="1">
            <a:spLocks noGrp="1"/>
          </p:cNvSpPr>
          <p:nvPr>
            <p:ph type="body" idx="2"/>
          </p:nvPr>
        </p:nvSpPr>
        <p:spPr>
          <a:xfrm>
            <a:off x="6443200" y="1536633"/>
            <a:ext cx="5333200" cy="4555200"/>
          </a:xfrm>
          <a:prstGeom prst="rect">
            <a:avLst/>
          </a:prstGeom>
        </p:spPr>
        <p:txBody>
          <a:bodyPr spcFirstLastPara="1" vert="horz" wrap="square" lIns="121900" tIns="121900" rIns="121900" bIns="121900" anchor="t" anchorCtr="0" compatLnSpc="1">
            <a:normAutofit/>
          </a:bodyPr>
          <a:lstStyle/>
          <a:p>
            <a:pPr marL="0" indent="0">
              <a:spcAft>
                <a:spcPts val="1600"/>
              </a:spcAft>
              <a:buNone/>
            </a:pPr>
            <a:endParaRPr/>
          </a:p>
        </p:txBody>
      </p:sp>
      <p:pic>
        <p:nvPicPr>
          <p:cNvPr id="3" name="Picture 2">
            <a:extLst>
              <a:ext uri="{FF2B5EF4-FFF2-40B4-BE49-F238E27FC236}">
                <a16:creationId xmlns:a16="http://schemas.microsoft.com/office/drawing/2014/main" id="{8A11057A-BAD2-3949-9D7F-62A50FB97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664" y="-164123"/>
            <a:ext cx="6144271" cy="6858000"/>
          </a:xfrm>
          <a:prstGeom prst="rect">
            <a:avLst/>
          </a:prstGeom>
        </p:spPr>
      </p:pic>
    </p:spTree>
    <p:extLst>
      <p:ext uri="{BB962C8B-B14F-4D97-AF65-F5344CB8AC3E}">
        <p14:creationId xmlns:p14="http://schemas.microsoft.com/office/powerpoint/2010/main" val="347307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anchor="t" anchorCtr="0" compatLnSpc="1">
            <a:normAutofit/>
          </a:bodyPr>
          <a:lstStyle/>
          <a:p>
            <a:r>
              <a:rPr lang="en-US" sz="3600" b="1"/>
              <a:t>Center za </a:t>
            </a:r>
            <a:r>
              <a:rPr lang="en-US" sz="3600" b="1" err="1"/>
              <a:t>strukturirane</a:t>
            </a:r>
            <a:r>
              <a:rPr lang="en-US" sz="3600" b="1"/>
              <a:t> </a:t>
            </a:r>
            <a:r>
              <a:rPr lang="en-US" sz="3600" b="1" err="1"/>
              <a:t>podatke</a:t>
            </a:r>
            <a:endParaRPr sz="3600" b="1"/>
          </a:p>
        </p:txBody>
      </p:sp>
      <p:sp>
        <p:nvSpPr>
          <p:cNvPr id="510" name="Google Shape;510;p7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anchor="t" anchorCtr="0" compatLnSpc="1">
            <a:normAutofit/>
          </a:bodyPr>
          <a:lstStyle/>
          <a:p>
            <a:pPr marL="0" indent="0">
              <a:buNone/>
            </a:pPr>
            <a:r>
              <a:rPr lang="en-GB" err="1"/>
              <a:t>Zbiranje</a:t>
            </a:r>
            <a:r>
              <a:rPr lang="en-GB"/>
              <a:t>, </a:t>
            </a:r>
            <a:r>
              <a:rPr lang="en-GB" err="1"/>
              <a:t>urejanje</a:t>
            </a:r>
            <a:r>
              <a:rPr lang="en-GB"/>
              <a:t>, </a:t>
            </a:r>
            <a:r>
              <a:rPr lang="en-GB" err="1"/>
              <a:t>analiza</a:t>
            </a:r>
            <a:r>
              <a:rPr lang="en-GB"/>
              <a:t> in </a:t>
            </a:r>
            <a:r>
              <a:rPr lang="en-GB" err="1"/>
              <a:t>vnašanje</a:t>
            </a:r>
            <a:r>
              <a:rPr lang="en-GB"/>
              <a:t> </a:t>
            </a:r>
            <a:r>
              <a:rPr lang="en-GB" err="1"/>
              <a:t>strukturiranih</a:t>
            </a:r>
            <a:r>
              <a:rPr lang="en-GB"/>
              <a:t> </a:t>
            </a:r>
            <a:r>
              <a:rPr lang="en-GB" err="1"/>
              <a:t>podatkov</a:t>
            </a:r>
            <a:r>
              <a:rPr lang="en-GB"/>
              <a:t> v </a:t>
            </a:r>
            <a:r>
              <a:rPr lang="en-GB" err="1"/>
              <a:t>relacijske</a:t>
            </a:r>
            <a:r>
              <a:rPr lang="en-GB"/>
              <a:t> </a:t>
            </a:r>
            <a:r>
              <a:rPr lang="en-GB" err="1"/>
              <a:t>baze</a:t>
            </a:r>
            <a:r>
              <a:rPr lang="en-GB"/>
              <a:t> </a:t>
            </a:r>
            <a:r>
              <a:rPr lang="en-GB" err="1"/>
              <a:t>podatkov</a:t>
            </a:r>
            <a:r>
              <a:rPr lang="en-GB"/>
              <a:t>. </a:t>
            </a:r>
            <a:r>
              <a:rPr lang="en-GB" err="1"/>
              <a:t>Pomembnejše</a:t>
            </a:r>
            <a:r>
              <a:rPr lang="en-GB"/>
              <a:t> </a:t>
            </a:r>
            <a:r>
              <a:rPr lang="en-GB" err="1"/>
              <a:t>zbirke</a:t>
            </a:r>
            <a:r>
              <a:rPr lang="en-GB"/>
              <a:t>: </a:t>
            </a:r>
            <a:endParaRPr/>
          </a:p>
          <a:p>
            <a:pPr marL="457200" indent="-457200">
              <a:spcBef>
                <a:spcPts val="1600"/>
              </a:spcBef>
            </a:pPr>
            <a:r>
              <a:rPr lang="en-US" err="1"/>
              <a:t>Historični</a:t>
            </a:r>
            <a:r>
              <a:rPr lang="en-US"/>
              <a:t> </a:t>
            </a:r>
            <a:r>
              <a:rPr lang="en-US" err="1"/>
              <a:t>popisi</a:t>
            </a:r>
            <a:r>
              <a:rPr lang="en-US"/>
              <a:t> </a:t>
            </a:r>
            <a:r>
              <a:rPr lang="en-US" err="1"/>
              <a:t>prebivalstva</a:t>
            </a:r>
            <a:r>
              <a:rPr lang="en-US"/>
              <a:t> </a:t>
            </a:r>
            <a:r>
              <a:rPr lang="en-US" err="1"/>
              <a:t>Slovenije</a:t>
            </a:r>
            <a:r>
              <a:rPr lang="en-US"/>
              <a:t> (26 </a:t>
            </a:r>
            <a:r>
              <a:rPr lang="en-US" err="1"/>
              <a:t>popisov</a:t>
            </a:r>
            <a:r>
              <a:rPr lang="en-US"/>
              <a:t>, 44.000 </a:t>
            </a:r>
            <a:r>
              <a:rPr lang="en-US" err="1"/>
              <a:t>enot</a:t>
            </a:r>
            <a:r>
              <a:rPr lang="en-US"/>
              <a:t>, 304.751 </a:t>
            </a:r>
            <a:r>
              <a:rPr lang="en-US" err="1"/>
              <a:t>oseb</a:t>
            </a:r>
            <a:r>
              <a:rPr lang="en-US"/>
              <a:t>)</a:t>
            </a:r>
          </a:p>
          <a:p>
            <a:pPr marL="457200" indent="-457200">
              <a:spcBef>
                <a:spcPts val="1600"/>
              </a:spcBef>
            </a:pPr>
            <a:r>
              <a:rPr lang="en-US" err="1"/>
              <a:t>Smrtne</a:t>
            </a:r>
            <a:r>
              <a:rPr lang="en-US"/>
              <a:t> </a:t>
            </a:r>
            <a:r>
              <a:rPr lang="en-US" err="1"/>
              <a:t>žrtve</a:t>
            </a:r>
            <a:r>
              <a:rPr lang="en-US"/>
              <a:t> 1. </a:t>
            </a:r>
            <a:r>
              <a:rPr lang="en-US" err="1"/>
              <a:t>svetovne</a:t>
            </a:r>
            <a:r>
              <a:rPr lang="en-US"/>
              <a:t> </a:t>
            </a:r>
            <a:r>
              <a:rPr lang="en-US" err="1"/>
              <a:t>vojne</a:t>
            </a:r>
            <a:r>
              <a:rPr lang="en-US"/>
              <a:t> </a:t>
            </a:r>
            <a:r>
              <a:rPr lang="en-US" err="1"/>
              <a:t>na</a:t>
            </a:r>
            <a:r>
              <a:rPr lang="en-US"/>
              <a:t> </a:t>
            </a:r>
            <a:r>
              <a:rPr lang="en-US" err="1"/>
              <a:t>Slovenskem</a:t>
            </a:r>
            <a:r>
              <a:rPr lang="en-US"/>
              <a:t> (33,309 </a:t>
            </a:r>
            <a:r>
              <a:rPr lang="en-US" err="1"/>
              <a:t>oseb</a:t>
            </a:r>
            <a:r>
              <a:rPr lang="en-US"/>
              <a:t>), </a:t>
            </a:r>
            <a:r>
              <a:rPr lang="en-GB">
                <a:hlinkClick r:id="rId3"/>
              </a:rPr>
              <a:t>https://zv1.sistory.si/</a:t>
            </a:r>
            <a:r>
              <a:rPr lang="en-GB"/>
              <a:t> </a:t>
            </a:r>
            <a:endParaRPr lang="en-US"/>
          </a:p>
          <a:p>
            <a:pPr marL="457200" indent="-457200">
              <a:spcBef>
                <a:spcPts val="1600"/>
              </a:spcBef>
            </a:pPr>
            <a:r>
              <a:rPr lang="en-US" err="1"/>
              <a:t>Smrtne</a:t>
            </a:r>
            <a:r>
              <a:rPr lang="en-US"/>
              <a:t> </a:t>
            </a:r>
            <a:r>
              <a:rPr lang="en-US" err="1"/>
              <a:t>žrtve</a:t>
            </a:r>
            <a:r>
              <a:rPr lang="en-US"/>
              <a:t> 2. </a:t>
            </a:r>
            <a:r>
              <a:rPr lang="en-US" err="1"/>
              <a:t>svetovne</a:t>
            </a:r>
            <a:r>
              <a:rPr lang="en-US"/>
              <a:t> </a:t>
            </a:r>
            <a:r>
              <a:rPr lang="en-US" err="1"/>
              <a:t>vojne</a:t>
            </a:r>
            <a:r>
              <a:rPr lang="en-US"/>
              <a:t> </a:t>
            </a:r>
            <a:r>
              <a:rPr lang="en-US" err="1"/>
              <a:t>na</a:t>
            </a:r>
            <a:r>
              <a:rPr lang="en-US"/>
              <a:t> </a:t>
            </a:r>
            <a:r>
              <a:rPr lang="en-US" err="1"/>
              <a:t>Slovenskem</a:t>
            </a:r>
            <a:r>
              <a:rPr lang="en-US"/>
              <a:t> (100.015 </a:t>
            </a:r>
            <a:r>
              <a:rPr lang="en-US" err="1"/>
              <a:t>oseb</a:t>
            </a:r>
            <a:r>
              <a:rPr lang="en-US"/>
              <a:t>), </a:t>
            </a:r>
            <a:r>
              <a:rPr lang="en-GB">
                <a:hlinkClick r:id="rId4"/>
              </a:rPr>
              <a:t>https://zv2.sistory.si/</a:t>
            </a:r>
            <a:r>
              <a:rPr lang="en-GB"/>
              <a:t> </a:t>
            </a:r>
            <a:endParaRPr lang="en-US"/>
          </a:p>
        </p:txBody>
      </p:sp>
    </p:spTree>
    <p:extLst>
      <p:ext uri="{BB962C8B-B14F-4D97-AF65-F5344CB8AC3E}">
        <p14:creationId xmlns:p14="http://schemas.microsoft.com/office/powerpoint/2010/main" val="369006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anchor="t" anchorCtr="0" compatLnSpc="1">
            <a:normAutofit/>
          </a:bodyPr>
          <a:lstStyle/>
          <a:p>
            <a:r>
              <a:rPr lang="en-US" sz="3600" b="1"/>
              <a:t>Center za </a:t>
            </a:r>
            <a:r>
              <a:rPr lang="en-US" sz="3600" b="1" err="1"/>
              <a:t>digitalne</a:t>
            </a:r>
            <a:r>
              <a:rPr lang="en-US" sz="3600" b="1"/>
              <a:t> </a:t>
            </a:r>
            <a:r>
              <a:rPr lang="en-US" sz="3600" b="1" err="1"/>
              <a:t>izdaje</a:t>
            </a:r>
            <a:endParaRPr sz="3600" b="1"/>
          </a:p>
        </p:txBody>
      </p:sp>
      <p:sp>
        <p:nvSpPr>
          <p:cNvPr id="537" name="Google Shape;537;p79"/>
          <p:cNvSpPr txBox="1">
            <a:spLocks noGrp="1"/>
          </p:cNvSpPr>
          <p:nvPr>
            <p:ph type="body" idx="1"/>
          </p:nvPr>
        </p:nvSpPr>
        <p:spPr>
          <a:xfrm>
            <a:off x="415600" y="1536633"/>
            <a:ext cx="3079600" cy="4555200"/>
          </a:xfrm>
          <a:prstGeom prst="rect">
            <a:avLst/>
          </a:prstGeom>
        </p:spPr>
        <p:txBody>
          <a:bodyPr spcFirstLastPara="1" vert="horz" wrap="square" lIns="121900" tIns="121900" rIns="121900" bIns="121900" anchor="t" anchorCtr="0" compatLnSpc="1">
            <a:normAutofit/>
          </a:bodyPr>
          <a:lstStyle/>
          <a:p>
            <a:pPr marL="0" indent="0">
              <a:buNone/>
            </a:pPr>
            <a:r>
              <a:rPr lang="en-GB" err="1"/>
              <a:t>Dodatno</a:t>
            </a:r>
            <a:r>
              <a:rPr lang="en-GB"/>
              <a:t> </a:t>
            </a:r>
            <a:r>
              <a:rPr lang="en-GB" err="1"/>
              <a:t>kodiranje</a:t>
            </a:r>
            <a:r>
              <a:rPr lang="en-GB"/>
              <a:t>,  </a:t>
            </a:r>
            <a:r>
              <a:rPr lang="en-GB" err="1"/>
              <a:t>urejanje</a:t>
            </a:r>
            <a:r>
              <a:rPr lang="en-GB"/>
              <a:t>,  </a:t>
            </a:r>
            <a:r>
              <a:rPr lang="en-GB" err="1"/>
              <a:t>izdelava</a:t>
            </a:r>
            <a:r>
              <a:rPr lang="en-GB"/>
              <a:t>,  </a:t>
            </a:r>
            <a:r>
              <a:rPr lang="en-GB" err="1"/>
              <a:t>pretvorba</a:t>
            </a:r>
            <a:r>
              <a:rPr lang="en-GB"/>
              <a:t>  in </a:t>
            </a:r>
            <a:r>
              <a:rPr lang="en-GB" err="1"/>
              <a:t>objava</a:t>
            </a:r>
            <a:r>
              <a:rPr lang="en-GB"/>
              <a:t> </a:t>
            </a:r>
            <a:r>
              <a:rPr lang="en-GB" err="1"/>
              <a:t>elektronskih</a:t>
            </a:r>
            <a:r>
              <a:rPr lang="en-GB"/>
              <a:t> </a:t>
            </a:r>
            <a:r>
              <a:rPr lang="en-GB" err="1"/>
              <a:t>publikacij</a:t>
            </a:r>
            <a:r>
              <a:rPr lang="en-GB"/>
              <a:t> in </a:t>
            </a:r>
            <a:r>
              <a:rPr lang="en-GB" err="1"/>
              <a:t>digitalnih</a:t>
            </a:r>
            <a:r>
              <a:rPr lang="en-GB"/>
              <a:t> </a:t>
            </a:r>
            <a:r>
              <a:rPr lang="en-GB" err="1"/>
              <a:t>znanstvenih</a:t>
            </a:r>
            <a:r>
              <a:rPr lang="en-GB"/>
              <a:t> </a:t>
            </a:r>
            <a:r>
              <a:rPr lang="en-GB" err="1"/>
              <a:t>izdaj</a:t>
            </a:r>
            <a:r>
              <a:rPr lang="en-GB"/>
              <a:t>: TEI XML, XSLT, XHTML, JS, Git.</a:t>
            </a:r>
            <a:endParaRPr/>
          </a:p>
          <a:p>
            <a:pPr marL="0" indent="0">
              <a:spcBef>
                <a:spcPts val="1600"/>
              </a:spcBef>
              <a:spcAft>
                <a:spcPts val="1600"/>
              </a:spcAft>
              <a:buNone/>
            </a:pPr>
            <a:endParaRPr/>
          </a:p>
        </p:txBody>
      </p:sp>
      <p:pic>
        <p:nvPicPr>
          <p:cNvPr id="538" name="Google Shape;538;p79"/>
          <p:cNvPicPr preferRelativeResize="0"/>
          <p:nvPr/>
        </p:nvPicPr>
        <p:blipFill>
          <a:blip r:embed="rId3">
            <a:alphaModFix/>
          </a:blip>
          <a:stretch>
            <a:fillRect/>
          </a:stretch>
        </p:blipFill>
        <p:spPr>
          <a:xfrm>
            <a:off x="3777334" y="1356967"/>
            <a:ext cx="8270533" cy="5112568"/>
          </a:xfrm>
          <a:prstGeom prst="rect">
            <a:avLst/>
          </a:prstGeom>
          <a:noFill/>
          <a:ln>
            <a:noFill/>
          </a:ln>
        </p:spPr>
      </p:pic>
    </p:spTree>
    <p:extLst>
      <p:ext uri="{BB962C8B-B14F-4D97-AF65-F5344CB8AC3E}">
        <p14:creationId xmlns:p14="http://schemas.microsoft.com/office/powerpoint/2010/main" val="1259684632"/>
      </p:ext>
    </p:extLst>
  </p:cSld>
  <p:clrMapOvr>
    <a:masterClrMapping/>
  </p:clrMapOvr>
</p:sld>
</file>

<file path=ppt/theme/theme1.xml><?xml version="1.0" encoding="utf-8"?>
<a:theme xmlns:a="http://schemas.openxmlformats.org/drawingml/2006/main" name="UM.SI">
  <a:themeElements>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A82E2CA47AA94CB13567BDB0B5A884" ma:contentTypeVersion="13" ma:contentTypeDescription="Ustvari nov dokument." ma:contentTypeScope="" ma:versionID="0ffa5582b7396613ed221fa79d3bb389">
  <xsd:schema xmlns:xsd="http://www.w3.org/2001/XMLSchema" xmlns:xs="http://www.w3.org/2001/XMLSchema" xmlns:p="http://schemas.microsoft.com/office/2006/metadata/properties" xmlns:ns2="553e0df8-ac04-4039-9945-4399ce6bede5" xmlns:ns3="8545f75d-cd49-4a99-b9f1-389848620f0b" targetNamespace="http://schemas.microsoft.com/office/2006/metadata/properties" ma:root="true" ma:fieldsID="79b3375b03a67819a58bfff7de11f7c9" ns2:_="" ns3:_="">
    <xsd:import namespace="553e0df8-ac04-4039-9945-4399ce6bede5"/>
    <xsd:import namespace="8545f75d-cd49-4a99-b9f1-389848620f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e0df8-ac04-4039-9945-4399ce6be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314c371a-e1e1-4790-b7b3-e586cefac3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545f75d-cd49-4a99-b9f1-389848620f0b" elementFormDefault="qualified">
    <xsd:import namespace="http://schemas.microsoft.com/office/2006/documentManagement/types"/>
    <xsd:import namespace="http://schemas.microsoft.com/office/infopath/2007/PartnerControls"/>
    <xsd:element name="SharedWithUsers" ma:index="10"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V skupni rabi s podrobnostmi" ma:internalName="SharedWithDetails" ma:readOnly="true">
      <xsd:simpleType>
        <xsd:restriction base="dms:Note">
          <xsd:maxLength value="255"/>
        </xsd:restriction>
      </xsd:simpleType>
    </xsd:element>
    <xsd:element name="TaxCatchAll" ma:index="14" nillable="true" ma:displayName="Taxonomy Catch All Column" ma:hidden="true" ma:list="{8adc9c73-dd3e-4cd7-b758-824e5bca48f2}" ma:internalName="TaxCatchAll" ma:showField="CatchAllData" ma:web="8545f75d-cd49-4a99-b9f1-389848620f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45f75d-cd49-4a99-b9f1-389848620f0b" xsi:nil="true"/>
    <lcf76f155ced4ddcb4097134ff3c332f xmlns="553e0df8-ac04-4039-9945-4399ce6bede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2DA6B6-2262-40F8-9659-AC7CE1E66DE4}">
  <ds:schemaRefs>
    <ds:schemaRef ds:uri="553e0df8-ac04-4039-9945-4399ce6bede5"/>
    <ds:schemaRef ds:uri="8545f75d-cd49-4a99-b9f1-389848620f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BBC1BA6-2D80-4AC6-A818-9ABD7F861742}">
  <ds:schemaRefs>
    <ds:schemaRef ds:uri="http://schemas.microsoft.com/sharepoint/v3/contenttype/forms"/>
  </ds:schemaRefs>
</ds:datastoreItem>
</file>

<file path=customXml/itemProps3.xml><?xml version="1.0" encoding="utf-8"?>
<ds:datastoreItem xmlns:ds="http://schemas.openxmlformats.org/officeDocument/2006/customXml" ds:itemID="{102B07F2-BEC1-46B4-A8C3-EE7D45BA1748}">
  <ds:schemaRefs>
    <ds:schemaRef ds:uri="553e0df8-ac04-4039-9945-4399ce6bede5"/>
    <ds:schemaRef ds:uri="8545f75d-cd49-4a99-b9f1-389848620f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TotalTime>
  <Words>1144</Words>
  <Application>Microsoft Office PowerPoint</Application>
  <PresentationFormat>Širokozaslonsko</PresentationFormat>
  <Paragraphs>83</Paragraphs>
  <Slides>16</Slides>
  <Notes>13</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16</vt:i4>
      </vt:variant>
    </vt:vector>
  </HeadingPairs>
  <TitlesOfParts>
    <vt:vector size="23" baseType="lpstr">
      <vt:lpstr>Arial</vt:lpstr>
      <vt:lpstr>Calibri</vt:lpstr>
      <vt:lpstr>Calibri Light</vt:lpstr>
      <vt:lpstr>Tahoma</vt:lpstr>
      <vt:lpstr>Wingdings</vt:lpstr>
      <vt:lpstr>UM.SI</vt:lpstr>
      <vt:lpstr>Officeova tema</vt:lpstr>
      <vt:lpstr>PowerPointova predstavitev</vt:lpstr>
      <vt:lpstr>Raziskovalna infrastruktura </vt:lpstr>
      <vt:lpstr>Raziskovalni proces </vt:lpstr>
      <vt:lpstr>Center za računalniško infrastrukturo</vt:lpstr>
      <vt:lpstr>Center za digitalizacijo</vt:lpstr>
      <vt:lpstr>Center za nestrukturirane podatke</vt:lpstr>
      <vt:lpstr>Center za delno strukturirane podatke</vt:lpstr>
      <vt:lpstr>Center za strukturirane podatke</vt:lpstr>
      <vt:lpstr>Center za digitalne izdaje</vt:lpstr>
      <vt:lpstr>Center za založniško dejavnost</vt:lpstr>
      <vt:lpstr>Center za digitalno hrambo in dostop</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dogodka: Izvajalec: Datum in ura: Lokacija:</dc:title>
  <dc:creator>Mihaela Dovečar</dc:creator>
  <cp:lastModifiedBy>Zala</cp:lastModifiedBy>
  <cp:revision>3</cp:revision>
  <dcterms:created xsi:type="dcterms:W3CDTF">2023-04-05T09:30:42Z</dcterms:created>
  <dcterms:modified xsi:type="dcterms:W3CDTF">2025-02-28T07:34:29Z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0x01010011A82E2CA47AA94CB13567BDB0B5A884</vt:lpwstr>
  </property>
</Properties>
</file>