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+rLuRFEvyEIdSHKeAv1Zc9pp8N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na Vipavc Brva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041E6-9908-97B1-912B-0E5D628D8158}" v="1" dt="2024-10-16T11:38:02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0-15T20:25:14.003" idx="1">
    <p:pos x="6000" y="0"/>
    <p:text>@turbo.zelvica@gmail.com
_Assigned to turbo.zelvica@gmail.com_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commentPostId="AAABXdSPS8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aab1872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2faab1872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44b39194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2a44b39194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44b39194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2a44b39194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44b3919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a44b3919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44b3919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2a44b3919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44b39194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2a44b39194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44b39194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2a44b39194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44b39194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2a44b39194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44b39194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2a44b39194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44b39194f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2a44b39194f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aab18724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faab18724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44b39194f_5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g2a44b39194f_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44b39194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g2a44b39194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a44b39194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g2a44b39194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44b39194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2a44b39194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44b39194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2a44b39194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44b39194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a44b39194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44b39194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g2a44b39194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44b39194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g2a44b39194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44b39194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g2a44b39194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44b39194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2a44b39194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aab1872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2faab1872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b0a171a2e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30b0a171a2e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aab1872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2faab1872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aab1872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2faab1872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aab18724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2faab1872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aab1872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2faab1872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aab1872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2faab1872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6" y="1956596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TR/skos-reference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iiif.i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ocabularies.coar-repositories.org/" TargetMode="External"/><Relationship Id="rId5" Type="http://schemas.openxmlformats.org/officeDocument/2006/relationships/hyperlink" Target="https://github.com/duraspace/pcdm/" TargetMode="External"/><Relationship Id="rId10" Type="http://schemas.openxmlformats.org/officeDocument/2006/relationships/hyperlink" Target="http://xmlns.com/foaf/spec/" TargetMode="External"/><Relationship Id="rId4" Type="http://schemas.openxmlformats.org/officeDocument/2006/relationships/hyperlink" Target="http://purl.org/dc" TargetMode="External"/><Relationship Id="rId9" Type="http://schemas.openxmlformats.org/officeDocument/2006/relationships/hyperlink" Target="https://www.w3.org/ns/ld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names.org/ontology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ror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" TargetMode="External"/><Relationship Id="rId5" Type="http://schemas.openxmlformats.org/officeDocument/2006/relationships/hyperlink" Target="https://plus.cobiss.net/cobiss/si/sl/conor" TargetMode="External"/><Relationship Id="rId10" Type="http://schemas.openxmlformats.org/officeDocument/2006/relationships/hyperlink" Target="https://dd.eionet.europa.eu/" TargetMode="External"/><Relationship Id="rId4" Type="http://schemas.openxmlformats.org/officeDocument/2006/relationships/hyperlink" Target="https://viaf.org/" TargetMode="External"/><Relationship Id="rId9" Type="http://schemas.openxmlformats.org/officeDocument/2006/relationships/hyperlink" Target="https://www.isotc211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d.loc.gov/vocabulary/relators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op.europa.eu/en/web/eu-vocabularies/data-catalog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is-rs.si/sl/gradivo/sifranti/sif-frascati.asp" TargetMode="External"/><Relationship Id="rId5" Type="http://schemas.openxmlformats.org/officeDocument/2006/relationships/hyperlink" Target="https://www.getty.edu/research/tools/vocabularies/" TargetMode="External"/><Relationship Id="rId4" Type="http://schemas.openxmlformats.org/officeDocument/2006/relationships/hyperlink" Target="http://www.lexvo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dn.wildapricot.com/275082/resources/Documents/EventsUploads/Meetup%20events/2024-10-08-slides-MEETUP-OSuominen-Whats-New-in-Skosmos-3.pdf?version=1728596806000&amp;Policy=eyJTdGF0ZW1lbnQiOiBbeyJSZXNvdXJjZSI6Imh0dHBzOi8vY2RuLndpbGRhcHJpY290LmNvbS8yNzUwODIvcmVzb3VyY2VzL0RvY3VtZW50cy9FdmVudHNVcGxvYWRzL01lZXR1cCUyMGV2ZW50cy8yMDI0LTEwLTA4LXNsaWRlcy1NRUVUVVAtT1N1b21pbmVuLVdoYXRzLU5ldy1pbi1Ta29zbW9zLTMucGRmP3ZlcnNpb249MTcyODU5NjgwNjAwMCIsIkNvbmRpdGlvbiI6eyJEYXRlTGVzc1RoYW4iOnsiQVdTOkVwb2NoVGltZSI6MTcyOTAyMTgzOX0sIklwQWRkcmVzcyI6eyJBV1M6U291cmNlSXAiOiIwLjAuMC4wLzAifX19XX0_&amp;Signature=p51YmjOwc352wF3to-HWv8PX3947hsw-e1WTQOocS~PmCzbVJvgyo58SFJ8InS34vjyvlHHO3oAxhFf4RmRDbo08oaKmUH5xc-whpGB3hrPLKpn4ai9uFPAHultBkfiWeRZIraxl6JfV8J5nTwH8cH7uCpgXh-6FXsVHVDr2Yesv812-HQdhnxLc2xBXWrUy7uD06~Q~Q~2P-oZlc9QlO3n1vgEv-i6x1O5uvxb1ac11Oq-rQQ9Z0nmIq0taI6MKN65~m3uYYWf5X2ISgEO2-eH0fIn6wkciUC-g3zV0PUOJV6t9CmztdZkVUiPjlSRJ80Fl8qUYGGLHQQjDJyu1hQ__&amp;Key-Pair-Id=K27MGQSHTHAGG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cdn.wildapricot.com/275082/resources/Documents/EventsUploads/Meetup%20events/2024-10-08-slides-MEETUP-OSuominen-Whats-New-in-Skosmos-3.pdf?version=1728596806000&amp;Policy=eyJTdGF0ZW1lbnQiOiBbeyJSZXNvdXJjZSI6Imh0dHBzOi8vY2RuLndpbGRhcHJpY290LmNvbS8yNzUwODIvcmVzb3VyY2VzL0RvY3VtZW50cy9FdmVudHNVcGxvYWRzL01lZXR1cCUyMGV2ZW50cy8yMDI0LTEwLTA4LXNsaWRlcy1NRUVUVVAtT1N1b21pbmVuLVdoYXRzLU5ldy1pbi1Ta29zbW9zLTMucGRmP3ZlcnNpb249MTcyODU5NjgwNjAwMCIsIkNvbmRpdGlvbiI6eyJEYXRlTGVzc1RoYW4iOnsiQVdTOkVwb2NoVGltZSI6MTcyOTAyMTgzOX0sIklwQWRkcmVzcyI6eyJBV1M6U291cmNlSXAiOiIwLjAuMC4wLzAifX19XX0_&amp;Signature=p51YmjOwc352wF3to-HWv8PX3947hsw-e1WTQOocS~PmCzbVJvgyo58SFJ8InS34vjyvlHHO3oAxhFf4RmRDbo08oaKmUH5xc-whpGB3hrPLKpn4ai9uFPAHultBkfiWeRZIraxl6JfV8J5nTwH8cH7uCpgXh-6FXsVHVDr2Yesv812-HQdhnxLc2xBXWrUy7uD06~Q~Q~2P-oZlc9QlO3n1vgEv-i6x1O5uvxb1ac11Oq-rQQ9Z0nmIq0taI6MKN65~m3uYYWf5X2ISgEO2-eH0fIn6wkciUC-g3zV0PUOJV6t9CmztdZkVUiPjlSRJ80Fl8qUYGGLHQQjDJyu1hQ__&amp;Key-Pair-Id=K27MGQSHTHAGG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sauri.cessda.eu/elsst-5/en/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thesauri.cessda.eu/elsst-5/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thesauri.cessda.eu/elsst-5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thesauri.cessda.eu/elsst-5/e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thesauri.cessda.eu/elsst-5/e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doi.org/10.5281/zenodo.784942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semantics.gr/authorities/vocabularies/SSH-LCSH?language=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shopencloud.eu/news/workshop-notes-sshoc-requirements-vocabularies-and-vocabulary-management-platforms" TargetMode="Externa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sshopencloud.eu/news/workshop-notes-sshoc-requirements-vocabularies-and-vocabulary-management-platform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sshopencloud.eu/news/workshop-notes-sshoc-requirements-vocabularies-and-vocabulary-management-platform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doi.org/10.5281/zenodo.591348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t.linkeddata.es/" TargetMode="Externa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ocabs.sshopencloud.eu/browse/sshocterm/en/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imer.objekt/#knjig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718499" y="3090792"/>
            <a:ext cx="1186103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Andrej PANČUR, Inštitut za novejšo zgodovino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l-SI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Irena VIPAVC BRVAR, Arhiv družboslovnih podatkov, Fakulteta za družbene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l-SI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vede Univerze v Ljubljani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718500" y="350926"/>
            <a:ext cx="10755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sl-SI" sz="5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Geslovniki, ontologije in taksonomije v družboslovju in (digitalni) humanistiki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868" y="5425340"/>
            <a:ext cx="1041898" cy="3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88540A8-E2FD-4814-A625-34FB9EB18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962230"/>
            <a:ext cx="676715" cy="38408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B22EC1B-8160-47A2-83DC-8B31604B6589}"/>
              </a:ext>
            </a:extLst>
          </p:cNvPr>
          <p:cNvSpPr txBox="1"/>
          <p:nvPr/>
        </p:nvSpPr>
        <p:spPr>
          <a:xfrm>
            <a:off x="718499" y="4326436"/>
            <a:ext cx="892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Usposabljanje podatkovnih strokovnjakov, 14. – 17. 10.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aab18724f_0_0"/>
          <p:cNvSpPr txBox="1">
            <a:spLocks noGrp="1"/>
          </p:cNvSpPr>
          <p:nvPr>
            <p:ph type="body" idx="1"/>
          </p:nvPr>
        </p:nvSpPr>
        <p:spPr>
          <a:xfrm>
            <a:off x="470575" y="1496900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2200">
                <a:solidFill>
                  <a:schemeClr val="dk1"/>
                </a:solidFill>
              </a:rPr>
              <a:t>Usklajenost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2200">
                <a:solidFill>
                  <a:schemeClr val="dk1"/>
                </a:solidFill>
              </a:rPr>
              <a:t>Uporabnost v raziskovalnem procesu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2200">
                <a:solidFill>
                  <a:schemeClr val="dk1"/>
                </a:solidFill>
              </a:rPr>
              <a:t>Interoperabilnost  / najdljivost in filtriranje po ključnikih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142" name="Google Shape;142;g2faab18724f_0_0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Zakaj</a:t>
            </a:r>
            <a:endParaRPr sz="5000" b="1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44b39194f_0_34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Možnosti kreiranja - izzivi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48" name="Google Shape;148;g2a44b39194f_0_34"/>
          <p:cNvSpPr txBox="1">
            <a:spLocks noGrp="1"/>
          </p:cNvSpPr>
          <p:nvPr>
            <p:ph type="body" idx="1"/>
          </p:nvPr>
        </p:nvSpPr>
        <p:spPr>
          <a:xfrm>
            <a:off x="470575" y="1496900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2900">
                <a:solidFill>
                  <a:schemeClr val="dk1"/>
                </a:solidFill>
              </a:rPr>
              <a:t>Avtomatsko </a:t>
            </a: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2900">
                <a:solidFill>
                  <a:schemeClr val="dk1"/>
                </a:solidFill>
              </a:rPr>
              <a:t>Obdelave naravnega jezika</a:t>
            </a: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2900">
                <a:solidFill>
                  <a:schemeClr val="dk1"/>
                </a:solidFill>
              </a:rPr>
              <a:t>Večjezičnost</a:t>
            </a: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44b39194f_0_24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Podatkovni modeli, ontologije in taksonomije povezani z repozitoriji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54" name="Google Shape;154;g2a44b39194f_0_24"/>
          <p:cNvSpPr txBox="1">
            <a:spLocks noGrp="1"/>
          </p:cNvSpPr>
          <p:nvPr>
            <p:ph type="body" idx="1"/>
          </p:nvPr>
        </p:nvSpPr>
        <p:spPr>
          <a:xfrm>
            <a:off x="470575" y="1496900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700">
                <a:solidFill>
                  <a:schemeClr val="dk1"/>
                </a:solidFill>
              </a:rPr>
              <a:t>•</a:t>
            </a:r>
            <a:r>
              <a:rPr lang="sl-SI" sz="1700" i="1">
                <a:solidFill>
                  <a:schemeClr val="dk1"/>
                </a:solidFill>
              </a:rPr>
              <a:t>Doublin Core</a:t>
            </a:r>
            <a:r>
              <a:rPr lang="sl-SI" sz="1700">
                <a:solidFill>
                  <a:schemeClr val="dk1"/>
                </a:solidFill>
              </a:rPr>
              <a:t> (</a:t>
            </a:r>
            <a:r>
              <a:rPr lang="sl-SI" sz="1700" b="1">
                <a:solidFill>
                  <a:schemeClr val="dk1"/>
                </a:solidFill>
              </a:rPr>
              <a:t>DC</a:t>
            </a:r>
            <a:r>
              <a:rPr lang="sl-SI" sz="1700">
                <a:solidFill>
                  <a:schemeClr val="dk1"/>
                </a:solidFill>
              </a:rPr>
              <a:t>, Dublin, Ohio); skupnostna metapodatkovna shema, danes osnovna shema za opis objektov [</a:t>
            </a:r>
            <a:r>
              <a:rPr lang="sl-SI" sz="1700" u="sng">
                <a:solidFill>
                  <a:schemeClr val="hlink"/>
                </a:solidFill>
                <a:hlinkClick r:id="rId4"/>
              </a:rPr>
              <a:t>http://purl.org/dc</a:t>
            </a:r>
            <a:r>
              <a:rPr lang="sl-SI" sz="1700">
                <a:solidFill>
                  <a:schemeClr val="dk1"/>
                </a:solidFill>
              </a:rPr>
              <a:t>]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700">
                <a:solidFill>
                  <a:schemeClr val="dk1"/>
                </a:solidFill>
              </a:rPr>
              <a:t>•</a:t>
            </a:r>
            <a:r>
              <a:rPr lang="sl-SI" sz="1700" i="1">
                <a:solidFill>
                  <a:schemeClr val="dk1"/>
                </a:solidFill>
              </a:rPr>
              <a:t>Portland Common Data Model</a:t>
            </a:r>
            <a:r>
              <a:rPr lang="sl-SI" sz="1700">
                <a:solidFill>
                  <a:schemeClr val="dk1"/>
                </a:solidFill>
              </a:rPr>
              <a:t> (</a:t>
            </a:r>
            <a:r>
              <a:rPr lang="sl-SI" sz="1700" b="1">
                <a:solidFill>
                  <a:schemeClr val="dk1"/>
                </a:solidFill>
              </a:rPr>
              <a:t>PCDM</a:t>
            </a:r>
            <a:r>
              <a:rPr lang="sl-SI" sz="1700">
                <a:solidFill>
                  <a:schemeClr val="dk1"/>
                </a:solidFill>
              </a:rPr>
              <a:t>, Portland); model repozitorijskih objektov, ki omogoča interoperabilnost [</a:t>
            </a:r>
            <a:r>
              <a:rPr lang="sl-SI" sz="1700" u="sng">
                <a:solidFill>
                  <a:schemeClr val="hlink"/>
                </a:solidFill>
                <a:hlinkClick r:id="rId5"/>
              </a:rPr>
              <a:t>https://github.com/duraspace/pcdm/</a:t>
            </a:r>
            <a:r>
              <a:rPr lang="sl-SI" sz="1700">
                <a:solidFill>
                  <a:schemeClr val="dk1"/>
                </a:solidFill>
              </a:rPr>
              <a:t>]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700">
                <a:solidFill>
                  <a:schemeClr val="dk1"/>
                </a:solidFill>
              </a:rPr>
              <a:t>•</a:t>
            </a:r>
            <a:r>
              <a:rPr lang="sl-SI" sz="1700" i="1">
                <a:solidFill>
                  <a:schemeClr val="dk1"/>
                </a:solidFill>
              </a:rPr>
              <a:t>Confederation of open access repositories</a:t>
            </a:r>
            <a:r>
              <a:rPr lang="sl-SI" sz="1700">
                <a:solidFill>
                  <a:schemeClr val="dk1"/>
                </a:solidFill>
              </a:rPr>
              <a:t> (</a:t>
            </a:r>
            <a:r>
              <a:rPr lang="sl-SI" sz="1700" b="1">
                <a:solidFill>
                  <a:schemeClr val="dk1"/>
                </a:solidFill>
              </a:rPr>
              <a:t>COAR</a:t>
            </a:r>
            <a:r>
              <a:rPr lang="sl-SI" sz="1700">
                <a:solidFill>
                  <a:schemeClr val="dk1"/>
                </a:solidFill>
              </a:rPr>
              <a:t>): access rights, resource types, version types [</a:t>
            </a:r>
            <a:r>
              <a:rPr lang="sl-SI" sz="1700" u="sng">
                <a:solidFill>
                  <a:schemeClr val="hlink"/>
                </a:solidFill>
                <a:hlinkClick r:id="rId6"/>
              </a:rPr>
              <a:t>https://vocabularies.coar-repositories.org/</a:t>
            </a:r>
            <a:r>
              <a:rPr lang="sl-SI" sz="1700">
                <a:solidFill>
                  <a:schemeClr val="dk1"/>
                </a:solidFill>
              </a:rPr>
              <a:t>]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700">
                <a:solidFill>
                  <a:schemeClr val="dk1"/>
                </a:solidFill>
              </a:rPr>
              <a:t>•</a:t>
            </a:r>
            <a:r>
              <a:rPr lang="sl-SI" sz="1700" i="1">
                <a:solidFill>
                  <a:schemeClr val="dk1"/>
                </a:solidFill>
              </a:rPr>
              <a:t>International Image Interoperability Framework</a:t>
            </a:r>
            <a:r>
              <a:rPr lang="sl-SI" sz="1700">
                <a:solidFill>
                  <a:schemeClr val="dk1"/>
                </a:solidFill>
              </a:rPr>
              <a:t> (</a:t>
            </a:r>
            <a:r>
              <a:rPr lang="sl-SI" sz="1700" b="1">
                <a:solidFill>
                  <a:schemeClr val="dk1"/>
                </a:solidFill>
              </a:rPr>
              <a:t>IIIF</a:t>
            </a:r>
            <a:r>
              <a:rPr lang="sl-SI" sz="1700">
                <a:solidFill>
                  <a:schemeClr val="dk1"/>
                </a:solidFill>
              </a:rPr>
              <a:t>); sklop odprtih standardov in protokolov, ki institucijam omogočajo objavljanje visokokakovostnih digitalnih slik, povezanih metapodatkov in naprednih funkcionalnosti na spletu [</a:t>
            </a:r>
            <a:r>
              <a:rPr lang="sl-SI" sz="1700" u="sng">
                <a:solidFill>
                  <a:schemeClr val="hlink"/>
                </a:solidFill>
                <a:hlinkClick r:id="rId7"/>
              </a:rPr>
              <a:t>https://iiif.io/</a:t>
            </a:r>
            <a:r>
              <a:rPr lang="sl-SI" sz="1700">
                <a:solidFill>
                  <a:schemeClr val="dk1"/>
                </a:solidFill>
              </a:rPr>
              <a:t>]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700">
                <a:solidFill>
                  <a:schemeClr val="dk1"/>
                </a:solidFill>
              </a:rPr>
              <a:t>Včasih se uporabljajo tudi ontologije višjega reda, najpogosteje: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700">
                <a:solidFill>
                  <a:schemeClr val="dk1"/>
                </a:solidFill>
              </a:rPr>
              <a:t>•</a:t>
            </a:r>
            <a:r>
              <a:rPr lang="sl-SI" sz="1700" i="1">
                <a:solidFill>
                  <a:schemeClr val="dk1"/>
                </a:solidFill>
              </a:rPr>
              <a:t>Simple knowledge organization system</a:t>
            </a:r>
            <a:r>
              <a:rPr lang="sl-SI" sz="1700">
                <a:solidFill>
                  <a:schemeClr val="dk1"/>
                </a:solidFill>
              </a:rPr>
              <a:t> (</a:t>
            </a:r>
            <a:r>
              <a:rPr lang="sl-SI" sz="1700" b="1">
                <a:solidFill>
                  <a:schemeClr val="dk1"/>
                </a:solidFill>
              </a:rPr>
              <a:t>SKOS</a:t>
            </a:r>
            <a:r>
              <a:rPr lang="sl-SI" sz="1700">
                <a:solidFill>
                  <a:schemeClr val="dk1"/>
                </a:solidFill>
              </a:rPr>
              <a:t>, W3 konzorcij); standard za konceptualiziranje ontologij in taksonomij [</a:t>
            </a:r>
            <a:r>
              <a:rPr lang="sl-SI" sz="1700" u="sng">
                <a:solidFill>
                  <a:schemeClr val="hlink"/>
                </a:solidFill>
                <a:hlinkClick r:id="rId8"/>
              </a:rPr>
              <a:t>https://www.w3.org/TR/skos-reference/</a:t>
            </a:r>
            <a:r>
              <a:rPr lang="sl-SI" sz="1700">
                <a:solidFill>
                  <a:schemeClr val="dk1"/>
                </a:solidFill>
              </a:rPr>
              <a:t>]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700">
                <a:solidFill>
                  <a:schemeClr val="dk1"/>
                </a:solidFill>
              </a:rPr>
              <a:t>•</a:t>
            </a:r>
            <a:r>
              <a:rPr lang="sl-SI" sz="1700" i="1">
                <a:solidFill>
                  <a:schemeClr val="dk1"/>
                </a:solidFill>
              </a:rPr>
              <a:t>Linked data platform vocabulary</a:t>
            </a:r>
            <a:r>
              <a:rPr lang="sl-SI" sz="1700">
                <a:solidFill>
                  <a:schemeClr val="dk1"/>
                </a:solidFill>
              </a:rPr>
              <a:t> (</a:t>
            </a:r>
            <a:r>
              <a:rPr lang="sl-SI" sz="1700" b="1">
                <a:solidFill>
                  <a:schemeClr val="dk1"/>
                </a:solidFill>
              </a:rPr>
              <a:t>LDP</a:t>
            </a:r>
            <a:r>
              <a:rPr lang="sl-SI" sz="1700">
                <a:solidFill>
                  <a:schemeClr val="dk1"/>
                </a:solidFill>
              </a:rPr>
              <a:t>, W3 konzorcij); ontologija konceptov in izrazov za področje povezanih podatkov [</a:t>
            </a:r>
            <a:r>
              <a:rPr lang="sl-SI" sz="1700" u="sng">
                <a:solidFill>
                  <a:schemeClr val="hlink"/>
                </a:solidFill>
                <a:hlinkClick r:id="rId9"/>
              </a:rPr>
              <a:t>https://www.w3.org/ns/ldp</a:t>
            </a:r>
            <a:r>
              <a:rPr lang="sl-SI" sz="1700">
                <a:solidFill>
                  <a:schemeClr val="dk1"/>
                </a:solidFill>
              </a:rPr>
              <a:t>]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700">
                <a:solidFill>
                  <a:schemeClr val="dk1"/>
                </a:solidFill>
              </a:rPr>
              <a:t>•</a:t>
            </a:r>
            <a:r>
              <a:rPr lang="sl-SI" sz="1700" i="1">
                <a:solidFill>
                  <a:schemeClr val="dk1"/>
                </a:solidFill>
              </a:rPr>
              <a:t>Friend of a friend</a:t>
            </a:r>
            <a:r>
              <a:rPr lang="sl-SI" sz="1700">
                <a:solidFill>
                  <a:schemeClr val="dk1"/>
                </a:solidFill>
              </a:rPr>
              <a:t> (</a:t>
            </a:r>
            <a:r>
              <a:rPr lang="sl-SI" sz="1700" b="1">
                <a:solidFill>
                  <a:schemeClr val="dk1"/>
                </a:solidFill>
              </a:rPr>
              <a:t>FOAF</a:t>
            </a:r>
            <a:r>
              <a:rPr lang="sl-SI" sz="1700">
                <a:solidFill>
                  <a:schemeClr val="dk1"/>
                </a:solidFill>
              </a:rPr>
              <a:t>); [</a:t>
            </a:r>
            <a:r>
              <a:rPr lang="sl-SI" sz="1700" u="sng">
                <a:solidFill>
                  <a:schemeClr val="hlink"/>
                </a:solidFill>
                <a:hlinkClick r:id="rId10"/>
              </a:rPr>
              <a:t>http://xmlns.com/foaf/spec/</a:t>
            </a:r>
            <a:r>
              <a:rPr lang="sl-SI" sz="1700">
                <a:solidFill>
                  <a:schemeClr val="dk1"/>
                </a:solidFill>
              </a:rPr>
              <a:t>]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44b39194f_0_4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Ontologije, nadzorovani besednjaki, normativni imeniki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60" name="Google Shape;160;g2a44b39194f_0_4"/>
          <p:cNvSpPr txBox="1">
            <a:spLocks noGrp="1"/>
          </p:cNvSpPr>
          <p:nvPr>
            <p:ph type="body" idx="1"/>
          </p:nvPr>
        </p:nvSpPr>
        <p:spPr>
          <a:xfrm>
            <a:off x="470575" y="1496900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Univerzalni ontologiji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Wikipodatki </a:t>
            </a:r>
            <a:r>
              <a:rPr lang="sl-SI" sz="1800">
                <a:solidFill>
                  <a:schemeClr val="dk1"/>
                </a:solidFill>
              </a:rPr>
              <a:t>(</a:t>
            </a:r>
            <a:r>
              <a:rPr lang="sl-SI" sz="1800" b="1">
                <a:solidFill>
                  <a:schemeClr val="dk1"/>
                </a:solidFill>
              </a:rPr>
              <a:t>WD</a:t>
            </a:r>
            <a:r>
              <a:rPr lang="sl-SI" sz="1800">
                <a:solidFill>
                  <a:schemeClr val="dk1"/>
                </a:solidFill>
              </a:rPr>
              <a:t>, </a:t>
            </a:r>
            <a:r>
              <a:rPr lang="sl-SI" sz="1800" i="1">
                <a:solidFill>
                  <a:schemeClr val="dk1"/>
                </a:solidFill>
              </a:rPr>
              <a:t>Wikidata</a:t>
            </a:r>
            <a:r>
              <a:rPr lang="sl-SI" sz="1800">
                <a:solidFill>
                  <a:schemeClr val="dk1"/>
                </a:solidFill>
              </a:rPr>
              <a:t>); hišna Wiki ontologija in graf znanja; prednost/slabost, da lahko vsakdo dodaja vrednosti; postaja vozlišče različnih ontologij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Schema.org</a:t>
            </a:r>
            <a:r>
              <a:rPr lang="sl-SI" sz="1800">
                <a:solidFill>
                  <a:schemeClr val="dk1"/>
                </a:solidFill>
              </a:rPr>
              <a:t>; univerzalni nadzorovani besednjaki s primarno nalogo strukturiranja vsebin na spletu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Osebe &amp; organizacije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Virtual International Authority File </a:t>
            </a:r>
            <a:r>
              <a:rPr lang="sl-SI" sz="1800">
                <a:solidFill>
                  <a:schemeClr val="dk1"/>
                </a:solidFill>
              </a:rPr>
              <a:t>(</a:t>
            </a:r>
            <a:r>
              <a:rPr lang="sl-SI" sz="1800" b="1">
                <a:solidFill>
                  <a:schemeClr val="dk1"/>
                </a:solidFill>
              </a:rPr>
              <a:t>VIAF</a:t>
            </a:r>
            <a:r>
              <a:rPr lang="sl-SI" sz="1800">
                <a:solidFill>
                  <a:schemeClr val="dk1"/>
                </a:solidFill>
              </a:rPr>
              <a:t>) [</a:t>
            </a:r>
            <a:r>
              <a:rPr lang="sl-SI" sz="1800" u="sng">
                <a:solidFill>
                  <a:schemeClr val="hlink"/>
                </a:solidFill>
                <a:hlinkClick r:id="rId4"/>
              </a:rPr>
              <a:t>https://viaf.org/</a:t>
            </a:r>
            <a:r>
              <a:rPr lang="sl-SI" sz="1800">
                <a:solidFill>
                  <a:schemeClr val="dk1"/>
                </a:solidFill>
              </a:rPr>
              <a:t>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Normativna datoteka osebnih in korporativnih imen</a:t>
            </a:r>
            <a:r>
              <a:rPr lang="sl-SI" sz="1800">
                <a:solidFill>
                  <a:schemeClr val="dk1"/>
                </a:solidFill>
              </a:rPr>
              <a:t> (</a:t>
            </a:r>
            <a:r>
              <a:rPr lang="sl-SI" sz="1800" b="1">
                <a:solidFill>
                  <a:schemeClr val="dk1"/>
                </a:solidFill>
              </a:rPr>
              <a:t>CONOR-SI</a:t>
            </a:r>
            <a:r>
              <a:rPr lang="sl-SI" sz="1800">
                <a:solidFill>
                  <a:schemeClr val="dk1"/>
                </a:solidFill>
              </a:rPr>
              <a:t>) [</a:t>
            </a:r>
            <a:r>
              <a:rPr lang="sl-SI" sz="1800" u="sng">
                <a:solidFill>
                  <a:schemeClr val="hlink"/>
                </a:solidFill>
                <a:hlinkClick r:id="rId5"/>
              </a:rPr>
              <a:t>https://plus.cobiss.net/cobiss/si/sl/conor</a:t>
            </a:r>
            <a:r>
              <a:rPr lang="sl-SI" sz="1800">
                <a:solidFill>
                  <a:schemeClr val="dk1"/>
                </a:solidFill>
              </a:rPr>
              <a:t>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b="1">
                <a:solidFill>
                  <a:schemeClr val="dk1"/>
                </a:solidFill>
              </a:rPr>
              <a:t>GND ID </a:t>
            </a:r>
            <a:r>
              <a:rPr lang="sl-SI" sz="1800">
                <a:solidFill>
                  <a:schemeClr val="dk1"/>
                </a:solidFill>
              </a:rPr>
              <a:t>(</a:t>
            </a:r>
            <a:r>
              <a:rPr lang="sl-SI" sz="1800" i="1">
                <a:solidFill>
                  <a:schemeClr val="dk1"/>
                </a:solidFill>
              </a:rPr>
              <a:t>Katalog der Deutschen Nationalbibliothek</a:t>
            </a:r>
            <a:r>
              <a:rPr lang="sl-SI" sz="1800">
                <a:solidFill>
                  <a:schemeClr val="dk1"/>
                </a:solidFill>
              </a:rPr>
              <a:t>); </a:t>
            </a:r>
            <a:r>
              <a:rPr lang="sl-SI" sz="1800" b="1">
                <a:solidFill>
                  <a:schemeClr val="dk1"/>
                </a:solidFill>
              </a:rPr>
              <a:t>BNF ID </a:t>
            </a:r>
            <a:r>
              <a:rPr lang="sl-SI" sz="1800">
                <a:solidFill>
                  <a:schemeClr val="dk1"/>
                </a:solidFill>
              </a:rPr>
              <a:t>(</a:t>
            </a:r>
            <a:r>
              <a:rPr lang="sl-SI" sz="1800" i="1">
                <a:solidFill>
                  <a:schemeClr val="dk1"/>
                </a:solidFill>
              </a:rPr>
              <a:t>Bibliothèque nationale de France</a:t>
            </a:r>
            <a:r>
              <a:rPr lang="sl-SI" sz="1800">
                <a:solidFill>
                  <a:schemeClr val="dk1"/>
                </a:solidFill>
              </a:rPr>
              <a:t> </a:t>
            </a:r>
            <a:r>
              <a:rPr lang="sl-SI" sz="1800" i="1">
                <a:solidFill>
                  <a:schemeClr val="dk1"/>
                </a:solidFill>
              </a:rPr>
              <a:t>ID</a:t>
            </a:r>
            <a:r>
              <a:rPr lang="sl-SI" sz="1800">
                <a:solidFill>
                  <a:schemeClr val="dk1"/>
                </a:solidFill>
              </a:rPr>
              <a:t>); ...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Open Researcher and Contributor ID</a:t>
            </a:r>
            <a:r>
              <a:rPr lang="sl-SI" sz="1800">
                <a:solidFill>
                  <a:schemeClr val="dk1"/>
                </a:solidFill>
              </a:rPr>
              <a:t> (</a:t>
            </a:r>
            <a:r>
              <a:rPr lang="sl-SI" sz="1800" b="1">
                <a:solidFill>
                  <a:schemeClr val="dk1"/>
                </a:solidFill>
              </a:rPr>
              <a:t>ORCID</a:t>
            </a:r>
            <a:r>
              <a:rPr lang="sl-SI" sz="1800">
                <a:solidFill>
                  <a:schemeClr val="dk1"/>
                </a:solidFill>
              </a:rPr>
              <a:t>) [</a:t>
            </a:r>
            <a:r>
              <a:rPr lang="sl-SI" sz="1800" u="sng">
                <a:solidFill>
                  <a:schemeClr val="hlink"/>
                </a:solidFill>
                <a:hlinkClick r:id="rId6"/>
              </a:rPr>
              <a:t>https://orcid.org/</a:t>
            </a:r>
            <a:r>
              <a:rPr lang="sl-SI" sz="1800">
                <a:solidFill>
                  <a:schemeClr val="dk1"/>
                </a:solidFill>
              </a:rPr>
              <a:t>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Research Organization Registry</a:t>
            </a:r>
            <a:r>
              <a:rPr lang="sl-SI" sz="1800">
                <a:solidFill>
                  <a:schemeClr val="dk1"/>
                </a:solidFill>
              </a:rPr>
              <a:t> (</a:t>
            </a:r>
            <a:r>
              <a:rPr lang="sl-SI" sz="1800" b="1">
                <a:solidFill>
                  <a:schemeClr val="dk1"/>
                </a:solidFill>
              </a:rPr>
              <a:t>ROR</a:t>
            </a:r>
            <a:r>
              <a:rPr lang="sl-SI" sz="1800">
                <a:solidFill>
                  <a:schemeClr val="dk1"/>
                </a:solidFill>
              </a:rPr>
              <a:t>) [</a:t>
            </a:r>
            <a:r>
              <a:rPr lang="sl-SI" sz="1800" u="sng">
                <a:solidFill>
                  <a:schemeClr val="hlink"/>
                </a:solidFill>
                <a:hlinkClick r:id="rId7"/>
              </a:rPr>
              <a:t>https://ror.org/</a:t>
            </a:r>
            <a:r>
              <a:rPr lang="sl-SI" sz="1800">
                <a:solidFill>
                  <a:schemeClr val="dk1"/>
                </a:solidFill>
              </a:rPr>
              <a:t>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Zemljepisna imena: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Geonames </a:t>
            </a:r>
            <a:r>
              <a:rPr lang="sl-SI" sz="1800">
                <a:solidFill>
                  <a:schemeClr val="dk1"/>
                </a:solidFill>
              </a:rPr>
              <a:t>[</a:t>
            </a:r>
            <a:r>
              <a:rPr lang="sl-SI" sz="1800" u="sng">
                <a:solidFill>
                  <a:schemeClr val="hlink"/>
                </a:solidFill>
                <a:hlinkClick r:id="rId8"/>
              </a:rPr>
              <a:t>http://www.geonames.org/ontology</a:t>
            </a:r>
            <a:r>
              <a:rPr lang="sl-SI" sz="1800">
                <a:solidFill>
                  <a:schemeClr val="dk1"/>
                </a:solidFill>
              </a:rPr>
              <a:t>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Geographic technology standard models &amp; schemas </a:t>
            </a:r>
            <a:r>
              <a:rPr lang="sl-SI" sz="1800">
                <a:solidFill>
                  <a:schemeClr val="dk1"/>
                </a:solidFill>
              </a:rPr>
              <a:t>(ISO/TC 211)[</a:t>
            </a:r>
            <a:r>
              <a:rPr lang="sl-SI" sz="1800" u="sng">
                <a:solidFill>
                  <a:schemeClr val="hlink"/>
                </a:solidFill>
                <a:hlinkClick r:id="rId9"/>
              </a:rPr>
              <a:t>https://www.isotc211.org/</a:t>
            </a:r>
            <a:r>
              <a:rPr lang="sl-SI" sz="1800">
                <a:solidFill>
                  <a:schemeClr val="dk1"/>
                </a:solidFill>
              </a:rPr>
              <a:t>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800">
                <a:solidFill>
                  <a:schemeClr val="dk1"/>
                </a:solidFill>
              </a:rPr>
              <a:t>•</a:t>
            </a:r>
            <a:r>
              <a:rPr lang="sl-SI" sz="1800" i="1">
                <a:solidFill>
                  <a:schemeClr val="dk1"/>
                </a:solidFill>
              </a:rPr>
              <a:t>EIONET data dictionary</a:t>
            </a:r>
            <a:r>
              <a:rPr lang="sl-SI" sz="1800">
                <a:solidFill>
                  <a:schemeClr val="dk1"/>
                </a:solidFill>
              </a:rPr>
              <a:t>: LAU2, NUTS, INSPIRE ... [</a:t>
            </a:r>
            <a:r>
              <a:rPr lang="sl-SI" sz="1800" u="sng">
                <a:solidFill>
                  <a:schemeClr val="hlink"/>
                </a:solidFill>
                <a:hlinkClick r:id="rId10"/>
              </a:rPr>
              <a:t>https://dd.eionet.europa.eu/</a:t>
            </a:r>
            <a:r>
              <a:rPr lang="sl-SI" sz="1800">
                <a:solidFill>
                  <a:schemeClr val="dk1"/>
                </a:solidFill>
              </a:rPr>
              <a:t>]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44b39194f_0_12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Domenske taksonomije, nadzorovani besednjaki 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66" name="Google Shape;166;g2a44b39194f_0_12"/>
          <p:cNvSpPr txBox="1">
            <a:spLocks noGrp="1"/>
          </p:cNvSpPr>
          <p:nvPr>
            <p:ph type="body" idx="1"/>
          </p:nvPr>
        </p:nvSpPr>
        <p:spPr>
          <a:xfrm>
            <a:off x="470575" y="1496900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900">
                <a:solidFill>
                  <a:schemeClr val="dk1"/>
                </a:solidFill>
              </a:rPr>
              <a:t>•</a:t>
            </a:r>
            <a:r>
              <a:rPr lang="sl-SI" sz="1900" i="1">
                <a:solidFill>
                  <a:schemeClr val="dk1"/>
                </a:solidFill>
              </a:rPr>
              <a:t>Language code agency </a:t>
            </a:r>
            <a:r>
              <a:rPr lang="sl-SI" sz="1900">
                <a:solidFill>
                  <a:schemeClr val="dk1"/>
                </a:solidFill>
              </a:rPr>
              <a:t>(</a:t>
            </a:r>
            <a:r>
              <a:rPr lang="sl-SI" sz="1900" b="1">
                <a:solidFill>
                  <a:schemeClr val="dk1"/>
                </a:solidFill>
              </a:rPr>
              <a:t>LCA</a:t>
            </a:r>
            <a:r>
              <a:rPr lang="sl-SI" sz="1900">
                <a:solidFill>
                  <a:schemeClr val="dk1"/>
                </a:solidFill>
              </a:rPr>
              <a:t>); ISO 639.3 [</a:t>
            </a:r>
            <a:r>
              <a:rPr lang="sl-SI" sz="1900" u="sng">
                <a:solidFill>
                  <a:schemeClr val="hlink"/>
                </a:solidFill>
                <a:hlinkClick r:id="rId4"/>
              </a:rPr>
              <a:t>http://www.lexvo.org/</a:t>
            </a:r>
            <a:r>
              <a:rPr lang="sl-SI" sz="1900">
                <a:solidFill>
                  <a:schemeClr val="dk1"/>
                </a:solidFill>
              </a:rPr>
              <a:t>]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900">
                <a:solidFill>
                  <a:schemeClr val="dk1"/>
                </a:solidFill>
              </a:rPr>
              <a:t>•</a:t>
            </a:r>
            <a:r>
              <a:rPr lang="sl-SI" sz="1900" i="1">
                <a:solidFill>
                  <a:schemeClr val="dk1"/>
                </a:solidFill>
              </a:rPr>
              <a:t>Getty vocabularies</a:t>
            </a:r>
            <a:r>
              <a:rPr lang="sl-SI" sz="1900">
                <a:solidFill>
                  <a:schemeClr val="dk1"/>
                </a:solidFill>
              </a:rPr>
              <a:t>: Art &amp; Architecture Thesaurus, Cultural Objects Name Authority, Union List of Artist Names [</a:t>
            </a:r>
            <a:r>
              <a:rPr lang="sl-SI" sz="1900" u="sng">
                <a:solidFill>
                  <a:schemeClr val="hlink"/>
                </a:solidFill>
                <a:hlinkClick r:id="rId5"/>
              </a:rPr>
              <a:t>https://www.getty.edu/research/tools/vocabularies/</a:t>
            </a:r>
            <a:r>
              <a:rPr lang="sl-SI" sz="1900">
                <a:solidFill>
                  <a:schemeClr val="dk1"/>
                </a:solidFill>
              </a:rPr>
              <a:t>]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900">
                <a:solidFill>
                  <a:schemeClr val="dk1"/>
                </a:solidFill>
              </a:rPr>
              <a:t>•</a:t>
            </a:r>
            <a:r>
              <a:rPr lang="sl-SI" sz="1900" i="1">
                <a:solidFill>
                  <a:schemeClr val="dk1"/>
                </a:solidFill>
              </a:rPr>
              <a:t>Fields of Science and Technology</a:t>
            </a:r>
            <a:r>
              <a:rPr lang="sl-SI" sz="1900">
                <a:solidFill>
                  <a:schemeClr val="dk1"/>
                </a:solidFill>
              </a:rPr>
              <a:t> (</a:t>
            </a:r>
            <a:r>
              <a:rPr lang="sl-SI" sz="1900" b="1">
                <a:solidFill>
                  <a:schemeClr val="dk1"/>
                </a:solidFill>
              </a:rPr>
              <a:t>FOS</a:t>
            </a:r>
            <a:r>
              <a:rPr lang="sl-SI" sz="1900">
                <a:solidFill>
                  <a:schemeClr val="dk1"/>
                </a:solidFill>
              </a:rPr>
              <a:t>); [Frascati manual OECD, Aris: </a:t>
            </a:r>
            <a:r>
              <a:rPr lang="sl-SI" sz="1900" u="sng">
                <a:solidFill>
                  <a:schemeClr val="hlink"/>
                </a:solidFill>
                <a:hlinkClick r:id="rId6"/>
              </a:rPr>
              <a:t>https://www.aris-rs.si/sl/gradivo/sifranti/sif-frascati.asp</a:t>
            </a:r>
            <a:r>
              <a:rPr lang="sl-SI" sz="1900">
                <a:solidFill>
                  <a:schemeClr val="dk1"/>
                </a:solidFill>
              </a:rPr>
              <a:t>]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900">
                <a:solidFill>
                  <a:schemeClr val="dk1"/>
                </a:solidFill>
              </a:rPr>
              <a:t>•</a:t>
            </a:r>
            <a:r>
              <a:rPr lang="sl-SI" sz="1900" i="1">
                <a:solidFill>
                  <a:schemeClr val="dk1"/>
                </a:solidFill>
              </a:rPr>
              <a:t>EU vocabularies</a:t>
            </a:r>
            <a:r>
              <a:rPr lang="sl-SI" sz="1900">
                <a:solidFill>
                  <a:schemeClr val="dk1"/>
                </a:solidFill>
              </a:rPr>
              <a:t>; med drugim gostijo nekaj besednjakov povezanih z repozitoriji [</a:t>
            </a:r>
            <a:r>
              <a:rPr lang="sl-SI" sz="1900" u="sng">
                <a:solidFill>
                  <a:schemeClr val="hlink"/>
                </a:solidFill>
                <a:hlinkClick r:id="rId7"/>
              </a:rPr>
              <a:t>https://op.europa.eu/en/web/eu-vocabularies/data-catalogue</a:t>
            </a:r>
            <a:r>
              <a:rPr lang="sl-SI" sz="1900">
                <a:solidFill>
                  <a:schemeClr val="dk1"/>
                </a:solidFill>
              </a:rPr>
              <a:t>]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l-SI" sz="1900">
                <a:solidFill>
                  <a:schemeClr val="dk1"/>
                </a:solidFill>
              </a:rPr>
              <a:t>•</a:t>
            </a:r>
            <a:r>
              <a:rPr lang="sl-SI" sz="1900" i="1">
                <a:solidFill>
                  <a:schemeClr val="dk1"/>
                </a:solidFill>
              </a:rPr>
              <a:t>Relators</a:t>
            </a:r>
            <a:r>
              <a:rPr lang="sl-SI" sz="1900">
                <a:solidFill>
                  <a:schemeClr val="dk1"/>
                </a:solidFill>
              </a:rPr>
              <a:t> (</a:t>
            </a:r>
            <a:r>
              <a:rPr lang="sl-SI" sz="1900" b="1">
                <a:solidFill>
                  <a:schemeClr val="dk1"/>
                </a:solidFill>
              </a:rPr>
              <a:t>LOC</a:t>
            </a:r>
            <a:r>
              <a:rPr lang="sl-SI" sz="1900">
                <a:solidFill>
                  <a:schemeClr val="dk1"/>
                </a:solidFill>
              </a:rPr>
              <a:t>, Library of Congress); [</a:t>
            </a:r>
            <a:r>
              <a:rPr lang="sl-SI" sz="1900" u="sng">
                <a:solidFill>
                  <a:schemeClr val="hlink"/>
                </a:solidFill>
                <a:hlinkClick r:id="rId8"/>
              </a:rPr>
              <a:t>http://id.loc.gov/vocabulary/relators/</a:t>
            </a:r>
            <a:r>
              <a:rPr lang="sl-SI" sz="1900">
                <a:solidFill>
                  <a:schemeClr val="dk1"/>
                </a:solidFill>
              </a:rPr>
              <a:t>]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44b39194f_0_39"/>
          <p:cNvSpPr txBox="1">
            <a:spLocks noGrp="1"/>
          </p:cNvSpPr>
          <p:nvPr>
            <p:ph type="title"/>
          </p:nvPr>
        </p:nvSpPr>
        <p:spPr>
          <a:xfrm>
            <a:off x="642899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SKOSMOS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72" name="Google Shape;172;g2a44b39194f_0_39"/>
          <p:cNvSpPr txBox="1"/>
          <p:nvPr/>
        </p:nvSpPr>
        <p:spPr>
          <a:xfrm>
            <a:off x="410125" y="1765775"/>
            <a:ext cx="109614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500">
                <a:latin typeface="Calibri"/>
                <a:ea typeface="Calibri"/>
                <a:cs typeface="Calibri"/>
                <a:sym typeface="Calibri"/>
              </a:rPr>
              <a:t>▪ Spletni brskalnik in orodje za objavljanje besedišča SKOS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500">
                <a:latin typeface="Calibri"/>
                <a:ea typeface="Calibri"/>
                <a:cs typeface="Calibri"/>
                <a:sym typeface="Calibri"/>
              </a:rPr>
              <a:t>▪ SKOS je standard povezanih podatkov za predstavitev tezavrov, naslovov predmetov, taksonomij, klasifikacij, lahkih ontologij ...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500">
                <a:latin typeface="Calibri"/>
                <a:ea typeface="Calibri"/>
                <a:cs typeface="Calibri"/>
                <a:sym typeface="Calibri"/>
              </a:rPr>
              <a:t>▪ Olajša predmetno indeksiranje, iskanje informacij in razvoj besedišča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500">
                <a:latin typeface="Calibri"/>
                <a:ea typeface="Calibri"/>
                <a:cs typeface="Calibri"/>
                <a:sym typeface="Calibri"/>
              </a:rPr>
              <a:t>▪ Razvila ga je nacionalna knjižnica Finske	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500">
                <a:latin typeface="Calibri"/>
                <a:ea typeface="Calibri"/>
                <a:cs typeface="Calibri"/>
                <a:sym typeface="Calibri"/>
              </a:rPr>
              <a:t>▪ s prispevki mnogih drugih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500">
                <a:latin typeface="Calibri"/>
                <a:ea typeface="Calibri"/>
                <a:cs typeface="Calibri"/>
                <a:sym typeface="Calibri"/>
              </a:rPr>
              <a:t>▪ Odprta koda (licenca MIT)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a44b39194f_0_39"/>
          <p:cNvSpPr txBox="1"/>
          <p:nvPr/>
        </p:nvSpPr>
        <p:spPr>
          <a:xfrm>
            <a:off x="4433775" y="6247375"/>
            <a:ext cx="6493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…. Kaj je novega v Skosmos 3, 8.10.2024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a44b39194f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52175" y="3879050"/>
            <a:ext cx="241935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44b39194f_0_58"/>
          <p:cNvSpPr txBox="1">
            <a:spLocks noGrp="1"/>
          </p:cNvSpPr>
          <p:nvPr>
            <p:ph type="title"/>
          </p:nvPr>
        </p:nvSpPr>
        <p:spPr>
          <a:xfrm>
            <a:off x="597324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SKOSMOS po svetu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80" name="Google Shape;180;g2a44b39194f_0_58"/>
          <p:cNvSpPr txBox="1"/>
          <p:nvPr/>
        </p:nvSpPr>
        <p:spPr>
          <a:xfrm>
            <a:off x="4433775" y="6247375"/>
            <a:ext cx="6493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…. Kaj je novega v Skosmos 3, 8.10.2024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a44b39194f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86800"/>
            <a:ext cx="9261574" cy="50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44b39194f_0_71"/>
          <p:cNvSpPr txBox="1">
            <a:spLocks noGrp="1"/>
          </p:cNvSpPr>
          <p:nvPr>
            <p:ph type="title"/>
          </p:nvPr>
        </p:nvSpPr>
        <p:spPr>
          <a:xfrm>
            <a:off x="597324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CESSDA in ELSST</a:t>
            </a:r>
            <a:endParaRPr sz="5000" b="1">
              <a:solidFill>
                <a:srgbClr val="ED7D31"/>
              </a:solidFill>
            </a:endParaRPr>
          </a:p>
        </p:txBody>
      </p:sp>
      <p:pic>
        <p:nvPicPr>
          <p:cNvPr id="187" name="Google Shape;187;g2a44b39194f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07050"/>
            <a:ext cx="9489625" cy="569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a44b39194f_0_71"/>
          <p:cNvSpPr txBox="1"/>
          <p:nvPr/>
        </p:nvSpPr>
        <p:spPr>
          <a:xfrm>
            <a:off x="10095625" y="5825875"/>
            <a:ext cx="1560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44b39194f_4_0"/>
          <p:cNvSpPr txBox="1">
            <a:spLocks noGrp="1"/>
          </p:cNvSpPr>
          <p:nvPr>
            <p:ph type="title"/>
          </p:nvPr>
        </p:nvSpPr>
        <p:spPr>
          <a:xfrm>
            <a:off x="597324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CESSDA in ELSST, postopek dela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94" name="Google Shape;194;g2a44b39194f_4_0"/>
          <p:cNvSpPr txBox="1"/>
          <p:nvPr/>
        </p:nvSpPr>
        <p:spPr>
          <a:xfrm>
            <a:off x="10095625" y="5825875"/>
            <a:ext cx="1560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a44b39194f_4_0"/>
          <p:cNvSpPr txBox="1"/>
          <p:nvPr/>
        </p:nvSpPr>
        <p:spPr>
          <a:xfrm>
            <a:off x="1054925" y="1699175"/>
            <a:ext cx="10219200" cy="45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Redna srečanja prevajalcev/arhivistov iz vključenih arhivov za pregled in identifikacijo potreb po spremembah ali izboljšavah že vključenih terminov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Vsak arhiv lahko predlaga dodatne termine, ki so pomembni za nacionalni kontekst in ki bi služili izboljšanju metapodatkovnih opisov raziskav na nacionalni ravni ter posledično izboljšalo najdljivost v evropskem prostoru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posebnost slovenskega jezika: prevodi so zaradi posebnosti slovenščine pri sklanjatvah vedno dodani v ednini, razen v primeru množinske rabe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44b39194f_5_12"/>
          <p:cNvSpPr txBox="1">
            <a:spLocks noGrp="1"/>
          </p:cNvSpPr>
          <p:nvPr>
            <p:ph type="title"/>
          </p:nvPr>
        </p:nvSpPr>
        <p:spPr>
          <a:xfrm>
            <a:off x="597324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CESSDA in ELSST, postopek dela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201" name="Google Shape;201;g2a44b39194f_5_12"/>
          <p:cNvSpPr txBox="1"/>
          <p:nvPr/>
        </p:nvSpPr>
        <p:spPr>
          <a:xfrm>
            <a:off x="10095625" y="5825875"/>
            <a:ext cx="1560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a44b39194f_5_12"/>
          <p:cNvSpPr txBox="1"/>
          <p:nvPr/>
        </p:nvSpPr>
        <p:spPr>
          <a:xfrm>
            <a:off x="1054925" y="1230800"/>
            <a:ext cx="10219200" cy="45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Vnos in spremembe terminov potekajo preko vmesnika VocBench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a44b39194f_5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25" y="1871099"/>
            <a:ext cx="10563036" cy="45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aab18724f_1_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sl-SI" sz="4800" b="1">
                <a:solidFill>
                  <a:schemeClr val="accent2"/>
                </a:solidFill>
              </a:rPr>
              <a:t>Geslovniki in taksonomije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93" name="Google Shape;93;g2faab18724f_1_8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Lahko zelo projektno specifični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Težnja (ne pa pravilo) po uporabi splošno sprejetih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sl-SI"/>
              <a:t>V TEI skupnosti razširjena uporaba taksonomij, vključenih v teiHeader: &lt;classDecl&gt; vsebuje eno ali več taksonomij, ki opredeljujejo morebitne klasifikacijske kode, uporabljene drugje v besedilu. Lahko sama navedba taksonomije ali pa natančno razdelana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/>
          </a:p>
        </p:txBody>
      </p:sp>
      <p:pic>
        <p:nvPicPr>
          <p:cNvPr id="94" name="Google Shape;94;g2faab18724f_1_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75999" y="208693"/>
            <a:ext cx="3976098" cy="642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44b39194f_5_20"/>
          <p:cNvSpPr txBox="1">
            <a:spLocks noGrp="1"/>
          </p:cNvSpPr>
          <p:nvPr>
            <p:ph type="title"/>
          </p:nvPr>
        </p:nvSpPr>
        <p:spPr>
          <a:xfrm>
            <a:off x="597324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CESSDA in ELSST, postopek dela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209" name="Google Shape;209;g2a44b39194f_5_20"/>
          <p:cNvSpPr txBox="1"/>
          <p:nvPr/>
        </p:nvSpPr>
        <p:spPr>
          <a:xfrm>
            <a:off x="10403150" y="5610600"/>
            <a:ext cx="1560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a44b39194f_5_20"/>
          <p:cNvSpPr txBox="1"/>
          <p:nvPr/>
        </p:nvSpPr>
        <p:spPr>
          <a:xfrm>
            <a:off x="855025" y="1230800"/>
            <a:ext cx="10219200" cy="45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pregled terminov po različnih jezikih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2a44b39194f_5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025" y="1902823"/>
            <a:ext cx="9212975" cy="46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44b39194f_0_84"/>
          <p:cNvSpPr txBox="1">
            <a:spLocks noGrp="1"/>
          </p:cNvSpPr>
          <p:nvPr>
            <p:ph type="title"/>
          </p:nvPr>
        </p:nvSpPr>
        <p:spPr>
          <a:xfrm>
            <a:off x="597324" y="3374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>
                <a:solidFill>
                  <a:srgbClr val="ED7D31"/>
                </a:solidFill>
              </a:rPr>
              <a:t>CESSDA in CVS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217" name="Google Shape;217;g2a44b39194f_0_84"/>
          <p:cNvSpPr txBox="1"/>
          <p:nvPr/>
        </p:nvSpPr>
        <p:spPr>
          <a:xfrm>
            <a:off x="10095625" y="5825875"/>
            <a:ext cx="1560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a44b39194f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7325"/>
            <a:ext cx="9790827" cy="51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44b39194f_0_91"/>
          <p:cNvSpPr txBox="1"/>
          <p:nvPr/>
        </p:nvSpPr>
        <p:spPr>
          <a:xfrm>
            <a:off x="7771650" y="5746125"/>
            <a:ext cx="3850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https://doi.org/10.5281/zenodo.7849428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2a44b39194f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10402176" cy="55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44b39194f_0_98"/>
          <p:cNvSpPr txBox="1"/>
          <p:nvPr/>
        </p:nvSpPr>
        <p:spPr>
          <a:xfrm>
            <a:off x="7771650" y="5746125"/>
            <a:ext cx="3850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 u="sng">
                <a:solidFill>
                  <a:schemeClr val="hlink"/>
                </a:solidFill>
                <a:hlinkClick r:id="rId4"/>
              </a:rPr>
              <a:t>Semantics.gr - Platform for publishing semantic resources as Linked Open Data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2a44b39194f_0_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25" y="1062038"/>
            <a:ext cx="1181100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2a44b39194f_0_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420100" cy="63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a44b39194f_0_105"/>
          <p:cNvSpPr txBox="1"/>
          <p:nvPr/>
        </p:nvSpPr>
        <p:spPr>
          <a:xfrm>
            <a:off x="9548800" y="5632225"/>
            <a:ext cx="20733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44b39194f_0_118"/>
          <p:cNvSpPr txBox="1"/>
          <p:nvPr/>
        </p:nvSpPr>
        <p:spPr>
          <a:xfrm>
            <a:off x="9548800" y="5632225"/>
            <a:ext cx="20733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2a44b39194f_0_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11887200" cy="4766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a44b39194f_0_124"/>
          <p:cNvSpPr txBox="1"/>
          <p:nvPr/>
        </p:nvSpPr>
        <p:spPr>
          <a:xfrm>
            <a:off x="9548800" y="5632225"/>
            <a:ext cx="20733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2a44b39194f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625" y="765288"/>
            <a:ext cx="9244247" cy="53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44b39194f_0_130"/>
          <p:cNvSpPr txBox="1"/>
          <p:nvPr/>
        </p:nvSpPr>
        <p:spPr>
          <a:xfrm>
            <a:off x="9548800" y="5632225"/>
            <a:ext cx="20733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2a44b39194f_0_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0950" y="2219325"/>
            <a:ext cx="6496050" cy="46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a44b39194f_0_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175" y="770325"/>
            <a:ext cx="87439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2a44b39194f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2209" cy="655320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a44b39194f_0_45"/>
          <p:cNvSpPr txBox="1"/>
          <p:nvPr/>
        </p:nvSpPr>
        <p:spPr>
          <a:xfrm>
            <a:off x="8922225" y="5370200"/>
            <a:ext cx="15267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2a44b39194f_0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7086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a44b39194f_0_112"/>
          <p:cNvSpPr txBox="1"/>
          <p:nvPr/>
        </p:nvSpPr>
        <p:spPr>
          <a:xfrm>
            <a:off x="9651325" y="4743650"/>
            <a:ext cx="20505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aab18724f_0_30"/>
          <p:cNvSpPr txBox="1">
            <a:spLocks noGrp="1"/>
          </p:cNvSpPr>
          <p:nvPr>
            <p:ph type="body" idx="1"/>
          </p:nvPr>
        </p:nvSpPr>
        <p:spPr>
          <a:xfrm>
            <a:off x="574550" y="2260150"/>
            <a:ext cx="105156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Ontologije pridobivajo na pomenu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semantični (RDF) trojček: subjekt (osebek) → predikat (povedek) → objekt (predmet)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http://primer.ime#JanezNovak1083 → http://xmlns.com/foaf/0.1/pisati → </a:t>
            </a:r>
            <a:r>
              <a:rPr lang="sl-SI" u="sng">
                <a:solidFill>
                  <a:schemeClr val="hlink"/>
                </a:solidFill>
                <a:hlinkClick r:id="rId4"/>
              </a:rPr>
              <a:t>http://primer.objekt#knjiga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semantični (RDF) grafi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Da bo delovalo, je namesto projektno specifičnih oznak je nujno potrebno uporabljati splošno sprejete ontologije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100" name="Google Shape;100;g2faab18724f_0_30"/>
          <p:cNvSpPr txBox="1">
            <a:spLocks noGrp="1"/>
          </p:cNvSpPr>
          <p:nvPr>
            <p:ph type="title"/>
          </p:nvPr>
        </p:nvSpPr>
        <p:spPr>
          <a:xfrm>
            <a:off x="642899" y="13285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sl-SI" b="1">
                <a:solidFill>
                  <a:schemeClr val="accent2"/>
                </a:solidFill>
              </a:rPr>
              <a:t>Ontologije in semantični splet</a:t>
            </a:r>
            <a:endParaRPr sz="5000" b="1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"/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sl-SI" sz="1050" b="1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Centralna tehniška knjižnica Univerze v Ljubljani</a:t>
            </a:r>
            <a:endParaRPr sz="1050" b="0" i="0" u="none" strike="noStrike" cap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sl-SI" sz="1050" b="1" i="1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Central Technical Library at the University of Ljubljana</a:t>
            </a:r>
            <a:endParaRPr sz="1050" b="0" i="0" u="none" strike="noStrike" cap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sl-SI" sz="105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Trg republike 3, SI-1000 Ljubljana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sl-SI" sz="105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Slovenija / </a:t>
            </a:r>
            <a:r>
              <a:rPr lang="sl-SI" sz="1050" b="0" i="1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Slovenia</a:t>
            </a:r>
            <a:endParaRPr sz="1050" b="0" i="0" u="none" strike="noStrike" cap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62" y="5238369"/>
            <a:ext cx="10009549" cy="111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" descr="Slika, ki vsebuje besede risanje&#10;&#10;Opis je samodejno ustvarjen"/>
          <p:cNvPicPr preferRelativeResize="0"/>
          <p:nvPr/>
        </p:nvPicPr>
        <p:blipFill rotWithShape="1">
          <a:blip r:embed="rId4">
            <a:alphaModFix/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" descr="Slika, ki vsebuje besede besedilo, pisava, logotip, grafika&#10;&#10;Opis je samodejno ustvarj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732" y="706065"/>
            <a:ext cx="2468880" cy="71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"/>
          <p:cNvSpPr/>
          <p:nvPr/>
        </p:nvSpPr>
        <p:spPr>
          <a:xfrm>
            <a:off x="4650224" y="997225"/>
            <a:ext cx="3276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200"/>
              <a:buFont typeface="Calibri"/>
              <a:buNone/>
            </a:pPr>
            <a:r>
              <a:rPr lang="sl-SI" sz="2500" b="1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RAZPRAVA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459225" y="2521225"/>
            <a:ext cx="68682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200"/>
              <a:buFont typeface="Calibri"/>
              <a:buNone/>
            </a:pPr>
            <a:r>
              <a:rPr lang="sl-SI" sz="22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Zahvala kolegoma Mihi Pečetu in Mihi Seručniku z ZRC SAZU za pomoč pri pripravi prosojnic, in vroči debati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738160" y="3803290"/>
            <a:ext cx="572875" cy="57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b0a171a2e_1_31"/>
          <p:cNvSpPr txBox="1">
            <a:spLocks noGrp="1"/>
          </p:cNvSpPr>
          <p:nvPr>
            <p:ph type="title"/>
          </p:nvPr>
        </p:nvSpPr>
        <p:spPr>
          <a:xfrm>
            <a:off x="551750" y="382975"/>
            <a:ext cx="93273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sl-SI" sz="4000" b="1">
                <a:solidFill>
                  <a:schemeClr val="accent2"/>
                </a:solidFill>
              </a:rPr>
              <a:t>Splošne (osebe, kraji, dogodki, čas, dokumenti)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06" name="Google Shape;106;g30b0a171a2e_1_31"/>
          <p:cNvSpPr txBox="1">
            <a:spLocks noGrp="1"/>
          </p:cNvSpPr>
          <p:nvPr>
            <p:ph type="body" idx="1"/>
          </p:nvPr>
        </p:nvSpPr>
        <p:spPr>
          <a:xfrm>
            <a:off x="551750" y="1326025"/>
            <a:ext cx="11241300" cy="53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CIDOC Conceptual Reference Model (CRM) – zagotavlja definicije in formalno strukturo za opisovanje implicitnih in eksplicitnih konceptov in razmerij, ki se uporabljajo v dokumentaciji kulturne dediščine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CRMinf Argumentation Model – razširitev CIDOC-CRM za podporo argumentaciji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FOAF - povezovanje ljudi in informacij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Functional Requirements for Bibliographic Record (FRBR) – za opis dokumentov in njihovega razvoja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Geonames – pokriva vse države in vsebuje več kot enajst milijonov imen krajev, ki so na voljo za brezplačen prenos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GeoSPARQL – prostorske ontologije, plus izbirna razširitev SPARQL.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IDS - The Intermediate Data Structure (IDS) je standardni format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podatkov, ki ga je sprejelo več velikih longitudinalnih podatkovnih baz o zgodovinskih populacijah.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INTRO - ontologija medbesedilnih odnosov za literarne vede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aab18724f_0_25"/>
          <p:cNvSpPr txBox="1">
            <a:spLocks noGrp="1"/>
          </p:cNvSpPr>
          <p:nvPr>
            <p:ph type="body" idx="1"/>
          </p:nvPr>
        </p:nvSpPr>
        <p:spPr>
          <a:xfrm>
            <a:off x="551750" y="1314650"/>
            <a:ext cx="11241300" cy="53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PROV ontologija - niz razredov, lastnosti in omejitev, ki se lahko uporabljajo za predstavitev in izmenjavo informacij o provenienci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LIO - lahka ontologija za opisovanje slik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OWL Time - časovna ontologija v OWL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Perio.do - zgodovinska obdobja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Simple Event Model (SEM) - ontologija za modeliranje dogodkov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Simple Knowledge Organization System (SKOS) – standardi za podporo uporabe sistemov organizacije znanja (KOS), kot so tezavri, klasifikacijske sheme, seznami predmetnih oznak in taksonomije v okviru semantičnega spleta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schema.org - sheme za strukturirane podatke na internetu, na spletnih straneh, v e-poštnih sporočilih in drugod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Virtual International Authority File (VIAF) – združuje več avtoritetnih datotek za imena v eno samo avtoritetno storitev za imena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sz="2200">
                <a:solidFill>
                  <a:schemeClr val="dk1"/>
                </a:solidFill>
              </a:rPr>
              <a:t>Normativna datoteka osebnih in korporativnih imen (CONOR-SI)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2" name="Google Shape;112;g2faab18724f_0_25"/>
          <p:cNvSpPr txBox="1">
            <a:spLocks noGrp="1"/>
          </p:cNvSpPr>
          <p:nvPr>
            <p:ph type="title"/>
          </p:nvPr>
        </p:nvSpPr>
        <p:spPr>
          <a:xfrm>
            <a:off x="551750" y="382975"/>
            <a:ext cx="93273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sl-SI" sz="4000" b="1">
                <a:solidFill>
                  <a:schemeClr val="accent2"/>
                </a:solidFill>
              </a:rPr>
              <a:t>Splošne (osebe, kraji, dogodki, čas, dokumenti)</a:t>
            </a:r>
            <a:endParaRPr sz="5000" b="1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aab18724f_0_20"/>
          <p:cNvSpPr txBox="1">
            <a:spLocks noGrp="1"/>
          </p:cNvSpPr>
          <p:nvPr>
            <p:ph type="title"/>
          </p:nvPr>
        </p:nvSpPr>
        <p:spPr>
          <a:xfrm>
            <a:off x="551749" y="38297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8000"/>
              <a:buFont typeface="Calibri"/>
              <a:buNone/>
            </a:pPr>
            <a:r>
              <a:rPr lang="sl-SI" b="1">
                <a:solidFill>
                  <a:schemeClr val="accent2"/>
                </a:solidFill>
              </a:rPr>
              <a:t>Kulturna dediščina (objekti kulturne dediščine, muzeji, arheologija itd.)</a:t>
            </a:r>
            <a:endParaRPr sz="5000" b="1">
              <a:solidFill>
                <a:srgbClr val="ED7D31"/>
              </a:solidFill>
            </a:endParaRPr>
          </a:p>
        </p:txBody>
      </p:sp>
      <p:sp>
        <p:nvSpPr>
          <p:cNvPr id="118" name="Google Shape;118;g2faab18724f_0_20"/>
          <p:cNvSpPr txBox="1">
            <a:spLocks noGrp="1"/>
          </p:cNvSpPr>
          <p:nvPr>
            <p:ph type="body" idx="1"/>
          </p:nvPr>
        </p:nvSpPr>
        <p:spPr>
          <a:xfrm>
            <a:off x="551750" y="1496900"/>
            <a:ext cx="11241300" cy="53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sl-SI" sz="2600">
                <a:solidFill>
                  <a:schemeClr val="dk1"/>
                </a:solidFill>
              </a:rPr>
              <a:t>Linked Art Data Model– CIDOC-CRM profil aplikacije, ki se lahko uporablja za opisovanje virov kulturne dediščine, s poudarkom na umetniških delih in muzejsko usmerjenih dejavnostih.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sl-SI" sz="2600">
                <a:solidFill>
                  <a:schemeClr val="dk1"/>
                </a:solidFill>
              </a:rPr>
              <a:t>CRMArcheo Excavation Model – ontologija za kodiranje metapodatkov o procesu arheološkega izkopavanja (razširitev CIDOC-CRM)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sl-SI" sz="2600">
                <a:solidFill>
                  <a:schemeClr val="dk1"/>
                </a:solidFill>
              </a:rPr>
              <a:t>Europeana Data Model (EDM) - za Europeano.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sl-SI" sz="2600">
                <a:solidFill>
                  <a:schemeClr val="dk1"/>
                </a:solidFill>
              </a:rPr>
              <a:t>Getty AAT Art and Architecture Thesaurus - razvijajoč se besednjak za umetnost inn arhitekturo, ki raste in se spreminja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sl-SI" sz="2600">
                <a:solidFill>
                  <a:schemeClr val="dk1"/>
                </a:solidFill>
              </a:rPr>
              <a:t>JUSO - Ontologija Juso je spletni besednjak za opis geografskih naslovov in značilnosti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sl-SI" sz="2600">
                <a:solidFill>
                  <a:schemeClr val="dk1"/>
                </a:solidFill>
              </a:rPr>
              <a:t>ROAR - Ontologija za opis oseb, lokacij itd. opazovanj v arhivskih virih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sl-SI" sz="2600">
                <a:solidFill>
                  <a:schemeClr val="dk1"/>
                </a:solidFill>
              </a:rPr>
              <a:t>ICONCLASS - večjezični sistem klasifikacije kulturnih vsebin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aab18724f_0_15"/>
          <p:cNvSpPr txBox="1">
            <a:spLocks noGrp="1"/>
          </p:cNvSpPr>
          <p:nvPr>
            <p:ph type="body" idx="1"/>
          </p:nvPr>
        </p:nvSpPr>
        <p:spPr>
          <a:xfrm>
            <a:off x="642900" y="2784200"/>
            <a:ext cx="105156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DOing REusable MUSical data (DOREMUS) datamodel - dogodki, dela, izrazi okoli klasičnih glasbenih podatkov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MIDI ontologija - za objavo MIDI (Musical Instrument Digital Interface) skladb, dogodkov in njihovih atributov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MusicOWL - ontologija za kodiranje partitur zahodne glasbe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Music ontology (MO) - ponuja glavne koncepte in lastnosti za opisovanje glasbe (tj. izvajalcev, albumov in skladb) na semantičnem spletu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124" name="Google Shape;124;g2faab18724f_0_15"/>
          <p:cNvSpPr txBox="1">
            <a:spLocks noGrp="1"/>
          </p:cNvSpPr>
          <p:nvPr>
            <p:ph type="title"/>
          </p:nvPr>
        </p:nvSpPr>
        <p:spPr>
          <a:xfrm>
            <a:off x="642899" y="13285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8000"/>
              <a:buFont typeface="Calibri"/>
              <a:buNone/>
            </a:pPr>
            <a:r>
              <a:rPr lang="sl-SI" b="1">
                <a:solidFill>
                  <a:schemeClr val="accent2"/>
                </a:solidFill>
              </a:rPr>
              <a:t>Muzikologija (partiture, glasbeni metapodatki, simbolni zapisi)</a:t>
            </a:r>
            <a:endParaRPr sz="5000" b="1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aab18724f_0_10"/>
          <p:cNvSpPr txBox="1">
            <a:spLocks noGrp="1"/>
          </p:cNvSpPr>
          <p:nvPr>
            <p:ph type="body" idx="1"/>
          </p:nvPr>
        </p:nvSpPr>
        <p:spPr>
          <a:xfrm>
            <a:off x="642900" y="2784200"/>
            <a:ext cx="105156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Lemon – model za modeliranje leksikonov in strojno berljivih slovarjev, v povezavi s semantičnim spletom</a:t>
            </a: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Lexvo – prinaša informacije o jezikih, besedah, znakih in drugih entitetah, povezanih s človeškim jezikom, v povezani s semantičnim spletom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130" name="Google Shape;130;g2faab18724f_0_10"/>
          <p:cNvSpPr txBox="1">
            <a:spLocks noGrp="1"/>
          </p:cNvSpPr>
          <p:nvPr>
            <p:ph type="title"/>
          </p:nvPr>
        </p:nvSpPr>
        <p:spPr>
          <a:xfrm>
            <a:off x="642899" y="13285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8000"/>
              <a:buFont typeface="Calibri"/>
              <a:buNone/>
            </a:pPr>
            <a:r>
              <a:rPr lang="sl-SI" b="1">
                <a:solidFill>
                  <a:schemeClr val="accent2"/>
                </a:solidFill>
              </a:rPr>
              <a:t>Jezik (leksikologija, prepoznavanje imenskih entitet itd.)</a:t>
            </a:r>
            <a:endParaRPr sz="5000" b="1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aab18724f_0_5"/>
          <p:cNvSpPr txBox="1">
            <a:spLocks noGrp="1"/>
          </p:cNvSpPr>
          <p:nvPr>
            <p:ph type="body" idx="1"/>
          </p:nvPr>
        </p:nvSpPr>
        <p:spPr>
          <a:xfrm>
            <a:off x="642900" y="2772825"/>
            <a:ext cx="105156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Enumeration and Chronology of Periodicals Ontology (ECPO) opredeljuje skupne bibliografske izraze za opis naštevanja in kronologije, ki se običajno uporabljajo za serijske publikacije.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Drammar - celovita ontologija dramskih besedil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>
                <a:solidFill>
                  <a:schemeClr val="dk1"/>
                </a:solidFill>
              </a:rPr>
              <a:t>Literary Theme Ontology (LTO) – taksonomija definiranih literarnih tem za tematsko označevanje leposlovnih del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136" name="Google Shape;136;g2faab18724f_0_5"/>
          <p:cNvSpPr txBox="1">
            <a:spLocks noGrp="1"/>
          </p:cNvSpPr>
          <p:nvPr>
            <p:ph type="title"/>
          </p:nvPr>
        </p:nvSpPr>
        <p:spPr>
          <a:xfrm>
            <a:off x="642899" y="1328525"/>
            <a:ext cx="8905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8000"/>
              <a:buFont typeface="Calibri"/>
              <a:buNone/>
            </a:pPr>
            <a:r>
              <a:rPr lang="sl-SI" b="1">
                <a:solidFill>
                  <a:schemeClr val="accent2"/>
                </a:solidFill>
              </a:rPr>
              <a:t>Publikacije (literatura, časopisi, revije)</a:t>
            </a:r>
            <a:endParaRPr sz="5000" b="1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1639</Words>
  <Application>Microsoft Office PowerPoint</Application>
  <PresentationFormat>Širokozaslonsko</PresentationFormat>
  <Paragraphs>151</Paragraphs>
  <Slides>30</Slides>
  <Notes>30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Officeova tema</vt:lpstr>
      <vt:lpstr>PowerPointova predstavitev</vt:lpstr>
      <vt:lpstr>Geslovniki in taksonomije</vt:lpstr>
      <vt:lpstr>Ontologije in semantični splet</vt:lpstr>
      <vt:lpstr>Splošne (osebe, kraji, dogodki, čas, dokumenti)</vt:lpstr>
      <vt:lpstr>Splošne (osebe, kraji, dogodki, čas, dokumenti)</vt:lpstr>
      <vt:lpstr>Kulturna dediščina (objekti kulturne dediščine, muzeji, arheologija itd.)</vt:lpstr>
      <vt:lpstr>Muzikologija (partiture, glasbeni metapodatki, simbolni zapisi)</vt:lpstr>
      <vt:lpstr>Jezik (leksikologija, prepoznavanje imenskih entitet itd.)</vt:lpstr>
      <vt:lpstr>Publikacije (literatura, časopisi, revije)</vt:lpstr>
      <vt:lpstr>Zakaj</vt:lpstr>
      <vt:lpstr>Možnosti kreiranja - izzivi</vt:lpstr>
      <vt:lpstr>Podatkovni modeli, ontologije in taksonomije povezani z repozitoriji</vt:lpstr>
      <vt:lpstr>Ontologije, nadzorovani besednjaki, normativni imeniki</vt:lpstr>
      <vt:lpstr>Domenske taksonomije, nadzorovani besednjaki </vt:lpstr>
      <vt:lpstr>SKOSMOS</vt:lpstr>
      <vt:lpstr>SKOSMOS po svetu</vt:lpstr>
      <vt:lpstr>CESSDA in ELSST</vt:lpstr>
      <vt:lpstr>CESSDA in ELSST, postopek dela</vt:lpstr>
      <vt:lpstr>CESSDA in ELSST, postopek dela</vt:lpstr>
      <vt:lpstr>CESSDA in ELSST, postopek dela</vt:lpstr>
      <vt:lpstr>CESSDA in CVS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2</cp:revision>
  <dcterms:created xsi:type="dcterms:W3CDTF">2023-09-11T08:00:44Z</dcterms:created>
  <dcterms:modified xsi:type="dcterms:W3CDTF">2025-01-21T12:41:58Z</dcterms:modified>
</cp:coreProperties>
</file>