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4"/>
  </p:notesMasterIdLst>
  <p:sldIdLst>
    <p:sldId id="256" r:id="rId5"/>
    <p:sldId id="266" r:id="rId6"/>
    <p:sldId id="357" r:id="rId7"/>
    <p:sldId id="259" r:id="rId8"/>
    <p:sldId id="265" r:id="rId9"/>
    <p:sldId id="335" r:id="rId10"/>
    <p:sldId id="322" r:id="rId11"/>
    <p:sldId id="323" r:id="rId12"/>
    <p:sldId id="324" r:id="rId13"/>
    <p:sldId id="296" r:id="rId14"/>
    <p:sldId id="327" r:id="rId15"/>
    <p:sldId id="336" r:id="rId16"/>
    <p:sldId id="325" r:id="rId17"/>
    <p:sldId id="331" r:id="rId18"/>
    <p:sldId id="366" r:id="rId19"/>
    <p:sldId id="306" r:id="rId20"/>
    <p:sldId id="326" r:id="rId21"/>
    <p:sldId id="329" r:id="rId22"/>
    <p:sldId id="330" r:id="rId23"/>
    <p:sldId id="332" r:id="rId24"/>
    <p:sldId id="334" r:id="rId25"/>
    <p:sldId id="305" r:id="rId26"/>
    <p:sldId id="269" r:id="rId27"/>
    <p:sldId id="308" r:id="rId28"/>
    <p:sldId id="270" r:id="rId29"/>
    <p:sldId id="271" r:id="rId30"/>
    <p:sldId id="307" r:id="rId31"/>
    <p:sldId id="315" r:id="rId32"/>
    <p:sldId id="272" r:id="rId33"/>
    <p:sldId id="337" r:id="rId34"/>
    <p:sldId id="338" r:id="rId35"/>
    <p:sldId id="339" r:id="rId36"/>
    <p:sldId id="268" r:id="rId37"/>
    <p:sldId id="340" r:id="rId38"/>
    <p:sldId id="276" r:id="rId39"/>
    <p:sldId id="283" r:id="rId40"/>
    <p:sldId id="292" r:id="rId41"/>
    <p:sldId id="277" r:id="rId42"/>
    <p:sldId id="278" r:id="rId43"/>
    <p:sldId id="309" r:id="rId44"/>
    <p:sldId id="280" r:id="rId45"/>
    <p:sldId id="281" r:id="rId46"/>
    <p:sldId id="314" r:id="rId47"/>
    <p:sldId id="282" r:id="rId48"/>
    <p:sldId id="318" r:id="rId49"/>
    <p:sldId id="316" r:id="rId50"/>
    <p:sldId id="285" r:id="rId51"/>
    <p:sldId id="312" r:id="rId52"/>
    <p:sldId id="311" r:id="rId53"/>
    <p:sldId id="284" r:id="rId54"/>
    <p:sldId id="356" r:id="rId55"/>
    <p:sldId id="319" r:id="rId56"/>
    <p:sldId id="321" r:id="rId57"/>
    <p:sldId id="286" r:id="rId58"/>
    <p:sldId id="288" r:id="rId59"/>
    <p:sldId id="289" r:id="rId60"/>
    <p:sldId id="342" r:id="rId61"/>
    <p:sldId id="290" r:id="rId62"/>
    <p:sldId id="293" r:id="rId63"/>
    <p:sldId id="343" r:id="rId64"/>
    <p:sldId id="295" r:id="rId65"/>
    <p:sldId id="297" r:id="rId66"/>
    <p:sldId id="310" r:id="rId67"/>
    <p:sldId id="298" r:id="rId68"/>
    <p:sldId id="344" r:id="rId69"/>
    <p:sldId id="345" r:id="rId70"/>
    <p:sldId id="299" r:id="rId71"/>
    <p:sldId id="346" r:id="rId72"/>
    <p:sldId id="347" r:id="rId73"/>
    <p:sldId id="300" r:id="rId74"/>
    <p:sldId id="348" r:id="rId75"/>
    <p:sldId id="349" r:id="rId76"/>
    <p:sldId id="350" r:id="rId77"/>
    <p:sldId id="351" r:id="rId78"/>
    <p:sldId id="352" r:id="rId79"/>
    <p:sldId id="353" r:id="rId80"/>
    <p:sldId id="301" r:id="rId81"/>
    <p:sldId id="354" r:id="rId82"/>
    <p:sldId id="302" r:id="rId83"/>
    <p:sldId id="303" r:id="rId84"/>
    <p:sldId id="358" r:id="rId85"/>
    <p:sldId id="355" r:id="rId86"/>
    <p:sldId id="359" r:id="rId87"/>
    <p:sldId id="365" r:id="rId88"/>
    <p:sldId id="361" r:id="rId89"/>
    <p:sldId id="362" r:id="rId90"/>
    <p:sldId id="363" r:id="rId91"/>
    <p:sldId id="364" r:id="rId92"/>
    <p:sldId id="258" r:id="rId9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AD4"/>
    <a:srgbClr val="FF9900"/>
    <a:srgbClr val="F7A8AD"/>
    <a:srgbClr val="4472C4"/>
    <a:srgbClr val="A5C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27FF57-43AE-424A-9FF9-B0AD7D7DEFF8}" v="97" dt="2026-04-16T07:13:01.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51" d="100"/>
          <a:sy n="151" d="100"/>
        </p:scale>
        <p:origin x="632" y="9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psa, Magdalena" userId="S::magdalena.gapsa@ctk.uni-lj.si::96f6f195-a44c-4c31-ad8c-7d02f04dfc94" providerId="AD" clId="Web-{8227FF57-43AE-424A-9FF9-B0AD7D7DEFF8}"/>
    <pc:docChg chg="modSld">
      <pc:chgData name="Gapsa, Magdalena" userId="S::magdalena.gapsa@ctk.uni-lj.si::96f6f195-a44c-4c31-ad8c-7d02f04dfc94" providerId="AD" clId="Web-{8227FF57-43AE-424A-9FF9-B0AD7D7DEFF8}" dt="2026-04-16T07:12:44.260" v="54" actId="20577"/>
      <pc:docMkLst>
        <pc:docMk/>
      </pc:docMkLst>
      <pc:sldChg chg="modSp">
        <pc:chgData name="Gapsa, Magdalena" userId="S::magdalena.gapsa@ctk.uni-lj.si::96f6f195-a44c-4c31-ad8c-7d02f04dfc94" providerId="AD" clId="Web-{8227FF57-43AE-424A-9FF9-B0AD7D7DEFF8}" dt="2026-04-16T07:12:44.260" v="54" actId="20577"/>
        <pc:sldMkLst>
          <pc:docMk/>
          <pc:sldMk cId="0" sldId="256"/>
        </pc:sldMkLst>
        <pc:spChg chg="mod">
          <ac:chgData name="Gapsa, Magdalena" userId="S::magdalena.gapsa@ctk.uni-lj.si::96f6f195-a44c-4c31-ad8c-7d02f04dfc94" providerId="AD" clId="Web-{8227FF57-43AE-424A-9FF9-B0AD7D7DEFF8}" dt="2026-04-16T07:11:56.024" v="41" actId="20577"/>
          <ac:spMkLst>
            <pc:docMk/>
            <pc:sldMk cId="0" sldId="256"/>
            <ac:spMk id="4" creationId="{F086E02C-9871-4B45-B3D4-498E4602A668}"/>
          </ac:spMkLst>
        </pc:spChg>
        <pc:spChg chg="mod">
          <ac:chgData name="Gapsa, Magdalena" userId="S::magdalena.gapsa@ctk.uni-lj.si::96f6f195-a44c-4c31-ad8c-7d02f04dfc94" providerId="AD" clId="Web-{8227FF57-43AE-424A-9FF9-B0AD7D7DEFF8}" dt="2026-04-16T07:12:01.211" v="42" actId="1076"/>
          <ac:spMkLst>
            <pc:docMk/>
            <pc:sldMk cId="0" sldId="256"/>
            <ac:spMk id="7" creationId="{5587F738-3333-4A3F-A998-8DCD9BD4340D}"/>
          </ac:spMkLst>
        </pc:spChg>
        <pc:spChg chg="mod">
          <ac:chgData name="Gapsa, Magdalena" userId="S::magdalena.gapsa@ctk.uni-lj.si::96f6f195-a44c-4c31-ad8c-7d02f04dfc94" providerId="AD" clId="Web-{8227FF57-43AE-424A-9FF9-B0AD7D7DEFF8}" dt="2026-04-16T07:12:44.260" v="54" actId="20577"/>
          <ac:spMkLst>
            <pc:docMk/>
            <pc:sldMk cId="0" sldId="256"/>
            <ac:spMk id="9" creationId="{E1BBD5FE-6073-4F8C-963C-E7FDF140F72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4B60A-0B23-4493-9168-32B43C2EE7E6}"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GB"/>
        </a:p>
      </dgm:t>
    </dgm:pt>
    <dgm:pt modelId="{4C37D475-A9ED-4081-9863-E393A6B539F6}">
      <dgm:prSet phldrT="[Text]" phldr="0"/>
      <dgm:spPr/>
      <dgm:t>
        <a:bodyPr/>
        <a:lstStyle/>
        <a:p>
          <a:r>
            <a:rPr lang="sl-SI"/>
            <a:t> </a:t>
          </a:r>
          <a:endParaRPr lang="en-GB"/>
        </a:p>
      </dgm:t>
    </dgm:pt>
    <dgm:pt modelId="{E95655D5-BA4F-482F-8A36-03F415B61462}" type="parTrans" cxnId="{A0E55A76-7C96-4F28-92F9-B7D4A99E94B6}">
      <dgm:prSet/>
      <dgm:spPr/>
      <dgm:t>
        <a:bodyPr/>
        <a:lstStyle/>
        <a:p>
          <a:endParaRPr lang="en-GB"/>
        </a:p>
      </dgm:t>
    </dgm:pt>
    <dgm:pt modelId="{A1D1F439-8483-4B0E-B17F-1D4C923ABEB4}" type="sibTrans" cxnId="{A0E55A76-7C96-4F28-92F9-B7D4A99E94B6}">
      <dgm:prSet/>
      <dgm:spPr/>
      <dgm:t>
        <a:bodyPr/>
        <a:lstStyle/>
        <a:p>
          <a:endParaRPr lang="en-GB"/>
        </a:p>
      </dgm:t>
    </dgm:pt>
    <dgm:pt modelId="{E48CD222-4254-4917-9990-1C67379BEE97}">
      <dgm:prSet phldrT="[Text]" phldr="0"/>
      <dgm:spPr/>
      <dgm:t>
        <a:bodyPr/>
        <a:lstStyle/>
        <a:p>
          <a:r>
            <a:rPr lang="sl-SI"/>
            <a:t> </a:t>
          </a:r>
          <a:endParaRPr lang="en-GB"/>
        </a:p>
      </dgm:t>
    </dgm:pt>
    <dgm:pt modelId="{FC988C25-8123-4098-803C-16E85BF58A25}" type="sibTrans" cxnId="{322DCA92-BB04-4AFF-8E63-C330721BEE3A}">
      <dgm:prSet/>
      <dgm:spPr>
        <a:ln>
          <a:noFill/>
        </a:ln>
      </dgm:spPr>
      <dgm:t>
        <a:bodyPr/>
        <a:lstStyle/>
        <a:p>
          <a:endParaRPr lang="en-GB"/>
        </a:p>
      </dgm:t>
    </dgm:pt>
    <dgm:pt modelId="{1CA7965E-C3B9-4C4A-ADC4-322AA2F1B1B1}" type="parTrans" cxnId="{322DCA92-BB04-4AFF-8E63-C330721BEE3A}">
      <dgm:prSet/>
      <dgm:spPr/>
      <dgm:t>
        <a:bodyPr/>
        <a:lstStyle/>
        <a:p>
          <a:endParaRPr lang="en-GB"/>
        </a:p>
      </dgm:t>
    </dgm:pt>
    <dgm:pt modelId="{D9665F38-2A8B-4FC8-B74A-F4EB02CDE1EA}">
      <dgm:prSet phldrT="[Text]" phldr="0"/>
      <dgm:spPr/>
      <dgm:t>
        <a:bodyPr/>
        <a:lstStyle/>
        <a:p>
          <a:r>
            <a:rPr lang="sl-SI"/>
            <a:t> </a:t>
          </a:r>
          <a:endParaRPr lang="en-GB"/>
        </a:p>
      </dgm:t>
    </dgm:pt>
    <dgm:pt modelId="{31538801-552F-4642-BB87-F4827B87356C}" type="sibTrans" cxnId="{F9769055-B68E-41BA-BF56-308226E5CBF8}">
      <dgm:prSet/>
      <dgm:spPr/>
      <dgm:t>
        <a:bodyPr/>
        <a:lstStyle/>
        <a:p>
          <a:endParaRPr lang="en-GB"/>
        </a:p>
      </dgm:t>
    </dgm:pt>
    <dgm:pt modelId="{B34B6BCE-27A4-4980-8B0D-949EAC19EC13}" type="parTrans" cxnId="{F9769055-B68E-41BA-BF56-308226E5CBF8}">
      <dgm:prSet/>
      <dgm:spPr/>
      <dgm:t>
        <a:bodyPr/>
        <a:lstStyle/>
        <a:p>
          <a:endParaRPr lang="en-GB"/>
        </a:p>
      </dgm:t>
    </dgm:pt>
    <dgm:pt modelId="{988152EF-DB21-4356-A7EB-70A091808AAD}" type="pres">
      <dgm:prSet presAssocID="{7114B60A-0B23-4493-9168-32B43C2EE7E6}" presName="Name0" presStyleCnt="0">
        <dgm:presLayoutVars>
          <dgm:chMax val="21"/>
          <dgm:chPref val="21"/>
        </dgm:presLayoutVars>
      </dgm:prSet>
      <dgm:spPr/>
    </dgm:pt>
    <dgm:pt modelId="{A4B83CF8-EAFA-42D1-8AF5-C543DBE59CDB}" type="pres">
      <dgm:prSet presAssocID="{E48CD222-4254-4917-9990-1C67379BEE97}" presName="text1" presStyleCnt="0"/>
      <dgm:spPr/>
    </dgm:pt>
    <dgm:pt modelId="{E9350597-9433-4EC1-8F4A-303DDFA00822}" type="pres">
      <dgm:prSet presAssocID="{E48CD222-4254-4917-9990-1C67379BEE97}" presName="textRepeatNode" presStyleLbl="alignNode1" presStyleIdx="0" presStyleCnt="3">
        <dgm:presLayoutVars>
          <dgm:chMax val="0"/>
          <dgm:chPref val="0"/>
          <dgm:bulletEnabled val="1"/>
        </dgm:presLayoutVars>
      </dgm:prSet>
      <dgm:spPr/>
    </dgm:pt>
    <dgm:pt modelId="{512E41FD-76FB-4007-BC2D-6BF66F2E3880}" type="pres">
      <dgm:prSet presAssocID="{E48CD222-4254-4917-9990-1C67379BEE97}" presName="textaccent1" presStyleCnt="0"/>
      <dgm:spPr/>
    </dgm:pt>
    <dgm:pt modelId="{B193E8EE-A753-4B16-A3C8-F74C85AE2BB3}" type="pres">
      <dgm:prSet presAssocID="{E48CD222-4254-4917-9990-1C67379BEE97}" presName="accentRepeatNode" presStyleLbl="solidAlignAcc1" presStyleIdx="0" presStyleCnt="6"/>
      <dgm:spPr/>
    </dgm:pt>
    <dgm:pt modelId="{B3329BC7-71D0-4957-82FF-5D9FD28C7E13}" type="pres">
      <dgm:prSet presAssocID="{FC988C25-8123-4098-803C-16E85BF58A25}" presName="image1" presStyleCnt="0"/>
      <dgm:spPr/>
    </dgm:pt>
    <dgm:pt modelId="{C35904CF-B36B-4A48-9946-7E6B88BC3624}" type="pres">
      <dgm:prSet presAssocID="{FC988C25-8123-4098-803C-16E85BF58A25}" presName="imageRepeatNode" presStyleLbl="alignAcc1" presStyleIdx="0" presStyleCnt="3"/>
      <dgm:spPr/>
    </dgm:pt>
    <dgm:pt modelId="{3CEEB669-1D75-47EB-BA76-594A48869177}" type="pres">
      <dgm:prSet presAssocID="{FC988C25-8123-4098-803C-16E85BF58A25}" presName="imageaccent1" presStyleCnt="0"/>
      <dgm:spPr/>
    </dgm:pt>
    <dgm:pt modelId="{7B1948B2-2A49-4C36-8E89-897644A1638D}" type="pres">
      <dgm:prSet presAssocID="{FC988C25-8123-4098-803C-16E85BF58A25}" presName="accentRepeatNode" presStyleLbl="solidAlignAcc1" presStyleIdx="1" presStyleCnt="6"/>
      <dgm:spPr>
        <a:ln>
          <a:noFill/>
        </a:ln>
      </dgm:spPr>
    </dgm:pt>
    <dgm:pt modelId="{9EC68334-07DC-4EA9-A2FF-2B6A0175ECF7}" type="pres">
      <dgm:prSet presAssocID="{D9665F38-2A8B-4FC8-B74A-F4EB02CDE1EA}" presName="text2" presStyleCnt="0"/>
      <dgm:spPr/>
    </dgm:pt>
    <dgm:pt modelId="{2401B3CA-F667-4F27-8E5C-3B54D6098907}" type="pres">
      <dgm:prSet presAssocID="{D9665F38-2A8B-4FC8-B74A-F4EB02CDE1EA}" presName="textRepeatNode" presStyleLbl="alignNode1" presStyleIdx="1" presStyleCnt="3">
        <dgm:presLayoutVars>
          <dgm:chMax val="0"/>
          <dgm:chPref val="0"/>
          <dgm:bulletEnabled val="1"/>
        </dgm:presLayoutVars>
      </dgm:prSet>
      <dgm:spPr/>
    </dgm:pt>
    <dgm:pt modelId="{6B399A42-DD2C-4D8A-81AE-EE86DD56F661}" type="pres">
      <dgm:prSet presAssocID="{D9665F38-2A8B-4FC8-B74A-F4EB02CDE1EA}" presName="textaccent2" presStyleCnt="0"/>
      <dgm:spPr/>
    </dgm:pt>
    <dgm:pt modelId="{E3DC971D-AB14-4430-B582-C9589F4B9041}" type="pres">
      <dgm:prSet presAssocID="{D9665F38-2A8B-4FC8-B74A-F4EB02CDE1EA}" presName="accentRepeatNode" presStyleLbl="solidAlignAcc1" presStyleIdx="2" presStyleCnt="6"/>
      <dgm:spPr/>
    </dgm:pt>
    <dgm:pt modelId="{CCDC21CE-9008-473A-ADB8-8F2FD23AF6C1}" type="pres">
      <dgm:prSet presAssocID="{31538801-552F-4642-BB87-F4827B87356C}" presName="image2" presStyleCnt="0"/>
      <dgm:spPr/>
    </dgm:pt>
    <dgm:pt modelId="{8022AB35-7A08-410C-829A-2D8E2B5E89CD}" type="pres">
      <dgm:prSet presAssocID="{31538801-552F-4642-BB87-F4827B87356C}" presName="imageRepeatNode" presStyleLbl="alignAcc1" presStyleIdx="1" presStyleCnt="3"/>
      <dgm:spPr/>
    </dgm:pt>
    <dgm:pt modelId="{DB8F28C1-F8B9-4F02-841A-83C9510B239A}" type="pres">
      <dgm:prSet presAssocID="{31538801-552F-4642-BB87-F4827B87356C}" presName="imageaccent2" presStyleCnt="0"/>
      <dgm:spPr/>
    </dgm:pt>
    <dgm:pt modelId="{A0F34CCA-F74F-4672-90B7-EE29B2041127}" type="pres">
      <dgm:prSet presAssocID="{31538801-552F-4642-BB87-F4827B87356C}" presName="accentRepeatNode" presStyleLbl="solidAlignAcc1" presStyleIdx="3" presStyleCnt="6"/>
      <dgm:spPr/>
    </dgm:pt>
    <dgm:pt modelId="{5B5B54C7-627E-4D2C-842E-146E7B12B336}" type="pres">
      <dgm:prSet presAssocID="{4C37D475-A9ED-4081-9863-E393A6B539F6}" presName="text3" presStyleCnt="0"/>
      <dgm:spPr/>
    </dgm:pt>
    <dgm:pt modelId="{56C8770B-DD85-4A64-A59D-63C360D30AC3}" type="pres">
      <dgm:prSet presAssocID="{4C37D475-A9ED-4081-9863-E393A6B539F6}" presName="textRepeatNode" presStyleLbl="alignNode1" presStyleIdx="2" presStyleCnt="3">
        <dgm:presLayoutVars>
          <dgm:chMax val="0"/>
          <dgm:chPref val="0"/>
          <dgm:bulletEnabled val="1"/>
        </dgm:presLayoutVars>
      </dgm:prSet>
      <dgm:spPr/>
    </dgm:pt>
    <dgm:pt modelId="{C2FCD7CE-1973-4566-A8F3-856F4A4DF0F5}" type="pres">
      <dgm:prSet presAssocID="{4C37D475-A9ED-4081-9863-E393A6B539F6}" presName="textaccent3" presStyleCnt="0"/>
      <dgm:spPr/>
    </dgm:pt>
    <dgm:pt modelId="{2165CFDE-B235-44F5-B4A0-667A9C43C01D}" type="pres">
      <dgm:prSet presAssocID="{4C37D475-A9ED-4081-9863-E393A6B539F6}" presName="accentRepeatNode" presStyleLbl="solidAlignAcc1" presStyleIdx="4" presStyleCnt="6"/>
      <dgm:spPr/>
    </dgm:pt>
    <dgm:pt modelId="{480A1E6F-C183-4B41-B42B-2C0CBB8B935A}" type="pres">
      <dgm:prSet presAssocID="{A1D1F439-8483-4B0E-B17F-1D4C923ABEB4}" presName="image3" presStyleCnt="0"/>
      <dgm:spPr/>
    </dgm:pt>
    <dgm:pt modelId="{22E9542A-7DED-4480-A8DB-325500A3703F}" type="pres">
      <dgm:prSet presAssocID="{A1D1F439-8483-4B0E-B17F-1D4C923ABEB4}" presName="imageRepeatNode" presStyleLbl="alignAcc1" presStyleIdx="2" presStyleCnt="3"/>
      <dgm:spPr/>
    </dgm:pt>
    <dgm:pt modelId="{4AFF567C-6D61-41CC-AEF9-0D79E30BFC61}" type="pres">
      <dgm:prSet presAssocID="{A1D1F439-8483-4B0E-B17F-1D4C923ABEB4}" presName="imageaccent3" presStyleCnt="0"/>
      <dgm:spPr/>
    </dgm:pt>
    <dgm:pt modelId="{7F183B76-66C6-4AB5-BB59-1DA0F0342CF0}" type="pres">
      <dgm:prSet presAssocID="{A1D1F439-8483-4B0E-B17F-1D4C923ABEB4}" presName="accentRepeatNode" presStyleLbl="solidAlignAcc1" presStyleIdx="5" presStyleCnt="6"/>
      <dgm:spPr/>
    </dgm:pt>
  </dgm:ptLst>
  <dgm:cxnLst>
    <dgm:cxn modelId="{EE692773-6871-46E5-B6CF-26137EA466C5}" type="presOf" srcId="{FC988C25-8123-4098-803C-16E85BF58A25}" destId="{C35904CF-B36B-4A48-9946-7E6B88BC3624}" srcOrd="0" destOrd="0" presId="urn:microsoft.com/office/officeart/2008/layout/HexagonCluster"/>
    <dgm:cxn modelId="{F9769055-B68E-41BA-BF56-308226E5CBF8}" srcId="{7114B60A-0B23-4493-9168-32B43C2EE7E6}" destId="{D9665F38-2A8B-4FC8-B74A-F4EB02CDE1EA}" srcOrd="1" destOrd="0" parTransId="{B34B6BCE-27A4-4980-8B0D-949EAC19EC13}" sibTransId="{31538801-552F-4642-BB87-F4827B87356C}"/>
    <dgm:cxn modelId="{A0E55A76-7C96-4F28-92F9-B7D4A99E94B6}" srcId="{7114B60A-0B23-4493-9168-32B43C2EE7E6}" destId="{4C37D475-A9ED-4081-9863-E393A6B539F6}" srcOrd="2" destOrd="0" parTransId="{E95655D5-BA4F-482F-8A36-03F415B61462}" sibTransId="{A1D1F439-8483-4B0E-B17F-1D4C923ABEB4}"/>
    <dgm:cxn modelId="{3275608C-128C-4F24-BE5E-6EFF9BE1E0FF}" type="presOf" srcId="{7114B60A-0B23-4493-9168-32B43C2EE7E6}" destId="{988152EF-DB21-4356-A7EB-70A091808AAD}" srcOrd="0" destOrd="0" presId="urn:microsoft.com/office/officeart/2008/layout/HexagonCluster"/>
    <dgm:cxn modelId="{5386E790-AFF3-4BFB-9A04-ED4C8146F847}" type="presOf" srcId="{A1D1F439-8483-4B0E-B17F-1D4C923ABEB4}" destId="{22E9542A-7DED-4480-A8DB-325500A3703F}" srcOrd="0" destOrd="0" presId="urn:microsoft.com/office/officeart/2008/layout/HexagonCluster"/>
    <dgm:cxn modelId="{322DCA92-BB04-4AFF-8E63-C330721BEE3A}" srcId="{7114B60A-0B23-4493-9168-32B43C2EE7E6}" destId="{E48CD222-4254-4917-9990-1C67379BEE97}" srcOrd="0" destOrd="0" parTransId="{1CA7965E-C3B9-4C4A-ADC4-322AA2F1B1B1}" sibTransId="{FC988C25-8123-4098-803C-16E85BF58A25}"/>
    <dgm:cxn modelId="{180B3FD0-7799-49FE-8598-CCB9B9BEEBF3}" type="presOf" srcId="{D9665F38-2A8B-4FC8-B74A-F4EB02CDE1EA}" destId="{2401B3CA-F667-4F27-8E5C-3B54D6098907}" srcOrd="0" destOrd="0" presId="urn:microsoft.com/office/officeart/2008/layout/HexagonCluster"/>
    <dgm:cxn modelId="{204C2BEB-170A-4163-B7BA-C24E0EDAA4CD}" type="presOf" srcId="{E48CD222-4254-4917-9990-1C67379BEE97}" destId="{E9350597-9433-4EC1-8F4A-303DDFA00822}" srcOrd="0" destOrd="0" presId="urn:microsoft.com/office/officeart/2008/layout/HexagonCluster"/>
    <dgm:cxn modelId="{9D95F1F1-49B3-42D7-A436-ED0E3258179B}" type="presOf" srcId="{4C37D475-A9ED-4081-9863-E393A6B539F6}" destId="{56C8770B-DD85-4A64-A59D-63C360D30AC3}" srcOrd="0" destOrd="0" presId="urn:microsoft.com/office/officeart/2008/layout/HexagonCluster"/>
    <dgm:cxn modelId="{6D7A6BF5-A04D-4EAD-BF4B-F2065E39D997}" type="presOf" srcId="{31538801-552F-4642-BB87-F4827B87356C}" destId="{8022AB35-7A08-410C-829A-2D8E2B5E89CD}" srcOrd="0" destOrd="0" presId="urn:microsoft.com/office/officeart/2008/layout/HexagonCluster"/>
    <dgm:cxn modelId="{315F85AD-3A1D-4EC8-869B-36C80976299C}" type="presParOf" srcId="{988152EF-DB21-4356-A7EB-70A091808AAD}" destId="{A4B83CF8-EAFA-42D1-8AF5-C543DBE59CDB}" srcOrd="0" destOrd="0" presId="urn:microsoft.com/office/officeart/2008/layout/HexagonCluster"/>
    <dgm:cxn modelId="{5CA780E6-5251-4630-88A7-68314EAECE45}" type="presParOf" srcId="{A4B83CF8-EAFA-42D1-8AF5-C543DBE59CDB}" destId="{E9350597-9433-4EC1-8F4A-303DDFA00822}" srcOrd="0" destOrd="0" presId="urn:microsoft.com/office/officeart/2008/layout/HexagonCluster"/>
    <dgm:cxn modelId="{8605AD3E-22A1-4BEE-BEAB-1A9442BF45BD}" type="presParOf" srcId="{988152EF-DB21-4356-A7EB-70A091808AAD}" destId="{512E41FD-76FB-4007-BC2D-6BF66F2E3880}" srcOrd="1" destOrd="0" presId="urn:microsoft.com/office/officeart/2008/layout/HexagonCluster"/>
    <dgm:cxn modelId="{15BA0240-9AEE-4719-892D-6CE6693DB0B0}" type="presParOf" srcId="{512E41FD-76FB-4007-BC2D-6BF66F2E3880}" destId="{B193E8EE-A753-4B16-A3C8-F74C85AE2BB3}" srcOrd="0" destOrd="0" presId="urn:microsoft.com/office/officeart/2008/layout/HexagonCluster"/>
    <dgm:cxn modelId="{D2F9FF57-DF2E-4BDF-9D1E-C5DAB2116FFF}" type="presParOf" srcId="{988152EF-DB21-4356-A7EB-70A091808AAD}" destId="{B3329BC7-71D0-4957-82FF-5D9FD28C7E13}" srcOrd="2" destOrd="0" presId="urn:microsoft.com/office/officeart/2008/layout/HexagonCluster"/>
    <dgm:cxn modelId="{5F0EC7A9-BF8D-4359-A42E-FF75B6FE76DA}" type="presParOf" srcId="{B3329BC7-71D0-4957-82FF-5D9FD28C7E13}" destId="{C35904CF-B36B-4A48-9946-7E6B88BC3624}" srcOrd="0" destOrd="0" presId="urn:microsoft.com/office/officeart/2008/layout/HexagonCluster"/>
    <dgm:cxn modelId="{CE787CA5-4824-4FE6-8665-6032FDB16F3F}" type="presParOf" srcId="{988152EF-DB21-4356-A7EB-70A091808AAD}" destId="{3CEEB669-1D75-47EB-BA76-594A48869177}" srcOrd="3" destOrd="0" presId="urn:microsoft.com/office/officeart/2008/layout/HexagonCluster"/>
    <dgm:cxn modelId="{6DF9FCC5-4195-4A2F-93C6-8F5F2ECF529B}" type="presParOf" srcId="{3CEEB669-1D75-47EB-BA76-594A48869177}" destId="{7B1948B2-2A49-4C36-8E89-897644A1638D}" srcOrd="0" destOrd="0" presId="urn:microsoft.com/office/officeart/2008/layout/HexagonCluster"/>
    <dgm:cxn modelId="{9B85D2B1-962E-4B00-A1BA-0C145235D5DD}" type="presParOf" srcId="{988152EF-DB21-4356-A7EB-70A091808AAD}" destId="{9EC68334-07DC-4EA9-A2FF-2B6A0175ECF7}" srcOrd="4" destOrd="0" presId="urn:microsoft.com/office/officeart/2008/layout/HexagonCluster"/>
    <dgm:cxn modelId="{F23B7B8E-E6F4-4524-8A2D-806390AC1EAE}" type="presParOf" srcId="{9EC68334-07DC-4EA9-A2FF-2B6A0175ECF7}" destId="{2401B3CA-F667-4F27-8E5C-3B54D6098907}" srcOrd="0" destOrd="0" presId="urn:microsoft.com/office/officeart/2008/layout/HexagonCluster"/>
    <dgm:cxn modelId="{D50D69E3-E70F-4E86-992B-FB4C307B0156}" type="presParOf" srcId="{988152EF-DB21-4356-A7EB-70A091808AAD}" destId="{6B399A42-DD2C-4D8A-81AE-EE86DD56F661}" srcOrd="5" destOrd="0" presId="urn:microsoft.com/office/officeart/2008/layout/HexagonCluster"/>
    <dgm:cxn modelId="{55A00084-ACEC-4733-AECC-A1D01B73B45E}" type="presParOf" srcId="{6B399A42-DD2C-4D8A-81AE-EE86DD56F661}" destId="{E3DC971D-AB14-4430-B582-C9589F4B9041}" srcOrd="0" destOrd="0" presId="urn:microsoft.com/office/officeart/2008/layout/HexagonCluster"/>
    <dgm:cxn modelId="{DC592B5E-7C0F-43B3-8CB9-B762E45862AC}" type="presParOf" srcId="{988152EF-DB21-4356-A7EB-70A091808AAD}" destId="{CCDC21CE-9008-473A-ADB8-8F2FD23AF6C1}" srcOrd="6" destOrd="0" presId="urn:microsoft.com/office/officeart/2008/layout/HexagonCluster"/>
    <dgm:cxn modelId="{A56615B0-D341-40C1-ABBD-A263C9DFE261}" type="presParOf" srcId="{CCDC21CE-9008-473A-ADB8-8F2FD23AF6C1}" destId="{8022AB35-7A08-410C-829A-2D8E2B5E89CD}" srcOrd="0" destOrd="0" presId="urn:microsoft.com/office/officeart/2008/layout/HexagonCluster"/>
    <dgm:cxn modelId="{A8709FA9-CC2D-4DD2-B637-19E5F7ACF3AD}" type="presParOf" srcId="{988152EF-DB21-4356-A7EB-70A091808AAD}" destId="{DB8F28C1-F8B9-4F02-841A-83C9510B239A}" srcOrd="7" destOrd="0" presId="urn:microsoft.com/office/officeart/2008/layout/HexagonCluster"/>
    <dgm:cxn modelId="{51612D87-47C0-48A9-AC99-86F10AC3B0D5}" type="presParOf" srcId="{DB8F28C1-F8B9-4F02-841A-83C9510B239A}" destId="{A0F34CCA-F74F-4672-90B7-EE29B2041127}" srcOrd="0" destOrd="0" presId="urn:microsoft.com/office/officeart/2008/layout/HexagonCluster"/>
    <dgm:cxn modelId="{4BB5AE32-DD10-4BCF-9378-272DD36EE163}" type="presParOf" srcId="{988152EF-DB21-4356-A7EB-70A091808AAD}" destId="{5B5B54C7-627E-4D2C-842E-146E7B12B336}" srcOrd="8" destOrd="0" presId="urn:microsoft.com/office/officeart/2008/layout/HexagonCluster"/>
    <dgm:cxn modelId="{6D8FC8C0-1B21-4C5A-BCDE-049E3F3588EE}" type="presParOf" srcId="{5B5B54C7-627E-4D2C-842E-146E7B12B336}" destId="{56C8770B-DD85-4A64-A59D-63C360D30AC3}" srcOrd="0" destOrd="0" presId="urn:microsoft.com/office/officeart/2008/layout/HexagonCluster"/>
    <dgm:cxn modelId="{8B9B6C2A-FC06-40D2-9BBE-5DB337354C72}" type="presParOf" srcId="{988152EF-DB21-4356-A7EB-70A091808AAD}" destId="{C2FCD7CE-1973-4566-A8F3-856F4A4DF0F5}" srcOrd="9" destOrd="0" presId="urn:microsoft.com/office/officeart/2008/layout/HexagonCluster"/>
    <dgm:cxn modelId="{CAC09C1E-B004-4BD8-A023-0965C39614E3}" type="presParOf" srcId="{C2FCD7CE-1973-4566-A8F3-856F4A4DF0F5}" destId="{2165CFDE-B235-44F5-B4A0-667A9C43C01D}" srcOrd="0" destOrd="0" presId="urn:microsoft.com/office/officeart/2008/layout/HexagonCluster"/>
    <dgm:cxn modelId="{B259E086-CF0B-4046-8921-8B3B423312C0}" type="presParOf" srcId="{988152EF-DB21-4356-A7EB-70A091808AAD}" destId="{480A1E6F-C183-4B41-B42B-2C0CBB8B935A}" srcOrd="10" destOrd="0" presId="urn:microsoft.com/office/officeart/2008/layout/HexagonCluster"/>
    <dgm:cxn modelId="{5CE3307D-B84E-4357-B850-999146DB13BD}" type="presParOf" srcId="{480A1E6F-C183-4B41-B42B-2C0CBB8B935A}" destId="{22E9542A-7DED-4480-A8DB-325500A3703F}" srcOrd="0" destOrd="0" presId="urn:microsoft.com/office/officeart/2008/layout/HexagonCluster"/>
    <dgm:cxn modelId="{7EDD5D69-6BA7-4250-8029-880D1D054717}" type="presParOf" srcId="{988152EF-DB21-4356-A7EB-70A091808AAD}" destId="{4AFF567C-6D61-41CC-AEF9-0D79E30BFC61}" srcOrd="11" destOrd="0" presId="urn:microsoft.com/office/officeart/2008/layout/HexagonCluster"/>
    <dgm:cxn modelId="{6CF3F9A0-A95F-4811-AAAA-A0789CE1FE28}" type="presParOf" srcId="{4AFF567C-6D61-41CC-AEF9-0D79E30BFC61}" destId="{7F183B76-66C6-4AB5-BB59-1DA0F0342CF0}"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50597-9433-4EC1-8F4A-303DDFA00822}">
      <dsp:nvSpPr>
        <dsp:cNvPr id="0" name=""/>
        <dsp:cNvSpPr/>
      </dsp:nvSpPr>
      <dsp:spPr>
        <a:xfrm>
          <a:off x="1500332" y="2826754"/>
          <a:ext cx="1755176" cy="151326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0010" rIns="0" bIns="80010" numCol="1" spcCol="1270" anchor="ctr" anchorCtr="0">
          <a:noAutofit/>
        </a:bodyPr>
        <a:lstStyle/>
        <a:p>
          <a:pPr marL="0" lvl="0" indent="0" algn="ctr" defTabSz="2800350">
            <a:lnSpc>
              <a:spcPct val="90000"/>
            </a:lnSpc>
            <a:spcBef>
              <a:spcPct val="0"/>
            </a:spcBef>
            <a:spcAft>
              <a:spcPct val="35000"/>
            </a:spcAft>
            <a:buNone/>
          </a:pPr>
          <a:r>
            <a:rPr lang="sl-SI" sz="6300" kern="1200"/>
            <a:t> </a:t>
          </a:r>
          <a:endParaRPr lang="en-GB" sz="6300" kern="1200"/>
        </a:p>
      </dsp:txBody>
      <dsp:txXfrm>
        <a:off x="1772702" y="3061585"/>
        <a:ext cx="1210436" cy="1043606"/>
      </dsp:txXfrm>
    </dsp:sp>
    <dsp:sp modelId="{B193E8EE-A753-4B16-A3C8-F74C85AE2BB3}">
      <dsp:nvSpPr>
        <dsp:cNvPr id="0" name=""/>
        <dsp:cNvSpPr/>
      </dsp:nvSpPr>
      <dsp:spPr>
        <a:xfrm>
          <a:off x="1545929" y="3494831"/>
          <a:ext cx="205499" cy="1771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5904CF-B36B-4A48-9946-7E6B88BC3624}">
      <dsp:nvSpPr>
        <dsp:cNvPr id="0" name=""/>
        <dsp:cNvSpPr/>
      </dsp:nvSpPr>
      <dsp:spPr>
        <a:xfrm>
          <a:off x="0" y="2013947"/>
          <a:ext cx="1755176" cy="1513268"/>
        </a:xfrm>
        <a:prstGeom prst="hexagon">
          <a:avLst>
            <a:gd name="adj" fmla="val 25000"/>
            <a:gd name="vf" fmla="val 11547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1948B2-2A49-4C36-8E89-897644A1638D}">
      <dsp:nvSpPr>
        <dsp:cNvPr id="0" name=""/>
        <dsp:cNvSpPr/>
      </dsp:nvSpPr>
      <dsp:spPr>
        <a:xfrm>
          <a:off x="1194894" y="3327312"/>
          <a:ext cx="205499" cy="17711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401B3CA-F667-4F27-8E5C-3B54D6098907}">
      <dsp:nvSpPr>
        <dsp:cNvPr id="0" name=""/>
        <dsp:cNvSpPr/>
      </dsp:nvSpPr>
      <dsp:spPr>
        <a:xfrm>
          <a:off x="2995667" y="1995956"/>
          <a:ext cx="1755176" cy="151326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0010" rIns="0" bIns="80010" numCol="1" spcCol="1270" anchor="ctr" anchorCtr="0">
          <a:noAutofit/>
        </a:bodyPr>
        <a:lstStyle/>
        <a:p>
          <a:pPr marL="0" lvl="0" indent="0" algn="ctr" defTabSz="2800350">
            <a:lnSpc>
              <a:spcPct val="90000"/>
            </a:lnSpc>
            <a:spcBef>
              <a:spcPct val="0"/>
            </a:spcBef>
            <a:spcAft>
              <a:spcPct val="35000"/>
            </a:spcAft>
            <a:buNone/>
          </a:pPr>
          <a:r>
            <a:rPr lang="sl-SI" sz="6300" kern="1200"/>
            <a:t> </a:t>
          </a:r>
          <a:endParaRPr lang="en-GB" sz="6300" kern="1200"/>
        </a:p>
      </dsp:txBody>
      <dsp:txXfrm>
        <a:off x="3268037" y="2230787"/>
        <a:ext cx="1210436" cy="1043606"/>
      </dsp:txXfrm>
    </dsp:sp>
    <dsp:sp modelId="{E3DC971D-AB14-4430-B582-C9589F4B9041}">
      <dsp:nvSpPr>
        <dsp:cNvPr id="0" name=""/>
        <dsp:cNvSpPr/>
      </dsp:nvSpPr>
      <dsp:spPr>
        <a:xfrm>
          <a:off x="4195558" y="3307721"/>
          <a:ext cx="205499" cy="1771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2AB35-7A08-410C-829A-2D8E2B5E89CD}">
      <dsp:nvSpPr>
        <dsp:cNvPr id="0" name=""/>
        <dsp:cNvSpPr/>
      </dsp:nvSpPr>
      <dsp:spPr>
        <a:xfrm>
          <a:off x="4491002" y="2826754"/>
          <a:ext cx="1755176" cy="1513268"/>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34CCA-F74F-4672-90B7-EE29B2041127}">
      <dsp:nvSpPr>
        <dsp:cNvPr id="0" name=""/>
        <dsp:cNvSpPr/>
      </dsp:nvSpPr>
      <dsp:spPr>
        <a:xfrm>
          <a:off x="4536599" y="3494831"/>
          <a:ext cx="205499" cy="1771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C8770B-DD85-4A64-A59D-63C360D30AC3}">
      <dsp:nvSpPr>
        <dsp:cNvPr id="0" name=""/>
        <dsp:cNvSpPr/>
      </dsp:nvSpPr>
      <dsp:spPr>
        <a:xfrm>
          <a:off x="1500332" y="1168756"/>
          <a:ext cx="1755176" cy="151326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0010" rIns="0" bIns="80010" numCol="1" spcCol="1270" anchor="ctr" anchorCtr="0">
          <a:noAutofit/>
        </a:bodyPr>
        <a:lstStyle/>
        <a:p>
          <a:pPr marL="0" lvl="0" indent="0" algn="ctr" defTabSz="2800350">
            <a:lnSpc>
              <a:spcPct val="90000"/>
            </a:lnSpc>
            <a:spcBef>
              <a:spcPct val="0"/>
            </a:spcBef>
            <a:spcAft>
              <a:spcPct val="35000"/>
            </a:spcAft>
            <a:buNone/>
          </a:pPr>
          <a:r>
            <a:rPr lang="sl-SI" sz="6300" kern="1200"/>
            <a:t> </a:t>
          </a:r>
          <a:endParaRPr lang="en-GB" sz="6300" kern="1200"/>
        </a:p>
      </dsp:txBody>
      <dsp:txXfrm>
        <a:off x="1772702" y="1403587"/>
        <a:ext cx="1210436" cy="1043606"/>
      </dsp:txXfrm>
    </dsp:sp>
    <dsp:sp modelId="{2165CFDE-B235-44F5-B4A0-667A9C43C01D}">
      <dsp:nvSpPr>
        <dsp:cNvPr id="0" name=""/>
        <dsp:cNvSpPr/>
      </dsp:nvSpPr>
      <dsp:spPr>
        <a:xfrm>
          <a:off x="2690229" y="1201540"/>
          <a:ext cx="205499" cy="1771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E9542A-7DED-4480-A8DB-325500A3703F}">
      <dsp:nvSpPr>
        <dsp:cNvPr id="0" name=""/>
        <dsp:cNvSpPr/>
      </dsp:nvSpPr>
      <dsp:spPr>
        <a:xfrm>
          <a:off x="2995667" y="341956"/>
          <a:ext cx="1755176" cy="1513268"/>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183B76-66C6-4AB5-BB59-1DA0F0342CF0}">
      <dsp:nvSpPr>
        <dsp:cNvPr id="0" name=""/>
        <dsp:cNvSpPr/>
      </dsp:nvSpPr>
      <dsp:spPr>
        <a:xfrm>
          <a:off x="3047510" y="1006434"/>
          <a:ext cx="205499" cy="1771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6B5B8-7441-4E8E-9614-78CC9AB65706}" type="datetimeFigureOut">
              <a:rPr lang="en-GB" smtClean="0"/>
              <a:t>16/04/2026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32CD5-39C8-4A4E-AFBD-CE62B4E6CCA9}" type="slidenum">
              <a:rPr lang="en-GB" smtClean="0"/>
              <a:t>‹#›</a:t>
            </a:fld>
            <a:endParaRPr lang="en-GB"/>
          </a:p>
        </p:txBody>
      </p:sp>
    </p:spTree>
    <p:extLst>
      <p:ext uri="{BB962C8B-B14F-4D97-AF65-F5344CB8AC3E}">
        <p14:creationId xmlns:p14="http://schemas.microsoft.com/office/powerpoint/2010/main" val="3532076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err="1">
                <a:highlight>
                  <a:srgbClr val="FFFF00"/>
                </a:highlight>
                <a:cs typeface="Calibri"/>
              </a:rPr>
              <a:t>MZ</a:t>
            </a:r>
            <a:r>
              <a:rPr lang="sl-SI" sz="1200">
                <a:highlight>
                  <a:srgbClr val="FFFF00"/>
                </a:highlight>
                <a:cs typeface="Calibri"/>
              </a:rPr>
              <a:t> popravi</a:t>
            </a:r>
          </a:p>
          <a:p>
            <a:endParaRPr lang="en-GB"/>
          </a:p>
        </p:txBody>
      </p:sp>
      <p:sp>
        <p:nvSpPr>
          <p:cNvPr id="4" name="Slide Number Placeholder 3"/>
          <p:cNvSpPr>
            <a:spLocks noGrp="1"/>
          </p:cNvSpPr>
          <p:nvPr>
            <p:ph type="sldNum" sz="quarter" idx="5"/>
          </p:nvPr>
        </p:nvSpPr>
        <p:spPr/>
        <p:txBody>
          <a:bodyPr/>
          <a:lstStyle/>
          <a:p>
            <a:fld id="{C7B32CD5-39C8-4A4E-AFBD-CE62B4E6CCA9}" type="slidenum">
              <a:rPr lang="en-GB" smtClean="0"/>
              <a:t>2</a:t>
            </a:fld>
            <a:endParaRPr lang="en-GB"/>
          </a:p>
        </p:txBody>
      </p:sp>
    </p:spTree>
    <p:extLst>
      <p:ext uri="{BB962C8B-B14F-4D97-AF65-F5344CB8AC3E}">
        <p14:creationId xmlns:p14="http://schemas.microsoft.com/office/powerpoint/2010/main" val="1019279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8A3A0-CCCD-672D-3FE9-C86D04E95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F16A6-9013-5C4C-EA30-E27572EB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15892-CD6E-A603-E673-0E31D0787DE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01AEAA9-CA8B-DCC1-C8B5-82305C6A2683}"/>
              </a:ext>
            </a:extLst>
          </p:cNvPr>
          <p:cNvSpPr>
            <a:spLocks noGrp="1"/>
          </p:cNvSpPr>
          <p:nvPr>
            <p:ph type="sldNum" sz="quarter" idx="5"/>
          </p:nvPr>
        </p:nvSpPr>
        <p:spPr/>
        <p:txBody>
          <a:bodyPr/>
          <a:lstStyle/>
          <a:p>
            <a:fld id="{C7B32CD5-39C8-4A4E-AFBD-CE62B4E6CCA9}" type="slidenum">
              <a:rPr lang="en-GB" smtClean="0"/>
              <a:t>13</a:t>
            </a:fld>
            <a:endParaRPr lang="en-GB"/>
          </a:p>
        </p:txBody>
      </p:sp>
    </p:spTree>
    <p:extLst>
      <p:ext uri="{BB962C8B-B14F-4D97-AF65-F5344CB8AC3E}">
        <p14:creationId xmlns:p14="http://schemas.microsoft.com/office/powerpoint/2010/main" val="2652822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AF921-AF59-A9C9-E5AE-7E03EB931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13D32-6B73-948D-563A-15F3BCB47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4F610-D996-A949-6933-F511F331380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BE8EAD-BD78-7974-3934-96B18DBFF238}"/>
              </a:ext>
            </a:extLst>
          </p:cNvPr>
          <p:cNvSpPr>
            <a:spLocks noGrp="1"/>
          </p:cNvSpPr>
          <p:nvPr>
            <p:ph type="sldNum" sz="quarter" idx="5"/>
          </p:nvPr>
        </p:nvSpPr>
        <p:spPr/>
        <p:txBody>
          <a:bodyPr/>
          <a:lstStyle/>
          <a:p>
            <a:fld id="{C7B32CD5-39C8-4A4E-AFBD-CE62B4E6CCA9}" type="slidenum">
              <a:rPr lang="en-GB" smtClean="0"/>
              <a:t>14</a:t>
            </a:fld>
            <a:endParaRPr lang="en-GB"/>
          </a:p>
        </p:txBody>
      </p:sp>
    </p:spTree>
    <p:extLst>
      <p:ext uri="{BB962C8B-B14F-4D97-AF65-F5344CB8AC3E}">
        <p14:creationId xmlns:p14="http://schemas.microsoft.com/office/powerpoint/2010/main" val="395177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450D1-7906-2B45-A054-4E9D107A1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2F91C-3689-F55E-A19D-2BAD4A6C5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6ABA0-862D-8DF5-48EC-9575AE174A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51E9DF3-0595-9B27-B6C7-3A2B8489BFED}"/>
              </a:ext>
            </a:extLst>
          </p:cNvPr>
          <p:cNvSpPr>
            <a:spLocks noGrp="1"/>
          </p:cNvSpPr>
          <p:nvPr>
            <p:ph type="sldNum" sz="quarter" idx="5"/>
          </p:nvPr>
        </p:nvSpPr>
        <p:spPr/>
        <p:txBody>
          <a:bodyPr/>
          <a:lstStyle/>
          <a:p>
            <a:fld id="{C7B32CD5-39C8-4A4E-AFBD-CE62B4E6CCA9}" type="slidenum">
              <a:rPr lang="en-GB" smtClean="0"/>
              <a:t>15</a:t>
            </a:fld>
            <a:endParaRPr lang="en-GB"/>
          </a:p>
        </p:txBody>
      </p:sp>
    </p:spTree>
    <p:extLst>
      <p:ext uri="{BB962C8B-B14F-4D97-AF65-F5344CB8AC3E}">
        <p14:creationId xmlns:p14="http://schemas.microsoft.com/office/powerpoint/2010/main" val="2565200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32CD5-39C8-4A4E-AFBD-CE62B4E6CCA9}" type="slidenum">
              <a:rPr lang="en-GB" smtClean="0"/>
              <a:t>16</a:t>
            </a:fld>
            <a:endParaRPr lang="en-GB"/>
          </a:p>
        </p:txBody>
      </p:sp>
    </p:spTree>
    <p:extLst>
      <p:ext uri="{BB962C8B-B14F-4D97-AF65-F5344CB8AC3E}">
        <p14:creationId xmlns:p14="http://schemas.microsoft.com/office/powerpoint/2010/main" val="373317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55DD-08CA-595E-DA57-842538696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18FCF-057F-93F5-E035-96EDE4184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01EC9-864B-C31D-88E1-4668141D93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386459-FDA2-FA66-9E35-7690F6BEC675}"/>
              </a:ext>
            </a:extLst>
          </p:cNvPr>
          <p:cNvSpPr>
            <a:spLocks noGrp="1"/>
          </p:cNvSpPr>
          <p:nvPr>
            <p:ph type="sldNum" sz="quarter" idx="5"/>
          </p:nvPr>
        </p:nvSpPr>
        <p:spPr/>
        <p:txBody>
          <a:bodyPr/>
          <a:lstStyle/>
          <a:p>
            <a:fld id="{C7B32CD5-39C8-4A4E-AFBD-CE62B4E6CCA9}" type="slidenum">
              <a:rPr lang="en-GB" smtClean="0"/>
              <a:t>17</a:t>
            </a:fld>
            <a:endParaRPr lang="en-GB"/>
          </a:p>
        </p:txBody>
      </p:sp>
    </p:spTree>
    <p:extLst>
      <p:ext uri="{BB962C8B-B14F-4D97-AF65-F5344CB8AC3E}">
        <p14:creationId xmlns:p14="http://schemas.microsoft.com/office/powerpoint/2010/main" val="336072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EE18-7D5B-736E-AEFC-018492895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3FB7F-6553-2A1A-CFAA-14BE0B800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6D9F3-F2BB-8DC3-6F73-2F8DA8B43B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45926D-8D2B-59CE-BEF6-6ACCC61C1254}"/>
              </a:ext>
            </a:extLst>
          </p:cNvPr>
          <p:cNvSpPr>
            <a:spLocks noGrp="1"/>
          </p:cNvSpPr>
          <p:nvPr>
            <p:ph type="sldNum" sz="quarter" idx="5"/>
          </p:nvPr>
        </p:nvSpPr>
        <p:spPr/>
        <p:txBody>
          <a:bodyPr/>
          <a:lstStyle/>
          <a:p>
            <a:fld id="{C7B32CD5-39C8-4A4E-AFBD-CE62B4E6CCA9}" type="slidenum">
              <a:rPr lang="en-GB" smtClean="0"/>
              <a:t>18</a:t>
            </a:fld>
            <a:endParaRPr lang="en-GB"/>
          </a:p>
        </p:txBody>
      </p:sp>
    </p:spTree>
    <p:extLst>
      <p:ext uri="{BB962C8B-B14F-4D97-AF65-F5344CB8AC3E}">
        <p14:creationId xmlns:p14="http://schemas.microsoft.com/office/powerpoint/2010/main" val="19616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BE5A-0623-1643-7908-06C480399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29D1D-1885-E857-3D66-32975C3B6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BA12F-D594-5512-51C4-BB563F8865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015AB4C-B9A0-07BC-4E58-277DD2A09CC9}"/>
              </a:ext>
            </a:extLst>
          </p:cNvPr>
          <p:cNvSpPr>
            <a:spLocks noGrp="1"/>
          </p:cNvSpPr>
          <p:nvPr>
            <p:ph type="sldNum" sz="quarter" idx="5"/>
          </p:nvPr>
        </p:nvSpPr>
        <p:spPr/>
        <p:txBody>
          <a:bodyPr/>
          <a:lstStyle/>
          <a:p>
            <a:fld id="{C7B32CD5-39C8-4A4E-AFBD-CE62B4E6CCA9}" type="slidenum">
              <a:rPr lang="en-GB" smtClean="0"/>
              <a:t>19</a:t>
            </a:fld>
            <a:endParaRPr lang="en-GB"/>
          </a:p>
        </p:txBody>
      </p:sp>
    </p:spTree>
    <p:extLst>
      <p:ext uri="{BB962C8B-B14F-4D97-AF65-F5344CB8AC3E}">
        <p14:creationId xmlns:p14="http://schemas.microsoft.com/office/powerpoint/2010/main" val="2546915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5C0F-3B89-ACA5-0424-4A6CBE157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B1E3D-114A-44FC-2CB4-6A48D465F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DEB36-1324-8256-6055-3D421B54A2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1566091-DF5A-35B8-ECDB-39B5EA2B95AD}"/>
              </a:ext>
            </a:extLst>
          </p:cNvPr>
          <p:cNvSpPr>
            <a:spLocks noGrp="1"/>
          </p:cNvSpPr>
          <p:nvPr>
            <p:ph type="sldNum" sz="quarter" idx="5"/>
          </p:nvPr>
        </p:nvSpPr>
        <p:spPr/>
        <p:txBody>
          <a:bodyPr/>
          <a:lstStyle/>
          <a:p>
            <a:fld id="{C7B32CD5-39C8-4A4E-AFBD-CE62B4E6CCA9}" type="slidenum">
              <a:rPr lang="en-GB" smtClean="0"/>
              <a:t>20</a:t>
            </a:fld>
            <a:endParaRPr lang="en-GB"/>
          </a:p>
        </p:txBody>
      </p:sp>
    </p:spTree>
    <p:extLst>
      <p:ext uri="{BB962C8B-B14F-4D97-AF65-F5344CB8AC3E}">
        <p14:creationId xmlns:p14="http://schemas.microsoft.com/office/powerpoint/2010/main" val="3866034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48EF3-6B3B-805D-813F-EEFEFBB03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6B995-3C69-554C-1FDA-25E86E1E13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BE26F-C529-C735-0458-F12C91936D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38CB77C-1B86-0C80-2F88-9FFE061922AC}"/>
              </a:ext>
            </a:extLst>
          </p:cNvPr>
          <p:cNvSpPr>
            <a:spLocks noGrp="1"/>
          </p:cNvSpPr>
          <p:nvPr>
            <p:ph type="sldNum" sz="quarter" idx="5"/>
          </p:nvPr>
        </p:nvSpPr>
        <p:spPr/>
        <p:txBody>
          <a:bodyPr/>
          <a:lstStyle/>
          <a:p>
            <a:fld id="{C7B32CD5-39C8-4A4E-AFBD-CE62B4E6CCA9}" type="slidenum">
              <a:rPr lang="en-GB" smtClean="0"/>
              <a:t>21</a:t>
            </a:fld>
            <a:endParaRPr lang="en-GB"/>
          </a:p>
        </p:txBody>
      </p:sp>
    </p:spTree>
    <p:extLst>
      <p:ext uri="{BB962C8B-B14F-4D97-AF65-F5344CB8AC3E}">
        <p14:creationId xmlns:p14="http://schemas.microsoft.com/office/powerpoint/2010/main" val="3522670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32CD5-39C8-4A4E-AFBD-CE62B4E6CCA9}" type="slidenum">
              <a:rPr lang="en-GB" smtClean="0"/>
              <a:t>39</a:t>
            </a:fld>
            <a:endParaRPr lang="en-GB"/>
          </a:p>
        </p:txBody>
      </p:sp>
    </p:spTree>
    <p:extLst>
      <p:ext uri="{BB962C8B-B14F-4D97-AF65-F5344CB8AC3E}">
        <p14:creationId xmlns:p14="http://schemas.microsoft.com/office/powerpoint/2010/main" val="164298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32CD5-39C8-4A4E-AFBD-CE62B4E6CCA9}" type="slidenum">
              <a:rPr lang="en-GB" smtClean="0"/>
              <a:t>5</a:t>
            </a:fld>
            <a:endParaRPr lang="en-GB"/>
          </a:p>
        </p:txBody>
      </p:sp>
    </p:spTree>
    <p:extLst>
      <p:ext uri="{BB962C8B-B14F-4D97-AF65-F5344CB8AC3E}">
        <p14:creationId xmlns:p14="http://schemas.microsoft.com/office/powerpoint/2010/main" val="82455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DAD0D-3B24-68D6-D16E-D0B571A39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BE007-E08E-0E33-9D08-A5A59D618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5AEED-F97B-440B-F3F5-CA22A84B58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783E93-E96C-8F0B-D925-8EECB54EFB59}"/>
              </a:ext>
            </a:extLst>
          </p:cNvPr>
          <p:cNvSpPr>
            <a:spLocks noGrp="1"/>
          </p:cNvSpPr>
          <p:nvPr>
            <p:ph type="sldNum" sz="quarter" idx="5"/>
          </p:nvPr>
        </p:nvSpPr>
        <p:spPr/>
        <p:txBody>
          <a:bodyPr/>
          <a:lstStyle/>
          <a:p>
            <a:fld id="{C7B32CD5-39C8-4A4E-AFBD-CE62B4E6CCA9}" type="slidenum">
              <a:rPr lang="en-GB" smtClean="0"/>
              <a:t>6</a:t>
            </a:fld>
            <a:endParaRPr lang="en-GB"/>
          </a:p>
        </p:txBody>
      </p:sp>
    </p:spTree>
    <p:extLst>
      <p:ext uri="{BB962C8B-B14F-4D97-AF65-F5344CB8AC3E}">
        <p14:creationId xmlns:p14="http://schemas.microsoft.com/office/powerpoint/2010/main" val="131105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2CACB-2455-5C17-AA61-5D3DAAE0F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DF9C4-3F35-CDB8-2366-1E0FEB190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0A42E-32A1-A4B1-2ADB-03405BB665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21B7D1C-D312-7413-C447-56E5D31D9BE8}"/>
              </a:ext>
            </a:extLst>
          </p:cNvPr>
          <p:cNvSpPr>
            <a:spLocks noGrp="1"/>
          </p:cNvSpPr>
          <p:nvPr>
            <p:ph type="sldNum" sz="quarter" idx="5"/>
          </p:nvPr>
        </p:nvSpPr>
        <p:spPr/>
        <p:txBody>
          <a:bodyPr/>
          <a:lstStyle/>
          <a:p>
            <a:fld id="{C7B32CD5-39C8-4A4E-AFBD-CE62B4E6CCA9}" type="slidenum">
              <a:rPr lang="en-GB" smtClean="0"/>
              <a:t>7</a:t>
            </a:fld>
            <a:endParaRPr lang="en-GB"/>
          </a:p>
        </p:txBody>
      </p:sp>
    </p:spTree>
    <p:extLst>
      <p:ext uri="{BB962C8B-B14F-4D97-AF65-F5344CB8AC3E}">
        <p14:creationId xmlns:p14="http://schemas.microsoft.com/office/powerpoint/2010/main" val="652948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537D-CBE1-51C9-ABAE-347F58548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4DFBA-3147-E924-C6F8-438622744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013D2-9E94-0FCD-856A-2A38736E03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106BBA-342D-4641-F614-6E1BF61B98D4}"/>
              </a:ext>
            </a:extLst>
          </p:cNvPr>
          <p:cNvSpPr>
            <a:spLocks noGrp="1"/>
          </p:cNvSpPr>
          <p:nvPr>
            <p:ph type="sldNum" sz="quarter" idx="5"/>
          </p:nvPr>
        </p:nvSpPr>
        <p:spPr/>
        <p:txBody>
          <a:bodyPr/>
          <a:lstStyle/>
          <a:p>
            <a:fld id="{C7B32CD5-39C8-4A4E-AFBD-CE62B4E6CCA9}" type="slidenum">
              <a:rPr lang="en-GB" smtClean="0"/>
              <a:t>8</a:t>
            </a:fld>
            <a:endParaRPr lang="en-GB"/>
          </a:p>
        </p:txBody>
      </p:sp>
    </p:spTree>
    <p:extLst>
      <p:ext uri="{BB962C8B-B14F-4D97-AF65-F5344CB8AC3E}">
        <p14:creationId xmlns:p14="http://schemas.microsoft.com/office/powerpoint/2010/main" val="4087237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C47AA-9CC2-B58A-420A-99D7AA57F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0CF03-702E-4662-F85A-15B5ED920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86600-7F69-D67B-FE2E-B59D7E4311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BEC3C3-C557-8136-64DF-4809588262D8}"/>
              </a:ext>
            </a:extLst>
          </p:cNvPr>
          <p:cNvSpPr>
            <a:spLocks noGrp="1"/>
          </p:cNvSpPr>
          <p:nvPr>
            <p:ph type="sldNum" sz="quarter" idx="5"/>
          </p:nvPr>
        </p:nvSpPr>
        <p:spPr/>
        <p:txBody>
          <a:bodyPr/>
          <a:lstStyle/>
          <a:p>
            <a:fld id="{C7B32CD5-39C8-4A4E-AFBD-CE62B4E6CCA9}" type="slidenum">
              <a:rPr lang="en-GB" smtClean="0"/>
              <a:t>9</a:t>
            </a:fld>
            <a:endParaRPr lang="en-GB"/>
          </a:p>
        </p:txBody>
      </p:sp>
    </p:spTree>
    <p:extLst>
      <p:ext uri="{BB962C8B-B14F-4D97-AF65-F5344CB8AC3E}">
        <p14:creationId xmlns:p14="http://schemas.microsoft.com/office/powerpoint/2010/main" val="94414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B32CD5-39C8-4A4E-AFBD-CE62B4E6CCA9}" type="slidenum">
              <a:rPr lang="en-GB" smtClean="0"/>
              <a:t>10</a:t>
            </a:fld>
            <a:endParaRPr lang="en-GB"/>
          </a:p>
        </p:txBody>
      </p:sp>
    </p:spTree>
    <p:extLst>
      <p:ext uri="{BB962C8B-B14F-4D97-AF65-F5344CB8AC3E}">
        <p14:creationId xmlns:p14="http://schemas.microsoft.com/office/powerpoint/2010/main" val="211115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56EE9-2A23-654D-B609-21FABA23D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F7C3F-3F13-8A17-24CC-518802C26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FEF5B-CE7D-A8D2-9271-C60C3511E4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FD3C28-62E4-008F-B872-07645D222B8E}"/>
              </a:ext>
            </a:extLst>
          </p:cNvPr>
          <p:cNvSpPr>
            <a:spLocks noGrp="1"/>
          </p:cNvSpPr>
          <p:nvPr>
            <p:ph type="sldNum" sz="quarter" idx="5"/>
          </p:nvPr>
        </p:nvSpPr>
        <p:spPr/>
        <p:txBody>
          <a:bodyPr/>
          <a:lstStyle/>
          <a:p>
            <a:fld id="{C7B32CD5-39C8-4A4E-AFBD-CE62B4E6CCA9}" type="slidenum">
              <a:rPr lang="en-GB" smtClean="0"/>
              <a:t>11</a:t>
            </a:fld>
            <a:endParaRPr lang="en-GB"/>
          </a:p>
        </p:txBody>
      </p:sp>
    </p:spTree>
    <p:extLst>
      <p:ext uri="{BB962C8B-B14F-4D97-AF65-F5344CB8AC3E}">
        <p14:creationId xmlns:p14="http://schemas.microsoft.com/office/powerpoint/2010/main" val="69567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64E2-A3AA-3638-1508-E07FDE740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A2180-0C97-4083-4E7B-C44770208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EAB26-6135-A210-88C2-0E81D09FB3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D70D4D-3E97-5CAF-DD8C-73339BB6B9E5}"/>
              </a:ext>
            </a:extLst>
          </p:cNvPr>
          <p:cNvSpPr>
            <a:spLocks noGrp="1"/>
          </p:cNvSpPr>
          <p:nvPr>
            <p:ph type="sldNum" sz="quarter" idx="5"/>
          </p:nvPr>
        </p:nvSpPr>
        <p:spPr/>
        <p:txBody>
          <a:bodyPr/>
          <a:lstStyle/>
          <a:p>
            <a:fld id="{C7B32CD5-39C8-4A4E-AFBD-CE62B4E6CCA9}" type="slidenum">
              <a:rPr lang="en-GB" smtClean="0"/>
              <a:t>12</a:t>
            </a:fld>
            <a:endParaRPr lang="en-GB"/>
          </a:p>
        </p:txBody>
      </p:sp>
    </p:spTree>
    <p:extLst>
      <p:ext uri="{BB962C8B-B14F-4D97-AF65-F5344CB8AC3E}">
        <p14:creationId xmlns:p14="http://schemas.microsoft.com/office/powerpoint/2010/main" val="123694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16. 04. 2026</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16. 04. 2026</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8672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16. 04. 2026</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4173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16. 04. 2026</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16. 04. 2026</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16. 04. 2026</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16. 04. 2026</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16. 04. 2026</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16. 04. 2026</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16. 04. 2026</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16. 04. 2026</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16. 04. 2026</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nrrp.odprtaznanost.si/osnovni-pojmi/" TargetMode="External"/><Relationship Id="rId5"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hyperlink" Target="https://nrrp.odprtaznanost.si/osnovni-pojmi/"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submission-cobiotech.eu/lw_resource/datapool/_items/item_445/ERACoBioTech_3rdCall_Announcement_V2020_05_18.pdf" TargetMode="External"/><Relationship Id="rId3" Type="http://schemas.openxmlformats.org/officeDocument/2006/relationships/image" Target="../media/image4.jpeg"/><Relationship Id="rId7" Type="http://schemas.openxmlformats.org/officeDocument/2006/relationships/hyperlink" Target="https://erc.europa.eu/sites/default/files/document/file/ERC_info_document-Open_Research_Data_and_Data_Management_Plans.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openaire.eu/images/Guides/HORIZON_EUROPE_Data-Management-Plan-Template.pdf" TargetMode="External"/><Relationship Id="rId5" Type="http://schemas.openxmlformats.org/officeDocument/2006/relationships/hyperlink" Target="https://nrrp.openscience.si/" TargetMode="External"/><Relationship Id="rId4" Type="http://schemas.openxmlformats.org/officeDocument/2006/relationships/hyperlink" Target="https://www.aris-rs.si/sl/obvestila/24/novosti-odprta-znanost-okt24.asp" TargetMode="External"/><Relationship Id="rId9" Type="http://schemas.openxmlformats.org/officeDocument/2006/relationships/hyperlink" Target="https://dirrosdata.ctk.uni-lj.si/raziskovalni-podatki/nacrt-ravnanja-z-raziskovalnimi-podatki/"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nrrp.odprtaznanost.si/osnovni-pojmi/" TargetMode="Externa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2.sv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1.png"/><Relationship Id="rId5" Type="http://schemas.openxmlformats.org/officeDocument/2006/relationships/diagramQuickStyle" Target="../diagrams/quickStyle1.xml"/><Relationship Id="rId10" Type="http://schemas.openxmlformats.org/officeDocument/2006/relationships/image" Target="../media/image40.png"/><Relationship Id="rId4" Type="http://schemas.openxmlformats.org/officeDocument/2006/relationships/diagramLayout" Target="../diagrams/layout1.xml"/><Relationship Id="rId9" Type="http://schemas.openxmlformats.org/officeDocument/2006/relationships/hyperlink" Target="https://www.ebi.ac.uk/training/online/courses/metabolomics-introduction/what-is-metabolomic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55.emf"/><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string-db.org/"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sa-tools.org/"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github.com/NIB-SI/pISA-tree"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researchobject.org/ro-crat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NIB-SI/pISA-tree-assay-types"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obiotech.eu/funded-projects/1st-call/susphire"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nbenthamiana.jp/downloads" TargetMode="External"/><Relationship Id="rId5" Type="http://schemas.openxmlformats.org/officeDocument/2006/relationships/image" Target="../media/image75.png"/><Relationship Id="rId4" Type="http://schemas.openxmlformats.org/officeDocument/2006/relationships/hyperlink" Target="https://doi.org/10.1093/pcp/pcac16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7"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78.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hyperlink" Target="https://nrrp.odprtaznanost.si/organiziranje-in-dokumentiranje-podatkov/"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github.com/NIB-SI/pISA-tre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hyperlink" Target="https://mapman.gabipd.org/mapmanstore" TargetMode="External"/><Relationship Id="rId3" Type="http://schemas.openxmlformats.org/officeDocument/2006/relationships/hyperlink" Target="https://fairsharing.org/FAIRsharing.a55z32" TargetMode="External"/><Relationship Id="rId7" Type="http://schemas.openxmlformats.org/officeDocument/2006/relationships/hyperlink" Target="https://www.genome.jp/kegg/"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geneontology.org/" TargetMode="External"/><Relationship Id="rId5" Type="http://schemas.openxmlformats.org/officeDocument/2006/relationships/hyperlink" Target="https://fairsharing.org/1254" TargetMode="External"/><Relationship Id="rId10" Type="http://schemas.openxmlformats.org/officeDocument/2006/relationships/hyperlink" Target="https://www.ncbi.nlm.nih.gov/sra" TargetMode="External"/><Relationship Id="rId4" Type="http://schemas.openxmlformats.org/officeDocument/2006/relationships/hyperlink" Target="https://fairsharing.org/FAIRsharing.mxz4jy" TargetMode="External"/><Relationship Id="rId9" Type="http://schemas.openxmlformats.org/officeDocument/2006/relationships/hyperlink" Target="https://www.ncbi.nlm.nih.gov/ge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hyperlink" Target="https://gomapman.nib.si/"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4.gif"/><Relationship Id="rId5" Type="http://schemas.openxmlformats.org/officeDocument/2006/relationships/image" Target="../media/image103.png"/><Relationship Id="rId4" Type="http://schemas.openxmlformats.org/officeDocument/2006/relationships/hyperlink" Target="https://planteome.org/node/1"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nib.si/images/datoteke/00S-Opr09-01-Pravilnik-o-ravnanju-z-raziskovalnimi-podatki-po-naelih-odprte-znanosti_002.pdf"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0.gif"/><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nrrp.odprtaznanost.si/"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20.png"/><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nrrp.odprtaznanost.si/"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nrrp.odprtaznanost.si/"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rrp.openscience.si/" TargetMode="External"/><Relationship Id="rId3" Type="http://schemas.openxmlformats.org/officeDocument/2006/relationships/hyperlink" Target="https://www.nib.si/knjiznica/odprta-znanost" TargetMode="External"/><Relationship Id="rId7" Type="http://schemas.openxmlformats.org/officeDocument/2006/relationships/hyperlink" Target="https://terminoloski.slovenscina.eu/slovarji/48/o-slovarju"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nrrp.odprtaznanost.si/" TargetMode="External"/><Relationship Id="rId5" Type="http://schemas.openxmlformats.org/officeDocument/2006/relationships/hyperlink" Target="https://www.hippocampus.si/ISBN/978-961-293-328-9.pdf" TargetMode="External"/><Relationship Id="rId4" Type="http://schemas.openxmlformats.org/officeDocument/2006/relationships/hyperlink" Target="https://www.nib.si/images/datoteke/00S-Opr09-01-Pravilnik-o-ravnanju-z-raziskovalnimi-podatki-po-naelih-odprte-znanosti_002.pdf"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aris-rs.si/sl/akti/24/inc/Seznam%20repozitorijev.pdf" TargetMode="External"/><Relationship Id="rId3" Type="http://schemas.openxmlformats.org/officeDocument/2006/relationships/hyperlink" Target="https://ukdataservice.ac.uk/learning-hub/research-data-management/format-your-data/recommended-formats/" TargetMode="External"/><Relationship Id="rId7" Type="http://schemas.openxmlformats.org/officeDocument/2006/relationships/hyperlink" Target="https://www.re3data.org/"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commons.datacite.org/" TargetMode="External"/><Relationship Id="rId5" Type="http://schemas.openxmlformats.org/officeDocument/2006/relationships/hyperlink" Target="https://fairsharing.org/" TargetMode="External"/><Relationship Id="rId10" Type="http://schemas.openxmlformats.org/officeDocument/2006/relationships/hyperlink" Target="https://faircookbook.elixir-europe.org/content/home.html" TargetMode="External"/><Relationship Id="rId4" Type="http://schemas.openxmlformats.org/officeDocument/2006/relationships/hyperlink" Target="https://rdmkit.elixir-europe.org/" TargetMode="External"/><Relationship Id="rId9" Type="http://schemas.openxmlformats.org/officeDocument/2006/relationships/hyperlink" Target="https://github.com/UB-Mannheim/awesome-RDM"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www.uradni-list.si/1/objava.jsp?sop=2013-01-4030" TargetMode="External"/><Relationship Id="rId13" Type="http://schemas.openxmlformats.org/officeDocument/2006/relationships/hyperlink" Target="https://learning-corner.learning.europa.eu/learning-materials/use-artificial-intelligence-ai-and-data-teaching-and-learning_sl" TargetMode="External"/><Relationship Id="rId3" Type="http://schemas.openxmlformats.org/officeDocument/2006/relationships/hyperlink" Target="https://allea.org/wp-content/uploads/2023/06/European-Code-of-Conduct-Revised-Edition-2023.pdf" TargetMode="External"/><Relationship Id="rId7" Type="http://schemas.openxmlformats.org/officeDocument/2006/relationships/hyperlink" Target="http://www.uradni-list.si/1/objava.jsp?sop=2008-01-2962" TargetMode="External"/><Relationship Id="rId12" Type="http://schemas.openxmlformats.org/officeDocument/2006/relationships/hyperlink" Target="http://www.uradni-list.si/1/objava.jsp?sop=2022-01-3087"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www.uradni-list.si/1/objava.jsp?sop=2007-01-0717" TargetMode="External"/><Relationship Id="rId11" Type="http://schemas.openxmlformats.org/officeDocument/2006/relationships/hyperlink" Target="http://www.uradni-list.si/1/objava.jsp?sop=2019-01-2613" TargetMode="External"/><Relationship Id="rId5" Type="http://schemas.openxmlformats.org/officeDocument/2006/relationships/hyperlink" Target="http://www.pisrs.si/Pis.web/pregledPredpisa?id=ZAKO403" TargetMode="External"/><Relationship Id="rId15" Type="http://schemas.openxmlformats.org/officeDocument/2006/relationships/hyperlink" Target="https://nu-res.research.northeastern.edu/the-use-of-generative-artificial-intelligence-technologies-is-prohibited-for-the-nih-peer-review-process/" TargetMode="External"/><Relationship Id="rId10" Type="http://schemas.openxmlformats.org/officeDocument/2006/relationships/hyperlink" Target="http://www.uradni-list.si/1/objava.jsp?sop=2016-01-2683" TargetMode="External"/><Relationship Id="rId4" Type="http://schemas.openxmlformats.org/officeDocument/2006/relationships/hyperlink" Target="https://commission.europa.eu/law/law-topic/data-protection/eu-data-protection-rules_en" TargetMode="External"/><Relationship Id="rId9" Type="http://schemas.openxmlformats.org/officeDocument/2006/relationships/hyperlink" Target="http://www.uradni-list.si/1/objava.jsp?sop=2015-01-2358" TargetMode="External"/><Relationship Id="rId14" Type="http://schemas.openxmlformats.org/officeDocument/2006/relationships/hyperlink" Target="https://erc.europa.eu/news-events/news/current-position-erc-scientific-council-artificial-intelligence"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hyperlink" Target="http://obofoundry.org/ontology/pato.html" TargetMode="External"/><Relationship Id="rId13" Type="http://schemas.openxmlformats.org/officeDocument/2006/relationships/hyperlink" Target="https://www.ncbi.nlm.nih.gov/pmc/articles/PMC2853691/" TargetMode="External"/><Relationship Id="rId3" Type="http://schemas.openxmlformats.org/officeDocument/2006/relationships/hyperlink" Target="https://www.ncbi.nlm.nih.gov/pmc/articles/PMC5978404/#ref-37" TargetMode="External"/><Relationship Id="rId7" Type="http://schemas.openxmlformats.org/officeDocument/2006/relationships/hyperlink" Target="https://www.ncbi.nlm.nih.gov/pmc/articles/PMC5978404/#ref-23" TargetMode="External"/><Relationship Id="rId12" Type="http://schemas.openxmlformats.org/officeDocument/2006/relationships/hyperlink" Target="https://www.ncbi.nlm.nih.gov/pmc/articles/PMC5978404/#ref-2" TargetMode="External"/><Relationship Id="rId17" Type="http://schemas.openxmlformats.org/officeDocument/2006/relationships/hyperlink" Target="https://www.ncbi.nlm.nih.gov/pmc/articles/PMC5978404/#ref-64" TargetMode="External"/><Relationship Id="rId2" Type="http://schemas.openxmlformats.org/officeDocument/2006/relationships/image" Target="../media/image4.jpeg"/><Relationship Id="rId16" Type="http://schemas.openxmlformats.org/officeDocument/2006/relationships/hyperlink" Target="https://www.ncbi.nlm.nih.gov/pmc/articles/PMC5978404/#ref-82" TargetMode="External"/><Relationship Id="rId1" Type="http://schemas.openxmlformats.org/officeDocument/2006/relationships/slideLayout" Target="../slideLayouts/slideLayout2.xml"/><Relationship Id="rId6" Type="http://schemas.openxmlformats.org/officeDocument/2006/relationships/hyperlink" Target="http://geneontology.org/" TargetMode="External"/><Relationship Id="rId11" Type="http://schemas.openxmlformats.org/officeDocument/2006/relationships/hyperlink" Target="https://github.com/EBI-BioModels/SBO" TargetMode="External"/><Relationship Id="rId5" Type="http://schemas.openxmlformats.org/officeDocument/2006/relationships/hyperlink" Target="https://bioportal.bioontology.org/ontologies/EDAM-BIOIMAGING" TargetMode="External"/><Relationship Id="rId15" Type="http://schemas.openxmlformats.org/officeDocument/2006/relationships/hyperlink" Target="https://www.ncbi.nlm.nih.gov/pmc/articles/PMC5978404/#ref-7" TargetMode="External"/><Relationship Id="rId10" Type="http://schemas.openxmlformats.org/officeDocument/2006/relationships/hyperlink" Target="https://schema.org/" TargetMode="External"/><Relationship Id="rId4" Type="http://schemas.openxmlformats.org/officeDocument/2006/relationships/hyperlink" Target="https://cropontology.org/" TargetMode="External"/><Relationship Id="rId9" Type="http://schemas.openxmlformats.org/officeDocument/2006/relationships/hyperlink" Target="https://wiki.plantontology.org/" TargetMode="External"/><Relationship Id="rId14" Type="http://schemas.openxmlformats.org/officeDocument/2006/relationships/hyperlink" Target="https://www.ncbi.nlm.nih.gov/pmc/articles/PMC5978404/#ref-38" TargetMode="External"/></Relationships>
</file>

<file path=ppt/slides/_rels/slide88.xml.rels><?xml version="1.0" encoding="UTF-8" standalone="yes"?>
<Relationships xmlns="http://schemas.openxmlformats.org/package/2006/relationships"><Relationship Id="rId13" Type="http://schemas.openxmlformats.org/officeDocument/2006/relationships/hyperlink" Target="https://urgi.versailles.inrae.fr/gnpis" TargetMode="External"/><Relationship Id="rId18" Type="http://schemas.openxmlformats.org/officeDocument/2006/relationships/hyperlink" Target="http://www.insdc.org/" TargetMode="External"/><Relationship Id="rId26" Type="http://schemas.openxmlformats.org/officeDocument/2006/relationships/hyperlink" Target="http://www.morphobank.org/" TargetMode="External"/><Relationship Id="rId3" Type="http://schemas.openxmlformats.org/officeDocument/2006/relationships/hyperlink" Target="http://www.ebi.ac.uk/arrayexpress/" TargetMode="External"/><Relationship Id="rId21" Type="http://schemas.openxmlformats.org/officeDocument/2006/relationships/hyperlink" Target="http://www.itis.gov/" TargetMode="External"/><Relationship Id="rId7" Type="http://schemas.openxmlformats.org/officeDocument/2006/relationships/hyperlink" Target="http://portal.edirepository.org/nis" TargetMode="External"/><Relationship Id="rId12" Type="http://schemas.openxmlformats.org/officeDocument/2006/relationships/hyperlink" Target="http://www.gbif.org/" TargetMode="External"/><Relationship Id="rId17" Type="http://schemas.openxmlformats.org/officeDocument/2006/relationships/hyperlink" Target="https://www.ddbj.nig.ac.jp/ddbj/index-e.html" TargetMode="External"/><Relationship Id="rId25" Type="http://schemas.openxmlformats.org/officeDocument/2006/relationships/hyperlink" Target="http://www.ebi.ac.uk/metabolights/" TargetMode="External"/><Relationship Id="rId33" Type="http://schemas.openxmlformats.org/officeDocument/2006/relationships/hyperlink" Target="http://www.uniprot.org/" TargetMode="External"/><Relationship Id="rId2" Type="http://schemas.openxmlformats.org/officeDocument/2006/relationships/image" Target="../media/image4.jpeg"/><Relationship Id="rId16" Type="http://schemas.openxmlformats.org/officeDocument/2006/relationships/hyperlink" Target="https://www.ddbj.nig.ac.jp/biosample/index-e.html" TargetMode="External"/><Relationship Id="rId20" Type="http://schemas.openxmlformats.org/officeDocument/2006/relationships/hyperlink" Target="http://www.ebi.ac.uk/intact/" TargetMode="External"/><Relationship Id="rId29" Type="http://schemas.openxmlformats.org/officeDocument/2006/relationships/hyperlink" Target="https://panoramaweb.org/home/project-begin.view?" TargetMode="External"/><Relationship Id="rId1" Type="http://schemas.openxmlformats.org/officeDocument/2006/relationships/slideLayout" Target="../slideLayouts/slideLayout2.xml"/><Relationship Id="rId6" Type="http://schemas.openxmlformats.org/officeDocument/2006/relationships/hyperlink" Target="http://dip.doe-mbi.ucla.edu/dip/Main.cgi" TargetMode="External"/><Relationship Id="rId11" Type="http://schemas.openxmlformats.org/officeDocument/2006/relationships/hyperlink" Target="https://www.ddbj.nig.ac.jp/gea/" TargetMode="External"/><Relationship Id="rId24" Type="http://schemas.openxmlformats.org/officeDocument/2006/relationships/hyperlink" Target="https://massive.ucsd.edu/ProteoSAFe/static/massive.jsp" TargetMode="External"/><Relationship Id="rId32" Type="http://schemas.openxmlformats.org/officeDocument/2006/relationships/hyperlink" Target="http://www.ndexbio.org/" TargetMode="External"/><Relationship Id="rId5" Type="http://schemas.openxmlformats.org/officeDocument/2006/relationships/hyperlink" Target="http://www.cellimagelibrary.org/home" TargetMode="External"/><Relationship Id="rId15" Type="http://schemas.openxmlformats.org/officeDocument/2006/relationships/hyperlink" Target="https://www.ddbj.nig.ac.jp/bioproject/index-e.html" TargetMode="External"/><Relationship Id="rId23" Type="http://schemas.openxmlformats.org/officeDocument/2006/relationships/hyperlink" Target="https://knb.ecoinformatics.org/" TargetMode="External"/><Relationship Id="rId28" Type="http://schemas.openxmlformats.org/officeDocument/2006/relationships/hyperlink" Target="http://pubchem.ncbi.nlm.nih.gov/" TargetMode="External"/><Relationship Id="rId10" Type="http://schemas.openxmlformats.org/officeDocument/2006/relationships/hyperlink" Target="https://bigd.big.ac.cn/gsa" TargetMode="External"/><Relationship Id="rId19" Type="http://schemas.openxmlformats.org/officeDocument/2006/relationships/hyperlink" Target="https://www.ddbj.nig.ac.jp/dra/index-e.html" TargetMode="External"/><Relationship Id="rId31" Type="http://schemas.openxmlformats.org/officeDocument/2006/relationships/hyperlink" Target="http://www.ebi.ac.uk/pride/" TargetMode="External"/><Relationship Id="rId4" Type="http://schemas.openxmlformats.org/officeDocument/2006/relationships/hyperlink" Target="http://biomodels.net/" TargetMode="External"/><Relationship Id="rId9" Type="http://schemas.openxmlformats.org/officeDocument/2006/relationships/hyperlink" Target="http://www.ncbi.nlm.nih.gov/geo/" TargetMode="External"/><Relationship Id="rId14" Type="http://schemas.openxmlformats.org/officeDocument/2006/relationships/hyperlink" Target="http://idr.openmicroscopy.org/about/" TargetMode="External"/><Relationship Id="rId22" Type="http://schemas.openxmlformats.org/officeDocument/2006/relationships/hyperlink" Target="http://www.kimosys.org/" TargetMode="External"/><Relationship Id="rId27" Type="http://schemas.openxmlformats.org/officeDocument/2006/relationships/hyperlink" Target="https://www.movebank.org/" TargetMode="External"/><Relationship Id="rId30" Type="http://schemas.openxmlformats.org/officeDocument/2006/relationships/hyperlink" Target="http://www.peptideatlas.org/" TargetMode="External"/><Relationship Id="rId8" Type="http://schemas.openxmlformats.org/officeDocument/2006/relationships/hyperlink" Target="https://www.ebi.ac.uk/eva/"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9.xml.rels><?xml version="1.0" encoding="UTF-8" standalone="yes"?>
<Relationships xmlns="http://schemas.openxmlformats.org/package/2006/relationships"><Relationship Id="rId8" Type="http://schemas.openxmlformats.org/officeDocument/2006/relationships/hyperlink" Target="https://thinkchecksubmit.org/" TargetMode="External"/><Relationship Id="rId3" Type="http://schemas.openxmlformats.org/officeDocument/2006/relationships/image" Target="../media/image4.jpeg"/><Relationship Id="rId7" Type="http://schemas.openxmlformats.org/officeDocument/2006/relationships/hyperlink" Target="https://beallslist.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odprta-knjiznica.si/odprto-objavljanje/nezaupanja-vredne-zalozniske-prakse/" TargetMode="External"/><Relationship Id="rId5" Type="http://schemas.openxmlformats.org/officeDocument/2006/relationships/image" Target="../media/image6.png"/><Relationship Id="rId4" Type="http://schemas.openxmlformats.org/officeDocument/2006/relationships/hyperlink" Target="https://nrrp.odprtaznanost.si/"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830717" y="562187"/>
            <a:ext cx="7870613" cy="1569660"/>
          </a:xfrm>
          <a:prstGeom prst="rect">
            <a:avLst/>
          </a:prstGeom>
          <a:noFill/>
        </p:spPr>
        <p:txBody>
          <a:bodyPr wrap="square" lIns="91440" tIns="45720" rIns="91440" bIns="45720" rtlCol="0" anchor="t">
            <a:spAutoFit/>
          </a:bodyPr>
          <a:lstStyle/>
          <a:p>
            <a:r>
              <a:rPr lang="sl-SI" sz="4800" b="1" dirty="0">
                <a:solidFill>
                  <a:schemeClr val="accent2"/>
                </a:solidFill>
                <a:latin typeface="Calibri"/>
                <a:ea typeface="Calibri"/>
                <a:cs typeface="Calibri"/>
              </a:rPr>
              <a:t>Delavnica izdelave </a:t>
            </a:r>
            <a:r>
              <a:rPr lang="sl-SI" sz="4800" b="1">
                <a:solidFill>
                  <a:schemeClr val="accent2"/>
                </a:solidFill>
                <a:latin typeface="Calibri"/>
                <a:ea typeface="Calibri"/>
                <a:cs typeface="Calibri"/>
              </a:rPr>
              <a:t>NRRP: naravoslovje in tehnika</a:t>
            </a:r>
            <a:r>
              <a:rPr lang="sl-SI" sz="4800" b="1" dirty="0">
                <a:solidFill>
                  <a:schemeClr val="accent2"/>
                </a:solidFill>
                <a:latin typeface="Calibri"/>
                <a:ea typeface="Calibri"/>
                <a:cs typeface="Calibri"/>
              </a:rPr>
              <a:t> </a:t>
            </a:r>
            <a:endParaRPr lang="en-US" dirty="0">
              <a:solidFill>
                <a:schemeClr val="accent2"/>
              </a:solidFill>
            </a:endParaRPr>
          </a:p>
        </p:txBody>
      </p:sp>
      <p:sp>
        <p:nvSpPr>
          <p:cNvPr id="7" name="PoljeZBesedilom 6">
            <a:extLst>
              <a:ext uri="{FF2B5EF4-FFF2-40B4-BE49-F238E27FC236}">
                <a16:creationId xmlns:a16="http://schemas.microsoft.com/office/drawing/2014/main" id="{5587F738-3333-4A3F-A998-8DCD9BD4340D}"/>
              </a:ext>
            </a:extLst>
          </p:cNvPr>
          <p:cNvSpPr txBox="1"/>
          <p:nvPr/>
        </p:nvSpPr>
        <p:spPr>
          <a:xfrm>
            <a:off x="830717" y="1991039"/>
            <a:ext cx="9874209" cy="461665"/>
          </a:xfrm>
          <a:prstGeom prst="rect">
            <a:avLst/>
          </a:prstGeom>
          <a:noFill/>
        </p:spPr>
        <p:txBody>
          <a:bodyPr wrap="square" rtlCol="0">
            <a:spAutoFit/>
          </a:bodyPr>
          <a:lstStyle/>
          <a:p>
            <a:r>
              <a:rPr lang="sl-SI" sz="2400">
                <a:solidFill>
                  <a:schemeClr val="bg1"/>
                </a:solidFill>
              </a:rPr>
              <a:t>Primer ravnanja s podatki od načrtovanja do objave s področja naravoslovja</a:t>
            </a:r>
          </a:p>
        </p:txBody>
      </p:sp>
      <p:sp>
        <p:nvSpPr>
          <p:cNvPr id="9" name="PoljeZBesedilom 5">
            <a:extLst>
              <a:ext uri="{FF2B5EF4-FFF2-40B4-BE49-F238E27FC236}">
                <a16:creationId xmlns:a16="http://schemas.microsoft.com/office/drawing/2014/main" id="{E1BBD5FE-6073-4F8C-963C-E7FDF140F728}"/>
              </a:ext>
            </a:extLst>
          </p:cNvPr>
          <p:cNvSpPr txBox="1"/>
          <p:nvPr/>
        </p:nvSpPr>
        <p:spPr>
          <a:xfrm>
            <a:off x="830717" y="2941440"/>
            <a:ext cx="10972640" cy="1938992"/>
          </a:xfrm>
          <a:prstGeom prst="rect">
            <a:avLst/>
          </a:prstGeom>
          <a:noFill/>
        </p:spPr>
        <p:txBody>
          <a:bodyPr wrap="square" lIns="91440" tIns="45720" rIns="91440" bIns="45720" rtlCol="0" anchor="t">
            <a:spAutoFit/>
          </a:bodyPr>
          <a:lstStyle/>
          <a:p>
            <a:r>
              <a:rPr lang="sl-SI" sz="2000">
                <a:solidFill>
                  <a:schemeClr val="bg1"/>
                </a:solidFill>
              </a:rPr>
              <a:t>dr. Maja ZAGORŠČAK in dr. Marko PETEK, Nacionalni inštitut za biologijo</a:t>
            </a:r>
          </a:p>
          <a:p>
            <a:r>
              <a:rPr lang="sl-SI" sz="2000">
                <a:solidFill>
                  <a:schemeClr val="bg1"/>
                </a:solidFill>
              </a:rPr>
              <a:t>dr. Uroš KUNAVER in Petra DURINI, Centralna tehniška knjižnica Univerze v Ljubljani</a:t>
            </a:r>
            <a:endParaRPr lang="sl-SI" sz="2000">
              <a:solidFill>
                <a:schemeClr val="bg1"/>
              </a:solidFill>
              <a:ea typeface="Calibri"/>
              <a:cs typeface="Calibri"/>
            </a:endParaRPr>
          </a:p>
          <a:p>
            <a:r>
              <a:rPr lang="sl-SI" sz="2000">
                <a:solidFill>
                  <a:schemeClr val="bg1"/>
                </a:solidFill>
              </a:rPr>
              <a:t>Jože HLADNIK, Zavod za gradbeništvo Slovenije</a:t>
            </a:r>
          </a:p>
          <a:p>
            <a:endParaRPr lang="sl-SI" sz="2000">
              <a:solidFill>
                <a:schemeClr val="bg1"/>
              </a:solidFill>
            </a:endParaRPr>
          </a:p>
          <a:p>
            <a:r>
              <a:rPr lang="sl-SI" sz="2000">
                <a:solidFill>
                  <a:schemeClr val="bg1"/>
                </a:solidFill>
              </a:rPr>
              <a:t>Ljubljana in online, Centralna tehniška knjižnica Univerze v Ljubljani,</a:t>
            </a:r>
          </a:p>
          <a:p>
            <a:r>
              <a:rPr lang="sl-SI" sz="2000">
                <a:solidFill>
                  <a:schemeClr val="bg1"/>
                </a:solidFill>
              </a:rPr>
              <a:t>2. usposabljanje za podatkovne strokovnjake, 21.-23. 1. 2026</a:t>
            </a:r>
            <a:endParaRPr lang="sl-SI" sz="2000" dirty="0">
              <a:solidFill>
                <a:schemeClr val="bg1"/>
              </a:solidFill>
            </a:endParaRPr>
          </a:p>
        </p:txBody>
      </p:sp>
      <p:pic>
        <p:nvPicPr>
          <p:cNvPr id="10" name="Slika 2">
            <a:extLst>
              <a:ext uri="{FF2B5EF4-FFF2-40B4-BE49-F238E27FC236}">
                <a16:creationId xmlns:a16="http://schemas.microsoft.com/office/drawing/2014/main" id="{E7B8664D-43B5-47A8-B70B-6503CAB0A97E}"/>
              </a:ext>
            </a:extLst>
          </p:cNvPr>
          <p:cNvPicPr>
            <a:picLocks noChangeAspect="1"/>
          </p:cNvPicPr>
          <p:nvPr/>
        </p:nvPicPr>
        <p:blipFill>
          <a:blip r:embed="rId3"/>
          <a:stretch>
            <a:fillRect/>
          </a:stretch>
        </p:blipFill>
        <p:spPr>
          <a:xfrm>
            <a:off x="830717" y="4983346"/>
            <a:ext cx="941394" cy="331694"/>
          </a:xfrm>
          <a:prstGeom prst="rect">
            <a:avLst/>
          </a:prstGeom>
        </p:spPr>
      </p:pic>
      <p:pic>
        <p:nvPicPr>
          <p:cNvPr id="11" name="Picture 10">
            <a:extLst>
              <a:ext uri="{FF2B5EF4-FFF2-40B4-BE49-F238E27FC236}">
                <a16:creationId xmlns:a16="http://schemas.microsoft.com/office/drawing/2014/main" id="{B2FAEF6E-4286-4C7B-828D-F455ECE9A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739" y="5951272"/>
            <a:ext cx="620146" cy="3493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05E591-4CA0-504B-7F38-DCA914713C0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značba mesta vsebine 2">
            <a:extLst>
              <a:ext uri="{FF2B5EF4-FFF2-40B4-BE49-F238E27FC236}">
                <a16:creationId xmlns:a16="http://schemas.microsoft.com/office/drawing/2014/main" id="{73453596-7396-940C-36B3-75C855467F54}"/>
              </a:ext>
            </a:extLst>
          </p:cNvPr>
          <p:cNvSpPr txBox="1">
            <a:spLocks/>
          </p:cNvSpPr>
          <p:nvPr/>
        </p:nvSpPr>
        <p:spPr>
          <a:xfrm>
            <a:off x="544830" y="1517366"/>
            <a:ext cx="2543175" cy="1707290"/>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600" dirty="0"/>
              <a:t>D</a:t>
            </a:r>
            <a:r>
              <a:rPr lang="en-GB" sz="1600" dirty="0" err="1"/>
              <a:t>eljenje</a:t>
            </a:r>
            <a:r>
              <a:rPr lang="en-GB" sz="1600" dirty="0"/>
              <a:t> </a:t>
            </a:r>
            <a:r>
              <a:rPr lang="en-GB" sz="1600" dirty="0" err="1"/>
              <a:t>podatkov</a:t>
            </a:r>
            <a:r>
              <a:rPr lang="sl-SI" sz="1600" dirty="0"/>
              <a:t> -</a:t>
            </a:r>
            <a:r>
              <a:rPr lang="en-GB" sz="1600" b="1" dirty="0"/>
              <a:t> </a:t>
            </a:r>
            <a:r>
              <a:rPr lang="en-GB" sz="1600" dirty="0" err="1"/>
              <a:t>izbira</a:t>
            </a:r>
            <a:r>
              <a:rPr lang="en-GB" sz="1600" dirty="0"/>
              <a:t> </a:t>
            </a:r>
            <a:r>
              <a:rPr lang="en-GB" sz="1600" dirty="0" err="1"/>
              <a:t>repozitorija</a:t>
            </a:r>
            <a:r>
              <a:rPr lang="en-GB" sz="1600" dirty="0"/>
              <a:t>, </a:t>
            </a:r>
            <a:r>
              <a:rPr lang="en-GB" sz="1600" dirty="0" err="1"/>
              <a:t>odprtost</a:t>
            </a:r>
            <a:r>
              <a:rPr lang="en-GB" sz="1600" dirty="0"/>
              <a:t>, </a:t>
            </a:r>
            <a:r>
              <a:rPr lang="en-GB" sz="1600" dirty="0" err="1"/>
              <a:t>omejitve</a:t>
            </a:r>
            <a:r>
              <a:rPr lang="en-GB" sz="1600" dirty="0"/>
              <a:t>…</a:t>
            </a:r>
            <a:endParaRPr lang="en-GB" sz="1600" dirty="0">
              <a:cs typeface="Calibri"/>
            </a:endParaRPr>
          </a:p>
          <a:p>
            <a:pPr marL="0" indent="0">
              <a:buNone/>
            </a:pPr>
            <a:r>
              <a:rPr lang="en-GB" sz="1600" b="1" dirty="0" err="1">
                <a:solidFill>
                  <a:schemeClr val="accent1"/>
                </a:solidFill>
              </a:rPr>
              <a:t>PONOVNA</a:t>
            </a:r>
            <a:r>
              <a:rPr lang="en-GB" sz="1600" b="1" dirty="0">
                <a:solidFill>
                  <a:schemeClr val="accent1"/>
                </a:solidFill>
              </a:rPr>
              <a:t> </a:t>
            </a:r>
            <a:r>
              <a:rPr lang="en-GB" sz="1600" b="1" dirty="0" err="1">
                <a:solidFill>
                  <a:schemeClr val="accent1"/>
                </a:solidFill>
              </a:rPr>
              <a:t>UPORABA</a:t>
            </a:r>
            <a:endParaRPr lang="en-GB" sz="1600" b="1" dirty="0">
              <a:solidFill>
                <a:schemeClr val="accent1"/>
              </a:solidFill>
            </a:endParaRPr>
          </a:p>
        </p:txBody>
      </p:sp>
      <p:pic>
        <p:nvPicPr>
          <p:cNvPr id="6" name="Picture 5">
            <a:extLst>
              <a:ext uri="{FF2B5EF4-FFF2-40B4-BE49-F238E27FC236}">
                <a16:creationId xmlns:a16="http://schemas.microsoft.com/office/drawing/2014/main" id="{BE1D65DF-A4A9-ECEF-8989-733A4664B988}"/>
              </a:ext>
            </a:extLst>
          </p:cNvPr>
          <p:cNvPicPr>
            <a:picLocks noChangeAspect="1"/>
          </p:cNvPicPr>
          <p:nvPr/>
        </p:nvPicPr>
        <p:blipFill>
          <a:blip r:embed="rId3"/>
          <a:srcRect t="302"/>
          <a:stretch>
            <a:fillRect/>
          </a:stretch>
        </p:blipFill>
        <p:spPr>
          <a:xfrm>
            <a:off x="2656612" y="-8006"/>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Označba mesta vsebine 2">
            <a:extLst>
              <a:ext uri="{FF2B5EF4-FFF2-40B4-BE49-F238E27FC236}">
                <a16:creationId xmlns:a16="http://schemas.microsoft.com/office/drawing/2014/main" id="{7A813582-BDAD-F07E-FDCE-4157BB022621}"/>
              </a:ext>
            </a:extLst>
          </p:cNvPr>
          <p:cNvSpPr txBox="1">
            <a:spLocks noGrp="1"/>
          </p:cNvSpPr>
          <p:nvPr>
            <p:ph idx="1"/>
          </p:nvPr>
        </p:nvSpPr>
        <p:spPr>
          <a:xfrm>
            <a:off x="7082598" y="20569"/>
            <a:ext cx="2101137" cy="827156"/>
          </a:xfrm>
        </p:spPr>
        <p:txBody>
          <a:bodyPr>
            <a:noAutofit/>
          </a:bodyPr>
          <a:lstStyle/>
          <a:p>
            <a:pPr marL="0" indent="0">
              <a:buNone/>
            </a:pPr>
            <a:r>
              <a:rPr lang="sl-SI" sz="1600"/>
              <a:t>Pregled in možnost uporabe obstoječih podatkov</a:t>
            </a:r>
          </a:p>
        </p:txBody>
      </p:sp>
      <p:sp>
        <p:nvSpPr>
          <p:cNvPr id="7" name="Označba mesta vsebine 2">
            <a:extLst>
              <a:ext uri="{FF2B5EF4-FFF2-40B4-BE49-F238E27FC236}">
                <a16:creationId xmlns:a16="http://schemas.microsoft.com/office/drawing/2014/main" id="{C9D88ACA-6D21-75AB-23C2-D4DCC275FFE2}"/>
              </a:ext>
            </a:extLst>
          </p:cNvPr>
          <p:cNvSpPr txBox="1">
            <a:spLocks/>
          </p:cNvSpPr>
          <p:nvPr/>
        </p:nvSpPr>
        <p:spPr>
          <a:xfrm>
            <a:off x="9008263" y="1147000"/>
            <a:ext cx="2364587" cy="1691450"/>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err="1"/>
              <a:t>Pregled</a:t>
            </a:r>
            <a:r>
              <a:rPr lang="en-GB" sz="1600"/>
              <a:t> </a:t>
            </a:r>
            <a:r>
              <a:rPr lang="en-GB" sz="1600" err="1"/>
              <a:t>metodologij</a:t>
            </a:r>
            <a:r>
              <a:rPr lang="en-GB" sz="1600"/>
              <a:t>, </a:t>
            </a:r>
            <a:r>
              <a:rPr lang="en-GB" sz="1600" err="1"/>
              <a:t>meritev</a:t>
            </a:r>
            <a:r>
              <a:rPr lang="en-GB" sz="1600"/>
              <a:t>, </a:t>
            </a:r>
            <a:r>
              <a:rPr lang="en-GB" sz="1600" err="1"/>
              <a:t>inštrumentov</a:t>
            </a:r>
            <a:r>
              <a:rPr lang="en-GB" sz="1600"/>
              <a:t>…</a:t>
            </a:r>
            <a:endParaRPr lang="en-GB" sz="1600">
              <a:cs typeface="Calibri"/>
            </a:endParaRPr>
          </a:p>
          <a:p>
            <a:pPr marL="0" indent="0">
              <a:buNone/>
            </a:pPr>
            <a:r>
              <a:rPr lang="sl-SI" sz="1600"/>
              <a:t>E</a:t>
            </a:r>
            <a:r>
              <a:rPr lang="en-GB" sz="1600" err="1"/>
              <a:t>ksperimentiranje</a:t>
            </a:r>
            <a:r>
              <a:rPr lang="en-GB" sz="1600"/>
              <a:t>, </a:t>
            </a:r>
            <a:r>
              <a:rPr lang="en-GB" sz="1600" err="1"/>
              <a:t>meritve</a:t>
            </a:r>
            <a:r>
              <a:rPr lang="en-GB" sz="1600"/>
              <a:t>, </a:t>
            </a:r>
            <a:r>
              <a:rPr lang="en-GB" sz="1600" err="1"/>
              <a:t>beleženje</a:t>
            </a:r>
            <a:r>
              <a:rPr lang="en-GB" sz="1600"/>
              <a:t>, </a:t>
            </a:r>
            <a:r>
              <a:rPr lang="en-GB" sz="1600" err="1"/>
              <a:t>opazovanje</a:t>
            </a:r>
            <a:r>
              <a:rPr lang="en-GB" sz="1600"/>
              <a:t> in </a:t>
            </a:r>
            <a:r>
              <a:rPr lang="en-GB" sz="1600" err="1"/>
              <a:t>simulacije</a:t>
            </a:r>
            <a:endParaRPr lang="en-GB" sz="1600"/>
          </a:p>
        </p:txBody>
      </p:sp>
      <p:sp>
        <p:nvSpPr>
          <p:cNvPr id="15" name="TextBox 14">
            <a:extLst>
              <a:ext uri="{FF2B5EF4-FFF2-40B4-BE49-F238E27FC236}">
                <a16:creationId xmlns:a16="http://schemas.microsoft.com/office/drawing/2014/main" id="{F2BC5200-37F2-2642-4BAE-7C9B82B3BCFE}"/>
              </a:ext>
            </a:extLst>
          </p:cNvPr>
          <p:cNvSpPr txBox="1"/>
          <p:nvPr/>
        </p:nvSpPr>
        <p:spPr>
          <a:xfrm>
            <a:off x="9423726" y="3553360"/>
            <a:ext cx="1949124" cy="1077218"/>
          </a:xfrm>
          <a:prstGeom prst="rect">
            <a:avLst/>
          </a:prstGeom>
          <a:noFill/>
        </p:spPr>
        <p:txBody>
          <a:bodyPr wrap="square" rtlCol="0">
            <a:spAutoFit/>
          </a:bodyPr>
          <a:lstStyle/>
          <a:p>
            <a:r>
              <a:rPr lang="sl-SI" sz="1600"/>
              <a:t>Sistem r</a:t>
            </a:r>
            <a:r>
              <a:rPr lang="en-GB" sz="1600" err="1"/>
              <a:t>avnanj</a:t>
            </a:r>
            <a:r>
              <a:rPr lang="sl-SI" sz="1600"/>
              <a:t>a</a:t>
            </a:r>
            <a:r>
              <a:rPr lang="en-GB" sz="1600"/>
              <a:t> z </a:t>
            </a:r>
            <a:r>
              <a:rPr lang="en-GB" sz="1600" err="1"/>
              <a:t>raziskovalnimi</a:t>
            </a:r>
            <a:r>
              <a:rPr lang="en-GB" sz="1600"/>
              <a:t> </a:t>
            </a:r>
            <a:r>
              <a:rPr lang="en-GB" sz="1600" err="1"/>
              <a:t>podatki</a:t>
            </a:r>
            <a:r>
              <a:rPr lang="sl-SI" sz="1600"/>
              <a:t> in metapodatki</a:t>
            </a:r>
            <a:endParaRPr lang="en-GB" sz="1600"/>
          </a:p>
        </p:txBody>
      </p:sp>
      <p:sp>
        <p:nvSpPr>
          <p:cNvPr id="9" name="Označba mesta vsebine 2">
            <a:extLst>
              <a:ext uri="{FF2B5EF4-FFF2-40B4-BE49-F238E27FC236}">
                <a16:creationId xmlns:a16="http://schemas.microsoft.com/office/drawing/2014/main" id="{E4CD7B71-DD3F-01EE-ECF4-DF9F2E57D3B5}"/>
              </a:ext>
            </a:extLst>
          </p:cNvPr>
          <p:cNvSpPr txBox="1">
            <a:spLocks/>
          </p:cNvSpPr>
          <p:nvPr/>
        </p:nvSpPr>
        <p:spPr>
          <a:xfrm>
            <a:off x="7970273" y="5503888"/>
            <a:ext cx="4021702" cy="1304968"/>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600"/>
              <a:t>P</a:t>
            </a:r>
            <a:r>
              <a:rPr lang="en-GB" sz="1600" err="1"/>
              <a:t>retvorba</a:t>
            </a:r>
            <a:r>
              <a:rPr lang="en-GB" sz="1600"/>
              <a:t> </a:t>
            </a:r>
            <a:r>
              <a:rPr lang="en-GB" sz="1600" err="1"/>
              <a:t>podatkov</a:t>
            </a:r>
            <a:r>
              <a:rPr lang="en-GB" sz="1600"/>
              <a:t>, </a:t>
            </a:r>
            <a:r>
              <a:rPr lang="en-GB" sz="1600" err="1"/>
              <a:t>priprava</a:t>
            </a:r>
            <a:r>
              <a:rPr lang="en-GB" sz="1600"/>
              <a:t> </a:t>
            </a:r>
            <a:r>
              <a:rPr lang="en-GB" sz="1600" err="1"/>
              <a:t>na</a:t>
            </a:r>
            <a:r>
              <a:rPr lang="en-GB" sz="1600"/>
              <a:t> </a:t>
            </a:r>
            <a:r>
              <a:rPr lang="en-GB" sz="1600" err="1"/>
              <a:t>analizo</a:t>
            </a:r>
            <a:r>
              <a:rPr lang="sl-SI" sz="1600"/>
              <a:t> (*)</a:t>
            </a:r>
            <a:r>
              <a:rPr lang="en-GB" sz="1600"/>
              <a:t>, </a:t>
            </a:r>
            <a:r>
              <a:rPr lang="en-GB" sz="1600" err="1"/>
              <a:t>preverjanje</a:t>
            </a:r>
            <a:r>
              <a:rPr lang="en-GB" sz="1600"/>
              <a:t> </a:t>
            </a:r>
            <a:r>
              <a:rPr lang="en-GB" sz="1600" err="1"/>
              <a:t>kakovosti</a:t>
            </a:r>
            <a:r>
              <a:rPr lang="en-GB" sz="1600"/>
              <a:t>, </a:t>
            </a:r>
            <a:r>
              <a:rPr lang="en-GB" sz="1600" err="1"/>
              <a:t>psevdonimizacija</a:t>
            </a:r>
            <a:r>
              <a:rPr lang="en-GB" sz="1600"/>
              <a:t> /</a:t>
            </a:r>
            <a:r>
              <a:rPr lang="en-GB" sz="1600" err="1"/>
              <a:t>anonimizacija</a:t>
            </a:r>
            <a:r>
              <a:rPr lang="en-GB" sz="1600"/>
              <a:t>.</a:t>
            </a:r>
            <a:endParaRPr lang="sl-SI" sz="1600"/>
          </a:p>
          <a:p>
            <a:pPr marL="0" indent="0">
              <a:buNone/>
            </a:pPr>
            <a:r>
              <a:rPr lang="sl-SI" sz="1600"/>
              <a:t>(*) </a:t>
            </a:r>
            <a:r>
              <a:rPr lang="en-GB" sz="1600" err="1"/>
              <a:t>metode</a:t>
            </a:r>
            <a:r>
              <a:rPr lang="en-GB" sz="1600"/>
              <a:t>, </a:t>
            </a:r>
            <a:r>
              <a:rPr lang="en-GB" sz="1600" err="1"/>
              <a:t>modeli</a:t>
            </a:r>
            <a:r>
              <a:rPr lang="en-GB" sz="1600"/>
              <a:t>, </a:t>
            </a:r>
            <a:r>
              <a:rPr lang="en-GB" sz="1600" err="1"/>
              <a:t>programska</a:t>
            </a:r>
            <a:r>
              <a:rPr lang="en-GB" sz="1600"/>
              <a:t> </a:t>
            </a:r>
            <a:r>
              <a:rPr lang="en-GB" sz="1600" err="1"/>
              <a:t>oprema</a:t>
            </a:r>
            <a:r>
              <a:rPr lang="en-GB" sz="1600"/>
              <a:t>,</a:t>
            </a:r>
            <a:r>
              <a:rPr lang="sl-SI" sz="1600"/>
              <a:t> …</a:t>
            </a:r>
            <a:endParaRPr lang="en-GB" sz="1600">
              <a:cs typeface="Calibri"/>
            </a:endParaRPr>
          </a:p>
        </p:txBody>
      </p:sp>
      <p:sp>
        <p:nvSpPr>
          <p:cNvPr id="8" name="Označba mesta vsebine 2">
            <a:extLst>
              <a:ext uri="{FF2B5EF4-FFF2-40B4-BE49-F238E27FC236}">
                <a16:creationId xmlns:a16="http://schemas.microsoft.com/office/drawing/2014/main" id="{609E6805-91D2-363F-F045-C33E0579D31E}"/>
              </a:ext>
            </a:extLst>
          </p:cNvPr>
          <p:cNvSpPr txBox="1">
            <a:spLocks/>
          </p:cNvSpPr>
          <p:nvPr/>
        </p:nvSpPr>
        <p:spPr>
          <a:xfrm>
            <a:off x="2121794" y="5646569"/>
            <a:ext cx="1900417" cy="652759"/>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600"/>
              <a:t>V</a:t>
            </a:r>
            <a:r>
              <a:rPr lang="en-GB" sz="1600" err="1"/>
              <a:t>arnostno</a:t>
            </a:r>
            <a:r>
              <a:rPr lang="en-GB" sz="1600"/>
              <a:t> </a:t>
            </a:r>
            <a:r>
              <a:rPr lang="en-GB" sz="1600" err="1"/>
              <a:t>kopiranje</a:t>
            </a:r>
            <a:endParaRPr lang="sl-SI" sz="1600"/>
          </a:p>
          <a:p>
            <a:pPr marL="0" indent="0">
              <a:buNone/>
            </a:pPr>
            <a:r>
              <a:rPr lang="sl-SI" sz="1600"/>
              <a:t>Po</a:t>
            </a:r>
            <a:r>
              <a:rPr lang="en-GB" sz="1600" err="1"/>
              <a:t>litika</a:t>
            </a:r>
            <a:r>
              <a:rPr lang="en-GB" sz="1600"/>
              <a:t> </a:t>
            </a:r>
            <a:r>
              <a:rPr lang="en-GB" sz="1600" err="1"/>
              <a:t>dostopa</a:t>
            </a:r>
            <a:endParaRPr lang="en-GB" sz="1600">
              <a:cs typeface="Calibri"/>
            </a:endParaRPr>
          </a:p>
        </p:txBody>
      </p:sp>
    </p:spTree>
    <p:extLst>
      <p:ext uri="{BB962C8B-B14F-4D97-AF65-F5344CB8AC3E}">
        <p14:creationId xmlns:p14="http://schemas.microsoft.com/office/powerpoint/2010/main" val="136257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B2AFEA-9B80-99CF-41EC-78BDBA5AE25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0E99E00-F2D7-E57D-C24E-52130F0F36D6}"/>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FCA62A8A-D3BD-799A-9A08-85418EAF8150}"/>
              </a:ext>
            </a:extLst>
          </p:cNvPr>
          <p:cNvSpPr txBox="1">
            <a:spLocks/>
          </p:cNvSpPr>
          <p:nvPr/>
        </p:nvSpPr>
        <p:spPr>
          <a:xfrm>
            <a:off x="838196" y="1841886"/>
            <a:ext cx="10791829"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endParaRPr lang="en-GB" sz="1800">
              <a:solidFill>
                <a:schemeClr val="tx1"/>
              </a:solidFill>
              <a:latin typeface="Calibri"/>
            </a:endParaRPr>
          </a:p>
        </p:txBody>
      </p:sp>
      <p:sp>
        <p:nvSpPr>
          <p:cNvPr id="17" name="TextBox 16">
            <a:extLst>
              <a:ext uri="{FF2B5EF4-FFF2-40B4-BE49-F238E27FC236}">
                <a16:creationId xmlns:a16="http://schemas.microsoft.com/office/drawing/2014/main" id="{695E28FD-ED26-8F38-054F-81466027B01E}"/>
              </a:ext>
            </a:extLst>
          </p:cNvPr>
          <p:cNvSpPr txBox="1"/>
          <p:nvPr/>
        </p:nvSpPr>
        <p:spPr>
          <a:xfrm>
            <a:off x="5326856" y="6611779"/>
            <a:ext cx="1538288" cy="246221"/>
          </a:xfrm>
          <a:prstGeom prst="rect">
            <a:avLst/>
          </a:prstGeom>
          <a:noFill/>
        </p:spPr>
        <p:txBody>
          <a:bodyPr wrap="square" rtlCol="0">
            <a:spAutoFit/>
          </a:bodyPr>
          <a:lstStyle/>
          <a:p>
            <a:r>
              <a:rPr lang="en-GB" sz="1000"/>
              <a:t>(Image credit: xkcd.com)</a:t>
            </a:r>
          </a:p>
        </p:txBody>
      </p:sp>
      <p:pic>
        <p:nvPicPr>
          <p:cNvPr id="3078" name="Picture 6">
            <a:extLst>
              <a:ext uri="{FF2B5EF4-FFF2-40B4-BE49-F238E27FC236}">
                <a16:creationId xmlns:a16="http://schemas.microsoft.com/office/drawing/2014/main" id="{3EE6F4E5-655A-3E1F-CDED-401650F47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2576882"/>
            <a:ext cx="476250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501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62DAC-BE4B-311F-642E-DB0A9E153F4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CBCE65B-839A-D7A6-105F-A7D15C703D7C}"/>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E8A5E6FA-9D2C-3D39-FED3-51727A8C02C5}"/>
              </a:ext>
            </a:extLst>
          </p:cNvPr>
          <p:cNvSpPr txBox="1">
            <a:spLocks/>
          </p:cNvSpPr>
          <p:nvPr/>
        </p:nvSpPr>
        <p:spPr>
          <a:xfrm>
            <a:off x="838196" y="1841886"/>
            <a:ext cx="10791829"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endParaRPr lang="en-GB" sz="1800">
              <a:solidFill>
                <a:schemeClr val="tx1"/>
              </a:solidFill>
              <a:latin typeface="Calibri"/>
            </a:endParaRPr>
          </a:p>
        </p:txBody>
      </p:sp>
      <p:sp>
        <p:nvSpPr>
          <p:cNvPr id="3" name="Naslov 1">
            <a:extLst>
              <a:ext uri="{FF2B5EF4-FFF2-40B4-BE49-F238E27FC236}">
                <a16:creationId xmlns:a16="http://schemas.microsoft.com/office/drawing/2014/main" id="{16C6548B-704E-E9CF-9FE8-69AD9E80BC55}"/>
              </a:ext>
            </a:extLst>
          </p:cNvPr>
          <p:cNvSpPr txBox="1">
            <a:spLocks/>
          </p:cNvSpPr>
          <p:nvPr/>
        </p:nvSpPr>
        <p:spPr>
          <a:xfrm>
            <a:off x="876303" y="1643171"/>
            <a:ext cx="8486772" cy="75712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a:solidFill>
                  <a:schemeClr val="tx1"/>
                </a:solidFill>
                <a:latin typeface="Calibri"/>
              </a:rPr>
              <a:t>Datotečni formati - splošno</a:t>
            </a:r>
            <a:endParaRPr lang="en-GB" sz="1800">
              <a:solidFill>
                <a:srgbClr val="ED7D31"/>
              </a:solidFill>
              <a:latin typeface="Calibri"/>
            </a:endParaRPr>
          </a:p>
        </p:txBody>
      </p:sp>
      <p:pic>
        <p:nvPicPr>
          <p:cNvPr id="9" name="Picture 8">
            <a:extLst>
              <a:ext uri="{FF2B5EF4-FFF2-40B4-BE49-F238E27FC236}">
                <a16:creationId xmlns:a16="http://schemas.microsoft.com/office/drawing/2014/main" id="{994A6F88-0AD5-EBF1-EFB7-A071562A3907}"/>
              </a:ext>
            </a:extLst>
          </p:cNvPr>
          <p:cNvPicPr>
            <a:picLocks noChangeAspect="1"/>
          </p:cNvPicPr>
          <p:nvPr/>
        </p:nvPicPr>
        <p:blipFill>
          <a:blip r:embed="rId4"/>
          <a:stretch>
            <a:fillRect/>
          </a:stretch>
        </p:blipFill>
        <p:spPr>
          <a:xfrm>
            <a:off x="9525" y="2360977"/>
            <a:ext cx="5500414" cy="3914211"/>
          </a:xfrm>
          <a:prstGeom prst="rect">
            <a:avLst/>
          </a:prstGeom>
          <a:ln w="28575">
            <a:solidFill>
              <a:schemeClr val="accent1"/>
            </a:solidFill>
          </a:ln>
        </p:spPr>
      </p:pic>
      <p:sp>
        <p:nvSpPr>
          <p:cNvPr id="4" name="TextBox 3">
            <a:extLst>
              <a:ext uri="{FF2B5EF4-FFF2-40B4-BE49-F238E27FC236}">
                <a16:creationId xmlns:a16="http://schemas.microsoft.com/office/drawing/2014/main" id="{F4B16187-077B-F722-49BC-E5243435EF98}"/>
              </a:ext>
            </a:extLst>
          </p:cNvPr>
          <p:cNvSpPr txBox="1"/>
          <p:nvPr/>
        </p:nvSpPr>
        <p:spPr>
          <a:xfrm>
            <a:off x="171450" y="6469617"/>
            <a:ext cx="5191125" cy="369332"/>
          </a:xfrm>
          <a:prstGeom prst="rect">
            <a:avLst/>
          </a:prstGeom>
          <a:noFill/>
        </p:spPr>
        <p:txBody>
          <a:bodyPr wrap="square" rtlCol="0">
            <a:spAutoFit/>
          </a:bodyPr>
          <a:lstStyle/>
          <a:p>
            <a:r>
              <a:rPr lang="en-GB">
                <a:solidFill>
                  <a:srgbClr val="ED7D31"/>
                </a:solidFill>
              </a:rPr>
              <a:t>https://nrrp.odprtaznanost.si/ohranjanje-podatkov/</a:t>
            </a:r>
            <a:endParaRPr lang="en-GB"/>
          </a:p>
        </p:txBody>
      </p:sp>
      <p:pic>
        <p:nvPicPr>
          <p:cNvPr id="5" name="Picture 4">
            <a:extLst>
              <a:ext uri="{FF2B5EF4-FFF2-40B4-BE49-F238E27FC236}">
                <a16:creationId xmlns:a16="http://schemas.microsoft.com/office/drawing/2014/main" id="{D09C9400-B0A2-F1A4-8092-E3D837D6DF37}"/>
              </a:ext>
            </a:extLst>
          </p:cNvPr>
          <p:cNvPicPr>
            <a:picLocks noChangeAspect="1"/>
          </p:cNvPicPr>
          <p:nvPr/>
        </p:nvPicPr>
        <p:blipFill>
          <a:blip r:embed="rId5"/>
          <a:stretch>
            <a:fillRect/>
          </a:stretch>
        </p:blipFill>
        <p:spPr>
          <a:xfrm>
            <a:off x="5716857" y="3417145"/>
            <a:ext cx="6475143" cy="2081112"/>
          </a:xfrm>
          <a:prstGeom prst="rect">
            <a:avLst/>
          </a:prstGeom>
        </p:spPr>
      </p:pic>
      <p:sp>
        <p:nvSpPr>
          <p:cNvPr id="7" name="TextBox 6">
            <a:extLst>
              <a:ext uri="{FF2B5EF4-FFF2-40B4-BE49-F238E27FC236}">
                <a16:creationId xmlns:a16="http://schemas.microsoft.com/office/drawing/2014/main" id="{AF5EFC12-B600-00BF-D0F7-B1D28E4172F3}"/>
              </a:ext>
            </a:extLst>
          </p:cNvPr>
          <p:cNvSpPr txBox="1"/>
          <p:nvPr/>
        </p:nvSpPr>
        <p:spPr>
          <a:xfrm>
            <a:off x="5726382" y="6146451"/>
            <a:ext cx="6465618" cy="646331"/>
          </a:xfrm>
          <a:prstGeom prst="rect">
            <a:avLst/>
          </a:prstGeom>
          <a:noFill/>
        </p:spPr>
        <p:txBody>
          <a:bodyPr wrap="square" rtlCol="0">
            <a:spAutoFit/>
          </a:bodyPr>
          <a:lstStyle/>
          <a:p>
            <a:r>
              <a:rPr lang="sl-SI" dirty="0">
                <a:solidFill>
                  <a:srgbClr val="ED7D31"/>
                </a:solidFill>
              </a:rPr>
              <a:t>https://ukdataservice.ac.uk/learning-hub/research-data-management/format-your-data/recommended-formats/</a:t>
            </a:r>
            <a:endParaRPr lang="en-GB" dirty="0"/>
          </a:p>
        </p:txBody>
      </p:sp>
      <p:sp>
        <p:nvSpPr>
          <p:cNvPr id="8" name="Rectangle: Rounded Corners 7">
            <a:extLst>
              <a:ext uri="{FF2B5EF4-FFF2-40B4-BE49-F238E27FC236}">
                <a16:creationId xmlns:a16="http://schemas.microsoft.com/office/drawing/2014/main" id="{524C7924-5C0F-E6FF-4764-B2F95D009F9D}"/>
              </a:ext>
            </a:extLst>
          </p:cNvPr>
          <p:cNvSpPr/>
          <p:nvPr/>
        </p:nvSpPr>
        <p:spPr>
          <a:xfrm>
            <a:off x="8159090" y="3429000"/>
            <a:ext cx="1590675" cy="22144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153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F7694D-2607-48C1-DD39-6476A0DC58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92BD848-D1C8-D48B-9C2E-C00B9CFF6FF3}"/>
              </a:ext>
            </a:extLst>
          </p:cNvPr>
          <p:cNvPicPr>
            <a:picLocks noChangeAspect="1"/>
          </p:cNvPicPr>
          <p:nvPr/>
        </p:nvPicPr>
        <p:blipFill>
          <a:blip r:embed="rId4"/>
          <a:stretch>
            <a:fillRect/>
          </a:stretch>
        </p:blipFill>
        <p:spPr>
          <a:xfrm>
            <a:off x="5545619" y="1780359"/>
            <a:ext cx="6353274" cy="5077641"/>
          </a:xfrm>
          <a:prstGeom prst="rect">
            <a:avLst/>
          </a:prstGeom>
        </p:spPr>
      </p:pic>
      <p:pic>
        <p:nvPicPr>
          <p:cNvPr id="8" name="Picture 7">
            <a:extLst>
              <a:ext uri="{FF2B5EF4-FFF2-40B4-BE49-F238E27FC236}">
                <a16:creationId xmlns:a16="http://schemas.microsoft.com/office/drawing/2014/main" id="{96F78FF5-51BC-7050-C296-C869202F6DD5}"/>
              </a:ext>
            </a:extLst>
          </p:cNvPr>
          <p:cNvPicPr>
            <a:picLocks noChangeAspect="1"/>
          </p:cNvPicPr>
          <p:nvPr/>
        </p:nvPicPr>
        <p:blipFill>
          <a:blip r:embed="rId5"/>
          <a:stretch>
            <a:fillRect/>
          </a:stretch>
        </p:blipFill>
        <p:spPr>
          <a:xfrm>
            <a:off x="936982" y="2653404"/>
            <a:ext cx="1562318" cy="419158"/>
          </a:xfrm>
          <a:prstGeom prst="rect">
            <a:avLst/>
          </a:prstGeom>
        </p:spPr>
      </p:pic>
      <p:sp>
        <p:nvSpPr>
          <p:cNvPr id="16" name="Naslov 1">
            <a:extLst>
              <a:ext uri="{FF2B5EF4-FFF2-40B4-BE49-F238E27FC236}">
                <a16:creationId xmlns:a16="http://schemas.microsoft.com/office/drawing/2014/main" id="{336C02AE-8ED9-F05C-109B-8B7D0DD2F7EB}"/>
              </a:ext>
            </a:extLst>
          </p:cNvPr>
          <p:cNvSpPr txBox="1">
            <a:spLocks/>
          </p:cNvSpPr>
          <p:nvPr/>
        </p:nvSpPr>
        <p:spPr>
          <a:xfrm>
            <a:off x="838203" y="1260525"/>
            <a:ext cx="10515600" cy="707062"/>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en-GB" sz="4000" b="1" err="1">
                <a:solidFill>
                  <a:srgbClr val="ED7D31"/>
                </a:solidFill>
                <a:latin typeface="Calibri"/>
              </a:rPr>
              <a:t>Standardi</a:t>
            </a:r>
            <a:r>
              <a:rPr lang="en-GB" sz="4000" b="1">
                <a:solidFill>
                  <a:srgbClr val="ED7D31"/>
                </a:solidFill>
                <a:latin typeface="Calibri"/>
              </a:rPr>
              <a:t>, </a:t>
            </a:r>
            <a:r>
              <a:rPr lang="en-GB" sz="4000" b="1" err="1">
                <a:solidFill>
                  <a:srgbClr val="ED7D31"/>
                </a:solidFill>
                <a:latin typeface="Calibri"/>
              </a:rPr>
              <a:t>ontologije</a:t>
            </a:r>
            <a:r>
              <a:rPr lang="en-GB" sz="4000" b="1">
                <a:solidFill>
                  <a:srgbClr val="ED7D31"/>
                </a:solidFill>
                <a:latin typeface="Calibri"/>
              </a:rPr>
              <a:t>, </a:t>
            </a:r>
            <a:r>
              <a:rPr lang="en-GB" sz="4000" b="1" err="1">
                <a:solidFill>
                  <a:srgbClr val="ED7D31"/>
                </a:solidFill>
                <a:latin typeface="Calibri"/>
              </a:rPr>
              <a:t>datotečni</a:t>
            </a:r>
            <a:r>
              <a:rPr lang="en-GB" sz="4000" b="1">
                <a:solidFill>
                  <a:srgbClr val="ED7D31"/>
                </a:solidFill>
                <a:latin typeface="Calibri"/>
              </a:rPr>
              <a:t> </a:t>
            </a:r>
            <a:r>
              <a:rPr lang="en-GB" sz="4000" b="1" err="1">
                <a:solidFill>
                  <a:srgbClr val="ED7D31"/>
                </a:solidFill>
                <a:latin typeface="Calibri"/>
              </a:rPr>
              <a:t>formati</a:t>
            </a:r>
            <a:r>
              <a:rPr lang="en-GB" sz="4000" b="1">
                <a:solidFill>
                  <a:srgbClr val="ED7D31"/>
                </a:solidFill>
                <a:latin typeface="Calibri"/>
              </a:rPr>
              <a:t>, …</a:t>
            </a:r>
          </a:p>
        </p:txBody>
      </p:sp>
      <p:sp>
        <p:nvSpPr>
          <p:cNvPr id="19" name="Naslov 1">
            <a:extLst>
              <a:ext uri="{FF2B5EF4-FFF2-40B4-BE49-F238E27FC236}">
                <a16:creationId xmlns:a16="http://schemas.microsoft.com/office/drawing/2014/main" id="{50755FC9-14C0-0586-2FB1-BA5B49505FC4}"/>
              </a:ext>
            </a:extLst>
          </p:cNvPr>
          <p:cNvSpPr txBox="1">
            <a:spLocks/>
          </p:cNvSpPr>
          <p:nvPr/>
        </p:nvSpPr>
        <p:spPr>
          <a:xfrm>
            <a:off x="838197" y="1871107"/>
            <a:ext cx="4513846" cy="91951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dirty="0">
                <a:solidFill>
                  <a:schemeClr val="tx1"/>
                </a:solidFill>
                <a:latin typeface="Calibri"/>
              </a:rPr>
              <a:t>Datotečni formati in več – področno specifični </a:t>
            </a:r>
            <a:r>
              <a:rPr lang="sl-SI" sz="1800" dirty="0">
                <a:solidFill>
                  <a:srgbClr val="ED7D31"/>
                </a:solidFill>
                <a:latin typeface="Calibri"/>
              </a:rPr>
              <a:t>https://rdmkit.elixir-europe.org/your_domain</a:t>
            </a:r>
            <a:endParaRPr lang="en-GB" sz="1800" dirty="0">
              <a:solidFill>
                <a:srgbClr val="ED7D31"/>
              </a:solidFill>
              <a:latin typeface="Calibri"/>
            </a:endParaRPr>
          </a:p>
        </p:txBody>
      </p:sp>
    </p:spTree>
    <p:extLst>
      <p:ext uri="{BB962C8B-B14F-4D97-AF65-F5344CB8AC3E}">
        <p14:creationId xmlns:p14="http://schemas.microsoft.com/office/powerpoint/2010/main" val="150065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D0AC526-4AF9-0570-A076-06FC66A4A04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76E4CE3-A7E2-9850-DB49-522D99E3D37D}"/>
              </a:ext>
            </a:extLst>
          </p:cNvPr>
          <p:cNvPicPr>
            <a:picLocks noChangeAspect="1"/>
          </p:cNvPicPr>
          <p:nvPr/>
        </p:nvPicPr>
        <p:blipFill>
          <a:blip r:embed="rId4"/>
          <a:stretch>
            <a:fillRect/>
          </a:stretch>
        </p:blipFill>
        <p:spPr>
          <a:xfrm>
            <a:off x="838197" y="2795515"/>
            <a:ext cx="2305372" cy="3477110"/>
          </a:xfrm>
          <a:prstGeom prst="rect">
            <a:avLst/>
          </a:prstGeom>
        </p:spPr>
      </p:pic>
      <p:sp>
        <p:nvSpPr>
          <p:cNvPr id="16" name="Naslov 1">
            <a:extLst>
              <a:ext uri="{FF2B5EF4-FFF2-40B4-BE49-F238E27FC236}">
                <a16:creationId xmlns:a16="http://schemas.microsoft.com/office/drawing/2014/main" id="{AD3FE19F-F4A1-3D41-06AB-D2D8CA87DA19}"/>
              </a:ext>
            </a:extLst>
          </p:cNvPr>
          <p:cNvSpPr txBox="1">
            <a:spLocks/>
          </p:cNvSpPr>
          <p:nvPr/>
        </p:nvSpPr>
        <p:spPr>
          <a:xfrm>
            <a:off x="838203" y="1288515"/>
            <a:ext cx="10515600" cy="679072"/>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en-GB" sz="4000" b="1" err="1">
                <a:solidFill>
                  <a:srgbClr val="ED7D31"/>
                </a:solidFill>
                <a:latin typeface="Calibri"/>
              </a:rPr>
              <a:t>Standardi</a:t>
            </a:r>
            <a:r>
              <a:rPr lang="en-GB" sz="4000" b="1">
                <a:solidFill>
                  <a:srgbClr val="ED7D31"/>
                </a:solidFill>
                <a:latin typeface="Calibri"/>
              </a:rPr>
              <a:t>, </a:t>
            </a:r>
            <a:r>
              <a:rPr lang="en-GB" sz="4000" b="1" err="1">
                <a:solidFill>
                  <a:srgbClr val="ED7D31"/>
                </a:solidFill>
                <a:latin typeface="Calibri"/>
              </a:rPr>
              <a:t>ontologije</a:t>
            </a:r>
            <a:r>
              <a:rPr lang="en-GB" sz="4000" b="1">
                <a:solidFill>
                  <a:srgbClr val="ED7D31"/>
                </a:solidFill>
                <a:latin typeface="Calibri"/>
              </a:rPr>
              <a:t>, </a:t>
            </a:r>
            <a:r>
              <a:rPr lang="en-GB" sz="4000" b="1" err="1">
                <a:solidFill>
                  <a:srgbClr val="ED7D31"/>
                </a:solidFill>
                <a:latin typeface="Calibri"/>
              </a:rPr>
              <a:t>datotečni</a:t>
            </a:r>
            <a:r>
              <a:rPr lang="en-GB" sz="4000" b="1">
                <a:solidFill>
                  <a:srgbClr val="ED7D31"/>
                </a:solidFill>
                <a:latin typeface="Calibri"/>
              </a:rPr>
              <a:t> </a:t>
            </a:r>
            <a:r>
              <a:rPr lang="en-GB" sz="4000" b="1" err="1">
                <a:solidFill>
                  <a:srgbClr val="ED7D31"/>
                </a:solidFill>
                <a:latin typeface="Calibri"/>
              </a:rPr>
              <a:t>formati</a:t>
            </a:r>
            <a:r>
              <a:rPr lang="en-GB" sz="4000" b="1">
                <a:solidFill>
                  <a:srgbClr val="ED7D31"/>
                </a:solidFill>
                <a:latin typeface="Calibri"/>
              </a:rPr>
              <a:t>, …</a:t>
            </a:r>
          </a:p>
        </p:txBody>
      </p:sp>
      <p:pic>
        <p:nvPicPr>
          <p:cNvPr id="18" name="Picture 17">
            <a:extLst>
              <a:ext uri="{FF2B5EF4-FFF2-40B4-BE49-F238E27FC236}">
                <a16:creationId xmlns:a16="http://schemas.microsoft.com/office/drawing/2014/main" id="{2DD79EFD-E59C-F6B5-DFE4-7004C75CD311}"/>
              </a:ext>
            </a:extLst>
          </p:cNvPr>
          <p:cNvPicPr>
            <a:picLocks noChangeAspect="1"/>
          </p:cNvPicPr>
          <p:nvPr/>
        </p:nvPicPr>
        <p:blipFill>
          <a:blip r:embed="rId5"/>
          <a:stretch>
            <a:fillRect/>
          </a:stretch>
        </p:blipFill>
        <p:spPr>
          <a:xfrm>
            <a:off x="5707781" y="2977614"/>
            <a:ext cx="6484219" cy="3880386"/>
          </a:xfrm>
          <a:prstGeom prst="rect">
            <a:avLst/>
          </a:prstGeom>
        </p:spPr>
      </p:pic>
      <p:sp>
        <p:nvSpPr>
          <p:cNvPr id="5" name="Naslov 1">
            <a:extLst>
              <a:ext uri="{FF2B5EF4-FFF2-40B4-BE49-F238E27FC236}">
                <a16:creationId xmlns:a16="http://schemas.microsoft.com/office/drawing/2014/main" id="{95557675-204D-1C8D-C74D-4BE25E9C785E}"/>
              </a:ext>
            </a:extLst>
          </p:cNvPr>
          <p:cNvSpPr txBox="1">
            <a:spLocks/>
          </p:cNvSpPr>
          <p:nvPr/>
        </p:nvSpPr>
        <p:spPr>
          <a:xfrm>
            <a:off x="838197" y="1967587"/>
            <a:ext cx="5044048" cy="91951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a:solidFill>
                  <a:schemeClr val="tx1"/>
                </a:solidFill>
                <a:latin typeface="Calibri"/>
              </a:rPr>
              <a:t>Datotečni formati in več – področno specifični </a:t>
            </a:r>
            <a:r>
              <a:rPr lang="sl-SI" sz="1800">
                <a:solidFill>
                  <a:srgbClr val="ED7D31"/>
                </a:solidFill>
                <a:latin typeface="Calibri"/>
              </a:rPr>
              <a:t>https://rdmkit.elixir-europe.org/plant_sciences</a:t>
            </a:r>
          </a:p>
          <a:p>
            <a:endParaRPr lang="en-GB" sz="1800">
              <a:solidFill>
                <a:srgbClr val="ED7D31"/>
              </a:solidFill>
              <a:latin typeface="Calibri"/>
            </a:endParaRPr>
          </a:p>
        </p:txBody>
      </p:sp>
      <p:pic>
        <p:nvPicPr>
          <p:cNvPr id="13" name="Picture 12">
            <a:extLst>
              <a:ext uri="{FF2B5EF4-FFF2-40B4-BE49-F238E27FC236}">
                <a16:creationId xmlns:a16="http://schemas.microsoft.com/office/drawing/2014/main" id="{D7646474-193A-0699-1184-7B9B3B4BD157}"/>
              </a:ext>
            </a:extLst>
          </p:cNvPr>
          <p:cNvPicPr>
            <a:picLocks noChangeAspect="1"/>
          </p:cNvPicPr>
          <p:nvPr/>
        </p:nvPicPr>
        <p:blipFill>
          <a:blip r:embed="rId6"/>
          <a:stretch>
            <a:fillRect/>
          </a:stretch>
        </p:blipFill>
        <p:spPr>
          <a:xfrm>
            <a:off x="5707781" y="2530836"/>
            <a:ext cx="5216745" cy="356266"/>
          </a:xfrm>
          <a:prstGeom prst="rect">
            <a:avLst/>
          </a:prstGeom>
        </p:spPr>
      </p:pic>
      <p:sp>
        <p:nvSpPr>
          <p:cNvPr id="2" name="Rectangle: Rounded Corners 1">
            <a:extLst>
              <a:ext uri="{FF2B5EF4-FFF2-40B4-BE49-F238E27FC236}">
                <a16:creationId xmlns:a16="http://schemas.microsoft.com/office/drawing/2014/main" id="{DA568913-05C3-0087-E74D-A49780B5E8EF}"/>
              </a:ext>
            </a:extLst>
          </p:cNvPr>
          <p:cNvSpPr/>
          <p:nvPr/>
        </p:nvSpPr>
        <p:spPr>
          <a:xfrm>
            <a:off x="5707781" y="3190804"/>
            <a:ext cx="2121769" cy="16199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368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62385F0-EDC7-A6BC-301A-692FE8023FE7}"/>
            </a:ext>
          </a:extLst>
        </p:cNvPr>
        <p:cNvGrpSpPr/>
        <p:nvPr/>
      </p:nvGrpSpPr>
      <p:grpSpPr>
        <a:xfrm>
          <a:off x="0" y="0"/>
          <a:ext cx="0" cy="0"/>
          <a:chOff x="0" y="0"/>
          <a:chExt cx="0" cy="0"/>
        </a:xfrm>
      </p:grpSpPr>
      <p:sp>
        <p:nvSpPr>
          <p:cNvPr id="16" name="Naslov 1">
            <a:extLst>
              <a:ext uri="{FF2B5EF4-FFF2-40B4-BE49-F238E27FC236}">
                <a16:creationId xmlns:a16="http://schemas.microsoft.com/office/drawing/2014/main" id="{45C9FBA2-2045-A1A4-D367-1A8ED5324E58}"/>
              </a:ext>
            </a:extLst>
          </p:cNvPr>
          <p:cNvSpPr txBox="1">
            <a:spLocks/>
          </p:cNvSpPr>
          <p:nvPr/>
        </p:nvSpPr>
        <p:spPr>
          <a:xfrm>
            <a:off x="838203" y="1288515"/>
            <a:ext cx="10515600" cy="679072"/>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en-GB" sz="4000" b="1" err="1">
                <a:solidFill>
                  <a:srgbClr val="ED7D31"/>
                </a:solidFill>
                <a:latin typeface="Calibri"/>
              </a:rPr>
              <a:t>Standardi</a:t>
            </a:r>
            <a:r>
              <a:rPr lang="en-GB" sz="4000" b="1">
                <a:solidFill>
                  <a:srgbClr val="ED7D31"/>
                </a:solidFill>
                <a:latin typeface="Calibri"/>
              </a:rPr>
              <a:t>, </a:t>
            </a:r>
            <a:r>
              <a:rPr lang="en-GB" sz="4000" b="1" err="1">
                <a:solidFill>
                  <a:srgbClr val="ED7D31"/>
                </a:solidFill>
                <a:latin typeface="Calibri"/>
              </a:rPr>
              <a:t>ontologije</a:t>
            </a:r>
            <a:r>
              <a:rPr lang="en-GB" sz="4000" b="1">
                <a:solidFill>
                  <a:srgbClr val="ED7D31"/>
                </a:solidFill>
                <a:latin typeface="Calibri"/>
              </a:rPr>
              <a:t>, </a:t>
            </a:r>
            <a:r>
              <a:rPr lang="en-GB" sz="4000" b="1" err="1">
                <a:solidFill>
                  <a:srgbClr val="ED7D31"/>
                </a:solidFill>
                <a:latin typeface="Calibri"/>
              </a:rPr>
              <a:t>datotečni</a:t>
            </a:r>
            <a:r>
              <a:rPr lang="en-GB" sz="4000" b="1">
                <a:solidFill>
                  <a:srgbClr val="ED7D31"/>
                </a:solidFill>
                <a:latin typeface="Calibri"/>
              </a:rPr>
              <a:t> </a:t>
            </a:r>
            <a:r>
              <a:rPr lang="en-GB" sz="4000" b="1" err="1">
                <a:solidFill>
                  <a:srgbClr val="ED7D31"/>
                </a:solidFill>
                <a:latin typeface="Calibri"/>
              </a:rPr>
              <a:t>formati</a:t>
            </a:r>
            <a:r>
              <a:rPr lang="en-GB" sz="4000" b="1">
                <a:solidFill>
                  <a:srgbClr val="ED7D31"/>
                </a:solidFill>
                <a:latin typeface="Calibri"/>
              </a:rPr>
              <a:t>, …</a:t>
            </a:r>
          </a:p>
        </p:txBody>
      </p:sp>
      <p:sp>
        <p:nvSpPr>
          <p:cNvPr id="5" name="Naslov 1">
            <a:extLst>
              <a:ext uri="{FF2B5EF4-FFF2-40B4-BE49-F238E27FC236}">
                <a16:creationId xmlns:a16="http://schemas.microsoft.com/office/drawing/2014/main" id="{66A84E40-1647-B9A7-2B03-491C6F933188}"/>
              </a:ext>
            </a:extLst>
          </p:cNvPr>
          <p:cNvSpPr txBox="1">
            <a:spLocks/>
          </p:cNvSpPr>
          <p:nvPr/>
        </p:nvSpPr>
        <p:spPr>
          <a:xfrm>
            <a:off x="47627" y="1967586"/>
            <a:ext cx="5044048" cy="91951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dirty="0">
                <a:solidFill>
                  <a:srgbClr val="ED7D31"/>
                </a:solidFill>
                <a:latin typeface="Calibri"/>
              </a:rPr>
              <a:t>https://rdmkit.elixir-europe.org/rare_disease_data</a:t>
            </a:r>
          </a:p>
          <a:p>
            <a:endParaRPr lang="en-GB" sz="1800" dirty="0">
              <a:solidFill>
                <a:srgbClr val="ED7D31"/>
              </a:solidFill>
              <a:latin typeface="Calibri"/>
            </a:endParaRPr>
          </a:p>
        </p:txBody>
      </p:sp>
      <p:pic>
        <p:nvPicPr>
          <p:cNvPr id="8" name="Picture 7">
            <a:extLst>
              <a:ext uri="{FF2B5EF4-FFF2-40B4-BE49-F238E27FC236}">
                <a16:creationId xmlns:a16="http://schemas.microsoft.com/office/drawing/2014/main" id="{DD1497D7-22B8-5823-6ECF-DA1A1C0305A1}"/>
              </a:ext>
            </a:extLst>
          </p:cNvPr>
          <p:cNvPicPr>
            <a:picLocks noChangeAspect="1"/>
          </p:cNvPicPr>
          <p:nvPr/>
        </p:nvPicPr>
        <p:blipFill>
          <a:blip r:embed="rId4"/>
          <a:srcRect l="964" r="1528"/>
          <a:stretch>
            <a:fillRect/>
          </a:stretch>
        </p:blipFill>
        <p:spPr>
          <a:xfrm>
            <a:off x="95252" y="2529848"/>
            <a:ext cx="6000748" cy="2593906"/>
          </a:xfrm>
          <a:prstGeom prst="rect">
            <a:avLst/>
          </a:prstGeom>
        </p:spPr>
      </p:pic>
      <p:sp>
        <p:nvSpPr>
          <p:cNvPr id="10" name="Naslov 1">
            <a:extLst>
              <a:ext uri="{FF2B5EF4-FFF2-40B4-BE49-F238E27FC236}">
                <a16:creationId xmlns:a16="http://schemas.microsoft.com/office/drawing/2014/main" id="{EC5D46D4-33C3-261D-6F34-85DC094937B6}"/>
              </a:ext>
            </a:extLst>
          </p:cNvPr>
          <p:cNvSpPr txBox="1">
            <a:spLocks/>
          </p:cNvSpPr>
          <p:nvPr/>
        </p:nvSpPr>
        <p:spPr>
          <a:xfrm>
            <a:off x="6096000" y="1850776"/>
            <a:ext cx="5044048" cy="91951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dirty="0">
                <a:solidFill>
                  <a:srgbClr val="ED7D31"/>
                </a:solidFill>
                <a:latin typeface="Calibri"/>
              </a:rPr>
              <a:t>https://rdmkit.elixir-europe.org/health_data</a:t>
            </a:r>
            <a:endParaRPr lang="en-GB" sz="1800" dirty="0">
              <a:solidFill>
                <a:srgbClr val="ED7D31"/>
              </a:solidFill>
              <a:latin typeface="Calibri"/>
            </a:endParaRPr>
          </a:p>
        </p:txBody>
      </p:sp>
      <p:pic>
        <p:nvPicPr>
          <p:cNvPr id="12" name="Picture 11">
            <a:extLst>
              <a:ext uri="{FF2B5EF4-FFF2-40B4-BE49-F238E27FC236}">
                <a16:creationId xmlns:a16="http://schemas.microsoft.com/office/drawing/2014/main" id="{FC0363CF-DAB1-E407-6A04-0EED6208608F}"/>
              </a:ext>
            </a:extLst>
          </p:cNvPr>
          <p:cNvPicPr>
            <a:picLocks noChangeAspect="1"/>
          </p:cNvPicPr>
          <p:nvPr/>
        </p:nvPicPr>
        <p:blipFill>
          <a:blip r:embed="rId5"/>
          <a:stretch>
            <a:fillRect/>
          </a:stretch>
        </p:blipFill>
        <p:spPr>
          <a:xfrm>
            <a:off x="6143625" y="2427343"/>
            <a:ext cx="5591175" cy="313524"/>
          </a:xfrm>
          <a:prstGeom prst="rect">
            <a:avLst/>
          </a:prstGeom>
        </p:spPr>
      </p:pic>
      <p:pic>
        <p:nvPicPr>
          <p:cNvPr id="15" name="Picture 14">
            <a:extLst>
              <a:ext uri="{FF2B5EF4-FFF2-40B4-BE49-F238E27FC236}">
                <a16:creationId xmlns:a16="http://schemas.microsoft.com/office/drawing/2014/main" id="{FAC7D063-05C5-0907-B86E-AC7AB52E1445}"/>
              </a:ext>
            </a:extLst>
          </p:cNvPr>
          <p:cNvPicPr>
            <a:picLocks noChangeAspect="1"/>
          </p:cNvPicPr>
          <p:nvPr/>
        </p:nvPicPr>
        <p:blipFill>
          <a:blip r:embed="rId6"/>
          <a:stretch>
            <a:fillRect/>
          </a:stretch>
        </p:blipFill>
        <p:spPr>
          <a:xfrm>
            <a:off x="6143625" y="2887101"/>
            <a:ext cx="5506218" cy="3153215"/>
          </a:xfrm>
          <a:prstGeom prst="rect">
            <a:avLst/>
          </a:prstGeom>
        </p:spPr>
      </p:pic>
      <p:sp>
        <p:nvSpPr>
          <p:cNvPr id="17" name="Naslov 1">
            <a:extLst>
              <a:ext uri="{FF2B5EF4-FFF2-40B4-BE49-F238E27FC236}">
                <a16:creationId xmlns:a16="http://schemas.microsoft.com/office/drawing/2014/main" id="{2AC7D56E-6826-5B0F-6235-79BCA1864D8A}"/>
              </a:ext>
            </a:extLst>
          </p:cNvPr>
          <p:cNvSpPr txBox="1">
            <a:spLocks/>
          </p:cNvSpPr>
          <p:nvPr/>
        </p:nvSpPr>
        <p:spPr>
          <a:xfrm>
            <a:off x="95252" y="4825086"/>
            <a:ext cx="5044048" cy="91951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dirty="0">
                <a:solidFill>
                  <a:srgbClr val="ED7D31"/>
                </a:solidFill>
                <a:latin typeface="Calibri"/>
              </a:rPr>
              <a:t>https://rdmkit.elixir-europe.org/toxicology_data</a:t>
            </a:r>
            <a:endParaRPr lang="en-GB" sz="1800" dirty="0">
              <a:solidFill>
                <a:srgbClr val="ED7D31"/>
              </a:solidFill>
              <a:latin typeface="Calibri"/>
            </a:endParaRPr>
          </a:p>
        </p:txBody>
      </p:sp>
      <p:pic>
        <p:nvPicPr>
          <p:cNvPr id="20" name="Picture 19">
            <a:extLst>
              <a:ext uri="{FF2B5EF4-FFF2-40B4-BE49-F238E27FC236}">
                <a16:creationId xmlns:a16="http://schemas.microsoft.com/office/drawing/2014/main" id="{394D33A1-F602-8716-52B5-041169BC659A}"/>
              </a:ext>
            </a:extLst>
          </p:cNvPr>
          <p:cNvPicPr>
            <a:picLocks noChangeAspect="1"/>
          </p:cNvPicPr>
          <p:nvPr/>
        </p:nvPicPr>
        <p:blipFill>
          <a:blip r:embed="rId7"/>
          <a:stretch>
            <a:fillRect/>
          </a:stretch>
        </p:blipFill>
        <p:spPr>
          <a:xfrm>
            <a:off x="132878" y="5402088"/>
            <a:ext cx="5877398" cy="331121"/>
          </a:xfrm>
          <a:prstGeom prst="rect">
            <a:avLst/>
          </a:prstGeom>
        </p:spPr>
      </p:pic>
      <p:pic>
        <p:nvPicPr>
          <p:cNvPr id="24" name="Picture 23">
            <a:extLst>
              <a:ext uri="{FF2B5EF4-FFF2-40B4-BE49-F238E27FC236}">
                <a16:creationId xmlns:a16="http://schemas.microsoft.com/office/drawing/2014/main" id="{F02ABAAD-97BD-87C9-CB79-F029FD2A165E}"/>
              </a:ext>
            </a:extLst>
          </p:cNvPr>
          <p:cNvPicPr>
            <a:picLocks noChangeAspect="1"/>
          </p:cNvPicPr>
          <p:nvPr/>
        </p:nvPicPr>
        <p:blipFill>
          <a:blip r:embed="rId8"/>
          <a:stretch>
            <a:fillRect/>
          </a:stretch>
        </p:blipFill>
        <p:spPr>
          <a:xfrm>
            <a:off x="142403" y="5669897"/>
            <a:ext cx="5506218" cy="1145704"/>
          </a:xfrm>
          <a:prstGeom prst="rect">
            <a:avLst/>
          </a:prstGeom>
        </p:spPr>
      </p:pic>
      <p:sp>
        <p:nvSpPr>
          <p:cNvPr id="25" name="Rectangle 24">
            <a:extLst>
              <a:ext uri="{FF2B5EF4-FFF2-40B4-BE49-F238E27FC236}">
                <a16:creationId xmlns:a16="http://schemas.microsoft.com/office/drawing/2014/main" id="{E3C53B8F-0BC1-508E-92D0-AA2AAD2BDC76}"/>
              </a:ext>
            </a:extLst>
          </p:cNvPr>
          <p:cNvSpPr/>
          <p:nvPr/>
        </p:nvSpPr>
        <p:spPr>
          <a:xfrm>
            <a:off x="47627" y="2152650"/>
            <a:ext cx="6048373" cy="291287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6F8C445-25E8-E0BC-48F5-9E54E28CACD9}"/>
              </a:ext>
            </a:extLst>
          </p:cNvPr>
          <p:cNvSpPr/>
          <p:nvPr/>
        </p:nvSpPr>
        <p:spPr>
          <a:xfrm>
            <a:off x="47390" y="5163289"/>
            <a:ext cx="6048373" cy="165231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9BBA902-3355-006E-AC66-4DDFCB030AA5}"/>
              </a:ext>
            </a:extLst>
          </p:cNvPr>
          <p:cNvSpPr/>
          <p:nvPr/>
        </p:nvSpPr>
        <p:spPr>
          <a:xfrm>
            <a:off x="6143626" y="2152650"/>
            <a:ext cx="5506218" cy="388766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15060FE-F679-39D1-337B-9A070B7DC826}"/>
              </a:ext>
            </a:extLst>
          </p:cNvPr>
          <p:cNvSpPr/>
          <p:nvPr/>
        </p:nvSpPr>
        <p:spPr>
          <a:xfrm>
            <a:off x="4250457" y="3180080"/>
            <a:ext cx="1169268" cy="17272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CB3F29AD-5325-59E6-B5E9-D408B07BE371}"/>
              </a:ext>
            </a:extLst>
          </p:cNvPr>
          <p:cNvSpPr/>
          <p:nvPr/>
        </p:nvSpPr>
        <p:spPr>
          <a:xfrm>
            <a:off x="2371725" y="6287308"/>
            <a:ext cx="1079846" cy="16111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DBEEE659-9CD2-47E5-E7C2-F056A839198A}"/>
              </a:ext>
            </a:extLst>
          </p:cNvPr>
          <p:cNvSpPr txBox="1"/>
          <p:nvPr/>
        </p:nvSpPr>
        <p:spPr>
          <a:xfrm>
            <a:off x="9239045" y="2843594"/>
            <a:ext cx="2114758" cy="430887"/>
          </a:xfrm>
          <a:prstGeom prst="rect">
            <a:avLst/>
          </a:prstGeom>
          <a:noFill/>
        </p:spPr>
        <p:txBody>
          <a:bodyPr wrap="square" rtlCol="0">
            <a:spAutoFit/>
          </a:bodyPr>
          <a:lstStyle/>
          <a:p>
            <a:r>
              <a:rPr lang="sl-SI" sz="1100" dirty="0" err="1">
                <a:solidFill>
                  <a:schemeClr val="accent2"/>
                </a:solidFill>
              </a:rPr>
              <a:t>EDC</a:t>
            </a:r>
            <a:r>
              <a:rPr lang="sl-SI" sz="1100" dirty="0">
                <a:solidFill>
                  <a:schemeClr val="accent2"/>
                </a:solidFill>
              </a:rPr>
              <a:t>: </a:t>
            </a:r>
            <a:r>
              <a:rPr lang="en-GB" sz="1100" dirty="0">
                <a:solidFill>
                  <a:schemeClr val="accent2"/>
                </a:solidFill>
              </a:rPr>
              <a:t>Electronic Data Capture</a:t>
            </a:r>
            <a:endParaRPr lang="sl-SI" sz="1100" dirty="0">
              <a:solidFill>
                <a:schemeClr val="accent2"/>
              </a:solidFill>
            </a:endParaRPr>
          </a:p>
          <a:p>
            <a:r>
              <a:rPr lang="sl-SI" sz="1100" dirty="0" err="1">
                <a:solidFill>
                  <a:schemeClr val="accent2"/>
                </a:solidFill>
              </a:rPr>
              <a:t>COM</a:t>
            </a:r>
            <a:r>
              <a:rPr lang="sl-SI" sz="1100" dirty="0">
                <a:solidFill>
                  <a:schemeClr val="accent2"/>
                </a:solidFill>
              </a:rPr>
              <a:t>:  </a:t>
            </a:r>
            <a:r>
              <a:rPr lang="sl-SI" sz="1100" dirty="0" err="1">
                <a:solidFill>
                  <a:schemeClr val="accent2"/>
                </a:solidFill>
              </a:rPr>
              <a:t>Clinical</a:t>
            </a:r>
            <a:r>
              <a:rPr lang="sl-SI" sz="1100" dirty="0">
                <a:solidFill>
                  <a:schemeClr val="accent2"/>
                </a:solidFill>
              </a:rPr>
              <a:t> </a:t>
            </a:r>
            <a:r>
              <a:rPr lang="sl-SI" sz="1100" dirty="0" err="1">
                <a:solidFill>
                  <a:schemeClr val="accent2"/>
                </a:solidFill>
              </a:rPr>
              <a:t>Outcome</a:t>
            </a:r>
            <a:r>
              <a:rPr lang="sl-SI" sz="1100" dirty="0">
                <a:solidFill>
                  <a:schemeClr val="accent2"/>
                </a:solidFill>
              </a:rPr>
              <a:t> </a:t>
            </a:r>
            <a:r>
              <a:rPr lang="sl-SI" sz="1100" dirty="0" err="1">
                <a:solidFill>
                  <a:schemeClr val="accent2"/>
                </a:solidFill>
              </a:rPr>
              <a:t>Measures</a:t>
            </a:r>
            <a:endParaRPr lang="en-GB" sz="1100" dirty="0">
              <a:solidFill>
                <a:schemeClr val="accent2"/>
              </a:solidFill>
            </a:endParaRPr>
          </a:p>
        </p:txBody>
      </p:sp>
    </p:spTree>
    <p:extLst>
      <p:ext uri="{BB962C8B-B14F-4D97-AF65-F5344CB8AC3E}">
        <p14:creationId xmlns:p14="http://schemas.microsoft.com/office/powerpoint/2010/main" val="280573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050CAB-2BAE-880F-4CE4-1EBC9A2E1D1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C84CB4B-CB54-063F-CB8A-3C9044660CFC}"/>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9D423C64-CBCD-D5C3-9CB5-D1E66F23FC21}"/>
              </a:ext>
            </a:extLst>
          </p:cNvPr>
          <p:cNvSpPr txBox="1">
            <a:spLocks/>
          </p:cNvSpPr>
          <p:nvPr/>
        </p:nvSpPr>
        <p:spPr>
          <a:xfrm>
            <a:off x="838196" y="1841886"/>
            <a:ext cx="8343903"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dirty="0">
                <a:solidFill>
                  <a:schemeClr val="tx1"/>
                </a:solidFill>
                <a:latin typeface="Calibri"/>
              </a:rPr>
              <a:t>Standardi</a:t>
            </a:r>
            <a:r>
              <a:rPr lang="sl-SI" sz="1800" dirty="0">
                <a:solidFill>
                  <a:srgbClr val="ED7D31"/>
                </a:solidFill>
                <a:latin typeface="Calibri"/>
              </a:rPr>
              <a:t> </a:t>
            </a:r>
            <a:r>
              <a:rPr lang="en-GB" sz="1800" dirty="0">
                <a:solidFill>
                  <a:srgbClr val="ED7D31"/>
                </a:solidFill>
                <a:latin typeface="Calibri"/>
              </a:rPr>
              <a:t>https://fairsharing.org/</a:t>
            </a:r>
            <a:r>
              <a:rPr lang="sl-SI" sz="1800" dirty="0">
                <a:solidFill>
                  <a:srgbClr val="ED7D31"/>
                </a:solidFill>
                <a:latin typeface="Calibri"/>
              </a:rPr>
              <a:t>  </a:t>
            </a:r>
            <a:r>
              <a:rPr lang="en-GB" sz="1800" dirty="0">
                <a:solidFill>
                  <a:srgbClr val="ED7D31"/>
                </a:solidFill>
                <a:latin typeface="Calibri"/>
              </a:rPr>
              <a:t> </a:t>
            </a:r>
          </a:p>
        </p:txBody>
      </p:sp>
      <p:pic>
        <p:nvPicPr>
          <p:cNvPr id="10" name="Picture 9">
            <a:extLst>
              <a:ext uri="{FF2B5EF4-FFF2-40B4-BE49-F238E27FC236}">
                <a16:creationId xmlns:a16="http://schemas.microsoft.com/office/drawing/2014/main" id="{C696616C-AA25-579B-59F3-2E33F9834C53}"/>
              </a:ext>
            </a:extLst>
          </p:cNvPr>
          <p:cNvPicPr>
            <a:picLocks noChangeAspect="1"/>
          </p:cNvPicPr>
          <p:nvPr/>
        </p:nvPicPr>
        <p:blipFill>
          <a:blip r:embed="rId4"/>
          <a:stretch>
            <a:fillRect/>
          </a:stretch>
        </p:blipFill>
        <p:spPr>
          <a:xfrm>
            <a:off x="47625" y="3467100"/>
            <a:ext cx="12115800" cy="3359789"/>
          </a:xfrm>
          <a:prstGeom prst="rect">
            <a:avLst/>
          </a:prstGeom>
          <a:ln w="19050">
            <a:solidFill>
              <a:schemeClr val="accent2"/>
            </a:solidFill>
          </a:ln>
        </p:spPr>
      </p:pic>
      <p:pic>
        <p:nvPicPr>
          <p:cNvPr id="13" name="Picture 12">
            <a:extLst>
              <a:ext uri="{FF2B5EF4-FFF2-40B4-BE49-F238E27FC236}">
                <a16:creationId xmlns:a16="http://schemas.microsoft.com/office/drawing/2014/main" id="{7009CA62-E72A-2188-C07C-F0C20E2FB59E}"/>
              </a:ext>
            </a:extLst>
          </p:cNvPr>
          <p:cNvPicPr>
            <a:picLocks noChangeAspect="1"/>
          </p:cNvPicPr>
          <p:nvPr/>
        </p:nvPicPr>
        <p:blipFill>
          <a:blip r:embed="rId5"/>
          <a:stretch>
            <a:fillRect/>
          </a:stretch>
        </p:blipFill>
        <p:spPr>
          <a:xfrm>
            <a:off x="209550" y="2368027"/>
            <a:ext cx="11772900" cy="893985"/>
          </a:xfrm>
          <a:prstGeom prst="rect">
            <a:avLst/>
          </a:prstGeom>
          <a:ln w="28575">
            <a:solidFill>
              <a:schemeClr val="accent1"/>
            </a:solidFill>
          </a:ln>
        </p:spPr>
      </p:pic>
      <p:sp>
        <p:nvSpPr>
          <p:cNvPr id="14" name="Rectangle: Rounded Corners 13">
            <a:extLst>
              <a:ext uri="{FF2B5EF4-FFF2-40B4-BE49-F238E27FC236}">
                <a16:creationId xmlns:a16="http://schemas.microsoft.com/office/drawing/2014/main" id="{0B7081C1-E61A-263E-A9C3-BE54BF84E1F3}"/>
              </a:ext>
            </a:extLst>
          </p:cNvPr>
          <p:cNvSpPr/>
          <p:nvPr/>
        </p:nvSpPr>
        <p:spPr>
          <a:xfrm>
            <a:off x="3933825" y="3467100"/>
            <a:ext cx="3695700" cy="25717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8F8BF0C-4117-C8CE-5548-FFAFC81CA101}"/>
              </a:ext>
            </a:extLst>
          </p:cNvPr>
          <p:cNvSpPr/>
          <p:nvPr/>
        </p:nvSpPr>
        <p:spPr>
          <a:xfrm>
            <a:off x="276226" y="2815019"/>
            <a:ext cx="1638300" cy="37585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628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0D759D1-D58A-44B4-4BB0-4AD0B30377F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D12A264-FD35-C1FB-6CE2-31731C9DFE6D}"/>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D9C7CADB-6FB4-02D9-DF71-D7EE09CFB28B}"/>
              </a:ext>
            </a:extLst>
          </p:cNvPr>
          <p:cNvSpPr txBox="1">
            <a:spLocks/>
          </p:cNvSpPr>
          <p:nvPr/>
        </p:nvSpPr>
        <p:spPr>
          <a:xfrm>
            <a:off x="838196" y="1841886"/>
            <a:ext cx="10791829"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en-GB" sz="1800" b="1">
                <a:solidFill>
                  <a:schemeClr val="tx1"/>
                </a:solidFill>
                <a:latin typeface="Calibri"/>
              </a:rPr>
              <a:t>Standard </a:t>
            </a:r>
            <a:r>
              <a:rPr lang="en-GB" sz="1800" b="1" err="1">
                <a:solidFill>
                  <a:schemeClr val="tx1"/>
                </a:solidFill>
                <a:latin typeface="Calibri"/>
              </a:rPr>
              <a:t>minimalnih</a:t>
            </a:r>
            <a:r>
              <a:rPr lang="en-GB" sz="1800" b="1">
                <a:solidFill>
                  <a:schemeClr val="tx1"/>
                </a:solidFill>
                <a:latin typeface="Calibri"/>
              </a:rPr>
              <a:t> </a:t>
            </a:r>
            <a:r>
              <a:rPr lang="en-GB" sz="1800" b="1" err="1">
                <a:solidFill>
                  <a:schemeClr val="tx1"/>
                </a:solidFill>
                <a:latin typeface="Calibri"/>
              </a:rPr>
              <a:t>informacij</a:t>
            </a:r>
            <a:endParaRPr lang="en-GB" sz="1800">
              <a:solidFill>
                <a:srgbClr val="ED7D31"/>
              </a:solidFill>
              <a:latin typeface="Calibri"/>
            </a:endParaRPr>
          </a:p>
        </p:txBody>
      </p:sp>
      <p:pic>
        <p:nvPicPr>
          <p:cNvPr id="10" name="Picture 9">
            <a:extLst>
              <a:ext uri="{FF2B5EF4-FFF2-40B4-BE49-F238E27FC236}">
                <a16:creationId xmlns:a16="http://schemas.microsoft.com/office/drawing/2014/main" id="{6AF10133-1F95-EF5E-B54E-F302BC386E2A}"/>
              </a:ext>
            </a:extLst>
          </p:cNvPr>
          <p:cNvPicPr>
            <a:picLocks noChangeAspect="1"/>
          </p:cNvPicPr>
          <p:nvPr/>
        </p:nvPicPr>
        <p:blipFill>
          <a:blip r:embed="rId4"/>
          <a:srcRect l="25819" t="20010" b="36679"/>
          <a:stretch>
            <a:fillRect/>
          </a:stretch>
        </p:blipFill>
        <p:spPr>
          <a:xfrm>
            <a:off x="328705" y="2209800"/>
            <a:ext cx="7353677" cy="1190626"/>
          </a:xfrm>
          <a:prstGeom prst="rect">
            <a:avLst/>
          </a:prstGeom>
          <a:ln w="19050">
            <a:solidFill>
              <a:schemeClr val="accent1"/>
            </a:solidFill>
          </a:ln>
        </p:spPr>
      </p:pic>
      <p:pic>
        <p:nvPicPr>
          <p:cNvPr id="4" name="Picture 3">
            <a:extLst>
              <a:ext uri="{FF2B5EF4-FFF2-40B4-BE49-F238E27FC236}">
                <a16:creationId xmlns:a16="http://schemas.microsoft.com/office/drawing/2014/main" id="{322623D3-B9E9-4BFE-4CDE-0832A41A6F3F}"/>
              </a:ext>
            </a:extLst>
          </p:cNvPr>
          <p:cNvPicPr>
            <a:picLocks noChangeAspect="1"/>
          </p:cNvPicPr>
          <p:nvPr/>
        </p:nvPicPr>
        <p:blipFill>
          <a:blip r:embed="rId5"/>
          <a:stretch>
            <a:fillRect/>
          </a:stretch>
        </p:blipFill>
        <p:spPr>
          <a:xfrm>
            <a:off x="6003300" y="3095625"/>
            <a:ext cx="6188700" cy="3733800"/>
          </a:xfrm>
          <a:prstGeom prst="rect">
            <a:avLst/>
          </a:prstGeom>
          <a:ln w="28575">
            <a:solidFill>
              <a:schemeClr val="accent2"/>
            </a:solidFill>
          </a:ln>
        </p:spPr>
      </p:pic>
      <p:sp>
        <p:nvSpPr>
          <p:cNvPr id="7" name="Rectangle: Rounded Corners 6">
            <a:extLst>
              <a:ext uri="{FF2B5EF4-FFF2-40B4-BE49-F238E27FC236}">
                <a16:creationId xmlns:a16="http://schemas.microsoft.com/office/drawing/2014/main" id="{F73A8C09-FB80-E072-5B13-80FB4344A7F3}"/>
              </a:ext>
            </a:extLst>
          </p:cNvPr>
          <p:cNvSpPr/>
          <p:nvPr/>
        </p:nvSpPr>
        <p:spPr>
          <a:xfrm>
            <a:off x="9420224" y="4772025"/>
            <a:ext cx="1543051" cy="23812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Naslov 1">
            <a:extLst>
              <a:ext uri="{FF2B5EF4-FFF2-40B4-BE49-F238E27FC236}">
                <a16:creationId xmlns:a16="http://schemas.microsoft.com/office/drawing/2014/main" id="{B1F96B83-7B74-3DEA-855F-54E883F901FD}"/>
              </a:ext>
            </a:extLst>
          </p:cNvPr>
          <p:cNvSpPr txBox="1">
            <a:spLocks/>
          </p:cNvSpPr>
          <p:nvPr/>
        </p:nvSpPr>
        <p:spPr>
          <a:xfrm>
            <a:off x="328705" y="5622106"/>
            <a:ext cx="5005295"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600">
                <a:solidFill>
                  <a:srgbClr val="ED7D31"/>
                </a:solidFill>
                <a:latin typeface="Calibri"/>
                <a:hlinkClick r:id="rId6">
                  <a:extLst>
                    <a:ext uri="{A12FA001-AC4F-418D-AE19-62706E023703}">
                      <ahyp:hlinkClr xmlns:ahyp="http://schemas.microsoft.com/office/drawing/2018/hyperlinkcolor" val="tx"/>
                    </a:ext>
                  </a:extLst>
                </a:hlinkClick>
              </a:rPr>
              <a:t>https://nrrp.odprtaznanost.si/osnovni-pojmi/</a:t>
            </a:r>
            <a:endParaRPr lang="en-GB" sz="1600">
              <a:solidFill>
                <a:srgbClr val="ED7D31"/>
              </a:solidFill>
              <a:latin typeface="Calibri"/>
            </a:endParaRPr>
          </a:p>
        </p:txBody>
      </p:sp>
      <p:pic>
        <p:nvPicPr>
          <p:cNvPr id="13" name="Picture 12">
            <a:extLst>
              <a:ext uri="{FF2B5EF4-FFF2-40B4-BE49-F238E27FC236}">
                <a16:creationId xmlns:a16="http://schemas.microsoft.com/office/drawing/2014/main" id="{54B2924E-DCA7-35F4-75F1-090BC83FB6E0}"/>
              </a:ext>
            </a:extLst>
          </p:cNvPr>
          <p:cNvPicPr>
            <a:picLocks noChangeAspect="1"/>
          </p:cNvPicPr>
          <p:nvPr/>
        </p:nvPicPr>
        <p:blipFill>
          <a:blip r:embed="rId7"/>
          <a:stretch>
            <a:fillRect/>
          </a:stretch>
        </p:blipFill>
        <p:spPr>
          <a:xfrm>
            <a:off x="328705" y="4147441"/>
            <a:ext cx="5288820" cy="1560390"/>
          </a:xfrm>
          <a:prstGeom prst="rect">
            <a:avLst/>
          </a:prstGeom>
        </p:spPr>
      </p:pic>
    </p:spTree>
    <p:extLst>
      <p:ext uri="{BB962C8B-B14F-4D97-AF65-F5344CB8AC3E}">
        <p14:creationId xmlns:p14="http://schemas.microsoft.com/office/powerpoint/2010/main" val="2507806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FE3A25C-3488-DFA6-52AA-75928747166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28022B0-D699-5924-5B9B-1E6FC374AA48}"/>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2435D770-3A1E-383F-6040-8515EA2E284E}"/>
              </a:ext>
            </a:extLst>
          </p:cNvPr>
          <p:cNvSpPr txBox="1">
            <a:spLocks/>
          </p:cNvSpPr>
          <p:nvPr/>
        </p:nvSpPr>
        <p:spPr>
          <a:xfrm>
            <a:off x="838196" y="1841886"/>
            <a:ext cx="10791829"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a:solidFill>
                  <a:schemeClr val="tx1"/>
                </a:solidFill>
                <a:latin typeface="Calibri"/>
              </a:rPr>
              <a:t>Metapodatki</a:t>
            </a:r>
            <a:endParaRPr lang="en-GB" sz="1800">
              <a:solidFill>
                <a:srgbClr val="ED7D31"/>
              </a:solidFill>
              <a:latin typeface="Calibri"/>
            </a:endParaRPr>
          </a:p>
        </p:txBody>
      </p:sp>
      <p:sp>
        <p:nvSpPr>
          <p:cNvPr id="7" name="Rectangle: Rounded Corners 6">
            <a:extLst>
              <a:ext uri="{FF2B5EF4-FFF2-40B4-BE49-F238E27FC236}">
                <a16:creationId xmlns:a16="http://schemas.microsoft.com/office/drawing/2014/main" id="{1F585678-85FF-A50D-11D8-4C9B4EB73B98}"/>
              </a:ext>
            </a:extLst>
          </p:cNvPr>
          <p:cNvSpPr/>
          <p:nvPr/>
        </p:nvSpPr>
        <p:spPr>
          <a:xfrm>
            <a:off x="6096000" y="4669605"/>
            <a:ext cx="6000750" cy="43579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52E90FF-1CC2-B8EC-DBAF-0FB0FB736D9B}"/>
              </a:ext>
            </a:extLst>
          </p:cNvPr>
          <p:cNvPicPr>
            <a:picLocks noChangeAspect="1"/>
          </p:cNvPicPr>
          <p:nvPr/>
        </p:nvPicPr>
        <p:blipFill>
          <a:blip r:embed="rId4"/>
          <a:stretch>
            <a:fillRect/>
          </a:stretch>
        </p:blipFill>
        <p:spPr>
          <a:xfrm>
            <a:off x="95249" y="3343632"/>
            <a:ext cx="12096751" cy="3132486"/>
          </a:xfrm>
          <a:prstGeom prst="rect">
            <a:avLst/>
          </a:prstGeom>
          <a:ln w="28575">
            <a:solidFill>
              <a:schemeClr val="accent2"/>
            </a:solidFill>
          </a:ln>
        </p:spPr>
      </p:pic>
      <p:pic>
        <p:nvPicPr>
          <p:cNvPr id="9" name="Picture 8">
            <a:extLst>
              <a:ext uri="{FF2B5EF4-FFF2-40B4-BE49-F238E27FC236}">
                <a16:creationId xmlns:a16="http://schemas.microsoft.com/office/drawing/2014/main" id="{E798F8A9-9C05-C56F-E34A-EC0CF1E8FA67}"/>
              </a:ext>
            </a:extLst>
          </p:cNvPr>
          <p:cNvPicPr>
            <a:picLocks noChangeAspect="1"/>
          </p:cNvPicPr>
          <p:nvPr/>
        </p:nvPicPr>
        <p:blipFill>
          <a:blip r:embed="rId5"/>
          <a:stretch>
            <a:fillRect/>
          </a:stretch>
        </p:blipFill>
        <p:spPr>
          <a:xfrm>
            <a:off x="347662" y="2227671"/>
            <a:ext cx="11496675" cy="774228"/>
          </a:xfrm>
          <a:prstGeom prst="rect">
            <a:avLst/>
          </a:prstGeom>
          <a:ln w="28575">
            <a:solidFill>
              <a:schemeClr val="accent1"/>
            </a:solidFill>
          </a:ln>
        </p:spPr>
      </p:pic>
      <p:sp>
        <p:nvSpPr>
          <p:cNvPr id="11" name="Rectangle: Rounded Corners 10">
            <a:extLst>
              <a:ext uri="{FF2B5EF4-FFF2-40B4-BE49-F238E27FC236}">
                <a16:creationId xmlns:a16="http://schemas.microsoft.com/office/drawing/2014/main" id="{A353C544-BB5A-0F8A-3FAE-FB7F70BF8655}"/>
              </a:ext>
            </a:extLst>
          </p:cNvPr>
          <p:cNvSpPr/>
          <p:nvPr/>
        </p:nvSpPr>
        <p:spPr>
          <a:xfrm>
            <a:off x="2009776" y="2638979"/>
            <a:ext cx="1638300" cy="37585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9558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6D8EBC3-6547-A168-1369-E8F98421B2A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B28C517-F245-6C84-D40E-66143AF8D2ED}"/>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8B8B2C7B-955D-1AE0-26BE-4B1A9BED7E7D}"/>
              </a:ext>
            </a:extLst>
          </p:cNvPr>
          <p:cNvSpPr txBox="1">
            <a:spLocks/>
          </p:cNvSpPr>
          <p:nvPr/>
        </p:nvSpPr>
        <p:spPr>
          <a:xfrm>
            <a:off x="838196" y="1841886"/>
            <a:ext cx="10791829"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a:solidFill>
                  <a:schemeClr val="tx1"/>
                </a:solidFill>
                <a:latin typeface="Calibri"/>
              </a:rPr>
              <a:t>Metapodatki</a:t>
            </a:r>
            <a:endParaRPr lang="en-GB" sz="1800">
              <a:solidFill>
                <a:srgbClr val="ED7D31"/>
              </a:solidFill>
              <a:latin typeface="Calibri"/>
            </a:endParaRPr>
          </a:p>
        </p:txBody>
      </p:sp>
      <p:pic>
        <p:nvPicPr>
          <p:cNvPr id="4" name="Picture 3">
            <a:extLst>
              <a:ext uri="{FF2B5EF4-FFF2-40B4-BE49-F238E27FC236}">
                <a16:creationId xmlns:a16="http://schemas.microsoft.com/office/drawing/2014/main" id="{AFE41012-BF6C-C22D-732F-2C844BEC2A39}"/>
              </a:ext>
            </a:extLst>
          </p:cNvPr>
          <p:cNvPicPr>
            <a:picLocks noChangeAspect="1"/>
          </p:cNvPicPr>
          <p:nvPr/>
        </p:nvPicPr>
        <p:blipFill>
          <a:blip r:embed="rId4"/>
          <a:stretch>
            <a:fillRect/>
          </a:stretch>
        </p:blipFill>
        <p:spPr>
          <a:xfrm>
            <a:off x="914062" y="2224508"/>
            <a:ext cx="3192905" cy="1092495"/>
          </a:xfrm>
          <a:prstGeom prst="rect">
            <a:avLst/>
          </a:prstGeom>
        </p:spPr>
      </p:pic>
      <p:pic>
        <p:nvPicPr>
          <p:cNvPr id="10" name="Picture 9">
            <a:extLst>
              <a:ext uri="{FF2B5EF4-FFF2-40B4-BE49-F238E27FC236}">
                <a16:creationId xmlns:a16="http://schemas.microsoft.com/office/drawing/2014/main" id="{7C31A840-6082-79C2-7FB8-03957936A2F3}"/>
              </a:ext>
            </a:extLst>
          </p:cNvPr>
          <p:cNvPicPr>
            <a:picLocks noChangeAspect="1"/>
          </p:cNvPicPr>
          <p:nvPr/>
        </p:nvPicPr>
        <p:blipFill>
          <a:blip r:embed="rId5"/>
          <a:stretch>
            <a:fillRect/>
          </a:stretch>
        </p:blipFill>
        <p:spPr>
          <a:xfrm>
            <a:off x="838196" y="3371850"/>
            <a:ext cx="3268771" cy="241191"/>
          </a:xfrm>
          <a:prstGeom prst="rect">
            <a:avLst/>
          </a:prstGeom>
        </p:spPr>
      </p:pic>
      <p:pic>
        <p:nvPicPr>
          <p:cNvPr id="13" name="Picture 12">
            <a:extLst>
              <a:ext uri="{FF2B5EF4-FFF2-40B4-BE49-F238E27FC236}">
                <a16:creationId xmlns:a16="http://schemas.microsoft.com/office/drawing/2014/main" id="{0282EE5E-E418-45AB-D898-D7B19E5BF5E0}"/>
              </a:ext>
            </a:extLst>
          </p:cNvPr>
          <p:cNvPicPr>
            <a:picLocks noChangeAspect="1"/>
          </p:cNvPicPr>
          <p:nvPr/>
        </p:nvPicPr>
        <p:blipFill>
          <a:blip r:embed="rId6"/>
          <a:stretch>
            <a:fillRect/>
          </a:stretch>
        </p:blipFill>
        <p:spPr>
          <a:xfrm>
            <a:off x="914062" y="3677413"/>
            <a:ext cx="4232350" cy="2968326"/>
          </a:xfrm>
          <a:prstGeom prst="rect">
            <a:avLst/>
          </a:prstGeom>
        </p:spPr>
      </p:pic>
      <p:pic>
        <p:nvPicPr>
          <p:cNvPr id="15" name="Picture 14">
            <a:extLst>
              <a:ext uri="{FF2B5EF4-FFF2-40B4-BE49-F238E27FC236}">
                <a16:creationId xmlns:a16="http://schemas.microsoft.com/office/drawing/2014/main" id="{7EFC44E5-F97B-1B25-E3B1-7E4DBE3155E9}"/>
              </a:ext>
            </a:extLst>
          </p:cNvPr>
          <p:cNvPicPr>
            <a:picLocks noChangeAspect="1"/>
          </p:cNvPicPr>
          <p:nvPr/>
        </p:nvPicPr>
        <p:blipFill>
          <a:blip r:embed="rId7"/>
          <a:stretch>
            <a:fillRect/>
          </a:stretch>
        </p:blipFill>
        <p:spPr>
          <a:xfrm>
            <a:off x="6096000" y="3858388"/>
            <a:ext cx="5978013" cy="2980318"/>
          </a:xfrm>
          <a:prstGeom prst="rect">
            <a:avLst/>
          </a:prstGeom>
        </p:spPr>
      </p:pic>
      <p:pic>
        <p:nvPicPr>
          <p:cNvPr id="17" name="Picture 16">
            <a:extLst>
              <a:ext uri="{FF2B5EF4-FFF2-40B4-BE49-F238E27FC236}">
                <a16:creationId xmlns:a16="http://schemas.microsoft.com/office/drawing/2014/main" id="{540A8225-675D-4B74-022A-EDDB2A4D79BD}"/>
              </a:ext>
            </a:extLst>
          </p:cNvPr>
          <p:cNvPicPr>
            <a:picLocks noChangeAspect="1"/>
          </p:cNvPicPr>
          <p:nvPr/>
        </p:nvPicPr>
        <p:blipFill>
          <a:blip r:embed="rId8"/>
          <a:stretch>
            <a:fillRect/>
          </a:stretch>
        </p:blipFill>
        <p:spPr>
          <a:xfrm>
            <a:off x="6096000" y="1859140"/>
            <a:ext cx="5078534" cy="1320130"/>
          </a:xfrm>
          <a:prstGeom prst="rect">
            <a:avLst/>
          </a:prstGeom>
        </p:spPr>
      </p:pic>
      <p:sp>
        <p:nvSpPr>
          <p:cNvPr id="18" name="Naslov 1">
            <a:extLst>
              <a:ext uri="{FF2B5EF4-FFF2-40B4-BE49-F238E27FC236}">
                <a16:creationId xmlns:a16="http://schemas.microsoft.com/office/drawing/2014/main" id="{92A60076-AA6B-7C08-2134-25E8BC7162DE}"/>
              </a:ext>
            </a:extLst>
          </p:cNvPr>
          <p:cNvSpPr txBox="1">
            <a:spLocks/>
          </p:cNvSpPr>
          <p:nvPr/>
        </p:nvSpPr>
        <p:spPr>
          <a:xfrm>
            <a:off x="6096000" y="3082855"/>
            <a:ext cx="5005295"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600">
                <a:solidFill>
                  <a:srgbClr val="ED7D31"/>
                </a:solidFill>
                <a:latin typeface="Calibri"/>
                <a:hlinkClick r:id="rId9">
                  <a:extLst>
                    <a:ext uri="{A12FA001-AC4F-418D-AE19-62706E023703}">
                      <ahyp:hlinkClr xmlns:ahyp="http://schemas.microsoft.com/office/drawing/2018/hyperlinkcolor" val="tx"/>
                    </a:ext>
                  </a:extLst>
                </a:hlinkClick>
              </a:rPr>
              <a:t>https://nrrp.odprtaznanost.si/osnovni-pojmi/</a:t>
            </a:r>
            <a:endParaRPr lang="en-GB" sz="1600">
              <a:solidFill>
                <a:srgbClr val="ED7D31"/>
              </a:solidFill>
              <a:latin typeface="Calibri"/>
            </a:endParaRPr>
          </a:p>
        </p:txBody>
      </p:sp>
      <p:sp>
        <p:nvSpPr>
          <p:cNvPr id="19" name="Rectangle: Rounded Corners 18">
            <a:extLst>
              <a:ext uri="{FF2B5EF4-FFF2-40B4-BE49-F238E27FC236}">
                <a16:creationId xmlns:a16="http://schemas.microsoft.com/office/drawing/2014/main" id="{CE95AB97-22B4-D174-5886-838175616C38}"/>
              </a:ext>
            </a:extLst>
          </p:cNvPr>
          <p:cNvSpPr/>
          <p:nvPr/>
        </p:nvSpPr>
        <p:spPr>
          <a:xfrm>
            <a:off x="6310310" y="4727476"/>
            <a:ext cx="4940424" cy="23812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900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0EAAF08-6778-8167-F71D-1D54B894D7A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C14654C-2C12-0684-B508-FFA385FC401E}"/>
              </a:ext>
            </a:extLst>
          </p:cNvPr>
          <p:cNvSpPr txBox="1">
            <a:spLocks noGrp="1"/>
          </p:cNvSpPr>
          <p:nvPr>
            <p:ph type="title"/>
          </p:nvPr>
        </p:nvSpPr>
        <p:spPr>
          <a:xfrm>
            <a:off x="838203" y="1150169"/>
            <a:ext cx="10515600" cy="817418"/>
          </a:xfrm>
        </p:spPr>
        <p:txBody>
          <a:bodyPr>
            <a:normAutofit/>
          </a:bodyPr>
          <a:lstStyle/>
          <a:p>
            <a:r>
              <a:rPr lang="sl-SI" sz="4000" b="1" err="1">
                <a:solidFill>
                  <a:srgbClr val="ED7D31"/>
                </a:solidFill>
                <a:latin typeface="Calibri"/>
              </a:rPr>
              <a:t>NRRP</a:t>
            </a:r>
            <a:r>
              <a:rPr lang="sl-SI" sz="4000" b="1">
                <a:solidFill>
                  <a:srgbClr val="ED7D31"/>
                </a:solidFill>
                <a:latin typeface="Calibri"/>
              </a:rPr>
              <a:t> predloge</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1EE167A1-48A5-CA5E-1D5C-1FA673197F36}"/>
              </a:ext>
            </a:extLst>
          </p:cNvPr>
          <p:cNvSpPr txBox="1">
            <a:spLocks noGrp="1"/>
          </p:cNvSpPr>
          <p:nvPr>
            <p:ph idx="1"/>
          </p:nvPr>
        </p:nvSpPr>
        <p:spPr>
          <a:xfrm>
            <a:off x="838203" y="1987486"/>
            <a:ext cx="10515600" cy="4565713"/>
          </a:xfrm>
        </p:spPr>
        <p:txBody>
          <a:bodyPr>
            <a:normAutofit fontScale="92500" lnSpcReduction="20000"/>
          </a:bodyPr>
          <a:lstStyle/>
          <a:p>
            <a:r>
              <a:rPr lang="en-GB" sz="1900" b="1" dirty="0">
                <a:solidFill>
                  <a:schemeClr val="accent1"/>
                </a:solidFill>
              </a:rPr>
              <a:t>ARIS</a:t>
            </a:r>
            <a:r>
              <a:rPr lang="sl-SI" sz="1900" dirty="0"/>
              <a:t> </a:t>
            </a:r>
            <a:br>
              <a:rPr lang="sl-SI" sz="1900" dirty="0"/>
            </a:br>
            <a:r>
              <a:rPr lang="en-GB" sz="1900" u="sng" dirty="0">
                <a:hlinkClick r:id="rId4"/>
              </a:rPr>
              <a:t>https://www.aris-rs.si/sl/obvestila/24/novosti-odprta-znanost-okt24.asp</a:t>
            </a:r>
            <a:r>
              <a:rPr lang="en-GB" sz="1900" dirty="0"/>
              <a:t> </a:t>
            </a:r>
          </a:p>
          <a:p>
            <a:pPr lvl="1" fontAlgn="base"/>
            <a:r>
              <a:rPr lang="pl-PL" sz="1900" b="1" dirty="0"/>
              <a:t>NRRP – načrt ravnanja z raziskovalnimi podatki</a:t>
            </a:r>
          </a:p>
          <a:p>
            <a:pPr lvl="2" fontAlgn="base"/>
            <a:r>
              <a:rPr lang="pl-PL" sz="1900" dirty="0"/>
              <a:t>Asistent za pripravo načrtov za ravnanje z raziskovalnimi podatki </a:t>
            </a:r>
            <a:r>
              <a:rPr lang="sl-SI" sz="1900" dirty="0">
                <a:hlinkClick r:id="rId5"/>
              </a:rPr>
              <a:t>https://nrrp.openscience.si/</a:t>
            </a:r>
            <a:endParaRPr lang="sl-SI" sz="1900" dirty="0"/>
          </a:p>
          <a:p>
            <a:pPr lvl="1" fontAlgn="base"/>
            <a:r>
              <a:rPr lang="en-GB" sz="1900" b="1" dirty="0" err="1"/>
              <a:t>ZVR</a:t>
            </a:r>
            <a:r>
              <a:rPr lang="en-GB" sz="1900" b="1" dirty="0"/>
              <a:t> – </a:t>
            </a:r>
            <a:r>
              <a:rPr lang="en-GB" sz="1900" b="1" dirty="0" err="1"/>
              <a:t>zaupanja</a:t>
            </a:r>
            <a:r>
              <a:rPr lang="en-GB" sz="1900" b="1" dirty="0"/>
              <a:t> </a:t>
            </a:r>
            <a:r>
              <a:rPr lang="en-GB" sz="1900" b="1" dirty="0" err="1"/>
              <a:t>vredni</a:t>
            </a:r>
            <a:r>
              <a:rPr lang="en-GB" sz="1900" b="1" dirty="0"/>
              <a:t> </a:t>
            </a:r>
            <a:r>
              <a:rPr lang="en-GB" sz="1900" b="1" dirty="0" err="1"/>
              <a:t>repozitoriji</a:t>
            </a:r>
            <a:br>
              <a:rPr lang="en-GB" sz="1900" dirty="0"/>
            </a:br>
            <a:endParaRPr lang="en-GB" sz="1900" dirty="0"/>
          </a:p>
          <a:p>
            <a:pPr fontAlgn="base"/>
            <a:r>
              <a:rPr lang="en-GB" sz="1900" b="1" dirty="0" err="1">
                <a:solidFill>
                  <a:schemeClr val="accent1"/>
                </a:solidFill>
              </a:rPr>
              <a:t>Horizont</a:t>
            </a:r>
            <a:r>
              <a:rPr lang="en-GB" sz="1900" b="1" dirty="0">
                <a:solidFill>
                  <a:schemeClr val="accent1"/>
                </a:solidFill>
              </a:rPr>
              <a:t> Evropa</a:t>
            </a:r>
            <a:r>
              <a:rPr lang="sl-SI" sz="1900" b="1" dirty="0">
                <a:solidFill>
                  <a:schemeClr val="accent1"/>
                </a:solidFill>
              </a:rPr>
              <a:t> </a:t>
            </a:r>
            <a:br>
              <a:rPr lang="sl-SI" sz="1900" b="1" dirty="0">
                <a:solidFill>
                  <a:schemeClr val="accent1"/>
                </a:solidFill>
              </a:rPr>
            </a:br>
            <a:r>
              <a:rPr lang="sl-SI" sz="1900" dirty="0">
                <a:hlinkClick r:id="rId6"/>
              </a:rPr>
              <a:t>https://www.openaire.eu/images/Guides/HORIZON_EUROPE_Data-Management-Plan-Template.pdf</a:t>
            </a:r>
            <a:endParaRPr lang="sl-SI" sz="1900" dirty="0"/>
          </a:p>
          <a:p>
            <a:pPr fontAlgn="base"/>
            <a:r>
              <a:rPr lang="sl-SI" sz="1900" b="1" dirty="0" err="1">
                <a:solidFill>
                  <a:schemeClr val="accent1"/>
                </a:solidFill>
              </a:rPr>
              <a:t>ERC</a:t>
            </a:r>
            <a:br>
              <a:rPr lang="sl-SI" sz="1900" dirty="0"/>
            </a:br>
            <a:r>
              <a:rPr lang="sl-SI" sz="1900" dirty="0">
                <a:hlinkClick r:id="rId7"/>
              </a:rPr>
              <a:t>https://erc.europa.eu/sites/default/files/document/file/ERC_info_document-Open_Research_Data_and_Data_Management_Plans.pdf</a:t>
            </a:r>
            <a:endParaRPr lang="sl-SI" sz="1900" dirty="0"/>
          </a:p>
          <a:p>
            <a:pPr fontAlgn="base"/>
            <a:r>
              <a:rPr lang="sl-SI" sz="1900" b="1" dirty="0">
                <a:solidFill>
                  <a:schemeClr val="accent1"/>
                </a:solidFill>
              </a:rPr>
              <a:t>ERA </a:t>
            </a:r>
            <a:r>
              <a:rPr lang="sl-SI" sz="1900" b="1" dirty="0" err="1">
                <a:solidFill>
                  <a:schemeClr val="accent1"/>
                </a:solidFill>
              </a:rPr>
              <a:t>CoBioTech</a:t>
            </a:r>
            <a:br>
              <a:rPr lang="sl-SI" sz="1900" dirty="0"/>
            </a:br>
            <a:r>
              <a:rPr lang="sl-SI" sz="1900" dirty="0">
                <a:hlinkClick r:id="rId8"/>
              </a:rPr>
              <a:t>https://www.submission-cobiotech.eu/lw_resource/datapool/_items/item_445/ERACoBioTech_3rdCall_Announcement_V2020_05_18.pdf</a:t>
            </a:r>
            <a:r>
              <a:rPr lang="sl-SI" sz="1900" dirty="0"/>
              <a:t> </a:t>
            </a:r>
            <a:r>
              <a:rPr lang="en-GB" sz="2000" dirty="0"/>
              <a:t>ANNEX 5: Data Management</a:t>
            </a:r>
            <a:endParaRPr lang="sl-SI" sz="1900" dirty="0"/>
          </a:p>
          <a:p>
            <a:pPr fontAlgn="base"/>
            <a:endParaRPr lang="sl-SI" sz="1900" dirty="0"/>
          </a:p>
          <a:p>
            <a:pPr marL="0" indent="0">
              <a:buNone/>
            </a:pPr>
            <a:r>
              <a:rPr lang="en-GB" sz="1900" dirty="0" err="1">
                <a:solidFill>
                  <a:srgbClr val="ED7D31"/>
                </a:solidFill>
                <a:ea typeface="+mn-ea"/>
                <a:cs typeface="+mn-cs"/>
                <a:hlinkClick r:id="rId9">
                  <a:extLst>
                    <a:ext uri="{A12FA001-AC4F-418D-AE19-62706E023703}">
                      <ahyp:hlinkClr xmlns:ahyp="http://schemas.microsoft.com/office/drawing/2018/hyperlinkcolor" val="tx"/>
                    </a:ext>
                  </a:extLst>
                </a:hlinkClick>
              </a:rPr>
              <a:t>Načrt</a:t>
            </a:r>
            <a:r>
              <a:rPr lang="en-GB" sz="1900" dirty="0">
                <a:solidFill>
                  <a:srgbClr val="ED7D31"/>
                </a:solidFill>
                <a:ea typeface="+mn-ea"/>
                <a:cs typeface="+mn-cs"/>
                <a:hlinkClick r:id="rId9">
                  <a:extLst>
                    <a:ext uri="{A12FA001-AC4F-418D-AE19-62706E023703}">
                      <ahyp:hlinkClr xmlns:ahyp="http://schemas.microsoft.com/office/drawing/2018/hyperlinkcolor" val="tx"/>
                    </a:ext>
                  </a:extLst>
                </a:hlinkClick>
              </a:rPr>
              <a:t> </a:t>
            </a:r>
            <a:r>
              <a:rPr lang="en-GB" sz="1900" dirty="0" err="1">
                <a:solidFill>
                  <a:srgbClr val="ED7D31"/>
                </a:solidFill>
                <a:ea typeface="+mn-ea"/>
                <a:cs typeface="+mn-cs"/>
                <a:hlinkClick r:id="rId9">
                  <a:extLst>
                    <a:ext uri="{A12FA001-AC4F-418D-AE19-62706E023703}">
                      <ahyp:hlinkClr xmlns:ahyp="http://schemas.microsoft.com/office/drawing/2018/hyperlinkcolor" val="tx"/>
                    </a:ext>
                  </a:extLst>
                </a:hlinkClick>
              </a:rPr>
              <a:t>ravnanja</a:t>
            </a:r>
            <a:r>
              <a:rPr lang="en-GB" sz="1900" dirty="0">
                <a:solidFill>
                  <a:srgbClr val="ED7D31"/>
                </a:solidFill>
                <a:ea typeface="+mn-ea"/>
                <a:cs typeface="+mn-cs"/>
                <a:hlinkClick r:id="rId9">
                  <a:extLst>
                    <a:ext uri="{A12FA001-AC4F-418D-AE19-62706E023703}">
                      <ahyp:hlinkClr xmlns:ahyp="http://schemas.microsoft.com/office/drawing/2018/hyperlinkcolor" val="tx"/>
                    </a:ext>
                  </a:extLst>
                </a:hlinkClick>
              </a:rPr>
              <a:t> z </a:t>
            </a:r>
            <a:r>
              <a:rPr lang="en-GB" sz="1900" dirty="0" err="1">
                <a:solidFill>
                  <a:srgbClr val="ED7D31"/>
                </a:solidFill>
                <a:ea typeface="+mn-ea"/>
                <a:cs typeface="+mn-cs"/>
                <a:hlinkClick r:id="rId9">
                  <a:extLst>
                    <a:ext uri="{A12FA001-AC4F-418D-AE19-62706E023703}">
                      <ahyp:hlinkClr xmlns:ahyp="http://schemas.microsoft.com/office/drawing/2018/hyperlinkcolor" val="tx"/>
                    </a:ext>
                  </a:extLst>
                </a:hlinkClick>
              </a:rPr>
              <a:t>raziskovalnimi</a:t>
            </a:r>
            <a:r>
              <a:rPr lang="en-GB" sz="1900" dirty="0">
                <a:solidFill>
                  <a:srgbClr val="ED7D31"/>
                </a:solidFill>
                <a:ea typeface="+mn-ea"/>
                <a:cs typeface="+mn-cs"/>
                <a:hlinkClick r:id="rId9">
                  <a:extLst>
                    <a:ext uri="{A12FA001-AC4F-418D-AE19-62706E023703}">
                      <ahyp:hlinkClr xmlns:ahyp="http://schemas.microsoft.com/office/drawing/2018/hyperlinkcolor" val="tx"/>
                    </a:ext>
                  </a:extLst>
                </a:hlinkClick>
              </a:rPr>
              <a:t> </a:t>
            </a:r>
            <a:r>
              <a:rPr lang="en-GB" sz="1900" dirty="0" err="1">
                <a:solidFill>
                  <a:srgbClr val="ED7D31"/>
                </a:solidFill>
                <a:ea typeface="+mn-ea"/>
                <a:cs typeface="+mn-cs"/>
                <a:hlinkClick r:id="rId9">
                  <a:extLst>
                    <a:ext uri="{A12FA001-AC4F-418D-AE19-62706E023703}">
                      <ahyp:hlinkClr xmlns:ahyp="http://schemas.microsoft.com/office/drawing/2018/hyperlinkcolor" val="tx"/>
                    </a:ext>
                  </a:extLst>
                </a:hlinkClick>
              </a:rPr>
              <a:t>podatki</a:t>
            </a:r>
            <a:r>
              <a:rPr lang="en-GB" sz="1900" dirty="0">
                <a:solidFill>
                  <a:srgbClr val="ED7D31"/>
                </a:solidFill>
                <a:ea typeface="+mn-ea"/>
                <a:cs typeface="+mn-cs"/>
                <a:hlinkClick r:id="rId9">
                  <a:extLst>
                    <a:ext uri="{A12FA001-AC4F-418D-AE19-62706E023703}">
                      <ahyp:hlinkClr xmlns:ahyp="http://schemas.microsoft.com/office/drawing/2018/hyperlinkcolor" val="tx"/>
                    </a:ext>
                  </a:extLst>
                </a:hlinkClick>
              </a:rPr>
              <a:t> - </a:t>
            </a:r>
            <a:r>
              <a:rPr lang="en-GB" sz="1900" dirty="0" err="1">
                <a:solidFill>
                  <a:srgbClr val="ED7D31"/>
                </a:solidFill>
                <a:ea typeface="+mn-ea"/>
                <a:cs typeface="+mn-cs"/>
                <a:hlinkClick r:id="rId9">
                  <a:extLst>
                    <a:ext uri="{A12FA001-AC4F-418D-AE19-62706E023703}">
                      <ahyp:hlinkClr xmlns:ahyp="http://schemas.microsoft.com/office/drawing/2018/hyperlinkcolor" val="tx"/>
                    </a:ext>
                  </a:extLst>
                </a:hlinkClick>
              </a:rPr>
              <a:t>DiRROS</a:t>
            </a:r>
            <a:r>
              <a:rPr lang="en-GB" sz="1900" dirty="0">
                <a:solidFill>
                  <a:srgbClr val="ED7D31"/>
                </a:solidFill>
                <a:ea typeface="+mn-ea"/>
                <a:cs typeface="+mn-cs"/>
                <a:hlinkClick r:id="rId9">
                  <a:extLst>
                    <a:ext uri="{A12FA001-AC4F-418D-AE19-62706E023703}">
                      <ahyp:hlinkClr xmlns:ahyp="http://schemas.microsoft.com/office/drawing/2018/hyperlinkcolor" val="tx"/>
                    </a:ext>
                  </a:extLst>
                </a:hlinkClick>
              </a:rPr>
              <a:t> Data</a:t>
            </a:r>
            <a:br>
              <a:rPr lang="en-GB" dirty="0"/>
            </a:br>
            <a:endParaRPr lang="sl-SI" sz="1600" dirty="0"/>
          </a:p>
        </p:txBody>
      </p:sp>
    </p:spTree>
    <p:extLst>
      <p:ext uri="{BB962C8B-B14F-4D97-AF65-F5344CB8AC3E}">
        <p14:creationId xmlns:p14="http://schemas.microsoft.com/office/powerpoint/2010/main" val="1014826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A413B02-6536-C169-382E-A7D4FE45DD2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437AD97-8640-870A-58F4-880ECE8710A9}"/>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941DB230-3B8B-2626-4FE4-9F87F3282516}"/>
              </a:ext>
            </a:extLst>
          </p:cNvPr>
          <p:cNvSpPr txBox="1">
            <a:spLocks/>
          </p:cNvSpPr>
          <p:nvPr/>
        </p:nvSpPr>
        <p:spPr>
          <a:xfrm>
            <a:off x="838196" y="1841886"/>
            <a:ext cx="10791829"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a:solidFill>
                  <a:schemeClr val="tx1"/>
                </a:solidFill>
                <a:latin typeface="Calibri"/>
              </a:rPr>
              <a:t>Ontologije in besednjaki</a:t>
            </a:r>
            <a:endParaRPr lang="en-GB" sz="1800">
              <a:solidFill>
                <a:srgbClr val="ED7D31"/>
              </a:solidFill>
              <a:latin typeface="Calibri"/>
            </a:endParaRPr>
          </a:p>
        </p:txBody>
      </p:sp>
      <p:sp>
        <p:nvSpPr>
          <p:cNvPr id="18" name="Naslov 1">
            <a:extLst>
              <a:ext uri="{FF2B5EF4-FFF2-40B4-BE49-F238E27FC236}">
                <a16:creationId xmlns:a16="http://schemas.microsoft.com/office/drawing/2014/main" id="{DFFF02A5-D035-2097-E457-EB83D76035C2}"/>
              </a:ext>
            </a:extLst>
          </p:cNvPr>
          <p:cNvSpPr txBox="1">
            <a:spLocks/>
          </p:cNvSpPr>
          <p:nvPr/>
        </p:nvSpPr>
        <p:spPr>
          <a:xfrm>
            <a:off x="836698" y="6389704"/>
            <a:ext cx="5005295"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600">
                <a:solidFill>
                  <a:srgbClr val="ED7D31"/>
                </a:solidFill>
                <a:latin typeface="Calibri"/>
                <a:hlinkClick r:id="rId4">
                  <a:extLst>
                    <a:ext uri="{A12FA001-AC4F-418D-AE19-62706E023703}">
                      <ahyp:hlinkClr xmlns:ahyp="http://schemas.microsoft.com/office/drawing/2018/hyperlinkcolor" val="tx"/>
                    </a:ext>
                  </a:extLst>
                </a:hlinkClick>
              </a:rPr>
              <a:t>https://nrrp.odprtaznanost.si/osnovni-pojmi/</a:t>
            </a:r>
            <a:endParaRPr lang="en-GB" sz="1600">
              <a:solidFill>
                <a:srgbClr val="ED7D31"/>
              </a:solidFill>
              <a:latin typeface="Calibri"/>
            </a:endParaRPr>
          </a:p>
        </p:txBody>
      </p:sp>
      <p:pic>
        <p:nvPicPr>
          <p:cNvPr id="5" name="Picture 4">
            <a:extLst>
              <a:ext uri="{FF2B5EF4-FFF2-40B4-BE49-F238E27FC236}">
                <a16:creationId xmlns:a16="http://schemas.microsoft.com/office/drawing/2014/main" id="{AC48E973-EF93-42E6-EC40-8E99A2AC9CE9}"/>
              </a:ext>
            </a:extLst>
          </p:cNvPr>
          <p:cNvPicPr>
            <a:picLocks noChangeAspect="1"/>
          </p:cNvPicPr>
          <p:nvPr/>
        </p:nvPicPr>
        <p:blipFill>
          <a:blip r:embed="rId5"/>
          <a:stretch>
            <a:fillRect/>
          </a:stretch>
        </p:blipFill>
        <p:spPr>
          <a:xfrm>
            <a:off x="838196" y="2211980"/>
            <a:ext cx="5256306" cy="1378946"/>
          </a:xfrm>
          <a:prstGeom prst="rect">
            <a:avLst/>
          </a:prstGeom>
        </p:spPr>
      </p:pic>
      <p:pic>
        <p:nvPicPr>
          <p:cNvPr id="8" name="Picture 7">
            <a:extLst>
              <a:ext uri="{FF2B5EF4-FFF2-40B4-BE49-F238E27FC236}">
                <a16:creationId xmlns:a16="http://schemas.microsoft.com/office/drawing/2014/main" id="{3B55C1CC-6D2A-D2FE-0610-B6BB1F8CE563}"/>
              </a:ext>
            </a:extLst>
          </p:cNvPr>
          <p:cNvPicPr>
            <a:picLocks noChangeAspect="1"/>
          </p:cNvPicPr>
          <p:nvPr/>
        </p:nvPicPr>
        <p:blipFill>
          <a:blip r:embed="rId6"/>
          <a:stretch>
            <a:fillRect/>
          </a:stretch>
        </p:blipFill>
        <p:spPr>
          <a:xfrm>
            <a:off x="836698" y="3590926"/>
            <a:ext cx="5248071" cy="2809874"/>
          </a:xfrm>
          <a:prstGeom prst="rect">
            <a:avLst/>
          </a:prstGeom>
        </p:spPr>
      </p:pic>
      <p:sp>
        <p:nvSpPr>
          <p:cNvPr id="11" name="TextBox 10">
            <a:extLst>
              <a:ext uri="{FF2B5EF4-FFF2-40B4-BE49-F238E27FC236}">
                <a16:creationId xmlns:a16="http://schemas.microsoft.com/office/drawing/2014/main" id="{7D19CED8-5FC0-A31A-8DDA-B6FCBBEB9C82}"/>
              </a:ext>
            </a:extLst>
          </p:cNvPr>
          <p:cNvSpPr txBox="1"/>
          <p:nvPr/>
        </p:nvSpPr>
        <p:spPr>
          <a:xfrm>
            <a:off x="6107233" y="5187528"/>
            <a:ext cx="5448300" cy="615553"/>
          </a:xfrm>
          <a:prstGeom prst="rect">
            <a:avLst/>
          </a:prstGeom>
          <a:noFill/>
        </p:spPr>
        <p:txBody>
          <a:bodyPr wrap="square">
            <a:spAutoFit/>
          </a:bodyPr>
          <a:lstStyle/>
          <a:p>
            <a:r>
              <a:rPr lang="sl-SI" sz="1600">
                <a:solidFill>
                  <a:srgbClr val="ED7D31"/>
                </a:solidFill>
                <a:latin typeface="Calibri"/>
              </a:rPr>
              <a:t>https://bioportal.bioontology.org/ontologies</a:t>
            </a:r>
          </a:p>
          <a:p>
            <a:endParaRPr lang="en-GB"/>
          </a:p>
        </p:txBody>
      </p:sp>
      <p:pic>
        <p:nvPicPr>
          <p:cNvPr id="14" name="Picture 13">
            <a:extLst>
              <a:ext uri="{FF2B5EF4-FFF2-40B4-BE49-F238E27FC236}">
                <a16:creationId xmlns:a16="http://schemas.microsoft.com/office/drawing/2014/main" id="{B596E260-2942-29BA-6C0D-67F4E2D54179}"/>
              </a:ext>
            </a:extLst>
          </p:cNvPr>
          <p:cNvPicPr>
            <a:picLocks noChangeAspect="1"/>
          </p:cNvPicPr>
          <p:nvPr/>
        </p:nvPicPr>
        <p:blipFill>
          <a:blip r:embed="rId7"/>
          <a:stretch>
            <a:fillRect/>
          </a:stretch>
        </p:blipFill>
        <p:spPr>
          <a:xfrm>
            <a:off x="6135808" y="2281239"/>
            <a:ext cx="6000146" cy="2809874"/>
          </a:xfrm>
          <a:prstGeom prst="rect">
            <a:avLst/>
          </a:prstGeom>
          <a:ln w="28575">
            <a:solidFill>
              <a:schemeClr val="accent1"/>
            </a:solidFill>
          </a:ln>
        </p:spPr>
      </p:pic>
      <p:grpSp>
        <p:nvGrpSpPr>
          <p:cNvPr id="22" name="Group 21">
            <a:extLst>
              <a:ext uri="{FF2B5EF4-FFF2-40B4-BE49-F238E27FC236}">
                <a16:creationId xmlns:a16="http://schemas.microsoft.com/office/drawing/2014/main" id="{63C9CED4-F049-C7B2-4CF7-CC5640C0B1AB}"/>
              </a:ext>
            </a:extLst>
          </p:cNvPr>
          <p:cNvGrpSpPr/>
          <p:nvPr/>
        </p:nvGrpSpPr>
        <p:grpSpPr>
          <a:xfrm>
            <a:off x="6084768" y="5530466"/>
            <a:ext cx="6051186" cy="1201115"/>
            <a:chOff x="6084768" y="5530466"/>
            <a:chExt cx="6051186" cy="1201115"/>
          </a:xfrm>
        </p:grpSpPr>
        <p:pic>
          <p:nvPicPr>
            <p:cNvPr id="19" name="Picture 18">
              <a:extLst>
                <a:ext uri="{FF2B5EF4-FFF2-40B4-BE49-F238E27FC236}">
                  <a16:creationId xmlns:a16="http://schemas.microsoft.com/office/drawing/2014/main" id="{39104AF0-4247-E6F7-81E5-D256A563F53E}"/>
                </a:ext>
              </a:extLst>
            </p:cNvPr>
            <p:cNvPicPr>
              <a:picLocks noChangeAspect="1"/>
            </p:cNvPicPr>
            <p:nvPr/>
          </p:nvPicPr>
          <p:blipFill>
            <a:blip r:embed="rId8"/>
            <a:stretch>
              <a:fillRect/>
            </a:stretch>
          </p:blipFill>
          <p:spPr>
            <a:xfrm>
              <a:off x="6084768" y="5530466"/>
              <a:ext cx="1105208" cy="1201115"/>
            </a:xfrm>
            <a:prstGeom prst="rect">
              <a:avLst/>
            </a:prstGeom>
            <a:ln w="28575">
              <a:solidFill>
                <a:schemeClr val="accent1"/>
              </a:solidFill>
            </a:ln>
          </p:spPr>
        </p:pic>
        <p:pic>
          <p:nvPicPr>
            <p:cNvPr id="21" name="Picture 20">
              <a:extLst>
                <a:ext uri="{FF2B5EF4-FFF2-40B4-BE49-F238E27FC236}">
                  <a16:creationId xmlns:a16="http://schemas.microsoft.com/office/drawing/2014/main" id="{394EC6CA-E588-40E9-9A74-7FBE19C851A5}"/>
                </a:ext>
              </a:extLst>
            </p:cNvPr>
            <p:cNvPicPr>
              <a:picLocks noChangeAspect="1"/>
            </p:cNvPicPr>
            <p:nvPr/>
          </p:nvPicPr>
          <p:blipFill>
            <a:blip r:embed="rId9"/>
            <a:stretch>
              <a:fillRect/>
            </a:stretch>
          </p:blipFill>
          <p:spPr>
            <a:xfrm>
              <a:off x="7189976" y="5530466"/>
              <a:ext cx="4945978" cy="826094"/>
            </a:xfrm>
            <a:prstGeom prst="rect">
              <a:avLst/>
            </a:prstGeom>
            <a:ln w="28575">
              <a:solidFill>
                <a:schemeClr val="accent1"/>
              </a:solidFill>
            </a:ln>
          </p:spPr>
        </p:pic>
      </p:grpSp>
    </p:spTree>
    <p:extLst>
      <p:ext uri="{BB962C8B-B14F-4D97-AF65-F5344CB8AC3E}">
        <p14:creationId xmlns:p14="http://schemas.microsoft.com/office/powerpoint/2010/main" val="2609953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2D0FE5E-CDC9-9C4B-8E06-AFF0D71E819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7EA0F3B-AF30-B972-DF2B-48CA43548A87}"/>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Standardi, ontologije, datotečni formati, …</a:t>
            </a:r>
          </a:p>
        </p:txBody>
      </p:sp>
      <p:sp>
        <p:nvSpPr>
          <p:cNvPr id="6" name="Naslov 1">
            <a:extLst>
              <a:ext uri="{FF2B5EF4-FFF2-40B4-BE49-F238E27FC236}">
                <a16:creationId xmlns:a16="http://schemas.microsoft.com/office/drawing/2014/main" id="{47C8ACD2-7202-1296-203E-30FABC1787BD}"/>
              </a:ext>
            </a:extLst>
          </p:cNvPr>
          <p:cNvSpPr txBox="1">
            <a:spLocks/>
          </p:cNvSpPr>
          <p:nvPr/>
        </p:nvSpPr>
        <p:spPr>
          <a:xfrm>
            <a:off x="838196" y="1841886"/>
            <a:ext cx="10791829" cy="4682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b="1">
                <a:solidFill>
                  <a:schemeClr val="tx1"/>
                </a:solidFill>
                <a:latin typeface="Calibri"/>
              </a:rPr>
              <a:t>Ontologije in besednjaki – npr. Gene </a:t>
            </a:r>
            <a:r>
              <a:rPr lang="sl-SI" sz="1800" b="1" err="1">
                <a:solidFill>
                  <a:schemeClr val="tx1"/>
                </a:solidFill>
                <a:latin typeface="Calibri"/>
              </a:rPr>
              <a:t>Ontology</a:t>
            </a:r>
            <a:r>
              <a:rPr lang="sl-SI" sz="1800" b="1">
                <a:solidFill>
                  <a:schemeClr val="tx1"/>
                </a:solidFill>
                <a:latin typeface="Calibri"/>
              </a:rPr>
              <a:t> (GO)</a:t>
            </a:r>
            <a:endParaRPr lang="en-GB" sz="1800">
              <a:solidFill>
                <a:srgbClr val="ED7D31"/>
              </a:solidFill>
              <a:latin typeface="Calibri"/>
            </a:endParaRPr>
          </a:p>
        </p:txBody>
      </p:sp>
      <p:sp>
        <p:nvSpPr>
          <p:cNvPr id="11" name="TextBox 10">
            <a:extLst>
              <a:ext uri="{FF2B5EF4-FFF2-40B4-BE49-F238E27FC236}">
                <a16:creationId xmlns:a16="http://schemas.microsoft.com/office/drawing/2014/main" id="{121A9F4B-F604-2DA0-FC8C-363B435A2DAC}"/>
              </a:ext>
            </a:extLst>
          </p:cNvPr>
          <p:cNvSpPr txBox="1"/>
          <p:nvPr/>
        </p:nvSpPr>
        <p:spPr>
          <a:xfrm>
            <a:off x="838196" y="6356560"/>
            <a:ext cx="5448300" cy="338554"/>
          </a:xfrm>
          <a:prstGeom prst="rect">
            <a:avLst/>
          </a:prstGeom>
          <a:noFill/>
        </p:spPr>
        <p:txBody>
          <a:bodyPr wrap="square">
            <a:spAutoFit/>
          </a:bodyPr>
          <a:lstStyle/>
          <a:p>
            <a:r>
              <a:rPr lang="sl-SI" sz="1600">
                <a:solidFill>
                  <a:srgbClr val="ED7D31"/>
                </a:solidFill>
                <a:latin typeface="Calibri"/>
              </a:rPr>
              <a:t>https://geneontology.org/docs/ontology-documentation/</a:t>
            </a:r>
            <a:endParaRPr lang="en-GB"/>
          </a:p>
        </p:txBody>
      </p:sp>
      <p:pic>
        <p:nvPicPr>
          <p:cNvPr id="10" name="Picture 9">
            <a:extLst>
              <a:ext uri="{FF2B5EF4-FFF2-40B4-BE49-F238E27FC236}">
                <a16:creationId xmlns:a16="http://schemas.microsoft.com/office/drawing/2014/main" id="{F1648693-D9F9-5D62-8155-E1D405829F62}"/>
              </a:ext>
            </a:extLst>
          </p:cNvPr>
          <p:cNvPicPr>
            <a:picLocks noChangeAspect="1"/>
          </p:cNvPicPr>
          <p:nvPr/>
        </p:nvPicPr>
        <p:blipFill>
          <a:blip r:embed="rId4"/>
          <a:stretch>
            <a:fillRect/>
          </a:stretch>
        </p:blipFill>
        <p:spPr>
          <a:xfrm>
            <a:off x="838196" y="2409584"/>
            <a:ext cx="7554379" cy="3448531"/>
          </a:xfrm>
          <a:prstGeom prst="rect">
            <a:avLst/>
          </a:prstGeom>
        </p:spPr>
      </p:pic>
      <p:pic>
        <p:nvPicPr>
          <p:cNvPr id="1026" name="Picture 2">
            <a:extLst>
              <a:ext uri="{FF2B5EF4-FFF2-40B4-BE49-F238E27FC236}">
                <a16:creationId xmlns:a16="http://schemas.microsoft.com/office/drawing/2014/main" id="{9C799530-44B0-6076-8756-D234F65F2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216" y="1967587"/>
            <a:ext cx="3072356" cy="48904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59AB11-3770-B246-AAB3-D75733A02EE7}"/>
              </a:ext>
            </a:extLst>
          </p:cNvPr>
          <p:cNvSpPr txBox="1"/>
          <p:nvPr/>
        </p:nvSpPr>
        <p:spPr>
          <a:xfrm>
            <a:off x="4687353" y="3348199"/>
            <a:ext cx="2817293" cy="1384995"/>
          </a:xfrm>
          <a:prstGeom prst="rect">
            <a:avLst/>
          </a:prstGeom>
          <a:noFill/>
        </p:spPr>
        <p:txBody>
          <a:bodyPr wrap="square" rtlCol="0">
            <a:spAutoFit/>
          </a:bodyPr>
          <a:lstStyle/>
          <a:p>
            <a:r>
              <a:rPr lang="sl-SI" sz="1400">
                <a:solidFill>
                  <a:schemeClr val="accent2"/>
                </a:solidFill>
              </a:rPr>
              <a:t>o</a:t>
            </a:r>
            <a:r>
              <a:rPr lang="en-GB" sz="1400" err="1">
                <a:solidFill>
                  <a:schemeClr val="accent2"/>
                </a:solidFill>
              </a:rPr>
              <a:t>bvezni</a:t>
            </a:r>
            <a:r>
              <a:rPr lang="en-GB" sz="1400">
                <a:solidFill>
                  <a:schemeClr val="accent2"/>
                </a:solidFill>
              </a:rPr>
              <a:t> </a:t>
            </a:r>
            <a:r>
              <a:rPr lang="en-GB" sz="1400" err="1">
                <a:solidFill>
                  <a:schemeClr val="accent2"/>
                </a:solidFill>
              </a:rPr>
              <a:t>elementi</a:t>
            </a:r>
            <a:endParaRPr lang="sl-SI" sz="1400">
              <a:solidFill>
                <a:schemeClr val="accent2"/>
              </a:solidFill>
            </a:endParaRPr>
          </a:p>
          <a:p>
            <a:endParaRPr lang="sl-SI" sz="1400">
              <a:solidFill>
                <a:schemeClr val="accent2"/>
              </a:solidFill>
            </a:endParaRPr>
          </a:p>
          <a:p>
            <a:endParaRPr lang="sl-SI" sz="1400">
              <a:solidFill>
                <a:schemeClr val="accent2"/>
              </a:solidFill>
            </a:endParaRPr>
          </a:p>
          <a:p>
            <a:endParaRPr lang="sl-SI" sz="1400">
              <a:solidFill>
                <a:schemeClr val="accent2"/>
              </a:solidFill>
            </a:endParaRPr>
          </a:p>
          <a:p>
            <a:br>
              <a:rPr lang="sl-SI" sz="1400">
                <a:solidFill>
                  <a:schemeClr val="accent2"/>
                </a:solidFill>
              </a:rPr>
            </a:br>
            <a:r>
              <a:rPr lang="sl-SI" sz="1400">
                <a:solidFill>
                  <a:schemeClr val="accent2"/>
                </a:solidFill>
              </a:rPr>
              <a:t>neobvezni elementi</a:t>
            </a:r>
            <a:endParaRPr lang="en-GB" sz="1400">
              <a:solidFill>
                <a:schemeClr val="accent2"/>
              </a:solidFill>
            </a:endParaRPr>
          </a:p>
        </p:txBody>
      </p:sp>
    </p:spTree>
    <p:extLst>
      <p:ext uri="{BB962C8B-B14F-4D97-AF65-F5344CB8AC3E}">
        <p14:creationId xmlns:p14="http://schemas.microsoft.com/office/powerpoint/2010/main" val="334754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C4D6D0-B83F-1B25-A96F-4147405F909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ECC23C4-56AD-7786-D214-EF0D7FB45406}"/>
              </a:ext>
            </a:extLst>
          </p:cNvPr>
          <p:cNvSpPr txBox="1">
            <a:spLocks noGrp="1"/>
          </p:cNvSpPr>
          <p:nvPr>
            <p:ph type="title"/>
          </p:nvPr>
        </p:nvSpPr>
        <p:spPr>
          <a:xfrm>
            <a:off x="838203" y="1150169"/>
            <a:ext cx="10515600" cy="817418"/>
          </a:xfrm>
        </p:spPr>
        <p:txBody>
          <a:bodyPr>
            <a:normAutofit fontScale="90000"/>
          </a:bodyPr>
          <a:lstStyle/>
          <a:p>
            <a:r>
              <a:rPr lang="sl-SI" sz="4000" b="1">
                <a:solidFill>
                  <a:schemeClr val="accent1"/>
                </a:solidFill>
                <a:latin typeface="Calibri"/>
              </a:rPr>
              <a:t>Primer priprave </a:t>
            </a:r>
            <a:r>
              <a:rPr lang="sl-SI" sz="4000" b="1" err="1">
                <a:solidFill>
                  <a:schemeClr val="accent1"/>
                </a:solidFill>
                <a:latin typeface="Calibri"/>
              </a:rPr>
              <a:t>NRRP</a:t>
            </a:r>
            <a:r>
              <a:rPr lang="sl-SI" sz="4000" b="1">
                <a:solidFill>
                  <a:schemeClr val="accent1"/>
                </a:solidFill>
                <a:latin typeface="Calibri"/>
              </a:rPr>
              <a:t> na področju sistemske biologije</a:t>
            </a:r>
            <a:endParaRPr lang="sl-SI" sz="4000" b="1">
              <a:solidFill>
                <a:schemeClr val="accent1"/>
              </a:solidFill>
              <a:latin typeface="Calibri"/>
              <a:ea typeface="Calibri"/>
              <a:cs typeface="Calibri"/>
            </a:endParaRPr>
          </a:p>
        </p:txBody>
      </p:sp>
      <p:sp>
        <p:nvSpPr>
          <p:cNvPr id="3" name="TextBox 2">
            <a:extLst>
              <a:ext uri="{FF2B5EF4-FFF2-40B4-BE49-F238E27FC236}">
                <a16:creationId xmlns:a16="http://schemas.microsoft.com/office/drawing/2014/main" id="{44844B7C-2904-1812-0F02-CCCD2BC34B03}"/>
              </a:ext>
            </a:extLst>
          </p:cNvPr>
          <p:cNvSpPr txBox="1"/>
          <p:nvPr/>
        </p:nvSpPr>
        <p:spPr>
          <a:xfrm>
            <a:off x="4710112" y="6611779"/>
            <a:ext cx="2771775" cy="246221"/>
          </a:xfrm>
          <a:prstGeom prst="rect">
            <a:avLst/>
          </a:prstGeom>
          <a:noFill/>
        </p:spPr>
        <p:txBody>
          <a:bodyPr wrap="square" rtlCol="0">
            <a:spAutoFit/>
          </a:bodyPr>
          <a:lstStyle/>
          <a:p>
            <a:r>
              <a:rPr lang="en-GB" sz="1000"/>
              <a:t>(Image credit: </a:t>
            </a:r>
            <a:r>
              <a:rPr lang="en-GB" sz="1000" err="1"/>
              <a:t>kirill_makarov</a:t>
            </a:r>
            <a:r>
              <a:rPr lang="en-GB" sz="1000"/>
              <a:t> / Shutterstock.com)</a:t>
            </a:r>
          </a:p>
        </p:txBody>
      </p:sp>
      <p:pic>
        <p:nvPicPr>
          <p:cNvPr id="2052" name="Picture 4">
            <a:extLst>
              <a:ext uri="{FF2B5EF4-FFF2-40B4-BE49-F238E27FC236}">
                <a16:creationId xmlns:a16="http://schemas.microsoft.com/office/drawing/2014/main" id="{2096C9A8-8A56-8451-9225-0D1DD0EC1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619" y="2173803"/>
            <a:ext cx="7100762" cy="443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803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3F8B1F-DFE5-20E0-7B3D-B703EACAE09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8E64BC1-6DD4-D6B6-908C-5DFD4143531F}"/>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Tipi podatkov v sistemski biologiji</a:t>
            </a:r>
            <a:endParaRPr lang="sl-SI" sz="4000" b="1">
              <a:solidFill>
                <a:srgbClr val="ED7D31"/>
              </a:solidFill>
              <a:latin typeface="Calibri"/>
              <a:ea typeface="Calibri"/>
              <a:cs typeface="Calibri"/>
            </a:endParaRPr>
          </a:p>
        </p:txBody>
      </p:sp>
      <p:graphicFrame>
        <p:nvGraphicFramePr>
          <p:cNvPr id="5" name="Content Placeholder 4">
            <a:extLst>
              <a:ext uri="{FF2B5EF4-FFF2-40B4-BE49-F238E27FC236}">
                <a16:creationId xmlns:a16="http://schemas.microsoft.com/office/drawing/2014/main" id="{526BB453-58F2-673E-20B6-31C1FD107CF4}"/>
              </a:ext>
            </a:extLst>
          </p:cNvPr>
          <p:cNvGraphicFramePr>
            <a:graphicFrameLocks noGrp="1"/>
          </p:cNvGraphicFramePr>
          <p:nvPr>
            <p:ph idx="1"/>
            <p:extLst>
              <p:ext uri="{D42A27DB-BD31-4B8C-83A1-F6EECF244321}">
                <p14:modId xmlns:p14="http://schemas.microsoft.com/office/powerpoint/2010/main" val="4123983460"/>
              </p:ext>
            </p:extLst>
          </p:nvPr>
        </p:nvGraphicFramePr>
        <p:xfrm>
          <a:off x="5914575" y="1150169"/>
          <a:ext cx="6246179" cy="4681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622DD8FF-683D-7469-8A2A-62AFC3EB33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9523" y="3851757"/>
            <a:ext cx="5360763" cy="21213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9C2B86-AD20-9583-2211-A5C89C4744A9}"/>
              </a:ext>
            </a:extLst>
          </p:cNvPr>
          <p:cNvSpPr txBox="1"/>
          <p:nvPr/>
        </p:nvSpPr>
        <p:spPr>
          <a:xfrm>
            <a:off x="1230089" y="5989074"/>
            <a:ext cx="5360763" cy="400110"/>
          </a:xfrm>
          <a:prstGeom prst="rect">
            <a:avLst/>
          </a:prstGeom>
          <a:noFill/>
        </p:spPr>
        <p:txBody>
          <a:bodyPr wrap="none" rtlCol="0">
            <a:spAutoFit/>
          </a:bodyPr>
          <a:lstStyle/>
          <a:p>
            <a:r>
              <a:rPr lang="en-GB" sz="1000">
                <a:hlinkClick r:id="rId9"/>
              </a:rPr>
              <a:t>https://www.ebi.ac.uk/training/online/courses/metabolomics-introduction/what-is-metabolomics/</a:t>
            </a:r>
            <a:endParaRPr lang="sl-SI" sz="1000"/>
          </a:p>
          <a:p>
            <a:r>
              <a:rPr lang="sl-SI" sz="1000"/>
              <a:t>CC-BY 4.0</a:t>
            </a:r>
            <a:endParaRPr lang="en-GB" sz="1000"/>
          </a:p>
        </p:txBody>
      </p:sp>
      <p:pic>
        <p:nvPicPr>
          <p:cNvPr id="1030" name="Picture 6" descr="SKM - Welcome">
            <a:extLst>
              <a:ext uri="{FF2B5EF4-FFF2-40B4-BE49-F238E27FC236}">
                <a16:creationId xmlns:a16="http://schemas.microsoft.com/office/drawing/2014/main" id="{C05EBE70-D700-CD1D-19B2-388D833228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6350" y="1599223"/>
            <a:ext cx="1240970" cy="13181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63803C-94C5-5B52-4F43-A580B6D83358}"/>
              </a:ext>
            </a:extLst>
          </p:cNvPr>
          <p:cNvPicPr>
            <a:picLocks noChangeAspect="1"/>
          </p:cNvPicPr>
          <p:nvPr/>
        </p:nvPicPr>
        <p:blipFill>
          <a:blip r:embed="rId11"/>
          <a:stretch>
            <a:fillRect/>
          </a:stretch>
        </p:blipFill>
        <p:spPr>
          <a:xfrm>
            <a:off x="10706124" y="4400781"/>
            <a:ext cx="1240970" cy="701233"/>
          </a:xfrm>
          <a:prstGeom prst="rect">
            <a:avLst/>
          </a:prstGeom>
        </p:spPr>
      </p:pic>
      <p:sp>
        <p:nvSpPr>
          <p:cNvPr id="10" name="TextBox 9">
            <a:extLst>
              <a:ext uri="{FF2B5EF4-FFF2-40B4-BE49-F238E27FC236}">
                <a16:creationId xmlns:a16="http://schemas.microsoft.com/office/drawing/2014/main" id="{119AD5C0-AA4B-EE8A-99B9-9306711FF3D9}"/>
              </a:ext>
            </a:extLst>
          </p:cNvPr>
          <p:cNvSpPr txBox="1"/>
          <p:nvPr/>
        </p:nvSpPr>
        <p:spPr>
          <a:xfrm>
            <a:off x="7613664" y="4428231"/>
            <a:ext cx="1362552" cy="646331"/>
          </a:xfrm>
          <a:prstGeom prst="rect">
            <a:avLst/>
          </a:prstGeom>
          <a:noFill/>
        </p:spPr>
        <p:txBody>
          <a:bodyPr wrap="none" rtlCol="0">
            <a:spAutoFit/>
          </a:bodyPr>
          <a:lstStyle/>
          <a:p>
            <a:pPr algn="ctr"/>
            <a:r>
              <a:rPr lang="sl-SI">
                <a:solidFill>
                  <a:schemeClr val="bg1"/>
                </a:solidFill>
              </a:rPr>
              <a:t>matematični</a:t>
            </a:r>
          </a:p>
          <a:p>
            <a:pPr algn="ctr"/>
            <a:r>
              <a:rPr lang="sl-SI">
                <a:solidFill>
                  <a:schemeClr val="bg1"/>
                </a:solidFill>
              </a:rPr>
              <a:t>modeli</a:t>
            </a:r>
            <a:endParaRPr lang="en-GB">
              <a:solidFill>
                <a:schemeClr val="bg1"/>
              </a:solidFill>
            </a:endParaRPr>
          </a:p>
        </p:txBody>
      </p:sp>
      <p:sp>
        <p:nvSpPr>
          <p:cNvPr id="11" name="TextBox 10">
            <a:extLst>
              <a:ext uri="{FF2B5EF4-FFF2-40B4-BE49-F238E27FC236}">
                <a16:creationId xmlns:a16="http://schemas.microsoft.com/office/drawing/2014/main" id="{57D86C13-51BC-4349-58CD-C20496C88ECC}"/>
              </a:ext>
            </a:extLst>
          </p:cNvPr>
          <p:cNvSpPr txBox="1"/>
          <p:nvPr/>
        </p:nvSpPr>
        <p:spPr>
          <a:xfrm>
            <a:off x="9226350" y="3451439"/>
            <a:ext cx="1142538" cy="923330"/>
          </a:xfrm>
          <a:prstGeom prst="rect">
            <a:avLst/>
          </a:prstGeom>
          <a:noFill/>
        </p:spPr>
        <p:txBody>
          <a:bodyPr wrap="square" rtlCol="0">
            <a:spAutoFit/>
          </a:bodyPr>
          <a:lstStyle/>
          <a:p>
            <a:pPr algn="ctr"/>
            <a:r>
              <a:rPr lang="sl-SI">
                <a:solidFill>
                  <a:schemeClr val="bg1"/>
                </a:solidFill>
              </a:rPr>
              <a:t>simulacije bioloških sistemov</a:t>
            </a:r>
            <a:endParaRPr lang="en-GB">
              <a:solidFill>
                <a:schemeClr val="bg1"/>
              </a:solidFill>
            </a:endParaRPr>
          </a:p>
        </p:txBody>
      </p:sp>
      <p:sp>
        <p:nvSpPr>
          <p:cNvPr id="12" name="TextBox 11">
            <a:extLst>
              <a:ext uri="{FF2B5EF4-FFF2-40B4-BE49-F238E27FC236}">
                <a16:creationId xmlns:a16="http://schemas.microsoft.com/office/drawing/2014/main" id="{BB62E1EF-68FC-27AA-B996-1F3815EC84F7}"/>
              </a:ext>
            </a:extLst>
          </p:cNvPr>
          <p:cNvSpPr txBox="1"/>
          <p:nvPr/>
        </p:nvSpPr>
        <p:spPr>
          <a:xfrm>
            <a:off x="7659042" y="2731876"/>
            <a:ext cx="1240970" cy="646331"/>
          </a:xfrm>
          <a:prstGeom prst="rect">
            <a:avLst/>
          </a:prstGeom>
          <a:noFill/>
        </p:spPr>
        <p:txBody>
          <a:bodyPr wrap="square" rtlCol="0">
            <a:spAutoFit/>
          </a:bodyPr>
          <a:lstStyle/>
          <a:p>
            <a:pPr algn="ctr"/>
            <a:r>
              <a:rPr lang="sl-SI">
                <a:solidFill>
                  <a:schemeClr val="bg1"/>
                </a:solidFill>
              </a:rPr>
              <a:t>omrežja znanja</a:t>
            </a:r>
            <a:endParaRPr lang="en-GB">
              <a:solidFill>
                <a:schemeClr val="bg1"/>
              </a:solidFill>
            </a:endParaRPr>
          </a:p>
        </p:txBody>
      </p:sp>
      <p:pic>
        <p:nvPicPr>
          <p:cNvPr id="16" name="Graphic 15" descr="Arrow: Counter-clockwise curve with solid fill">
            <a:extLst>
              <a:ext uri="{FF2B5EF4-FFF2-40B4-BE49-F238E27FC236}">
                <a16:creationId xmlns:a16="http://schemas.microsoft.com/office/drawing/2014/main" id="{79BA811F-E562-AD4C-3EF8-415386018F9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rot="13001958" flipV="1">
            <a:off x="6465882" y="3077298"/>
            <a:ext cx="914400" cy="914400"/>
          </a:xfrm>
          <a:prstGeom prst="rect">
            <a:avLst/>
          </a:prstGeom>
        </p:spPr>
      </p:pic>
      <p:sp>
        <p:nvSpPr>
          <p:cNvPr id="17" name="Označba mesta vsebine 2">
            <a:extLst>
              <a:ext uri="{FF2B5EF4-FFF2-40B4-BE49-F238E27FC236}">
                <a16:creationId xmlns:a16="http://schemas.microsoft.com/office/drawing/2014/main" id="{DEA50271-6972-3A8A-14E5-25E43DEF03EC}"/>
              </a:ext>
            </a:extLst>
          </p:cNvPr>
          <p:cNvSpPr txBox="1">
            <a:spLocks/>
          </p:cNvSpPr>
          <p:nvPr/>
        </p:nvSpPr>
        <p:spPr>
          <a:xfrm>
            <a:off x="838202" y="1987487"/>
            <a:ext cx="5410197" cy="1583027"/>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Aft>
                <a:spcPts val="800"/>
              </a:spcAft>
              <a:buFont typeface="+mj-lt"/>
              <a:buAutoNum type="arabicPeriod"/>
            </a:pPr>
            <a:r>
              <a:rPr lang="sl-SI" sz="1600">
                <a:cs typeface="Calibri"/>
              </a:rPr>
              <a:t>meritve bioloških molekul (predvsem količin)</a:t>
            </a:r>
          </a:p>
          <a:p>
            <a:pPr marL="342900" indent="-342900">
              <a:lnSpc>
                <a:spcPct val="107000"/>
              </a:lnSpc>
              <a:spcAft>
                <a:spcPts val="800"/>
              </a:spcAft>
              <a:buFont typeface="+mj-lt"/>
              <a:buAutoNum type="arabicPeriod"/>
            </a:pPr>
            <a:r>
              <a:rPr lang="sl-SI" sz="1600">
                <a:cs typeface="Calibri"/>
              </a:rPr>
              <a:t>gradnja omrežij znanja (povezave med molekulami na podlagi meritev in konceptualnih modelov delovanja celic)</a:t>
            </a:r>
          </a:p>
          <a:p>
            <a:pPr marL="342900" indent="-342900">
              <a:lnSpc>
                <a:spcPct val="107000"/>
              </a:lnSpc>
              <a:spcAft>
                <a:spcPts val="800"/>
              </a:spcAft>
              <a:buFont typeface="+mj-lt"/>
              <a:buAutoNum type="arabicPeriod"/>
            </a:pPr>
            <a:r>
              <a:rPr lang="sl-SI" sz="1600">
                <a:cs typeface="Calibri"/>
              </a:rPr>
              <a:t>matematično modeliranje in simulacije (sintetični podatki)</a:t>
            </a:r>
            <a:endParaRPr lang="en-GB" sz="1600">
              <a:cs typeface="Calibri"/>
            </a:endParaRPr>
          </a:p>
        </p:txBody>
      </p:sp>
    </p:spTree>
    <p:extLst>
      <p:ext uri="{BB962C8B-B14F-4D97-AF65-F5344CB8AC3E}">
        <p14:creationId xmlns:p14="http://schemas.microsoft.com/office/powerpoint/2010/main" val="278511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67EC992-3C76-8872-BA2D-BC876AA6527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C231690-EC7F-EFE6-3FC9-E659D37ED8CE}"/>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Transkriptomika</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7A9F046F-CB3A-816F-2018-46CE0F2B5CE4}"/>
              </a:ext>
            </a:extLst>
          </p:cNvPr>
          <p:cNvSpPr txBox="1">
            <a:spLocks noGrp="1"/>
          </p:cNvSpPr>
          <p:nvPr>
            <p:ph idx="1"/>
          </p:nvPr>
        </p:nvSpPr>
        <p:spPr>
          <a:xfrm>
            <a:off x="838203" y="1987487"/>
            <a:ext cx="10515600" cy="639599"/>
          </a:xfrm>
        </p:spPr>
        <p:txBody>
          <a:bodyPr/>
          <a:lstStyle/>
          <a:p>
            <a:pPr marL="285750" indent="-285750">
              <a:lnSpc>
                <a:spcPct val="107000"/>
              </a:lnSpc>
              <a:spcAft>
                <a:spcPts val="800"/>
              </a:spcAft>
              <a:buFont typeface="Arial"/>
              <a:buChar char="•"/>
            </a:pPr>
            <a:r>
              <a:rPr lang="sl-SI" sz="1600" err="1">
                <a:cs typeface="Calibri"/>
              </a:rPr>
              <a:t>transkriptomski</a:t>
            </a:r>
            <a:r>
              <a:rPr lang="sl-SI" sz="1600">
                <a:cs typeface="Calibri"/>
              </a:rPr>
              <a:t> odčitki (format FASTQ) </a:t>
            </a:r>
          </a:p>
        </p:txBody>
      </p:sp>
      <p:pic>
        <p:nvPicPr>
          <p:cNvPr id="4" name="Picture 2">
            <a:extLst>
              <a:ext uri="{FF2B5EF4-FFF2-40B4-BE49-F238E27FC236}">
                <a16:creationId xmlns:a16="http://schemas.microsoft.com/office/drawing/2014/main" id="{42336F9F-FF0B-3CA2-1F4D-67EEB65F9D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1" t="4834" r="49480" b="5695"/>
          <a:stretch>
            <a:fillRect/>
          </a:stretch>
        </p:blipFill>
        <p:spPr bwMode="auto">
          <a:xfrm>
            <a:off x="10652237" y="1029374"/>
            <a:ext cx="1273063" cy="18979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303ECB90-6ADB-0CCC-862C-EC93C5890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089" y="675547"/>
            <a:ext cx="2692854" cy="2014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759E9C-045B-AF56-765C-9B73E5D35593}"/>
              </a:ext>
            </a:extLst>
          </p:cNvPr>
          <p:cNvSpPr txBox="1"/>
          <p:nvPr/>
        </p:nvSpPr>
        <p:spPr>
          <a:xfrm>
            <a:off x="6806746" y="2689802"/>
            <a:ext cx="2692854" cy="215444"/>
          </a:xfrm>
          <a:prstGeom prst="rect">
            <a:avLst/>
          </a:prstGeom>
          <a:noFill/>
        </p:spPr>
        <p:txBody>
          <a:bodyPr wrap="square">
            <a:spAutoFit/>
          </a:bodyPr>
          <a:lstStyle/>
          <a:p>
            <a:r>
              <a:rPr lang="en-GB" sz="800"/>
              <a:t>Konrad Förstner</a:t>
            </a:r>
            <a:r>
              <a:rPr lang="sl-SI" sz="800"/>
              <a:t>, </a:t>
            </a:r>
            <a:r>
              <a:rPr lang="sl-SI" sz="800" err="1"/>
              <a:t>Wikimedia</a:t>
            </a:r>
            <a:r>
              <a:rPr lang="sl-SI" sz="800"/>
              <a:t> </a:t>
            </a:r>
            <a:r>
              <a:rPr lang="sl-SI" sz="800" err="1"/>
              <a:t>Commons</a:t>
            </a:r>
            <a:r>
              <a:rPr lang="sl-SI" sz="800"/>
              <a:t>,  CC_BY 2.0</a:t>
            </a:r>
            <a:endParaRPr lang="en-GB" sz="800"/>
          </a:p>
        </p:txBody>
      </p:sp>
      <p:pic>
        <p:nvPicPr>
          <p:cNvPr id="8" name="Picture 7">
            <a:extLst>
              <a:ext uri="{FF2B5EF4-FFF2-40B4-BE49-F238E27FC236}">
                <a16:creationId xmlns:a16="http://schemas.microsoft.com/office/drawing/2014/main" id="{C6A50BA3-2DF6-BE1A-4EBF-B3269DC84F39}"/>
              </a:ext>
            </a:extLst>
          </p:cNvPr>
          <p:cNvPicPr>
            <a:picLocks noChangeAspect="1"/>
          </p:cNvPicPr>
          <p:nvPr/>
        </p:nvPicPr>
        <p:blipFill>
          <a:blip r:embed="rId5"/>
          <a:stretch>
            <a:fillRect/>
          </a:stretch>
        </p:blipFill>
        <p:spPr>
          <a:xfrm>
            <a:off x="984005" y="3164424"/>
            <a:ext cx="7731065" cy="3080745"/>
          </a:xfrm>
          <a:prstGeom prst="rect">
            <a:avLst/>
          </a:prstGeom>
        </p:spPr>
      </p:pic>
      <p:cxnSp>
        <p:nvCxnSpPr>
          <p:cNvPr id="9" name="Straight Arrow Connector 8">
            <a:extLst>
              <a:ext uri="{FF2B5EF4-FFF2-40B4-BE49-F238E27FC236}">
                <a16:creationId xmlns:a16="http://schemas.microsoft.com/office/drawing/2014/main" id="{9EADE7AC-AA5F-00C7-D4B3-5CF756BB77E3}"/>
              </a:ext>
            </a:extLst>
          </p:cNvPr>
          <p:cNvCxnSpPr>
            <a:cxnSpLocks/>
          </p:cNvCxnSpPr>
          <p:nvPr/>
        </p:nvCxnSpPr>
        <p:spPr>
          <a:xfrm>
            <a:off x="4005035" y="2268691"/>
            <a:ext cx="0" cy="7912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93229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DA156F-998F-C5A7-1403-8F41BAAB343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9B9074E-52D4-DB20-546C-12EC8C9F75EC}"/>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Genomika</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8042475D-DB5F-B14C-2838-9BFED80FC61B}"/>
              </a:ext>
            </a:extLst>
          </p:cNvPr>
          <p:cNvSpPr txBox="1">
            <a:spLocks noGrp="1"/>
          </p:cNvSpPr>
          <p:nvPr>
            <p:ph idx="1"/>
          </p:nvPr>
        </p:nvSpPr>
        <p:spPr>
          <a:xfrm>
            <a:off x="838203" y="1987487"/>
            <a:ext cx="5795505" cy="711263"/>
          </a:xfrm>
        </p:spPr>
        <p:txBody>
          <a:bodyPr>
            <a:normAutofit fontScale="85000" lnSpcReduction="20000"/>
          </a:bodyPr>
          <a:lstStyle/>
          <a:p>
            <a:pPr marL="285750" indent="-285750">
              <a:lnSpc>
                <a:spcPct val="107000"/>
              </a:lnSpc>
              <a:spcAft>
                <a:spcPts val="800"/>
              </a:spcAft>
              <a:buFont typeface="Arial"/>
              <a:buChar char="•"/>
            </a:pPr>
            <a:r>
              <a:rPr lang="sl-SI" sz="1600" err="1">
                <a:cs typeface="Calibri"/>
              </a:rPr>
              <a:t>genomski</a:t>
            </a:r>
            <a:r>
              <a:rPr lang="sl-SI" sz="1600">
                <a:cs typeface="Calibri"/>
              </a:rPr>
              <a:t> odčitki (format FASTQ – glej </a:t>
            </a:r>
            <a:r>
              <a:rPr lang="sl-SI" sz="1600" err="1">
                <a:cs typeface="Calibri"/>
              </a:rPr>
              <a:t>transkriptomiko</a:t>
            </a:r>
            <a:r>
              <a:rPr lang="sl-SI" sz="1600">
                <a:cs typeface="Calibri"/>
              </a:rPr>
              <a:t>)</a:t>
            </a:r>
          </a:p>
          <a:p>
            <a:pPr marL="285750" indent="-285750">
              <a:lnSpc>
                <a:spcPct val="107000"/>
              </a:lnSpc>
              <a:spcAft>
                <a:spcPts val="800"/>
              </a:spcAft>
              <a:buFont typeface="Arial"/>
              <a:buChar char="•"/>
            </a:pPr>
            <a:r>
              <a:rPr lang="sl-SI" sz="1600">
                <a:cs typeface="Calibri"/>
              </a:rPr>
              <a:t>sestavljeni genomi (format FASTA) in genske </a:t>
            </a:r>
            <a:r>
              <a:rPr lang="sl-SI" sz="1600" err="1">
                <a:cs typeface="Calibri"/>
              </a:rPr>
              <a:t>anotacije</a:t>
            </a:r>
            <a:r>
              <a:rPr lang="sl-SI" sz="1600">
                <a:cs typeface="Calibri"/>
              </a:rPr>
              <a:t> (formati GFF, GTF)</a:t>
            </a:r>
          </a:p>
        </p:txBody>
      </p:sp>
      <p:pic>
        <p:nvPicPr>
          <p:cNvPr id="4" name="Picture 2">
            <a:extLst>
              <a:ext uri="{FF2B5EF4-FFF2-40B4-BE49-F238E27FC236}">
                <a16:creationId xmlns:a16="http://schemas.microsoft.com/office/drawing/2014/main" id="{1C699980-3840-7B2D-E7B2-AA6674255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 t="5215" r="75272" b="6329"/>
          <a:stretch>
            <a:fillRect/>
          </a:stretch>
        </p:blipFill>
        <p:spPr bwMode="auto">
          <a:xfrm>
            <a:off x="10652237" y="1029374"/>
            <a:ext cx="1185863" cy="18764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0959A44-6CD6-EB5E-1E7D-4691FC871752}"/>
              </a:ext>
            </a:extLst>
          </p:cNvPr>
          <p:cNvPicPr>
            <a:picLocks noChangeAspect="1"/>
          </p:cNvPicPr>
          <p:nvPr/>
        </p:nvPicPr>
        <p:blipFill>
          <a:blip r:embed="rId4"/>
          <a:srcRect b="14654"/>
          <a:stretch>
            <a:fillRect/>
          </a:stretch>
        </p:blipFill>
        <p:spPr>
          <a:xfrm>
            <a:off x="672215" y="2830089"/>
            <a:ext cx="2949587" cy="3901148"/>
          </a:xfrm>
          <a:prstGeom prst="rect">
            <a:avLst/>
          </a:prstGeom>
        </p:spPr>
      </p:pic>
      <p:pic>
        <p:nvPicPr>
          <p:cNvPr id="11" name="Picture 10">
            <a:extLst>
              <a:ext uri="{FF2B5EF4-FFF2-40B4-BE49-F238E27FC236}">
                <a16:creationId xmlns:a16="http://schemas.microsoft.com/office/drawing/2014/main" id="{96858806-7673-BF8D-68CD-BEB48AC4D2A3}"/>
              </a:ext>
            </a:extLst>
          </p:cNvPr>
          <p:cNvPicPr>
            <a:picLocks noChangeAspect="1"/>
          </p:cNvPicPr>
          <p:nvPr/>
        </p:nvPicPr>
        <p:blipFill>
          <a:blip r:embed="rId5"/>
          <a:srcRect r="14632" b="16602"/>
          <a:stretch>
            <a:fillRect/>
          </a:stretch>
        </p:blipFill>
        <p:spPr>
          <a:xfrm>
            <a:off x="3770609" y="3191271"/>
            <a:ext cx="8373435" cy="3666729"/>
          </a:xfrm>
          <a:prstGeom prst="rect">
            <a:avLst/>
          </a:prstGeom>
        </p:spPr>
      </p:pic>
      <p:cxnSp>
        <p:nvCxnSpPr>
          <p:cNvPr id="13" name="Straight Arrow Connector 12">
            <a:extLst>
              <a:ext uri="{FF2B5EF4-FFF2-40B4-BE49-F238E27FC236}">
                <a16:creationId xmlns:a16="http://schemas.microsoft.com/office/drawing/2014/main" id="{C3C47DA5-6395-55A3-C10A-1570EB55FEBF}"/>
              </a:ext>
            </a:extLst>
          </p:cNvPr>
          <p:cNvCxnSpPr>
            <a:cxnSpLocks/>
          </p:cNvCxnSpPr>
          <p:nvPr/>
        </p:nvCxnSpPr>
        <p:spPr>
          <a:xfrm>
            <a:off x="6196692" y="2698750"/>
            <a:ext cx="0" cy="4293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36BF312F-0374-5638-B5E5-29050B7DA1D9}"/>
              </a:ext>
            </a:extLst>
          </p:cNvPr>
          <p:cNvCxnSpPr>
            <a:cxnSpLocks/>
          </p:cNvCxnSpPr>
          <p:nvPr/>
        </p:nvCxnSpPr>
        <p:spPr>
          <a:xfrm>
            <a:off x="3346450" y="2677689"/>
            <a:ext cx="0" cy="152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AA8DB37B-9859-D1FA-9CA7-84FBC68000B5}"/>
              </a:ext>
            </a:extLst>
          </p:cNvPr>
          <p:cNvSpPr txBox="1"/>
          <p:nvPr/>
        </p:nvSpPr>
        <p:spPr>
          <a:xfrm>
            <a:off x="6633708" y="2912660"/>
            <a:ext cx="2692854" cy="215444"/>
          </a:xfrm>
          <a:prstGeom prst="rect">
            <a:avLst/>
          </a:prstGeom>
          <a:noFill/>
        </p:spPr>
        <p:txBody>
          <a:bodyPr wrap="square">
            <a:spAutoFit/>
          </a:bodyPr>
          <a:lstStyle/>
          <a:p>
            <a:r>
              <a:rPr lang="en-GB" sz="800"/>
              <a:t>Konrad Förstner</a:t>
            </a:r>
            <a:r>
              <a:rPr lang="sl-SI" sz="800"/>
              <a:t>, </a:t>
            </a:r>
            <a:r>
              <a:rPr lang="sl-SI" sz="800" err="1"/>
              <a:t>Wikimedia</a:t>
            </a:r>
            <a:r>
              <a:rPr lang="sl-SI" sz="800"/>
              <a:t> </a:t>
            </a:r>
            <a:r>
              <a:rPr lang="sl-SI" sz="800" err="1"/>
              <a:t>Commons</a:t>
            </a:r>
            <a:r>
              <a:rPr lang="sl-SI" sz="800"/>
              <a:t>, CC0 1.0</a:t>
            </a:r>
            <a:endParaRPr lang="en-GB" sz="800"/>
          </a:p>
        </p:txBody>
      </p:sp>
      <p:pic>
        <p:nvPicPr>
          <p:cNvPr id="5124" name="Picture 4">
            <a:extLst>
              <a:ext uri="{FF2B5EF4-FFF2-40B4-BE49-F238E27FC236}">
                <a16:creationId xmlns:a16="http://schemas.microsoft.com/office/drawing/2014/main" id="{2E88B0E0-E437-590C-BEF6-AFCAB6518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9670" y="306805"/>
            <a:ext cx="2940040" cy="259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15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CDAB2FB-2591-F279-9DA4-05D1DE58B4B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DA85C37-787A-C8DC-20CD-B81B611D931D}"/>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Metabolomika</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B7AC9D2A-AB09-6CFF-2067-902F23B6CCE0}"/>
              </a:ext>
            </a:extLst>
          </p:cNvPr>
          <p:cNvSpPr txBox="1">
            <a:spLocks noGrp="1"/>
          </p:cNvSpPr>
          <p:nvPr>
            <p:ph idx="1"/>
          </p:nvPr>
        </p:nvSpPr>
        <p:spPr>
          <a:xfrm>
            <a:off x="838203" y="1987487"/>
            <a:ext cx="5794826" cy="2747964"/>
          </a:xfrm>
        </p:spPr>
        <p:txBody>
          <a:bodyPr/>
          <a:lstStyle/>
          <a:p>
            <a:pPr marL="285750" indent="-285750">
              <a:lnSpc>
                <a:spcPct val="107000"/>
              </a:lnSpc>
              <a:spcAft>
                <a:spcPts val="800"/>
              </a:spcAft>
              <a:buFont typeface="Arial"/>
              <a:buChar char="•"/>
            </a:pPr>
            <a:r>
              <a:rPr lang="sl-SI" sz="1600">
                <a:cs typeface="Calibri"/>
              </a:rPr>
              <a:t>analiza hlapnih organskih spojin (</a:t>
            </a:r>
            <a:r>
              <a:rPr lang="sl-SI" sz="1600" err="1">
                <a:cs typeface="Calibri"/>
              </a:rPr>
              <a:t>volatilov</a:t>
            </a:r>
            <a:r>
              <a:rPr lang="sl-SI" sz="1600">
                <a:cs typeface="Calibri"/>
              </a:rPr>
              <a:t>) z metodo s plinsko kromatografijo sklopljeno z masno spektrometrijo (GC-MS)</a:t>
            </a:r>
          </a:p>
          <a:p>
            <a:pPr marL="285750" indent="-285750">
              <a:lnSpc>
                <a:spcPct val="107000"/>
              </a:lnSpc>
              <a:spcAft>
                <a:spcPts val="800"/>
              </a:spcAft>
              <a:buFont typeface="Arial"/>
              <a:buChar char="•"/>
            </a:pPr>
            <a:r>
              <a:rPr lang="sl-SI" sz="1600">
                <a:cs typeface="Calibri"/>
              </a:rPr>
              <a:t>odčitki GC-MS analize (surovi podatki):</a:t>
            </a:r>
          </a:p>
          <a:p>
            <a:pPr marL="342900" indent="-342900">
              <a:lnSpc>
                <a:spcPct val="107000"/>
              </a:lnSpc>
              <a:spcAft>
                <a:spcPts val="800"/>
              </a:spcAft>
              <a:buFont typeface="+mj-lt"/>
              <a:buAutoNum type="arabicPeriod"/>
            </a:pPr>
            <a:r>
              <a:rPr lang="sl-SI" sz="1600">
                <a:cs typeface="Calibri"/>
              </a:rPr>
              <a:t>kromatogrami z ostrimi vrhovi, ki predstavljajo posamezne spojine in se uporabljajo za kvantifikacijo spojin</a:t>
            </a:r>
          </a:p>
          <a:p>
            <a:pPr marL="342900" indent="-342900">
              <a:lnSpc>
                <a:spcPct val="107000"/>
              </a:lnSpc>
              <a:spcAft>
                <a:spcPts val="800"/>
              </a:spcAft>
              <a:buFont typeface="+mj-lt"/>
              <a:buAutoNum type="arabicPeriod"/>
            </a:pPr>
            <a:r>
              <a:rPr lang="sl-SI" sz="1600">
                <a:cs typeface="Calibri"/>
              </a:rPr>
              <a:t>masni spektri, ki se uporabljajo za identifikacijo spojin na podlagi podobnosti z spektri v knjižnici (npr. NIST)</a:t>
            </a:r>
          </a:p>
        </p:txBody>
      </p:sp>
      <p:pic>
        <p:nvPicPr>
          <p:cNvPr id="4" name="Picture 2">
            <a:extLst>
              <a:ext uri="{FF2B5EF4-FFF2-40B4-BE49-F238E27FC236}">
                <a16:creationId xmlns:a16="http://schemas.microsoft.com/office/drawing/2014/main" id="{4311A11C-4F86-F9E2-1952-7ED053C22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02" t="4834" r="1149" b="5695"/>
          <a:stretch>
            <a:fillRect/>
          </a:stretch>
        </p:blipFill>
        <p:spPr bwMode="auto">
          <a:xfrm>
            <a:off x="10652237" y="1029374"/>
            <a:ext cx="1273063" cy="18979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DCC2114-6EFE-A833-7244-02C31E8470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20114" y="414967"/>
            <a:ext cx="2953203" cy="22765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C3A32B-4FD5-1DDB-0E6D-6EF698B34D6E}"/>
              </a:ext>
            </a:extLst>
          </p:cNvPr>
          <p:cNvSpPr txBox="1"/>
          <p:nvPr/>
        </p:nvSpPr>
        <p:spPr>
          <a:xfrm>
            <a:off x="6586310" y="2691526"/>
            <a:ext cx="2692854" cy="215444"/>
          </a:xfrm>
          <a:prstGeom prst="rect">
            <a:avLst/>
          </a:prstGeom>
          <a:noFill/>
        </p:spPr>
        <p:txBody>
          <a:bodyPr wrap="square">
            <a:spAutoFit/>
          </a:bodyPr>
          <a:lstStyle/>
          <a:p>
            <a:r>
              <a:rPr lang="en-GB" sz="800" err="1"/>
              <a:t>Polimerek</a:t>
            </a:r>
            <a:r>
              <a:rPr lang="sl-SI" sz="800"/>
              <a:t>, </a:t>
            </a:r>
            <a:r>
              <a:rPr lang="sl-SI" sz="800" err="1"/>
              <a:t>Wikimedia</a:t>
            </a:r>
            <a:r>
              <a:rPr lang="sl-SI" sz="800"/>
              <a:t> </a:t>
            </a:r>
            <a:r>
              <a:rPr lang="sl-SI" sz="800" err="1"/>
              <a:t>Commons</a:t>
            </a:r>
            <a:r>
              <a:rPr lang="sl-SI" sz="800"/>
              <a:t>,  CC_BY 4.0</a:t>
            </a:r>
            <a:endParaRPr lang="en-GB" sz="800"/>
          </a:p>
        </p:txBody>
      </p:sp>
      <p:pic>
        <p:nvPicPr>
          <p:cNvPr id="6" name="Picture 5">
            <a:extLst>
              <a:ext uri="{FF2B5EF4-FFF2-40B4-BE49-F238E27FC236}">
                <a16:creationId xmlns:a16="http://schemas.microsoft.com/office/drawing/2014/main" id="{50126468-36F3-C411-B0CC-2191BB6D91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209"/>
          <a:stretch/>
        </p:blipFill>
        <p:spPr bwMode="auto">
          <a:xfrm>
            <a:off x="4493864" y="4667600"/>
            <a:ext cx="7431436" cy="2080461"/>
          </a:xfrm>
          <a:prstGeom prst="rect">
            <a:avLst/>
          </a:prstGeom>
          <a:noFill/>
          <a:ln>
            <a:noFill/>
          </a:ln>
        </p:spPr>
      </p:pic>
      <p:pic>
        <p:nvPicPr>
          <p:cNvPr id="3076" name="Picture 4" descr="11-Hexadecen-1-ol, acetate, (Z)-">
            <a:extLst>
              <a:ext uri="{FF2B5EF4-FFF2-40B4-BE49-F238E27FC236}">
                <a16:creationId xmlns:a16="http://schemas.microsoft.com/office/drawing/2014/main" id="{8D72296E-FD49-DD72-E008-F0618387E2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268" y="4735451"/>
            <a:ext cx="3113395" cy="186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107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A0A46B6-0648-7721-9CFC-6F05DE3E534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30099C2-BD98-474A-9292-59BBFCF969EC}"/>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Fenomika</a:t>
            </a:r>
            <a:endParaRPr lang="sl-SI" sz="4000" b="1">
              <a:solidFill>
                <a:srgbClr val="ED7D31"/>
              </a:solidFill>
              <a:latin typeface="Calibri"/>
              <a:ea typeface="Calibri"/>
              <a:cs typeface="Calibri"/>
            </a:endParaRPr>
          </a:p>
        </p:txBody>
      </p:sp>
      <p:sp>
        <p:nvSpPr>
          <p:cNvPr id="3" name="TextBox 2">
            <a:extLst>
              <a:ext uri="{FF2B5EF4-FFF2-40B4-BE49-F238E27FC236}">
                <a16:creationId xmlns:a16="http://schemas.microsoft.com/office/drawing/2014/main" id="{D5D52617-C2E0-EA58-F1BF-98AE578563AC}"/>
              </a:ext>
            </a:extLst>
          </p:cNvPr>
          <p:cNvSpPr txBox="1"/>
          <p:nvPr/>
        </p:nvSpPr>
        <p:spPr>
          <a:xfrm>
            <a:off x="8377031" y="6052230"/>
            <a:ext cx="2451544" cy="276999"/>
          </a:xfrm>
          <a:prstGeom prst="rect">
            <a:avLst/>
          </a:prstGeom>
          <a:noFill/>
        </p:spPr>
        <p:txBody>
          <a:bodyPr wrap="square">
            <a:spAutoFit/>
          </a:bodyPr>
          <a:lstStyle/>
          <a:p>
            <a:pPr algn="ctr"/>
            <a:r>
              <a:rPr lang="en-US" sz="1200">
                <a:effectLst/>
                <a:latin typeface="Arial" panose="020B0604020202020204" pitchFamily="34" charset="0"/>
                <a:ea typeface="Calibri" panose="020F0502020204030204" pitchFamily="34" charset="0"/>
                <a:cs typeface="Arial" panose="020B0604020202020204" pitchFamily="34" charset="0"/>
              </a:rPr>
              <a:t>Abdelhakim </a:t>
            </a:r>
            <a:r>
              <a:rPr lang="en-US" sz="1200" i="1">
                <a:effectLst/>
                <a:latin typeface="Arial" panose="020B0604020202020204" pitchFamily="34" charset="0"/>
                <a:ea typeface="Calibri" panose="020F0502020204030204" pitchFamily="34" charset="0"/>
                <a:cs typeface="Arial" panose="020B0604020202020204" pitchFamily="34" charset="0"/>
              </a:rPr>
              <a:t>et al</a:t>
            </a:r>
            <a:r>
              <a:rPr lang="en-US" sz="1200">
                <a:effectLst/>
                <a:latin typeface="Arial" panose="020B0604020202020204" pitchFamily="34" charset="0"/>
                <a:ea typeface="Calibri" panose="020F0502020204030204" pitchFamily="34" charset="0"/>
                <a:cs typeface="Arial" panose="020B0604020202020204" pitchFamily="34" charset="0"/>
              </a:rPr>
              <a:t>. 2024, </a:t>
            </a:r>
            <a:r>
              <a:rPr lang="en-US" sz="1200" err="1">
                <a:effectLst/>
                <a:latin typeface="Arial" panose="020B0604020202020204" pitchFamily="34" charset="0"/>
                <a:ea typeface="Calibri" panose="020F0502020204030204" pitchFamily="34" charset="0"/>
                <a:cs typeface="Arial" panose="020B0604020202020204" pitchFamily="34" charset="0"/>
              </a:rPr>
              <a:t>JoVE</a:t>
            </a:r>
            <a:endParaRPr lang="en-US" sz="1200"/>
          </a:p>
        </p:txBody>
      </p:sp>
      <p:sp>
        <p:nvSpPr>
          <p:cNvPr id="5" name="TextBox 4">
            <a:extLst>
              <a:ext uri="{FF2B5EF4-FFF2-40B4-BE49-F238E27FC236}">
                <a16:creationId xmlns:a16="http://schemas.microsoft.com/office/drawing/2014/main" id="{8F0FBC24-2385-2A48-6069-A6A19C8943B3}"/>
              </a:ext>
            </a:extLst>
          </p:cNvPr>
          <p:cNvSpPr txBox="1"/>
          <p:nvPr/>
        </p:nvSpPr>
        <p:spPr>
          <a:xfrm>
            <a:off x="7500051" y="4920137"/>
            <a:ext cx="4205505" cy="923330"/>
          </a:xfrm>
          <a:prstGeom prst="rect">
            <a:avLst/>
          </a:prstGeom>
          <a:noFill/>
        </p:spPr>
        <p:txBody>
          <a:bodyPr wrap="square">
            <a:spAutoFit/>
          </a:bodyPr>
          <a:lstStyle/>
          <a:p>
            <a:pPr algn="ctr"/>
            <a:r>
              <a:rPr lang="sl-SI">
                <a:latin typeface="Calibri" panose="020F0502020204030204" pitchFamily="34" charset="0"/>
                <a:ea typeface="Calibri" panose="020F0502020204030204" pitchFamily="34" charset="0"/>
              </a:rPr>
              <a:t>F</a:t>
            </a:r>
            <a:r>
              <a:rPr lang="sl-SI" sz="1800">
                <a:effectLst/>
                <a:latin typeface="Calibri" panose="020F0502020204030204" pitchFamily="34" charset="0"/>
                <a:ea typeface="Calibri" panose="020F0502020204030204" pitchFamily="34" charset="0"/>
              </a:rPr>
              <a:t>otografije posnete z različnimi kamerami omogočajo avtomatsko </a:t>
            </a:r>
            <a:r>
              <a:rPr lang="sl-SI" sz="1800" err="1">
                <a:effectLst/>
                <a:latin typeface="Calibri" panose="020F0502020204030204" pitchFamily="34" charset="0"/>
                <a:ea typeface="Calibri" panose="020F0502020204030204" pitchFamily="34" charset="0"/>
              </a:rPr>
              <a:t>segmentiranje</a:t>
            </a:r>
            <a:r>
              <a:rPr lang="sl-SI" sz="1800">
                <a:effectLst/>
                <a:latin typeface="Calibri" panose="020F0502020204030204" pitchFamily="34" charset="0"/>
                <a:ea typeface="Calibri" panose="020F0502020204030204" pitchFamily="34" charset="0"/>
              </a:rPr>
              <a:t> in pridobitev tabelaričnih meritev</a:t>
            </a:r>
            <a:endParaRPr lang="en-US"/>
          </a:p>
        </p:txBody>
      </p:sp>
      <p:pic>
        <p:nvPicPr>
          <p:cNvPr id="6" name="Picture 5">
            <a:extLst>
              <a:ext uri="{FF2B5EF4-FFF2-40B4-BE49-F238E27FC236}">
                <a16:creationId xmlns:a16="http://schemas.microsoft.com/office/drawing/2014/main" id="{AAFF6902-FE81-5F5E-A6F9-23999E1CF25F}"/>
              </a:ext>
            </a:extLst>
          </p:cNvPr>
          <p:cNvPicPr>
            <a:picLocks noChangeAspect="1"/>
          </p:cNvPicPr>
          <p:nvPr/>
        </p:nvPicPr>
        <p:blipFill rotWithShape="1">
          <a:blip r:embed="rId5">
            <a:extLst>
              <a:ext uri="{28A0092B-C50C-407E-A947-70E740481C1C}">
                <a14:useLocalDpi xmlns:a14="http://schemas.microsoft.com/office/drawing/2010/main" val="0"/>
              </a:ext>
            </a:extLst>
          </a:blip>
          <a:srcRect l="3444" t="51843"/>
          <a:stretch/>
        </p:blipFill>
        <p:spPr>
          <a:xfrm>
            <a:off x="5900085" y="2098959"/>
            <a:ext cx="6154263" cy="2570672"/>
          </a:xfrm>
          <a:prstGeom prst="rect">
            <a:avLst/>
          </a:prstGeom>
        </p:spPr>
      </p:pic>
      <p:pic>
        <p:nvPicPr>
          <p:cNvPr id="7" name="Picture 6" descr="A plant production line in a factory&#10;&#10;Description automatically generated">
            <a:extLst>
              <a:ext uri="{FF2B5EF4-FFF2-40B4-BE49-F238E27FC236}">
                <a16:creationId xmlns:a16="http://schemas.microsoft.com/office/drawing/2014/main" id="{F63B9427-0951-9966-E5D7-A766F33F1735}"/>
              </a:ext>
            </a:extLst>
          </p:cNvPr>
          <p:cNvPicPr>
            <a:picLocks noChangeAspect="1"/>
          </p:cNvPicPr>
          <p:nvPr/>
        </p:nvPicPr>
        <p:blipFill rotWithShape="1">
          <a:blip r:embed="rId6">
            <a:extLst>
              <a:ext uri="{28A0092B-C50C-407E-A947-70E740481C1C}">
                <a14:useLocalDpi xmlns:a14="http://schemas.microsoft.com/office/drawing/2010/main" val="0"/>
              </a:ext>
            </a:extLst>
          </a:blip>
          <a:srcRect l="16322" r="31383" b="11328"/>
          <a:stretch/>
        </p:blipFill>
        <p:spPr>
          <a:xfrm>
            <a:off x="638353" y="2098959"/>
            <a:ext cx="2570261" cy="3269314"/>
          </a:xfrm>
          <a:prstGeom prst="rect">
            <a:avLst/>
          </a:prstGeom>
        </p:spPr>
      </p:pic>
      <p:pic>
        <p:nvPicPr>
          <p:cNvPr id="8" name="20230421_112355">
            <a:hlinkClick r:id="" action="ppaction://media"/>
            <a:extLst>
              <a:ext uri="{FF2B5EF4-FFF2-40B4-BE49-F238E27FC236}">
                <a16:creationId xmlns:a16="http://schemas.microsoft.com/office/drawing/2014/main" id="{4B919FBF-6FB4-BEA5-3994-3066CE6FD6E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2874117" y="2507622"/>
            <a:ext cx="3269315" cy="2451987"/>
          </a:xfrm>
          <a:prstGeom prst="rect">
            <a:avLst/>
          </a:prstGeom>
        </p:spPr>
      </p:pic>
      <p:sp>
        <p:nvSpPr>
          <p:cNvPr id="9" name="TextBox 8">
            <a:extLst>
              <a:ext uri="{FF2B5EF4-FFF2-40B4-BE49-F238E27FC236}">
                <a16:creationId xmlns:a16="http://schemas.microsoft.com/office/drawing/2014/main" id="{77CFFA82-C8DF-BDEC-AC22-02FAE0D02C3F}"/>
              </a:ext>
            </a:extLst>
          </p:cNvPr>
          <p:cNvSpPr txBox="1"/>
          <p:nvPr/>
        </p:nvSpPr>
        <p:spPr>
          <a:xfrm>
            <a:off x="1105861" y="5544399"/>
            <a:ext cx="4205505" cy="923330"/>
          </a:xfrm>
          <a:prstGeom prst="rect">
            <a:avLst/>
          </a:prstGeom>
          <a:noFill/>
        </p:spPr>
        <p:txBody>
          <a:bodyPr wrap="square">
            <a:spAutoFit/>
          </a:bodyPr>
          <a:lstStyle/>
          <a:p>
            <a:pPr algn="ctr"/>
            <a:r>
              <a:rPr lang="sl-SI" sz="1800">
                <a:effectLst/>
                <a:latin typeface="Calibri" panose="020F0502020204030204" pitchFamily="34" charset="0"/>
                <a:ea typeface="Calibri" panose="020F0502020204030204" pitchFamily="34" charset="0"/>
              </a:rPr>
              <a:t>Avtomatsko zalivanje in dostava rastlin v </a:t>
            </a:r>
            <a:r>
              <a:rPr lang="sl-SI" sz="1800" err="1">
                <a:effectLst/>
                <a:latin typeface="Calibri" panose="020F0502020204030204" pitchFamily="34" charset="0"/>
                <a:ea typeface="Calibri" panose="020F0502020204030204" pitchFamily="34" charset="0"/>
              </a:rPr>
              <a:t>fenotipizacijsko</a:t>
            </a:r>
            <a:r>
              <a:rPr lang="sl-SI" sz="1800">
                <a:effectLst/>
                <a:latin typeface="Calibri" panose="020F0502020204030204" pitchFamily="34" charset="0"/>
                <a:ea typeface="Calibri" panose="020F0502020204030204" pitchFamily="34" charset="0"/>
              </a:rPr>
              <a:t> komoro za zajemanje fotografij</a:t>
            </a:r>
            <a:endParaRPr lang="en-US"/>
          </a:p>
        </p:txBody>
      </p:sp>
    </p:spTree>
    <p:extLst>
      <p:ext uri="{BB962C8B-B14F-4D97-AF65-F5344CB8AC3E}">
        <p14:creationId xmlns:p14="http://schemas.microsoft.com/office/powerpoint/2010/main" val="318421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0A46B6-0648-7721-9CFC-6F05DE3E534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A3A2DC9-E193-E74F-6788-5B35A4F70B13}"/>
              </a:ext>
            </a:extLst>
          </p:cNvPr>
          <p:cNvPicPr>
            <a:picLocks noChangeAspect="1"/>
          </p:cNvPicPr>
          <p:nvPr/>
        </p:nvPicPr>
        <p:blipFill rotWithShape="1">
          <a:blip r:embed="rId3">
            <a:extLst>
              <a:ext uri="{28A0092B-C50C-407E-A947-70E740481C1C}">
                <a14:useLocalDpi xmlns:a14="http://schemas.microsoft.com/office/drawing/2010/main" val="0"/>
              </a:ext>
            </a:extLst>
          </a:blip>
          <a:srcRect l="3444" t="51843"/>
          <a:stretch/>
        </p:blipFill>
        <p:spPr>
          <a:xfrm>
            <a:off x="5523723" y="534828"/>
            <a:ext cx="3685825" cy="1539591"/>
          </a:xfrm>
          <a:prstGeom prst="rect">
            <a:avLst/>
          </a:prstGeom>
        </p:spPr>
      </p:pic>
      <p:sp>
        <p:nvSpPr>
          <p:cNvPr id="2" name="Naslov 1">
            <a:extLst>
              <a:ext uri="{FF2B5EF4-FFF2-40B4-BE49-F238E27FC236}">
                <a16:creationId xmlns:a16="http://schemas.microsoft.com/office/drawing/2014/main" id="{530099C2-BD98-474A-9292-59BBFCF969EC}"/>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Fenomika</a:t>
            </a:r>
            <a:endParaRPr lang="sl-SI" sz="4000" b="1">
              <a:solidFill>
                <a:srgbClr val="ED7D31"/>
              </a:solidFill>
              <a:latin typeface="Calibri"/>
              <a:ea typeface="Calibri"/>
              <a:cs typeface="Calibri"/>
            </a:endParaRPr>
          </a:p>
        </p:txBody>
      </p:sp>
      <p:pic>
        <p:nvPicPr>
          <p:cNvPr id="11" name="Picture 10">
            <a:extLst>
              <a:ext uri="{FF2B5EF4-FFF2-40B4-BE49-F238E27FC236}">
                <a16:creationId xmlns:a16="http://schemas.microsoft.com/office/drawing/2014/main" id="{84079290-6E49-2643-56FF-26B60021FB4F}"/>
              </a:ext>
            </a:extLst>
          </p:cNvPr>
          <p:cNvPicPr>
            <a:picLocks noChangeAspect="1"/>
          </p:cNvPicPr>
          <p:nvPr/>
        </p:nvPicPr>
        <p:blipFill>
          <a:blip r:embed="rId4"/>
          <a:stretch>
            <a:fillRect/>
          </a:stretch>
        </p:blipFill>
        <p:spPr>
          <a:xfrm>
            <a:off x="838203" y="2340440"/>
            <a:ext cx="8978897" cy="3223194"/>
          </a:xfrm>
          <a:prstGeom prst="rect">
            <a:avLst/>
          </a:prstGeom>
        </p:spPr>
      </p:pic>
      <p:pic>
        <p:nvPicPr>
          <p:cNvPr id="4" name="Picture 3">
            <a:extLst>
              <a:ext uri="{FF2B5EF4-FFF2-40B4-BE49-F238E27FC236}">
                <a16:creationId xmlns:a16="http://schemas.microsoft.com/office/drawing/2014/main" id="{05A98144-3A3A-7AB8-C575-599FC4D87465}"/>
              </a:ext>
            </a:extLst>
          </p:cNvPr>
          <p:cNvPicPr>
            <a:picLocks noChangeAspect="1"/>
          </p:cNvPicPr>
          <p:nvPr/>
        </p:nvPicPr>
        <p:blipFill>
          <a:blip r:embed="rId5"/>
          <a:stretch>
            <a:fillRect/>
          </a:stretch>
        </p:blipFill>
        <p:spPr>
          <a:xfrm>
            <a:off x="7848600" y="3481522"/>
            <a:ext cx="3378203" cy="3275716"/>
          </a:xfrm>
          <a:prstGeom prst="rect">
            <a:avLst/>
          </a:prstGeom>
        </p:spPr>
      </p:pic>
      <p:pic>
        <p:nvPicPr>
          <p:cNvPr id="13" name="Graphic 12" descr="Arrow: Counter-clockwise curve with solid fill">
            <a:extLst>
              <a:ext uri="{FF2B5EF4-FFF2-40B4-BE49-F238E27FC236}">
                <a16:creationId xmlns:a16="http://schemas.microsoft.com/office/drawing/2014/main" id="{49CACC53-FF75-0893-3E5C-AF2346B23B8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3725906">
            <a:off x="4783130" y="1351806"/>
            <a:ext cx="914400" cy="914400"/>
          </a:xfrm>
          <a:prstGeom prst="rect">
            <a:avLst/>
          </a:prstGeom>
        </p:spPr>
      </p:pic>
      <p:pic>
        <p:nvPicPr>
          <p:cNvPr id="14" name="Graphic 13" descr="Arrow: Counter-clockwise curve with solid fill">
            <a:extLst>
              <a:ext uri="{FF2B5EF4-FFF2-40B4-BE49-F238E27FC236}">
                <a16:creationId xmlns:a16="http://schemas.microsoft.com/office/drawing/2014/main" id="{3EEC3CF7-9A0E-813E-5956-53196F43D75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8176502">
            <a:off x="6909435" y="5219555"/>
            <a:ext cx="914400" cy="914400"/>
          </a:xfrm>
          <a:prstGeom prst="rect">
            <a:avLst/>
          </a:prstGeom>
        </p:spPr>
      </p:pic>
    </p:spTree>
    <p:extLst>
      <p:ext uri="{BB962C8B-B14F-4D97-AF65-F5344CB8AC3E}">
        <p14:creationId xmlns:p14="http://schemas.microsoft.com/office/powerpoint/2010/main" val="2549282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89CEF8-256F-3785-64DC-2D9891B56CF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21D755F-A7D9-734E-1115-104041938781}"/>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Omrežja znanj</a:t>
            </a:r>
            <a:endParaRPr lang="sl-SI" sz="4000" b="1">
              <a:solidFill>
                <a:srgbClr val="ED7D31"/>
              </a:solidFill>
              <a:latin typeface="Calibri"/>
              <a:ea typeface="Calibri"/>
              <a:cs typeface="Calibri"/>
            </a:endParaRPr>
          </a:p>
        </p:txBody>
      </p:sp>
      <p:sp>
        <p:nvSpPr>
          <p:cNvPr id="4" name="Text Placeholder 4">
            <a:extLst>
              <a:ext uri="{FF2B5EF4-FFF2-40B4-BE49-F238E27FC236}">
                <a16:creationId xmlns:a16="http://schemas.microsoft.com/office/drawing/2014/main" id="{8F3DD001-A4AE-38C8-BEF1-A195CB836524}"/>
              </a:ext>
            </a:extLst>
          </p:cNvPr>
          <p:cNvSpPr txBox="1">
            <a:spLocks/>
          </p:cNvSpPr>
          <p:nvPr/>
        </p:nvSpPr>
        <p:spPr>
          <a:xfrm>
            <a:off x="7070984" y="6250756"/>
            <a:ext cx="4768591" cy="49329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000"/>
              <a:t>Bleker et </a:t>
            </a:r>
            <a:r>
              <a:rPr lang="sl-SI" sz="1000" err="1"/>
              <a:t>al</a:t>
            </a:r>
            <a:r>
              <a:rPr lang="sl-SI" sz="1000"/>
              <a:t> (2024) </a:t>
            </a:r>
            <a:r>
              <a:rPr lang="en-GB" sz="1000"/>
              <a:t>Stress Knowledge Map: A knowledge graph resource for systems biology analysis of plant stress responses</a:t>
            </a:r>
            <a:r>
              <a:rPr lang="sl-SI" sz="1000"/>
              <a:t>, </a:t>
            </a:r>
            <a:r>
              <a:rPr lang="sl-SI" sz="1000" i="1" err="1"/>
              <a:t>Plant</a:t>
            </a:r>
            <a:r>
              <a:rPr lang="sl-SI" sz="1000" i="1"/>
              <a:t> </a:t>
            </a:r>
            <a:r>
              <a:rPr lang="sl-SI" sz="1000" i="1" err="1"/>
              <a:t>Communications</a:t>
            </a:r>
            <a:endParaRPr lang="en-GB" sz="1000"/>
          </a:p>
        </p:txBody>
      </p:sp>
      <p:pic>
        <p:nvPicPr>
          <p:cNvPr id="5" name="Picture 4">
            <a:extLst>
              <a:ext uri="{FF2B5EF4-FFF2-40B4-BE49-F238E27FC236}">
                <a16:creationId xmlns:a16="http://schemas.microsoft.com/office/drawing/2014/main" id="{9CC4EC73-7964-A29D-D54C-1B5788811E6C}"/>
              </a:ext>
            </a:extLst>
          </p:cNvPr>
          <p:cNvPicPr>
            <a:picLocks noChangeAspect="1"/>
          </p:cNvPicPr>
          <p:nvPr/>
        </p:nvPicPr>
        <p:blipFill>
          <a:blip r:embed="rId3"/>
          <a:stretch>
            <a:fillRect/>
          </a:stretch>
        </p:blipFill>
        <p:spPr>
          <a:xfrm>
            <a:off x="6335688" y="1458045"/>
            <a:ext cx="5184576" cy="4106285"/>
          </a:xfrm>
          <a:prstGeom prst="rect">
            <a:avLst/>
          </a:prstGeom>
        </p:spPr>
      </p:pic>
      <p:sp>
        <p:nvSpPr>
          <p:cNvPr id="6" name="Označba mesta vsebine 2">
            <a:extLst>
              <a:ext uri="{FF2B5EF4-FFF2-40B4-BE49-F238E27FC236}">
                <a16:creationId xmlns:a16="http://schemas.microsoft.com/office/drawing/2014/main" id="{A1F82275-69ED-BF0B-E3CE-06460160FABB}"/>
              </a:ext>
            </a:extLst>
          </p:cNvPr>
          <p:cNvSpPr txBox="1">
            <a:spLocks noGrp="1"/>
          </p:cNvSpPr>
          <p:nvPr>
            <p:ph idx="1"/>
          </p:nvPr>
        </p:nvSpPr>
        <p:spPr>
          <a:xfrm>
            <a:off x="6944635" y="5564330"/>
            <a:ext cx="4894940" cy="591140"/>
          </a:xfrm>
        </p:spPr>
        <p:txBody>
          <a:bodyPr>
            <a:normAutofit/>
          </a:bodyPr>
          <a:lstStyle/>
          <a:p>
            <a:pPr marL="0" indent="0">
              <a:lnSpc>
                <a:spcPct val="107000"/>
              </a:lnSpc>
              <a:spcAft>
                <a:spcPts val="800"/>
              </a:spcAft>
              <a:buNone/>
            </a:pPr>
            <a:r>
              <a:rPr lang="sl-SI" sz="1200">
                <a:cs typeface="Calibri"/>
              </a:rPr>
              <a:t>Primer omrežja znanja, ki povezuje molekule in signalne poti v rastlini, ki sodelujejo pri odzivu na biotski stres (virusi, bakterije)</a:t>
            </a:r>
          </a:p>
          <a:p>
            <a:pPr marL="285750" indent="-285750">
              <a:lnSpc>
                <a:spcPct val="107000"/>
              </a:lnSpc>
              <a:spcAft>
                <a:spcPts val="800"/>
              </a:spcAft>
              <a:buFont typeface="Arial"/>
              <a:buChar char="•"/>
            </a:pPr>
            <a:endParaRPr lang="sl-SI" sz="1200"/>
          </a:p>
        </p:txBody>
      </p:sp>
      <p:pic>
        <p:nvPicPr>
          <p:cNvPr id="7" name="Picture 6">
            <a:extLst>
              <a:ext uri="{FF2B5EF4-FFF2-40B4-BE49-F238E27FC236}">
                <a16:creationId xmlns:a16="http://schemas.microsoft.com/office/drawing/2014/main" id="{BEC4C049-695A-5C6E-6A86-B0ED8DFF8478}"/>
              </a:ext>
            </a:extLst>
          </p:cNvPr>
          <p:cNvPicPr>
            <a:picLocks noChangeAspect="1"/>
          </p:cNvPicPr>
          <p:nvPr/>
        </p:nvPicPr>
        <p:blipFill>
          <a:blip r:embed="rId4"/>
          <a:stretch>
            <a:fillRect/>
          </a:stretch>
        </p:blipFill>
        <p:spPr>
          <a:xfrm>
            <a:off x="993512" y="1865721"/>
            <a:ext cx="5102487" cy="4878331"/>
          </a:xfrm>
          <a:prstGeom prst="rect">
            <a:avLst/>
          </a:prstGeom>
        </p:spPr>
      </p:pic>
      <p:sp>
        <p:nvSpPr>
          <p:cNvPr id="8" name="TextBox 7">
            <a:extLst>
              <a:ext uri="{FF2B5EF4-FFF2-40B4-BE49-F238E27FC236}">
                <a16:creationId xmlns:a16="http://schemas.microsoft.com/office/drawing/2014/main" id="{3BE735BE-B777-D337-CBE7-D50751D057D5}"/>
              </a:ext>
            </a:extLst>
          </p:cNvPr>
          <p:cNvSpPr txBox="1"/>
          <p:nvPr/>
        </p:nvSpPr>
        <p:spPr>
          <a:xfrm>
            <a:off x="993512" y="6233229"/>
            <a:ext cx="2905125" cy="246221"/>
          </a:xfrm>
          <a:prstGeom prst="rect">
            <a:avLst/>
          </a:prstGeom>
          <a:noFill/>
        </p:spPr>
        <p:txBody>
          <a:bodyPr wrap="square" rtlCol="0">
            <a:spAutoFit/>
          </a:bodyPr>
          <a:lstStyle/>
          <a:p>
            <a:r>
              <a:rPr lang="en-GB" sz="1000">
                <a:hlinkClick r:id="rId5"/>
              </a:rPr>
              <a:t>https://string-db.org/</a:t>
            </a:r>
            <a:r>
              <a:rPr lang="sl-SI" sz="1000"/>
              <a:t> </a:t>
            </a:r>
            <a:endParaRPr lang="en-GB" sz="1000"/>
          </a:p>
        </p:txBody>
      </p:sp>
      <p:sp>
        <p:nvSpPr>
          <p:cNvPr id="3" name="Označba mesta vsebine 2">
            <a:extLst>
              <a:ext uri="{FF2B5EF4-FFF2-40B4-BE49-F238E27FC236}">
                <a16:creationId xmlns:a16="http://schemas.microsoft.com/office/drawing/2014/main" id="{ECB81E37-7044-086F-C7BA-0D9F9143C7F9}"/>
              </a:ext>
            </a:extLst>
          </p:cNvPr>
          <p:cNvSpPr txBox="1">
            <a:spLocks/>
          </p:cNvSpPr>
          <p:nvPr/>
        </p:nvSpPr>
        <p:spPr>
          <a:xfrm>
            <a:off x="906047" y="2028388"/>
            <a:ext cx="4894940" cy="591140"/>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sl-SI" sz="1200">
                <a:cs typeface="Calibri"/>
              </a:rPr>
              <a:t>Človeško BRCA1/2 omrežje interakcij med geni/proteini </a:t>
            </a:r>
            <a:endParaRPr lang="en-GB" sz="1200">
              <a:cs typeface="Calibri"/>
            </a:endParaRPr>
          </a:p>
          <a:p>
            <a:pPr marL="285750" indent="-285750">
              <a:lnSpc>
                <a:spcPct val="107000"/>
              </a:lnSpc>
              <a:spcAft>
                <a:spcPts val="800"/>
              </a:spcAft>
              <a:buFont typeface="Arial"/>
              <a:buChar char="•"/>
            </a:pPr>
            <a:endParaRPr lang="en-GB" sz="1200"/>
          </a:p>
        </p:txBody>
      </p:sp>
    </p:spTree>
    <p:extLst>
      <p:ext uri="{BB962C8B-B14F-4D97-AF65-F5344CB8AC3E}">
        <p14:creationId xmlns:p14="http://schemas.microsoft.com/office/powerpoint/2010/main" val="324309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E2F9A14-1387-A0A7-CFE5-EB77E5A6DA5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C13023C-2788-2DF4-432D-631BDF906D0E}"/>
              </a:ext>
            </a:extLst>
          </p:cNvPr>
          <p:cNvSpPr txBox="1">
            <a:spLocks noGrp="1"/>
          </p:cNvSpPr>
          <p:nvPr>
            <p:ph type="title"/>
          </p:nvPr>
        </p:nvSpPr>
        <p:spPr>
          <a:xfrm>
            <a:off x="838203" y="1150169"/>
            <a:ext cx="10515600" cy="817418"/>
          </a:xfrm>
        </p:spPr>
        <p:txBody>
          <a:bodyPr>
            <a:normAutofit/>
          </a:bodyPr>
          <a:lstStyle/>
          <a:p>
            <a:r>
              <a:rPr lang="sl-SI" sz="4000" b="1" dirty="0">
                <a:solidFill>
                  <a:srgbClr val="ED7D31"/>
                </a:solidFill>
                <a:latin typeface="Calibri"/>
              </a:rPr>
              <a:t>Predstavitev delavnice</a:t>
            </a:r>
            <a:endParaRPr lang="en-US" dirty="0"/>
          </a:p>
        </p:txBody>
      </p:sp>
      <p:pic>
        <p:nvPicPr>
          <p:cNvPr id="11" name="Picture 10">
            <a:extLst>
              <a:ext uri="{FF2B5EF4-FFF2-40B4-BE49-F238E27FC236}">
                <a16:creationId xmlns:a16="http://schemas.microsoft.com/office/drawing/2014/main" id="{7416E3A0-7A7E-FDFD-27CE-5891D22074C2}"/>
              </a:ext>
            </a:extLst>
          </p:cNvPr>
          <p:cNvPicPr>
            <a:picLocks noChangeAspect="1"/>
          </p:cNvPicPr>
          <p:nvPr/>
        </p:nvPicPr>
        <p:blipFill>
          <a:blip r:embed="rId3"/>
          <a:stretch>
            <a:fillRect/>
          </a:stretch>
        </p:blipFill>
        <p:spPr>
          <a:xfrm>
            <a:off x="1835691" y="1867459"/>
            <a:ext cx="8520617" cy="4905810"/>
          </a:xfrm>
          <a:prstGeom prst="rect">
            <a:avLst/>
          </a:prstGeom>
        </p:spPr>
      </p:pic>
    </p:spTree>
    <p:extLst>
      <p:ext uri="{BB962C8B-B14F-4D97-AF65-F5344CB8AC3E}">
        <p14:creationId xmlns:p14="http://schemas.microsoft.com/office/powerpoint/2010/main" val="376869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179B501-364A-FA69-7BD9-BDFC27A0B2D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836D48D-F72D-333F-FB0B-5D596FB11FCD}"/>
              </a:ext>
            </a:extLst>
          </p:cNvPr>
          <p:cNvSpPr txBox="1">
            <a:spLocks noGrp="1"/>
          </p:cNvSpPr>
          <p:nvPr>
            <p:ph type="title"/>
          </p:nvPr>
        </p:nvSpPr>
        <p:spPr>
          <a:xfrm>
            <a:off x="838203" y="1150169"/>
            <a:ext cx="10515600" cy="817418"/>
          </a:xfrm>
        </p:spPr>
        <p:txBody>
          <a:bodyPr>
            <a:normAutofit fontScale="90000"/>
          </a:bodyPr>
          <a:lstStyle/>
          <a:p>
            <a:r>
              <a:rPr lang="pl-PL" sz="4000" b="1">
                <a:solidFill>
                  <a:srgbClr val="ED7D31"/>
                </a:solidFill>
                <a:latin typeface="Calibri"/>
              </a:rPr>
              <a:t>Sistemi za upravljanje podatkov v sistemski biologiji</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3C24C898-DC9E-55C3-30EF-B415F8603730}"/>
              </a:ext>
            </a:extLst>
          </p:cNvPr>
          <p:cNvSpPr txBox="1">
            <a:spLocks noGrp="1"/>
          </p:cNvSpPr>
          <p:nvPr>
            <p:ph idx="1"/>
          </p:nvPr>
        </p:nvSpPr>
        <p:spPr>
          <a:xfrm>
            <a:off x="1581149" y="6214394"/>
            <a:ext cx="4538937" cy="476350"/>
          </a:xfrm>
        </p:spPr>
        <p:txBody>
          <a:bodyPr>
            <a:noAutofit/>
          </a:bodyPr>
          <a:lstStyle/>
          <a:p>
            <a:pPr marL="0" indent="0">
              <a:lnSpc>
                <a:spcPct val="107000"/>
              </a:lnSpc>
              <a:spcAft>
                <a:spcPts val="800"/>
              </a:spcAft>
              <a:buNone/>
            </a:pPr>
            <a:r>
              <a:rPr lang="en-US" sz="1600">
                <a:hlinkClick r:id="rId3"/>
              </a:rPr>
              <a:t>ISA tools | Standardizing metadata for scientific experiments</a:t>
            </a:r>
            <a:endParaRPr lang="sl-SI" sz="1600"/>
          </a:p>
        </p:txBody>
      </p:sp>
      <p:pic>
        <p:nvPicPr>
          <p:cNvPr id="4098" name="Picture 2" descr="ISAmodel-structure">
            <a:extLst>
              <a:ext uri="{FF2B5EF4-FFF2-40B4-BE49-F238E27FC236}">
                <a16:creationId xmlns:a16="http://schemas.microsoft.com/office/drawing/2014/main" id="{3C223439-23C4-1071-71DE-2CA0D6BC4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611" y="1800334"/>
            <a:ext cx="4686303" cy="45813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SA-tree directory tree structure and corresponding metadata files ...">
            <a:extLst>
              <a:ext uri="{FF2B5EF4-FFF2-40B4-BE49-F238E27FC236}">
                <a16:creationId xmlns:a16="http://schemas.microsoft.com/office/drawing/2014/main" id="{6EC12B5B-87B8-1D4D-E345-83A42A4CD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087" y="2094271"/>
            <a:ext cx="6071913" cy="3414558"/>
          </a:xfrm>
          <a:prstGeom prst="rect">
            <a:avLst/>
          </a:prstGeom>
          <a:noFill/>
          <a:extLst>
            <a:ext uri="{909E8E84-426E-40DD-AFC4-6F175D3DCCD1}">
              <a14:hiddenFill xmlns:a14="http://schemas.microsoft.com/office/drawing/2010/main">
                <a:solidFill>
                  <a:srgbClr val="FFFFFF"/>
                </a:solidFill>
              </a14:hiddenFill>
            </a:ext>
          </a:extLst>
        </p:spPr>
      </p:pic>
      <p:sp>
        <p:nvSpPr>
          <p:cNvPr id="4" name="Označba mesta vsebine 2">
            <a:extLst>
              <a:ext uri="{FF2B5EF4-FFF2-40B4-BE49-F238E27FC236}">
                <a16:creationId xmlns:a16="http://schemas.microsoft.com/office/drawing/2014/main" id="{4382999E-0211-EDAE-C3BD-B013CF02D1F1}"/>
              </a:ext>
            </a:extLst>
          </p:cNvPr>
          <p:cNvSpPr txBox="1">
            <a:spLocks/>
          </p:cNvSpPr>
          <p:nvPr/>
        </p:nvSpPr>
        <p:spPr>
          <a:xfrm>
            <a:off x="6120087" y="6214394"/>
            <a:ext cx="4424088" cy="643605"/>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600">
                <a:hlinkClick r:id="rId6"/>
              </a:rPr>
              <a:t>GitHub - NIB-SI/</a:t>
            </a:r>
            <a:r>
              <a:rPr lang="en-GB" sz="1600" err="1">
                <a:hlinkClick r:id="rId6"/>
              </a:rPr>
              <a:t>pISA</a:t>
            </a:r>
            <a:r>
              <a:rPr lang="en-GB" sz="1600">
                <a:hlinkClick r:id="rId6"/>
              </a:rPr>
              <a:t>-tree: </a:t>
            </a:r>
            <a:r>
              <a:rPr lang="en-GB" sz="1600" err="1">
                <a:hlinkClick r:id="rId6"/>
              </a:rPr>
              <a:t>pISA</a:t>
            </a:r>
            <a:r>
              <a:rPr lang="en-GB" sz="1600">
                <a:hlinkClick r:id="rId6"/>
              </a:rPr>
              <a:t>-tree: Standard project directory tree ( ISA framework compliant )</a:t>
            </a:r>
            <a:endParaRPr lang="en-US" sz="1600"/>
          </a:p>
        </p:txBody>
      </p:sp>
    </p:spTree>
    <p:extLst>
      <p:ext uri="{BB962C8B-B14F-4D97-AF65-F5344CB8AC3E}">
        <p14:creationId xmlns:p14="http://schemas.microsoft.com/office/powerpoint/2010/main" val="3141865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99503E3-8AAB-52EB-C9C7-A56809E8671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125D47A-03B5-5F48-4631-5DA8C20FDD6E}"/>
              </a:ext>
            </a:extLst>
          </p:cNvPr>
          <p:cNvSpPr txBox="1">
            <a:spLocks noGrp="1"/>
          </p:cNvSpPr>
          <p:nvPr>
            <p:ph type="title"/>
          </p:nvPr>
        </p:nvSpPr>
        <p:spPr>
          <a:xfrm>
            <a:off x="838203" y="1150169"/>
            <a:ext cx="10515600" cy="817418"/>
          </a:xfrm>
        </p:spPr>
        <p:txBody>
          <a:bodyPr>
            <a:normAutofit fontScale="90000"/>
          </a:bodyPr>
          <a:lstStyle/>
          <a:p>
            <a:r>
              <a:rPr lang="pl-PL" sz="4000" b="1">
                <a:solidFill>
                  <a:srgbClr val="ED7D31"/>
                </a:solidFill>
                <a:latin typeface="Calibri"/>
              </a:rPr>
              <a:t>Sistemi za upravljanje podatkov v sistemski biologiji</a:t>
            </a:r>
            <a:endParaRPr lang="sl-SI" sz="4000" b="1">
              <a:solidFill>
                <a:srgbClr val="ED7D31"/>
              </a:solidFill>
              <a:latin typeface="Calibri"/>
              <a:ea typeface="Calibri"/>
              <a:cs typeface="Calibri"/>
            </a:endParaRPr>
          </a:p>
        </p:txBody>
      </p:sp>
      <p:pic>
        <p:nvPicPr>
          <p:cNvPr id="5122" name="Picture 2">
            <a:extLst>
              <a:ext uri="{FF2B5EF4-FFF2-40B4-BE49-F238E27FC236}">
                <a16:creationId xmlns:a16="http://schemas.microsoft.com/office/drawing/2014/main" id="{5474CA6E-2298-DF8A-22D6-19C00B2B7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2197100"/>
            <a:ext cx="9130517" cy="3510731"/>
          </a:xfrm>
          <a:prstGeom prst="rect">
            <a:avLst/>
          </a:prstGeom>
          <a:noFill/>
          <a:extLst>
            <a:ext uri="{909E8E84-426E-40DD-AFC4-6F175D3DCCD1}">
              <a14:hiddenFill xmlns:a14="http://schemas.microsoft.com/office/drawing/2010/main">
                <a:solidFill>
                  <a:srgbClr val="FFFFFF"/>
                </a:solidFill>
              </a14:hiddenFill>
            </a:ext>
          </a:extLst>
        </p:spPr>
      </p:pic>
      <p:sp>
        <p:nvSpPr>
          <p:cNvPr id="7" name="Označba mesta vsebine 2">
            <a:extLst>
              <a:ext uri="{FF2B5EF4-FFF2-40B4-BE49-F238E27FC236}">
                <a16:creationId xmlns:a16="http://schemas.microsoft.com/office/drawing/2014/main" id="{8F7C1FC4-559A-ECEB-0884-CE038E588B06}"/>
              </a:ext>
            </a:extLst>
          </p:cNvPr>
          <p:cNvSpPr txBox="1">
            <a:spLocks/>
          </p:cNvSpPr>
          <p:nvPr/>
        </p:nvSpPr>
        <p:spPr>
          <a:xfrm>
            <a:off x="1581149" y="6214394"/>
            <a:ext cx="4538937" cy="476350"/>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600">
                <a:hlinkClick r:id="rId4"/>
              </a:rPr>
              <a:t>Research Object Crate (RO-Crate)</a:t>
            </a:r>
            <a:endParaRPr lang="en-US" sz="1600"/>
          </a:p>
        </p:txBody>
      </p:sp>
    </p:spTree>
    <p:extLst>
      <p:ext uri="{BB962C8B-B14F-4D97-AF65-F5344CB8AC3E}">
        <p14:creationId xmlns:p14="http://schemas.microsoft.com/office/powerpoint/2010/main" val="368436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D0C573-05BF-4ED0-62FB-E243854D449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7CB0529-4DF0-3189-DC9D-3CFD70ECA64C}"/>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Tipi metapodatkov v sistemski biologiji</a:t>
            </a:r>
            <a:endParaRPr lang="sl-SI" sz="4000" b="1">
              <a:solidFill>
                <a:srgbClr val="ED7D31"/>
              </a:solidFill>
              <a:latin typeface="Calibri"/>
              <a:ea typeface="Calibri"/>
              <a:cs typeface="Calibri"/>
            </a:endParaRPr>
          </a:p>
        </p:txBody>
      </p:sp>
      <p:sp>
        <p:nvSpPr>
          <p:cNvPr id="7" name="Označba mesta vsebine 2">
            <a:extLst>
              <a:ext uri="{FF2B5EF4-FFF2-40B4-BE49-F238E27FC236}">
                <a16:creationId xmlns:a16="http://schemas.microsoft.com/office/drawing/2014/main" id="{9BC7361E-0790-901D-1EE7-DC30016DDCDD}"/>
              </a:ext>
            </a:extLst>
          </p:cNvPr>
          <p:cNvSpPr txBox="1">
            <a:spLocks/>
          </p:cNvSpPr>
          <p:nvPr/>
        </p:nvSpPr>
        <p:spPr>
          <a:xfrm>
            <a:off x="7721889" y="6254036"/>
            <a:ext cx="3988331" cy="817418"/>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US" sz="1600">
                <a:hlinkClick r:id="rId3"/>
              </a:rPr>
              <a:t>GitHub - NIB-SI/</a:t>
            </a:r>
            <a:r>
              <a:rPr lang="en-US" sz="1600" err="1">
                <a:hlinkClick r:id="rId3"/>
              </a:rPr>
              <a:t>pISA</a:t>
            </a:r>
            <a:r>
              <a:rPr lang="en-US" sz="1600">
                <a:hlinkClick r:id="rId3"/>
              </a:rPr>
              <a:t>-tree-assay-types: Collection of </a:t>
            </a:r>
            <a:r>
              <a:rPr lang="en-US" sz="1600" err="1">
                <a:hlinkClick r:id="rId3"/>
              </a:rPr>
              <a:t>pISA</a:t>
            </a:r>
            <a:r>
              <a:rPr lang="en-US" sz="1600">
                <a:hlinkClick r:id="rId3"/>
              </a:rPr>
              <a:t>-tree assay types.</a:t>
            </a:r>
            <a:endParaRPr lang="en-US" sz="1600"/>
          </a:p>
        </p:txBody>
      </p:sp>
      <p:graphicFrame>
        <p:nvGraphicFramePr>
          <p:cNvPr id="9" name="Object 8">
            <a:extLst>
              <a:ext uri="{FF2B5EF4-FFF2-40B4-BE49-F238E27FC236}">
                <a16:creationId xmlns:a16="http://schemas.microsoft.com/office/drawing/2014/main" id="{D51CAA6D-0E3B-919C-8CC1-F75AD8376E26}"/>
              </a:ext>
            </a:extLst>
          </p:cNvPr>
          <p:cNvGraphicFramePr>
            <a:graphicFrameLocks noChangeAspect="1"/>
          </p:cNvGraphicFramePr>
          <p:nvPr>
            <p:extLst>
              <p:ext uri="{D42A27DB-BD31-4B8C-83A1-F6EECF244321}">
                <p14:modId xmlns:p14="http://schemas.microsoft.com/office/powerpoint/2010/main" val="857368908"/>
              </p:ext>
            </p:extLst>
          </p:nvPr>
        </p:nvGraphicFramePr>
        <p:xfrm>
          <a:off x="980094" y="1829935"/>
          <a:ext cx="6531614" cy="5008401"/>
        </p:xfrm>
        <a:graphic>
          <a:graphicData uri="http://schemas.openxmlformats.org/presentationml/2006/ole">
            <mc:AlternateContent xmlns:mc="http://schemas.openxmlformats.org/markup-compatibility/2006">
              <mc:Choice xmlns:v="urn:schemas-microsoft-com:vml" Requires="v">
                <p:oleObj name="Worksheet" r:id="rId4" imgW="9677323" imgH="7420111" progId="Excel.Sheet.12">
                  <p:embed/>
                </p:oleObj>
              </mc:Choice>
              <mc:Fallback>
                <p:oleObj name="Worksheet" r:id="rId4" imgW="9677323" imgH="7420111" progId="Excel.Sheet.12">
                  <p:embed/>
                  <p:pic>
                    <p:nvPicPr>
                      <p:cNvPr id="9" name="Object 8">
                        <a:extLst>
                          <a:ext uri="{FF2B5EF4-FFF2-40B4-BE49-F238E27FC236}">
                            <a16:creationId xmlns:a16="http://schemas.microsoft.com/office/drawing/2014/main" id="{D51CAA6D-0E3B-919C-8CC1-F75AD8376E26}"/>
                          </a:ext>
                        </a:extLst>
                      </p:cNvPr>
                      <p:cNvPicPr/>
                      <p:nvPr/>
                    </p:nvPicPr>
                    <p:blipFill>
                      <a:blip r:embed="rId5"/>
                      <a:stretch>
                        <a:fillRect/>
                      </a:stretch>
                    </p:blipFill>
                    <p:spPr>
                      <a:xfrm>
                        <a:off x="980094" y="1829935"/>
                        <a:ext cx="6531614" cy="500840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8FF83EC-8D09-AEA6-7E12-DC4C92DC8776}"/>
              </a:ext>
            </a:extLst>
          </p:cNvPr>
          <p:cNvSpPr txBox="1"/>
          <p:nvPr/>
        </p:nvSpPr>
        <p:spPr>
          <a:xfrm>
            <a:off x="8347587" y="3017966"/>
            <a:ext cx="1936955" cy="923330"/>
          </a:xfrm>
          <a:prstGeom prst="rect">
            <a:avLst/>
          </a:prstGeom>
          <a:noFill/>
        </p:spPr>
        <p:txBody>
          <a:bodyPr wrap="square" rtlCol="0">
            <a:spAutoFit/>
          </a:bodyPr>
          <a:lstStyle/>
          <a:p>
            <a:r>
              <a:rPr lang="en-GB" b="1" err="1">
                <a:solidFill>
                  <a:schemeClr val="accent2"/>
                </a:solidFill>
              </a:rPr>
              <a:t>minimaln</a:t>
            </a:r>
            <a:r>
              <a:rPr lang="sl-SI" b="1">
                <a:solidFill>
                  <a:schemeClr val="accent2"/>
                </a:solidFill>
              </a:rPr>
              <a:t>e</a:t>
            </a:r>
            <a:r>
              <a:rPr lang="en-GB" b="1">
                <a:solidFill>
                  <a:schemeClr val="accent2"/>
                </a:solidFill>
              </a:rPr>
              <a:t> </a:t>
            </a:r>
            <a:r>
              <a:rPr lang="en-GB" b="1" err="1">
                <a:solidFill>
                  <a:schemeClr val="accent2"/>
                </a:solidFill>
              </a:rPr>
              <a:t>informacij</a:t>
            </a:r>
            <a:r>
              <a:rPr lang="sl-SI" b="1">
                <a:solidFill>
                  <a:schemeClr val="accent2"/>
                </a:solidFill>
              </a:rPr>
              <a:t>e</a:t>
            </a:r>
            <a:br>
              <a:rPr lang="sl-SI" b="1">
                <a:solidFill>
                  <a:schemeClr val="accent2"/>
                </a:solidFill>
              </a:rPr>
            </a:br>
            <a:r>
              <a:rPr lang="sl-SI" b="1">
                <a:solidFill>
                  <a:schemeClr val="accent2"/>
                </a:solidFill>
              </a:rPr>
              <a:t>o meritvi/testu</a:t>
            </a:r>
            <a:endParaRPr lang="en-GB">
              <a:solidFill>
                <a:schemeClr val="accent2"/>
              </a:solidFill>
            </a:endParaRPr>
          </a:p>
        </p:txBody>
      </p:sp>
    </p:spTree>
    <p:extLst>
      <p:ext uri="{BB962C8B-B14F-4D97-AF65-F5344CB8AC3E}">
        <p14:creationId xmlns:p14="http://schemas.microsoft.com/office/powerpoint/2010/main" val="3504588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442D2E1-3575-AF7F-CDC0-C3373277C78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90571D8-21C8-E9F0-2274-6801FA9F9331}"/>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Tipi metapodatkov v sistemski biologiji</a:t>
            </a:r>
            <a:endParaRPr lang="sl-SI" sz="4000" b="1">
              <a:solidFill>
                <a:srgbClr val="ED7D31"/>
              </a:solidFill>
              <a:latin typeface="Calibri"/>
              <a:ea typeface="Calibri"/>
              <a:cs typeface="Calibri"/>
            </a:endParaRPr>
          </a:p>
        </p:txBody>
      </p:sp>
      <p:sp>
        <p:nvSpPr>
          <p:cNvPr id="8" name="TextBox 7">
            <a:extLst>
              <a:ext uri="{FF2B5EF4-FFF2-40B4-BE49-F238E27FC236}">
                <a16:creationId xmlns:a16="http://schemas.microsoft.com/office/drawing/2014/main" id="{9A43DC9B-31A3-F4E5-BB15-481A5992DFBB}"/>
              </a:ext>
            </a:extLst>
          </p:cNvPr>
          <p:cNvSpPr txBox="1"/>
          <p:nvPr/>
        </p:nvSpPr>
        <p:spPr>
          <a:xfrm>
            <a:off x="10862187" y="2967335"/>
            <a:ext cx="1329813" cy="923330"/>
          </a:xfrm>
          <a:prstGeom prst="rect">
            <a:avLst/>
          </a:prstGeom>
          <a:noFill/>
        </p:spPr>
        <p:txBody>
          <a:bodyPr wrap="square" rtlCol="0">
            <a:spAutoFit/>
          </a:bodyPr>
          <a:lstStyle/>
          <a:p>
            <a:r>
              <a:rPr lang="en-GB" b="1" err="1">
                <a:solidFill>
                  <a:schemeClr val="accent2"/>
                </a:solidFill>
              </a:rPr>
              <a:t>minimaln</a:t>
            </a:r>
            <a:r>
              <a:rPr lang="sl-SI" b="1">
                <a:solidFill>
                  <a:schemeClr val="accent2"/>
                </a:solidFill>
              </a:rPr>
              <a:t>e</a:t>
            </a:r>
            <a:r>
              <a:rPr lang="en-GB" b="1">
                <a:solidFill>
                  <a:schemeClr val="accent2"/>
                </a:solidFill>
              </a:rPr>
              <a:t> </a:t>
            </a:r>
            <a:r>
              <a:rPr lang="en-GB" b="1" err="1">
                <a:solidFill>
                  <a:schemeClr val="accent2"/>
                </a:solidFill>
              </a:rPr>
              <a:t>informacij</a:t>
            </a:r>
            <a:r>
              <a:rPr lang="sl-SI" b="1">
                <a:solidFill>
                  <a:schemeClr val="accent2"/>
                </a:solidFill>
              </a:rPr>
              <a:t>e</a:t>
            </a:r>
            <a:br>
              <a:rPr lang="sl-SI" b="1">
                <a:solidFill>
                  <a:schemeClr val="accent2"/>
                </a:solidFill>
              </a:rPr>
            </a:br>
            <a:r>
              <a:rPr lang="sl-SI" b="1">
                <a:solidFill>
                  <a:schemeClr val="accent2"/>
                </a:solidFill>
              </a:rPr>
              <a:t>o vzorcu</a:t>
            </a:r>
            <a:endParaRPr lang="en-GB">
              <a:solidFill>
                <a:schemeClr val="accent2"/>
              </a:solidFill>
            </a:endParaRPr>
          </a:p>
        </p:txBody>
      </p:sp>
      <p:graphicFrame>
        <p:nvGraphicFramePr>
          <p:cNvPr id="9" name="Object 8">
            <a:extLst>
              <a:ext uri="{FF2B5EF4-FFF2-40B4-BE49-F238E27FC236}">
                <a16:creationId xmlns:a16="http://schemas.microsoft.com/office/drawing/2014/main" id="{AE5CFA21-8469-10A4-4F24-7D5988380300}"/>
              </a:ext>
            </a:extLst>
          </p:cNvPr>
          <p:cNvGraphicFramePr>
            <a:graphicFrameLocks noChangeAspect="1"/>
          </p:cNvGraphicFramePr>
          <p:nvPr>
            <p:extLst>
              <p:ext uri="{D42A27DB-BD31-4B8C-83A1-F6EECF244321}">
                <p14:modId xmlns:p14="http://schemas.microsoft.com/office/powerpoint/2010/main" val="3569537644"/>
              </p:ext>
            </p:extLst>
          </p:nvPr>
        </p:nvGraphicFramePr>
        <p:xfrm>
          <a:off x="1003582" y="1967587"/>
          <a:ext cx="9758363" cy="4607897"/>
        </p:xfrm>
        <a:graphic>
          <a:graphicData uri="http://schemas.openxmlformats.org/presentationml/2006/ole">
            <mc:AlternateContent xmlns:mc="http://schemas.openxmlformats.org/markup-compatibility/2006">
              <mc:Choice xmlns:v="urn:schemas-microsoft-com:vml" Requires="v">
                <p:oleObj name="Worksheet" r:id="rId3" imgW="11820420" imgH="5581616" progId="Excel.Sheet.12">
                  <p:embed/>
                </p:oleObj>
              </mc:Choice>
              <mc:Fallback>
                <p:oleObj name="Worksheet" r:id="rId3" imgW="11820420" imgH="5581616" progId="Excel.Sheet.12">
                  <p:embed/>
                  <p:pic>
                    <p:nvPicPr>
                      <p:cNvPr id="9" name="Object 8">
                        <a:extLst>
                          <a:ext uri="{FF2B5EF4-FFF2-40B4-BE49-F238E27FC236}">
                            <a16:creationId xmlns:a16="http://schemas.microsoft.com/office/drawing/2014/main" id="{AE5CFA21-8469-10A4-4F24-7D5988380300}"/>
                          </a:ext>
                        </a:extLst>
                      </p:cNvPr>
                      <p:cNvPicPr/>
                      <p:nvPr/>
                    </p:nvPicPr>
                    <p:blipFill>
                      <a:blip r:embed="rId4"/>
                      <a:stretch>
                        <a:fillRect/>
                      </a:stretch>
                    </p:blipFill>
                    <p:spPr>
                      <a:xfrm>
                        <a:off x="1003582" y="1967587"/>
                        <a:ext cx="9758363" cy="4607897"/>
                      </a:xfrm>
                      <a:prstGeom prst="rect">
                        <a:avLst/>
                      </a:prstGeom>
                    </p:spPr>
                  </p:pic>
                </p:oleObj>
              </mc:Fallback>
            </mc:AlternateContent>
          </a:graphicData>
        </a:graphic>
      </p:graphicFrame>
    </p:spTree>
    <p:extLst>
      <p:ext uri="{BB962C8B-B14F-4D97-AF65-F5344CB8AC3E}">
        <p14:creationId xmlns:p14="http://schemas.microsoft.com/office/powerpoint/2010/main" val="1053577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E8059D8-B29B-F103-4EB5-24213A66CDD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F4AC3A6-51E2-0433-157F-CB16E9E7767B}"/>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Tipi metapodatkov v sistemski biologiji</a:t>
            </a:r>
            <a:endParaRPr lang="sl-SI" sz="4000" b="1">
              <a:solidFill>
                <a:srgbClr val="ED7D31"/>
              </a:solidFill>
              <a:latin typeface="Calibri"/>
              <a:ea typeface="Calibri"/>
              <a:cs typeface="Calibri"/>
            </a:endParaRPr>
          </a:p>
        </p:txBody>
      </p:sp>
      <p:sp>
        <p:nvSpPr>
          <p:cNvPr id="6" name="TextBox 5">
            <a:extLst>
              <a:ext uri="{FF2B5EF4-FFF2-40B4-BE49-F238E27FC236}">
                <a16:creationId xmlns:a16="http://schemas.microsoft.com/office/drawing/2014/main" id="{9372CAF5-04BB-7908-AF1C-8E0E5C367EC9}"/>
              </a:ext>
            </a:extLst>
          </p:cNvPr>
          <p:cNvSpPr txBox="1"/>
          <p:nvPr/>
        </p:nvSpPr>
        <p:spPr>
          <a:xfrm>
            <a:off x="8239638" y="2967335"/>
            <a:ext cx="1936955" cy="923330"/>
          </a:xfrm>
          <a:prstGeom prst="rect">
            <a:avLst/>
          </a:prstGeom>
          <a:noFill/>
        </p:spPr>
        <p:txBody>
          <a:bodyPr wrap="square" rtlCol="0">
            <a:spAutoFit/>
          </a:bodyPr>
          <a:lstStyle/>
          <a:p>
            <a:r>
              <a:rPr lang="sl-SI" b="1" err="1">
                <a:solidFill>
                  <a:schemeClr val="accent2"/>
                </a:solidFill>
              </a:rPr>
              <a:t>t.i</a:t>
            </a:r>
            <a:r>
              <a:rPr lang="sl-SI" b="1">
                <a:solidFill>
                  <a:schemeClr val="accent2"/>
                </a:solidFill>
              </a:rPr>
              <a:t>. </a:t>
            </a:r>
            <a:br>
              <a:rPr lang="sl-SI" b="1">
                <a:solidFill>
                  <a:schemeClr val="accent2"/>
                </a:solidFill>
              </a:rPr>
            </a:br>
            <a:r>
              <a:rPr lang="sl-SI" b="1" i="1" err="1">
                <a:solidFill>
                  <a:schemeClr val="accent2"/>
                </a:solidFill>
              </a:rPr>
              <a:t>README</a:t>
            </a:r>
            <a:r>
              <a:rPr lang="sl-SI" b="1">
                <a:solidFill>
                  <a:schemeClr val="accent2"/>
                </a:solidFill>
              </a:rPr>
              <a:t> </a:t>
            </a:r>
            <a:br>
              <a:rPr lang="sl-SI" b="1">
                <a:solidFill>
                  <a:schemeClr val="accent2"/>
                </a:solidFill>
              </a:rPr>
            </a:br>
            <a:r>
              <a:rPr lang="sl-SI" b="1">
                <a:solidFill>
                  <a:schemeClr val="accent2"/>
                </a:solidFill>
              </a:rPr>
              <a:t>datoteke</a:t>
            </a:r>
            <a:endParaRPr lang="en-GB">
              <a:solidFill>
                <a:schemeClr val="accent2"/>
              </a:solidFill>
            </a:endParaRPr>
          </a:p>
        </p:txBody>
      </p:sp>
      <p:pic>
        <p:nvPicPr>
          <p:cNvPr id="7" name="Picture 6">
            <a:extLst>
              <a:ext uri="{FF2B5EF4-FFF2-40B4-BE49-F238E27FC236}">
                <a16:creationId xmlns:a16="http://schemas.microsoft.com/office/drawing/2014/main" id="{39D9B0D5-E38B-2632-BF10-4FD71EB481EC}"/>
              </a:ext>
            </a:extLst>
          </p:cNvPr>
          <p:cNvPicPr>
            <a:picLocks noChangeAspect="1"/>
          </p:cNvPicPr>
          <p:nvPr/>
        </p:nvPicPr>
        <p:blipFill>
          <a:blip r:embed="rId3"/>
          <a:stretch>
            <a:fillRect/>
          </a:stretch>
        </p:blipFill>
        <p:spPr>
          <a:xfrm>
            <a:off x="957038" y="1809136"/>
            <a:ext cx="5812351" cy="5048864"/>
          </a:xfrm>
          <a:prstGeom prst="rect">
            <a:avLst/>
          </a:prstGeom>
        </p:spPr>
      </p:pic>
    </p:spTree>
    <p:extLst>
      <p:ext uri="{BB962C8B-B14F-4D97-AF65-F5344CB8AC3E}">
        <p14:creationId xmlns:p14="http://schemas.microsoft.com/office/powerpoint/2010/main" val="3470202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0B9E19-9F5E-A05F-C0D6-F525BDC283F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B6E8FC5-44FD-295F-DEAF-7415B35D7C49}"/>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Opis projekta</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BA551FC5-5260-BCE7-D1E8-566EEEE10BB1}"/>
              </a:ext>
            </a:extLst>
          </p:cNvPr>
          <p:cNvSpPr txBox="1">
            <a:spLocks noGrp="1"/>
          </p:cNvSpPr>
          <p:nvPr>
            <p:ph idx="1"/>
          </p:nvPr>
        </p:nvSpPr>
        <p:spPr>
          <a:xfrm>
            <a:off x="838203" y="1987486"/>
            <a:ext cx="10515600" cy="4429217"/>
          </a:xfrm>
        </p:spPr>
        <p:txBody>
          <a:bodyPr>
            <a:noAutofit/>
          </a:bodyPr>
          <a:lstStyle/>
          <a:p>
            <a:r>
              <a:rPr lang="sl-SI" sz="2400">
                <a:cs typeface="Calibri"/>
              </a:rPr>
              <a:t>Podatke, ki jih bomo pokazali na delavnici, so del projekta SUSPHIRE financiranega iz EU sheme </a:t>
            </a:r>
            <a:r>
              <a:rPr lang="sl-SI" sz="2400" err="1">
                <a:solidFill>
                  <a:schemeClr val="tx1"/>
                </a:solidFill>
                <a:cs typeface="Calibri"/>
                <a:hlinkClick r:id="rId3"/>
              </a:rPr>
              <a:t>ERACoBiotech</a:t>
            </a:r>
            <a:endParaRPr lang="sl-SI" sz="2400">
              <a:solidFill>
                <a:schemeClr val="tx1"/>
              </a:solidFill>
              <a:cs typeface="Calibri"/>
            </a:endParaRPr>
          </a:p>
          <a:p>
            <a:endParaRPr lang="sl-SI" sz="2400">
              <a:solidFill>
                <a:schemeClr val="tx1"/>
              </a:solidFill>
              <a:cs typeface="Calibri"/>
            </a:endParaRPr>
          </a:p>
          <a:p>
            <a:r>
              <a:rPr lang="sl-SI" sz="2400">
                <a:cs typeface="Calibri"/>
              </a:rPr>
              <a:t>Projektni konzorcij:</a:t>
            </a:r>
          </a:p>
          <a:p>
            <a:pPr marL="914400" lvl="1" indent="-457200">
              <a:buFont typeface="+mj-lt"/>
              <a:buAutoNum type="arabicParenR"/>
            </a:pPr>
            <a:r>
              <a:rPr lang="sl-SI"/>
              <a:t>CSIC </a:t>
            </a:r>
            <a:r>
              <a:rPr lang="es-ES"/>
              <a:t>IBMCP, </a:t>
            </a:r>
            <a:r>
              <a:rPr lang="sl-SI"/>
              <a:t>Španija (koordinator)</a:t>
            </a:r>
          </a:p>
          <a:p>
            <a:pPr marL="914400" lvl="1" indent="-457200">
              <a:buFont typeface="+mj-lt"/>
              <a:buAutoNum type="arabicParenR"/>
            </a:pPr>
            <a:r>
              <a:rPr lang="en-GB"/>
              <a:t>The Earlham Institute (EI), </a:t>
            </a:r>
            <a:r>
              <a:rPr lang="sl-SI"/>
              <a:t>Združeno kraljestvo</a:t>
            </a:r>
          </a:p>
          <a:p>
            <a:pPr marL="914400" lvl="1" indent="-457200">
              <a:buFont typeface="+mj-lt"/>
              <a:buAutoNum type="arabicParenR"/>
            </a:pPr>
            <a:r>
              <a:rPr lang="sl-SI" err="1"/>
              <a:t>Technische</a:t>
            </a:r>
            <a:r>
              <a:rPr lang="sl-SI"/>
              <a:t> </a:t>
            </a:r>
            <a:r>
              <a:rPr lang="sl-SI" err="1"/>
              <a:t>Universität</a:t>
            </a:r>
            <a:r>
              <a:rPr lang="sl-SI"/>
              <a:t> Darmstadt (TUDA), Nemčija</a:t>
            </a:r>
          </a:p>
          <a:p>
            <a:pPr marL="914400" lvl="1" indent="-457200">
              <a:buFont typeface="+mj-lt"/>
              <a:buAutoNum type="arabicParenR"/>
            </a:pPr>
            <a:r>
              <a:rPr lang="sl-SI"/>
              <a:t>Nacionalni inštitut za biologijo </a:t>
            </a:r>
            <a:r>
              <a:rPr lang="en-GB"/>
              <a:t>(NIB)</a:t>
            </a:r>
            <a:r>
              <a:rPr lang="sl-SI"/>
              <a:t>, Slovenija</a:t>
            </a:r>
          </a:p>
          <a:p>
            <a:pPr marL="914400" lvl="1" indent="-457200">
              <a:buFont typeface="+mj-lt"/>
              <a:buAutoNum type="arabicParenR"/>
            </a:pPr>
            <a:r>
              <a:rPr lang="en-GB" err="1"/>
              <a:t>Ecologia</a:t>
            </a:r>
            <a:r>
              <a:rPr lang="en-GB"/>
              <a:t> y </a:t>
            </a:r>
            <a:r>
              <a:rPr lang="en-GB" err="1"/>
              <a:t>Proteción</a:t>
            </a:r>
            <a:r>
              <a:rPr lang="en-GB"/>
              <a:t> Agrícola (EPA), </a:t>
            </a:r>
            <a:r>
              <a:rPr lang="sl-SI"/>
              <a:t>Španija (podjetje, SME)</a:t>
            </a:r>
          </a:p>
          <a:p>
            <a:r>
              <a:rPr lang="sl-SI" sz="2400"/>
              <a:t>Trajanje projekta: </a:t>
            </a:r>
            <a:r>
              <a:rPr lang="en-GB" sz="2400"/>
              <a:t>2018 – 2021</a:t>
            </a:r>
            <a:endParaRPr lang="sl-SI" sz="2400"/>
          </a:p>
          <a:p>
            <a:r>
              <a:rPr lang="sl-SI" sz="2400"/>
              <a:t>Celokupna vrednost financiranja</a:t>
            </a:r>
            <a:r>
              <a:rPr lang="en-GB" sz="2400"/>
              <a:t>: 1.6 €M</a:t>
            </a:r>
            <a:endParaRPr lang="sl-SI" sz="2400"/>
          </a:p>
        </p:txBody>
      </p:sp>
      <p:pic>
        <p:nvPicPr>
          <p:cNvPr id="6" name="Picture 5">
            <a:extLst>
              <a:ext uri="{FF2B5EF4-FFF2-40B4-BE49-F238E27FC236}">
                <a16:creationId xmlns:a16="http://schemas.microsoft.com/office/drawing/2014/main" id="{C36A0157-103B-1179-97AD-D14EB19C12CC}"/>
              </a:ext>
            </a:extLst>
          </p:cNvPr>
          <p:cNvPicPr>
            <a:picLocks noChangeAspect="1"/>
          </p:cNvPicPr>
          <p:nvPr/>
        </p:nvPicPr>
        <p:blipFill>
          <a:blip r:embed="rId4"/>
          <a:stretch>
            <a:fillRect/>
          </a:stretch>
        </p:blipFill>
        <p:spPr>
          <a:xfrm>
            <a:off x="7903992" y="2532575"/>
            <a:ext cx="3541626" cy="2550356"/>
          </a:xfrm>
          <a:prstGeom prst="rect">
            <a:avLst/>
          </a:prstGeom>
        </p:spPr>
      </p:pic>
      <p:pic>
        <p:nvPicPr>
          <p:cNvPr id="7" name="Picture 2">
            <a:extLst>
              <a:ext uri="{FF2B5EF4-FFF2-40B4-BE49-F238E27FC236}">
                <a16:creationId xmlns:a16="http://schemas.microsoft.com/office/drawing/2014/main" id="{0120226D-9476-8996-36CB-AD29FFE724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2974"/>
          <a:stretch>
            <a:fillRect/>
          </a:stretch>
        </p:blipFill>
        <p:spPr bwMode="auto">
          <a:xfrm>
            <a:off x="10003330" y="1186672"/>
            <a:ext cx="1802521" cy="581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6B42882-AA47-25C3-FDFC-EC1463215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009" y="118199"/>
            <a:ext cx="2216818" cy="178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41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54B4CCE-DFA8-DDEF-9DFC-A872A1CEB7B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31D99A6-FCCB-BDDE-33CD-00D7AEB5E6BB}"/>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Opis projekta – delovni sklopi</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AB8A17E4-D98A-CBC1-C952-81C0048FE3F6}"/>
              </a:ext>
            </a:extLst>
          </p:cNvPr>
          <p:cNvSpPr txBox="1">
            <a:spLocks noGrp="1"/>
          </p:cNvSpPr>
          <p:nvPr>
            <p:ph idx="1"/>
          </p:nvPr>
        </p:nvSpPr>
        <p:spPr>
          <a:xfrm>
            <a:off x="838203" y="1987486"/>
            <a:ext cx="10515600" cy="2902927"/>
          </a:xfrm>
        </p:spPr>
        <p:txBody>
          <a:bodyPr>
            <a:normAutofit/>
          </a:bodyPr>
          <a:lstStyle/>
          <a:p>
            <a:pPr marL="0" indent="0">
              <a:lnSpc>
                <a:spcPct val="107000"/>
              </a:lnSpc>
              <a:spcAft>
                <a:spcPts val="800"/>
              </a:spcAft>
              <a:buNone/>
            </a:pPr>
            <a:r>
              <a:rPr lang="sl-SI" sz="1600" b="1">
                <a:cs typeface="Calibri"/>
              </a:rPr>
              <a:t>DS1 – Orodja sintezne biologije za rastline in glive</a:t>
            </a:r>
          </a:p>
          <a:p>
            <a:pPr marL="0" indent="0">
              <a:lnSpc>
                <a:spcPct val="107000"/>
              </a:lnSpc>
              <a:spcAft>
                <a:spcPts val="800"/>
              </a:spcAft>
              <a:buNone/>
            </a:pPr>
            <a:r>
              <a:rPr lang="sl-SI" sz="1600" b="1">
                <a:cs typeface="Calibri"/>
              </a:rPr>
              <a:t>DS2 – Feromoni metuljev (</a:t>
            </a:r>
            <a:r>
              <a:rPr lang="sl-SI" sz="1600" b="1" err="1">
                <a:cs typeface="Calibri"/>
              </a:rPr>
              <a:t>Lepidoptera</a:t>
            </a:r>
            <a:r>
              <a:rPr lang="sl-SI" sz="1600" b="1">
                <a:cs typeface="Calibri"/>
              </a:rPr>
              <a:t>)</a:t>
            </a:r>
          </a:p>
          <a:p>
            <a:pPr marL="0" indent="0">
              <a:lnSpc>
                <a:spcPct val="107000"/>
              </a:lnSpc>
              <a:spcAft>
                <a:spcPts val="800"/>
              </a:spcAft>
              <a:buNone/>
            </a:pPr>
            <a:r>
              <a:rPr lang="sl-SI" sz="1600" b="1">
                <a:cs typeface="Calibri"/>
              </a:rPr>
              <a:t>DS3 – Feromoni mokarjev (</a:t>
            </a:r>
            <a:r>
              <a:rPr lang="sl-SI" sz="1600" b="1" err="1">
                <a:cs typeface="Calibri"/>
              </a:rPr>
              <a:t>Coccoidea</a:t>
            </a:r>
            <a:r>
              <a:rPr lang="sl-SI" sz="1600" b="1">
                <a:cs typeface="Calibri"/>
              </a:rPr>
              <a:t>)</a:t>
            </a:r>
          </a:p>
          <a:p>
            <a:pPr marL="0" indent="0">
              <a:lnSpc>
                <a:spcPct val="107000"/>
              </a:lnSpc>
              <a:spcAft>
                <a:spcPts val="800"/>
              </a:spcAft>
              <a:buNone/>
            </a:pPr>
            <a:r>
              <a:rPr lang="sl-SI" sz="1600">
                <a:cs typeface="Calibri"/>
              </a:rPr>
              <a:t>DS4 – Etika, razširjanje in ozaveščanje</a:t>
            </a:r>
          </a:p>
          <a:p>
            <a:pPr marL="0" indent="0">
              <a:lnSpc>
                <a:spcPct val="107000"/>
              </a:lnSpc>
              <a:spcAft>
                <a:spcPts val="800"/>
              </a:spcAft>
              <a:buNone/>
            </a:pPr>
            <a:r>
              <a:rPr lang="sl-SI" sz="1600">
                <a:cs typeface="Calibri"/>
              </a:rPr>
              <a:t>DS5 – Upravljanje projekta</a:t>
            </a:r>
          </a:p>
          <a:p>
            <a:pPr marL="0" indent="0">
              <a:lnSpc>
                <a:spcPct val="107000"/>
              </a:lnSpc>
              <a:spcAft>
                <a:spcPts val="800"/>
              </a:spcAft>
              <a:buNone/>
            </a:pPr>
            <a:endParaRPr lang="sl-SI" sz="1600">
              <a:cs typeface="Calibri"/>
            </a:endParaRPr>
          </a:p>
          <a:p>
            <a:pPr marL="0" indent="0">
              <a:lnSpc>
                <a:spcPct val="107000"/>
              </a:lnSpc>
              <a:spcAft>
                <a:spcPts val="800"/>
              </a:spcAft>
              <a:buNone/>
            </a:pPr>
            <a:endParaRPr lang="sl-SI" sz="1600">
              <a:cs typeface="Calibri"/>
            </a:endParaRPr>
          </a:p>
        </p:txBody>
      </p:sp>
      <p:pic>
        <p:nvPicPr>
          <p:cNvPr id="1026" name="Picture 2">
            <a:extLst>
              <a:ext uri="{FF2B5EF4-FFF2-40B4-BE49-F238E27FC236}">
                <a16:creationId xmlns:a16="http://schemas.microsoft.com/office/drawing/2014/main" id="{DF376204-94E4-BDF4-FAA5-B70814ED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009" y="118199"/>
            <a:ext cx="2216818" cy="1787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6BA77D-EB93-B543-DDC9-0539EF7649C6}"/>
              </a:ext>
            </a:extLst>
          </p:cNvPr>
          <p:cNvPicPr>
            <a:picLocks noChangeAspect="1"/>
          </p:cNvPicPr>
          <p:nvPr/>
        </p:nvPicPr>
        <p:blipFill>
          <a:blip r:embed="rId4"/>
          <a:stretch>
            <a:fillRect/>
          </a:stretch>
        </p:blipFill>
        <p:spPr>
          <a:xfrm>
            <a:off x="5354635" y="2603499"/>
            <a:ext cx="5999162" cy="3289541"/>
          </a:xfrm>
          <a:prstGeom prst="rect">
            <a:avLst/>
          </a:prstGeom>
        </p:spPr>
      </p:pic>
    </p:spTree>
    <p:extLst>
      <p:ext uri="{BB962C8B-B14F-4D97-AF65-F5344CB8AC3E}">
        <p14:creationId xmlns:p14="http://schemas.microsoft.com/office/powerpoint/2010/main" val="2033620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2140A9-E542-61F0-4307-82A2DBA4FA9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606BC62-2950-0FE8-D1C6-A1ACA5B58CB8}"/>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Opis projekta</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A9B00379-8EFF-333C-EC9C-513014BA9CC7}"/>
              </a:ext>
            </a:extLst>
          </p:cNvPr>
          <p:cNvSpPr txBox="1">
            <a:spLocks noGrp="1"/>
          </p:cNvSpPr>
          <p:nvPr>
            <p:ph idx="1"/>
          </p:nvPr>
        </p:nvSpPr>
        <p:spPr>
          <a:xfrm>
            <a:off x="1893408" y="2121578"/>
            <a:ext cx="5257797" cy="978350"/>
          </a:xfrm>
        </p:spPr>
        <p:txBody>
          <a:bodyPr/>
          <a:lstStyle/>
          <a:p>
            <a:pPr marL="0" indent="0">
              <a:lnSpc>
                <a:spcPct val="107000"/>
              </a:lnSpc>
              <a:spcAft>
                <a:spcPts val="800"/>
              </a:spcAft>
              <a:buNone/>
            </a:pPr>
            <a:r>
              <a:rPr lang="sl-SI" sz="1600">
                <a:cs typeface="Calibri"/>
              </a:rPr>
              <a:t>DS2 – Feromoni metuljev (</a:t>
            </a:r>
            <a:r>
              <a:rPr lang="sl-SI" sz="1600" err="1">
                <a:cs typeface="Calibri"/>
              </a:rPr>
              <a:t>Lepidoptera</a:t>
            </a:r>
            <a:r>
              <a:rPr lang="sl-SI" sz="1600">
                <a:cs typeface="Calibri"/>
              </a:rPr>
              <a:t>)</a:t>
            </a:r>
          </a:p>
        </p:txBody>
      </p:sp>
      <p:pic>
        <p:nvPicPr>
          <p:cNvPr id="1026" name="Picture 2">
            <a:extLst>
              <a:ext uri="{FF2B5EF4-FFF2-40B4-BE49-F238E27FC236}">
                <a16:creationId xmlns:a16="http://schemas.microsoft.com/office/drawing/2014/main" id="{91C84D5A-FFB4-F9FE-E95F-B69FC9CFC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009" y="118199"/>
            <a:ext cx="2216818" cy="17876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7D3579-7D38-7DE6-1288-A01EDD16E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408" y="2937834"/>
            <a:ext cx="3525001" cy="3525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F9EC00-308F-56FE-CF60-DA4AA5E039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006" t="45681"/>
          <a:stretch>
            <a:fillRect/>
          </a:stretch>
        </p:blipFill>
        <p:spPr bwMode="auto">
          <a:xfrm>
            <a:off x="2985213" y="2717049"/>
            <a:ext cx="2740899" cy="2889250"/>
          </a:xfrm>
          <a:prstGeom prst="rect">
            <a:avLst/>
          </a:prstGeom>
          <a:noFill/>
          <a:extLst>
            <a:ext uri="{909E8E84-426E-40DD-AFC4-6F175D3DCCD1}">
              <a14:hiddenFill xmlns:a14="http://schemas.microsoft.com/office/drawing/2010/main">
                <a:solidFill>
                  <a:srgbClr val="FFFFFF"/>
                </a:solidFill>
              </a14:hiddenFill>
            </a:ext>
          </a:extLst>
        </p:spPr>
      </p:pic>
      <p:sp>
        <p:nvSpPr>
          <p:cNvPr id="4" name="Označba mesta vsebine 2">
            <a:extLst>
              <a:ext uri="{FF2B5EF4-FFF2-40B4-BE49-F238E27FC236}">
                <a16:creationId xmlns:a16="http://schemas.microsoft.com/office/drawing/2014/main" id="{028BCA38-E1C2-3810-8684-CF8B3E53B7A9}"/>
              </a:ext>
            </a:extLst>
          </p:cNvPr>
          <p:cNvSpPr txBox="1">
            <a:spLocks/>
          </p:cNvSpPr>
          <p:nvPr/>
        </p:nvSpPr>
        <p:spPr>
          <a:xfrm>
            <a:off x="6680203" y="2100874"/>
            <a:ext cx="5257797" cy="978350"/>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600">
                <a:cs typeface="Calibri"/>
              </a:rPr>
              <a:t>DS</a:t>
            </a:r>
            <a:r>
              <a:rPr lang="sl-SI" sz="1600">
                <a:cs typeface="Calibri"/>
              </a:rPr>
              <a:t>3</a:t>
            </a:r>
            <a:r>
              <a:rPr lang="en-GB" sz="1600">
                <a:cs typeface="Calibri"/>
              </a:rPr>
              <a:t> – </a:t>
            </a:r>
            <a:r>
              <a:rPr lang="sl-SI" sz="1600">
                <a:cs typeface="Calibri"/>
              </a:rPr>
              <a:t>Feromoni mokarjev (</a:t>
            </a:r>
            <a:r>
              <a:rPr lang="sl-SI" sz="1600" err="1">
                <a:cs typeface="Calibri"/>
              </a:rPr>
              <a:t>Coccoidea</a:t>
            </a:r>
            <a:r>
              <a:rPr lang="sl-SI" sz="1600">
                <a:cs typeface="Calibri"/>
              </a:rPr>
              <a:t>)</a:t>
            </a:r>
          </a:p>
          <a:p>
            <a:pPr marL="0" indent="0">
              <a:lnSpc>
                <a:spcPct val="107000"/>
              </a:lnSpc>
              <a:spcAft>
                <a:spcPts val="800"/>
              </a:spcAft>
              <a:buFont typeface="Arial" pitchFamily="34"/>
              <a:buNone/>
            </a:pPr>
            <a:endParaRPr lang="en-GB" sz="1600">
              <a:cs typeface="Calibri"/>
            </a:endParaRPr>
          </a:p>
        </p:txBody>
      </p:sp>
      <p:pic>
        <p:nvPicPr>
          <p:cNvPr id="5" name="Picture 2" descr="Rezultat iskanja slik za insect pheromones">
            <a:extLst>
              <a:ext uri="{FF2B5EF4-FFF2-40B4-BE49-F238E27FC236}">
                <a16:creationId xmlns:a16="http://schemas.microsoft.com/office/drawing/2014/main" id="{CA819993-5E54-831F-3C61-DD1EFA9D1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590" y="2393782"/>
            <a:ext cx="32496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9C2E7D42-7505-C157-F626-EC8EB7D694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429" t="3130" r="14799" b="48436"/>
          <a:stretch>
            <a:fillRect/>
          </a:stretch>
        </p:blipFill>
        <p:spPr bwMode="auto">
          <a:xfrm>
            <a:off x="1585395" y="3550500"/>
            <a:ext cx="1258887" cy="1288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Oval 8">
            <a:extLst>
              <a:ext uri="{FF2B5EF4-FFF2-40B4-BE49-F238E27FC236}">
                <a16:creationId xmlns:a16="http://schemas.microsoft.com/office/drawing/2014/main" id="{AE7124CE-BF0B-0D20-97A2-EA68D3DBB4D5}"/>
              </a:ext>
            </a:extLst>
          </p:cNvPr>
          <p:cNvSpPr/>
          <p:nvPr/>
        </p:nvSpPr>
        <p:spPr>
          <a:xfrm>
            <a:off x="3267075" y="4016365"/>
            <a:ext cx="354174" cy="357054"/>
          </a:xfrm>
          <a:prstGeom prst="ellipse">
            <a:avLst/>
          </a:prstGeom>
          <a:solidFill>
            <a:srgbClr val="F7A8AD"/>
          </a:solidFill>
        </p:spPr>
        <p:txBody>
          <a:bodyPr wrap="square" rtlCol="0">
            <a:spAutoFit/>
          </a:bodyPr>
          <a:lstStyle/>
          <a:p>
            <a:r>
              <a:rPr lang="sl-SI" sz="1050">
                <a:solidFill>
                  <a:schemeClr val="tx1"/>
                </a:solidFill>
              </a:rPr>
              <a:t>?</a:t>
            </a:r>
            <a:endParaRPr lang="en-GB" sz="1050">
              <a:solidFill>
                <a:schemeClr val="tx1"/>
              </a:solidFill>
            </a:endParaRPr>
          </a:p>
        </p:txBody>
      </p:sp>
      <p:sp>
        <p:nvSpPr>
          <p:cNvPr id="10" name="Oval 9">
            <a:extLst>
              <a:ext uri="{FF2B5EF4-FFF2-40B4-BE49-F238E27FC236}">
                <a16:creationId xmlns:a16="http://schemas.microsoft.com/office/drawing/2014/main" id="{1CDCB7C4-74A9-1523-E7ED-93896EF0EFF6}"/>
              </a:ext>
            </a:extLst>
          </p:cNvPr>
          <p:cNvSpPr/>
          <p:nvPr/>
        </p:nvSpPr>
        <p:spPr>
          <a:xfrm>
            <a:off x="4657725" y="4602854"/>
            <a:ext cx="354174" cy="357054"/>
          </a:xfrm>
          <a:prstGeom prst="ellipse">
            <a:avLst/>
          </a:prstGeom>
          <a:solidFill>
            <a:srgbClr val="ABAAD4"/>
          </a:solidFill>
        </p:spPr>
        <p:txBody>
          <a:bodyPr wrap="square" rtlCol="0">
            <a:spAutoFit/>
          </a:bodyPr>
          <a:lstStyle/>
          <a:p>
            <a:r>
              <a:rPr lang="sl-SI" sz="1050">
                <a:solidFill>
                  <a:schemeClr val="tx1"/>
                </a:solidFill>
              </a:rPr>
              <a:t>?</a:t>
            </a:r>
            <a:endParaRPr lang="en-GB" sz="1050">
              <a:solidFill>
                <a:schemeClr val="tx1"/>
              </a:solidFill>
            </a:endParaRPr>
          </a:p>
        </p:txBody>
      </p:sp>
      <p:sp>
        <p:nvSpPr>
          <p:cNvPr id="12" name="TextBox 11">
            <a:extLst>
              <a:ext uri="{FF2B5EF4-FFF2-40B4-BE49-F238E27FC236}">
                <a16:creationId xmlns:a16="http://schemas.microsoft.com/office/drawing/2014/main" id="{FBAFECAA-1EA4-C8E8-6A43-0C13D4061B4E}"/>
              </a:ext>
            </a:extLst>
          </p:cNvPr>
          <p:cNvSpPr txBox="1"/>
          <p:nvPr/>
        </p:nvSpPr>
        <p:spPr>
          <a:xfrm>
            <a:off x="2799627" y="5768574"/>
            <a:ext cx="2212272" cy="276999"/>
          </a:xfrm>
          <a:prstGeom prst="rect">
            <a:avLst/>
          </a:prstGeom>
          <a:noFill/>
        </p:spPr>
        <p:txBody>
          <a:bodyPr wrap="none" rtlCol="0">
            <a:spAutoFit/>
          </a:bodyPr>
          <a:lstStyle/>
          <a:p>
            <a:r>
              <a:rPr lang="sl-SI" sz="1200">
                <a:solidFill>
                  <a:schemeClr val="bg1"/>
                </a:solidFill>
              </a:rPr>
              <a:t>--večja produkcija feromonov --&gt;</a:t>
            </a:r>
            <a:endParaRPr lang="en-GB" sz="1200">
              <a:solidFill>
                <a:schemeClr val="bg1"/>
              </a:solidFill>
            </a:endParaRPr>
          </a:p>
        </p:txBody>
      </p:sp>
      <p:pic>
        <p:nvPicPr>
          <p:cNvPr id="13" name="Imagen 5">
            <a:extLst>
              <a:ext uri="{FF2B5EF4-FFF2-40B4-BE49-F238E27FC236}">
                <a16:creationId xmlns:a16="http://schemas.microsoft.com/office/drawing/2014/main" id="{7837E379-9FD0-B3E3-D48C-564D84FBD1CC}"/>
              </a:ext>
            </a:extLst>
          </p:cNvPr>
          <p:cNvPicPr>
            <a:picLocks noChangeAspect="1"/>
          </p:cNvPicPr>
          <p:nvPr/>
        </p:nvPicPr>
        <p:blipFill>
          <a:blip r:embed="rId8"/>
          <a:stretch>
            <a:fillRect/>
          </a:stretch>
        </p:blipFill>
        <p:spPr>
          <a:xfrm>
            <a:off x="542159" y="4980851"/>
            <a:ext cx="2353440" cy="1877149"/>
          </a:xfrm>
          <a:prstGeom prst="rect">
            <a:avLst/>
          </a:prstGeom>
        </p:spPr>
      </p:pic>
    </p:spTree>
    <p:extLst>
      <p:ext uri="{BB962C8B-B14F-4D97-AF65-F5344CB8AC3E}">
        <p14:creationId xmlns:p14="http://schemas.microsoft.com/office/powerpoint/2010/main" val="1757424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0A0883-3CA2-5604-B3F2-3BB091E6660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2D4CD77-94E2-5799-DDDC-786AD01B3045}"/>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Opis ravnanja z raziskovalnimi podatki ob prijavi</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DADA2240-6505-F57C-0913-C3DF84AAD339}"/>
              </a:ext>
            </a:extLst>
          </p:cNvPr>
          <p:cNvSpPr txBox="1">
            <a:spLocks noGrp="1"/>
          </p:cNvSpPr>
          <p:nvPr>
            <p:ph idx="1"/>
          </p:nvPr>
        </p:nvSpPr>
        <p:spPr>
          <a:xfrm>
            <a:off x="838197" y="1884120"/>
            <a:ext cx="9744983" cy="4635950"/>
          </a:xfrm>
        </p:spPr>
        <p:txBody>
          <a:bodyPr>
            <a:noAutofit/>
          </a:bodyPr>
          <a:lstStyle/>
          <a:p>
            <a:pPr marL="0" indent="0">
              <a:lnSpc>
                <a:spcPct val="100000"/>
              </a:lnSpc>
              <a:spcAft>
                <a:spcPts val="800"/>
              </a:spcAft>
              <a:buNone/>
            </a:pPr>
            <a:r>
              <a:rPr lang="sl-SI" sz="1400" b="1">
                <a:cs typeface="Calibri"/>
              </a:rPr>
              <a:t>GLAVNI POUDARKI BESEDILA V PROJEKTNI PRIJAVI:</a:t>
            </a:r>
          </a:p>
          <a:p>
            <a:pPr marL="342900" indent="-342900">
              <a:lnSpc>
                <a:spcPct val="100000"/>
              </a:lnSpc>
              <a:spcAft>
                <a:spcPts val="800"/>
              </a:spcAft>
              <a:buFont typeface="+mj-lt"/>
              <a:buAutoNum type="arabicPeriod"/>
            </a:pPr>
            <a:r>
              <a:rPr lang="sl-SI" sz="1400">
                <a:cs typeface="Calibri"/>
              </a:rPr>
              <a:t>Odgovorne osebe:</a:t>
            </a:r>
          </a:p>
          <a:p>
            <a:pPr marL="800100" lvl="1" indent="-342900">
              <a:lnSpc>
                <a:spcPct val="100000"/>
              </a:lnSpc>
              <a:spcAft>
                <a:spcPts val="800"/>
              </a:spcAft>
              <a:buFont typeface="+mj-lt"/>
              <a:buAutoNum type="alphaLcParenR"/>
            </a:pPr>
            <a:r>
              <a:rPr lang="sl-SI" sz="1200" err="1">
                <a:cs typeface="Calibri"/>
              </a:rPr>
              <a:t>DMP</a:t>
            </a:r>
            <a:r>
              <a:rPr lang="sl-SI" sz="1200">
                <a:cs typeface="Calibri"/>
              </a:rPr>
              <a:t> </a:t>
            </a:r>
            <a:r>
              <a:rPr lang="sl-SI" sz="1200" err="1">
                <a:cs typeface="Calibri"/>
              </a:rPr>
              <a:t>responsible</a:t>
            </a:r>
            <a:r>
              <a:rPr lang="sl-SI" sz="1200">
                <a:cs typeface="Calibri"/>
              </a:rPr>
              <a:t> person (Marko Petek, NIB) – je v funkciji podatkovnega svetovalca za projekt</a:t>
            </a:r>
          </a:p>
          <a:p>
            <a:pPr marL="800100" lvl="1" indent="-342900">
              <a:lnSpc>
                <a:spcPct val="100000"/>
              </a:lnSpc>
              <a:spcAft>
                <a:spcPts val="800"/>
              </a:spcAft>
              <a:buFont typeface="+mj-lt"/>
              <a:buAutoNum type="alphaLcParenR"/>
            </a:pPr>
            <a:r>
              <a:rPr lang="sl-SI" sz="1200" err="1">
                <a:cs typeface="Calibri"/>
              </a:rPr>
              <a:t>PALs</a:t>
            </a:r>
            <a:r>
              <a:rPr lang="sl-SI" sz="1200">
                <a:cs typeface="Calibri"/>
              </a:rPr>
              <a:t> (</a:t>
            </a:r>
            <a:r>
              <a:rPr lang="sl-SI" sz="1200" err="1">
                <a:cs typeface="Calibri"/>
              </a:rPr>
              <a:t>project</a:t>
            </a:r>
            <a:r>
              <a:rPr lang="sl-SI" sz="1200">
                <a:cs typeface="Calibri"/>
              </a:rPr>
              <a:t> </a:t>
            </a:r>
            <a:r>
              <a:rPr lang="sl-SI" sz="1200" err="1">
                <a:cs typeface="Calibri"/>
              </a:rPr>
              <a:t>and</a:t>
            </a:r>
            <a:r>
              <a:rPr lang="sl-SI" sz="1200">
                <a:cs typeface="Calibri"/>
              </a:rPr>
              <a:t> area </a:t>
            </a:r>
            <a:r>
              <a:rPr lang="sl-SI" sz="1200" err="1">
                <a:cs typeface="Calibri"/>
              </a:rPr>
              <a:t>liaisons</a:t>
            </a:r>
            <a:r>
              <a:rPr lang="sl-SI" sz="1200">
                <a:cs typeface="Calibri"/>
              </a:rPr>
              <a:t>) – ena oseba pri vsakem </a:t>
            </a:r>
            <a:r>
              <a:rPr lang="sl-SI" sz="1200" err="1">
                <a:cs typeface="Calibri"/>
              </a:rPr>
              <a:t>konzorcijskem</a:t>
            </a:r>
            <a:r>
              <a:rPr lang="sl-SI" sz="1200">
                <a:cs typeface="Calibri"/>
              </a:rPr>
              <a:t> partnerju, so v funkciji podatkovnega skrbnika </a:t>
            </a:r>
          </a:p>
          <a:p>
            <a:pPr marL="342900" indent="-342900">
              <a:lnSpc>
                <a:spcPct val="100000"/>
              </a:lnSpc>
              <a:spcAft>
                <a:spcPts val="800"/>
              </a:spcAft>
              <a:buFont typeface="+mj-lt"/>
              <a:buAutoNum type="arabicPeriod"/>
            </a:pPr>
            <a:r>
              <a:rPr lang="sl-SI" sz="1400">
                <a:cs typeface="Calibri"/>
              </a:rPr>
              <a:t>Pri vsakem </a:t>
            </a:r>
            <a:r>
              <a:rPr lang="sl-SI" sz="1400" err="1">
                <a:cs typeface="Calibri"/>
              </a:rPr>
              <a:t>konzorcijskem</a:t>
            </a:r>
            <a:r>
              <a:rPr lang="sl-SI" sz="1400">
                <a:cs typeface="Calibri"/>
              </a:rPr>
              <a:t> partnerji je 10 dni/leto namensko za upravljanje s podatki, NIB 3 mesece/leto</a:t>
            </a:r>
          </a:p>
          <a:p>
            <a:pPr marL="342900" indent="-342900">
              <a:lnSpc>
                <a:spcPct val="100000"/>
              </a:lnSpc>
              <a:spcAft>
                <a:spcPts val="800"/>
              </a:spcAft>
              <a:buFont typeface="+mj-lt"/>
              <a:buAutoNum type="arabicPeriod"/>
            </a:pPr>
            <a:r>
              <a:rPr lang="sl-SI" sz="1400">
                <a:cs typeface="Calibri"/>
              </a:rPr>
              <a:t>Vsako leto se organizirata 2 sestanka podatkovnih skrbnikov (1 v živo, 1 preko spleta)</a:t>
            </a:r>
          </a:p>
          <a:p>
            <a:pPr marL="342900" indent="-342900">
              <a:lnSpc>
                <a:spcPct val="100000"/>
              </a:lnSpc>
              <a:spcAft>
                <a:spcPts val="800"/>
              </a:spcAft>
              <a:buFont typeface="+mj-lt"/>
              <a:buAutoNum type="arabicPeriod"/>
            </a:pPr>
            <a:r>
              <a:rPr lang="sl-SI" sz="1400">
                <a:cs typeface="Calibri"/>
              </a:rPr>
              <a:t>Priložena je tabela s podatkovnimi sklopi, ki jih bomo generirali tekom projekta (glej naslednjo prosojnico)</a:t>
            </a:r>
          </a:p>
          <a:p>
            <a:pPr marL="342900" indent="-342900">
              <a:lnSpc>
                <a:spcPct val="100000"/>
              </a:lnSpc>
              <a:spcAft>
                <a:spcPts val="800"/>
              </a:spcAft>
              <a:buFont typeface="+mj-lt"/>
              <a:buAutoNum type="arabicPeriod"/>
            </a:pPr>
            <a:r>
              <a:rPr lang="sl-SI" sz="1400">
                <a:cs typeface="Calibri"/>
              </a:rPr>
              <a:t>Predvideli smo, da bomo celokupno generirali do 2 TB podatkov</a:t>
            </a:r>
          </a:p>
          <a:p>
            <a:pPr marL="342900" indent="-342900">
              <a:lnSpc>
                <a:spcPct val="100000"/>
              </a:lnSpc>
              <a:spcAft>
                <a:spcPts val="800"/>
              </a:spcAft>
              <a:buFont typeface="+mj-lt"/>
              <a:buAutoNum type="arabicPeriod"/>
            </a:pPr>
            <a:r>
              <a:rPr lang="sl-SI" sz="1400">
                <a:cs typeface="Calibri"/>
              </a:rPr>
              <a:t>Eksperimentalni podatki bodo shranjeni v ISA strukturi; uporabljali bomo </a:t>
            </a:r>
            <a:r>
              <a:rPr lang="sl-SI" sz="1400" err="1">
                <a:cs typeface="Calibri"/>
              </a:rPr>
              <a:t>pISA-tree</a:t>
            </a:r>
            <a:r>
              <a:rPr lang="sl-SI" sz="1400">
                <a:cs typeface="Calibri"/>
              </a:rPr>
              <a:t> sistem za lokalno shranjevanje podatkov</a:t>
            </a:r>
          </a:p>
          <a:p>
            <a:pPr marL="342900" indent="-342900">
              <a:lnSpc>
                <a:spcPct val="100000"/>
              </a:lnSpc>
              <a:spcAft>
                <a:spcPts val="800"/>
              </a:spcAft>
              <a:buFont typeface="+mj-lt"/>
              <a:buAutoNum type="arabicPeriod"/>
            </a:pPr>
            <a:r>
              <a:rPr lang="sl-SI" sz="1400">
                <a:cs typeface="Calibri"/>
              </a:rPr>
              <a:t>Za dolgotrajno hranjenje podatkov smo izbrali splošni podatkovni </a:t>
            </a:r>
            <a:r>
              <a:rPr lang="sl-SI" sz="1400" err="1">
                <a:cs typeface="Calibri"/>
              </a:rPr>
              <a:t>repozitorij</a:t>
            </a:r>
            <a:r>
              <a:rPr lang="sl-SI" sz="1400">
                <a:cs typeface="Calibri"/>
              </a:rPr>
              <a:t> </a:t>
            </a:r>
            <a:r>
              <a:rPr lang="sl-SI" sz="1400" err="1">
                <a:cs typeface="Calibri"/>
              </a:rPr>
              <a:t>FAIRDOMHub</a:t>
            </a:r>
            <a:r>
              <a:rPr lang="sl-SI" sz="1400">
                <a:cs typeface="Calibri"/>
              </a:rPr>
              <a:t> v kombinaciji z področno-specifičnimi </a:t>
            </a:r>
            <a:r>
              <a:rPr lang="sl-SI" sz="1400" err="1">
                <a:cs typeface="Calibri"/>
              </a:rPr>
              <a:t>repozitoriji</a:t>
            </a:r>
            <a:r>
              <a:rPr lang="sl-SI" sz="1400">
                <a:cs typeface="Calibri"/>
              </a:rPr>
              <a:t> </a:t>
            </a:r>
            <a:r>
              <a:rPr lang="sl-SI" sz="1400" err="1">
                <a:cs typeface="Calibri"/>
              </a:rPr>
              <a:t>e.g</a:t>
            </a:r>
            <a:r>
              <a:rPr lang="sl-SI" sz="1400">
                <a:cs typeface="Calibri"/>
              </a:rPr>
              <a:t>. </a:t>
            </a:r>
            <a:r>
              <a:rPr lang="sl-SI" sz="1400" err="1">
                <a:cs typeface="Calibri"/>
              </a:rPr>
              <a:t>GEO</a:t>
            </a:r>
            <a:r>
              <a:rPr lang="sl-SI" sz="1400">
                <a:cs typeface="Calibri"/>
              </a:rPr>
              <a:t>, </a:t>
            </a:r>
            <a:r>
              <a:rPr lang="sl-SI" sz="1400" err="1">
                <a:cs typeface="Calibri"/>
              </a:rPr>
              <a:t>SRA</a:t>
            </a:r>
            <a:endParaRPr lang="sl-SI" sz="1400">
              <a:cs typeface="Calibri"/>
            </a:endParaRPr>
          </a:p>
          <a:p>
            <a:pPr marL="342900" indent="-342900">
              <a:lnSpc>
                <a:spcPct val="100000"/>
              </a:lnSpc>
              <a:spcAft>
                <a:spcPts val="800"/>
              </a:spcAft>
              <a:buFont typeface="+mj-lt"/>
              <a:buAutoNum type="arabicPeriod"/>
            </a:pPr>
            <a:r>
              <a:rPr lang="sl-SI" sz="1400">
                <a:cs typeface="Calibri"/>
              </a:rPr>
              <a:t>Podatke bodo na </a:t>
            </a:r>
            <a:r>
              <a:rPr lang="sl-SI" sz="1400" err="1">
                <a:cs typeface="Calibri"/>
              </a:rPr>
              <a:t>repozitorijih</a:t>
            </a:r>
            <a:r>
              <a:rPr lang="sl-SI" sz="1400">
                <a:cs typeface="Calibri"/>
              </a:rPr>
              <a:t> javno objavili podatkovni skrbniki po tem ko o tem odloči konzorcij</a:t>
            </a:r>
          </a:p>
        </p:txBody>
      </p:sp>
    </p:spTree>
    <p:extLst>
      <p:ext uri="{BB962C8B-B14F-4D97-AF65-F5344CB8AC3E}">
        <p14:creationId xmlns:p14="http://schemas.microsoft.com/office/powerpoint/2010/main" val="2549181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9305925-381F-15EF-014B-0254FFC27FD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13B1D2D-545B-8165-FAFC-6ADA5030D379}"/>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Opis ravnanja z raziskovalnimi podatki ob prijavi</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570DA2EA-A2C4-F2BD-54DF-275F4842A837}"/>
              </a:ext>
            </a:extLst>
          </p:cNvPr>
          <p:cNvSpPr txBox="1">
            <a:spLocks noGrp="1"/>
          </p:cNvSpPr>
          <p:nvPr>
            <p:ph idx="1"/>
          </p:nvPr>
        </p:nvSpPr>
        <p:spPr>
          <a:xfrm>
            <a:off x="838203" y="1987486"/>
            <a:ext cx="3517897" cy="2800413"/>
          </a:xfrm>
        </p:spPr>
        <p:txBody>
          <a:bodyPr>
            <a:normAutofit fontScale="92500" lnSpcReduction="10000"/>
          </a:bodyPr>
          <a:lstStyle/>
          <a:p>
            <a:pPr marL="0" indent="0">
              <a:lnSpc>
                <a:spcPct val="107000"/>
              </a:lnSpc>
              <a:spcAft>
                <a:spcPts val="800"/>
              </a:spcAft>
              <a:buNone/>
            </a:pPr>
            <a:r>
              <a:rPr lang="sl-SI" sz="2000">
                <a:cs typeface="Calibri"/>
              </a:rPr>
              <a:t>Kakšne tipe podatkov bomo generirali in kdo?</a:t>
            </a:r>
          </a:p>
          <a:p>
            <a:pPr marL="0" indent="0">
              <a:lnSpc>
                <a:spcPct val="107000"/>
              </a:lnSpc>
              <a:spcAft>
                <a:spcPts val="800"/>
              </a:spcAft>
              <a:buNone/>
            </a:pPr>
            <a:r>
              <a:rPr lang="sl-SI" sz="2000">
                <a:cs typeface="Calibri"/>
              </a:rPr>
              <a:t>Formati</a:t>
            </a:r>
          </a:p>
          <a:p>
            <a:pPr marL="0" indent="0">
              <a:lnSpc>
                <a:spcPct val="107000"/>
              </a:lnSpc>
              <a:spcAft>
                <a:spcPts val="800"/>
              </a:spcAft>
              <a:buNone/>
            </a:pPr>
            <a:r>
              <a:rPr lang="sl-SI" sz="2000">
                <a:cs typeface="Calibri"/>
              </a:rPr>
              <a:t>Standardi</a:t>
            </a:r>
          </a:p>
          <a:p>
            <a:pPr marL="0" indent="0">
              <a:lnSpc>
                <a:spcPct val="107000"/>
              </a:lnSpc>
              <a:spcAft>
                <a:spcPts val="800"/>
              </a:spcAft>
              <a:buNone/>
            </a:pPr>
            <a:r>
              <a:rPr lang="sl-SI" sz="2000">
                <a:cs typeface="Calibri"/>
              </a:rPr>
              <a:t>Ontologije</a:t>
            </a:r>
          </a:p>
          <a:p>
            <a:pPr marL="0" indent="0">
              <a:lnSpc>
                <a:spcPct val="107000"/>
              </a:lnSpc>
              <a:spcAft>
                <a:spcPts val="800"/>
              </a:spcAft>
              <a:buNone/>
            </a:pPr>
            <a:r>
              <a:rPr lang="sl-SI" sz="2000">
                <a:cs typeface="Calibri"/>
              </a:rPr>
              <a:t>Shranjevanje in objava podatkov</a:t>
            </a:r>
          </a:p>
          <a:p>
            <a:pPr marL="0" indent="0">
              <a:lnSpc>
                <a:spcPct val="107000"/>
              </a:lnSpc>
              <a:spcAft>
                <a:spcPts val="800"/>
              </a:spcAft>
              <a:buNone/>
            </a:pPr>
            <a:endParaRPr lang="sl-SI" sz="2000">
              <a:cs typeface="Calibri"/>
            </a:endParaRPr>
          </a:p>
        </p:txBody>
      </p:sp>
      <p:pic>
        <p:nvPicPr>
          <p:cNvPr id="5" name="Picture 4">
            <a:extLst>
              <a:ext uri="{FF2B5EF4-FFF2-40B4-BE49-F238E27FC236}">
                <a16:creationId xmlns:a16="http://schemas.microsoft.com/office/drawing/2014/main" id="{303A1386-449B-1460-3A37-F9E4EE7A5A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0238" y="2183842"/>
            <a:ext cx="7937555" cy="444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72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7238623-5385-625B-1117-8868CA90A69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9EA9B12-8112-385A-18AF-CE36334142AE}"/>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Predstavitev delavnice</a:t>
            </a:r>
            <a:endParaRPr lang="en-US"/>
          </a:p>
        </p:txBody>
      </p:sp>
      <p:sp>
        <p:nvSpPr>
          <p:cNvPr id="3" name="Označba mesta vsebine 2">
            <a:extLst>
              <a:ext uri="{FF2B5EF4-FFF2-40B4-BE49-F238E27FC236}">
                <a16:creationId xmlns:a16="http://schemas.microsoft.com/office/drawing/2014/main" id="{31E0896D-2755-FB33-4A7D-33F9AE35D27C}"/>
              </a:ext>
            </a:extLst>
          </p:cNvPr>
          <p:cNvSpPr txBox="1">
            <a:spLocks noGrp="1"/>
          </p:cNvSpPr>
          <p:nvPr>
            <p:ph idx="1"/>
          </p:nvPr>
        </p:nvSpPr>
        <p:spPr>
          <a:xfrm>
            <a:off x="838203" y="1987486"/>
            <a:ext cx="10515600" cy="4451413"/>
          </a:xfrm>
        </p:spPr>
        <p:txBody>
          <a:bodyPr>
            <a:normAutofit fontScale="92500" lnSpcReduction="20000"/>
          </a:bodyPr>
          <a:lstStyle/>
          <a:p>
            <a:pPr marL="342900" indent="-342900">
              <a:buFont typeface="+mj-lt"/>
              <a:buAutoNum type="arabicPeriod"/>
            </a:pPr>
            <a:r>
              <a:rPr lang="pl-PL" sz="1800" dirty="0">
                <a:solidFill>
                  <a:srgbClr val="00B0F0"/>
                </a:solidFill>
              </a:rPr>
              <a:t>Življenjski krog podatkov – kratka ponovitev</a:t>
            </a:r>
            <a:endParaRPr lang="sl-SI" sz="1800" dirty="0">
              <a:solidFill>
                <a:srgbClr val="00B0F0"/>
              </a:solidFill>
            </a:endParaRPr>
          </a:p>
          <a:p>
            <a:pPr marL="342900" indent="-342900">
              <a:buFont typeface="+mj-lt"/>
              <a:buAutoNum type="arabicPeriod"/>
            </a:pPr>
            <a:r>
              <a:rPr lang="sl-SI" sz="1800" dirty="0">
                <a:solidFill>
                  <a:srgbClr val="00B0F0"/>
                </a:solidFill>
              </a:rPr>
              <a:t>Podatki v sistemski biologiji</a:t>
            </a:r>
          </a:p>
          <a:p>
            <a:pPr marL="342900" indent="-342900">
              <a:buFont typeface="+mj-lt"/>
              <a:buAutoNum type="arabicPeriod"/>
            </a:pPr>
            <a:r>
              <a:rPr lang="sl-SI" sz="1800" dirty="0">
                <a:solidFill>
                  <a:srgbClr val="00B0F0"/>
                </a:solidFill>
              </a:rPr>
              <a:t>Resnična raziskava, ki je že zaključena</a:t>
            </a:r>
          </a:p>
          <a:p>
            <a:pPr marL="800100" lvl="1" indent="-342900">
              <a:buFont typeface="+mj-lt"/>
              <a:buAutoNum type="alphaLcParenR"/>
            </a:pPr>
            <a:r>
              <a:rPr lang="sl-SI" sz="1800" dirty="0">
                <a:solidFill>
                  <a:srgbClr val="00B0F0"/>
                </a:solidFill>
              </a:rPr>
              <a:t>V okviru delavnice bomo „razmislili“, kaj bomo raziskovali, s kakšnimi metodami in inštrumenti ter kakšne podatke in rezultate bomo dobili, in si ogledali pogoje za objavo</a:t>
            </a:r>
            <a:endParaRPr lang="sl-SI" sz="1800" dirty="0">
              <a:solidFill>
                <a:srgbClr val="00B0F0"/>
              </a:solidFill>
              <a:cs typeface="Calibri"/>
            </a:endParaRPr>
          </a:p>
          <a:p>
            <a:pPr marL="800100" lvl="1" indent="-342900">
              <a:buFont typeface="+mj-lt"/>
              <a:buAutoNum type="alphaLcParenR"/>
            </a:pPr>
            <a:r>
              <a:rPr lang="sl-SI" sz="1800" dirty="0">
                <a:solidFill>
                  <a:srgbClr val="00B0F0"/>
                </a:solidFill>
              </a:rPr>
              <a:t>Na podlagi tega bomo v drugem delu pripravili </a:t>
            </a:r>
            <a:r>
              <a:rPr lang="sl-SI" sz="1800" dirty="0" err="1">
                <a:solidFill>
                  <a:srgbClr val="00B0F0"/>
                </a:solidFill>
              </a:rPr>
              <a:t>NRRP</a:t>
            </a:r>
            <a:r>
              <a:rPr lang="sl-SI" sz="1800" dirty="0">
                <a:solidFill>
                  <a:srgbClr val="00B0F0"/>
                </a:solidFill>
              </a:rPr>
              <a:t> v skladu z zahtevami za izdelavo </a:t>
            </a:r>
            <a:r>
              <a:rPr lang="sl-SI" sz="1800" dirty="0" err="1">
                <a:solidFill>
                  <a:srgbClr val="00B0F0"/>
                </a:solidFill>
              </a:rPr>
              <a:t>NRRP</a:t>
            </a:r>
            <a:r>
              <a:rPr lang="sl-SI" sz="1800" dirty="0">
                <a:solidFill>
                  <a:srgbClr val="00B0F0"/>
                </a:solidFill>
              </a:rPr>
              <a:t> v okviru projektov ARIS</a:t>
            </a:r>
            <a:endParaRPr lang="sl-SI" sz="1800" dirty="0">
              <a:solidFill>
                <a:srgbClr val="00B0F0"/>
              </a:solidFill>
              <a:cs typeface="Calibri"/>
            </a:endParaRPr>
          </a:p>
          <a:p>
            <a:pPr marL="342900" indent="-342900">
              <a:buFont typeface="+mj-lt"/>
              <a:buAutoNum type="arabicPeriod"/>
            </a:pPr>
            <a:r>
              <a:rPr lang="sl-SI" sz="1800" dirty="0"/>
              <a:t>Podatki projektov udeležencev</a:t>
            </a:r>
          </a:p>
          <a:p>
            <a:pPr marL="800100" lvl="1" indent="-342900">
              <a:buFont typeface="+mj-lt"/>
              <a:buAutoNum type="alphaLcParenR"/>
            </a:pPr>
            <a:r>
              <a:rPr lang="sl-SI" sz="1800" dirty="0">
                <a:solidFill>
                  <a:srgbClr val="FF9900"/>
                </a:solidFill>
              </a:rPr>
              <a:t>Podatke udeležencev bomo pregledali (3 skupine)</a:t>
            </a:r>
          </a:p>
          <a:p>
            <a:pPr marL="800100" lvl="1" indent="-342900">
              <a:buFont typeface="+mj-lt"/>
              <a:buAutoNum type="alphaLcParenR"/>
            </a:pPr>
            <a:r>
              <a:rPr lang="sl-SI" sz="1800" dirty="0">
                <a:solidFill>
                  <a:srgbClr val="00B050"/>
                </a:solidFill>
              </a:rPr>
              <a:t>po potrebi </a:t>
            </a:r>
            <a:r>
              <a:rPr lang="sl-SI" sz="1800" dirty="0" err="1">
                <a:solidFill>
                  <a:srgbClr val="00B050"/>
                </a:solidFill>
              </a:rPr>
              <a:t>FAIRficirali</a:t>
            </a:r>
            <a:r>
              <a:rPr lang="sl-SI" sz="1800" dirty="0">
                <a:solidFill>
                  <a:srgbClr val="00B050"/>
                </a:solidFill>
              </a:rPr>
              <a:t> </a:t>
            </a:r>
          </a:p>
          <a:p>
            <a:pPr marL="800100" lvl="1" indent="-342900">
              <a:buFont typeface="+mj-lt"/>
              <a:buAutoNum type="alphaLcParenR"/>
            </a:pPr>
            <a:r>
              <a:rPr lang="sl-SI" sz="1800" dirty="0">
                <a:solidFill>
                  <a:srgbClr val="00B050"/>
                </a:solidFill>
              </a:rPr>
              <a:t>in jih pripravili za objavo v </a:t>
            </a:r>
            <a:r>
              <a:rPr lang="sl-SI" sz="1800" dirty="0" err="1">
                <a:solidFill>
                  <a:srgbClr val="00B050"/>
                </a:solidFill>
              </a:rPr>
              <a:t>repozitorijih</a:t>
            </a:r>
            <a:r>
              <a:rPr lang="sl-SI" sz="1800" dirty="0">
                <a:solidFill>
                  <a:srgbClr val="00B050"/>
                </a:solidFill>
              </a:rPr>
              <a:t> -  področno specifičnem, ki ima točno določene zahteve za objavo, ali v splošnem </a:t>
            </a:r>
            <a:r>
              <a:rPr lang="sl-SI" sz="1800" dirty="0" err="1">
                <a:solidFill>
                  <a:srgbClr val="00B050"/>
                </a:solidFill>
              </a:rPr>
              <a:t>repozitoriju</a:t>
            </a:r>
            <a:endParaRPr lang="sl-SI" sz="1800" dirty="0">
              <a:solidFill>
                <a:srgbClr val="00B050"/>
              </a:solidFill>
            </a:endParaRPr>
          </a:p>
          <a:p>
            <a:pPr marL="800100" lvl="1" indent="-342900">
              <a:buFont typeface="+mj-lt"/>
              <a:buAutoNum type="alphaLcParenR"/>
            </a:pPr>
            <a:r>
              <a:rPr lang="sl-SI" sz="1800" dirty="0">
                <a:solidFill>
                  <a:srgbClr val="00B050"/>
                </a:solidFill>
              </a:rPr>
              <a:t>Na podlagi tega bomo pripravili </a:t>
            </a:r>
            <a:r>
              <a:rPr lang="sl-SI" sz="1800" dirty="0" err="1">
                <a:solidFill>
                  <a:srgbClr val="00B050"/>
                </a:solidFill>
              </a:rPr>
              <a:t>NRRP</a:t>
            </a:r>
            <a:r>
              <a:rPr lang="sl-SI" sz="1800" dirty="0">
                <a:solidFill>
                  <a:srgbClr val="00B050"/>
                </a:solidFill>
              </a:rPr>
              <a:t> v skladu z zahtevami za izdelavo </a:t>
            </a:r>
            <a:r>
              <a:rPr lang="sl-SI" sz="1800" dirty="0" err="1">
                <a:solidFill>
                  <a:srgbClr val="00B050"/>
                </a:solidFill>
              </a:rPr>
              <a:t>NRRP</a:t>
            </a:r>
            <a:r>
              <a:rPr lang="sl-SI" sz="1800" dirty="0">
                <a:solidFill>
                  <a:srgbClr val="00B050"/>
                </a:solidFill>
              </a:rPr>
              <a:t> v okviru projektov ARIS</a:t>
            </a:r>
          </a:p>
          <a:p>
            <a:pPr marL="0" indent="0">
              <a:buNone/>
            </a:pPr>
            <a:r>
              <a:rPr lang="sl-SI" sz="1800" dirty="0">
                <a:solidFill>
                  <a:schemeClr val="tx1"/>
                </a:solidFill>
              </a:rPr>
              <a:t>Sledijo </a:t>
            </a:r>
          </a:p>
          <a:p>
            <a:pPr marL="342900" indent="-342900">
              <a:buFont typeface="+mj-lt"/>
              <a:buAutoNum type="arabicPeriod" startAt="5"/>
            </a:pPr>
            <a:r>
              <a:rPr lang="sl-SI" sz="1800" dirty="0">
                <a:solidFill>
                  <a:srgbClr val="ABAAD4"/>
                </a:solidFill>
              </a:rPr>
              <a:t>Predstavitve </a:t>
            </a:r>
            <a:r>
              <a:rPr lang="sl-SI" sz="1800" dirty="0" err="1">
                <a:solidFill>
                  <a:srgbClr val="ABAAD4"/>
                </a:solidFill>
              </a:rPr>
              <a:t>NRRP</a:t>
            </a:r>
            <a:r>
              <a:rPr lang="sl-SI" sz="1800" dirty="0">
                <a:solidFill>
                  <a:srgbClr val="ABAAD4"/>
                </a:solidFill>
              </a:rPr>
              <a:t>-jev</a:t>
            </a:r>
          </a:p>
          <a:p>
            <a:pPr marL="342900" indent="-342900">
              <a:buFont typeface="+mj-lt"/>
              <a:buAutoNum type="arabicPeriod" startAt="5"/>
            </a:pPr>
            <a:r>
              <a:rPr lang="sl-SI" sz="1800" dirty="0">
                <a:solidFill>
                  <a:srgbClr val="00B0F0"/>
                </a:solidFill>
              </a:rPr>
              <a:t>Diskusija</a:t>
            </a:r>
          </a:p>
          <a:p>
            <a:pPr marL="800100" lvl="1" indent="-342900">
              <a:buFont typeface="+mj-lt"/>
              <a:buAutoNum type="alphaLcParenR"/>
            </a:pPr>
            <a:endParaRPr lang="sl-SI" sz="1400" dirty="0"/>
          </a:p>
        </p:txBody>
      </p:sp>
    </p:spTree>
    <p:extLst>
      <p:ext uri="{BB962C8B-B14F-4D97-AF65-F5344CB8AC3E}">
        <p14:creationId xmlns:p14="http://schemas.microsoft.com/office/powerpoint/2010/main" val="1852108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432B225-8714-9E0E-F391-6081D21691A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5246D23-939F-8C19-8447-35FB37D131B4}"/>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1. Ponovna uporaba obstoječih podatkov</a:t>
            </a:r>
            <a:endParaRPr lang="sl-SI" sz="4000" b="1">
              <a:solidFill>
                <a:schemeClr val="accent6"/>
              </a:solidFill>
              <a:latin typeface="Calibri"/>
              <a:ea typeface="Calibri"/>
              <a:cs typeface="Calibri"/>
            </a:endParaRPr>
          </a:p>
        </p:txBody>
      </p:sp>
      <p:sp>
        <p:nvSpPr>
          <p:cNvPr id="3" name="Označba mesta vsebine 2">
            <a:extLst>
              <a:ext uri="{FF2B5EF4-FFF2-40B4-BE49-F238E27FC236}">
                <a16:creationId xmlns:a16="http://schemas.microsoft.com/office/drawing/2014/main" id="{D1BCEEEE-7064-1C4F-1F09-CCF531E05187}"/>
              </a:ext>
            </a:extLst>
          </p:cNvPr>
          <p:cNvSpPr txBox="1">
            <a:spLocks noGrp="1"/>
          </p:cNvSpPr>
          <p:nvPr>
            <p:ph idx="1"/>
          </p:nvPr>
        </p:nvSpPr>
        <p:spPr>
          <a:xfrm>
            <a:off x="838203" y="1987487"/>
            <a:ext cx="5403571" cy="2747964"/>
          </a:xfrm>
        </p:spPr>
        <p:txBody>
          <a:bodyPr>
            <a:normAutofit/>
          </a:bodyPr>
          <a:lstStyle/>
          <a:p>
            <a:pPr marL="0" indent="0">
              <a:lnSpc>
                <a:spcPct val="107000"/>
              </a:lnSpc>
              <a:spcAft>
                <a:spcPts val="800"/>
              </a:spcAft>
              <a:buNone/>
            </a:pPr>
            <a:r>
              <a:rPr lang="sl-SI" sz="2000" i="1" err="1">
                <a:cs typeface="Calibri"/>
              </a:rPr>
              <a:t>Nicotiana</a:t>
            </a:r>
            <a:r>
              <a:rPr lang="sl-SI" sz="2000" i="1">
                <a:cs typeface="Calibri"/>
              </a:rPr>
              <a:t> benthamiana </a:t>
            </a:r>
            <a:r>
              <a:rPr lang="sl-SI" sz="2000">
                <a:cs typeface="Calibri"/>
              </a:rPr>
              <a:t>genom za </a:t>
            </a:r>
            <a:r>
              <a:rPr lang="sl-SI" sz="2000" err="1">
                <a:cs typeface="Calibri"/>
              </a:rPr>
              <a:t>mapiranje</a:t>
            </a:r>
            <a:endParaRPr lang="sl-SI" sz="2000">
              <a:cs typeface="Calibri"/>
            </a:endParaRPr>
          </a:p>
          <a:p>
            <a:pPr marL="0" indent="0">
              <a:lnSpc>
                <a:spcPct val="107000"/>
              </a:lnSpc>
              <a:spcAft>
                <a:spcPts val="800"/>
              </a:spcAft>
              <a:buNone/>
            </a:pPr>
            <a:r>
              <a:rPr lang="sl-SI" sz="2000">
                <a:cs typeface="Calibri"/>
              </a:rPr>
              <a:t>                                      </a:t>
            </a:r>
            <a:r>
              <a:rPr lang="sl-SI" sz="2000" err="1">
                <a:cs typeface="Calibri"/>
              </a:rPr>
              <a:t>transkriptomskih</a:t>
            </a:r>
            <a:r>
              <a:rPr lang="sl-SI" sz="2000">
                <a:cs typeface="Calibri"/>
              </a:rPr>
              <a:t> odčitkov </a:t>
            </a:r>
          </a:p>
        </p:txBody>
      </p:sp>
      <p:pic>
        <p:nvPicPr>
          <p:cNvPr id="1026" name="Picture 2" descr="Plant and Cell Physiology Cover Image for Volume 64, Issue 2">
            <a:extLst>
              <a:ext uri="{FF2B5EF4-FFF2-40B4-BE49-F238E27FC236}">
                <a16:creationId xmlns:a16="http://schemas.microsoft.com/office/drawing/2014/main" id="{8749B3F1-2BD1-792C-C413-93C6A2FB6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2509491"/>
            <a:ext cx="2061964" cy="27479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BFAEB5-EBCA-226B-DAE1-BF38B9161780}"/>
              </a:ext>
            </a:extLst>
          </p:cNvPr>
          <p:cNvSpPr txBox="1"/>
          <p:nvPr/>
        </p:nvSpPr>
        <p:spPr>
          <a:xfrm>
            <a:off x="838197" y="5380672"/>
            <a:ext cx="4109116" cy="830997"/>
          </a:xfrm>
          <a:prstGeom prst="rect">
            <a:avLst/>
          </a:prstGeom>
          <a:noFill/>
        </p:spPr>
        <p:txBody>
          <a:bodyPr wrap="square">
            <a:spAutoFit/>
          </a:bodyPr>
          <a:lstStyle/>
          <a:p>
            <a:r>
              <a:rPr lang="en-GB" sz="1200" b="0" i="0" err="1">
                <a:solidFill>
                  <a:srgbClr val="2A2A2A"/>
                </a:solidFill>
                <a:effectLst/>
                <a:latin typeface="Source Sans Pro" panose="020B0503030403020204" pitchFamily="34" charset="0"/>
              </a:rPr>
              <a:t>Kurotani</a:t>
            </a:r>
            <a:r>
              <a:rPr lang="sl-SI" sz="1200" b="0" i="0">
                <a:solidFill>
                  <a:srgbClr val="2A2A2A"/>
                </a:solidFill>
                <a:effectLst/>
                <a:latin typeface="Source Sans Pro" panose="020B0503030403020204" pitchFamily="34" charset="0"/>
              </a:rPr>
              <a:t> et </a:t>
            </a:r>
            <a:r>
              <a:rPr lang="sl-SI" sz="1200" b="0" i="0" err="1">
                <a:solidFill>
                  <a:srgbClr val="2A2A2A"/>
                </a:solidFill>
                <a:effectLst/>
                <a:latin typeface="Source Sans Pro" panose="020B0503030403020204" pitchFamily="34" charset="0"/>
              </a:rPr>
              <a:t>al</a:t>
            </a:r>
            <a:r>
              <a:rPr lang="sl-SI" sz="1200" b="0" i="0">
                <a:solidFill>
                  <a:srgbClr val="2A2A2A"/>
                </a:solidFill>
                <a:effectLst/>
                <a:latin typeface="Source Sans Pro" panose="020B0503030403020204" pitchFamily="34" charset="0"/>
              </a:rPr>
              <a:t> (2023)</a:t>
            </a:r>
            <a:r>
              <a:rPr lang="en-GB" sz="1200" b="0" i="0">
                <a:solidFill>
                  <a:srgbClr val="2A2A2A"/>
                </a:solidFill>
                <a:effectLst/>
                <a:latin typeface="Source Sans Pro" panose="020B0503030403020204" pitchFamily="34" charset="0"/>
              </a:rPr>
              <a:t> Genome Sequence and Analysis of </a:t>
            </a:r>
            <a:r>
              <a:rPr lang="en-GB" sz="1200" b="0" i="1">
                <a:solidFill>
                  <a:srgbClr val="2A2A2A"/>
                </a:solidFill>
                <a:effectLst/>
                <a:latin typeface="Source Sans Pro" panose="020B0503030403020204" pitchFamily="34" charset="0"/>
              </a:rPr>
              <a:t>Nicotiana benthamiana</a:t>
            </a:r>
            <a:r>
              <a:rPr lang="en-GB" sz="1200" b="0" i="0">
                <a:solidFill>
                  <a:srgbClr val="2A2A2A"/>
                </a:solidFill>
                <a:effectLst/>
                <a:latin typeface="Source Sans Pro" panose="020B0503030403020204" pitchFamily="34" charset="0"/>
              </a:rPr>
              <a:t>, the Model Plant for Interactions between Organisms, </a:t>
            </a:r>
            <a:r>
              <a:rPr lang="en-GB" sz="1200" b="0" i="1">
                <a:solidFill>
                  <a:srgbClr val="2A2A2A"/>
                </a:solidFill>
                <a:effectLst/>
                <a:latin typeface="Source Sans Pro" panose="020B0503030403020204" pitchFamily="34" charset="0"/>
              </a:rPr>
              <a:t>Plant and Cell Physiology</a:t>
            </a:r>
            <a:r>
              <a:rPr lang="sl-SI" sz="1200">
                <a:solidFill>
                  <a:srgbClr val="2A2A2A"/>
                </a:solidFill>
                <a:latin typeface="Source Sans Pro" panose="020B0503030403020204" pitchFamily="34" charset="0"/>
              </a:rPr>
              <a:t> </a:t>
            </a:r>
            <a:r>
              <a:rPr lang="en-GB" sz="1200" b="0" i="0">
                <a:solidFill>
                  <a:srgbClr val="2A2A2A"/>
                </a:solidFill>
                <a:effectLst/>
                <a:latin typeface="Source Sans Pro" panose="020B0503030403020204" pitchFamily="34" charset="0"/>
              </a:rPr>
              <a:t>64</a:t>
            </a:r>
            <a:r>
              <a:rPr lang="sl-SI" sz="1200" b="0" i="0">
                <a:solidFill>
                  <a:srgbClr val="2A2A2A"/>
                </a:solidFill>
                <a:effectLst/>
                <a:latin typeface="Source Sans Pro" panose="020B0503030403020204" pitchFamily="34" charset="0"/>
              </a:rPr>
              <a:t>(2):</a:t>
            </a:r>
            <a:r>
              <a:rPr lang="en-GB" sz="1200" b="0" i="0">
                <a:solidFill>
                  <a:srgbClr val="2A2A2A"/>
                </a:solidFill>
                <a:effectLst/>
                <a:latin typeface="Source Sans Pro" panose="020B0503030403020204" pitchFamily="34" charset="0"/>
              </a:rPr>
              <a:t>248</a:t>
            </a:r>
            <a:r>
              <a:rPr lang="sl-SI" sz="1200">
                <a:solidFill>
                  <a:srgbClr val="2A2A2A"/>
                </a:solidFill>
                <a:latin typeface="Source Sans Pro" panose="020B0503030403020204" pitchFamily="34" charset="0"/>
              </a:rPr>
              <a:t>-</a:t>
            </a:r>
            <a:r>
              <a:rPr lang="en-GB" sz="1200" b="0" i="0">
                <a:solidFill>
                  <a:srgbClr val="2A2A2A"/>
                </a:solidFill>
                <a:effectLst/>
                <a:latin typeface="Source Sans Pro" panose="020B0503030403020204" pitchFamily="34" charset="0"/>
              </a:rPr>
              <a:t>257,</a:t>
            </a:r>
            <a:endParaRPr lang="sl-SI" sz="1200">
              <a:solidFill>
                <a:srgbClr val="2A2A2A"/>
              </a:solidFill>
              <a:latin typeface="Source Sans Pro" panose="020B0503030403020204" pitchFamily="34" charset="0"/>
            </a:endParaRPr>
          </a:p>
          <a:p>
            <a:r>
              <a:rPr lang="en-GB" sz="1200" b="0" i="0" u="none" strike="noStrike">
                <a:solidFill>
                  <a:srgbClr val="006FB7"/>
                </a:solidFill>
                <a:effectLst/>
                <a:latin typeface="Source Sans Pro" panose="020B0503030403020204" pitchFamily="34" charset="0"/>
                <a:hlinkClick r:id="rId4"/>
              </a:rPr>
              <a:t>https://doi.org/10.1093/pcp/pcac168</a:t>
            </a:r>
            <a:endParaRPr lang="en-GB" sz="1200"/>
          </a:p>
        </p:txBody>
      </p:sp>
      <p:pic>
        <p:nvPicPr>
          <p:cNvPr id="7" name="Picture 6">
            <a:extLst>
              <a:ext uri="{FF2B5EF4-FFF2-40B4-BE49-F238E27FC236}">
                <a16:creationId xmlns:a16="http://schemas.microsoft.com/office/drawing/2014/main" id="{02721238-15E7-1597-B286-FF32C0E7D382}"/>
              </a:ext>
            </a:extLst>
          </p:cNvPr>
          <p:cNvPicPr>
            <a:picLocks noChangeAspect="1"/>
          </p:cNvPicPr>
          <p:nvPr/>
        </p:nvPicPr>
        <p:blipFill>
          <a:blip r:embed="rId5"/>
          <a:stretch>
            <a:fillRect/>
          </a:stretch>
        </p:blipFill>
        <p:spPr>
          <a:xfrm>
            <a:off x="6404150" y="2315605"/>
            <a:ext cx="4615017" cy="4357034"/>
          </a:xfrm>
          <a:prstGeom prst="rect">
            <a:avLst/>
          </a:prstGeom>
        </p:spPr>
      </p:pic>
      <p:sp>
        <p:nvSpPr>
          <p:cNvPr id="9" name="TextBox 8">
            <a:extLst>
              <a:ext uri="{FF2B5EF4-FFF2-40B4-BE49-F238E27FC236}">
                <a16:creationId xmlns:a16="http://schemas.microsoft.com/office/drawing/2014/main" id="{470AC568-3F8B-26EB-21B8-8AD4757B72DF}"/>
              </a:ext>
            </a:extLst>
          </p:cNvPr>
          <p:cNvSpPr txBox="1"/>
          <p:nvPr/>
        </p:nvSpPr>
        <p:spPr>
          <a:xfrm>
            <a:off x="6349559" y="1859257"/>
            <a:ext cx="6097136" cy="369332"/>
          </a:xfrm>
          <a:prstGeom prst="rect">
            <a:avLst/>
          </a:prstGeom>
          <a:noFill/>
        </p:spPr>
        <p:txBody>
          <a:bodyPr wrap="square">
            <a:spAutoFit/>
          </a:bodyPr>
          <a:lstStyle/>
          <a:p>
            <a:r>
              <a:rPr lang="en-GB">
                <a:hlinkClick r:id="rId6"/>
              </a:rPr>
              <a:t>https://nbenthamiana.jp/downloads</a:t>
            </a:r>
            <a:r>
              <a:rPr lang="sl-SI"/>
              <a:t> </a:t>
            </a:r>
            <a:endParaRPr lang="en-GB"/>
          </a:p>
        </p:txBody>
      </p:sp>
      <p:sp>
        <p:nvSpPr>
          <p:cNvPr id="10" name="Arrow: Right 9">
            <a:extLst>
              <a:ext uri="{FF2B5EF4-FFF2-40B4-BE49-F238E27FC236}">
                <a16:creationId xmlns:a16="http://schemas.microsoft.com/office/drawing/2014/main" id="{865399F7-BC7A-0BBF-2536-927033765579}"/>
              </a:ext>
            </a:extLst>
          </p:cNvPr>
          <p:cNvSpPr/>
          <p:nvPr/>
        </p:nvSpPr>
        <p:spPr>
          <a:xfrm>
            <a:off x="6905625" y="6211669"/>
            <a:ext cx="377825" cy="20818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3B432E1F-6699-5127-5445-5AD0C7B39DE8}"/>
              </a:ext>
            </a:extLst>
          </p:cNvPr>
          <p:cNvSpPr/>
          <p:nvPr/>
        </p:nvSpPr>
        <p:spPr>
          <a:xfrm>
            <a:off x="6869112" y="3704807"/>
            <a:ext cx="377825" cy="20818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279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6CBED1-25F2-E4FF-C288-8A5A6389397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BC348A5-D9DA-0694-2CA9-B5189D495614}"/>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2. Ustvarjanje podatkov – Experimentalni načrt</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A53D821D-15AE-EB33-F4F9-4F0569348EC6}"/>
              </a:ext>
            </a:extLst>
          </p:cNvPr>
          <p:cNvSpPr txBox="1">
            <a:spLocks noGrp="1"/>
          </p:cNvSpPr>
          <p:nvPr>
            <p:ph idx="1"/>
          </p:nvPr>
        </p:nvSpPr>
        <p:spPr>
          <a:xfrm>
            <a:off x="838203" y="1987487"/>
            <a:ext cx="10515600" cy="2747964"/>
          </a:xfrm>
        </p:spPr>
        <p:txBody>
          <a:bodyPr/>
          <a:lstStyle/>
          <a:p>
            <a:pPr marL="0" indent="0">
              <a:buNone/>
            </a:pPr>
            <a:r>
              <a:rPr lang="sl-SI" sz="2000">
                <a:cs typeface="Calibri"/>
              </a:rPr>
              <a:t>Za </a:t>
            </a:r>
            <a:r>
              <a:rPr lang="sl-SI" sz="2000" err="1">
                <a:cs typeface="Calibri"/>
              </a:rPr>
              <a:t>transkriptomiko</a:t>
            </a:r>
            <a:r>
              <a:rPr lang="sl-SI" sz="2000">
                <a:cs typeface="Calibri"/>
              </a:rPr>
              <a:t> in </a:t>
            </a:r>
            <a:r>
              <a:rPr lang="sl-SI" sz="2000" err="1">
                <a:cs typeface="Calibri"/>
              </a:rPr>
              <a:t>metabolomiko</a:t>
            </a:r>
            <a:r>
              <a:rPr lang="sl-SI" sz="2000">
                <a:cs typeface="Calibri"/>
              </a:rPr>
              <a:t> so partnerji v </a:t>
            </a:r>
            <a:r>
              <a:rPr lang="sl-SI" sz="2000" err="1">
                <a:cs typeface="Calibri"/>
              </a:rPr>
              <a:t>Španiij</a:t>
            </a:r>
            <a:r>
              <a:rPr lang="sl-SI" sz="2000">
                <a:cs typeface="Calibri"/>
              </a:rPr>
              <a:t> vzorčili liste rastlin</a:t>
            </a:r>
          </a:p>
          <a:p>
            <a:pPr marL="0" indent="0">
              <a:buNone/>
            </a:pPr>
            <a:endParaRPr lang="sl-SI" sz="1600">
              <a:cs typeface="Calibri"/>
            </a:endParaRPr>
          </a:p>
        </p:txBody>
      </p:sp>
      <p:pic>
        <p:nvPicPr>
          <p:cNvPr id="7" name="Picture 6">
            <a:extLst>
              <a:ext uri="{FF2B5EF4-FFF2-40B4-BE49-F238E27FC236}">
                <a16:creationId xmlns:a16="http://schemas.microsoft.com/office/drawing/2014/main" id="{D33AD1B8-7757-E199-7CC8-7ADE4CF0E5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1" t="36750" r="2732"/>
          <a:stretch/>
        </p:blipFill>
        <p:spPr>
          <a:xfrm>
            <a:off x="9542152" y="3460712"/>
            <a:ext cx="2174749" cy="2160240"/>
          </a:xfrm>
          <a:prstGeom prst="roundRect">
            <a:avLst/>
          </a:prstGeom>
        </p:spPr>
      </p:pic>
      <p:pic>
        <p:nvPicPr>
          <p:cNvPr id="8" name="Picture 7">
            <a:extLst>
              <a:ext uri="{FF2B5EF4-FFF2-40B4-BE49-F238E27FC236}">
                <a16:creationId xmlns:a16="http://schemas.microsoft.com/office/drawing/2014/main" id="{7FC6ABBB-E922-9B45-8749-DD71C679A3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02" t="40550" r="13600"/>
          <a:stretch/>
        </p:blipFill>
        <p:spPr>
          <a:xfrm>
            <a:off x="7093880" y="3460712"/>
            <a:ext cx="2174749" cy="2160240"/>
          </a:xfrm>
          <a:prstGeom prst="roundRect">
            <a:avLst/>
          </a:prstGeom>
        </p:spPr>
      </p:pic>
      <p:sp>
        <p:nvSpPr>
          <p:cNvPr id="9" name="Rounded Rectangle 7">
            <a:extLst>
              <a:ext uri="{FF2B5EF4-FFF2-40B4-BE49-F238E27FC236}">
                <a16:creationId xmlns:a16="http://schemas.microsoft.com/office/drawing/2014/main" id="{2741BA1B-D495-F404-FB4F-386CEA47C028}"/>
              </a:ext>
            </a:extLst>
          </p:cNvPr>
          <p:cNvSpPr/>
          <p:nvPr/>
        </p:nvSpPr>
        <p:spPr>
          <a:xfrm>
            <a:off x="7093879" y="2884648"/>
            <a:ext cx="2174749" cy="509906"/>
          </a:xfrm>
          <a:prstGeom prst="roundRect">
            <a:avLst>
              <a:gd name="adj" fmla="val 36455"/>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l-SI" sz="1600"/>
              <a:t>SxPv1 z nizko</a:t>
            </a:r>
            <a:r>
              <a:rPr lang="en-US" sz="1600"/>
              <a:t> </a:t>
            </a:r>
            <a:r>
              <a:rPr lang="sl-SI" sz="1600"/>
              <a:t>produkcijo </a:t>
            </a:r>
            <a:r>
              <a:rPr lang="sl-SI" sz="1600" err="1"/>
              <a:t>feromovov</a:t>
            </a:r>
            <a:endParaRPr lang="en-US" sz="1600"/>
          </a:p>
        </p:txBody>
      </p:sp>
      <p:sp>
        <p:nvSpPr>
          <p:cNvPr id="10" name="Rounded Rectangle 8">
            <a:extLst>
              <a:ext uri="{FF2B5EF4-FFF2-40B4-BE49-F238E27FC236}">
                <a16:creationId xmlns:a16="http://schemas.microsoft.com/office/drawing/2014/main" id="{05F4E3E9-9492-89C3-FBA3-4BAFD9DD4E6F}"/>
              </a:ext>
            </a:extLst>
          </p:cNvPr>
          <p:cNvSpPr/>
          <p:nvPr/>
        </p:nvSpPr>
        <p:spPr>
          <a:xfrm>
            <a:off x="9542151" y="2884648"/>
            <a:ext cx="2174749" cy="509906"/>
          </a:xfrm>
          <a:prstGeom prst="roundRect">
            <a:avLst>
              <a:gd name="adj" fmla="val 38148"/>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l-SI" sz="1600"/>
              <a:t>SxPv1 z visoko</a:t>
            </a:r>
            <a:r>
              <a:rPr lang="en-US" sz="1600"/>
              <a:t> </a:t>
            </a:r>
            <a:r>
              <a:rPr lang="sl-SI" sz="1600"/>
              <a:t>produkcijo </a:t>
            </a:r>
            <a:r>
              <a:rPr lang="sl-SI" sz="1600" err="1"/>
              <a:t>feromovov</a:t>
            </a:r>
            <a:endParaRPr lang="en-US" sz="1600"/>
          </a:p>
        </p:txBody>
      </p:sp>
      <p:pic>
        <p:nvPicPr>
          <p:cNvPr id="11" name="Picture 10">
            <a:extLst>
              <a:ext uri="{FF2B5EF4-FFF2-40B4-BE49-F238E27FC236}">
                <a16:creationId xmlns:a16="http://schemas.microsoft.com/office/drawing/2014/main" id="{5937EB89-EA16-031B-B299-6AD111268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02" t="33959" b="6591"/>
          <a:stretch>
            <a:fillRect/>
          </a:stretch>
        </p:blipFill>
        <p:spPr>
          <a:xfrm flipH="1">
            <a:off x="4645608" y="3480649"/>
            <a:ext cx="2174749" cy="2160240"/>
          </a:xfrm>
          <a:prstGeom prst="roundRect">
            <a:avLst/>
          </a:prstGeom>
        </p:spPr>
      </p:pic>
      <p:sp>
        <p:nvSpPr>
          <p:cNvPr id="12" name="Rounded Rectangle 7">
            <a:extLst>
              <a:ext uri="{FF2B5EF4-FFF2-40B4-BE49-F238E27FC236}">
                <a16:creationId xmlns:a16="http://schemas.microsoft.com/office/drawing/2014/main" id="{5230DDE0-5D70-0B64-C7B5-8160F43CF8BA}"/>
              </a:ext>
            </a:extLst>
          </p:cNvPr>
          <p:cNvSpPr/>
          <p:nvPr/>
        </p:nvSpPr>
        <p:spPr>
          <a:xfrm>
            <a:off x="4645607" y="2884648"/>
            <a:ext cx="2174749" cy="509906"/>
          </a:xfrm>
          <a:prstGeom prst="roundRect">
            <a:avLst>
              <a:gd name="adj" fmla="val 3645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sl-SI"/>
              <a:t>WT </a:t>
            </a:r>
            <a:r>
              <a:rPr lang="sl-SI" i="1"/>
              <a:t>N. benthamiana</a:t>
            </a:r>
            <a:endParaRPr lang="en-US" i="1"/>
          </a:p>
        </p:txBody>
      </p:sp>
    </p:spTree>
    <p:extLst>
      <p:ext uri="{BB962C8B-B14F-4D97-AF65-F5344CB8AC3E}">
        <p14:creationId xmlns:p14="http://schemas.microsoft.com/office/powerpoint/2010/main" val="933302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374B12-6D9F-B4DF-C31E-673416DCE824}"/>
            </a:ext>
          </a:extLst>
        </p:cNvPr>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DE033D2-7CDA-DEA5-6685-C2F7EDC7E26B}"/>
              </a:ext>
            </a:extLst>
          </p:cNvPr>
          <p:cNvSpPr txBox="1">
            <a:spLocks noGrp="1"/>
          </p:cNvSpPr>
          <p:nvPr>
            <p:ph idx="1"/>
          </p:nvPr>
        </p:nvSpPr>
        <p:spPr>
          <a:xfrm>
            <a:off x="838203" y="2123169"/>
            <a:ext cx="5181603" cy="1461859"/>
          </a:xfrm>
        </p:spPr>
        <p:txBody>
          <a:bodyPr/>
          <a:lstStyle/>
          <a:p>
            <a:pPr marL="0" indent="0">
              <a:buNone/>
            </a:pPr>
            <a:r>
              <a:rPr lang="sl-SI" sz="2000">
                <a:cs typeface="Calibri"/>
              </a:rPr>
              <a:t>Na NIB smo izolirali </a:t>
            </a:r>
            <a:r>
              <a:rPr lang="sl-SI" sz="2000" err="1">
                <a:cs typeface="Calibri"/>
              </a:rPr>
              <a:t>RNA</a:t>
            </a:r>
            <a:r>
              <a:rPr lang="sl-SI" sz="2000">
                <a:cs typeface="Calibri"/>
              </a:rPr>
              <a:t>, poslali na servis za pripravo knjižnic in </a:t>
            </a:r>
            <a:r>
              <a:rPr lang="sl-SI" sz="2000" err="1">
                <a:cs typeface="Calibri"/>
              </a:rPr>
              <a:t>sekvenciranje</a:t>
            </a:r>
            <a:r>
              <a:rPr lang="sl-SI" sz="2000">
                <a:cs typeface="Calibri"/>
              </a:rPr>
              <a:t> </a:t>
            </a:r>
            <a:r>
              <a:rPr lang="sl-SI" sz="2000" err="1">
                <a:cs typeface="Calibri"/>
              </a:rPr>
              <a:t>RNA</a:t>
            </a:r>
            <a:endParaRPr lang="sl-SI" sz="2000">
              <a:cs typeface="Calibri"/>
            </a:endParaRPr>
          </a:p>
          <a:p>
            <a:pPr marL="0" indent="0">
              <a:buNone/>
            </a:pPr>
            <a:endParaRPr lang="sl-SI" sz="1600">
              <a:cs typeface="Calibri"/>
            </a:endParaRPr>
          </a:p>
          <a:p>
            <a:pPr marL="285750" indent="-285750">
              <a:buFont typeface="Arial"/>
              <a:buChar char="•"/>
            </a:pPr>
            <a:endParaRPr lang="sl-SI" sz="1600">
              <a:cs typeface="Calibri"/>
            </a:endParaRPr>
          </a:p>
        </p:txBody>
      </p:sp>
      <p:sp>
        <p:nvSpPr>
          <p:cNvPr id="4" name="Content Placeholder 3">
            <a:extLst>
              <a:ext uri="{FF2B5EF4-FFF2-40B4-BE49-F238E27FC236}">
                <a16:creationId xmlns:a16="http://schemas.microsoft.com/office/drawing/2014/main" id="{E13A1CA4-2B39-9026-CE2D-C4249F446CA0}"/>
              </a:ext>
            </a:extLst>
          </p:cNvPr>
          <p:cNvSpPr>
            <a:spLocks noGrp="1"/>
          </p:cNvSpPr>
          <p:nvPr>
            <p:ph idx="2"/>
          </p:nvPr>
        </p:nvSpPr>
        <p:spPr>
          <a:xfrm>
            <a:off x="6172200" y="2123169"/>
            <a:ext cx="5181603" cy="1461859"/>
          </a:xfrm>
        </p:spPr>
        <p:txBody>
          <a:bodyPr>
            <a:normAutofit/>
          </a:bodyPr>
          <a:lstStyle/>
          <a:p>
            <a:pPr marL="0" indent="0">
              <a:buNone/>
            </a:pPr>
            <a:r>
              <a:rPr lang="sl-SI" sz="2000">
                <a:cs typeface="Calibri"/>
              </a:rPr>
              <a:t>Španski partnerji so izvedli </a:t>
            </a:r>
            <a:r>
              <a:rPr lang="sl-SI" sz="2000" err="1">
                <a:cs typeface="Calibri"/>
              </a:rPr>
              <a:t>metabolomsko</a:t>
            </a:r>
            <a:r>
              <a:rPr lang="sl-SI" sz="2000">
                <a:cs typeface="Calibri"/>
              </a:rPr>
              <a:t> analizo hlapnih organskih spojin</a:t>
            </a:r>
          </a:p>
        </p:txBody>
      </p:sp>
      <p:sp>
        <p:nvSpPr>
          <p:cNvPr id="7" name="Naslov 1">
            <a:extLst>
              <a:ext uri="{FF2B5EF4-FFF2-40B4-BE49-F238E27FC236}">
                <a16:creationId xmlns:a16="http://schemas.microsoft.com/office/drawing/2014/main" id="{D176B23D-7121-E291-AB92-3D62B98EAC11}"/>
              </a:ext>
            </a:extLst>
          </p:cNvPr>
          <p:cNvSpPr txBox="1">
            <a:spLocks/>
          </p:cNvSpPr>
          <p:nvPr/>
        </p:nvSpPr>
        <p:spPr>
          <a:xfrm>
            <a:off x="838203" y="1150169"/>
            <a:ext cx="10515600" cy="817418"/>
          </a:xfrm>
          <a:prstGeom prst="rect">
            <a:avLst/>
          </a:prstGeom>
          <a:noFill/>
          <a:ln>
            <a:noFill/>
          </a:ln>
        </p:spPr>
        <p:txBody>
          <a:bodyPr vert="horz" wrap="square" lIns="91440" tIns="45720" rIns="91440" bIns="45720" anchor="ctr" anchorCtr="0" compatLnSpc="1">
            <a:normAutofit fontScale="77500" lnSpcReduction="20000"/>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4000" b="1">
                <a:solidFill>
                  <a:srgbClr val="ED7D31"/>
                </a:solidFill>
                <a:latin typeface="Calibri"/>
              </a:rPr>
              <a:t>2. Ustvarjanje podatkov – transkriptomika in metabolomika</a:t>
            </a:r>
            <a:endParaRPr lang="pl-PL" sz="4000" b="1">
              <a:solidFill>
                <a:srgbClr val="ED7D31"/>
              </a:solidFill>
              <a:latin typeface="Calibri"/>
              <a:ea typeface="Calibri"/>
              <a:cs typeface="Calibri"/>
            </a:endParaRPr>
          </a:p>
        </p:txBody>
      </p:sp>
      <p:pic>
        <p:nvPicPr>
          <p:cNvPr id="10" name="Picture 2">
            <a:extLst>
              <a:ext uri="{FF2B5EF4-FFF2-40B4-BE49-F238E27FC236}">
                <a16:creationId xmlns:a16="http://schemas.microsoft.com/office/drawing/2014/main" id="{0E619334-C5CF-D980-C66F-CA7DC2EAD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540" y="2807616"/>
            <a:ext cx="2260204" cy="1690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F30CBC8-5B59-7931-7680-3C2E6E60E636}"/>
              </a:ext>
            </a:extLst>
          </p:cNvPr>
          <p:cNvPicPr>
            <a:picLocks noChangeAspect="1"/>
          </p:cNvPicPr>
          <p:nvPr/>
        </p:nvPicPr>
        <p:blipFill>
          <a:blip r:embed="rId4"/>
          <a:stretch>
            <a:fillRect/>
          </a:stretch>
        </p:blipFill>
        <p:spPr>
          <a:xfrm>
            <a:off x="932540" y="4746847"/>
            <a:ext cx="4226558" cy="1684237"/>
          </a:xfrm>
          <a:prstGeom prst="rect">
            <a:avLst/>
          </a:prstGeom>
        </p:spPr>
      </p:pic>
      <p:pic>
        <p:nvPicPr>
          <p:cNvPr id="13" name="Picture 9">
            <a:extLst>
              <a:ext uri="{FF2B5EF4-FFF2-40B4-BE49-F238E27FC236}">
                <a16:creationId xmlns:a16="http://schemas.microsoft.com/office/drawing/2014/main" id="{5D90A6F9-73F8-0147-0B13-3A662BC105E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266591" y="4496773"/>
            <a:ext cx="5087212" cy="2361227"/>
          </a:xfrm>
          <a:prstGeom prst="rect">
            <a:avLst/>
          </a:prstGeom>
        </p:spPr>
      </p:pic>
      <p:pic>
        <p:nvPicPr>
          <p:cNvPr id="14" name="Picture 2">
            <a:extLst>
              <a:ext uri="{FF2B5EF4-FFF2-40B4-BE49-F238E27FC236}">
                <a16:creationId xmlns:a16="http://schemas.microsoft.com/office/drawing/2014/main" id="{872DC3FD-8249-CC56-DFB5-541266805C2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553200" y="2897204"/>
            <a:ext cx="2107756" cy="162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25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6D1FE6-CD57-4C9A-2C95-39E4FB9C9B3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472B604-3536-53F6-2344-AE1AB6F3B253}"/>
              </a:ext>
            </a:extLst>
          </p:cNvPr>
          <p:cNvSpPr txBox="1">
            <a:spLocks noGrp="1"/>
          </p:cNvSpPr>
          <p:nvPr>
            <p:ph type="title"/>
          </p:nvPr>
        </p:nvSpPr>
        <p:spPr>
          <a:xfrm>
            <a:off x="838203" y="1150169"/>
            <a:ext cx="4136406" cy="817418"/>
          </a:xfrm>
        </p:spPr>
        <p:txBody>
          <a:bodyPr>
            <a:normAutofit fontScale="90000"/>
          </a:bodyPr>
          <a:lstStyle/>
          <a:p>
            <a:r>
              <a:rPr lang="pl-PL" sz="4000" b="1">
                <a:solidFill>
                  <a:srgbClr val="ED7D31"/>
                </a:solidFill>
                <a:latin typeface="Calibri"/>
              </a:rPr>
              <a:t>2. Ustvarjanje podatkov - fenomika</a:t>
            </a:r>
            <a:endParaRPr lang="pl-PL" sz="4000" b="1">
              <a:solidFill>
                <a:srgbClr val="ED7D31"/>
              </a:solidFill>
              <a:latin typeface="Calibri"/>
              <a:ea typeface="Calibri"/>
              <a:cs typeface="Calibri"/>
            </a:endParaRPr>
          </a:p>
        </p:txBody>
      </p:sp>
      <p:pic>
        <p:nvPicPr>
          <p:cNvPr id="12" name="Picture 11">
            <a:extLst>
              <a:ext uri="{FF2B5EF4-FFF2-40B4-BE49-F238E27FC236}">
                <a16:creationId xmlns:a16="http://schemas.microsoft.com/office/drawing/2014/main" id="{94F36230-6AF2-47E5-656F-D1C1D9E853BB}"/>
              </a:ext>
            </a:extLst>
          </p:cNvPr>
          <p:cNvPicPr>
            <a:picLocks noChangeAspect="1"/>
          </p:cNvPicPr>
          <p:nvPr/>
        </p:nvPicPr>
        <p:blipFill>
          <a:blip r:embed="rId3"/>
          <a:stretch>
            <a:fillRect/>
          </a:stretch>
        </p:blipFill>
        <p:spPr>
          <a:xfrm>
            <a:off x="1408493" y="2599366"/>
            <a:ext cx="3715526" cy="2151278"/>
          </a:xfrm>
          <a:prstGeom prst="rect">
            <a:avLst/>
          </a:prstGeom>
        </p:spPr>
      </p:pic>
      <p:sp>
        <p:nvSpPr>
          <p:cNvPr id="13" name="TextBox 12">
            <a:extLst>
              <a:ext uri="{FF2B5EF4-FFF2-40B4-BE49-F238E27FC236}">
                <a16:creationId xmlns:a16="http://schemas.microsoft.com/office/drawing/2014/main" id="{23AF7A08-1CE1-C11D-E310-5B524EF7888C}"/>
              </a:ext>
            </a:extLst>
          </p:cNvPr>
          <p:cNvSpPr txBox="1"/>
          <p:nvPr/>
        </p:nvSpPr>
        <p:spPr>
          <a:xfrm>
            <a:off x="1760561" y="5301272"/>
            <a:ext cx="2521565" cy="923330"/>
          </a:xfrm>
          <a:prstGeom prst="rect">
            <a:avLst/>
          </a:prstGeom>
          <a:noFill/>
        </p:spPr>
        <p:txBody>
          <a:bodyPr wrap="square" rtlCol="0">
            <a:spAutoFit/>
          </a:bodyPr>
          <a:lstStyle/>
          <a:p>
            <a:r>
              <a:rPr lang="sl-SI"/>
              <a:t>za zajem fotografij je bil uporabljen fotoaparat na fiksni razdalji od podlage</a:t>
            </a:r>
            <a:endParaRPr lang="en-GB"/>
          </a:p>
        </p:txBody>
      </p:sp>
      <p:pic>
        <p:nvPicPr>
          <p:cNvPr id="14" name="Picture 13">
            <a:extLst>
              <a:ext uri="{FF2B5EF4-FFF2-40B4-BE49-F238E27FC236}">
                <a16:creationId xmlns:a16="http://schemas.microsoft.com/office/drawing/2014/main" id="{A55C8ED2-53A6-2588-8CE9-E0D9B1ED65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51" t="13601" r="6951" b="16401"/>
          <a:stretch/>
        </p:blipFill>
        <p:spPr>
          <a:xfrm rot="5400000">
            <a:off x="5668813" y="2847309"/>
            <a:ext cx="3441398" cy="2389859"/>
          </a:xfrm>
          <a:prstGeom prst="rect">
            <a:avLst/>
          </a:prstGeom>
        </p:spPr>
      </p:pic>
    </p:spTree>
    <p:extLst>
      <p:ext uri="{BB962C8B-B14F-4D97-AF65-F5344CB8AC3E}">
        <p14:creationId xmlns:p14="http://schemas.microsoft.com/office/powerpoint/2010/main" val="761874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FADADA-9E8E-FD2A-9C39-A8852078BD0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62906C1-7A9F-41E4-C115-2337EA0E15DC}"/>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3. Organiziranje in dokumentiranje podatkov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8F113796-216D-9998-D615-51CB3C50275C}"/>
              </a:ext>
            </a:extLst>
          </p:cNvPr>
          <p:cNvSpPr txBox="1">
            <a:spLocks noGrp="1"/>
          </p:cNvSpPr>
          <p:nvPr>
            <p:ph idx="1"/>
          </p:nvPr>
        </p:nvSpPr>
        <p:spPr>
          <a:xfrm>
            <a:off x="838203" y="1987487"/>
            <a:ext cx="4031340" cy="3720344"/>
          </a:xfrm>
        </p:spPr>
        <p:txBody>
          <a:bodyPr>
            <a:normAutofit/>
          </a:bodyPr>
          <a:lstStyle/>
          <a:p>
            <a:pPr marL="0" indent="0">
              <a:buNone/>
            </a:pPr>
            <a:r>
              <a:rPr lang="sl-SI" sz="2000">
                <a:cs typeface="Calibri"/>
              </a:rPr>
              <a:t>Uporabili smo sistem </a:t>
            </a:r>
            <a:r>
              <a:rPr lang="sl-SI" sz="2000" err="1">
                <a:cs typeface="Calibri"/>
              </a:rPr>
              <a:t>pISA-tree</a:t>
            </a:r>
            <a:endParaRPr lang="sl-SI" sz="2000">
              <a:cs typeface="Calibri"/>
            </a:endParaRPr>
          </a:p>
          <a:p>
            <a:pPr marL="285750" indent="-285750">
              <a:buFont typeface="Arial"/>
              <a:buChar char="•"/>
            </a:pPr>
            <a:endParaRPr lang="en-US" sz="1600"/>
          </a:p>
          <a:p>
            <a:pPr marL="285750" indent="-285750">
              <a:buFont typeface="Arial"/>
              <a:buChar char="•"/>
            </a:pPr>
            <a:endParaRPr lang="sl-SI" sz="1600">
              <a:cs typeface="Calibri"/>
            </a:endParaRPr>
          </a:p>
        </p:txBody>
      </p:sp>
      <p:sp>
        <p:nvSpPr>
          <p:cNvPr id="6" name="Označba mesta vsebine 2">
            <a:extLst>
              <a:ext uri="{FF2B5EF4-FFF2-40B4-BE49-F238E27FC236}">
                <a16:creationId xmlns:a16="http://schemas.microsoft.com/office/drawing/2014/main" id="{5CEABA54-13AF-91DE-3C16-1A76F6AF9C36}"/>
              </a:ext>
            </a:extLst>
          </p:cNvPr>
          <p:cNvSpPr txBox="1">
            <a:spLocks/>
          </p:cNvSpPr>
          <p:nvPr/>
        </p:nvSpPr>
        <p:spPr>
          <a:xfrm>
            <a:off x="838203" y="5987143"/>
            <a:ext cx="10515600" cy="1045027"/>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hlinkClick r:id="rId3"/>
              </a:rPr>
              <a:t>Organiziranje in dokumentiranje podatkov – Priročnik o načrtovanju ravnanja z raziskovalnimi podatki</a:t>
            </a:r>
            <a:endParaRPr lang="sl-SI" sz="1600"/>
          </a:p>
          <a:p>
            <a:r>
              <a:rPr lang="en-GB" sz="1600">
                <a:hlinkClick r:id="rId4"/>
              </a:rPr>
              <a:t>GitHub - NIB-SI/pISA-tree: pISA-tree: Standard project directory tree ( ISA framework compliant )</a:t>
            </a:r>
            <a:endParaRPr lang="en-GB" sz="1600"/>
          </a:p>
        </p:txBody>
      </p:sp>
      <p:pic>
        <p:nvPicPr>
          <p:cNvPr id="8" name="Picture 2" descr="pISA-tree directory tree structure and corresponding metadata files ...">
            <a:extLst>
              <a:ext uri="{FF2B5EF4-FFF2-40B4-BE49-F238E27FC236}">
                <a16:creationId xmlns:a16="http://schemas.microsoft.com/office/drawing/2014/main" id="{F6DA42D4-0953-AA58-57DE-2B41C53AE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1142" y="1967587"/>
            <a:ext cx="6480383" cy="364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718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54BF6A-C17F-1C04-6D1D-5ECE2377592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48E0936-E386-474D-5BD5-274EB3103763}"/>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3. Organiziranje in dokumentiranje podatkov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E8283EF3-104C-6F1D-99DE-99308BE40AF9}"/>
              </a:ext>
            </a:extLst>
          </p:cNvPr>
          <p:cNvSpPr txBox="1">
            <a:spLocks noGrp="1"/>
          </p:cNvSpPr>
          <p:nvPr>
            <p:ph idx="1"/>
          </p:nvPr>
        </p:nvSpPr>
        <p:spPr>
          <a:xfrm>
            <a:off x="838203" y="1987487"/>
            <a:ext cx="4200522" cy="4365688"/>
          </a:xfrm>
        </p:spPr>
        <p:txBody>
          <a:bodyPr>
            <a:normAutofit/>
          </a:bodyPr>
          <a:lstStyle/>
          <a:p>
            <a:pPr marL="0" indent="0">
              <a:buNone/>
            </a:pPr>
            <a:r>
              <a:rPr lang="sl-SI" sz="1800">
                <a:cs typeface="Calibri"/>
              </a:rPr>
              <a:t>Podatke smo razporedili v </a:t>
            </a:r>
            <a:r>
              <a:rPr lang="sl-SI" sz="1800" err="1">
                <a:cs typeface="Calibri"/>
              </a:rPr>
              <a:t>Investigation</a:t>
            </a:r>
            <a:r>
              <a:rPr lang="sl-SI" sz="1800">
                <a:cs typeface="Calibri"/>
              </a:rPr>
              <a:t> direktorije po glavnih nalogah (</a:t>
            </a:r>
            <a:r>
              <a:rPr lang="sl-SI" sz="1800" err="1">
                <a:cs typeface="Calibri"/>
              </a:rPr>
              <a:t>Tasks</a:t>
            </a:r>
            <a:r>
              <a:rPr lang="sl-SI" sz="1800">
                <a:cs typeface="Calibri"/>
              </a:rPr>
              <a:t>) znotraj delovnih sklopov (</a:t>
            </a:r>
            <a:r>
              <a:rPr lang="sl-SI" sz="1800" err="1">
                <a:cs typeface="Calibri"/>
              </a:rPr>
              <a:t>WP</a:t>
            </a:r>
            <a:r>
              <a:rPr lang="sl-SI" sz="1800">
                <a:cs typeface="Calibri"/>
              </a:rPr>
              <a:t>), v katerih smo generirali raziskovalne podatke:</a:t>
            </a:r>
          </a:p>
          <a:p>
            <a:pPr>
              <a:buFontTx/>
              <a:buChar char="-"/>
            </a:pPr>
            <a:r>
              <a:rPr lang="sl-SI" sz="1600">
                <a:cs typeface="Calibri"/>
              </a:rPr>
              <a:t>WP1: T1.1_dCasoSynProm, T1.2_CuInducible</a:t>
            </a:r>
          </a:p>
          <a:p>
            <a:pPr>
              <a:buFontTx/>
              <a:buChar char="-"/>
            </a:pPr>
            <a:r>
              <a:rPr lang="sl-SI" sz="1600">
                <a:cs typeface="Calibri"/>
              </a:rPr>
              <a:t>WP2: T2.1_SXPsysbio, T2.2_SxPv2, T2.3_SxF, T2.4_phero</a:t>
            </a:r>
          </a:p>
          <a:p>
            <a:pPr>
              <a:buFontTx/>
              <a:buChar char="-"/>
            </a:pPr>
            <a:r>
              <a:rPr lang="sl-SI" sz="1600">
                <a:cs typeface="Calibri"/>
              </a:rPr>
              <a:t>WP3:  T3.1_mealybug, T3.2_CandidateGeneExpressionTesting, T3.3MonoterpenoidsFungi, T3.3MonoterpenoidsPlants</a:t>
            </a:r>
          </a:p>
          <a:p>
            <a:pPr marL="285750" indent="-285750">
              <a:buFont typeface="Arial"/>
              <a:buChar char="•"/>
            </a:pPr>
            <a:endParaRPr lang="en-US" sz="1600"/>
          </a:p>
          <a:p>
            <a:pPr marL="285750" indent="-285750">
              <a:buFont typeface="Arial"/>
              <a:buChar char="•"/>
            </a:pPr>
            <a:endParaRPr lang="sl-SI" sz="1600">
              <a:cs typeface="Calibri"/>
            </a:endParaRPr>
          </a:p>
        </p:txBody>
      </p:sp>
      <p:pic>
        <p:nvPicPr>
          <p:cNvPr id="5" name="Picture 4">
            <a:extLst>
              <a:ext uri="{FF2B5EF4-FFF2-40B4-BE49-F238E27FC236}">
                <a16:creationId xmlns:a16="http://schemas.microsoft.com/office/drawing/2014/main" id="{C01C16D5-1320-CD53-4DCF-192ABA781191}"/>
              </a:ext>
            </a:extLst>
          </p:cNvPr>
          <p:cNvPicPr>
            <a:picLocks noChangeAspect="1"/>
          </p:cNvPicPr>
          <p:nvPr/>
        </p:nvPicPr>
        <p:blipFill>
          <a:blip r:embed="rId3"/>
          <a:stretch>
            <a:fillRect/>
          </a:stretch>
        </p:blipFill>
        <p:spPr>
          <a:xfrm>
            <a:off x="5202439" y="2268072"/>
            <a:ext cx="6591348" cy="3076597"/>
          </a:xfrm>
          <a:prstGeom prst="rect">
            <a:avLst/>
          </a:prstGeom>
        </p:spPr>
      </p:pic>
    </p:spTree>
    <p:extLst>
      <p:ext uri="{BB962C8B-B14F-4D97-AF65-F5344CB8AC3E}">
        <p14:creationId xmlns:p14="http://schemas.microsoft.com/office/powerpoint/2010/main" val="3197198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0C13CB-A467-6E83-1785-59390FF5CF7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65E470B-F9B0-FDDB-243A-2FE13D2B8BA6}"/>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3. Organiziranje in dokumentiranje podatkov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5D6ACA6D-A947-B3C4-D5BA-7C7081B942F9}"/>
              </a:ext>
            </a:extLst>
          </p:cNvPr>
          <p:cNvSpPr txBox="1">
            <a:spLocks noGrp="1"/>
          </p:cNvSpPr>
          <p:nvPr>
            <p:ph idx="1"/>
          </p:nvPr>
        </p:nvSpPr>
        <p:spPr>
          <a:xfrm>
            <a:off x="838203" y="1987487"/>
            <a:ext cx="2684229" cy="2747964"/>
          </a:xfrm>
        </p:spPr>
        <p:txBody>
          <a:bodyPr>
            <a:normAutofit/>
          </a:bodyPr>
          <a:lstStyle/>
          <a:p>
            <a:pPr marL="285750" indent="-285750">
              <a:buFont typeface="Arial"/>
              <a:buChar char="•"/>
            </a:pPr>
            <a:r>
              <a:rPr lang="sl-SI" sz="1600">
                <a:cs typeface="Calibri"/>
              </a:rPr>
              <a:t>metapodatki o projektu, raziskavah, poskusih in analizah so shranjeni v </a:t>
            </a:r>
            <a:r>
              <a:rPr lang="sl-SI" sz="1600" err="1">
                <a:cs typeface="Calibri"/>
              </a:rPr>
              <a:t>txt</a:t>
            </a:r>
            <a:r>
              <a:rPr lang="sl-SI" sz="1600">
                <a:cs typeface="Calibri"/>
              </a:rPr>
              <a:t> datotekah </a:t>
            </a:r>
          </a:p>
          <a:p>
            <a:pPr marL="285750" indent="-285750">
              <a:buFont typeface="Arial"/>
              <a:buChar char="•"/>
            </a:pPr>
            <a:endParaRPr lang="sl-SI" sz="1600">
              <a:cs typeface="Calibri"/>
            </a:endParaRPr>
          </a:p>
        </p:txBody>
      </p:sp>
      <p:pic>
        <p:nvPicPr>
          <p:cNvPr id="5" name="Picture 4">
            <a:extLst>
              <a:ext uri="{FF2B5EF4-FFF2-40B4-BE49-F238E27FC236}">
                <a16:creationId xmlns:a16="http://schemas.microsoft.com/office/drawing/2014/main" id="{024555A1-6E40-2D0D-BDCB-FFCC673B3DAC}"/>
              </a:ext>
            </a:extLst>
          </p:cNvPr>
          <p:cNvPicPr>
            <a:picLocks noChangeAspect="1"/>
          </p:cNvPicPr>
          <p:nvPr/>
        </p:nvPicPr>
        <p:blipFill>
          <a:blip r:embed="rId3"/>
          <a:stretch>
            <a:fillRect/>
          </a:stretch>
        </p:blipFill>
        <p:spPr>
          <a:xfrm>
            <a:off x="3667819" y="1987487"/>
            <a:ext cx="6252695" cy="2897923"/>
          </a:xfrm>
          <a:prstGeom prst="rect">
            <a:avLst/>
          </a:prstGeom>
        </p:spPr>
      </p:pic>
      <p:pic>
        <p:nvPicPr>
          <p:cNvPr id="8" name="Picture 7">
            <a:extLst>
              <a:ext uri="{FF2B5EF4-FFF2-40B4-BE49-F238E27FC236}">
                <a16:creationId xmlns:a16="http://schemas.microsoft.com/office/drawing/2014/main" id="{EEDC29C0-FC12-8FFA-E423-EFA463C68917}"/>
              </a:ext>
            </a:extLst>
          </p:cNvPr>
          <p:cNvPicPr>
            <a:picLocks noChangeAspect="1"/>
          </p:cNvPicPr>
          <p:nvPr/>
        </p:nvPicPr>
        <p:blipFill>
          <a:blip r:embed="rId4"/>
          <a:stretch>
            <a:fillRect/>
          </a:stretch>
        </p:blipFill>
        <p:spPr>
          <a:xfrm>
            <a:off x="4375812" y="2824960"/>
            <a:ext cx="6096000" cy="2825300"/>
          </a:xfrm>
          <a:prstGeom prst="rect">
            <a:avLst/>
          </a:prstGeom>
        </p:spPr>
      </p:pic>
      <p:pic>
        <p:nvPicPr>
          <p:cNvPr id="10" name="Picture 9">
            <a:extLst>
              <a:ext uri="{FF2B5EF4-FFF2-40B4-BE49-F238E27FC236}">
                <a16:creationId xmlns:a16="http://schemas.microsoft.com/office/drawing/2014/main" id="{9ED61066-13C9-9FD5-28DE-F0AAA708E01C}"/>
              </a:ext>
            </a:extLst>
          </p:cNvPr>
          <p:cNvPicPr>
            <a:picLocks noChangeAspect="1"/>
          </p:cNvPicPr>
          <p:nvPr/>
        </p:nvPicPr>
        <p:blipFill>
          <a:blip r:embed="rId5"/>
          <a:stretch>
            <a:fillRect/>
          </a:stretch>
        </p:blipFill>
        <p:spPr>
          <a:xfrm>
            <a:off x="5180862" y="3942969"/>
            <a:ext cx="6354491" cy="2026923"/>
          </a:xfrm>
          <a:prstGeom prst="rect">
            <a:avLst/>
          </a:prstGeom>
        </p:spPr>
      </p:pic>
      <p:pic>
        <p:nvPicPr>
          <p:cNvPr id="12" name="Picture 11">
            <a:extLst>
              <a:ext uri="{FF2B5EF4-FFF2-40B4-BE49-F238E27FC236}">
                <a16:creationId xmlns:a16="http://schemas.microsoft.com/office/drawing/2014/main" id="{2C71A36E-4DC9-E754-BAA1-ABD7DE42B82B}"/>
              </a:ext>
            </a:extLst>
          </p:cNvPr>
          <p:cNvPicPr>
            <a:picLocks noChangeAspect="1"/>
          </p:cNvPicPr>
          <p:nvPr/>
        </p:nvPicPr>
        <p:blipFill>
          <a:blip r:embed="rId6"/>
          <a:stretch>
            <a:fillRect/>
          </a:stretch>
        </p:blipFill>
        <p:spPr>
          <a:xfrm>
            <a:off x="6008914" y="4992708"/>
            <a:ext cx="5936343" cy="1822334"/>
          </a:xfrm>
          <a:prstGeom prst="rect">
            <a:avLst/>
          </a:prstGeom>
        </p:spPr>
      </p:pic>
    </p:spTree>
    <p:extLst>
      <p:ext uri="{BB962C8B-B14F-4D97-AF65-F5344CB8AC3E}">
        <p14:creationId xmlns:p14="http://schemas.microsoft.com/office/powerpoint/2010/main" val="1438167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5AF02A-2BCB-8750-5DEC-9B27163667E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184E945-381A-5D0C-7415-A343D7B9E702}"/>
              </a:ext>
            </a:extLst>
          </p:cNvPr>
          <p:cNvSpPr txBox="1">
            <a:spLocks noGrp="1"/>
          </p:cNvSpPr>
          <p:nvPr>
            <p:ph type="title"/>
          </p:nvPr>
        </p:nvSpPr>
        <p:spPr>
          <a:xfrm>
            <a:off x="838203" y="1150169"/>
            <a:ext cx="10515600" cy="817418"/>
          </a:xfrm>
        </p:spPr>
        <p:txBody>
          <a:bodyPr>
            <a:normAutofit fontScale="90000"/>
          </a:bodyPr>
          <a:lstStyle/>
          <a:p>
            <a:r>
              <a:rPr lang="pl-PL" sz="4000" b="1">
                <a:solidFill>
                  <a:srgbClr val="ED7D31"/>
                </a:solidFill>
                <a:latin typeface="Calibri"/>
              </a:rPr>
              <a:t>3. Organiziranje in dokumentiranje podatkov transkriptomike</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CEA9008F-FDFC-D478-00FE-8AACAF15F097}"/>
              </a:ext>
            </a:extLst>
          </p:cNvPr>
          <p:cNvSpPr txBox="1">
            <a:spLocks noGrp="1"/>
          </p:cNvSpPr>
          <p:nvPr>
            <p:ph idx="1"/>
          </p:nvPr>
        </p:nvSpPr>
        <p:spPr>
          <a:xfrm>
            <a:off x="838203" y="1987487"/>
            <a:ext cx="4684483" cy="2747964"/>
          </a:xfrm>
        </p:spPr>
        <p:txBody>
          <a:bodyPr>
            <a:normAutofit/>
          </a:bodyPr>
          <a:lstStyle/>
          <a:p>
            <a:pPr marL="285750" indent="-285750">
              <a:buFont typeface="Arial"/>
              <a:buChar char="•"/>
            </a:pPr>
            <a:r>
              <a:rPr lang="sl-SI" sz="1600"/>
              <a:t>surove </a:t>
            </a:r>
            <a:r>
              <a:rPr lang="sl-SI" sz="1600" err="1"/>
              <a:t>transkriptomske</a:t>
            </a:r>
            <a:r>
              <a:rPr lang="sl-SI" sz="1600"/>
              <a:t> </a:t>
            </a:r>
            <a:r>
              <a:rPr lang="sl-SI" sz="1600" err="1"/>
              <a:t>velepodatke</a:t>
            </a:r>
            <a:r>
              <a:rPr lang="sl-SI" sz="1600"/>
              <a:t> shranjujemo v internem NIB </a:t>
            </a:r>
            <a:r>
              <a:rPr lang="sl-SI" sz="1600" err="1"/>
              <a:t>repozitoriju</a:t>
            </a:r>
            <a:r>
              <a:rPr lang="sl-SI" sz="1600"/>
              <a:t>:</a:t>
            </a:r>
            <a:endParaRPr lang="en-GB" sz="1600"/>
          </a:p>
          <a:p>
            <a:pPr marL="285750" indent="-285750">
              <a:buFont typeface="Arial"/>
              <a:buChar char="•"/>
            </a:pPr>
            <a:r>
              <a:rPr lang="sl-SI" sz="1600">
                <a:cs typeface="Calibri"/>
              </a:rPr>
              <a:t>uporabljamo standardne formate za podatke (</a:t>
            </a:r>
            <a:r>
              <a:rPr lang="sl-SI" sz="1600" err="1">
                <a:cs typeface="Calibri"/>
              </a:rPr>
              <a:t>FASTQ</a:t>
            </a:r>
            <a:r>
              <a:rPr lang="sl-SI" sz="1600">
                <a:cs typeface="Calibri"/>
              </a:rPr>
              <a:t>) in metapodatke (</a:t>
            </a:r>
            <a:r>
              <a:rPr lang="sl-SI" sz="1600" err="1">
                <a:cs typeface="Calibri"/>
              </a:rPr>
              <a:t>txt</a:t>
            </a:r>
            <a:r>
              <a:rPr lang="sl-SI" sz="1600">
                <a:cs typeface="Calibri"/>
              </a:rPr>
              <a:t> ali </a:t>
            </a:r>
            <a:r>
              <a:rPr lang="sl-SI" sz="1600" err="1">
                <a:cs typeface="Calibri"/>
              </a:rPr>
              <a:t>xlsx</a:t>
            </a:r>
            <a:r>
              <a:rPr lang="sl-SI" sz="1600">
                <a:cs typeface="Calibri"/>
              </a:rPr>
              <a:t>)</a:t>
            </a:r>
          </a:p>
          <a:p>
            <a:pPr marL="285750" indent="-285750">
              <a:buFont typeface="Arial"/>
              <a:buChar char="•"/>
            </a:pPr>
            <a:r>
              <a:rPr lang="sl-SI" sz="1600">
                <a:cs typeface="Calibri"/>
              </a:rPr>
              <a:t>varnost: podatki so varnostno kopirani, datoteke z md5 kodami</a:t>
            </a:r>
          </a:p>
          <a:p>
            <a:pPr marL="285750" indent="-285750">
              <a:buFont typeface="Arial"/>
              <a:buChar char="•"/>
            </a:pPr>
            <a:r>
              <a:rPr lang="sl-SI" sz="1600"/>
              <a:t>podatkom poleg metapodatkov o vzorcih in poskusih dodamo tudi poročila servisa za </a:t>
            </a:r>
            <a:r>
              <a:rPr lang="sl-SI" sz="1600" err="1"/>
              <a:t>sekvenciranje</a:t>
            </a:r>
            <a:r>
              <a:rPr lang="sl-SI" sz="1600"/>
              <a:t>, ki vsebujejo tudi podatke o kontroli kvalitete</a:t>
            </a:r>
            <a:endParaRPr lang="en-US" sz="1600"/>
          </a:p>
          <a:p>
            <a:pPr marL="285750" indent="-285750">
              <a:buFont typeface="Arial"/>
              <a:buChar char="•"/>
            </a:pPr>
            <a:endParaRPr lang="sl-SI" sz="1600">
              <a:cs typeface="Calibri"/>
            </a:endParaRPr>
          </a:p>
        </p:txBody>
      </p:sp>
      <p:pic>
        <p:nvPicPr>
          <p:cNvPr id="10" name="Picture 9">
            <a:extLst>
              <a:ext uri="{FF2B5EF4-FFF2-40B4-BE49-F238E27FC236}">
                <a16:creationId xmlns:a16="http://schemas.microsoft.com/office/drawing/2014/main" id="{FA34F3C2-9F89-F85F-DA83-F17B3FCABB82}"/>
              </a:ext>
            </a:extLst>
          </p:cNvPr>
          <p:cNvPicPr>
            <a:picLocks noChangeAspect="1"/>
          </p:cNvPicPr>
          <p:nvPr/>
        </p:nvPicPr>
        <p:blipFill>
          <a:blip r:embed="rId3"/>
          <a:stretch>
            <a:fillRect/>
          </a:stretch>
        </p:blipFill>
        <p:spPr>
          <a:xfrm>
            <a:off x="5522686" y="2425857"/>
            <a:ext cx="6232121" cy="1829686"/>
          </a:xfrm>
          <a:prstGeom prst="rect">
            <a:avLst/>
          </a:prstGeom>
        </p:spPr>
      </p:pic>
      <p:pic>
        <p:nvPicPr>
          <p:cNvPr id="11" name="Picture 10">
            <a:extLst>
              <a:ext uri="{FF2B5EF4-FFF2-40B4-BE49-F238E27FC236}">
                <a16:creationId xmlns:a16="http://schemas.microsoft.com/office/drawing/2014/main" id="{95EC267D-2371-C58C-8A83-7F6FF9EE6720}"/>
              </a:ext>
            </a:extLst>
          </p:cNvPr>
          <p:cNvPicPr>
            <a:picLocks noChangeAspect="1"/>
          </p:cNvPicPr>
          <p:nvPr/>
        </p:nvPicPr>
        <p:blipFill>
          <a:blip r:embed="rId4"/>
          <a:stretch>
            <a:fillRect/>
          </a:stretch>
        </p:blipFill>
        <p:spPr>
          <a:xfrm>
            <a:off x="3766453" y="4452924"/>
            <a:ext cx="4718356" cy="2405076"/>
          </a:xfrm>
          <a:prstGeom prst="rect">
            <a:avLst/>
          </a:prstGeom>
        </p:spPr>
      </p:pic>
      <p:cxnSp>
        <p:nvCxnSpPr>
          <p:cNvPr id="8" name="Straight Arrow Connector 7">
            <a:extLst>
              <a:ext uri="{FF2B5EF4-FFF2-40B4-BE49-F238E27FC236}">
                <a16:creationId xmlns:a16="http://schemas.microsoft.com/office/drawing/2014/main" id="{286669F6-5E95-3EB7-A10E-201BAFAD38DB}"/>
              </a:ext>
            </a:extLst>
          </p:cNvPr>
          <p:cNvCxnSpPr/>
          <p:nvPr/>
        </p:nvCxnSpPr>
        <p:spPr>
          <a:xfrm flipH="1">
            <a:off x="6582229" y="2895600"/>
            <a:ext cx="3751942" cy="21553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3" name="Picture 12">
            <a:extLst>
              <a:ext uri="{FF2B5EF4-FFF2-40B4-BE49-F238E27FC236}">
                <a16:creationId xmlns:a16="http://schemas.microsoft.com/office/drawing/2014/main" id="{DB10A1C8-2577-D339-2985-A56BA82C82DF}"/>
              </a:ext>
            </a:extLst>
          </p:cNvPr>
          <p:cNvPicPr>
            <a:picLocks noChangeAspect="1"/>
          </p:cNvPicPr>
          <p:nvPr/>
        </p:nvPicPr>
        <p:blipFill>
          <a:blip r:embed="rId5"/>
          <a:stretch>
            <a:fillRect/>
          </a:stretch>
        </p:blipFill>
        <p:spPr>
          <a:xfrm>
            <a:off x="6908799" y="5382171"/>
            <a:ext cx="5283201" cy="750945"/>
          </a:xfrm>
          <a:prstGeom prst="rect">
            <a:avLst/>
          </a:prstGeom>
        </p:spPr>
      </p:pic>
      <p:cxnSp>
        <p:nvCxnSpPr>
          <p:cNvPr id="14" name="Straight Arrow Connector 13">
            <a:extLst>
              <a:ext uri="{FF2B5EF4-FFF2-40B4-BE49-F238E27FC236}">
                <a16:creationId xmlns:a16="http://schemas.microsoft.com/office/drawing/2014/main" id="{5AE78692-972A-52F6-2C61-B5B0276BA2FC}"/>
              </a:ext>
            </a:extLst>
          </p:cNvPr>
          <p:cNvCxnSpPr>
            <a:cxnSpLocks/>
          </p:cNvCxnSpPr>
          <p:nvPr/>
        </p:nvCxnSpPr>
        <p:spPr>
          <a:xfrm flipH="1">
            <a:off x="10087429" y="2980244"/>
            <a:ext cx="827314" cy="22249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60501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1673B0A-50C3-AB76-9FC3-C7D8AF62687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68984DC-0933-7C67-36B3-B7C9557C4229}"/>
              </a:ext>
            </a:extLst>
          </p:cNvPr>
          <p:cNvSpPr txBox="1">
            <a:spLocks noGrp="1"/>
          </p:cNvSpPr>
          <p:nvPr>
            <p:ph type="title"/>
          </p:nvPr>
        </p:nvSpPr>
        <p:spPr>
          <a:xfrm>
            <a:off x="838203" y="1150169"/>
            <a:ext cx="10515600" cy="817418"/>
          </a:xfrm>
        </p:spPr>
        <p:txBody>
          <a:bodyPr>
            <a:normAutofit fontScale="90000"/>
          </a:bodyPr>
          <a:lstStyle/>
          <a:p>
            <a:r>
              <a:rPr lang="pl-PL" sz="4000" b="1">
                <a:solidFill>
                  <a:srgbClr val="ED7D31"/>
                </a:solidFill>
                <a:latin typeface="Calibri"/>
              </a:rPr>
              <a:t>3. Organiziranje in dokumentiranje podatkov metabolomike</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8ED53BB2-5633-D61C-D058-CA238FA63EF3}"/>
              </a:ext>
            </a:extLst>
          </p:cNvPr>
          <p:cNvSpPr txBox="1">
            <a:spLocks noGrp="1"/>
          </p:cNvSpPr>
          <p:nvPr>
            <p:ph idx="1"/>
          </p:nvPr>
        </p:nvSpPr>
        <p:spPr>
          <a:xfrm>
            <a:off x="838203" y="1987487"/>
            <a:ext cx="5087212" cy="2331048"/>
          </a:xfrm>
        </p:spPr>
        <p:txBody>
          <a:bodyPr>
            <a:normAutofit fontScale="92500" lnSpcReduction="20000"/>
          </a:bodyPr>
          <a:lstStyle/>
          <a:p>
            <a:pPr marL="0" indent="0">
              <a:buNone/>
            </a:pPr>
            <a:endParaRPr lang="sl-SI" sz="1600">
              <a:cs typeface="Calibri"/>
            </a:endParaRPr>
          </a:p>
          <a:p>
            <a:pPr marL="0" indent="0">
              <a:buNone/>
            </a:pPr>
            <a:r>
              <a:rPr lang="sl-SI" sz="1600">
                <a:cs typeface="Calibri"/>
              </a:rPr>
              <a:t>surovi podatki in metapodatki za vsak vzorec generiran z GC-MS aparaturo:</a:t>
            </a:r>
          </a:p>
          <a:p>
            <a:pPr marL="285750" indent="-285750">
              <a:buFont typeface="Arial"/>
              <a:buChar char="•"/>
            </a:pPr>
            <a:r>
              <a:rPr lang="sl-SI" sz="1600">
                <a:cs typeface="Calibri"/>
              </a:rPr>
              <a:t>odprti formati -&gt; TXT, INI</a:t>
            </a:r>
          </a:p>
          <a:p>
            <a:pPr marL="285750" indent="-285750">
              <a:buFont typeface="Arial"/>
              <a:buChar char="•"/>
            </a:pPr>
            <a:r>
              <a:rPr lang="sl-SI" sz="1600">
                <a:cs typeface="Calibri"/>
              </a:rPr>
              <a:t>zaprti formati -&gt; MS, (XLS)</a:t>
            </a:r>
          </a:p>
          <a:p>
            <a:pPr marL="285750" indent="-285750">
              <a:buFont typeface="Arial"/>
              <a:buChar char="•"/>
            </a:pPr>
            <a:endParaRPr lang="sl-SI" sz="1600">
              <a:cs typeface="Calibri"/>
            </a:endParaRPr>
          </a:p>
          <a:p>
            <a:pPr marL="285750" indent="-285750">
              <a:buFont typeface="Arial"/>
              <a:buChar char="•"/>
            </a:pPr>
            <a:endParaRPr lang="sl-SI" sz="1600">
              <a:cs typeface="Calibri"/>
            </a:endParaRPr>
          </a:p>
          <a:p>
            <a:pPr marL="0" indent="0">
              <a:buNone/>
            </a:pPr>
            <a:r>
              <a:rPr lang="sl-SI" sz="1600">
                <a:cs typeface="Calibri"/>
              </a:rPr>
              <a:t>Iz kromatogramov (*.MS) dobimo retencijske čase na koloni, višine vrhov in AUC, ki jih izvozimo v TXT in XLS datoteke</a:t>
            </a:r>
          </a:p>
          <a:p>
            <a:pPr marL="0" indent="0">
              <a:buNone/>
            </a:pPr>
            <a:endParaRPr lang="sl-SI" sz="1600">
              <a:cs typeface="Calibri"/>
            </a:endParaRPr>
          </a:p>
        </p:txBody>
      </p:sp>
      <p:pic>
        <p:nvPicPr>
          <p:cNvPr id="9" name="Picture 9">
            <a:extLst>
              <a:ext uri="{FF2B5EF4-FFF2-40B4-BE49-F238E27FC236}">
                <a16:creationId xmlns:a16="http://schemas.microsoft.com/office/drawing/2014/main" id="{962220A1-D1AF-FE97-154D-0356F14EAC3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7538" y="4294997"/>
            <a:ext cx="5087212" cy="2361227"/>
          </a:xfrm>
          <a:prstGeom prst="rect">
            <a:avLst/>
          </a:prstGeom>
        </p:spPr>
      </p:pic>
      <p:pic>
        <p:nvPicPr>
          <p:cNvPr id="12" name="Picture 11">
            <a:extLst>
              <a:ext uri="{FF2B5EF4-FFF2-40B4-BE49-F238E27FC236}">
                <a16:creationId xmlns:a16="http://schemas.microsoft.com/office/drawing/2014/main" id="{63475B23-ED5D-F6C6-801B-CF1EA1EBC623}"/>
              </a:ext>
            </a:extLst>
          </p:cNvPr>
          <p:cNvPicPr>
            <a:picLocks noChangeAspect="1"/>
          </p:cNvPicPr>
          <p:nvPr/>
        </p:nvPicPr>
        <p:blipFill>
          <a:blip r:embed="rId4"/>
          <a:stretch>
            <a:fillRect/>
          </a:stretch>
        </p:blipFill>
        <p:spPr>
          <a:xfrm>
            <a:off x="7238967" y="1941969"/>
            <a:ext cx="4114830" cy="2714645"/>
          </a:xfrm>
          <a:prstGeom prst="rect">
            <a:avLst/>
          </a:prstGeom>
          <a:ln>
            <a:noFill/>
          </a:ln>
          <a:effectLst>
            <a:outerShdw blurRad="292100" dist="139700" dir="2700000" algn="tl" rotWithShape="0">
              <a:srgbClr val="333333">
                <a:alpha val="65000"/>
              </a:srgbClr>
            </a:outerShdw>
          </a:effectLst>
        </p:spPr>
      </p:pic>
      <p:sp>
        <p:nvSpPr>
          <p:cNvPr id="13" name="Arrow: Right 12">
            <a:extLst>
              <a:ext uri="{FF2B5EF4-FFF2-40B4-BE49-F238E27FC236}">
                <a16:creationId xmlns:a16="http://schemas.microsoft.com/office/drawing/2014/main" id="{F4530C2E-2CF8-CE97-641C-EB3D2F793D23}"/>
              </a:ext>
            </a:extLst>
          </p:cNvPr>
          <p:cNvSpPr/>
          <p:nvPr/>
        </p:nvSpPr>
        <p:spPr>
          <a:xfrm rot="19815561">
            <a:off x="5814750" y="4294997"/>
            <a:ext cx="1065021" cy="625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1820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023A18-3F56-926D-CB2B-63A05BB9AD6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15F339F-7962-0644-9DB5-EAB216FDA126}"/>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3. Organiziranje in dokumentiranje podatkov</a:t>
            </a:r>
            <a:endParaRPr lang="sl-SI" sz="4000" b="1">
              <a:solidFill>
                <a:srgbClr val="ED7D31"/>
              </a:solidFill>
              <a:latin typeface="Calibri"/>
              <a:ea typeface="Calibri"/>
              <a:cs typeface="Calibri"/>
            </a:endParaRPr>
          </a:p>
        </p:txBody>
      </p:sp>
      <p:graphicFrame>
        <p:nvGraphicFramePr>
          <p:cNvPr id="9" name="Content Placeholder 8">
            <a:extLst>
              <a:ext uri="{FF2B5EF4-FFF2-40B4-BE49-F238E27FC236}">
                <a16:creationId xmlns:a16="http://schemas.microsoft.com/office/drawing/2014/main" id="{F1954162-CF32-8B5A-4379-0D60793A8FD9}"/>
              </a:ext>
            </a:extLst>
          </p:cNvPr>
          <p:cNvGraphicFramePr>
            <a:graphicFrameLocks noGrp="1"/>
          </p:cNvGraphicFramePr>
          <p:nvPr>
            <p:ph idx="1"/>
            <p:extLst>
              <p:ext uri="{D42A27DB-BD31-4B8C-83A1-F6EECF244321}">
                <p14:modId xmlns:p14="http://schemas.microsoft.com/office/powerpoint/2010/main" val="3684703882"/>
              </p:ext>
            </p:extLst>
          </p:nvPr>
        </p:nvGraphicFramePr>
        <p:xfrm>
          <a:off x="1173859" y="1818967"/>
          <a:ext cx="6367481" cy="4704672"/>
        </p:xfrm>
        <a:graphic>
          <a:graphicData uri="http://schemas.openxmlformats.org/drawingml/2006/table">
            <a:tbl>
              <a:tblPr firstRow="1" firstCol="1" bandRow="1">
                <a:tableStyleId>{5C22544A-7EE6-4342-B048-85BDC9FD1C3A}</a:tableStyleId>
              </a:tblPr>
              <a:tblGrid>
                <a:gridCol w="1432859">
                  <a:extLst>
                    <a:ext uri="{9D8B030D-6E8A-4147-A177-3AD203B41FA5}">
                      <a16:colId xmlns:a16="http://schemas.microsoft.com/office/drawing/2014/main" val="1175944630"/>
                    </a:ext>
                  </a:extLst>
                </a:gridCol>
                <a:gridCol w="1768637">
                  <a:extLst>
                    <a:ext uri="{9D8B030D-6E8A-4147-A177-3AD203B41FA5}">
                      <a16:colId xmlns:a16="http://schemas.microsoft.com/office/drawing/2014/main" val="3303246776"/>
                    </a:ext>
                  </a:extLst>
                </a:gridCol>
                <a:gridCol w="1665062">
                  <a:extLst>
                    <a:ext uri="{9D8B030D-6E8A-4147-A177-3AD203B41FA5}">
                      <a16:colId xmlns:a16="http://schemas.microsoft.com/office/drawing/2014/main" val="395493349"/>
                    </a:ext>
                  </a:extLst>
                </a:gridCol>
                <a:gridCol w="1500923">
                  <a:extLst>
                    <a:ext uri="{9D8B030D-6E8A-4147-A177-3AD203B41FA5}">
                      <a16:colId xmlns:a16="http://schemas.microsoft.com/office/drawing/2014/main" val="4294855704"/>
                    </a:ext>
                  </a:extLst>
                </a:gridCol>
              </a:tblGrid>
              <a:tr h="432096">
                <a:tc>
                  <a:txBody>
                    <a:bodyPr/>
                    <a:lstStyle/>
                    <a:p>
                      <a:pPr fontAlgn="base">
                        <a:buNone/>
                      </a:pPr>
                      <a:r>
                        <a:rPr lang="sl-SI" sz="1800">
                          <a:effectLst/>
                        </a:rPr>
                        <a:t>Ustvarjeni podatki</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Transkriptomika</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Metabolomika</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Fenotipizacija</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0081102"/>
                  </a:ext>
                </a:extLst>
              </a:tr>
              <a:tr h="432096">
                <a:tc>
                  <a:txBody>
                    <a:bodyPr/>
                    <a:lstStyle/>
                    <a:p>
                      <a:pPr fontAlgn="base">
                        <a:buNone/>
                      </a:pPr>
                      <a:r>
                        <a:rPr lang="sl-SI" sz="1800">
                          <a:effectLst/>
                        </a:rPr>
                        <a:t>Format</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fastq</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Surovi podatki, ms</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csv, txt, tiff, surovi podatki</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1944158"/>
                  </a:ext>
                </a:extLst>
              </a:tr>
              <a:tr h="432096">
                <a:tc>
                  <a:txBody>
                    <a:bodyPr/>
                    <a:lstStyle/>
                    <a:p>
                      <a:pPr fontAlgn="base">
                        <a:buNone/>
                      </a:pPr>
                      <a:r>
                        <a:rPr lang="sl-SI" sz="1800">
                          <a:effectLst/>
                        </a:rPr>
                        <a:t>Pričakovana velikost</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&lt; 500 GB</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&lt; 10 GB</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500 GB</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476228"/>
                  </a:ext>
                </a:extLst>
              </a:tr>
              <a:tr h="648144">
                <a:tc>
                  <a:txBody>
                    <a:bodyPr/>
                    <a:lstStyle/>
                    <a:p>
                      <a:pPr fontAlgn="base">
                        <a:buNone/>
                      </a:pPr>
                      <a:r>
                        <a:rPr lang="sl-SI" sz="1800">
                          <a:effectLst/>
                        </a:rPr>
                        <a:t>Standard minimalnih informacij</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u="sng">
                          <a:effectLst/>
                          <a:hlinkClick r:id="rId3"/>
                        </a:rPr>
                        <a:t>MINSEQUE</a:t>
                      </a:r>
                      <a:r>
                        <a:rPr lang="sl-SI" sz="1800">
                          <a:effectLst/>
                        </a:rPr>
                        <a:t>, </a:t>
                      </a:r>
                      <a:r>
                        <a:rPr lang="sl-SI" sz="1800" u="sng">
                          <a:effectLst/>
                          <a:hlinkClick r:id="rId4"/>
                        </a:rPr>
                        <a:t>MIQUE</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MIAPE</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MIAPPE</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1750684"/>
                  </a:ext>
                </a:extLst>
              </a:tr>
              <a:tr h="432096">
                <a:tc>
                  <a:txBody>
                    <a:bodyPr/>
                    <a:lstStyle/>
                    <a:p>
                      <a:pPr fontAlgn="base">
                        <a:buNone/>
                      </a:pPr>
                      <a:r>
                        <a:rPr lang="sl-SI" sz="1800" u="sng">
                          <a:effectLst/>
                        </a:rPr>
                        <a:t>Podatkovni standard*</a:t>
                      </a:r>
                      <a:r>
                        <a:rPr lang="sl-SI"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u="sng">
                          <a:effectLst/>
                          <a:hlinkClick r:id="rId5"/>
                        </a:rPr>
                        <a:t>MAGE-TAB</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mzidenML, mzQuantML</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8505858"/>
                  </a:ext>
                </a:extLst>
              </a:tr>
              <a:tr h="648144">
                <a:tc>
                  <a:txBody>
                    <a:bodyPr/>
                    <a:lstStyle/>
                    <a:p>
                      <a:pPr fontAlgn="base">
                        <a:buNone/>
                      </a:pPr>
                      <a:r>
                        <a:rPr lang="sl-SI" sz="1800">
                          <a:effectLst/>
                        </a:rPr>
                        <a:t>Ontologije in nadzorovani besednjaki</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u="sng">
                          <a:effectLst/>
                          <a:hlinkClick r:id="rId6"/>
                        </a:rPr>
                        <a:t>GO</a:t>
                      </a:r>
                      <a:r>
                        <a:rPr lang="sl-SI" sz="1800">
                          <a:effectLst/>
                        </a:rPr>
                        <a:t>, </a:t>
                      </a:r>
                      <a:r>
                        <a:rPr lang="sl-SI" sz="1800" u="sng">
                          <a:effectLst/>
                          <a:hlinkClick r:id="rId7"/>
                        </a:rPr>
                        <a:t>KEGG</a:t>
                      </a:r>
                      <a:r>
                        <a:rPr lang="sl-SI" sz="1800">
                          <a:effectLst/>
                        </a:rPr>
                        <a:t>, </a:t>
                      </a:r>
                      <a:r>
                        <a:rPr lang="sl-SI" sz="1800" u="sng">
                          <a:effectLst/>
                          <a:hlinkClick r:id="rId8"/>
                        </a:rPr>
                        <a:t>MapMan</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u="sng">
                          <a:effectLst/>
                          <a:hlinkClick r:id="rId6"/>
                        </a:rPr>
                        <a:t>GO</a:t>
                      </a:r>
                      <a:r>
                        <a:rPr lang="sl-SI" sz="1800">
                          <a:effectLst/>
                        </a:rPr>
                        <a:t>, </a:t>
                      </a:r>
                      <a:r>
                        <a:rPr lang="sl-SI" sz="1800" u="sng">
                          <a:effectLst/>
                          <a:hlinkClick r:id="rId7"/>
                        </a:rPr>
                        <a:t>KEGG</a:t>
                      </a:r>
                      <a:r>
                        <a:rPr lang="sl-SI" sz="1800">
                          <a:effectLst/>
                        </a:rPr>
                        <a:t>, </a:t>
                      </a:r>
                      <a:r>
                        <a:rPr lang="sl-SI" sz="1800" u="sng">
                          <a:effectLst/>
                          <a:hlinkClick r:id="rId8"/>
                        </a:rPr>
                        <a:t>MapMan</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CropOntology, PO, PTO</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1979422"/>
                  </a:ext>
                </a:extLst>
              </a:tr>
              <a:tr h="864192">
                <a:tc>
                  <a:txBody>
                    <a:bodyPr/>
                    <a:lstStyle/>
                    <a:p>
                      <a:pPr fontAlgn="base">
                        <a:buNone/>
                      </a:pPr>
                      <a:r>
                        <a:rPr lang="sl-SI" sz="1800" u="sng">
                          <a:effectLst/>
                        </a:rPr>
                        <a:t>Repozitorij za dolgotrajno hrambo</a:t>
                      </a:r>
                      <a:r>
                        <a:rPr lang="sl-SI"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u="sng">
                          <a:effectLst/>
                          <a:hlinkClick r:id="rId9"/>
                        </a:rPr>
                        <a:t>GEO</a:t>
                      </a:r>
                      <a:r>
                        <a:rPr lang="sl-SI" sz="1800">
                          <a:effectLst/>
                        </a:rPr>
                        <a:t>, </a:t>
                      </a:r>
                      <a:r>
                        <a:rPr lang="sl-SI" sz="1800" u="sng">
                          <a:effectLst/>
                          <a:hlinkClick r:id="rId10"/>
                        </a:rPr>
                        <a:t>SRA</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a:effectLst/>
                        </a:rPr>
                        <a:t>PRIDE</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buNone/>
                      </a:pPr>
                      <a:r>
                        <a:rPr lang="sl-SI" sz="1800" err="1">
                          <a:effectLst/>
                        </a:rPr>
                        <a:t>GitHub</a:t>
                      </a:r>
                      <a:r>
                        <a:rPr lang="sl-SI" sz="1800">
                          <a:effectLst/>
                        </a:rPr>
                        <a:t> &amp; </a:t>
                      </a:r>
                      <a:r>
                        <a:rPr lang="sl-SI" sz="1800" err="1">
                          <a:effectLst/>
                        </a:rPr>
                        <a:t>Zenodo</a:t>
                      </a:r>
                      <a:r>
                        <a:rPr lang="sl-SI" sz="1800">
                          <a:effectLst/>
                        </a:rPr>
                        <a:t>, </a:t>
                      </a:r>
                      <a:r>
                        <a:rPr lang="sl-SI" sz="1800" err="1">
                          <a:effectLst/>
                        </a:rPr>
                        <a:t>FAIRDOMHub</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1546354"/>
                  </a:ext>
                </a:extLst>
              </a:tr>
            </a:tbl>
          </a:graphicData>
        </a:graphic>
      </p:graphicFrame>
    </p:spTree>
    <p:extLst>
      <p:ext uri="{BB962C8B-B14F-4D97-AF65-F5344CB8AC3E}">
        <p14:creationId xmlns:p14="http://schemas.microsoft.com/office/powerpoint/2010/main" val="3537872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724FB2-06EF-3DDC-0386-6100DBF78E9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6974EB6-4ECA-2F7E-652C-C0CF20B9C376}"/>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Življenjski krog podatkov – kratka ponovitev</a:t>
            </a:r>
            <a:endParaRPr lang="sl-SI" sz="4000" b="1">
              <a:solidFill>
                <a:srgbClr val="ED7D31"/>
              </a:solidFill>
              <a:latin typeface="Calibri"/>
              <a:ea typeface="Calibri"/>
              <a:cs typeface="Calibri"/>
            </a:endParaRPr>
          </a:p>
        </p:txBody>
      </p:sp>
      <p:pic>
        <p:nvPicPr>
          <p:cNvPr id="5" name="Picture 4">
            <a:extLst>
              <a:ext uri="{FF2B5EF4-FFF2-40B4-BE49-F238E27FC236}">
                <a16:creationId xmlns:a16="http://schemas.microsoft.com/office/drawing/2014/main" id="{7B0D7F66-8BDD-747C-4606-14344DDC054D}"/>
              </a:ext>
            </a:extLst>
          </p:cNvPr>
          <p:cNvPicPr>
            <a:picLocks noChangeAspect="1"/>
          </p:cNvPicPr>
          <p:nvPr/>
        </p:nvPicPr>
        <p:blipFill>
          <a:blip r:embed="rId4"/>
          <a:stretch>
            <a:fillRect/>
          </a:stretch>
        </p:blipFill>
        <p:spPr>
          <a:xfrm>
            <a:off x="3942305" y="1967587"/>
            <a:ext cx="4307389" cy="4307389"/>
          </a:xfrm>
          <a:prstGeom prst="rect">
            <a:avLst/>
          </a:prstGeom>
        </p:spPr>
      </p:pic>
    </p:spTree>
    <p:extLst>
      <p:ext uri="{BB962C8B-B14F-4D97-AF65-F5344CB8AC3E}">
        <p14:creationId xmlns:p14="http://schemas.microsoft.com/office/powerpoint/2010/main" val="740620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FF5472D-C14F-A337-19D0-B6732164436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C136A87-2702-AB08-AB58-6429E8C3693C}"/>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4. Obdelava podatkov transkriptomike</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D8BA218F-90A7-DFC4-4685-20605372CFF1}"/>
              </a:ext>
            </a:extLst>
          </p:cNvPr>
          <p:cNvSpPr txBox="1">
            <a:spLocks noGrp="1"/>
          </p:cNvSpPr>
          <p:nvPr>
            <p:ph idx="1"/>
          </p:nvPr>
        </p:nvSpPr>
        <p:spPr>
          <a:xfrm>
            <a:off x="838203" y="1987487"/>
            <a:ext cx="10515600" cy="369332"/>
          </a:xfrm>
        </p:spPr>
        <p:txBody>
          <a:bodyPr>
            <a:normAutofit/>
          </a:bodyPr>
          <a:lstStyle/>
          <a:p>
            <a:pPr marL="285750" indent="-285750">
              <a:buFont typeface="Arial"/>
              <a:buChar char="•"/>
            </a:pPr>
            <a:r>
              <a:rPr lang="sl-SI" sz="1600">
                <a:cs typeface="Calibri"/>
              </a:rPr>
              <a:t>Obdelava podatkov </a:t>
            </a:r>
            <a:r>
              <a:rPr lang="sl-SI" sz="1600" err="1">
                <a:cs typeface="Calibri"/>
              </a:rPr>
              <a:t>sekvenciranja</a:t>
            </a:r>
            <a:r>
              <a:rPr lang="sl-SI" sz="1600">
                <a:cs typeface="Calibri"/>
              </a:rPr>
              <a:t> RNA</a:t>
            </a:r>
            <a:r>
              <a:rPr lang="sl-SI" sz="1600" dirty="0">
                <a:cs typeface="Calibri"/>
              </a:rPr>
              <a:t> (RNA-</a:t>
            </a:r>
            <a:r>
              <a:rPr lang="sl-SI" sz="1600" dirty="0" err="1">
                <a:cs typeface="Calibri"/>
              </a:rPr>
              <a:t>seq</a:t>
            </a:r>
            <a:r>
              <a:rPr lang="sl-SI" sz="1600" dirty="0">
                <a:cs typeface="Calibri"/>
              </a:rPr>
              <a:t>)</a:t>
            </a:r>
          </a:p>
        </p:txBody>
      </p:sp>
      <p:sp>
        <p:nvSpPr>
          <p:cNvPr id="16" name="Arrow: Right 15">
            <a:extLst>
              <a:ext uri="{FF2B5EF4-FFF2-40B4-BE49-F238E27FC236}">
                <a16:creationId xmlns:a16="http://schemas.microsoft.com/office/drawing/2014/main" id="{6BE3E889-DBF8-A112-BF16-185DD8B6C688}"/>
              </a:ext>
            </a:extLst>
          </p:cNvPr>
          <p:cNvSpPr/>
          <p:nvPr/>
        </p:nvSpPr>
        <p:spPr>
          <a:xfrm>
            <a:off x="3996051" y="4195404"/>
            <a:ext cx="1065021" cy="625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5AAC733-EB78-B142-60F0-AADECAE759C1}"/>
              </a:ext>
            </a:extLst>
          </p:cNvPr>
          <p:cNvSpPr txBox="1"/>
          <p:nvPr/>
        </p:nvSpPr>
        <p:spPr>
          <a:xfrm>
            <a:off x="7247553" y="2794810"/>
            <a:ext cx="2167516" cy="276999"/>
          </a:xfrm>
          <a:prstGeom prst="rect">
            <a:avLst/>
          </a:prstGeom>
          <a:noFill/>
        </p:spPr>
        <p:txBody>
          <a:bodyPr wrap="none" rtlCol="0">
            <a:spAutoFit/>
          </a:bodyPr>
          <a:lstStyle/>
          <a:p>
            <a:r>
              <a:rPr lang="sl-SI" sz="1200" dirty="0"/>
              <a:t>Kontrola kvalitete </a:t>
            </a:r>
            <a:r>
              <a:rPr lang="sl-SI" sz="1200" dirty="0" err="1"/>
              <a:t>sekvenciranja</a:t>
            </a:r>
            <a:endParaRPr lang="en-GB" sz="1200" dirty="0"/>
          </a:p>
        </p:txBody>
      </p:sp>
      <p:pic>
        <p:nvPicPr>
          <p:cNvPr id="19" name="Picture 18">
            <a:extLst>
              <a:ext uri="{FF2B5EF4-FFF2-40B4-BE49-F238E27FC236}">
                <a16:creationId xmlns:a16="http://schemas.microsoft.com/office/drawing/2014/main" id="{FCA06BF8-ECFC-0CA1-83E0-F32B0249E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298" y="3324332"/>
            <a:ext cx="2842106" cy="2842106"/>
          </a:xfrm>
          <a:prstGeom prst="rect">
            <a:avLst/>
          </a:prstGeom>
        </p:spPr>
      </p:pic>
      <p:pic>
        <p:nvPicPr>
          <p:cNvPr id="21" name="Picture 20">
            <a:extLst>
              <a:ext uri="{FF2B5EF4-FFF2-40B4-BE49-F238E27FC236}">
                <a16:creationId xmlns:a16="http://schemas.microsoft.com/office/drawing/2014/main" id="{DB70D785-A3A3-0450-C1C1-6D9AFD3E3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97" y="3399697"/>
            <a:ext cx="2842106" cy="2842106"/>
          </a:xfrm>
          <a:prstGeom prst="rect">
            <a:avLst/>
          </a:prstGeom>
        </p:spPr>
      </p:pic>
      <p:pic>
        <p:nvPicPr>
          <p:cNvPr id="24" name="Picture 23">
            <a:extLst>
              <a:ext uri="{FF2B5EF4-FFF2-40B4-BE49-F238E27FC236}">
                <a16:creationId xmlns:a16="http://schemas.microsoft.com/office/drawing/2014/main" id="{517622C0-8FF8-8464-BCDB-64C79D5A82B9}"/>
              </a:ext>
            </a:extLst>
          </p:cNvPr>
          <p:cNvPicPr>
            <a:picLocks noChangeAspect="1"/>
          </p:cNvPicPr>
          <p:nvPr/>
        </p:nvPicPr>
        <p:blipFill>
          <a:blip r:embed="rId5"/>
          <a:stretch>
            <a:fillRect/>
          </a:stretch>
        </p:blipFill>
        <p:spPr>
          <a:xfrm>
            <a:off x="403506" y="2407320"/>
            <a:ext cx="3327942" cy="4281777"/>
          </a:xfrm>
          <a:prstGeom prst="rect">
            <a:avLst/>
          </a:prstGeom>
        </p:spPr>
      </p:pic>
    </p:spTree>
    <p:extLst>
      <p:ext uri="{BB962C8B-B14F-4D97-AF65-F5344CB8AC3E}">
        <p14:creationId xmlns:p14="http://schemas.microsoft.com/office/powerpoint/2010/main" val="3418060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1AC8A4-302B-143D-2B82-085A70BA0D1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DEDA978-4D9F-46EC-EFFB-EB3CD644CED8}"/>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4. Obdelava podatkov transkriptomike</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9ED1CD56-EE7E-026B-CC7D-1A6488189AAF}"/>
              </a:ext>
            </a:extLst>
          </p:cNvPr>
          <p:cNvSpPr txBox="1">
            <a:spLocks noGrp="1"/>
          </p:cNvSpPr>
          <p:nvPr>
            <p:ph idx="1"/>
          </p:nvPr>
        </p:nvSpPr>
        <p:spPr>
          <a:xfrm>
            <a:off x="838203" y="1987487"/>
            <a:ext cx="10515600" cy="369332"/>
          </a:xfrm>
        </p:spPr>
        <p:txBody>
          <a:bodyPr>
            <a:normAutofit/>
          </a:bodyPr>
          <a:lstStyle/>
          <a:p>
            <a:pPr marL="285750" indent="-285750">
              <a:buFont typeface="Arial"/>
              <a:buChar char="•"/>
            </a:pPr>
            <a:r>
              <a:rPr lang="sl-SI" sz="1600" dirty="0">
                <a:cs typeface="Calibri"/>
              </a:rPr>
              <a:t>Obdelava podatkov </a:t>
            </a:r>
            <a:r>
              <a:rPr lang="sl-SI" sz="1600" dirty="0" err="1">
                <a:cs typeface="Calibri"/>
              </a:rPr>
              <a:t>sekvenciranja</a:t>
            </a:r>
            <a:r>
              <a:rPr lang="sl-SI" sz="1600" dirty="0">
                <a:cs typeface="Calibri"/>
              </a:rPr>
              <a:t> RNA (RNA-</a:t>
            </a:r>
            <a:r>
              <a:rPr lang="sl-SI" sz="1600" dirty="0" err="1">
                <a:cs typeface="Calibri"/>
              </a:rPr>
              <a:t>seq</a:t>
            </a:r>
            <a:r>
              <a:rPr lang="sl-SI" sz="1600" dirty="0">
                <a:cs typeface="Calibri"/>
              </a:rPr>
              <a:t>)</a:t>
            </a:r>
          </a:p>
        </p:txBody>
      </p:sp>
      <p:sp>
        <p:nvSpPr>
          <p:cNvPr id="13" name="Arrow: Right 12">
            <a:extLst>
              <a:ext uri="{FF2B5EF4-FFF2-40B4-BE49-F238E27FC236}">
                <a16:creationId xmlns:a16="http://schemas.microsoft.com/office/drawing/2014/main" id="{3E5AC099-7E9F-0B00-9262-B968CCCEC1AD}"/>
              </a:ext>
            </a:extLst>
          </p:cNvPr>
          <p:cNvSpPr/>
          <p:nvPr/>
        </p:nvSpPr>
        <p:spPr>
          <a:xfrm rot="5400000">
            <a:off x="9717952" y="4273212"/>
            <a:ext cx="638867" cy="625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7C68D71-3F69-FA0B-7810-E344230BF078}"/>
              </a:ext>
            </a:extLst>
          </p:cNvPr>
          <p:cNvSpPr txBox="1"/>
          <p:nvPr/>
        </p:nvSpPr>
        <p:spPr>
          <a:xfrm>
            <a:off x="11000629" y="5527092"/>
            <a:ext cx="1191371" cy="646331"/>
          </a:xfrm>
          <a:prstGeom prst="rect">
            <a:avLst/>
          </a:prstGeom>
          <a:noFill/>
        </p:spPr>
        <p:txBody>
          <a:bodyPr wrap="square" rtlCol="0">
            <a:spAutoFit/>
          </a:bodyPr>
          <a:lstStyle/>
          <a:p>
            <a:pPr algn="ctr"/>
            <a:r>
              <a:rPr lang="sl-SI" sz="1200" dirty="0"/>
              <a:t>statistična obdelava podatkov</a:t>
            </a:r>
            <a:endParaRPr lang="en-GB" sz="1200" dirty="0"/>
          </a:p>
        </p:txBody>
      </p:sp>
      <p:pic>
        <p:nvPicPr>
          <p:cNvPr id="22" name="Picture 21">
            <a:extLst>
              <a:ext uri="{FF2B5EF4-FFF2-40B4-BE49-F238E27FC236}">
                <a16:creationId xmlns:a16="http://schemas.microsoft.com/office/drawing/2014/main" id="{CB6A6668-206F-AC39-B6E6-04DB64C24F2D}"/>
              </a:ext>
            </a:extLst>
          </p:cNvPr>
          <p:cNvPicPr>
            <a:picLocks noChangeAspect="1"/>
          </p:cNvPicPr>
          <p:nvPr/>
        </p:nvPicPr>
        <p:blipFill>
          <a:blip r:embed="rId3"/>
          <a:stretch>
            <a:fillRect/>
          </a:stretch>
        </p:blipFill>
        <p:spPr>
          <a:xfrm>
            <a:off x="8929315" y="4905319"/>
            <a:ext cx="2226617" cy="1893145"/>
          </a:xfrm>
          <a:prstGeom prst="rect">
            <a:avLst/>
          </a:prstGeom>
        </p:spPr>
      </p:pic>
      <p:pic>
        <p:nvPicPr>
          <p:cNvPr id="24" name="Picture 23">
            <a:extLst>
              <a:ext uri="{FF2B5EF4-FFF2-40B4-BE49-F238E27FC236}">
                <a16:creationId xmlns:a16="http://schemas.microsoft.com/office/drawing/2014/main" id="{CCCAACB4-16F4-E28C-F7E4-E94D4C2F1D68}"/>
              </a:ext>
            </a:extLst>
          </p:cNvPr>
          <p:cNvPicPr>
            <a:picLocks noChangeAspect="1"/>
          </p:cNvPicPr>
          <p:nvPr/>
        </p:nvPicPr>
        <p:blipFill>
          <a:blip r:embed="rId4"/>
          <a:srcRect l="18458" t="5971"/>
          <a:stretch>
            <a:fillRect/>
          </a:stretch>
        </p:blipFill>
        <p:spPr>
          <a:xfrm>
            <a:off x="771794" y="2332053"/>
            <a:ext cx="2713681" cy="4026091"/>
          </a:xfrm>
          <a:prstGeom prst="rect">
            <a:avLst/>
          </a:prstGeom>
        </p:spPr>
      </p:pic>
      <p:pic>
        <p:nvPicPr>
          <p:cNvPr id="28" name="Picture 27">
            <a:extLst>
              <a:ext uri="{FF2B5EF4-FFF2-40B4-BE49-F238E27FC236}">
                <a16:creationId xmlns:a16="http://schemas.microsoft.com/office/drawing/2014/main" id="{AF408680-B276-67DE-F2EA-11D05F071FC3}"/>
              </a:ext>
            </a:extLst>
          </p:cNvPr>
          <p:cNvPicPr>
            <a:picLocks noChangeAspect="1"/>
          </p:cNvPicPr>
          <p:nvPr/>
        </p:nvPicPr>
        <p:blipFill>
          <a:blip r:embed="rId5"/>
          <a:stretch>
            <a:fillRect/>
          </a:stretch>
        </p:blipFill>
        <p:spPr>
          <a:xfrm>
            <a:off x="8473303" y="1830514"/>
            <a:ext cx="3629442" cy="2316551"/>
          </a:xfrm>
          <a:prstGeom prst="rect">
            <a:avLst/>
          </a:prstGeom>
        </p:spPr>
      </p:pic>
      <p:pic>
        <p:nvPicPr>
          <p:cNvPr id="6" name="Picture 5">
            <a:extLst>
              <a:ext uri="{FF2B5EF4-FFF2-40B4-BE49-F238E27FC236}">
                <a16:creationId xmlns:a16="http://schemas.microsoft.com/office/drawing/2014/main" id="{BBC1CA2D-F09E-ACA4-6B81-62C21A50784B}"/>
              </a:ext>
            </a:extLst>
          </p:cNvPr>
          <p:cNvPicPr>
            <a:picLocks noChangeAspect="1"/>
          </p:cNvPicPr>
          <p:nvPr/>
        </p:nvPicPr>
        <p:blipFill>
          <a:blip r:embed="rId6"/>
          <a:srcRect l="31844"/>
          <a:stretch>
            <a:fillRect/>
          </a:stretch>
        </p:blipFill>
        <p:spPr>
          <a:xfrm>
            <a:off x="4065963" y="2332053"/>
            <a:ext cx="2390495" cy="3762386"/>
          </a:xfrm>
          <a:prstGeom prst="rect">
            <a:avLst/>
          </a:prstGeom>
        </p:spPr>
      </p:pic>
      <p:sp>
        <p:nvSpPr>
          <p:cNvPr id="8" name="Arrow: Right 7">
            <a:extLst>
              <a:ext uri="{FF2B5EF4-FFF2-40B4-BE49-F238E27FC236}">
                <a16:creationId xmlns:a16="http://schemas.microsoft.com/office/drawing/2014/main" id="{FB2D73CD-F753-EC4B-B66C-51B1B6FE6B09}"/>
              </a:ext>
            </a:extLst>
          </p:cNvPr>
          <p:cNvSpPr/>
          <p:nvPr/>
        </p:nvSpPr>
        <p:spPr>
          <a:xfrm>
            <a:off x="6535972" y="2803654"/>
            <a:ext cx="1865765" cy="625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87C665D-BCB9-6C7B-3983-864E138B39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85" r="46594" b="4970"/>
          <a:stretch>
            <a:fillRect/>
          </a:stretch>
        </p:blipFill>
        <p:spPr bwMode="auto">
          <a:xfrm>
            <a:off x="4804357" y="3351961"/>
            <a:ext cx="3589429" cy="3514483"/>
          </a:xfrm>
          <a:prstGeom prst="rect">
            <a:avLst/>
          </a:prstGeom>
          <a:ln>
            <a:noFill/>
          </a:ln>
          <a:extLst>
            <a:ext uri="{53640926-AAD7-44D8-BBD7-CCE9431645EC}">
              <a14:shadowObscured xmlns:a14="http://schemas.microsoft.com/office/drawing/2010/main"/>
            </a:ext>
          </a:extLst>
        </p:spPr>
      </p:pic>
      <p:sp>
        <p:nvSpPr>
          <p:cNvPr id="11" name="Arrow: Right 10">
            <a:extLst>
              <a:ext uri="{FF2B5EF4-FFF2-40B4-BE49-F238E27FC236}">
                <a16:creationId xmlns:a16="http://schemas.microsoft.com/office/drawing/2014/main" id="{2C890973-2D9D-634B-F3E2-B8C62A369F97}"/>
              </a:ext>
            </a:extLst>
          </p:cNvPr>
          <p:cNvSpPr/>
          <p:nvPr/>
        </p:nvSpPr>
        <p:spPr>
          <a:xfrm>
            <a:off x="3242861" y="3875835"/>
            <a:ext cx="1065021" cy="625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F0ADC19-5CA9-8E44-2B0E-9B52FEC9C06B}"/>
              </a:ext>
            </a:extLst>
          </p:cNvPr>
          <p:cNvSpPr txBox="1"/>
          <p:nvPr/>
        </p:nvSpPr>
        <p:spPr>
          <a:xfrm>
            <a:off x="4812308" y="3351961"/>
            <a:ext cx="2990349" cy="276999"/>
          </a:xfrm>
          <a:prstGeom prst="rect">
            <a:avLst/>
          </a:prstGeom>
          <a:solidFill>
            <a:schemeClr val="bg1"/>
          </a:solidFill>
          <a:ln>
            <a:solidFill>
              <a:schemeClr val="bg2"/>
            </a:solidFill>
          </a:ln>
        </p:spPr>
        <p:txBody>
          <a:bodyPr wrap="square">
            <a:spAutoFit/>
          </a:bodyPr>
          <a:lstStyle/>
          <a:p>
            <a:r>
              <a:rPr lang="sl-SI" sz="1200" dirty="0" err="1"/>
              <a:t>mapiranje</a:t>
            </a:r>
            <a:r>
              <a:rPr lang="sl-SI" sz="1200" dirty="0"/>
              <a:t> odčitkov RNA na referenčni genom </a:t>
            </a:r>
            <a:endParaRPr lang="en-GB" sz="1200" dirty="0"/>
          </a:p>
        </p:txBody>
      </p:sp>
      <p:sp>
        <p:nvSpPr>
          <p:cNvPr id="7" name="TextBox 6">
            <a:extLst>
              <a:ext uri="{FF2B5EF4-FFF2-40B4-BE49-F238E27FC236}">
                <a16:creationId xmlns:a16="http://schemas.microsoft.com/office/drawing/2014/main" id="{9B65F5DE-D96E-370A-DE10-270649A5E0A0}"/>
              </a:ext>
            </a:extLst>
          </p:cNvPr>
          <p:cNvSpPr txBox="1"/>
          <p:nvPr/>
        </p:nvSpPr>
        <p:spPr>
          <a:xfrm>
            <a:off x="10501133" y="3256132"/>
            <a:ext cx="1505336" cy="646331"/>
          </a:xfrm>
          <a:prstGeom prst="rect">
            <a:avLst/>
          </a:prstGeom>
          <a:solidFill>
            <a:schemeClr val="bg1"/>
          </a:solidFill>
          <a:ln>
            <a:solidFill>
              <a:schemeClr val="bg2"/>
            </a:solidFill>
          </a:ln>
        </p:spPr>
        <p:txBody>
          <a:bodyPr wrap="square">
            <a:spAutoFit/>
          </a:bodyPr>
          <a:lstStyle/>
          <a:p>
            <a:pPr algn="ctr"/>
            <a:r>
              <a:rPr lang="sl-SI" sz="1200" dirty="0"/>
              <a:t>štetje odčitkov RNA (kvantifikacija genske ekspresije)</a:t>
            </a:r>
          </a:p>
        </p:txBody>
      </p:sp>
    </p:spTree>
    <p:extLst>
      <p:ext uri="{BB962C8B-B14F-4D97-AF65-F5344CB8AC3E}">
        <p14:creationId xmlns:p14="http://schemas.microsoft.com/office/powerpoint/2010/main" val="2884298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FB25082-F671-A9E1-9307-D611C78C7D3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93E0CF2-8B6D-AABC-793B-2AC5CA126055}"/>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4. Obdelava podatkov metabolomike</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3BA9B6AA-7BCF-81D1-05D0-0822E11EECF0}"/>
              </a:ext>
            </a:extLst>
          </p:cNvPr>
          <p:cNvSpPr txBox="1">
            <a:spLocks noGrp="1"/>
          </p:cNvSpPr>
          <p:nvPr>
            <p:ph idx="1"/>
          </p:nvPr>
        </p:nvSpPr>
        <p:spPr>
          <a:xfrm>
            <a:off x="838203" y="1987487"/>
            <a:ext cx="10515600" cy="469968"/>
          </a:xfrm>
        </p:spPr>
        <p:txBody>
          <a:bodyPr/>
          <a:lstStyle/>
          <a:p>
            <a:pPr marL="285750" indent="-285750">
              <a:buFont typeface="Arial"/>
              <a:buChar char="•"/>
            </a:pPr>
            <a:r>
              <a:rPr lang="sl-SI" sz="1600">
                <a:cs typeface="Calibri"/>
              </a:rPr>
              <a:t>Obdelava podatkov GC-MS</a:t>
            </a:r>
          </a:p>
        </p:txBody>
      </p:sp>
      <p:pic>
        <p:nvPicPr>
          <p:cNvPr id="5" name="Picture 4">
            <a:extLst>
              <a:ext uri="{FF2B5EF4-FFF2-40B4-BE49-F238E27FC236}">
                <a16:creationId xmlns:a16="http://schemas.microsoft.com/office/drawing/2014/main" id="{29C1B9D8-134F-2FFD-6DC4-7D5998A434A1}"/>
              </a:ext>
            </a:extLst>
          </p:cNvPr>
          <p:cNvPicPr>
            <a:picLocks noChangeAspect="1"/>
          </p:cNvPicPr>
          <p:nvPr/>
        </p:nvPicPr>
        <p:blipFill>
          <a:blip r:embed="rId3"/>
          <a:stretch>
            <a:fillRect/>
          </a:stretch>
        </p:blipFill>
        <p:spPr>
          <a:xfrm>
            <a:off x="1018768" y="2402115"/>
            <a:ext cx="2556231" cy="3802742"/>
          </a:xfrm>
          <a:prstGeom prst="rect">
            <a:avLst/>
          </a:prstGeom>
        </p:spPr>
      </p:pic>
      <p:pic>
        <p:nvPicPr>
          <p:cNvPr id="6" name="Picture 5">
            <a:extLst>
              <a:ext uri="{FF2B5EF4-FFF2-40B4-BE49-F238E27FC236}">
                <a16:creationId xmlns:a16="http://schemas.microsoft.com/office/drawing/2014/main" id="{3C776967-2325-DFED-0B06-4FFF034DC12A}"/>
              </a:ext>
            </a:extLst>
          </p:cNvPr>
          <p:cNvPicPr>
            <a:picLocks noChangeAspect="1"/>
          </p:cNvPicPr>
          <p:nvPr/>
        </p:nvPicPr>
        <p:blipFill>
          <a:blip r:embed="rId3"/>
          <a:stretch>
            <a:fillRect/>
          </a:stretch>
        </p:blipFill>
        <p:spPr>
          <a:xfrm>
            <a:off x="1171168" y="2554515"/>
            <a:ext cx="2556231" cy="3802742"/>
          </a:xfrm>
          <a:prstGeom prst="rect">
            <a:avLst/>
          </a:prstGeom>
        </p:spPr>
      </p:pic>
      <p:pic>
        <p:nvPicPr>
          <p:cNvPr id="7" name="Picture 6">
            <a:extLst>
              <a:ext uri="{FF2B5EF4-FFF2-40B4-BE49-F238E27FC236}">
                <a16:creationId xmlns:a16="http://schemas.microsoft.com/office/drawing/2014/main" id="{F9311883-621E-19BA-D919-327F6DF1A645}"/>
              </a:ext>
            </a:extLst>
          </p:cNvPr>
          <p:cNvPicPr>
            <a:picLocks noChangeAspect="1"/>
          </p:cNvPicPr>
          <p:nvPr/>
        </p:nvPicPr>
        <p:blipFill>
          <a:blip r:embed="rId3"/>
          <a:stretch>
            <a:fillRect/>
          </a:stretch>
        </p:blipFill>
        <p:spPr>
          <a:xfrm>
            <a:off x="1323568" y="2706915"/>
            <a:ext cx="2556231" cy="3802742"/>
          </a:xfrm>
          <a:prstGeom prst="rect">
            <a:avLst/>
          </a:prstGeom>
        </p:spPr>
      </p:pic>
      <p:pic>
        <p:nvPicPr>
          <p:cNvPr id="9" name="Picture 8">
            <a:extLst>
              <a:ext uri="{FF2B5EF4-FFF2-40B4-BE49-F238E27FC236}">
                <a16:creationId xmlns:a16="http://schemas.microsoft.com/office/drawing/2014/main" id="{DD315E7D-0D58-90B5-0D9E-6C653EAF6101}"/>
              </a:ext>
            </a:extLst>
          </p:cNvPr>
          <p:cNvPicPr>
            <a:picLocks noChangeAspect="1"/>
          </p:cNvPicPr>
          <p:nvPr/>
        </p:nvPicPr>
        <p:blipFill>
          <a:blip r:embed="rId3"/>
          <a:stretch>
            <a:fillRect/>
          </a:stretch>
        </p:blipFill>
        <p:spPr>
          <a:xfrm>
            <a:off x="1475968" y="2859315"/>
            <a:ext cx="2556231" cy="3802742"/>
          </a:xfrm>
          <a:prstGeom prst="rect">
            <a:avLst/>
          </a:prstGeom>
        </p:spPr>
      </p:pic>
      <p:pic>
        <p:nvPicPr>
          <p:cNvPr id="10" name="Picture 9">
            <a:extLst>
              <a:ext uri="{FF2B5EF4-FFF2-40B4-BE49-F238E27FC236}">
                <a16:creationId xmlns:a16="http://schemas.microsoft.com/office/drawing/2014/main" id="{D7449741-7FDA-3784-126B-38A0F173634A}"/>
              </a:ext>
            </a:extLst>
          </p:cNvPr>
          <p:cNvPicPr>
            <a:picLocks noChangeAspect="1"/>
          </p:cNvPicPr>
          <p:nvPr/>
        </p:nvPicPr>
        <p:blipFill>
          <a:blip r:embed="rId3"/>
          <a:stretch>
            <a:fillRect/>
          </a:stretch>
        </p:blipFill>
        <p:spPr>
          <a:xfrm>
            <a:off x="1628368" y="3011715"/>
            <a:ext cx="2556231" cy="3802742"/>
          </a:xfrm>
          <a:prstGeom prst="rect">
            <a:avLst/>
          </a:prstGeom>
        </p:spPr>
      </p:pic>
      <p:sp>
        <p:nvSpPr>
          <p:cNvPr id="11" name="Arrow: Right 10">
            <a:extLst>
              <a:ext uri="{FF2B5EF4-FFF2-40B4-BE49-F238E27FC236}">
                <a16:creationId xmlns:a16="http://schemas.microsoft.com/office/drawing/2014/main" id="{A067512B-1BDC-1BB6-BA19-0A8A92A8AC2F}"/>
              </a:ext>
            </a:extLst>
          </p:cNvPr>
          <p:cNvSpPr/>
          <p:nvPr/>
        </p:nvSpPr>
        <p:spPr>
          <a:xfrm>
            <a:off x="3951873" y="5395158"/>
            <a:ext cx="1065021" cy="625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6B15BB53-2CDE-E839-1E86-4E507900C269}"/>
              </a:ext>
            </a:extLst>
          </p:cNvPr>
          <p:cNvGrpSpPr/>
          <p:nvPr/>
        </p:nvGrpSpPr>
        <p:grpSpPr>
          <a:xfrm>
            <a:off x="5016894" y="3118658"/>
            <a:ext cx="3300036" cy="3695799"/>
            <a:chOff x="5016894" y="3118658"/>
            <a:chExt cx="3300036" cy="3695799"/>
          </a:xfrm>
        </p:grpSpPr>
        <p:pic>
          <p:nvPicPr>
            <p:cNvPr id="8" name="Picture 7">
              <a:extLst>
                <a:ext uri="{FF2B5EF4-FFF2-40B4-BE49-F238E27FC236}">
                  <a16:creationId xmlns:a16="http://schemas.microsoft.com/office/drawing/2014/main" id="{1D6EB2E0-6031-316E-571D-A457CB40AD0A}"/>
                </a:ext>
              </a:extLst>
            </p:cNvPr>
            <p:cNvPicPr>
              <a:picLocks noChangeAspect="1"/>
            </p:cNvPicPr>
            <p:nvPr/>
          </p:nvPicPr>
          <p:blipFill>
            <a:blip r:embed="rId4"/>
            <a:stretch>
              <a:fillRect/>
            </a:stretch>
          </p:blipFill>
          <p:spPr>
            <a:xfrm>
              <a:off x="5088968" y="3462343"/>
              <a:ext cx="3227962" cy="3352114"/>
            </a:xfrm>
            <a:prstGeom prst="rect">
              <a:avLst/>
            </a:prstGeom>
          </p:spPr>
        </p:pic>
        <p:sp>
          <p:nvSpPr>
            <p:cNvPr id="14" name="TextBox 13">
              <a:extLst>
                <a:ext uri="{FF2B5EF4-FFF2-40B4-BE49-F238E27FC236}">
                  <a16:creationId xmlns:a16="http://schemas.microsoft.com/office/drawing/2014/main" id="{25E4E35D-439B-04FA-8052-5F0FD29AA3D7}"/>
                </a:ext>
              </a:extLst>
            </p:cNvPr>
            <p:cNvSpPr txBox="1"/>
            <p:nvPr/>
          </p:nvSpPr>
          <p:spPr>
            <a:xfrm>
              <a:off x="5016894" y="3118658"/>
              <a:ext cx="2361737" cy="276999"/>
            </a:xfrm>
            <a:prstGeom prst="rect">
              <a:avLst/>
            </a:prstGeom>
            <a:noFill/>
          </p:spPr>
          <p:txBody>
            <a:bodyPr wrap="none" rtlCol="0">
              <a:spAutoFit/>
            </a:bodyPr>
            <a:lstStyle/>
            <a:p>
              <a:r>
                <a:rPr lang="sl-SI" sz="1200"/>
                <a:t>identifikacija in kvantifikacija vrhov</a:t>
              </a:r>
              <a:endParaRPr lang="en-GB" sz="1200"/>
            </a:p>
          </p:txBody>
        </p:sp>
      </p:grpSp>
      <p:grpSp>
        <p:nvGrpSpPr>
          <p:cNvPr id="34" name="Group 33">
            <a:extLst>
              <a:ext uri="{FF2B5EF4-FFF2-40B4-BE49-F238E27FC236}">
                <a16:creationId xmlns:a16="http://schemas.microsoft.com/office/drawing/2014/main" id="{5AF8CD99-37A0-5954-B1E0-E61096E5DC6F}"/>
              </a:ext>
            </a:extLst>
          </p:cNvPr>
          <p:cNvGrpSpPr/>
          <p:nvPr/>
        </p:nvGrpSpPr>
        <p:grpSpPr>
          <a:xfrm>
            <a:off x="8904994" y="4666328"/>
            <a:ext cx="3227962" cy="1746959"/>
            <a:chOff x="8904994" y="4666328"/>
            <a:chExt cx="3227962" cy="1746959"/>
          </a:xfrm>
        </p:grpSpPr>
        <p:pic>
          <p:nvPicPr>
            <p:cNvPr id="12" name="Imagen 8">
              <a:extLst>
                <a:ext uri="{FF2B5EF4-FFF2-40B4-BE49-F238E27FC236}">
                  <a16:creationId xmlns:a16="http://schemas.microsoft.com/office/drawing/2014/main" id="{69C79ECC-F8EE-5DEE-8431-BCFD90327D8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4994" y="5002375"/>
              <a:ext cx="3227962" cy="1410912"/>
            </a:xfrm>
            <a:prstGeom prst="rect">
              <a:avLst/>
            </a:prstGeom>
            <a:noFill/>
          </p:spPr>
        </p:pic>
        <p:sp>
          <p:nvSpPr>
            <p:cNvPr id="15" name="TextBox 14">
              <a:extLst>
                <a:ext uri="{FF2B5EF4-FFF2-40B4-BE49-F238E27FC236}">
                  <a16:creationId xmlns:a16="http://schemas.microsoft.com/office/drawing/2014/main" id="{12601D90-A6F9-6FFC-66DC-35376107BDBF}"/>
                </a:ext>
              </a:extLst>
            </p:cNvPr>
            <p:cNvSpPr txBox="1"/>
            <p:nvPr/>
          </p:nvSpPr>
          <p:spPr>
            <a:xfrm>
              <a:off x="8904994" y="4666328"/>
              <a:ext cx="1048429" cy="276999"/>
            </a:xfrm>
            <a:prstGeom prst="rect">
              <a:avLst/>
            </a:prstGeom>
            <a:noFill/>
          </p:spPr>
          <p:txBody>
            <a:bodyPr wrap="none" rtlCol="0">
              <a:spAutoFit/>
            </a:bodyPr>
            <a:lstStyle/>
            <a:p>
              <a:r>
                <a:rPr lang="sl-SI" sz="1200"/>
                <a:t>grafični prikaz</a:t>
              </a:r>
              <a:endParaRPr lang="en-GB" sz="1200"/>
            </a:p>
          </p:txBody>
        </p:sp>
        <p:grpSp>
          <p:nvGrpSpPr>
            <p:cNvPr id="21" name="Group 20">
              <a:extLst>
                <a:ext uri="{FF2B5EF4-FFF2-40B4-BE49-F238E27FC236}">
                  <a16:creationId xmlns:a16="http://schemas.microsoft.com/office/drawing/2014/main" id="{AC4B0FCB-5E05-DDD1-7A81-A516D363B1BA}"/>
                </a:ext>
              </a:extLst>
            </p:cNvPr>
            <p:cNvGrpSpPr/>
            <p:nvPr/>
          </p:nvGrpSpPr>
          <p:grpSpPr>
            <a:xfrm>
              <a:off x="10201274" y="5178912"/>
              <a:ext cx="54769" cy="109537"/>
              <a:chOff x="8927307" y="2706915"/>
              <a:chExt cx="385762" cy="1217385"/>
            </a:xfrm>
          </p:grpSpPr>
          <p:cxnSp>
            <p:nvCxnSpPr>
              <p:cNvPr id="17" name="Straight Connector 16">
                <a:extLst>
                  <a:ext uri="{FF2B5EF4-FFF2-40B4-BE49-F238E27FC236}">
                    <a16:creationId xmlns:a16="http://schemas.microsoft.com/office/drawing/2014/main" id="{21266DA7-68B6-623C-9E51-8AB2CE4A7B2C}"/>
                  </a:ext>
                </a:extLst>
              </p:cNvPr>
              <p:cNvCxnSpPr/>
              <p:nvPr/>
            </p:nvCxnSpPr>
            <p:spPr>
              <a:xfrm>
                <a:off x="9120188" y="2706915"/>
                <a:ext cx="0" cy="1217385"/>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F46843B2-6371-1CBD-46DF-C0C8F80EB8E1}"/>
                  </a:ext>
                </a:extLst>
              </p:cNvPr>
              <p:cNvCxnSpPr>
                <a:cxnSpLocks/>
              </p:cNvCxnSpPr>
              <p:nvPr/>
            </p:nvCxnSpPr>
            <p:spPr>
              <a:xfrm flipH="1">
                <a:off x="8927307" y="3924300"/>
                <a:ext cx="385762"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C04C517F-24B2-3E81-14CD-A36FAEDEEAE7}"/>
                  </a:ext>
                </a:extLst>
              </p:cNvPr>
              <p:cNvCxnSpPr>
                <a:cxnSpLocks/>
              </p:cNvCxnSpPr>
              <p:nvPr/>
            </p:nvCxnSpPr>
            <p:spPr>
              <a:xfrm flipH="1">
                <a:off x="8927307" y="2706915"/>
                <a:ext cx="385762" cy="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B0C36107-5805-3F17-3793-535DF7A64E9D}"/>
                </a:ext>
              </a:extLst>
            </p:cNvPr>
            <p:cNvGrpSpPr/>
            <p:nvPr/>
          </p:nvGrpSpPr>
          <p:grpSpPr>
            <a:xfrm>
              <a:off x="10315575" y="5812327"/>
              <a:ext cx="54764" cy="261937"/>
              <a:chOff x="8927307" y="2706915"/>
              <a:chExt cx="385762" cy="1217385"/>
            </a:xfrm>
          </p:grpSpPr>
          <p:cxnSp>
            <p:nvCxnSpPr>
              <p:cNvPr id="23" name="Straight Connector 22">
                <a:extLst>
                  <a:ext uri="{FF2B5EF4-FFF2-40B4-BE49-F238E27FC236}">
                    <a16:creationId xmlns:a16="http://schemas.microsoft.com/office/drawing/2014/main" id="{44188F62-9B3A-206E-68AA-BC63EE6366E3}"/>
                  </a:ext>
                </a:extLst>
              </p:cNvPr>
              <p:cNvCxnSpPr/>
              <p:nvPr/>
            </p:nvCxnSpPr>
            <p:spPr>
              <a:xfrm>
                <a:off x="9120188" y="2706915"/>
                <a:ext cx="0" cy="1217385"/>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94496B6C-CEAF-4B72-BF3A-A7759362BBB2}"/>
                  </a:ext>
                </a:extLst>
              </p:cNvPr>
              <p:cNvCxnSpPr>
                <a:cxnSpLocks/>
              </p:cNvCxnSpPr>
              <p:nvPr/>
            </p:nvCxnSpPr>
            <p:spPr>
              <a:xfrm flipH="1">
                <a:off x="8927307" y="3924300"/>
                <a:ext cx="385762"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56C95AA-0827-EA1F-4A4C-88397B495789}"/>
                  </a:ext>
                </a:extLst>
              </p:cNvPr>
              <p:cNvCxnSpPr>
                <a:cxnSpLocks/>
              </p:cNvCxnSpPr>
              <p:nvPr/>
            </p:nvCxnSpPr>
            <p:spPr>
              <a:xfrm flipH="1">
                <a:off x="8927307" y="2706915"/>
                <a:ext cx="385762" cy="0"/>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A29DDE44-37C3-AB63-98CE-96CDC2284479}"/>
                </a:ext>
              </a:extLst>
            </p:cNvPr>
            <p:cNvGrpSpPr/>
            <p:nvPr/>
          </p:nvGrpSpPr>
          <p:grpSpPr>
            <a:xfrm>
              <a:off x="11701460" y="5005383"/>
              <a:ext cx="54767" cy="318318"/>
              <a:chOff x="8927307" y="2706915"/>
              <a:chExt cx="385762" cy="1217385"/>
            </a:xfrm>
          </p:grpSpPr>
          <p:cxnSp>
            <p:nvCxnSpPr>
              <p:cNvPr id="27" name="Straight Connector 26">
                <a:extLst>
                  <a:ext uri="{FF2B5EF4-FFF2-40B4-BE49-F238E27FC236}">
                    <a16:creationId xmlns:a16="http://schemas.microsoft.com/office/drawing/2014/main" id="{CA6C68D7-A452-F724-62C5-D00626416F44}"/>
                  </a:ext>
                </a:extLst>
              </p:cNvPr>
              <p:cNvCxnSpPr/>
              <p:nvPr/>
            </p:nvCxnSpPr>
            <p:spPr>
              <a:xfrm>
                <a:off x="9120188" y="2706915"/>
                <a:ext cx="0" cy="1217385"/>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C039D52-A5B5-1581-C1A8-31018419350F}"/>
                  </a:ext>
                </a:extLst>
              </p:cNvPr>
              <p:cNvCxnSpPr>
                <a:cxnSpLocks/>
              </p:cNvCxnSpPr>
              <p:nvPr/>
            </p:nvCxnSpPr>
            <p:spPr>
              <a:xfrm flipH="1">
                <a:off x="8927307" y="3924300"/>
                <a:ext cx="385762"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FBAF1E3A-7D33-FF19-0643-6532C322A6BB}"/>
                  </a:ext>
                </a:extLst>
              </p:cNvPr>
              <p:cNvCxnSpPr>
                <a:cxnSpLocks/>
              </p:cNvCxnSpPr>
              <p:nvPr/>
            </p:nvCxnSpPr>
            <p:spPr>
              <a:xfrm flipH="1">
                <a:off x="8927307" y="2706915"/>
                <a:ext cx="385762" cy="0"/>
              </a:xfrm>
              <a:prstGeom prst="line">
                <a:avLst/>
              </a:prstGeom>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36BAC72A-0FF7-4890-0B3C-78BDD99C9215}"/>
                </a:ext>
              </a:extLst>
            </p:cNvPr>
            <p:cNvGrpSpPr/>
            <p:nvPr/>
          </p:nvGrpSpPr>
          <p:grpSpPr>
            <a:xfrm>
              <a:off x="11815760" y="5905505"/>
              <a:ext cx="45719" cy="54462"/>
              <a:chOff x="8927307" y="2706915"/>
              <a:chExt cx="385762" cy="1217385"/>
            </a:xfrm>
          </p:grpSpPr>
          <p:cxnSp>
            <p:nvCxnSpPr>
              <p:cNvPr id="31" name="Straight Connector 30">
                <a:extLst>
                  <a:ext uri="{FF2B5EF4-FFF2-40B4-BE49-F238E27FC236}">
                    <a16:creationId xmlns:a16="http://schemas.microsoft.com/office/drawing/2014/main" id="{8BD5AB48-414B-0505-A6BC-9963CE0FAE60}"/>
                  </a:ext>
                </a:extLst>
              </p:cNvPr>
              <p:cNvCxnSpPr/>
              <p:nvPr/>
            </p:nvCxnSpPr>
            <p:spPr>
              <a:xfrm>
                <a:off x="9120188" y="2706915"/>
                <a:ext cx="0" cy="121738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4599356-E482-DAA7-B027-B6AD02DC093E}"/>
                  </a:ext>
                </a:extLst>
              </p:cNvPr>
              <p:cNvCxnSpPr>
                <a:cxnSpLocks/>
              </p:cNvCxnSpPr>
              <p:nvPr/>
            </p:nvCxnSpPr>
            <p:spPr>
              <a:xfrm flipH="1">
                <a:off x="8927307" y="3924300"/>
                <a:ext cx="385762"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3E3C727-9C15-440A-DBAD-E88111859A1B}"/>
                  </a:ext>
                </a:extLst>
              </p:cNvPr>
              <p:cNvCxnSpPr>
                <a:cxnSpLocks/>
              </p:cNvCxnSpPr>
              <p:nvPr/>
            </p:nvCxnSpPr>
            <p:spPr>
              <a:xfrm flipH="1">
                <a:off x="8927307" y="2706915"/>
                <a:ext cx="385762" cy="0"/>
              </a:xfrm>
              <a:prstGeom prst="line">
                <a:avLst/>
              </a:prstGeom>
            </p:spPr>
            <p:style>
              <a:lnRef idx="1">
                <a:schemeClr val="dk1"/>
              </a:lnRef>
              <a:fillRef idx="0">
                <a:schemeClr val="dk1"/>
              </a:fillRef>
              <a:effectRef idx="0">
                <a:schemeClr val="dk1"/>
              </a:effectRef>
              <a:fontRef idx="minor">
                <a:schemeClr val="tx1"/>
              </a:fontRef>
            </p:style>
          </p:cxnSp>
        </p:grpSp>
      </p:grpSp>
      <p:sp>
        <p:nvSpPr>
          <p:cNvPr id="13" name="Arrow: Right 12">
            <a:extLst>
              <a:ext uri="{FF2B5EF4-FFF2-40B4-BE49-F238E27FC236}">
                <a16:creationId xmlns:a16="http://schemas.microsoft.com/office/drawing/2014/main" id="{F05F4C12-C2A7-29FA-577B-378F67935062}"/>
              </a:ext>
            </a:extLst>
          </p:cNvPr>
          <p:cNvSpPr/>
          <p:nvPr/>
        </p:nvSpPr>
        <p:spPr>
          <a:xfrm>
            <a:off x="7958723" y="5233681"/>
            <a:ext cx="1065021" cy="625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8521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4394CA9-C9F2-14AF-8783-BF5A84C96FF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EDCCE9D-6B11-2299-D03A-792D2E82BF6B}"/>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4. Obdelava podatkov fenomike</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141CF812-B881-E43E-CA5D-434BA40E91F6}"/>
              </a:ext>
            </a:extLst>
          </p:cNvPr>
          <p:cNvSpPr txBox="1">
            <a:spLocks noGrp="1"/>
          </p:cNvSpPr>
          <p:nvPr>
            <p:ph idx="1"/>
          </p:nvPr>
        </p:nvSpPr>
        <p:spPr>
          <a:xfrm>
            <a:off x="838203" y="1987487"/>
            <a:ext cx="10515600" cy="469968"/>
          </a:xfrm>
        </p:spPr>
        <p:txBody>
          <a:bodyPr/>
          <a:lstStyle/>
          <a:p>
            <a:pPr marL="285750" indent="-285750">
              <a:buFont typeface="Arial"/>
              <a:buChar char="•"/>
            </a:pPr>
            <a:r>
              <a:rPr lang="sl-SI" sz="1600">
                <a:cs typeface="Calibri"/>
              </a:rPr>
              <a:t>Obdelava meritev in fotografij</a:t>
            </a:r>
          </a:p>
        </p:txBody>
      </p:sp>
      <p:pic>
        <p:nvPicPr>
          <p:cNvPr id="39" name="Picture 38">
            <a:extLst>
              <a:ext uri="{FF2B5EF4-FFF2-40B4-BE49-F238E27FC236}">
                <a16:creationId xmlns:a16="http://schemas.microsoft.com/office/drawing/2014/main" id="{3889B4DB-3CB9-FDD9-212E-7538E6D674BB}"/>
              </a:ext>
            </a:extLst>
          </p:cNvPr>
          <p:cNvPicPr>
            <a:picLocks noChangeAspect="1"/>
          </p:cNvPicPr>
          <p:nvPr/>
        </p:nvPicPr>
        <p:blipFill>
          <a:blip r:embed="rId3"/>
          <a:stretch>
            <a:fillRect/>
          </a:stretch>
        </p:blipFill>
        <p:spPr>
          <a:xfrm>
            <a:off x="8685357" y="2779202"/>
            <a:ext cx="2107181" cy="3998542"/>
          </a:xfrm>
          <a:prstGeom prst="rect">
            <a:avLst/>
          </a:prstGeom>
        </p:spPr>
      </p:pic>
      <p:pic>
        <p:nvPicPr>
          <p:cNvPr id="43" name="Picture 42">
            <a:extLst>
              <a:ext uri="{FF2B5EF4-FFF2-40B4-BE49-F238E27FC236}">
                <a16:creationId xmlns:a16="http://schemas.microsoft.com/office/drawing/2014/main" id="{5B973923-0349-2EF1-40F8-06D0B06477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050" b="38450"/>
          <a:stretch/>
        </p:blipFill>
        <p:spPr>
          <a:xfrm>
            <a:off x="902136" y="2560276"/>
            <a:ext cx="6444208" cy="1522423"/>
          </a:xfrm>
          <a:prstGeom prst="rect">
            <a:avLst/>
          </a:prstGeom>
        </p:spPr>
      </p:pic>
      <p:sp>
        <p:nvSpPr>
          <p:cNvPr id="44" name="TextBox 43">
            <a:extLst>
              <a:ext uri="{FF2B5EF4-FFF2-40B4-BE49-F238E27FC236}">
                <a16:creationId xmlns:a16="http://schemas.microsoft.com/office/drawing/2014/main" id="{3A1D113F-15EC-FCA9-D4EF-026382D6ADAE}"/>
              </a:ext>
            </a:extLst>
          </p:cNvPr>
          <p:cNvSpPr txBox="1"/>
          <p:nvPr/>
        </p:nvSpPr>
        <p:spPr>
          <a:xfrm>
            <a:off x="1694224" y="2198899"/>
            <a:ext cx="5397888" cy="369332"/>
          </a:xfrm>
          <a:prstGeom prst="rect">
            <a:avLst/>
          </a:prstGeom>
          <a:noFill/>
        </p:spPr>
        <p:txBody>
          <a:bodyPr wrap="none" rtlCol="0">
            <a:spAutoFit/>
          </a:bodyPr>
          <a:lstStyle/>
          <a:p>
            <a:r>
              <a:rPr lang="en-US" b="1" err="1"/>
              <a:t>wt</a:t>
            </a:r>
            <a:r>
              <a:rPr lang="en-US" b="1"/>
              <a:t>           1.0_low     1.0_high          1.2_4-1          1.2_4.3</a:t>
            </a:r>
            <a:endParaRPr lang="sl-SI" b="1"/>
          </a:p>
        </p:txBody>
      </p:sp>
      <p:sp>
        <p:nvSpPr>
          <p:cNvPr id="45" name="Arrow: Right 44">
            <a:extLst>
              <a:ext uri="{FF2B5EF4-FFF2-40B4-BE49-F238E27FC236}">
                <a16:creationId xmlns:a16="http://schemas.microsoft.com/office/drawing/2014/main" id="{32369ADD-CC37-E045-1258-364C06DB7405}"/>
              </a:ext>
            </a:extLst>
          </p:cNvPr>
          <p:cNvSpPr/>
          <p:nvPr/>
        </p:nvSpPr>
        <p:spPr>
          <a:xfrm>
            <a:off x="7245574" y="4995895"/>
            <a:ext cx="1119116" cy="532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8F2C9A5E-08A1-1E80-1B9D-4A9906F28422}"/>
              </a:ext>
            </a:extLst>
          </p:cNvPr>
          <p:cNvPicPr>
            <a:picLocks noChangeAspect="1"/>
          </p:cNvPicPr>
          <p:nvPr/>
        </p:nvPicPr>
        <p:blipFill>
          <a:blip r:embed="rId5"/>
          <a:stretch>
            <a:fillRect/>
          </a:stretch>
        </p:blipFill>
        <p:spPr>
          <a:xfrm>
            <a:off x="1480782" y="4742597"/>
            <a:ext cx="5444126" cy="2035147"/>
          </a:xfrm>
          <a:prstGeom prst="rect">
            <a:avLst/>
          </a:prstGeom>
        </p:spPr>
      </p:pic>
      <p:sp>
        <p:nvSpPr>
          <p:cNvPr id="48" name="TextBox 47">
            <a:extLst>
              <a:ext uri="{FF2B5EF4-FFF2-40B4-BE49-F238E27FC236}">
                <a16:creationId xmlns:a16="http://schemas.microsoft.com/office/drawing/2014/main" id="{DF3AE892-9965-0581-94E8-0BD8FCA81430}"/>
              </a:ext>
            </a:extLst>
          </p:cNvPr>
          <p:cNvSpPr txBox="1"/>
          <p:nvPr/>
        </p:nvSpPr>
        <p:spPr>
          <a:xfrm>
            <a:off x="8721940" y="2541835"/>
            <a:ext cx="2075889" cy="276999"/>
          </a:xfrm>
          <a:prstGeom prst="rect">
            <a:avLst/>
          </a:prstGeom>
          <a:noFill/>
        </p:spPr>
        <p:txBody>
          <a:bodyPr wrap="none" rtlCol="0">
            <a:spAutoFit/>
          </a:bodyPr>
          <a:lstStyle/>
          <a:p>
            <a:r>
              <a:rPr lang="sl-SI" sz="1200"/>
              <a:t>izris grafov in izračun statistik</a:t>
            </a:r>
            <a:endParaRPr lang="en-GB" sz="1200"/>
          </a:p>
        </p:txBody>
      </p:sp>
      <p:sp>
        <p:nvSpPr>
          <p:cNvPr id="49" name="TextBox 48">
            <a:extLst>
              <a:ext uri="{FF2B5EF4-FFF2-40B4-BE49-F238E27FC236}">
                <a16:creationId xmlns:a16="http://schemas.microsoft.com/office/drawing/2014/main" id="{4B985723-CDAC-AC8F-C9D1-B974AC342EFE}"/>
              </a:ext>
            </a:extLst>
          </p:cNvPr>
          <p:cNvSpPr txBox="1"/>
          <p:nvPr/>
        </p:nvSpPr>
        <p:spPr>
          <a:xfrm>
            <a:off x="1480782" y="4450499"/>
            <a:ext cx="1469185" cy="276999"/>
          </a:xfrm>
          <a:prstGeom prst="rect">
            <a:avLst/>
          </a:prstGeom>
          <a:noFill/>
        </p:spPr>
        <p:txBody>
          <a:bodyPr wrap="none" rtlCol="0">
            <a:spAutoFit/>
          </a:bodyPr>
          <a:lstStyle/>
          <a:p>
            <a:r>
              <a:rPr lang="sl-SI" sz="1200"/>
              <a:t>tabeliranje podatkov</a:t>
            </a:r>
            <a:endParaRPr lang="en-GB" sz="1200"/>
          </a:p>
        </p:txBody>
      </p:sp>
      <p:sp>
        <p:nvSpPr>
          <p:cNvPr id="50" name="Arrow: Right 49">
            <a:extLst>
              <a:ext uri="{FF2B5EF4-FFF2-40B4-BE49-F238E27FC236}">
                <a16:creationId xmlns:a16="http://schemas.microsoft.com/office/drawing/2014/main" id="{32286ED4-50D6-F158-E762-FFE166850D57}"/>
              </a:ext>
            </a:extLst>
          </p:cNvPr>
          <p:cNvSpPr/>
          <p:nvPr/>
        </p:nvSpPr>
        <p:spPr>
          <a:xfrm rot="5400000">
            <a:off x="3797138" y="4184398"/>
            <a:ext cx="532262" cy="456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3168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46FFE59-1568-E649-5857-96628A62006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0B4F308-D867-A18B-EAFA-14EEBDB7CA4C}"/>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Zagotovitev podatkov na način FAIR  </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87D66892-745D-C17D-FB44-4489A6AF92B4}"/>
              </a:ext>
            </a:extLst>
          </p:cNvPr>
          <p:cNvSpPr txBox="1">
            <a:spLocks noGrp="1"/>
          </p:cNvSpPr>
          <p:nvPr>
            <p:ph idx="1"/>
          </p:nvPr>
        </p:nvSpPr>
        <p:spPr>
          <a:xfrm>
            <a:off x="838203" y="1987487"/>
            <a:ext cx="6094860" cy="4481552"/>
          </a:xfrm>
        </p:spPr>
        <p:txBody>
          <a:bodyPr>
            <a:normAutofit/>
          </a:bodyPr>
          <a:lstStyle/>
          <a:p>
            <a:pPr marL="285750" indent="-285750">
              <a:buFont typeface="Arial"/>
              <a:buChar char="•"/>
            </a:pPr>
            <a:endParaRPr lang="sl-SI" sz="1600">
              <a:highlight>
                <a:srgbClr val="FFFF00"/>
              </a:highlight>
              <a:cs typeface="Calibri"/>
            </a:endParaRPr>
          </a:p>
          <a:p>
            <a:pPr marL="0" indent="0">
              <a:buNone/>
            </a:pPr>
            <a:r>
              <a:rPr lang="sl-SI" sz="1600">
                <a:cs typeface="Calibri"/>
              </a:rPr>
              <a:t>„</a:t>
            </a:r>
            <a:r>
              <a:rPr lang="sl-SI" sz="1600" err="1">
                <a:cs typeface="Calibri"/>
              </a:rPr>
              <a:t>Minimal</a:t>
            </a:r>
            <a:r>
              <a:rPr lang="sl-SI" sz="1600">
                <a:cs typeface="Calibri"/>
              </a:rPr>
              <a:t> </a:t>
            </a:r>
            <a:r>
              <a:rPr lang="sl-SI" sz="1600" err="1">
                <a:cs typeface="Calibri"/>
              </a:rPr>
              <a:t>information</a:t>
            </a:r>
            <a:r>
              <a:rPr lang="sl-SI" sz="1600">
                <a:cs typeface="Calibri"/>
              </a:rPr>
              <a:t>“ priporočila/standard za poročanje o poskusih</a:t>
            </a:r>
          </a:p>
          <a:p>
            <a:pPr marL="285750" indent="-285750">
              <a:buFont typeface="Arial"/>
              <a:buChar char="•"/>
            </a:pPr>
            <a:r>
              <a:rPr lang="sl-SI" sz="1600" err="1">
                <a:cs typeface="Calibri"/>
              </a:rPr>
              <a:t>transkriptomika</a:t>
            </a:r>
            <a:r>
              <a:rPr lang="sl-SI" sz="1600">
                <a:cs typeface="Calibri"/>
              </a:rPr>
              <a:t>: </a:t>
            </a:r>
            <a:r>
              <a:rPr lang="en-GB" sz="1600">
                <a:cs typeface="Calibri"/>
              </a:rPr>
              <a:t>Minimum Information About a High-throughput Nucleotide Sequencing Experiment</a:t>
            </a:r>
            <a:r>
              <a:rPr lang="sl-SI" sz="1600">
                <a:cs typeface="Calibri"/>
              </a:rPr>
              <a:t> (</a:t>
            </a:r>
            <a:r>
              <a:rPr lang="sl-SI" sz="1600" err="1">
                <a:cs typeface="Calibri"/>
              </a:rPr>
              <a:t>MINSEQE</a:t>
            </a:r>
            <a:r>
              <a:rPr lang="sl-SI" sz="1600">
                <a:cs typeface="Calibri"/>
              </a:rPr>
              <a:t>)</a:t>
            </a:r>
          </a:p>
          <a:p>
            <a:pPr marL="285750" indent="-285750">
              <a:buFont typeface="Arial"/>
              <a:buChar char="•"/>
            </a:pPr>
            <a:r>
              <a:rPr lang="sl-SI" sz="1600" err="1">
                <a:cs typeface="Calibri"/>
              </a:rPr>
              <a:t>fenomika</a:t>
            </a:r>
            <a:r>
              <a:rPr lang="sl-SI" sz="1600">
                <a:cs typeface="Calibri"/>
              </a:rPr>
              <a:t>: </a:t>
            </a:r>
            <a:r>
              <a:rPr lang="en-GB" sz="1600">
                <a:cs typeface="Calibri"/>
              </a:rPr>
              <a:t>Minimal Information About Plant Phenotyping Experiment</a:t>
            </a:r>
            <a:r>
              <a:rPr lang="sl-SI" sz="1600">
                <a:cs typeface="Calibri"/>
              </a:rPr>
              <a:t> (</a:t>
            </a:r>
            <a:r>
              <a:rPr lang="sl-SI" sz="1600" err="1">
                <a:cs typeface="Calibri"/>
              </a:rPr>
              <a:t>MIAPPE</a:t>
            </a:r>
            <a:r>
              <a:rPr lang="sl-SI" sz="1600">
                <a:cs typeface="Calibri"/>
              </a:rPr>
              <a:t>)</a:t>
            </a:r>
          </a:p>
          <a:p>
            <a:pPr marL="285750" indent="-285750">
              <a:buFont typeface="Arial"/>
              <a:buChar char="•"/>
            </a:pPr>
            <a:endParaRPr lang="sl-SI" sz="1600">
              <a:cs typeface="Calibri"/>
            </a:endParaRPr>
          </a:p>
          <a:p>
            <a:pPr marL="285750" indent="-285750">
              <a:buFont typeface="Arial"/>
              <a:buChar char="•"/>
            </a:pPr>
            <a:endParaRPr lang="sl-SI" sz="1600">
              <a:cs typeface="Calibri"/>
            </a:endParaRPr>
          </a:p>
          <a:p>
            <a:pPr marL="0" indent="0">
              <a:buNone/>
            </a:pPr>
            <a:r>
              <a:rPr lang="sl-SI" sz="1600">
                <a:cs typeface="Calibri"/>
              </a:rPr>
              <a:t>Ontologije</a:t>
            </a:r>
          </a:p>
          <a:p>
            <a:r>
              <a:rPr lang="sl-SI" sz="1600">
                <a:cs typeface="Calibri"/>
              </a:rPr>
              <a:t>biološki procesi v rastlinah: </a:t>
            </a:r>
            <a:r>
              <a:rPr lang="sl-SI" sz="1600" err="1">
                <a:cs typeface="Calibri"/>
              </a:rPr>
              <a:t>GoMapMan</a:t>
            </a:r>
            <a:r>
              <a:rPr lang="sl-SI" sz="1600">
                <a:cs typeface="Calibri"/>
              </a:rPr>
              <a:t> (</a:t>
            </a:r>
            <a:r>
              <a:rPr lang="sl-SI" sz="1600">
                <a:cs typeface="Calibri"/>
                <a:hlinkClick r:id="rId3"/>
              </a:rPr>
              <a:t>https://gomapman.nib.si/</a:t>
            </a:r>
            <a:r>
              <a:rPr lang="sl-SI" sz="1600">
                <a:cs typeface="Calibri"/>
              </a:rPr>
              <a:t>)</a:t>
            </a:r>
          </a:p>
          <a:p>
            <a:r>
              <a:rPr lang="sl-SI" sz="1600" err="1">
                <a:cs typeface="Calibri"/>
              </a:rPr>
              <a:t>fenomika</a:t>
            </a:r>
            <a:r>
              <a:rPr lang="sl-SI" sz="1600">
                <a:cs typeface="Calibri"/>
              </a:rPr>
              <a:t>: </a:t>
            </a:r>
            <a:r>
              <a:rPr lang="sl-SI" sz="1600" err="1">
                <a:cs typeface="Calibri"/>
              </a:rPr>
              <a:t>plant</a:t>
            </a:r>
            <a:r>
              <a:rPr lang="sl-SI" sz="1600">
                <a:cs typeface="Calibri"/>
              </a:rPr>
              <a:t> </a:t>
            </a:r>
            <a:r>
              <a:rPr lang="sl-SI" sz="1600" err="1">
                <a:cs typeface="Calibri"/>
              </a:rPr>
              <a:t>ontology</a:t>
            </a:r>
            <a:r>
              <a:rPr lang="sl-SI" sz="1600">
                <a:cs typeface="Calibri"/>
              </a:rPr>
              <a:t> (PO; </a:t>
            </a:r>
            <a:r>
              <a:rPr lang="sl-SI" sz="1600">
                <a:cs typeface="Calibri"/>
                <a:hlinkClick r:id="rId4"/>
              </a:rPr>
              <a:t>https://planteome.org/node/1</a:t>
            </a:r>
            <a:r>
              <a:rPr lang="sl-SI" sz="1600">
                <a:cs typeface="Calibri"/>
              </a:rPr>
              <a:t>)</a:t>
            </a:r>
          </a:p>
        </p:txBody>
      </p:sp>
      <p:pic>
        <p:nvPicPr>
          <p:cNvPr id="9218" name="Picture 2">
            <a:extLst>
              <a:ext uri="{FF2B5EF4-FFF2-40B4-BE49-F238E27FC236}">
                <a16:creationId xmlns:a16="http://schemas.microsoft.com/office/drawing/2014/main" id="{67E5DDDC-D8AA-D490-80C5-917C01C33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9261" y="1769694"/>
            <a:ext cx="4523701" cy="25435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SI-Logo">
            <a:extLst>
              <a:ext uri="{FF2B5EF4-FFF2-40B4-BE49-F238E27FC236}">
                <a16:creationId xmlns:a16="http://schemas.microsoft.com/office/drawing/2014/main" id="{2655A7B9-C774-20CD-87E0-B4C2D8C0F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1526" y="4660607"/>
            <a:ext cx="3803887" cy="54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31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3C328F0-93D2-BFCE-9052-33BF2B4EA16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507306F-6B0F-7E43-3D59-9E6A81A53EA7}"/>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5. Ohranjanje in 6. Zaščita podatkov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583C180D-3770-C2D8-0F3E-DEB0E6BEB948}"/>
              </a:ext>
            </a:extLst>
          </p:cNvPr>
          <p:cNvSpPr txBox="1">
            <a:spLocks noGrp="1"/>
          </p:cNvSpPr>
          <p:nvPr>
            <p:ph idx="1"/>
          </p:nvPr>
        </p:nvSpPr>
        <p:spPr>
          <a:xfrm>
            <a:off x="838203" y="1987487"/>
            <a:ext cx="10515600" cy="2747964"/>
          </a:xfrm>
        </p:spPr>
        <p:txBody>
          <a:bodyPr>
            <a:normAutofit/>
          </a:bodyPr>
          <a:lstStyle/>
          <a:p>
            <a:r>
              <a:rPr lang="sl-SI" sz="1600"/>
              <a:t>Podatki, se hranijo na mrežnih diskih znotraj inštituta</a:t>
            </a:r>
          </a:p>
          <a:p>
            <a:r>
              <a:rPr lang="sl-SI" sz="1600"/>
              <a:t>Vse lokacije so avtomatsko varnostno kopirane</a:t>
            </a:r>
            <a:endParaRPr lang="sl-SI" sz="1600">
              <a:cs typeface="Calibri"/>
            </a:endParaRPr>
          </a:p>
          <a:p>
            <a:r>
              <a:rPr lang="sl-SI" sz="1600">
                <a:solidFill>
                  <a:schemeClr val="tx1"/>
                </a:solidFill>
                <a:cs typeface="Calibri"/>
              </a:rPr>
              <a:t>Podatki so dostopni samo iz določenih uporabniških računov</a:t>
            </a:r>
          </a:p>
          <a:p>
            <a:r>
              <a:rPr lang="sl-SI" sz="1600">
                <a:solidFill>
                  <a:schemeClr val="tx1"/>
                </a:solidFill>
                <a:cs typeface="Calibri"/>
              </a:rPr>
              <a:t>Ne bomo pridobivali občutljivih podatkov</a:t>
            </a:r>
          </a:p>
          <a:p>
            <a:endParaRPr lang="sl-SI" sz="1600">
              <a:cs typeface="Calibri"/>
            </a:endParaRPr>
          </a:p>
          <a:p>
            <a:r>
              <a:rPr lang="en-GB" sz="1600">
                <a:hlinkClick r:id="rId3"/>
              </a:rPr>
              <a:t>00S-Opr09-01-Pravilnik-o-ravnanju-z-raziskovalnimi-podatki-po-naelih-odprte-znanosti_002.pdf</a:t>
            </a:r>
            <a:r>
              <a:rPr lang="sl-SI" sz="1600">
                <a:cs typeface="Calibri"/>
              </a:rPr>
              <a:t>.</a:t>
            </a:r>
          </a:p>
          <a:p>
            <a:pPr marL="0" indent="0">
              <a:buNone/>
            </a:pPr>
            <a:endParaRPr lang="sl-SI" sz="1600">
              <a:cs typeface="Calibri"/>
            </a:endParaRPr>
          </a:p>
          <a:p>
            <a:endParaRPr lang="sl-SI" sz="1600">
              <a:cs typeface="Calibri"/>
            </a:endParaRPr>
          </a:p>
        </p:txBody>
      </p:sp>
      <p:pic>
        <p:nvPicPr>
          <p:cNvPr id="5" name="Picture 4">
            <a:extLst>
              <a:ext uri="{FF2B5EF4-FFF2-40B4-BE49-F238E27FC236}">
                <a16:creationId xmlns:a16="http://schemas.microsoft.com/office/drawing/2014/main" id="{620EA95A-0CDF-9C09-D65E-A09D7BF9A34B}"/>
              </a:ext>
            </a:extLst>
          </p:cNvPr>
          <p:cNvPicPr>
            <a:picLocks noChangeAspect="1"/>
          </p:cNvPicPr>
          <p:nvPr/>
        </p:nvPicPr>
        <p:blipFill>
          <a:blip r:embed="rId4"/>
          <a:stretch>
            <a:fillRect/>
          </a:stretch>
        </p:blipFill>
        <p:spPr>
          <a:xfrm>
            <a:off x="3014678" y="3963926"/>
            <a:ext cx="5982535" cy="2724530"/>
          </a:xfrm>
          <a:prstGeom prst="rect">
            <a:avLst/>
          </a:prstGeom>
        </p:spPr>
      </p:pic>
    </p:spTree>
    <p:extLst>
      <p:ext uri="{BB962C8B-B14F-4D97-AF65-F5344CB8AC3E}">
        <p14:creationId xmlns:p14="http://schemas.microsoft.com/office/powerpoint/2010/main" val="2389337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696E74-F207-277E-B476-869E45A1DA3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095CADA-E6FD-201F-15BE-92CE260EA3C7}"/>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7. Objava podatkov</a:t>
            </a:r>
            <a:endParaRPr lang="sl-SI" sz="4000" b="1">
              <a:solidFill>
                <a:srgbClr val="ED7D31"/>
              </a:solidFill>
              <a:latin typeface="Calibri"/>
              <a:ea typeface="Calibri"/>
              <a:cs typeface="Calibri"/>
            </a:endParaRPr>
          </a:p>
        </p:txBody>
      </p:sp>
      <p:pic>
        <p:nvPicPr>
          <p:cNvPr id="8" name="Picture 7">
            <a:extLst>
              <a:ext uri="{FF2B5EF4-FFF2-40B4-BE49-F238E27FC236}">
                <a16:creationId xmlns:a16="http://schemas.microsoft.com/office/drawing/2014/main" id="{15353939-1CCC-4949-504A-42EE799D5948}"/>
              </a:ext>
            </a:extLst>
          </p:cNvPr>
          <p:cNvPicPr>
            <a:picLocks noChangeAspect="1"/>
          </p:cNvPicPr>
          <p:nvPr/>
        </p:nvPicPr>
        <p:blipFill>
          <a:blip r:embed="rId3"/>
          <a:stretch>
            <a:fillRect/>
          </a:stretch>
        </p:blipFill>
        <p:spPr>
          <a:xfrm>
            <a:off x="748314" y="2048517"/>
            <a:ext cx="5347686" cy="4224223"/>
          </a:xfrm>
          <a:prstGeom prst="rect">
            <a:avLst/>
          </a:prstGeom>
        </p:spPr>
      </p:pic>
      <p:sp>
        <p:nvSpPr>
          <p:cNvPr id="9" name="Naslov 1">
            <a:extLst>
              <a:ext uri="{FF2B5EF4-FFF2-40B4-BE49-F238E27FC236}">
                <a16:creationId xmlns:a16="http://schemas.microsoft.com/office/drawing/2014/main" id="{E010E0FB-8796-7EF4-1D18-47E6B526373F}"/>
              </a:ext>
            </a:extLst>
          </p:cNvPr>
          <p:cNvSpPr txBox="1">
            <a:spLocks/>
          </p:cNvSpPr>
          <p:nvPr/>
        </p:nvSpPr>
        <p:spPr>
          <a:xfrm>
            <a:off x="748314" y="6272740"/>
            <a:ext cx="5347686" cy="566629"/>
          </a:xfrm>
          <a:prstGeom prst="rect">
            <a:avLst/>
          </a:prstGeom>
          <a:noFill/>
          <a:ln>
            <a:noFill/>
          </a:ln>
        </p:spPr>
        <p:txBody>
          <a:bodyPr vert="horz" wrap="square" lIns="91440" tIns="45720" rIns="91440" bIns="45720" anchor="ctr" anchorCtr="0" compatLnSpc="1">
            <a:normAutofit lnSpcReduction="10000"/>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en-GB" sz="1800">
                <a:solidFill>
                  <a:srgbClr val="ED7D31"/>
                </a:solidFill>
                <a:latin typeface="Calibri"/>
              </a:rPr>
              <a:t>https://nrrp.odprtaznanost.si/objava-podatkov/podatkovna-objava-in-podatkovni-clanek/</a:t>
            </a:r>
            <a:r>
              <a:rPr lang="sl-SI" sz="1800">
                <a:solidFill>
                  <a:srgbClr val="ED7D31"/>
                </a:solidFill>
                <a:latin typeface="Calibri"/>
              </a:rPr>
              <a:t>  </a:t>
            </a:r>
            <a:endParaRPr lang="en-GB" sz="1800">
              <a:solidFill>
                <a:srgbClr val="ED7D31"/>
              </a:solidFill>
              <a:latin typeface="Calibri"/>
            </a:endParaRPr>
          </a:p>
        </p:txBody>
      </p:sp>
      <p:pic>
        <p:nvPicPr>
          <p:cNvPr id="11" name="Picture 10">
            <a:extLst>
              <a:ext uri="{FF2B5EF4-FFF2-40B4-BE49-F238E27FC236}">
                <a16:creationId xmlns:a16="http://schemas.microsoft.com/office/drawing/2014/main" id="{BC7AE528-D243-1514-96A2-7DA9774B7923}"/>
              </a:ext>
            </a:extLst>
          </p:cNvPr>
          <p:cNvPicPr>
            <a:picLocks noChangeAspect="1"/>
          </p:cNvPicPr>
          <p:nvPr/>
        </p:nvPicPr>
        <p:blipFill>
          <a:blip r:embed="rId4"/>
          <a:stretch>
            <a:fillRect/>
          </a:stretch>
        </p:blipFill>
        <p:spPr>
          <a:xfrm>
            <a:off x="6064632" y="1967587"/>
            <a:ext cx="6127368" cy="4588466"/>
          </a:xfrm>
          <a:prstGeom prst="rect">
            <a:avLst/>
          </a:prstGeom>
        </p:spPr>
      </p:pic>
    </p:spTree>
    <p:extLst>
      <p:ext uri="{BB962C8B-B14F-4D97-AF65-F5344CB8AC3E}">
        <p14:creationId xmlns:p14="http://schemas.microsoft.com/office/powerpoint/2010/main" val="4075851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5B899B5-D321-C15B-CDCC-5D36E9E993A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C73AAAD-352B-E53A-BF6B-C5E765AC673D}"/>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7. Objava podatkov</a:t>
            </a:r>
            <a:endParaRPr lang="sl-SI" sz="4000" b="1">
              <a:solidFill>
                <a:srgbClr val="ED7D31"/>
              </a:solidFill>
              <a:latin typeface="Calibri"/>
              <a:ea typeface="Calibri"/>
              <a:cs typeface="Calibri"/>
            </a:endParaRPr>
          </a:p>
        </p:txBody>
      </p:sp>
      <p:pic>
        <p:nvPicPr>
          <p:cNvPr id="4" name="Picture 3">
            <a:extLst>
              <a:ext uri="{FF2B5EF4-FFF2-40B4-BE49-F238E27FC236}">
                <a16:creationId xmlns:a16="http://schemas.microsoft.com/office/drawing/2014/main" id="{AB629CCD-5706-DC4A-15B4-5EC1877DC688}"/>
              </a:ext>
            </a:extLst>
          </p:cNvPr>
          <p:cNvPicPr>
            <a:picLocks noChangeAspect="1"/>
          </p:cNvPicPr>
          <p:nvPr/>
        </p:nvPicPr>
        <p:blipFill>
          <a:blip r:embed="rId3"/>
          <a:srcRect t="16168" r="2426"/>
          <a:stretch>
            <a:fillRect/>
          </a:stretch>
        </p:blipFill>
        <p:spPr>
          <a:xfrm>
            <a:off x="140215" y="2667948"/>
            <a:ext cx="5293629" cy="3308231"/>
          </a:xfrm>
          <a:prstGeom prst="rect">
            <a:avLst/>
          </a:prstGeom>
        </p:spPr>
      </p:pic>
      <p:pic>
        <p:nvPicPr>
          <p:cNvPr id="7172" name="Picture 4" descr="One Codex | Importing Sequence Read Archive (SRA) Data Into One Codex">
            <a:extLst>
              <a:ext uri="{FF2B5EF4-FFF2-40B4-BE49-F238E27FC236}">
                <a16:creationId xmlns:a16="http://schemas.microsoft.com/office/drawing/2014/main" id="{909DA3F6-C4E3-D613-E631-7A627D780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44" y="2667948"/>
            <a:ext cx="6758155" cy="40729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quence Read Archives logo">
            <a:extLst>
              <a:ext uri="{FF2B5EF4-FFF2-40B4-BE49-F238E27FC236}">
                <a16:creationId xmlns:a16="http://schemas.microsoft.com/office/drawing/2014/main" id="{5C853B04-9219-95DB-175D-4EEDABAB9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571" y="2266873"/>
            <a:ext cx="25527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6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571601-C0A9-8786-2429-61E22793613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985D3C8-05FE-660D-1262-4F8B8C69CD00}"/>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7. Objava podatkov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3C6F9141-34B6-5B92-FA0F-9F1EACBA534B}"/>
              </a:ext>
            </a:extLst>
          </p:cNvPr>
          <p:cNvSpPr txBox="1">
            <a:spLocks noGrp="1"/>
          </p:cNvSpPr>
          <p:nvPr>
            <p:ph idx="1"/>
          </p:nvPr>
        </p:nvSpPr>
        <p:spPr>
          <a:xfrm>
            <a:off x="838203" y="1987487"/>
            <a:ext cx="10515600" cy="2747964"/>
          </a:xfrm>
        </p:spPr>
        <p:txBody>
          <a:bodyPr>
            <a:normAutofit/>
          </a:bodyPr>
          <a:lstStyle/>
          <a:p>
            <a:r>
              <a:rPr lang="sl-SI" sz="1600">
                <a:cs typeface="Calibri"/>
              </a:rPr>
              <a:t>Kjer ni področno specifičnih </a:t>
            </a:r>
            <a:r>
              <a:rPr lang="sl-SI" sz="1600" err="1">
                <a:cs typeface="Calibri"/>
              </a:rPr>
              <a:t>repozitorijev</a:t>
            </a:r>
            <a:r>
              <a:rPr lang="sl-SI" sz="1600">
                <a:cs typeface="Calibri"/>
              </a:rPr>
              <a:t> - objava v splošnem repozitoriju npr. </a:t>
            </a:r>
            <a:r>
              <a:rPr lang="sl-SI" sz="1600" err="1">
                <a:cs typeface="Calibri"/>
              </a:rPr>
              <a:t>Zenodo</a:t>
            </a:r>
            <a:r>
              <a:rPr lang="sl-SI" sz="1600">
                <a:cs typeface="Calibri"/>
              </a:rPr>
              <a:t> </a:t>
            </a:r>
            <a:endParaRPr lang="en-US" sz="1600"/>
          </a:p>
          <a:p>
            <a:r>
              <a:rPr lang="sl-SI" sz="1600" err="1">
                <a:cs typeface="Calibri"/>
              </a:rPr>
              <a:t>FAIRDOMHub</a:t>
            </a:r>
            <a:r>
              <a:rPr lang="sl-SI" sz="1600">
                <a:cs typeface="Calibri"/>
              </a:rPr>
              <a:t> za celotno </a:t>
            </a:r>
            <a:r>
              <a:rPr lang="sl-SI" sz="1600" err="1">
                <a:cs typeface="Calibri"/>
              </a:rPr>
              <a:t>pISA-tree</a:t>
            </a:r>
            <a:r>
              <a:rPr lang="sl-SI" sz="1600">
                <a:cs typeface="Calibri"/>
              </a:rPr>
              <a:t> strukturo skupaj z metapodatki</a:t>
            </a:r>
          </a:p>
          <a:p>
            <a:pPr marL="0" indent="0">
              <a:buNone/>
            </a:pPr>
            <a:endParaRPr lang="sl-SI" sz="1600">
              <a:cs typeface="Calibri"/>
            </a:endParaRPr>
          </a:p>
          <a:p>
            <a:endParaRPr lang="sl-SI" sz="1600">
              <a:cs typeface="Calibri"/>
            </a:endParaRPr>
          </a:p>
        </p:txBody>
      </p:sp>
      <p:pic>
        <p:nvPicPr>
          <p:cNvPr id="7" name="Picture 6">
            <a:extLst>
              <a:ext uri="{FF2B5EF4-FFF2-40B4-BE49-F238E27FC236}">
                <a16:creationId xmlns:a16="http://schemas.microsoft.com/office/drawing/2014/main" id="{CDE709E3-AD51-A885-CA40-EC97D77E3290}"/>
              </a:ext>
            </a:extLst>
          </p:cNvPr>
          <p:cNvPicPr>
            <a:picLocks noChangeAspect="1"/>
          </p:cNvPicPr>
          <p:nvPr/>
        </p:nvPicPr>
        <p:blipFill>
          <a:blip r:embed="rId3"/>
          <a:stretch>
            <a:fillRect/>
          </a:stretch>
        </p:blipFill>
        <p:spPr>
          <a:xfrm>
            <a:off x="6096000" y="3036443"/>
            <a:ext cx="5943643" cy="3324249"/>
          </a:xfrm>
          <a:prstGeom prst="rect">
            <a:avLst/>
          </a:prstGeom>
        </p:spPr>
      </p:pic>
      <p:pic>
        <p:nvPicPr>
          <p:cNvPr id="9" name="Picture 8">
            <a:extLst>
              <a:ext uri="{FF2B5EF4-FFF2-40B4-BE49-F238E27FC236}">
                <a16:creationId xmlns:a16="http://schemas.microsoft.com/office/drawing/2014/main" id="{F1237587-6860-4759-B0FE-1A8D6449AF54}"/>
              </a:ext>
            </a:extLst>
          </p:cNvPr>
          <p:cNvPicPr>
            <a:picLocks noChangeAspect="1"/>
          </p:cNvPicPr>
          <p:nvPr/>
        </p:nvPicPr>
        <p:blipFill>
          <a:blip r:embed="rId4"/>
          <a:stretch>
            <a:fillRect/>
          </a:stretch>
        </p:blipFill>
        <p:spPr>
          <a:xfrm>
            <a:off x="237126" y="3036443"/>
            <a:ext cx="5548902" cy="3707942"/>
          </a:xfrm>
          <a:prstGeom prst="rect">
            <a:avLst/>
          </a:prstGeom>
        </p:spPr>
      </p:pic>
    </p:spTree>
    <p:extLst>
      <p:ext uri="{BB962C8B-B14F-4D97-AF65-F5344CB8AC3E}">
        <p14:creationId xmlns:p14="http://schemas.microsoft.com/office/powerpoint/2010/main" val="901226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7BD23-1AD6-BE6B-D58C-F5BE5C2FF89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8AD6F19-5ECE-686E-01F7-2C2E11446886}"/>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 Objava znanstvenega članka</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FCF7C6B2-74F1-3DEE-3A4F-B98DD4B48128}"/>
              </a:ext>
            </a:extLst>
          </p:cNvPr>
          <p:cNvSpPr txBox="1">
            <a:spLocks noGrp="1"/>
          </p:cNvSpPr>
          <p:nvPr>
            <p:ph idx="1"/>
          </p:nvPr>
        </p:nvSpPr>
        <p:spPr>
          <a:xfrm>
            <a:off x="838203" y="1987487"/>
            <a:ext cx="10515600" cy="2747964"/>
          </a:xfrm>
        </p:spPr>
        <p:txBody>
          <a:bodyPr>
            <a:normAutofit/>
          </a:bodyPr>
          <a:lstStyle/>
          <a:p>
            <a:pPr marL="0" indent="0">
              <a:buNone/>
            </a:pPr>
            <a:endParaRPr lang="sl-SI" sz="1600">
              <a:cs typeface="Calibri"/>
            </a:endParaRPr>
          </a:p>
          <a:p>
            <a:endParaRPr lang="sl-SI" sz="1600">
              <a:cs typeface="Calibri"/>
            </a:endParaRPr>
          </a:p>
        </p:txBody>
      </p:sp>
      <p:pic>
        <p:nvPicPr>
          <p:cNvPr id="10" name="Picture 9">
            <a:extLst>
              <a:ext uri="{FF2B5EF4-FFF2-40B4-BE49-F238E27FC236}">
                <a16:creationId xmlns:a16="http://schemas.microsoft.com/office/drawing/2014/main" id="{4E5992F0-1825-7A78-7DAA-88AAEE937102}"/>
              </a:ext>
            </a:extLst>
          </p:cNvPr>
          <p:cNvPicPr>
            <a:picLocks noChangeAspect="1"/>
          </p:cNvPicPr>
          <p:nvPr/>
        </p:nvPicPr>
        <p:blipFill>
          <a:blip r:embed="rId3"/>
          <a:stretch>
            <a:fillRect/>
          </a:stretch>
        </p:blipFill>
        <p:spPr>
          <a:xfrm>
            <a:off x="298562" y="2112976"/>
            <a:ext cx="5797438" cy="2964511"/>
          </a:xfrm>
          <a:prstGeom prst="rect">
            <a:avLst/>
          </a:prstGeom>
        </p:spPr>
      </p:pic>
      <p:pic>
        <p:nvPicPr>
          <p:cNvPr id="12" name="Picture 11">
            <a:extLst>
              <a:ext uri="{FF2B5EF4-FFF2-40B4-BE49-F238E27FC236}">
                <a16:creationId xmlns:a16="http://schemas.microsoft.com/office/drawing/2014/main" id="{7E820C0F-38B6-F56C-EAC1-8D97A17E5860}"/>
              </a:ext>
            </a:extLst>
          </p:cNvPr>
          <p:cNvPicPr>
            <a:picLocks noChangeAspect="1"/>
          </p:cNvPicPr>
          <p:nvPr/>
        </p:nvPicPr>
        <p:blipFill>
          <a:blip r:embed="rId4"/>
          <a:stretch>
            <a:fillRect/>
          </a:stretch>
        </p:blipFill>
        <p:spPr>
          <a:xfrm>
            <a:off x="6096000" y="2112976"/>
            <a:ext cx="5797438" cy="1141347"/>
          </a:xfrm>
          <a:prstGeom prst="rect">
            <a:avLst/>
          </a:prstGeom>
        </p:spPr>
      </p:pic>
      <p:pic>
        <p:nvPicPr>
          <p:cNvPr id="14" name="Picture 13">
            <a:extLst>
              <a:ext uri="{FF2B5EF4-FFF2-40B4-BE49-F238E27FC236}">
                <a16:creationId xmlns:a16="http://schemas.microsoft.com/office/drawing/2014/main" id="{634C2A9C-8EE3-E30B-8F66-F8F7BDB5CB4C}"/>
              </a:ext>
            </a:extLst>
          </p:cNvPr>
          <p:cNvPicPr>
            <a:picLocks noChangeAspect="1"/>
          </p:cNvPicPr>
          <p:nvPr/>
        </p:nvPicPr>
        <p:blipFill>
          <a:blip r:embed="rId5"/>
          <a:stretch>
            <a:fillRect/>
          </a:stretch>
        </p:blipFill>
        <p:spPr>
          <a:xfrm>
            <a:off x="6174657" y="3428999"/>
            <a:ext cx="5495912" cy="1141347"/>
          </a:xfrm>
          <a:prstGeom prst="rect">
            <a:avLst/>
          </a:prstGeom>
        </p:spPr>
      </p:pic>
      <p:pic>
        <p:nvPicPr>
          <p:cNvPr id="16" name="Picture 15">
            <a:extLst>
              <a:ext uri="{FF2B5EF4-FFF2-40B4-BE49-F238E27FC236}">
                <a16:creationId xmlns:a16="http://schemas.microsoft.com/office/drawing/2014/main" id="{9E3270DD-4E2C-4829-E197-FCF8D8612E5C}"/>
              </a:ext>
            </a:extLst>
          </p:cNvPr>
          <p:cNvPicPr>
            <a:picLocks noChangeAspect="1"/>
          </p:cNvPicPr>
          <p:nvPr/>
        </p:nvPicPr>
        <p:blipFill>
          <a:blip r:embed="rId6"/>
          <a:stretch>
            <a:fillRect/>
          </a:stretch>
        </p:blipFill>
        <p:spPr>
          <a:xfrm>
            <a:off x="2164324" y="5457885"/>
            <a:ext cx="7863351" cy="1400115"/>
          </a:xfrm>
          <a:prstGeom prst="rect">
            <a:avLst/>
          </a:prstGeom>
        </p:spPr>
      </p:pic>
      <p:pic>
        <p:nvPicPr>
          <p:cNvPr id="17" name="Picture 16">
            <a:extLst>
              <a:ext uri="{FF2B5EF4-FFF2-40B4-BE49-F238E27FC236}">
                <a16:creationId xmlns:a16="http://schemas.microsoft.com/office/drawing/2014/main" id="{614AEFC2-9AAA-49BB-7B57-6306DD608608}"/>
              </a:ext>
            </a:extLst>
          </p:cNvPr>
          <p:cNvPicPr>
            <a:picLocks noChangeAspect="1"/>
          </p:cNvPicPr>
          <p:nvPr/>
        </p:nvPicPr>
        <p:blipFill>
          <a:blip r:embed="rId7"/>
          <a:stretch>
            <a:fillRect/>
          </a:stretch>
        </p:blipFill>
        <p:spPr>
          <a:xfrm>
            <a:off x="3952567" y="6530091"/>
            <a:ext cx="3987384" cy="327909"/>
          </a:xfrm>
          <a:prstGeom prst="rect">
            <a:avLst/>
          </a:prstGeom>
        </p:spPr>
      </p:pic>
    </p:spTree>
    <p:extLst>
      <p:ext uri="{BB962C8B-B14F-4D97-AF65-F5344CB8AC3E}">
        <p14:creationId xmlns:p14="http://schemas.microsoft.com/office/powerpoint/2010/main" val="3138740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2733386-67B1-2BE7-93B8-AF0D0A7FA1A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786B8CD-AF46-F5CD-AEF2-3D4F2A5EBA92}"/>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Življenjski krog podatkov – kratka ponovitev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0E66EFD6-CD73-E606-19CC-ADD0A7F8060B}"/>
              </a:ext>
            </a:extLst>
          </p:cNvPr>
          <p:cNvSpPr txBox="1">
            <a:spLocks noGrp="1"/>
          </p:cNvSpPr>
          <p:nvPr>
            <p:ph idx="1"/>
          </p:nvPr>
        </p:nvSpPr>
        <p:spPr>
          <a:xfrm>
            <a:off x="838203" y="1987487"/>
            <a:ext cx="10515600" cy="431863"/>
          </a:xfrm>
        </p:spPr>
        <p:txBody>
          <a:bodyPr/>
          <a:lstStyle/>
          <a:p>
            <a:pPr marL="0" indent="0">
              <a:buNone/>
            </a:pPr>
            <a:r>
              <a:rPr lang="en-GB" sz="1800" b="1" err="1">
                <a:solidFill>
                  <a:schemeClr val="accent1"/>
                </a:solidFill>
              </a:rPr>
              <a:t>Priročnik</a:t>
            </a:r>
            <a:r>
              <a:rPr lang="en-GB" sz="1800" b="1">
                <a:solidFill>
                  <a:schemeClr val="accent1"/>
                </a:solidFill>
              </a:rPr>
              <a:t> o </a:t>
            </a:r>
            <a:r>
              <a:rPr lang="en-GB" sz="1800" b="1" err="1">
                <a:solidFill>
                  <a:schemeClr val="accent1"/>
                </a:solidFill>
              </a:rPr>
              <a:t>načrtovanju</a:t>
            </a:r>
            <a:r>
              <a:rPr lang="en-GB" sz="1800" b="1">
                <a:solidFill>
                  <a:schemeClr val="accent1"/>
                </a:solidFill>
              </a:rPr>
              <a:t> </a:t>
            </a:r>
            <a:r>
              <a:rPr lang="en-GB" sz="1800" b="1" err="1">
                <a:solidFill>
                  <a:schemeClr val="accent1"/>
                </a:solidFill>
              </a:rPr>
              <a:t>ravnanja</a:t>
            </a:r>
            <a:r>
              <a:rPr lang="en-GB" sz="1800" b="1">
                <a:solidFill>
                  <a:schemeClr val="accent1"/>
                </a:solidFill>
              </a:rPr>
              <a:t> z </a:t>
            </a:r>
            <a:r>
              <a:rPr lang="en-GB" sz="1800" b="1" err="1">
                <a:solidFill>
                  <a:schemeClr val="accent1"/>
                </a:solidFill>
              </a:rPr>
              <a:t>raziskovalnimi</a:t>
            </a:r>
            <a:r>
              <a:rPr lang="en-GB" sz="1800" b="1">
                <a:solidFill>
                  <a:schemeClr val="accent1"/>
                </a:solidFill>
              </a:rPr>
              <a:t> </a:t>
            </a:r>
            <a:r>
              <a:rPr lang="en-GB" sz="1800" b="1" err="1">
                <a:solidFill>
                  <a:schemeClr val="accent1"/>
                </a:solidFill>
              </a:rPr>
              <a:t>podatki</a:t>
            </a:r>
            <a:r>
              <a:rPr lang="sl-SI" sz="1800" b="1">
                <a:solidFill>
                  <a:schemeClr val="accent1"/>
                </a:solidFill>
              </a:rPr>
              <a:t> </a:t>
            </a:r>
            <a:r>
              <a:rPr lang="sl-SI" sz="1800">
                <a:solidFill>
                  <a:srgbClr val="ED7D31"/>
                </a:solidFill>
                <a:ea typeface="+mn-ea"/>
                <a:cs typeface="+mn-cs"/>
                <a:hlinkClick r:id="rId4">
                  <a:extLst>
                    <a:ext uri="{A12FA001-AC4F-418D-AE19-62706E023703}">
                      <ahyp:hlinkClr xmlns:ahyp="http://schemas.microsoft.com/office/drawing/2018/hyperlinkcolor" val="tx"/>
                    </a:ext>
                  </a:extLst>
                </a:hlinkClick>
              </a:rPr>
              <a:t>https://nrrp.odprtaznanost.si/</a:t>
            </a:r>
            <a:endParaRPr lang="sl-SI" sz="1800">
              <a:solidFill>
                <a:srgbClr val="ED7D31"/>
              </a:solidFill>
              <a:ea typeface="+mn-ea"/>
              <a:cs typeface="+mn-cs"/>
            </a:endParaRPr>
          </a:p>
          <a:p>
            <a:pPr marL="0" lvl="0" indent="0">
              <a:buNone/>
            </a:pPr>
            <a:endParaRPr lang="sl-SI" sz="1600"/>
          </a:p>
        </p:txBody>
      </p:sp>
      <p:pic>
        <p:nvPicPr>
          <p:cNvPr id="5" name="Picture 4">
            <a:extLst>
              <a:ext uri="{FF2B5EF4-FFF2-40B4-BE49-F238E27FC236}">
                <a16:creationId xmlns:a16="http://schemas.microsoft.com/office/drawing/2014/main" id="{627B5E04-8247-6169-5DA4-5F00E6207A62}"/>
              </a:ext>
            </a:extLst>
          </p:cNvPr>
          <p:cNvPicPr>
            <a:picLocks noChangeAspect="1"/>
          </p:cNvPicPr>
          <p:nvPr/>
        </p:nvPicPr>
        <p:blipFill>
          <a:blip r:embed="rId5"/>
          <a:stretch>
            <a:fillRect/>
          </a:stretch>
        </p:blipFill>
        <p:spPr>
          <a:xfrm>
            <a:off x="6096000" y="2486025"/>
            <a:ext cx="4307389" cy="4307389"/>
          </a:xfrm>
          <a:prstGeom prst="rect">
            <a:avLst/>
          </a:prstGeom>
        </p:spPr>
      </p:pic>
      <p:sp>
        <p:nvSpPr>
          <p:cNvPr id="4" name="Označba mesta vsebine 2">
            <a:extLst>
              <a:ext uri="{FF2B5EF4-FFF2-40B4-BE49-F238E27FC236}">
                <a16:creationId xmlns:a16="http://schemas.microsoft.com/office/drawing/2014/main" id="{980C6C96-944C-FA22-38A8-3F0EBF2874BB}"/>
              </a:ext>
            </a:extLst>
          </p:cNvPr>
          <p:cNvSpPr txBox="1">
            <a:spLocks/>
          </p:cNvSpPr>
          <p:nvPr/>
        </p:nvSpPr>
        <p:spPr>
          <a:xfrm>
            <a:off x="838202" y="2486025"/>
            <a:ext cx="5257797" cy="3952874"/>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err="1"/>
              <a:t>Iskanje</a:t>
            </a:r>
            <a:r>
              <a:rPr lang="en-GB" sz="1600" b="1"/>
              <a:t> </a:t>
            </a:r>
            <a:r>
              <a:rPr lang="en-GB" sz="1600" b="1" err="1"/>
              <a:t>podatko</a:t>
            </a:r>
            <a:r>
              <a:rPr lang="sl-SI" sz="1600" b="1"/>
              <a:t>v</a:t>
            </a:r>
          </a:p>
          <a:p>
            <a:pPr marL="0" indent="0">
              <a:buNone/>
            </a:pPr>
            <a:r>
              <a:rPr lang="en-GB" sz="1600" err="1"/>
              <a:t>Vključuje</a:t>
            </a:r>
            <a:r>
              <a:rPr lang="en-GB" sz="1600"/>
              <a:t> </a:t>
            </a:r>
            <a:r>
              <a:rPr lang="en-GB" sz="1600" u="sng" err="1"/>
              <a:t>identifikacijo</a:t>
            </a:r>
            <a:r>
              <a:rPr lang="en-GB" sz="1600"/>
              <a:t> </a:t>
            </a:r>
            <a:r>
              <a:rPr lang="en-GB" sz="1600" err="1"/>
              <a:t>relevantnih</a:t>
            </a:r>
            <a:r>
              <a:rPr lang="en-GB" sz="1600"/>
              <a:t> </a:t>
            </a:r>
            <a:r>
              <a:rPr lang="en-GB" sz="1600" err="1"/>
              <a:t>podatkovnih</a:t>
            </a:r>
            <a:r>
              <a:rPr lang="en-GB" sz="1600"/>
              <a:t> </a:t>
            </a:r>
            <a:r>
              <a:rPr lang="en-GB" sz="1600" err="1"/>
              <a:t>virov</a:t>
            </a:r>
            <a:r>
              <a:rPr lang="en-GB" sz="1600"/>
              <a:t> v </a:t>
            </a:r>
            <a:r>
              <a:rPr lang="en-GB" sz="1600" err="1"/>
              <a:t>podatkovnih</a:t>
            </a:r>
            <a:r>
              <a:rPr lang="en-GB" sz="1600"/>
              <a:t> </a:t>
            </a:r>
            <a:r>
              <a:rPr lang="en-GB" sz="1600" err="1"/>
              <a:t>repozitorijih</a:t>
            </a:r>
            <a:r>
              <a:rPr lang="en-GB" sz="1600"/>
              <a:t>, </a:t>
            </a:r>
            <a:r>
              <a:rPr lang="en-GB" sz="1600" err="1"/>
              <a:t>podatkovnih</a:t>
            </a:r>
            <a:r>
              <a:rPr lang="en-GB" sz="1600"/>
              <a:t> </a:t>
            </a:r>
            <a:r>
              <a:rPr lang="en-GB" sz="1600" err="1"/>
              <a:t>katalogih</a:t>
            </a:r>
            <a:r>
              <a:rPr lang="en-GB" sz="1600"/>
              <a:t>, </a:t>
            </a:r>
            <a:r>
              <a:rPr lang="en-GB" sz="1600" err="1"/>
              <a:t>knjižnicah</a:t>
            </a:r>
            <a:r>
              <a:rPr lang="en-GB" sz="1600"/>
              <a:t>, </a:t>
            </a:r>
            <a:r>
              <a:rPr lang="en-GB" sz="1600" err="1"/>
              <a:t>arhivih</a:t>
            </a:r>
            <a:r>
              <a:rPr lang="en-GB" sz="1600"/>
              <a:t> in </a:t>
            </a:r>
            <a:r>
              <a:rPr lang="en-GB" sz="1600" err="1"/>
              <a:t>drugih</a:t>
            </a:r>
            <a:r>
              <a:rPr lang="en-GB" sz="1600"/>
              <a:t> </a:t>
            </a:r>
            <a:r>
              <a:rPr lang="en-GB" sz="1600" err="1"/>
              <a:t>zbirkah</a:t>
            </a:r>
            <a:r>
              <a:rPr lang="en-GB" sz="1600"/>
              <a:t>, </a:t>
            </a:r>
            <a:r>
              <a:rPr lang="en-GB" sz="1600" u="sng" err="1"/>
              <a:t>oceno</a:t>
            </a:r>
            <a:r>
              <a:rPr lang="en-GB" sz="1600" u="sng"/>
              <a:t> </a:t>
            </a:r>
            <a:r>
              <a:rPr lang="en-GB" sz="1600" u="sng" err="1"/>
              <a:t>kakovosti</a:t>
            </a:r>
            <a:r>
              <a:rPr lang="en-GB" sz="1600" u="sng"/>
              <a:t> </a:t>
            </a:r>
            <a:r>
              <a:rPr lang="en-GB" sz="1600"/>
              <a:t>in </a:t>
            </a:r>
            <a:r>
              <a:rPr lang="en-GB" sz="1600" err="1"/>
              <a:t>uporabnosti</a:t>
            </a:r>
            <a:r>
              <a:rPr lang="en-GB" sz="1600"/>
              <a:t> </a:t>
            </a:r>
            <a:r>
              <a:rPr lang="en-GB" sz="1600" err="1"/>
              <a:t>razpoložljivih</a:t>
            </a:r>
            <a:r>
              <a:rPr lang="en-GB" sz="1600"/>
              <a:t> </a:t>
            </a:r>
            <a:r>
              <a:rPr lang="en-GB" sz="1600" err="1"/>
              <a:t>podatkov</a:t>
            </a:r>
            <a:r>
              <a:rPr lang="en-GB" sz="1600"/>
              <a:t> za </a:t>
            </a:r>
            <a:r>
              <a:rPr lang="en-GB" sz="1600" err="1"/>
              <a:t>ponovno</a:t>
            </a:r>
            <a:r>
              <a:rPr lang="en-GB" sz="1600"/>
              <a:t> </a:t>
            </a:r>
            <a:r>
              <a:rPr lang="en-GB" sz="1600" err="1"/>
              <a:t>uporabo</a:t>
            </a:r>
            <a:r>
              <a:rPr lang="en-GB" sz="1600"/>
              <a:t>, </a:t>
            </a:r>
            <a:r>
              <a:rPr lang="en-GB" sz="1600" err="1"/>
              <a:t>preverjanje</a:t>
            </a:r>
            <a:r>
              <a:rPr lang="en-GB" sz="1600"/>
              <a:t> </a:t>
            </a:r>
            <a:r>
              <a:rPr lang="en-GB" sz="1600" u="sng" err="1"/>
              <a:t>pogojev</a:t>
            </a:r>
            <a:r>
              <a:rPr lang="en-GB" sz="1600" u="sng"/>
              <a:t> </a:t>
            </a:r>
            <a:r>
              <a:rPr lang="en-GB" sz="1600" u="sng" err="1"/>
              <a:t>uporabe</a:t>
            </a:r>
            <a:r>
              <a:rPr lang="en-GB" sz="1600" u="sng"/>
              <a:t> </a:t>
            </a:r>
            <a:r>
              <a:rPr lang="en-GB" sz="1600"/>
              <a:t>(</a:t>
            </a:r>
            <a:r>
              <a:rPr lang="en-GB" sz="1600" err="1"/>
              <a:t>dostopnost</a:t>
            </a:r>
            <a:r>
              <a:rPr lang="en-GB" sz="1600"/>
              <a:t> in </a:t>
            </a:r>
            <a:r>
              <a:rPr lang="en-GB" sz="1600" err="1"/>
              <a:t>morebitne</a:t>
            </a:r>
            <a:r>
              <a:rPr lang="en-GB" sz="1600"/>
              <a:t> </a:t>
            </a:r>
            <a:r>
              <a:rPr lang="en-GB" sz="1600" err="1"/>
              <a:t>omejitve</a:t>
            </a:r>
            <a:r>
              <a:rPr lang="en-GB" sz="1600"/>
              <a:t>) in </a:t>
            </a:r>
            <a:r>
              <a:rPr lang="en-GB" sz="1600" err="1"/>
              <a:t>zadostnosti</a:t>
            </a:r>
            <a:r>
              <a:rPr lang="en-GB" sz="1600"/>
              <a:t> </a:t>
            </a:r>
            <a:r>
              <a:rPr lang="en-GB" sz="1600" u="sng" err="1"/>
              <a:t>informacij</a:t>
            </a:r>
            <a:r>
              <a:rPr lang="en-GB" sz="1600" u="sng"/>
              <a:t> za </a:t>
            </a:r>
            <a:r>
              <a:rPr lang="en-GB" sz="1600" u="sng" err="1"/>
              <a:t>citiranje</a:t>
            </a:r>
            <a:r>
              <a:rPr lang="en-GB" sz="1600" u="sng"/>
              <a:t> </a:t>
            </a:r>
            <a:r>
              <a:rPr lang="en-GB" sz="1600" err="1"/>
              <a:t>podatkov</a:t>
            </a:r>
            <a:r>
              <a:rPr lang="en-GB" sz="1600"/>
              <a:t>.</a:t>
            </a:r>
            <a:endParaRPr lang="sl-SI" sz="1600"/>
          </a:p>
          <a:p>
            <a:pPr marL="0" indent="0">
              <a:buNone/>
            </a:pPr>
            <a:r>
              <a:rPr lang="en-GB" sz="1600" b="1" err="1"/>
              <a:t>Zbiranje</a:t>
            </a:r>
            <a:r>
              <a:rPr lang="en-GB" sz="1600" b="1"/>
              <a:t> </a:t>
            </a:r>
            <a:r>
              <a:rPr lang="en-GB" sz="1600" b="1" err="1"/>
              <a:t>oziroma</a:t>
            </a:r>
            <a:r>
              <a:rPr lang="en-GB" sz="1600" b="1"/>
              <a:t> </a:t>
            </a:r>
            <a:r>
              <a:rPr lang="en-GB" sz="1600" b="1" err="1"/>
              <a:t>ustvarjanje</a:t>
            </a:r>
            <a:r>
              <a:rPr lang="en-GB" sz="1600" b="1"/>
              <a:t> </a:t>
            </a:r>
            <a:r>
              <a:rPr lang="en-GB" sz="1600" b="1" err="1"/>
              <a:t>podatkov</a:t>
            </a:r>
            <a:endParaRPr lang="en-GB" sz="1600" b="1"/>
          </a:p>
          <a:p>
            <a:pPr marL="0" indent="0">
              <a:buNone/>
            </a:pPr>
            <a:r>
              <a:rPr lang="en-GB" sz="1600" err="1"/>
              <a:t>Aktivnosti</a:t>
            </a:r>
            <a:r>
              <a:rPr lang="en-GB" sz="1600"/>
              <a:t> </a:t>
            </a:r>
            <a:r>
              <a:rPr lang="en-GB" sz="1600" err="1"/>
              <a:t>te</a:t>
            </a:r>
            <a:r>
              <a:rPr lang="en-GB" sz="1600"/>
              <a:t> faze so </a:t>
            </a:r>
            <a:r>
              <a:rPr lang="en-GB" sz="1600" err="1"/>
              <a:t>upravičene</a:t>
            </a:r>
            <a:r>
              <a:rPr lang="en-GB" sz="1600"/>
              <a:t>, </a:t>
            </a:r>
            <a:r>
              <a:rPr lang="en-GB" sz="1600" err="1"/>
              <a:t>kadar</a:t>
            </a:r>
            <a:r>
              <a:rPr lang="en-GB" sz="1600"/>
              <a:t> </a:t>
            </a:r>
            <a:r>
              <a:rPr lang="en-GB" sz="1600" err="1"/>
              <a:t>sekundarnih</a:t>
            </a:r>
            <a:r>
              <a:rPr lang="en-GB" sz="1600"/>
              <a:t> </a:t>
            </a:r>
            <a:r>
              <a:rPr lang="en-GB" sz="1600" err="1"/>
              <a:t>podatkov</a:t>
            </a:r>
            <a:r>
              <a:rPr lang="en-GB" sz="1600"/>
              <a:t> </a:t>
            </a:r>
            <a:r>
              <a:rPr lang="en-GB" sz="1600" err="1"/>
              <a:t>ni</a:t>
            </a:r>
            <a:r>
              <a:rPr lang="en-GB" sz="1600"/>
              <a:t> </a:t>
            </a:r>
            <a:r>
              <a:rPr lang="en-GB" sz="1600" err="1"/>
              <a:t>ali</a:t>
            </a:r>
            <a:r>
              <a:rPr lang="en-GB" sz="1600"/>
              <a:t> ne </a:t>
            </a:r>
            <a:r>
              <a:rPr lang="en-GB" sz="1600" err="1"/>
              <a:t>zadoščajo</a:t>
            </a:r>
            <a:r>
              <a:rPr lang="en-GB" sz="1600"/>
              <a:t> za </a:t>
            </a:r>
            <a:r>
              <a:rPr lang="en-GB" sz="1600" err="1"/>
              <a:t>preverjanje</a:t>
            </a:r>
            <a:r>
              <a:rPr lang="en-GB" sz="1600"/>
              <a:t> </a:t>
            </a:r>
            <a:r>
              <a:rPr lang="en-GB" sz="1600" err="1"/>
              <a:t>postavljenih</a:t>
            </a:r>
            <a:r>
              <a:rPr lang="en-GB" sz="1600"/>
              <a:t> </a:t>
            </a:r>
            <a:r>
              <a:rPr lang="en-GB" sz="1600" err="1"/>
              <a:t>hipotez</a:t>
            </a:r>
            <a:r>
              <a:rPr lang="en-GB" sz="1600"/>
              <a:t>. Pred </a:t>
            </a:r>
            <a:r>
              <a:rPr lang="en-GB" sz="1600" err="1"/>
              <a:t>zbiranjem</a:t>
            </a:r>
            <a:r>
              <a:rPr lang="en-GB" sz="1600"/>
              <a:t> </a:t>
            </a:r>
            <a:r>
              <a:rPr lang="en-GB" sz="1600" err="1"/>
              <a:t>premislimo</a:t>
            </a:r>
            <a:r>
              <a:rPr lang="en-GB" sz="1600"/>
              <a:t> </a:t>
            </a:r>
            <a:r>
              <a:rPr lang="en-GB" sz="1600" err="1"/>
              <a:t>etične</a:t>
            </a:r>
            <a:r>
              <a:rPr lang="en-GB" sz="1600"/>
              <a:t> in </a:t>
            </a:r>
            <a:r>
              <a:rPr lang="en-GB" sz="1600" err="1"/>
              <a:t>zakonske</a:t>
            </a:r>
            <a:r>
              <a:rPr lang="en-GB" sz="1600"/>
              <a:t> </a:t>
            </a:r>
            <a:r>
              <a:rPr lang="en-GB" sz="1600" err="1"/>
              <a:t>okvire</a:t>
            </a:r>
            <a:r>
              <a:rPr lang="en-GB" sz="1600"/>
              <a:t>, </a:t>
            </a:r>
            <a:r>
              <a:rPr lang="en-GB" sz="1600" err="1"/>
              <a:t>načrtujemo</a:t>
            </a:r>
            <a:r>
              <a:rPr lang="en-GB" sz="1600"/>
              <a:t> </a:t>
            </a:r>
            <a:r>
              <a:rPr lang="en-GB" sz="1600" u="sng" err="1"/>
              <a:t>metodologijo</a:t>
            </a:r>
            <a:r>
              <a:rPr lang="en-GB" sz="1600" u="sng"/>
              <a:t>, </a:t>
            </a:r>
            <a:r>
              <a:rPr lang="en-GB" sz="1600" u="sng" err="1"/>
              <a:t>vzorčenje</a:t>
            </a:r>
            <a:r>
              <a:rPr lang="en-GB" sz="1600"/>
              <a:t> oz. </a:t>
            </a:r>
            <a:r>
              <a:rPr lang="en-GB" sz="1600" err="1"/>
              <a:t>izbor</a:t>
            </a:r>
            <a:r>
              <a:rPr lang="en-GB" sz="1600"/>
              <a:t>, </a:t>
            </a:r>
            <a:r>
              <a:rPr lang="en-GB" sz="1600" u="sng" err="1"/>
              <a:t>vrste</a:t>
            </a:r>
            <a:r>
              <a:rPr lang="en-GB" sz="1600" u="sng"/>
              <a:t> in </a:t>
            </a:r>
            <a:r>
              <a:rPr lang="en-GB" sz="1600" u="sng" err="1"/>
              <a:t>oblike</a:t>
            </a:r>
            <a:r>
              <a:rPr lang="en-GB" sz="1600" u="sng"/>
              <a:t> </a:t>
            </a:r>
            <a:r>
              <a:rPr lang="en-GB" sz="1600" err="1"/>
              <a:t>podatkov</a:t>
            </a:r>
            <a:r>
              <a:rPr lang="en-GB" sz="1600"/>
              <a:t> ter </a:t>
            </a:r>
            <a:r>
              <a:rPr lang="en-GB" sz="1600" u="sng" err="1"/>
              <a:t>proces</a:t>
            </a:r>
            <a:r>
              <a:rPr lang="en-GB" sz="1600"/>
              <a:t> </a:t>
            </a:r>
            <a:r>
              <a:rPr lang="en-GB" sz="1600" err="1"/>
              <a:t>zbiranja</a:t>
            </a:r>
            <a:r>
              <a:rPr lang="en-GB" sz="1600"/>
              <a:t> oz. </a:t>
            </a:r>
            <a:r>
              <a:rPr lang="en-GB" sz="1600" err="1"/>
              <a:t>ustvarjanja</a:t>
            </a:r>
            <a:r>
              <a:rPr lang="en-GB" sz="1600"/>
              <a:t> </a:t>
            </a:r>
            <a:r>
              <a:rPr lang="en-GB" sz="1600" err="1"/>
              <a:t>podatkov</a:t>
            </a:r>
            <a:r>
              <a:rPr lang="en-GB" sz="1400"/>
              <a:t>.</a:t>
            </a:r>
          </a:p>
        </p:txBody>
      </p:sp>
    </p:spTree>
    <p:extLst>
      <p:ext uri="{BB962C8B-B14F-4D97-AF65-F5344CB8AC3E}">
        <p14:creationId xmlns:p14="http://schemas.microsoft.com/office/powerpoint/2010/main" val="2478163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37C643F-C05D-1737-5BA4-CDD9A2A8E46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2BCDF07-3868-94C5-E054-916EDAD18254}"/>
              </a:ext>
            </a:extLst>
          </p:cNvPr>
          <p:cNvSpPr txBox="1">
            <a:spLocks noGrp="1"/>
          </p:cNvSpPr>
          <p:nvPr>
            <p:ph type="title"/>
          </p:nvPr>
        </p:nvSpPr>
        <p:spPr>
          <a:xfrm>
            <a:off x="838203" y="1150169"/>
            <a:ext cx="10515600" cy="817418"/>
          </a:xfrm>
        </p:spPr>
        <p:txBody>
          <a:bodyPr>
            <a:normAutofit/>
          </a:bodyPr>
          <a:lstStyle/>
          <a:p>
            <a:r>
              <a:rPr lang="pl-PL" sz="4000" b="1">
                <a:solidFill>
                  <a:srgbClr val="ED7D31"/>
                </a:solidFill>
                <a:latin typeface="Calibri"/>
              </a:rPr>
              <a:t>+ Objava znanstvenega članka</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56A6E367-2826-5691-C805-DDECB7BA5B35}"/>
              </a:ext>
            </a:extLst>
          </p:cNvPr>
          <p:cNvSpPr txBox="1">
            <a:spLocks noGrp="1"/>
          </p:cNvSpPr>
          <p:nvPr>
            <p:ph idx="1"/>
          </p:nvPr>
        </p:nvSpPr>
        <p:spPr>
          <a:xfrm>
            <a:off x="838203" y="1987487"/>
            <a:ext cx="10515600" cy="2747964"/>
          </a:xfrm>
        </p:spPr>
        <p:txBody>
          <a:bodyPr>
            <a:normAutofit/>
          </a:bodyPr>
          <a:lstStyle/>
          <a:p>
            <a:pPr marL="0" indent="0">
              <a:buNone/>
            </a:pPr>
            <a:endParaRPr lang="sl-SI" sz="1600">
              <a:cs typeface="Calibri"/>
            </a:endParaRPr>
          </a:p>
          <a:p>
            <a:endParaRPr lang="sl-SI" sz="1600">
              <a:cs typeface="Calibri"/>
            </a:endParaRPr>
          </a:p>
        </p:txBody>
      </p:sp>
      <p:pic>
        <p:nvPicPr>
          <p:cNvPr id="5" name="Picture 4">
            <a:extLst>
              <a:ext uri="{FF2B5EF4-FFF2-40B4-BE49-F238E27FC236}">
                <a16:creationId xmlns:a16="http://schemas.microsoft.com/office/drawing/2014/main" id="{D9EDB4A0-1807-82F3-70E8-76C0041560BC}"/>
              </a:ext>
            </a:extLst>
          </p:cNvPr>
          <p:cNvPicPr>
            <a:picLocks noChangeAspect="1"/>
          </p:cNvPicPr>
          <p:nvPr/>
        </p:nvPicPr>
        <p:blipFill>
          <a:blip r:embed="rId3"/>
          <a:stretch>
            <a:fillRect/>
          </a:stretch>
        </p:blipFill>
        <p:spPr>
          <a:xfrm>
            <a:off x="106761" y="1987487"/>
            <a:ext cx="5989239" cy="3336077"/>
          </a:xfrm>
          <a:prstGeom prst="rect">
            <a:avLst/>
          </a:prstGeom>
        </p:spPr>
      </p:pic>
      <p:pic>
        <p:nvPicPr>
          <p:cNvPr id="7" name="Picture 6">
            <a:extLst>
              <a:ext uri="{FF2B5EF4-FFF2-40B4-BE49-F238E27FC236}">
                <a16:creationId xmlns:a16="http://schemas.microsoft.com/office/drawing/2014/main" id="{4B1DA087-E5A8-FD99-2E2B-AF9A6E4BCC89}"/>
              </a:ext>
            </a:extLst>
          </p:cNvPr>
          <p:cNvPicPr>
            <a:picLocks noChangeAspect="1"/>
          </p:cNvPicPr>
          <p:nvPr/>
        </p:nvPicPr>
        <p:blipFill>
          <a:blip r:embed="rId4"/>
          <a:srcRect t="9263" b="10593"/>
          <a:stretch>
            <a:fillRect/>
          </a:stretch>
        </p:blipFill>
        <p:spPr>
          <a:xfrm>
            <a:off x="6095999" y="1892072"/>
            <a:ext cx="5798955" cy="3903407"/>
          </a:xfrm>
          <a:prstGeom prst="rect">
            <a:avLst/>
          </a:prstGeom>
        </p:spPr>
      </p:pic>
      <p:pic>
        <p:nvPicPr>
          <p:cNvPr id="9" name="Picture 8">
            <a:extLst>
              <a:ext uri="{FF2B5EF4-FFF2-40B4-BE49-F238E27FC236}">
                <a16:creationId xmlns:a16="http://schemas.microsoft.com/office/drawing/2014/main" id="{C9CC6169-5794-1F2D-64DD-24647AB7414F}"/>
              </a:ext>
            </a:extLst>
          </p:cNvPr>
          <p:cNvPicPr>
            <a:picLocks noChangeAspect="1"/>
          </p:cNvPicPr>
          <p:nvPr/>
        </p:nvPicPr>
        <p:blipFill>
          <a:blip r:embed="rId5"/>
          <a:stretch>
            <a:fillRect/>
          </a:stretch>
        </p:blipFill>
        <p:spPr>
          <a:xfrm>
            <a:off x="2704709" y="5890894"/>
            <a:ext cx="6782581" cy="942225"/>
          </a:xfrm>
          <a:prstGeom prst="rect">
            <a:avLst/>
          </a:prstGeom>
        </p:spPr>
      </p:pic>
      <p:pic>
        <p:nvPicPr>
          <p:cNvPr id="13" name="Picture 12">
            <a:extLst>
              <a:ext uri="{FF2B5EF4-FFF2-40B4-BE49-F238E27FC236}">
                <a16:creationId xmlns:a16="http://schemas.microsoft.com/office/drawing/2014/main" id="{B70C1481-982D-75B9-5F4F-B32DB86E387F}"/>
              </a:ext>
            </a:extLst>
          </p:cNvPr>
          <p:cNvPicPr>
            <a:picLocks noChangeAspect="1"/>
          </p:cNvPicPr>
          <p:nvPr/>
        </p:nvPicPr>
        <p:blipFill>
          <a:blip r:embed="rId6"/>
          <a:stretch>
            <a:fillRect/>
          </a:stretch>
        </p:blipFill>
        <p:spPr>
          <a:xfrm>
            <a:off x="4375355" y="6530091"/>
            <a:ext cx="3987384" cy="327909"/>
          </a:xfrm>
          <a:prstGeom prst="rect">
            <a:avLst/>
          </a:prstGeom>
        </p:spPr>
      </p:pic>
    </p:spTree>
    <p:extLst>
      <p:ext uri="{BB962C8B-B14F-4D97-AF65-F5344CB8AC3E}">
        <p14:creationId xmlns:p14="http://schemas.microsoft.com/office/powerpoint/2010/main" val="3861466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D635875-7D21-C261-C04D-D100E7B9006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3E64F4A-3E4E-ECC0-ABB7-A93C1C4BB019}"/>
              </a:ext>
            </a:extLst>
          </p:cNvPr>
          <p:cNvSpPr txBox="1">
            <a:spLocks noGrp="1"/>
          </p:cNvSpPr>
          <p:nvPr>
            <p:ph type="title"/>
          </p:nvPr>
        </p:nvSpPr>
        <p:spPr>
          <a:xfrm>
            <a:off x="838203" y="1150169"/>
            <a:ext cx="10515600" cy="817418"/>
          </a:xfrm>
        </p:spPr>
        <p:txBody>
          <a:bodyPr>
            <a:normAutofit/>
          </a:bodyPr>
          <a:lstStyle/>
          <a:p>
            <a:pPr algn="ctr"/>
            <a:r>
              <a:rPr lang="pl-PL" sz="4000" b="1">
                <a:solidFill>
                  <a:schemeClr val="accent1"/>
                </a:solidFill>
                <a:latin typeface="Calibri"/>
                <a:ea typeface="Calibri"/>
                <a:cs typeface="Calibri"/>
              </a:rPr>
              <a:t>ARIS NRRP</a:t>
            </a:r>
            <a:endParaRPr lang="sl-SI" sz="4000" b="1">
              <a:solidFill>
                <a:schemeClr val="accent1"/>
              </a:solidFill>
              <a:latin typeface="Calibri"/>
              <a:ea typeface="Calibri"/>
              <a:cs typeface="Calibri"/>
            </a:endParaRPr>
          </a:p>
        </p:txBody>
      </p:sp>
      <p:pic>
        <p:nvPicPr>
          <p:cNvPr id="7" name="Picture 6">
            <a:extLst>
              <a:ext uri="{FF2B5EF4-FFF2-40B4-BE49-F238E27FC236}">
                <a16:creationId xmlns:a16="http://schemas.microsoft.com/office/drawing/2014/main" id="{14A43C65-4CA2-28B4-E7F0-E08458D4049F}"/>
              </a:ext>
            </a:extLst>
          </p:cNvPr>
          <p:cNvPicPr>
            <a:picLocks noChangeAspect="1"/>
          </p:cNvPicPr>
          <p:nvPr/>
        </p:nvPicPr>
        <p:blipFill>
          <a:blip r:embed="rId3"/>
          <a:stretch>
            <a:fillRect/>
          </a:stretch>
        </p:blipFill>
        <p:spPr>
          <a:xfrm>
            <a:off x="1762125" y="2219325"/>
            <a:ext cx="8667750" cy="4333875"/>
          </a:xfrm>
          <a:prstGeom prst="rect">
            <a:avLst/>
          </a:prstGeom>
        </p:spPr>
      </p:pic>
    </p:spTree>
    <p:extLst>
      <p:ext uri="{BB962C8B-B14F-4D97-AF65-F5344CB8AC3E}">
        <p14:creationId xmlns:p14="http://schemas.microsoft.com/office/powerpoint/2010/main" val="1723856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36ADB-D514-E957-AE47-6E8CDA7DE86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66F531FF-C420-C5EA-C3B8-5129EDC8B233}"/>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Splošne informacije</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E578CB-9732-5516-9025-1014C16F2020}"/>
              </a:ext>
            </a:extLst>
          </p:cNvPr>
          <p:cNvPicPr>
            <a:picLocks noChangeAspect="1"/>
          </p:cNvPicPr>
          <p:nvPr/>
        </p:nvPicPr>
        <p:blipFill>
          <a:blip r:embed="rId2"/>
          <a:stretch>
            <a:fillRect/>
          </a:stretch>
        </p:blipFill>
        <p:spPr>
          <a:xfrm>
            <a:off x="4654296" y="673730"/>
            <a:ext cx="7214616" cy="5483107"/>
          </a:xfrm>
          <a:prstGeom prst="rect">
            <a:avLst/>
          </a:prstGeom>
        </p:spPr>
      </p:pic>
      <p:pic>
        <p:nvPicPr>
          <p:cNvPr id="9218" name="Picture 2" descr="Class RA1">
            <a:extLst>
              <a:ext uri="{FF2B5EF4-FFF2-40B4-BE49-F238E27FC236}">
                <a16:creationId xmlns:a16="http://schemas.microsoft.com/office/drawing/2014/main" id="{0CBC48D4-A075-C07D-C0BB-DADE4B0A7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033799" y="1855572"/>
            <a:ext cx="594818" cy="59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899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6086C6-8DF6-E589-797A-5DAFE6697256}"/>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AC64705B-C99E-7255-157E-D322134D6157}"/>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Splošne informacije</a:t>
            </a:r>
          </a:p>
        </p:txBody>
      </p:sp>
      <p:sp>
        <p:nvSpPr>
          <p:cNvPr id="3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386BA89-7088-68F2-BC88-7729CC6DC9B7}"/>
              </a:ext>
            </a:extLst>
          </p:cNvPr>
          <p:cNvPicPr>
            <a:picLocks noChangeAspect="1"/>
          </p:cNvPicPr>
          <p:nvPr/>
        </p:nvPicPr>
        <p:blipFill>
          <a:blip r:embed="rId2"/>
          <a:stretch>
            <a:fillRect/>
          </a:stretch>
        </p:blipFill>
        <p:spPr>
          <a:xfrm>
            <a:off x="4938006" y="640080"/>
            <a:ext cx="6647195" cy="5550408"/>
          </a:xfrm>
          <a:prstGeom prst="rect">
            <a:avLst/>
          </a:prstGeom>
        </p:spPr>
      </p:pic>
    </p:spTree>
    <p:extLst>
      <p:ext uri="{BB962C8B-B14F-4D97-AF65-F5344CB8AC3E}">
        <p14:creationId xmlns:p14="http://schemas.microsoft.com/office/powerpoint/2010/main" val="4514177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8022A8-89FD-EE4A-AC86-9196A4348D03}"/>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ABB015E2-C7D2-97AB-ACD7-8F4A9ED5BE06}"/>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100" b="1" kern="1200">
                <a:solidFill>
                  <a:schemeClr val="tx1"/>
                </a:solidFill>
                <a:latin typeface="+mj-lt"/>
                <a:ea typeface="+mj-ea"/>
                <a:cs typeface="+mj-cs"/>
              </a:rPr>
              <a:t>Povzetek in opis raziskovalnih podatkov</a:t>
            </a: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DC979ED-5849-3B32-26AC-A63FDC0BB8AD}"/>
              </a:ext>
            </a:extLst>
          </p:cNvPr>
          <p:cNvPicPr>
            <a:picLocks noChangeAspect="1"/>
          </p:cNvPicPr>
          <p:nvPr/>
        </p:nvPicPr>
        <p:blipFill>
          <a:blip r:embed="rId2"/>
          <a:stretch>
            <a:fillRect/>
          </a:stretch>
        </p:blipFill>
        <p:spPr>
          <a:xfrm>
            <a:off x="5351406" y="0"/>
            <a:ext cx="6840594" cy="6858000"/>
          </a:xfrm>
          <a:prstGeom prst="rect">
            <a:avLst/>
          </a:prstGeom>
        </p:spPr>
      </p:pic>
      <p:sp>
        <p:nvSpPr>
          <p:cNvPr id="16" name="Rectangle 15">
            <a:extLst>
              <a:ext uri="{FF2B5EF4-FFF2-40B4-BE49-F238E27FC236}">
                <a16:creationId xmlns:a16="http://schemas.microsoft.com/office/drawing/2014/main" id="{E2A15CF5-1131-F13F-6114-224FC5DFBB82}"/>
              </a:ext>
            </a:extLst>
          </p:cNvPr>
          <p:cNvSpPr/>
          <p:nvPr/>
        </p:nvSpPr>
        <p:spPr>
          <a:xfrm>
            <a:off x="7534276" y="294968"/>
            <a:ext cx="4581524" cy="151416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947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AA7236-A272-C485-C5D3-51ED6CB4DE92}"/>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6B85508-AE60-11C0-B912-05395AE89334}"/>
              </a:ext>
            </a:extLst>
          </p:cNvPr>
          <p:cNvSpPr txBox="1">
            <a:spLocks noGrp="1"/>
          </p:cNvSpPr>
          <p:nvPr>
            <p:ph type="title"/>
          </p:nvPr>
        </p:nvSpPr>
        <p:spPr>
          <a:xfrm>
            <a:off x="638881" y="457200"/>
            <a:ext cx="10909640" cy="1368614"/>
          </a:xfrm>
        </p:spPr>
        <p:txBody>
          <a:bodyPr vert="horz" lIns="91440" tIns="45720" rIns="91440" bIns="45720" rtlCol="0" anchor="ctr">
            <a:normAutofit/>
          </a:bodyPr>
          <a:lstStyle/>
          <a:p>
            <a:pPr algn="ctr">
              <a:spcBef>
                <a:spcPct val="0"/>
              </a:spcBef>
            </a:pPr>
            <a:r>
              <a:rPr lang="en-US" sz="5100" b="1">
                <a:solidFill>
                  <a:schemeClr val="tx1"/>
                </a:solidFill>
                <a:latin typeface="+mj-lt"/>
                <a:ea typeface="+mj-ea"/>
                <a:cs typeface="+mj-cs"/>
              </a:rPr>
              <a:t>Povzetek in opis raziskovalnih podatkov</a:t>
            </a:r>
          </a:p>
        </p:txBody>
      </p:sp>
      <p:sp>
        <p:nvSpPr>
          <p:cNvPr id="4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216F741-8350-A47D-D908-301A1C60A6F7}"/>
              </a:ext>
            </a:extLst>
          </p:cNvPr>
          <p:cNvPicPr>
            <a:picLocks noChangeAspect="1"/>
          </p:cNvPicPr>
          <p:nvPr/>
        </p:nvPicPr>
        <p:blipFill>
          <a:blip r:embed="rId2"/>
          <a:stretch>
            <a:fillRect/>
          </a:stretch>
        </p:blipFill>
        <p:spPr>
          <a:xfrm>
            <a:off x="6209973" y="2602795"/>
            <a:ext cx="5982027" cy="4232284"/>
          </a:xfrm>
          <a:prstGeom prst="rect">
            <a:avLst/>
          </a:prstGeom>
        </p:spPr>
      </p:pic>
      <p:pic>
        <p:nvPicPr>
          <p:cNvPr id="8" name="Picture 7">
            <a:extLst>
              <a:ext uri="{FF2B5EF4-FFF2-40B4-BE49-F238E27FC236}">
                <a16:creationId xmlns:a16="http://schemas.microsoft.com/office/drawing/2014/main" id="{120E131E-C368-A9AB-EA2F-9EA713CED3F2}"/>
              </a:ext>
            </a:extLst>
          </p:cNvPr>
          <p:cNvPicPr>
            <a:picLocks noChangeAspect="1"/>
          </p:cNvPicPr>
          <p:nvPr/>
        </p:nvPicPr>
        <p:blipFill>
          <a:blip r:embed="rId3"/>
          <a:stretch>
            <a:fillRect/>
          </a:stretch>
        </p:blipFill>
        <p:spPr>
          <a:xfrm>
            <a:off x="0" y="2602795"/>
            <a:ext cx="6112246" cy="4141046"/>
          </a:xfrm>
          <a:prstGeom prst="rect">
            <a:avLst/>
          </a:prstGeom>
        </p:spPr>
      </p:pic>
      <p:sp>
        <p:nvSpPr>
          <p:cNvPr id="12" name="Rectangle 11">
            <a:extLst>
              <a:ext uri="{FF2B5EF4-FFF2-40B4-BE49-F238E27FC236}">
                <a16:creationId xmlns:a16="http://schemas.microsoft.com/office/drawing/2014/main" id="{1D2285B5-04DF-6512-0939-3C1AC6B9535B}"/>
              </a:ext>
            </a:extLst>
          </p:cNvPr>
          <p:cNvSpPr/>
          <p:nvPr/>
        </p:nvSpPr>
        <p:spPr>
          <a:xfrm>
            <a:off x="1828801" y="2645952"/>
            <a:ext cx="4190999" cy="256422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5447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58E41B-F383-81E6-643F-1FE132369A4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FC3557F-68B5-7958-D4E3-8EE954ABC26F}"/>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100" b="1" kern="1200">
                <a:solidFill>
                  <a:schemeClr val="tx1"/>
                </a:solidFill>
                <a:latin typeface="+mj-lt"/>
                <a:ea typeface="+mj-ea"/>
                <a:cs typeface="+mj-cs"/>
              </a:rPr>
              <a:t>Povzetek in opis raziskovalnih podatkov</a:t>
            </a:r>
          </a:p>
        </p:txBody>
      </p:sp>
      <p:sp>
        <p:nvSpPr>
          <p:cNvPr id="4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271847-5A72-BAB3-3DCA-9F23C67345ED}"/>
              </a:ext>
            </a:extLst>
          </p:cNvPr>
          <p:cNvPicPr>
            <a:picLocks noChangeAspect="1"/>
          </p:cNvPicPr>
          <p:nvPr/>
        </p:nvPicPr>
        <p:blipFill>
          <a:blip r:embed="rId2"/>
          <a:stretch>
            <a:fillRect/>
          </a:stretch>
        </p:blipFill>
        <p:spPr>
          <a:xfrm>
            <a:off x="4654296" y="1782977"/>
            <a:ext cx="7214616" cy="3264614"/>
          </a:xfrm>
          <a:prstGeom prst="rect">
            <a:avLst/>
          </a:prstGeom>
        </p:spPr>
      </p:pic>
      <p:sp>
        <p:nvSpPr>
          <p:cNvPr id="8" name="Rectangle 7">
            <a:extLst>
              <a:ext uri="{FF2B5EF4-FFF2-40B4-BE49-F238E27FC236}">
                <a16:creationId xmlns:a16="http://schemas.microsoft.com/office/drawing/2014/main" id="{E9FF63AE-D09E-49EF-D5C9-B9EC62A8961F}"/>
              </a:ext>
            </a:extLst>
          </p:cNvPr>
          <p:cNvSpPr/>
          <p:nvPr/>
        </p:nvSpPr>
        <p:spPr>
          <a:xfrm>
            <a:off x="7000569" y="1863332"/>
            <a:ext cx="4798141" cy="850371"/>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150D171-CA1D-1692-2D9E-DD64BFD82A53}"/>
              </a:ext>
            </a:extLst>
          </p:cNvPr>
          <p:cNvSpPr/>
          <p:nvPr/>
        </p:nvSpPr>
        <p:spPr>
          <a:xfrm>
            <a:off x="7000568" y="4144298"/>
            <a:ext cx="1936955" cy="26496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1292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E8BE43-2E77-E8BE-BD0E-3F14D8BCB447}"/>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A07B6C-F142-FB78-DE07-84AE6836C74E}"/>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100" b="1" kern="1200">
                <a:solidFill>
                  <a:schemeClr val="tx1"/>
                </a:solidFill>
                <a:latin typeface="+mj-lt"/>
                <a:ea typeface="+mj-ea"/>
                <a:cs typeface="+mj-cs"/>
              </a:rPr>
              <a:t>Shranjevanje in varnostno kopiranje podatkov</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AC2B96-BDC1-634E-B171-E1408CA3648D}"/>
              </a:ext>
            </a:extLst>
          </p:cNvPr>
          <p:cNvPicPr>
            <a:picLocks noChangeAspect="1"/>
          </p:cNvPicPr>
          <p:nvPr/>
        </p:nvPicPr>
        <p:blipFill>
          <a:blip r:embed="rId2"/>
          <a:stretch>
            <a:fillRect/>
          </a:stretch>
        </p:blipFill>
        <p:spPr>
          <a:xfrm>
            <a:off x="5471161" y="0"/>
            <a:ext cx="6720839" cy="6858000"/>
          </a:xfrm>
          <a:prstGeom prst="rect">
            <a:avLst/>
          </a:prstGeom>
        </p:spPr>
      </p:pic>
      <p:sp>
        <p:nvSpPr>
          <p:cNvPr id="10" name="Rectangle 9">
            <a:extLst>
              <a:ext uri="{FF2B5EF4-FFF2-40B4-BE49-F238E27FC236}">
                <a16:creationId xmlns:a16="http://schemas.microsoft.com/office/drawing/2014/main" id="{293E84AB-84E4-FE38-F538-80013C637496}"/>
              </a:ext>
            </a:extLst>
          </p:cNvPr>
          <p:cNvSpPr/>
          <p:nvPr/>
        </p:nvSpPr>
        <p:spPr>
          <a:xfrm>
            <a:off x="7669161" y="1538750"/>
            <a:ext cx="4139381" cy="43753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4543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5AA034-7465-F0D0-1F3F-839F4BA19F48}"/>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DCCBCC1-3A95-4593-88C1-B166B7773615}"/>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100" b="1" kern="1200">
                <a:solidFill>
                  <a:schemeClr val="tx1"/>
                </a:solidFill>
                <a:latin typeface="+mj-lt"/>
                <a:ea typeface="+mj-ea"/>
                <a:cs typeface="+mj-cs"/>
              </a:rPr>
              <a:t>Shranjevanje in varnostno kopiranje podatkov</a:t>
            </a:r>
          </a:p>
        </p:txBody>
      </p:sp>
      <p:sp>
        <p:nvSpPr>
          <p:cNvPr id="4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CD2D23E-0B07-CDCB-EE73-36417038CAED}"/>
              </a:ext>
            </a:extLst>
          </p:cNvPr>
          <p:cNvPicPr>
            <a:picLocks noChangeAspect="1"/>
          </p:cNvPicPr>
          <p:nvPr/>
        </p:nvPicPr>
        <p:blipFill>
          <a:blip r:embed="rId2"/>
          <a:stretch>
            <a:fillRect/>
          </a:stretch>
        </p:blipFill>
        <p:spPr>
          <a:xfrm>
            <a:off x="5909187" y="0"/>
            <a:ext cx="6282813" cy="6829146"/>
          </a:xfrm>
          <a:prstGeom prst="rect">
            <a:avLst/>
          </a:prstGeom>
        </p:spPr>
      </p:pic>
      <p:sp>
        <p:nvSpPr>
          <p:cNvPr id="13" name="Rectangle 12">
            <a:extLst>
              <a:ext uri="{FF2B5EF4-FFF2-40B4-BE49-F238E27FC236}">
                <a16:creationId xmlns:a16="http://schemas.microsoft.com/office/drawing/2014/main" id="{86F9AE25-4C04-A126-6101-47DC5E9FF372}"/>
              </a:ext>
            </a:extLst>
          </p:cNvPr>
          <p:cNvSpPr/>
          <p:nvPr/>
        </p:nvSpPr>
        <p:spPr>
          <a:xfrm>
            <a:off x="7924800" y="1715731"/>
            <a:ext cx="4139381" cy="64401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1934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0C424C-430A-C7BB-141B-06EFA8136ED3}"/>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3DF824E0-4D3A-364D-5778-A2EEAE063364}"/>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100" b="1" kern="1200">
                <a:solidFill>
                  <a:schemeClr val="tx1"/>
                </a:solidFill>
                <a:latin typeface="+mj-lt"/>
                <a:ea typeface="+mj-ea"/>
                <a:cs typeface="+mj-cs"/>
              </a:rPr>
              <a:t>Shranjevanje in varnostno kopiranje podatkov</a:t>
            </a: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D37DC5-1BC5-94D4-E037-8C3773EC11BC}"/>
              </a:ext>
            </a:extLst>
          </p:cNvPr>
          <p:cNvPicPr>
            <a:picLocks noChangeAspect="1"/>
          </p:cNvPicPr>
          <p:nvPr/>
        </p:nvPicPr>
        <p:blipFill>
          <a:blip r:embed="rId2"/>
          <a:stretch>
            <a:fillRect/>
          </a:stretch>
        </p:blipFill>
        <p:spPr>
          <a:xfrm>
            <a:off x="4759769" y="640080"/>
            <a:ext cx="7003670" cy="5550408"/>
          </a:xfrm>
          <a:prstGeom prst="rect">
            <a:avLst/>
          </a:prstGeom>
        </p:spPr>
      </p:pic>
      <p:sp>
        <p:nvSpPr>
          <p:cNvPr id="8" name="Rectangle 7">
            <a:extLst>
              <a:ext uri="{FF2B5EF4-FFF2-40B4-BE49-F238E27FC236}">
                <a16:creationId xmlns:a16="http://schemas.microsoft.com/office/drawing/2014/main" id="{B10538B9-233D-57C9-DD07-04EC8F67C5FE}"/>
              </a:ext>
            </a:extLst>
          </p:cNvPr>
          <p:cNvSpPr/>
          <p:nvPr/>
        </p:nvSpPr>
        <p:spPr>
          <a:xfrm>
            <a:off x="7033507" y="667513"/>
            <a:ext cx="1333746" cy="23705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413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E9FB4D-56CC-9D6B-A165-E78C6F331AD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2B7D085-1995-9495-0671-1BA1B4FD8D1F}"/>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Življenjski krog podatkov – kratka ponovitev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F63B18F6-A20E-65D6-9A56-751EF49DAD2C}"/>
              </a:ext>
            </a:extLst>
          </p:cNvPr>
          <p:cNvSpPr txBox="1">
            <a:spLocks noGrp="1"/>
          </p:cNvSpPr>
          <p:nvPr>
            <p:ph idx="1"/>
          </p:nvPr>
        </p:nvSpPr>
        <p:spPr>
          <a:xfrm>
            <a:off x="838203" y="1987487"/>
            <a:ext cx="10515600" cy="431863"/>
          </a:xfrm>
        </p:spPr>
        <p:txBody>
          <a:bodyPr/>
          <a:lstStyle/>
          <a:p>
            <a:pPr marL="0" indent="0">
              <a:buNone/>
            </a:pPr>
            <a:r>
              <a:rPr lang="en-GB" sz="1800" b="1" err="1">
                <a:solidFill>
                  <a:schemeClr val="accent1"/>
                </a:solidFill>
              </a:rPr>
              <a:t>Priročnik</a:t>
            </a:r>
            <a:r>
              <a:rPr lang="en-GB" sz="1800" b="1">
                <a:solidFill>
                  <a:schemeClr val="accent1"/>
                </a:solidFill>
              </a:rPr>
              <a:t> o </a:t>
            </a:r>
            <a:r>
              <a:rPr lang="en-GB" sz="1800" b="1" err="1">
                <a:solidFill>
                  <a:schemeClr val="accent1"/>
                </a:solidFill>
              </a:rPr>
              <a:t>načrtovanju</a:t>
            </a:r>
            <a:r>
              <a:rPr lang="en-GB" sz="1800" b="1">
                <a:solidFill>
                  <a:schemeClr val="accent1"/>
                </a:solidFill>
              </a:rPr>
              <a:t> </a:t>
            </a:r>
            <a:r>
              <a:rPr lang="en-GB" sz="1800" b="1" err="1">
                <a:solidFill>
                  <a:schemeClr val="accent1"/>
                </a:solidFill>
              </a:rPr>
              <a:t>ravnanja</a:t>
            </a:r>
            <a:r>
              <a:rPr lang="en-GB" sz="1800" b="1">
                <a:solidFill>
                  <a:schemeClr val="accent1"/>
                </a:solidFill>
              </a:rPr>
              <a:t> z </a:t>
            </a:r>
            <a:r>
              <a:rPr lang="en-GB" sz="1800" b="1" err="1">
                <a:solidFill>
                  <a:schemeClr val="accent1"/>
                </a:solidFill>
              </a:rPr>
              <a:t>raziskovalnimi</a:t>
            </a:r>
            <a:r>
              <a:rPr lang="en-GB" sz="1800" b="1">
                <a:solidFill>
                  <a:schemeClr val="accent1"/>
                </a:solidFill>
              </a:rPr>
              <a:t> </a:t>
            </a:r>
            <a:r>
              <a:rPr lang="en-GB" sz="1800" b="1" err="1">
                <a:solidFill>
                  <a:schemeClr val="accent1"/>
                </a:solidFill>
              </a:rPr>
              <a:t>podatki</a:t>
            </a:r>
            <a:r>
              <a:rPr lang="sl-SI" sz="1800" b="1">
                <a:solidFill>
                  <a:schemeClr val="accent1"/>
                </a:solidFill>
              </a:rPr>
              <a:t> </a:t>
            </a:r>
            <a:r>
              <a:rPr lang="sl-SI" sz="1800">
                <a:solidFill>
                  <a:srgbClr val="ED7D31"/>
                </a:solidFill>
                <a:ea typeface="+mn-ea"/>
                <a:cs typeface="+mn-cs"/>
                <a:hlinkClick r:id="rId4">
                  <a:extLst>
                    <a:ext uri="{A12FA001-AC4F-418D-AE19-62706E023703}">
                      <ahyp:hlinkClr xmlns:ahyp="http://schemas.microsoft.com/office/drawing/2018/hyperlinkcolor" val="tx"/>
                    </a:ext>
                  </a:extLst>
                </a:hlinkClick>
              </a:rPr>
              <a:t>https://nrrp.odprtaznanost.si/</a:t>
            </a:r>
            <a:endParaRPr lang="sl-SI" sz="1800">
              <a:solidFill>
                <a:srgbClr val="ED7D31"/>
              </a:solidFill>
              <a:ea typeface="+mn-ea"/>
              <a:cs typeface="+mn-cs"/>
            </a:endParaRPr>
          </a:p>
          <a:p>
            <a:pPr marL="0" lvl="0" indent="0">
              <a:buNone/>
            </a:pPr>
            <a:endParaRPr lang="sl-SI" sz="1600"/>
          </a:p>
        </p:txBody>
      </p:sp>
      <p:pic>
        <p:nvPicPr>
          <p:cNvPr id="5" name="Picture 4">
            <a:extLst>
              <a:ext uri="{FF2B5EF4-FFF2-40B4-BE49-F238E27FC236}">
                <a16:creationId xmlns:a16="http://schemas.microsoft.com/office/drawing/2014/main" id="{AE39B2B0-A9AA-E22E-BD17-14F0BEAA941C}"/>
              </a:ext>
            </a:extLst>
          </p:cNvPr>
          <p:cNvPicPr>
            <a:picLocks noChangeAspect="1"/>
          </p:cNvPicPr>
          <p:nvPr/>
        </p:nvPicPr>
        <p:blipFill>
          <a:blip r:embed="rId5"/>
          <a:stretch>
            <a:fillRect/>
          </a:stretch>
        </p:blipFill>
        <p:spPr>
          <a:xfrm>
            <a:off x="6096000" y="2486025"/>
            <a:ext cx="4307389" cy="4307389"/>
          </a:xfrm>
          <a:prstGeom prst="rect">
            <a:avLst/>
          </a:prstGeom>
        </p:spPr>
      </p:pic>
      <p:sp>
        <p:nvSpPr>
          <p:cNvPr id="4" name="Označba mesta vsebine 2">
            <a:extLst>
              <a:ext uri="{FF2B5EF4-FFF2-40B4-BE49-F238E27FC236}">
                <a16:creationId xmlns:a16="http://schemas.microsoft.com/office/drawing/2014/main" id="{E696661B-C3A3-EBF0-B873-1B8F37E0259F}"/>
              </a:ext>
            </a:extLst>
          </p:cNvPr>
          <p:cNvSpPr txBox="1">
            <a:spLocks/>
          </p:cNvSpPr>
          <p:nvPr/>
        </p:nvSpPr>
        <p:spPr>
          <a:xfrm>
            <a:off x="838202" y="2486025"/>
            <a:ext cx="5257797" cy="3952874"/>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600" b="1"/>
              <a:t>Organiziranje in dokumentiranje</a:t>
            </a:r>
          </a:p>
          <a:p>
            <a:pPr marL="0" indent="0">
              <a:buNone/>
            </a:pPr>
            <a:r>
              <a:rPr lang="sl-SI" sz="1600"/>
              <a:t>Pomeni določitev </a:t>
            </a:r>
            <a:r>
              <a:rPr lang="sl-SI" sz="1600" u="sng"/>
              <a:t>sistema</a:t>
            </a:r>
            <a:r>
              <a:rPr lang="sl-SI" sz="1600"/>
              <a:t> in </a:t>
            </a:r>
            <a:r>
              <a:rPr lang="sl-SI" sz="1600" u="sng"/>
              <a:t>standardov</a:t>
            </a:r>
            <a:r>
              <a:rPr lang="sl-SI" sz="1600"/>
              <a:t> za delo s podatki in </a:t>
            </a:r>
            <a:r>
              <a:rPr lang="sl-SI" sz="1600" u="sng"/>
              <a:t>spremne dokumentacije</a:t>
            </a:r>
            <a:r>
              <a:rPr lang="sl-SI" sz="1600"/>
              <a:t>, npr. sistem strukturiranja in poimenovanja map in datotek ter sledenje različic dokumentov, ki so v pomoč pri večji preglednosti, preprečitvi in odpravi morebitnih napak.</a:t>
            </a:r>
          </a:p>
          <a:p>
            <a:pPr marL="0" indent="0">
              <a:buNone/>
            </a:pPr>
            <a:r>
              <a:rPr lang="sl-SI" sz="1600" b="1"/>
              <a:t>Obdelava podatkov</a:t>
            </a:r>
          </a:p>
          <a:p>
            <a:pPr marL="0" indent="0">
              <a:buNone/>
            </a:pPr>
            <a:r>
              <a:rPr lang="sl-SI" sz="1600"/>
              <a:t>Vključuje </a:t>
            </a:r>
            <a:r>
              <a:rPr lang="sl-SI" sz="1600" u="sng"/>
              <a:t>pripravo</a:t>
            </a:r>
            <a:r>
              <a:rPr lang="sl-SI" sz="1600"/>
              <a:t> podatkov za analizo, pregled in preverjanje </a:t>
            </a:r>
            <a:r>
              <a:rPr lang="sl-SI" sz="1600" u="sng"/>
              <a:t>kakovosti</a:t>
            </a:r>
            <a:r>
              <a:rPr lang="sl-SI" sz="1600"/>
              <a:t> podatkov ter uporabo različnih metod in/ali analitičnih </a:t>
            </a:r>
            <a:r>
              <a:rPr lang="sl-SI" sz="1600" u="sng"/>
              <a:t>orodij</a:t>
            </a:r>
            <a:r>
              <a:rPr lang="sl-SI" sz="1600"/>
              <a:t> za odkrivanje novih informacij ali znanja v pridobljenih podatkih.</a:t>
            </a:r>
          </a:p>
        </p:txBody>
      </p:sp>
    </p:spTree>
    <p:extLst>
      <p:ext uri="{BB962C8B-B14F-4D97-AF65-F5344CB8AC3E}">
        <p14:creationId xmlns:p14="http://schemas.microsoft.com/office/powerpoint/2010/main" val="18426329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10F287-3CB4-48A6-0A35-884E5CE2B0D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58F76A0-43CC-E9CD-1BF8-F46DEF0E0BE8}"/>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Zagotovitev podatkov na način FAIR</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EF69BD9-56C9-5219-1114-26367FF37B0D}"/>
              </a:ext>
            </a:extLst>
          </p:cNvPr>
          <p:cNvPicPr>
            <a:picLocks noChangeAspect="1"/>
          </p:cNvPicPr>
          <p:nvPr/>
        </p:nvPicPr>
        <p:blipFill>
          <a:blip r:embed="rId2"/>
          <a:stretch>
            <a:fillRect/>
          </a:stretch>
        </p:blipFill>
        <p:spPr>
          <a:xfrm>
            <a:off x="5781369" y="-1"/>
            <a:ext cx="6336474" cy="6795147"/>
          </a:xfrm>
          <a:prstGeom prst="rect">
            <a:avLst/>
          </a:prstGeom>
        </p:spPr>
      </p:pic>
      <p:sp>
        <p:nvSpPr>
          <p:cNvPr id="8" name="Rectangle 7">
            <a:extLst>
              <a:ext uri="{FF2B5EF4-FFF2-40B4-BE49-F238E27FC236}">
                <a16:creationId xmlns:a16="http://schemas.microsoft.com/office/drawing/2014/main" id="{84D22877-9ACC-4B6D-98B1-4CA034972D52}"/>
              </a:ext>
            </a:extLst>
          </p:cNvPr>
          <p:cNvSpPr/>
          <p:nvPr/>
        </p:nvSpPr>
        <p:spPr>
          <a:xfrm>
            <a:off x="7849584" y="402137"/>
            <a:ext cx="1756531" cy="23705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6A42B8F-4720-C865-4D51-049E03C79C64}"/>
              </a:ext>
            </a:extLst>
          </p:cNvPr>
          <p:cNvSpPr/>
          <p:nvPr/>
        </p:nvSpPr>
        <p:spPr>
          <a:xfrm>
            <a:off x="7849583" y="2386623"/>
            <a:ext cx="1756531" cy="23705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353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701ACA-276D-8704-5231-4B8E7409C3E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DFD4DF-CBB2-3D75-7BDB-A82215940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1887731-36C7-738A-7723-440BA41D6C3E}"/>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Zagotovitev podatkov na način FAIR</a:t>
            </a:r>
          </a:p>
        </p:txBody>
      </p:sp>
      <p:sp>
        <p:nvSpPr>
          <p:cNvPr id="14" name="sketch line">
            <a:extLst>
              <a:ext uri="{FF2B5EF4-FFF2-40B4-BE49-F238E27FC236}">
                <a16:creationId xmlns:a16="http://schemas.microsoft.com/office/drawing/2014/main" id="{901540C2-B0C0-039F-3811-156820F11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C0B368-1E33-E336-BC5D-BC5FA477913E}"/>
              </a:ext>
            </a:extLst>
          </p:cNvPr>
          <p:cNvPicPr>
            <a:picLocks noChangeAspect="1"/>
          </p:cNvPicPr>
          <p:nvPr/>
        </p:nvPicPr>
        <p:blipFill>
          <a:blip r:embed="rId2"/>
          <a:stretch>
            <a:fillRect/>
          </a:stretch>
        </p:blipFill>
        <p:spPr>
          <a:xfrm>
            <a:off x="5232741" y="247205"/>
            <a:ext cx="6858957" cy="6363588"/>
          </a:xfrm>
          <a:prstGeom prst="rect">
            <a:avLst/>
          </a:prstGeom>
        </p:spPr>
      </p:pic>
      <p:sp>
        <p:nvSpPr>
          <p:cNvPr id="5" name="Rectangle 4">
            <a:extLst>
              <a:ext uri="{FF2B5EF4-FFF2-40B4-BE49-F238E27FC236}">
                <a16:creationId xmlns:a16="http://schemas.microsoft.com/office/drawing/2014/main" id="{3BE2B540-55E1-DB39-8FFA-C45F497EA228}"/>
              </a:ext>
            </a:extLst>
          </p:cNvPr>
          <p:cNvSpPr/>
          <p:nvPr/>
        </p:nvSpPr>
        <p:spPr>
          <a:xfrm>
            <a:off x="7407133" y="247205"/>
            <a:ext cx="4135938" cy="39198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698176B-965E-B563-6F22-7E27199BACD7}"/>
              </a:ext>
            </a:extLst>
          </p:cNvPr>
          <p:cNvSpPr/>
          <p:nvPr/>
        </p:nvSpPr>
        <p:spPr>
          <a:xfrm>
            <a:off x="7417179" y="2867502"/>
            <a:ext cx="4214381" cy="39198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3766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DE0790-C1C3-93FE-F388-E9B41641AEA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FDF7C7-E6D6-F620-A98F-8D8DD2A36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8B2A25E2-2F08-3542-0BBC-59C2A48AC7E0}"/>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Zagotovitev podatkov na način FAIR</a:t>
            </a:r>
          </a:p>
        </p:txBody>
      </p:sp>
      <p:sp>
        <p:nvSpPr>
          <p:cNvPr id="14" name="sketch line">
            <a:extLst>
              <a:ext uri="{FF2B5EF4-FFF2-40B4-BE49-F238E27FC236}">
                <a16:creationId xmlns:a16="http://schemas.microsoft.com/office/drawing/2014/main" id="{5DC2BEEA-D2BC-483E-BE6A-8D9899CC2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D0C743-5865-C1FD-E39D-B5EF181CE00F}"/>
              </a:ext>
            </a:extLst>
          </p:cNvPr>
          <p:cNvPicPr>
            <a:picLocks noChangeAspect="1"/>
          </p:cNvPicPr>
          <p:nvPr/>
        </p:nvPicPr>
        <p:blipFill>
          <a:blip r:embed="rId2"/>
          <a:stretch>
            <a:fillRect/>
          </a:stretch>
        </p:blipFill>
        <p:spPr>
          <a:xfrm>
            <a:off x="5434762" y="0"/>
            <a:ext cx="6533574" cy="6858000"/>
          </a:xfrm>
          <a:prstGeom prst="rect">
            <a:avLst/>
          </a:prstGeom>
        </p:spPr>
      </p:pic>
      <p:sp>
        <p:nvSpPr>
          <p:cNvPr id="5" name="Rectangle 4">
            <a:extLst>
              <a:ext uri="{FF2B5EF4-FFF2-40B4-BE49-F238E27FC236}">
                <a16:creationId xmlns:a16="http://schemas.microsoft.com/office/drawing/2014/main" id="{525C64DF-263B-57D5-E63A-556F8E569C21}"/>
              </a:ext>
            </a:extLst>
          </p:cNvPr>
          <p:cNvSpPr/>
          <p:nvPr/>
        </p:nvSpPr>
        <p:spPr>
          <a:xfrm>
            <a:off x="7505454" y="9927"/>
            <a:ext cx="4371913" cy="2929918"/>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466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2847C1-E14D-00A8-6029-C23ECE17724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DBDC630-762B-129A-E193-78C250B99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0C9DEF9-4700-D91F-F7D4-3835804E34E5}"/>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Zagotovitev podatkov na način FAIR</a:t>
            </a:r>
          </a:p>
        </p:txBody>
      </p:sp>
      <p:sp>
        <p:nvSpPr>
          <p:cNvPr id="14" name="sketch line">
            <a:extLst>
              <a:ext uri="{FF2B5EF4-FFF2-40B4-BE49-F238E27FC236}">
                <a16:creationId xmlns:a16="http://schemas.microsoft.com/office/drawing/2014/main" id="{70840B10-31E9-881A-3B9E-04FF83956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1B94F0-833E-096E-0A25-B697EE022EA0}"/>
              </a:ext>
            </a:extLst>
          </p:cNvPr>
          <p:cNvPicPr>
            <a:picLocks noChangeAspect="1"/>
          </p:cNvPicPr>
          <p:nvPr/>
        </p:nvPicPr>
        <p:blipFill>
          <a:blip r:embed="rId2"/>
          <a:stretch>
            <a:fillRect/>
          </a:stretch>
        </p:blipFill>
        <p:spPr>
          <a:xfrm>
            <a:off x="5090326" y="318522"/>
            <a:ext cx="6868484" cy="5906324"/>
          </a:xfrm>
          <a:prstGeom prst="rect">
            <a:avLst/>
          </a:prstGeom>
        </p:spPr>
      </p:pic>
      <p:sp>
        <p:nvSpPr>
          <p:cNvPr id="5" name="Rectangle 4">
            <a:extLst>
              <a:ext uri="{FF2B5EF4-FFF2-40B4-BE49-F238E27FC236}">
                <a16:creationId xmlns:a16="http://schemas.microsoft.com/office/drawing/2014/main" id="{5D06D8ED-A710-8BF7-B57F-15EAD159A546}"/>
              </a:ext>
            </a:extLst>
          </p:cNvPr>
          <p:cNvSpPr/>
          <p:nvPr/>
        </p:nvSpPr>
        <p:spPr>
          <a:xfrm>
            <a:off x="7348138" y="2468414"/>
            <a:ext cx="4480068" cy="61891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44855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A6F9F4-01C4-561B-FCB3-ADC278B5E23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444DD1-5BA7-CC40-3D0F-7D6ADBD70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C899677-30C0-F24B-1C68-8420344930B1}"/>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Zagotovitev podatkov na način FAIR</a:t>
            </a:r>
          </a:p>
        </p:txBody>
      </p:sp>
      <p:sp>
        <p:nvSpPr>
          <p:cNvPr id="14" name="sketch line">
            <a:extLst>
              <a:ext uri="{FF2B5EF4-FFF2-40B4-BE49-F238E27FC236}">
                <a16:creationId xmlns:a16="http://schemas.microsoft.com/office/drawing/2014/main" id="{9F85A9D7-A4CE-518D-AEA2-1BA2679EA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65AE6B-5E55-C038-ABFF-5CFC08E64FE3}"/>
              </a:ext>
            </a:extLst>
          </p:cNvPr>
          <p:cNvPicPr>
            <a:picLocks noChangeAspect="1"/>
          </p:cNvPicPr>
          <p:nvPr/>
        </p:nvPicPr>
        <p:blipFill>
          <a:blip r:embed="rId2"/>
          <a:stretch>
            <a:fillRect/>
          </a:stretch>
        </p:blipFill>
        <p:spPr>
          <a:xfrm>
            <a:off x="5135030" y="794970"/>
            <a:ext cx="6897063" cy="5268060"/>
          </a:xfrm>
          <a:prstGeom prst="rect">
            <a:avLst/>
          </a:prstGeom>
        </p:spPr>
      </p:pic>
      <p:sp>
        <p:nvSpPr>
          <p:cNvPr id="5" name="Rectangle 4">
            <a:extLst>
              <a:ext uri="{FF2B5EF4-FFF2-40B4-BE49-F238E27FC236}">
                <a16:creationId xmlns:a16="http://schemas.microsoft.com/office/drawing/2014/main" id="{22CD6420-C977-BCFE-B512-637290BA50FA}"/>
              </a:ext>
            </a:extLst>
          </p:cNvPr>
          <p:cNvSpPr/>
          <p:nvPr/>
        </p:nvSpPr>
        <p:spPr>
          <a:xfrm>
            <a:off x="7338306" y="993575"/>
            <a:ext cx="969952" cy="28461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26493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0FFC64-3BDF-70B4-F8D3-1898D4AD09B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2655A96-DF80-7335-354E-20ECC3991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1FBC9F56-65E8-B1D9-6613-4B5FFAEAA97D}"/>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Zagotovitev podatkov na način FAIR</a:t>
            </a:r>
          </a:p>
        </p:txBody>
      </p:sp>
      <p:sp>
        <p:nvSpPr>
          <p:cNvPr id="14" name="sketch line">
            <a:extLst>
              <a:ext uri="{FF2B5EF4-FFF2-40B4-BE49-F238E27FC236}">
                <a16:creationId xmlns:a16="http://schemas.microsoft.com/office/drawing/2014/main" id="{ACBE149C-4E2B-886E-FEC8-4B1548517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953B4A-85CB-226A-E714-617043DEFEF2}"/>
              </a:ext>
            </a:extLst>
          </p:cNvPr>
          <p:cNvPicPr>
            <a:picLocks noChangeAspect="1"/>
          </p:cNvPicPr>
          <p:nvPr/>
        </p:nvPicPr>
        <p:blipFill>
          <a:blip r:embed="rId2"/>
          <a:stretch>
            <a:fillRect/>
          </a:stretch>
        </p:blipFill>
        <p:spPr>
          <a:xfrm>
            <a:off x="6096000" y="0"/>
            <a:ext cx="5338069" cy="6858000"/>
          </a:xfrm>
          <a:prstGeom prst="rect">
            <a:avLst/>
          </a:prstGeom>
        </p:spPr>
      </p:pic>
      <p:sp>
        <p:nvSpPr>
          <p:cNvPr id="5" name="Rectangle 4">
            <a:extLst>
              <a:ext uri="{FF2B5EF4-FFF2-40B4-BE49-F238E27FC236}">
                <a16:creationId xmlns:a16="http://schemas.microsoft.com/office/drawing/2014/main" id="{AA5D40C6-87D2-1425-6CB6-280069A976FD}"/>
              </a:ext>
            </a:extLst>
          </p:cNvPr>
          <p:cNvSpPr/>
          <p:nvPr/>
        </p:nvSpPr>
        <p:spPr>
          <a:xfrm>
            <a:off x="7879080" y="3928091"/>
            <a:ext cx="2100662" cy="14246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77943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590602-0BFB-9CEF-DE6D-AB9EF1B0867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8F29CAE-231A-96F1-66A7-B8599B8C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316B18E-3F8A-507D-5E84-5503D524D53B}"/>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Zagotovitev podatkov na način FAIR</a:t>
            </a:r>
          </a:p>
        </p:txBody>
      </p:sp>
      <p:sp>
        <p:nvSpPr>
          <p:cNvPr id="14" name="sketch line">
            <a:extLst>
              <a:ext uri="{FF2B5EF4-FFF2-40B4-BE49-F238E27FC236}">
                <a16:creationId xmlns:a16="http://schemas.microsoft.com/office/drawing/2014/main" id="{8CDF9EE5-E18C-3F3E-F47F-8160E3B5D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B6DD521-1A0A-4D66-E10B-35D022C4F9F1}"/>
              </a:ext>
            </a:extLst>
          </p:cNvPr>
          <p:cNvPicPr>
            <a:picLocks noChangeAspect="1"/>
          </p:cNvPicPr>
          <p:nvPr/>
        </p:nvPicPr>
        <p:blipFill>
          <a:blip r:embed="rId2"/>
          <a:stretch>
            <a:fillRect/>
          </a:stretch>
        </p:blipFill>
        <p:spPr>
          <a:xfrm>
            <a:off x="5184190" y="1132062"/>
            <a:ext cx="6897063" cy="4829849"/>
          </a:xfrm>
          <a:prstGeom prst="rect">
            <a:avLst/>
          </a:prstGeom>
        </p:spPr>
      </p:pic>
    </p:spTree>
    <p:extLst>
      <p:ext uri="{BB962C8B-B14F-4D97-AF65-F5344CB8AC3E}">
        <p14:creationId xmlns:p14="http://schemas.microsoft.com/office/powerpoint/2010/main" val="342842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F9BC2E-6547-D490-CAF1-F59F05D06C1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475185B-3EC2-AE7F-DDC8-341CEB664652}"/>
              </a:ext>
            </a:extLst>
          </p:cNvPr>
          <p:cNvSpPr txBox="1">
            <a:spLocks noGrp="1"/>
          </p:cNvSpPr>
          <p:nvPr>
            <p:ph type="title"/>
          </p:nvPr>
        </p:nvSpPr>
        <p:spPr>
          <a:xfrm>
            <a:off x="630936" y="640823"/>
            <a:ext cx="3419856" cy="5583148"/>
          </a:xfrm>
        </p:spPr>
        <p:txBody>
          <a:bodyPr anchor="ctr">
            <a:normAutofit/>
          </a:bodyPr>
          <a:lstStyle/>
          <a:p>
            <a:r>
              <a:rPr lang="pl-PL" sz="5400" b="1">
                <a:latin typeface="Calibri"/>
                <a:ea typeface="Calibri"/>
                <a:cs typeface="Calibri"/>
              </a:rPr>
              <a:t>Etični in pravni vidiki</a:t>
            </a:r>
          </a:p>
        </p:txBody>
      </p:sp>
      <p:sp>
        <p:nvSpPr>
          <p:cNvPr id="16"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6222761-B1E9-23C1-DEC1-A864968647C6}"/>
              </a:ext>
            </a:extLst>
          </p:cNvPr>
          <p:cNvPicPr>
            <a:picLocks noChangeAspect="1"/>
          </p:cNvPicPr>
          <p:nvPr/>
        </p:nvPicPr>
        <p:blipFill>
          <a:blip r:embed="rId2"/>
          <a:stretch>
            <a:fillRect/>
          </a:stretch>
        </p:blipFill>
        <p:spPr>
          <a:xfrm>
            <a:off x="4666488" y="630936"/>
            <a:ext cx="6894576" cy="1309969"/>
          </a:xfrm>
          <a:prstGeom prst="rect">
            <a:avLst/>
          </a:prstGeom>
          <a:noFill/>
        </p:spPr>
      </p:pic>
      <p:pic>
        <p:nvPicPr>
          <p:cNvPr id="9" name="Picture 8">
            <a:extLst>
              <a:ext uri="{FF2B5EF4-FFF2-40B4-BE49-F238E27FC236}">
                <a16:creationId xmlns:a16="http://schemas.microsoft.com/office/drawing/2014/main" id="{C3725F6E-A586-A704-FD62-1D8A1F74811E}"/>
              </a:ext>
            </a:extLst>
          </p:cNvPr>
          <p:cNvPicPr>
            <a:picLocks noChangeAspect="1"/>
          </p:cNvPicPr>
          <p:nvPr/>
        </p:nvPicPr>
        <p:blipFill>
          <a:blip r:embed="rId3"/>
          <a:stretch>
            <a:fillRect/>
          </a:stretch>
        </p:blipFill>
        <p:spPr>
          <a:xfrm>
            <a:off x="4681728" y="2247735"/>
            <a:ext cx="6935168" cy="1181265"/>
          </a:xfrm>
          <a:prstGeom prst="rect">
            <a:avLst/>
          </a:prstGeom>
        </p:spPr>
      </p:pic>
      <p:pic>
        <p:nvPicPr>
          <p:cNvPr id="12" name="Picture 11">
            <a:extLst>
              <a:ext uri="{FF2B5EF4-FFF2-40B4-BE49-F238E27FC236}">
                <a16:creationId xmlns:a16="http://schemas.microsoft.com/office/drawing/2014/main" id="{202C96B1-DFBF-FF82-1BD0-F652C88EAE34}"/>
              </a:ext>
            </a:extLst>
          </p:cNvPr>
          <p:cNvPicPr>
            <a:picLocks noChangeAspect="1"/>
          </p:cNvPicPr>
          <p:nvPr/>
        </p:nvPicPr>
        <p:blipFill>
          <a:blip r:embed="rId4"/>
          <a:stretch>
            <a:fillRect/>
          </a:stretch>
        </p:blipFill>
        <p:spPr>
          <a:xfrm>
            <a:off x="4729360" y="3621515"/>
            <a:ext cx="6887536" cy="1295581"/>
          </a:xfrm>
          <a:prstGeom prst="rect">
            <a:avLst/>
          </a:prstGeom>
        </p:spPr>
      </p:pic>
    </p:spTree>
    <p:extLst>
      <p:ext uri="{BB962C8B-B14F-4D97-AF65-F5344CB8AC3E}">
        <p14:creationId xmlns:p14="http://schemas.microsoft.com/office/powerpoint/2010/main" val="3936120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7E6A9F-2D70-16C4-D353-4FB0CE5EA87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12C0DA4-0F3B-C8C7-F4B6-049C1D185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9BA7BD50-D035-64D2-A0ED-CC1400F0AFE2}"/>
              </a:ext>
            </a:extLst>
          </p:cNvPr>
          <p:cNvSpPr txBox="1">
            <a:spLocks noGrp="1"/>
          </p:cNvSpPr>
          <p:nvPr>
            <p:ph type="title"/>
          </p:nvPr>
        </p:nvSpPr>
        <p:spPr>
          <a:xfrm>
            <a:off x="630936" y="640823"/>
            <a:ext cx="3419856" cy="5583148"/>
          </a:xfrm>
        </p:spPr>
        <p:txBody>
          <a:bodyPr anchor="ctr">
            <a:normAutofit/>
          </a:bodyPr>
          <a:lstStyle/>
          <a:p>
            <a:r>
              <a:rPr lang="pl-PL" sz="5400" b="1">
                <a:latin typeface="Calibri"/>
                <a:ea typeface="Calibri"/>
                <a:cs typeface="Calibri"/>
              </a:rPr>
              <a:t>Etični in pravni vidiki</a:t>
            </a:r>
          </a:p>
        </p:txBody>
      </p:sp>
      <p:sp>
        <p:nvSpPr>
          <p:cNvPr id="16" name="sketch line">
            <a:extLst>
              <a:ext uri="{FF2B5EF4-FFF2-40B4-BE49-F238E27FC236}">
                <a16:creationId xmlns:a16="http://schemas.microsoft.com/office/drawing/2014/main" id="{9FAA1932-2105-EDAD-C32D-E5E3E03BE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3E7490-4676-786E-2886-0A30D865C4C1}"/>
              </a:ext>
            </a:extLst>
          </p:cNvPr>
          <p:cNvPicPr>
            <a:picLocks noChangeAspect="1"/>
          </p:cNvPicPr>
          <p:nvPr/>
        </p:nvPicPr>
        <p:blipFill>
          <a:blip r:embed="rId2"/>
          <a:stretch>
            <a:fillRect/>
          </a:stretch>
        </p:blipFill>
        <p:spPr>
          <a:xfrm>
            <a:off x="6085323" y="0"/>
            <a:ext cx="6106677" cy="6858000"/>
          </a:xfrm>
          <a:prstGeom prst="rect">
            <a:avLst/>
          </a:prstGeom>
        </p:spPr>
      </p:pic>
    </p:spTree>
    <p:extLst>
      <p:ext uri="{BB962C8B-B14F-4D97-AF65-F5344CB8AC3E}">
        <p14:creationId xmlns:p14="http://schemas.microsoft.com/office/powerpoint/2010/main" val="1519539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08F6BE-D91F-C9DE-321E-9B710E99733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83BF3D6E-5317-FADF-46C5-96FC49DE0B98}"/>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5600" b="1" kern="1200">
                <a:solidFill>
                  <a:schemeClr val="tx1"/>
                </a:solidFill>
                <a:latin typeface="+mj-lt"/>
                <a:ea typeface="+mj-ea"/>
                <a:cs typeface="+mj-cs"/>
              </a:rPr>
              <a:t>Drugi raziskovalni rezultati</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F4E28B-8CF7-4F80-86DD-1A23DF3CC6EA}"/>
              </a:ext>
            </a:extLst>
          </p:cNvPr>
          <p:cNvPicPr>
            <a:picLocks noChangeAspect="1"/>
          </p:cNvPicPr>
          <p:nvPr/>
        </p:nvPicPr>
        <p:blipFill>
          <a:blip r:embed="rId2"/>
          <a:stretch>
            <a:fillRect/>
          </a:stretch>
        </p:blipFill>
        <p:spPr>
          <a:xfrm>
            <a:off x="4654296" y="989369"/>
            <a:ext cx="7214616" cy="4851829"/>
          </a:xfrm>
          <a:prstGeom prst="rect">
            <a:avLst/>
          </a:prstGeom>
        </p:spPr>
      </p:pic>
      <p:sp>
        <p:nvSpPr>
          <p:cNvPr id="10" name="Rectangle 9">
            <a:extLst>
              <a:ext uri="{FF2B5EF4-FFF2-40B4-BE49-F238E27FC236}">
                <a16:creationId xmlns:a16="http://schemas.microsoft.com/office/drawing/2014/main" id="{83B7D604-F6FE-E859-0F43-452E2CA36917}"/>
              </a:ext>
            </a:extLst>
          </p:cNvPr>
          <p:cNvSpPr/>
          <p:nvPr/>
        </p:nvSpPr>
        <p:spPr>
          <a:xfrm>
            <a:off x="6974511" y="1332375"/>
            <a:ext cx="4784869" cy="36860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612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19C6C7A-8840-EFB3-7771-67041778C6B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43A1C59-BCA2-664E-3134-D0214049AE0B}"/>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Življenjski krog podatkov – kratka ponovitev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756A72D5-B743-0FA7-F0C3-7F90D5A498E7}"/>
              </a:ext>
            </a:extLst>
          </p:cNvPr>
          <p:cNvSpPr txBox="1">
            <a:spLocks noGrp="1"/>
          </p:cNvSpPr>
          <p:nvPr>
            <p:ph idx="1"/>
          </p:nvPr>
        </p:nvSpPr>
        <p:spPr>
          <a:xfrm>
            <a:off x="838203" y="1987487"/>
            <a:ext cx="10515600" cy="431863"/>
          </a:xfrm>
        </p:spPr>
        <p:txBody>
          <a:bodyPr/>
          <a:lstStyle/>
          <a:p>
            <a:pPr marL="0" indent="0">
              <a:buNone/>
            </a:pPr>
            <a:r>
              <a:rPr lang="en-GB" sz="1800" b="1" err="1">
                <a:solidFill>
                  <a:schemeClr val="accent1"/>
                </a:solidFill>
              </a:rPr>
              <a:t>Priročnik</a:t>
            </a:r>
            <a:r>
              <a:rPr lang="en-GB" sz="1800" b="1">
                <a:solidFill>
                  <a:schemeClr val="accent1"/>
                </a:solidFill>
              </a:rPr>
              <a:t> o </a:t>
            </a:r>
            <a:r>
              <a:rPr lang="en-GB" sz="1800" b="1" err="1">
                <a:solidFill>
                  <a:schemeClr val="accent1"/>
                </a:solidFill>
              </a:rPr>
              <a:t>načrtovanju</a:t>
            </a:r>
            <a:r>
              <a:rPr lang="en-GB" sz="1800" b="1">
                <a:solidFill>
                  <a:schemeClr val="accent1"/>
                </a:solidFill>
              </a:rPr>
              <a:t> </a:t>
            </a:r>
            <a:r>
              <a:rPr lang="en-GB" sz="1800" b="1" err="1">
                <a:solidFill>
                  <a:schemeClr val="accent1"/>
                </a:solidFill>
              </a:rPr>
              <a:t>ravnanja</a:t>
            </a:r>
            <a:r>
              <a:rPr lang="en-GB" sz="1800" b="1">
                <a:solidFill>
                  <a:schemeClr val="accent1"/>
                </a:solidFill>
              </a:rPr>
              <a:t> z </a:t>
            </a:r>
            <a:r>
              <a:rPr lang="en-GB" sz="1800" b="1" err="1">
                <a:solidFill>
                  <a:schemeClr val="accent1"/>
                </a:solidFill>
              </a:rPr>
              <a:t>raziskovalnimi</a:t>
            </a:r>
            <a:r>
              <a:rPr lang="en-GB" sz="1800" b="1">
                <a:solidFill>
                  <a:schemeClr val="accent1"/>
                </a:solidFill>
              </a:rPr>
              <a:t> </a:t>
            </a:r>
            <a:r>
              <a:rPr lang="en-GB" sz="1800" b="1" err="1">
                <a:solidFill>
                  <a:schemeClr val="accent1"/>
                </a:solidFill>
              </a:rPr>
              <a:t>podatki</a:t>
            </a:r>
            <a:r>
              <a:rPr lang="sl-SI" sz="1800" b="1">
                <a:solidFill>
                  <a:schemeClr val="accent1"/>
                </a:solidFill>
              </a:rPr>
              <a:t> </a:t>
            </a:r>
            <a:r>
              <a:rPr lang="sl-SI" sz="1800">
                <a:solidFill>
                  <a:srgbClr val="ED7D31"/>
                </a:solidFill>
                <a:ea typeface="+mn-ea"/>
                <a:cs typeface="+mn-cs"/>
                <a:hlinkClick r:id="rId4">
                  <a:extLst>
                    <a:ext uri="{A12FA001-AC4F-418D-AE19-62706E023703}">
                      <ahyp:hlinkClr xmlns:ahyp="http://schemas.microsoft.com/office/drawing/2018/hyperlinkcolor" val="tx"/>
                    </a:ext>
                  </a:extLst>
                </a:hlinkClick>
              </a:rPr>
              <a:t>https://nrrp.odprtaznanost.si/</a:t>
            </a:r>
            <a:endParaRPr lang="sl-SI" sz="1800">
              <a:solidFill>
                <a:srgbClr val="ED7D31"/>
              </a:solidFill>
              <a:ea typeface="+mn-ea"/>
              <a:cs typeface="+mn-cs"/>
            </a:endParaRPr>
          </a:p>
          <a:p>
            <a:pPr marL="0" lvl="0" indent="0">
              <a:buNone/>
            </a:pPr>
            <a:endParaRPr lang="sl-SI" sz="1600"/>
          </a:p>
        </p:txBody>
      </p:sp>
      <p:pic>
        <p:nvPicPr>
          <p:cNvPr id="5" name="Picture 4">
            <a:extLst>
              <a:ext uri="{FF2B5EF4-FFF2-40B4-BE49-F238E27FC236}">
                <a16:creationId xmlns:a16="http://schemas.microsoft.com/office/drawing/2014/main" id="{3B254D9C-AF5D-B23B-CC83-5A071389A050}"/>
              </a:ext>
            </a:extLst>
          </p:cNvPr>
          <p:cNvPicPr>
            <a:picLocks noChangeAspect="1"/>
          </p:cNvPicPr>
          <p:nvPr/>
        </p:nvPicPr>
        <p:blipFill>
          <a:blip r:embed="rId5"/>
          <a:stretch>
            <a:fillRect/>
          </a:stretch>
        </p:blipFill>
        <p:spPr>
          <a:xfrm>
            <a:off x="6096000" y="2486025"/>
            <a:ext cx="4307389" cy="4307389"/>
          </a:xfrm>
          <a:prstGeom prst="rect">
            <a:avLst/>
          </a:prstGeom>
        </p:spPr>
      </p:pic>
      <p:sp>
        <p:nvSpPr>
          <p:cNvPr id="4" name="Označba mesta vsebine 2">
            <a:extLst>
              <a:ext uri="{FF2B5EF4-FFF2-40B4-BE49-F238E27FC236}">
                <a16:creationId xmlns:a16="http://schemas.microsoft.com/office/drawing/2014/main" id="{CA49D8D3-32B9-A2CA-418F-C2F754B93366}"/>
              </a:ext>
            </a:extLst>
          </p:cNvPr>
          <p:cNvSpPr txBox="1">
            <a:spLocks/>
          </p:cNvSpPr>
          <p:nvPr/>
        </p:nvSpPr>
        <p:spPr>
          <a:xfrm>
            <a:off x="838203" y="2462214"/>
            <a:ext cx="5257797" cy="3952874"/>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600" b="1"/>
              <a:t>Ohranjanje podatkov</a:t>
            </a:r>
          </a:p>
          <a:p>
            <a:pPr marL="0" indent="0">
              <a:buNone/>
            </a:pPr>
            <a:r>
              <a:rPr lang="sl-SI" sz="1600"/>
              <a:t>Se nanaša na shranjevanje/hrambo podatkov </a:t>
            </a:r>
            <a:r>
              <a:rPr lang="sl-SI" sz="1600" u="sng"/>
              <a:t>med raziskovanjem</a:t>
            </a:r>
            <a:r>
              <a:rPr lang="sl-SI" sz="1600"/>
              <a:t>, izdelavo varnostnih preslikav in druge aktivnosti, ki preprečujejo izgubo podatkov in spremne dokumentacije, potrebne za razumevanje postopkov in vsebine dela.</a:t>
            </a:r>
          </a:p>
          <a:p>
            <a:pPr marL="0" indent="0">
              <a:buNone/>
            </a:pPr>
            <a:r>
              <a:rPr lang="sl-SI" sz="1600" b="1"/>
              <a:t>Zaščita podatkov</a:t>
            </a:r>
          </a:p>
          <a:p>
            <a:pPr marL="0" indent="0">
              <a:buNone/>
            </a:pPr>
            <a:r>
              <a:rPr lang="sl-SI" sz="1600"/>
              <a:t>So aktivnosti za preprečitev razkritja informacij, ki so zaupne, občutljive oz. zanje veljajo omejitve, ter na splošno izvajanje politik varovanja zasebnosti, skladnosti s področno zakonodajo in določili o uporabi gradiva.</a:t>
            </a:r>
          </a:p>
        </p:txBody>
      </p:sp>
    </p:spTree>
    <p:extLst>
      <p:ext uri="{BB962C8B-B14F-4D97-AF65-F5344CB8AC3E}">
        <p14:creationId xmlns:p14="http://schemas.microsoft.com/office/powerpoint/2010/main" val="3660807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DC056-615E-6267-E980-C1F6B440425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D2F27D5F-6A44-2C23-3253-11D3CC30EC54}"/>
              </a:ext>
            </a:extLst>
          </p:cNvPr>
          <p:cNvSpPr txBox="1">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6600" b="1" kern="1200">
                <a:solidFill>
                  <a:schemeClr val="tx1"/>
                </a:solidFill>
                <a:latin typeface="+mj-lt"/>
                <a:ea typeface="+mj-ea"/>
                <a:cs typeface="+mj-cs"/>
              </a:rPr>
              <a:t>Finančna sredstva</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6D99AC9-646F-03BB-311F-180C1F1BA631}"/>
              </a:ext>
            </a:extLst>
          </p:cNvPr>
          <p:cNvPicPr>
            <a:picLocks noChangeAspect="1"/>
          </p:cNvPicPr>
          <p:nvPr/>
        </p:nvPicPr>
        <p:blipFill>
          <a:blip r:embed="rId2"/>
          <a:stretch>
            <a:fillRect/>
          </a:stretch>
        </p:blipFill>
        <p:spPr>
          <a:xfrm>
            <a:off x="4759769" y="640080"/>
            <a:ext cx="7003670" cy="5550408"/>
          </a:xfrm>
          <a:prstGeom prst="rect">
            <a:avLst/>
          </a:prstGeom>
        </p:spPr>
      </p:pic>
    </p:spTree>
    <p:extLst>
      <p:ext uri="{BB962C8B-B14F-4D97-AF65-F5344CB8AC3E}">
        <p14:creationId xmlns:p14="http://schemas.microsoft.com/office/powerpoint/2010/main" val="3639840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FA7F51-C48B-5BDB-C24E-CC64D3141E1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509656A-9F28-132D-A037-73B8CED90CCE}"/>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Predstavitev delavnice</a:t>
            </a:r>
            <a:endParaRPr lang="en-US"/>
          </a:p>
        </p:txBody>
      </p:sp>
      <p:sp>
        <p:nvSpPr>
          <p:cNvPr id="3" name="Označba mesta vsebine 2">
            <a:extLst>
              <a:ext uri="{FF2B5EF4-FFF2-40B4-BE49-F238E27FC236}">
                <a16:creationId xmlns:a16="http://schemas.microsoft.com/office/drawing/2014/main" id="{23C42219-A7CA-2C7B-49C8-CC68DFA148DC}"/>
              </a:ext>
            </a:extLst>
          </p:cNvPr>
          <p:cNvSpPr txBox="1">
            <a:spLocks noGrp="1"/>
          </p:cNvSpPr>
          <p:nvPr>
            <p:ph idx="1"/>
          </p:nvPr>
        </p:nvSpPr>
        <p:spPr>
          <a:xfrm>
            <a:off x="838203" y="1987486"/>
            <a:ext cx="10515600" cy="4451413"/>
          </a:xfrm>
        </p:spPr>
        <p:txBody>
          <a:bodyPr>
            <a:normAutofit fontScale="92500" lnSpcReduction="20000"/>
          </a:bodyPr>
          <a:lstStyle/>
          <a:p>
            <a:pPr marL="342900" indent="-342900">
              <a:buFont typeface="+mj-lt"/>
              <a:buAutoNum type="arabicPeriod"/>
            </a:pPr>
            <a:r>
              <a:rPr lang="pl-PL" sz="1800" dirty="0">
                <a:solidFill>
                  <a:schemeClr val="bg1">
                    <a:lumMod val="85000"/>
                  </a:schemeClr>
                </a:solidFill>
              </a:rPr>
              <a:t>Življenjski krog podatkov – kratka ponovitev</a:t>
            </a:r>
            <a:endParaRPr lang="sl-SI" sz="1800" dirty="0">
              <a:solidFill>
                <a:schemeClr val="bg1">
                  <a:lumMod val="85000"/>
                </a:schemeClr>
              </a:solidFill>
            </a:endParaRPr>
          </a:p>
          <a:p>
            <a:pPr marL="342900" indent="-342900">
              <a:buFont typeface="+mj-lt"/>
              <a:buAutoNum type="arabicPeriod"/>
            </a:pPr>
            <a:r>
              <a:rPr lang="sl-SI" sz="1800" dirty="0">
                <a:solidFill>
                  <a:schemeClr val="bg1">
                    <a:lumMod val="85000"/>
                  </a:schemeClr>
                </a:solidFill>
              </a:rPr>
              <a:t>Podatki v sistemski biologiji</a:t>
            </a:r>
          </a:p>
          <a:p>
            <a:pPr marL="342900" indent="-342900">
              <a:buFont typeface="+mj-lt"/>
              <a:buAutoNum type="arabicPeriod"/>
            </a:pPr>
            <a:r>
              <a:rPr lang="sl-SI" sz="1800" dirty="0">
                <a:solidFill>
                  <a:schemeClr val="bg1">
                    <a:lumMod val="85000"/>
                  </a:schemeClr>
                </a:solidFill>
              </a:rPr>
              <a:t>Resnična raziskava, ki je že zaključena</a:t>
            </a:r>
          </a:p>
          <a:p>
            <a:pPr marL="800100" lvl="1" indent="-342900">
              <a:buFont typeface="+mj-lt"/>
              <a:buAutoNum type="alphaLcParenR"/>
            </a:pPr>
            <a:r>
              <a:rPr lang="sl-SI" sz="1800" dirty="0">
                <a:solidFill>
                  <a:schemeClr val="bg1">
                    <a:lumMod val="85000"/>
                  </a:schemeClr>
                </a:solidFill>
              </a:rPr>
              <a:t>V okviru delavnice bomo „razmislili“, kaj bomo raziskovali, s kakšnimi metodami in inštrumenti ter kakšne podatke in rezultate bomo dobili, in si ogledali pogoje za objavo</a:t>
            </a:r>
            <a:endParaRPr lang="sl-SI" sz="1800" dirty="0">
              <a:solidFill>
                <a:schemeClr val="bg1">
                  <a:lumMod val="85000"/>
                </a:schemeClr>
              </a:solidFill>
              <a:cs typeface="Calibri"/>
            </a:endParaRPr>
          </a:p>
          <a:p>
            <a:pPr marL="800100" lvl="1" indent="-342900">
              <a:buFont typeface="+mj-lt"/>
              <a:buAutoNum type="alphaLcParenR"/>
            </a:pPr>
            <a:r>
              <a:rPr lang="sl-SI" sz="1800" dirty="0">
                <a:solidFill>
                  <a:schemeClr val="bg1">
                    <a:lumMod val="85000"/>
                  </a:schemeClr>
                </a:solidFill>
              </a:rPr>
              <a:t>Na podlagi tega bomo v drugem delu pripravili </a:t>
            </a:r>
            <a:r>
              <a:rPr lang="sl-SI" sz="1800" dirty="0" err="1">
                <a:solidFill>
                  <a:schemeClr val="bg1">
                    <a:lumMod val="85000"/>
                  </a:schemeClr>
                </a:solidFill>
              </a:rPr>
              <a:t>NRRP</a:t>
            </a:r>
            <a:r>
              <a:rPr lang="sl-SI" sz="1800" dirty="0">
                <a:solidFill>
                  <a:schemeClr val="bg1">
                    <a:lumMod val="85000"/>
                  </a:schemeClr>
                </a:solidFill>
              </a:rPr>
              <a:t> v skladu z zahtevami za izdelavo </a:t>
            </a:r>
            <a:r>
              <a:rPr lang="sl-SI" sz="1800" dirty="0" err="1">
                <a:solidFill>
                  <a:schemeClr val="bg1">
                    <a:lumMod val="85000"/>
                  </a:schemeClr>
                </a:solidFill>
              </a:rPr>
              <a:t>NRRP</a:t>
            </a:r>
            <a:r>
              <a:rPr lang="sl-SI" sz="1800" dirty="0">
                <a:solidFill>
                  <a:schemeClr val="bg1">
                    <a:lumMod val="85000"/>
                  </a:schemeClr>
                </a:solidFill>
              </a:rPr>
              <a:t> v okviru projektov ARIS</a:t>
            </a:r>
            <a:endParaRPr lang="sl-SI" sz="1800" dirty="0">
              <a:solidFill>
                <a:schemeClr val="bg1">
                  <a:lumMod val="85000"/>
                </a:schemeClr>
              </a:solidFill>
              <a:cs typeface="Calibri"/>
            </a:endParaRPr>
          </a:p>
          <a:p>
            <a:pPr marL="342900" indent="-342900">
              <a:buFont typeface="+mj-lt"/>
              <a:buAutoNum type="arabicPeriod"/>
            </a:pPr>
            <a:r>
              <a:rPr lang="sl-SI" sz="1800" dirty="0"/>
              <a:t>Podatki projektov udeležencev</a:t>
            </a:r>
          </a:p>
          <a:p>
            <a:pPr marL="800100" lvl="1" indent="-342900">
              <a:buFont typeface="+mj-lt"/>
              <a:buAutoNum type="alphaLcParenR"/>
            </a:pPr>
            <a:r>
              <a:rPr lang="sl-SI" sz="1800" dirty="0">
                <a:solidFill>
                  <a:srgbClr val="FF9900"/>
                </a:solidFill>
              </a:rPr>
              <a:t>Podatke udeležencev bomo pregledali (3 skupine)</a:t>
            </a:r>
          </a:p>
          <a:p>
            <a:pPr marL="800100" lvl="1" indent="-342900">
              <a:buFont typeface="+mj-lt"/>
              <a:buAutoNum type="alphaLcParenR"/>
            </a:pPr>
            <a:r>
              <a:rPr lang="sl-SI" sz="1800" dirty="0">
                <a:solidFill>
                  <a:srgbClr val="00B050"/>
                </a:solidFill>
              </a:rPr>
              <a:t>po potrebi </a:t>
            </a:r>
            <a:r>
              <a:rPr lang="sl-SI" sz="1800" dirty="0" err="1">
                <a:solidFill>
                  <a:srgbClr val="00B050"/>
                </a:solidFill>
              </a:rPr>
              <a:t>FAIRficirali</a:t>
            </a:r>
            <a:r>
              <a:rPr lang="sl-SI" sz="1800" dirty="0">
                <a:solidFill>
                  <a:srgbClr val="00B050"/>
                </a:solidFill>
              </a:rPr>
              <a:t> </a:t>
            </a:r>
          </a:p>
          <a:p>
            <a:pPr marL="800100" lvl="1" indent="-342900">
              <a:buFont typeface="+mj-lt"/>
              <a:buAutoNum type="alphaLcParenR"/>
            </a:pPr>
            <a:r>
              <a:rPr lang="sl-SI" sz="1800" dirty="0">
                <a:solidFill>
                  <a:srgbClr val="00B050"/>
                </a:solidFill>
              </a:rPr>
              <a:t>in jih pripravili za objavo v </a:t>
            </a:r>
            <a:r>
              <a:rPr lang="sl-SI" sz="1800" dirty="0" err="1">
                <a:solidFill>
                  <a:srgbClr val="00B050"/>
                </a:solidFill>
              </a:rPr>
              <a:t>repozitorijih</a:t>
            </a:r>
            <a:r>
              <a:rPr lang="sl-SI" sz="1800" dirty="0">
                <a:solidFill>
                  <a:srgbClr val="00B050"/>
                </a:solidFill>
              </a:rPr>
              <a:t> -  področno specifičnem, ki ima točno določene zahteve za objavo, ali v splošnem </a:t>
            </a:r>
            <a:r>
              <a:rPr lang="sl-SI" sz="1800" dirty="0" err="1">
                <a:solidFill>
                  <a:srgbClr val="00B050"/>
                </a:solidFill>
              </a:rPr>
              <a:t>repozitoriju</a:t>
            </a:r>
            <a:endParaRPr lang="sl-SI" sz="1800" dirty="0">
              <a:solidFill>
                <a:srgbClr val="00B050"/>
              </a:solidFill>
            </a:endParaRPr>
          </a:p>
          <a:p>
            <a:pPr marL="800100" lvl="1" indent="-342900">
              <a:buFont typeface="+mj-lt"/>
              <a:buAutoNum type="alphaLcParenR"/>
            </a:pPr>
            <a:r>
              <a:rPr lang="sl-SI" sz="1800" dirty="0">
                <a:solidFill>
                  <a:srgbClr val="00B050"/>
                </a:solidFill>
              </a:rPr>
              <a:t>Na podlagi tega bomo pripravili </a:t>
            </a:r>
            <a:r>
              <a:rPr lang="sl-SI" sz="1800" dirty="0" err="1">
                <a:solidFill>
                  <a:srgbClr val="00B050"/>
                </a:solidFill>
              </a:rPr>
              <a:t>NRRP</a:t>
            </a:r>
            <a:r>
              <a:rPr lang="sl-SI" sz="1800" dirty="0">
                <a:solidFill>
                  <a:srgbClr val="00B050"/>
                </a:solidFill>
              </a:rPr>
              <a:t> v skladu z zahtevami za izdelavo </a:t>
            </a:r>
            <a:r>
              <a:rPr lang="sl-SI" sz="1800" dirty="0" err="1">
                <a:solidFill>
                  <a:srgbClr val="00B050"/>
                </a:solidFill>
              </a:rPr>
              <a:t>NRRP</a:t>
            </a:r>
            <a:r>
              <a:rPr lang="sl-SI" sz="1800" dirty="0">
                <a:solidFill>
                  <a:srgbClr val="00B050"/>
                </a:solidFill>
              </a:rPr>
              <a:t> v okviru projektov ARIS</a:t>
            </a:r>
          </a:p>
          <a:p>
            <a:pPr marL="0" indent="0">
              <a:buNone/>
            </a:pPr>
            <a:r>
              <a:rPr lang="sl-SI" sz="1800" dirty="0">
                <a:solidFill>
                  <a:schemeClr val="tx1"/>
                </a:solidFill>
              </a:rPr>
              <a:t>Sledijo </a:t>
            </a:r>
          </a:p>
          <a:p>
            <a:pPr marL="342900" indent="-342900">
              <a:buFont typeface="+mj-lt"/>
              <a:buAutoNum type="arabicPeriod" startAt="5"/>
            </a:pPr>
            <a:r>
              <a:rPr lang="sl-SI" sz="1800" dirty="0">
                <a:solidFill>
                  <a:srgbClr val="ABAAD4"/>
                </a:solidFill>
              </a:rPr>
              <a:t>Predstavitve </a:t>
            </a:r>
            <a:r>
              <a:rPr lang="sl-SI" sz="1800" dirty="0" err="1">
                <a:solidFill>
                  <a:srgbClr val="ABAAD4"/>
                </a:solidFill>
              </a:rPr>
              <a:t>NRRP</a:t>
            </a:r>
            <a:r>
              <a:rPr lang="sl-SI" sz="1800" dirty="0">
                <a:solidFill>
                  <a:srgbClr val="ABAAD4"/>
                </a:solidFill>
              </a:rPr>
              <a:t>-jev</a:t>
            </a:r>
          </a:p>
          <a:p>
            <a:pPr marL="342900" indent="-342900">
              <a:buFont typeface="+mj-lt"/>
              <a:buAutoNum type="arabicPeriod" startAt="5"/>
            </a:pPr>
            <a:r>
              <a:rPr lang="sl-SI" sz="1800" dirty="0">
                <a:solidFill>
                  <a:srgbClr val="00B0F0"/>
                </a:solidFill>
              </a:rPr>
              <a:t>Diskusija</a:t>
            </a:r>
          </a:p>
          <a:p>
            <a:pPr marL="800100" lvl="1" indent="-342900">
              <a:buFont typeface="+mj-lt"/>
              <a:buAutoNum type="alphaLcParenR"/>
            </a:pPr>
            <a:endParaRPr lang="sl-SI" sz="1400" dirty="0"/>
          </a:p>
        </p:txBody>
      </p:sp>
    </p:spTree>
    <p:extLst>
      <p:ext uri="{BB962C8B-B14F-4D97-AF65-F5344CB8AC3E}">
        <p14:creationId xmlns:p14="http://schemas.microsoft.com/office/powerpoint/2010/main" val="6639533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84B45C4-86BE-FCDB-9457-3FD27C00719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91615A3-3C9E-85F9-0DE7-E333F0E06453}"/>
              </a:ext>
            </a:extLst>
          </p:cNvPr>
          <p:cNvSpPr txBox="1">
            <a:spLocks noGrp="1"/>
          </p:cNvSpPr>
          <p:nvPr>
            <p:ph type="title"/>
          </p:nvPr>
        </p:nvSpPr>
        <p:spPr>
          <a:xfrm>
            <a:off x="838203" y="1150169"/>
            <a:ext cx="10515600" cy="817418"/>
          </a:xfrm>
        </p:spPr>
        <p:txBody>
          <a:bodyPr>
            <a:normAutofit/>
          </a:bodyPr>
          <a:lstStyle/>
          <a:p>
            <a:r>
              <a:rPr lang="sl-SI" sz="4000" b="1" dirty="0">
                <a:solidFill>
                  <a:srgbClr val="ED7D31"/>
                </a:solidFill>
                <a:latin typeface="Calibri"/>
              </a:rPr>
              <a:t>Uporabni linki</a:t>
            </a:r>
          </a:p>
        </p:txBody>
      </p:sp>
      <p:sp>
        <p:nvSpPr>
          <p:cNvPr id="3" name="Označba mesta vsebine 2">
            <a:extLst>
              <a:ext uri="{FF2B5EF4-FFF2-40B4-BE49-F238E27FC236}">
                <a16:creationId xmlns:a16="http://schemas.microsoft.com/office/drawing/2014/main" id="{0BFD431F-9BF8-54A6-FE1C-05037CDB2A2E}"/>
              </a:ext>
            </a:extLst>
          </p:cNvPr>
          <p:cNvSpPr txBox="1">
            <a:spLocks noGrp="1"/>
          </p:cNvSpPr>
          <p:nvPr>
            <p:ph idx="1"/>
          </p:nvPr>
        </p:nvSpPr>
        <p:spPr>
          <a:xfrm>
            <a:off x="838203" y="1987486"/>
            <a:ext cx="10515600" cy="4451413"/>
          </a:xfrm>
        </p:spPr>
        <p:txBody>
          <a:bodyPr>
            <a:normAutofit/>
          </a:bodyPr>
          <a:lstStyle/>
          <a:p>
            <a:r>
              <a:rPr lang="sl-SI" sz="1800" dirty="0">
                <a:hlinkClick r:id="rId3"/>
              </a:rPr>
              <a:t>https://www.nib.si/knjiznica/odprta-znanost</a:t>
            </a:r>
            <a:r>
              <a:rPr lang="sl-SI" sz="1800" dirty="0"/>
              <a:t> -&gt; zavihek </a:t>
            </a:r>
            <a:r>
              <a:rPr lang="sl-SI" sz="1800" i="1" dirty="0"/>
              <a:t>Ravnanje s podatki -&gt; </a:t>
            </a:r>
            <a:r>
              <a:rPr lang="sl-SI" sz="1800" i="1" dirty="0" err="1"/>
              <a:t>NRRP</a:t>
            </a:r>
            <a:r>
              <a:rPr lang="sl-SI" sz="1800" i="1" dirty="0"/>
              <a:t> </a:t>
            </a:r>
            <a:r>
              <a:rPr lang="sl-SI" sz="1800" i="1" dirty="0" err="1"/>
              <a:t>anotirana</a:t>
            </a:r>
            <a:r>
              <a:rPr lang="sl-SI" sz="1800" i="1" dirty="0"/>
              <a:t> predloga NIB</a:t>
            </a:r>
          </a:p>
          <a:p>
            <a:r>
              <a:rPr lang="sl-SI" sz="1800" dirty="0">
                <a:hlinkClick r:id="rId4"/>
              </a:rPr>
              <a:t>https://www.nib.si/images/datoteke/00S-Opr09-01-Pravilnik-o-ravnanju-z-raziskovalnimi-podatki-po-naelih-odprte-znanosti_002.pdf</a:t>
            </a:r>
            <a:r>
              <a:rPr lang="sl-SI" sz="1800" dirty="0"/>
              <a:t> </a:t>
            </a:r>
            <a:r>
              <a:rPr lang="sl-SI" sz="1800" i="1" dirty="0"/>
              <a:t>P</a:t>
            </a:r>
            <a:r>
              <a:rPr lang="pl-PL" sz="1800" i="1" dirty="0"/>
              <a:t>ravilnik o ravnanju z raziskovalnimi podatki po načelih odprte znanosti NIB</a:t>
            </a:r>
            <a:endParaRPr lang="sl-SI" sz="1800" i="1" dirty="0"/>
          </a:p>
          <a:p>
            <a:endParaRPr lang="sl-SI" sz="1800" dirty="0"/>
          </a:p>
          <a:p>
            <a:r>
              <a:rPr lang="sl-SI" sz="1800" dirty="0">
                <a:hlinkClick r:id="rId5"/>
              </a:rPr>
              <a:t>https://www.hippocampus.si/ISBN/978-961-293-328-9.pdf</a:t>
            </a:r>
            <a:r>
              <a:rPr lang="sl-SI" sz="1800" dirty="0"/>
              <a:t> SPOZNAJ </a:t>
            </a:r>
            <a:r>
              <a:rPr lang="sl-SI" sz="1800" i="1" dirty="0"/>
              <a:t>Priročnik 1</a:t>
            </a:r>
          </a:p>
          <a:p>
            <a:r>
              <a:rPr lang="sl-SI" sz="1800" dirty="0">
                <a:hlinkClick r:id="rId6"/>
              </a:rPr>
              <a:t>https://nrrp.odprtaznanost.si/</a:t>
            </a:r>
            <a:r>
              <a:rPr lang="sl-SI" sz="1800" dirty="0"/>
              <a:t> SPOZNAJ </a:t>
            </a:r>
            <a:r>
              <a:rPr lang="sl-SI" sz="1800" i="1" dirty="0"/>
              <a:t>Priročnik 2</a:t>
            </a:r>
          </a:p>
          <a:p>
            <a:r>
              <a:rPr lang="sl-SI" sz="1800" dirty="0">
                <a:hlinkClick r:id="rId7"/>
              </a:rPr>
              <a:t>https://terminoloski.slovenscina.eu/slovarji/48/o-slovarju</a:t>
            </a:r>
            <a:r>
              <a:rPr lang="sl-SI" sz="1800" dirty="0"/>
              <a:t> SPOZNAJ </a:t>
            </a:r>
            <a:r>
              <a:rPr lang="sl-SI" sz="1800" i="1" dirty="0"/>
              <a:t>Slovar odprte znanosti</a:t>
            </a:r>
          </a:p>
          <a:p>
            <a:endParaRPr lang="sl-SI" sz="1800" dirty="0"/>
          </a:p>
          <a:p>
            <a:r>
              <a:rPr lang="sl-SI" sz="1800" dirty="0">
                <a:hlinkClick r:id="rId8"/>
              </a:rPr>
              <a:t>https://nrrp.openscience.si/</a:t>
            </a:r>
            <a:r>
              <a:rPr lang="sl-SI" sz="1800" dirty="0"/>
              <a:t> </a:t>
            </a:r>
            <a:r>
              <a:rPr lang="sl-SI" sz="1800" dirty="0" err="1"/>
              <a:t>NRRP</a:t>
            </a:r>
            <a:r>
              <a:rPr lang="sl-SI" sz="1800" dirty="0"/>
              <a:t> asistent</a:t>
            </a:r>
          </a:p>
        </p:txBody>
      </p:sp>
    </p:spTree>
    <p:extLst>
      <p:ext uri="{BB962C8B-B14F-4D97-AF65-F5344CB8AC3E}">
        <p14:creationId xmlns:p14="http://schemas.microsoft.com/office/powerpoint/2010/main" val="25930111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F2D77C-F3B6-6F51-9A1C-6BFC6B3E036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A87E5C7-8981-EC18-6AA8-03585E03FB86}"/>
              </a:ext>
            </a:extLst>
          </p:cNvPr>
          <p:cNvSpPr txBox="1">
            <a:spLocks noGrp="1"/>
          </p:cNvSpPr>
          <p:nvPr>
            <p:ph type="title"/>
          </p:nvPr>
        </p:nvSpPr>
        <p:spPr>
          <a:xfrm>
            <a:off x="838203" y="1150169"/>
            <a:ext cx="10515600" cy="817418"/>
          </a:xfrm>
        </p:spPr>
        <p:txBody>
          <a:bodyPr>
            <a:normAutofit/>
          </a:bodyPr>
          <a:lstStyle/>
          <a:p>
            <a:r>
              <a:rPr lang="sl-SI" sz="4000" b="1" dirty="0">
                <a:solidFill>
                  <a:srgbClr val="ED7D31"/>
                </a:solidFill>
                <a:latin typeface="Calibri"/>
              </a:rPr>
              <a:t>Uporabni linki</a:t>
            </a:r>
          </a:p>
        </p:txBody>
      </p:sp>
      <p:sp>
        <p:nvSpPr>
          <p:cNvPr id="3" name="Označba mesta vsebine 2">
            <a:extLst>
              <a:ext uri="{FF2B5EF4-FFF2-40B4-BE49-F238E27FC236}">
                <a16:creationId xmlns:a16="http://schemas.microsoft.com/office/drawing/2014/main" id="{10FFC9CE-F090-9EC2-950A-193A7B7CD138}"/>
              </a:ext>
            </a:extLst>
          </p:cNvPr>
          <p:cNvSpPr txBox="1">
            <a:spLocks noGrp="1"/>
          </p:cNvSpPr>
          <p:nvPr>
            <p:ph idx="1"/>
          </p:nvPr>
        </p:nvSpPr>
        <p:spPr>
          <a:xfrm>
            <a:off x="838203" y="1987486"/>
            <a:ext cx="10515600" cy="4451413"/>
          </a:xfrm>
        </p:spPr>
        <p:txBody>
          <a:bodyPr>
            <a:normAutofit fontScale="92500" lnSpcReduction="20000"/>
          </a:bodyPr>
          <a:lstStyle/>
          <a:p>
            <a:r>
              <a:rPr lang="sl-SI" sz="1800" dirty="0">
                <a:hlinkClick r:id="rId3"/>
              </a:rPr>
              <a:t>https://ukdataservice.ac.uk/learning-hub/research-data-management/format-your-data/recommended-formats/</a:t>
            </a:r>
            <a:endParaRPr lang="sl-SI" sz="1800" dirty="0"/>
          </a:p>
          <a:p>
            <a:endParaRPr lang="sl-SI" sz="1800" dirty="0"/>
          </a:p>
          <a:p>
            <a:r>
              <a:rPr lang="sl-SI" sz="1800" dirty="0">
                <a:hlinkClick r:id="rId4"/>
              </a:rPr>
              <a:t>https://rdmkit.elixir-europe.org/</a:t>
            </a:r>
            <a:endParaRPr lang="sl-SI" sz="1800" dirty="0"/>
          </a:p>
          <a:p>
            <a:endParaRPr lang="sl-SI" sz="1800" dirty="0"/>
          </a:p>
          <a:p>
            <a:r>
              <a:rPr lang="sl-SI" sz="1800" dirty="0">
                <a:hlinkClick r:id="rId5"/>
              </a:rPr>
              <a:t>https://fairsharing.org/</a:t>
            </a:r>
            <a:endParaRPr lang="sl-SI" sz="1800" dirty="0"/>
          </a:p>
          <a:p>
            <a:r>
              <a:rPr lang="sl-SI" sz="1800" dirty="0">
                <a:hlinkClick r:id="rId6"/>
              </a:rPr>
              <a:t>https://commons.datacite.org/</a:t>
            </a:r>
            <a:r>
              <a:rPr lang="sl-SI" sz="1800" dirty="0"/>
              <a:t> </a:t>
            </a:r>
          </a:p>
          <a:p>
            <a:endParaRPr lang="sl-SI" sz="1800" dirty="0"/>
          </a:p>
          <a:p>
            <a:r>
              <a:rPr lang="sl-SI" sz="1800" dirty="0">
                <a:hlinkClick r:id="rId7"/>
              </a:rPr>
              <a:t>https://www.re3data.org/</a:t>
            </a:r>
            <a:r>
              <a:rPr lang="sl-SI" sz="1800" dirty="0"/>
              <a:t> </a:t>
            </a:r>
          </a:p>
          <a:p>
            <a:endParaRPr lang="sl-SI" sz="1800" dirty="0"/>
          </a:p>
          <a:p>
            <a:r>
              <a:rPr lang="sl-SI" sz="1800" dirty="0">
                <a:hlinkClick r:id="rId8"/>
              </a:rPr>
              <a:t>https://www.aris-rs.si/sl/akti/24/inc/Seznam%20repozitorijev.pdf</a:t>
            </a:r>
            <a:r>
              <a:rPr lang="sl-SI" sz="1800" dirty="0"/>
              <a:t> </a:t>
            </a:r>
          </a:p>
          <a:p>
            <a:endParaRPr lang="sl-SI" sz="1800" dirty="0"/>
          </a:p>
          <a:p>
            <a:r>
              <a:rPr lang="sl-SI" sz="1800" dirty="0">
                <a:hlinkClick r:id="rId9"/>
              </a:rPr>
              <a:t>https://github.com/UB-Mannheim/awesome-RDM</a:t>
            </a:r>
            <a:r>
              <a:rPr lang="sl-SI" sz="1800" dirty="0"/>
              <a:t> </a:t>
            </a:r>
            <a:r>
              <a:rPr lang="sl-SI" sz="1800" i="1" dirty="0"/>
              <a:t>C</a:t>
            </a:r>
            <a:r>
              <a:rPr lang="en-US" sz="1800" i="1" dirty="0" err="1"/>
              <a:t>urated</a:t>
            </a:r>
            <a:r>
              <a:rPr lang="en-US" sz="1800" i="1" dirty="0"/>
              <a:t> list of awesome </a:t>
            </a:r>
            <a:r>
              <a:rPr lang="en-US" sz="1800" i="1" dirty="0" err="1"/>
              <a:t>RDM</a:t>
            </a:r>
            <a:r>
              <a:rPr lang="en-US" sz="1800" i="1" dirty="0"/>
              <a:t> resources for researchers and organizations</a:t>
            </a:r>
            <a:endParaRPr lang="sl-SI" sz="1800" i="1" dirty="0"/>
          </a:p>
          <a:p>
            <a:r>
              <a:rPr lang="sl-SI" sz="1800" dirty="0">
                <a:hlinkClick r:id="rId10"/>
              </a:rPr>
              <a:t>https://faircookbook.elixir-europe.org/content/home.html</a:t>
            </a:r>
            <a:r>
              <a:rPr lang="sl-SI" sz="1800" dirty="0"/>
              <a:t> </a:t>
            </a:r>
          </a:p>
        </p:txBody>
      </p:sp>
    </p:spTree>
    <p:extLst>
      <p:ext uri="{BB962C8B-B14F-4D97-AF65-F5344CB8AC3E}">
        <p14:creationId xmlns:p14="http://schemas.microsoft.com/office/powerpoint/2010/main" val="2771420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31C780E-5F26-409C-7C37-74DE51522AC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6D1FC9D-2DE5-76EB-BE21-2CA600BAA2E3}"/>
              </a:ext>
            </a:extLst>
          </p:cNvPr>
          <p:cNvSpPr txBox="1">
            <a:spLocks noGrp="1"/>
          </p:cNvSpPr>
          <p:nvPr>
            <p:ph type="title"/>
          </p:nvPr>
        </p:nvSpPr>
        <p:spPr>
          <a:xfrm>
            <a:off x="838203" y="1150169"/>
            <a:ext cx="10515600" cy="817418"/>
          </a:xfrm>
        </p:spPr>
        <p:txBody>
          <a:bodyPr>
            <a:normAutofit/>
          </a:bodyPr>
          <a:lstStyle/>
          <a:p>
            <a:r>
              <a:rPr lang="sl-SI" sz="4000" b="1" dirty="0">
                <a:solidFill>
                  <a:srgbClr val="ED7D31"/>
                </a:solidFill>
                <a:latin typeface="Calibri"/>
              </a:rPr>
              <a:t>Uporabni linki</a:t>
            </a:r>
          </a:p>
        </p:txBody>
      </p:sp>
      <p:sp>
        <p:nvSpPr>
          <p:cNvPr id="3" name="Označba mesta vsebine 2">
            <a:extLst>
              <a:ext uri="{FF2B5EF4-FFF2-40B4-BE49-F238E27FC236}">
                <a16:creationId xmlns:a16="http://schemas.microsoft.com/office/drawing/2014/main" id="{32E9D785-3B1C-C49F-AD05-E659070801B6}"/>
              </a:ext>
            </a:extLst>
          </p:cNvPr>
          <p:cNvSpPr txBox="1">
            <a:spLocks noGrp="1"/>
          </p:cNvSpPr>
          <p:nvPr>
            <p:ph idx="1"/>
          </p:nvPr>
        </p:nvSpPr>
        <p:spPr>
          <a:xfrm>
            <a:off x="838197" y="1806512"/>
            <a:ext cx="10515600" cy="4660964"/>
          </a:xfrm>
        </p:spPr>
        <p:txBody>
          <a:bodyPr>
            <a:noAutofit/>
          </a:bodyPr>
          <a:lstStyle/>
          <a:p>
            <a:pPr hangingPunct="0"/>
            <a:endParaRPr lang="sl-SI" sz="1800" baseline="30000" dirty="0">
              <a:latin typeface="+mn-lt"/>
            </a:endParaRPr>
          </a:p>
          <a:p>
            <a:r>
              <a:rPr lang="sl-SI" sz="1800" dirty="0">
                <a:latin typeface="+mn-lt"/>
                <a:hlinkClick r:id="rId3"/>
              </a:rPr>
              <a:t>https://research-and-innovation.ec.europa.eu/document/download/2b6cf7e5-36ac-41cb-aab5-0d32050143dc_en?filename=ec_rtd_ai-guidelines.pdf </a:t>
            </a:r>
            <a:r>
              <a:rPr lang="sl-SI" sz="1800" dirty="0">
                <a:latin typeface="+mn-lt"/>
              </a:rPr>
              <a:t>»Žive smernice za odgovorno rabo generativne umetne inteligence v raziskavah«</a:t>
            </a:r>
            <a:endParaRPr lang="sl-SI" sz="1800" dirty="0">
              <a:latin typeface="+mn-lt"/>
              <a:hlinkClick r:id="rId3"/>
            </a:endParaRPr>
          </a:p>
          <a:p>
            <a:r>
              <a:rPr lang="sl-SI" sz="1800" dirty="0">
                <a:latin typeface="+mn-lt"/>
                <a:hlinkClick r:id="rId3"/>
              </a:rPr>
              <a:t>https://allea.org/wp-content/uploads/2023/06/European-Code-of-Conduct-Revised-Edition-2023.pdf</a:t>
            </a:r>
            <a:r>
              <a:rPr lang="sl-SI" sz="1800" dirty="0">
                <a:latin typeface="+mn-lt"/>
              </a:rPr>
              <a:t> Evropski kodeks ravnanja za poštenost raziskav</a:t>
            </a:r>
            <a:endParaRPr lang="sl-SI" sz="1800" dirty="0">
              <a:latin typeface="+mn-lt"/>
              <a:hlinkClick r:id="rId4">
                <a:extLst>
                  <a:ext uri="{A12FA001-AC4F-418D-AE19-62706E023703}">
                    <ahyp:hlinkClr xmlns:ahyp="http://schemas.microsoft.com/office/drawing/2018/hyperlinkcolor" val="tx"/>
                  </a:ext>
                </a:extLst>
              </a:hlinkClick>
            </a:endParaRPr>
          </a:p>
          <a:p>
            <a:r>
              <a:rPr lang="sl-SI" sz="1800" dirty="0">
                <a:latin typeface="+mn-lt"/>
                <a:hlinkClick r:id="rId4"/>
              </a:rPr>
              <a:t>https://commission.europa.eu/law/law-topic/data-protection/eu-data-protection-rules_en</a:t>
            </a:r>
            <a:r>
              <a:rPr lang="sl-SI" sz="1800" dirty="0">
                <a:latin typeface="+mn-lt"/>
              </a:rPr>
              <a:t> P</a:t>
            </a:r>
            <a:r>
              <a:rPr lang="pt-BR" sz="1800" dirty="0">
                <a:latin typeface="+mn-lt"/>
              </a:rPr>
              <a:t>ravil</a:t>
            </a:r>
            <a:r>
              <a:rPr lang="sl-SI" sz="1800" dirty="0">
                <a:latin typeface="+mn-lt"/>
              </a:rPr>
              <a:t>a</a:t>
            </a:r>
            <a:r>
              <a:rPr lang="pt-BR" sz="1800" dirty="0">
                <a:latin typeface="+mn-lt"/>
              </a:rPr>
              <a:t> EU o varstvu podatkov </a:t>
            </a:r>
            <a:endParaRPr lang="sl-SI" sz="1800" dirty="0">
              <a:latin typeface="+mn-lt"/>
            </a:endParaRPr>
          </a:p>
          <a:p>
            <a:r>
              <a:rPr lang="sl-SI" sz="1800" u="sng" dirty="0">
                <a:latin typeface="+mn-lt"/>
                <a:hlinkClick r:id="rId5"/>
              </a:rPr>
              <a:t>Zakon o avtorski in sorodnih pravicah</a:t>
            </a:r>
            <a:r>
              <a:rPr lang="sl-SI" sz="1800" dirty="0">
                <a:latin typeface="+mn-lt"/>
              </a:rPr>
              <a:t> (Uradni list RS, št. </a:t>
            </a:r>
            <a:r>
              <a:rPr lang="sl-SI" sz="1800" dirty="0">
                <a:latin typeface="+mn-lt"/>
                <a:hlinkClick r:id="rId6" tooltip="Zakon o avtorski in sorodnih pravicah (uradno prečiščeno besedilo)"/>
              </a:rPr>
              <a:t>16/07</a:t>
            </a:r>
            <a:r>
              <a:rPr lang="sl-SI" sz="1800" dirty="0">
                <a:latin typeface="+mn-lt"/>
              </a:rPr>
              <a:t> – uradno prečiščeno besedilo, </a:t>
            </a:r>
            <a:r>
              <a:rPr lang="sl-SI" sz="1800" dirty="0">
                <a:latin typeface="+mn-lt"/>
                <a:hlinkClick r:id="rId7" tooltip="Zakon o spremembi in dopolnitvi Zakona o avtorski in sorodnih pravicah"/>
              </a:rPr>
              <a:t>68/08</a:t>
            </a:r>
            <a:r>
              <a:rPr lang="sl-SI" sz="1800" dirty="0">
                <a:latin typeface="+mn-lt"/>
              </a:rPr>
              <a:t>, </a:t>
            </a:r>
            <a:r>
              <a:rPr lang="sl-SI" sz="1800" dirty="0">
                <a:latin typeface="+mn-lt"/>
                <a:hlinkClick r:id="rId8" tooltip="Zakon o spremembah in dopolnitvah Zakona o avtorski in sorodnih pravicah"/>
              </a:rPr>
              <a:t>110/13</a:t>
            </a:r>
            <a:r>
              <a:rPr lang="sl-SI" sz="1800" dirty="0">
                <a:latin typeface="+mn-lt"/>
              </a:rPr>
              <a:t>, </a:t>
            </a:r>
            <a:r>
              <a:rPr lang="sl-SI" sz="1800" dirty="0">
                <a:latin typeface="+mn-lt"/>
                <a:hlinkClick r:id="rId9" tooltip="Zakon o spremembah in dopolnitvah Zakona o avtorski in sorodnih pravicah"/>
              </a:rPr>
              <a:t>56/15</a:t>
            </a:r>
            <a:r>
              <a:rPr lang="sl-SI" sz="1800" dirty="0">
                <a:latin typeface="+mn-lt"/>
              </a:rPr>
              <a:t>, </a:t>
            </a:r>
            <a:r>
              <a:rPr lang="sl-SI" sz="1800" dirty="0">
                <a:latin typeface="+mn-lt"/>
                <a:hlinkClick r:id="rId10" tooltip="Zakon o kolektivnem upravljanju avtorske in sorodnih pravic"/>
              </a:rPr>
              <a:t>63/16</a:t>
            </a:r>
            <a:r>
              <a:rPr lang="sl-SI" sz="1800" dirty="0">
                <a:latin typeface="+mn-lt"/>
              </a:rPr>
              <a:t> – </a:t>
            </a:r>
            <a:r>
              <a:rPr lang="sl-SI" sz="1800" dirty="0" err="1">
                <a:latin typeface="+mn-lt"/>
              </a:rPr>
              <a:t>ZKUASP</a:t>
            </a:r>
            <a:r>
              <a:rPr lang="sl-SI" sz="1800" dirty="0">
                <a:latin typeface="+mn-lt"/>
              </a:rPr>
              <a:t>, </a:t>
            </a:r>
            <a:r>
              <a:rPr lang="sl-SI" sz="1800" dirty="0">
                <a:latin typeface="+mn-lt"/>
                <a:hlinkClick r:id="rId11" tooltip="Zakon o spremembah in dopolnitvah Zakona o avtorski in sorodnih pravicah"/>
              </a:rPr>
              <a:t>59/19</a:t>
            </a:r>
            <a:r>
              <a:rPr lang="sl-SI" sz="1800" dirty="0">
                <a:latin typeface="+mn-lt"/>
              </a:rPr>
              <a:t> in </a:t>
            </a:r>
            <a:r>
              <a:rPr lang="sl-SI" sz="1800" dirty="0">
                <a:latin typeface="+mn-lt"/>
                <a:hlinkClick r:id="rId12" tooltip="Zakon o spremembah in dopolnitvah Zakona o avtorski in sorodnih pravicah"/>
              </a:rPr>
              <a:t>130/22</a:t>
            </a:r>
            <a:r>
              <a:rPr lang="sl-SI" sz="1800" dirty="0">
                <a:latin typeface="+mn-lt"/>
              </a:rPr>
              <a:t>)</a:t>
            </a:r>
            <a:r>
              <a:rPr lang="sl-SI" sz="1800" b="1" dirty="0">
                <a:latin typeface="+mn-lt"/>
              </a:rPr>
              <a:t> </a:t>
            </a:r>
            <a:endParaRPr lang="en-GB" sz="1800" dirty="0">
              <a:latin typeface="+mn-lt"/>
            </a:endParaRPr>
          </a:p>
          <a:p>
            <a:pPr hangingPunct="0"/>
            <a:r>
              <a:rPr lang="sl-SI" sz="1800" dirty="0">
                <a:latin typeface="+mn-lt"/>
              </a:rPr>
              <a:t>Evropska unija: </a:t>
            </a:r>
            <a:r>
              <a:rPr lang="sl-SI" sz="1800" u="sng" dirty="0">
                <a:latin typeface="+mn-lt"/>
                <a:hlinkClick r:id="rId13"/>
              </a:rPr>
              <a:t>Etične smernice za uporabo umetne inteligence in podatkov</a:t>
            </a:r>
            <a:endParaRPr lang="sl-SI" sz="1800" u="sng" dirty="0">
              <a:latin typeface="+mn-lt"/>
            </a:endParaRPr>
          </a:p>
          <a:p>
            <a:pPr hangingPunct="0"/>
            <a:r>
              <a:rPr lang="sl-SI" sz="1800" dirty="0" err="1">
                <a:latin typeface="+mn-lt"/>
              </a:rPr>
              <a:t>European</a:t>
            </a:r>
            <a:r>
              <a:rPr lang="sl-SI" sz="1800" dirty="0">
                <a:latin typeface="+mn-lt"/>
              </a:rPr>
              <a:t> </a:t>
            </a:r>
            <a:r>
              <a:rPr lang="sl-SI" sz="1800" dirty="0" err="1">
                <a:latin typeface="+mn-lt"/>
              </a:rPr>
              <a:t>Research</a:t>
            </a:r>
            <a:r>
              <a:rPr lang="sl-SI" sz="1800" dirty="0">
                <a:latin typeface="+mn-lt"/>
              </a:rPr>
              <a:t> </a:t>
            </a:r>
            <a:r>
              <a:rPr lang="sl-SI" sz="1800" dirty="0" err="1">
                <a:latin typeface="+mn-lt"/>
              </a:rPr>
              <a:t>Council</a:t>
            </a:r>
            <a:r>
              <a:rPr lang="sl-SI" sz="1800" dirty="0">
                <a:latin typeface="+mn-lt"/>
              </a:rPr>
              <a:t>. </a:t>
            </a:r>
            <a:r>
              <a:rPr lang="sl-SI" sz="1800" u="sng" dirty="0" err="1">
                <a:latin typeface="+mn-lt"/>
                <a:hlinkClick r:id="rId14"/>
              </a:rPr>
              <a:t>Current</a:t>
            </a:r>
            <a:r>
              <a:rPr lang="sl-SI" sz="1800" u="sng" dirty="0">
                <a:latin typeface="+mn-lt"/>
                <a:hlinkClick r:id="rId14"/>
              </a:rPr>
              <a:t> </a:t>
            </a:r>
            <a:r>
              <a:rPr lang="sl-SI" sz="1800" u="sng" dirty="0" err="1">
                <a:latin typeface="+mn-lt"/>
                <a:hlinkClick r:id="rId14"/>
              </a:rPr>
              <a:t>position</a:t>
            </a:r>
            <a:r>
              <a:rPr lang="sl-SI" sz="1800" u="sng" dirty="0">
                <a:latin typeface="+mn-lt"/>
                <a:hlinkClick r:id="rId14"/>
              </a:rPr>
              <a:t> </a:t>
            </a:r>
            <a:r>
              <a:rPr lang="sl-SI" sz="1800" u="sng" dirty="0" err="1">
                <a:latin typeface="+mn-lt"/>
                <a:hlinkClick r:id="rId14"/>
              </a:rPr>
              <a:t>of</a:t>
            </a:r>
            <a:r>
              <a:rPr lang="sl-SI" sz="1800" u="sng" dirty="0">
                <a:latin typeface="+mn-lt"/>
                <a:hlinkClick r:id="rId14"/>
              </a:rPr>
              <a:t> </a:t>
            </a:r>
            <a:r>
              <a:rPr lang="sl-SI" sz="1800" u="sng" dirty="0" err="1">
                <a:latin typeface="+mn-lt"/>
                <a:hlinkClick r:id="rId14"/>
              </a:rPr>
              <a:t>the</a:t>
            </a:r>
            <a:r>
              <a:rPr lang="sl-SI" sz="1800" u="sng" dirty="0">
                <a:latin typeface="+mn-lt"/>
                <a:hlinkClick r:id="rId14"/>
              </a:rPr>
              <a:t> </a:t>
            </a:r>
            <a:r>
              <a:rPr lang="sl-SI" sz="1800" u="sng" dirty="0" err="1">
                <a:latin typeface="+mn-lt"/>
                <a:hlinkClick r:id="rId14"/>
              </a:rPr>
              <a:t>ERC</a:t>
            </a:r>
            <a:r>
              <a:rPr lang="sl-SI" sz="1800" u="sng" dirty="0">
                <a:latin typeface="+mn-lt"/>
                <a:hlinkClick r:id="rId14"/>
              </a:rPr>
              <a:t> </a:t>
            </a:r>
            <a:r>
              <a:rPr lang="sl-SI" sz="1800" u="sng" dirty="0" err="1">
                <a:latin typeface="+mn-lt"/>
                <a:hlinkClick r:id="rId14"/>
              </a:rPr>
              <a:t>Scientific</a:t>
            </a:r>
            <a:r>
              <a:rPr lang="sl-SI" sz="1800" u="sng" dirty="0">
                <a:latin typeface="+mn-lt"/>
                <a:hlinkClick r:id="rId14"/>
              </a:rPr>
              <a:t> </a:t>
            </a:r>
            <a:r>
              <a:rPr lang="sl-SI" sz="1800" u="sng" dirty="0" err="1">
                <a:latin typeface="+mn-lt"/>
                <a:hlinkClick r:id="rId14"/>
              </a:rPr>
              <a:t>Council</a:t>
            </a:r>
            <a:r>
              <a:rPr lang="sl-SI" sz="1800" u="sng" dirty="0">
                <a:latin typeface="+mn-lt"/>
                <a:hlinkClick r:id="rId14"/>
              </a:rPr>
              <a:t> on </a:t>
            </a:r>
            <a:r>
              <a:rPr lang="sl-SI" sz="1800" u="sng" dirty="0" err="1">
                <a:latin typeface="+mn-lt"/>
                <a:hlinkClick r:id="rId14"/>
              </a:rPr>
              <a:t>Artificial</a:t>
            </a:r>
            <a:r>
              <a:rPr lang="sl-SI" sz="1800" u="sng" dirty="0">
                <a:latin typeface="+mn-lt"/>
                <a:hlinkClick r:id="rId14"/>
              </a:rPr>
              <a:t> </a:t>
            </a:r>
            <a:r>
              <a:rPr lang="sl-SI" sz="1800" u="sng" dirty="0" err="1">
                <a:latin typeface="+mn-lt"/>
                <a:hlinkClick r:id="rId14"/>
              </a:rPr>
              <a:t>Intelligence</a:t>
            </a:r>
            <a:r>
              <a:rPr lang="sl-SI" sz="1800" dirty="0">
                <a:latin typeface="+mn-lt"/>
              </a:rPr>
              <a:t> </a:t>
            </a:r>
          </a:p>
          <a:p>
            <a:r>
              <a:rPr lang="sl-SI" sz="1800" dirty="0">
                <a:latin typeface="+mn-lt"/>
              </a:rPr>
              <a:t>Notice </a:t>
            </a:r>
            <a:r>
              <a:rPr lang="sl-SI" sz="1800" dirty="0" err="1">
                <a:latin typeface="+mn-lt"/>
              </a:rPr>
              <a:t>Number</a:t>
            </a:r>
            <a:r>
              <a:rPr lang="sl-SI" sz="1800" dirty="0">
                <a:latin typeface="+mn-lt"/>
              </a:rPr>
              <a:t> NOT-OD-23-149. </a:t>
            </a:r>
            <a:r>
              <a:rPr lang="sl-SI" sz="1800" u="sng" dirty="0" err="1">
                <a:latin typeface="+mn-lt"/>
                <a:hlinkClick r:id="rId15"/>
              </a:rPr>
              <a:t>The</a:t>
            </a:r>
            <a:r>
              <a:rPr lang="sl-SI" sz="1800" u="sng" dirty="0">
                <a:latin typeface="+mn-lt"/>
                <a:hlinkClick r:id="rId15"/>
              </a:rPr>
              <a:t> Use </a:t>
            </a:r>
            <a:r>
              <a:rPr lang="sl-SI" sz="1800" u="sng" dirty="0" err="1">
                <a:latin typeface="+mn-lt"/>
                <a:hlinkClick r:id="rId15"/>
              </a:rPr>
              <a:t>of</a:t>
            </a:r>
            <a:r>
              <a:rPr lang="sl-SI" sz="1800" u="sng" dirty="0">
                <a:latin typeface="+mn-lt"/>
                <a:hlinkClick r:id="rId15"/>
              </a:rPr>
              <a:t> </a:t>
            </a:r>
            <a:r>
              <a:rPr lang="sl-SI" sz="1800" u="sng" dirty="0" err="1">
                <a:latin typeface="+mn-lt"/>
                <a:hlinkClick r:id="rId15"/>
              </a:rPr>
              <a:t>Generative</a:t>
            </a:r>
            <a:r>
              <a:rPr lang="sl-SI" sz="1800" u="sng" dirty="0">
                <a:latin typeface="+mn-lt"/>
                <a:hlinkClick r:id="rId15"/>
              </a:rPr>
              <a:t> </a:t>
            </a:r>
            <a:r>
              <a:rPr lang="sl-SI" sz="1800" u="sng" dirty="0" err="1">
                <a:latin typeface="+mn-lt"/>
                <a:hlinkClick r:id="rId15"/>
              </a:rPr>
              <a:t>Artificial</a:t>
            </a:r>
            <a:r>
              <a:rPr lang="sl-SI" sz="1800" u="sng" dirty="0">
                <a:latin typeface="+mn-lt"/>
                <a:hlinkClick r:id="rId15"/>
              </a:rPr>
              <a:t> </a:t>
            </a:r>
            <a:r>
              <a:rPr lang="sl-SI" sz="1800" u="sng" dirty="0" err="1">
                <a:latin typeface="+mn-lt"/>
                <a:hlinkClick r:id="rId15"/>
              </a:rPr>
              <a:t>Intelligence</a:t>
            </a:r>
            <a:r>
              <a:rPr lang="sl-SI" sz="1800" u="sng" dirty="0">
                <a:latin typeface="+mn-lt"/>
                <a:hlinkClick r:id="rId15"/>
              </a:rPr>
              <a:t> Technologies is </a:t>
            </a:r>
            <a:r>
              <a:rPr lang="sl-SI" sz="1800" u="sng" dirty="0" err="1">
                <a:latin typeface="+mn-lt"/>
                <a:hlinkClick r:id="rId15"/>
              </a:rPr>
              <a:t>Prohibited</a:t>
            </a:r>
            <a:r>
              <a:rPr lang="sl-SI" sz="1800" u="sng" dirty="0">
                <a:latin typeface="+mn-lt"/>
                <a:hlinkClick r:id="rId15"/>
              </a:rPr>
              <a:t> </a:t>
            </a:r>
            <a:r>
              <a:rPr lang="sl-SI" sz="1800" u="sng" dirty="0" err="1">
                <a:latin typeface="+mn-lt"/>
                <a:hlinkClick r:id="rId15"/>
              </a:rPr>
              <a:t>for</a:t>
            </a:r>
            <a:r>
              <a:rPr lang="sl-SI" sz="1800" u="sng" dirty="0">
                <a:latin typeface="+mn-lt"/>
                <a:hlinkClick r:id="rId15"/>
              </a:rPr>
              <a:t> </a:t>
            </a:r>
            <a:r>
              <a:rPr lang="sl-SI" sz="1800" u="sng" dirty="0" err="1">
                <a:latin typeface="+mn-lt"/>
                <a:hlinkClick r:id="rId15"/>
              </a:rPr>
              <a:t>the</a:t>
            </a:r>
            <a:r>
              <a:rPr lang="sl-SI" sz="1800" u="sng" dirty="0">
                <a:latin typeface="+mn-lt"/>
                <a:hlinkClick r:id="rId15"/>
              </a:rPr>
              <a:t> </a:t>
            </a:r>
            <a:r>
              <a:rPr lang="sl-SI" sz="1800" u="sng" dirty="0" err="1">
                <a:latin typeface="+mn-lt"/>
                <a:hlinkClick r:id="rId15"/>
              </a:rPr>
              <a:t>NIH</a:t>
            </a:r>
            <a:r>
              <a:rPr lang="sl-SI" sz="1800" u="sng" dirty="0">
                <a:latin typeface="+mn-lt"/>
                <a:hlinkClick r:id="rId15"/>
              </a:rPr>
              <a:t> Peer </a:t>
            </a:r>
            <a:r>
              <a:rPr lang="sl-SI" sz="1800" u="sng" dirty="0" err="1">
                <a:latin typeface="+mn-lt"/>
                <a:hlinkClick r:id="rId15"/>
              </a:rPr>
              <a:t>Review</a:t>
            </a:r>
            <a:r>
              <a:rPr lang="sl-SI" sz="1800" u="sng" dirty="0">
                <a:latin typeface="+mn-lt"/>
                <a:hlinkClick r:id="rId15"/>
              </a:rPr>
              <a:t> </a:t>
            </a:r>
            <a:r>
              <a:rPr lang="sl-SI" sz="1800" u="sng" dirty="0" err="1">
                <a:latin typeface="+mn-lt"/>
                <a:hlinkClick r:id="rId15"/>
              </a:rPr>
              <a:t>Process</a:t>
            </a:r>
            <a:r>
              <a:rPr lang="sl-SI" sz="1800" dirty="0">
                <a:latin typeface="+mn-lt"/>
              </a:rPr>
              <a:t>. </a:t>
            </a:r>
            <a:r>
              <a:rPr lang="sl-SI" sz="1800" dirty="0" err="1">
                <a:latin typeface="+mn-lt"/>
              </a:rPr>
              <a:t>NIH</a:t>
            </a:r>
            <a:r>
              <a:rPr lang="sl-SI" sz="1800" dirty="0">
                <a:latin typeface="+mn-lt"/>
              </a:rPr>
              <a:t> Office </a:t>
            </a:r>
            <a:r>
              <a:rPr lang="sl-SI" sz="1800" dirty="0" err="1">
                <a:latin typeface="+mn-lt"/>
              </a:rPr>
              <a:t>of</a:t>
            </a:r>
            <a:r>
              <a:rPr lang="sl-SI" sz="1800" dirty="0">
                <a:latin typeface="+mn-lt"/>
              </a:rPr>
              <a:t> </a:t>
            </a:r>
            <a:r>
              <a:rPr lang="sl-SI" sz="1800" dirty="0" err="1">
                <a:latin typeface="+mn-lt"/>
              </a:rPr>
              <a:t>Extramural</a:t>
            </a:r>
            <a:r>
              <a:rPr lang="sl-SI" sz="1800" dirty="0">
                <a:latin typeface="+mn-lt"/>
              </a:rPr>
              <a:t> </a:t>
            </a:r>
            <a:r>
              <a:rPr lang="sl-SI" sz="1800" dirty="0" err="1">
                <a:latin typeface="+mn-lt"/>
              </a:rPr>
              <a:t>Research</a:t>
            </a:r>
            <a:r>
              <a:rPr lang="sl-SI" sz="1800" dirty="0">
                <a:latin typeface="+mn-lt"/>
              </a:rPr>
              <a:t>, </a:t>
            </a:r>
            <a:r>
              <a:rPr lang="sl-SI" sz="1800" dirty="0" err="1">
                <a:latin typeface="+mn-lt"/>
              </a:rPr>
              <a:t>Department</a:t>
            </a:r>
            <a:r>
              <a:rPr lang="sl-SI" sz="1800" dirty="0">
                <a:latin typeface="+mn-lt"/>
              </a:rPr>
              <a:t> </a:t>
            </a:r>
            <a:r>
              <a:rPr lang="sl-SI" sz="1800" dirty="0" err="1">
                <a:latin typeface="+mn-lt"/>
              </a:rPr>
              <a:t>of</a:t>
            </a:r>
            <a:r>
              <a:rPr lang="sl-SI" sz="1800" dirty="0">
                <a:latin typeface="+mn-lt"/>
              </a:rPr>
              <a:t> </a:t>
            </a:r>
            <a:r>
              <a:rPr lang="sl-SI" sz="1800" dirty="0" err="1">
                <a:latin typeface="+mn-lt"/>
              </a:rPr>
              <a:t>Health</a:t>
            </a:r>
            <a:r>
              <a:rPr lang="sl-SI" sz="1800" dirty="0">
                <a:latin typeface="+mn-lt"/>
              </a:rPr>
              <a:t> </a:t>
            </a:r>
            <a:r>
              <a:rPr lang="sl-SI" sz="1800" dirty="0" err="1">
                <a:latin typeface="+mn-lt"/>
              </a:rPr>
              <a:t>and</a:t>
            </a:r>
            <a:r>
              <a:rPr lang="sl-SI" sz="1800" dirty="0">
                <a:latin typeface="+mn-lt"/>
              </a:rPr>
              <a:t> Human </a:t>
            </a:r>
            <a:r>
              <a:rPr lang="sl-SI" sz="1800" dirty="0" err="1">
                <a:latin typeface="+mn-lt"/>
              </a:rPr>
              <a:t>Services</a:t>
            </a:r>
            <a:r>
              <a:rPr lang="sl-SI" sz="1800" dirty="0">
                <a:latin typeface="+mn-lt"/>
              </a:rPr>
              <a:t> (</a:t>
            </a:r>
            <a:r>
              <a:rPr lang="sl-SI" sz="1800" dirty="0" err="1">
                <a:latin typeface="+mn-lt"/>
              </a:rPr>
              <a:t>HHS</a:t>
            </a:r>
            <a:r>
              <a:rPr lang="sl-SI" sz="1800" dirty="0">
                <a:latin typeface="+mn-lt"/>
              </a:rPr>
              <a:t>).</a:t>
            </a:r>
          </a:p>
        </p:txBody>
      </p:sp>
    </p:spTree>
    <p:extLst>
      <p:ext uri="{BB962C8B-B14F-4D97-AF65-F5344CB8AC3E}">
        <p14:creationId xmlns:p14="http://schemas.microsoft.com/office/powerpoint/2010/main" val="3336031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1AF62FE-940E-E866-A072-C46606BDB13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56A0D1F-66DB-930C-941A-8B6265EDA16A}"/>
              </a:ext>
            </a:extLst>
          </p:cNvPr>
          <p:cNvSpPr txBox="1">
            <a:spLocks noGrp="1"/>
          </p:cNvSpPr>
          <p:nvPr>
            <p:ph type="title"/>
          </p:nvPr>
        </p:nvSpPr>
        <p:spPr>
          <a:xfrm>
            <a:off x="838203" y="1150169"/>
            <a:ext cx="10515600" cy="817418"/>
          </a:xfrm>
        </p:spPr>
        <p:txBody>
          <a:bodyPr>
            <a:normAutofit/>
          </a:bodyPr>
          <a:lstStyle/>
          <a:p>
            <a:r>
              <a:rPr lang="sl-SI" sz="4000" b="1" dirty="0">
                <a:solidFill>
                  <a:srgbClr val="ED7D31"/>
                </a:solidFill>
                <a:latin typeface="Calibri"/>
              </a:rPr>
              <a:t>Uporabni tekst</a:t>
            </a:r>
          </a:p>
        </p:txBody>
      </p:sp>
      <p:sp>
        <p:nvSpPr>
          <p:cNvPr id="4" name="Označba mesta vsebine 2">
            <a:extLst>
              <a:ext uri="{FF2B5EF4-FFF2-40B4-BE49-F238E27FC236}">
                <a16:creationId xmlns:a16="http://schemas.microsoft.com/office/drawing/2014/main" id="{D603A7E1-CD03-984A-7B0B-7FBB2B239FC5}"/>
              </a:ext>
            </a:extLst>
          </p:cNvPr>
          <p:cNvSpPr txBox="1">
            <a:spLocks/>
          </p:cNvSpPr>
          <p:nvPr/>
        </p:nvSpPr>
        <p:spPr>
          <a:xfrm>
            <a:off x="838197" y="1967587"/>
            <a:ext cx="10515600" cy="4451413"/>
          </a:xfrm>
          <a:prstGeom prst="rect">
            <a:avLst/>
          </a:prstGeom>
          <a:noFill/>
          <a:ln>
            <a:noFill/>
          </a:ln>
        </p:spPr>
        <p:txBody>
          <a:bodyPr vert="horz" wrap="square" lIns="91440" tIns="45720" rIns="91440" bIns="45720" numCol="2" spcCol="180000" anchor="t" anchorCtr="0" compatLnSpc="1">
            <a:normAutofit lnSpcReduction="10000"/>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At the beginning of the project, a Data Management Plan (</a:t>
            </a:r>
            <a:r>
              <a:rPr lang="en-US" sz="1600" b="1" dirty="0"/>
              <a:t>DMP</a:t>
            </a:r>
            <a:r>
              <a:rPr lang="en-US" sz="1600" dirty="0"/>
              <a:t>), following the recommendations for Open Science and according to the Horizon 2020 guidelines on FAIR Data management will be defined and related</a:t>
            </a:r>
            <a:r>
              <a:rPr lang="sl-SI" sz="1600" dirty="0"/>
              <a:t> </a:t>
            </a:r>
            <a:r>
              <a:rPr lang="en-GB" sz="1600" dirty="0"/>
              <a:t>intellectual property rights</a:t>
            </a:r>
            <a:r>
              <a:rPr lang="en-US" sz="1600" dirty="0"/>
              <a:t> </a:t>
            </a:r>
            <a:r>
              <a:rPr lang="sl-SI" sz="1600" dirty="0"/>
              <a:t>(</a:t>
            </a:r>
            <a:r>
              <a:rPr lang="en-US" sz="1600" b="1" dirty="0" err="1"/>
              <a:t>IPR</a:t>
            </a:r>
            <a:r>
              <a:rPr lang="sl-SI" sz="1600" b="1" dirty="0"/>
              <a:t>)</a:t>
            </a:r>
            <a:r>
              <a:rPr lang="en-US" sz="1600" dirty="0"/>
              <a:t> issues will be integrated in the</a:t>
            </a:r>
            <a:r>
              <a:rPr lang="sl-SI" sz="1600" dirty="0"/>
              <a:t> </a:t>
            </a:r>
            <a:r>
              <a:rPr lang="en-GB" sz="1600" dirty="0"/>
              <a:t>consortium agreement</a:t>
            </a:r>
            <a:r>
              <a:rPr lang="en-US" sz="1600" dirty="0"/>
              <a:t> </a:t>
            </a:r>
            <a:r>
              <a:rPr lang="sl-SI" sz="1600" dirty="0"/>
              <a:t>(</a:t>
            </a:r>
            <a:r>
              <a:rPr lang="en-US" sz="1600" b="1" dirty="0"/>
              <a:t>CA</a:t>
            </a:r>
            <a:r>
              <a:rPr lang="sl-SI" sz="1600" b="1" dirty="0"/>
              <a:t>)</a:t>
            </a:r>
            <a:r>
              <a:rPr lang="en-US" sz="1600" dirty="0"/>
              <a:t>.</a:t>
            </a:r>
            <a:r>
              <a:rPr lang="sl-SI" sz="1600" dirty="0"/>
              <a:t> </a:t>
            </a:r>
          </a:p>
          <a:p>
            <a:pPr marL="0" indent="0">
              <a:buNone/>
            </a:pPr>
            <a:r>
              <a:rPr lang="en-US" sz="1600" dirty="0"/>
              <a:t>The </a:t>
            </a:r>
            <a:r>
              <a:rPr lang="en-US" sz="1600" u="sng" dirty="0"/>
              <a:t>DMP Responsible Person </a:t>
            </a:r>
            <a:r>
              <a:rPr lang="en-US" sz="1600" dirty="0"/>
              <a:t>and Project Area Liaisons (</a:t>
            </a:r>
            <a:r>
              <a:rPr lang="en-US" sz="1600" b="1" dirty="0"/>
              <a:t>PAL</a:t>
            </a:r>
            <a:r>
              <a:rPr lang="en-US" sz="1600" dirty="0"/>
              <a:t>; nominated by the partners generating or </a:t>
            </a:r>
            <a:r>
              <a:rPr lang="en-US" sz="1600" dirty="0" err="1"/>
              <a:t>analysing</a:t>
            </a:r>
            <a:r>
              <a:rPr lang="en-US" sz="1600" dirty="0"/>
              <a:t> data within the project), will coordinate curation and uploading of selected data sets to</a:t>
            </a:r>
            <a:r>
              <a:rPr lang="sl-SI" sz="1600" dirty="0"/>
              <a:t> XY.</a:t>
            </a:r>
          </a:p>
          <a:p>
            <a:pPr marL="0" indent="0">
              <a:buNone/>
            </a:pPr>
            <a:r>
              <a:rPr lang="en-US" sz="1600" dirty="0"/>
              <a:t>The </a:t>
            </a:r>
            <a:r>
              <a:rPr lang="en-US" sz="1600" u="sng" dirty="0"/>
              <a:t>DMP</a:t>
            </a:r>
            <a:r>
              <a:rPr lang="en-US" sz="1600" dirty="0"/>
              <a:t> establishes a central data management structure among the partners. It will regulate (1) data generation and storage, (2) use and access rights as well as ownership of the data, (3) publication and usage of generated data, and (4) data management and licensing of </a:t>
            </a:r>
            <a:r>
              <a:rPr lang="en-GB" sz="1600" dirty="0"/>
              <a:t>intellectual properties</a:t>
            </a:r>
            <a:r>
              <a:rPr lang="sl-SI" sz="1600" dirty="0"/>
              <a:t> (</a:t>
            </a:r>
            <a:r>
              <a:rPr lang="en-US" sz="1600" b="1" dirty="0"/>
              <a:t>I</a:t>
            </a:r>
            <a:r>
              <a:rPr lang="sl-SI" sz="1600" b="1" dirty="0"/>
              <a:t>P</a:t>
            </a:r>
            <a:r>
              <a:rPr lang="en-US" sz="1600" b="1" dirty="0"/>
              <a:t>s</a:t>
            </a:r>
            <a:r>
              <a:rPr lang="sl-SI" sz="1600" dirty="0"/>
              <a:t>)</a:t>
            </a:r>
            <a:r>
              <a:rPr lang="en-US" sz="1600" dirty="0"/>
              <a:t>.</a:t>
            </a:r>
            <a:endParaRPr lang="sl-SI" sz="1600" dirty="0"/>
          </a:p>
          <a:p>
            <a:pPr marL="0" indent="0">
              <a:buFont typeface="Arial" pitchFamily="34"/>
              <a:buNone/>
            </a:pPr>
            <a:r>
              <a:rPr lang="en-US" sz="1600" dirty="0"/>
              <a:t>Detailed information describing the basic data management including the formats and ontologies used for dataset description are available in </a:t>
            </a:r>
            <a:r>
              <a:rPr lang="en-US" sz="1600" u="sng" dirty="0"/>
              <a:t>table</a:t>
            </a:r>
            <a:r>
              <a:rPr lang="sl-SI" sz="1600" dirty="0"/>
              <a:t> Q.</a:t>
            </a:r>
          </a:p>
          <a:p>
            <a:pPr marL="0" indent="0">
              <a:buFont typeface="Arial" pitchFamily="34"/>
              <a:buNone/>
            </a:pPr>
            <a:r>
              <a:rPr lang="en-US" sz="1600" u="sng" dirty="0"/>
              <a:t>Data transfer </a:t>
            </a:r>
            <a:r>
              <a:rPr lang="en-US" sz="1600" dirty="0"/>
              <a:t>is ensured as partners will be able to share raw and </a:t>
            </a:r>
            <a:r>
              <a:rPr lang="en-US" sz="1600" dirty="0" err="1"/>
              <a:t>analysed</a:t>
            </a:r>
            <a:r>
              <a:rPr lang="en-US" sz="1600" dirty="0"/>
              <a:t> data together with all needed metadata as sufficient storage space is provided</a:t>
            </a:r>
            <a:r>
              <a:rPr lang="sl-SI" sz="1600" dirty="0"/>
              <a:t>.</a:t>
            </a:r>
          </a:p>
          <a:p>
            <a:pPr marL="0" indent="0">
              <a:buNone/>
            </a:pPr>
            <a:r>
              <a:rPr lang="en-US" sz="1600" u="sng" dirty="0"/>
              <a:t>Versioning</a:t>
            </a:r>
            <a:r>
              <a:rPr lang="en-US" sz="1600" dirty="0"/>
              <a:t> of scripts and</a:t>
            </a:r>
            <a:r>
              <a:rPr lang="sl-SI" sz="1600" dirty="0"/>
              <a:t> </a:t>
            </a:r>
            <a:r>
              <a:rPr lang="en-GB" sz="1600" dirty="0"/>
              <a:t>standard operating procedure</a:t>
            </a:r>
            <a:r>
              <a:rPr lang="sl-SI" sz="1600" dirty="0"/>
              <a:t>s</a:t>
            </a:r>
            <a:r>
              <a:rPr lang="en-US" sz="1600" dirty="0"/>
              <a:t> </a:t>
            </a:r>
            <a:r>
              <a:rPr lang="sl-SI" sz="1600" dirty="0"/>
              <a:t>(</a:t>
            </a:r>
            <a:r>
              <a:rPr lang="en-US" sz="1600" b="1" dirty="0"/>
              <a:t>SOP</a:t>
            </a:r>
            <a:r>
              <a:rPr lang="en-US" sz="1600" dirty="0"/>
              <a:t>s</a:t>
            </a:r>
            <a:r>
              <a:rPr lang="sl-SI" sz="1600" dirty="0"/>
              <a:t>)</a:t>
            </a:r>
            <a:r>
              <a:rPr lang="en-US" sz="1600" dirty="0"/>
              <a:t> will be performed according to the data management policies of each partner and catalogued within</a:t>
            </a:r>
            <a:r>
              <a:rPr lang="sl-SI" sz="1600" dirty="0"/>
              <a:t> XY.</a:t>
            </a:r>
          </a:p>
          <a:p>
            <a:pPr marL="0" indent="0">
              <a:buFont typeface="Arial" pitchFamily="34"/>
              <a:buNone/>
            </a:pPr>
            <a:r>
              <a:rPr lang="en-US" sz="1600" u="sng" dirty="0"/>
              <a:t>Long term storage </a:t>
            </a:r>
            <a:r>
              <a:rPr lang="en-US" sz="1600" dirty="0"/>
              <a:t>for the </a:t>
            </a:r>
            <a:r>
              <a:rPr lang="en-US" sz="1600" dirty="0" err="1"/>
              <a:t>analysed</a:t>
            </a:r>
            <a:r>
              <a:rPr lang="en-US" sz="1600" dirty="0"/>
              <a:t> data together with metadata, SOPs and scripts in an interlinked form is planned in</a:t>
            </a:r>
            <a:r>
              <a:rPr lang="sl-SI" sz="1600" dirty="0"/>
              <a:t> XY. </a:t>
            </a:r>
            <a:r>
              <a:rPr lang="en-US" sz="1600" dirty="0"/>
              <a:t>Data transfer integrity will be guaranteed using MD5 checksums.</a:t>
            </a:r>
            <a:endParaRPr lang="sl-SI" sz="1600" dirty="0"/>
          </a:p>
          <a:p>
            <a:pPr marL="0" indent="0">
              <a:buFont typeface="Arial" pitchFamily="34"/>
              <a:buNone/>
            </a:pPr>
            <a:r>
              <a:rPr lang="en-US" sz="1600" dirty="0"/>
              <a:t>Different levels of data </a:t>
            </a:r>
            <a:r>
              <a:rPr lang="en-US" sz="1600" u="sng" dirty="0"/>
              <a:t>accessibility</a:t>
            </a:r>
            <a:r>
              <a:rPr lang="en-US" sz="1600" dirty="0"/>
              <a:t> will be managed through</a:t>
            </a:r>
            <a:r>
              <a:rPr lang="sl-SI" sz="1600" dirty="0"/>
              <a:t> XY.</a:t>
            </a:r>
          </a:p>
          <a:p>
            <a:pPr marL="0" indent="0">
              <a:buFont typeface="Arial" pitchFamily="34"/>
              <a:buNone/>
            </a:pPr>
            <a:r>
              <a:rPr lang="en-US" sz="1600" u="sng" dirty="0"/>
              <a:t>Intellectual property </a:t>
            </a:r>
            <a:r>
              <a:rPr lang="en-US" sz="1600" dirty="0"/>
              <a:t>(</a:t>
            </a:r>
            <a:r>
              <a:rPr lang="en-US" sz="1600" b="1" dirty="0"/>
              <a:t>IP</a:t>
            </a:r>
            <a:r>
              <a:rPr lang="en-US" sz="1600" dirty="0"/>
              <a:t>) rights will be assured by all partners agreeing not to disclose data or ideas of other partners without previous written consent.</a:t>
            </a:r>
            <a:r>
              <a:rPr lang="sl-SI" sz="1600" dirty="0"/>
              <a:t> </a:t>
            </a:r>
            <a:r>
              <a:rPr lang="en-US" sz="1600" dirty="0"/>
              <a:t>In general, generated IP will belong to the inventing partner(s). When more than one partner has contributed significantly to the invention, ownership will be shared.</a:t>
            </a:r>
            <a:endParaRPr lang="en-GB" sz="1600" dirty="0"/>
          </a:p>
        </p:txBody>
      </p:sp>
      <p:sp>
        <p:nvSpPr>
          <p:cNvPr id="3" name="Naslov 1">
            <a:extLst>
              <a:ext uri="{FF2B5EF4-FFF2-40B4-BE49-F238E27FC236}">
                <a16:creationId xmlns:a16="http://schemas.microsoft.com/office/drawing/2014/main" id="{EDF5D887-6142-4F61-CB82-F100C5673E37}"/>
              </a:ext>
            </a:extLst>
          </p:cNvPr>
          <p:cNvSpPr txBox="1">
            <a:spLocks/>
          </p:cNvSpPr>
          <p:nvPr/>
        </p:nvSpPr>
        <p:spPr>
          <a:xfrm>
            <a:off x="838190" y="5959242"/>
            <a:ext cx="6648459" cy="91951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1800" dirty="0">
                <a:solidFill>
                  <a:srgbClr val="ED7D31"/>
                </a:solidFill>
                <a:latin typeface="Calibri"/>
              </a:rPr>
              <a:t>https://rdmkit.elixir-europe.org/dm_coordination</a:t>
            </a:r>
            <a:endParaRPr lang="en-GB" sz="1800" dirty="0">
              <a:solidFill>
                <a:srgbClr val="ED7D31"/>
              </a:solidFill>
              <a:latin typeface="Calibri"/>
            </a:endParaRPr>
          </a:p>
        </p:txBody>
      </p:sp>
    </p:spTree>
    <p:extLst>
      <p:ext uri="{BB962C8B-B14F-4D97-AF65-F5344CB8AC3E}">
        <p14:creationId xmlns:p14="http://schemas.microsoft.com/office/powerpoint/2010/main" val="25091932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100D6F-D229-0408-943C-87E3C79D2ABE}"/>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2B06924-1D84-745E-B350-218E52DD4EE7}"/>
              </a:ext>
            </a:extLst>
          </p:cNvPr>
          <p:cNvGraphicFramePr>
            <a:graphicFrameLocks noGrp="1"/>
          </p:cNvGraphicFramePr>
          <p:nvPr>
            <p:extLst>
              <p:ext uri="{D42A27DB-BD31-4B8C-83A1-F6EECF244321}">
                <p14:modId xmlns:p14="http://schemas.microsoft.com/office/powerpoint/2010/main" val="1506766188"/>
              </p:ext>
            </p:extLst>
          </p:nvPr>
        </p:nvGraphicFramePr>
        <p:xfrm>
          <a:off x="0" y="0"/>
          <a:ext cx="10591800" cy="6759362"/>
        </p:xfrm>
        <a:graphic>
          <a:graphicData uri="http://schemas.openxmlformats.org/drawingml/2006/table">
            <a:tbl>
              <a:tblPr/>
              <a:tblGrid>
                <a:gridCol w="2171179">
                  <a:extLst>
                    <a:ext uri="{9D8B030D-6E8A-4147-A177-3AD203B41FA5}">
                      <a16:colId xmlns:a16="http://schemas.microsoft.com/office/drawing/2014/main" val="1758100250"/>
                    </a:ext>
                  </a:extLst>
                </a:gridCol>
                <a:gridCol w="8420621">
                  <a:extLst>
                    <a:ext uri="{9D8B030D-6E8A-4147-A177-3AD203B41FA5}">
                      <a16:colId xmlns:a16="http://schemas.microsoft.com/office/drawing/2014/main" val="2151862858"/>
                    </a:ext>
                  </a:extLst>
                </a:gridCol>
              </a:tblGrid>
              <a:tr h="256700">
                <a:tc>
                  <a:txBody>
                    <a:bodyPr/>
                    <a:lstStyle/>
                    <a:p>
                      <a:pPr algn="l" fontAlgn="b">
                        <a:buNone/>
                      </a:pPr>
                      <a:r>
                        <a:rPr lang="en-GB" sz="1400" b="1" i="0" u="none" strike="noStrike">
                          <a:solidFill>
                            <a:srgbClr val="000000"/>
                          </a:solidFill>
                          <a:effectLst/>
                          <a:latin typeface="Aptos Narrow" panose="020B0004020202020204" pitchFamily="34" charset="0"/>
                        </a:rPr>
                        <a:t>Name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400" b="1" i="0" u="none" strike="noStrike" dirty="0">
                          <a:solidFill>
                            <a:srgbClr val="000000"/>
                          </a:solidFill>
                          <a:effectLst/>
                          <a:latin typeface="Aptos Narrow" panose="020B0004020202020204" pitchFamily="34" charset="0"/>
                        </a:rPr>
                        <a:t>Description</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7885907"/>
                  </a:ext>
                </a:extLst>
              </a:tr>
              <a:tr h="394926">
                <a:tc>
                  <a:txBody>
                    <a:bodyPr/>
                    <a:lstStyle/>
                    <a:p>
                      <a:pPr algn="l" fontAlgn="b">
                        <a:buNone/>
                      </a:pPr>
                      <a:r>
                        <a:rPr lang="en-GB" sz="1100" b="0" i="0" u="none" strike="noStrike">
                          <a:solidFill>
                            <a:srgbClr val="000000"/>
                          </a:solidFill>
                          <a:effectLst/>
                          <a:latin typeface="Aptos Narrow" panose="020B0004020202020204" pitchFamily="34" charset="0"/>
                        </a:rPr>
                        <a:t>4DN-BINA-OME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sl-SI" sz="1100" b="0" i="0" u="none" strike="noStrike" dirty="0">
                          <a:solidFill>
                            <a:srgbClr val="000000"/>
                          </a:solidFill>
                          <a:effectLst/>
                          <a:latin typeface="Aptos Narrow" panose="020B0004020202020204" pitchFamily="34" charset="0"/>
                        </a:rPr>
                        <a:t>M</a:t>
                      </a:r>
                      <a:r>
                        <a:rPr lang="en-GB" sz="1100" b="0" i="0" u="none" strike="noStrike" dirty="0" err="1">
                          <a:solidFill>
                            <a:srgbClr val="000000"/>
                          </a:solidFill>
                          <a:effectLst/>
                          <a:latin typeface="Aptos Narrow" panose="020B0004020202020204" pitchFamily="34" charset="0"/>
                        </a:rPr>
                        <a:t>inimum</a:t>
                      </a:r>
                      <a:r>
                        <a:rPr lang="en-GB" sz="1100" b="0" i="0" u="none" strike="noStrike" dirty="0">
                          <a:solidFill>
                            <a:srgbClr val="000000"/>
                          </a:solidFill>
                          <a:effectLst/>
                          <a:latin typeface="Aptos Narrow" panose="020B0004020202020204" pitchFamily="34" charset="0"/>
                        </a:rPr>
                        <a:t> Information guidelines for fluorescence microscopy</a:t>
                      </a:r>
                      <a:br>
                        <a:rPr lang="en-GB" sz="1100" b="0" i="0" u="none" strike="noStrike" dirty="0">
                          <a:solidFill>
                            <a:srgbClr val="000000"/>
                          </a:solidFill>
                          <a:effectLst/>
                          <a:latin typeface="Aptos Narrow" panose="020B0004020202020204" pitchFamily="34" charset="0"/>
                        </a:rPr>
                      </a:br>
                      <a:r>
                        <a:rPr lang="en-GB" sz="1100" b="0" i="0" u="none" strike="noStrike" dirty="0">
                          <a:solidFill>
                            <a:srgbClr val="000000"/>
                          </a:solidFill>
                          <a:effectLst/>
                          <a:latin typeface="Aptos Narrow" panose="020B0004020202020204" pitchFamily="34" charset="0"/>
                        </a:rPr>
                        <a:t>OME - Open Microscopy Environment model, a specification for storing data on biological imaging</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997890"/>
                  </a:ext>
                </a:extLst>
              </a:tr>
              <a:tr h="158318">
                <a:tc>
                  <a:txBody>
                    <a:bodyPr/>
                    <a:lstStyle/>
                    <a:p>
                      <a:pPr algn="l" fontAlgn="b">
                        <a:buNone/>
                      </a:pPr>
                      <a:r>
                        <a:rPr lang="en-GB" sz="1100" b="0" i="0" u="none" strike="noStrike">
                          <a:solidFill>
                            <a:srgbClr val="000000"/>
                          </a:solidFill>
                          <a:effectLst/>
                          <a:latin typeface="Aptos Narrow" panose="020B0004020202020204" pitchFamily="34" charset="0"/>
                        </a:rPr>
                        <a:t>BioPAX</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Biological PAthway eXchange standard language for integration, exchange and analysis of biological pathway data</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9470058"/>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CellML</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Describes how semantic annotations should be made about mathematical models encoded in the CellML (www.cellml.org) format, and their elements.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3091293"/>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COMBINE archive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COmputational Modeling in BIology NEtwork” (COMBINE) community standards and formats for computational models.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4754389"/>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FAIR Computational Workflows</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FAIR Computational Workflows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7386175"/>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LEMS</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Low Entropy Model Specification</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971324"/>
                  </a:ext>
                </a:extLst>
              </a:tr>
              <a:tr h="394926">
                <a:tc>
                  <a:txBody>
                    <a:bodyPr/>
                    <a:lstStyle/>
                    <a:p>
                      <a:pPr algn="l" fontAlgn="b">
                        <a:buNone/>
                      </a:pPr>
                      <a:r>
                        <a:rPr lang="en-GB" sz="1100" b="0" i="0" u="none" strike="noStrike">
                          <a:solidFill>
                            <a:srgbClr val="000000"/>
                          </a:solidFill>
                          <a:effectLst/>
                          <a:latin typeface="Aptos Narrow" panose="020B0004020202020204" pitchFamily="34" charset="0"/>
                        </a:rPr>
                        <a:t>MIACA</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 Cellular Assay</a:t>
                      </a:r>
                      <a:br>
                        <a:rPr lang="en-US" sz="1100" b="0" i="0" u="none" strike="noStrike">
                          <a:solidFill>
                            <a:srgbClr val="000000"/>
                          </a:solidFill>
                          <a:effectLst/>
                          <a:latin typeface="Aptos Narrow" panose="020B0004020202020204" pitchFamily="34" charset="0"/>
                        </a:rPr>
                      </a:br>
                      <a:r>
                        <a:rPr lang="en-US" sz="1100" b="0" i="0" u="none" strike="noStrike">
                          <a:solidFill>
                            <a:srgbClr val="000000"/>
                          </a:solidFill>
                          <a:effectLst/>
                          <a:latin typeface="Aptos Narrow" panose="020B0004020202020204" pitchFamily="34" charset="0"/>
                        </a:rPr>
                        <a:t>A standardized description of cell-based functional assay projects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9746128"/>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MIAME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 Microarray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9411475"/>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MIAPA</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 Phylogenetic Analysis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2082796"/>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MIAPE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Minimum information about a proteomics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0596002"/>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MIAPPE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Plant Phenotyping Experiments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9232075"/>
                  </a:ext>
                </a:extLst>
              </a:tr>
              <a:tr h="394926">
                <a:tc>
                  <a:txBody>
                    <a:bodyPr/>
                    <a:lstStyle/>
                    <a:p>
                      <a:pPr algn="l" fontAlgn="b">
                        <a:buNone/>
                      </a:pPr>
                      <a:r>
                        <a:rPr lang="en-GB" sz="1100" b="0" i="0" u="none" strike="noStrike">
                          <a:solidFill>
                            <a:srgbClr val="000000"/>
                          </a:solidFill>
                          <a:effectLst/>
                          <a:latin typeface="Aptos Narrow" panose="020B0004020202020204" pitchFamily="34" charset="0"/>
                        </a:rPr>
                        <a:t>MIARE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ptos Narrow" panose="020B0004020202020204" pitchFamily="34" charset="0"/>
                        </a:rPr>
                        <a:t>Minimum Information About an RNAi Experiment</a:t>
                      </a:r>
                      <a:br>
                        <a:rPr lang="en-US" sz="1100" b="0" i="0" u="none" strike="noStrike" dirty="0">
                          <a:solidFill>
                            <a:srgbClr val="000000"/>
                          </a:solidFill>
                          <a:effectLst/>
                          <a:latin typeface="Aptos Narrow" panose="020B0004020202020204" pitchFamily="34" charset="0"/>
                        </a:rPr>
                      </a:br>
                      <a:r>
                        <a:rPr lang="en-US" sz="1100" b="0" i="0" u="none" strike="noStrike" dirty="0">
                          <a:solidFill>
                            <a:srgbClr val="000000"/>
                          </a:solidFill>
                          <a:effectLst/>
                          <a:latin typeface="Aptos Narrow" panose="020B0004020202020204" pitchFamily="34" charset="0"/>
                        </a:rPr>
                        <a:t>A checklist describing the information that should be reported for an RNA interference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8532583"/>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MIASE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Minimum Information about a Simulation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265230"/>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MIFlowCyt</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 Flow Cytometry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0518946"/>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minSCe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 Single-Cell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565485"/>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MINSEQE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 Next-generation Sequencing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9203907"/>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MIQE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Minimum Information for Quantitative Real-Time PCR Experiments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212469"/>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MIQE 2.0</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MIQE 2.0: Revision of the Minimum Information for Publication of Quantitative Real-Time PCR Experiments Guidelines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0143527"/>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dMIQE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rgbClr val="000000"/>
                          </a:solidFill>
                          <a:effectLst/>
                          <a:latin typeface="Aptos Narrow" panose="020B0004020202020204" pitchFamily="34" charset="0"/>
                        </a:rPr>
                        <a:t>Minimum Information for Publication of Quantitative Digital PCR Experiments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829463"/>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dMIQE2020</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Minimum Information for Publication of Quantitative Digital PCR Experiments for 2020</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4377146"/>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MIRAGE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Required About a Glycomics Experiment</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3042019"/>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MIRIAM</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Required in the Annotation of Models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9673114"/>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MISFISHIE</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specification for in situ hybridization and immunohistochemistry experiments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0392158"/>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MIxS</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any Sequence</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6053288"/>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MIxS - MIMARKS</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Minimum information about a marker gene sequence (MIMARKS) and minimum information about any (x) sequence (MIxS) specifications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070367"/>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NeuroML</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Language for describing neuronal systems</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9853842"/>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REMBI</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Recommended Metadata for Biological Images—enabling reuse of microscopy data in biology</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047201"/>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SBGN</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Systems Biology Graphical Notation</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9295896"/>
                  </a:ext>
                </a:extLst>
              </a:tr>
              <a:tr h="197463">
                <a:tc>
                  <a:txBody>
                    <a:bodyPr/>
                    <a:lstStyle/>
                    <a:p>
                      <a:pPr algn="l" fontAlgn="b">
                        <a:buNone/>
                      </a:pPr>
                      <a:r>
                        <a:rPr lang="en-GB" sz="1100" b="0" i="0" u="none" strike="noStrike">
                          <a:solidFill>
                            <a:srgbClr val="000000"/>
                          </a:solidFill>
                          <a:effectLst/>
                          <a:latin typeface="Aptos Narrow" panose="020B0004020202020204" pitchFamily="34" charset="0"/>
                        </a:rPr>
                        <a:t>SBML</a:t>
                      </a: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Systems Biology Mark‐up Language</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8992714"/>
                  </a:ext>
                </a:extLst>
              </a:tr>
              <a:tr h="207335">
                <a:tc>
                  <a:txBody>
                    <a:bodyPr/>
                    <a:lstStyle/>
                    <a:p>
                      <a:pPr algn="l" fontAlgn="b">
                        <a:buNone/>
                      </a:pPr>
                      <a:r>
                        <a:rPr lang="en-GB" sz="1100" b="0" i="0" u="none" strike="noStrike" dirty="0" err="1">
                          <a:solidFill>
                            <a:srgbClr val="000000"/>
                          </a:solidFill>
                          <a:effectLst/>
                          <a:latin typeface="Aptos Narrow" panose="020B0004020202020204" pitchFamily="34" charset="0"/>
                        </a:rPr>
                        <a:t>SBOL</a:t>
                      </a:r>
                      <a:endParaRPr lang="en-GB" sz="1100" b="0" i="0" u="none" strike="noStrike" dirty="0">
                        <a:solidFill>
                          <a:srgbClr val="000000"/>
                        </a:solidFill>
                        <a:effectLst/>
                        <a:latin typeface="Aptos Narrow" panose="020B0004020202020204" pitchFamily="34" charset="0"/>
                      </a:endParaRPr>
                    </a:p>
                  </a:txBody>
                  <a:tcPr marL="6334" marR="6334" marT="633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rgbClr val="000000"/>
                          </a:solidFill>
                          <a:effectLst/>
                          <a:latin typeface="Aptos Narrow" panose="020B0004020202020204" pitchFamily="34" charset="0"/>
                        </a:rPr>
                        <a:t>Synthetic Biology Open Language</a:t>
                      </a:r>
                    </a:p>
                  </a:txBody>
                  <a:tcPr marL="6334" marR="6334" marT="6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9688789"/>
                  </a:ext>
                </a:extLst>
              </a:tr>
            </a:tbl>
          </a:graphicData>
        </a:graphic>
      </p:graphicFrame>
      <p:sp>
        <p:nvSpPr>
          <p:cNvPr id="7" name="TextBox 6">
            <a:extLst>
              <a:ext uri="{FF2B5EF4-FFF2-40B4-BE49-F238E27FC236}">
                <a16:creationId xmlns:a16="http://schemas.microsoft.com/office/drawing/2014/main" id="{A6BC2040-1296-85A6-B561-11712F039C6D}"/>
              </a:ext>
            </a:extLst>
          </p:cNvPr>
          <p:cNvSpPr txBox="1"/>
          <p:nvPr/>
        </p:nvSpPr>
        <p:spPr>
          <a:xfrm>
            <a:off x="10591800" y="3059668"/>
            <a:ext cx="1695450" cy="369332"/>
          </a:xfrm>
          <a:prstGeom prst="rect">
            <a:avLst/>
          </a:prstGeom>
          <a:noFill/>
        </p:spPr>
        <p:txBody>
          <a:bodyPr wrap="square" rtlCol="0">
            <a:spAutoFit/>
          </a:bodyPr>
          <a:lstStyle/>
          <a:p>
            <a:r>
              <a:rPr lang="en-GB" dirty="0">
                <a:solidFill>
                  <a:schemeClr val="accent2"/>
                </a:solidFill>
              </a:rPr>
              <a:t>Metadata </a:t>
            </a:r>
            <a:r>
              <a:rPr lang="sl-SI" dirty="0">
                <a:solidFill>
                  <a:schemeClr val="accent2"/>
                </a:solidFill>
              </a:rPr>
              <a:t>&amp;</a:t>
            </a:r>
            <a:r>
              <a:rPr lang="en-GB" dirty="0">
                <a:solidFill>
                  <a:schemeClr val="accent2"/>
                </a:solidFill>
              </a:rPr>
              <a:t> MI</a:t>
            </a:r>
          </a:p>
        </p:txBody>
      </p:sp>
    </p:spTree>
    <p:extLst>
      <p:ext uri="{BB962C8B-B14F-4D97-AF65-F5344CB8AC3E}">
        <p14:creationId xmlns:p14="http://schemas.microsoft.com/office/powerpoint/2010/main" val="16450733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833AC2-44FC-B04D-4027-01325BD9B1B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CED9354-7D29-22FC-0064-C2BBA9B7E6B6}"/>
              </a:ext>
            </a:extLst>
          </p:cNvPr>
          <p:cNvSpPr txBox="1"/>
          <p:nvPr/>
        </p:nvSpPr>
        <p:spPr>
          <a:xfrm>
            <a:off x="10801350" y="3059668"/>
            <a:ext cx="1390650" cy="369332"/>
          </a:xfrm>
          <a:prstGeom prst="rect">
            <a:avLst/>
          </a:prstGeom>
          <a:noFill/>
        </p:spPr>
        <p:txBody>
          <a:bodyPr wrap="square" rtlCol="0">
            <a:spAutoFit/>
          </a:bodyPr>
          <a:lstStyle/>
          <a:p>
            <a:r>
              <a:rPr lang="sl-SI" dirty="0">
                <a:solidFill>
                  <a:schemeClr val="accent2"/>
                </a:solidFill>
              </a:rPr>
              <a:t>Ontologije</a:t>
            </a:r>
            <a:endParaRPr lang="en-GB" dirty="0">
              <a:solidFill>
                <a:schemeClr val="accent2"/>
              </a:solidFill>
            </a:endParaRPr>
          </a:p>
        </p:txBody>
      </p:sp>
      <p:graphicFrame>
        <p:nvGraphicFramePr>
          <p:cNvPr id="4" name="Table 3">
            <a:extLst>
              <a:ext uri="{FF2B5EF4-FFF2-40B4-BE49-F238E27FC236}">
                <a16:creationId xmlns:a16="http://schemas.microsoft.com/office/drawing/2014/main" id="{68510C96-60AB-5792-C8AB-A9C7298A55C9}"/>
              </a:ext>
            </a:extLst>
          </p:cNvPr>
          <p:cNvGraphicFramePr>
            <a:graphicFrameLocks noGrp="1"/>
          </p:cNvGraphicFramePr>
          <p:nvPr>
            <p:extLst>
              <p:ext uri="{D42A27DB-BD31-4B8C-83A1-F6EECF244321}">
                <p14:modId xmlns:p14="http://schemas.microsoft.com/office/powerpoint/2010/main" val="1470089517"/>
              </p:ext>
            </p:extLst>
          </p:nvPr>
        </p:nvGraphicFramePr>
        <p:xfrm>
          <a:off x="0" y="0"/>
          <a:ext cx="10858500" cy="6796608"/>
        </p:xfrm>
        <a:graphic>
          <a:graphicData uri="http://schemas.openxmlformats.org/drawingml/2006/table">
            <a:tbl>
              <a:tblPr/>
              <a:tblGrid>
                <a:gridCol w="2144066">
                  <a:extLst>
                    <a:ext uri="{9D8B030D-6E8A-4147-A177-3AD203B41FA5}">
                      <a16:colId xmlns:a16="http://schemas.microsoft.com/office/drawing/2014/main" val="2711916581"/>
                    </a:ext>
                  </a:extLst>
                </a:gridCol>
                <a:gridCol w="2626165">
                  <a:extLst>
                    <a:ext uri="{9D8B030D-6E8A-4147-A177-3AD203B41FA5}">
                      <a16:colId xmlns:a16="http://schemas.microsoft.com/office/drawing/2014/main" val="1221871493"/>
                    </a:ext>
                  </a:extLst>
                </a:gridCol>
                <a:gridCol w="6088269">
                  <a:extLst>
                    <a:ext uri="{9D8B030D-6E8A-4147-A177-3AD203B41FA5}">
                      <a16:colId xmlns:a16="http://schemas.microsoft.com/office/drawing/2014/main" val="2431910494"/>
                    </a:ext>
                  </a:extLst>
                </a:gridCol>
              </a:tblGrid>
              <a:tr h="290479">
                <a:tc>
                  <a:txBody>
                    <a:bodyPr/>
                    <a:lstStyle/>
                    <a:p>
                      <a:pPr algn="l" fontAlgn="b">
                        <a:buNone/>
                      </a:pPr>
                      <a:r>
                        <a:rPr lang="en-GB" sz="1400" b="1" i="0" u="none" strike="noStrike">
                          <a:solidFill>
                            <a:schemeClr val="tx1"/>
                          </a:solidFill>
                          <a:effectLst/>
                          <a:latin typeface="Aptos Narrow" panose="020B0004020202020204" pitchFamily="34" charset="0"/>
                        </a:rPr>
                        <a:t>Accronym</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400" b="1" i="0" u="none" strike="noStrike">
                          <a:solidFill>
                            <a:schemeClr val="tx1"/>
                          </a:solidFill>
                          <a:effectLst/>
                          <a:latin typeface="Aptos Narrow" panose="020B0004020202020204" pitchFamily="34" charset="0"/>
                        </a:rPr>
                        <a:t>Name</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400" b="1" i="0" u="none" strike="noStrike" dirty="0">
                          <a:solidFill>
                            <a:schemeClr val="tx1"/>
                          </a:solidFill>
                          <a:effectLst/>
                          <a:latin typeface="Aptos Narrow" panose="020B0004020202020204" pitchFamily="34" charset="0"/>
                        </a:rPr>
                        <a:t>Description</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099644"/>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BioSchemas</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Improve the Findability on the Web of life sciences resources such as datasets, software, and training materials.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790672"/>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CLO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Cell Line Ontology</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chemeClr val="tx1"/>
                          </a:solidFill>
                          <a:effectLst/>
                          <a:latin typeface="Aptos Narrow" panose="020B0004020202020204" pitchFamily="34" charset="0"/>
                        </a:rPr>
                        <a:t>Standardize and integrate cell line information.</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9188781"/>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ChEBI</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Chemical Entities of Biological Interest</a:t>
                      </a:r>
                      <a:endParaRPr lang="en-US"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Classification of molecular entities of biological interest focusing on ‘small’ chemical compounds.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7208750"/>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CropOntology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Agronomic, morphological, physiological, quality, and stress traits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2512543"/>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DataCite Metadata</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Metadata properties for resource identification</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4013257"/>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Dublin Core</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Resources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2400892"/>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ERO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eagle-i resource ontology </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Research resources such as instruments, protocols, reagents, animal models and biospecimens.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743016"/>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EDAM</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EDAM</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Ontology of data analysis and management</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9586456"/>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EDAM-BIOIMAGING</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EDAM-BIOIMAGING</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Bioimage analysis, bioimage informatics, and bioimaging (extension to EDAM) </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410975"/>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EFO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Experimental Factor Ontology</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Experimental variables, combines parts of several biological ontologies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6508055"/>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FBbi</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FBbi</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Biological Imaging Methods Ontology </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0984553"/>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GO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hlinkClick r:id="rId6">
                            <a:extLst>
                              <a:ext uri="{A12FA001-AC4F-418D-AE19-62706E023703}">
                                <ahyp:hlinkClr xmlns:ahyp="http://schemas.microsoft.com/office/drawing/2018/hyperlinkcolor" val="tx"/>
                              </a:ext>
                            </a:extLst>
                          </a:hlinkClick>
                        </a:rPr>
                        <a:t>Gene Ontology</a:t>
                      </a:r>
                      <a:endParaRPr lang="en-GB" sz="1100" b="0" i="0" u="none" strike="noStrike" dirty="0">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chemeClr val="tx1"/>
                          </a:solidFill>
                          <a:effectLst/>
                          <a:latin typeface="Aptos Narrow" panose="020B0004020202020204" pitchFamily="34" charset="0"/>
                        </a:rPr>
                        <a:t>Gene and gene product attributes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658123"/>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7">
                            <a:extLst>
                              <a:ext uri="{A12FA001-AC4F-418D-AE19-62706E023703}">
                                <ahyp:hlinkClr xmlns:ahyp="http://schemas.microsoft.com/office/drawing/2018/hyperlinkcolor" val="tx"/>
                              </a:ext>
                            </a:extLst>
                          </a:hlinkClick>
                        </a:rPr>
                        <a:t>NCBI taxonomy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chemeClr val="tx1"/>
                          </a:solidFill>
                          <a:effectLst/>
                          <a:latin typeface="Aptos Narrow" panose="020B0004020202020204" pitchFamily="34" charset="0"/>
                        </a:rPr>
                        <a:t>Curated nomenclature for all of the organisms in the public sequence databases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4436556"/>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PATO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8">
                            <a:extLst>
                              <a:ext uri="{A12FA001-AC4F-418D-AE19-62706E023703}">
                                <ahyp:hlinkClr xmlns:ahyp="http://schemas.microsoft.com/office/drawing/2018/hyperlinkcolor" val="tx"/>
                              </a:ext>
                            </a:extLst>
                          </a:hlinkClick>
                        </a:rPr>
                        <a:t>Phenotype and Attribute 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Phenotypic qualities (properties, attributes or characteristics)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901514"/>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PECO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Plant Experimental Conditions Ontology</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chemeClr val="tx1"/>
                          </a:solidFill>
                          <a:effectLst/>
                          <a:latin typeface="Aptos Narrow" panose="020B0004020202020204" pitchFamily="34" charset="0"/>
                        </a:rPr>
                        <a:t>Describes the treatments, growing conditions, and/or study types used in plant biology experiments. </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388366"/>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PSO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Plant Stress Ontology</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Biotic and abiotic stresses that a plant may encounter</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4713128"/>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TO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Plant Trait Ontology</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A controlled vocabulary to describe phenotypic traits in plants.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5225743"/>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PO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PlantOntology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A controlled vocabulary (ontology) that describes plant anatomy and morphology and stages of development for all plants.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3347886"/>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PROV</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PROV Ontology</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 Provenance</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507941"/>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10">
                            <a:extLst>
                              <a:ext uri="{A12FA001-AC4F-418D-AE19-62706E023703}">
                                <ahyp:hlinkClr xmlns:ahyp="http://schemas.microsoft.com/office/drawing/2018/hyperlinkcolor" val="tx"/>
                              </a:ext>
                            </a:extLst>
                          </a:hlinkClick>
                        </a:rPr>
                        <a:t>schema.org</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Structured data on the Internet</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9170475"/>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SBO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11">
                            <a:extLst>
                              <a:ext uri="{A12FA001-AC4F-418D-AE19-62706E023703}">
                                <ahyp:hlinkClr xmlns:ahyp="http://schemas.microsoft.com/office/drawing/2018/hyperlinkcolor" val="tx"/>
                              </a:ext>
                            </a:extLst>
                          </a:hlinkClick>
                        </a:rPr>
                        <a:t>Systems Biology 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Terms commonly used in Systems Biology, and in particular in computational modeling</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9257215"/>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BAO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12">
                            <a:extLst>
                              <a:ext uri="{A12FA001-AC4F-418D-AE19-62706E023703}">
                                <ahyp:hlinkClr xmlns:ahyp="http://schemas.microsoft.com/office/drawing/2018/hyperlinkcolor" val="tx"/>
                              </a:ext>
                            </a:extLst>
                          </a:hlinkClick>
                        </a:rPr>
                        <a:t>The BioAssay 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Biological assays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5031758"/>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EFO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13">
                            <a:extLst>
                              <a:ext uri="{A12FA001-AC4F-418D-AE19-62706E023703}">
                                <ahyp:hlinkClr xmlns:ahyp="http://schemas.microsoft.com/office/drawing/2018/hyperlinkcolor" val="tx"/>
                              </a:ext>
                            </a:extLst>
                          </a:hlinkClick>
                        </a:rPr>
                        <a:t>The Experimental Factor 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Aspects of disease, anatomy, cell type, cell lines, chemical compounds and assay information.</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2625649"/>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IAO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14">
                            <a:extLst>
                              <a:ext uri="{A12FA001-AC4F-418D-AE19-62706E023703}">
                                <ahyp:hlinkClr xmlns:ahyp="http://schemas.microsoft.com/office/drawing/2018/hyperlinkcolor" val="tx"/>
                              </a:ext>
                            </a:extLst>
                          </a:hlinkClick>
                        </a:rPr>
                        <a:t>The Information Artifact 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Information entities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2262139"/>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OBI</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hlinkClick r:id="rId15">
                            <a:extLst>
                              <a:ext uri="{A12FA001-AC4F-418D-AE19-62706E023703}">
                                <ahyp:hlinkClr xmlns:ahyp="http://schemas.microsoft.com/office/drawing/2018/hyperlinkcolor" val="tx"/>
                              </a:ext>
                            </a:extLst>
                          </a:hlinkClick>
                        </a:rPr>
                        <a:t>The Ontology for Biomedical Investigations</a:t>
                      </a:r>
                      <a:endParaRPr lang="en-US"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Life-science and clinical investigations.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1530723"/>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EXACT</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The ontology of experimental actions</a:t>
                      </a: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Experimental actions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9733985"/>
                  </a:ext>
                </a:extLst>
              </a:tr>
              <a:tr h="223445">
                <a:tc>
                  <a:txBody>
                    <a:bodyPr/>
                    <a:lstStyle/>
                    <a:p>
                      <a:pPr algn="l" fontAlgn="b">
                        <a:buNone/>
                      </a:pPr>
                      <a:r>
                        <a:rPr lang="en-GB" sz="1100" b="0" i="0" u="none" strike="noStrike">
                          <a:solidFill>
                            <a:schemeClr val="tx1"/>
                          </a:solidFill>
                          <a:effectLst/>
                          <a:latin typeface="Aptos Narrow" panose="020B0004020202020204" pitchFamily="34" charset="0"/>
                        </a:rPr>
                        <a:t>EXPO</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16">
                            <a:extLst>
                              <a:ext uri="{A12FA001-AC4F-418D-AE19-62706E023703}">
                                <ahyp:hlinkClr xmlns:ahyp="http://schemas.microsoft.com/office/drawing/2018/hyperlinkcolor" val="tx"/>
                              </a:ext>
                            </a:extLst>
                          </a:hlinkClick>
                        </a:rPr>
                        <a:t>The ontology of experiments</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Scientific experiments.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3946176"/>
                  </a:ext>
                </a:extLst>
              </a:tr>
              <a:tr h="234618">
                <a:tc>
                  <a:txBody>
                    <a:bodyPr/>
                    <a:lstStyle/>
                    <a:p>
                      <a:pPr algn="l" fontAlgn="b">
                        <a:buNone/>
                      </a:pPr>
                      <a:r>
                        <a:rPr lang="en-GB" sz="1100" b="0" i="0" u="none" strike="noStrike">
                          <a:solidFill>
                            <a:schemeClr val="tx1"/>
                          </a:solidFill>
                          <a:effectLst/>
                          <a:latin typeface="Aptos Narrow" panose="020B0004020202020204" pitchFamily="34" charset="0"/>
                        </a:rPr>
                        <a:t>UBERON</a:t>
                      </a:r>
                    </a:p>
                  </a:txBody>
                  <a:tcPr marL="7413" marR="7413" marT="74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hlinkClick r:id="rId17">
                            <a:extLst>
                              <a:ext uri="{A12FA001-AC4F-418D-AE19-62706E023703}">
                                <ahyp:hlinkClr xmlns:ahyp="http://schemas.microsoft.com/office/drawing/2018/hyperlinkcolor" val="tx"/>
                              </a:ext>
                            </a:extLst>
                          </a:hlinkClick>
                        </a:rPr>
                        <a:t>Uberon multi-species anatomy ontology</a:t>
                      </a:r>
                      <a:endParaRPr lang="en-GB" sz="1100" b="0" i="0" u="none" strike="noStrike">
                        <a:solidFill>
                          <a:schemeClr val="tx1"/>
                        </a:solidFill>
                        <a:effectLst/>
                        <a:latin typeface="Aptos Narrow" panose="020B0004020202020204" pitchFamily="34" charset="0"/>
                      </a:endParaRPr>
                    </a:p>
                  </a:txBody>
                  <a:tcPr marL="7413" marR="7413" marT="7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chemeClr val="tx1"/>
                          </a:solidFill>
                          <a:effectLst/>
                          <a:latin typeface="Aptos Narrow" panose="020B0004020202020204" pitchFamily="34" charset="0"/>
                        </a:rPr>
                        <a:t>Cross-species anatomy, covering animals and bridging multiple species-specific ontologies.</a:t>
                      </a:r>
                    </a:p>
                  </a:txBody>
                  <a:tcPr marL="7413" marR="7413" marT="74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632219"/>
                  </a:ext>
                </a:extLst>
              </a:tr>
            </a:tbl>
          </a:graphicData>
        </a:graphic>
      </p:graphicFrame>
    </p:spTree>
    <p:extLst>
      <p:ext uri="{BB962C8B-B14F-4D97-AF65-F5344CB8AC3E}">
        <p14:creationId xmlns:p14="http://schemas.microsoft.com/office/powerpoint/2010/main" val="10000081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22F926-0EC8-922D-31F4-EED1BE4DE4E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FA666E0-A7BA-16C3-BE6C-03D8436A994C}"/>
              </a:ext>
            </a:extLst>
          </p:cNvPr>
          <p:cNvSpPr txBox="1"/>
          <p:nvPr/>
        </p:nvSpPr>
        <p:spPr>
          <a:xfrm>
            <a:off x="8957306" y="6124252"/>
            <a:ext cx="1390650" cy="369332"/>
          </a:xfrm>
          <a:prstGeom prst="rect">
            <a:avLst/>
          </a:prstGeom>
          <a:noFill/>
        </p:spPr>
        <p:txBody>
          <a:bodyPr wrap="square" rtlCol="0">
            <a:spAutoFit/>
          </a:bodyPr>
          <a:lstStyle/>
          <a:p>
            <a:r>
              <a:rPr lang="sl-SI" dirty="0" err="1">
                <a:solidFill>
                  <a:schemeClr val="accent2"/>
                </a:solidFill>
              </a:rPr>
              <a:t>Repozitoriji</a:t>
            </a:r>
            <a:endParaRPr lang="en-GB" dirty="0">
              <a:solidFill>
                <a:schemeClr val="accent2"/>
              </a:solidFill>
            </a:endParaRPr>
          </a:p>
        </p:txBody>
      </p:sp>
      <p:graphicFrame>
        <p:nvGraphicFramePr>
          <p:cNvPr id="6" name="Table 5">
            <a:extLst>
              <a:ext uri="{FF2B5EF4-FFF2-40B4-BE49-F238E27FC236}">
                <a16:creationId xmlns:a16="http://schemas.microsoft.com/office/drawing/2014/main" id="{76FC7772-3C3B-D200-6997-83F0A5F037F6}"/>
              </a:ext>
            </a:extLst>
          </p:cNvPr>
          <p:cNvGraphicFramePr>
            <a:graphicFrameLocks noGrp="1"/>
          </p:cNvGraphicFramePr>
          <p:nvPr>
            <p:extLst>
              <p:ext uri="{D42A27DB-BD31-4B8C-83A1-F6EECF244321}">
                <p14:modId xmlns:p14="http://schemas.microsoft.com/office/powerpoint/2010/main" val="1611764309"/>
              </p:ext>
            </p:extLst>
          </p:nvPr>
        </p:nvGraphicFramePr>
        <p:xfrm>
          <a:off x="0" y="0"/>
          <a:ext cx="6086475" cy="6859344"/>
        </p:xfrm>
        <a:graphic>
          <a:graphicData uri="http://schemas.openxmlformats.org/drawingml/2006/table">
            <a:tbl>
              <a:tblPr/>
              <a:tblGrid>
                <a:gridCol w="1924050">
                  <a:extLst>
                    <a:ext uri="{9D8B030D-6E8A-4147-A177-3AD203B41FA5}">
                      <a16:colId xmlns:a16="http://schemas.microsoft.com/office/drawing/2014/main" val="349829734"/>
                    </a:ext>
                  </a:extLst>
                </a:gridCol>
                <a:gridCol w="1381125">
                  <a:extLst>
                    <a:ext uri="{9D8B030D-6E8A-4147-A177-3AD203B41FA5}">
                      <a16:colId xmlns:a16="http://schemas.microsoft.com/office/drawing/2014/main" val="4109089094"/>
                    </a:ext>
                  </a:extLst>
                </a:gridCol>
                <a:gridCol w="2781300">
                  <a:extLst>
                    <a:ext uri="{9D8B030D-6E8A-4147-A177-3AD203B41FA5}">
                      <a16:colId xmlns:a16="http://schemas.microsoft.com/office/drawing/2014/main" val="2394661148"/>
                    </a:ext>
                  </a:extLst>
                </a:gridCol>
              </a:tblGrid>
              <a:tr h="143572">
                <a:tc>
                  <a:txBody>
                    <a:bodyPr/>
                    <a:lstStyle/>
                    <a:p>
                      <a:pPr algn="l" fontAlgn="b">
                        <a:buNone/>
                      </a:pPr>
                      <a:r>
                        <a:rPr lang="en-GB" sz="1400" b="1" i="0" u="none" strike="noStrike">
                          <a:solidFill>
                            <a:schemeClr val="tx1"/>
                          </a:solidFill>
                          <a:effectLst/>
                          <a:latin typeface="Aptos Narrow" panose="020B0004020202020204" pitchFamily="34" charset="0"/>
                        </a:rPr>
                        <a:t>Name</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400" b="1" i="0" u="none" strike="noStrike">
                          <a:solidFill>
                            <a:schemeClr val="tx1"/>
                          </a:solidFill>
                          <a:effectLst/>
                          <a:latin typeface="Aptos Narrow" panose="020B0004020202020204" pitchFamily="34" charset="0"/>
                        </a:rPr>
                        <a:t>Type</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400" b="1" i="0" u="none" strike="noStrike" dirty="0">
                          <a:solidFill>
                            <a:schemeClr val="tx1"/>
                          </a:solidFill>
                          <a:effectLst/>
                          <a:latin typeface="Aptos Narrow" panose="020B0004020202020204" pitchFamily="34" charset="0"/>
                        </a:rPr>
                        <a:t>Description</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109024"/>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ArrayExpress</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data/functional genomics</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25" b="0" i="0" u="none" strike="noStrike" dirty="0">
                          <a:solidFill>
                            <a:schemeClr val="tx1"/>
                          </a:solidFill>
                          <a:effectLst/>
                          <a:latin typeface="Aptos Narrow" panose="020B0004020202020204" pitchFamily="34" charset="0"/>
                        </a:rPr>
                        <a:t>Array Express—archive of functional genomics data</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403692"/>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BioImage Archive</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data/imaging</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379588"/>
                  </a:ext>
                </a:extLst>
              </a:tr>
              <a:tr h="220880">
                <a:tc>
                  <a:txBody>
                    <a:bodyPr/>
                    <a:lstStyle/>
                    <a:p>
                      <a:pPr algn="l" fontAlgn="b">
                        <a:buNone/>
                      </a:pPr>
                      <a:r>
                        <a:rPr lang="en-GB" sz="1025" b="0" i="0" u="none" strike="noStrike">
                          <a:solidFill>
                            <a:schemeClr val="tx1"/>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BioModels</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data/models</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25" b="0" i="0" u="none" strike="noStrike">
                          <a:solidFill>
                            <a:schemeClr val="tx1"/>
                          </a:solidFill>
                          <a:effectLst/>
                          <a:latin typeface="Aptos Narrow" panose="020B0004020202020204" pitchFamily="34" charset="0"/>
                        </a:rPr>
                        <a:t>Database for storing curated and non‐curated systems biology computational models</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4525816"/>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BioStudies</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130960"/>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BitBucket</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code/generalist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189562"/>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Cell Image Library</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data/imaging</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3310611"/>
                  </a:ext>
                </a:extLst>
              </a:tr>
              <a:tr h="110440">
                <a:tc>
                  <a:txBody>
                    <a:bodyPr/>
                    <a:lstStyle/>
                    <a:p>
                      <a:pPr algn="l" fontAlgn="b">
                        <a:buNone/>
                      </a:pPr>
                      <a:r>
                        <a:rPr lang="en-US" sz="1025" b="0" i="0" u="none" strike="noStrike">
                          <a:solidFill>
                            <a:schemeClr val="tx1"/>
                          </a:solidFill>
                          <a:effectLst/>
                          <a:latin typeface="Aptos Narrow" panose="020B0004020202020204" pitchFamily="34" charset="0"/>
                          <a:hlinkClick r:id="rId6">
                            <a:extLst>
                              <a:ext uri="{A12FA001-AC4F-418D-AE19-62706E023703}">
                                <ahyp:hlinkClr xmlns:ahyp="http://schemas.microsoft.com/office/drawing/2018/hyperlinkcolor" val="tx"/>
                              </a:ext>
                            </a:extLst>
                          </a:hlinkClick>
                        </a:rPr>
                        <a:t>Database of Interacting Proteins (DIP)</a:t>
                      </a:r>
                      <a:endParaRPr lang="en-US"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data/ppi</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3967201"/>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Dataverse</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4841587"/>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Dryad</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822787"/>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e!DAL</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8978918"/>
                  </a:ext>
                </a:extLst>
              </a:tr>
              <a:tr h="220880">
                <a:tc>
                  <a:txBody>
                    <a:bodyPr/>
                    <a:lstStyle/>
                    <a:p>
                      <a:pPr algn="l" fontAlgn="b">
                        <a:buNone/>
                      </a:pPr>
                      <a:r>
                        <a:rPr lang="en-GB" sz="1025" b="0" i="0" u="none" strike="noStrike">
                          <a:solidFill>
                            <a:schemeClr val="tx1"/>
                          </a:solidFill>
                          <a:effectLst/>
                          <a:latin typeface="Aptos Narrow" panose="020B0004020202020204" pitchFamily="34" charset="0"/>
                        </a:rPr>
                        <a:t>Electron Microscopy Public Image Archive (EMPIAR)</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data/imaging</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5269748"/>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7">
                            <a:extLst>
                              <a:ext uri="{A12FA001-AC4F-418D-AE19-62706E023703}">
                                <ahyp:hlinkClr xmlns:ahyp="http://schemas.microsoft.com/office/drawing/2018/hyperlinkcolor" val="tx"/>
                              </a:ext>
                            </a:extLst>
                          </a:hlinkClick>
                        </a:rPr>
                        <a:t>Environmental Data Initiative (EDI)</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data/taxonomy&amp;diversity</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8863054"/>
                  </a:ext>
                </a:extLst>
              </a:tr>
              <a:tr h="220880">
                <a:tc>
                  <a:txBody>
                    <a:bodyPr/>
                    <a:lstStyle/>
                    <a:p>
                      <a:pPr algn="l" fontAlgn="b">
                        <a:buNone/>
                      </a:pPr>
                      <a:r>
                        <a:rPr lang="en-GB" sz="1025" b="0" i="0" u="none" strike="noStrike">
                          <a:solidFill>
                            <a:schemeClr val="tx1"/>
                          </a:solidFill>
                          <a:effectLst/>
                          <a:latin typeface="Aptos Narrow" panose="020B0004020202020204" pitchFamily="34" charset="0"/>
                        </a:rPr>
                        <a:t>European Nucleotide Archive (ENA)</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data/nucleic acids</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European Nucleotide Archive -- a comprehensive record of nucleotide sequences</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3448460"/>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8">
                            <a:extLst>
                              <a:ext uri="{A12FA001-AC4F-418D-AE19-62706E023703}">
                                <ahyp:hlinkClr xmlns:ahyp="http://schemas.microsoft.com/office/drawing/2018/hyperlinkcolor" val="tx"/>
                              </a:ext>
                            </a:extLst>
                          </a:hlinkClick>
                        </a:rPr>
                        <a:t>European Variation Archive (EVA) </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data/genetic variation</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962241"/>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FAIRdomHub</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7791653"/>
                  </a:ext>
                </a:extLst>
              </a:tr>
              <a:tr h="220880">
                <a:tc>
                  <a:txBody>
                    <a:bodyPr/>
                    <a:lstStyle/>
                    <a:p>
                      <a:pPr algn="l" fontAlgn="b">
                        <a:buNone/>
                      </a:pPr>
                      <a:r>
                        <a:rPr lang="en-GB" sz="1025" b="0" i="0" u="none" strike="noStrike">
                          <a:solidFill>
                            <a:schemeClr val="tx1"/>
                          </a:solidFill>
                          <a:effectLst/>
                          <a:latin typeface="Aptos Narrow" panose="020B0004020202020204" pitchFamily="34" charset="0"/>
                        </a:rPr>
                        <a:t>Figshare</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575851"/>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Figshare+</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8698955"/>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Gene Expression Omnibus (GEO)</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 expression</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25" b="0" i="0" u="none" strike="noStrike" dirty="0">
                          <a:solidFill>
                            <a:schemeClr val="tx1"/>
                          </a:solidFill>
                          <a:effectLst/>
                          <a:latin typeface="Aptos Narrow" panose="020B0004020202020204" pitchFamily="34" charset="0"/>
                        </a:rPr>
                        <a:t>Gene Expression Omnibus—repository for functional genomics data</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4015744"/>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10">
                            <a:extLst>
                              <a:ext uri="{A12FA001-AC4F-418D-AE19-62706E023703}">
                                <ahyp:hlinkClr xmlns:ahyp="http://schemas.microsoft.com/office/drawing/2018/hyperlinkcolor" val="tx"/>
                              </a:ext>
                            </a:extLst>
                          </a:hlinkClick>
                        </a:rPr>
                        <a:t>Genome Sequence Archive (GSA)</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data/nucleic acids</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5862937"/>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11">
                            <a:extLst>
                              <a:ext uri="{A12FA001-AC4F-418D-AE19-62706E023703}">
                                <ahyp:hlinkClr xmlns:ahyp="http://schemas.microsoft.com/office/drawing/2018/hyperlinkcolor" val="tx"/>
                              </a:ext>
                            </a:extLst>
                          </a:hlinkClick>
                        </a:rPr>
                        <a:t>Genomic Expression Archive (GEA)</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data/functional genomics</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9153120"/>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GitHub</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code/generalist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856420"/>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GitLab</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code/generalist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6848617"/>
                  </a:ext>
                </a:extLst>
              </a:tr>
              <a:tr h="110440">
                <a:tc>
                  <a:txBody>
                    <a:bodyPr/>
                    <a:lstStyle/>
                    <a:p>
                      <a:pPr algn="l" fontAlgn="b">
                        <a:buNone/>
                      </a:pPr>
                      <a:r>
                        <a:rPr lang="en-US" sz="1025" b="0" i="0" u="none" strike="noStrike">
                          <a:solidFill>
                            <a:schemeClr val="tx1"/>
                          </a:solidFill>
                          <a:effectLst/>
                          <a:latin typeface="Aptos Narrow" panose="020B0004020202020204" pitchFamily="34" charset="0"/>
                          <a:hlinkClick r:id="rId12">
                            <a:extLst>
                              <a:ext uri="{A12FA001-AC4F-418D-AE19-62706E023703}">
                                <ahyp:hlinkClr xmlns:ahyp="http://schemas.microsoft.com/office/drawing/2018/hyperlinkcolor" val="tx"/>
                              </a:ext>
                            </a:extLst>
                          </a:hlinkClick>
                        </a:rPr>
                        <a:t>Global Biodiversity Information Facility (GBIF)</a:t>
                      </a:r>
                      <a:endParaRPr lang="en-US"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data/taxonomy&amp;diversity</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783063"/>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13">
                            <a:extLst>
                              <a:ext uri="{A12FA001-AC4F-418D-AE19-62706E023703}">
                                <ahyp:hlinkClr xmlns:ahyp="http://schemas.microsoft.com/office/drawing/2018/hyperlinkcolor" val="tx"/>
                              </a:ext>
                            </a:extLst>
                          </a:hlinkClick>
                        </a:rPr>
                        <a:t>GnpIS</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25" b="0" i="0" u="none" strike="noStrike">
                          <a:solidFill>
                            <a:schemeClr val="tx1"/>
                          </a:solidFill>
                          <a:effectLst/>
                          <a:latin typeface="Aptos Narrow" panose="020B0004020202020204" pitchFamily="34" charset="0"/>
                        </a:rPr>
                        <a:t>Plant genetic and genomic data system</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459444"/>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IEEE Dataport</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data/generalist</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9808543"/>
                  </a:ext>
                </a:extLst>
              </a:tr>
              <a:tr h="115962">
                <a:tc>
                  <a:txBody>
                    <a:bodyPr/>
                    <a:lstStyle/>
                    <a:p>
                      <a:pPr algn="l" fontAlgn="b">
                        <a:buNone/>
                      </a:pPr>
                      <a:r>
                        <a:rPr lang="en-GB" sz="1025" b="0" i="0" u="none" strike="noStrike">
                          <a:solidFill>
                            <a:schemeClr val="tx1"/>
                          </a:solidFill>
                          <a:effectLst/>
                          <a:latin typeface="Aptos Narrow" panose="020B0004020202020204" pitchFamily="34" charset="0"/>
                          <a:hlinkClick r:id="rId14">
                            <a:extLst>
                              <a:ext uri="{A12FA001-AC4F-418D-AE19-62706E023703}">
                                <ahyp:hlinkClr xmlns:ahyp="http://schemas.microsoft.com/office/drawing/2018/hyperlinkcolor" val="tx"/>
                              </a:ext>
                            </a:extLst>
                          </a:hlinkClick>
                        </a:rPr>
                        <a:t>Image Data Resource</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data/imaging</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0313522"/>
                  </a:ext>
                </a:extLst>
              </a:tr>
              <a:tr h="110440">
                <a:tc>
                  <a:txBody>
                    <a:bodyPr/>
                    <a:lstStyle/>
                    <a:p>
                      <a:pPr algn="l" fontAlgn="b">
                        <a:buNone/>
                      </a:pPr>
                      <a:r>
                        <a:rPr lang="en-GB" sz="1025" b="0" i="0" u="none" strike="noStrike">
                          <a:solidFill>
                            <a:schemeClr val="tx1"/>
                          </a:solidFill>
                          <a:effectLst/>
                          <a:latin typeface="Aptos Narrow" panose="020B0004020202020204" pitchFamily="34" charset="0"/>
                        </a:rPr>
                        <a:t>Image Data Resource (IDR)</a:t>
                      </a: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data/imaging</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075003"/>
                  </a:ext>
                </a:extLst>
              </a:tr>
              <a:tr h="220880">
                <a:tc>
                  <a:txBody>
                    <a:bodyPr/>
                    <a:lstStyle/>
                    <a:p>
                      <a:pPr algn="l" fontAlgn="b">
                        <a:buNone/>
                      </a:pPr>
                      <a:r>
                        <a:rPr lang="en-GB" sz="1025" b="0" i="0" u="none" strike="noStrike">
                          <a:solidFill>
                            <a:schemeClr val="tx1"/>
                          </a:solidFill>
                          <a:effectLst/>
                          <a:latin typeface="Aptos Narrow" panose="020B0004020202020204" pitchFamily="34" charset="0"/>
                          <a:hlinkClick r:id="rId15">
                            <a:extLst>
                              <a:ext uri="{A12FA001-AC4F-418D-AE19-62706E023703}">
                                <ahyp:hlinkClr xmlns:ahyp="http://schemas.microsoft.com/office/drawing/2018/hyperlinkcolor" val="tx"/>
                              </a:ext>
                            </a:extLst>
                          </a:hlinkClick>
                        </a:rPr>
                        <a:t>INSDC BioProject</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25" b="0" i="0" u="none" strike="noStrike" dirty="0">
                          <a:solidFill>
                            <a:schemeClr val="tx1"/>
                          </a:solidFill>
                          <a:effectLst/>
                          <a:latin typeface="Aptos Narrow" panose="020B0004020202020204" pitchFamily="34" charset="0"/>
                        </a:rPr>
                        <a:t>Database of research projects</a:t>
                      </a:r>
                      <a:br>
                        <a:rPr lang="en-US" sz="1025" b="0" i="0" u="none" strike="noStrike" dirty="0">
                          <a:solidFill>
                            <a:schemeClr val="tx1"/>
                          </a:solidFill>
                          <a:effectLst/>
                          <a:latin typeface="Aptos Narrow" panose="020B0004020202020204" pitchFamily="34" charset="0"/>
                        </a:rPr>
                      </a:br>
                      <a:r>
                        <a:rPr lang="en-US" sz="1025" b="0" i="0" u="none" strike="noStrike" dirty="0">
                          <a:solidFill>
                            <a:schemeClr val="tx1"/>
                          </a:solidFill>
                          <a:effectLst/>
                          <a:latin typeface="Aptos Narrow" panose="020B0004020202020204" pitchFamily="34" charset="0"/>
                        </a:rPr>
                        <a:t>Public project data are exchanged with EBI and </a:t>
                      </a:r>
                      <a:r>
                        <a:rPr lang="en-US" sz="1025" b="0" i="0" u="none" strike="noStrike" dirty="0" err="1">
                          <a:solidFill>
                            <a:schemeClr val="tx1"/>
                          </a:solidFill>
                          <a:effectLst/>
                          <a:latin typeface="Aptos Narrow" panose="020B0004020202020204" pitchFamily="34" charset="0"/>
                        </a:rPr>
                        <a:t>NCBI</a:t>
                      </a:r>
                      <a:endParaRPr lang="en-US" sz="1025" b="0" i="0" u="none" strike="noStrike" dirty="0">
                        <a:solidFill>
                          <a:schemeClr val="tx1"/>
                        </a:solidFill>
                        <a:effectLst/>
                        <a:latin typeface="Aptos Narrow" panose="020B0004020202020204" pitchFamily="34" charset="0"/>
                      </a:endParaRP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7796772"/>
                  </a:ext>
                </a:extLst>
              </a:tr>
              <a:tr h="220880">
                <a:tc>
                  <a:txBody>
                    <a:bodyPr/>
                    <a:lstStyle/>
                    <a:p>
                      <a:pPr algn="l" fontAlgn="b">
                        <a:buNone/>
                      </a:pPr>
                      <a:r>
                        <a:rPr lang="en-GB" sz="1025" b="0" i="0" u="none" strike="noStrike">
                          <a:solidFill>
                            <a:schemeClr val="tx1"/>
                          </a:solidFill>
                          <a:effectLst/>
                          <a:latin typeface="Aptos Narrow" panose="020B0004020202020204" pitchFamily="34" charset="0"/>
                          <a:hlinkClick r:id="rId16">
                            <a:extLst>
                              <a:ext uri="{A12FA001-AC4F-418D-AE19-62706E023703}">
                                <ahyp:hlinkClr xmlns:ahyp="http://schemas.microsoft.com/office/drawing/2018/hyperlinkcolor" val="tx"/>
                              </a:ext>
                            </a:extLst>
                          </a:hlinkClick>
                        </a:rPr>
                        <a:t>INSDC BioSample</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25" b="0" i="0" u="none" strike="noStrike" dirty="0">
                          <a:solidFill>
                            <a:schemeClr val="tx1"/>
                          </a:solidFill>
                          <a:effectLst/>
                          <a:latin typeface="Aptos Narrow" panose="020B0004020202020204" pitchFamily="34" charset="0"/>
                        </a:rPr>
                        <a:t>capture and store descriptive information about the biological source materials, or samples, used to generate experimental data</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95483"/>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17">
                            <a:extLst>
                              <a:ext uri="{A12FA001-AC4F-418D-AE19-62706E023703}">
                                <ahyp:hlinkClr xmlns:ahyp="http://schemas.microsoft.com/office/drawing/2018/hyperlinkcolor" val="tx"/>
                              </a:ext>
                            </a:extLst>
                          </a:hlinkClick>
                        </a:rPr>
                        <a:t>INSDC DDBJ</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data/nucleic acids</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25" b="0" i="0" u="none" strike="noStrike">
                          <a:solidFill>
                            <a:schemeClr val="tx1"/>
                          </a:solidFill>
                          <a:effectLst/>
                          <a:latin typeface="Aptos Narrow" panose="020B0004020202020204" pitchFamily="34" charset="0"/>
                        </a:rPr>
                        <a:t>DDBJ (DNA Data Bank of Japan)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6269082"/>
                  </a:ext>
                </a:extLst>
              </a:tr>
              <a:tr h="110440">
                <a:tc>
                  <a:txBody>
                    <a:bodyPr/>
                    <a:lstStyle/>
                    <a:p>
                      <a:pPr algn="l" fontAlgn="b">
                        <a:buNone/>
                      </a:pPr>
                      <a:r>
                        <a:rPr lang="en-GB" sz="1025" b="0" i="0" u="none" strike="noStrike">
                          <a:solidFill>
                            <a:schemeClr val="tx1"/>
                          </a:solidFill>
                          <a:effectLst/>
                          <a:latin typeface="Aptos Narrow" panose="020B0004020202020204" pitchFamily="34" charset="0"/>
                          <a:hlinkClick r:id="rId18">
                            <a:extLst>
                              <a:ext uri="{A12FA001-AC4F-418D-AE19-62706E023703}">
                                <ahyp:hlinkClr xmlns:ahyp="http://schemas.microsoft.com/office/drawing/2018/hyperlinkcolor" val="tx"/>
                              </a:ext>
                            </a:extLst>
                          </a:hlinkClick>
                        </a:rPr>
                        <a:t>INSDC repositories</a:t>
                      </a:r>
                      <a:endParaRPr lang="en-GB"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2031733"/>
                  </a:ext>
                </a:extLst>
              </a:tr>
              <a:tr h="115962">
                <a:tc>
                  <a:txBody>
                    <a:bodyPr/>
                    <a:lstStyle/>
                    <a:p>
                      <a:pPr algn="l" fontAlgn="b">
                        <a:buNone/>
                      </a:pPr>
                      <a:r>
                        <a:rPr lang="en-US" sz="1025" b="0" i="0" u="none" strike="noStrike">
                          <a:solidFill>
                            <a:schemeClr val="tx1"/>
                          </a:solidFill>
                          <a:effectLst/>
                          <a:latin typeface="Aptos Narrow" panose="020B0004020202020204" pitchFamily="34" charset="0"/>
                          <a:hlinkClick r:id="rId19">
                            <a:extLst>
                              <a:ext uri="{A12FA001-AC4F-418D-AE19-62706E023703}">
                                <ahyp:hlinkClr xmlns:ahyp="http://schemas.microsoft.com/office/drawing/2018/hyperlinkcolor" val="tx"/>
                              </a:ext>
                            </a:extLst>
                          </a:hlinkClick>
                        </a:rPr>
                        <a:t>INSDC Sequence Read Archive (SRA)</a:t>
                      </a:r>
                      <a:endParaRPr lang="en-US" sz="1025" b="0" i="0" u="none" strike="noStrike">
                        <a:solidFill>
                          <a:schemeClr val="tx1"/>
                        </a:solidFill>
                        <a:effectLst/>
                        <a:latin typeface="Aptos Narrow" panose="020B0004020202020204" pitchFamily="34" charset="0"/>
                      </a:endParaRPr>
                    </a:p>
                  </a:txBody>
                  <a:tcPr marL="5522" marR="5522" marT="55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a:solidFill>
                            <a:schemeClr val="tx1"/>
                          </a:solidFill>
                          <a:effectLst/>
                          <a:latin typeface="Aptos Narrow" panose="020B0004020202020204" pitchFamily="34" charset="0"/>
                        </a:rPr>
                        <a:t>data/nucleic acids</a:t>
                      </a:r>
                    </a:p>
                  </a:txBody>
                  <a:tcPr marL="5522" marR="5522"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025" b="0" i="0" u="none" strike="noStrike" dirty="0">
                          <a:solidFill>
                            <a:schemeClr val="tx1"/>
                          </a:solidFill>
                          <a:effectLst/>
                          <a:latin typeface="Aptos Narrow" panose="020B0004020202020204" pitchFamily="34" charset="0"/>
                        </a:rPr>
                        <a:t> </a:t>
                      </a:r>
                    </a:p>
                  </a:txBody>
                  <a:tcPr marL="5522" marR="5522" marT="55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0082397"/>
                  </a:ext>
                </a:extLst>
              </a:tr>
            </a:tbl>
          </a:graphicData>
        </a:graphic>
      </p:graphicFrame>
      <p:graphicFrame>
        <p:nvGraphicFramePr>
          <p:cNvPr id="9" name="Table 8">
            <a:extLst>
              <a:ext uri="{FF2B5EF4-FFF2-40B4-BE49-F238E27FC236}">
                <a16:creationId xmlns:a16="http://schemas.microsoft.com/office/drawing/2014/main" id="{CE6E16C9-75F7-A933-A563-B927443BD1EE}"/>
              </a:ext>
            </a:extLst>
          </p:cNvPr>
          <p:cNvGraphicFramePr>
            <a:graphicFrameLocks noGrp="1"/>
          </p:cNvGraphicFramePr>
          <p:nvPr>
            <p:extLst>
              <p:ext uri="{D42A27DB-BD31-4B8C-83A1-F6EECF244321}">
                <p14:modId xmlns:p14="http://schemas.microsoft.com/office/powerpoint/2010/main" val="1974746081"/>
              </p:ext>
            </p:extLst>
          </p:nvPr>
        </p:nvGraphicFramePr>
        <p:xfrm>
          <a:off x="6290306" y="0"/>
          <a:ext cx="5892169" cy="5971254"/>
        </p:xfrm>
        <a:graphic>
          <a:graphicData uri="http://schemas.openxmlformats.org/drawingml/2006/table">
            <a:tbl>
              <a:tblPr/>
              <a:tblGrid>
                <a:gridCol w="2425069">
                  <a:extLst>
                    <a:ext uri="{9D8B030D-6E8A-4147-A177-3AD203B41FA5}">
                      <a16:colId xmlns:a16="http://schemas.microsoft.com/office/drawing/2014/main" val="1313933780"/>
                    </a:ext>
                  </a:extLst>
                </a:gridCol>
                <a:gridCol w="1466850">
                  <a:extLst>
                    <a:ext uri="{9D8B030D-6E8A-4147-A177-3AD203B41FA5}">
                      <a16:colId xmlns:a16="http://schemas.microsoft.com/office/drawing/2014/main" val="722313320"/>
                    </a:ext>
                  </a:extLst>
                </a:gridCol>
                <a:gridCol w="2000250">
                  <a:extLst>
                    <a:ext uri="{9D8B030D-6E8A-4147-A177-3AD203B41FA5}">
                      <a16:colId xmlns:a16="http://schemas.microsoft.com/office/drawing/2014/main" val="1036234668"/>
                    </a:ext>
                  </a:extLst>
                </a:gridCol>
              </a:tblGrid>
              <a:tr h="180438">
                <a:tc>
                  <a:txBody>
                    <a:bodyPr/>
                    <a:lstStyle/>
                    <a:p>
                      <a:pPr algn="l" fontAlgn="b">
                        <a:buNone/>
                      </a:pPr>
                      <a:r>
                        <a:rPr lang="en-GB" sz="1400" b="1" i="0" u="none" strike="noStrike">
                          <a:solidFill>
                            <a:schemeClr val="tx1"/>
                          </a:solidFill>
                          <a:effectLst/>
                          <a:latin typeface="Aptos Narrow" panose="020B0004020202020204" pitchFamily="34" charset="0"/>
                        </a:rPr>
                        <a:t>Name</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400" b="1" i="0" u="none" strike="noStrike">
                          <a:solidFill>
                            <a:schemeClr val="tx1"/>
                          </a:solidFill>
                          <a:effectLst/>
                          <a:latin typeface="Aptos Narrow" panose="020B0004020202020204" pitchFamily="34" charset="0"/>
                        </a:rPr>
                        <a:t>Type</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400" b="1" i="0" u="none" strike="noStrike" dirty="0">
                          <a:solidFill>
                            <a:schemeClr val="tx1"/>
                          </a:solidFill>
                          <a:effectLst/>
                          <a:latin typeface="Aptos Narrow" panose="020B0004020202020204" pitchFamily="34" charset="0"/>
                        </a:rPr>
                        <a:t>Description</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4888114"/>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20">
                            <a:extLst>
                              <a:ext uri="{A12FA001-AC4F-418D-AE19-62706E023703}">
                                <ahyp:hlinkClr xmlns:ahyp="http://schemas.microsoft.com/office/drawing/2018/hyperlinkcolor" val="tx"/>
                              </a:ext>
                            </a:extLst>
                          </a:hlinkClick>
                        </a:rPr>
                        <a:t>IntAct</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data/ppi</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4306648"/>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21">
                            <a:extLst>
                              <a:ext uri="{A12FA001-AC4F-418D-AE19-62706E023703}">
                                <ahyp:hlinkClr xmlns:ahyp="http://schemas.microsoft.com/office/drawing/2018/hyperlinkcolor" val="tx"/>
                              </a:ext>
                            </a:extLst>
                          </a:hlinkClick>
                        </a:rPr>
                        <a:t>Integrated Taxonomic Information System (ITIS)</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data/</a:t>
                      </a:r>
                      <a:r>
                        <a:rPr lang="en-GB" sz="1100" b="0" i="0" u="none" strike="noStrike" dirty="0" err="1">
                          <a:solidFill>
                            <a:schemeClr val="tx1"/>
                          </a:solidFill>
                          <a:effectLst/>
                          <a:latin typeface="Aptos Narrow" panose="020B0004020202020204" pitchFamily="34" charset="0"/>
                        </a:rPr>
                        <a:t>taxonomy&amp;diversity</a:t>
                      </a:r>
                      <a:endParaRPr lang="en-GB" sz="1100" b="0" i="0" u="none" strike="noStrike" dirty="0">
                        <a:solidFill>
                          <a:schemeClr val="tx1"/>
                        </a:solidFill>
                        <a:effectLst/>
                        <a:latin typeface="Aptos Narrow" panose="020B0004020202020204" pitchFamily="34" charset="0"/>
                      </a:endParaRP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6715334"/>
                  </a:ext>
                </a:extLst>
              </a:tr>
              <a:tr h="277597">
                <a:tc>
                  <a:txBody>
                    <a:bodyPr/>
                    <a:lstStyle/>
                    <a:p>
                      <a:pPr algn="l" fontAlgn="b">
                        <a:buNone/>
                      </a:pPr>
                      <a:r>
                        <a:rPr lang="en-US" sz="1100" b="0" i="0" u="none" strike="noStrike">
                          <a:solidFill>
                            <a:schemeClr val="tx1"/>
                          </a:solidFill>
                          <a:effectLst/>
                          <a:latin typeface="Aptos Narrow" panose="020B0004020202020204" pitchFamily="34" charset="0"/>
                          <a:hlinkClick r:id="rId22">
                            <a:extLst>
                              <a:ext uri="{A12FA001-AC4F-418D-AE19-62706E023703}">
                                <ahyp:hlinkClr xmlns:ahyp="http://schemas.microsoft.com/office/drawing/2018/hyperlinkcolor" val="tx"/>
                              </a:ext>
                            </a:extLst>
                          </a:hlinkClick>
                        </a:rPr>
                        <a:t>Kinetic Models of Biological Systems (KiMoSys)</a:t>
                      </a:r>
                      <a:endParaRPr lang="en-US"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data/models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6715131"/>
                  </a:ext>
                </a:extLst>
              </a:tr>
              <a:tr h="138799">
                <a:tc>
                  <a:txBody>
                    <a:bodyPr/>
                    <a:lstStyle/>
                    <a:p>
                      <a:pPr algn="l" fontAlgn="b">
                        <a:buNone/>
                      </a:pPr>
                      <a:r>
                        <a:rPr lang="en-US" sz="1100" b="0" i="0" u="none" strike="noStrike">
                          <a:solidFill>
                            <a:schemeClr val="tx1"/>
                          </a:solidFill>
                          <a:effectLst/>
                          <a:latin typeface="Aptos Narrow" panose="020B0004020202020204" pitchFamily="34" charset="0"/>
                          <a:hlinkClick r:id="rId23">
                            <a:extLst>
                              <a:ext uri="{A12FA001-AC4F-418D-AE19-62706E023703}">
                                <ahyp:hlinkClr xmlns:ahyp="http://schemas.microsoft.com/office/drawing/2018/hyperlinkcolor" val="tx"/>
                              </a:ext>
                            </a:extLst>
                          </a:hlinkClick>
                        </a:rPr>
                        <a:t>KNB: The Knowledge Network for Biocomplexity</a:t>
                      </a:r>
                      <a:endParaRPr lang="en-US"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data/taxonomy&amp;diversity</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9428372"/>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Knowledge Graph Hub</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data/models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8976962"/>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24">
                            <a:extLst>
                              <a:ext uri="{A12FA001-AC4F-418D-AE19-62706E023703}">
                                <ahyp:hlinkClr xmlns:ahyp="http://schemas.microsoft.com/office/drawing/2018/hyperlinkcolor" val="tx"/>
                              </a:ext>
                            </a:extLst>
                          </a:hlinkClick>
                        </a:rPr>
                        <a:t>MassIVE</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data/proteomics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9978340"/>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Mendeley Data</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data/generalist</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0334943"/>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MeRy-B: Metabolomics Repository Bordeaux</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data/metabolomics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1976751"/>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25">
                            <a:extLst>
                              <a:ext uri="{A12FA001-AC4F-418D-AE19-62706E023703}">
                                <ahyp:hlinkClr xmlns:ahyp="http://schemas.microsoft.com/office/drawing/2018/hyperlinkcolor" val="tx"/>
                              </a:ext>
                            </a:extLst>
                          </a:hlinkClick>
                        </a:rPr>
                        <a:t>MetaboLights</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data/metabolomics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2758110"/>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Metabolomics Workbench</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data/metabolomics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4105198"/>
                  </a:ext>
                </a:extLst>
              </a:tr>
              <a:tr h="277597">
                <a:tc>
                  <a:txBody>
                    <a:bodyPr/>
                    <a:lstStyle/>
                    <a:p>
                      <a:pPr algn="l" fontAlgn="b">
                        <a:buNone/>
                      </a:pPr>
                      <a:r>
                        <a:rPr lang="en-GB" sz="1100" b="0" i="0" u="none" strike="noStrike">
                          <a:solidFill>
                            <a:schemeClr val="tx1"/>
                          </a:solidFill>
                          <a:effectLst/>
                          <a:latin typeface="Aptos Narrow" panose="020B0004020202020204" pitchFamily="34" charset="0"/>
                        </a:rPr>
                        <a:t>MetaPhen: Metabolic Phenotype Database</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data/metabolomics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812220"/>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26">
                            <a:extLst>
                              <a:ext uri="{A12FA001-AC4F-418D-AE19-62706E023703}">
                                <ahyp:hlinkClr xmlns:ahyp="http://schemas.microsoft.com/office/drawing/2018/hyperlinkcolor" val="tx"/>
                              </a:ext>
                            </a:extLst>
                          </a:hlinkClick>
                        </a:rPr>
                        <a:t>Morphobank.org</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data/taxonomy&amp;diversity</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5866687"/>
                  </a:ext>
                </a:extLst>
              </a:tr>
              <a:tr h="277597">
                <a:tc>
                  <a:txBody>
                    <a:bodyPr/>
                    <a:lstStyle/>
                    <a:p>
                      <a:pPr algn="l" fontAlgn="b">
                        <a:buNone/>
                      </a:pPr>
                      <a:r>
                        <a:rPr lang="en-GB" sz="1100" b="0" i="0" u="none" strike="noStrike">
                          <a:solidFill>
                            <a:schemeClr val="tx1"/>
                          </a:solidFill>
                          <a:effectLst/>
                          <a:latin typeface="Aptos Narrow" panose="020B0004020202020204" pitchFamily="34" charset="0"/>
                          <a:hlinkClick r:id="rId27">
                            <a:extLst>
                              <a:ext uri="{A12FA001-AC4F-418D-AE19-62706E023703}">
                                <ahyp:hlinkClr xmlns:ahyp="http://schemas.microsoft.com/office/drawing/2018/hyperlinkcolor" val="tx"/>
                              </a:ext>
                            </a:extLst>
                          </a:hlinkClick>
                        </a:rPr>
                        <a:t>Movebank Data Repository</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data/taxonomy&amp;diversity</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884443"/>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28">
                            <a:extLst>
                              <a:ext uri="{A12FA001-AC4F-418D-AE19-62706E023703}">
                                <ahyp:hlinkClr xmlns:ahyp="http://schemas.microsoft.com/office/drawing/2018/hyperlinkcolor" val="tx"/>
                              </a:ext>
                            </a:extLst>
                          </a:hlinkClick>
                        </a:rPr>
                        <a:t>NCBI PubChem BioAssay</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data/chemical</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924699"/>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Network Data Exchange (NDex)</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data/models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503434"/>
                  </a:ext>
                </a:extLst>
              </a:tr>
              <a:tr h="277597">
                <a:tc>
                  <a:txBody>
                    <a:bodyPr/>
                    <a:lstStyle/>
                    <a:p>
                      <a:pPr algn="l" fontAlgn="b">
                        <a:buNone/>
                      </a:pPr>
                      <a:r>
                        <a:rPr lang="en-GB" sz="1100" b="0" i="0" u="none" strike="noStrike">
                          <a:solidFill>
                            <a:schemeClr val="tx1"/>
                          </a:solidFill>
                          <a:effectLst/>
                          <a:latin typeface="Aptos Narrow" panose="020B0004020202020204" pitchFamily="34" charset="0"/>
                        </a:rPr>
                        <a:t>NMRShiftDB</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data/chemical</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chemeClr val="tx1"/>
                          </a:solidFill>
                          <a:effectLst/>
                          <a:latin typeface="Aptos Narrow" panose="020B0004020202020204" pitchFamily="34" charset="0"/>
                        </a:rPr>
                        <a:t>NMR database (web database) for organic structures and their nuclear magnetic resonance (nmr) spectra</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982938"/>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Open Science Framework</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data/generalist</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1168463"/>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29">
                            <a:extLst>
                              <a:ext uri="{A12FA001-AC4F-418D-AE19-62706E023703}">
                                <ahyp:hlinkClr xmlns:ahyp="http://schemas.microsoft.com/office/drawing/2018/hyperlinkcolor" val="tx"/>
                              </a:ext>
                            </a:extLst>
                          </a:hlinkClick>
                        </a:rPr>
                        <a:t>Panorama Public</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data/proteomics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3182586"/>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30">
                            <a:extLst>
                              <a:ext uri="{A12FA001-AC4F-418D-AE19-62706E023703}">
                                <ahyp:hlinkClr xmlns:ahyp="http://schemas.microsoft.com/office/drawing/2018/hyperlinkcolor" val="tx"/>
                              </a:ext>
                            </a:extLst>
                          </a:hlinkClick>
                        </a:rPr>
                        <a:t>PeptideAtlas</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data/proteomics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4421310"/>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31">
                            <a:extLst>
                              <a:ext uri="{A12FA001-AC4F-418D-AE19-62706E023703}">
                                <ahyp:hlinkClr xmlns:ahyp="http://schemas.microsoft.com/office/drawing/2018/hyperlinkcolor" val="tx"/>
                              </a:ext>
                            </a:extLst>
                          </a:hlinkClick>
                        </a:rPr>
                        <a:t>PRIDE</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data/proteomics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76260"/>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Synapse</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data/generalist</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9719191"/>
                  </a:ext>
                </a:extLst>
              </a:tr>
              <a:tr h="138799">
                <a:tc>
                  <a:txBody>
                    <a:bodyPr/>
                    <a:lstStyle/>
                    <a:p>
                      <a:pPr algn="l" fontAlgn="b">
                        <a:buNone/>
                      </a:pPr>
                      <a:r>
                        <a:rPr lang="en-US" sz="1100" b="0" i="0" u="none" strike="noStrike">
                          <a:solidFill>
                            <a:schemeClr val="tx1"/>
                          </a:solidFill>
                          <a:effectLst/>
                          <a:latin typeface="Aptos Narrow" panose="020B0004020202020204" pitchFamily="34" charset="0"/>
                          <a:hlinkClick r:id="rId32">
                            <a:extLst>
                              <a:ext uri="{A12FA001-AC4F-418D-AE19-62706E023703}">
                                <ahyp:hlinkClr xmlns:ahyp="http://schemas.microsoft.com/office/drawing/2018/hyperlinkcolor" val="tx"/>
                              </a:ext>
                            </a:extLst>
                          </a:hlinkClick>
                        </a:rPr>
                        <a:t>The Network Data Exchange (NDEx)</a:t>
                      </a:r>
                      <a:endParaRPr lang="en-US"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data/models</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125225"/>
                  </a:ext>
                </a:extLst>
              </a:tr>
              <a:tr h="138799">
                <a:tc>
                  <a:txBody>
                    <a:bodyPr/>
                    <a:lstStyle/>
                    <a:p>
                      <a:pPr algn="l" fontAlgn="b">
                        <a:buNone/>
                      </a:pPr>
                      <a:r>
                        <a:rPr lang="en-GB" sz="1100" b="0" i="0" u="none" strike="noStrike">
                          <a:solidFill>
                            <a:schemeClr val="tx1"/>
                          </a:solidFill>
                          <a:effectLst/>
                          <a:latin typeface="Aptos Narrow" panose="020B0004020202020204" pitchFamily="34" charset="0"/>
                          <a:hlinkClick r:id="rId33">
                            <a:extLst>
                              <a:ext uri="{A12FA001-AC4F-418D-AE19-62706E023703}">
                                <ahyp:hlinkClr xmlns:ahyp="http://schemas.microsoft.com/office/drawing/2018/hyperlinkcolor" val="tx"/>
                              </a:ext>
                            </a:extLst>
                          </a:hlinkClick>
                        </a:rPr>
                        <a:t>UniProtKB</a:t>
                      </a:r>
                      <a:endParaRPr lang="en-GB" sz="1100" b="0" i="0" u="none" strike="noStrike">
                        <a:solidFill>
                          <a:schemeClr val="tx1"/>
                        </a:solidFill>
                        <a:effectLst/>
                        <a:latin typeface="Aptos Narrow" panose="020B0004020202020204" pitchFamily="34" charset="0"/>
                      </a:endParaRP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data/protein sequence</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8033946"/>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Vivli</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data/generalist</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368952"/>
                  </a:ext>
                </a:extLst>
              </a:tr>
              <a:tr h="138799">
                <a:tc>
                  <a:txBody>
                    <a:bodyPr/>
                    <a:lstStyle/>
                    <a:p>
                      <a:pPr algn="l" fontAlgn="b">
                        <a:buNone/>
                      </a:pPr>
                      <a:r>
                        <a:rPr lang="en-GB" sz="1100" b="0" i="0" u="none" strike="noStrike">
                          <a:solidFill>
                            <a:schemeClr val="tx1"/>
                          </a:solidFill>
                          <a:effectLst/>
                          <a:latin typeface="Aptos Narrow" panose="020B0004020202020204" pitchFamily="34" charset="0"/>
                        </a:rPr>
                        <a:t>Yoda</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data/generalist</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9712613"/>
                  </a:ext>
                </a:extLst>
              </a:tr>
              <a:tr h="145739">
                <a:tc>
                  <a:txBody>
                    <a:bodyPr/>
                    <a:lstStyle/>
                    <a:p>
                      <a:pPr algn="l" fontAlgn="b">
                        <a:buNone/>
                      </a:pPr>
                      <a:r>
                        <a:rPr lang="en-GB" sz="1100" b="0" i="0" u="none" strike="noStrike">
                          <a:solidFill>
                            <a:schemeClr val="tx1"/>
                          </a:solidFill>
                          <a:effectLst/>
                          <a:latin typeface="Aptos Narrow" panose="020B0004020202020204" pitchFamily="34" charset="0"/>
                        </a:rPr>
                        <a:t>Zenodo</a:t>
                      </a:r>
                    </a:p>
                  </a:txBody>
                  <a:tcPr marL="6940" marR="6940" marT="69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chemeClr val="tx1"/>
                          </a:solidFill>
                          <a:effectLst/>
                          <a:latin typeface="Aptos Narrow" panose="020B0004020202020204" pitchFamily="34" charset="0"/>
                        </a:rPr>
                        <a:t>data/generalist</a:t>
                      </a:r>
                    </a:p>
                  </a:txBody>
                  <a:tcPr marL="6940" marR="6940" marT="69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dirty="0">
                          <a:solidFill>
                            <a:schemeClr val="tx1"/>
                          </a:solidFill>
                          <a:effectLst/>
                          <a:latin typeface="Aptos Narrow" panose="020B0004020202020204" pitchFamily="34" charset="0"/>
                        </a:rPr>
                        <a:t> </a:t>
                      </a:r>
                    </a:p>
                  </a:txBody>
                  <a:tcPr marL="6940" marR="6940" marT="694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6251305"/>
                  </a:ext>
                </a:extLst>
              </a:tr>
            </a:tbl>
          </a:graphicData>
        </a:graphic>
      </p:graphicFrame>
    </p:spTree>
    <p:extLst>
      <p:ext uri="{BB962C8B-B14F-4D97-AF65-F5344CB8AC3E}">
        <p14:creationId xmlns:p14="http://schemas.microsoft.com/office/powerpoint/2010/main" val="27692254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69BB9CC-8F38-4572-9940-700D797396B6}"/>
              </a:ext>
            </a:extLst>
          </p:cNvPr>
          <p:cNvSpPr>
            <a:spLocks noChangeArrowheads="1"/>
          </p:cNvSpPr>
          <p:nvPr/>
        </p:nvSpPr>
        <p:spPr bwMode="auto">
          <a:xfrm>
            <a:off x="395416" y="3760057"/>
            <a:ext cx="3211384" cy="109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u="none" strike="noStrike" cap="none" normalizeH="0" baseline="0">
              <a:ln>
                <a:noFill/>
              </a:ln>
              <a:solidFill>
                <a:schemeClr val="tx2">
                  <a:lumMod val="75000"/>
                </a:schemeClr>
              </a:solidFill>
              <a:effectLst/>
              <a:latin typeface="Calibri" panose="020F0502020204030204" pitchFamily="34" charset="0"/>
              <a:cs typeface="Calibri" panose="020F0502020204030204" pitchFamily="34" charset="0"/>
            </a:endParaRPr>
          </a:p>
        </p:txBody>
      </p:sp>
      <p:sp>
        <p:nvSpPr>
          <p:cNvPr id="7" name="PoljeZBesedilom 6">
            <a:extLst>
              <a:ext uri="{FF2B5EF4-FFF2-40B4-BE49-F238E27FC236}">
                <a16:creationId xmlns:a16="http://schemas.microsoft.com/office/drawing/2014/main" id="{65668CD8-8DE2-4813-9EC2-574C2532AD96}"/>
              </a:ext>
            </a:extLst>
          </p:cNvPr>
          <p:cNvSpPr txBox="1"/>
          <p:nvPr/>
        </p:nvSpPr>
        <p:spPr>
          <a:xfrm>
            <a:off x="395416" y="1637271"/>
            <a:ext cx="3861487" cy="923330"/>
          </a:xfrm>
          <a:prstGeom prst="rect">
            <a:avLst/>
          </a:prstGeom>
          <a:noFill/>
        </p:spPr>
        <p:txBody>
          <a:bodyPr wrap="square" rtlCol="0">
            <a:spAutoFit/>
          </a:bodyPr>
          <a:lstStyle/>
          <a:p>
            <a:r>
              <a:rPr lang="sl-SI" sz="1050" b="1">
                <a:solidFill>
                  <a:schemeClr val="tx2">
                    <a:lumMod val="75000"/>
                  </a:schemeClr>
                </a:solidFill>
              </a:rPr>
              <a:t>Centralna tehniška knjižnica Univerze v Ljubljani</a:t>
            </a:r>
            <a:endParaRPr lang="sl-SI" sz="1050">
              <a:solidFill>
                <a:schemeClr val="tx2">
                  <a:lumMod val="75000"/>
                </a:schemeClr>
              </a:solidFill>
            </a:endParaRPr>
          </a:p>
          <a:p>
            <a:r>
              <a:rPr lang="sl-SI" sz="1050" b="1" i="1">
                <a:solidFill>
                  <a:schemeClr val="tx2">
                    <a:lumMod val="75000"/>
                  </a:schemeClr>
                </a:solidFill>
              </a:rPr>
              <a:t>Central </a:t>
            </a:r>
            <a:r>
              <a:rPr lang="sl-SI" sz="1050" b="1" i="1" err="1">
                <a:solidFill>
                  <a:schemeClr val="tx2">
                    <a:lumMod val="75000"/>
                  </a:schemeClr>
                </a:solidFill>
              </a:rPr>
              <a:t>Technical</a:t>
            </a:r>
            <a:r>
              <a:rPr lang="sl-SI" sz="1050" b="1" i="1">
                <a:solidFill>
                  <a:schemeClr val="tx2">
                    <a:lumMod val="75000"/>
                  </a:schemeClr>
                </a:solidFill>
              </a:rPr>
              <a:t> </a:t>
            </a:r>
            <a:r>
              <a:rPr lang="sl-SI" sz="1050" b="1" i="1" err="1">
                <a:solidFill>
                  <a:schemeClr val="tx2">
                    <a:lumMod val="75000"/>
                  </a:schemeClr>
                </a:solidFill>
              </a:rPr>
              <a:t>Library</a:t>
            </a:r>
            <a:r>
              <a:rPr lang="sl-SI" sz="1050" b="1" i="1">
                <a:solidFill>
                  <a:schemeClr val="tx2">
                    <a:lumMod val="75000"/>
                  </a:schemeClr>
                </a:solidFill>
              </a:rPr>
              <a:t> at </a:t>
            </a:r>
            <a:r>
              <a:rPr lang="sl-SI" sz="1050" b="1" i="1" err="1">
                <a:solidFill>
                  <a:schemeClr val="tx2">
                    <a:lumMod val="75000"/>
                  </a:schemeClr>
                </a:solidFill>
              </a:rPr>
              <a:t>the</a:t>
            </a:r>
            <a:r>
              <a:rPr lang="sl-SI" sz="1050" b="1" i="1">
                <a:solidFill>
                  <a:schemeClr val="tx2">
                    <a:lumMod val="75000"/>
                  </a:schemeClr>
                </a:solidFill>
              </a:rPr>
              <a:t> </a:t>
            </a:r>
            <a:r>
              <a:rPr lang="sl-SI" sz="1050" b="1" i="1" err="1">
                <a:solidFill>
                  <a:schemeClr val="tx2">
                    <a:lumMod val="75000"/>
                  </a:schemeClr>
                </a:solidFill>
              </a:rPr>
              <a:t>University</a:t>
            </a:r>
            <a:r>
              <a:rPr lang="sl-SI" sz="1050" b="1" i="1">
                <a:solidFill>
                  <a:schemeClr val="tx2">
                    <a:lumMod val="75000"/>
                  </a:schemeClr>
                </a:solidFill>
              </a:rPr>
              <a:t> </a:t>
            </a:r>
            <a:r>
              <a:rPr lang="sl-SI" sz="1050" b="1" i="1" err="1">
                <a:solidFill>
                  <a:schemeClr val="tx2">
                    <a:lumMod val="75000"/>
                  </a:schemeClr>
                </a:solidFill>
              </a:rPr>
              <a:t>of</a:t>
            </a:r>
            <a:r>
              <a:rPr lang="sl-SI" sz="1050" b="1" i="1">
                <a:solidFill>
                  <a:schemeClr val="tx2">
                    <a:lumMod val="75000"/>
                  </a:schemeClr>
                </a:solidFill>
              </a:rPr>
              <a:t> Ljubljana</a:t>
            </a:r>
            <a:endParaRPr lang="sl-SI" sz="1050">
              <a:solidFill>
                <a:schemeClr val="tx2">
                  <a:lumMod val="75000"/>
                </a:schemeClr>
              </a:solidFill>
            </a:endParaRPr>
          </a:p>
          <a:p>
            <a:r>
              <a:rPr lang="sl-SI" sz="1050">
                <a:solidFill>
                  <a:schemeClr val="tx2">
                    <a:lumMod val="75000"/>
                  </a:schemeClr>
                </a:solidFill>
              </a:rPr>
              <a:t>Trg republike 3, SI-1000 Ljubljana</a:t>
            </a:r>
          </a:p>
          <a:p>
            <a:r>
              <a:rPr lang="sl-SI" sz="1050">
                <a:solidFill>
                  <a:schemeClr val="tx2">
                    <a:lumMod val="75000"/>
                  </a:schemeClr>
                </a:solidFill>
              </a:rPr>
              <a:t>Slovenija / </a:t>
            </a:r>
            <a:r>
              <a:rPr lang="sl-SI" sz="1050" i="1" err="1">
                <a:solidFill>
                  <a:schemeClr val="tx2">
                    <a:lumMod val="75000"/>
                  </a:schemeClr>
                </a:solidFill>
              </a:rPr>
              <a:t>Slovenia</a:t>
            </a:r>
            <a:endParaRPr lang="sl-SI" sz="1050">
              <a:solidFill>
                <a:schemeClr val="tx2">
                  <a:lumMod val="75000"/>
                </a:schemeClr>
              </a:solidFill>
            </a:endParaRPr>
          </a:p>
          <a:p>
            <a:endParaRPr lang="sl-SI" sz="1200"/>
          </a:p>
        </p:txBody>
      </p:sp>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562" y="5247140"/>
            <a:ext cx="10009549" cy="1096854"/>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Tree>
    <p:extLst>
      <p:ext uri="{BB962C8B-B14F-4D97-AF65-F5344CB8AC3E}">
        <p14:creationId xmlns:p14="http://schemas.microsoft.com/office/powerpoint/2010/main" val="2903402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B4C4E35-27E9-0498-5E62-6E5958C9DA1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FD197C2-EEEB-CB29-4FC4-F3C48942FD9F}"/>
              </a:ext>
            </a:extLst>
          </p:cNvPr>
          <p:cNvSpPr txBox="1">
            <a:spLocks noGrp="1"/>
          </p:cNvSpPr>
          <p:nvPr>
            <p:ph type="title"/>
          </p:nvPr>
        </p:nvSpPr>
        <p:spPr>
          <a:xfrm>
            <a:off x="838203" y="1150169"/>
            <a:ext cx="10515600" cy="817418"/>
          </a:xfrm>
        </p:spPr>
        <p:txBody>
          <a:bodyPr>
            <a:normAutofit/>
          </a:bodyPr>
          <a:lstStyle/>
          <a:p>
            <a:r>
              <a:rPr lang="sl-SI" sz="4000" b="1">
                <a:solidFill>
                  <a:srgbClr val="ED7D31"/>
                </a:solidFill>
                <a:latin typeface="Calibri"/>
              </a:rPr>
              <a:t>Življenjski krog podatkov – kratka ponovitev</a:t>
            </a:r>
            <a:endParaRPr lang="sl-SI" sz="4000" b="1">
              <a:solidFill>
                <a:srgbClr val="ED7D31"/>
              </a:solidFill>
              <a:latin typeface="Calibri"/>
              <a:ea typeface="Calibri"/>
              <a:cs typeface="Calibri"/>
            </a:endParaRPr>
          </a:p>
        </p:txBody>
      </p:sp>
      <p:sp>
        <p:nvSpPr>
          <p:cNvPr id="3" name="Označba mesta vsebine 2">
            <a:extLst>
              <a:ext uri="{FF2B5EF4-FFF2-40B4-BE49-F238E27FC236}">
                <a16:creationId xmlns:a16="http://schemas.microsoft.com/office/drawing/2014/main" id="{DAC74C99-3D9A-F5D6-CEC1-1858B703D0AE}"/>
              </a:ext>
            </a:extLst>
          </p:cNvPr>
          <p:cNvSpPr txBox="1">
            <a:spLocks noGrp="1"/>
          </p:cNvSpPr>
          <p:nvPr>
            <p:ph idx="1"/>
          </p:nvPr>
        </p:nvSpPr>
        <p:spPr>
          <a:xfrm>
            <a:off x="838203" y="1987487"/>
            <a:ext cx="10515600" cy="431863"/>
          </a:xfrm>
        </p:spPr>
        <p:txBody>
          <a:bodyPr/>
          <a:lstStyle/>
          <a:p>
            <a:pPr marL="0" indent="0">
              <a:buNone/>
            </a:pPr>
            <a:r>
              <a:rPr lang="en-GB" sz="1800" b="1" err="1">
                <a:solidFill>
                  <a:schemeClr val="accent1"/>
                </a:solidFill>
              </a:rPr>
              <a:t>Priročnik</a:t>
            </a:r>
            <a:r>
              <a:rPr lang="en-GB" sz="1800" b="1">
                <a:solidFill>
                  <a:schemeClr val="accent1"/>
                </a:solidFill>
              </a:rPr>
              <a:t> o </a:t>
            </a:r>
            <a:r>
              <a:rPr lang="en-GB" sz="1800" b="1" err="1">
                <a:solidFill>
                  <a:schemeClr val="accent1"/>
                </a:solidFill>
              </a:rPr>
              <a:t>načrtovanju</a:t>
            </a:r>
            <a:r>
              <a:rPr lang="en-GB" sz="1800" b="1">
                <a:solidFill>
                  <a:schemeClr val="accent1"/>
                </a:solidFill>
              </a:rPr>
              <a:t> </a:t>
            </a:r>
            <a:r>
              <a:rPr lang="en-GB" sz="1800" b="1" err="1">
                <a:solidFill>
                  <a:schemeClr val="accent1"/>
                </a:solidFill>
              </a:rPr>
              <a:t>ravnanja</a:t>
            </a:r>
            <a:r>
              <a:rPr lang="en-GB" sz="1800" b="1">
                <a:solidFill>
                  <a:schemeClr val="accent1"/>
                </a:solidFill>
              </a:rPr>
              <a:t> z </a:t>
            </a:r>
            <a:r>
              <a:rPr lang="en-GB" sz="1800" b="1" err="1">
                <a:solidFill>
                  <a:schemeClr val="accent1"/>
                </a:solidFill>
              </a:rPr>
              <a:t>raziskovalnimi</a:t>
            </a:r>
            <a:r>
              <a:rPr lang="en-GB" sz="1800" b="1">
                <a:solidFill>
                  <a:schemeClr val="accent1"/>
                </a:solidFill>
              </a:rPr>
              <a:t> </a:t>
            </a:r>
            <a:r>
              <a:rPr lang="en-GB" sz="1800" b="1" err="1">
                <a:solidFill>
                  <a:schemeClr val="accent1"/>
                </a:solidFill>
              </a:rPr>
              <a:t>podatki</a:t>
            </a:r>
            <a:r>
              <a:rPr lang="sl-SI" sz="1800" b="1">
                <a:solidFill>
                  <a:schemeClr val="accent1"/>
                </a:solidFill>
              </a:rPr>
              <a:t> </a:t>
            </a:r>
            <a:r>
              <a:rPr lang="sl-SI" sz="1800">
                <a:solidFill>
                  <a:srgbClr val="ED7D31"/>
                </a:solidFill>
                <a:ea typeface="+mn-ea"/>
                <a:cs typeface="+mn-cs"/>
                <a:hlinkClick r:id="rId4">
                  <a:extLst>
                    <a:ext uri="{A12FA001-AC4F-418D-AE19-62706E023703}">
                      <ahyp:hlinkClr xmlns:ahyp="http://schemas.microsoft.com/office/drawing/2018/hyperlinkcolor" val="tx"/>
                    </a:ext>
                  </a:extLst>
                </a:hlinkClick>
              </a:rPr>
              <a:t>https://nrrp.odprtaznanost.si/</a:t>
            </a:r>
            <a:endParaRPr lang="sl-SI" sz="1800">
              <a:solidFill>
                <a:srgbClr val="ED7D31"/>
              </a:solidFill>
              <a:ea typeface="+mn-ea"/>
              <a:cs typeface="+mn-cs"/>
            </a:endParaRPr>
          </a:p>
          <a:p>
            <a:pPr marL="0" lvl="0" indent="0">
              <a:buNone/>
            </a:pPr>
            <a:endParaRPr lang="sl-SI" sz="1600"/>
          </a:p>
        </p:txBody>
      </p:sp>
      <p:pic>
        <p:nvPicPr>
          <p:cNvPr id="5" name="Picture 4">
            <a:extLst>
              <a:ext uri="{FF2B5EF4-FFF2-40B4-BE49-F238E27FC236}">
                <a16:creationId xmlns:a16="http://schemas.microsoft.com/office/drawing/2014/main" id="{D33EB12F-0775-1433-56C8-60DBD42E8DDC}"/>
              </a:ext>
            </a:extLst>
          </p:cNvPr>
          <p:cNvPicPr>
            <a:picLocks noChangeAspect="1"/>
          </p:cNvPicPr>
          <p:nvPr/>
        </p:nvPicPr>
        <p:blipFill>
          <a:blip r:embed="rId5"/>
          <a:stretch>
            <a:fillRect/>
          </a:stretch>
        </p:blipFill>
        <p:spPr>
          <a:xfrm>
            <a:off x="6096000" y="2486025"/>
            <a:ext cx="4307389" cy="4307389"/>
          </a:xfrm>
          <a:prstGeom prst="rect">
            <a:avLst/>
          </a:prstGeom>
        </p:spPr>
      </p:pic>
      <p:sp>
        <p:nvSpPr>
          <p:cNvPr id="4" name="Označba mesta vsebine 2">
            <a:extLst>
              <a:ext uri="{FF2B5EF4-FFF2-40B4-BE49-F238E27FC236}">
                <a16:creationId xmlns:a16="http://schemas.microsoft.com/office/drawing/2014/main" id="{3E1730D2-91D0-B940-FB91-0053922BA96C}"/>
              </a:ext>
            </a:extLst>
          </p:cNvPr>
          <p:cNvSpPr txBox="1">
            <a:spLocks/>
          </p:cNvSpPr>
          <p:nvPr/>
        </p:nvSpPr>
        <p:spPr>
          <a:xfrm>
            <a:off x="838203" y="2462214"/>
            <a:ext cx="5257797" cy="4081461"/>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600" b="1" dirty="0"/>
              <a:t>Objava podatkov</a:t>
            </a:r>
          </a:p>
          <a:p>
            <a:pPr marL="0" indent="0">
              <a:buNone/>
            </a:pPr>
            <a:r>
              <a:rPr lang="sl-SI" sz="1600" dirty="0"/>
              <a:t>Pomeni </a:t>
            </a:r>
            <a:r>
              <a:rPr lang="sl-SI" sz="1600" u="sng" dirty="0"/>
              <a:t>izbor </a:t>
            </a:r>
            <a:r>
              <a:rPr lang="sl-SI" sz="1600" u="sng" dirty="0" err="1"/>
              <a:t>repozitorija</a:t>
            </a:r>
            <a:r>
              <a:rPr lang="sl-SI" sz="1600" u="sng" dirty="0"/>
              <a:t> </a:t>
            </a:r>
            <a:r>
              <a:rPr lang="sl-SI" sz="1600" dirty="0"/>
              <a:t>ali druge storitve za </a:t>
            </a:r>
            <a:r>
              <a:rPr lang="sl-SI" sz="1600" u="sng" dirty="0"/>
              <a:t>arhiviranje</a:t>
            </a:r>
            <a:r>
              <a:rPr lang="sl-SI" sz="1600" dirty="0"/>
              <a:t> in </a:t>
            </a:r>
            <a:r>
              <a:rPr lang="sl-SI" sz="1600" u="sng" dirty="0"/>
              <a:t>objavo</a:t>
            </a:r>
            <a:r>
              <a:rPr lang="sl-SI" sz="1600" dirty="0"/>
              <a:t> podatkov, pri čemer je pomembno, da rešitev zagotavlja trajno dostopnost in uporabljivost podatkov ter ustrezno citiranje. Kadar podatki iz upravičenih razlogov ne morejo biti dostopni, morajo biti dostopni vsaj </a:t>
            </a:r>
            <a:r>
              <a:rPr lang="sl-SI" sz="1600" u="sng" dirty="0"/>
              <a:t>metapodatki</a:t>
            </a:r>
            <a:r>
              <a:rPr lang="sl-SI" sz="1600" dirty="0"/>
              <a:t> in opisan postopek, kako lahko pridemo do zaščitenih podatkov.</a:t>
            </a:r>
          </a:p>
          <a:p>
            <a:pPr marL="0" indent="0">
              <a:buNone/>
            </a:pPr>
            <a:endParaRPr lang="sl-SI" sz="200" dirty="0"/>
          </a:p>
          <a:p>
            <a:pPr marL="0" indent="0">
              <a:buNone/>
            </a:pPr>
            <a:r>
              <a:rPr lang="en-GB" sz="1600" dirty="0" err="1">
                <a:hlinkClick r:id="rId6"/>
              </a:rPr>
              <a:t>Nezaupanja</a:t>
            </a:r>
            <a:r>
              <a:rPr lang="en-GB" sz="1600" dirty="0">
                <a:hlinkClick r:id="rId6"/>
              </a:rPr>
              <a:t> </a:t>
            </a:r>
            <a:r>
              <a:rPr lang="en-GB" sz="1600" dirty="0" err="1">
                <a:hlinkClick r:id="rId6"/>
              </a:rPr>
              <a:t>vredne</a:t>
            </a:r>
            <a:r>
              <a:rPr lang="en-GB" sz="1600" dirty="0">
                <a:hlinkClick r:id="rId6"/>
              </a:rPr>
              <a:t> </a:t>
            </a:r>
            <a:r>
              <a:rPr lang="en-GB" sz="1600" dirty="0" err="1">
                <a:hlinkClick r:id="rId6"/>
              </a:rPr>
              <a:t>založniške</a:t>
            </a:r>
            <a:r>
              <a:rPr lang="en-GB" sz="1600" dirty="0">
                <a:hlinkClick r:id="rId6"/>
              </a:rPr>
              <a:t> </a:t>
            </a:r>
            <a:r>
              <a:rPr lang="en-GB" sz="1600" dirty="0" err="1">
                <a:hlinkClick r:id="rId6"/>
              </a:rPr>
              <a:t>prakse</a:t>
            </a:r>
            <a:r>
              <a:rPr lang="en-GB" sz="1600" dirty="0">
                <a:hlinkClick r:id="rId6"/>
              </a:rPr>
              <a:t> - </a:t>
            </a:r>
            <a:r>
              <a:rPr lang="en-GB" sz="1600" dirty="0" err="1">
                <a:hlinkClick r:id="rId6"/>
              </a:rPr>
              <a:t>Odprta</a:t>
            </a:r>
            <a:r>
              <a:rPr lang="en-GB" sz="1600" dirty="0">
                <a:hlinkClick r:id="rId6"/>
              </a:rPr>
              <a:t> </a:t>
            </a:r>
            <a:r>
              <a:rPr lang="en-GB" sz="1600" dirty="0" err="1">
                <a:hlinkClick r:id="rId6"/>
              </a:rPr>
              <a:t>knjižnica</a:t>
            </a:r>
            <a:endParaRPr lang="sl-SI" sz="1600" dirty="0"/>
          </a:p>
          <a:p>
            <a:pPr marL="0" indent="0">
              <a:buNone/>
            </a:pPr>
            <a:r>
              <a:rPr lang="en-US" sz="1600" dirty="0" err="1"/>
              <a:t>Seznam</a:t>
            </a:r>
            <a:r>
              <a:rPr lang="en-US" sz="1600" dirty="0"/>
              <a:t> </a:t>
            </a:r>
            <a:r>
              <a:rPr lang="en-US" sz="1600" dirty="0" err="1"/>
              <a:t>spornih</a:t>
            </a:r>
            <a:r>
              <a:rPr lang="en-US" sz="1600" dirty="0"/>
              <a:t> </a:t>
            </a:r>
            <a:r>
              <a:rPr lang="en-US" sz="1600" dirty="0" err="1"/>
              <a:t>revij</a:t>
            </a:r>
            <a:r>
              <a:rPr lang="en-US" sz="1600" dirty="0"/>
              <a:t>, Beall's List</a:t>
            </a:r>
            <a:endParaRPr lang="sl-SI" sz="1600" dirty="0"/>
          </a:p>
          <a:p>
            <a:r>
              <a:rPr lang="en-US" sz="1600" dirty="0">
                <a:hlinkClick r:id="rId7"/>
              </a:rPr>
              <a:t>Beall's List – of Potential Predatory Journals and Publishers</a:t>
            </a:r>
            <a:endParaRPr lang="sl-SI" sz="1600" dirty="0"/>
          </a:p>
          <a:p>
            <a:pPr marL="0" indent="0">
              <a:buNone/>
            </a:pPr>
            <a:r>
              <a:rPr lang="sl-SI" sz="1600" dirty="0"/>
              <a:t>Zaupanja vredne revije</a:t>
            </a:r>
          </a:p>
          <a:p>
            <a:r>
              <a:rPr lang="en-US" sz="1600" dirty="0">
                <a:hlinkClick r:id="rId8"/>
              </a:rPr>
              <a:t>Identify trusted publishers for your research • Think. Check. Submit.</a:t>
            </a:r>
            <a:endParaRPr lang="sl-SI" sz="1600" dirty="0"/>
          </a:p>
        </p:txBody>
      </p:sp>
    </p:spTree>
    <p:extLst>
      <p:ext uri="{BB962C8B-B14F-4D97-AF65-F5344CB8AC3E}">
        <p14:creationId xmlns:p14="http://schemas.microsoft.com/office/powerpoint/2010/main" val="162480464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CC9E5BD3FAF745800DCBFE8B3DA660" ma:contentTypeVersion="12" ma:contentTypeDescription="Create a new document." ma:contentTypeScope="" ma:versionID="7eca590b52ffe6cda75edaae157f3eb6">
  <xsd:schema xmlns:xsd="http://www.w3.org/2001/XMLSchema" xmlns:xs="http://www.w3.org/2001/XMLSchema" xmlns:p="http://schemas.microsoft.com/office/2006/metadata/properties" xmlns:ns2="284f9bdb-6e16-4757-a30f-c6549837205c" xmlns:ns3="747dbbdf-85b2-475b-a5b4-19868ea38281" targetNamespace="http://schemas.microsoft.com/office/2006/metadata/properties" ma:root="true" ma:fieldsID="1535e44c951fef1c227cb6bc86bc7419" ns2:_="" ns3:_="">
    <xsd:import namespace="284f9bdb-6e16-4757-a30f-c6549837205c"/>
    <xsd:import namespace="747dbbdf-85b2-475b-a5b4-19868ea3828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f9bdb-6e16-4757-a30f-c65498372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7e2cf17-7f29-4740-8491-73e39ed11f1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7dbbdf-85b2-475b-a5b4-19868ea3828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84f9bdb-6e16-4757-a30f-c65498372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57A8E8-0ECD-4AEF-8787-3A90EDED76B2}">
  <ds:schemaRefs>
    <ds:schemaRef ds:uri="http://schemas.microsoft.com/sharepoint/v3/contenttype/forms"/>
  </ds:schemaRefs>
</ds:datastoreItem>
</file>

<file path=customXml/itemProps2.xml><?xml version="1.0" encoding="utf-8"?>
<ds:datastoreItem xmlns:ds="http://schemas.openxmlformats.org/officeDocument/2006/customXml" ds:itemID="{338AE5B9-8F87-46AE-AE0F-049667BBFAB1}">
  <ds:schemaRefs>
    <ds:schemaRef ds:uri="284f9bdb-6e16-4757-a30f-c6549837205c"/>
    <ds:schemaRef ds:uri="747dbbdf-85b2-475b-a5b4-19868ea382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5EBEBC-B683-4A85-BF04-0CD1C675C24F}">
  <ds:schemaRefs>
    <ds:schemaRef ds:uri="http://www.w3.org/XML/1998/namespace"/>
    <ds:schemaRef ds:uri="http://schemas.microsoft.com/office/2006/documentManagement/types"/>
    <ds:schemaRef ds:uri="http://purl.org/dc/elements/1.1/"/>
    <ds:schemaRef ds:uri="http://purl.org/dc/terms/"/>
    <ds:schemaRef ds:uri="284f9bdb-6e16-4757-a30f-c6549837205c"/>
    <ds:schemaRef ds:uri="747dbbdf-85b2-475b-a5b4-19868ea38281"/>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88</TotalTime>
  <Words>4846</Words>
  <Application>Microsoft Office PowerPoint</Application>
  <PresentationFormat>Widescreen</PresentationFormat>
  <Paragraphs>745</Paragraphs>
  <Slides>89</Slides>
  <Notes>19</Notes>
  <HiddenSlides>0</HiddenSlides>
  <MMClips>1</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Officeova tema</vt:lpstr>
      <vt:lpstr>PowerPoint Presentation</vt:lpstr>
      <vt:lpstr>NRRP predloge</vt:lpstr>
      <vt:lpstr>Predstavitev delavnice</vt:lpstr>
      <vt:lpstr>Predstavitev delavnice</vt:lpstr>
      <vt:lpstr>Življenjski krog podatkov – kratka ponovitev</vt:lpstr>
      <vt:lpstr>Življenjski krog podatkov – kratka ponovitev</vt:lpstr>
      <vt:lpstr>Življenjski krog podatkov – kratka ponovitev</vt:lpstr>
      <vt:lpstr>Življenjski krog podatkov – kratka ponovitev</vt:lpstr>
      <vt:lpstr>Življenjski krog podatkov – kratka ponovitev</vt:lpstr>
      <vt:lpstr>PowerPoint Presentation</vt:lpstr>
      <vt:lpstr>Standardi, ontologije, datotečni formati, …</vt:lpstr>
      <vt:lpstr>Standardi, ontologije, datotečni formati, …</vt:lpstr>
      <vt:lpstr>PowerPoint Presentation</vt:lpstr>
      <vt:lpstr>PowerPoint Presentation</vt:lpstr>
      <vt:lpstr>PowerPoint Presentation</vt:lpstr>
      <vt:lpstr>Standardi, ontologije, datotečni formati, …</vt:lpstr>
      <vt:lpstr>Standardi, ontologije, datotečni formati, …</vt:lpstr>
      <vt:lpstr>Standardi, ontologije, datotečni formati, …</vt:lpstr>
      <vt:lpstr>Standardi, ontologije, datotečni formati, …</vt:lpstr>
      <vt:lpstr>Standardi, ontologije, datotečni formati, …</vt:lpstr>
      <vt:lpstr>Standardi, ontologije, datotečni formati, …</vt:lpstr>
      <vt:lpstr>Primer priprave NRRP na področju sistemske biologije</vt:lpstr>
      <vt:lpstr>Tipi podatkov v sistemski biologiji</vt:lpstr>
      <vt:lpstr>Transkriptomika</vt:lpstr>
      <vt:lpstr>Genomika</vt:lpstr>
      <vt:lpstr>Metabolomika</vt:lpstr>
      <vt:lpstr>Fenomika</vt:lpstr>
      <vt:lpstr>Fenomika</vt:lpstr>
      <vt:lpstr>Omrežja znanj</vt:lpstr>
      <vt:lpstr>Sistemi za upravljanje podatkov v sistemski biologiji</vt:lpstr>
      <vt:lpstr>Sistemi za upravljanje podatkov v sistemski biologiji</vt:lpstr>
      <vt:lpstr>Tipi metapodatkov v sistemski biologiji</vt:lpstr>
      <vt:lpstr>Tipi metapodatkov v sistemski biologiji</vt:lpstr>
      <vt:lpstr>Tipi metapodatkov v sistemski biologiji</vt:lpstr>
      <vt:lpstr>Opis projekta</vt:lpstr>
      <vt:lpstr>Opis projekta – delovni sklopi</vt:lpstr>
      <vt:lpstr>Opis projekta</vt:lpstr>
      <vt:lpstr>Opis ravnanja z raziskovalnimi podatki ob prijavi</vt:lpstr>
      <vt:lpstr>Opis ravnanja z raziskovalnimi podatki ob prijavi</vt:lpstr>
      <vt:lpstr>1. Ponovna uporaba obstoječih podatkov</vt:lpstr>
      <vt:lpstr>2. Ustvarjanje podatkov – Experimentalni načrt</vt:lpstr>
      <vt:lpstr>PowerPoint Presentation</vt:lpstr>
      <vt:lpstr>2. Ustvarjanje podatkov - fenomika</vt:lpstr>
      <vt:lpstr>3. Organiziranje in dokumentiranje podatkov</vt:lpstr>
      <vt:lpstr>3. Organiziranje in dokumentiranje podatkov</vt:lpstr>
      <vt:lpstr>3. Organiziranje in dokumentiranje podatkov</vt:lpstr>
      <vt:lpstr>3. Organiziranje in dokumentiranje podatkov transkriptomike</vt:lpstr>
      <vt:lpstr>3. Organiziranje in dokumentiranje podatkov metabolomike</vt:lpstr>
      <vt:lpstr>3. Organiziranje in dokumentiranje podatkov</vt:lpstr>
      <vt:lpstr>4. Obdelava podatkov transkriptomike</vt:lpstr>
      <vt:lpstr>4. Obdelava podatkov transkriptomike</vt:lpstr>
      <vt:lpstr>4. Obdelava podatkov metabolomike</vt:lpstr>
      <vt:lpstr>4. Obdelava podatkov fenomike</vt:lpstr>
      <vt:lpstr>Zagotovitev podatkov na način FAIR  </vt:lpstr>
      <vt:lpstr>5. Ohranjanje in 6. Zaščita podatkov</vt:lpstr>
      <vt:lpstr>7. Objava podatkov</vt:lpstr>
      <vt:lpstr>7. Objava podatkov</vt:lpstr>
      <vt:lpstr>7. Objava podatkov</vt:lpstr>
      <vt:lpstr>+ Objava znanstvenega članka</vt:lpstr>
      <vt:lpstr>+ Objava znanstvenega članka</vt:lpstr>
      <vt:lpstr>ARIS NRRP</vt:lpstr>
      <vt:lpstr>Splošne informacije</vt:lpstr>
      <vt:lpstr>Splošne informacije</vt:lpstr>
      <vt:lpstr>Povzetek in opis raziskovalnih podatkov</vt:lpstr>
      <vt:lpstr>Povzetek in opis raziskovalnih podatkov</vt:lpstr>
      <vt:lpstr>Povzetek in opis raziskovalnih podatkov</vt:lpstr>
      <vt:lpstr>Shranjevanje in varnostno kopiranje podatkov</vt:lpstr>
      <vt:lpstr>Shranjevanje in varnostno kopiranje podatkov</vt:lpstr>
      <vt:lpstr>Shranjevanje in varnostno kopiranje podatkov</vt:lpstr>
      <vt:lpstr>Zagotovitev podatkov na način FAIR</vt:lpstr>
      <vt:lpstr>Zagotovitev podatkov na način FAIR</vt:lpstr>
      <vt:lpstr>Zagotovitev podatkov na način FAIR</vt:lpstr>
      <vt:lpstr>Zagotovitev podatkov na način FAIR</vt:lpstr>
      <vt:lpstr>Zagotovitev podatkov na način FAIR</vt:lpstr>
      <vt:lpstr>Zagotovitev podatkov na način FAIR</vt:lpstr>
      <vt:lpstr>Zagotovitev podatkov na način FAIR</vt:lpstr>
      <vt:lpstr>Etični in pravni vidiki</vt:lpstr>
      <vt:lpstr>Etični in pravni vidiki</vt:lpstr>
      <vt:lpstr>Drugi raziskovalni rezultati</vt:lpstr>
      <vt:lpstr>Finančna sredstva</vt:lpstr>
      <vt:lpstr>Predstavitev delavnice</vt:lpstr>
      <vt:lpstr>Uporabni linki</vt:lpstr>
      <vt:lpstr>Uporabni linki</vt:lpstr>
      <vt:lpstr>Uporabni linki</vt:lpstr>
      <vt:lpstr>Uporabni tekst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Duško Odić</cp:lastModifiedBy>
  <cp:revision>14</cp:revision>
  <dcterms:created xsi:type="dcterms:W3CDTF">2023-09-11T08:00:44Z</dcterms:created>
  <dcterms:modified xsi:type="dcterms:W3CDTF">2026-04-16T07:13:05Z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0x010100A7CC9E5BD3FAF745800DCBFE8B3DA660</vt:lpwstr>
  </property>
  <property fmtid="{D5CDD505-2E9C-101B-9397-08002B2CF9AE}" pid="3" name="MediaServiceImageTags">
    <vt:lpwstr/>
  </property>
</Properties>
</file>