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8" r:id="rId2"/>
    <p:sldId id="257" r:id="rId3"/>
    <p:sldId id="263" r:id="rId4"/>
    <p:sldId id="264" r:id="rId5"/>
    <p:sldId id="265" r:id="rId6"/>
    <p:sldId id="262" r:id="rId7"/>
    <p:sldId id="266" r:id="rId8"/>
    <p:sldId id="267" r:id="rId9"/>
    <p:sldId id="258" r:id="rId1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E2FAC-389F-4502-8F30-523C6051C1E3}" type="datetimeFigureOut">
              <a:rPr lang="sl-SI" smtClean="0"/>
              <a:t>19. 03. 2026</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ED16F-9E35-4001-95EC-67BBE80C7E36}" type="slidenum">
              <a:rPr lang="sl-SI" smtClean="0"/>
              <a:t>‹#›</a:t>
            </a:fld>
            <a:endParaRPr lang="sl-SI"/>
          </a:p>
        </p:txBody>
      </p:sp>
    </p:spTree>
    <p:extLst>
      <p:ext uri="{BB962C8B-B14F-4D97-AF65-F5344CB8AC3E}">
        <p14:creationId xmlns:p14="http://schemas.microsoft.com/office/powerpoint/2010/main" val="1625439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dd212baa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2dd212baa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sl-SI"/>
              <a:t>Kliknite, če želite urediti slog naslova matrice</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sl-SI"/>
              <a:t>Kliknite, če želite urediti slog podnaslova matrice</a:t>
            </a:r>
          </a:p>
        </p:txBody>
      </p:sp>
      <p:sp>
        <p:nvSpPr>
          <p:cNvPr id="4" name="Označba mesta datuma 3">
            <a:extLst>
              <a:ext uri="{FF2B5EF4-FFF2-40B4-BE49-F238E27FC236}">
                <a16:creationId xmlns:a16="http://schemas.microsoft.com/office/drawing/2014/main" id="{15CC7255-5AA2-4378-9CF9-ECFE96A6A1BE}"/>
              </a:ext>
            </a:extLst>
          </p:cNvPr>
          <p:cNvSpPr txBox="1">
            <a:spLocks noGrp="1"/>
          </p:cNvSpPr>
          <p:nvPr>
            <p:ph type="dt" sz="half" idx="7"/>
          </p:nvPr>
        </p:nvSpPr>
        <p:spPr/>
        <p:txBody>
          <a:bodyPr/>
          <a:lstStyle>
            <a:lvl1pPr>
              <a:defRPr/>
            </a:lvl1pPr>
          </a:lstStyle>
          <a:p>
            <a:pPr lvl="0"/>
            <a:fld id="{0E5E055D-6D05-40EA-9F93-B544AFDE4082}" type="datetime1">
              <a:rPr lang="sl-SI"/>
              <a:pPr lvl="0"/>
              <a:t>19. 03. 2026</a:t>
            </a:fld>
            <a:endParaRPr lang="sl-SI"/>
          </a:p>
        </p:txBody>
      </p:sp>
      <p:sp>
        <p:nvSpPr>
          <p:cNvPr id="5" name="Označba mesta noge 4">
            <a:extLst>
              <a:ext uri="{FF2B5EF4-FFF2-40B4-BE49-F238E27FC236}">
                <a16:creationId xmlns:a16="http://schemas.microsoft.com/office/drawing/2014/main" id="{FDCB3195-0FD7-4625-B013-8130A892C804}"/>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C114E7A-079C-40A3-A800-C5A99E3761A8}"/>
              </a:ext>
            </a:extLst>
          </p:cNvPr>
          <p:cNvSpPr txBox="1">
            <a:spLocks noGrp="1"/>
          </p:cNvSpPr>
          <p:nvPr>
            <p:ph type="sldNum" sz="quarter" idx="8"/>
          </p:nvPr>
        </p:nvSpPr>
        <p:spPr/>
        <p:txBody>
          <a:bodyPr/>
          <a:lstStyle>
            <a:lvl1pPr>
              <a:defRPr/>
            </a:lvl1pPr>
          </a:lstStyle>
          <a:p>
            <a:pPr lvl="0"/>
            <a:fld id="{1D0A02BD-3EF9-49DB-AD0A-68D8D5506561}" type="slidenum">
              <a:t>‹#›</a:t>
            </a:fld>
            <a:endParaRPr lang="sl-SI"/>
          </a:p>
        </p:txBody>
      </p:sp>
    </p:spTree>
    <p:extLst>
      <p:ext uri="{BB962C8B-B14F-4D97-AF65-F5344CB8AC3E}">
        <p14:creationId xmlns:p14="http://schemas.microsoft.com/office/powerpoint/2010/main" val="27883140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25EF94A-C79C-47DC-80C2-3B4C960842C1}"/>
              </a:ext>
            </a:extLst>
          </p:cNvPr>
          <p:cNvSpPr txBox="1">
            <a:spLocks noGrp="1"/>
          </p:cNvSpPr>
          <p:nvPr>
            <p:ph type="dt" sz="half" idx="7"/>
          </p:nvPr>
        </p:nvSpPr>
        <p:spPr/>
        <p:txBody>
          <a:bodyPr/>
          <a:lstStyle>
            <a:lvl1pPr>
              <a:defRPr/>
            </a:lvl1pPr>
          </a:lstStyle>
          <a:p>
            <a:pPr lvl="0"/>
            <a:fld id="{420D6EDD-130D-4ABB-BF5B-109C925EC4C7}" type="datetime1">
              <a:rPr lang="sl-SI"/>
              <a:pPr lvl="0"/>
              <a:t>19. 03. 2026</a:t>
            </a:fld>
            <a:endParaRPr lang="sl-SI"/>
          </a:p>
        </p:txBody>
      </p:sp>
      <p:sp>
        <p:nvSpPr>
          <p:cNvPr id="5" name="Označba mesta noge 4">
            <a:extLst>
              <a:ext uri="{FF2B5EF4-FFF2-40B4-BE49-F238E27FC236}">
                <a16:creationId xmlns:a16="http://schemas.microsoft.com/office/drawing/2014/main" id="{1F99A3A2-6A88-4E5C-B1EC-914E51EC29D3}"/>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6F524C7E-4E7A-4108-8731-99D5305A737D}"/>
              </a:ext>
            </a:extLst>
          </p:cNvPr>
          <p:cNvSpPr txBox="1">
            <a:spLocks noGrp="1"/>
          </p:cNvSpPr>
          <p:nvPr>
            <p:ph type="sldNum" sz="quarter" idx="8"/>
          </p:nvPr>
        </p:nvSpPr>
        <p:spPr/>
        <p:txBody>
          <a:bodyPr/>
          <a:lstStyle>
            <a:lvl1pPr>
              <a:defRPr/>
            </a:lvl1pPr>
          </a:lstStyle>
          <a:p>
            <a:pPr lvl="0"/>
            <a:fld id="{E5DE3B24-1BB6-40FE-9B30-FD564B795AA8}" type="slidenum">
              <a:t>‹#›</a:t>
            </a:fld>
            <a:endParaRPr lang="sl-SI"/>
          </a:p>
        </p:txBody>
      </p:sp>
    </p:spTree>
    <p:extLst>
      <p:ext uri="{BB962C8B-B14F-4D97-AF65-F5344CB8AC3E}">
        <p14:creationId xmlns:p14="http://schemas.microsoft.com/office/powerpoint/2010/main" val="286722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903" y="365129"/>
            <a:ext cx="2628899" cy="5811834"/>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5980DAA-A8A8-48DC-A67F-4AFFD90D5DE3}"/>
              </a:ext>
            </a:extLst>
          </p:cNvPr>
          <p:cNvSpPr txBox="1">
            <a:spLocks noGrp="1"/>
          </p:cNvSpPr>
          <p:nvPr>
            <p:ph type="dt" sz="half" idx="7"/>
          </p:nvPr>
        </p:nvSpPr>
        <p:spPr/>
        <p:txBody>
          <a:bodyPr/>
          <a:lstStyle>
            <a:lvl1pPr>
              <a:defRPr/>
            </a:lvl1pPr>
          </a:lstStyle>
          <a:p>
            <a:pPr lvl="0"/>
            <a:fld id="{C2DF6EE2-C634-4FFE-92C3-B41739EBCD38}" type="datetime1">
              <a:rPr lang="sl-SI"/>
              <a:pPr lvl="0"/>
              <a:t>19. 03. 2026</a:t>
            </a:fld>
            <a:endParaRPr lang="sl-SI"/>
          </a:p>
        </p:txBody>
      </p:sp>
      <p:sp>
        <p:nvSpPr>
          <p:cNvPr id="5" name="Označba mesta noge 4">
            <a:extLst>
              <a:ext uri="{FF2B5EF4-FFF2-40B4-BE49-F238E27FC236}">
                <a16:creationId xmlns:a16="http://schemas.microsoft.com/office/drawing/2014/main" id="{0D610F78-5FD8-4ECA-BE77-FBBC17FBDAAF}"/>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F651D5A-E25A-4951-92D2-D0DD027F2181}"/>
              </a:ext>
            </a:extLst>
          </p:cNvPr>
          <p:cNvSpPr txBox="1">
            <a:spLocks noGrp="1"/>
          </p:cNvSpPr>
          <p:nvPr>
            <p:ph type="sldNum" sz="quarter" idx="8"/>
          </p:nvPr>
        </p:nvSpPr>
        <p:spPr/>
        <p:txBody>
          <a:bodyPr/>
          <a:lstStyle>
            <a:lvl1pPr>
              <a:defRPr/>
            </a:lvl1pPr>
          </a:lstStyle>
          <a:p>
            <a:pPr lvl="0"/>
            <a:fld id="{C716E6A3-B88E-447E-A820-282CE1BD249A}" type="slidenum">
              <a:t>‹#›</a:t>
            </a:fld>
            <a:endParaRPr lang="sl-SI"/>
          </a:p>
        </p:txBody>
      </p:sp>
    </p:spTree>
    <p:extLst>
      <p:ext uri="{BB962C8B-B14F-4D97-AF65-F5344CB8AC3E}">
        <p14:creationId xmlns:p14="http://schemas.microsoft.com/office/powerpoint/2010/main" val="341732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A0850A0-FCA2-427A-B5AB-B7506D28CAFA}"/>
              </a:ext>
            </a:extLst>
          </p:cNvPr>
          <p:cNvSpPr txBox="1">
            <a:spLocks noGrp="1"/>
          </p:cNvSpPr>
          <p:nvPr>
            <p:ph type="dt" sz="half" idx="7"/>
          </p:nvPr>
        </p:nvSpPr>
        <p:spPr/>
        <p:txBody>
          <a:bodyPr/>
          <a:lstStyle>
            <a:lvl1pPr>
              <a:defRPr/>
            </a:lvl1pPr>
          </a:lstStyle>
          <a:p>
            <a:pPr lvl="0"/>
            <a:fld id="{CDBE3943-9763-4A72-AC18-9601F43E0680}" type="datetime1">
              <a:rPr lang="sl-SI"/>
              <a:pPr lvl="0"/>
              <a:t>19. 03. 2026</a:t>
            </a:fld>
            <a:endParaRPr lang="sl-SI"/>
          </a:p>
        </p:txBody>
      </p:sp>
      <p:sp>
        <p:nvSpPr>
          <p:cNvPr id="5" name="Označba mesta noge 4">
            <a:extLst>
              <a:ext uri="{FF2B5EF4-FFF2-40B4-BE49-F238E27FC236}">
                <a16:creationId xmlns:a16="http://schemas.microsoft.com/office/drawing/2014/main" id="{A19168F2-D441-4A66-A59A-000A363A653D}"/>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9D45D5C8-6F9D-47CA-AF36-9AF3DA75D40D}"/>
              </a:ext>
            </a:extLst>
          </p:cNvPr>
          <p:cNvSpPr txBox="1">
            <a:spLocks noGrp="1"/>
          </p:cNvSpPr>
          <p:nvPr>
            <p:ph type="sldNum" sz="quarter" idx="8"/>
          </p:nvPr>
        </p:nvSpPr>
        <p:spPr/>
        <p:txBody>
          <a:bodyPr/>
          <a:lstStyle>
            <a:lvl1pPr>
              <a:defRPr/>
            </a:lvl1pPr>
          </a:lstStyle>
          <a:p>
            <a:pPr lvl="0"/>
            <a:fld id="{8A0EFE42-92AD-42D5-BE90-88AC7DBFDD23}" type="slidenum">
              <a:t>‹#›</a:t>
            </a:fld>
            <a:endParaRPr lang="sl-SI"/>
          </a:p>
        </p:txBody>
      </p:sp>
    </p:spTree>
    <p:extLst>
      <p:ext uri="{BB962C8B-B14F-4D97-AF65-F5344CB8AC3E}">
        <p14:creationId xmlns:p14="http://schemas.microsoft.com/office/powerpoint/2010/main" val="10178887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6037A99F-7EBA-4022-B4A8-AA7B721DE2CD}"/>
              </a:ext>
            </a:extLst>
          </p:cNvPr>
          <p:cNvSpPr txBox="1">
            <a:spLocks noGrp="1"/>
          </p:cNvSpPr>
          <p:nvPr>
            <p:ph type="dt" sz="half" idx="7"/>
          </p:nvPr>
        </p:nvSpPr>
        <p:spPr/>
        <p:txBody>
          <a:bodyPr/>
          <a:lstStyle>
            <a:lvl1pPr>
              <a:defRPr/>
            </a:lvl1pPr>
          </a:lstStyle>
          <a:p>
            <a:pPr lvl="0"/>
            <a:fld id="{918EF71D-2B66-4DE4-BE54-BFDB71FD4AB3}" type="datetime1">
              <a:rPr lang="sl-SI"/>
              <a:pPr lvl="0"/>
              <a:t>19. 03. 2026</a:t>
            </a:fld>
            <a:endParaRPr lang="sl-SI"/>
          </a:p>
        </p:txBody>
      </p:sp>
      <p:sp>
        <p:nvSpPr>
          <p:cNvPr id="5" name="Označba mesta noge 4">
            <a:extLst>
              <a:ext uri="{FF2B5EF4-FFF2-40B4-BE49-F238E27FC236}">
                <a16:creationId xmlns:a16="http://schemas.microsoft.com/office/drawing/2014/main" id="{0A9F0F64-EBEF-4D8B-9E18-A7E9D88871EE}"/>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CA42EB3C-C4BE-44F2-AF12-0B20547AEF50}"/>
              </a:ext>
            </a:extLst>
          </p:cNvPr>
          <p:cNvSpPr txBox="1">
            <a:spLocks noGrp="1"/>
          </p:cNvSpPr>
          <p:nvPr>
            <p:ph type="sldNum" sz="quarter" idx="8"/>
          </p:nvPr>
        </p:nvSpPr>
        <p:spPr/>
        <p:txBody>
          <a:bodyPr/>
          <a:lstStyle>
            <a:lvl1pPr>
              <a:defRPr/>
            </a:lvl1pPr>
          </a:lstStyle>
          <a:p>
            <a:pPr lvl="0"/>
            <a:fld id="{D7FF7150-F341-476F-AC6C-3B00EDCBCFC2}" type="slidenum">
              <a:t>‹#›</a:t>
            </a:fld>
            <a:endParaRPr lang="sl-SI"/>
          </a:p>
        </p:txBody>
      </p:sp>
    </p:spTree>
    <p:extLst>
      <p:ext uri="{BB962C8B-B14F-4D97-AF65-F5344CB8AC3E}">
        <p14:creationId xmlns:p14="http://schemas.microsoft.com/office/powerpoint/2010/main" val="14037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F43985FA-45A7-4F58-8C56-2C493CFD92CB}"/>
              </a:ext>
            </a:extLst>
          </p:cNvPr>
          <p:cNvSpPr txBox="1">
            <a:spLocks noGrp="1"/>
          </p:cNvSpPr>
          <p:nvPr>
            <p:ph type="dt" sz="half" idx="7"/>
          </p:nvPr>
        </p:nvSpPr>
        <p:spPr/>
        <p:txBody>
          <a:bodyPr/>
          <a:lstStyle>
            <a:lvl1pPr>
              <a:defRPr/>
            </a:lvl1pPr>
          </a:lstStyle>
          <a:p>
            <a:pPr lvl="0"/>
            <a:fld id="{BF9B99C9-D072-4BF9-90C3-BFE5BEB17D70}" type="datetime1">
              <a:rPr lang="sl-SI"/>
              <a:pPr lvl="0"/>
              <a:t>19. 03. 2026</a:t>
            </a:fld>
            <a:endParaRPr lang="sl-SI"/>
          </a:p>
        </p:txBody>
      </p:sp>
      <p:sp>
        <p:nvSpPr>
          <p:cNvPr id="6" name="Označba mesta noge 5">
            <a:extLst>
              <a:ext uri="{FF2B5EF4-FFF2-40B4-BE49-F238E27FC236}">
                <a16:creationId xmlns:a16="http://schemas.microsoft.com/office/drawing/2014/main" id="{CE8B6395-DC4D-40EB-8E08-9D084B6707FC}"/>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88D154CE-84E4-47B3-ABB8-3188177D08C8}"/>
              </a:ext>
            </a:extLst>
          </p:cNvPr>
          <p:cNvSpPr txBox="1">
            <a:spLocks noGrp="1"/>
          </p:cNvSpPr>
          <p:nvPr>
            <p:ph type="sldNum" sz="quarter" idx="8"/>
          </p:nvPr>
        </p:nvSpPr>
        <p:spPr/>
        <p:txBody>
          <a:bodyPr/>
          <a:lstStyle>
            <a:lvl1pPr>
              <a:defRPr/>
            </a:lvl1pPr>
          </a:lstStyle>
          <a:p>
            <a:pPr lvl="0"/>
            <a:fld id="{A65E26CE-CEB9-4DBC-BD39-BB279A1A0D60}" type="slidenum">
              <a:t>‹#›</a:t>
            </a:fld>
            <a:endParaRPr lang="sl-SI"/>
          </a:p>
        </p:txBody>
      </p:sp>
    </p:spTree>
    <p:extLst>
      <p:ext uri="{BB962C8B-B14F-4D97-AF65-F5344CB8AC3E}">
        <p14:creationId xmlns:p14="http://schemas.microsoft.com/office/powerpoint/2010/main" val="9469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365129"/>
            <a:ext cx="10515600" cy="1325559"/>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F899EFC8-98F4-4772-8EDA-460387F043E6}"/>
              </a:ext>
            </a:extLst>
          </p:cNvPr>
          <p:cNvSpPr txBox="1">
            <a:spLocks noGrp="1"/>
          </p:cNvSpPr>
          <p:nvPr>
            <p:ph type="dt" sz="half" idx="7"/>
          </p:nvPr>
        </p:nvSpPr>
        <p:spPr/>
        <p:txBody>
          <a:bodyPr/>
          <a:lstStyle>
            <a:lvl1pPr>
              <a:defRPr/>
            </a:lvl1pPr>
          </a:lstStyle>
          <a:p>
            <a:pPr lvl="0"/>
            <a:fld id="{3E68B20F-246A-43D6-B537-B7537966D313}" type="datetime1">
              <a:rPr lang="sl-SI"/>
              <a:pPr lvl="0"/>
              <a:t>19. 03. 2026</a:t>
            </a:fld>
            <a:endParaRPr lang="sl-SI"/>
          </a:p>
        </p:txBody>
      </p:sp>
      <p:sp>
        <p:nvSpPr>
          <p:cNvPr id="8" name="Označba mesta noge 7">
            <a:extLst>
              <a:ext uri="{FF2B5EF4-FFF2-40B4-BE49-F238E27FC236}">
                <a16:creationId xmlns:a16="http://schemas.microsoft.com/office/drawing/2014/main" id="{D9B19811-8415-49F3-9154-05A93D34F164}"/>
              </a:ext>
            </a:extLst>
          </p:cNvPr>
          <p:cNvSpPr txBox="1">
            <a:spLocks noGrp="1"/>
          </p:cNvSpPr>
          <p:nvPr>
            <p:ph type="ftr" sz="quarter" idx="9"/>
          </p:nvPr>
        </p:nvSpPr>
        <p:spPr/>
        <p:txBody>
          <a:bodyPr/>
          <a:lstStyle>
            <a:lvl1pPr>
              <a:defRPr/>
            </a:lvl1pPr>
          </a:lstStyle>
          <a:p>
            <a:pPr lvl="0"/>
            <a:endParaRPr lang="sl-SI"/>
          </a:p>
        </p:txBody>
      </p:sp>
      <p:sp>
        <p:nvSpPr>
          <p:cNvPr id="9" name="Označba mesta številke diapozitiva 8">
            <a:extLst>
              <a:ext uri="{FF2B5EF4-FFF2-40B4-BE49-F238E27FC236}">
                <a16:creationId xmlns:a16="http://schemas.microsoft.com/office/drawing/2014/main" id="{80426345-1C3E-49E5-85B5-78C46BFEB6EF}"/>
              </a:ext>
            </a:extLst>
          </p:cNvPr>
          <p:cNvSpPr txBox="1">
            <a:spLocks noGrp="1"/>
          </p:cNvSpPr>
          <p:nvPr>
            <p:ph type="sldNum" sz="quarter" idx="8"/>
          </p:nvPr>
        </p:nvSpPr>
        <p:spPr/>
        <p:txBody>
          <a:bodyPr/>
          <a:lstStyle>
            <a:lvl1pPr>
              <a:defRPr/>
            </a:lvl1pPr>
          </a:lstStyle>
          <a:p>
            <a:pPr lvl="0"/>
            <a:fld id="{1CB4BDF0-9E83-47ED-B205-2E4AFA5B5A77}" type="slidenum">
              <a:t>‹#›</a:t>
            </a:fld>
            <a:endParaRPr lang="sl-SI"/>
          </a:p>
        </p:txBody>
      </p:sp>
    </p:spTree>
    <p:extLst>
      <p:ext uri="{BB962C8B-B14F-4D97-AF65-F5344CB8AC3E}">
        <p14:creationId xmlns:p14="http://schemas.microsoft.com/office/powerpoint/2010/main" val="97164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datuma 2">
            <a:extLst>
              <a:ext uri="{FF2B5EF4-FFF2-40B4-BE49-F238E27FC236}">
                <a16:creationId xmlns:a16="http://schemas.microsoft.com/office/drawing/2014/main" id="{5EC025A8-E2B2-4B86-83D0-AA7EC34394E8}"/>
              </a:ext>
            </a:extLst>
          </p:cNvPr>
          <p:cNvSpPr txBox="1">
            <a:spLocks noGrp="1"/>
          </p:cNvSpPr>
          <p:nvPr>
            <p:ph type="dt" sz="half" idx="7"/>
          </p:nvPr>
        </p:nvSpPr>
        <p:spPr/>
        <p:txBody>
          <a:bodyPr/>
          <a:lstStyle>
            <a:lvl1pPr>
              <a:defRPr/>
            </a:lvl1pPr>
          </a:lstStyle>
          <a:p>
            <a:pPr lvl="0"/>
            <a:fld id="{D3AB420C-E2E0-4EF2-85FC-58CC6CDF8E4A}" type="datetime1">
              <a:rPr lang="sl-SI"/>
              <a:pPr lvl="0"/>
              <a:t>19. 03. 2026</a:t>
            </a:fld>
            <a:endParaRPr lang="sl-SI"/>
          </a:p>
        </p:txBody>
      </p:sp>
      <p:sp>
        <p:nvSpPr>
          <p:cNvPr id="4" name="Označba mesta noge 3">
            <a:extLst>
              <a:ext uri="{FF2B5EF4-FFF2-40B4-BE49-F238E27FC236}">
                <a16:creationId xmlns:a16="http://schemas.microsoft.com/office/drawing/2014/main" id="{BAFB69F0-3D8B-4FDC-81AA-B64FFD1FF734}"/>
              </a:ext>
            </a:extLst>
          </p:cNvPr>
          <p:cNvSpPr txBox="1">
            <a:spLocks noGrp="1"/>
          </p:cNvSpPr>
          <p:nvPr>
            <p:ph type="ftr" sz="quarter" idx="9"/>
          </p:nvPr>
        </p:nvSpPr>
        <p:spPr/>
        <p:txBody>
          <a:bodyPr/>
          <a:lstStyle>
            <a:lvl1pPr>
              <a:defRPr/>
            </a:lvl1pPr>
          </a:lstStyle>
          <a:p>
            <a:pPr lvl="0"/>
            <a:endParaRPr lang="sl-SI"/>
          </a:p>
        </p:txBody>
      </p:sp>
      <p:sp>
        <p:nvSpPr>
          <p:cNvPr id="5" name="Označba mesta številke diapozitiva 4">
            <a:extLst>
              <a:ext uri="{FF2B5EF4-FFF2-40B4-BE49-F238E27FC236}">
                <a16:creationId xmlns:a16="http://schemas.microsoft.com/office/drawing/2014/main" id="{58ED3B58-444C-4FE7-8B4A-35D52C16871A}"/>
              </a:ext>
            </a:extLst>
          </p:cNvPr>
          <p:cNvSpPr txBox="1">
            <a:spLocks noGrp="1"/>
          </p:cNvSpPr>
          <p:nvPr>
            <p:ph type="sldNum" sz="quarter" idx="8"/>
          </p:nvPr>
        </p:nvSpPr>
        <p:spPr/>
        <p:txBody>
          <a:bodyPr/>
          <a:lstStyle>
            <a:lvl1pPr>
              <a:defRPr/>
            </a:lvl1pPr>
          </a:lstStyle>
          <a:p>
            <a:pPr lvl="0"/>
            <a:fld id="{529E6D11-F17D-4D9E-890C-C441F2E0F260}" type="slidenum">
              <a:t>‹#›</a:t>
            </a:fld>
            <a:endParaRPr lang="sl-SI"/>
          </a:p>
        </p:txBody>
      </p:sp>
    </p:spTree>
    <p:extLst>
      <p:ext uri="{BB962C8B-B14F-4D97-AF65-F5344CB8AC3E}">
        <p14:creationId xmlns:p14="http://schemas.microsoft.com/office/powerpoint/2010/main" val="326140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EA0658B4-97DB-45BB-9817-05B1B0BABB78}"/>
              </a:ext>
            </a:extLst>
          </p:cNvPr>
          <p:cNvSpPr txBox="1">
            <a:spLocks noGrp="1"/>
          </p:cNvSpPr>
          <p:nvPr>
            <p:ph type="dt" sz="half" idx="7"/>
          </p:nvPr>
        </p:nvSpPr>
        <p:spPr/>
        <p:txBody>
          <a:bodyPr/>
          <a:lstStyle>
            <a:lvl1pPr>
              <a:defRPr/>
            </a:lvl1pPr>
          </a:lstStyle>
          <a:p>
            <a:pPr lvl="0"/>
            <a:fld id="{C2C35104-CDBA-40FA-A4AE-0E23E626B30E}" type="datetime1">
              <a:rPr lang="sl-SI"/>
              <a:pPr lvl="0"/>
              <a:t>19. 03. 2026</a:t>
            </a:fld>
            <a:endParaRPr lang="sl-SI"/>
          </a:p>
        </p:txBody>
      </p:sp>
      <p:sp>
        <p:nvSpPr>
          <p:cNvPr id="3" name="Označba mesta noge 2">
            <a:extLst>
              <a:ext uri="{FF2B5EF4-FFF2-40B4-BE49-F238E27FC236}">
                <a16:creationId xmlns:a16="http://schemas.microsoft.com/office/drawing/2014/main" id="{8E4E4BA2-EB71-4FB7-91B8-E4219CD274AC}"/>
              </a:ext>
            </a:extLst>
          </p:cNvPr>
          <p:cNvSpPr txBox="1">
            <a:spLocks noGrp="1"/>
          </p:cNvSpPr>
          <p:nvPr>
            <p:ph type="ftr" sz="quarter" idx="9"/>
          </p:nvPr>
        </p:nvSpPr>
        <p:spPr/>
        <p:txBody>
          <a:bodyPr/>
          <a:lstStyle>
            <a:lvl1pPr>
              <a:defRPr/>
            </a:lvl1pPr>
          </a:lstStyle>
          <a:p>
            <a:pPr lvl="0"/>
            <a:endParaRPr lang="sl-SI"/>
          </a:p>
        </p:txBody>
      </p:sp>
      <p:sp>
        <p:nvSpPr>
          <p:cNvPr id="4" name="Označba mesta številke diapozitiva 3">
            <a:extLst>
              <a:ext uri="{FF2B5EF4-FFF2-40B4-BE49-F238E27FC236}">
                <a16:creationId xmlns:a16="http://schemas.microsoft.com/office/drawing/2014/main" id="{1E1767CA-417E-4649-9B95-BE2E27816C94}"/>
              </a:ext>
            </a:extLst>
          </p:cNvPr>
          <p:cNvSpPr txBox="1">
            <a:spLocks noGrp="1"/>
          </p:cNvSpPr>
          <p:nvPr>
            <p:ph type="sldNum" sz="quarter" idx="8"/>
          </p:nvPr>
        </p:nvSpPr>
        <p:spPr/>
        <p:txBody>
          <a:bodyPr/>
          <a:lstStyle>
            <a:lvl1pPr>
              <a:defRPr/>
            </a:lvl1pPr>
          </a:lstStyle>
          <a:p>
            <a:pPr lvl="0"/>
            <a:fld id="{40F83BA7-4006-4A92-965F-51F5FAD39B08}" type="slidenum">
              <a:t>‹#›</a:t>
            </a:fld>
            <a:endParaRPr lang="sl-SI"/>
          </a:p>
        </p:txBody>
      </p:sp>
    </p:spTree>
    <p:extLst>
      <p:ext uri="{BB962C8B-B14F-4D97-AF65-F5344CB8AC3E}">
        <p14:creationId xmlns:p14="http://schemas.microsoft.com/office/powerpoint/2010/main" val="336086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916CE77-74E0-4C5C-9F40-F10C0577B8E6}"/>
              </a:ext>
            </a:extLst>
          </p:cNvPr>
          <p:cNvSpPr txBox="1">
            <a:spLocks noGrp="1"/>
          </p:cNvSpPr>
          <p:nvPr>
            <p:ph type="dt" sz="half" idx="7"/>
          </p:nvPr>
        </p:nvSpPr>
        <p:spPr/>
        <p:txBody>
          <a:bodyPr/>
          <a:lstStyle>
            <a:lvl1pPr>
              <a:defRPr/>
            </a:lvl1pPr>
          </a:lstStyle>
          <a:p>
            <a:pPr lvl="0"/>
            <a:fld id="{DDB63948-B7EA-473B-B8E0-5D0BA74970DB}" type="datetime1">
              <a:rPr lang="sl-SI"/>
              <a:pPr lvl="0"/>
              <a:t>19. 03. 2026</a:t>
            </a:fld>
            <a:endParaRPr lang="sl-SI"/>
          </a:p>
        </p:txBody>
      </p:sp>
      <p:sp>
        <p:nvSpPr>
          <p:cNvPr id="6" name="Označba mesta noge 5">
            <a:extLst>
              <a:ext uri="{FF2B5EF4-FFF2-40B4-BE49-F238E27FC236}">
                <a16:creationId xmlns:a16="http://schemas.microsoft.com/office/drawing/2014/main" id="{F0B17CCA-5C46-4953-B4D8-6CD7D0221341}"/>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F738DC75-CDBF-45CC-9A14-F142839839BE}"/>
              </a:ext>
            </a:extLst>
          </p:cNvPr>
          <p:cNvSpPr txBox="1">
            <a:spLocks noGrp="1"/>
          </p:cNvSpPr>
          <p:nvPr>
            <p:ph type="sldNum" sz="quarter" idx="8"/>
          </p:nvPr>
        </p:nvSpPr>
        <p:spPr/>
        <p:txBody>
          <a:bodyPr/>
          <a:lstStyle>
            <a:lvl1pPr>
              <a:defRPr/>
            </a:lvl1pPr>
          </a:lstStyle>
          <a:p>
            <a:pPr lvl="0"/>
            <a:fld id="{BD572751-0683-41E3-8EC9-C7F3342E4C87}" type="slidenum">
              <a:t>‹#›</a:t>
            </a:fld>
            <a:endParaRPr lang="sl-SI"/>
          </a:p>
        </p:txBody>
      </p:sp>
    </p:spTree>
    <p:extLst>
      <p:ext uri="{BB962C8B-B14F-4D97-AF65-F5344CB8AC3E}">
        <p14:creationId xmlns:p14="http://schemas.microsoft.com/office/powerpoint/2010/main" val="252739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7215F192-2977-4E91-A69F-578EEA2D02CF}"/>
              </a:ext>
            </a:extLst>
          </p:cNvPr>
          <p:cNvSpPr txBox="1">
            <a:spLocks noGrp="1"/>
          </p:cNvSpPr>
          <p:nvPr>
            <p:ph type="dt" sz="half" idx="7"/>
          </p:nvPr>
        </p:nvSpPr>
        <p:spPr/>
        <p:txBody>
          <a:bodyPr/>
          <a:lstStyle>
            <a:lvl1pPr>
              <a:defRPr/>
            </a:lvl1pPr>
          </a:lstStyle>
          <a:p>
            <a:pPr lvl="0"/>
            <a:fld id="{C5C8B4B9-5DC2-46DD-B6FB-42E15E682593}" type="datetime1">
              <a:rPr lang="sl-SI"/>
              <a:pPr lvl="0"/>
              <a:t>19. 03. 2026</a:t>
            </a:fld>
            <a:endParaRPr lang="sl-SI"/>
          </a:p>
        </p:txBody>
      </p:sp>
      <p:sp>
        <p:nvSpPr>
          <p:cNvPr id="6" name="Označba mesta noge 5">
            <a:extLst>
              <a:ext uri="{FF2B5EF4-FFF2-40B4-BE49-F238E27FC236}">
                <a16:creationId xmlns:a16="http://schemas.microsoft.com/office/drawing/2014/main" id="{455641E2-225B-4EEE-B460-60456FFEABD5}"/>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2C9EFBD8-424F-468B-8A9B-9FD938A33871}"/>
              </a:ext>
            </a:extLst>
          </p:cNvPr>
          <p:cNvSpPr txBox="1">
            <a:spLocks noGrp="1"/>
          </p:cNvSpPr>
          <p:nvPr>
            <p:ph type="sldNum" sz="quarter" idx="8"/>
          </p:nvPr>
        </p:nvSpPr>
        <p:spPr/>
        <p:txBody>
          <a:bodyPr/>
          <a:lstStyle>
            <a:lvl1pPr>
              <a:defRPr/>
            </a:lvl1pPr>
          </a:lstStyle>
          <a:p>
            <a:pPr lvl="0"/>
            <a:fld id="{6BF8481C-9189-4038-86C9-B779C873B355}" type="slidenum">
              <a:t>‹#›</a:t>
            </a:fld>
            <a:endParaRPr lang="sl-SI"/>
          </a:p>
        </p:txBody>
      </p:sp>
    </p:spTree>
    <p:extLst>
      <p:ext uri="{BB962C8B-B14F-4D97-AF65-F5344CB8AC3E}">
        <p14:creationId xmlns:p14="http://schemas.microsoft.com/office/powerpoint/2010/main" val="134006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6D58191-7847-47AC-B6C5-3DDDD0C2647F}"/>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4D7A32EC-3369-4484-9134-60114E730D0D}" type="datetime1">
              <a:rPr lang="sl-SI"/>
              <a:pPr lvl="0"/>
              <a:t>19. 03. 2026</a:t>
            </a:fld>
            <a:endParaRPr lang="sl-SI"/>
          </a:p>
        </p:txBody>
      </p:sp>
      <p:sp>
        <p:nvSpPr>
          <p:cNvPr id="5" name="Označba mesta noge 4">
            <a:extLst>
              <a:ext uri="{FF2B5EF4-FFF2-40B4-BE49-F238E27FC236}">
                <a16:creationId xmlns:a16="http://schemas.microsoft.com/office/drawing/2014/main" id="{283C46E3-CBC0-4CAA-B156-80CAECE1297A}"/>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endParaRPr lang="sl-SI"/>
          </a:p>
        </p:txBody>
      </p:sp>
      <p:sp>
        <p:nvSpPr>
          <p:cNvPr id="6" name="Označba mesta številke diapozitiva 5">
            <a:extLst>
              <a:ext uri="{FF2B5EF4-FFF2-40B4-BE49-F238E27FC236}">
                <a16:creationId xmlns:a16="http://schemas.microsoft.com/office/drawing/2014/main" id="{95DBB5AC-5EC4-4EFF-9BCB-0ABBC65979D7}"/>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A48CAC56-222E-481C-88B5-B266649B0792}" type="slidenum">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49"/>
        <p:cNvGrpSpPr/>
        <p:nvPr/>
      </p:nvGrpSpPr>
      <p:grpSpPr>
        <a:xfrm>
          <a:off x="0" y="0"/>
          <a:ext cx="0" cy="0"/>
          <a:chOff x="0" y="0"/>
          <a:chExt cx="0" cy="0"/>
        </a:xfrm>
      </p:grpSpPr>
      <p:sp>
        <p:nvSpPr>
          <p:cNvPr id="150" name="Google Shape;150;p30"/>
          <p:cNvSpPr txBox="1"/>
          <p:nvPr/>
        </p:nvSpPr>
        <p:spPr>
          <a:xfrm>
            <a:off x="833120" y="339494"/>
            <a:ext cx="9443700" cy="1200288"/>
          </a:xfrm>
          <a:prstGeom prst="rect">
            <a:avLst/>
          </a:prstGeom>
          <a:noFill/>
          <a:ln>
            <a:noFill/>
          </a:ln>
        </p:spPr>
        <p:txBody>
          <a:bodyPr spcFirstLastPara="1" wrap="square" lIns="91425" tIns="45700" rIns="91425" bIns="45700" anchor="t" anchorCtr="0">
            <a:spAutoFit/>
          </a:bodyPr>
          <a:lstStyle/>
          <a:p>
            <a:r>
              <a:rPr lang="sl-SI" sz="3600" b="1" dirty="0">
                <a:solidFill>
                  <a:schemeClr val="accent2"/>
                </a:solidFill>
                <a:latin typeface="Calibri" panose="020F0502020204030204" pitchFamily="34" charset="0"/>
                <a:cs typeface="Calibri" panose="020F0502020204030204" pitchFamily="34" charset="0"/>
              </a:rPr>
              <a:t>Načrtovanje z raziskovalnimi podatki v družboslovju</a:t>
            </a:r>
            <a:endParaRPr lang="sl-SI" sz="3600" dirty="0"/>
          </a:p>
        </p:txBody>
      </p:sp>
      <p:pic>
        <p:nvPicPr>
          <p:cNvPr id="5" name="Picture 2" descr="https://mirrors.creativecommons.org/presskit/buttons/88x31/png/by.png">
            <a:extLst>
              <a:ext uri="{FF2B5EF4-FFF2-40B4-BE49-F238E27FC236}">
                <a16:creationId xmlns:a16="http://schemas.microsoft.com/office/drawing/2014/main" id="{700CA989-FC1C-4C5B-811E-0F533CFF93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120" y="5366229"/>
            <a:ext cx="1119310" cy="391620"/>
          </a:xfrm>
          <a:prstGeom prst="rect">
            <a:avLst/>
          </a:prstGeom>
          <a:noFill/>
          <a:extLst>
            <a:ext uri="{909E8E84-426E-40DD-AFC4-6F175D3DCCD1}">
              <a14:hiddenFill xmlns:a14="http://schemas.microsoft.com/office/drawing/2010/main">
                <a:solidFill>
                  <a:srgbClr val="FFFFFF"/>
                </a:solidFill>
              </a14:hiddenFill>
            </a:ext>
          </a:extLst>
        </p:spPr>
      </p:pic>
      <p:pic>
        <p:nvPicPr>
          <p:cNvPr id="6" name="Slika 5">
            <a:extLst>
              <a:ext uri="{FF2B5EF4-FFF2-40B4-BE49-F238E27FC236}">
                <a16:creationId xmlns:a16="http://schemas.microsoft.com/office/drawing/2014/main" id="{D5A755D4-FEA1-4CE6-B674-4B720FC50F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5912044"/>
            <a:ext cx="674594" cy="383769"/>
          </a:xfrm>
          <a:prstGeom prst="rect">
            <a:avLst/>
          </a:prstGeom>
        </p:spPr>
      </p:pic>
      <p:sp>
        <p:nvSpPr>
          <p:cNvPr id="2" name="PoljeZBesedilom 1">
            <a:extLst>
              <a:ext uri="{FF2B5EF4-FFF2-40B4-BE49-F238E27FC236}">
                <a16:creationId xmlns:a16="http://schemas.microsoft.com/office/drawing/2014/main" id="{C4D85607-1356-C4C2-2179-09EFA7FF73BC}"/>
              </a:ext>
            </a:extLst>
          </p:cNvPr>
          <p:cNvSpPr txBox="1"/>
          <p:nvPr/>
        </p:nvSpPr>
        <p:spPr>
          <a:xfrm>
            <a:off x="833120" y="2699293"/>
            <a:ext cx="5906347" cy="2246769"/>
          </a:xfrm>
          <a:prstGeom prst="rect">
            <a:avLst/>
          </a:prstGeom>
          <a:noFill/>
        </p:spPr>
        <p:txBody>
          <a:bodyPr wrap="square" rtlCol="0">
            <a:spAutoFit/>
          </a:bodyPr>
          <a:lstStyle/>
          <a:p>
            <a:r>
              <a:rPr lang="sl-SI" sz="2000" dirty="0">
                <a:solidFill>
                  <a:schemeClr val="bg1"/>
                </a:solidFill>
              </a:rPr>
              <a:t>dr. Maja Zadel</a:t>
            </a:r>
          </a:p>
          <a:p>
            <a:r>
              <a:rPr lang="sl-SI" sz="2000" dirty="0">
                <a:solidFill>
                  <a:schemeClr val="bg1"/>
                </a:solidFill>
              </a:rPr>
              <a:t>Znanstveno-raziskovalno središče Koper, Inštitut za družboslovne študije</a:t>
            </a:r>
          </a:p>
          <a:p>
            <a:endParaRPr lang="sl-SI" sz="2000" dirty="0">
              <a:solidFill>
                <a:schemeClr val="bg1"/>
              </a:solidFill>
            </a:endParaRPr>
          </a:p>
          <a:p>
            <a:endParaRPr lang="sl-SI" sz="2000" dirty="0">
              <a:solidFill>
                <a:schemeClr val="bg1"/>
              </a:solidFill>
            </a:endParaRPr>
          </a:p>
          <a:p>
            <a:r>
              <a:rPr lang="sl-SI" sz="2000" dirty="0">
                <a:solidFill>
                  <a:schemeClr val="bg1"/>
                </a:solidFill>
              </a:rPr>
              <a:t>Usposabljanje za podatkovne strokovnjake, Ljubljana, 14. januar 2026</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name="Slid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229901"/>
            <a:ext cx="10515600" cy="817418"/>
          </a:xfrm>
        </p:spPr>
        <p:txBody>
          <a:bodyPr>
            <a:normAutofit/>
          </a:bodyPr>
          <a:lstStyle/>
          <a:p>
            <a:pPr lvl="0"/>
            <a:r>
              <a:rPr lang="sl-SI" sz="5000" b="1" dirty="0">
                <a:solidFill>
                  <a:srgbClr val="ED7D31"/>
                </a:solidFill>
                <a:latin typeface="Calibri"/>
              </a:rPr>
              <a:t>ARIS podoktorski projekt</a:t>
            </a:r>
          </a:p>
        </p:txBody>
      </p:sp>
      <p:sp>
        <p:nvSpPr>
          <p:cNvPr id="3" name="Označba mesta vsebine 2">
            <a:extLst>
              <a:ext uri="{FF2B5EF4-FFF2-40B4-BE49-F238E27FC236}">
                <a16:creationId xmlns:a16="http://schemas.microsoft.com/office/drawing/2014/main" id="{C24D56B7-D1B7-4CCA-BF5C-3AC0A84F4FE6}"/>
              </a:ext>
            </a:extLst>
          </p:cNvPr>
          <p:cNvSpPr txBox="1">
            <a:spLocks noGrp="1"/>
          </p:cNvSpPr>
          <p:nvPr>
            <p:ph idx="1"/>
          </p:nvPr>
        </p:nvSpPr>
        <p:spPr>
          <a:xfrm>
            <a:off x="838197" y="3171614"/>
            <a:ext cx="10515600" cy="3473026"/>
          </a:xfrm>
        </p:spPr>
        <p:txBody>
          <a:bodyPr>
            <a:normAutofit/>
          </a:bodyPr>
          <a:lstStyle/>
          <a:p>
            <a:pPr marL="0" lvl="0" indent="0">
              <a:buNone/>
            </a:pPr>
            <a:r>
              <a:rPr lang="sl-SI" sz="1600" dirty="0"/>
              <a:t>Trajanje: 1. 10. 2021–31. 5. 2024</a:t>
            </a:r>
          </a:p>
          <a:p>
            <a:pPr marL="0" lvl="0" indent="0">
              <a:buNone/>
            </a:pPr>
            <a:endParaRPr lang="sl-SI" sz="1600" dirty="0"/>
          </a:p>
          <a:p>
            <a:pPr marL="0" lvl="0" indent="0">
              <a:buNone/>
            </a:pPr>
            <a:r>
              <a:rPr lang="sl-SI" sz="1600" dirty="0"/>
              <a:t>Izhajajoč iz rezultatov projekta Obzorje2020: </a:t>
            </a:r>
            <a:r>
              <a:rPr lang="sl-SI" sz="1600" dirty="0" err="1"/>
              <a:t>MiCREATE</a:t>
            </a:r>
            <a:r>
              <a:rPr lang="sl-SI" sz="1600" dirty="0"/>
              <a:t> (slovenski naslov: „Otroci priseljenci in priseljenske skupnosti v spreminjajoči se Evropi“)</a:t>
            </a:r>
          </a:p>
          <a:p>
            <a:pPr marL="0" lvl="0" indent="0">
              <a:buNone/>
            </a:pPr>
            <a:r>
              <a:rPr lang="sl-SI" sz="1600" b="1" dirty="0"/>
              <a:t>Tema:</a:t>
            </a:r>
            <a:r>
              <a:rPr lang="sl-SI" sz="1600" dirty="0"/>
              <a:t> integracija priseljenih otrok</a:t>
            </a:r>
          </a:p>
          <a:p>
            <a:pPr marL="0" lvl="0" indent="0">
              <a:buNone/>
            </a:pPr>
            <a:r>
              <a:rPr lang="sl-SI" sz="1600" dirty="0"/>
              <a:t>Specifičen </a:t>
            </a:r>
            <a:r>
              <a:rPr lang="sl-SI" sz="1600" b="1" dirty="0"/>
              <a:t>fokus</a:t>
            </a:r>
            <a:r>
              <a:rPr lang="sl-SI" sz="1600" dirty="0"/>
              <a:t> (poleg splošne integracije v šolsko okolje): odnos med šolo in starši, kako šolski delavci vidijo svojo vlogo v tem odnosu, kako otroci vidijo ta odnos in kaj si želijo</a:t>
            </a:r>
          </a:p>
          <a:p>
            <a:pPr marL="0" lvl="0" indent="0">
              <a:buNone/>
            </a:pPr>
            <a:r>
              <a:rPr lang="sl-SI" sz="1600" b="1" dirty="0"/>
              <a:t>Terenska raziskava</a:t>
            </a:r>
            <a:r>
              <a:rPr lang="sl-SI" sz="1600" dirty="0"/>
              <a:t>: 6 šol v Sloveniji (3 OŠ &amp; 3 SŠ), 2 šoli na Danskem (1 OŠ &amp; 1 SŠ), 2 šoli v Barceloni (1 OŠ &amp; </a:t>
            </a:r>
            <a:r>
              <a:rPr lang="sl-SI" sz="1600" u="sng" dirty="0"/>
              <a:t>1 SŠ</a:t>
            </a:r>
            <a:r>
              <a:rPr lang="sl-SI" sz="1600" dirty="0"/>
              <a:t>), 2 šoli na Dunaju (1 OŠ &amp; 1 SŠ)</a:t>
            </a:r>
          </a:p>
          <a:p>
            <a:pPr marL="0" lvl="0" indent="0">
              <a:buNone/>
            </a:pPr>
            <a:r>
              <a:rPr lang="sl-SI" sz="1600" b="1" dirty="0"/>
              <a:t>Cilj</a:t>
            </a:r>
            <a:r>
              <a:rPr lang="sl-SI" sz="1600" dirty="0"/>
              <a:t>: raziskati različne integracijske ukrepe vključevanja priseljenih otrok v različnih nacionalnih okoljih, avstrijsko, špansko in dansko ter izobraževalnih stopnjah (osnovne in srednje šole) v zvezi z vključevanjem staršev.</a:t>
            </a:r>
          </a:p>
        </p:txBody>
      </p:sp>
      <p:sp>
        <p:nvSpPr>
          <p:cNvPr id="4" name="Naslov 1">
            <a:extLst>
              <a:ext uri="{FF2B5EF4-FFF2-40B4-BE49-F238E27FC236}">
                <a16:creationId xmlns:a16="http://schemas.microsoft.com/office/drawing/2014/main" id="{0E395057-683C-4BEB-A044-78665B4D53E1}"/>
              </a:ext>
            </a:extLst>
          </p:cNvPr>
          <p:cNvSpPr txBox="1"/>
          <p:nvPr/>
        </p:nvSpPr>
        <p:spPr>
          <a:xfrm>
            <a:off x="838197" y="2047319"/>
            <a:ext cx="10515603" cy="973942"/>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sl-SI" sz="3500" b="1" i="0" u="none" strike="noStrike" kern="1200" cap="none" spc="0" baseline="0" dirty="0" err="1">
                <a:solidFill>
                  <a:srgbClr val="000000"/>
                </a:solidFill>
                <a:uFillTx/>
                <a:latin typeface="Calibri"/>
              </a:rPr>
              <a:t>Otrokosrediščni</a:t>
            </a:r>
            <a:r>
              <a:rPr lang="sl-SI" sz="3500" b="1" i="0" u="none" strike="noStrike" kern="1200" cap="none" spc="0" baseline="0" dirty="0">
                <a:solidFill>
                  <a:srgbClr val="000000"/>
                </a:solidFill>
                <a:uFillTx/>
                <a:latin typeface="Calibri"/>
              </a:rPr>
              <a:t> pristop pri integraciji priseljenih otrok: vloga šole pri integraciji glede na aspekt staršev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3C4FB8C-365F-7AF7-F457-9892DF0F235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C8D70CA8-6273-5E52-041B-11AAAF6F484F}"/>
              </a:ext>
            </a:extLst>
          </p:cNvPr>
          <p:cNvSpPr txBox="1">
            <a:spLocks noGrp="1"/>
          </p:cNvSpPr>
          <p:nvPr>
            <p:ph type="title"/>
          </p:nvPr>
        </p:nvSpPr>
        <p:spPr>
          <a:xfrm>
            <a:off x="838203" y="1229901"/>
            <a:ext cx="10515600" cy="817418"/>
          </a:xfrm>
        </p:spPr>
        <p:txBody>
          <a:bodyPr>
            <a:normAutofit/>
          </a:bodyPr>
          <a:lstStyle/>
          <a:p>
            <a:pPr lvl="0"/>
            <a:r>
              <a:rPr lang="sl-SI" sz="5000" b="1" dirty="0">
                <a:solidFill>
                  <a:srgbClr val="ED7D31"/>
                </a:solidFill>
                <a:latin typeface="Calibri"/>
              </a:rPr>
              <a:t>Zahteve financerja</a:t>
            </a:r>
          </a:p>
        </p:txBody>
      </p:sp>
      <p:sp>
        <p:nvSpPr>
          <p:cNvPr id="3" name="Označba mesta vsebine 2">
            <a:extLst>
              <a:ext uri="{FF2B5EF4-FFF2-40B4-BE49-F238E27FC236}">
                <a16:creationId xmlns:a16="http://schemas.microsoft.com/office/drawing/2014/main" id="{28D4BEBD-7191-5405-D502-4A338C4F7558}"/>
              </a:ext>
            </a:extLst>
          </p:cNvPr>
          <p:cNvSpPr txBox="1">
            <a:spLocks noGrp="1"/>
          </p:cNvSpPr>
          <p:nvPr>
            <p:ph idx="1"/>
          </p:nvPr>
        </p:nvSpPr>
        <p:spPr>
          <a:xfrm>
            <a:off x="838197" y="2326640"/>
            <a:ext cx="10515600" cy="4318000"/>
          </a:xfrm>
        </p:spPr>
        <p:txBody>
          <a:bodyPr>
            <a:normAutofit/>
          </a:bodyPr>
          <a:lstStyle/>
          <a:p>
            <a:pPr marL="0" lvl="0" indent="0">
              <a:buNone/>
            </a:pPr>
            <a:r>
              <a:rPr lang="sl-SI" sz="1600" dirty="0"/>
              <a:t>ARRS/ARIS projekt iz leta 2021</a:t>
            </a:r>
          </a:p>
          <a:p>
            <a:pPr marL="0" lvl="0" indent="0">
              <a:buNone/>
            </a:pPr>
            <a:endParaRPr lang="sl-SI" sz="1600" dirty="0"/>
          </a:p>
          <a:p>
            <a:pPr marL="0" lvl="0" indent="0">
              <a:buNone/>
            </a:pPr>
            <a:r>
              <a:rPr lang="sl-SI" sz="1600" dirty="0"/>
              <a:t>Predhodne izkušnje z mednarodnimi projekti, tudi Obzorje2020, ki je zahteval NRRP/DMP </a:t>
            </a:r>
          </a:p>
          <a:p>
            <a:pPr marL="0" lvl="0" indent="0">
              <a:buNone/>
            </a:pPr>
            <a:r>
              <a:rPr lang="sl-SI" sz="1600" dirty="0"/>
              <a:t>Predvsem pa že utečeno sodelovanje z </a:t>
            </a:r>
            <a:r>
              <a:rPr lang="sl-SI" sz="1600" b="1" dirty="0"/>
              <a:t>ADP</a:t>
            </a:r>
            <a:r>
              <a:rPr lang="sl-SI" sz="1600" dirty="0"/>
              <a:t> !</a:t>
            </a:r>
          </a:p>
          <a:p>
            <a:pPr marL="0" lvl="0" indent="0">
              <a:buNone/>
            </a:pPr>
            <a:endParaRPr lang="sl-SI" sz="1600" dirty="0"/>
          </a:p>
          <a:p>
            <a:pPr marL="0" lvl="0" indent="0">
              <a:buNone/>
            </a:pPr>
            <a:r>
              <a:rPr lang="sl-SI" sz="1600" dirty="0"/>
              <a:t>Metodologija projekta je predvidevala izvedbo intervjujev s šolskim osebjem in učenci in dijaki priseljenci - idealno:</a:t>
            </a:r>
          </a:p>
          <a:p>
            <a:pPr lvl="0">
              <a:buFontTx/>
              <a:buChar char="-"/>
            </a:pPr>
            <a:r>
              <a:rPr lang="sl-SI" sz="1600" dirty="0"/>
              <a:t>Po 5 šolskih delavcev na šolo</a:t>
            </a:r>
          </a:p>
          <a:p>
            <a:pPr lvl="0">
              <a:buFontTx/>
              <a:buChar char="-"/>
            </a:pPr>
            <a:r>
              <a:rPr lang="sl-SI" sz="1600" dirty="0"/>
              <a:t>Po 5 učencev na šolo</a:t>
            </a:r>
          </a:p>
          <a:p>
            <a:pPr lvl="0">
              <a:buFontTx/>
              <a:buChar char="-"/>
            </a:pPr>
            <a:r>
              <a:rPr lang="sl-SI" sz="1600" dirty="0"/>
              <a:t>(starši)</a:t>
            </a:r>
          </a:p>
        </p:txBody>
      </p:sp>
      <p:sp>
        <p:nvSpPr>
          <p:cNvPr id="5" name="PoljeZBesedilom 4">
            <a:extLst>
              <a:ext uri="{FF2B5EF4-FFF2-40B4-BE49-F238E27FC236}">
                <a16:creationId xmlns:a16="http://schemas.microsoft.com/office/drawing/2014/main" id="{89B40D48-3F75-29C4-E35E-E674B045D38A}"/>
              </a:ext>
            </a:extLst>
          </p:cNvPr>
          <p:cNvSpPr txBox="1"/>
          <p:nvPr/>
        </p:nvSpPr>
        <p:spPr>
          <a:xfrm>
            <a:off x="3931920" y="4485640"/>
            <a:ext cx="2540000" cy="584775"/>
          </a:xfrm>
          <a:prstGeom prst="rect">
            <a:avLst/>
          </a:prstGeom>
          <a:noFill/>
        </p:spPr>
        <p:txBody>
          <a:bodyPr wrap="square" rtlCol="0">
            <a:spAutoFit/>
          </a:bodyPr>
          <a:lstStyle/>
          <a:p>
            <a:r>
              <a:rPr lang="sl-SI" sz="1600" dirty="0"/>
              <a:t>Ampak: odvisno od jezikovnih možnosti </a:t>
            </a:r>
          </a:p>
        </p:txBody>
      </p:sp>
      <p:sp>
        <p:nvSpPr>
          <p:cNvPr id="6" name="PoljeZBesedilom 5">
            <a:extLst>
              <a:ext uri="{FF2B5EF4-FFF2-40B4-BE49-F238E27FC236}">
                <a16:creationId xmlns:a16="http://schemas.microsoft.com/office/drawing/2014/main" id="{E534D733-D1C7-4763-0A6A-FCBCE785685C}"/>
              </a:ext>
            </a:extLst>
          </p:cNvPr>
          <p:cNvSpPr txBox="1"/>
          <p:nvPr/>
        </p:nvSpPr>
        <p:spPr>
          <a:xfrm>
            <a:off x="3566160" y="4300974"/>
            <a:ext cx="365760" cy="769441"/>
          </a:xfrm>
          <a:prstGeom prst="rect">
            <a:avLst/>
          </a:prstGeom>
          <a:noFill/>
        </p:spPr>
        <p:txBody>
          <a:bodyPr wrap="square" rtlCol="0">
            <a:spAutoFit/>
          </a:bodyPr>
          <a:lstStyle/>
          <a:p>
            <a:r>
              <a:rPr lang="sl-SI" sz="4400" dirty="0"/>
              <a:t>} </a:t>
            </a:r>
          </a:p>
        </p:txBody>
      </p:sp>
    </p:spTree>
    <p:extLst>
      <p:ext uri="{BB962C8B-B14F-4D97-AF65-F5344CB8AC3E}">
        <p14:creationId xmlns:p14="http://schemas.microsoft.com/office/powerpoint/2010/main" val="410399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24CA35D-B0DA-EF80-CB8A-8C3F7C5F035D}"/>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B09B7D2-6CBB-54F7-9B63-3517E3467E87}"/>
              </a:ext>
            </a:extLst>
          </p:cNvPr>
          <p:cNvSpPr txBox="1">
            <a:spLocks noGrp="1"/>
          </p:cNvSpPr>
          <p:nvPr>
            <p:ph type="title"/>
          </p:nvPr>
        </p:nvSpPr>
        <p:spPr>
          <a:xfrm>
            <a:off x="838203" y="1229901"/>
            <a:ext cx="10515600" cy="817418"/>
          </a:xfrm>
        </p:spPr>
        <p:txBody>
          <a:bodyPr>
            <a:normAutofit/>
          </a:bodyPr>
          <a:lstStyle/>
          <a:p>
            <a:pPr lvl="0"/>
            <a:r>
              <a:rPr lang="sl-SI" sz="5000" b="1" dirty="0">
                <a:solidFill>
                  <a:srgbClr val="ED7D31"/>
                </a:solidFill>
                <a:latin typeface="Calibri"/>
              </a:rPr>
              <a:t>Kvalitativna raziskava </a:t>
            </a:r>
          </a:p>
        </p:txBody>
      </p:sp>
      <p:sp>
        <p:nvSpPr>
          <p:cNvPr id="3" name="Označba mesta vsebine 2">
            <a:extLst>
              <a:ext uri="{FF2B5EF4-FFF2-40B4-BE49-F238E27FC236}">
                <a16:creationId xmlns:a16="http://schemas.microsoft.com/office/drawing/2014/main" id="{6948993C-19FD-530E-D458-8B06BEFC36AE}"/>
              </a:ext>
            </a:extLst>
          </p:cNvPr>
          <p:cNvSpPr txBox="1">
            <a:spLocks noGrp="1"/>
          </p:cNvSpPr>
          <p:nvPr>
            <p:ph idx="1"/>
          </p:nvPr>
        </p:nvSpPr>
        <p:spPr>
          <a:xfrm>
            <a:off x="838194" y="3180080"/>
            <a:ext cx="10515600" cy="3556000"/>
          </a:xfrm>
        </p:spPr>
        <p:txBody>
          <a:bodyPr>
            <a:normAutofit/>
          </a:bodyPr>
          <a:lstStyle/>
          <a:p>
            <a:pPr marL="0" lvl="0" indent="0">
              <a:buNone/>
            </a:pPr>
            <a:endParaRPr lang="sl-SI" sz="1700" dirty="0"/>
          </a:p>
          <a:p>
            <a:pPr marL="0" lvl="0" indent="0">
              <a:buNone/>
            </a:pPr>
            <a:endParaRPr lang="sl-SI" sz="1600" dirty="0"/>
          </a:p>
          <a:p>
            <a:pPr marL="0" lvl="0" indent="0">
              <a:buNone/>
            </a:pPr>
            <a:r>
              <a:rPr lang="sl-SI" sz="1600" b="1" dirty="0"/>
              <a:t>Etična komisija ZRS Koper</a:t>
            </a:r>
          </a:p>
          <a:p>
            <a:pPr marL="0" lvl="0" indent="0">
              <a:buNone/>
            </a:pPr>
            <a:endParaRPr lang="sl-SI" sz="1600" dirty="0"/>
          </a:p>
          <a:p>
            <a:pPr marL="0" lvl="0" indent="0">
              <a:buNone/>
            </a:pPr>
            <a:endParaRPr lang="sl-SI" sz="1600" dirty="0"/>
          </a:p>
          <a:p>
            <a:pPr marL="0" lvl="0" indent="0">
              <a:buNone/>
            </a:pPr>
            <a:endParaRPr lang="sl-SI" sz="1600" dirty="0"/>
          </a:p>
          <a:p>
            <a:pPr marL="0" lvl="0" indent="0">
              <a:buNone/>
            </a:pPr>
            <a:endParaRPr lang="sl-SI" sz="1600" dirty="0"/>
          </a:p>
        </p:txBody>
      </p:sp>
      <p:sp>
        <p:nvSpPr>
          <p:cNvPr id="4" name="Naslov 1">
            <a:extLst>
              <a:ext uri="{FF2B5EF4-FFF2-40B4-BE49-F238E27FC236}">
                <a16:creationId xmlns:a16="http://schemas.microsoft.com/office/drawing/2014/main" id="{CF268510-611A-EA9B-A246-DE9C7A6BEF59}"/>
              </a:ext>
            </a:extLst>
          </p:cNvPr>
          <p:cNvSpPr txBox="1"/>
          <p:nvPr/>
        </p:nvSpPr>
        <p:spPr>
          <a:xfrm>
            <a:off x="838197" y="2047319"/>
            <a:ext cx="10515603" cy="973942"/>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sl-SI" sz="3500" b="1" i="0" u="none" strike="noStrike" kern="1200" cap="none" spc="0" baseline="0" dirty="0">
                <a:solidFill>
                  <a:srgbClr val="000000"/>
                </a:solidFill>
                <a:uFillTx/>
                <a:latin typeface="Calibri"/>
              </a:rPr>
              <a:t>Intervjuji s šolskim osebjem, predvsem pa z mladoletnimi priseljenci je etično zelo občutljiva</a:t>
            </a:r>
          </a:p>
        </p:txBody>
      </p:sp>
      <p:sp>
        <p:nvSpPr>
          <p:cNvPr id="7" name="PoljeZBesedilom 6">
            <a:extLst>
              <a:ext uri="{FF2B5EF4-FFF2-40B4-BE49-F238E27FC236}">
                <a16:creationId xmlns:a16="http://schemas.microsoft.com/office/drawing/2014/main" id="{D7DEB936-9A6F-174C-0D43-D93D69FFC693}"/>
              </a:ext>
            </a:extLst>
          </p:cNvPr>
          <p:cNvSpPr txBox="1"/>
          <p:nvPr/>
        </p:nvSpPr>
        <p:spPr>
          <a:xfrm>
            <a:off x="3291834" y="3195954"/>
            <a:ext cx="2387600" cy="338554"/>
          </a:xfrm>
          <a:prstGeom prst="rect">
            <a:avLst/>
          </a:prstGeom>
          <a:noFill/>
        </p:spPr>
        <p:txBody>
          <a:bodyPr wrap="square" rtlCol="0">
            <a:spAutoFit/>
          </a:bodyPr>
          <a:lstStyle/>
          <a:p>
            <a:r>
              <a:rPr lang="sl-SI" sz="1600" b="1" dirty="0"/>
              <a:t>Opis raziskave</a:t>
            </a:r>
          </a:p>
        </p:txBody>
      </p:sp>
      <p:sp>
        <p:nvSpPr>
          <p:cNvPr id="8" name="PoljeZBesedilom 7">
            <a:extLst>
              <a:ext uri="{FF2B5EF4-FFF2-40B4-BE49-F238E27FC236}">
                <a16:creationId xmlns:a16="http://schemas.microsoft.com/office/drawing/2014/main" id="{531FF730-D5BC-FA6B-89C6-B52559222B9B}"/>
              </a:ext>
            </a:extLst>
          </p:cNvPr>
          <p:cNvSpPr txBox="1"/>
          <p:nvPr/>
        </p:nvSpPr>
        <p:spPr>
          <a:xfrm>
            <a:off x="4805680" y="3550382"/>
            <a:ext cx="4460240" cy="1077218"/>
          </a:xfrm>
          <a:prstGeom prst="rect">
            <a:avLst/>
          </a:prstGeom>
          <a:noFill/>
        </p:spPr>
        <p:txBody>
          <a:bodyPr wrap="square" rtlCol="0">
            <a:spAutoFit/>
          </a:bodyPr>
          <a:lstStyle/>
          <a:p>
            <a:r>
              <a:rPr lang="sl-SI" sz="1600" b="1" dirty="0"/>
              <a:t>Ukrepi za zaščito pravic: </a:t>
            </a:r>
          </a:p>
          <a:p>
            <a:r>
              <a:rPr lang="sl-SI" sz="1600" dirty="0"/>
              <a:t>Informacijski list,</a:t>
            </a:r>
          </a:p>
          <a:p>
            <a:r>
              <a:rPr lang="sl-SI" sz="1600" dirty="0"/>
              <a:t>Informirano soglasje,</a:t>
            </a:r>
          </a:p>
          <a:p>
            <a:r>
              <a:rPr lang="sl-SI" sz="1600" dirty="0"/>
              <a:t>Izjava prostovoljnega sodelovanja </a:t>
            </a:r>
          </a:p>
        </p:txBody>
      </p:sp>
      <p:sp>
        <p:nvSpPr>
          <p:cNvPr id="9" name="PoljeZBesedilom 8">
            <a:extLst>
              <a:ext uri="{FF2B5EF4-FFF2-40B4-BE49-F238E27FC236}">
                <a16:creationId xmlns:a16="http://schemas.microsoft.com/office/drawing/2014/main" id="{F1F9FF33-D23D-92C7-E26C-E705D8FD0619}"/>
              </a:ext>
            </a:extLst>
          </p:cNvPr>
          <p:cNvSpPr txBox="1"/>
          <p:nvPr/>
        </p:nvSpPr>
        <p:spPr>
          <a:xfrm>
            <a:off x="3749034" y="4958080"/>
            <a:ext cx="6268726" cy="1323439"/>
          </a:xfrm>
          <a:prstGeom prst="rect">
            <a:avLst/>
          </a:prstGeom>
          <a:noFill/>
        </p:spPr>
        <p:txBody>
          <a:bodyPr wrap="square" rtlCol="0">
            <a:spAutoFit/>
          </a:bodyPr>
          <a:lstStyle/>
          <a:p>
            <a:r>
              <a:rPr lang="sl-SI" sz="1600" b="1" dirty="0"/>
              <a:t>Način ravnanja z raziskovalnimi podatki – varstvo podatkov in zasebnosti:</a:t>
            </a:r>
            <a:r>
              <a:rPr lang="sl-SI" sz="1600" dirty="0"/>
              <a:t> </a:t>
            </a:r>
          </a:p>
          <a:p>
            <a:r>
              <a:rPr lang="sl-SI" sz="1600" dirty="0"/>
              <a:t>Kako bodo podatki uporabljeni, hranjeni,</a:t>
            </a:r>
          </a:p>
          <a:p>
            <a:r>
              <a:rPr lang="sl-SI" sz="1600" dirty="0"/>
              <a:t>Opis </a:t>
            </a:r>
            <a:r>
              <a:rPr lang="sl-SI" sz="1600" dirty="0" err="1"/>
              <a:t>anonimizacije</a:t>
            </a:r>
            <a:r>
              <a:rPr lang="sl-SI" sz="1600" dirty="0"/>
              <a:t>/</a:t>
            </a:r>
            <a:r>
              <a:rPr lang="sl-SI" sz="1600" dirty="0" err="1"/>
              <a:t>psevonimizacije</a:t>
            </a:r>
            <a:endParaRPr lang="sl-SI" sz="1600" dirty="0"/>
          </a:p>
          <a:p>
            <a:r>
              <a:rPr lang="sl-SI" sz="1600" dirty="0"/>
              <a:t>Načrt ravnanja z „nenamernimi, naključnimi“ ugotovitvami</a:t>
            </a:r>
          </a:p>
        </p:txBody>
      </p:sp>
      <p:cxnSp>
        <p:nvCxnSpPr>
          <p:cNvPr id="11" name="Raven puščični povezovalnik 10">
            <a:extLst>
              <a:ext uri="{FF2B5EF4-FFF2-40B4-BE49-F238E27FC236}">
                <a16:creationId xmlns:a16="http://schemas.microsoft.com/office/drawing/2014/main" id="{18CA1606-AF63-B8AC-D334-EE4015301C25}"/>
              </a:ext>
            </a:extLst>
          </p:cNvPr>
          <p:cNvCxnSpPr>
            <a:cxnSpLocks/>
          </p:cNvCxnSpPr>
          <p:nvPr/>
        </p:nvCxnSpPr>
        <p:spPr>
          <a:xfrm flipV="1">
            <a:off x="3169920" y="3534604"/>
            <a:ext cx="231140" cy="4379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Raven puščični povezovalnik 13">
            <a:extLst>
              <a:ext uri="{FF2B5EF4-FFF2-40B4-BE49-F238E27FC236}">
                <a16:creationId xmlns:a16="http://schemas.microsoft.com/office/drawing/2014/main" id="{9095DEAC-AA8D-873A-1296-A49275CDD565}"/>
              </a:ext>
            </a:extLst>
          </p:cNvPr>
          <p:cNvCxnSpPr>
            <a:cxnSpLocks/>
            <a:endCxn id="8" idx="1"/>
          </p:cNvCxnSpPr>
          <p:nvPr/>
        </p:nvCxnSpPr>
        <p:spPr>
          <a:xfrm>
            <a:off x="3232150" y="4088991"/>
            <a:ext cx="15735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Raven puščični povezovalnik 15">
            <a:extLst>
              <a:ext uri="{FF2B5EF4-FFF2-40B4-BE49-F238E27FC236}">
                <a16:creationId xmlns:a16="http://schemas.microsoft.com/office/drawing/2014/main" id="{F46BEFE9-99A7-34CE-C9CD-D93930787646}"/>
              </a:ext>
            </a:extLst>
          </p:cNvPr>
          <p:cNvCxnSpPr>
            <a:cxnSpLocks/>
          </p:cNvCxnSpPr>
          <p:nvPr/>
        </p:nvCxnSpPr>
        <p:spPr>
          <a:xfrm>
            <a:off x="3169920" y="4175760"/>
            <a:ext cx="666438" cy="7491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96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1B2CA7D-E6B0-585D-F017-3564A764C7AB}"/>
            </a:ext>
          </a:extLst>
        </p:cNvPr>
        <p:cNvGrpSpPr/>
        <p:nvPr/>
      </p:nvGrpSpPr>
      <p:grpSpPr>
        <a:xfrm>
          <a:off x="0" y="0"/>
          <a:ext cx="0" cy="0"/>
          <a:chOff x="0" y="0"/>
          <a:chExt cx="0" cy="0"/>
        </a:xfrm>
      </p:grpSpPr>
      <p:sp>
        <p:nvSpPr>
          <p:cNvPr id="21" name="Elipsa 20">
            <a:extLst>
              <a:ext uri="{FF2B5EF4-FFF2-40B4-BE49-F238E27FC236}">
                <a16:creationId xmlns:a16="http://schemas.microsoft.com/office/drawing/2014/main" id="{7E6EE98D-ECD8-7B5C-2068-00C4FED5EDAC}"/>
              </a:ext>
            </a:extLst>
          </p:cNvPr>
          <p:cNvSpPr/>
          <p:nvPr/>
        </p:nvSpPr>
        <p:spPr>
          <a:xfrm>
            <a:off x="8488706" y="3944164"/>
            <a:ext cx="1757680" cy="674131"/>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sl-SI"/>
          </a:p>
        </p:txBody>
      </p:sp>
      <p:sp>
        <p:nvSpPr>
          <p:cNvPr id="2" name="Naslov 1">
            <a:extLst>
              <a:ext uri="{FF2B5EF4-FFF2-40B4-BE49-F238E27FC236}">
                <a16:creationId xmlns:a16="http://schemas.microsoft.com/office/drawing/2014/main" id="{D7C42E8F-8A45-E547-0028-06ABD9567804}"/>
              </a:ext>
            </a:extLst>
          </p:cNvPr>
          <p:cNvSpPr txBox="1">
            <a:spLocks noGrp="1"/>
          </p:cNvSpPr>
          <p:nvPr>
            <p:ph type="title"/>
          </p:nvPr>
        </p:nvSpPr>
        <p:spPr>
          <a:xfrm>
            <a:off x="838203" y="1229901"/>
            <a:ext cx="10515600" cy="817418"/>
          </a:xfrm>
        </p:spPr>
        <p:txBody>
          <a:bodyPr>
            <a:normAutofit/>
          </a:bodyPr>
          <a:lstStyle/>
          <a:p>
            <a:pPr lvl="0"/>
            <a:r>
              <a:rPr lang="sl-SI" sz="5000" b="1" dirty="0">
                <a:solidFill>
                  <a:srgbClr val="ED7D31"/>
                </a:solidFill>
                <a:latin typeface="Calibri"/>
              </a:rPr>
              <a:t>Intervjuji – podatki skozi raziskavo</a:t>
            </a:r>
          </a:p>
        </p:txBody>
      </p:sp>
      <p:sp>
        <p:nvSpPr>
          <p:cNvPr id="10" name="Označba mesta vsebine 2">
            <a:extLst>
              <a:ext uri="{FF2B5EF4-FFF2-40B4-BE49-F238E27FC236}">
                <a16:creationId xmlns:a16="http://schemas.microsoft.com/office/drawing/2014/main" id="{3FDE889E-787E-1A04-88A7-8479383F58C5}"/>
              </a:ext>
            </a:extLst>
          </p:cNvPr>
          <p:cNvSpPr txBox="1">
            <a:spLocks/>
          </p:cNvSpPr>
          <p:nvPr/>
        </p:nvSpPr>
        <p:spPr>
          <a:xfrm>
            <a:off x="792464" y="2539999"/>
            <a:ext cx="3683003" cy="3821094"/>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itchFamily="34"/>
              <a:buAutoNum type="arabicParenR"/>
            </a:pPr>
            <a:r>
              <a:rPr lang="sl-SI" sz="2000" dirty="0"/>
              <a:t>Izvedba</a:t>
            </a:r>
          </a:p>
          <a:p>
            <a:pPr marL="342900" indent="-342900">
              <a:buFont typeface="Arial" pitchFamily="34"/>
              <a:buAutoNum type="arabicParenR"/>
            </a:pPr>
            <a:endParaRPr lang="sl-SI" sz="2000" dirty="0"/>
          </a:p>
          <a:p>
            <a:pPr marL="342900" indent="-342900">
              <a:buFont typeface="Arial" pitchFamily="34"/>
              <a:buAutoNum type="arabicParenR"/>
            </a:pPr>
            <a:r>
              <a:rPr lang="sl-SI" sz="2000" dirty="0" err="1"/>
              <a:t>Transkripti</a:t>
            </a:r>
            <a:r>
              <a:rPr lang="sl-SI" sz="2000" dirty="0"/>
              <a:t> – študentke </a:t>
            </a:r>
          </a:p>
          <a:p>
            <a:pPr marL="342900" indent="-342900">
              <a:buFont typeface="Arial" pitchFamily="34"/>
              <a:buAutoNum type="arabicParenR"/>
            </a:pPr>
            <a:endParaRPr lang="sl-SI" sz="2000" dirty="0"/>
          </a:p>
          <a:p>
            <a:pPr marL="342900" indent="-342900">
              <a:buFont typeface="Arial" pitchFamily="34"/>
              <a:buAutoNum type="arabicParenR"/>
            </a:pPr>
            <a:r>
              <a:rPr lang="sl-SI" sz="2000" dirty="0" err="1"/>
              <a:t>Transkripti</a:t>
            </a:r>
            <a:r>
              <a:rPr lang="sl-SI" sz="2000" dirty="0"/>
              <a:t> (&amp; </a:t>
            </a:r>
            <a:r>
              <a:rPr lang="sl-SI" sz="2000" dirty="0" err="1"/>
              <a:t>preposlušanje</a:t>
            </a:r>
            <a:r>
              <a:rPr lang="sl-SI" sz="2000" dirty="0"/>
              <a:t>)</a:t>
            </a:r>
          </a:p>
          <a:p>
            <a:pPr marL="342900" indent="-342900">
              <a:buFont typeface="Arial" pitchFamily="34"/>
              <a:buAutoNum type="arabicParenR"/>
            </a:pPr>
            <a:endParaRPr lang="sl-SI" sz="2000" dirty="0"/>
          </a:p>
          <a:p>
            <a:pPr marL="342900" indent="-342900">
              <a:buFont typeface="Arial" pitchFamily="34"/>
              <a:buAutoNum type="arabicParenR"/>
            </a:pPr>
            <a:r>
              <a:rPr lang="sl-SI" sz="2000" dirty="0"/>
              <a:t>Arhiv družboslovnih podatkov</a:t>
            </a:r>
          </a:p>
          <a:p>
            <a:pPr marL="0" indent="0">
              <a:buFont typeface="Arial" pitchFamily="34"/>
              <a:buNone/>
            </a:pPr>
            <a:endParaRPr lang="sl-SI" sz="1600" dirty="0"/>
          </a:p>
        </p:txBody>
      </p:sp>
      <p:sp>
        <p:nvSpPr>
          <p:cNvPr id="12" name="PoljeZBesedilom 11">
            <a:extLst>
              <a:ext uri="{FF2B5EF4-FFF2-40B4-BE49-F238E27FC236}">
                <a16:creationId xmlns:a16="http://schemas.microsoft.com/office/drawing/2014/main" id="{A7B235DA-CAD6-73E0-D51C-13D4ED33FADC}"/>
              </a:ext>
            </a:extLst>
          </p:cNvPr>
          <p:cNvSpPr txBox="1"/>
          <p:nvPr/>
        </p:nvSpPr>
        <p:spPr>
          <a:xfrm>
            <a:off x="4683756" y="3342639"/>
            <a:ext cx="4592323" cy="400110"/>
          </a:xfrm>
          <a:prstGeom prst="rect">
            <a:avLst/>
          </a:prstGeom>
          <a:noFill/>
        </p:spPr>
        <p:txBody>
          <a:bodyPr wrap="square" rtlCol="0">
            <a:spAutoFit/>
          </a:bodyPr>
          <a:lstStyle/>
          <a:p>
            <a:r>
              <a:rPr lang="sl-SI" sz="2000" dirty="0"/>
              <a:t>Seznanjenje z delom z občutljivimi podatki  </a:t>
            </a:r>
          </a:p>
        </p:txBody>
      </p:sp>
      <p:cxnSp>
        <p:nvCxnSpPr>
          <p:cNvPr id="15" name="Raven puščični povezovalnik 14">
            <a:extLst>
              <a:ext uri="{FF2B5EF4-FFF2-40B4-BE49-F238E27FC236}">
                <a16:creationId xmlns:a16="http://schemas.microsoft.com/office/drawing/2014/main" id="{78449E49-7B70-4B15-E5EA-22C130BB65D6}"/>
              </a:ext>
            </a:extLst>
          </p:cNvPr>
          <p:cNvCxnSpPr>
            <a:cxnSpLocks/>
          </p:cNvCxnSpPr>
          <p:nvPr/>
        </p:nvCxnSpPr>
        <p:spPr>
          <a:xfrm>
            <a:off x="4043680" y="3532237"/>
            <a:ext cx="5283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PoljeZBesedilom 17">
            <a:extLst>
              <a:ext uri="{FF2B5EF4-FFF2-40B4-BE49-F238E27FC236}">
                <a16:creationId xmlns:a16="http://schemas.microsoft.com/office/drawing/2014/main" id="{075785ED-5DDF-584E-A593-0525A030D88C}"/>
              </a:ext>
            </a:extLst>
          </p:cNvPr>
          <p:cNvSpPr txBox="1"/>
          <p:nvPr/>
        </p:nvSpPr>
        <p:spPr>
          <a:xfrm>
            <a:off x="5135893" y="4155142"/>
            <a:ext cx="2931160" cy="400110"/>
          </a:xfrm>
          <a:prstGeom prst="rect">
            <a:avLst/>
          </a:prstGeom>
          <a:noFill/>
        </p:spPr>
        <p:txBody>
          <a:bodyPr wrap="square" rtlCol="0">
            <a:spAutoFit/>
          </a:bodyPr>
          <a:lstStyle/>
          <a:p>
            <a:r>
              <a:rPr lang="sl-SI" sz="2000" dirty="0"/>
              <a:t>Hranjenje na USB ključkih </a:t>
            </a:r>
          </a:p>
        </p:txBody>
      </p:sp>
      <p:sp>
        <p:nvSpPr>
          <p:cNvPr id="19" name="PoljeZBesedilom 18">
            <a:extLst>
              <a:ext uri="{FF2B5EF4-FFF2-40B4-BE49-F238E27FC236}">
                <a16:creationId xmlns:a16="http://schemas.microsoft.com/office/drawing/2014/main" id="{A2F0BB1C-9F29-AB1F-E6BB-5F603780E8CC}"/>
              </a:ext>
            </a:extLst>
          </p:cNvPr>
          <p:cNvSpPr txBox="1"/>
          <p:nvPr/>
        </p:nvSpPr>
        <p:spPr>
          <a:xfrm>
            <a:off x="8590306" y="4111993"/>
            <a:ext cx="1681454" cy="400110"/>
          </a:xfrm>
          <a:prstGeom prst="rect">
            <a:avLst/>
          </a:prstGeom>
          <a:noFill/>
        </p:spPr>
        <p:txBody>
          <a:bodyPr wrap="square" rtlCol="0">
            <a:spAutoFit/>
          </a:bodyPr>
          <a:lstStyle/>
          <a:p>
            <a:r>
              <a:rPr lang="sl-SI" sz="2000" dirty="0"/>
              <a:t>Slaba praksa!</a:t>
            </a:r>
          </a:p>
        </p:txBody>
      </p:sp>
      <p:cxnSp>
        <p:nvCxnSpPr>
          <p:cNvPr id="20" name="Raven puščični povezovalnik 19">
            <a:extLst>
              <a:ext uri="{FF2B5EF4-FFF2-40B4-BE49-F238E27FC236}">
                <a16:creationId xmlns:a16="http://schemas.microsoft.com/office/drawing/2014/main" id="{CEC9A9C8-5C73-83EB-FCB1-38BE178ECD38}"/>
              </a:ext>
            </a:extLst>
          </p:cNvPr>
          <p:cNvCxnSpPr>
            <a:cxnSpLocks/>
          </p:cNvCxnSpPr>
          <p:nvPr/>
        </p:nvCxnSpPr>
        <p:spPr>
          <a:xfrm>
            <a:off x="4511040" y="4355197"/>
            <a:ext cx="5283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PoljeZBesedilom 21">
            <a:extLst>
              <a:ext uri="{FF2B5EF4-FFF2-40B4-BE49-F238E27FC236}">
                <a16:creationId xmlns:a16="http://schemas.microsoft.com/office/drawing/2014/main" id="{3FD860D3-CD14-9670-ADCB-AC5BA43AF460}"/>
              </a:ext>
            </a:extLst>
          </p:cNvPr>
          <p:cNvSpPr txBox="1"/>
          <p:nvPr/>
        </p:nvSpPr>
        <p:spPr>
          <a:xfrm>
            <a:off x="7965442" y="5234255"/>
            <a:ext cx="3809997" cy="1015663"/>
          </a:xfrm>
          <a:prstGeom prst="rect">
            <a:avLst/>
          </a:prstGeom>
          <a:noFill/>
        </p:spPr>
        <p:txBody>
          <a:bodyPr wrap="square" rtlCol="0">
            <a:spAutoFit/>
          </a:bodyPr>
          <a:lstStyle/>
          <a:p>
            <a:r>
              <a:rPr lang="sl-SI" sz="2000" dirty="0"/>
              <a:t>Zdaj: SHRAMBA ZRS – institucionalno urejen zaščitena hrama raziskovalnih podatkov</a:t>
            </a:r>
          </a:p>
        </p:txBody>
      </p:sp>
      <p:sp>
        <p:nvSpPr>
          <p:cNvPr id="23" name="Pravokotnik: zaokroženi vogali 22">
            <a:extLst>
              <a:ext uri="{FF2B5EF4-FFF2-40B4-BE49-F238E27FC236}">
                <a16:creationId xmlns:a16="http://schemas.microsoft.com/office/drawing/2014/main" id="{E9F54AF0-1CBF-F1C4-00CB-09DAC3115885}"/>
              </a:ext>
            </a:extLst>
          </p:cNvPr>
          <p:cNvSpPr/>
          <p:nvPr/>
        </p:nvSpPr>
        <p:spPr>
          <a:xfrm>
            <a:off x="7917192" y="5128062"/>
            <a:ext cx="3858247" cy="123303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24625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P spid="18" grpId="0"/>
      <p:bldP spid="19" grpId="0"/>
      <p:bldP spid="22" grpId="0"/>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5B1202-B702-B55B-3F6E-8EB8BC87998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5C956C81-F3BB-D750-89DE-BB9CAD2065BB}"/>
              </a:ext>
            </a:extLst>
          </p:cNvPr>
          <p:cNvSpPr txBox="1">
            <a:spLocks noGrp="1"/>
          </p:cNvSpPr>
          <p:nvPr>
            <p:ph type="title"/>
          </p:nvPr>
        </p:nvSpPr>
        <p:spPr>
          <a:xfrm>
            <a:off x="838200" y="1235164"/>
            <a:ext cx="10515600" cy="817418"/>
          </a:xfrm>
        </p:spPr>
        <p:txBody>
          <a:bodyPr>
            <a:normAutofit/>
          </a:bodyPr>
          <a:lstStyle/>
          <a:p>
            <a:pPr lvl="0"/>
            <a:r>
              <a:rPr lang="sl-SI" sz="5000" b="1" dirty="0">
                <a:solidFill>
                  <a:srgbClr val="ED7D31"/>
                </a:solidFill>
                <a:latin typeface="Calibri"/>
              </a:rPr>
              <a:t>Načrti za podatkovno objavo</a:t>
            </a:r>
          </a:p>
        </p:txBody>
      </p:sp>
      <p:sp>
        <p:nvSpPr>
          <p:cNvPr id="3" name="Označba mesta vsebine 2">
            <a:extLst>
              <a:ext uri="{FF2B5EF4-FFF2-40B4-BE49-F238E27FC236}">
                <a16:creationId xmlns:a16="http://schemas.microsoft.com/office/drawing/2014/main" id="{C863B93A-BCFB-8F8C-D8B1-AE19292A41F4}"/>
              </a:ext>
            </a:extLst>
          </p:cNvPr>
          <p:cNvSpPr txBox="1">
            <a:spLocks noGrp="1"/>
          </p:cNvSpPr>
          <p:nvPr>
            <p:ph idx="1"/>
          </p:nvPr>
        </p:nvSpPr>
        <p:spPr>
          <a:xfrm>
            <a:off x="838200" y="2174240"/>
            <a:ext cx="10515600" cy="4263498"/>
          </a:xfrm>
        </p:spPr>
        <p:txBody>
          <a:bodyPr>
            <a:normAutofit lnSpcReduction="10000"/>
          </a:bodyPr>
          <a:lstStyle/>
          <a:p>
            <a:pPr marL="342900" lvl="0" indent="-342900">
              <a:buAutoNum type="arabicParenR"/>
            </a:pPr>
            <a:r>
              <a:rPr lang="sl-SI" sz="1600" dirty="0"/>
              <a:t>Obvestiti sodelujoče in vključiti v informirano (ustno) soglasje </a:t>
            </a:r>
          </a:p>
          <a:p>
            <a:pPr marL="0" lvl="0" indent="0">
              <a:buNone/>
            </a:pPr>
            <a:r>
              <a:rPr lang="sl-SI" sz="1600" dirty="0"/>
              <a:t>	Razložiti v čim bolj preprostem jeziku</a:t>
            </a:r>
          </a:p>
          <a:p>
            <a:pPr marL="0" lvl="0" indent="0">
              <a:buNone/>
            </a:pPr>
            <a:endParaRPr lang="sl-SI" sz="1600" dirty="0"/>
          </a:p>
          <a:p>
            <a:pPr marL="0" lvl="0" indent="0">
              <a:buNone/>
            </a:pPr>
            <a:endParaRPr lang="sl-SI" sz="1600" dirty="0"/>
          </a:p>
          <a:p>
            <a:pPr marL="0" lvl="0" indent="0">
              <a:buNone/>
            </a:pPr>
            <a:endParaRPr lang="sl-SI" sz="1600" dirty="0"/>
          </a:p>
          <a:p>
            <a:pPr marL="0" lvl="0" indent="0">
              <a:buNone/>
            </a:pPr>
            <a:endParaRPr lang="sl-SI" sz="1600" dirty="0"/>
          </a:p>
          <a:p>
            <a:pPr marL="0" lvl="0" indent="0">
              <a:buNone/>
            </a:pPr>
            <a:endParaRPr lang="sl-SI" sz="1600" dirty="0"/>
          </a:p>
          <a:p>
            <a:pPr marL="0" lvl="0" indent="0">
              <a:buNone/>
            </a:pPr>
            <a:endParaRPr lang="sl-SI" sz="1600" dirty="0"/>
          </a:p>
          <a:p>
            <a:pPr marL="0" lvl="0" indent="0">
              <a:buNone/>
            </a:pPr>
            <a:endParaRPr lang="sl-SI" sz="1600" dirty="0"/>
          </a:p>
          <a:p>
            <a:pPr marL="0" lvl="0" indent="0">
              <a:buNone/>
            </a:pPr>
            <a:endParaRPr lang="sl-SI" sz="1600" dirty="0"/>
          </a:p>
          <a:p>
            <a:pPr marL="0" lvl="0" indent="0">
              <a:buNone/>
            </a:pPr>
            <a:endParaRPr lang="sl-SI" sz="1600" dirty="0"/>
          </a:p>
          <a:p>
            <a:pPr marL="0" lvl="0" indent="0">
              <a:buNone/>
            </a:pPr>
            <a:r>
              <a:rPr lang="sl-SI" sz="1600" dirty="0"/>
              <a:t>2) Posnetke transkribirati in </a:t>
            </a:r>
            <a:r>
              <a:rPr lang="sl-SI" sz="1600" dirty="0" err="1"/>
              <a:t>preposlušati</a:t>
            </a:r>
            <a:r>
              <a:rPr lang="sl-SI" sz="1600" dirty="0"/>
              <a:t>, popraviti napake in </a:t>
            </a:r>
            <a:r>
              <a:rPr lang="sl-SI" sz="1600" dirty="0" err="1"/>
              <a:t>psvevdonimizirati</a:t>
            </a:r>
            <a:r>
              <a:rPr lang="sl-SI" sz="1600" dirty="0"/>
              <a:t> </a:t>
            </a:r>
          </a:p>
          <a:p>
            <a:pPr marL="0" lvl="0" indent="0">
              <a:buNone/>
            </a:pPr>
            <a:r>
              <a:rPr lang="sl-SI" sz="1600" dirty="0"/>
              <a:t>3) Se  dogovoriti z ADP za sestanek, kjer se preveri možnosti objave (relevantnost, …)</a:t>
            </a:r>
          </a:p>
          <a:p>
            <a:pPr marL="342900" lvl="0" indent="-342900">
              <a:buAutoNum type="arabicParenR"/>
            </a:pPr>
            <a:endParaRPr lang="sl-SI" sz="1600" dirty="0"/>
          </a:p>
        </p:txBody>
      </p:sp>
      <p:sp>
        <p:nvSpPr>
          <p:cNvPr id="6" name="PoljeZBesedilom 5">
            <a:extLst>
              <a:ext uri="{FF2B5EF4-FFF2-40B4-BE49-F238E27FC236}">
                <a16:creationId xmlns:a16="http://schemas.microsoft.com/office/drawing/2014/main" id="{D009EAB1-6B75-3881-89C5-36C9F0F4FACB}"/>
              </a:ext>
            </a:extLst>
          </p:cNvPr>
          <p:cNvSpPr txBox="1"/>
          <p:nvPr/>
        </p:nvSpPr>
        <p:spPr>
          <a:xfrm>
            <a:off x="6512560" y="2174240"/>
            <a:ext cx="5476240" cy="954107"/>
          </a:xfrm>
          <a:prstGeom prst="rect">
            <a:avLst/>
          </a:prstGeom>
          <a:noFill/>
        </p:spPr>
        <p:txBody>
          <a:bodyPr wrap="square" rtlCol="0">
            <a:spAutoFit/>
          </a:bodyPr>
          <a:lstStyle/>
          <a:p>
            <a:pPr lvl="0"/>
            <a:r>
              <a:rPr lang="sl-SI" sz="1400" dirty="0"/>
              <a:t>„Imamo prakso, da podatke, ki jih pridobimo v okviru raziskave predamo v hrambo Arhivu družboslovnih podatkov, ADP, kjer potem tudi drugi raziskovalci vidijo, kaj je bilo že narejeno. Bi bilo v redu, če bi vaš intervju tudi dali v hrambo v Arhiv družboslovnih podatkov?“</a:t>
            </a:r>
          </a:p>
        </p:txBody>
      </p:sp>
      <p:sp>
        <p:nvSpPr>
          <p:cNvPr id="7" name="PoljeZBesedilom 6">
            <a:extLst>
              <a:ext uri="{FF2B5EF4-FFF2-40B4-BE49-F238E27FC236}">
                <a16:creationId xmlns:a16="http://schemas.microsoft.com/office/drawing/2014/main" id="{62DDC0F9-7838-0E62-0767-450CF5D4B03C}"/>
              </a:ext>
            </a:extLst>
          </p:cNvPr>
          <p:cNvSpPr txBox="1"/>
          <p:nvPr/>
        </p:nvSpPr>
        <p:spPr>
          <a:xfrm>
            <a:off x="2895600" y="3429000"/>
            <a:ext cx="8826502" cy="2308324"/>
          </a:xfrm>
          <a:prstGeom prst="rect">
            <a:avLst/>
          </a:prstGeom>
          <a:noFill/>
        </p:spPr>
        <p:txBody>
          <a:bodyPr wrap="square" rtlCol="0">
            <a:spAutoFit/>
          </a:bodyPr>
          <a:lstStyle/>
          <a:p>
            <a:r>
              <a:rPr lang="sl-SI" sz="1400" dirty="0"/>
              <a:t>R: Vsekakor je to prostovoljno in lahko kadarkoli pač rečete, da ne želite več sodelovati in jaz bom prekinila. Intervjuji, posnetek mi, ga potrebujem samo v toliko, da se ga potem prepiše. Seveda se </a:t>
            </a:r>
            <a:r>
              <a:rPr lang="sl-SI" sz="1400" dirty="0" err="1"/>
              <a:t>anonimizira</a:t>
            </a:r>
            <a:r>
              <a:rPr lang="sl-SI" sz="1400" dirty="0"/>
              <a:t>. Jaz ne potrebujem vaših imen, tudi, če boste povedali svoje ime oziroma ga od kakšnega sodelavca, sodelavke, dijakov in tako naprej, to bo potem pobrisano in ime šole bo pobrisano in tako naprej. Intervjuji bodo seveda analizirani in poiskane kakšne dobre prakse, kakšni primeri, karkoli bi pač omenili. Ne vem, tudi vaše recimo videnje, integracija ali kakorkoli in mogoče bo kakšen citat uporabljen, recimo, če pride kakšna stvar zelo fajn povedana, potem v kakšnem poročilu, članku in tako naprej. In zadnje par let smo tudi v bistvu dali </a:t>
            </a:r>
            <a:r>
              <a:rPr lang="sl-SI" sz="1400" dirty="0" err="1"/>
              <a:t>anonimizirane</a:t>
            </a:r>
            <a:r>
              <a:rPr lang="sl-SI" sz="1400" dirty="0"/>
              <a:t> intervjuje v Arhiv družboslovnih podatkov, da je potem ljudje so lahko, raziskovalci seveda, ki so pač to …</a:t>
            </a:r>
          </a:p>
          <a:p>
            <a:r>
              <a:rPr lang="sl-SI" sz="1400" dirty="0"/>
              <a:t>I1: Ja, ja, so že imeli nekaj.</a:t>
            </a:r>
          </a:p>
          <a:p>
            <a:endParaRPr lang="sl-SI" dirty="0"/>
          </a:p>
        </p:txBody>
      </p:sp>
    </p:spTree>
    <p:extLst>
      <p:ext uri="{BB962C8B-B14F-4D97-AF65-F5344CB8AC3E}">
        <p14:creationId xmlns:p14="http://schemas.microsoft.com/office/powerpoint/2010/main" val="316570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F6BE2CE-A6A1-2221-CFEB-FCD1BB63623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4EC32A1-ADC4-38AE-1D65-6DE67A54508C}"/>
              </a:ext>
            </a:extLst>
          </p:cNvPr>
          <p:cNvSpPr txBox="1">
            <a:spLocks noGrp="1"/>
          </p:cNvSpPr>
          <p:nvPr>
            <p:ph type="title"/>
          </p:nvPr>
        </p:nvSpPr>
        <p:spPr>
          <a:xfrm>
            <a:off x="838200" y="1235164"/>
            <a:ext cx="10515600" cy="817418"/>
          </a:xfrm>
        </p:spPr>
        <p:txBody>
          <a:bodyPr>
            <a:normAutofit/>
          </a:bodyPr>
          <a:lstStyle/>
          <a:p>
            <a:pPr lvl="0"/>
            <a:r>
              <a:rPr lang="sl-SI" sz="5000" b="1" dirty="0">
                <a:solidFill>
                  <a:srgbClr val="ED7D31"/>
                </a:solidFill>
                <a:latin typeface="Calibri"/>
              </a:rPr>
              <a:t>Mednarodni vidiki</a:t>
            </a:r>
          </a:p>
        </p:txBody>
      </p:sp>
      <p:sp>
        <p:nvSpPr>
          <p:cNvPr id="3" name="Označba mesta vsebine 2">
            <a:extLst>
              <a:ext uri="{FF2B5EF4-FFF2-40B4-BE49-F238E27FC236}">
                <a16:creationId xmlns:a16="http://schemas.microsoft.com/office/drawing/2014/main" id="{D7A3322D-9BED-869C-E408-96E15E57F7D8}"/>
              </a:ext>
            </a:extLst>
          </p:cNvPr>
          <p:cNvSpPr txBox="1">
            <a:spLocks noGrp="1"/>
          </p:cNvSpPr>
          <p:nvPr>
            <p:ph idx="1"/>
          </p:nvPr>
        </p:nvSpPr>
        <p:spPr>
          <a:xfrm>
            <a:off x="838200" y="2174240"/>
            <a:ext cx="10515600" cy="4263498"/>
          </a:xfrm>
        </p:spPr>
        <p:txBody>
          <a:bodyPr>
            <a:noAutofit/>
          </a:bodyPr>
          <a:lstStyle/>
          <a:p>
            <a:pPr marL="0" lvl="0" indent="0">
              <a:buNone/>
            </a:pPr>
            <a:endParaRPr lang="sl-SI" sz="1800" dirty="0"/>
          </a:p>
          <a:p>
            <a:pPr marL="0" lvl="0" indent="0">
              <a:buNone/>
            </a:pPr>
            <a:r>
              <a:rPr lang="sl-SI" sz="1800" dirty="0"/>
              <a:t>Raziskava izvedena v štirih državah – velik izziv! (jezikovno, socialna mreža, </a:t>
            </a:r>
            <a:r>
              <a:rPr lang="sl-SI" sz="1800"/>
              <a:t>kulturni vzorci, …)</a:t>
            </a:r>
            <a:endParaRPr lang="sl-SI" sz="1800" dirty="0"/>
          </a:p>
          <a:p>
            <a:pPr marL="0" lvl="0" indent="0">
              <a:buNone/>
            </a:pPr>
            <a:r>
              <a:rPr lang="sl-SI" sz="1800" dirty="0"/>
              <a:t>Sreča, ki sem jo imela:</a:t>
            </a:r>
          </a:p>
          <a:p>
            <a:pPr marL="0" lvl="0" indent="0">
              <a:buNone/>
            </a:pPr>
            <a:r>
              <a:rPr lang="sl-SI" sz="1800" dirty="0"/>
              <a:t>- Partnerska mreža iz mednarodnega projekta (</a:t>
            </a:r>
            <a:r>
              <a:rPr lang="sl-SI" sz="1800" dirty="0" err="1"/>
              <a:t>MiCREATE</a:t>
            </a:r>
            <a:r>
              <a:rPr lang="sl-SI" sz="1800" dirty="0"/>
              <a:t>)</a:t>
            </a:r>
          </a:p>
          <a:p>
            <a:pPr marL="0" lvl="0" indent="0">
              <a:buNone/>
            </a:pPr>
            <a:r>
              <a:rPr lang="sl-SI" sz="1800" dirty="0"/>
              <a:t>- da sem delala na temo integracije !</a:t>
            </a:r>
          </a:p>
          <a:p>
            <a:pPr marL="0" lvl="0" indent="0">
              <a:buNone/>
            </a:pPr>
            <a:endParaRPr lang="sl-SI" sz="1800" dirty="0"/>
          </a:p>
          <a:p>
            <a:pPr marL="0" lvl="0" indent="0">
              <a:buNone/>
            </a:pPr>
            <a:r>
              <a:rPr lang="sl-SI" sz="1800" dirty="0"/>
              <a:t>Objava podatkov: Tudi respondentom tudi v tujini sem omenila, da mi imamo prakso objavljanja oziroma hrambe intervjujev v ADP, ampak da ne vem, če bodo tudi intervjuji z Danske, Španije ali Avstrije zanimivi. Vsekakor, če bodo, sem jih vprašal tudi, če jih lahko predam.</a:t>
            </a:r>
          </a:p>
          <a:p>
            <a:pPr marL="0" lvl="0" indent="0">
              <a:buNone/>
            </a:pPr>
            <a:endParaRPr lang="sl-SI" sz="1800" dirty="0"/>
          </a:p>
          <a:p>
            <a:pPr marL="0" lvl="0" indent="0">
              <a:buNone/>
            </a:pPr>
            <a:r>
              <a:rPr lang="sl-SI" sz="1800" dirty="0"/>
              <a:t>Iz mednarodnih projektov pa je razvidno tudi, da nimajo v vseh državah urejenih takih arhivov, kot je ADP v Sloveniji (nekateri so se pri mednarodnih projektih spopadali z izzivi, kje objaviti oziroma dati v hrambo podatke).</a:t>
            </a:r>
          </a:p>
          <a:p>
            <a:pPr marL="0" lvl="0" indent="0">
              <a:buNone/>
            </a:pPr>
            <a:endParaRPr lang="sl-SI" sz="1800" dirty="0"/>
          </a:p>
          <a:p>
            <a:pPr marL="0" lvl="0" indent="0">
              <a:buNone/>
            </a:pPr>
            <a:endParaRPr lang="sl-SI" sz="1800" dirty="0"/>
          </a:p>
          <a:p>
            <a:pPr marL="342900" lvl="0" indent="-342900">
              <a:buAutoNum type="arabicParenR"/>
            </a:pPr>
            <a:endParaRPr lang="sl-SI" sz="1800" dirty="0"/>
          </a:p>
        </p:txBody>
      </p:sp>
    </p:spTree>
    <p:extLst>
      <p:ext uri="{BB962C8B-B14F-4D97-AF65-F5344CB8AC3E}">
        <p14:creationId xmlns:p14="http://schemas.microsoft.com/office/powerpoint/2010/main" val="22039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F042D4B-866F-75C5-00CE-8225290AE5B3}"/>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9A18BA37-7C7B-43DC-F8A6-CD230912AC26}"/>
              </a:ext>
            </a:extLst>
          </p:cNvPr>
          <p:cNvSpPr txBox="1">
            <a:spLocks noGrp="1"/>
          </p:cNvSpPr>
          <p:nvPr>
            <p:ph type="title"/>
          </p:nvPr>
        </p:nvSpPr>
        <p:spPr>
          <a:xfrm>
            <a:off x="838200" y="1235164"/>
            <a:ext cx="10515600" cy="817418"/>
          </a:xfrm>
        </p:spPr>
        <p:txBody>
          <a:bodyPr>
            <a:normAutofit/>
          </a:bodyPr>
          <a:lstStyle/>
          <a:p>
            <a:pPr lvl="0"/>
            <a:r>
              <a:rPr lang="sl-SI" sz="5000" b="1" dirty="0">
                <a:solidFill>
                  <a:srgbClr val="ED7D31"/>
                </a:solidFill>
                <a:latin typeface="Calibri"/>
              </a:rPr>
              <a:t>Kaj bi zdaj naredila drugače?</a:t>
            </a:r>
          </a:p>
        </p:txBody>
      </p:sp>
      <p:sp>
        <p:nvSpPr>
          <p:cNvPr id="3" name="Označba mesta vsebine 2">
            <a:extLst>
              <a:ext uri="{FF2B5EF4-FFF2-40B4-BE49-F238E27FC236}">
                <a16:creationId xmlns:a16="http://schemas.microsoft.com/office/drawing/2014/main" id="{BDE4240C-7707-7E48-4EB6-B75361248B9E}"/>
              </a:ext>
            </a:extLst>
          </p:cNvPr>
          <p:cNvSpPr txBox="1">
            <a:spLocks noGrp="1"/>
          </p:cNvSpPr>
          <p:nvPr>
            <p:ph idx="1"/>
          </p:nvPr>
        </p:nvSpPr>
        <p:spPr>
          <a:xfrm>
            <a:off x="838200" y="2438400"/>
            <a:ext cx="10515600" cy="3999338"/>
          </a:xfrm>
        </p:spPr>
        <p:txBody>
          <a:bodyPr>
            <a:normAutofit/>
          </a:bodyPr>
          <a:lstStyle/>
          <a:p>
            <a:pPr marL="0" lvl="0" indent="0">
              <a:buNone/>
            </a:pPr>
            <a:endParaRPr lang="sl-SI" sz="1800" dirty="0"/>
          </a:p>
          <a:p>
            <a:pPr marL="0" lvl="0" indent="0">
              <a:buNone/>
            </a:pPr>
            <a:endParaRPr lang="sl-SI" sz="1800" dirty="0"/>
          </a:p>
          <a:p>
            <a:pPr marL="0" lvl="0" indent="0">
              <a:buNone/>
            </a:pPr>
            <a:r>
              <a:rPr lang="sl-SI" sz="2000" dirty="0"/>
              <a:t>Pripravila manj obsežno raziskavo 😅</a:t>
            </a:r>
          </a:p>
          <a:p>
            <a:pPr marL="0" lvl="0" indent="0">
              <a:buNone/>
            </a:pPr>
            <a:r>
              <a:rPr lang="sl-SI" sz="2000" dirty="0"/>
              <a:t>(z manj intervjuji, študij primera, …)</a:t>
            </a:r>
          </a:p>
          <a:p>
            <a:pPr marL="0" lvl="0" indent="0">
              <a:buNone/>
            </a:pPr>
            <a:r>
              <a:rPr lang="sl-SI" sz="2000" dirty="0"/>
              <a:t>Z otroci bolj stremela k uporabi na umetnosti temelječih metod</a:t>
            </a:r>
          </a:p>
          <a:p>
            <a:pPr marL="0" lvl="0" indent="0">
              <a:buNone/>
            </a:pPr>
            <a:endParaRPr lang="sl-SI" sz="2000" dirty="0"/>
          </a:p>
          <a:p>
            <a:pPr marL="0" lvl="0" indent="0">
              <a:buNone/>
            </a:pPr>
            <a:r>
              <a:rPr lang="sl-SI" sz="2000" dirty="0"/>
              <a:t>Bolj nazorno (in manj „pravno“) pripravila informirano soglasje in izjavo</a:t>
            </a:r>
          </a:p>
          <a:p>
            <a:pPr marL="0" lvl="0" indent="0">
              <a:buNone/>
            </a:pPr>
            <a:endParaRPr lang="sl-SI" sz="2000" dirty="0"/>
          </a:p>
          <a:p>
            <a:pPr marL="0" lvl="0" indent="0">
              <a:buNone/>
            </a:pPr>
            <a:r>
              <a:rPr lang="sl-SI" sz="2000" dirty="0"/>
              <a:t>Hranila v ZRS Shrambi (in ne na USB ključkih)</a:t>
            </a:r>
          </a:p>
          <a:p>
            <a:pPr marL="0" lvl="0" indent="0">
              <a:buNone/>
            </a:pPr>
            <a:endParaRPr lang="sl-SI" sz="2000" dirty="0"/>
          </a:p>
          <a:p>
            <a:pPr marL="0" lvl="0" indent="0">
              <a:buNone/>
            </a:pPr>
            <a:endParaRPr lang="sl-SI" sz="1600" dirty="0"/>
          </a:p>
        </p:txBody>
      </p:sp>
    </p:spTree>
    <p:extLst>
      <p:ext uri="{BB962C8B-B14F-4D97-AF65-F5344CB8AC3E}">
        <p14:creationId xmlns:p14="http://schemas.microsoft.com/office/powerpoint/2010/main" val="135885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E69BB9CC-8F38-4572-9940-700D797396B6}"/>
              </a:ext>
            </a:extLst>
          </p:cNvPr>
          <p:cNvSpPr>
            <a:spLocks noChangeArrowheads="1"/>
          </p:cNvSpPr>
          <p:nvPr/>
        </p:nvSpPr>
        <p:spPr bwMode="auto">
          <a:xfrm>
            <a:off x="395416" y="3298392"/>
            <a:ext cx="27115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200" b="1" u="none" strike="noStrike" cap="none" normalizeH="0" baseline="0">
                <a:ln>
                  <a:noFill/>
                </a:ln>
                <a:solidFill>
                  <a:schemeClr val="tx2">
                    <a:lumMod val="75000"/>
                  </a:schemeClr>
                </a:solidFill>
                <a:effectLst/>
                <a:latin typeface="Calibri" panose="020F0502020204030204" pitchFamily="34" charset="0"/>
                <a:cs typeface="Calibri" panose="020F0502020204030204" pitchFamily="34" charset="0"/>
              </a:rPr>
              <a:t>Uredniški odbor:</a:t>
            </a:r>
            <a:br>
              <a:rPr kumimoji="0" lang="sl-SI" altLang="sl-SI" sz="1200" b="1" u="none" strike="noStrike" cap="none" normalizeH="0" baseline="0">
                <a:ln>
                  <a:noFill/>
                </a:ln>
                <a:solidFill>
                  <a:schemeClr val="tx2">
                    <a:lumMod val="75000"/>
                  </a:schemeClr>
                </a:solidFill>
                <a:effectLst/>
                <a:latin typeface="Calibri" panose="020F0502020204030204" pitchFamily="34" charset="0"/>
                <a:cs typeface="Calibri" panose="020F0502020204030204" pitchFamily="34" charset="0"/>
              </a:rPr>
            </a:br>
            <a:r>
              <a:rPr kumimoji="0" lang="sl-SI" altLang="sl-SI" sz="1200" b="0" u="none" strike="noStrike" cap="none" normalizeH="0" baseline="0">
                <a:ln>
                  <a:noFill/>
                </a:ln>
                <a:solidFill>
                  <a:schemeClr val="tx2">
                    <a:lumMod val="75000"/>
                  </a:schemeClr>
                </a:solidFill>
                <a:effectLst/>
                <a:latin typeface="Calibri" panose="020F0502020204030204" pitchFamily="34" charset="0"/>
                <a:cs typeface="Calibri" panose="020F0502020204030204" pitchFamily="34" charset="0"/>
              </a:rPr>
              <a:t>dr. Tea Romih, CTK (odgovorna urednica)</a:t>
            </a: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200" b="0" u="none" strike="noStrike" cap="none" normalizeH="0" baseline="0">
                <a:ln>
                  <a:noFill/>
                </a:ln>
                <a:solidFill>
                  <a:schemeClr val="tx2">
                    <a:lumMod val="75000"/>
                  </a:schemeClr>
                </a:solidFill>
                <a:effectLst/>
                <a:latin typeface="Calibri" panose="020F0502020204030204" pitchFamily="34" charset="0"/>
                <a:cs typeface="Calibri" panose="020F0502020204030204" pitchFamily="34" charset="0"/>
              </a:rPr>
              <a:t>Barbara </a:t>
            </a:r>
            <a:r>
              <a:rPr kumimoji="0" lang="sl-SI" altLang="sl-SI" sz="1200" b="0" u="none" strike="noStrike" cap="none" normalizeH="0" baseline="0" err="1">
                <a:ln>
                  <a:noFill/>
                </a:ln>
                <a:solidFill>
                  <a:schemeClr val="tx2">
                    <a:lumMod val="75000"/>
                  </a:schemeClr>
                </a:solidFill>
                <a:effectLst/>
                <a:latin typeface="Calibri" panose="020F0502020204030204" pitchFamily="34" charset="0"/>
                <a:cs typeface="Calibri" panose="020F0502020204030204" pitchFamily="34" charset="0"/>
              </a:rPr>
              <a:t>Bradaš</a:t>
            </a:r>
            <a:r>
              <a:rPr kumimoji="0" lang="sl-SI" altLang="sl-SI" sz="1200" b="0" u="none" strike="noStrike" cap="none" normalizeH="0" baseline="0">
                <a:ln>
                  <a:noFill/>
                </a:ln>
                <a:solidFill>
                  <a:schemeClr val="tx2">
                    <a:lumMod val="75000"/>
                  </a:schemeClr>
                </a:solidFill>
                <a:effectLst/>
                <a:latin typeface="Calibri" panose="020F0502020204030204" pitchFamily="34" charset="0"/>
                <a:cs typeface="Calibri" panose="020F0502020204030204" pitchFamily="34" charset="0"/>
              </a:rPr>
              <a:t> Premrl, ZRS Koper</a:t>
            </a:r>
            <a:br>
              <a:rPr kumimoji="0" lang="sl-SI" altLang="sl-SI" sz="1200" b="0" u="none" strike="noStrike" cap="none" normalizeH="0" baseline="0">
                <a:ln>
                  <a:noFill/>
                </a:ln>
                <a:solidFill>
                  <a:schemeClr val="tx2">
                    <a:lumMod val="75000"/>
                  </a:schemeClr>
                </a:solidFill>
                <a:effectLst/>
                <a:latin typeface="Calibri" panose="020F0502020204030204" pitchFamily="34" charset="0"/>
                <a:cs typeface="Calibri" panose="020F0502020204030204" pitchFamily="34" charset="0"/>
              </a:rPr>
            </a:br>
            <a:r>
              <a:rPr kumimoji="0" lang="sl-SI" altLang="sl-SI" sz="1200" b="0" u="none" strike="noStrike" cap="none" normalizeH="0" baseline="0">
                <a:ln>
                  <a:noFill/>
                </a:ln>
                <a:solidFill>
                  <a:schemeClr val="tx2">
                    <a:lumMod val="75000"/>
                  </a:schemeClr>
                </a:solidFill>
                <a:effectLst/>
                <a:latin typeface="Calibri" panose="020F0502020204030204" pitchFamily="34" charset="0"/>
                <a:cs typeface="Calibri" panose="020F0502020204030204" pitchFamily="34" charset="0"/>
              </a:rPr>
              <a:t>Brina Klemenčič, UKM</a:t>
            </a: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200" b="0" u="none" strike="noStrike" cap="none" normalizeH="0" baseline="0">
                <a:ln>
                  <a:noFill/>
                </a:ln>
                <a:solidFill>
                  <a:schemeClr val="tx2">
                    <a:lumMod val="75000"/>
                  </a:schemeClr>
                </a:solidFill>
                <a:effectLst/>
                <a:latin typeface="Calibri" panose="020F0502020204030204" pitchFamily="34" charset="0"/>
                <a:cs typeface="Calibri" panose="020F0502020204030204" pitchFamily="34" charset="0"/>
              </a:rPr>
              <a:t>dr. Mojca Kotar, UL</a:t>
            </a: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200" b="0" u="none" strike="noStrike" cap="none" normalizeH="0" baseline="0">
                <a:ln>
                  <a:noFill/>
                </a:ln>
                <a:solidFill>
                  <a:schemeClr val="tx2">
                    <a:lumMod val="75000"/>
                  </a:schemeClr>
                </a:solidFill>
                <a:effectLst/>
                <a:latin typeface="Calibri" panose="020F0502020204030204" pitchFamily="34" charset="0"/>
                <a:cs typeface="Calibri" panose="020F0502020204030204" pitchFamily="34" charset="0"/>
              </a:rPr>
              <a:t>dr. Miha Peče, ZRC SAZU</a:t>
            </a:r>
          </a:p>
        </p:txBody>
      </p:sp>
      <p:sp>
        <p:nvSpPr>
          <p:cNvPr id="7" name="PoljeZBesedilom 6">
            <a:extLst>
              <a:ext uri="{FF2B5EF4-FFF2-40B4-BE49-F238E27FC236}">
                <a16:creationId xmlns:a16="http://schemas.microsoft.com/office/drawing/2014/main" id="{65668CD8-8DE2-4813-9EC2-574C2532AD96}"/>
              </a:ext>
            </a:extLst>
          </p:cNvPr>
          <p:cNvSpPr txBox="1"/>
          <p:nvPr/>
        </p:nvSpPr>
        <p:spPr>
          <a:xfrm>
            <a:off x="395416" y="1637271"/>
            <a:ext cx="3861487" cy="923330"/>
          </a:xfrm>
          <a:prstGeom prst="rect">
            <a:avLst/>
          </a:prstGeom>
          <a:noFill/>
        </p:spPr>
        <p:txBody>
          <a:bodyPr wrap="square" rtlCol="0">
            <a:spAutoFit/>
          </a:bodyPr>
          <a:lstStyle/>
          <a:p>
            <a:r>
              <a:rPr lang="sl-SI" sz="1050" b="1" dirty="0">
                <a:solidFill>
                  <a:schemeClr val="tx2">
                    <a:lumMod val="75000"/>
                  </a:schemeClr>
                </a:solidFill>
              </a:rPr>
              <a:t>Centralna tehniška knjižnica Univerze v Ljubljani</a:t>
            </a:r>
            <a:endParaRPr lang="sl-SI" sz="1050" dirty="0">
              <a:solidFill>
                <a:schemeClr val="tx2">
                  <a:lumMod val="75000"/>
                </a:schemeClr>
              </a:solidFill>
            </a:endParaRPr>
          </a:p>
          <a:p>
            <a:r>
              <a:rPr lang="sl-SI" sz="1050" b="1" i="1" dirty="0">
                <a:solidFill>
                  <a:schemeClr val="tx2">
                    <a:lumMod val="75000"/>
                  </a:schemeClr>
                </a:solidFill>
              </a:rPr>
              <a:t>Central </a:t>
            </a:r>
            <a:r>
              <a:rPr lang="sl-SI" sz="1050" b="1" i="1" dirty="0" err="1">
                <a:solidFill>
                  <a:schemeClr val="tx2">
                    <a:lumMod val="75000"/>
                  </a:schemeClr>
                </a:solidFill>
              </a:rPr>
              <a:t>Technical</a:t>
            </a:r>
            <a:r>
              <a:rPr lang="sl-SI" sz="1050" b="1" i="1" dirty="0">
                <a:solidFill>
                  <a:schemeClr val="tx2">
                    <a:lumMod val="75000"/>
                  </a:schemeClr>
                </a:solidFill>
              </a:rPr>
              <a:t> </a:t>
            </a:r>
            <a:r>
              <a:rPr lang="sl-SI" sz="1050" b="1" i="1" dirty="0" err="1">
                <a:solidFill>
                  <a:schemeClr val="tx2">
                    <a:lumMod val="75000"/>
                  </a:schemeClr>
                </a:solidFill>
              </a:rPr>
              <a:t>Library</a:t>
            </a:r>
            <a:r>
              <a:rPr lang="sl-SI" sz="1050" b="1" i="1" dirty="0">
                <a:solidFill>
                  <a:schemeClr val="tx2">
                    <a:lumMod val="75000"/>
                  </a:schemeClr>
                </a:solidFill>
              </a:rPr>
              <a:t> at </a:t>
            </a:r>
            <a:r>
              <a:rPr lang="sl-SI" sz="1050" b="1" i="1" dirty="0" err="1">
                <a:solidFill>
                  <a:schemeClr val="tx2">
                    <a:lumMod val="75000"/>
                  </a:schemeClr>
                </a:solidFill>
              </a:rPr>
              <a:t>the</a:t>
            </a:r>
            <a:r>
              <a:rPr lang="sl-SI" sz="1050" b="1" i="1" dirty="0">
                <a:solidFill>
                  <a:schemeClr val="tx2">
                    <a:lumMod val="75000"/>
                  </a:schemeClr>
                </a:solidFill>
              </a:rPr>
              <a:t> </a:t>
            </a:r>
            <a:r>
              <a:rPr lang="sl-SI" sz="1050" b="1" i="1" dirty="0" err="1">
                <a:solidFill>
                  <a:schemeClr val="tx2">
                    <a:lumMod val="75000"/>
                  </a:schemeClr>
                </a:solidFill>
              </a:rPr>
              <a:t>University</a:t>
            </a:r>
            <a:r>
              <a:rPr lang="sl-SI" sz="1050" b="1" i="1" dirty="0">
                <a:solidFill>
                  <a:schemeClr val="tx2">
                    <a:lumMod val="75000"/>
                  </a:schemeClr>
                </a:solidFill>
              </a:rPr>
              <a:t> </a:t>
            </a:r>
            <a:r>
              <a:rPr lang="sl-SI" sz="1050" b="1" i="1" dirty="0" err="1">
                <a:solidFill>
                  <a:schemeClr val="tx2">
                    <a:lumMod val="75000"/>
                  </a:schemeClr>
                </a:solidFill>
              </a:rPr>
              <a:t>of</a:t>
            </a:r>
            <a:r>
              <a:rPr lang="sl-SI" sz="1050" b="1" i="1" dirty="0">
                <a:solidFill>
                  <a:schemeClr val="tx2">
                    <a:lumMod val="75000"/>
                  </a:schemeClr>
                </a:solidFill>
              </a:rPr>
              <a:t> Ljubljana</a:t>
            </a:r>
            <a:endParaRPr lang="sl-SI" sz="1050" dirty="0">
              <a:solidFill>
                <a:schemeClr val="tx2">
                  <a:lumMod val="75000"/>
                </a:schemeClr>
              </a:solidFill>
            </a:endParaRPr>
          </a:p>
          <a:p>
            <a:r>
              <a:rPr lang="sl-SI" sz="1050" dirty="0">
                <a:solidFill>
                  <a:schemeClr val="tx2">
                    <a:lumMod val="75000"/>
                  </a:schemeClr>
                </a:solidFill>
              </a:rPr>
              <a:t>Trg republike 3, SI-1000 Ljubljana</a:t>
            </a:r>
          </a:p>
          <a:p>
            <a:r>
              <a:rPr lang="sl-SI" sz="1050" dirty="0">
                <a:solidFill>
                  <a:schemeClr val="tx2">
                    <a:lumMod val="75000"/>
                  </a:schemeClr>
                </a:solidFill>
              </a:rPr>
              <a:t>Slovenija / </a:t>
            </a:r>
            <a:r>
              <a:rPr lang="sl-SI" sz="1050" i="1" dirty="0" err="1">
                <a:solidFill>
                  <a:schemeClr val="tx2">
                    <a:lumMod val="75000"/>
                  </a:schemeClr>
                </a:solidFill>
              </a:rPr>
              <a:t>Slovenia</a:t>
            </a:r>
            <a:endParaRPr lang="sl-SI" sz="1050" dirty="0">
              <a:solidFill>
                <a:schemeClr val="tx2">
                  <a:lumMod val="75000"/>
                </a:schemeClr>
              </a:solidFill>
            </a:endParaRPr>
          </a:p>
          <a:p>
            <a:endParaRPr lang="sl-SI" sz="1200" dirty="0"/>
          </a:p>
        </p:txBody>
      </p:sp>
      <p:pic>
        <p:nvPicPr>
          <p:cNvPr id="9" name="Slika 8">
            <a:extLst>
              <a:ext uri="{FF2B5EF4-FFF2-40B4-BE49-F238E27FC236}">
                <a16:creationId xmlns:a16="http://schemas.microsoft.com/office/drawing/2014/main" id="{6CEE1A64-F3F7-40C5-A68D-FACA85877F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6562" y="5247140"/>
            <a:ext cx="10009549" cy="1096854"/>
          </a:xfrm>
          <a:prstGeom prst="rect">
            <a:avLst/>
          </a:prstGeom>
        </p:spPr>
      </p:pic>
      <p:pic>
        <p:nvPicPr>
          <p:cNvPr id="11" name="Slika 10" descr="Slika, ki vsebuje besede risanje&#10;&#10;Opis je samodejno ustvarjen">
            <a:extLst>
              <a:ext uri="{FF2B5EF4-FFF2-40B4-BE49-F238E27FC236}">
                <a16:creationId xmlns:a16="http://schemas.microsoft.com/office/drawing/2014/main" id="{06864DC4-23FD-46A2-AD61-F5FBC9462B0F}"/>
              </a:ext>
            </a:extLst>
          </p:cNvPr>
          <p:cNvPicPr>
            <a:picLocks noChangeAspect="1"/>
          </p:cNvPicPr>
          <p:nvPr/>
        </p:nvPicPr>
        <p:blipFill rotWithShape="1">
          <a:blip r:embed="rId3">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13" name="Slika 12" descr="Slika, ki vsebuje besede besedilo, pisava, logotip, grafika&#10;&#10;Opis je samodejno ustvarjen">
            <a:extLst>
              <a:ext uri="{FF2B5EF4-FFF2-40B4-BE49-F238E27FC236}">
                <a16:creationId xmlns:a16="http://schemas.microsoft.com/office/drawing/2014/main" id="{ECC3BBAC-891A-4B83-95E1-D7A0D63C4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
        <p:nvSpPr>
          <p:cNvPr id="2" name="PoljeZBesedilom 1">
            <a:extLst>
              <a:ext uri="{FF2B5EF4-FFF2-40B4-BE49-F238E27FC236}">
                <a16:creationId xmlns:a16="http://schemas.microsoft.com/office/drawing/2014/main" id="{D4978962-0C27-9443-9746-53E8D3ABBC67}"/>
              </a:ext>
            </a:extLst>
          </p:cNvPr>
          <p:cNvSpPr txBox="1"/>
          <p:nvPr/>
        </p:nvSpPr>
        <p:spPr>
          <a:xfrm>
            <a:off x="4551680" y="2194560"/>
            <a:ext cx="3088640" cy="523220"/>
          </a:xfrm>
          <a:prstGeom prst="rect">
            <a:avLst/>
          </a:prstGeom>
          <a:noFill/>
        </p:spPr>
        <p:txBody>
          <a:bodyPr wrap="square" rtlCol="0">
            <a:spAutoFit/>
          </a:bodyPr>
          <a:lstStyle/>
          <a:p>
            <a:r>
              <a:rPr lang="sl-SI" sz="2800" b="1" dirty="0">
                <a:solidFill>
                  <a:srgbClr val="ED7D31"/>
                </a:solidFill>
                <a:latin typeface="Calibri"/>
              </a:rPr>
              <a:t>Hvala za pozornost!</a:t>
            </a:r>
          </a:p>
        </p:txBody>
      </p:sp>
    </p:spTree>
    <p:extLst>
      <p:ext uri="{BB962C8B-B14F-4D97-AF65-F5344CB8AC3E}">
        <p14:creationId xmlns:p14="http://schemas.microsoft.com/office/powerpoint/2010/main" val="2903402625"/>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24</TotalTime>
  <Words>920</Words>
  <Application>Microsoft Office PowerPoint</Application>
  <PresentationFormat>Širokozaslonsko</PresentationFormat>
  <Paragraphs>102</Paragraphs>
  <Slides>9</Slides>
  <Notes>1</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9</vt:i4>
      </vt:variant>
    </vt:vector>
  </HeadingPairs>
  <TitlesOfParts>
    <vt:vector size="14" baseType="lpstr">
      <vt:lpstr>Aptos</vt:lpstr>
      <vt:lpstr>Arial</vt:lpstr>
      <vt:lpstr>Calibri</vt:lpstr>
      <vt:lpstr>Calibri Light</vt:lpstr>
      <vt:lpstr>Officeova tema</vt:lpstr>
      <vt:lpstr>PowerPointova predstavitev</vt:lpstr>
      <vt:lpstr>ARIS podoktorski projekt</vt:lpstr>
      <vt:lpstr>Zahteve financerja</vt:lpstr>
      <vt:lpstr>Kvalitativna raziskava </vt:lpstr>
      <vt:lpstr>Intervjuji – podatki skozi raziskavo</vt:lpstr>
      <vt:lpstr>Načrti za podatkovno objavo</vt:lpstr>
      <vt:lpstr>Mednarodni vidiki</vt:lpstr>
      <vt:lpstr>Kaj bi zdaj naredila drugače?</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Tomas Bercic</dc:creator>
  <cp:lastModifiedBy>Maja Zadel</cp:lastModifiedBy>
  <cp:revision>9</cp:revision>
  <dcterms:created xsi:type="dcterms:W3CDTF">2023-09-11T08:00:44Z</dcterms:created>
  <dcterms:modified xsi:type="dcterms:W3CDTF">2026-03-19T18:52:08Z</dcterms:modified>
</cp:coreProperties>
</file>