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2" r:id="rId5"/>
    <p:sldId id="269" r:id="rId6"/>
    <p:sldId id="264" r:id="rId7"/>
    <p:sldId id="265" r:id="rId8"/>
    <p:sldId id="266" r:id="rId9"/>
    <p:sldId id="267" r:id="rId10"/>
    <p:sldId id="260" r:id="rId11"/>
    <p:sldId id="268" r:id="rId12"/>
    <p:sldId id="270" r:id="rId13"/>
    <p:sldId id="271" r:id="rId14"/>
    <p:sldId id="274" r:id="rId15"/>
    <p:sldId id="272" r:id="rId16"/>
    <p:sldId id="273" r:id="rId17"/>
    <p:sldId id="275" r:id="rId18"/>
    <p:sldId id="276" r:id="rId19"/>
    <p:sldId id="277" r:id="rId20"/>
    <p:sldId id="278" r:id="rId21"/>
    <p:sldId id="279" r:id="rId22"/>
    <p:sldId id="280" r:id="rId23"/>
    <p:sldId id="284" r:id="rId24"/>
    <p:sldId id="282" r:id="rId25"/>
    <p:sldId id="283" r:id="rId26"/>
    <p:sldId id="281" r:id="rId27"/>
    <p:sldId id="285" r:id="rId28"/>
    <p:sldId id="286" r:id="rId29"/>
    <p:sldId id="290" r:id="rId30"/>
    <p:sldId id="288" r:id="rId31"/>
    <p:sldId id="289" r:id="rId32"/>
    <p:sldId id="287" r:id="rId33"/>
    <p:sldId id="291" r:id="rId34"/>
    <p:sldId id="295" r:id="rId35"/>
    <p:sldId id="293" r:id="rId36"/>
    <p:sldId id="294" r:id="rId37"/>
    <p:sldId id="292" r:id="rId38"/>
    <p:sldId id="298" r:id="rId39"/>
    <p:sldId id="297" r:id="rId40"/>
    <p:sldId id="296" r:id="rId41"/>
    <p:sldId id="258" r:id="rId4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22. 04. 2025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22. 04. 2025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28672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22. 04. 2025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22. 04. 2025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22. 04. 2025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22. 04. 2025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22. 04. 2025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22. 04. 2025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22. 04. 2025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22. 04. 2025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22. 04. 2025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22. 04. 2025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pisrs.si/Pis.web/pregledPredpisa?id=ZAKO333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SL/TXT/PDF/?uri=CELEX:32019L1024&amp;from=e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radni-list.si/glasilo-uradni-list-rs/vsebina/2023-01-1828/uredba-o-izvajanju-znanstvenoraziskovalnega-dela-v-skladu-z-naceli-odprte-znanosti"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crystallography.net/" TargetMode="External"/><Relationship Id="rId3" Type="http://schemas.openxmlformats.org/officeDocument/2006/relationships/hyperlink" Target="https://dirrosdata.ctk.uni-lj.si/raziskovalni-podatki/upravicene-izjeme-od-odprtosti/" TargetMode="External"/><Relationship Id="rId7" Type="http://schemas.openxmlformats.org/officeDocument/2006/relationships/hyperlink" Target="http://www.hepdata.com/"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iso16363.org/" TargetMode="External"/><Relationship Id="rId11" Type="http://schemas.openxmlformats.org/officeDocument/2006/relationships/hyperlink" Target="https://openscience.si/" TargetMode="External"/><Relationship Id="rId5" Type="http://schemas.openxmlformats.org/officeDocument/2006/relationships/hyperlink" Target="https://www.en-standard.eu/din-31644-information-und-dokumentation-kriterien-fur-vertrauenswurdige-digitale-langzeitarchive/" TargetMode="External"/><Relationship Id="rId10" Type="http://schemas.openxmlformats.org/officeDocument/2006/relationships/hyperlink" Target="https://zenodo.org/" TargetMode="External"/><Relationship Id="rId4" Type="http://schemas.openxmlformats.org/officeDocument/2006/relationships/hyperlink" Target="https://www.coretrustseal.org/" TargetMode="External"/><Relationship Id="rId9" Type="http://schemas.openxmlformats.org/officeDocument/2006/relationships/hyperlink" Target="https://pubchem.ncbi.nlm.nih.go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op.europa.eu/en/web/eu-law-and-publications/publication-detail/-/publication/9570017e-cd82-11eb-ac72-01aa75ed71a1" TargetMode="External"/><Relationship Id="rId3" Type="http://schemas.openxmlformats.org/officeDocument/2006/relationships/hyperlink" Target="https://data.consilium.europa.eu/doc/document/ST-9526-2016-INIT/sl/pdf" TargetMode="External"/><Relationship Id="rId7" Type="http://schemas.openxmlformats.org/officeDocument/2006/relationships/hyperlink" Target="https://eur-lex.europa.eu/legal-content/SL/TXT/PDF/?uri=CELEX:32018H0790&amp;qid=1694068543871"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eur-lex.europa.eu/legal-content/SL/TXT/HTML/?uri=CELEX:32019L1024" TargetMode="External"/><Relationship Id="rId5" Type="http://schemas.openxmlformats.org/officeDocument/2006/relationships/hyperlink" Target="https://www.consilium.europa.eu/media/56958/st10126-en22.pdf" TargetMode="External"/><Relationship Id="rId10" Type="http://schemas.openxmlformats.org/officeDocument/2006/relationships/hyperlink" Target="https://en.unesco.org/science-sustainable-future/open-science/recommendation" TargetMode="External"/><Relationship Id="rId4" Type="http://schemas.openxmlformats.org/officeDocument/2006/relationships/hyperlink" Target="https://eur-lex.europa.eu/legal-content/SL/TXT/PDF/?uri=CELEX:32021H2122" TargetMode="External"/><Relationship Id="rId9" Type="http://schemas.openxmlformats.org/officeDocument/2006/relationships/hyperlink" Target="https://www.coalition-s.org/addendum-to-the-coalition-s-guidance-on-the-implementation-of-plan-s/principles-and-implementatio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pisrs.si/Pis.web/pregledPredpisa?id=ZAKO7733"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6" y="374227"/>
            <a:ext cx="9965944" cy="1938992"/>
          </a:xfrm>
          <a:prstGeom prst="rect">
            <a:avLst/>
          </a:prstGeom>
          <a:noFill/>
        </p:spPr>
        <p:txBody>
          <a:bodyPr wrap="square" rtlCol="0">
            <a:spAutoFit/>
          </a:bodyPr>
          <a:lstStyle/>
          <a:p>
            <a:r>
              <a:rPr lang="pl-PL" sz="6000" b="1" dirty="0">
                <a:solidFill>
                  <a:schemeClr val="accent2"/>
                </a:solidFill>
                <a:latin typeface="Calibri" panose="020F0502020204030204" pitchFamily="34" charset="0"/>
                <a:cs typeface="Calibri" panose="020F0502020204030204" pitchFamily="34" charset="0"/>
              </a:rPr>
              <a:t>Nacionalna zakonodaja na področju odprte znanosti</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641095" y="3690739"/>
            <a:ext cx="7193935"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 Predstavitev za </a:t>
            </a:r>
            <a:r>
              <a:rPr lang="sl-SI" sz="2000" dirty="0" err="1">
                <a:solidFill>
                  <a:schemeClr val="bg1"/>
                </a:solidFill>
              </a:rPr>
              <a:t>konzorcijske</a:t>
            </a:r>
            <a:r>
              <a:rPr lang="sl-SI" sz="2000" dirty="0">
                <a:solidFill>
                  <a:schemeClr val="bg1"/>
                </a:solidFill>
              </a:rPr>
              <a:t> partnerje in širšo javnost, 14. 9. 2023</a:t>
            </a:r>
            <a:endParaRPr lang="en-US" sz="2000" dirty="0">
              <a:solidFill>
                <a:schemeClr val="bg1"/>
              </a:solidFill>
            </a:endParaRP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641095" y="2648036"/>
            <a:ext cx="7976812" cy="707886"/>
          </a:xfrm>
          <a:prstGeom prst="rect">
            <a:avLst/>
          </a:prstGeom>
          <a:noFill/>
        </p:spPr>
        <p:txBody>
          <a:bodyPr wrap="square" rtlCol="0">
            <a:spAutoFit/>
          </a:bodyPr>
          <a:lstStyle/>
          <a:p>
            <a:r>
              <a:rPr lang="sl-SI" sz="2000" dirty="0">
                <a:solidFill>
                  <a:schemeClr val="bg1"/>
                </a:solidFill>
              </a:rPr>
              <a:t>mag. Miro PUŠNIK, Centralna tehniška knjižnica Univerze v Ljubljani</a:t>
            </a:r>
          </a:p>
          <a:p>
            <a:r>
              <a:rPr lang="sl-SI" sz="2000" dirty="0">
                <a:solidFill>
                  <a:schemeClr val="bg1"/>
                </a:solidFill>
              </a:rPr>
              <a:t>dr. Ivan SKUBIC, Ministrstvo za visoko šolstvo, znanost in inovacije</a:t>
            </a:r>
          </a:p>
        </p:txBody>
      </p:sp>
      <p:pic>
        <p:nvPicPr>
          <p:cNvPr id="8" name="Slika 7">
            <a:extLst>
              <a:ext uri="{FF2B5EF4-FFF2-40B4-BE49-F238E27FC236}">
                <a16:creationId xmlns:a16="http://schemas.microsoft.com/office/drawing/2014/main" id="{C4950DE5-95BC-48D9-B278-211E5B53B9B5}"/>
              </a:ext>
            </a:extLst>
          </p:cNvPr>
          <p:cNvPicPr>
            <a:picLocks noChangeAspect="1"/>
          </p:cNvPicPr>
          <p:nvPr/>
        </p:nvPicPr>
        <p:blipFill>
          <a:blip r:embed="rId3"/>
          <a:stretch>
            <a:fillRect/>
          </a:stretch>
        </p:blipFill>
        <p:spPr>
          <a:xfrm>
            <a:off x="841511" y="5205584"/>
            <a:ext cx="941394" cy="331694"/>
          </a:xfrm>
          <a:prstGeom prst="rect">
            <a:avLst/>
          </a:prstGeom>
        </p:spPr>
      </p:pic>
      <p:pic>
        <p:nvPicPr>
          <p:cNvPr id="10" name="Slika 9">
            <a:extLst>
              <a:ext uri="{FF2B5EF4-FFF2-40B4-BE49-F238E27FC236}">
                <a16:creationId xmlns:a16="http://schemas.microsoft.com/office/drawing/2014/main" id="{3D3C2551-AC2D-45CE-B4E2-47BA4F791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530686"/>
            <a:ext cx="10515600" cy="817418"/>
          </a:xfrm>
        </p:spPr>
        <p:txBody>
          <a:bodyPr>
            <a:normAutofit fontScale="90000"/>
          </a:bodyPr>
          <a:lstStyle/>
          <a:p>
            <a:pPr lvl="0"/>
            <a:r>
              <a:rPr lang="pl-PL" sz="5000" b="1" dirty="0">
                <a:solidFill>
                  <a:srgbClr val="ED7D31"/>
                </a:solidFill>
                <a:latin typeface="Calibri"/>
              </a:rPr>
              <a:t>Zakon o dostopu do informacij javnega značaja (ZDIJZ) </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r>
              <a:rPr lang="sl-SI" sz="2800" dirty="0"/>
              <a:t>Uradni list RS, št. 51/06 – uradno prečiščeno besedilo, 117/06 – ZDavP-2, 23/14, 50/14, 19/15 – </a:t>
            </a:r>
            <a:r>
              <a:rPr lang="sl-SI" sz="2800" dirty="0" err="1"/>
              <a:t>odl</a:t>
            </a:r>
            <a:r>
              <a:rPr lang="sl-SI" sz="2800" dirty="0"/>
              <a:t>. US, 102/15, 7/18 in 141/22)</a:t>
            </a:r>
          </a:p>
          <a:p>
            <a:r>
              <a:rPr lang="sl-SI" sz="2800" dirty="0"/>
              <a:t>v povezavi z Direktivo EU 2019/1024 o odprtih podatkih in ponovni uporabi informacij javnega sektorja</a:t>
            </a:r>
          </a:p>
          <a:p>
            <a:endParaRPr lang="sl-SI" sz="2800" dirty="0"/>
          </a:p>
          <a:p>
            <a:r>
              <a:rPr lang="sl-SI" sz="2800" dirty="0">
                <a:hlinkClick r:id="rId3"/>
              </a:rPr>
              <a:t>http://pisrs.si/Pis.web/pregledPredpisa?id=ZAKO3336</a:t>
            </a:r>
            <a:r>
              <a:rPr lang="sl-SI" sz="2800" dirty="0"/>
              <a:t>  </a:t>
            </a:r>
          </a:p>
        </p:txBody>
      </p:sp>
    </p:spTree>
    <p:extLst>
      <p:ext uri="{BB962C8B-B14F-4D97-AF65-F5344CB8AC3E}">
        <p14:creationId xmlns:p14="http://schemas.microsoft.com/office/powerpoint/2010/main" val="63690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329518"/>
            <a:ext cx="10515600" cy="817418"/>
          </a:xfrm>
        </p:spPr>
        <p:txBody>
          <a:bodyPr>
            <a:normAutofit fontScale="90000"/>
          </a:bodyPr>
          <a:lstStyle/>
          <a:p>
            <a:pPr lvl="0"/>
            <a:r>
              <a:rPr lang="pl-PL" sz="5000" b="1" dirty="0">
                <a:solidFill>
                  <a:srgbClr val="ED7D31"/>
                </a:solidFill>
                <a:latin typeface="Calibri"/>
              </a:rPr>
              <a:t>Direktiva EU 2019/1024 o odprtih podatkih in ponovni uporabi informacij javnega sektorja</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26159"/>
            <a:ext cx="10515600" cy="484906"/>
          </a:xfrm>
          <a:prstGeom prst="rect">
            <a:avLst/>
          </a:prstGeom>
          <a:noFill/>
          <a:ln cap="flat">
            <a:noFill/>
          </a:ln>
        </p:spPr>
        <p:txBody>
          <a:bodyPr vert="horz" wrap="square" lIns="91440" tIns="45720" rIns="91440" bIns="45720" anchor="ctr" anchorCtr="0" compatLnSpc="1">
            <a:noAutofit/>
          </a:bodyPr>
          <a:lstStyle/>
          <a:p>
            <a:pPr algn="ctr"/>
            <a:r>
              <a:rPr lang="sl-SI" sz="2000" dirty="0"/>
              <a:t>10. člen, 1. odstavek</a:t>
            </a:r>
          </a:p>
          <a:p>
            <a:endParaRPr lang="sl-SI" sz="2000" dirty="0"/>
          </a:p>
          <a:p>
            <a:r>
              <a:rPr lang="sl-SI" sz="2000" dirty="0">
                <a:solidFill>
                  <a:srgbClr val="000000"/>
                </a:solidFill>
              </a:rPr>
              <a:t>Države članice podpirajo razpoložljivost raziskovalnih podatkov tako, da sprejmejo nacionalne politike in ustrezne ukrepe, katerih cilj je zagotoviti, da bodo vsi podatki iz javno financiranih raziskav v skladu z načelom „vgrajene? odprtosti“ (</a:t>
            </a:r>
            <a:r>
              <a:rPr lang="sl-SI" sz="2000" dirty="0" err="1">
                <a:solidFill>
                  <a:srgbClr val="000000"/>
                </a:solidFill>
              </a:rPr>
              <a:t>angl</a:t>
            </a:r>
            <a:r>
              <a:rPr lang="sl-SI" sz="2000" dirty="0">
                <a:solidFill>
                  <a:srgbClr val="000000"/>
                </a:solidFill>
              </a:rPr>
              <a:t>: „open </a:t>
            </a:r>
            <a:r>
              <a:rPr lang="sl-SI" sz="2000" dirty="0" err="1">
                <a:solidFill>
                  <a:srgbClr val="000000"/>
                </a:solidFill>
              </a:rPr>
              <a:t>by</a:t>
            </a:r>
            <a:r>
              <a:rPr lang="sl-SI" sz="2000" dirty="0">
                <a:solidFill>
                  <a:srgbClr val="000000"/>
                </a:solidFill>
              </a:rPr>
              <a:t> </a:t>
            </a:r>
            <a:r>
              <a:rPr lang="sl-SI" sz="2000" dirty="0" err="1">
                <a:solidFill>
                  <a:srgbClr val="000000"/>
                </a:solidFill>
              </a:rPr>
              <a:t>default</a:t>
            </a:r>
            <a:r>
              <a:rPr lang="sl-SI" sz="2000" dirty="0">
                <a:solidFill>
                  <a:srgbClr val="000000"/>
                </a:solidFill>
              </a:rPr>
              <a:t>“) prosto dostopni („politike odprtega dostopa“) in združljivi z načeli FAIR. V zvezi s tem se v skladu z načelom „odprto, kolikor je mogoče, zaprto, kolikor je potrebno“ upoštevajo vidiki, ki zadevajo pravice intelektualne lastnine, varstvo osebnih podatkov in zasebnost, pa tudi varnost in upravičene poslovne interese. Te politike odprtega dostopa so namenjene raziskovalnim organizacijam in organizacijam, ki raziskave financirajo. </a:t>
            </a:r>
          </a:p>
          <a:p>
            <a:r>
              <a:rPr lang="sl-SI" sz="2000" i="1" dirty="0">
                <a:solidFill>
                  <a:srgbClr val="000000"/>
                </a:solidFill>
              </a:rPr>
              <a:t>(v tem delu direktivo uresničuje </a:t>
            </a:r>
            <a:r>
              <a:rPr lang="sl-SI" sz="2000" i="1" dirty="0" err="1">
                <a:solidFill>
                  <a:srgbClr val="000000"/>
                </a:solidFill>
              </a:rPr>
              <a:t>ZZrID</a:t>
            </a:r>
            <a:r>
              <a:rPr lang="sl-SI" sz="2000" i="1" dirty="0">
                <a:solidFill>
                  <a:srgbClr val="000000"/>
                </a:solidFill>
              </a:rPr>
              <a:t>, več na </a:t>
            </a:r>
            <a:r>
              <a:rPr lang="sl-SI" sz="2000" i="1" dirty="0">
                <a:solidFill>
                  <a:srgbClr val="000000"/>
                </a:solidFill>
                <a:hlinkClick r:id="rId3"/>
              </a:rPr>
              <a:t>https://eur-lex.europa.eu/legal-content/SL/TXT/PDF/?uri=CELEX:32019L1024&amp;from=en</a:t>
            </a:r>
            <a:r>
              <a:rPr lang="sl-SI" sz="2000" i="1" dirty="0">
                <a:solidFill>
                  <a:srgbClr val="000000"/>
                </a:solidFill>
              </a:rPr>
              <a:t>)</a:t>
            </a:r>
            <a:endParaRPr lang="sl-SI" sz="2000" i="1" dirty="0"/>
          </a:p>
        </p:txBody>
      </p:sp>
    </p:spTree>
    <p:extLst>
      <p:ext uri="{BB962C8B-B14F-4D97-AF65-F5344CB8AC3E}">
        <p14:creationId xmlns:p14="http://schemas.microsoft.com/office/powerpoint/2010/main" val="99319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146638"/>
            <a:ext cx="10515600" cy="817418"/>
          </a:xfrm>
        </p:spPr>
        <p:txBody>
          <a:bodyPr>
            <a:normAutofit fontScale="90000"/>
          </a:bodyPr>
          <a:lstStyle/>
          <a:p>
            <a:pPr lvl="0"/>
            <a:r>
              <a:rPr lang="pl-PL" sz="5000" b="1" dirty="0">
                <a:solidFill>
                  <a:srgbClr val="ED7D31"/>
                </a:solidFill>
                <a:latin typeface="Calibri"/>
              </a:rPr>
              <a:t>Zakon o dostopu do informacij javnega značaja (ZDIJZ) 1</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59971" y="3810371"/>
            <a:ext cx="10515600" cy="484906"/>
          </a:xfrm>
          <a:prstGeom prst="rect">
            <a:avLst/>
          </a:prstGeom>
          <a:noFill/>
          <a:ln cap="flat">
            <a:noFill/>
          </a:ln>
        </p:spPr>
        <p:txBody>
          <a:bodyPr vert="horz" wrap="square" lIns="91440" tIns="45720" rIns="91440" bIns="45720" anchor="ctr" anchorCtr="0" compatLnSpc="1">
            <a:noAutofit/>
          </a:bodyPr>
          <a:lstStyle/>
          <a:p>
            <a:pPr algn="ctr"/>
            <a:r>
              <a:rPr lang="sl-SI" sz="2800" dirty="0"/>
              <a:t>6.č člen</a:t>
            </a:r>
          </a:p>
          <a:p>
            <a:pPr algn="ctr"/>
            <a:r>
              <a:rPr lang="sl-SI" sz="2800" dirty="0"/>
              <a:t>(ponovna uporaba raziskovalnih podatkov)</a:t>
            </a:r>
          </a:p>
          <a:p>
            <a:pPr algn="just"/>
            <a:endParaRPr lang="sl-SI" sz="2800" dirty="0"/>
          </a:p>
          <a:p>
            <a:r>
              <a:rPr lang="sl-SI" sz="2800" dirty="0"/>
              <a:t>(1) Organi zagotavljajo ponovno uporabo raziskovalnih podatkov s posredovanjem v svetovni splet z objavo v odprtih formatih, ki upoštevajo formalne odprte standarde, v strojno berljivi obliki, skupaj z metapodatki, razen kadar bi bilo to v nasprotju z izjemami od dostopa iz 5.a ali 6. člena tega zakona.</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693074"/>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371138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03075" y="1055198"/>
            <a:ext cx="10515600" cy="817418"/>
          </a:xfrm>
        </p:spPr>
        <p:txBody>
          <a:bodyPr>
            <a:normAutofit fontScale="90000"/>
          </a:bodyPr>
          <a:lstStyle/>
          <a:p>
            <a:pPr lvl="0"/>
            <a:r>
              <a:rPr lang="pl-PL" sz="5000" b="1" dirty="0">
                <a:solidFill>
                  <a:srgbClr val="ED7D31"/>
                </a:solidFill>
                <a:latin typeface="Calibri"/>
              </a:rPr>
              <a:t>Zakon o dostopu do informacij javnega značaja (ZDIJZ) 2</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3708771"/>
            <a:ext cx="10515600" cy="484906"/>
          </a:xfrm>
          <a:prstGeom prst="rect">
            <a:avLst/>
          </a:prstGeom>
          <a:noFill/>
          <a:ln cap="flat">
            <a:noFill/>
          </a:ln>
        </p:spPr>
        <p:txBody>
          <a:bodyPr vert="horz" wrap="square" lIns="91440" tIns="45720" rIns="91440" bIns="45720" anchor="ctr" anchorCtr="0" compatLnSpc="1">
            <a:noAutofit/>
          </a:bodyPr>
          <a:lstStyle/>
          <a:p>
            <a:pPr algn="ctr"/>
            <a:r>
              <a:rPr lang="sl-SI" sz="2800" dirty="0"/>
              <a:t>6.č člen</a:t>
            </a:r>
          </a:p>
          <a:p>
            <a:pPr algn="ctr"/>
            <a:r>
              <a:rPr lang="sl-SI" sz="2800" dirty="0"/>
              <a:t>(ponovna uporaba raziskovalnih podatkov)</a:t>
            </a:r>
          </a:p>
          <a:p>
            <a:endParaRPr lang="sl-SI" sz="2800" dirty="0"/>
          </a:p>
          <a:p>
            <a:r>
              <a:rPr lang="sl-SI" sz="2800" dirty="0"/>
              <a:t>(2) Ne glede na 3. točko šestega odstavka 6. člena tega zakona obveznost iz prejšnjega odstavka velja tudi za izvajalce javne službe na področju raziskovalne dejavnosti in izvajalce javne službe na področju izobraževalne dejavnosti, višje od srednješolske stopnje, glede raziskovalnih podatkov, ki so financirani iz javnih sredstev.</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693074"/>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420224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46638"/>
            <a:ext cx="10515600" cy="817418"/>
          </a:xfrm>
        </p:spPr>
        <p:txBody>
          <a:bodyPr>
            <a:normAutofit fontScale="90000"/>
          </a:bodyPr>
          <a:lstStyle/>
          <a:p>
            <a:pPr lvl="0"/>
            <a:r>
              <a:rPr lang="pl-PL" sz="5000" b="1" dirty="0">
                <a:solidFill>
                  <a:srgbClr val="ED7D31"/>
                </a:solidFill>
                <a:latin typeface="Calibri"/>
              </a:rPr>
              <a:t>Zakon o dostopu do informacij javnega značaja (ZDIJZ) 3</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01440"/>
            <a:ext cx="10391645" cy="362585"/>
          </a:xfrm>
          <a:prstGeom prst="rect">
            <a:avLst/>
          </a:prstGeom>
          <a:noFill/>
          <a:ln cap="flat">
            <a:noFill/>
          </a:ln>
        </p:spPr>
        <p:txBody>
          <a:bodyPr vert="horz" wrap="square" lIns="91440" tIns="45720" rIns="91440" bIns="45720" anchor="ctr" anchorCtr="0" compatLnSpc="1">
            <a:noAutofit/>
          </a:bodyPr>
          <a:lstStyle/>
          <a:p>
            <a:pPr algn="ctr"/>
            <a:r>
              <a:rPr lang="sl-SI" sz="2000" dirty="0"/>
              <a:t>6.č člen</a:t>
            </a:r>
          </a:p>
          <a:p>
            <a:pPr algn="ctr"/>
            <a:endParaRPr lang="sl-SI" sz="2000" dirty="0"/>
          </a:p>
          <a:p>
            <a:pPr algn="ctr"/>
            <a:r>
              <a:rPr lang="sl-SI" sz="2000" dirty="0"/>
              <a:t>(ponovna uporaba raziskovalnih podatkov)</a:t>
            </a:r>
          </a:p>
          <a:p>
            <a:pPr algn="ctr"/>
            <a:endParaRPr lang="sl-SI" sz="2000" dirty="0"/>
          </a:p>
          <a:p>
            <a:pPr>
              <a:spcBef>
                <a:spcPts val="600"/>
              </a:spcBef>
              <a:spcAft>
                <a:spcPts val="600"/>
              </a:spcAft>
            </a:pPr>
            <a:r>
              <a:rPr lang="sl-SI" sz="2000" dirty="0"/>
              <a:t>(3) Raziskovalni podatki, ki so financirani iz javnih sredstev ter jih raziskovalci, raziskovalne organizacije, organizacije, ki financirajo raziskave, ali izobraževalne organizacije, ne glede na to ali gre za zasebno-pravne ali javno-pravne subjekte, že odprto dostopno objavijo na svetovnem spletu v okviru institucionalnih ali tematskih spletnih odložišč, se lahko brezplačno ponovno uporabijo za pridobitne ali nepridobitne namene pod pogojema, da se:</a:t>
            </a:r>
          </a:p>
          <a:p>
            <a:pPr marL="342900" indent="-342900">
              <a:spcBef>
                <a:spcPts val="600"/>
              </a:spcBef>
              <a:spcAft>
                <a:spcPts val="600"/>
              </a:spcAft>
              <a:buFont typeface="Arial" panose="020B0604020202020204" pitchFamily="34" charset="0"/>
              <a:buChar char="•"/>
            </a:pPr>
            <a:r>
              <a:rPr lang="sl-SI" sz="2000" dirty="0"/>
              <a:t>ponovna uporaba podatkov izvaja v skladu s predpisi, ki urejajo varstvo osebnih podatkov, in</a:t>
            </a:r>
          </a:p>
          <a:p>
            <a:pPr marL="342900" indent="-342900">
              <a:spcBef>
                <a:spcPts val="600"/>
              </a:spcBef>
              <a:spcAft>
                <a:spcPts val="600"/>
              </a:spcAft>
              <a:buFont typeface="Arial" panose="020B0604020202020204" pitchFamily="34" charset="0"/>
              <a:buChar char="•"/>
            </a:pPr>
            <a:r>
              <a:rPr lang="sl-SI" sz="2000" dirty="0"/>
              <a:t>ob vsaki ponovni uporabi navede vir podatkov, ki je na institucionalnem ali tematskem spletnem odložišču naveden ob podatkih za ponovno uporabo.</a:t>
            </a:r>
          </a:p>
        </p:txBody>
      </p:sp>
    </p:spTree>
    <p:extLst>
      <p:ext uri="{BB962C8B-B14F-4D97-AF65-F5344CB8AC3E}">
        <p14:creationId xmlns:p14="http://schemas.microsoft.com/office/powerpoint/2010/main" val="334953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0" y="1530686"/>
            <a:ext cx="10515600" cy="817418"/>
          </a:xfrm>
        </p:spPr>
        <p:txBody>
          <a:bodyPr>
            <a:normAutofit fontScale="90000"/>
          </a:bodyPr>
          <a:lstStyle/>
          <a:p>
            <a:pPr lvl="0"/>
            <a:r>
              <a:rPr lang="pl-PL" sz="5000" b="1" dirty="0">
                <a:solidFill>
                  <a:srgbClr val="ED7D31"/>
                </a:solidFill>
                <a:latin typeface="Calibri"/>
              </a:rPr>
              <a:t>Uredba o izvajanju znanstvenoraziskovalnega dela v skladu z načeli odprte znanosti</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0" y="4024991"/>
            <a:ext cx="10515600" cy="484906"/>
          </a:xfrm>
          <a:prstGeom prst="rect">
            <a:avLst/>
          </a:prstGeom>
          <a:noFill/>
          <a:ln cap="flat">
            <a:noFill/>
          </a:ln>
        </p:spPr>
        <p:txBody>
          <a:bodyPr vert="horz" wrap="square" lIns="91440" tIns="45720" rIns="91440" bIns="45720" anchor="ctr" anchorCtr="0" compatLnSpc="1">
            <a:noAutofit/>
          </a:bodyPr>
          <a:lstStyle/>
          <a:p>
            <a:r>
              <a:rPr lang="pl-PL" sz="2800" dirty="0"/>
              <a:t>Uradni list RS, št. 59/23</a:t>
            </a:r>
          </a:p>
          <a:p>
            <a:endParaRPr lang="pl-PL" sz="2800" dirty="0"/>
          </a:p>
          <a:p>
            <a:r>
              <a:rPr lang="pl-PL" sz="2800" dirty="0">
                <a:hlinkClick r:id="rId3"/>
              </a:rPr>
              <a:t>https://www.uradni-list.si/glasilo-uradni-list-rs/vsebina/2023-01-1828/uredba-o-izvajanju-znanstvenoraziskovalnega-dela-v-skladu-z-naceli-odprte-znanosti</a:t>
            </a:r>
            <a:r>
              <a:rPr lang="pl-PL" sz="2800" dirty="0"/>
              <a:t>  </a:t>
            </a:r>
          </a:p>
        </p:txBody>
      </p:sp>
    </p:spTree>
    <p:extLst>
      <p:ext uri="{BB962C8B-B14F-4D97-AF65-F5344CB8AC3E}">
        <p14:creationId xmlns:p14="http://schemas.microsoft.com/office/powerpoint/2010/main" val="24158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dirty="0">
                <a:solidFill>
                  <a:srgbClr val="ED7D31"/>
                </a:solidFill>
                <a:latin typeface="Calibri"/>
              </a:rPr>
              <a:t>Temeljna načela</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19235"/>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Uredba temelji na </a:t>
            </a:r>
            <a:r>
              <a:rPr lang="sl-SI" sz="2400" dirty="0" err="1"/>
              <a:t>ZZrID</a:t>
            </a:r>
            <a:r>
              <a:rPr lang="sl-SI" sz="2400" dirty="0"/>
              <a:t> in </a:t>
            </a:r>
            <a:r>
              <a:rPr lang="pl-PL" sz="2400" dirty="0"/>
              <a:t>ZDIJZ ter je v celoti usklajena s politikami ERA (npr. z določbam okvirnega programa EU za raziskave in inovacije, načelom Načrta S ipd.).</a:t>
            </a:r>
          </a:p>
          <a:p>
            <a:endParaRPr lang="pl-PL" sz="1100" dirty="0"/>
          </a:p>
          <a:p>
            <a:r>
              <a:rPr lang="pl-PL" sz="2400" dirty="0"/>
              <a:t>Z uvajanjem deljenja rezultatov raziskav po načelih FAIR celovito obravnava znanstveno komunikacijo:</a:t>
            </a:r>
          </a:p>
          <a:p>
            <a:endParaRPr lang="pl-PL" sz="900" dirty="0"/>
          </a:p>
          <a:p>
            <a:pPr marL="342900" indent="-342900">
              <a:buFontTx/>
              <a:buChar char="-"/>
            </a:pPr>
            <a:r>
              <a:rPr lang="pl-PL" sz="2400" dirty="0"/>
              <a:t>odprte objave;</a:t>
            </a:r>
          </a:p>
          <a:p>
            <a:pPr marL="342900" indent="-342900">
              <a:buFontTx/>
              <a:buChar char="-"/>
            </a:pPr>
            <a:r>
              <a:rPr lang="pl-PL" sz="2400" dirty="0"/>
              <a:t>ravnanje z raziskovalnimi podatki po načelih FAIR;</a:t>
            </a:r>
          </a:p>
          <a:p>
            <a:pPr marL="342900" indent="-342900">
              <a:buFontTx/>
              <a:buChar char="-"/>
            </a:pPr>
            <a:r>
              <a:rPr lang="pl-PL" sz="2400" dirty="0"/>
              <a:t>deljenje drugih rezultatov raziskav, ki omogočajo ponovljivost raziskav in ponovno uporabo rezultatov;</a:t>
            </a:r>
          </a:p>
          <a:p>
            <a:pPr marL="342900" indent="-342900">
              <a:buFontTx/>
              <a:buChar char="-"/>
            </a:pPr>
            <a:r>
              <a:rPr lang="pl-PL" sz="2400" dirty="0"/>
              <a:t>ustrezno upravljanje z avtorskimi pravicami;</a:t>
            </a:r>
          </a:p>
          <a:p>
            <a:pPr marL="342900" indent="-342900">
              <a:buFontTx/>
              <a:buChar char="-"/>
            </a:pPr>
            <a:r>
              <a:rPr lang="pl-PL" sz="2400" dirty="0"/>
              <a:t>reforma metod vrednotenja in ocenjevanja znanstvenoraziskovalnega dela;</a:t>
            </a:r>
          </a:p>
          <a:p>
            <a:pPr marL="342900" indent="-342900">
              <a:buFontTx/>
              <a:buChar char="-"/>
            </a:pPr>
            <a:r>
              <a:rPr lang="pl-PL" sz="2400" dirty="0"/>
              <a:t>spodbujanje družbeno angažirane vloge znanosti v skupnosti; </a:t>
            </a:r>
          </a:p>
          <a:p>
            <a:pPr marL="342900" indent="-342900">
              <a:buFontTx/>
              <a:buChar char="-"/>
            </a:pPr>
            <a:r>
              <a:rPr lang="pl-PL" sz="2400" dirty="0"/>
              <a:t>zagotavljanje ustrezne infrastrukture.</a:t>
            </a:r>
            <a:endParaRPr lang="pl-PL" sz="20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823741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a:bodyPr>
          <a:lstStyle/>
          <a:p>
            <a:pPr lvl="0"/>
            <a:r>
              <a:rPr lang="pl-PL" sz="5000" b="1" dirty="0">
                <a:solidFill>
                  <a:srgbClr val="ED7D31"/>
                </a:solidFill>
                <a:latin typeface="Calibri"/>
              </a:rPr>
              <a:t>2. člen: Splošne zahteve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501878"/>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Izvajalci znanstvenoraziskovalne dejavnosti zagotovijo odprti dostop do digitalnih različic znanstvenih publikacij in drugih rezultatov raziskav, ki so obravnavani v teh publikacijah ter so nujno potrebni za ponovitev raziskav ali za ponovno uporabo rezultatov raziskav v drugih raziskavah.</a:t>
            </a:r>
          </a:p>
          <a:p>
            <a:endParaRPr lang="sl-SI" dirty="0"/>
          </a:p>
          <a:p>
            <a:r>
              <a:rPr lang="sl-SI" sz="2400" dirty="0"/>
              <a:t>Izvedbeno to pomeni, da morajo raziskovalci poleg znanstvenih objav v odprtem dostopu deliti tudi raziskovalne podatke, opis izvora podatkov (npr. programsko opremo, če je bila ustvarjena kot rezultat raziskave oz. informacije o programski in strojni opremi, na podlagi katere so bili podatki ustvarjeni; druge informacije v zvezi s ustvarjanjem podatkov ipd.).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01880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a:bodyPr>
          <a:lstStyle/>
          <a:p>
            <a:pPr lvl="0"/>
            <a:r>
              <a:rPr lang="pl-PL" sz="5000" b="1" dirty="0">
                <a:solidFill>
                  <a:srgbClr val="ED7D31"/>
                </a:solidFill>
                <a:latin typeface="Calibri"/>
              </a:rPr>
              <a:t>Odprte objave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358928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086268"/>
            <a:ext cx="10515600" cy="817418"/>
          </a:xfrm>
        </p:spPr>
        <p:txBody>
          <a:bodyPr>
            <a:normAutofit fontScale="90000"/>
          </a:bodyPr>
          <a:lstStyle/>
          <a:p>
            <a:pPr lvl="0"/>
            <a:r>
              <a:rPr lang="pl-PL" sz="5000" b="1" dirty="0">
                <a:solidFill>
                  <a:srgbClr val="ED7D31"/>
                </a:solidFill>
                <a:latin typeface="Calibri"/>
              </a:rPr>
              <a:t>3. člen: Izvedba odprtega dostopa do publikacij</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776198"/>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Odprti dostop do znanstvenih objav se izvede na naslednji način:</a:t>
            </a:r>
          </a:p>
          <a:p>
            <a:endParaRPr lang="sl-SI" sz="2400" dirty="0"/>
          </a:p>
          <a:p>
            <a:pPr marL="457200" indent="-457200">
              <a:buFont typeface="Wingdings" panose="05000000000000000000" pitchFamily="2" charset="2"/>
              <a:buChar char="§"/>
            </a:pPr>
            <a:r>
              <a:rPr lang="sl-SI" sz="2400" dirty="0"/>
              <a:t>strojno berljiva digitalna oblika objavljene različice znanstvene publikacije (</a:t>
            </a:r>
            <a:r>
              <a:rPr lang="sl-SI" sz="2400" b="1" dirty="0" err="1"/>
              <a:t>Version</a:t>
            </a:r>
            <a:r>
              <a:rPr lang="sl-SI" sz="2400" b="1" dirty="0"/>
              <a:t> </a:t>
            </a:r>
            <a:r>
              <a:rPr lang="sl-SI" sz="2400" b="1" dirty="0" err="1"/>
              <a:t>of</a:t>
            </a:r>
            <a:r>
              <a:rPr lang="sl-SI" sz="2400" b="1" dirty="0"/>
              <a:t> </a:t>
            </a:r>
            <a:r>
              <a:rPr lang="sl-SI" sz="2400" b="1" dirty="0" err="1"/>
              <a:t>Record</a:t>
            </a:r>
            <a:r>
              <a:rPr lang="sl-SI" sz="2400" dirty="0"/>
              <a:t>, </a:t>
            </a:r>
            <a:r>
              <a:rPr lang="sl-SI" sz="2400" b="1" dirty="0" err="1"/>
              <a:t>VoR</a:t>
            </a:r>
            <a:r>
              <a:rPr lang="sl-SI" sz="2400" dirty="0"/>
              <a:t>) ali recenziranega rokopisa (</a:t>
            </a:r>
            <a:r>
              <a:rPr lang="sl-SI" sz="2400" b="1" dirty="0" err="1"/>
              <a:t>Author</a:t>
            </a:r>
            <a:r>
              <a:rPr lang="sl-SI" sz="2400" b="1" dirty="0"/>
              <a:t> </a:t>
            </a:r>
            <a:r>
              <a:rPr lang="sl-SI" sz="2400" b="1" dirty="0" err="1"/>
              <a:t>Accepted</a:t>
            </a:r>
            <a:r>
              <a:rPr lang="sl-SI" sz="2400" b="1" dirty="0"/>
              <a:t> </a:t>
            </a:r>
            <a:r>
              <a:rPr lang="sl-SI" sz="2400" b="1" dirty="0" err="1"/>
              <a:t>Manuscript</a:t>
            </a:r>
            <a:r>
              <a:rPr lang="sl-SI" sz="2400" dirty="0"/>
              <a:t>, </a:t>
            </a:r>
            <a:r>
              <a:rPr lang="sl-SI" sz="2400" b="1" dirty="0"/>
              <a:t>AAM</a:t>
            </a:r>
            <a:r>
              <a:rPr lang="sl-SI" sz="2400" dirty="0"/>
              <a:t>), sprejetega v objavo, sta shranjena v zaupanja vrednem </a:t>
            </a:r>
            <a:r>
              <a:rPr lang="sl-SI" sz="2400" dirty="0" err="1"/>
              <a:t>repozitoriju</a:t>
            </a:r>
            <a:r>
              <a:rPr lang="sl-SI" sz="2400" dirty="0"/>
              <a:t> za znanstvene publikacije,</a:t>
            </a:r>
          </a:p>
          <a:p>
            <a:pPr marL="457200" indent="-457200">
              <a:buFont typeface="Wingdings" panose="05000000000000000000" pitchFamily="2" charset="2"/>
              <a:buChar char="§"/>
            </a:pPr>
            <a:endParaRPr lang="sl-SI" sz="2400" dirty="0"/>
          </a:p>
          <a:p>
            <a:pPr marL="457200" indent="-457200">
              <a:buFont typeface="Wingdings" panose="05000000000000000000" pitchFamily="2" charset="2"/>
              <a:buChar char="§"/>
            </a:pPr>
            <a:r>
              <a:rPr lang="sl-SI" sz="2400" dirty="0"/>
              <a:t>omogočen je </a:t>
            </a:r>
            <a:r>
              <a:rPr lang="sl-SI" sz="2400" b="1" dirty="0"/>
              <a:t>takojšni odprti dostop </a:t>
            </a:r>
            <a:r>
              <a:rPr lang="sl-SI" sz="2400" dirty="0"/>
              <a:t>do znanstvene publikacije, shranjene </a:t>
            </a:r>
            <a:r>
              <a:rPr lang="sl-SI" sz="2400" b="1" dirty="0"/>
              <a:t>v </a:t>
            </a:r>
            <a:r>
              <a:rPr lang="sl-SI" sz="2400" b="1" dirty="0" err="1"/>
              <a:t>repozitoriju</a:t>
            </a:r>
            <a:r>
              <a:rPr lang="sl-SI" sz="2400" dirty="0"/>
              <a:t> iz prejšnje alineje.</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31844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704422"/>
            <a:ext cx="10515600" cy="817418"/>
          </a:xfrm>
        </p:spPr>
        <p:txBody>
          <a:bodyPr>
            <a:normAutofit/>
          </a:bodyPr>
          <a:lstStyle/>
          <a:p>
            <a:pPr lvl="0"/>
            <a:r>
              <a:rPr lang="sl-SI" sz="5000" b="1" dirty="0">
                <a:solidFill>
                  <a:srgbClr val="ED7D31"/>
                </a:solidFill>
                <a:latin typeface="Calibri"/>
              </a:rPr>
              <a:t>Vsebina predstavitve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711677"/>
            <a:ext cx="10515600" cy="484906"/>
          </a:xfrm>
          <a:prstGeom prst="rect">
            <a:avLst/>
          </a:prstGeom>
          <a:noFill/>
          <a:ln cap="flat">
            <a:noFill/>
          </a:ln>
        </p:spPr>
        <p:txBody>
          <a:bodyPr vert="horz" wrap="square" lIns="91440" tIns="45720" rIns="91440" bIns="45720" anchor="ctr" anchorCtr="0" compatLnSpc="1">
            <a:noAutofit/>
          </a:bodyPr>
          <a:lstStyle/>
          <a:p>
            <a:pPr marL="457200" indent="-457200">
              <a:buFont typeface="+mj-lt"/>
              <a:buAutoNum type="arabicPeriod"/>
            </a:pPr>
            <a:r>
              <a:rPr lang="sl-SI" sz="2800" dirty="0"/>
              <a:t>Zakon o znanstvenoraziskovalni in inovacijski dejavnosti (</a:t>
            </a:r>
            <a:r>
              <a:rPr lang="sl-SI" sz="2800" dirty="0" err="1"/>
              <a:t>ZZrID</a:t>
            </a:r>
            <a:r>
              <a:rPr lang="sl-SI" sz="2800" dirty="0"/>
              <a:t>)</a:t>
            </a:r>
          </a:p>
          <a:p>
            <a:pPr marL="457200" indent="-457200">
              <a:buFont typeface="+mj-lt"/>
              <a:buAutoNum type="arabicPeriod"/>
            </a:pPr>
            <a:endParaRPr lang="sl-SI" sz="1400" dirty="0"/>
          </a:p>
          <a:p>
            <a:pPr marL="457200" indent="-457200">
              <a:buFont typeface="+mj-lt"/>
              <a:buAutoNum type="arabicPeriod"/>
            </a:pPr>
            <a:r>
              <a:rPr lang="pl-PL" sz="2800" dirty="0"/>
              <a:t>Zakon o dostopu do informacij javnega značaja (ZDIJZ)</a:t>
            </a:r>
          </a:p>
          <a:p>
            <a:pPr marL="514350" indent="-514350">
              <a:buFont typeface="+mj-lt"/>
              <a:buAutoNum type="arabicPeriod"/>
            </a:pPr>
            <a:endParaRPr lang="pl-PL" sz="1400" dirty="0"/>
          </a:p>
          <a:p>
            <a:pPr marL="457200" indent="-457200">
              <a:buFont typeface="+mj-lt"/>
              <a:buAutoNum type="arabicPeriod"/>
            </a:pPr>
            <a:r>
              <a:rPr lang="sl-SI" sz="2800" dirty="0"/>
              <a:t>Uredba o izvajanju znanstvenoraziskovalnega dela v skladu z načeli odprte znanosti</a:t>
            </a:r>
          </a:p>
        </p:txBody>
      </p:sp>
    </p:spTree>
    <p:extLst>
      <p:ext uri="{BB962C8B-B14F-4D97-AF65-F5344CB8AC3E}">
        <p14:creationId xmlns:p14="http://schemas.microsoft.com/office/powerpoint/2010/main" val="1428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9. člen: Upravičeni stroški za odprte objave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096238"/>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Upravičeni stroški za odprte objave so stroški odprtega dostopa do znanstvenih publikacij v </a:t>
            </a:r>
            <a:r>
              <a:rPr lang="sl-SI" sz="2400" dirty="0" err="1"/>
              <a:t>odprtodostopnem</a:t>
            </a:r>
            <a:r>
              <a:rPr lang="sl-SI" sz="2400" dirty="0"/>
              <a:t> znanstvenem založništvu (če so odprto dostopne celotne znanstvene revije, založniške platforme in monografije) ter stroški ravnanja s povezanimi raziskovalnimi podatki in drugimi rezultati raziskav. </a:t>
            </a:r>
          </a:p>
          <a:p>
            <a:endParaRPr lang="sl-SI" sz="2400" dirty="0"/>
          </a:p>
          <a:p>
            <a:r>
              <a:rPr lang="sl-SI" sz="2400" dirty="0"/>
              <a:t>Stroške iz prejšnjega odstavka krijejo financerji ali raziskovalne organizacije na primer z vavčerji za stroške priprave članka za odprti dostop (v nadaljnjem besedilu: vavčerji za APC), z namenskimi javnimi razpisi za kritje stroškov odprtega dostopa, s sklenjenimi pogodbami med financerji in raziskovalnimi organizacijami o izvajanju znanstvenoraziskovalne dejavnosti. </a:t>
            </a:r>
          </a:p>
          <a:p>
            <a:endParaRPr lang="sl-SI" sz="2400" dirty="0"/>
          </a:p>
          <a:p>
            <a:r>
              <a:rPr lang="sl-SI" sz="2400" dirty="0"/>
              <a:t>Stroški objave </a:t>
            </a:r>
            <a:r>
              <a:rPr lang="sl-SI" sz="2400" dirty="0" err="1"/>
              <a:t>odprtodostopnih</a:t>
            </a:r>
            <a:r>
              <a:rPr lang="sl-SI" sz="2400" dirty="0"/>
              <a:t> znanstvenih člankov v naročniških revijah (tako imenovani hibridni model znanstvenega založništva) </a:t>
            </a:r>
            <a:r>
              <a:rPr lang="sl-SI" sz="2400" b="1" u="sng" dirty="0">
                <a:solidFill>
                  <a:schemeClr val="accent2"/>
                </a:solidFill>
              </a:rPr>
              <a:t>niso upravičeni stroški.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84134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dirty="0">
                <a:solidFill>
                  <a:srgbClr val="ED7D31"/>
                </a:solidFill>
                <a:latin typeface="Calibri"/>
              </a:rPr>
              <a:t>15. člen: Prehodne določbe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895070"/>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Financerji znanstvenoraziskovalne dejavnosti iz javnih virov lahko ne glede na tretji odstavek 9. člena te uredbe še največ dve leti od uveljavitve te uredbe sofinancirajo odprti dostop do člankov v naročniških revijah, in sicer v naslednjih primerih: </a:t>
            </a:r>
          </a:p>
          <a:p>
            <a:endParaRPr lang="sl-SI" sz="800" dirty="0"/>
          </a:p>
          <a:p>
            <a:pPr marL="800100" lvl="1" indent="-342900">
              <a:buFont typeface="Arial" panose="020B0604020202020204" pitchFamily="34" charset="0"/>
              <a:buChar char="•"/>
            </a:pPr>
            <a:r>
              <a:rPr lang="sl-SI" sz="2000" dirty="0"/>
              <a:t>v okviru preoblikovalnih pogodb z založniki za branje revij in </a:t>
            </a:r>
            <a:r>
              <a:rPr lang="sl-SI" sz="2000" dirty="0" err="1"/>
              <a:t>odprtodostopno</a:t>
            </a:r>
            <a:r>
              <a:rPr lang="sl-SI" sz="2000" dirty="0"/>
              <a:t> objavljanje v teh revijah (v nadaljnjem besedilu: preoblikovalne pogodbe),</a:t>
            </a:r>
          </a:p>
          <a:p>
            <a:pPr marL="742950" lvl="1" indent="-285750">
              <a:buFont typeface="Arial" panose="020B0604020202020204" pitchFamily="34" charset="0"/>
              <a:buChar char="•"/>
            </a:pPr>
            <a:endParaRPr lang="sl-SI" sz="900" dirty="0"/>
          </a:p>
          <a:p>
            <a:pPr marL="800100" lvl="1" indent="-342900">
              <a:buFont typeface="Arial" panose="020B0604020202020204" pitchFamily="34" charset="0"/>
              <a:buChar char="•"/>
            </a:pPr>
            <a:r>
              <a:rPr lang="sl-SI" sz="2000" dirty="0"/>
              <a:t>če javna raziskovalna organizacija ni članica konzorcijev za preoblikovalne pogodbe, </a:t>
            </a:r>
          </a:p>
          <a:p>
            <a:pPr marL="800100" lvl="1" indent="-342900">
              <a:buFont typeface="Arial" panose="020B0604020202020204" pitchFamily="34" charset="0"/>
              <a:buChar char="•"/>
            </a:pPr>
            <a:r>
              <a:rPr lang="sl-SI" sz="2000" dirty="0"/>
              <a:t>če zmanjka vavčerjev za APC, ki so bili pridobljeni s preoblikovalnimi pogodbami, </a:t>
            </a:r>
          </a:p>
          <a:p>
            <a:pPr marL="800100" lvl="1" indent="-342900">
              <a:buFont typeface="Arial" panose="020B0604020202020204" pitchFamily="34" charset="0"/>
              <a:buChar char="•"/>
            </a:pPr>
            <a:r>
              <a:rPr lang="sl-SI" sz="2000" dirty="0"/>
              <a:t>če naročniške revije niso del preoblikovalnih pogodb (na primer kadar preoblikovalna pogodba z založnikom ni sklenjena zaradi premajhnega števila objav, </a:t>
            </a:r>
          </a:p>
          <a:p>
            <a:pPr marL="742950" lvl="1" indent="-285750">
              <a:buFont typeface="Arial" panose="020B0604020202020204" pitchFamily="34" charset="0"/>
              <a:buChar char="•"/>
            </a:pPr>
            <a:endParaRPr lang="sl-SI" sz="900" dirty="0"/>
          </a:p>
          <a:p>
            <a:pPr marL="800100" lvl="1" indent="-342900">
              <a:buFont typeface="Arial" panose="020B0604020202020204" pitchFamily="34" charset="0"/>
              <a:buChar char="•"/>
            </a:pPr>
            <a:r>
              <a:rPr lang="sl-SI" sz="2000" dirty="0"/>
              <a:t>kadar založnik nima preoblikovalnih pogodb v okviru svojih poslovnih modelov in zato pogodba ni mogoča, </a:t>
            </a:r>
          </a:p>
          <a:p>
            <a:pPr marL="742950" lvl="1" indent="-285750">
              <a:buFont typeface="Arial" panose="020B0604020202020204" pitchFamily="34" charset="0"/>
              <a:buChar char="•"/>
            </a:pPr>
            <a:endParaRPr lang="sl-SI" sz="900" dirty="0"/>
          </a:p>
          <a:p>
            <a:pPr marL="800100" lvl="1" indent="-342900">
              <a:buFont typeface="Arial" panose="020B0604020202020204" pitchFamily="34" charset="0"/>
              <a:buChar char="•"/>
            </a:pPr>
            <a:r>
              <a:rPr lang="sl-SI" sz="2000" dirty="0"/>
              <a:t>kadar slovenski konzorciji nimajo podpisane pogodbe z izbranim založnikom naročniških revij za branje).</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197802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Ključno: Ali uredba prepoveduje objave v hibridnih revijah?</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077950"/>
            <a:ext cx="10515600" cy="484906"/>
          </a:xfrm>
          <a:prstGeom prst="rect">
            <a:avLst/>
          </a:prstGeom>
          <a:noFill/>
          <a:ln cap="flat">
            <a:noFill/>
          </a:ln>
        </p:spPr>
        <p:txBody>
          <a:bodyPr vert="horz" wrap="square" lIns="91440" tIns="45720" rIns="91440" bIns="45720" anchor="ctr" anchorCtr="0" compatLnSpc="1">
            <a:noAutofit/>
          </a:bodyPr>
          <a:lstStyle/>
          <a:p>
            <a:r>
              <a:rPr lang="sl-SI" sz="2400" dirty="0"/>
              <a:t>Uredba ne prepoveduje objave v t. i. hibridnih revijah (revijah, ki niso odprto dostopne, a omogočajo odprtost posameznih objav proti plačilu APC).</a:t>
            </a:r>
          </a:p>
          <a:p>
            <a:endParaRPr lang="sl-SI" dirty="0"/>
          </a:p>
          <a:p>
            <a:pPr marL="342900" indent="-342900">
              <a:buFont typeface="Arial" panose="020B0604020202020204" pitchFamily="34" charset="0"/>
              <a:buChar char="•"/>
            </a:pPr>
            <a:r>
              <a:rPr lang="sl-SI" sz="2400" dirty="0"/>
              <a:t>Objave v okviru preoblikovalnih pogodb so velika prednost za raziskovalce, ker:</a:t>
            </a:r>
          </a:p>
          <a:p>
            <a:pPr marL="342900" indent="-342900">
              <a:buFont typeface="Arial" panose="020B0604020202020204" pitchFamily="34" charset="0"/>
              <a:buChar char="•"/>
            </a:pPr>
            <a:r>
              <a:rPr lang="sl-SI" sz="2400" dirty="0"/>
              <a:t>Lahko objavijo v hibridni reviji (odprtost plača nabavni konzorcij oz. JRO kot član konzorcija).</a:t>
            </a:r>
          </a:p>
          <a:p>
            <a:pPr marL="342900" indent="-342900">
              <a:buFont typeface="Arial" panose="020B0604020202020204" pitchFamily="34" charset="0"/>
              <a:buChar char="•"/>
            </a:pPr>
            <a:r>
              <a:rPr lang="sl-SI" sz="2400" dirty="0"/>
              <a:t>Raziskovalci s tem nimajo dodatnega dela.</a:t>
            </a:r>
          </a:p>
          <a:p>
            <a:pPr marL="342900" indent="-342900">
              <a:buFont typeface="Arial" panose="020B0604020202020204" pitchFamily="34" charset="0"/>
              <a:buChar char="•"/>
            </a:pPr>
            <a:r>
              <a:rPr lang="sl-SI" sz="2400" dirty="0"/>
              <a:t>Ekonomičnost oz. vzdržna cena APC-jev. </a:t>
            </a:r>
          </a:p>
          <a:p>
            <a:pPr marL="342900" indent="-342900">
              <a:buFont typeface="Arial" panose="020B0604020202020204" pitchFamily="34" charset="0"/>
              <a:buChar char="•"/>
            </a:pPr>
            <a:r>
              <a:rPr lang="sl-SI" sz="2400" dirty="0"/>
              <a:t>Preprečujemo dvojno zaračunavanje (</a:t>
            </a:r>
            <a:r>
              <a:rPr lang="sl-SI" sz="2400" dirty="0" err="1"/>
              <a:t>double</a:t>
            </a:r>
            <a:r>
              <a:rPr lang="sl-SI" sz="2400" dirty="0"/>
              <a:t> </a:t>
            </a:r>
            <a:r>
              <a:rPr lang="sl-SI" sz="2400" dirty="0" err="1"/>
              <a:t>dipping</a:t>
            </a:r>
            <a:r>
              <a:rPr lang="sl-SI" sz="2400" dirty="0"/>
              <a:t>). </a:t>
            </a:r>
          </a:p>
          <a:p>
            <a:endParaRPr lang="sl-SI" dirty="0"/>
          </a:p>
          <a:p>
            <a:r>
              <a:rPr lang="sl-SI" sz="2400" dirty="0"/>
              <a:t>V dosedanji praksi tak način hibridnih objav srečujemo tudi pri objavah iz programa Obzorje Evropa. Ta sicer ne dovoli porabe projektnih sredstev za ta namen, ne prepoveduje pa objave same.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39072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Razpis za sofinanciranje individualno plačanih APC-jev</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2875514"/>
            <a:ext cx="10515600" cy="484906"/>
          </a:xfrm>
          <a:prstGeom prst="rect">
            <a:avLst/>
          </a:prstGeom>
          <a:noFill/>
          <a:ln cap="flat">
            <a:noFill/>
          </a:ln>
        </p:spPr>
        <p:txBody>
          <a:bodyPr vert="horz" wrap="square" lIns="91440" tIns="45720" rIns="91440" bIns="45720" anchor="ctr" anchorCtr="0" compatLnSpc="1">
            <a:noAutofit/>
          </a:bodyPr>
          <a:lstStyle/>
          <a:p>
            <a:r>
              <a:rPr lang="sl-SI" sz="2400"/>
              <a:t>Vsakoletni razpis ARIS, ki je zasnovan prilagodljivo.</a:t>
            </a:r>
          </a:p>
          <a:p>
            <a:endParaRPr lang="sl-SI" sz="2400"/>
          </a:p>
          <a:p>
            <a:r>
              <a:rPr lang="sl-SI" sz="2400"/>
              <a:t>Možnost sofinanciranja različnih vrst objav, tudi hibridnih v primerih, ko avtor nima možnosti objave v okviru preoblikovalnih pogodb.</a:t>
            </a:r>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05212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Trenutne možnosti odprtih objav v skladu z določili Uredbe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2875514"/>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pic>
        <p:nvPicPr>
          <p:cNvPr id="3" name="Slika 2">
            <a:extLst>
              <a:ext uri="{FF2B5EF4-FFF2-40B4-BE49-F238E27FC236}">
                <a16:creationId xmlns:a16="http://schemas.microsoft.com/office/drawing/2014/main" id="{D853D953-D665-4D2F-AE8F-67E2E64BDB26}"/>
              </a:ext>
            </a:extLst>
          </p:cNvPr>
          <p:cNvPicPr>
            <a:picLocks noChangeAspect="1"/>
          </p:cNvPicPr>
          <p:nvPr/>
        </p:nvPicPr>
        <p:blipFill>
          <a:blip r:embed="rId3"/>
          <a:stretch>
            <a:fillRect/>
          </a:stretch>
        </p:blipFill>
        <p:spPr>
          <a:xfrm>
            <a:off x="792020" y="2003641"/>
            <a:ext cx="10607959" cy="4840644"/>
          </a:xfrm>
          <a:prstGeom prst="rect">
            <a:avLst/>
          </a:prstGeom>
        </p:spPr>
      </p:pic>
    </p:spTree>
    <p:extLst>
      <p:ext uri="{BB962C8B-B14F-4D97-AF65-F5344CB8AC3E}">
        <p14:creationId xmlns:p14="http://schemas.microsoft.com/office/powerpoint/2010/main" val="102420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dirty="0">
                <a:solidFill>
                  <a:srgbClr val="ED7D31"/>
                </a:solidFill>
                <a:latin typeface="Calibri"/>
              </a:rPr>
              <a:t>Odprt dostop do raziskovalnih podatkov in drugih rezultatov raziskav</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37212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dirty="0">
                <a:solidFill>
                  <a:srgbClr val="ED7D31"/>
                </a:solidFill>
                <a:latin typeface="Calibri"/>
              </a:rPr>
              <a:t>4. člen: Splošne zahteve</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844778"/>
            <a:ext cx="10515600" cy="484906"/>
          </a:xfrm>
          <a:prstGeom prst="rect">
            <a:avLst/>
          </a:prstGeom>
          <a:noFill/>
          <a:ln cap="flat">
            <a:noFill/>
          </a:ln>
        </p:spPr>
        <p:txBody>
          <a:bodyPr vert="horz" wrap="square" lIns="91440" tIns="45720" rIns="91440" bIns="45720" anchor="ctr" anchorCtr="0" compatLnSpc="1">
            <a:noAutofit/>
          </a:bodyPr>
          <a:lstStyle/>
          <a:p>
            <a:r>
              <a:rPr lang="sl-SI" dirty="0"/>
              <a:t>Financerji v okviru pogojev sofinanciranja iz javnih virov najmanj v višini 50% poleg odprtega dostopa do znanstvenih publikacij iz 2. člena te uredbe zahtevajo, izvajalci znanstvenoraziskovalne dejavnosti pa zagotovijo:</a:t>
            </a:r>
          </a:p>
          <a:p>
            <a:endParaRPr lang="sl-SI" dirty="0"/>
          </a:p>
          <a:p>
            <a:pPr marL="285750" indent="-285750">
              <a:buFont typeface="Arial" panose="020B0604020202020204" pitchFamily="34" charset="0"/>
              <a:buChar char="•"/>
            </a:pPr>
            <a:r>
              <a:rPr lang="sl-SI" dirty="0"/>
              <a:t>pripravo in redno posodabljanje načrta ravnanja z raziskovalnimi podatki (v nadaljnjem besedilu: NRRP), </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ravnanje z raziskovalnimi podatki in drugimi rezultati raziskav, ustvarjenimi v okviru javno sofinanciranih raziskav, v skladu z načeli FAIR,</a:t>
            </a:r>
          </a:p>
          <a:p>
            <a:pPr marL="285750" indent="-285750">
              <a:buFont typeface="Arial" panose="020B0604020202020204" pitchFamily="34" charset="0"/>
              <a:buChar char="•"/>
            </a:pPr>
            <a:endParaRPr lang="sl-SI" dirty="0"/>
          </a:p>
          <a:p>
            <a:pPr marL="285750" indent="-285750">
              <a:buFont typeface="Arial" panose="020B0604020202020204" pitchFamily="34" charset="0"/>
              <a:buChar char="•"/>
            </a:pPr>
            <a:r>
              <a:rPr lang="sl-SI" dirty="0"/>
              <a:t>odprti dostop do raziskovalnih podatkov in drugih rezultatov raziskav iz sofinanciranih raziskav v skladu z načelom »odprti, kolikor je mogoče, zaprti, kolikor je nujno«. </a:t>
            </a:r>
          </a:p>
          <a:p>
            <a:endParaRPr lang="sl-SI" dirty="0"/>
          </a:p>
          <a:p>
            <a:r>
              <a:rPr lang="sl-SI" dirty="0"/>
              <a:t>V primeru utemeljenih izjem morajo biti raziskovalni podatki in drugi rezultati raziskav, kadar je to mogoče, odprto dostopni v </a:t>
            </a:r>
            <a:r>
              <a:rPr lang="sl-SI" dirty="0" err="1"/>
              <a:t>anonimizirani</a:t>
            </a:r>
            <a:r>
              <a:rPr lang="sl-SI" dirty="0"/>
              <a:t> obliki ali nadzorovano omejeno dostopni. </a:t>
            </a:r>
          </a:p>
          <a:p>
            <a:endParaRPr lang="sl-SI" dirty="0"/>
          </a:p>
          <a:p>
            <a:r>
              <a:rPr lang="sl-SI" dirty="0"/>
              <a:t>Kadar raziskovalni podatki in drugi rezultati raziskav zaradi utemeljenih izjem iz tretjega odstavka tega člena ne morejo biti odprto dostopni in ni zakonskih omejitev, da povezani metapodatki ne bi bili odprto dostopni, morajo biti odprto dostopni vsaj metapodatki.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7469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fontScale="90000"/>
          </a:bodyPr>
          <a:lstStyle/>
          <a:p>
            <a:pPr lvl="0"/>
            <a:r>
              <a:rPr lang="pl-PL" sz="5000" b="1" dirty="0">
                <a:solidFill>
                  <a:srgbClr val="ED7D31"/>
                </a:solidFill>
                <a:latin typeface="Calibri"/>
              </a:rPr>
              <a:t>5. člen: Izvedba odprtega dostopa do raziskovalnih podatkov</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109954"/>
            <a:ext cx="10515600" cy="484906"/>
          </a:xfrm>
          <a:prstGeom prst="rect">
            <a:avLst/>
          </a:prstGeom>
          <a:noFill/>
          <a:ln cap="flat">
            <a:noFill/>
          </a:ln>
        </p:spPr>
        <p:txBody>
          <a:bodyPr vert="horz" wrap="square" lIns="91440" tIns="45720" rIns="91440" bIns="45720" anchor="ctr" anchorCtr="0" compatLnSpc="1">
            <a:noAutofit/>
          </a:bodyPr>
          <a:lstStyle/>
          <a:p>
            <a:r>
              <a:rPr lang="sl-SI" sz="1600" dirty="0"/>
              <a:t>Raziskovalni podatki in drugi rezultati raziskav morajo biti shranjeni v </a:t>
            </a:r>
            <a:r>
              <a:rPr lang="sl-SI" sz="1600" dirty="0" err="1"/>
              <a:t>repozitorijih</a:t>
            </a:r>
            <a:r>
              <a:rPr lang="sl-SI" sz="1600" dirty="0"/>
              <a:t> in odprto dostopni prek repozitorijev čim prej po nastanku, najpozneje pa ob izteku pogodbe o sofinanciranju. </a:t>
            </a:r>
          </a:p>
          <a:p>
            <a:endParaRPr lang="sl-SI" sz="1600" dirty="0"/>
          </a:p>
          <a:p>
            <a:r>
              <a:rPr lang="sl-SI" sz="1600" dirty="0"/>
              <a:t>Raziskovalni podatki in drugi rezultati raziskav, ki podpirajo znanstveno publikacijo, razen v primeru utemeljenih izjem iz tretjega odstavka prejšnjega člena, morajo biti odprto dostopni najpozneje ob objavi znanstvene publikacije, v kateri morajo biti citirani s stalno oznako mesta dostopa oziroma trajnim identifikatorjem (v nadaljnjem besedilu: PID).</a:t>
            </a:r>
          </a:p>
          <a:p>
            <a:endParaRPr lang="sl-SI" sz="1600" dirty="0"/>
          </a:p>
          <a:p>
            <a:r>
              <a:rPr lang="sl-SI" sz="1600" dirty="0"/>
              <a:t>Raziskovalni podatki in drugi rezultati raziskav morajo biti shranjeni v zaupanja vrednih </a:t>
            </a:r>
            <a:r>
              <a:rPr lang="sl-SI" sz="1600" dirty="0" err="1"/>
              <a:t>repozitorijih</a:t>
            </a:r>
            <a:r>
              <a:rPr lang="sl-SI" sz="1600" dirty="0"/>
              <a:t> za raziskovalne podatke oziroma druge rezultate raziskav takoj, ko je to izvedljivo, in sicer prednostno v nacionalna ali mednarodna področna podatkovna središča. Če ta niso na voljo za določeno znanstveno področje, so raziskovalni podatki in drugi rezultati raziskav lahko shranjeni in odprto dostopni v zaupanja vrednih večnamenskih </a:t>
            </a:r>
            <a:r>
              <a:rPr lang="sl-SI" sz="1600" dirty="0" err="1"/>
              <a:t>repozitorijih</a:t>
            </a:r>
            <a:r>
              <a:rPr lang="sl-SI" sz="1600" dirty="0"/>
              <a:t>.</a:t>
            </a:r>
          </a:p>
          <a:p>
            <a:endParaRPr lang="sl-SI" sz="1600" dirty="0"/>
          </a:p>
          <a:p>
            <a:r>
              <a:rPr lang="sl-SI" sz="1600" dirty="0"/>
              <a:t>Merila za opredelitev zaupanja vrednih repozitorijev za raziskovalne podatke in druge rezultate raziskav ter večnamenskih repozitorijev določi ARIS, pri čemer upošteva skupne rešitve v evropskem raziskovalnem prostoru (na primer v okvirnem programu za sofinanciranje raziskav in inovacij Evropske unije).</a:t>
            </a:r>
          </a:p>
          <a:p>
            <a:endParaRPr lang="sl-SI" sz="1600" dirty="0"/>
          </a:p>
          <a:p>
            <a:r>
              <a:rPr lang="sl-SI" sz="1600" dirty="0"/>
              <a:t>Raziskovalni podatki in drugi rezultati raziskav morajo biti opremljeni z metapodatki, vključno z metapodatki o orodjih in instrumentih, potrebnih za validacijo raziskovalnih podatkov in njihovo ponovno uporabo. Pri oblikovanju metapodatkov morajo izvajalci upoštevati posebnosti znanstvenih področij.</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13319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939964"/>
            <a:ext cx="10515600" cy="817418"/>
          </a:xfrm>
        </p:spPr>
        <p:txBody>
          <a:bodyPr>
            <a:normAutofit/>
          </a:bodyPr>
          <a:lstStyle/>
          <a:p>
            <a:pPr lvl="0"/>
            <a:r>
              <a:rPr lang="pl-PL" sz="5000" b="1" dirty="0">
                <a:solidFill>
                  <a:srgbClr val="ED7D31"/>
                </a:solidFill>
                <a:latin typeface="Calibri"/>
              </a:rPr>
              <a:t>Zaupanja vredni repozitoriji</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762482"/>
            <a:ext cx="10515600" cy="484906"/>
          </a:xfrm>
          <a:prstGeom prst="rect">
            <a:avLst/>
          </a:prstGeom>
          <a:noFill/>
          <a:ln cap="flat">
            <a:noFill/>
          </a:ln>
        </p:spPr>
        <p:txBody>
          <a:bodyPr vert="horz" wrap="square" lIns="91440" tIns="45720" rIns="91440" bIns="45720" anchor="ctr" anchorCtr="0" compatLnSpc="1">
            <a:noAutofit/>
          </a:bodyPr>
          <a:lstStyle/>
          <a:p>
            <a:pPr fontAlgn="base"/>
            <a:r>
              <a:rPr lang="sl-SI" sz="2400" dirty="0"/>
              <a:t>Raziskovalni repozitoriji so del digitalne infrastrukture, ki podpira odprto znanost. Kot takšni morajo zadoščati določenim strokovnim smernicam oz. standardom, spoštovati veljavne pravne in etične omejitve (npr. omogočati </a:t>
            </a:r>
            <a:r>
              <a:rPr lang="sl-SI" sz="2400" dirty="0">
                <a:hlinkClick r:id="rId3"/>
              </a:rPr>
              <a:t>različne stopnje odprtosti vsebin</a:t>
            </a:r>
            <a:r>
              <a:rPr lang="sl-SI" sz="2400" dirty="0"/>
              <a:t>) ter zagotavljati varno, trajno hrambo. Takšne </a:t>
            </a:r>
            <a:r>
              <a:rPr lang="sl-SI" sz="2400" dirty="0" err="1"/>
              <a:t>repozitorije</a:t>
            </a:r>
            <a:r>
              <a:rPr lang="sl-SI" sz="2400" dirty="0"/>
              <a:t> imenujemo </a:t>
            </a:r>
            <a:r>
              <a:rPr lang="sl-SI" sz="2400" b="1" dirty="0"/>
              <a:t>zaupanja vredni</a:t>
            </a:r>
            <a:r>
              <a:rPr lang="sl-SI" sz="2400" dirty="0"/>
              <a:t>.</a:t>
            </a:r>
          </a:p>
          <a:p>
            <a:pPr fontAlgn="base"/>
            <a:endParaRPr lang="sl-SI" dirty="0"/>
          </a:p>
          <a:p>
            <a:pPr fontAlgn="base"/>
            <a:r>
              <a:rPr lang="sl-SI" sz="2000" dirty="0"/>
              <a:t>Kot zaupanja vredne lahko obravnavamo tri skupine repozitorijev:</a:t>
            </a:r>
          </a:p>
          <a:p>
            <a:pPr marL="800100" lvl="1" indent="-342900" fontAlgn="base">
              <a:buFont typeface="Arial" panose="020B0604020202020204" pitchFamily="34" charset="0"/>
              <a:buChar char="•"/>
            </a:pPr>
            <a:r>
              <a:rPr lang="sl-SI" sz="2000" b="1" dirty="0"/>
              <a:t>certificirane </a:t>
            </a:r>
            <a:r>
              <a:rPr lang="sl-SI" sz="2000" b="1" dirty="0" err="1"/>
              <a:t>repozitorije</a:t>
            </a:r>
            <a:r>
              <a:rPr lang="sl-SI" sz="2000" dirty="0"/>
              <a:t> (npr. v skladu s certifikati </a:t>
            </a:r>
            <a:r>
              <a:rPr lang="sl-SI" sz="2000" dirty="0" err="1">
                <a:hlinkClick r:id="rId4"/>
              </a:rPr>
              <a:t>CoreTrustSeal</a:t>
            </a:r>
            <a:r>
              <a:rPr lang="sl-SI" sz="2000" dirty="0"/>
              <a:t>, </a:t>
            </a:r>
            <a:r>
              <a:rPr lang="sl-SI" sz="2000" dirty="0">
                <a:hlinkClick r:id="rId5"/>
              </a:rPr>
              <a:t>DIN 31644</a:t>
            </a:r>
            <a:r>
              <a:rPr lang="sl-SI" sz="2000" dirty="0"/>
              <a:t> ali </a:t>
            </a:r>
            <a:r>
              <a:rPr lang="sl-SI" sz="2000" dirty="0">
                <a:hlinkClick r:id="rId6"/>
              </a:rPr>
              <a:t>ISO 16363</a:t>
            </a:r>
            <a:r>
              <a:rPr lang="sl-SI" sz="2000" dirty="0"/>
              <a:t>),</a:t>
            </a:r>
          </a:p>
          <a:p>
            <a:pPr marL="800100" lvl="1" indent="-342900" fontAlgn="base">
              <a:buFont typeface="Arial" panose="020B0604020202020204" pitchFamily="34" charset="0"/>
              <a:buChar char="•"/>
            </a:pPr>
            <a:r>
              <a:rPr lang="sl-SI" sz="2000" b="1" dirty="0"/>
              <a:t>področne </a:t>
            </a:r>
            <a:r>
              <a:rPr lang="sl-SI" sz="2000" b="1" dirty="0" err="1"/>
              <a:t>repozitorije</a:t>
            </a:r>
            <a:r>
              <a:rPr lang="sl-SI" sz="2000" dirty="0"/>
              <a:t>, ki jih priznava in uporablja raziskovalna skupnost na določenem znanstvenem področju, npr. </a:t>
            </a:r>
            <a:r>
              <a:rPr lang="sl-SI" sz="2000" dirty="0" err="1">
                <a:hlinkClick r:id="rId7"/>
              </a:rPr>
              <a:t>HEPData</a:t>
            </a:r>
            <a:r>
              <a:rPr lang="sl-SI" sz="2000" dirty="0"/>
              <a:t>, </a:t>
            </a:r>
            <a:r>
              <a:rPr lang="sl-SI" sz="2000" dirty="0" err="1">
                <a:hlinkClick r:id="rId8"/>
              </a:rPr>
              <a:t>Crystallography</a:t>
            </a:r>
            <a:r>
              <a:rPr lang="sl-SI" sz="2000" dirty="0">
                <a:hlinkClick r:id="rId8"/>
              </a:rPr>
              <a:t> Open </a:t>
            </a:r>
            <a:r>
              <a:rPr lang="sl-SI" sz="2000" dirty="0" err="1">
                <a:hlinkClick r:id="rId8"/>
              </a:rPr>
              <a:t>Database</a:t>
            </a:r>
            <a:r>
              <a:rPr lang="sl-SI" sz="2000" dirty="0"/>
              <a:t>, </a:t>
            </a:r>
            <a:r>
              <a:rPr lang="sl-SI" sz="2000" dirty="0" err="1">
                <a:hlinkClick r:id="rId9"/>
              </a:rPr>
              <a:t>PubChem</a:t>
            </a:r>
            <a:r>
              <a:rPr lang="sl-SI" sz="2000" dirty="0"/>
              <a:t> … ),</a:t>
            </a:r>
          </a:p>
          <a:p>
            <a:pPr marL="800100" lvl="1" indent="-342900" fontAlgn="base">
              <a:buFont typeface="Arial" panose="020B0604020202020204" pitchFamily="34" charset="0"/>
              <a:buChar char="•"/>
            </a:pPr>
            <a:r>
              <a:rPr lang="sl-SI" sz="2000" b="1" dirty="0"/>
              <a:t>splošne in institucionalne </a:t>
            </a:r>
            <a:r>
              <a:rPr lang="sl-SI" sz="2000" b="1" dirty="0" err="1"/>
              <a:t>repozitorije</a:t>
            </a:r>
            <a:r>
              <a:rPr lang="sl-SI" sz="2000" b="1" dirty="0"/>
              <a:t>, ki imajo značilnosti zaupanja vrednih repozitorijev</a:t>
            </a:r>
            <a:r>
              <a:rPr lang="sl-SI" sz="2000" dirty="0"/>
              <a:t> (npr. </a:t>
            </a:r>
            <a:r>
              <a:rPr lang="sl-SI" sz="2000" dirty="0" err="1">
                <a:hlinkClick r:id="rId10"/>
              </a:rPr>
              <a:t>Zenodo</a:t>
            </a:r>
            <a:r>
              <a:rPr lang="sl-SI" sz="2000" dirty="0"/>
              <a:t>).</a:t>
            </a:r>
          </a:p>
          <a:p>
            <a:pPr lvl="1" fontAlgn="base"/>
            <a:endParaRPr lang="sl-SI" sz="2000" dirty="0"/>
          </a:p>
          <a:p>
            <a:pPr fontAlgn="base"/>
            <a:r>
              <a:rPr lang="sl-SI" sz="2400" dirty="0"/>
              <a:t>Repozitoriji odprtega dostopa v Sloveniji so zbrani na </a:t>
            </a:r>
            <a:r>
              <a:rPr lang="sl-SI" sz="2400" dirty="0">
                <a:hlinkClick r:id="rId11"/>
              </a:rPr>
              <a:t>https://openscience.si/</a:t>
            </a:r>
            <a:r>
              <a:rPr lang="sl-SI" sz="2400" dirty="0"/>
              <a:t>.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107181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dirty="0">
                <a:solidFill>
                  <a:srgbClr val="ED7D31"/>
                </a:solidFill>
                <a:latin typeface="Calibri"/>
              </a:rPr>
              <a:t>Upravljanje avtorskih pravic v skladu z načeli odprte znanosti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426119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292942"/>
            <a:ext cx="10515600" cy="817418"/>
          </a:xfrm>
        </p:spPr>
        <p:txBody>
          <a:bodyPr>
            <a:normAutofit/>
          </a:bodyPr>
          <a:lstStyle/>
          <a:p>
            <a:pPr lvl="0"/>
            <a:r>
              <a:rPr lang="sl-SI" sz="5000" b="1" dirty="0">
                <a:solidFill>
                  <a:srgbClr val="ED7D31"/>
                </a:solidFill>
                <a:latin typeface="Calibri"/>
              </a:rPr>
              <a:t>Podlage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970401"/>
            <a:ext cx="10515600" cy="484906"/>
          </a:xfrm>
          <a:prstGeom prst="rect">
            <a:avLst/>
          </a:prstGeom>
          <a:noFill/>
          <a:ln cap="flat">
            <a:noFill/>
          </a:ln>
        </p:spPr>
        <p:txBody>
          <a:bodyPr vert="horz" wrap="square" lIns="91440" tIns="45720" rIns="91440" bIns="45720" anchor="ctr" anchorCtr="0" compatLnSpc="1">
            <a:noAutofit/>
          </a:bodyPr>
          <a:lstStyle/>
          <a:p>
            <a:r>
              <a:rPr lang="sl-SI" sz="1600" dirty="0"/>
              <a:t>Sklepi Sveta: EU Prehod na sistem odprte znanosti (2016):</a:t>
            </a:r>
          </a:p>
          <a:p>
            <a:r>
              <a:rPr lang="sl-SI" sz="1600" dirty="0">
                <a:hlinkClick r:id="rId3"/>
              </a:rPr>
              <a:t>https://data.consilium.europa.eu/doc/document/ST-9526-2016-INIT/sl/pdf</a:t>
            </a:r>
            <a:r>
              <a:rPr lang="sl-SI" sz="1600" dirty="0"/>
              <a:t> </a:t>
            </a:r>
          </a:p>
          <a:p>
            <a:r>
              <a:rPr lang="sl-SI" sz="1600" dirty="0"/>
              <a:t>Sklepi Sveta EU: Pakt za raziskave in inovacije v Evropi (2021):</a:t>
            </a:r>
          </a:p>
          <a:p>
            <a:r>
              <a:rPr lang="sl-SI" sz="1600" dirty="0">
                <a:hlinkClick r:id="rId4"/>
              </a:rPr>
              <a:t>https://eur-lex.europa.eu/legal-content/SL/TXT/PDF/?uri=CELEX:32021H2122</a:t>
            </a:r>
            <a:r>
              <a:rPr lang="sl-SI" sz="1600" dirty="0"/>
              <a:t> </a:t>
            </a:r>
          </a:p>
          <a:p>
            <a:r>
              <a:rPr lang="sl-SI" sz="1600" dirty="0"/>
              <a:t>Sklepi Sveta EU: Ocenjevanje raziskav in implementacija odprte znanosti (2022):</a:t>
            </a:r>
          </a:p>
          <a:p>
            <a:r>
              <a:rPr lang="sl-SI" sz="1600" dirty="0">
                <a:hlinkClick r:id="rId5"/>
              </a:rPr>
              <a:t>https://www.consilium.europa.eu/media/56958/st10126-en22.pdf</a:t>
            </a:r>
            <a:r>
              <a:rPr lang="sl-SI" sz="1600" dirty="0"/>
              <a:t> </a:t>
            </a:r>
          </a:p>
          <a:p>
            <a:r>
              <a:rPr lang="sl-SI" sz="1600" dirty="0"/>
              <a:t>Direktiva (EU) 2019/1024 o odprtih podatkih in ponovni uporabi informacij javnega sektorja (2019) </a:t>
            </a:r>
          </a:p>
          <a:p>
            <a:r>
              <a:rPr lang="sl-SI" sz="1600" dirty="0">
                <a:hlinkClick r:id="rId6"/>
              </a:rPr>
              <a:t>https://eur-lex.europa.eu/legal-content/SL/TXT/HTML/?uri=CELEX:32019L1024</a:t>
            </a:r>
            <a:r>
              <a:rPr lang="sl-SI" sz="1600" dirty="0"/>
              <a:t>   </a:t>
            </a:r>
          </a:p>
          <a:p>
            <a:r>
              <a:rPr lang="sl-SI" sz="1600" dirty="0"/>
              <a:t>Priporočilo Evropske Komisije o dostopu do znanstvenih informacij in njihovem arhiviranju (2018)</a:t>
            </a:r>
          </a:p>
          <a:p>
            <a:r>
              <a:rPr lang="sl-SI" sz="1600" dirty="0">
                <a:hlinkClick r:id="rId7"/>
              </a:rPr>
              <a:t>https://eur-lex.europa.eu/legal-content/SL/TXT/PDF/?uri=CELEX:32018H0790&amp;qid=1694068543871</a:t>
            </a:r>
            <a:r>
              <a:rPr lang="sl-SI" sz="1600" dirty="0"/>
              <a:t> </a:t>
            </a:r>
          </a:p>
          <a:p>
            <a:r>
              <a:rPr lang="sl-SI" sz="1600" dirty="0"/>
              <a:t>Prakse Okvirnega programa EU za raziskave in inovacije (Obzorje Evropa in Obzorje 2020): </a:t>
            </a:r>
          </a:p>
          <a:p>
            <a:r>
              <a:rPr lang="sl-SI" sz="1600" dirty="0">
                <a:hlinkClick r:id="rId8"/>
              </a:rPr>
              <a:t>https://op.europa.eu/en/web/eu-law-and-publications/publication-detail/-/publication/9570017e-cd82-11eb-ac72-01aa75ed71a1</a:t>
            </a:r>
            <a:r>
              <a:rPr lang="sl-SI" sz="1600" dirty="0"/>
              <a:t>  </a:t>
            </a:r>
          </a:p>
          <a:p>
            <a:r>
              <a:rPr lang="sl-SI" sz="1600" dirty="0"/>
              <a:t>Plan S (2018): </a:t>
            </a:r>
          </a:p>
          <a:p>
            <a:r>
              <a:rPr lang="sl-SI" sz="1600" dirty="0">
                <a:hlinkClick r:id="rId9"/>
              </a:rPr>
              <a:t>https://www.coalition-s.org/addendum-to-the-coalition-s-guidance-on-the-implementation-of-plan-s/principles-and-implementation/</a:t>
            </a:r>
            <a:r>
              <a:rPr lang="sl-SI" sz="1600" dirty="0"/>
              <a:t>   </a:t>
            </a:r>
          </a:p>
          <a:p>
            <a:r>
              <a:rPr lang="sl-SI" sz="1600" dirty="0"/>
              <a:t>UNESCO priporočilo o odprti znanosti (2021):</a:t>
            </a:r>
          </a:p>
          <a:p>
            <a:r>
              <a:rPr lang="sl-SI" sz="1600" dirty="0">
                <a:hlinkClick r:id="rId10"/>
              </a:rPr>
              <a:t>https://en.unesco.org/science-sustainable-future/open-science/recommendation</a:t>
            </a:r>
            <a:r>
              <a:rPr lang="sl-SI" sz="1600" dirty="0"/>
              <a:t> </a:t>
            </a:r>
            <a:endParaRPr lang="sl-SI" sz="2400" dirty="0"/>
          </a:p>
        </p:txBody>
      </p:sp>
    </p:spTree>
    <p:extLst>
      <p:ext uri="{BB962C8B-B14F-4D97-AF65-F5344CB8AC3E}">
        <p14:creationId xmlns:p14="http://schemas.microsoft.com/office/powerpoint/2010/main" val="3210327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95996"/>
            <a:ext cx="10515600" cy="817418"/>
          </a:xfrm>
        </p:spPr>
        <p:txBody>
          <a:bodyPr>
            <a:normAutofit fontScale="90000"/>
          </a:bodyPr>
          <a:lstStyle/>
          <a:p>
            <a:pPr lvl="0"/>
            <a:r>
              <a:rPr lang="pl-PL" sz="5000" b="1" dirty="0">
                <a:solidFill>
                  <a:srgbClr val="ED7D31"/>
                </a:solidFill>
                <a:latin typeface="Calibri"/>
              </a:rPr>
              <a:t>6. člen: Upravljanje avtorskih pravic na znanstvenih publikacijah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r>
              <a:rPr lang="sl-SI" dirty="0"/>
              <a:t>Avtorji znanstvenih publikacij morajo znanstvene publikacije objaviti pod odprto licenco, ki vsakomur omogoča, da v skladu z načeli znanstvenoraziskovalne etike znanstveno publikacijo prosto uporablja, spreminja in deli (na primer licenci Creative Commons priznanje avtorstva (CC BY) in priznanje avtorstva – deljenje pod enakimi pogoji (CC BY-SA) ali njima enakovredne).</a:t>
            </a:r>
          </a:p>
          <a:p>
            <a:endParaRPr lang="sl-SI" dirty="0"/>
          </a:p>
          <a:p>
            <a:r>
              <a:rPr lang="sl-SI" dirty="0"/>
              <a:t>Monografije in z njimi primerljivo obsežne znanstvene publikacije so, če so recenzirane ali če so tretje osebe nosilci katerih koli pravic na njih, lahko objavljene pod licenco, ki omejuje nadaljnjo komercialno uporabo ali predelavo dela (na primer licenci Creative Commons priznanje avtorstva – nekomercialno (CC BY-NC), ki omejuje nadaljnjo komercialno uporabo, in Creative Commons priznanje avtorstva – brez predelav (CC BY-ND), ki prepoveduje predelave, ali njima enakovredne).</a:t>
            </a:r>
          </a:p>
          <a:p>
            <a:endParaRPr lang="sl-SI" dirty="0"/>
          </a:p>
          <a:p>
            <a:r>
              <a:rPr lang="sl-SI" dirty="0"/>
              <a:t>Metapodatki o raziskovalnih publikacijah morajo biti javno objavljeni. Če na metapodatkih o raziskovalnih publikacijah nastanejo avtorske pravice, morajo biti ti metapodatki dani na voljo pod licenco, s katero se avtorji svojim avtorskim, avtorskim sorodnim in drugim pravicam avtorja odpovejo v največjem obsegu, ki ga pravni red dopušča (na primer licenca Creative Commons posvetilo javni domeni (CC0), kadar to ni mogoče, pa pod licenco Creative Commons priznanje avtorstva (CC BY)).</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95286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78739"/>
            <a:ext cx="10515600" cy="817418"/>
          </a:xfrm>
        </p:spPr>
        <p:txBody>
          <a:bodyPr>
            <a:normAutofit fontScale="90000"/>
          </a:bodyPr>
          <a:lstStyle/>
          <a:p>
            <a:pPr lvl="0"/>
            <a:r>
              <a:rPr lang="pl-PL" sz="5000" b="1" dirty="0">
                <a:solidFill>
                  <a:srgbClr val="ED7D31"/>
                </a:solidFill>
                <a:latin typeface="Calibri"/>
              </a:rPr>
              <a:t>7. člen: Upravljanje avtorskih pravic na raziskovalnih podatkih in drugih rezultatih raziskav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3" name="Pravokotnik 2">
            <a:extLst>
              <a:ext uri="{FF2B5EF4-FFF2-40B4-BE49-F238E27FC236}">
                <a16:creationId xmlns:a16="http://schemas.microsoft.com/office/drawing/2014/main" id="{4E4A3712-88D9-4F7E-9477-9633A4D0A0BA}"/>
              </a:ext>
            </a:extLst>
          </p:cNvPr>
          <p:cNvSpPr/>
          <p:nvPr/>
        </p:nvSpPr>
        <p:spPr>
          <a:xfrm>
            <a:off x="626365" y="2429274"/>
            <a:ext cx="10939269" cy="4093428"/>
          </a:xfrm>
          <a:prstGeom prst="rect">
            <a:avLst/>
          </a:prstGeom>
        </p:spPr>
        <p:txBody>
          <a:bodyPr wrap="square">
            <a:spAutoFit/>
          </a:bodyPr>
          <a:lstStyle/>
          <a:p>
            <a:pPr algn="just"/>
            <a:r>
              <a:rPr lang="sl-SI" sz="2000" dirty="0">
                <a:solidFill>
                  <a:srgbClr val="000000"/>
                </a:solidFill>
              </a:rPr>
              <a:t>Raziskovalni podatki in drugi rezultati raziskav morajo biti javno objavljeni in odprto dostopni v skladu z zahtevami iz 4. člena uredbe.</a:t>
            </a:r>
          </a:p>
          <a:p>
            <a:pPr algn="just"/>
            <a:endParaRPr lang="sl-SI" sz="2000" dirty="0">
              <a:solidFill>
                <a:srgbClr val="000000"/>
              </a:solidFill>
            </a:endParaRPr>
          </a:p>
          <a:p>
            <a:pPr algn="just"/>
            <a:r>
              <a:rPr lang="sl-SI" sz="2000" dirty="0">
                <a:solidFill>
                  <a:srgbClr val="000000"/>
                </a:solidFill>
              </a:rPr>
              <a:t>Avtorji morajo raziskovalne podatke in druge rezultate raziskav (na primer raziskovalno programsko opremo ali raziskovalne metode) objaviti pod odprto licenco  (na primer licenci Creative Commons priznanje avtorstva (CC-BY) in priznanje avtorstva – deljenje pod enakimi pogoji (CC BY-SA) ali njima enakovredne).</a:t>
            </a:r>
          </a:p>
          <a:p>
            <a:pPr algn="just"/>
            <a:endParaRPr lang="sl-SI" sz="2000" dirty="0">
              <a:solidFill>
                <a:srgbClr val="000000"/>
              </a:solidFill>
            </a:endParaRPr>
          </a:p>
          <a:p>
            <a:r>
              <a:rPr lang="sl-SI" sz="2000" dirty="0"/>
              <a:t>Metapodatki o raziskovalnih publikacijah morajo biti javno objavljeni. Če na metapodatkih o raziskovalnih publikacijah nastanejo avtorske pravice, morajo biti ti metapodatki dani na voljo pod licenco, s katero se avtorji svojim avtorskim, avtorskim sorodnim in drugim pravicam avtorja odpovejo v največjem obsegu, ki ga pravni red dopušča (na primer licenca Creative Commons posvetilo javni domeni (CC0), kadar to ni mogoče, pa pod licenco Creative Commons priznanje avtorstva (CC BY)).</a:t>
            </a:r>
          </a:p>
        </p:txBody>
      </p:sp>
    </p:spTree>
    <p:extLst>
      <p:ext uri="{BB962C8B-B14F-4D97-AF65-F5344CB8AC3E}">
        <p14:creationId xmlns:p14="http://schemas.microsoft.com/office/powerpoint/2010/main" val="2626966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338996"/>
            <a:ext cx="10515600" cy="817418"/>
          </a:xfrm>
        </p:spPr>
        <p:txBody>
          <a:bodyPr>
            <a:normAutofit fontScale="90000"/>
          </a:bodyPr>
          <a:lstStyle/>
          <a:p>
            <a:pPr lvl="0"/>
            <a:r>
              <a:rPr lang="pl-PL" sz="5000" b="1" dirty="0">
                <a:solidFill>
                  <a:srgbClr val="ED7D31"/>
                </a:solidFill>
                <a:latin typeface="Calibri"/>
              </a:rPr>
              <a:t>Vključevanje zainteresirane javnosti v znanstvenoraziskovalno delo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354868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4" y="1470763"/>
            <a:ext cx="10515600" cy="817418"/>
          </a:xfrm>
        </p:spPr>
        <p:txBody>
          <a:bodyPr>
            <a:normAutofit fontScale="90000"/>
          </a:bodyPr>
          <a:lstStyle/>
          <a:p>
            <a:pPr lvl="0"/>
            <a:r>
              <a:rPr lang="pl-PL" sz="5000" b="1" dirty="0">
                <a:solidFill>
                  <a:srgbClr val="ED7D31"/>
                </a:solidFill>
                <a:latin typeface="Calibri"/>
              </a:rPr>
              <a:t>8. člen: Upoštevanje potreb uporabnikov, širše skupnosti in občanska znanost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4" y="2583627"/>
            <a:ext cx="9741405" cy="2308324"/>
          </a:xfrm>
          <a:prstGeom prst="rect">
            <a:avLst/>
          </a:prstGeom>
        </p:spPr>
        <p:txBody>
          <a:bodyPr wrap="square">
            <a:spAutoFit/>
          </a:bodyPr>
          <a:lstStyle/>
          <a:p>
            <a:r>
              <a:rPr lang="sl-SI" sz="2400" dirty="0"/>
              <a:t>Financerji znanstvenoraziskovalnega dela morajo spodbujati upoštevanje potreb končnih uporabnikov oziroma širše skupnosti (na primer civilne družbe, lokalne skupnosti </a:t>
            </a:r>
            <a:r>
              <a:rPr lang="sl-SI" sz="2400" dirty="0" err="1"/>
              <a:t>ipd</a:t>
            </a:r>
            <a:r>
              <a:rPr lang="sl-SI" sz="2400" dirty="0"/>
              <a:t>), kjer je to možno. </a:t>
            </a:r>
          </a:p>
          <a:p>
            <a:endParaRPr lang="sl-SI" sz="2400" dirty="0"/>
          </a:p>
          <a:p>
            <a:r>
              <a:rPr lang="sl-SI" sz="2400" dirty="0"/>
              <a:t>Financerji spodbujajo izvajanje občanske znanosti v javno sofinanciranih raziskavah, kjer je to možno.</a:t>
            </a:r>
          </a:p>
        </p:txBody>
      </p:sp>
    </p:spTree>
    <p:extLst>
      <p:ext uri="{BB962C8B-B14F-4D97-AF65-F5344CB8AC3E}">
        <p14:creationId xmlns:p14="http://schemas.microsoft.com/office/powerpoint/2010/main" val="175013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3207487"/>
            <a:ext cx="10515600" cy="817418"/>
          </a:xfrm>
        </p:spPr>
        <p:txBody>
          <a:bodyPr>
            <a:normAutofit fontScale="90000"/>
          </a:bodyPr>
          <a:lstStyle/>
          <a:p>
            <a:pPr lvl="0"/>
            <a:r>
              <a:rPr lang="pl-PL" sz="5000" b="1" dirty="0">
                <a:solidFill>
                  <a:srgbClr val="ED7D31"/>
                </a:solidFill>
                <a:latin typeface="Calibri"/>
              </a:rPr>
              <a:t>Vrednotenje in ocenjevanje raziskovalcev, raziskovalnih organizacij, raziskovalnih programov in projektov v skladu z načeli odprte znanosti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30286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dirty="0">
                <a:solidFill>
                  <a:srgbClr val="ED7D31"/>
                </a:solidFill>
                <a:latin typeface="Calibri"/>
              </a:rPr>
              <a:t>10. člen: Vrednotenje pri financerjih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ADDA2FF2-4DC9-4CB2-9C6F-E16E49C86BDE}"/>
              </a:ext>
            </a:extLst>
          </p:cNvPr>
          <p:cNvSpPr/>
          <p:nvPr/>
        </p:nvSpPr>
        <p:spPr>
          <a:xfrm>
            <a:off x="682755" y="1817465"/>
            <a:ext cx="10335765" cy="4493538"/>
          </a:xfrm>
          <a:prstGeom prst="rect">
            <a:avLst/>
          </a:prstGeom>
        </p:spPr>
        <p:txBody>
          <a:bodyPr wrap="square">
            <a:spAutoFit/>
          </a:bodyPr>
          <a:lstStyle/>
          <a:p>
            <a:r>
              <a:rPr lang="sl-SI" sz="2000" dirty="0"/>
              <a:t>Financerji morajo pri ocenjevanju raziskovalne dejavnosti, kar vključuje tudi evalvacijo raziskovalnih programov in infrastrukturne dejavnosti v okviru stabilnega financiranja znanstvenoraziskovalne dejavnosti, ter pri odločitvah o sofinanciranju:</a:t>
            </a:r>
          </a:p>
          <a:p>
            <a:endParaRPr lang="sl-SI" sz="900" dirty="0"/>
          </a:p>
          <a:p>
            <a:pPr marL="342900" indent="-342900">
              <a:buFont typeface="Arial" panose="020B0604020202020204" pitchFamily="34" charset="0"/>
              <a:buChar char="•"/>
            </a:pPr>
            <a:r>
              <a:rPr lang="sl-SI" sz="2000" dirty="0"/>
              <a:t>vrednotiti bistvene vsebinske dosežke znanstvenoraziskovalnega dela in ne mesta objave oziroma njegovega faktorja vpliva (ali drugih metrik revije) ali založnika;</a:t>
            </a:r>
          </a:p>
          <a:p>
            <a:endParaRPr lang="sl-SI" sz="500" dirty="0"/>
          </a:p>
          <a:p>
            <a:pPr marL="342900" indent="-342900">
              <a:buFont typeface="Arial" panose="020B0604020202020204" pitchFamily="34" charset="0"/>
              <a:buChar char="•"/>
            </a:pPr>
            <a:r>
              <a:rPr lang="sl-SI" sz="2000" dirty="0"/>
              <a:t>poleg znanstvenih publikacij upoštevati tudi druge vrste rezultatov raziskav (npr. raziskovalne podatke, programsko opremo ipd.) in druge prakse odprte znanosti (npr. zgodnje in odprto deljenje rezultatov raziskav, sodelovanje v odprtih recenzentskih postopkih, vključevanje akterjev znanja, na primer občanov, civilne družbe in končnih uporabnikov v raziskovanje ipd.);</a:t>
            </a:r>
          </a:p>
          <a:p>
            <a:pPr marL="342900" indent="-342900">
              <a:buFont typeface="Arial" panose="020B0604020202020204" pitchFamily="34" charset="0"/>
              <a:buChar char="•"/>
            </a:pPr>
            <a:endParaRPr lang="sl-SI" sz="500" dirty="0"/>
          </a:p>
          <a:p>
            <a:pPr marL="342900" indent="-342900">
              <a:buFont typeface="Arial" panose="020B0604020202020204" pitchFamily="34" charset="0"/>
              <a:buChar char="•"/>
            </a:pPr>
            <a:r>
              <a:rPr lang="sl-SI" sz="2000" dirty="0"/>
              <a:t>rezultati raziskav, ki so podlaga za vrednotenje, morajo biti odprto dostopni (npr. publikacije, predvsem znanstveni članki, morajo biti odprto dostopno objavljene, raziskovalni podatki pa FAIR in odprti, kolikor je mogoče, in zaprti, kolikor je nujno.</a:t>
            </a:r>
          </a:p>
          <a:p>
            <a:endParaRPr lang="sl-SI" sz="700" dirty="0"/>
          </a:p>
          <a:p>
            <a:r>
              <a:rPr lang="sl-SI" sz="2000" dirty="0"/>
              <a:t> Rezultati raziskav morajo biti opremljeni s PID, kadar so ti na voljo). </a:t>
            </a:r>
          </a:p>
        </p:txBody>
      </p:sp>
    </p:spTree>
    <p:extLst>
      <p:ext uri="{BB962C8B-B14F-4D97-AF65-F5344CB8AC3E}">
        <p14:creationId xmlns:p14="http://schemas.microsoft.com/office/powerpoint/2010/main" val="49977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dirty="0">
                <a:solidFill>
                  <a:srgbClr val="ED7D31"/>
                </a:solidFill>
                <a:latin typeface="Calibri"/>
              </a:rPr>
              <a:t>Člen 11: Vrednotenje v javnih raziskovalnih organizacijah</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3" name="Pravokotnik 2">
            <a:extLst>
              <a:ext uri="{FF2B5EF4-FFF2-40B4-BE49-F238E27FC236}">
                <a16:creationId xmlns:a16="http://schemas.microsoft.com/office/drawing/2014/main" id="{5713EB86-673F-40AD-9C80-E386886B1061}"/>
              </a:ext>
            </a:extLst>
          </p:cNvPr>
          <p:cNvSpPr/>
          <p:nvPr/>
        </p:nvSpPr>
        <p:spPr>
          <a:xfrm>
            <a:off x="752856" y="2056686"/>
            <a:ext cx="10265664" cy="4524315"/>
          </a:xfrm>
          <a:prstGeom prst="rect">
            <a:avLst/>
          </a:prstGeom>
        </p:spPr>
        <p:txBody>
          <a:bodyPr wrap="square">
            <a:spAutoFit/>
          </a:bodyPr>
          <a:lstStyle/>
          <a:p>
            <a:r>
              <a:rPr lang="sl-SI" sz="2400" dirty="0"/>
              <a:t>Raziskovalne organizacije spodbujajo raziskovalce k izvajanju znanstvenoraziskovalnega dela v skladu z načeli odprte znanosti, kot so opredeljena v zakonu, ki ureja znanstvenoraziskovalno dejavnost, in tej uredbi. S tem namenom vrednotenje visokošolskih učiteljev in sodelavcev ter znanstvenih delavcev uskladijo z usmeritvami evropskega raziskovalnega prostora in evropskega visokošolskega prostora.</a:t>
            </a:r>
          </a:p>
          <a:p>
            <a:pPr marL="342900" indent="-342900">
              <a:buAutoNum type="arabicParenBoth"/>
            </a:pPr>
            <a:endParaRPr lang="sl-SI" sz="2400" dirty="0"/>
          </a:p>
          <a:p>
            <a:r>
              <a:rPr lang="sl-SI" sz="2400" dirty="0"/>
              <a:t>NAKVIS pri določanju minimalnih standardov za volitve v nazive visokošolskih učiteljev, znanstvenih delavcev in visokošolskih sodelavcev ter ARIS pri določanju minimalnih standardov za raziskovalne nazive na javnih raziskovalnih zavodih v delu, ki se nanaša na ocenjevanje znanstvenoraziskovalnega dela, upoštevata prejšnji člen.</a:t>
            </a:r>
          </a:p>
        </p:txBody>
      </p:sp>
    </p:spTree>
    <p:extLst>
      <p:ext uri="{BB962C8B-B14F-4D97-AF65-F5344CB8AC3E}">
        <p14:creationId xmlns:p14="http://schemas.microsoft.com/office/powerpoint/2010/main" val="3170567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466823"/>
            <a:ext cx="10515600" cy="817418"/>
          </a:xfrm>
        </p:spPr>
        <p:txBody>
          <a:bodyPr>
            <a:normAutofit/>
          </a:bodyPr>
          <a:lstStyle/>
          <a:p>
            <a:pPr lvl="0"/>
            <a:r>
              <a:rPr lang="pl-PL" sz="5000" b="1" dirty="0">
                <a:solidFill>
                  <a:srgbClr val="ED7D31"/>
                </a:solidFill>
                <a:latin typeface="Calibri"/>
              </a:rPr>
              <a:t>Infrastruktura odprte znanosti </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564890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39268"/>
            <a:ext cx="10515600" cy="817418"/>
          </a:xfrm>
        </p:spPr>
        <p:txBody>
          <a:bodyPr>
            <a:normAutofit fontScale="90000"/>
          </a:bodyPr>
          <a:lstStyle/>
          <a:p>
            <a:pPr lvl="0"/>
            <a:r>
              <a:rPr lang="pl-PL" sz="5000" b="1" dirty="0">
                <a:solidFill>
                  <a:srgbClr val="ED7D31"/>
                </a:solidFill>
                <a:latin typeface="Calibri"/>
              </a:rPr>
              <a:t>12. člen: Nacionalni ekosistem odprte znanosti </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6" name="Pravokotnik 5">
            <a:extLst>
              <a:ext uri="{FF2B5EF4-FFF2-40B4-BE49-F238E27FC236}">
                <a16:creationId xmlns:a16="http://schemas.microsoft.com/office/drawing/2014/main" id="{CDB06035-3DBC-4975-8942-023777B3F69D}"/>
              </a:ext>
            </a:extLst>
          </p:cNvPr>
          <p:cNvSpPr/>
          <p:nvPr/>
        </p:nvSpPr>
        <p:spPr>
          <a:xfrm>
            <a:off x="682755" y="2137247"/>
            <a:ext cx="10296144" cy="4339650"/>
          </a:xfrm>
          <a:prstGeom prst="rect">
            <a:avLst/>
          </a:prstGeom>
        </p:spPr>
        <p:txBody>
          <a:bodyPr wrap="square">
            <a:spAutoFit/>
          </a:bodyPr>
          <a:lstStyle/>
          <a:p>
            <a:r>
              <a:rPr lang="sl-SI" sz="2000" dirty="0"/>
              <a:t>Nacionalna infrastruktura odprte znanosti mora delovati v skladu s priporočili evropskega oblaka odprte znanosti (EOSC) ter biti povezljiva z ustreznimi evropskimi in mednarodnimi infrastrukturami. Sestavljajo jo:</a:t>
            </a:r>
          </a:p>
          <a:p>
            <a:pPr marL="800100" lvl="1" indent="-342900">
              <a:buFont typeface="Wingdings" panose="05000000000000000000" pitchFamily="2" charset="2"/>
              <a:buChar char="§"/>
            </a:pPr>
            <a:r>
              <a:rPr lang="sl-SI" dirty="0"/>
              <a:t>področna in splošna podatkovna središča z zaupanja vrednimi repozitoriji,</a:t>
            </a:r>
          </a:p>
          <a:p>
            <a:pPr marL="800100" lvl="1" indent="-342900">
              <a:buFont typeface="Wingdings" panose="05000000000000000000" pitchFamily="2" charset="2"/>
              <a:buChar char="§"/>
            </a:pPr>
            <a:r>
              <a:rPr lang="sl-SI" dirty="0"/>
              <a:t>zaupanja vredni repozitoriji organizacij za hrambo </a:t>
            </a:r>
            <a:r>
              <a:rPr lang="sl-SI" dirty="0" err="1"/>
              <a:t>odprtodostopnih</a:t>
            </a:r>
            <a:r>
              <a:rPr lang="sl-SI" dirty="0"/>
              <a:t> znanstvenih publikacij, raziskovalnih podatkov in drugih rezultatov raziskav,</a:t>
            </a:r>
          </a:p>
          <a:p>
            <a:pPr marL="800100" lvl="1" indent="-342900">
              <a:buFont typeface="Wingdings" panose="05000000000000000000" pitchFamily="2" charset="2"/>
              <a:buChar char="§"/>
            </a:pPr>
            <a:r>
              <a:rPr lang="sl-SI" dirty="0" err="1"/>
              <a:t>odprtodostopne</a:t>
            </a:r>
            <a:r>
              <a:rPr lang="sl-SI" dirty="0"/>
              <a:t> znanstvene založniške platforme,</a:t>
            </a:r>
          </a:p>
          <a:p>
            <a:pPr marL="800100" lvl="1" indent="-342900">
              <a:buFont typeface="Wingdings" panose="05000000000000000000" pitchFamily="2" charset="2"/>
              <a:buChar char="§"/>
            </a:pPr>
            <a:r>
              <a:rPr lang="sl-SI" dirty="0" err="1"/>
              <a:t>odprtodostopne</a:t>
            </a:r>
            <a:r>
              <a:rPr lang="sl-SI" dirty="0"/>
              <a:t> znanstvene revije,</a:t>
            </a:r>
          </a:p>
          <a:p>
            <a:pPr marL="800100" lvl="1" indent="-342900">
              <a:buFont typeface="Wingdings" panose="05000000000000000000" pitchFamily="2" charset="2"/>
              <a:buChar char="§"/>
            </a:pPr>
            <a:r>
              <a:rPr lang="sl-SI" dirty="0"/>
              <a:t>druge digitalne storitve in viri, potrebni oziroma nastali v znanstvenoraziskovalnem delu v skladu z načeli odprte znanosti.</a:t>
            </a:r>
          </a:p>
          <a:p>
            <a:endParaRPr lang="sl-SI" sz="1000" dirty="0"/>
          </a:p>
          <a:p>
            <a:r>
              <a:rPr lang="sl-SI" sz="2000" dirty="0"/>
              <a:t>Vlada RS sprejme akcijski načrt za vzpostavljanje in vzdržno trajno delovanje nacionalne infrastrukture odprte znanosti, vključno s potrebnimi specializiranimi strokovnjaki, kot so predvsem skrbniki raziskovalnih podatkov, podatkovni svetovalci, podatkovni knjižničarji, arhivisti in vzdrževalci ter razvijalci infrastruktur za odprto znanost.</a:t>
            </a:r>
          </a:p>
        </p:txBody>
      </p:sp>
    </p:spTree>
    <p:extLst>
      <p:ext uri="{BB962C8B-B14F-4D97-AF65-F5344CB8AC3E}">
        <p14:creationId xmlns:p14="http://schemas.microsoft.com/office/powerpoint/2010/main" val="217019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2722855"/>
            <a:ext cx="10515600" cy="817418"/>
          </a:xfrm>
        </p:spPr>
        <p:txBody>
          <a:bodyPr>
            <a:normAutofit fontScale="90000"/>
          </a:bodyPr>
          <a:lstStyle/>
          <a:p>
            <a:pPr lvl="0"/>
            <a:r>
              <a:rPr lang="pl-PL" sz="5000" b="1" dirty="0">
                <a:solidFill>
                  <a:srgbClr val="ED7D31"/>
                </a:solidFill>
                <a:latin typeface="Calibri"/>
              </a:rPr>
              <a:t>Stroški znanstvenoraziskovalnega dela v skladu z načeli odprte znanosti </a:t>
            </a: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4260830"/>
            <a:ext cx="10515600" cy="484906"/>
          </a:xfrm>
          <a:prstGeom prst="rect">
            <a:avLst/>
          </a:prstGeom>
          <a:noFill/>
          <a:ln cap="flat">
            <a:noFill/>
          </a:ln>
        </p:spPr>
        <p:txBody>
          <a:bodyPr vert="horz" wrap="square" lIns="91440" tIns="45720" rIns="91440" bIns="45720" anchor="ctr" anchorCtr="0" compatLnSpc="1">
            <a:noAutofit/>
          </a:bodyPr>
          <a:lstStyle/>
          <a:p>
            <a:endParaRPr lang="sl-SI" sz="2400"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5217586"/>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94072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219790"/>
            <a:ext cx="10515600" cy="817418"/>
          </a:xfrm>
        </p:spPr>
        <p:txBody>
          <a:bodyPr>
            <a:normAutofit fontScale="90000"/>
          </a:bodyPr>
          <a:lstStyle/>
          <a:p>
            <a:pPr lvl="0"/>
            <a:r>
              <a:rPr lang="sl-SI" sz="5000" b="1" dirty="0">
                <a:solidFill>
                  <a:srgbClr val="ED7D31"/>
                </a:solidFill>
                <a:latin typeface="Calibri"/>
              </a:rPr>
              <a:t>20 ukrepov reforme ERA za uresničevanje ciljev, določenih v Paktu za raziskave in inovacije</a:t>
            </a: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4386316"/>
            <a:ext cx="10515600" cy="484906"/>
          </a:xfrm>
          <a:prstGeom prst="rect">
            <a:avLst/>
          </a:prstGeom>
          <a:noFill/>
          <a:ln cap="flat">
            <a:noFill/>
          </a:ln>
        </p:spPr>
        <p:txBody>
          <a:bodyPr vert="horz" wrap="square" lIns="91440" tIns="45720" rIns="91440" bIns="45720" anchor="ctr" anchorCtr="0" compatLnSpc="1">
            <a:noAutofit/>
          </a:bodyPr>
          <a:lstStyle/>
          <a:p>
            <a:pPr marL="342900" indent="-342900">
              <a:buFont typeface="+mj-lt"/>
              <a:buAutoNum type="arabicPeriod"/>
            </a:pPr>
            <a:r>
              <a:rPr lang="sl-SI" sz="1400" dirty="0">
                <a:highlight>
                  <a:srgbClr val="FFFF00"/>
                </a:highlight>
              </a:rPr>
              <a:t>Vpeljava odprte znanosti, tudi s pomočjo Evropskega oblaka odprte znanosti (</a:t>
            </a:r>
            <a:r>
              <a:rPr lang="sl-SI" sz="1400" dirty="0" err="1">
                <a:highlight>
                  <a:srgbClr val="FFFF00"/>
                </a:highlight>
              </a:rPr>
              <a:t>European</a:t>
            </a:r>
            <a:r>
              <a:rPr lang="sl-SI" sz="1400" dirty="0">
                <a:highlight>
                  <a:srgbClr val="FFFF00"/>
                </a:highlight>
              </a:rPr>
              <a:t> Open Science </a:t>
            </a:r>
            <a:r>
              <a:rPr lang="sl-SI" sz="1400" dirty="0" err="1">
                <a:highlight>
                  <a:srgbClr val="FFFF00"/>
                </a:highlight>
              </a:rPr>
              <a:t>Cloud</a:t>
            </a:r>
            <a:r>
              <a:rPr lang="sl-SI" sz="1400" dirty="0">
                <a:highlight>
                  <a:srgbClr val="FFFF00"/>
                </a:highlight>
              </a:rPr>
              <a:t>, EOSC);</a:t>
            </a:r>
          </a:p>
          <a:p>
            <a:pPr marL="342900" indent="-342900">
              <a:buFont typeface="+mj-lt"/>
              <a:buAutoNum type="arabicPeriod"/>
            </a:pPr>
            <a:r>
              <a:rPr lang="sl-SI" sz="1400" dirty="0">
                <a:highlight>
                  <a:srgbClr val="FFFF00"/>
                </a:highlight>
              </a:rPr>
              <a:t>osnutek zakonodajnega okvira Evropske unije za avtorsko in podatkovno pravo v znanosti;</a:t>
            </a:r>
          </a:p>
          <a:p>
            <a:pPr marL="342900" indent="-342900">
              <a:buFont typeface="+mj-lt"/>
              <a:buAutoNum type="arabicPeriod"/>
            </a:pPr>
            <a:r>
              <a:rPr lang="sl-SI" sz="1400" dirty="0">
                <a:highlight>
                  <a:srgbClr val="FFFF00"/>
                </a:highlight>
              </a:rPr>
              <a:t>reforma sistema vrednotenja raziskav, raziskovalcev in institucij;</a:t>
            </a:r>
          </a:p>
          <a:p>
            <a:pPr marL="342900" indent="-342900">
              <a:buFont typeface="+mj-lt"/>
              <a:buAutoNum type="arabicPeriod"/>
            </a:pPr>
            <a:r>
              <a:rPr lang="sl-SI" sz="1400" dirty="0"/>
              <a:t>promocija privlačnih raziskovalnih karier, kroženja talenta in mobilnosti;</a:t>
            </a:r>
          </a:p>
          <a:p>
            <a:pPr marL="342900" indent="-342900">
              <a:buFont typeface="+mj-lt"/>
              <a:buAutoNum type="arabicPeriod"/>
            </a:pPr>
            <a:r>
              <a:rPr lang="sl-SI" sz="1400" dirty="0"/>
              <a:t>promocija enakosti spolov in spodbujanje </a:t>
            </a:r>
            <a:r>
              <a:rPr lang="sl-SI" sz="1400" dirty="0" err="1"/>
              <a:t>inkluzivnosti</a:t>
            </a:r>
            <a:r>
              <a:rPr lang="sl-SI" sz="1400" dirty="0"/>
              <a:t>;</a:t>
            </a:r>
          </a:p>
          <a:p>
            <a:pPr marL="342900" indent="-342900">
              <a:buFont typeface="+mj-lt"/>
              <a:buAutoNum type="arabicPeriod"/>
            </a:pPr>
            <a:r>
              <a:rPr lang="sl-SI" sz="1400" dirty="0"/>
              <a:t>zaščita akademske svobode v Evropi;</a:t>
            </a:r>
          </a:p>
          <a:p>
            <a:pPr marL="342900" indent="-342900">
              <a:buFont typeface="+mj-lt"/>
              <a:buAutoNum type="arabicPeriod"/>
            </a:pPr>
            <a:r>
              <a:rPr lang="sl-SI" sz="1400" dirty="0"/>
              <a:t>nadgradnja priporočil Evropske unije za dvig vrednosti znanja;</a:t>
            </a:r>
          </a:p>
          <a:p>
            <a:pPr marL="342900" indent="-342900">
              <a:buFont typeface="+mj-lt"/>
              <a:buAutoNum type="arabicPeriod"/>
            </a:pPr>
            <a:r>
              <a:rPr lang="sl-SI" sz="1400" dirty="0">
                <a:highlight>
                  <a:srgbClr val="FFFF00"/>
                </a:highlight>
              </a:rPr>
              <a:t>krepitev raziskovalnih infrastruktur;</a:t>
            </a:r>
          </a:p>
          <a:p>
            <a:pPr marL="342900" indent="-342900">
              <a:buFont typeface="+mj-lt"/>
              <a:buAutoNum type="arabicPeriod"/>
            </a:pPr>
            <a:r>
              <a:rPr lang="sl-SI" sz="1400" dirty="0"/>
              <a:t>promocija notranjega sodelovanja;</a:t>
            </a:r>
          </a:p>
          <a:p>
            <a:pPr marL="342900" indent="-342900">
              <a:buFont typeface="+mj-lt"/>
              <a:buAutoNum type="arabicPeriod"/>
            </a:pPr>
            <a:r>
              <a:rPr lang="sl-SI" sz="1400" dirty="0"/>
              <a:t>razvoj raziskovalnih in inovacijskih misij ter partnerstev Evropske unije v ključne gradnike ERA;</a:t>
            </a:r>
          </a:p>
          <a:p>
            <a:pPr marL="342900" indent="-342900">
              <a:buFont typeface="+mj-lt"/>
              <a:buAutoNum type="arabicPeriod"/>
            </a:pPr>
            <a:r>
              <a:rPr lang="sl-SI" sz="1400" dirty="0"/>
              <a:t>ERA za zeleni prehod;</a:t>
            </a:r>
          </a:p>
          <a:p>
            <a:pPr marL="342900" indent="-342900">
              <a:buFont typeface="+mj-lt"/>
              <a:buAutoNum type="arabicPeriod"/>
            </a:pPr>
            <a:r>
              <a:rPr lang="sl-SI" sz="1400" dirty="0"/>
              <a:t>pospešitev zelene/digitalne preobrazbe ključnih evropskih industrijskih ekosistemov;</a:t>
            </a:r>
          </a:p>
          <a:p>
            <a:pPr marL="342900" indent="-342900">
              <a:buFont typeface="+mj-lt"/>
              <a:buAutoNum type="arabicPeriod"/>
            </a:pPr>
            <a:r>
              <a:rPr lang="sl-SI" sz="1400" dirty="0" err="1"/>
              <a:t>opolnomočenje</a:t>
            </a:r>
            <a:r>
              <a:rPr lang="sl-SI" sz="1400" dirty="0"/>
              <a:t> visokošolskih institucij;</a:t>
            </a:r>
          </a:p>
          <a:p>
            <a:pPr marL="342900" indent="-342900">
              <a:buFont typeface="+mj-lt"/>
              <a:buAutoNum type="arabicPeriod"/>
            </a:pPr>
            <a:r>
              <a:rPr lang="sl-SI" sz="1400" dirty="0">
                <a:highlight>
                  <a:srgbClr val="FFFF00"/>
                </a:highlight>
              </a:rPr>
              <a:t>približanje znanosti občanom;</a:t>
            </a:r>
          </a:p>
          <a:p>
            <a:pPr marL="342900" indent="-342900">
              <a:buFont typeface="+mj-lt"/>
              <a:buAutoNum type="arabicPeriod"/>
            </a:pPr>
            <a:r>
              <a:rPr lang="sl-SI" sz="1400" dirty="0"/>
              <a:t>izgradnja raziskovalnih in inovacijskih ekosistemov za izboljšanje odličnosti in konkurenčnosti;</a:t>
            </a:r>
          </a:p>
          <a:p>
            <a:pPr marL="342900" indent="-342900">
              <a:buFont typeface="+mj-lt"/>
              <a:buAutoNum type="arabicPeriod"/>
            </a:pPr>
            <a:r>
              <a:rPr lang="sl-SI" sz="1400" dirty="0"/>
              <a:t>izboljšanje dostopa do odličnosti v celotni Evropski uniji;</a:t>
            </a:r>
          </a:p>
          <a:p>
            <a:pPr marL="342900" indent="-342900">
              <a:buFont typeface="+mj-lt"/>
              <a:buAutoNum type="arabicPeriod"/>
            </a:pPr>
            <a:r>
              <a:rPr lang="sl-SI" sz="1400" dirty="0"/>
              <a:t>izboljšanje strateške kapacitete javnih raziskovalnih organizacij;</a:t>
            </a:r>
          </a:p>
          <a:p>
            <a:pPr marL="342900" indent="-342900">
              <a:buFont typeface="+mj-lt"/>
              <a:buAutoNum type="arabicPeriod"/>
            </a:pPr>
            <a:r>
              <a:rPr lang="sl-SI" sz="1400" dirty="0"/>
              <a:t>podpora nacionalnim procesom za implementacijo ERA v državah članicah Evropske unije;</a:t>
            </a:r>
          </a:p>
          <a:p>
            <a:pPr marL="342900" indent="-342900">
              <a:buFont typeface="+mj-lt"/>
              <a:buAutoNum type="arabicPeriod"/>
            </a:pPr>
            <a:r>
              <a:rPr lang="sl-SI" sz="1400" dirty="0"/>
              <a:t>vzpostavitev sistema za spremljanje razvoja in delovanja ERA;</a:t>
            </a:r>
          </a:p>
          <a:p>
            <a:pPr marL="342900" indent="-342900">
              <a:buFont typeface="+mj-lt"/>
              <a:buAutoNum type="arabicPeriod"/>
            </a:pPr>
            <a:r>
              <a:rPr lang="sl-SI" sz="1400" dirty="0"/>
              <a:t>podpora investicijam in reformam na področju raziskav in inovacij.</a:t>
            </a:r>
          </a:p>
        </p:txBody>
      </p:sp>
    </p:spTree>
    <p:extLst>
      <p:ext uri="{BB962C8B-B14F-4D97-AF65-F5344CB8AC3E}">
        <p14:creationId xmlns:p14="http://schemas.microsoft.com/office/powerpoint/2010/main" val="114901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286453"/>
            <a:ext cx="10515600" cy="817418"/>
          </a:xfrm>
        </p:spPr>
        <p:txBody>
          <a:bodyPr>
            <a:normAutofit fontScale="90000"/>
          </a:bodyPr>
          <a:lstStyle/>
          <a:p>
            <a:pPr lvl="0"/>
            <a:r>
              <a:rPr lang="pl-PL" sz="5000" b="1" dirty="0">
                <a:solidFill>
                  <a:srgbClr val="ED7D31"/>
                </a:solidFill>
                <a:latin typeface="Calibri"/>
              </a:rPr>
              <a:t>9. člen: Upravičeni stroški</a:t>
            </a:r>
            <a:br>
              <a:rPr lang="pl-PL"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991082"/>
            <a:ext cx="10515600" cy="484906"/>
          </a:xfrm>
          <a:prstGeom prst="rect">
            <a:avLst/>
          </a:prstGeom>
          <a:noFill/>
          <a:ln cap="flat">
            <a:noFill/>
          </a:ln>
        </p:spPr>
        <p:txBody>
          <a:bodyPr vert="horz" wrap="square" lIns="91440" tIns="45720" rIns="91440" bIns="45720" anchor="ctr" anchorCtr="0" compatLnSpc="1">
            <a:noAutofit/>
          </a:bodyPr>
          <a:lstStyle/>
          <a:p>
            <a:endParaRPr lang="sl-SI" dirty="0"/>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838200" y="4963458"/>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
        <p:nvSpPr>
          <p:cNvPr id="7" name="Pravokotnik 6">
            <a:extLst>
              <a:ext uri="{FF2B5EF4-FFF2-40B4-BE49-F238E27FC236}">
                <a16:creationId xmlns:a16="http://schemas.microsoft.com/office/drawing/2014/main" id="{D9ED98BB-9C9F-45EF-99C0-5928262BF370}"/>
              </a:ext>
            </a:extLst>
          </p:cNvPr>
          <p:cNvSpPr/>
          <p:nvPr/>
        </p:nvSpPr>
        <p:spPr>
          <a:xfrm>
            <a:off x="682755" y="1775670"/>
            <a:ext cx="10826490" cy="4785926"/>
          </a:xfrm>
          <a:prstGeom prst="rect">
            <a:avLst/>
          </a:prstGeom>
        </p:spPr>
        <p:txBody>
          <a:bodyPr wrap="square">
            <a:spAutoFit/>
          </a:bodyPr>
          <a:lstStyle/>
          <a:p>
            <a:r>
              <a:rPr lang="sl-SI" dirty="0"/>
              <a:t>Upravičeni stroški znanstvenoraziskovalne dejavnosti v skladu z načeli odprte znanosti v okviru raziskav, sofinanciranih z javnimi viri najmanj v višini 50 %, so:</a:t>
            </a:r>
          </a:p>
          <a:p>
            <a:endParaRPr lang="sl-SI" sz="1000" dirty="0"/>
          </a:p>
          <a:p>
            <a:pPr marL="285750" indent="-285750">
              <a:buFont typeface="Wingdings" panose="05000000000000000000" pitchFamily="2" charset="2"/>
              <a:buChar char="§"/>
            </a:pPr>
            <a:r>
              <a:rPr lang="sl-SI" dirty="0"/>
              <a:t>stroški odprtega dostopa do znanstvenih publikacij v </a:t>
            </a:r>
            <a:r>
              <a:rPr lang="sl-SI" dirty="0" err="1"/>
              <a:t>odprtodostopnem</a:t>
            </a:r>
            <a:r>
              <a:rPr lang="sl-SI" dirty="0"/>
              <a:t> znanstvenem založništvu (če so odprto dostopne celotne znanstvene revije, založniške platforme in monografije) ter stroški ravnanja s povezanimi raziskovalnimi podatki in drugimi rezultati raziskav,</a:t>
            </a:r>
          </a:p>
          <a:p>
            <a:pPr marL="285750" indent="-285750">
              <a:buFont typeface="Wingdings" panose="05000000000000000000" pitchFamily="2" charset="2"/>
              <a:buChar char="§"/>
            </a:pPr>
            <a:r>
              <a:rPr lang="sl-SI" dirty="0"/>
              <a:t>stroški ravnanja z in odprtega dostopa do raziskovalnih podatkov ter drugih rezultatov raziskav, vključno s pripravo NRRP,</a:t>
            </a:r>
          </a:p>
          <a:p>
            <a:pPr marL="285750" indent="-285750">
              <a:buFont typeface="Wingdings" panose="05000000000000000000" pitchFamily="2" charset="2"/>
              <a:buChar char="§"/>
            </a:pPr>
            <a:r>
              <a:rPr lang="sl-SI" dirty="0"/>
              <a:t>stroški, povezani z izvajanjem občanske znanosti.</a:t>
            </a:r>
          </a:p>
          <a:p>
            <a:endParaRPr lang="sl-SI" sz="700" dirty="0"/>
          </a:p>
          <a:p>
            <a:r>
              <a:rPr lang="sl-SI" dirty="0"/>
              <a:t>Stroške iz prejšnjega odstavka krijejo financerji ali raziskovalne organizacije (na primer z vavčerji za APC, z namenskimi javnimi razpisi za kritje stroškov odprtega dostopa, s sklenjenimi pogodbami med financerji in raziskovalnimi organizacijami o izvajanju znanstvenoraziskovalne dejavnosti).</a:t>
            </a:r>
          </a:p>
          <a:p>
            <a:endParaRPr lang="sl-SI" sz="800" dirty="0"/>
          </a:p>
          <a:p>
            <a:r>
              <a:rPr lang="sl-SI" dirty="0"/>
              <a:t>Stroški objave </a:t>
            </a:r>
            <a:r>
              <a:rPr lang="sl-SI" dirty="0" err="1"/>
              <a:t>odprtodostopnih</a:t>
            </a:r>
            <a:r>
              <a:rPr lang="sl-SI" dirty="0"/>
              <a:t> znanstvenih člankov v naročniških revijah (tako imenovani hibridni model znanstvenega založništva) niso upravičeni stroški, ker so APC-ji že plačani v okviru preoblikovalnih pogodb. </a:t>
            </a:r>
          </a:p>
          <a:p>
            <a:endParaRPr lang="sl-SI" sz="1000" dirty="0"/>
          </a:p>
          <a:p>
            <a:r>
              <a:rPr lang="sl-SI" dirty="0"/>
              <a:t>Stroški objave </a:t>
            </a:r>
            <a:r>
              <a:rPr lang="sl-SI" dirty="0" err="1"/>
              <a:t>odprtodostopnih</a:t>
            </a:r>
            <a:r>
              <a:rPr lang="sl-SI" dirty="0"/>
              <a:t> znanstvenih publikacij morajo biti sorazmerni z zagotovljenimi založniškimi storitvami za objavo. Struktura teh stroškov mora biti pregledna, da jih financerji lahko ustrezno omejijo.</a:t>
            </a:r>
          </a:p>
        </p:txBody>
      </p:sp>
    </p:spTree>
    <p:extLst>
      <p:ext uri="{BB962C8B-B14F-4D97-AF65-F5344CB8AC3E}">
        <p14:creationId xmlns:p14="http://schemas.microsoft.com/office/powerpoint/2010/main" val="208910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r>
              <a:rPr lang="sl-SI" sz="1050" b="1" dirty="0">
                <a:solidFill>
                  <a:schemeClr val="tx2">
                    <a:lumMod val="75000"/>
                  </a:schemeClr>
                </a:solidFill>
              </a:rPr>
              <a:t>Centralna tehniška knjižnica Univerze v Ljubljani</a:t>
            </a:r>
            <a:endParaRPr lang="sl-SI" sz="1050" dirty="0">
              <a:solidFill>
                <a:schemeClr val="tx2">
                  <a:lumMod val="75000"/>
                </a:schemeClr>
              </a:solidFill>
            </a:endParaRPr>
          </a:p>
          <a:p>
            <a:r>
              <a:rPr lang="sl-SI" sz="1050" b="1" i="1" dirty="0">
                <a:solidFill>
                  <a:schemeClr val="tx2">
                    <a:lumMod val="75000"/>
                  </a:schemeClr>
                </a:solidFill>
              </a:rPr>
              <a:t>Central </a:t>
            </a:r>
            <a:r>
              <a:rPr lang="sl-SI" sz="1050" b="1" i="1" dirty="0" err="1">
                <a:solidFill>
                  <a:schemeClr val="tx2">
                    <a:lumMod val="75000"/>
                  </a:schemeClr>
                </a:solidFill>
              </a:rPr>
              <a:t>Technical</a:t>
            </a:r>
            <a:r>
              <a:rPr lang="sl-SI" sz="1050" b="1" i="1" dirty="0">
                <a:solidFill>
                  <a:schemeClr val="tx2">
                    <a:lumMod val="75000"/>
                  </a:schemeClr>
                </a:solidFill>
              </a:rPr>
              <a:t> </a:t>
            </a:r>
            <a:r>
              <a:rPr lang="sl-SI" sz="1050" b="1" i="1" dirty="0" err="1">
                <a:solidFill>
                  <a:schemeClr val="tx2">
                    <a:lumMod val="75000"/>
                  </a:schemeClr>
                </a:solidFill>
              </a:rPr>
              <a:t>Library</a:t>
            </a:r>
            <a:r>
              <a:rPr lang="sl-SI" sz="1050" b="1" i="1" dirty="0">
                <a:solidFill>
                  <a:schemeClr val="tx2">
                    <a:lumMod val="75000"/>
                  </a:schemeClr>
                </a:solidFill>
              </a:rPr>
              <a:t> at </a:t>
            </a:r>
            <a:r>
              <a:rPr lang="sl-SI" sz="1050" b="1" i="1" dirty="0" err="1">
                <a:solidFill>
                  <a:schemeClr val="tx2">
                    <a:lumMod val="75000"/>
                  </a:schemeClr>
                </a:solidFill>
              </a:rPr>
              <a:t>the</a:t>
            </a:r>
            <a:r>
              <a:rPr lang="sl-SI" sz="1050" b="1" i="1" dirty="0">
                <a:solidFill>
                  <a:schemeClr val="tx2">
                    <a:lumMod val="75000"/>
                  </a:schemeClr>
                </a:solidFill>
              </a:rPr>
              <a:t> </a:t>
            </a:r>
            <a:r>
              <a:rPr lang="sl-SI" sz="1050" b="1" i="1" dirty="0" err="1">
                <a:solidFill>
                  <a:schemeClr val="tx2">
                    <a:lumMod val="75000"/>
                  </a:schemeClr>
                </a:solidFill>
              </a:rPr>
              <a:t>University</a:t>
            </a:r>
            <a:r>
              <a:rPr lang="sl-SI" sz="1050" b="1" i="1" dirty="0">
                <a:solidFill>
                  <a:schemeClr val="tx2">
                    <a:lumMod val="75000"/>
                  </a:schemeClr>
                </a:solidFill>
              </a:rPr>
              <a:t> </a:t>
            </a:r>
            <a:r>
              <a:rPr lang="sl-SI" sz="1050" b="1" i="1" dirty="0" err="1">
                <a:solidFill>
                  <a:schemeClr val="tx2">
                    <a:lumMod val="75000"/>
                  </a:schemeClr>
                </a:solidFill>
              </a:rPr>
              <a:t>of</a:t>
            </a:r>
            <a:r>
              <a:rPr lang="sl-SI" sz="1050" b="1" i="1" dirty="0">
                <a:solidFill>
                  <a:schemeClr val="tx2">
                    <a:lumMod val="75000"/>
                  </a:schemeClr>
                </a:solidFill>
              </a:rPr>
              <a:t> Ljubljana</a:t>
            </a:r>
            <a:endParaRPr lang="sl-SI" sz="1050" dirty="0">
              <a:solidFill>
                <a:schemeClr val="tx2">
                  <a:lumMod val="75000"/>
                </a:schemeClr>
              </a:solidFill>
            </a:endParaRPr>
          </a:p>
          <a:p>
            <a:r>
              <a:rPr lang="sl-SI" sz="1050" dirty="0">
                <a:solidFill>
                  <a:schemeClr val="tx2">
                    <a:lumMod val="75000"/>
                  </a:schemeClr>
                </a:solidFill>
              </a:rPr>
              <a:t>Trg republike 3, SI-1000 Ljubljana</a:t>
            </a:r>
          </a:p>
          <a:p>
            <a:r>
              <a:rPr lang="sl-SI" sz="1050" dirty="0">
                <a:solidFill>
                  <a:schemeClr val="tx2">
                    <a:lumMod val="75000"/>
                  </a:schemeClr>
                </a:solidFill>
              </a:rPr>
              <a:t>Slovenija / </a:t>
            </a:r>
            <a:r>
              <a:rPr lang="sl-SI" sz="1050" i="1" dirty="0" err="1">
                <a:solidFill>
                  <a:schemeClr val="tx2">
                    <a:lumMod val="75000"/>
                  </a:schemeClr>
                </a:solidFill>
              </a:rPr>
              <a:t>Slovenia</a:t>
            </a:r>
            <a:endParaRPr lang="sl-SI" sz="1050" dirty="0">
              <a:solidFill>
                <a:schemeClr val="tx2">
                  <a:lumMod val="75000"/>
                </a:schemeClr>
              </a:solidFill>
            </a:endParaRPr>
          </a:p>
          <a:p>
            <a:endParaRPr lang="sl-SI" sz="1200" dirty="0"/>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37535"/>
            <a:ext cx="10009549" cy="1116065"/>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73709836-AF44-48B9-B898-6AC8425A1350}"/>
              </a:ext>
            </a:extLst>
          </p:cNvPr>
          <p:cNvSpPr/>
          <p:nvPr/>
        </p:nvSpPr>
        <p:spPr>
          <a:xfrm>
            <a:off x="334310" y="3044279"/>
            <a:ext cx="4898777" cy="769441"/>
          </a:xfrm>
          <a:prstGeom prst="rect">
            <a:avLst/>
          </a:prstGeom>
        </p:spPr>
        <p:txBody>
          <a:bodyPr wrap="none">
            <a:spAutoFit/>
          </a:bodyPr>
          <a:lstStyle/>
          <a:p>
            <a:r>
              <a:rPr lang="pl-PL" sz="4400" b="1" dirty="0">
                <a:solidFill>
                  <a:srgbClr val="ED7D31"/>
                </a:solidFill>
              </a:rPr>
              <a:t>Hvala za pozornost! </a:t>
            </a:r>
            <a:endParaRPr lang="sl-SI" sz="4400" dirty="0"/>
          </a:p>
        </p:txBody>
      </p:sp>
      <p:pic>
        <p:nvPicPr>
          <p:cNvPr id="3" name="Slika 2">
            <a:extLst>
              <a:ext uri="{FF2B5EF4-FFF2-40B4-BE49-F238E27FC236}">
                <a16:creationId xmlns:a16="http://schemas.microsoft.com/office/drawing/2014/main" id="{B63C2950-B487-4BCF-8856-3BC734D5D27B}"/>
              </a:ext>
            </a:extLst>
          </p:cNvPr>
          <p:cNvPicPr>
            <a:picLocks noChangeAspect="1"/>
          </p:cNvPicPr>
          <p:nvPr/>
        </p:nvPicPr>
        <p:blipFill>
          <a:blip r:embed="rId5"/>
          <a:stretch>
            <a:fillRect/>
          </a:stretch>
        </p:blipFill>
        <p:spPr>
          <a:xfrm>
            <a:off x="10320445" y="5184456"/>
            <a:ext cx="750000" cy="750000"/>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838203" y="1704422"/>
            <a:ext cx="10515600" cy="817418"/>
          </a:xfrm>
        </p:spPr>
        <p:txBody>
          <a:bodyPr>
            <a:normAutofit fontScale="90000"/>
          </a:bodyPr>
          <a:lstStyle/>
          <a:p>
            <a:pPr lvl="0"/>
            <a:r>
              <a:rPr lang="sl-SI" sz="5000" b="1" dirty="0">
                <a:solidFill>
                  <a:srgbClr val="ED7D31"/>
                </a:solidFill>
                <a:latin typeface="Calibri"/>
              </a:rPr>
              <a:t>Zakon o znanstvenoraziskovalni in inovacijski dejavnosti (</a:t>
            </a:r>
            <a:r>
              <a:rPr lang="sl-SI" sz="5000" b="1" dirty="0" err="1">
                <a:solidFill>
                  <a:srgbClr val="ED7D31"/>
                </a:solidFill>
                <a:latin typeface="Calibri"/>
              </a:rPr>
              <a:t>ZZrID</a:t>
            </a:r>
            <a:r>
              <a:rPr lang="sl-SI" sz="5000" b="1" dirty="0">
                <a:solidFill>
                  <a:srgbClr val="ED7D31"/>
                </a:solidFill>
                <a:latin typeface="Calibri"/>
              </a:rPr>
              <a:t>)</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838203" y="3711677"/>
            <a:ext cx="10515600" cy="484906"/>
          </a:xfrm>
          <a:prstGeom prst="rect">
            <a:avLst/>
          </a:prstGeom>
          <a:noFill/>
          <a:ln cap="flat">
            <a:noFill/>
          </a:ln>
        </p:spPr>
        <p:txBody>
          <a:bodyPr vert="horz" wrap="square" lIns="91440" tIns="45720" rIns="91440" bIns="45720" anchor="ctr" anchorCtr="0" compatLnSpc="1">
            <a:noAutofit/>
          </a:bodyPr>
          <a:lstStyle/>
          <a:p>
            <a:r>
              <a:rPr lang="sl-SI" sz="2800" dirty="0"/>
              <a:t>Uradni list RS, št. 186/21 in 40/23. </a:t>
            </a:r>
          </a:p>
          <a:p>
            <a:endParaRPr lang="sl-SI" sz="2800" dirty="0"/>
          </a:p>
          <a:p>
            <a:r>
              <a:rPr lang="sl-SI" sz="2800" dirty="0"/>
              <a:t>Poglavje 2. Odprta znanost ter odprti dostop do znanstvenih objav in raziskovalnih podatkov, členi 40 do 42. </a:t>
            </a:r>
          </a:p>
          <a:p>
            <a:endParaRPr lang="sl-SI" sz="2800" dirty="0"/>
          </a:p>
          <a:p>
            <a:r>
              <a:rPr lang="sl-SI" sz="2800" dirty="0">
                <a:hlinkClick r:id="rId3"/>
              </a:rPr>
              <a:t>http://www.pisrs.si/Pis.web/pregledPredpisa?id=ZAKO7733</a:t>
            </a:r>
            <a:r>
              <a:rPr lang="sl-SI" sz="2800" dirty="0"/>
              <a:t>  </a:t>
            </a:r>
          </a:p>
        </p:txBody>
      </p:sp>
    </p:spTree>
    <p:extLst>
      <p:ext uri="{BB962C8B-B14F-4D97-AF65-F5344CB8AC3E}">
        <p14:creationId xmlns:p14="http://schemas.microsoft.com/office/powerpoint/2010/main" val="212082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4926"/>
            <a:ext cx="10515600" cy="817418"/>
          </a:xfrm>
        </p:spPr>
        <p:txBody>
          <a:bodyPr>
            <a:normAutofit fontScale="90000"/>
          </a:bodyPr>
          <a:lstStyle/>
          <a:p>
            <a:pPr lvl="0"/>
            <a:r>
              <a:rPr lang="sl-SI" sz="5000" b="1" dirty="0">
                <a:solidFill>
                  <a:srgbClr val="ED7D31"/>
                </a:solidFill>
                <a:latin typeface="Calibri"/>
              </a:rPr>
              <a:t>2. člen Zakona: Načela</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2647051"/>
            <a:ext cx="10515600" cy="484906"/>
          </a:xfrm>
          <a:prstGeom prst="rect">
            <a:avLst/>
          </a:prstGeom>
          <a:noFill/>
          <a:ln cap="flat">
            <a:noFill/>
          </a:ln>
        </p:spPr>
        <p:txBody>
          <a:bodyPr vert="horz" wrap="square" lIns="91440" tIns="45720" rIns="91440" bIns="45720" anchor="ctr" anchorCtr="0" compatLnSpc="1">
            <a:noAutofit/>
          </a:bodyPr>
          <a:lstStyle/>
          <a:p>
            <a:r>
              <a:rPr lang="sl-SI" sz="2800" dirty="0"/>
              <a:t>(6) Znanstvenoraziskovalna dejavnost temelji na načelih odprte znanosti, kar vključuje zlasti odprt dostop (po načelu odprt, kolikor je mogoče, zaprt, kolikor je nujno) do vseh raziskovalnih rezultatov, ki morajo biti najdljivi, dostopni, </a:t>
            </a:r>
            <a:r>
              <a:rPr lang="sl-SI" sz="2800" dirty="0" err="1"/>
              <a:t>interoperabilni</a:t>
            </a:r>
            <a:r>
              <a:rPr lang="sl-SI" sz="2800" dirty="0"/>
              <a:t> in vnovič uporabni, pa tudi uporabo odgovornih metrik za ocenjevanje znanstvenoraziskovalne dejavnosti ter vključevanje skupnosti in občanske znanosti.</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395550"/>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r>
              <a:rPr lang="sl-SI" b="1" dirty="0">
                <a:solidFill>
                  <a:srgbClr val="ED7D31"/>
                </a:solidFill>
                <a:latin typeface="Calibri"/>
              </a:rPr>
              <a:t>12. in 16. člen Zakona: Financiranje znanstvenoraziskovalne dejavnosti</a:t>
            </a:r>
          </a:p>
          <a:p>
            <a:r>
              <a:rPr lang="sl-SI" sz="2800" dirty="0">
                <a:solidFill>
                  <a:schemeClr val="tx1"/>
                </a:solidFill>
                <a:latin typeface="Calibri"/>
              </a:rPr>
              <a:t>Ukrepi odprte znanosti so našteti kot sestavni del znanstvenoraziskovalne dejavnosti (člen 16) in so upravičeni do sredstev za financiranje znanstvenoraziskovalne dejavnosti (člen 12). </a:t>
            </a:r>
            <a:endParaRPr lang="sl-SI" dirty="0">
              <a:solidFill>
                <a:schemeClr val="tx1"/>
              </a:solidFill>
              <a:latin typeface="Calibri"/>
            </a:endParaRPr>
          </a:p>
          <a:p>
            <a:endParaRPr lang="sl-SI" b="1" dirty="0">
              <a:solidFill>
                <a:srgbClr val="ED7D31"/>
              </a:solidFill>
              <a:latin typeface="Calibri"/>
            </a:endParaRPr>
          </a:p>
        </p:txBody>
      </p:sp>
    </p:spTree>
    <p:extLst>
      <p:ext uri="{BB962C8B-B14F-4D97-AF65-F5344CB8AC3E}">
        <p14:creationId xmlns:p14="http://schemas.microsoft.com/office/powerpoint/2010/main" val="15659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164926"/>
            <a:ext cx="10515600" cy="817418"/>
          </a:xfrm>
        </p:spPr>
        <p:txBody>
          <a:bodyPr>
            <a:normAutofit fontScale="90000"/>
          </a:bodyPr>
          <a:lstStyle/>
          <a:p>
            <a:pPr lvl="0"/>
            <a:r>
              <a:rPr lang="pl-PL" sz="5000" b="1" dirty="0">
                <a:solidFill>
                  <a:srgbClr val="ED7D31"/>
                </a:solidFill>
                <a:latin typeface="Calibri"/>
              </a:rPr>
              <a:t>40. člen Zakona: Odprta znanost</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682755" y="3671179"/>
            <a:ext cx="10515600" cy="484906"/>
          </a:xfrm>
          <a:prstGeom prst="rect">
            <a:avLst/>
          </a:prstGeom>
          <a:noFill/>
          <a:ln cap="flat">
            <a:noFill/>
          </a:ln>
        </p:spPr>
        <p:txBody>
          <a:bodyPr vert="horz" wrap="square" lIns="91440" tIns="45720" rIns="91440" bIns="45720" anchor="ctr" anchorCtr="0" compatLnSpc="1">
            <a:noAutofit/>
          </a:bodyPr>
          <a:lstStyle/>
          <a:p>
            <a:r>
              <a:rPr lang="sl-SI" sz="2000" dirty="0"/>
              <a:t>Zakon v tem členu določa tri ključne vidike odprte znanosti:</a:t>
            </a:r>
          </a:p>
          <a:p>
            <a:pPr marL="342900" indent="-342900">
              <a:buFont typeface="Arial" panose="020B0604020202020204" pitchFamily="34" charset="0"/>
              <a:buChar char="•"/>
            </a:pPr>
            <a:r>
              <a:rPr lang="sl-SI" sz="2000" dirty="0"/>
              <a:t>odprt dostop do raziskovalnih rezultatov, </a:t>
            </a:r>
          </a:p>
          <a:p>
            <a:pPr marL="342900" indent="-342900">
              <a:buFont typeface="Arial" panose="020B0604020202020204" pitchFamily="34" charset="0"/>
              <a:buChar char="•"/>
            </a:pPr>
            <a:r>
              <a:rPr lang="sl-SI" sz="2000" dirty="0"/>
              <a:t>vrednotenje kakovosti in vpliva znanstvenoraziskovalnega dela z uporabo odgovornih metrik,</a:t>
            </a:r>
          </a:p>
          <a:p>
            <a:pPr marL="342900" indent="-342900">
              <a:buFont typeface="Arial" panose="020B0604020202020204" pitchFamily="34" charset="0"/>
              <a:buChar char="•"/>
            </a:pPr>
            <a:r>
              <a:rPr lang="sl-SI" sz="2000" dirty="0"/>
              <a:t>povezovanje in vključevanje zainteresirane javnosti v raziskovalni proces. </a:t>
            </a:r>
          </a:p>
          <a:p>
            <a:endParaRPr lang="sl-SI" sz="2000" dirty="0"/>
          </a:p>
          <a:p>
            <a:r>
              <a:rPr lang="sl-SI" sz="2000" dirty="0"/>
              <a:t>Podrobnejša določila sprejme vlada pri čemer upošteva Znanstvenoraziskovalno in inovacijsko strategijo Slovenije in evropske raziskovalne politike (politike ERA). </a:t>
            </a:r>
          </a:p>
          <a:p>
            <a:endParaRPr lang="sl-SI" sz="2000" dirty="0"/>
          </a:p>
          <a:p>
            <a:r>
              <a:rPr lang="sl-SI" sz="2000" dirty="0"/>
              <a:t>Vrednotenje in ocenjevanje raziskovalcev, raziskovalnih organizacij, raziskovanih programov in projektov mora spodbujati odprto znanost.</a:t>
            </a:r>
          </a:p>
          <a:p>
            <a:endParaRPr lang="sl-SI" sz="2000" dirty="0"/>
          </a:p>
          <a:p>
            <a:r>
              <a:rPr lang="sl-SI" sz="2000" dirty="0"/>
              <a:t>Ukrepi odprte znanosti se opredelijo v akcijskem načrtu. Za sofinanciranje izvajanja ukrepov odprte znanosti lahko ministrstvo, pristojno za znanost, ali ARIS sklepa z izvajalci znanstvenoraziskovalne dejavnosti neposredne pogodbe o sofinanciranju.</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395550"/>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73901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597411" y="1256366"/>
            <a:ext cx="10515600" cy="817418"/>
          </a:xfrm>
        </p:spPr>
        <p:txBody>
          <a:bodyPr>
            <a:normAutofit fontScale="90000"/>
          </a:bodyPr>
          <a:lstStyle/>
          <a:p>
            <a:pPr lvl="0"/>
            <a:r>
              <a:rPr lang="pl-PL" sz="5000" b="1" dirty="0">
                <a:solidFill>
                  <a:srgbClr val="ED7D31"/>
                </a:solidFill>
                <a:latin typeface="Calibri"/>
              </a:rPr>
              <a:t>41. člen Zakona: Odprti dostop do znanstvenih objav in raziskovalnih podatkov</a:t>
            </a:r>
            <a:br>
              <a:rPr lang="pl-PL" sz="5000" b="1" dirty="0">
                <a:solidFill>
                  <a:srgbClr val="ED7D31"/>
                </a:solidFill>
                <a:latin typeface="Calibri"/>
              </a:rPr>
            </a:b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01043" y="4091803"/>
            <a:ext cx="10515600" cy="484906"/>
          </a:xfrm>
          <a:prstGeom prst="rect">
            <a:avLst/>
          </a:prstGeom>
          <a:noFill/>
          <a:ln cap="flat">
            <a:noFill/>
          </a:ln>
        </p:spPr>
        <p:txBody>
          <a:bodyPr vert="horz" wrap="square" lIns="91440" tIns="45720" rIns="91440" bIns="45720" anchor="ctr" anchorCtr="0" compatLnSpc="1">
            <a:noAutofit/>
          </a:bodyPr>
          <a:lstStyle/>
          <a:p>
            <a:r>
              <a:rPr lang="sl-SI" sz="2000" dirty="0"/>
              <a:t>V okviru raziskav, sofinanciranih z javnimi viri najmanj v višini 50 %, mora financer zahtevati, izvajalec znanstvenoraziskovalne dejavnosti pa zagotoviti odprt dostop do vseh recenziranih znanstvenih objav in raziskovalnih podatkov ter drugih rezultatov raziskav. </a:t>
            </a:r>
          </a:p>
          <a:p>
            <a:endParaRPr lang="sl-SI" sz="1000" dirty="0"/>
          </a:p>
          <a:p>
            <a:r>
              <a:rPr lang="sl-SI" sz="2000" dirty="0"/>
              <a:t>Izvajalec znanstvenoraziskovalne dejavnosti oziroma raziskovalci morajo to obveznost upoštevati tudi pri individualnem upravljanju s pravicami intelektualne lastnine, tako, da si pridržijo ustrezen obseg pravic, potreben za izpolnjevanje obveznosti iz tega odstavka.</a:t>
            </a:r>
          </a:p>
          <a:p>
            <a:endParaRPr lang="sl-SI" sz="1200" dirty="0"/>
          </a:p>
          <a:p>
            <a:r>
              <a:rPr lang="sl-SI" sz="2000" dirty="0"/>
              <a:t>Rezultati raziskav, sofinancirani iz javnih virov, morajo biti odprti in dostopni ob upoštevanju omejitev, ki jih nalagajo varstvo intelektualne lastnine, varstvo osebnih podatkov, varnost oseb ali države. </a:t>
            </a:r>
          </a:p>
          <a:p>
            <a:endParaRPr lang="sl-SI" sz="1200" dirty="0"/>
          </a:p>
          <a:p>
            <a:r>
              <a:rPr lang="sl-SI" sz="2000" dirty="0"/>
              <a:t>Odprti raziskovalni podatki morajo biti objavljeni ali drugače dostopni po načelih FAIR. </a:t>
            </a:r>
          </a:p>
          <a:p>
            <a:endParaRPr lang="sl-SI" sz="1400" dirty="0"/>
          </a:p>
          <a:p>
            <a:r>
              <a:rPr lang="sl-SI" sz="2000" dirty="0"/>
              <a:t>Osebni podatki iz vsebine raziskav, sofinanciranih z javnimi viri, se lahko naknadno obdelujejo za raziskovalne namene, primerljive začetnim raziskovalnim namenom, ali druge raziskovalne namene v skladu z veljavnimi predpisi, ki urejajo varstvo osebnih podatkov. </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395550"/>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234729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82755" y="1494110"/>
            <a:ext cx="10515600" cy="817418"/>
          </a:xfrm>
        </p:spPr>
        <p:txBody>
          <a:bodyPr>
            <a:normAutofit fontScale="90000"/>
          </a:bodyPr>
          <a:lstStyle/>
          <a:p>
            <a:pPr lvl="0"/>
            <a:r>
              <a:rPr lang="pl-PL" sz="5000" b="1" dirty="0">
                <a:solidFill>
                  <a:srgbClr val="ED7D31"/>
                </a:solidFill>
                <a:latin typeface="Calibri"/>
              </a:rPr>
              <a:t>42. člen Zakona:Znanstvene revije in monografije slovenskih založnikov </a:t>
            </a:r>
            <a:br>
              <a:rPr lang="sl-SI" sz="5000" b="1" dirty="0">
                <a:solidFill>
                  <a:srgbClr val="ED7D31"/>
                </a:solidFill>
                <a:latin typeface="Calibri"/>
              </a:rPr>
            </a:br>
            <a:endParaRPr lang="sl-SI" sz="5000" b="1" dirty="0">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597411" y="4123670"/>
            <a:ext cx="10515600" cy="484906"/>
          </a:xfrm>
          <a:prstGeom prst="rect">
            <a:avLst/>
          </a:prstGeom>
          <a:noFill/>
          <a:ln cap="flat">
            <a:noFill/>
          </a:ln>
        </p:spPr>
        <p:txBody>
          <a:bodyPr vert="horz" wrap="square" lIns="91440" tIns="45720" rIns="91440" bIns="45720" anchor="ctr" anchorCtr="0" compatLnSpc="1">
            <a:noAutofit/>
          </a:bodyPr>
          <a:lstStyle/>
          <a:p>
            <a:r>
              <a:rPr lang="sl-SI" sz="2800" dirty="0"/>
              <a:t>Znanstvene revije izdajateljev s sedežem v Republiki Sloveniji in zamejstvu, ki vsebujejo recenzirane članke in je njihovo izdajanje v celoti financirano z državnimi viri, morajo zagotoviti odprt dostop do svojih vsebin.</a:t>
            </a:r>
          </a:p>
          <a:p>
            <a:endParaRPr lang="sl-SI" sz="1600" dirty="0"/>
          </a:p>
          <a:p>
            <a:r>
              <a:rPr lang="sl-SI" sz="2800" dirty="0"/>
              <a:t>Financiranje znanstvenih monografij z državnimi viri se izvaja pod pogoji, ki omogočajo odprti dostop do celotnih vsebin digitalnih izdaj znanstvenih monografij ob objavi, ob upoštevanju pravic intelektualne lastnine in upravljanju avtorskih pravic s prostimi licencami.</a:t>
            </a:r>
          </a:p>
        </p:txBody>
      </p:sp>
      <p:sp>
        <p:nvSpPr>
          <p:cNvPr id="4" name="Naslov 1">
            <a:extLst>
              <a:ext uri="{FF2B5EF4-FFF2-40B4-BE49-F238E27FC236}">
                <a16:creationId xmlns:a16="http://schemas.microsoft.com/office/drawing/2014/main" id="{96C337A9-915C-4DA2-8A59-0FFCA06932FD}"/>
              </a:ext>
            </a:extLst>
          </p:cNvPr>
          <p:cNvSpPr txBox="1">
            <a:spLocks/>
          </p:cNvSpPr>
          <p:nvPr/>
        </p:nvSpPr>
        <p:spPr>
          <a:xfrm>
            <a:off x="597411" y="5693074"/>
            <a:ext cx="10515600" cy="81741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a:lstStyle>
          <a:p>
            <a:endParaRPr lang="sl-SI" b="1" dirty="0">
              <a:solidFill>
                <a:srgbClr val="ED7D31"/>
              </a:solidFill>
              <a:latin typeface="Calibri"/>
            </a:endParaRPr>
          </a:p>
        </p:txBody>
      </p:sp>
    </p:spTree>
    <p:extLst>
      <p:ext uri="{BB962C8B-B14F-4D97-AF65-F5344CB8AC3E}">
        <p14:creationId xmlns:p14="http://schemas.microsoft.com/office/powerpoint/2010/main" val="178597254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TotalTime>
  <Words>4045</Words>
  <Application>Microsoft Office PowerPoint</Application>
  <PresentationFormat>Širokozaslonsko</PresentationFormat>
  <Paragraphs>264</Paragraphs>
  <Slides>41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41</vt:i4>
      </vt:variant>
    </vt:vector>
  </HeadingPairs>
  <TitlesOfParts>
    <vt:vector size="46" baseType="lpstr">
      <vt:lpstr>Arial</vt:lpstr>
      <vt:lpstr>Calibri</vt:lpstr>
      <vt:lpstr>Calibri Light</vt:lpstr>
      <vt:lpstr>Wingdings</vt:lpstr>
      <vt:lpstr>Officeova tema</vt:lpstr>
      <vt:lpstr>PowerPointova predstavitev</vt:lpstr>
      <vt:lpstr>Vsebina predstavitve</vt:lpstr>
      <vt:lpstr>Podlage</vt:lpstr>
      <vt:lpstr>20 ukrepov reforme ERA za uresničevanje ciljev, določenih v Paktu za raziskave in inovacije</vt:lpstr>
      <vt:lpstr>Zakon o znanstvenoraziskovalni in inovacijski dejavnosti (ZZrID) </vt:lpstr>
      <vt:lpstr>2. člen Zakona: Načela </vt:lpstr>
      <vt:lpstr>40. člen Zakona: Odprta znanost </vt:lpstr>
      <vt:lpstr>41. člen Zakona: Odprti dostop do znanstvenih objav in raziskovalnih podatkov  </vt:lpstr>
      <vt:lpstr>42. člen Zakona:Znanstvene revije in monografije slovenskih založnikov  </vt:lpstr>
      <vt:lpstr>Zakon o dostopu do informacij javnega značaja (ZDIJZ) </vt:lpstr>
      <vt:lpstr>Direktiva EU 2019/1024 o odprtih podatkih in ponovni uporabi informacij javnega sektorja</vt:lpstr>
      <vt:lpstr>Zakon o dostopu do informacij javnega značaja (ZDIJZ) 1</vt:lpstr>
      <vt:lpstr>Zakon o dostopu do informacij javnega značaja (ZDIJZ) 2</vt:lpstr>
      <vt:lpstr>Zakon o dostopu do informacij javnega značaja (ZDIJZ) 3</vt:lpstr>
      <vt:lpstr>Uredba o izvajanju znanstvenoraziskovalnega dela v skladu z načeli odprte znanosti</vt:lpstr>
      <vt:lpstr>Temeljna načela</vt:lpstr>
      <vt:lpstr>2. člen: Splošne zahteve</vt:lpstr>
      <vt:lpstr>Odprte objave</vt:lpstr>
      <vt:lpstr>3. člen: Izvedba odprtega dostopa do publikacij</vt:lpstr>
      <vt:lpstr>9. člen: Upravičeni stroški za odprte objave</vt:lpstr>
      <vt:lpstr>15. člen: Prehodne določbe</vt:lpstr>
      <vt:lpstr>Ključno: Ali uredba prepoveduje objave v hibridnih revijah?</vt:lpstr>
      <vt:lpstr>Razpis za sofinanciranje individualno plačanih APC-jev</vt:lpstr>
      <vt:lpstr>Trenutne možnosti odprtih objav v skladu z določili Uredbe</vt:lpstr>
      <vt:lpstr>Odprt dostop do raziskovalnih podatkov in drugih rezultatov raziskav</vt:lpstr>
      <vt:lpstr>4. člen: Splošne zahteve</vt:lpstr>
      <vt:lpstr>5. člen: Izvedba odprtega dostopa do raziskovalnih podatkov</vt:lpstr>
      <vt:lpstr>Zaupanja vredni repozitoriji</vt:lpstr>
      <vt:lpstr>Upravljanje avtorskih pravic v skladu z načeli odprte znanosti  </vt:lpstr>
      <vt:lpstr>6. člen: Upravljanje avtorskih pravic na znanstvenih publikacijah  </vt:lpstr>
      <vt:lpstr>7. člen: Upravljanje avtorskih pravic na raziskovalnih podatkih in drugih rezultatih raziskav  </vt:lpstr>
      <vt:lpstr>Vključevanje zainteresirane javnosti v znanstvenoraziskovalno delo  </vt:lpstr>
      <vt:lpstr>8. člen: Upoštevanje potreb uporabnikov, širše skupnosti in občanska znanost  </vt:lpstr>
      <vt:lpstr>Vrednotenje in ocenjevanje raziskovalcev, raziskovalnih organizacij, raziskovalnih programov in projektov v skladu z načeli odprte znanosti  </vt:lpstr>
      <vt:lpstr>10. člen: Vrednotenje pri financerjih  </vt:lpstr>
      <vt:lpstr>Člen 11: Vrednotenje v javnih raziskovalnih organizacijah </vt:lpstr>
      <vt:lpstr>Infrastruktura odprte znanosti </vt:lpstr>
      <vt:lpstr>12. člen: Nacionalni ekosistem odprte znanosti  </vt:lpstr>
      <vt:lpstr>Stroški znanstvenoraziskovalnega dela v skladu z načeli odprte znanosti </vt:lpstr>
      <vt:lpstr>9. člen: Upravičeni stroški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Kozlica, Kenan</cp:lastModifiedBy>
  <cp:revision>47</cp:revision>
  <dcterms:created xsi:type="dcterms:W3CDTF">2023-09-11T08:00:44Z</dcterms:created>
  <dcterms:modified xsi:type="dcterms:W3CDTF">2025-04-22T10:52:12Z</dcterms:modified>
</cp:coreProperties>
</file>