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21" r:id="rId2"/>
    <p:sldId id="269" r:id="rId3"/>
    <p:sldId id="307" r:id="rId4"/>
    <p:sldId id="270" r:id="rId5"/>
    <p:sldId id="271" r:id="rId6"/>
    <p:sldId id="272" r:id="rId7"/>
    <p:sldId id="273" r:id="rId8"/>
    <p:sldId id="276" r:id="rId9"/>
    <p:sldId id="275" r:id="rId10"/>
    <p:sldId id="277" r:id="rId11"/>
    <p:sldId id="278" r:id="rId12"/>
    <p:sldId id="279" r:id="rId13"/>
    <p:sldId id="280" r:id="rId14"/>
    <p:sldId id="281" r:id="rId15"/>
    <p:sldId id="283" r:id="rId16"/>
    <p:sldId id="284" r:id="rId17"/>
    <p:sldId id="285" r:id="rId18"/>
    <p:sldId id="286" r:id="rId19"/>
    <p:sldId id="287" r:id="rId20"/>
    <p:sldId id="288" r:id="rId21"/>
    <p:sldId id="289" r:id="rId22"/>
    <p:sldId id="290" r:id="rId23"/>
    <p:sldId id="291" r:id="rId24"/>
    <p:sldId id="292" r:id="rId25"/>
    <p:sldId id="298" r:id="rId26"/>
    <p:sldId id="303" r:id="rId27"/>
    <p:sldId id="299" r:id="rId28"/>
    <p:sldId id="301" r:id="rId29"/>
    <p:sldId id="302" r:id="rId30"/>
    <p:sldId id="293" r:id="rId31"/>
    <p:sldId id="295" r:id="rId32"/>
    <p:sldId id="304" r:id="rId33"/>
    <p:sldId id="306" r:id="rId34"/>
    <p:sldId id="305" r:id="rId35"/>
    <p:sldId id="310" r:id="rId36"/>
    <p:sldId id="311" r:id="rId37"/>
    <p:sldId id="312" r:id="rId38"/>
    <p:sldId id="313" r:id="rId39"/>
    <p:sldId id="314" r:id="rId40"/>
    <p:sldId id="315" r:id="rId41"/>
    <p:sldId id="320" r:id="rId42"/>
    <p:sldId id="268" r:id="rId43"/>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EDF114-F064-F96F-26E0-2065AE161255}" name="maja.zagorscak@nib.si" initials="ma" userId="S::urn:spo:guest#maja.zagorscak@nib.si::" providerId="AD"/>
  <p188:author id="{0C2ED147-DD96-F85A-4500-3B2D7ADC3BFF}" name="Bezjak, Sonja" initials="BS" userId="S::bezjakso@fdv.uni-lj.si::fa946a4c-e6fd-446c-9df6-daf890cd7a92" providerId="AD"/>
  <p188:author id="{B3EDD35F-B356-6158-7576-CD292CFFE2C2}" name="Kotar, Mojca" initials="KM" userId="S::kotarmo@uni-lj.si::78da76c8-f28f-47bc-81ad-3796d38e9c60" providerId="AD"/>
  <p188:author id="{1ED6E17A-ABD7-A9AF-BC00-7D5FA19D036F}" name="Guest User" initials="GU" userId="S::urn:spo:anon#e58e440a86aee8a28571d5110262ac0fc4d02191528c54bee6b5eac081145b13::" providerId="AD"/>
  <p188:author id="{310C2C9A-FFED-AAE5-3658-AD93CB090315}" name="Pušnik, Miro" initials="PM" userId="S::pusnikmi@ctk.uni-lj.si::907e1088-ba98-4438-bd7d-5763f83620a1" providerId="AD"/>
  <p188:author id="{A9C391CA-EFB7-61DD-6BF1-6D7E5FD48B50}" name="Brane Leskosek" initials="BL" userId="S::brane.leskosek_mf.uni-lj.si#ext#@unilj.onmicrosoft.com::2f7ef9eb-23c1-4e1c-af13-b26a87c353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D85178-500D-F148-DD6C-ADB7A0E30629}" v="19" dt="2024-12-21T12:50:20.396"/>
  </p1510:revLst>
</p1510:revInfo>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F1630-900C-4A94-9ACD-1F12A0C3EFF2}" type="datetimeFigureOut">
              <a:rPr lang="sl-SI" smtClean="0"/>
              <a:t>18. 03. 2025</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A6B6E-DA92-45B0-8E8A-2783EA560CA4}" type="slidenum">
              <a:rPr lang="sl-SI" smtClean="0"/>
              <a:t>‹#›</a:t>
            </a:fld>
            <a:endParaRPr lang="sl-SI"/>
          </a:p>
        </p:txBody>
      </p:sp>
    </p:spTree>
    <p:extLst>
      <p:ext uri="{BB962C8B-B14F-4D97-AF65-F5344CB8AC3E}">
        <p14:creationId xmlns:p14="http://schemas.microsoft.com/office/powerpoint/2010/main" val="287388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6B8A6B6E-DA92-45B0-8E8A-2783EA560CA4}" type="slidenum">
              <a:rPr lang="sl-SI" smtClean="0"/>
              <a:t>1</a:t>
            </a:fld>
            <a:endParaRPr lang="sl-SI"/>
          </a:p>
        </p:txBody>
      </p:sp>
    </p:spTree>
    <p:extLst>
      <p:ext uri="{BB962C8B-B14F-4D97-AF65-F5344CB8AC3E}">
        <p14:creationId xmlns:p14="http://schemas.microsoft.com/office/powerpoint/2010/main" val="3930287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6B8A6B6E-DA92-45B0-8E8A-2783EA560CA4}" type="slidenum">
              <a:rPr lang="sl-SI" smtClean="0"/>
              <a:t>21</a:t>
            </a:fld>
            <a:endParaRPr lang="sl-SI"/>
          </a:p>
        </p:txBody>
      </p:sp>
    </p:spTree>
    <p:extLst>
      <p:ext uri="{BB962C8B-B14F-4D97-AF65-F5344CB8AC3E}">
        <p14:creationId xmlns:p14="http://schemas.microsoft.com/office/powerpoint/2010/main" val="453292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A06992-894E-4740-9B95-549CF310358E}"/>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endParaRPr lang="en-GB"/>
          </a:p>
        </p:txBody>
      </p:sp>
      <p:sp>
        <p:nvSpPr>
          <p:cNvPr id="3" name="Podnaslov 2">
            <a:extLst>
              <a:ext uri="{FF2B5EF4-FFF2-40B4-BE49-F238E27FC236}">
                <a16:creationId xmlns:a16="http://schemas.microsoft.com/office/drawing/2014/main" id="{EC84F7E8-0215-459D-81C0-5B5B73968A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GB"/>
          </a:p>
        </p:txBody>
      </p:sp>
      <p:sp>
        <p:nvSpPr>
          <p:cNvPr id="4" name="Označba mesta datuma 3">
            <a:extLst>
              <a:ext uri="{FF2B5EF4-FFF2-40B4-BE49-F238E27FC236}">
                <a16:creationId xmlns:a16="http://schemas.microsoft.com/office/drawing/2014/main" id="{9D8B162A-7816-4A6C-93CB-339A9F10746A}"/>
              </a:ext>
            </a:extLst>
          </p:cNvPr>
          <p:cNvSpPr>
            <a:spLocks noGrp="1"/>
          </p:cNvSpPr>
          <p:nvPr>
            <p:ph type="dt" sz="half" idx="10"/>
          </p:nvPr>
        </p:nvSpPr>
        <p:spPr/>
        <p:txBody>
          <a:bodyPr/>
          <a:lstStyle/>
          <a:p>
            <a:fld id="{52B88BFC-368F-483E-86B9-7057F23AE4D2}" type="datetimeFigureOut">
              <a:rPr lang="en-GB" smtClean="0"/>
              <a:t>18/03/2025</a:t>
            </a:fld>
            <a:endParaRPr lang="en-GB"/>
          </a:p>
        </p:txBody>
      </p:sp>
      <p:sp>
        <p:nvSpPr>
          <p:cNvPr id="5" name="Označba mesta noge 4">
            <a:extLst>
              <a:ext uri="{FF2B5EF4-FFF2-40B4-BE49-F238E27FC236}">
                <a16:creationId xmlns:a16="http://schemas.microsoft.com/office/drawing/2014/main" id="{7958851B-D48D-409E-BA7B-3135D32E77B8}"/>
              </a:ext>
            </a:extLst>
          </p:cNvPr>
          <p:cNvSpPr>
            <a:spLocks noGrp="1"/>
          </p:cNvSpPr>
          <p:nvPr>
            <p:ph type="ftr" sz="quarter" idx="11"/>
          </p:nvPr>
        </p:nvSpPr>
        <p:spPr/>
        <p:txBody>
          <a:bodyPr/>
          <a:lstStyle/>
          <a:p>
            <a:endParaRPr lang="en-GB"/>
          </a:p>
        </p:txBody>
      </p:sp>
      <p:sp>
        <p:nvSpPr>
          <p:cNvPr id="6" name="Označba mesta številke diapozitiva 5">
            <a:extLst>
              <a:ext uri="{FF2B5EF4-FFF2-40B4-BE49-F238E27FC236}">
                <a16:creationId xmlns:a16="http://schemas.microsoft.com/office/drawing/2014/main" id="{F73AA7F0-9114-42DF-B9C8-3B2449259657}"/>
              </a:ext>
            </a:extLst>
          </p:cNvPr>
          <p:cNvSpPr>
            <a:spLocks noGrp="1"/>
          </p:cNvSpPr>
          <p:nvPr>
            <p:ph type="sldNum" sz="quarter" idx="12"/>
          </p:nvPr>
        </p:nvSpPr>
        <p:spPr/>
        <p:txBody>
          <a:bodyPr/>
          <a:lstStyle/>
          <a:p>
            <a:fld id="{3BF707AC-C63C-4FFB-B6CC-5542453DDDE1}" type="slidenum">
              <a:rPr lang="en-GB" smtClean="0"/>
              <a:t>‹#›</a:t>
            </a:fld>
            <a:endParaRPr lang="en-GB"/>
          </a:p>
        </p:txBody>
      </p:sp>
    </p:spTree>
    <p:extLst>
      <p:ext uri="{BB962C8B-B14F-4D97-AF65-F5344CB8AC3E}">
        <p14:creationId xmlns:p14="http://schemas.microsoft.com/office/powerpoint/2010/main" val="2949020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748A83-D3C5-40E0-AB8D-ECAE5407D14A}"/>
              </a:ext>
            </a:extLst>
          </p:cNvPr>
          <p:cNvSpPr>
            <a:spLocks noGrp="1"/>
          </p:cNvSpPr>
          <p:nvPr>
            <p:ph type="title"/>
          </p:nvPr>
        </p:nvSpPr>
        <p:spPr/>
        <p:txBody>
          <a:bodyPr/>
          <a:lstStyle/>
          <a:p>
            <a:r>
              <a:rPr lang="sl-SI"/>
              <a:t>Kliknite, če želite urediti slog naslova matrice</a:t>
            </a:r>
            <a:endParaRPr lang="en-GB"/>
          </a:p>
        </p:txBody>
      </p:sp>
      <p:sp>
        <p:nvSpPr>
          <p:cNvPr id="3" name="Označba mesta navpičnega besedila 2">
            <a:extLst>
              <a:ext uri="{FF2B5EF4-FFF2-40B4-BE49-F238E27FC236}">
                <a16:creationId xmlns:a16="http://schemas.microsoft.com/office/drawing/2014/main" id="{CB97786C-A3D5-42A5-89A1-B8D5581E0ED0}"/>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datuma 3">
            <a:extLst>
              <a:ext uri="{FF2B5EF4-FFF2-40B4-BE49-F238E27FC236}">
                <a16:creationId xmlns:a16="http://schemas.microsoft.com/office/drawing/2014/main" id="{5D0C6F23-0A44-4D3E-B117-41CBA802508C}"/>
              </a:ext>
            </a:extLst>
          </p:cNvPr>
          <p:cNvSpPr>
            <a:spLocks noGrp="1"/>
          </p:cNvSpPr>
          <p:nvPr>
            <p:ph type="dt" sz="half" idx="10"/>
          </p:nvPr>
        </p:nvSpPr>
        <p:spPr/>
        <p:txBody>
          <a:bodyPr/>
          <a:lstStyle/>
          <a:p>
            <a:fld id="{52B88BFC-368F-483E-86B9-7057F23AE4D2}" type="datetimeFigureOut">
              <a:rPr lang="en-GB" smtClean="0"/>
              <a:t>18/03/2025</a:t>
            </a:fld>
            <a:endParaRPr lang="en-GB"/>
          </a:p>
        </p:txBody>
      </p:sp>
      <p:sp>
        <p:nvSpPr>
          <p:cNvPr id="5" name="Označba mesta noge 4">
            <a:extLst>
              <a:ext uri="{FF2B5EF4-FFF2-40B4-BE49-F238E27FC236}">
                <a16:creationId xmlns:a16="http://schemas.microsoft.com/office/drawing/2014/main" id="{BC98D284-BB9A-41E1-9FA4-623A42F145AC}"/>
              </a:ext>
            </a:extLst>
          </p:cNvPr>
          <p:cNvSpPr>
            <a:spLocks noGrp="1"/>
          </p:cNvSpPr>
          <p:nvPr>
            <p:ph type="ftr" sz="quarter" idx="11"/>
          </p:nvPr>
        </p:nvSpPr>
        <p:spPr/>
        <p:txBody>
          <a:bodyPr/>
          <a:lstStyle/>
          <a:p>
            <a:endParaRPr lang="en-GB"/>
          </a:p>
        </p:txBody>
      </p:sp>
      <p:sp>
        <p:nvSpPr>
          <p:cNvPr id="6" name="Označba mesta številke diapozitiva 5">
            <a:extLst>
              <a:ext uri="{FF2B5EF4-FFF2-40B4-BE49-F238E27FC236}">
                <a16:creationId xmlns:a16="http://schemas.microsoft.com/office/drawing/2014/main" id="{A9D0589A-92C7-4AA6-83D7-FAF09C82B1B2}"/>
              </a:ext>
            </a:extLst>
          </p:cNvPr>
          <p:cNvSpPr>
            <a:spLocks noGrp="1"/>
          </p:cNvSpPr>
          <p:nvPr>
            <p:ph type="sldNum" sz="quarter" idx="12"/>
          </p:nvPr>
        </p:nvSpPr>
        <p:spPr/>
        <p:txBody>
          <a:bodyPr/>
          <a:lstStyle/>
          <a:p>
            <a:fld id="{3BF707AC-C63C-4FFB-B6CC-5542453DDDE1}" type="slidenum">
              <a:rPr lang="en-GB" smtClean="0"/>
              <a:t>‹#›</a:t>
            </a:fld>
            <a:endParaRPr lang="en-GB"/>
          </a:p>
        </p:txBody>
      </p:sp>
    </p:spTree>
    <p:extLst>
      <p:ext uri="{BB962C8B-B14F-4D97-AF65-F5344CB8AC3E}">
        <p14:creationId xmlns:p14="http://schemas.microsoft.com/office/powerpoint/2010/main" val="360710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C7480187-5A32-41B7-A968-5A6AF6334FFF}"/>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endParaRPr lang="en-GB"/>
          </a:p>
        </p:txBody>
      </p:sp>
      <p:sp>
        <p:nvSpPr>
          <p:cNvPr id="3" name="Označba mesta navpičnega besedila 2">
            <a:extLst>
              <a:ext uri="{FF2B5EF4-FFF2-40B4-BE49-F238E27FC236}">
                <a16:creationId xmlns:a16="http://schemas.microsoft.com/office/drawing/2014/main" id="{FE0029FD-99DE-42D1-8A5A-E39253E0D14A}"/>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datuma 3">
            <a:extLst>
              <a:ext uri="{FF2B5EF4-FFF2-40B4-BE49-F238E27FC236}">
                <a16:creationId xmlns:a16="http://schemas.microsoft.com/office/drawing/2014/main" id="{493056A3-BB9D-44B5-A618-67E37186176D}"/>
              </a:ext>
            </a:extLst>
          </p:cNvPr>
          <p:cNvSpPr>
            <a:spLocks noGrp="1"/>
          </p:cNvSpPr>
          <p:nvPr>
            <p:ph type="dt" sz="half" idx="10"/>
          </p:nvPr>
        </p:nvSpPr>
        <p:spPr/>
        <p:txBody>
          <a:bodyPr/>
          <a:lstStyle/>
          <a:p>
            <a:fld id="{52B88BFC-368F-483E-86B9-7057F23AE4D2}" type="datetimeFigureOut">
              <a:rPr lang="en-GB" smtClean="0"/>
              <a:t>18/03/2025</a:t>
            </a:fld>
            <a:endParaRPr lang="en-GB"/>
          </a:p>
        </p:txBody>
      </p:sp>
      <p:sp>
        <p:nvSpPr>
          <p:cNvPr id="5" name="Označba mesta noge 4">
            <a:extLst>
              <a:ext uri="{FF2B5EF4-FFF2-40B4-BE49-F238E27FC236}">
                <a16:creationId xmlns:a16="http://schemas.microsoft.com/office/drawing/2014/main" id="{79CB4851-5B49-41F0-B886-303AC177AA97}"/>
              </a:ext>
            </a:extLst>
          </p:cNvPr>
          <p:cNvSpPr>
            <a:spLocks noGrp="1"/>
          </p:cNvSpPr>
          <p:nvPr>
            <p:ph type="ftr" sz="quarter" idx="11"/>
          </p:nvPr>
        </p:nvSpPr>
        <p:spPr/>
        <p:txBody>
          <a:bodyPr/>
          <a:lstStyle/>
          <a:p>
            <a:endParaRPr lang="en-GB"/>
          </a:p>
        </p:txBody>
      </p:sp>
      <p:sp>
        <p:nvSpPr>
          <p:cNvPr id="6" name="Označba mesta številke diapozitiva 5">
            <a:extLst>
              <a:ext uri="{FF2B5EF4-FFF2-40B4-BE49-F238E27FC236}">
                <a16:creationId xmlns:a16="http://schemas.microsoft.com/office/drawing/2014/main" id="{60E2AE59-8AB4-45EA-B41D-A8DAE3A96DCC}"/>
              </a:ext>
            </a:extLst>
          </p:cNvPr>
          <p:cNvSpPr>
            <a:spLocks noGrp="1"/>
          </p:cNvSpPr>
          <p:nvPr>
            <p:ph type="sldNum" sz="quarter" idx="12"/>
          </p:nvPr>
        </p:nvSpPr>
        <p:spPr/>
        <p:txBody>
          <a:bodyPr/>
          <a:lstStyle/>
          <a:p>
            <a:fld id="{3BF707AC-C63C-4FFB-B6CC-5542453DDDE1}" type="slidenum">
              <a:rPr lang="en-GB" smtClean="0"/>
              <a:t>‹#›</a:t>
            </a:fld>
            <a:endParaRPr lang="en-GB"/>
          </a:p>
        </p:txBody>
      </p:sp>
    </p:spTree>
    <p:extLst>
      <p:ext uri="{BB962C8B-B14F-4D97-AF65-F5344CB8AC3E}">
        <p14:creationId xmlns:p14="http://schemas.microsoft.com/office/powerpoint/2010/main" val="256536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BE0903-475E-4AF5-90C6-15DE1109C9C8}"/>
              </a:ext>
            </a:extLst>
          </p:cNvPr>
          <p:cNvSpPr>
            <a:spLocks noGrp="1"/>
          </p:cNvSpPr>
          <p:nvPr>
            <p:ph type="title"/>
          </p:nvPr>
        </p:nvSpPr>
        <p:spPr/>
        <p:txBody>
          <a:bodyPr/>
          <a:lstStyle/>
          <a:p>
            <a:r>
              <a:rPr lang="sl-SI"/>
              <a:t>Kliknite, če želite urediti slog naslova matrice</a:t>
            </a:r>
            <a:endParaRPr lang="en-GB"/>
          </a:p>
        </p:txBody>
      </p:sp>
      <p:sp>
        <p:nvSpPr>
          <p:cNvPr id="3" name="Označba mesta vsebine 2">
            <a:extLst>
              <a:ext uri="{FF2B5EF4-FFF2-40B4-BE49-F238E27FC236}">
                <a16:creationId xmlns:a16="http://schemas.microsoft.com/office/drawing/2014/main" id="{8148B1CE-7441-481E-8608-42D1FB38A453}"/>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datuma 3">
            <a:extLst>
              <a:ext uri="{FF2B5EF4-FFF2-40B4-BE49-F238E27FC236}">
                <a16:creationId xmlns:a16="http://schemas.microsoft.com/office/drawing/2014/main" id="{C0067CB5-7154-49B7-9BEA-0A64B0DB1D28}"/>
              </a:ext>
            </a:extLst>
          </p:cNvPr>
          <p:cNvSpPr>
            <a:spLocks noGrp="1"/>
          </p:cNvSpPr>
          <p:nvPr>
            <p:ph type="dt" sz="half" idx="10"/>
          </p:nvPr>
        </p:nvSpPr>
        <p:spPr/>
        <p:txBody>
          <a:bodyPr/>
          <a:lstStyle/>
          <a:p>
            <a:fld id="{52B88BFC-368F-483E-86B9-7057F23AE4D2}" type="datetimeFigureOut">
              <a:rPr lang="en-GB" smtClean="0"/>
              <a:t>18/03/2025</a:t>
            </a:fld>
            <a:endParaRPr lang="en-GB"/>
          </a:p>
        </p:txBody>
      </p:sp>
      <p:sp>
        <p:nvSpPr>
          <p:cNvPr id="5" name="Označba mesta noge 4">
            <a:extLst>
              <a:ext uri="{FF2B5EF4-FFF2-40B4-BE49-F238E27FC236}">
                <a16:creationId xmlns:a16="http://schemas.microsoft.com/office/drawing/2014/main" id="{0A0F2709-FE33-4954-97CB-AFD38EB66054}"/>
              </a:ext>
            </a:extLst>
          </p:cNvPr>
          <p:cNvSpPr>
            <a:spLocks noGrp="1"/>
          </p:cNvSpPr>
          <p:nvPr>
            <p:ph type="ftr" sz="quarter" idx="11"/>
          </p:nvPr>
        </p:nvSpPr>
        <p:spPr/>
        <p:txBody>
          <a:bodyPr/>
          <a:lstStyle/>
          <a:p>
            <a:endParaRPr lang="en-GB"/>
          </a:p>
        </p:txBody>
      </p:sp>
      <p:sp>
        <p:nvSpPr>
          <p:cNvPr id="6" name="Označba mesta številke diapozitiva 5">
            <a:extLst>
              <a:ext uri="{FF2B5EF4-FFF2-40B4-BE49-F238E27FC236}">
                <a16:creationId xmlns:a16="http://schemas.microsoft.com/office/drawing/2014/main" id="{B8697C8F-FFF5-414F-B333-CAA25CB7DC91}"/>
              </a:ext>
            </a:extLst>
          </p:cNvPr>
          <p:cNvSpPr>
            <a:spLocks noGrp="1"/>
          </p:cNvSpPr>
          <p:nvPr>
            <p:ph type="sldNum" sz="quarter" idx="12"/>
          </p:nvPr>
        </p:nvSpPr>
        <p:spPr/>
        <p:txBody>
          <a:bodyPr/>
          <a:lstStyle/>
          <a:p>
            <a:fld id="{3BF707AC-C63C-4FFB-B6CC-5542453DDDE1}" type="slidenum">
              <a:rPr lang="en-GB" smtClean="0"/>
              <a:t>‹#›</a:t>
            </a:fld>
            <a:endParaRPr lang="en-GB"/>
          </a:p>
        </p:txBody>
      </p:sp>
    </p:spTree>
    <p:extLst>
      <p:ext uri="{BB962C8B-B14F-4D97-AF65-F5344CB8AC3E}">
        <p14:creationId xmlns:p14="http://schemas.microsoft.com/office/powerpoint/2010/main" val="3955943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72E0763-A59A-42D2-BAB7-2424ECF73CCC}"/>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endParaRPr lang="en-GB"/>
          </a:p>
        </p:txBody>
      </p:sp>
      <p:sp>
        <p:nvSpPr>
          <p:cNvPr id="3" name="Označba mesta besedila 2">
            <a:extLst>
              <a:ext uri="{FF2B5EF4-FFF2-40B4-BE49-F238E27FC236}">
                <a16:creationId xmlns:a16="http://schemas.microsoft.com/office/drawing/2014/main" id="{3610FBD5-EE69-4EE6-AAB8-4E5736BF4F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1C6B2731-B13D-4CD0-96A9-941D2956F488}"/>
              </a:ext>
            </a:extLst>
          </p:cNvPr>
          <p:cNvSpPr>
            <a:spLocks noGrp="1"/>
          </p:cNvSpPr>
          <p:nvPr>
            <p:ph type="dt" sz="half" idx="10"/>
          </p:nvPr>
        </p:nvSpPr>
        <p:spPr/>
        <p:txBody>
          <a:bodyPr/>
          <a:lstStyle/>
          <a:p>
            <a:fld id="{52B88BFC-368F-483E-86B9-7057F23AE4D2}" type="datetimeFigureOut">
              <a:rPr lang="en-GB" smtClean="0"/>
              <a:t>18/03/2025</a:t>
            </a:fld>
            <a:endParaRPr lang="en-GB"/>
          </a:p>
        </p:txBody>
      </p:sp>
      <p:sp>
        <p:nvSpPr>
          <p:cNvPr id="5" name="Označba mesta noge 4">
            <a:extLst>
              <a:ext uri="{FF2B5EF4-FFF2-40B4-BE49-F238E27FC236}">
                <a16:creationId xmlns:a16="http://schemas.microsoft.com/office/drawing/2014/main" id="{97BACD6F-895E-4D93-9762-585C7727DDED}"/>
              </a:ext>
            </a:extLst>
          </p:cNvPr>
          <p:cNvSpPr>
            <a:spLocks noGrp="1"/>
          </p:cNvSpPr>
          <p:nvPr>
            <p:ph type="ftr" sz="quarter" idx="11"/>
          </p:nvPr>
        </p:nvSpPr>
        <p:spPr/>
        <p:txBody>
          <a:bodyPr/>
          <a:lstStyle/>
          <a:p>
            <a:endParaRPr lang="en-GB"/>
          </a:p>
        </p:txBody>
      </p:sp>
      <p:sp>
        <p:nvSpPr>
          <p:cNvPr id="6" name="Označba mesta številke diapozitiva 5">
            <a:extLst>
              <a:ext uri="{FF2B5EF4-FFF2-40B4-BE49-F238E27FC236}">
                <a16:creationId xmlns:a16="http://schemas.microsoft.com/office/drawing/2014/main" id="{C53BCC0D-EEB4-490A-A896-F9FDAA6C420C}"/>
              </a:ext>
            </a:extLst>
          </p:cNvPr>
          <p:cNvSpPr>
            <a:spLocks noGrp="1"/>
          </p:cNvSpPr>
          <p:nvPr>
            <p:ph type="sldNum" sz="quarter" idx="12"/>
          </p:nvPr>
        </p:nvSpPr>
        <p:spPr/>
        <p:txBody>
          <a:bodyPr/>
          <a:lstStyle/>
          <a:p>
            <a:fld id="{3BF707AC-C63C-4FFB-B6CC-5542453DDDE1}" type="slidenum">
              <a:rPr lang="en-GB" smtClean="0"/>
              <a:t>‹#›</a:t>
            </a:fld>
            <a:endParaRPr lang="en-GB"/>
          </a:p>
        </p:txBody>
      </p:sp>
    </p:spTree>
    <p:extLst>
      <p:ext uri="{BB962C8B-B14F-4D97-AF65-F5344CB8AC3E}">
        <p14:creationId xmlns:p14="http://schemas.microsoft.com/office/powerpoint/2010/main" val="224716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DDB29E-14C3-4513-A3F6-726B9E1DD1CD}"/>
              </a:ext>
            </a:extLst>
          </p:cNvPr>
          <p:cNvSpPr>
            <a:spLocks noGrp="1"/>
          </p:cNvSpPr>
          <p:nvPr>
            <p:ph type="title"/>
          </p:nvPr>
        </p:nvSpPr>
        <p:spPr/>
        <p:txBody>
          <a:bodyPr/>
          <a:lstStyle/>
          <a:p>
            <a:r>
              <a:rPr lang="sl-SI"/>
              <a:t>Kliknite, če želite urediti slog naslova matrice</a:t>
            </a:r>
            <a:endParaRPr lang="en-GB"/>
          </a:p>
        </p:txBody>
      </p:sp>
      <p:sp>
        <p:nvSpPr>
          <p:cNvPr id="3" name="Označba mesta vsebine 2">
            <a:extLst>
              <a:ext uri="{FF2B5EF4-FFF2-40B4-BE49-F238E27FC236}">
                <a16:creationId xmlns:a16="http://schemas.microsoft.com/office/drawing/2014/main" id="{5636A1C2-7494-4E62-A049-62DE81B5E560}"/>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vsebine 3">
            <a:extLst>
              <a:ext uri="{FF2B5EF4-FFF2-40B4-BE49-F238E27FC236}">
                <a16:creationId xmlns:a16="http://schemas.microsoft.com/office/drawing/2014/main" id="{B05B327C-CED2-4B08-9E68-76E47549B51D}"/>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5" name="Označba mesta datuma 4">
            <a:extLst>
              <a:ext uri="{FF2B5EF4-FFF2-40B4-BE49-F238E27FC236}">
                <a16:creationId xmlns:a16="http://schemas.microsoft.com/office/drawing/2014/main" id="{339EC1EC-8303-44C6-972D-2AEE229D6358}"/>
              </a:ext>
            </a:extLst>
          </p:cNvPr>
          <p:cNvSpPr>
            <a:spLocks noGrp="1"/>
          </p:cNvSpPr>
          <p:nvPr>
            <p:ph type="dt" sz="half" idx="10"/>
          </p:nvPr>
        </p:nvSpPr>
        <p:spPr/>
        <p:txBody>
          <a:bodyPr/>
          <a:lstStyle/>
          <a:p>
            <a:fld id="{52B88BFC-368F-483E-86B9-7057F23AE4D2}" type="datetimeFigureOut">
              <a:rPr lang="en-GB" smtClean="0"/>
              <a:t>18/03/2025</a:t>
            </a:fld>
            <a:endParaRPr lang="en-GB"/>
          </a:p>
        </p:txBody>
      </p:sp>
      <p:sp>
        <p:nvSpPr>
          <p:cNvPr id="6" name="Označba mesta noge 5">
            <a:extLst>
              <a:ext uri="{FF2B5EF4-FFF2-40B4-BE49-F238E27FC236}">
                <a16:creationId xmlns:a16="http://schemas.microsoft.com/office/drawing/2014/main" id="{39CBD60E-6251-445D-A87A-8363B77E9669}"/>
              </a:ext>
            </a:extLst>
          </p:cNvPr>
          <p:cNvSpPr>
            <a:spLocks noGrp="1"/>
          </p:cNvSpPr>
          <p:nvPr>
            <p:ph type="ftr" sz="quarter" idx="11"/>
          </p:nvPr>
        </p:nvSpPr>
        <p:spPr/>
        <p:txBody>
          <a:bodyPr/>
          <a:lstStyle/>
          <a:p>
            <a:endParaRPr lang="en-GB"/>
          </a:p>
        </p:txBody>
      </p:sp>
      <p:sp>
        <p:nvSpPr>
          <p:cNvPr id="7" name="Označba mesta številke diapozitiva 6">
            <a:extLst>
              <a:ext uri="{FF2B5EF4-FFF2-40B4-BE49-F238E27FC236}">
                <a16:creationId xmlns:a16="http://schemas.microsoft.com/office/drawing/2014/main" id="{F9C325FD-C6A1-48E7-8F20-B0A5F577C21C}"/>
              </a:ext>
            </a:extLst>
          </p:cNvPr>
          <p:cNvSpPr>
            <a:spLocks noGrp="1"/>
          </p:cNvSpPr>
          <p:nvPr>
            <p:ph type="sldNum" sz="quarter" idx="12"/>
          </p:nvPr>
        </p:nvSpPr>
        <p:spPr/>
        <p:txBody>
          <a:bodyPr/>
          <a:lstStyle/>
          <a:p>
            <a:fld id="{3BF707AC-C63C-4FFB-B6CC-5542453DDDE1}" type="slidenum">
              <a:rPr lang="en-GB" smtClean="0"/>
              <a:t>‹#›</a:t>
            </a:fld>
            <a:endParaRPr lang="en-GB"/>
          </a:p>
        </p:txBody>
      </p:sp>
    </p:spTree>
    <p:extLst>
      <p:ext uri="{BB962C8B-B14F-4D97-AF65-F5344CB8AC3E}">
        <p14:creationId xmlns:p14="http://schemas.microsoft.com/office/powerpoint/2010/main" val="288905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9240F69-35EC-4C10-8A65-5D0C5E2646D6}"/>
              </a:ext>
            </a:extLst>
          </p:cNvPr>
          <p:cNvSpPr>
            <a:spLocks noGrp="1"/>
          </p:cNvSpPr>
          <p:nvPr>
            <p:ph type="title"/>
          </p:nvPr>
        </p:nvSpPr>
        <p:spPr>
          <a:xfrm>
            <a:off x="839788" y="365125"/>
            <a:ext cx="10515600" cy="1325563"/>
          </a:xfrm>
        </p:spPr>
        <p:txBody>
          <a:bodyPr/>
          <a:lstStyle/>
          <a:p>
            <a:r>
              <a:rPr lang="sl-SI"/>
              <a:t>Kliknite, če želite urediti slog naslova matrice</a:t>
            </a:r>
            <a:endParaRPr lang="en-GB"/>
          </a:p>
        </p:txBody>
      </p:sp>
      <p:sp>
        <p:nvSpPr>
          <p:cNvPr id="3" name="Označba mesta besedila 2">
            <a:extLst>
              <a:ext uri="{FF2B5EF4-FFF2-40B4-BE49-F238E27FC236}">
                <a16:creationId xmlns:a16="http://schemas.microsoft.com/office/drawing/2014/main" id="{FF841C08-DD50-4FFB-B162-3A9282D031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69B0891D-157E-4C08-BBBD-F08AAFEAAB0C}"/>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5" name="Označba mesta besedila 4">
            <a:extLst>
              <a:ext uri="{FF2B5EF4-FFF2-40B4-BE49-F238E27FC236}">
                <a16:creationId xmlns:a16="http://schemas.microsoft.com/office/drawing/2014/main" id="{952CB6F0-B933-4EEC-9006-99162ECC75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63587271-4714-4644-800D-809B55F9E4EE}"/>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7" name="Označba mesta datuma 6">
            <a:extLst>
              <a:ext uri="{FF2B5EF4-FFF2-40B4-BE49-F238E27FC236}">
                <a16:creationId xmlns:a16="http://schemas.microsoft.com/office/drawing/2014/main" id="{9D6B5845-970E-4677-AEDF-4A1903625166}"/>
              </a:ext>
            </a:extLst>
          </p:cNvPr>
          <p:cNvSpPr>
            <a:spLocks noGrp="1"/>
          </p:cNvSpPr>
          <p:nvPr>
            <p:ph type="dt" sz="half" idx="10"/>
          </p:nvPr>
        </p:nvSpPr>
        <p:spPr/>
        <p:txBody>
          <a:bodyPr/>
          <a:lstStyle/>
          <a:p>
            <a:fld id="{52B88BFC-368F-483E-86B9-7057F23AE4D2}" type="datetimeFigureOut">
              <a:rPr lang="en-GB" smtClean="0"/>
              <a:t>18/03/2025</a:t>
            </a:fld>
            <a:endParaRPr lang="en-GB"/>
          </a:p>
        </p:txBody>
      </p:sp>
      <p:sp>
        <p:nvSpPr>
          <p:cNvPr id="8" name="Označba mesta noge 7">
            <a:extLst>
              <a:ext uri="{FF2B5EF4-FFF2-40B4-BE49-F238E27FC236}">
                <a16:creationId xmlns:a16="http://schemas.microsoft.com/office/drawing/2014/main" id="{1749DAB8-BF4F-4532-8B03-0E0535CF729D}"/>
              </a:ext>
            </a:extLst>
          </p:cNvPr>
          <p:cNvSpPr>
            <a:spLocks noGrp="1"/>
          </p:cNvSpPr>
          <p:nvPr>
            <p:ph type="ftr" sz="quarter" idx="11"/>
          </p:nvPr>
        </p:nvSpPr>
        <p:spPr/>
        <p:txBody>
          <a:bodyPr/>
          <a:lstStyle/>
          <a:p>
            <a:endParaRPr lang="en-GB"/>
          </a:p>
        </p:txBody>
      </p:sp>
      <p:sp>
        <p:nvSpPr>
          <p:cNvPr id="9" name="Označba mesta številke diapozitiva 8">
            <a:extLst>
              <a:ext uri="{FF2B5EF4-FFF2-40B4-BE49-F238E27FC236}">
                <a16:creationId xmlns:a16="http://schemas.microsoft.com/office/drawing/2014/main" id="{9C731AEF-08B0-413D-AF3F-40364283758E}"/>
              </a:ext>
            </a:extLst>
          </p:cNvPr>
          <p:cNvSpPr>
            <a:spLocks noGrp="1"/>
          </p:cNvSpPr>
          <p:nvPr>
            <p:ph type="sldNum" sz="quarter" idx="12"/>
          </p:nvPr>
        </p:nvSpPr>
        <p:spPr/>
        <p:txBody>
          <a:bodyPr/>
          <a:lstStyle/>
          <a:p>
            <a:fld id="{3BF707AC-C63C-4FFB-B6CC-5542453DDDE1}" type="slidenum">
              <a:rPr lang="en-GB" smtClean="0"/>
              <a:t>‹#›</a:t>
            </a:fld>
            <a:endParaRPr lang="en-GB"/>
          </a:p>
        </p:txBody>
      </p:sp>
    </p:spTree>
    <p:extLst>
      <p:ext uri="{BB962C8B-B14F-4D97-AF65-F5344CB8AC3E}">
        <p14:creationId xmlns:p14="http://schemas.microsoft.com/office/powerpoint/2010/main" val="418364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A633454-A56D-4E18-82A9-E5A3CBD6BA30}"/>
              </a:ext>
            </a:extLst>
          </p:cNvPr>
          <p:cNvSpPr>
            <a:spLocks noGrp="1"/>
          </p:cNvSpPr>
          <p:nvPr>
            <p:ph type="title"/>
          </p:nvPr>
        </p:nvSpPr>
        <p:spPr/>
        <p:txBody>
          <a:bodyPr/>
          <a:lstStyle/>
          <a:p>
            <a:r>
              <a:rPr lang="sl-SI"/>
              <a:t>Kliknite, če želite urediti slog naslova matrice</a:t>
            </a:r>
            <a:endParaRPr lang="en-GB"/>
          </a:p>
        </p:txBody>
      </p:sp>
      <p:sp>
        <p:nvSpPr>
          <p:cNvPr id="3" name="Označba mesta datuma 2">
            <a:extLst>
              <a:ext uri="{FF2B5EF4-FFF2-40B4-BE49-F238E27FC236}">
                <a16:creationId xmlns:a16="http://schemas.microsoft.com/office/drawing/2014/main" id="{6FA5BE58-B738-4934-AB9D-87962A71B54C}"/>
              </a:ext>
            </a:extLst>
          </p:cNvPr>
          <p:cNvSpPr>
            <a:spLocks noGrp="1"/>
          </p:cNvSpPr>
          <p:nvPr>
            <p:ph type="dt" sz="half" idx="10"/>
          </p:nvPr>
        </p:nvSpPr>
        <p:spPr/>
        <p:txBody>
          <a:bodyPr/>
          <a:lstStyle/>
          <a:p>
            <a:fld id="{52B88BFC-368F-483E-86B9-7057F23AE4D2}" type="datetimeFigureOut">
              <a:rPr lang="en-GB" smtClean="0"/>
              <a:t>18/03/2025</a:t>
            </a:fld>
            <a:endParaRPr lang="en-GB"/>
          </a:p>
        </p:txBody>
      </p:sp>
      <p:sp>
        <p:nvSpPr>
          <p:cNvPr id="4" name="Označba mesta noge 3">
            <a:extLst>
              <a:ext uri="{FF2B5EF4-FFF2-40B4-BE49-F238E27FC236}">
                <a16:creationId xmlns:a16="http://schemas.microsoft.com/office/drawing/2014/main" id="{504BDA79-FA7F-473B-B592-1F726D257DE0}"/>
              </a:ext>
            </a:extLst>
          </p:cNvPr>
          <p:cNvSpPr>
            <a:spLocks noGrp="1"/>
          </p:cNvSpPr>
          <p:nvPr>
            <p:ph type="ftr" sz="quarter" idx="11"/>
          </p:nvPr>
        </p:nvSpPr>
        <p:spPr/>
        <p:txBody>
          <a:bodyPr/>
          <a:lstStyle/>
          <a:p>
            <a:endParaRPr lang="en-GB"/>
          </a:p>
        </p:txBody>
      </p:sp>
      <p:sp>
        <p:nvSpPr>
          <p:cNvPr id="5" name="Označba mesta številke diapozitiva 4">
            <a:extLst>
              <a:ext uri="{FF2B5EF4-FFF2-40B4-BE49-F238E27FC236}">
                <a16:creationId xmlns:a16="http://schemas.microsoft.com/office/drawing/2014/main" id="{02949AF1-53D5-45E9-A21A-694EBBFBCD8A}"/>
              </a:ext>
            </a:extLst>
          </p:cNvPr>
          <p:cNvSpPr>
            <a:spLocks noGrp="1"/>
          </p:cNvSpPr>
          <p:nvPr>
            <p:ph type="sldNum" sz="quarter" idx="12"/>
          </p:nvPr>
        </p:nvSpPr>
        <p:spPr/>
        <p:txBody>
          <a:bodyPr/>
          <a:lstStyle/>
          <a:p>
            <a:fld id="{3BF707AC-C63C-4FFB-B6CC-5542453DDDE1}" type="slidenum">
              <a:rPr lang="en-GB" smtClean="0"/>
              <a:t>‹#›</a:t>
            </a:fld>
            <a:endParaRPr lang="en-GB"/>
          </a:p>
        </p:txBody>
      </p:sp>
    </p:spTree>
    <p:extLst>
      <p:ext uri="{BB962C8B-B14F-4D97-AF65-F5344CB8AC3E}">
        <p14:creationId xmlns:p14="http://schemas.microsoft.com/office/powerpoint/2010/main" val="332699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823700EF-090E-429D-9C20-52A11FAD729F}"/>
              </a:ext>
            </a:extLst>
          </p:cNvPr>
          <p:cNvSpPr>
            <a:spLocks noGrp="1"/>
          </p:cNvSpPr>
          <p:nvPr>
            <p:ph type="dt" sz="half" idx="10"/>
          </p:nvPr>
        </p:nvSpPr>
        <p:spPr/>
        <p:txBody>
          <a:bodyPr/>
          <a:lstStyle/>
          <a:p>
            <a:fld id="{52B88BFC-368F-483E-86B9-7057F23AE4D2}" type="datetimeFigureOut">
              <a:rPr lang="en-GB" smtClean="0"/>
              <a:t>18/03/2025</a:t>
            </a:fld>
            <a:endParaRPr lang="en-GB"/>
          </a:p>
        </p:txBody>
      </p:sp>
      <p:sp>
        <p:nvSpPr>
          <p:cNvPr id="3" name="Označba mesta noge 2">
            <a:extLst>
              <a:ext uri="{FF2B5EF4-FFF2-40B4-BE49-F238E27FC236}">
                <a16:creationId xmlns:a16="http://schemas.microsoft.com/office/drawing/2014/main" id="{EBFF4FFC-705C-496A-A825-56DBBD782EB4}"/>
              </a:ext>
            </a:extLst>
          </p:cNvPr>
          <p:cNvSpPr>
            <a:spLocks noGrp="1"/>
          </p:cNvSpPr>
          <p:nvPr>
            <p:ph type="ftr" sz="quarter" idx="11"/>
          </p:nvPr>
        </p:nvSpPr>
        <p:spPr/>
        <p:txBody>
          <a:bodyPr/>
          <a:lstStyle/>
          <a:p>
            <a:endParaRPr lang="en-GB"/>
          </a:p>
        </p:txBody>
      </p:sp>
      <p:sp>
        <p:nvSpPr>
          <p:cNvPr id="4" name="Označba mesta številke diapozitiva 3">
            <a:extLst>
              <a:ext uri="{FF2B5EF4-FFF2-40B4-BE49-F238E27FC236}">
                <a16:creationId xmlns:a16="http://schemas.microsoft.com/office/drawing/2014/main" id="{8A615827-B86E-463F-AA42-A824CAD5AA69}"/>
              </a:ext>
            </a:extLst>
          </p:cNvPr>
          <p:cNvSpPr>
            <a:spLocks noGrp="1"/>
          </p:cNvSpPr>
          <p:nvPr>
            <p:ph type="sldNum" sz="quarter" idx="12"/>
          </p:nvPr>
        </p:nvSpPr>
        <p:spPr/>
        <p:txBody>
          <a:bodyPr/>
          <a:lstStyle/>
          <a:p>
            <a:fld id="{3BF707AC-C63C-4FFB-B6CC-5542453DDDE1}" type="slidenum">
              <a:rPr lang="en-GB" smtClean="0"/>
              <a:t>‹#›</a:t>
            </a:fld>
            <a:endParaRPr lang="en-GB"/>
          </a:p>
        </p:txBody>
      </p:sp>
    </p:spTree>
    <p:extLst>
      <p:ext uri="{BB962C8B-B14F-4D97-AF65-F5344CB8AC3E}">
        <p14:creationId xmlns:p14="http://schemas.microsoft.com/office/powerpoint/2010/main" val="2767306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439033D-F676-4588-8B78-8B192A865E83}"/>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endParaRPr lang="en-GB"/>
          </a:p>
        </p:txBody>
      </p:sp>
      <p:sp>
        <p:nvSpPr>
          <p:cNvPr id="3" name="Označba mesta vsebine 2">
            <a:extLst>
              <a:ext uri="{FF2B5EF4-FFF2-40B4-BE49-F238E27FC236}">
                <a16:creationId xmlns:a16="http://schemas.microsoft.com/office/drawing/2014/main" id="{0D62F4A1-59C5-4865-919E-E0961CA727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besedila 3">
            <a:extLst>
              <a:ext uri="{FF2B5EF4-FFF2-40B4-BE49-F238E27FC236}">
                <a16:creationId xmlns:a16="http://schemas.microsoft.com/office/drawing/2014/main" id="{4B49EB71-8BB0-49F5-9E40-08DFEEF7D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E9AB28CE-8A3A-42F6-B0B2-2EBCADCDD266}"/>
              </a:ext>
            </a:extLst>
          </p:cNvPr>
          <p:cNvSpPr>
            <a:spLocks noGrp="1"/>
          </p:cNvSpPr>
          <p:nvPr>
            <p:ph type="dt" sz="half" idx="10"/>
          </p:nvPr>
        </p:nvSpPr>
        <p:spPr/>
        <p:txBody>
          <a:bodyPr/>
          <a:lstStyle/>
          <a:p>
            <a:fld id="{52B88BFC-368F-483E-86B9-7057F23AE4D2}" type="datetimeFigureOut">
              <a:rPr lang="en-GB" smtClean="0"/>
              <a:t>18/03/2025</a:t>
            </a:fld>
            <a:endParaRPr lang="en-GB"/>
          </a:p>
        </p:txBody>
      </p:sp>
      <p:sp>
        <p:nvSpPr>
          <p:cNvPr id="6" name="Označba mesta noge 5">
            <a:extLst>
              <a:ext uri="{FF2B5EF4-FFF2-40B4-BE49-F238E27FC236}">
                <a16:creationId xmlns:a16="http://schemas.microsoft.com/office/drawing/2014/main" id="{2F0CA7C9-8585-4F6F-880F-522BEC8AADBF}"/>
              </a:ext>
            </a:extLst>
          </p:cNvPr>
          <p:cNvSpPr>
            <a:spLocks noGrp="1"/>
          </p:cNvSpPr>
          <p:nvPr>
            <p:ph type="ftr" sz="quarter" idx="11"/>
          </p:nvPr>
        </p:nvSpPr>
        <p:spPr/>
        <p:txBody>
          <a:bodyPr/>
          <a:lstStyle/>
          <a:p>
            <a:endParaRPr lang="en-GB"/>
          </a:p>
        </p:txBody>
      </p:sp>
      <p:sp>
        <p:nvSpPr>
          <p:cNvPr id="7" name="Označba mesta številke diapozitiva 6">
            <a:extLst>
              <a:ext uri="{FF2B5EF4-FFF2-40B4-BE49-F238E27FC236}">
                <a16:creationId xmlns:a16="http://schemas.microsoft.com/office/drawing/2014/main" id="{BFB80557-1F18-4D43-B107-67411BF74125}"/>
              </a:ext>
            </a:extLst>
          </p:cNvPr>
          <p:cNvSpPr>
            <a:spLocks noGrp="1"/>
          </p:cNvSpPr>
          <p:nvPr>
            <p:ph type="sldNum" sz="quarter" idx="12"/>
          </p:nvPr>
        </p:nvSpPr>
        <p:spPr/>
        <p:txBody>
          <a:bodyPr/>
          <a:lstStyle/>
          <a:p>
            <a:fld id="{3BF707AC-C63C-4FFB-B6CC-5542453DDDE1}" type="slidenum">
              <a:rPr lang="en-GB" smtClean="0"/>
              <a:t>‹#›</a:t>
            </a:fld>
            <a:endParaRPr lang="en-GB"/>
          </a:p>
        </p:txBody>
      </p:sp>
    </p:spTree>
    <p:extLst>
      <p:ext uri="{BB962C8B-B14F-4D97-AF65-F5344CB8AC3E}">
        <p14:creationId xmlns:p14="http://schemas.microsoft.com/office/powerpoint/2010/main" val="397317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2992CC2-C197-4A50-B15D-38FFFF93C69A}"/>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endParaRPr lang="en-GB"/>
          </a:p>
        </p:txBody>
      </p:sp>
      <p:sp>
        <p:nvSpPr>
          <p:cNvPr id="3" name="Označba mesta slike 2">
            <a:extLst>
              <a:ext uri="{FF2B5EF4-FFF2-40B4-BE49-F238E27FC236}">
                <a16:creationId xmlns:a16="http://schemas.microsoft.com/office/drawing/2014/main" id="{CCBEF056-AE44-4931-828F-AD19706504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Označba mesta besedila 3">
            <a:extLst>
              <a:ext uri="{FF2B5EF4-FFF2-40B4-BE49-F238E27FC236}">
                <a16:creationId xmlns:a16="http://schemas.microsoft.com/office/drawing/2014/main" id="{B196047C-2BBC-42D1-94D3-708A39358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483989E0-2AE3-46BC-8D44-06D76E7CCE71}"/>
              </a:ext>
            </a:extLst>
          </p:cNvPr>
          <p:cNvSpPr>
            <a:spLocks noGrp="1"/>
          </p:cNvSpPr>
          <p:nvPr>
            <p:ph type="dt" sz="half" idx="10"/>
          </p:nvPr>
        </p:nvSpPr>
        <p:spPr/>
        <p:txBody>
          <a:bodyPr/>
          <a:lstStyle/>
          <a:p>
            <a:fld id="{52B88BFC-368F-483E-86B9-7057F23AE4D2}" type="datetimeFigureOut">
              <a:rPr lang="en-GB" smtClean="0"/>
              <a:t>18/03/2025</a:t>
            </a:fld>
            <a:endParaRPr lang="en-GB"/>
          </a:p>
        </p:txBody>
      </p:sp>
      <p:sp>
        <p:nvSpPr>
          <p:cNvPr id="6" name="Označba mesta noge 5">
            <a:extLst>
              <a:ext uri="{FF2B5EF4-FFF2-40B4-BE49-F238E27FC236}">
                <a16:creationId xmlns:a16="http://schemas.microsoft.com/office/drawing/2014/main" id="{B270A681-BB9F-4C1B-9F7E-1D483B4E758F}"/>
              </a:ext>
            </a:extLst>
          </p:cNvPr>
          <p:cNvSpPr>
            <a:spLocks noGrp="1"/>
          </p:cNvSpPr>
          <p:nvPr>
            <p:ph type="ftr" sz="quarter" idx="11"/>
          </p:nvPr>
        </p:nvSpPr>
        <p:spPr/>
        <p:txBody>
          <a:bodyPr/>
          <a:lstStyle/>
          <a:p>
            <a:endParaRPr lang="en-GB"/>
          </a:p>
        </p:txBody>
      </p:sp>
      <p:sp>
        <p:nvSpPr>
          <p:cNvPr id="7" name="Označba mesta številke diapozitiva 6">
            <a:extLst>
              <a:ext uri="{FF2B5EF4-FFF2-40B4-BE49-F238E27FC236}">
                <a16:creationId xmlns:a16="http://schemas.microsoft.com/office/drawing/2014/main" id="{8A82FB5D-7BBE-42AD-A9D5-60E77B8AB6D1}"/>
              </a:ext>
            </a:extLst>
          </p:cNvPr>
          <p:cNvSpPr>
            <a:spLocks noGrp="1"/>
          </p:cNvSpPr>
          <p:nvPr>
            <p:ph type="sldNum" sz="quarter" idx="12"/>
          </p:nvPr>
        </p:nvSpPr>
        <p:spPr/>
        <p:txBody>
          <a:bodyPr/>
          <a:lstStyle/>
          <a:p>
            <a:fld id="{3BF707AC-C63C-4FFB-B6CC-5542453DDDE1}" type="slidenum">
              <a:rPr lang="en-GB" smtClean="0"/>
              <a:t>‹#›</a:t>
            </a:fld>
            <a:endParaRPr lang="en-GB"/>
          </a:p>
        </p:txBody>
      </p:sp>
    </p:spTree>
    <p:extLst>
      <p:ext uri="{BB962C8B-B14F-4D97-AF65-F5344CB8AC3E}">
        <p14:creationId xmlns:p14="http://schemas.microsoft.com/office/powerpoint/2010/main" val="4247353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F06C5176-9367-4491-B25B-C08F7C764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endParaRPr lang="en-GB"/>
          </a:p>
        </p:txBody>
      </p:sp>
      <p:sp>
        <p:nvSpPr>
          <p:cNvPr id="3" name="Označba mesta besedila 2">
            <a:extLst>
              <a:ext uri="{FF2B5EF4-FFF2-40B4-BE49-F238E27FC236}">
                <a16:creationId xmlns:a16="http://schemas.microsoft.com/office/drawing/2014/main" id="{E83357F8-6920-45DB-9687-8226103811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datuma 3">
            <a:extLst>
              <a:ext uri="{FF2B5EF4-FFF2-40B4-BE49-F238E27FC236}">
                <a16:creationId xmlns:a16="http://schemas.microsoft.com/office/drawing/2014/main" id="{64656229-77F4-4AE1-BA9D-5A5FEA46C9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88BFC-368F-483E-86B9-7057F23AE4D2}" type="datetimeFigureOut">
              <a:rPr lang="en-GB" smtClean="0"/>
              <a:t>18/03/2025</a:t>
            </a:fld>
            <a:endParaRPr lang="en-GB"/>
          </a:p>
        </p:txBody>
      </p:sp>
      <p:sp>
        <p:nvSpPr>
          <p:cNvPr id="5" name="Označba mesta noge 4">
            <a:extLst>
              <a:ext uri="{FF2B5EF4-FFF2-40B4-BE49-F238E27FC236}">
                <a16:creationId xmlns:a16="http://schemas.microsoft.com/office/drawing/2014/main" id="{DEB02753-CEDD-4F94-8758-24843DB84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Označba mesta številke diapozitiva 5">
            <a:extLst>
              <a:ext uri="{FF2B5EF4-FFF2-40B4-BE49-F238E27FC236}">
                <a16:creationId xmlns:a16="http://schemas.microsoft.com/office/drawing/2014/main" id="{072E6668-2BD1-44D3-9181-6D86F911F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F707AC-C63C-4FFB-B6CC-5542453DDDE1}" type="slidenum">
              <a:rPr lang="en-GB" smtClean="0"/>
              <a:t>‹#›</a:t>
            </a:fld>
            <a:endParaRPr lang="en-GB"/>
          </a:p>
        </p:txBody>
      </p:sp>
    </p:spTree>
    <p:extLst>
      <p:ext uri="{BB962C8B-B14F-4D97-AF65-F5344CB8AC3E}">
        <p14:creationId xmlns:p14="http://schemas.microsoft.com/office/powerpoint/2010/main" val="358130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dpconline.org/handbook/technical-solutions-and-tools/persistent-identifiers"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guidelines.openaire.eu/en/latest/data/index.html" TargetMode="External"/><Relationship Id="rId2" Type="http://schemas.openxmlformats.org/officeDocument/2006/relationships/hyperlink" Target="https://www.re3data.org/" TargetMode="External"/><Relationship Id="rId1" Type="http://schemas.openxmlformats.org/officeDocument/2006/relationships/slideLayout" Target="../slideLayouts/slideLayout6.xml"/><Relationship Id="rId4" Type="http://schemas.openxmlformats.org/officeDocument/2006/relationships/hyperlink" Target="https://eosc-portal.eu/about-eosc-portal"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opensource.org/licenses-old/category/"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www.go-fair.org/fair-principle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dmponline.dcc.ac.uk/" TargetMode="External"/><Relationship Id="rId2" Type="http://schemas.openxmlformats.org/officeDocument/2006/relationships/hyperlink" Target="https://riojournal.com/" TargetMode="External"/><Relationship Id="rId1" Type="http://schemas.openxmlformats.org/officeDocument/2006/relationships/slideLayout" Target="../slideLayouts/slideLayout6.xml"/><Relationship Id="rId4" Type="http://schemas.openxmlformats.org/officeDocument/2006/relationships/hyperlink" Target="https://elixir-si.ds-wizard.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eos.org/opinions/the-importance-of-data-set-provenance-for-science"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asistdl.onlinelibrary.wiley.com/doi/10.1002/asi.23358" TargetMode="External"/><Relationship Id="rId2" Type="http://schemas.openxmlformats.org/officeDocument/2006/relationships/hyperlink" Target="https://insights.uksg.org/articles/10.1629/uksg.510/"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scienceeurope.org/media/4brkxxe5/se_rdm_practical_guide_extended_final.pdf" TargetMode="External"/><Relationship Id="rId2" Type="http://schemas.openxmlformats.org/officeDocument/2006/relationships/hyperlink" Target="https://ec.europa.eu/info/funding-tenders/opportunities/portal/screen/how-to-participate/reference-documents"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dirrosdata.ctk.uni-lj.si/wp-content/uploads/2022/01/dmphe-prevod.pdf"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s://commission.europa.eu/strategy-and-policy/priorities-2019-2024/europe-fit-digital-age/european-data-strategy_sl"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eosc-portal.eu/"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ec.europa.eu/research/participants/documents/downloadPublic?documentIds=080166e5a2f4838b&amp;appId=PPGMS." TargetMode="External"/><Relationship Id="rId2" Type="http://schemas.openxmlformats.org/officeDocument/2006/relationships/hyperlink" Target="https://cordis.europa.eu/programme/id/FP7-SIS" TargetMode="External"/><Relationship Id="rId1" Type="http://schemas.openxmlformats.org/officeDocument/2006/relationships/slideLayout" Target="../slideLayouts/slideLayout6.xml"/><Relationship Id="rId5" Type="http://schemas.openxmlformats.org/officeDocument/2006/relationships/hyperlink" Target="https://eu-citizen.science/" TargetMode="External"/><Relationship Id="rId4" Type="http://schemas.openxmlformats.org/officeDocument/2006/relationships/hyperlink" Target="https://data.europa.eu/doi/10.2777/32018"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eu-citizen.science/"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www.ascb.org/files/SFDeclarationFINAL.pdf?f0d4d8" TargetMode="External"/><Relationship Id="rId2" Type="http://schemas.openxmlformats.org/officeDocument/2006/relationships/hyperlink" Target="http://www.leidenmanifesto.org/" TargetMode="External"/><Relationship Id="rId1" Type="http://schemas.openxmlformats.org/officeDocument/2006/relationships/slideLayout" Target="../slideLayouts/slideLayout6.xml"/><Relationship Id="rId4" Type="http://schemas.openxmlformats.org/officeDocument/2006/relationships/hyperlink" Target="https://coara.eu/agreement/the-agreement-full-tex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coara.eu/"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op.europa.eu/en/publication-detail/-/publication/5c5153a4-1146-11ed-8fa0-01aa75ed71a1/language-en/format-PDF/source-262356804" TargetMode="External"/><Relationship Id="rId2" Type="http://schemas.openxmlformats.org/officeDocument/2006/relationships/hyperlink" Target="https://op.europa.eu/en/publication-detail/-/publication/884062d5-1145-11ed-8fa0-01aa75ed71a1/language-en/format-PDF/source-262356864" TargetMode="External"/><Relationship Id="rId1" Type="http://schemas.openxmlformats.org/officeDocument/2006/relationships/slideLayout" Target="../slideLayouts/slideLayout6.xml"/><Relationship Id="rId5" Type="http://schemas.openxmlformats.org/officeDocument/2006/relationships/hyperlink" Target="https://op.europa.eu/en/publication-detail/-/publication/49677a41-1144-11ed-8fa0-01aa75ed71a1/language-en/format-PDF/source-262356279" TargetMode="External"/><Relationship Id="rId4" Type="http://schemas.openxmlformats.org/officeDocument/2006/relationships/hyperlink" Target="https://op.europa.eu/en/publication-detail/-/publication/a313139b-1147-11ed-8fa0-01aa75ed71a1/language-en/format-PDF/source-262356942"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hyperlink" Target="https://beopen-project.eu/storage/files/parti-1-os-the-new-normal-for-practicing-science-kglinos.pdf"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beopen-project.eu/storage/files/parti-1-os-the-new-normal-for-practicing-science-kglinos.pdf"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ur-lex.europa.eu/eli/reg/2021/695"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944297D-E10E-4004-AAB7-9B10F3579560}"/>
              </a:ext>
            </a:extLst>
          </p:cNvPr>
          <p:cNvSpPr>
            <a:spLocks noGrp="1"/>
          </p:cNvSpPr>
          <p:nvPr>
            <p:ph type="title"/>
          </p:nvPr>
        </p:nvSpPr>
        <p:spPr/>
        <p:txBody>
          <a:bodyPr/>
          <a:lstStyle/>
          <a:p>
            <a:endParaRPr lang="sl-SI"/>
          </a:p>
        </p:txBody>
      </p:sp>
      <p:pic>
        <p:nvPicPr>
          <p:cNvPr id="4" name="Slika 3">
            <a:extLst>
              <a:ext uri="{FF2B5EF4-FFF2-40B4-BE49-F238E27FC236}">
                <a16:creationId xmlns:a16="http://schemas.microsoft.com/office/drawing/2014/main" id="{0780B689-1E7C-46A1-8CD2-39933C822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05"/>
            <a:ext cx="12192000" cy="6871410"/>
          </a:xfrm>
          <a:prstGeom prst="rect">
            <a:avLst/>
          </a:prstGeom>
        </p:spPr>
      </p:pic>
      <p:sp>
        <p:nvSpPr>
          <p:cNvPr id="5" name="PoljeZBesedilom 4">
            <a:extLst>
              <a:ext uri="{FF2B5EF4-FFF2-40B4-BE49-F238E27FC236}">
                <a16:creationId xmlns:a16="http://schemas.microsoft.com/office/drawing/2014/main" id="{D69150D6-502D-410C-92C0-E1294AA9A074}"/>
              </a:ext>
            </a:extLst>
          </p:cNvPr>
          <p:cNvSpPr txBox="1"/>
          <p:nvPr/>
        </p:nvSpPr>
        <p:spPr>
          <a:xfrm>
            <a:off x="838200" y="365125"/>
            <a:ext cx="10399798" cy="2862322"/>
          </a:xfrm>
          <a:prstGeom prst="rect">
            <a:avLst/>
          </a:prstGeom>
          <a:noFill/>
        </p:spPr>
        <p:txBody>
          <a:bodyPr wrap="square" rtlCol="0">
            <a:spAutoFit/>
          </a:bodyPr>
          <a:lstStyle/>
          <a:p>
            <a:r>
              <a:rPr lang="sl-SI" sz="6000" b="1" dirty="0">
                <a:solidFill>
                  <a:schemeClr val="accent2"/>
                </a:solidFill>
                <a:latin typeface="Calibri" panose="020F0502020204030204" pitchFamily="34" charset="0"/>
                <a:cs typeface="Calibri" panose="020F0502020204030204" pitchFamily="34" charset="0"/>
              </a:rPr>
              <a:t>Odprta znanost v Evropskem raziskovalnem prostoru</a:t>
            </a:r>
          </a:p>
          <a:p>
            <a:endParaRPr lang="pl-PL" sz="6000" b="1" dirty="0">
              <a:solidFill>
                <a:schemeClr val="accent2"/>
              </a:solidFill>
              <a:latin typeface="Calibri" panose="020F0502020204030204" pitchFamily="34" charset="0"/>
              <a:cs typeface="Calibri" panose="020F0502020204030204" pitchFamily="34" charset="0"/>
            </a:endParaRPr>
          </a:p>
        </p:txBody>
      </p:sp>
      <p:sp>
        <p:nvSpPr>
          <p:cNvPr id="6" name="PoljeZBesedilom 5">
            <a:extLst>
              <a:ext uri="{FF2B5EF4-FFF2-40B4-BE49-F238E27FC236}">
                <a16:creationId xmlns:a16="http://schemas.microsoft.com/office/drawing/2014/main" id="{D5B7D660-6032-47E0-AC1E-56501DCA0F7A}"/>
              </a:ext>
            </a:extLst>
          </p:cNvPr>
          <p:cNvSpPr txBox="1"/>
          <p:nvPr/>
        </p:nvSpPr>
        <p:spPr>
          <a:xfrm>
            <a:off x="840394" y="3039636"/>
            <a:ext cx="7514466" cy="400110"/>
          </a:xfrm>
          <a:prstGeom prst="rect">
            <a:avLst/>
          </a:prstGeom>
          <a:noFill/>
        </p:spPr>
        <p:txBody>
          <a:bodyPr wrap="square" rtlCol="0">
            <a:spAutoFit/>
          </a:bodyPr>
          <a:lstStyle/>
          <a:p>
            <a:r>
              <a:rPr lang="sl-SI" sz="2000" dirty="0">
                <a:solidFill>
                  <a:schemeClr val="bg1"/>
                </a:solidFill>
              </a:rPr>
              <a:t>mag. Miro PUŠNIK, Centralna tehniška knjižnica Univerze v Ljubljani</a:t>
            </a:r>
          </a:p>
        </p:txBody>
      </p:sp>
      <p:sp>
        <p:nvSpPr>
          <p:cNvPr id="7" name="Pravokotnik 6">
            <a:extLst>
              <a:ext uri="{FF2B5EF4-FFF2-40B4-BE49-F238E27FC236}">
                <a16:creationId xmlns:a16="http://schemas.microsoft.com/office/drawing/2014/main" id="{8F76D094-2014-4255-8F9A-2885E4824808}"/>
              </a:ext>
            </a:extLst>
          </p:cNvPr>
          <p:cNvSpPr/>
          <p:nvPr/>
        </p:nvSpPr>
        <p:spPr>
          <a:xfrm>
            <a:off x="838200" y="3747522"/>
            <a:ext cx="7209773" cy="707886"/>
          </a:xfrm>
          <a:prstGeom prst="rect">
            <a:avLst/>
          </a:prstGeom>
        </p:spPr>
        <p:txBody>
          <a:bodyPr wrap="square" lIns="91440" tIns="45720" rIns="91440" bIns="45720" anchor="t">
            <a:spAutoFit/>
          </a:bodyPr>
          <a:lstStyle/>
          <a:p>
            <a:r>
              <a:rPr lang="sl-SI" sz="2000" dirty="0">
                <a:solidFill>
                  <a:schemeClr val="bg1"/>
                </a:solidFill>
              </a:rPr>
              <a:t>Ljubljana in </a:t>
            </a:r>
            <a:r>
              <a:rPr lang="sl-SI" sz="2000" dirty="0" err="1">
                <a:solidFill>
                  <a:schemeClr val="bg1"/>
                </a:solidFill>
              </a:rPr>
              <a:t>online</a:t>
            </a:r>
            <a:r>
              <a:rPr lang="sl-SI" sz="2000" dirty="0">
                <a:solidFill>
                  <a:schemeClr val="bg1"/>
                </a:solidFill>
              </a:rPr>
              <a:t>, Centralna tehniška knjižnica Univerze v Ljubljani, Predstavitev za </a:t>
            </a:r>
            <a:r>
              <a:rPr lang="sl-SI" sz="2000" dirty="0" err="1">
                <a:solidFill>
                  <a:schemeClr val="bg1"/>
                </a:solidFill>
              </a:rPr>
              <a:t>konzorcijske</a:t>
            </a:r>
            <a:r>
              <a:rPr lang="sl-SI" sz="2000" dirty="0">
                <a:solidFill>
                  <a:schemeClr val="bg1"/>
                </a:solidFill>
              </a:rPr>
              <a:t> partnerje in širšo javnost, 23. 6. 2023</a:t>
            </a:r>
            <a:endParaRPr lang="en-US" sz="2000" dirty="0">
              <a:solidFill>
                <a:schemeClr val="bg1"/>
              </a:solidFill>
            </a:endParaRPr>
          </a:p>
        </p:txBody>
      </p:sp>
      <p:pic>
        <p:nvPicPr>
          <p:cNvPr id="11" name="Slika 10">
            <a:extLst>
              <a:ext uri="{FF2B5EF4-FFF2-40B4-BE49-F238E27FC236}">
                <a16:creationId xmlns:a16="http://schemas.microsoft.com/office/drawing/2014/main" id="{5E4C2A95-F7A2-41C6-AB2B-665E60719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3247" y="5974497"/>
            <a:ext cx="674594" cy="383769"/>
          </a:xfrm>
          <a:prstGeom prst="rect">
            <a:avLst/>
          </a:prstGeom>
        </p:spPr>
      </p:pic>
      <p:pic>
        <p:nvPicPr>
          <p:cNvPr id="12" name="Slika 11">
            <a:extLst>
              <a:ext uri="{FF2B5EF4-FFF2-40B4-BE49-F238E27FC236}">
                <a16:creationId xmlns:a16="http://schemas.microsoft.com/office/drawing/2014/main" id="{7D93058B-E3EB-4900-A9A7-094F128F1208}"/>
              </a:ext>
            </a:extLst>
          </p:cNvPr>
          <p:cNvPicPr>
            <a:picLocks noChangeAspect="1"/>
          </p:cNvPicPr>
          <p:nvPr/>
        </p:nvPicPr>
        <p:blipFill>
          <a:blip r:embed="rId5"/>
          <a:stretch>
            <a:fillRect/>
          </a:stretch>
        </p:blipFill>
        <p:spPr>
          <a:xfrm>
            <a:off x="838200" y="4986378"/>
            <a:ext cx="941394" cy="331694"/>
          </a:xfrm>
          <a:prstGeom prst="rect">
            <a:avLst/>
          </a:prstGeom>
        </p:spPr>
      </p:pic>
    </p:spTree>
    <p:extLst>
      <p:ext uri="{BB962C8B-B14F-4D97-AF65-F5344CB8AC3E}">
        <p14:creationId xmlns:p14="http://schemas.microsoft.com/office/powerpoint/2010/main" val="2622542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DCC0E15-FC6C-42C7-8FFD-8FDFF8E8A520}"/>
              </a:ext>
            </a:extLst>
          </p:cNvPr>
          <p:cNvSpPr>
            <a:spLocks noGrp="1"/>
          </p:cNvSpPr>
          <p:nvPr>
            <p:ph type="title"/>
          </p:nvPr>
        </p:nvSpPr>
        <p:spPr/>
        <p:txBody>
          <a:bodyPr/>
          <a:lstStyle/>
          <a:p>
            <a:r>
              <a:rPr lang="sl-SI"/>
              <a:t>Odprta znanost v OE – projektna ocena</a:t>
            </a:r>
          </a:p>
        </p:txBody>
      </p:sp>
      <p:sp>
        <p:nvSpPr>
          <p:cNvPr id="3" name="Pravokotnik 2">
            <a:extLst>
              <a:ext uri="{FF2B5EF4-FFF2-40B4-BE49-F238E27FC236}">
                <a16:creationId xmlns:a16="http://schemas.microsoft.com/office/drawing/2014/main" id="{D9D93097-9913-4993-A56C-3F17E37C540C}"/>
              </a:ext>
            </a:extLst>
          </p:cNvPr>
          <p:cNvSpPr/>
          <p:nvPr/>
        </p:nvSpPr>
        <p:spPr>
          <a:xfrm>
            <a:off x="838199" y="1560475"/>
            <a:ext cx="10232923" cy="1569660"/>
          </a:xfrm>
          <a:prstGeom prst="rect">
            <a:avLst/>
          </a:prstGeom>
        </p:spPr>
        <p:txBody>
          <a:bodyPr wrap="square" lIns="91440" tIns="45720" rIns="91440" bIns="45720" anchor="t">
            <a:spAutoFit/>
          </a:bodyPr>
          <a:lstStyle/>
          <a:p>
            <a:r>
              <a:rPr lang="sl-SI" sz="2400"/>
              <a:t>Pri vrednotenju projektnih prijav bodo prakse odprte znanosti obravnavane po kriterijih:</a:t>
            </a:r>
          </a:p>
          <a:p>
            <a:pPr marL="342900" indent="-342900">
              <a:buFont typeface="Arial" panose="020B0604020202020204" pitchFamily="34" charset="0"/>
              <a:buChar char="•"/>
            </a:pPr>
            <a:r>
              <a:rPr lang="sl-SI" sz="2400" b="1" err="1"/>
              <a:t>Excellence</a:t>
            </a:r>
            <a:r>
              <a:rPr lang="sl-SI" sz="2400" b="1"/>
              <a:t> (odličnost)</a:t>
            </a:r>
            <a:endParaRPr lang="sl-SI" sz="2400" b="1">
              <a:ea typeface="Calibri"/>
              <a:cs typeface="Calibri"/>
            </a:endParaRPr>
          </a:p>
          <a:p>
            <a:pPr marL="342900" indent="-342900">
              <a:buFont typeface="Arial" panose="020B0604020202020204" pitchFamily="34" charset="0"/>
              <a:buChar char="•"/>
            </a:pPr>
            <a:r>
              <a:rPr lang="en-US" sz="2400" b="1"/>
              <a:t>Quality and efficiency of implementation (</a:t>
            </a:r>
            <a:r>
              <a:rPr lang="en-US" sz="2400" b="1" err="1"/>
              <a:t>kakovost</a:t>
            </a:r>
            <a:r>
              <a:rPr lang="en-US" sz="2400" b="1"/>
              <a:t> in </a:t>
            </a:r>
            <a:r>
              <a:rPr lang="en-US" sz="2400" b="1" err="1"/>
              <a:t>učinkovitost</a:t>
            </a:r>
            <a:r>
              <a:rPr lang="en-US" sz="2400" b="1"/>
              <a:t> </a:t>
            </a:r>
            <a:r>
              <a:rPr lang="en-US" sz="2400" b="1" err="1"/>
              <a:t>izvedbe</a:t>
            </a:r>
            <a:r>
              <a:rPr lang="en-US" sz="2400" b="1"/>
              <a:t>)</a:t>
            </a:r>
            <a:endParaRPr lang="sl-SI" sz="2400" b="1">
              <a:ea typeface="Calibri"/>
              <a:cs typeface="Calibri"/>
            </a:endParaRPr>
          </a:p>
        </p:txBody>
      </p:sp>
      <p:sp>
        <p:nvSpPr>
          <p:cNvPr id="4" name="PoljeZBesedilom 3">
            <a:extLst>
              <a:ext uri="{FF2B5EF4-FFF2-40B4-BE49-F238E27FC236}">
                <a16:creationId xmlns:a16="http://schemas.microsoft.com/office/drawing/2014/main" id="{7DF05812-2FDC-495E-82B9-F5AA4EAD2A71}"/>
              </a:ext>
            </a:extLst>
          </p:cNvPr>
          <p:cNvSpPr txBox="1"/>
          <p:nvPr/>
        </p:nvSpPr>
        <p:spPr>
          <a:xfrm>
            <a:off x="838199" y="4184107"/>
            <a:ext cx="11087711" cy="1015663"/>
          </a:xfrm>
          <a:prstGeom prst="rect">
            <a:avLst/>
          </a:prstGeom>
          <a:solidFill>
            <a:schemeClr val="accent1">
              <a:lumMod val="20000"/>
              <a:lumOff val="80000"/>
            </a:schemeClr>
          </a:solidFill>
          <a:ln>
            <a:solidFill>
              <a:schemeClr val="tx1"/>
            </a:solidFill>
          </a:ln>
        </p:spPr>
        <p:txBody>
          <a:bodyPr wrap="square" rtlCol="0">
            <a:spAutoFit/>
          </a:bodyPr>
          <a:lstStyle/>
          <a:p>
            <a:r>
              <a:rPr lang="sl-SI" sz="2000"/>
              <a:t>Navedene naj bodo vse prakse odprte znanosti, tudi tiste, ki niso zahtevane, a so priporočene (npr. sodelovanje v odprtih recenzentskih procesih, zgodnje in odprto deljenje o raziskav, občanska znanost ipd.)  </a:t>
            </a:r>
          </a:p>
        </p:txBody>
      </p:sp>
    </p:spTree>
    <p:extLst>
      <p:ext uri="{BB962C8B-B14F-4D97-AF65-F5344CB8AC3E}">
        <p14:creationId xmlns:p14="http://schemas.microsoft.com/office/powerpoint/2010/main" val="3356728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1E3DAFC-278B-435D-8999-E532BF801578}"/>
              </a:ext>
            </a:extLst>
          </p:cNvPr>
          <p:cNvSpPr>
            <a:spLocks noGrp="1"/>
          </p:cNvSpPr>
          <p:nvPr>
            <p:ph type="title"/>
          </p:nvPr>
        </p:nvSpPr>
        <p:spPr/>
        <p:txBody>
          <a:bodyPr/>
          <a:lstStyle/>
          <a:p>
            <a:r>
              <a:rPr lang="sl-SI"/>
              <a:t>Obvezne prakse odprte znanosti v OE</a:t>
            </a:r>
          </a:p>
        </p:txBody>
      </p:sp>
      <p:sp>
        <p:nvSpPr>
          <p:cNvPr id="3" name="Pravokotnik 2">
            <a:extLst>
              <a:ext uri="{FF2B5EF4-FFF2-40B4-BE49-F238E27FC236}">
                <a16:creationId xmlns:a16="http://schemas.microsoft.com/office/drawing/2014/main" id="{42EE356C-1A6D-4405-B1C5-2176651DC958}"/>
              </a:ext>
            </a:extLst>
          </p:cNvPr>
          <p:cNvSpPr/>
          <p:nvPr/>
        </p:nvSpPr>
        <p:spPr>
          <a:xfrm>
            <a:off x="838199" y="1518620"/>
            <a:ext cx="10409903" cy="3570208"/>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sl-SI" sz="2400" dirty="0"/>
              <a:t>Odprto deljenje raziskav </a:t>
            </a:r>
            <a:r>
              <a:rPr lang="sl-SI" sz="2400" b="1" dirty="0"/>
              <a:t>(Open Access)</a:t>
            </a:r>
            <a:r>
              <a:rPr lang="sl-SI" sz="2400" dirty="0"/>
              <a:t> (odprte objave, podatki, programska oprema…) po načelih FAIR.</a:t>
            </a:r>
          </a:p>
          <a:p>
            <a:pPr marL="171450" indent="-171450">
              <a:buFont typeface="Arial" panose="020B0604020202020204" pitchFamily="34" charset="0"/>
              <a:buChar char="•"/>
            </a:pPr>
            <a:endParaRPr lang="sl-SI" sz="1400"/>
          </a:p>
          <a:p>
            <a:pPr marL="285750" indent="-285750">
              <a:buFont typeface="Arial" panose="020B0604020202020204" pitchFamily="34" charset="0"/>
              <a:buChar char="•"/>
            </a:pPr>
            <a:r>
              <a:rPr lang="sl-SI" sz="2400" dirty="0"/>
              <a:t>Ravnanje z rezultati na način, ki omogoča preverjanje in ponovno uporabo </a:t>
            </a:r>
            <a:r>
              <a:rPr lang="sl-SI" sz="2400" b="1" dirty="0"/>
              <a:t>(</a:t>
            </a:r>
            <a:r>
              <a:rPr lang="en-US" sz="2400" b="1" dirty="0"/>
              <a:t>Reproducibility of research outputs</a:t>
            </a:r>
            <a:r>
              <a:rPr lang="sl-SI" sz="2400" b="1" dirty="0"/>
              <a:t>).</a:t>
            </a:r>
            <a:endParaRPr lang="sl-SI" sz="2400" b="1" dirty="0">
              <a:cs typeface="Calibri"/>
            </a:endParaRPr>
          </a:p>
          <a:p>
            <a:pPr marL="171450" indent="-171450">
              <a:buFont typeface="Arial" panose="020B0604020202020204" pitchFamily="34" charset="0"/>
              <a:buChar char="•"/>
            </a:pPr>
            <a:endParaRPr lang="sl-SI" sz="2000"/>
          </a:p>
          <a:p>
            <a:pPr marL="285750" indent="-285750">
              <a:buFont typeface="Arial" panose="020B0604020202020204" pitchFamily="34" charset="0"/>
              <a:buChar char="•"/>
            </a:pPr>
            <a:r>
              <a:rPr lang="sl-SI" sz="2400" dirty="0"/>
              <a:t>Upravljanje z raziskovalnimi podatki (</a:t>
            </a:r>
            <a:r>
              <a:rPr lang="sl-SI" sz="2400" b="1" dirty="0" err="1"/>
              <a:t>Research</a:t>
            </a:r>
            <a:r>
              <a:rPr lang="sl-SI" sz="2400" b="1" dirty="0"/>
              <a:t> data management </a:t>
            </a:r>
            <a:r>
              <a:rPr lang="sl-SI" sz="2400" dirty="0"/>
              <a:t>– RDM) je obvezno za projekte, ki ustvarjajo ali ponovno uporabljajo podatke. Načrt ravnanja z raziskovalnimi podatki (NRRP) ni vedno zahtevan ob prijavi, lahko pa je to dodaten pogoj. </a:t>
            </a:r>
            <a:endParaRPr lang="sl-SI" sz="2400" dirty="0">
              <a:cs typeface="Calibri"/>
            </a:endParaRPr>
          </a:p>
        </p:txBody>
      </p:sp>
    </p:spTree>
    <p:extLst>
      <p:ext uri="{BB962C8B-B14F-4D97-AF65-F5344CB8AC3E}">
        <p14:creationId xmlns:p14="http://schemas.microsoft.com/office/powerpoint/2010/main" val="2549684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918F0D-36BE-4152-8E33-640CA12EBA1F}"/>
              </a:ext>
            </a:extLst>
          </p:cNvPr>
          <p:cNvSpPr>
            <a:spLocks noGrp="1"/>
          </p:cNvSpPr>
          <p:nvPr>
            <p:ph type="title"/>
          </p:nvPr>
        </p:nvSpPr>
        <p:spPr/>
        <p:txBody>
          <a:bodyPr/>
          <a:lstStyle/>
          <a:p>
            <a:r>
              <a:rPr lang="pl-PL"/>
              <a:t>Priporočene prakse odprte znanosti v OE</a:t>
            </a:r>
            <a:endParaRPr lang="sl-SI"/>
          </a:p>
        </p:txBody>
      </p:sp>
      <p:sp>
        <p:nvSpPr>
          <p:cNvPr id="3" name="Pravokotnik 2">
            <a:extLst>
              <a:ext uri="{FF2B5EF4-FFF2-40B4-BE49-F238E27FC236}">
                <a16:creationId xmlns:a16="http://schemas.microsoft.com/office/drawing/2014/main" id="{219556F1-B6BB-4479-9EA8-76C24523665E}"/>
              </a:ext>
            </a:extLst>
          </p:cNvPr>
          <p:cNvSpPr/>
          <p:nvPr/>
        </p:nvSpPr>
        <p:spPr>
          <a:xfrm>
            <a:off x="838200" y="1584883"/>
            <a:ext cx="10515600" cy="2646878"/>
          </a:xfrm>
          <a:prstGeom prst="rect">
            <a:avLst/>
          </a:prstGeom>
        </p:spPr>
        <p:txBody>
          <a:bodyPr wrap="square">
            <a:spAutoFit/>
          </a:bodyPr>
          <a:lstStyle/>
          <a:p>
            <a:pPr marL="285750" indent="-285750">
              <a:buFont typeface="Arial" panose="020B0604020202020204" pitchFamily="34" charset="0"/>
              <a:buChar char="•"/>
            </a:pPr>
            <a:r>
              <a:rPr lang="sl-SI" sz="2400"/>
              <a:t>Zgodnja in odprta izmenjava informacij o raziskavah </a:t>
            </a:r>
            <a:r>
              <a:rPr lang="sl-SI" sz="2400" b="1"/>
              <a:t>(</a:t>
            </a:r>
            <a:r>
              <a:rPr lang="sl-SI" sz="2400" b="1" err="1"/>
              <a:t>Early</a:t>
            </a:r>
            <a:r>
              <a:rPr lang="sl-SI" sz="2400" b="1"/>
              <a:t> </a:t>
            </a:r>
            <a:r>
              <a:rPr lang="sl-SI" sz="2400" b="1" err="1"/>
              <a:t>and</a:t>
            </a:r>
            <a:r>
              <a:rPr lang="sl-SI" sz="2400" b="1"/>
              <a:t> open </a:t>
            </a:r>
            <a:r>
              <a:rPr lang="sl-SI" sz="2400" b="1" err="1"/>
              <a:t>sharing</a:t>
            </a:r>
            <a:r>
              <a:rPr lang="sl-SI" sz="2400" b="1"/>
              <a:t>) </a:t>
            </a:r>
            <a:r>
              <a:rPr lang="sl-SI" sz="2400"/>
              <a:t>(npr. </a:t>
            </a:r>
            <a:r>
              <a:rPr lang="sl-SI" sz="2400" err="1"/>
              <a:t>predregistracije</a:t>
            </a:r>
            <a:r>
              <a:rPr lang="sl-SI" sz="2400"/>
              <a:t>, registracijska poročila, arhiviranje </a:t>
            </a:r>
            <a:r>
              <a:rPr lang="sl-SI" sz="2400" err="1"/>
              <a:t>nerecenziranih</a:t>
            </a:r>
            <a:r>
              <a:rPr lang="sl-SI" sz="2400"/>
              <a:t> verzij objav).</a:t>
            </a:r>
          </a:p>
          <a:p>
            <a:pPr marL="285750" indent="-285750">
              <a:buFont typeface="Arial" panose="020B0604020202020204" pitchFamily="34" charset="0"/>
              <a:buChar char="•"/>
            </a:pPr>
            <a:endParaRPr lang="sl-SI" sz="1000"/>
          </a:p>
          <a:p>
            <a:pPr marL="285750" indent="-285750">
              <a:buFont typeface="Arial" panose="020B0604020202020204" pitchFamily="34" charset="0"/>
              <a:buChar char="•"/>
            </a:pPr>
            <a:r>
              <a:rPr lang="sl-SI" sz="2400"/>
              <a:t>Sodelovanje v odprtih recenzijskih sistemih </a:t>
            </a:r>
            <a:r>
              <a:rPr lang="sl-SI" sz="2400" b="1"/>
              <a:t>(Open Peer </a:t>
            </a:r>
            <a:r>
              <a:rPr lang="sl-SI" sz="2400" b="1" err="1"/>
              <a:t>Review</a:t>
            </a:r>
            <a:r>
              <a:rPr lang="sl-SI" sz="2400" b="1"/>
              <a:t>)</a:t>
            </a:r>
            <a:r>
              <a:rPr lang="sl-SI" sz="2400"/>
              <a:t>.</a:t>
            </a:r>
          </a:p>
          <a:p>
            <a:pPr marL="285750" indent="-285750">
              <a:buFont typeface="Arial" panose="020B0604020202020204" pitchFamily="34" charset="0"/>
              <a:buChar char="•"/>
            </a:pPr>
            <a:endParaRPr lang="sl-SI" sz="1050"/>
          </a:p>
          <a:p>
            <a:pPr marL="285750" indent="-285750">
              <a:buFont typeface="Arial" panose="020B0604020202020204" pitchFamily="34" charset="0"/>
              <a:buChar char="•"/>
            </a:pPr>
            <a:r>
              <a:rPr lang="sl-SI" sz="2400"/>
              <a:t>Vključevanje vseh relevantnih deležnikov v raziskave, kjer je to potrebno  </a:t>
            </a:r>
            <a:r>
              <a:rPr lang="sl-SI" sz="2400" b="1"/>
              <a:t>(</a:t>
            </a:r>
            <a:r>
              <a:rPr lang="sl-SI" sz="2400" b="1" err="1"/>
              <a:t>Citizen</a:t>
            </a:r>
            <a:r>
              <a:rPr lang="sl-SI" sz="2400" b="1"/>
              <a:t>, civil </a:t>
            </a:r>
            <a:r>
              <a:rPr lang="sl-SI" sz="2400" b="1" err="1"/>
              <a:t>society</a:t>
            </a:r>
            <a:r>
              <a:rPr lang="sl-SI" sz="2400" b="1"/>
              <a:t> </a:t>
            </a:r>
            <a:r>
              <a:rPr lang="sl-SI" sz="2400" b="1" err="1"/>
              <a:t>and</a:t>
            </a:r>
            <a:r>
              <a:rPr lang="sl-SI" sz="2400" b="1"/>
              <a:t> </a:t>
            </a:r>
            <a:r>
              <a:rPr lang="sl-SI" sz="2400" b="1" err="1"/>
              <a:t>end-user</a:t>
            </a:r>
            <a:r>
              <a:rPr lang="sl-SI" sz="2400" b="1"/>
              <a:t> </a:t>
            </a:r>
            <a:r>
              <a:rPr lang="sl-SI" sz="2400" b="1" err="1"/>
              <a:t>engagement</a:t>
            </a:r>
            <a:r>
              <a:rPr lang="sl-SI" sz="2400" b="1"/>
              <a:t>)</a:t>
            </a:r>
            <a:r>
              <a:rPr lang="sl-SI" sz="2400"/>
              <a:t>.</a:t>
            </a:r>
          </a:p>
        </p:txBody>
      </p:sp>
    </p:spTree>
    <p:extLst>
      <p:ext uri="{BB962C8B-B14F-4D97-AF65-F5344CB8AC3E}">
        <p14:creationId xmlns:p14="http://schemas.microsoft.com/office/powerpoint/2010/main" val="4013675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BAFC883-C08B-410C-81EF-82B3981B901A}"/>
              </a:ext>
            </a:extLst>
          </p:cNvPr>
          <p:cNvSpPr>
            <a:spLocks noGrp="1"/>
          </p:cNvSpPr>
          <p:nvPr>
            <p:ph type="title"/>
          </p:nvPr>
        </p:nvSpPr>
        <p:spPr/>
        <p:txBody>
          <a:bodyPr/>
          <a:lstStyle/>
          <a:p>
            <a:r>
              <a:rPr lang="sl-SI"/>
              <a:t>Pomembni elementi pri odprtem deljenju raziskav</a:t>
            </a:r>
          </a:p>
        </p:txBody>
      </p:sp>
      <p:sp>
        <p:nvSpPr>
          <p:cNvPr id="3" name="Pravokotnik 2">
            <a:extLst>
              <a:ext uri="{FF2B5EF4-FFF2-40B4-BE49-F238E27FC236}">
                <a16:creationId xmlns:a16="http://schemas.microsoft.com/office/drawing/2014/main" id="{17D48B65-5A6E-421F-9E6C-0AB844F00C99}"/>
              </a:ext>
            </a:extLst>
          </p:cNvPr>
          <p:cNvSpPr/>
          <p:nvPr/>
        </p:nvSpPr>
        <p:spPr>
          <a:xfrm>
            <a:off x="838199" y="1896508"/>
            <a:ext cx="9790471" cy="3077766"/>
          </a:xfrm>
          <a:prstGeom prst="rect">
            <a:avLst/>
          </a:prstGeom>
        </p:spPr>
        <p:txBody>
          <a:bodyPr wrap="square" lIns="91440" tIns="45720" rIns="91440" bIns="45720" anchor="t">
            <a:spAutoFit/>
          </a:bodyPr>
          <a:lstStyle/>
          <a:p>
            <a:r>
              <a:rPr lang="sl-SI" sz="3200" dirty="0"/>
              <a:t>Trajni identifikatorji digitalnih objektov (</a:t>
            </a:r>
            <a:r>
              <a:rPr lang="sl-SI" sz="3200" dirty="0" err="1"/>
              <a:t>Persistent</a:t>
            </a:r>
            <a:r>
              <a:rPr lang="sl-SI" sz="3200" dirty="0"/>
              <a:t> </a:t>
            </a:r>
            <a:r>
              <a:rPr lang="sl-SI" sz="3200" dirty="0" err="1"/>
              <a:t>identifiers</a:t>
            </a:r>
            <a:r>
              <a:rPr lang="sl-SI" sz="3200" dirty="0"/>
              <a:t>, PID).</a:t>
            </a:r>
          </a:p>
          <a:p>
            <a:endParaRPr lang="sl-SI" sz="1100"/>
          </a:p>
          <a:p>
            <a:r>
              <a:rPr lang="sl-SI" sz="3200" dirty="0"/>
              <a:t>Zaupanja vredni </a:t>
            </a:r>
            <a:r>
              <a:rPr lang="sl-SI" sz="3200" dirty="0" err="1"/>
              <a:t>repozitoriji</a:t>
            </a:r>
            <a:r>
              <a:rPr lang="sl-SI" sz="3200" dirty="0"/>
              <a:t>.</a:t>
            </a:r>
            <a:endParaRPr lang="sl-SI" sz="3200" dirty="0">
              <a:ea typeface="Calibri"/>
              <a:cs typeface="Calibri"/>
            </a:endParaRPr>
          </a:p>
          <a:p>
            <a:endParaRPr lang="sl-SI" sz="1100"/>
          </a:p>
          <a:p>
            <a:r>
              <a:rPr lang="sl-SI" sz="3200" dirty="0"/>
              <a:t>Odprte licence.</a:t>
            </a:r>
          </a:p>
          <a:p>
            <a:endParaRPr lang="sl-SI" sz="1050"/>
          </a:p>
          <a:p>
            <a:r>
              <a:rPr lang="sl-SI" sz="3200" dirty="0"/>
              <a:t>Izjeme pri deljenju.  </a:t>
            </a:r>
            <a:endParaRPr lang="sl-SI" sz="3200" dirty="0">
              <a:ea typeface="Calibri"/>
              <a:cs typeface="Calibri"/>
            </a:endParaRPr>
          </a:p>
        </p:txBody>
      </p:sp>
    </p:spTree>
    <p:extLst>
      <p:ext uri="{BB962C8B-B14F-4D97-AF65-F5344CB8AC3E}">
        <p14:creationId xmlns:p14="http://schemas.microsoft.com/office/powerpoint/2010/main" val="3594070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D5C70EA-CBA4-4446-B208-93D322ED8C13}"/>
              </a:ext>
            </a:extLst>
          </p:cNvPr>
          <p:cNvSpPr>
            <a:spLocks noGrp="1"/>
          </p:cNvSpPr>
          <p:nvPr>
            <p:ph type="title"/>
          </p:nvPr>
        </p:nvSpPr>
        <p:spPr>
          <a:xfrm>
            <a:off x="838200" y="365125"/>
            <a:ext cx="10515600" cy="1325563"/>
          </a:xfrm>
        </p:spPr>
        <p:txBody>
          <a:bodyPr>
            <a:normAutofit fontScale="90000"/>
          </a:bodyPr>
          <a:lstStyle/>
          <a:p>
            <a:br>
              <a:rPr lang="sl-SI"/>
            </a:br>
            <a:r>
              <a:rPr lang="sl-SI"/>
              <a:t>Trajni identifikatorji digitalnih objektov (</a:t>
            </a:r>
            <a:r>
              <a:rPr lang="sl-SI" err="1"/>
              <a:t>Persistent</a:t>
            </a:r>
            <a:r>
              <a:rPr lang="sl-SI"/>
              <a:t> </a:t>
            </a:r>
            <a:r>
              <a:rPr lang="sl-SI" err="1"/>
              <a:t>identifiers</a:t>
            </a:r>
            <a:r>
              <a:rPr lang="sl-SI"/>
              <a:t>, PID).</a:t>
            </a:r>
            <a:br>
              <a:rPr lang="sl-SI"/>
            </a:br>
            <a:endParaRPr lang="sl-SI"/>
          </a:p>
        </p:txBody>
      </p:sp>
      <p:sp>
        <p:nvSpPr>
          <p:cNvPr id="3" name="Pravokotnik 2">
            <a:extLst>
              <a:ext uri="{FF2B5EF4-FFF2-40B4-BE49-F238E27FC236}">
                <a16:creationId xmlns:a16="http://schemas.microsoft.com/office/drawing/2014/main" id="{CDC1F1AD-642C-4A7B-8863-991E89187DC0}"/>
              </a:ext>
            </a:extLst>
          </p:cNvPr>
          <p:cNvSpPr/>
          <p:nvPr/>
        </p:nvSpPr>
        <p:spPr>
          <a:xfrm>
            <a:off x="838199" y="1769154"/>
            <a:ext cx="10515599" cy="4154984"/>
          </a:xfrm>
          <a:prstGeom prst="rect">
            <a:avLst/>
          </a:prstGeom>
        </p:spPr>
        <p:txBody>
          <a:bodyPr wrap="square">
            <a:spAutoFit/>
          </a:bodyPr>
          <a:lstStyle/>
          <a:p>
            <a:r>
              <a:rPr lang="sl-SI" sz="2400" err="1"/>
              <a:t>PIDi</a:t>
            </a:r>
            <a:r>
              <a:rPr lang="sl-SI" sz="2400"/>
              <a:t> so ključni pri zagotavljanju </a:t>
            </a:r>
            <a:r>
              <a:rPr lang="sl-SI" sz="2400" err="1"/>
              <a:t>najdljivosti</a:t>
            </a:r>
            <a:r>
              <a:rPr lang="sl-SI" sz="2400"/>
              <a:t> in trajnega dostopa do rezultatov raziskav.</a:t>
            </a:r>
          </a:p>
          <a:p>
            <a:endParaRPr lang="sl-SI" sz="2400"/>
          </a:p>
          <a:p>
            <a:r>
              <a:rPr lang="sl-SI" sz="2400" err="1"/>
              <a:t>PIDi</a:t>
            </a:r>
            <a:r>
              <a:rPr lang="sl-SI" sz="2400"/>
              <a:t> predstavljajo enolične in trajne povezave do različnih digitalnih objektov (npr. raziskovalni podatki, objave ipd.) kot tudi do ne-digitalnih objektov (npr. raziskovalci, afiliacije, projekti ipd.). </a:t>
            </a:r>
          </a:p>
          <a:p>
            <a:endParaRPr lang="sl-SI" sz="2400"/>
          </a:p>
          <a:p>
            <a:r>
              <a:rPr lang="sl-SI" sz="2400"/>
              <a:t>Za digitalne objekte se najbolj pogosto uporablja DOI. </a:t>
            </a:r>
          </a:p>
          <a:p>
            <a:endParaRPr lang="sl-SI" sz="2400"/>
          </a:p>
          <a:p>
            <a:r>
              <a:rPr lang="sl-SI" sz="2400"/>
              <a:t>Več o </a:t>
            </a:r>
            <a:r>
              <a:rPr lang="sl-SI" sz="2400" err="1"/>
              <a:t>PIDih</a:t>
            </a:r>
            <a:r>
              <a:rPr lang="sl-SI" sz="2400"/>
              <a:t> na </a:t>
            </a:r>
            <a:r>
              <a:rPr lang="sl-SI" sz="2400">
                <a:hlinkClick r:id="rId2"/>
              </a:rPr>
              <a:t>https://www.dpconline.org/handbook/technical-solutions-and-tools/persistent-identifiers</a:t>
            </a:r>
            <a:r>
              <a:rPr lang="sl-SI" sz="2400"/>
              <a:t>.   </a:t>
            </a:r>
          </a:p>
        </p:txBody>
      </p:sp>
    </p:spTree>
    <p:extLst>
      <p:ext uri="{BB962C8B-B14F-4D97-AF65-F5344CB8AC3E}">
        <p14:creationId xmlns:p14="http://schemas.microsoft.com/office/powerpoint/2010/main" val="2462204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FAB6647-AC34-466D-9C96-9F86E58AF68E}"/>
              </a:ext>
            </a:extLst>
          </p:cNvPr>
          <p:cNvSpPr>
            <a:spLocks noGrp="1"/>
          </p:cNvSpPr>
          <p:nvPr>
            <p:ph type="title"/>
          </p:nvPr>
        </p:nvSpPr>
        <p:spPr/>
        <p:txBody>
          <a:bodyPr/>
          <a:lstStyle/>
          <a:p>
            <a:r>
              <a:rPr lang="sl-SI"/>
              <a:t>Zaupanja vredni repozitoriji</a:t>
            </a:r>
          </a:p>
        </p:txBody>
      </p:sp>
      <p:sp>
        <p:nvSpPr>
          <p:cNvPr id="3" name="Pravokotnik 2">
            <a:extLst>
              <a:ext uri="{FF2B5EF4-FFF2-40B4-BE49-F238E27FC236}">
                <a16:creationId xmlns:a16="http://schemas.microsoft.com/office/drawing/2014/main" id="{2D081DB3-0648-4C11-95D9-E957FB12D977}"/>
              </a:ext>
            </a:extLst>
          </p:cNvPr>
          <p:cNvSpPr/>
          <p:nvPr/>
        </p:nvSpPr>
        <p:spPr>
          <a:xfrm>
            <a:off x="838200" y="1478425"/>
            <a:ext cx="10515600" cy="3770263"/>
          </a:xfrm>
          <a:prstGeom prst="rect">
            <a:avLst/>
          </a:prstGeom>
        </p:spPr>
        <p:txBody>
          <a:bodyPr wrap="square" lIns="91440" tIns="45720" rIns="91440" bIns="45720" anchor="t">
            <a:spAutoFit/>
          </a:bodyPr>
          <a:lstStyle/>
          <a:p>
            <a:r>
              <a:rPr lang="sl-SI" sz="2400" dirty="0"/>
              <a:t>Zaupanja vredni </a:t>
            </a:r>
            <a:r>
              <a:rPr lang="sl-SI" sz="2400" dirty="0" err="1"/>
              <a:t>repozitoriji</a:t>
            </a:r>
            <a:r>
              <a:rPr lang="sl-SI" sz="2400" dirty="0"/>
              <a:t> so:</a:t>
            </a:r>
          </a:p>
          <a:p>
            <a:endParaRPr lang="sl-SI" sz="900"/>
          </a:p>
          <a:p>
            <a:pPr marL="342900" indent="-342900">
              <a:buFont typeface="Arial" panose="020B0604020202020204" pitchFamily="34" charset="0"/>
              <a:buChar char="•"/>
            </a:pPr>
            <a:r>
              <a:rPr lang="sl-SI" sz="2400" dirty="0"/>
              <a:t>certificirani </a:t>
            </a:r>
            <a:r>
              <a:rPr lang="sl-SI" sz="2400" dirty="0" err="1"/>
              <a:t>repozitoriji</a:t>
            </a:r>
            <a:r>
              <a:rPr lang="sl-SI" sz="2400" dirty="0"/>
              <a:t> (npr. certificirani po </a:t>
            </a:r>
            <a:r>
              <a:rPr lang="sl-SI" sz="2400" dirty="0" err="1"/>
              <a:t>CoreTrustSeal</a:t>
            </a:r>
            <a:r>
              <a:rPr lang="sl-SI" sz="2400" dirty="0"/>
              <a:t>, po DIN 31644 - Zaupanja vredni digitalni arhivi, po ISO 16363 - Zaupanja vredni digitalni arhivi),</a:t>
            </a:r>
            <a:endParaRPr lang="sl-SI" sz="2400" dirty="0">
              <a:ea typeface="Calibri"/>
              <a:cs typeface="Calibri"/>
            </a:endParaRPr>
          </a:p>
          <a:p>
            <a:pPr marL="342900" indent="-342900">
              <a:buFont typeface="Arial" panose="020B0604020202020204" pitchFamily="34" charset="0"/>
              <a:buChar char="•"/>
            </a:pPr>
            <a:r>
              <a:rPr lang="sl-SI" sz="2400" dirty="0"/>
              <a:t>področni </a:t>
            </a:r>
            <a:r>
              <a:rPr lang="sl-SI" sz="2400" dirty="0" err="1"/>
              <a:t>repozitoriji</a:t>
            </a:r>
            <a:r>
              <a:rPr lang="sl-SI" sz="2400" dirty="0"/>
              <a:t>, ki so priznani in se uporabljajo na določenem znanstvenem področju,</a:t>
            </a:r>
            <a:endParaRPr lang="sl-SI" sz="2400" dirty="0">
              <a:ea typeface="Calibri"/>
              <a:cs typeface="Calibri"/>
            </a:endParaRPr>
          </a:p>
          <a:p>
            <a:pPr marL="342900" indent="-342900">
              <a:buFont typeface="Arial" panose="020B0604020202020204" pitchFamily="34" charset="0"/>
              <a:buChar char="•"/>
            </a:pPr>
            <a:r>
              <a:rPr lang="sl-SI" sz="2400" dirty="0"/>
              <a:t>splošni in institucionalni </a:t>
            </a:r>
            <a:r>
              <a:rPr lang="sl-SI" sz="2400" dirty="0" err="1"/>
              <a:t>repozitoriji</a:t>
            </a:r>
            <a:r>
              <a:rPr lang="sl-SI" sz="2400" dirty="0"/>
              <a:t>, ki imajo značilnosti zaupanja vrednih </a:t>
            </a:r>
            <a:r>
              <a:rPr lang="sl-SI" sz="2400" dirty="0" err="1"/>
              <a:t>repozitorijev</a:t>
            </a:r>
            <a:r>
              <a:rPr lang="sl-SI" sz="2400" dirty="0"/>
              <a:t>.</a:t>
            </a:r>
            <a:endParaRPr lang="sl-SI" sz="2400" dirty="0">
              <a:ea typeface="Calibri"/>
              <a:cs typeface="Calibri"/>
            </a:endParaRPr>
          </a:p>
          <a:p>
            <a:endParaRPr lang="sl-SI" sz="600"/>
          </a:p>
          <a:p>
            <a:r>
              <a:rPr lang="sl-SI" sz="2400" dirty="0"/>
              <a:t>Imenik zaupanja vrednih podatkovnih </a:t>
            </a:r>
            <a:r>
              <a:rPr lang="sl-SI" sz="2400" dirty="0" err="1"/>
              <a:t>repozitorijev</a:t>
            </a:r>
            <a:r>
              <a:rPr lang="sl-SI" sz="2400" dirty="0"/>
              <a:t>: </a:t>
            </a:r>
            <a:r>
              <a:rPr lang="sl-SI" sz="2400" dirty="0">
                <a:hlinkClick r:id="rId2"/>
              </a:rPr>
              <a:t>https://www.re3data.org/</a:t>
            </a:r>
            <a:r>
              <a:rPr lang="sl-SI" sz="2400" dirty="0"/>
              <a:t>   </a:t>
            </a:r>
            <a:endParaRPr lang="sl-SI" sz="2400" dirty="0">
              <a:ea typeface="Calibri"/>
              <a:cs typeface="Calibri"/>
            </a:endParaRPr>
          </a:p>
          <a:p>
            <a:endParaRPr lang="sl-SI" sz="2400"/>
          </a:p>
        </p:txBody>
      </p:sp>
      <p:sp>
        <p:nvSpPr>
          <p:cNvPr id="7" name="PoljeZBesedilom 6">
            <a:extLst>
              <a:ext uri="{FF2B5EF4-FFF2-40B4-BE49-F238E27FC236}">
                <a16:creationId xmlns:a16="http://schemas.microsoft.com/office/drawing/2014/main" id="{5A11D012-1A34-4D13-B827-034FF68AA923}"/>
              </a:ext>
            </a:extLst>
          </p:cNvPr>
          <p:cNvSpPr txBox="1"/>
          <p:nvPr/>
        </p:nvSpPr>
        <p:spPr>
          <a:xfrm>
            <a:off x="424138" y="5115114"/>
            <a:ext cx="11343723" cy="1477328"/>
          </a:xfrm>
          <a:prstGeom prst="rect">
            <a:avLst/>
          </a:prstGeom>
          <a:solidFill>
            <a:schemeClr val="accent1">
              <a:lumMod val="20000"/>
              <a:lumOff val="80000"/>
            </a:schemeClr>
          </a:solidFill>
          <a:ln>
            <a:solidFill>
              <a:schemeClr val="tx1"/>
            </a:solidFill>
          </a:ln>
        </p:spPr>
        <p:txBody>
          <a:bodyPr wrap="square" rtlCol="0">
            <a:spAutoFit/>
          </a:bodyPr>
          <a:lstStyle/>
          <a:p>
            <a:r>
              <a:rPr lang="sl-SI"/>
              <a:t>Zaupanja vredni repozitoriji imajo določene funkcionalnosti, ki praviloma izpolnjujejo načela FAIR in druge tehnične in organizacijske zahteve za hrambo in uporabo podatkov. Primer smernic za podatkovne repozitorije na </a:t>
            </a:r>
            <a:r>
              <a:rPr lang="sl-SI">
                <a:hlinkClick r:id="rId3"/>
              </a:rPr>
              <a:t>https://guidelines.openaire.eu/en/latest/data/index.html</a:t>
            </a:r>
            <a:r>
              <a:rPr lang="sl-SI"/>
              <a:t>.  </a:t>
            </a:r>
          </a:p>
          <a:p>
            <a:r>
              <a:rPr lang="sl-SI"/>
              <a:t>Če posamezen program tako zahteva, mora biti repozitorij usklajen z zahtevami in standardi EOSC-a (European Open Science Cloud). Več na </a:t>
            </a:r>
            <a:r>
              <a:rPr lang="sl-SI">
                <a:hlinkClick r:id="rId4"/>
              </a:rPr>
              <a:t>https://eosc-portal.eu/about-eosc-portal</a:t>
            </a:r>
            <a:r>
              <a:rPr lang="sl-SI"/>
              <a:t>.  </a:t>
            </a:r>
          </a:p>
        </p:txBody>
      </p:sp>
    </p:spTree>
    <p:extLst>
      <p:ext uri="{BB962C8B-B14F-4D97-AF65-F5344CB8AC3E}">
        <p14:creationId xmlns:p14="http://schemas.microsoft.com/office/powerpoint/2010/main" val="3627624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58A16AC-2C54-4381-8796-BB6F4BEAE0F3}"/>
              </a:ext>
            </a:extLst>
          </p:cNvPr>
          <p:cNvSpPr>
            <a:spLocks noGrp="1"/>
          </p:cNvSpPr>
          <p:nvPr>
            <p:ph type="title"/>
          </p:nvPr>
        </p:nvSpPr>
        <p:spPr/>
        <p:txBody>
          <a:bodyPr/>
          <a:lstStyle/>
          <a:p>
            <a:r>
              <a:rPr lang="sl-SI"/>
              <a:t>Proste licence</a:t>
            </a:r>
          </a:p>
        </p:txBody>
      </p:sp>
      <p:sp>
        <p:nvSpPr>
          <p:cNvPr id="3" name="Pravokotnik 2">
            <a:extLst>
              <a:ext uri="{FF2B5EF4-FFF2-40B4-BE49-F238E27FC236}">
                <a16:creationId xmlns:a16="http://schemas.microsoft.com/office/drawing/2014/main" id="{119EDC12-2CC2-427A-91C1-61D900196709}"/>
              </a:ext>
            </a:extLst>
          </p:cNvPr>
          <p:cNvSpPr/>
          <p:nvPr/>
        </p:nvSpPr>
        <p:spPr>
          <a:xfrm>
            <a:off x="838200" y="1357895"/>
            <a:ext cx="10515599" cy="5078313"/>
          </a:xfrm>
          <a:prstGeom prst="rect">
            <a:avLst/>
          </a:prstGeom>
        </p:spPr>
        <p:txBody>
          <a:bodyPr wrap="square" lIns="91440" tIns="45720" rIns="91440" bIns="45720" anchor="t">
            <a:spAutoFit/>
          </a:bodyPr>
          <a:lstStyle/>
          <a:p>
            <a:r>
              <a:rPr lang="sl-SI" sz="2400"/>
              <a:t>Pri deljenju rezultatov raziskav po načelih FAIR je nujno potrebno, da objavam, podatkom, metapodatkom in drugim rezultatom raziskav dodelimo ustrezno licenco, ki omogoča ponovno uporabo. </a:t>
            </a:r>
          </a:p>
          <a:p>
            <a:endParaRPr lang="sl-SI" sz="2400"/>
          </a:p>
          <a:p>
            <a:r>
              <a:rPr lang="sl-SI" sz="2400"/>
              <a:t>Creative Commons (slovensko Ustvarjalna gmajna) je ameriška neprofitna organizacija, ki razvija sistem brezplačnih, standardiziranih avtorskopravnih licenc, s katerimi avtorji podelijo javnosti pravico do deljenja in uporabe njihovega ustvarjalnega dela pod pogoji, ki jih postavijo sami, v znanosti pa se uporabljajo za licenciranje znanstvenih objav, raziskovalnih podatkov in metapodatkov. </a:t>
            </a:r>
          </a:p>
          <a:p>
            <a:endParaRPr lang="sl-SI" sz="2400"/>
          </a:p>
          <a:p>
            <a:r>
              <a:rPr lang="sl-SI" sz="2400"/>
              <a:t>Pri uporabi </a:t>
            </a:r>
            <a:r>
              <a:rPr lang="pl-PL" sz="2400"/>
              <a:t>odprtih licenc za programsko kodo uporabimo eno izmed licenc, ki jih priznava  Open Source Initiative (</a:t>
            </a:r>
            <a:r>
              <a:rPr lang="pl-PL" sz="2400">
                <a:hlinkClick r:id="rId2"/>
              </a:rPr>
              <a:t>https://opensource.org/licenses-old/category/</a:t>
            </a:r>
            <a:r>
              <a:rPr lang="pl-PL" sz="2400"/>
              <a:t>) </a:t>
            </a:r>
            <a:endParaRPr lang="sl-SI" sz="2400"/>
          </a:p>
          <a:p>
            <a:endParaRPr lang="sl-SI"/>
          </a:p>
          <a:p>
            <a:endParaRPr lang="sl-SI"/>
          </a:p>
        </p:txBody>
      </p:sp>
    </p:spTree>
    <p:extLst>
      <p:ext uri="{BB962C8B-B14F-4D97-AF65-F5344CB8AC3E}">
        <p14:creationId xmlns:p14="http://schemas.microsoft.com/office/powerpoint/2010/main" val="900675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3822D5B-10B2-444B-98A5-49ABD3201328}"/>
              </a:ext>
            </a:extLst>
          </p:cNvPr>
          <p:cNvSpPr>
            <a:spLocks noGrp="1"/>
          </p:cNvSpPr>
          <p:nvPr>
            <p:ph type="title"/>
          </p:nvPr>
        </p:nvSpPr>
        <p:spPr>
          <a:xfrm>
            <a:off x="838200" y="86345"/>
            <a:ext cx="10515600" cy="1325563"/>
          </a:xfrm>
        </p:spPr>
        <p:txBody>
          <a:bodyPr/>
          <a:lstStyle/>
          <a:p>
            <a:r>
              <a:rPr lang="sl-SI"/>
              <a:t>Licence Creative Commons</a:t>
            </a:r>
          </a:p>
        </p:txBody>
      </p:sp>
      <p:sp>
        <p:nvSpPr>
          <p:cNvPr id="3" name="Pravokotnik 2">
            <a:extLst>
              <a:ext uri="{FF2B5EF4-FFF2-40B4-BE49-F238E27FC236}">
                <a16:creationId xmlns:a16="http://schemas.microsoft.com/office/drawing/2014/main" id="{55A567E6-A1E7-43C6-96AD-138E61DACD9A}"/>
              </a:ext>
            </a:extLst>
          </p:cNvPr>
          <p:cNvSpPr/>
          <p:nvPr/>
        </p:nvSpPr>
        <p:spPr>
          <a:xfrm>
            <a:off x="473177" y="1287244"/>
            <a:ext cx="11502513" cy="5570756"/>
          </a:xfrm>
          <a:prstGeom prst="rect">
            <a:avLst/>
          </a:prstGeom>
        </p:spPr>
        <p:txBody>
          <a:bodyPr wrap="square" lIns="91440" tIns="45720" rIns="91440" bIns="45720" anchor="t">
            <a:spAutoFit/>
          </a:bodyPr>
          <a:lstStyle/>
          <a:p>
            <a:pPr fontAlgn="base"/>
            <a:r>
              <a:rPr lang="sl-SI" sz="1600" b="1">
                <a:solidFill>
                  <a:schemeClr val="tx1">
                    <a:lumMod val="75000"/>
                    <a:lumOff val="25000"/>
                  </a:schemeClr>
                </a:solidFill>
                <a:latin typeface="Raleway"/>
              </a:rPr>
              <a:t>1. CC0: </a:t>
            </a:r>
            <a:r>
              <a:rPr lang="sl-SI" sz="1600" b="1" i="1">
                <a:solidFill>
                  <a:schemeClr val="tx1">
                    <a:lumMod val="75000"/>
                    <a:lumOff val="25000"/>
                  </a:schemeClr>
                </a:solidFill>
                <a:latin typeface="Raleway"/>
              </a:rPr>
              <a:t>“No </a:t>
            </a:r>
            <a:r>
              <a:rPr lang="sl-SI" sz="1600" b="1" i="1" err="1">
                <a:solidFill>
                  <a:schemeClr val="tx1">
                    <a:lumMod val="75000"/>
                    <a:lumOff val="25000"/>
                  </a:schemeClr>
                </a:solidFill>
                <a:latin typeface="Raleway"/>
              </a:rPr>
              <a:t>Rights</a:t>
            </a:r>
            <a:r>
              <a:rPr lang="sl-SI" sz="1600" b="1" i="1">
                <a:solidFill>
                  <a:schemeClr val="tx1">
                    <a:lumMod val="75000"/>
                    <a:lumOff val="25000"/>
                  </a:schemeClr>
                </a:solidFill>
                <a:latin typeface="Raleway"/>
              </a:rPr>
              <a:t> </a:t>
            </a:r>
            <a:r>
              <a:rPr lang="sl-SI" sz="1600" b="1" i="1" err="1">
                <a:solidFill>
                  <a:schemeClr val="tx1">
                    <a:lumMod val="75000"/>
                    <a:lumOff val="25000"/>
                  </a:schemeClr>
                </a:solidFill>
                <a:latin typeface="Raleway"/>
              </a:rPr>
              <a:t>Reserved</a:t>
            </a:r>
            <a:r>
              <a:rPr lang="sl-SI" sz="1600" b="1" i="1">
                <a:solidFill>
                  <a:schemeClr val="tx1">
                    <a:lumMod val="75000"/>
                    <a:lumOff val="25000"/>
                  </a:schemeClr>
                </a:solidFill>
                <a:latin typeface="Raleway"/>
              </a:rPr>
              <a:t>”</a:t>
            </a:r>
            <a:r>
              <a:rPr lang="sl-SI" sz="1600" b="1">
                <a:solidFill>
                  <a:schemeClr val="tx1">
                    <a:lumMod val="75000"/>
                    <a:lumOff val="25000"/>
                  </a:schemeClr>
                </a:solidFill>
                <a:latin typeface="Raleway"/>
              </a:rPr>
              <a:t> – “Brez pridržanih pravic”</a:t>
            </a:r>
            <a:endParaRPr lang="sl-SI" sz="1600">
              <a:solidFill>
                <a:schemeClr val="tx1">
                  <a:lumMod val="75000"/>
                  <a:lumOff val="25000"/>
                </a:schemeClr>
              </a:solidFill>
              <a:latin typeface="Raleway"/>
            </a:endParaRPr>
          </a:p>
          <a:p>
            <a:pPr fontAlgn="base"/>
            <a:r>
              <a:rPr lang="sl-SI" sz="1200">
                <a:solidFill>
                  <a:schemeClr val="tx1">
                    <a:lumMod val="75000"/>
                    <a:lumOff val="25000"/>
                  </a:schemeClr>
                </a:solidFill>
                <a:latin typeface="Raleway"/>
              </a:rPr>
              <a:t>S to licenco se avtorji odpovejo vsem pravicam ter jih popolnoma prepustijo javni domeni, tako da lahko jih lahko drugi uporabljajo, izboljšujejo in spreminjajo brez omejitev avtorskega prava ali pravil podatkovnih baz. </a:t>
            </a:r>
          </a:p>
          <a:p>
            <a:pPr fontAlgn="base"/>
            <a:endParaRPr lang="sl-SI" sz="1200" b="1">
              <a:solidFill>
                <a:schemeClr val="tx1">
                  <a:lumMod val="75000"/>
                  <a:lumOff val="25000"/>
                </a:schemeClr>
              </a:solidFill>
              <a:latin typeface="Raleway"/>
            </a:endParaRPr>
          </a:p>
          <a:p>
            <a:pPr fontAlgn="base"/>
            <a:r>
              <a:rPr lang="sl-SI" sz="1600" b="1">
                <a:solidFill>
                  <a:schemeClr val="tx1">
                    <a:lumMod val="75000"/>
                    <a:lumOff val="25000"/>
                  </a:schemeClr>
                </a:solidFill>
                <a:latin typeface="Raleway"/>
              </a:rPr>
              <a:t>2. CC BY: </a:t>
            </a:r>
            <a:r>
              <a:rPr lang="sl-SI" sz="1600" b="1" i="1" err="1">
                <a:solidFill>
                  <a:schemeClr val="tx1">
                    <a:lumMod val="75000"/>
                    <a:lumOff val="25000"/>
                  </a:schemeClr>
                </a:solidFill>
                <a:latin typeface="Raleway"/>
              </a:rPr>
              <a:t>Attribution</a:t>
            </a:r>
            <a:r>
              <a:rPr lang="sl-SI" sz="1600" b="1">
                <a:solidFill>
                  <a:schemeClr val="tx1">
                    <a:lumMod val="75000"/>
                    <a:lumOff val="25000"/>
                  </a:schemeClr>
                </a:solidFill>
                <a:latin typeface="Raleway"/>
              </a:rPr>
              <a:t> – Priznanje avtorstva</a:t>
            </a:r>
            <a:endParaRPr lang="sl-SI" sz="1600">
              <a:solidFill>
                <a:schemeClr val="tx1">
                  <a:lumMod val="75000"/>
                  <a:lumOff val="25000"/>
                </a:schemeClr>
              </a:solidFill>
              <a:latin typeface="Raleway"/>
            </a:endParaRPr>
          </a:p>
          <a:p>
            <a:pPr fontAlgn="base"/>
            <a:r>
              <a:rPr lang="sl-SI" sz="1200">
                <a:solidFill>
                  <a:schemeClr val="tx1">
                    <a:lumMod val="75000"/>
                    <a:lumOff val="25000"/>
                  </a:schemeClr>
                </a:solidFill>
                <a:latin typeface="Raleway"/>
              </a:rPr>
              <a:t>Vse ostale licence </a:t>
            </a:r>
            <a:r>
              <a:rPr lang="sl-SI" sz="1200" err="1">
                <a:solidFill>
                  <a:schemeClr val="tx1">
                    <a:lumMod val="75000"/>
                    <a:lumOff val="25000"/>
                  </a:schemeClr>
                </a:solidFill>
                <a:latin typeface="Raleway"/>
              </a:rPr>
              <a:t>Creative</a:t>
            </a:r>
            <a:r>
              <a:rPr lang="sl-SI" sz="1200">
                <a:solidFill>
                  <a:schemeClr val="tx1">
                    <a:lumMod val="75000"/>
                    <a:lumOff val="25000"/>
                  </a:schemeClr>
                </a:solidFill>
                <a:latin typeface="Raleway"/>
              </a:rPr>
              <a:t> </a:t>
            </a:r>
            <a:r>
              <a:rPr lang="sl-SI" sz="1200" err="1">
                <a:solidFill>
                  <a:schemeClr val="tx1">
                    <a:lumMod val="75000"/>
                    <a:lumOff val="25000"/>
                  </a:schemeClr>
                </a:solidFill>
                <a:latin typeface="Raleway"/>
              </a:rPr>
              <a:t>Commons</a:t>
            </a:r>
            <a:r>
              <a:rPr lang="sl-SI" sz="1200">
                <a:solidFill>
                  <a:schemeClr val="tx1">
                    <a:lumMod val="75000"/>
                    <a:lumOff val="25000"/>
                  </a:schemeClr>
                </a:solidFill>
                <a:latin typeface="Raleway"/>
              </a:rPr>
              <a:t> zahtevajo, da uporabniki licenciranih del navedejo njihove avtorje pod pogoji, ki jih ti zahtevajo, a ne na način, iz katerega bi bilo mogoče sklepati, da avtorji promovirajo uporabnike ali njihovo delo. </a:t>
            </a:r>
          </a:p>
          <a:p>
            <a:pPr fontAlgn="base"/>
            <a:endParaRPr lang="sl-SI" sz="1200" b="1">
              <a:solidFill>
                <a:schemeClr val="tx1">
                  <a:lumMod val="75000"/>
                  <a:lumOff val="25000"/>
                </a:schemeClr>
              </a:solidFill>
              <a:latin typeface="Raleway"/>
            </a:endParaRPr>
          </a:p>
          <a:p>
            <a:pPr fontAlgn="base"/>
            <a:r>
              <a:rPr lang="sl-SI" sz="1600" b="1">
                <a:solidFill>
                  <a:schemeClr val="tx1">
                    <a:lumMod val="75000"/>
                    <a:lumOff val="25000"/>
                  </a:schemeClr>
                </a:solidFill>
                <a:latin typeface="Raleway"/>
              </a:rPr>
              <a:t>3. CC BY-SA: </a:t>
            </a:r>
            <a:r>
              <a:rPr lang="sl-SI" sz="1600" b="1" i="1" err="1">
                <a:solidFill>
                  <a:schemeClr val="tx1">
                    <a:lumMod val="75000"/>
                    <a:lumOff val="25000"/>
                  </a:schemeClr>
                </a:solidFill>
                <a:latin typeface="Raleway"/>
              </a:rPr>
              <a:t>Attribution-ShareAlike</a:t>
            </a:r>
            <a:r>
              <a:rPr lang="sl-SI" sz="1600" b="1">
                <a:solidFill>
                  <a:schemeClr val="tx1">
                    <a:lumMod val="75000"/>
                    <a:lumOff val="25000"/>
                  </a:schemeClr>
                </a:solidFill>
                <a:latin typeface="Raleway"/>
              </a:rPr>
              <a:t> – Priznanje avtorstva – Deljenje pod enakimi pogoji</a:t>
            </a:r>
            <a:endParaRPr lang="sl-SI" sz="1600">
              <a:solidFill>
                <a:schemeClr val="tx1">
                  <a:lumMod val="75000"/>
                  <a:lumOff val="25000"/>
                </a:schemeClr>
              </a:solidFill>
              <a:latin typeface="Raleway"/>
            </a:endParaRPr>
          </a:p>
          <a:p>
            <a:pPr fontAlgn="base"/>
            <a:r>
              <a:rPr lang="sl-SI" sz="1200">
                <a:solidFill>
                  <a:schemeClr val="tx1">
                    <a:lumMod val="75000"/>
                    <a:lumOff val="25000"/>
                  </a:schemeClr>
                </a:solidFill>
                <a:latin typeface="Raleway"/>
              </a:rPr>
              <a:t>Avtorji dovoljujejo, da uporabniki kopirajo, </a:t>
            </a:r>
            <a:r>
              <a:rPr lang="sl-SI" sz="1200" err="1">
                <a:solidFill>
                  <a:schemeClr val="tx1">
                    <a:lumMod val="75000"/>
                    <a:lumOff val="25000"/>
                  </a:schemeClr>
                </a:solidFill>
                <a:latin typeface="Raleway"/>
              </a:rPr>
              <a:t>distibuirajo</a:t>
            </a:r>
            <a:r>
              <a:rPr lang="sl-SI" sz="1200">
                <a:solidFill>
                  <a:schemeClr val="tx1">
                    <a:lumMod val="75000"/>
                    <a:lumOff val="25000"/>
                  </a:schemeClr>
                </a:solidFill>
                <a:latin typeface="Raleway"/>
              </a:rPr>
              <a:t>, prikazujejo in spreminjajo njihovo delo, vse dokler </a:t>
            </a:r>
            <a:r>
              <a:rPr lang="sl-SI" sz="1200" err="1">
                <a:solidFill>
                  <a:schemeClr val="tx1">
                    <a:lumMod val="75000"/>
                    <a:lumOff val="25000"/>
                  </a:schemeClr>
                </a:solidFill>
                <a:latin typeface="Raleway"/>
              </a:rPr>
              <a:t>distibucija</a:t>
            </a:r>
            <a:r>
              <a:rPr lang="sl-SI" sz="1200">
                <a:solidFill>
                  <a:schemeClr val="tx1">
                    <a:lumMod val="75000"/>
                    <a:lumOff val="25000"/>
                  </a:schemeClr>
                </a:solidFill>
                <a:latin typeface="Raleway"/>
              </a:rPr>
              <a:t> in spreminjanje potekata pod enakimi pogoji ter ob omembi izvornega avtorstva</a:t>
            </a:r>
          </a:p>
          <a:p>
            <a:pPr fontAlgn="base"/>
            <a:endParaRPr lang="sl-SI" sz="1200" b="1">
              <a:solidFill>
                <a:schemeClr val="tx1">
                  <a:lumMod val="75000"/>
                  <a:lumOff val="25000"/>
                </a:schemeClr>
              </a:solidFill>
              <a:latin typeface="Raleway"/>
            </a:endParaRPr>
          </a:p>
          <a:p>
            <a:pPr fontAlgn="base"/>
            <a:r>
              <a:rPr lang="sl-SI" sz="1600" b="1">
                <a:solidFill>
                  <a:schemeClr val="tx1">
                    <a:lumMod val="75000"/>
                    <a:lumOff val="25000"/>
                  </a:schemeClr>
                </a:solidFill>
                <a:latin typeface="Raleway"/>
              </a:rPr>
              <a:t>4. CC BY-NC: </a:t>
            </a:r>
            <a:r>
              <a:rPr lang="sl-SI" sz="1600" b="1" i="1" err="1">
                <a:solidFill>
                  <a:schemeClr val="tx1">
                    <a:lumMod val="75000"/>
                    <a:lumOff val="25000"/>
                  </a:schemeClr>
                </a:solidFill>
                <a:latin typeface="Raleway"/>
              </a:rPr>
              <a:t>Attribution-NonCommercial</a:t>
            </a:r>
            <a:r>
              <a:rPr lang="sl-SI" sz="1600" b="1">
                <a:solidFill>
                  <a:schemeClr val="tx1">
                    <a:lumMod val="75000"/>
                    <a:lumOff val="25000"/>
                  </a:schemeClr>
                </a:solidFill>
                <a:latin typeface="Raleway"/>
              </a:rPr>
              <a:t> – Priznanje avtorstva – Nekomercialno</a:t>
            </a:r>
            <a:endParaRPr lang="sl-SI" sz="1600">
              <a:solidFill>
                <a:schemeClr val="tx1">
                  <a:lumMod val="75000"/>
                  <a:lumOff val="25000"/>
                </a:schemeClr>
              </a:solidFill>
              <a:latin typeface="Raleway"/>
            </a:endParaRPr>
          </a:p>
          <a:p>
            <a:pPr fontAlgn="base"/>
            <a:r>
              <a:rPr lang="sl-SI" sz="1200">
                <a:solidFill>
                  <a:schemeClr val="tx1">
                    <a:lumMod val="75000"/>
                    <a:lumOff val="25000"/>
                  </a:schemeClr>
                </a:solidFill>
                <a:latin typeface="Raleway"/>
              </a:rPr>
              <a:t>Avtorji dovoljujejo, da uporabniki kopirajo, distribuirajo, prikazujejo in spreminjajo njihovo delo v kakršnekoli namene razen komercialnih, uporabniki pa morajo navesti avtorje. </a:t>
            </a:r>
          </a:p>
          <a:p>
            <a:pPr fontAlgn="base"/>
            <a:endParaRPr lang="sl-SI" sz="1200" b="1">
              <a:solidFill>
                <a:schemeClr val="tx1">
                  <a:lumMod val="75000"/>
                  <a:lumOff val="25000"/>
                </a:schemeClr>
              </a:solidFill>
              <a:latin typeface="Raleway"/>
            </a:endParaRPr>
          </a:p>
          <a:p>
            <a:pPr fontAlgn="base"/>
            <a:r>
              <a:rPr lang="sl-SI" sz="1600" b="1">
                <a:solidFill>
                  <a:schemeClr val="tx1">
                    <a:lumMod val="75000"/>
                    <a:lumOff val="25000"/>
                  </a:schemeClr>
                </a:solidFill>
                <a:latin typeface="Raleway"/>
              </a:rPr>
              <a:t>5. CC BY-ND: </a:t>
            </a:r>
            <a:r>
              <a:rPr lang="sl-SI" sz="1600" b="1" i="1" err="1">
                <a:solidFill>
                  <a:schemeClr val="tx1">
                    <a:lumMod val="75000"/>
                    <a:lumOff val="25000"/>
                  </a:schemeClr>
                </a:solidFill>
                <a:latin typeface="Raleway"/>
              </a:rPr>
              <a:t>Attribution-NoDerivatives</a:t>
            </a:r>
            <a:r>
              <a:rPr lang="sl-SI" sz="1600" b="1">
                <a:solidFill>
                  <a:schemeClr val="tx1">
                    <a:lumMod val="75000"/>
                    <a:lumOff val="25000"/>
                  </a:schemeClr>
                </a:solidFill>
                <a:latin typeface="Raleway"/>
              </a:rPr>
              <a:t> – Priznanje avtorstva – Brez predelav</a:t>
            </a:r>
            <a:endParaRPr lang="sl-SI" sz="1600">
              <a:solidFill>
                <a:schemeClr val="tx1">
                  <a:lumMod val="75000"/>
                  <a:lumOff val="25000"/>
                </a:schemeClr>
              </a:solidFill>
              <a:latin typeface="Raleway"/>
            </a:endParaRPr>
          </a:p>
          <a:p>
            <a:pPr fontAlgn="base"/>
            <a:r>
              <a:rPr lang="sl-SI" sz="1200">
                <a:solidFill>
                  <a:schemeClr val="tx1">
                    <a:lumMod val="75000"/>
                    <a:lumOff val="25000"/>
                  </a:schemeClr>
                </a:solidFill>
                <a:latin typeface="Raleway"/>
              </a:rPr>
              <a:t>Avtorji dovoljujejo, da uporabniki kopirajo, distribuirajo in prikazujejo samo izvorne kopije njihovega dela ob omembi izvornega avtorstva. </a:t>
            </a:r>
          </a:p>
          <a:p>
            <a:pPr fontAlgn="base"/>
            <a:endParaRPr lang="sl-SI" sz="1200" b="1">
              <a:solidFill>
                <a:schemeClr val="tx1">
                  <a:lumMod val="75000"/>
                  <a:lumOff val="25000"/>
                </a:schemeClr>
              </a:solidFill>
              <a:latin typeface="Raleway"/>
            </a:endParaRPr>
          </a:p>
          <a:p>
            <a:pPr fontAlgn="base"/>
            <a:r>
              <a:rPr lang="sl-SI" sz="1600" b="1">
                <a:solidFill>
                  <a:schemeClr val="tx1">
                    <a:lumMod val="75000"/>
                    <a:lumOff val="25000"/>
                  </a:schemeClr>
                </a:solidFill>
                <a:latin typeface="Raleway"/>
              </a:rPr>
              <a:t>6. CC BY-NC-SA: </a:t>
            </a:r>
            <a:r>
              <a:rPr lang="sl-SI" sz="1600" b="1" i="1" err="1">
                <a:solidFill>
                  <a:schemeClr val="tx1">
                    <a:lumMod val="75000"/>
                    <a:lumOff val="25000"/>
                  </a:schemeClr>
                </a:solidFill>
                <a:latin typeface="Raleway"/>
              </a:rPr>
              <a:t>Attribution-NonCommercial-ShareAlike</a:t>
            </a:r>
            <a:r>
              <a:rPr lang="sl-SI" sz="1600" b="1">
                <a:solidFill>
                  <a:schemeClr val="tx1">
                    <a:lumMod val="75000"/>
                    <a:lumOff val="25000"/>
                  </a:schemeClr>
                </a:solidFill>
                <a:latin typeface="Raleway"/>
              </a:rPr>
              <a:t> – Priznanje avtorstva – Nekomercialno – Deljenje pod enakimi pogoji</a:t>
            </a:r>
            <a:endParaRPr lang="sl-SI" sz="1600">
              <a:solidFill>
                <a:schemeClr val="tx1">
                  <a:lumMod val="75000"/>
                  <a:lumOff val="25000"/>
                </a:schemeClr>
              </a:solidFill>
              <a:latin typeface="Raleway"/>
            </a:endParaRPr>
          </a:p>
          <a:p>
            <a:pPr fontAlgn="base"/>
            <a:r>
              <a:rPr lang="sl-SI" sz="1200">
                <a:solidFill>
                  <a:schemeClr val="tx1">
                    <a:lumMod val="75000"/>
                    <a:lumOff val="25000"/>
                  </a:schemeClr>
                </a:solidFill>
                <a:latin typeface="Raleway"/>
              </a:rPr>
              <a:t>Avtorji dovoljujejo, da uporabniki kopirajo, </a:t>
            </a:r>
            <a:r>
              <a:rPr lang="sl-SI" sz="1200" err="1">
                <a:solidFill>
                  <a:schemeClr val="tx1">
                    <a:lumMod val="75000"/>
                    <a:lumOff val="25000"/>
                  </a:schemeClr>
                </a:solidFill>
                <a:latin typeface="Raleway"/>
              </a:rPr>
              <a:t>distibuirajo</a:t>
            </a:r>
            <a:r>
              <a:rPr lang="sl-SI" sz="1200">
                <a:solidFill>
                  <a:schemeClr val="tx1">
                    <a:lumMod val="75000"/>
                    <a:lumOff val="25000"/>
                  </a:schemeClr>
                </a:solidFill>
                <a:latin typeface="Raleway"/>
              </a:rPr>
              <a:t>, prikazujejo in spreminjajo njihovo delo v nekomercialne namene, vse dokler distribucija in spreminjanje potekata pod enakimi pogoji ter ob omembi izvornega avtorstva. </a:t>
            </a:r>
          </a:p>
          <a:p>
            <a:pPr fontAlgn="base"/>
            <a:endParaRPr lang="sl-SI" sz="1200" b="1">
              <a:solidFill>
                <a:schemeClr val="tx1">
                  <a:lumMod val="75000"/>
                  <a:lumOff val="25000"/>
                </a:schemeClr>
              </a:solidFill>
              <a:latin typeface="Raleway"/>
            </a:endParaRPr>
          </a:p>
          <a:p>
            <a:pPr fontAlgn="base"/>
            <a:r>
              <a:rPr lang="sl-SI" sz="1600" b="1">
                <a:solidFill>
                  <a:schemeClr val="tx1">
                    <a:lumMod val="75000"/>
                    <a:lumOff val="25000"/>
                  </a:schemeClr>
                </a:solidFill>
                <a:latin typeface="Raleway"/>
              </a:rPr>
              <a:t>7. CC BY-NC-ND: </a:t>
            </a:r>
            <a:r>
              <a:rPr lang="sl-SI" sz="1600" b="1" i="1" err="1">
                <a:solidFill>
                  <a:schemeClr val="tx1">
                    <a:lumMod val="75000"/>
                    <a:lumOff val="25000"/>
                  </a:schemeClr>
                </a:solidFill>
                <a:latin typeface="Raleway"/>
              </a:rPr>
              <a:t>Attribution-NonCommercial-NoDerivatives</a:t>
            </a:r>
            <a:r>
              <a:rPr lang="sl-SI" sz="1600" b="1">
                <a:solidFill>
                  <a:schemeClr val="tx1">
                    <a:lumMod val="75000"/>
                    <a:lumOff val="25000"/>
                  </a:schemeClr>
                </a:solidFill>
                <a:latin typeface="Raleway"/>
              </a:rPr>
              <a:t> – Priznanje avtorstva – Nekomercialno – Brez predelav</a:t>
            </a:r>
            <a:endParaRPr lang="sl-SI" sz="1200">
              <a:solidFill>
                <a:schemeClr val="tx1">
                  <a:lumMod val="75000"/>
                  <a:lumOff val="25000"/>
                </a:schemeClr>
              </a:solidFill>
              <a:latin typeface="Raleway"/>
            </a:endParaRPr>
          </a:p>
          <a:p>
            <a:pPr fontAlgn="base"/>
            <a:r>
              <a:rPr lang="sl-SI" sz="1200">
                <a:solidFill>
                  <a:schemeClr val="tx1">
                    <a:lumMod val="75000"/>
                    <a:lumOff val="25000"/>
                  </a:schemeClr>
                </a:solidFill>
                <a:latin typeface="Raleway"/>
              </a:rPr>
              <a:t>Avtorji dovoljujejo, da uporabniki kopirajo, </a:t>
            </a:r>
            <a:r>
              <a:rPr lang="sl-SI" sz="1200" err="1">
                <a:solidFill>
                  <a:schemeClr val="tx1">
                    <a:lumMod val="75000"/>
                    <a:lumOff val="25000"/>
                  </a:schemeClr>
                </a:solidFill>
                <a:latin typeface="Raleway"/>
              </a:rPr>
              <a:t>distibuirajo</a:t>
            </a:r>
            <a:r>
              <a:rPr lang="sl-SI" sz="1200">
                <a:solidFill>
                  <a:schemeClr val="tx1">
                    <a:lumMod val="75000"/>
                    <a:lumOff val="25000"/>
                  </a:schemeClr>
                </a:solidFill>
                <a:latin typeface="Raleway"/>
              </a:rPr>
              <a:t> in prikazujejo samo izvorne kopije njihovega dela v nekomercialne namene in ob omembi izvornega avtorstva. </a:t>
            </a:r>
            <a:endParaRPr lang="sl-SI" sz="1200" b="0" i="0">
              <a:solidFill>
                <a:schemeClr val="tx1">
                  <a:lumMod val="75000"/>
                  <a:lumOff val="25000"/>
                </a:schemeClr>
              </a:solidFill>
              <a:effectLst/>
              <a:latin typeface="Raleway"/>
            </a:endParaRPr>
          </a:p>
        </p:txBody>
      </p:sp>
    </p:spTree>
    <p:extLst>
      <p:ext uri="{BB962C8B-B14F-4D97-AF65-F5344CB8AC3E}">
        <p14:creationId xmlns:p14="http://schemas.microsoft.com/office/powerpoint/2010/main" val="1355427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6642F38-AE25-41B5-95FF-3AA3267E8271}"/>
              </a:ext>
            </a:extLst>
          </p:cNvPr>
          <p:cNvSpPr>
            <a:spLocks noGrp="1"/>
          </p:cNvSpPr>
          <p:nvPr>
            <p:ph type="title"/>
          </p:nvPr>
        </p:nvSpPr>
        <p:spPr/>
        <p:txBody>
          <a:bodyPr/>
          <a:lstStyle/>
          <a:p>
            <a:r>
              <a:rPr lang="sl-SI"/>
              <a:t>Izjeme pri odprtem deljenju raziskav</a:t>
            </a:r>
          </a:p>
        </p:txBody>
      </p:sp>
      <p:sp>
        <p:nvSpPr>
          <p:cNvPr id="3" name="Pravokotnik 2">
            <a:extLst>
              <a:ext uri="{FF2B5EF4-FFF2-40B4-BE49-F238E27FC236}">
                <a16:creationId xmlns:a16="http://schemas.microsoft.com/office/drawing/2014/main" id="{0BBB17F7-E531-4CFE-BFA2-4F0A8BF8A35C}"/>
              </a:ext>
            </a:extLst>
          </p:cNvPr>
          <p:cNvSpPr/>
          <p:nvPr/>
        </p:nvSpPr>
        <p:spPr>
          <a:xfrm>
            <a:off x="838200" y="1594284"/>
            <a:ext cx="10515600" cy="3901068"/>
          </a:xfrm>
          <a:prstGeom prst="rect">
            <a:avLst/>
          </a:prstGeom>
        </p:spPr>
        <p:txBody>
          <a:bodyPr wrap="square" lIns="91440" tIns="45720" rIns="91440" bIns="45720" anchor="t">
            <a:spAutoFit/>
          </a:bodyPr>
          <a:lstStyle/>
          <a:p>
            <a:pPr fontAlgn="base"/>
            <a:r>
              <a:rPr lang="sl-SI" sz="2400"/>
              <a:t>Večinoma se nanašajo na deljenje raziskovalnih podatkov.</a:t>
            </a:r>
          </a:p>
          <a:p>
            <a:pPr fontAlgn="base"/>
            <a:endParaRPr lang="sl-SI" sz="1050"/>
          </a:p>
          <a:p>
            <a:pPr fontAlgn="base"/>
            <a:r>
              <a:rPr lang="sl-SI" sz="2400"/>
              <a:t>Upravičencem ni potrebno zagotoviti odprtega dostopa do podatkov v primerih, ko bi:</a:t>
            </a:r>
            <a:endParaRPr lang="sl-SI" sz="2400">
              <a:ea typeface="Calibri"/>
              <a:cs typeface="Calibri"/>
            </a:endParaRPr>
          </a:p>
          <a:p>
            <a:pPr fontAlgn="base"/>
            <a:endParaRPr lang="sl-SI" sz="1050"/>
          </a:p>
          <a:p>
            <a:pPr marL="342900" indent="-342900" fontAlgn="base">
              <a:buFont typeface="Arial" panose="020B0604020202020204" pitchFamily="34" charset="0"/>
              <a:buChar char="•"/>
            </a:pPr>
            <a:r>
              <a:rPr lang="sl-SI" sz="2400"/>
              <a:t>odprti dostop do podatkov ogrožal zakonite interese upravičenca, vključno s komercialnim izkoriščanjem, </a:t>
            </a:r>
            <a:endParaRPr lang="sl-SI" sz="2400">
              <a:ea typeface="Calibri"/>
              <a:cs typeface="Calibri"/>
            </a:endParaRPr>
          </a:p>
          <a:p>
            <a:pPr marL="342900" indent="-342900" fontAlgn="base">
              <a:buFont typeface="Arial" panose="020B0604020202020204" pitchFamily="34" charset="0"/>
              <a:buChar char="•"/>
            </a:pPr>
            <a:r>
              <a:rPr lang="sl-SI" sz="2400"/>
              <a:t>odprti dostop bil v nasprotju s kakršnimi koli drugimi omejitvami, zlasti s konkurenčnimi interesi EU ali obveznostmi upravičenca po pogodbi o financiranju.</a:t>
            </a:r>
            <a:endParaRPr lang="sl-SI" sz="2400">
              <a:ea typeface="Calibri"/>
              <a:cs typeface="Calibri"/>
            </a:endParaRPr>
          </a:p>
          <a:p>
            <a:pPr fontAlgn="base"/>
            <a:endParaRPr lang="sl-SI" sz="1050"/>
          </a:p>
          <a:p>
            <a:pPr fontAlgn="base"/>
            <a:r>
              <a:rPr lang="sl-SI" sz="2400"/>
              <a:t>Omejitve dostopa (za vse ali za del podatkov) morajo biti utemeljene v NRRP.</a:t>
            </a:r>
          </a:p>
        </p:txBody>
      </p:sp>
    </p:spTree>
    <p:extLst>
      <p:ext uri="{BB962C8B-B14F-4D97-AF65-F5344CB8AC3E}">
        <p14:creationId xmlns:p14="http://schemas.microsoft.com/office/powerpoint/2010/main" val="1318350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D14EC49-253C-4BB6-8A83-B152A457F3F3}"/>
              </a:ext>
            </a:extLst>
          </p:cNvPr>
          <p:cNvSpPr>
            <a:spLocks noGrp="1"/>
          </p:cNvSpPr>
          <p:nvPr>
            <p:ph type="title"/>
          </p:nvPr>
        </p:nvSpPr>
        <p:spPr/>
        <p:txBody>
          <a:bodyPr/>
          <a:lstStyle/>
          <a:p>
            <a:r>
              <a:rPr lang="sl-SI"/>
              <a:t>Deljenje raziskav po načelih FAIR (1)</a:t>
            </a:r>
          </a:p>
        </p:txBody>
      </p:sp>
      <p:sp>
        <p:nvSpPr>
          <p:cNvPr id="3" name="Pravokotnik 2">
            <a:extLst>
              <a:ext uri="{FF2B5EF4-FFF2-40B4-BE49-F238E27FC236}">
                <a16:creationId xmlns:a16="http://schemas.microsoft.com/office/drawing/2014/main" id="{4A9C5402-F66F-46AD-B4D4-51B3CDDB1B90}"/>
              </a:ext>
            </a:extLst>
          </p:cNvPr>
          <p:cNvSpPr/>
          <p:nvPr/>
        </p:nvSpPr>
        <p:spPr>
          <a:xfrm>
            <a:off x="838200" y="1674674"/>
            <a:ext cx="10515600" cy="4154984"/>
          </a:xfrm>
          <a:prstGeom prst="rect">
            <a:avLst/>
          </a:prstGeom>
        </p:spPr>
        <p:txBody>
          <a:bodyPr wrap="square">
            <a:spAutoFit/>
          </a:bodyPr>
          <a:lstStyle/>
          <a:p>
            <a:r>
              <a:rPr lang="sl-SI" sz="2400"/>
              <a:t>Načela FAIR se v OE praviloma uporabljajo za deljenje vseh raziskav, a so pri deljenju raziskovalnih podatkov še posebno pomembna.</a:t>
            </a:r>
          </a:p>
          <a:p>
            <a:endParaRPr lang="sl-SI" sz="2400"/>
          </a:p>
          <a:p>
            <a:r>
              <a:rPr lang="sl-SI" sz="2400" err="1"/>
              <a:t>FAIRfikacija</a:t>
            </a:r>
            <a:r>
              <a:rPr lang="sl-SI" sz="2400"/>
              <a:t>: proces pretvorbe podatkov v obliko, skladno z načeli FAIR (primer </a:t>
            </a:r>
            <a:r>
              <a:rPr lang="sl-SI" sz="2400">
                <a:hlinkClick r:id="rId2"/>
              </a:rPr>
              <a:t>https://www.go-fair.org/fair-principles/</a:t>
            </a:r>
            <a:r>
              <a:rPr lang="sl-SI" sz="2400"/>
              <a:t>). </a:t>
            </a:r>
          </a:p>
          <a:p>
            <a:endParaRPr lang="sl-SI" sz="2400"/>
          </a:p>
          <a:p>
            <a:r>
              <a:rPr lang="sl-SI" sz="2400"/>
              <a:t>Ključno za dosego ustreznega nivoja FAIR:</a:t>
            </a:r>
          </a:p>
          <a:p>
            <a:pPr marL="342900" indent="-342900">
              <a:buFont typeface="Arial" panose="020B0604020202020204" pitchFamily="34" charset="0"/>
              <a:buChar char="•"/>
            </a:pPr>
            <a:r>
              <a:rPr lang="sl-SI" sz="2400"/>
              <a:t>uporaba ustreznih metapodatkov</a:t>
            </a:r>
          </a:p>
          <a:p>
            <a:pPr marL="342900" indent="-342900">
              <a:buFont typeface="Arial" panose="020B0604020202020204" pitchFamily="34" charset="0"/>
              <a:buChar char="•"/>
            </a:pPr>
            <a:r>
              <a:rPr lang="sl-SI" sz="2400"/>
              <a:t>uporaba ustreznih, zaupanja vrednih repozitorijev</a:t>
            </a:r>
          </a:p>
          <a:p>
            <a:pPr marL="342900" indent="-342900">
              <a:buFont typeface="Arial" panose="020B0604020202020204" pitchFamily="34" charset="0"/>
              <a:buChar char="•"/>
            </a:pPr>
            <a:r>
              <a:rPr lang="sl-SI" sz="2400"/>
              <a:t>uporaba ustreznih geslovnikov in ontologij</a:t>
            </a:r>
          </a:p>
          <a:p>
            <a:pPr marL="342900" indent="-342900">
              <a:buFont typeface="Arial" panose="020B0604020202020204" pitchFamily="34" charset="0"/>
              <a:buChar char="•"/>
            </a:pPr>
            <a:r>
              <a:rPr lang="sl-SI" sz="2400"/>
              <a:t>uporaba ustreznih licenc    </a:t>
            </a:r>
          </a:p>
        </p:txBody>
      </p:sp>
    </p:spTree>
    <p:extLst>
      <p:ext uri="{BB962C8B-B14F-4D97-AF65-F5344CB8AC3E}">
        <p14:creationId xmlns:p14="http://schemas.microsoft.com/office/powerpoint/2010/main" val="996686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1ED3641-EFE7-46F8-909F-7D89C301486A}"/>
              </a:ext>
            </a:extLst>
          </p:cNvPr>
          <p:cNvSpPr>
            <a:spLocks noGrp="1"/>
          </p:cNvSpPr>
          <p:nvPr>
            <p:ph type="title"/>
          </p:nvPr>
        </p:nvSpPr>
        <p:spPr/>
        <p:txBody>
          <a:bodyPr/>
          <a:lstStyle/>
          <a:p>
            <a:r>
              <a:rPr lang="sl-SI"/>
              <a:t>Vsebina</a:t>
            </a:r>
          </a:p>
        </p:txBody>
      </p:sp>
      <p:sp>
        <p:nvSpPr>
          <p:cNvPr id="3" name="Označba mesta vsebine 2">
            <a:extLst>
              <a:ext uri="{FF2B5EF4-FFF2-40B4-BE49-F238E27FC236}">
                <a16:creationId xmlns:a16="http://schemas.microsoft.com/office/drawing/2014/main" id="{7DE95D95-1BA7-415E-B026-4F13D6A3818A}"/>
              </a:ext>
            </a:extLst>
          </p:cNvPr>
          <p:cNvSpPr txBox="1">
            <a:spLocks/>
          </p:cNvSpPr>
          <p:nvPr/>
        </p:nvSpPr>
        <p:spPr>
          <a:xfrm>
            <a:off x="838200" y="1825625"/>
            <a:ext cx="10515600" cy="4351338"/>
          </a:xfrm>
          <a:prstGeom prst="rect">
            <a:avLst/>
          </a:prstGeom>
        </p:spPr>
        <p:txBody>
          <a:bodyPr lIns="91440" tIns="45720" rIns="91440" bIns="4572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sl-SI" dirty="0"/>
              <a:t>Evropski raziskovalni prostor (ERA) in odprta znanost</a:t>
            </a:r>
            <a:endParaRPr lang="sl-SI" dirty="0">
              <a:ea typeface="Calibri" panose="020F0502020204030204"/>
              <a:cs typeface="Calibri" panose="020F0502020204030204"/>
            </a:endParaRPr>
          </a:p>
          <a:p>
            <a:pPr marL="514350" indent="-514350">
              <a:buAutoNum type="arabicPeriod"/>
            </a:pPr>
            <a:r>
              <a:rPr lang="sl-SI" dirty="0"/>
              <a:t>Značilnosti zahtev financerjev v ERA pri deljenju rezultatov raziskav (</a:t>
            </a:r>
            <a:r>
              <a:rPr lang="sl-SI" dirty="0">
                <a:latin typeface="Segoe UI"/>
                <a:cs typeface="Segoe UI"/>
              </a:rPr>
              <a:t>publikacij, raziskovalnih podatkov, raziskovalne programske opreme ...)</a:t>
            </a:r>
            <a:endParaRPr lang="sl-SI" dirty="0">
              <a:ea typeface="Calibri" panose="020F0502020204030204"/>
              <a:cs typeface="Calibri"/>
            </a:endParaRPr>
          </a:p>
          <a:p>
            <a:pPr marL="514350" indent="-514350">
              <a:buAutoNum type="arabicPeriod"/>
            </a:pPr>
            <a:r>
              <a:rPr lang="sl-SI" dirty="0"/>
              <a:t>Deljenje rezultatov raziskav po načelih FAIR </a:t>
            </a:r>
            <a:endParaRPr lang="sl-SI" dirty="0">
              <a:ea typeface="Calibri"/>
              <a:cs typeface="Calibri"/>
            </a:endParaRPr>
          </a:p>
          <a:p>
            <a:pPr marL="514350" indent="-514350">
              <a:buAutoNum type="arabicPeriod"/>
            </a:pPr>
            <a:r>
              <a:rPr lang="sl-SI" dirty="0"/>
              <a:t>Odprte objave znanstvenih publikacij</a:t>
            </a:r>
            <a:endParaRPr lang="sl-SI" dirty="0">
              <a:ea typeface="Calibri"/>
              <a:cs typeface="Calibri"/>
            </a:endParaRPr>
          </a:p>
          <a:p>
            <a:pPr marL="514350" indent="-514350">
              <a:buAutoNum type="arabicPeriod"/>
            </a:pPr>
            <a:r>
              <a:rPr lang="sl-SI" dirty="0"/>
              <a:t>Ravnanje z raziskovalnimi podatki </a:t>
            </a:r>
            <a:endParaRPr lang="sl-SI" dirty="0">
              <a:ea typeface="Calibri"/>
              <a:cs typeface="Calibri"/>
            </a:endParaRPr>
          </a:p>
          <a:p>
            <a:pPr marL="514350" indent="-514350">
              <a:buAutoNum type="arabicPeriod"/>
            </a:pPr>
            <a:r>
              <a:rPr lang="sl-SI" dirty="0"/>
              <a:t>Infrastruktura odprte znanosti v ERA</a:t>
            </a:r>
            <a:endParaRPr lang="sl-SI" dirty="0">
              <a:ea typeface="Calibri"/>
              <a:cs typeface="Calibri"/>
            </a:endParaRPr>
          </a:p>
          <a:p>
            <a:pPr marL="514350" indent="-514350">
              <a:buAutoNum type="arabicPeriod"/>
            </a:pPr>
            <a:r>
              <a:rPr lang="sl-SI" dirty="0"/>
              <a:t>Vključevanje javnosti v znanstvenoraziskovalno delo</a:t>
            </a:r>
            <a:endParaRPr lang="sl-SI" dirty="0">
              <a:ea typeface="Calibri"/>
              <a:cs typeface="Calibri"/>
            </a:endParaRPr>
          </a:p>
          <a:p>
            <a:pPr marL="514350" indent="-514350">
              <a:buAutoNum type="arabicPeriod"/>
            </a:pPr>
            <a:r>
              <a:rPr lang="sl-SI" dirty="0"/>
              <a:t>Reforma vrednotenja znanstvenoraziskovalnega dela</a:t>
            </a:r>
            <a:endParaRPr lang="sl-SI" dirty="0">
              <a:ea typeface="Calibri"/>
              <a:cs typeface="Calibri"/>
            </a:endParaRPr>
          </a:p>
          <a:p>
            <a:pPr marL="514350" indent="-514350">
              <a:buAutoNum type="arabicPeriod"/>
            </a:pPr>
            <a:r>
              <a:rPr lang="sl-SI" dirty="0"/>
              <a:t>Odprta znanost in avtorsko pravo v ERA</a:t>
            </a:r>
            <a:endParaRPr lang="sl-SI" dirty="0">
              <a:ea typeface="Calibri"/>
              <a:cs typeface="Calibri"/>
            </a:endParaRPr>
          </a:p>
          <a:p>
            <a:pPr marL="514350" indent="-514350">
              <a:buAutoNum type="arabicPeriod"/>
            </a:pPr>
            <a:endParaRPr lang="sl-SI"/>
          </a:p>
          <a:p>
            <a:pPr marL="0" indent="0">
              <a:buNone/>
            </a:pPr>
            <a:endParaRPr lang="sl-SI"/>
          </a:p>
        </p:txBody>
      </p:sp>
    </p:spTree>
    <p:extLst>
      <p:ext uri="{BB962C8B-B14F-4D97-AF65-F5344CB8AC3E}">
        <p14:creationId xmlns:p14="http://schemas.microsoft.com/office/powerpoint/2010/main" val="1443848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6510936-9898-4B47-8A19-1D18B9BC52EF}"/>
              </a:ext>
            </a:extLst>
          </p:cNvPr>
          <p:cNvSpPr>
            <a:spLocks noGrp="1"/>
          </p:cNvSpPr>
          <p:nvPr>
            <p:ph type="title"/>
          </p:nvPr>
        </p:nvSpPr>
        <p:spPr/>
        <p:txBody>
          <a:bodyPr/>
          <a:lstStyle/>
          <a:p>
            <a:r>
              <a:rPr lang="sl-SI"/>
              <a:t>Deljenje raziskav po načelih FAIR (2)</a:t>
            </a:r>
          </a:p>
        </p:txBody>
      </p:sp>
      <p:graphicFrame>
        <p:nvGraphicFramePr>
          <p:cNvPr id="3" name="Tabela 2">
            <a:extLst>
              <a:ext uri="{FF2B5EF4-FFF2-40B4-BE49-F238E27FC236}">
                <a16:creationId xmlns:a16="http://schemas.microsoft.com/office/drawing/2014/main" id="{79F960AB-A6FF-4D70-AC9F-EFACE0982D47}"/>
              </a:ext>
            </a:extLst>
          </p:cNvPr>
          <p:cNvGraphicFramePr>
            <a:graphicFrameLocks noGrp="1"/>
          </p:cNvGraphicFramePr>
          <p:nvPr>
            <p:extLst>
              <p:ext uri="{D42A27DB-BD31-4B8C-83A1-F6EECF244321}">
                <p14:modId xmlns:p14="http://schemas.microsoft.com/office/powerpoint/2010/main" val="4271653975"/>
              </p:ext>
            </p:extLst>
          </p:nvPr>
        </p:nvGraphicFramePr>
        <p:xfrm>
          <a:off x="917546" y="1485011"/>
          <a:ext cx="9284930" cy="5090160"/>
        </p:xfrm>
        <a:graphic>
          <a:graphicData uri="http://schemas.openxmlformats.org/drawingml/2006/table">
            <a:tbl>
              <a:tblPr bandRow="1">
                <a:tableStyleId>{5C22544A-7EE6-4342-B048-85BDC9FD1C3A}</a:tableStyleId>
              </a:tblPr>
              <a:tblGrid>
                <a:gridCol w="4642465">
                  <a:extLst>
                    <a:ext uri="{9D8B030D-6E8A-4147-A177-3AD203B41FA5}">
                      <a16:colId xmlns:a16="http://schemas.microsoft.com/office/drawing/2014/main" val="1574688320"/>
                    </a:ext>
                  </a:extLst>
                </a:gridCol>
                <a:gridCol w="4642465">
                  <a:extLst>
                    <a:ext uri="{9D8B030D-6E8A-4147-A177-3AD203B41FA5}">
                      <a16:colId xmlns:a16="http://schemas.microsoft.com/office/drawing/2014/main" val="1292323340"/>
                    </a:ext>
                  </a:extLst>
                </a:gridCol>
              </a:tblGrid>
              <a:tr h="485741">
                <a:tc>
                  <a:txBody>
                    <a:bodyPr/>
                    <a:lstStyle/>
                    <a:p>
                      <a:r>
                        <a:rPr lang="sl-SI" sz="1400" b="1"/>
                        <a:t>F – zagotavljanje </a:t>
                      </a:r>
                      <a:r>
                        <a:rPr lang="sl-SI" sz="1400" b="1" err="1"/>
                        <a:t>najdljivosti</a:t>
                      </a:r>
                      <a:r>
                        <a:rPr lang="sl-SI" sz="1400" b="1"/>
                        <a:t> (</a:t>
                      </a:r>
                      <a:r>
                        <a:rPr lang="sl-SI" sz="1400" b="1" err="1"/>
                        <a:t>Findable</a:t>
                      </a:r>
                      <a:r>
                        <a:rPr lang="sl-SI" sz="1400" b="1"/>
                        <a:t>): (meta)podatki morajo biti enostavno najdljivi tako s strani fizičnih uporabnikov kot iskalnih algoritmov.</a:t>
                      </a:r>
                      <a:endParaRPr lang="sl-SI" sz="1400"/>
                    </a:p>
                    <a:p>
                      <a:pPr lvl="1"/>
                      <a:r>
                        <a:rPr lang="sl-SI" sz="1400"/>
                        <a:t>F1. (Meta)podatki so opremljeni s </a:t>
                      </a:r>
                      <a:r>
                        <a:rPr lang="sl-SI" sz="1400" err="1"/>
                        <a:t>PIDom</a:t>
                      </a:r>
                      <a:r>
                        <a:rPr lang="sl-SI" sz="1400"/>
                        <a:t> (trajni identifikator digitalnih objektov, npr. DOI, </a:t>
                      </a:r>
                      <a:r>
                        <a:rPr lang="sl-SI" sz="1400" err="1"/>
                        <a:t>Handle</a:t>
                      </a:r>
                      <a:r>
                        <a:rPr lang="sl-SI" sz="1400"/>
                        <a:t>…).   </a:t>
                      </a:r>
                    </a:p>
                    <a:p>
                      <a:pPr lvl="1"/>
                      <a:r>
                        <a:rPr lang="sl-SI" sz="1400"/>
                        <a:t>F2. Podatki so opisani z obogatenimi metapodatki (podrobneje v R1).</a:t>
                      </a:r>
                    </a:p>
                    <a:p>
                      <a:pPr lvl="1"/>
                      <a:r>
                        <a:rPr lang="sl-SI" sz="1400"/>
                        <a:t>F3. Metapodatki vsebujejo enoličen identifikator podatkov, ki jih opisujejo (npr. spletno povezavo).</a:t>
                      </a:r>
                    </a:p>
                    <a:p>
                      <a:pPr lvl="1"/>
                      <a:r>
                        <a:rPr lang="sl-SI" sz="1400"/>
                        <a:t>F4. (Meta)podatki so indeksirani v bibliografskih indeksih, ki omogočajo iskanje.</a:t>
                      </a:r>
                    </a:p>
                  </a:txBody>
                  <a:tcPr/>
                </a:tc>
                <a:tc>
                  <a:txBody>
                    <a:bodyPr/>
                    <a:lstStyle/>
                    <a:p>
                      <a:r>
                        <a:rPr lang="sl-SI" sz="1400" b="1"/>
                        <a:t>A – zagotavljanje dostopnosti (</a:t>
                      </a:r>
                      <a:r>
                        <a:rPr lang="sl-SI" sz="1400" b="1" err="1"/>
                        <a:t>Accessible</a:t>
                      </a:r>
                      <a:r>
                        <a:rPr lang="sl-SI" sz="1400" b="1"/>
                        <a:t>): zagotavljanje dostopnosti podatkov, vključno z morebitnimi postopki </a:t>
                      </a:r>
                      <a:r>
                        <a:rPr lang="sl-SI" sz="1400" b="1" err="1"/>
                        <a:t>avtentikacije</a:t>
                      </a:r>
                      <a:r>
                        <a:rPr lang="sl-SI" sz="1400" b="1"/>
                        <a:t> in avtorizacije. </a:t>
                      </a:r>
                    </a:p>
                    <a:p>
                      <a:pPr lvl="1"/>
                      <a:r>
                        <a:rPr lang="sl-SI" sz="1400"/>
                        <a:t>A1. (Meta)podatki so dostopni z uporabo pripadajočih identifikatorjev po standardnih komunikacijskih protokolih.</a:t>
                      </a:r>
                    </a:p>
                    <a:p>
                      <a:pPr lvl="1"/>
                      <a:r>
                        <a:rPr lang="sl-SI" sz="1400"/>
                        <a:t>A1.1 Komunikacijski protokol je odprt, brezplačen in univerzalen. </a:t>
                      </a:r>
                    </a:p>
                    <a:p>
                      <a:pPr lvl="1"/>
                      <a:r>
                        <a:rPr lang="sl-SI" sz="1400"/>
                        <a:t>A1.2 Protokol omogoča </a:t>
                      </a:r>
                      <a:r>
                        <a:rPr lang="sl-SI" sz="1400" err="1"/>
                        <a:t>avtentikacijo</a:t>
                      </a:r>
                      <a:r>
                        <a:rPr lang="sl-SI" sz="1400"/>
                        <a:t> in avtorizacijo, kjer je to potrebno. </a:t>
                      </a:r>
                    </a:p>
                    <a:p>
                      <a:pPr lvl="1"/>
                      <a:r>
                        <a:rPr lang="sl-SI" sz="1400"/>
                        <a:t>A2. Metapodatki so dostopni tudi po tem, ko podatki sami niso več na voljo. </a:t>
                      </a:r>
                    </a:p>
                  </a:txBody>
                  <a:tcPr/>
                </a:tc>
                <a:extLst>
                  <a:ext uri="{0D108BD9-81ED-4DB2-BD59-A6C34878D82A}">
                    <a16:rowId xmlns:a16="http://schemas.microsoft.com/office/drawing/2014/main" val="1532958264"/>
                  </a:ext>
                </a:extLst>
              </a:tr>
              <a:tr h="485741">
                <a:tc>
                  <a:txBody>
                    <a:bodyPr/>
                    <a:lstStyle/>
                    <a:p>
                      <a:pPr marL="0" indent="0">
                        <a:buNone/>
                      </a:pPr>
                      <a:r>
                        <a:rPr lang="sl-SI" sz="1400" b="1"/>
                        <a:t>I - </a:t>
                      </a:r>
                      <a:r>
                        <a:rPr lang="sl-SI" sz="1400" b="1" err="1"/>
                        <a:t>Interoperabilnost</a:t>
                      </a:r>
                      <a:r>
                        <a:rPr lang="sl-SI" sz="1400" b="1"/>
                        <a:t> (</a:t>
                      </a:r>
                      <a:r>
                        <a:rPr lang="en-US" sz="1400" b="1"/>
                        <a:t>Interoperable</a:t>
                      </a:r>
                      <a:r>
                        <a:rPr lang="sl-SI" sz="1400" b="1"/>
                        <a:t>): podatki morajo praviloma biti integrirani z drugimi podatki in omogočati uporabo aplikacij ali delovnih procesov za potrebe analiz, hrambe in procesiranja. </a:t>
                      </a:r>
                      <a:endParaRPr lang="en-US" sz="1400"/>
                    </a:p>
                    <a:p>
                      <a:pPr marL="457200" lvl="1" indent="0">
                        <a:buNone/>
                      </a:pPr>
                      <a:r>
                        <a:rPr lang="en-US" sz="1400"/>
                        <a:t>I1. (Meta)</a:t>
                      </a:r>
                      <a:r>
                        <a:rPr lang="sl-SI" sz="1400"/>
                        <a:t>podatki so zapisani v formalnem, splošno dostopnem in široko  uporabljanjem jeziku za razširjanje znanja. </a:t>
                      </a:r>
                    </a:p>
                    <a:p>
                      <a:pPr marL="457200" lvl="1" indent="0">
                        <a:buNone/>
                      </a:pPr>
                      <a:r>
                        <a:rPr lang="en-US" sz="1400"/>
                        <a:t>I2. (Meta)</a:t>
                      </a:r>
                      <a:r>
                        <a:rPr lang="sl-SI" sz="1400"/>
                        <a:t>podatki uporabljajo geslovnike, ki sledijo načelom FAIR. </a:t>
                      </a:r>
                    </a:p>
                    <a:p>
                      <a:pPr marL="457200" lvl="1" indent="0">
                        <a:buNone/>
                      </a:pPr>
                      <a:r>
                        <a:rPr lang="en-US" sz="1400"/>
                        <a:t>I3. (Meta)</a:t>
                      </a:r>
                      <a:r>
                        <a:rPr lang="sl-SI" sz="1400"/>
                        <a:t>podatki vključujejo tudi sklice na druge </a:t>
                      </a:r>
                      <a:r>
                        <a:rPr lang="en-US" sz="1400"/>
                        <a:t>(meta</a:t>
                      </a:r>
                      <a:r>
                        <a:rPr lang="sl-SI" sz="1400"/>
                        <a:t>)podatke. </a:t>
                      </a:r>
                      <a:endParaRPr lang="en-US" sz="1400"/>
                    </a:p>
                  </a:txBody>
                  <a:tcPr/>
                </a:tc>
                <a:tc>
                  <a:txBody>
                    <a:bodyPr/>
                    <a:lstStyle/>
                    <a:p>
                      <a:r>
                        <a:rPr lang="sl-SI" sz="1400" b="1"/>
                        <a:t>R: Ponovna uporaba (</a:t>
                      </a:r>
                      <a:r>
                        <a:rPr lang="sl-SI" sz="1400" b="1" err="1"/>
                        <a:t>Reuse</a:t>
                      </a:r>
                      <a:r>
                        <a:rPr lang="sl-SI" sz="1400" b="1"/>
                        <a:t>): Ključni cilj FAIR je optimizacija ponovne uporabe podatkov. Da bi to dosegli, morajo biti podatki in metapodatki dovolj dobro opisani, da omogočajo ponovljivost ali ponovno uporabo v druge namene. </a:t>
                      </a:r>
                    </a:p>
                    <a:p>
                      <a:pPr lvl="1"/>
                      <a:r>
                        <a:rPr lang="sl-SI" sz="1400"/>
                        <a:t>R1. (Meta)podatki so opisani bogato in z mnogimi ustreznimi atributi. </a:t>
                      </a:r>
                    </a:p>
                    <a:p>
                      <a:pPr lvl="1"/>
                      <a:r>
                        <a:rPr lang="sl-SI" sz="1400"/>
                        <a:t>R1.1. (Meta)podatki so opremljeni z ustrezno licenco. </a:t>
                      </a:r>
                    </a:p>
                    <a:p>
                      <a:pPr lvl="1"/>
                      <a:r>
                        <a:rPr lang="sl-SI" sz="1400"/>
                        <a:t>R1.2. Provenienca (izvor) (meta)podatkov je natančno opisana. </a:t>
                      </a:r>
                    </a:p>
                    <a:p>
                      <a:pPr lvl="1"/>
                      <a:r>
                        <a:rPr lang="sl-SI" sz="1400"/>
                        <a:t>R1.3. (Meta)podatki izpolnjujejo uveljavljene standarde na posameznem raziskovalnem področju. </a:t>
                      </a:r>
                    </a:p>
                  </a:txBody>
                  <a:tcPr/>
                </a:tc>
                <a:extLst>
                  <a:ext uri="{0D108BD9-81ED-4DB2-BD59-A6C34878D82A}">
                    <a16:rowId xmlns:a16="http://schemas.microsoft.com/office/drawing/2014/main" val="169082715"/>
                  </a:ext>
                </a:extLst>
              </a:tr>
            </a:tbl>
          </a:graphicData>
        </a:graphic>
      </p:graphicFrame>
    </p:spTree>
    <p:extLst>
      <p:ext uri="{BB962C8B-B14F-4D97-AF65-F5344CB8AC3E}">
        <p14:creationId xmlns:p14="http://schemas.microsoft.com/office/powerpoint/2010/main" val="1625886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C64AA2-4E03-4FC0-9E45-E648EF43558F}"/>
              </a:ext>
            </a:extLst>
          </p:cNvPr>
          <p:cNvSpPr>
            <a:spLocks noGrp="1"/>
          </p:cNvSpPr>
          <p:nvPr>
            <p:ph type="title"/>
          </p:nvPr>
        </p:nvSpPr>
        <p:spPr/>
        <p:txBody>
          <a:bodyPr/>
          <a:lstStyle/>
          <a:p>
            <a:r>
              <a:rPr lang="sl-SI"/>
              <a:t>Odprte objave v OE (1)</a:t>
            </a:r>
          </a:p>
        </p:txBody>
      </p:sp>
      <p:sp>
        <p:nvSpPr>
          <p:cNvPr id="3" name="Pravokotnik 2">
            <a:extLst>
              <a:ext uri="{FF2B5EF4-FFF2-40B4-BE49-F238E27FC236}">
                <a16:creationId xmlns:a16="http://schemas.microsoft.com/office/drawing/2014/main" id="{F5845BDB-5217-4D32-8DA3-6DD07517577E}"/>
              </a:ext>
            </a:extLst>
          </p:cNvPr>
          <p:cNvSpPr/>
          <p:nvPr/>
        </p:nvSpPr>
        <p:spPr>
          <a:xfrm>
            <a:off x="838200" y="1430679"/>
            <a:ext cx="10515600" cy="5278368"/>
          </a:xfrm>
          <a:prstGeom prst="rect">
            <a:avLst/>
          </a:prstGeom>
        </p:spPr>
        <p:txBody>
          <a:bodyPr wrap="square">
            <a:spAutoFit/>
          </a:bodyPr>
          <a:lstStyle/>
          <a:p>
            <a:r>
              <a:rPr lang="sl-SI" sz="2400"/>
              <a:t>Upravičenci morajo zagotoviti odprti dostop do recenziranih znanstvenih publikacij (znanstvenih člankov, znanstvenih monografij ali ostalih obsežnejših publikacij), ki se nanašajo na njihove rezultate.</a:t>
            </a:r>
          </a:p>
          <a:p>
            <a:r>
              <a:rPr lang="sl-SI" sz="600"/>
              <a:t> </a:t>
            </a:r>
            <a:br>
              <a:rPr lang="sl-SI" sz="2400"/>
            </a:br>
            <a:r>
              <a:rPr lang="sl-SI" sz="2400"/>
              <a:t>Zlasti morajo zagotoviti:</a:t>
            </a:r>
          </a:p>
          <a:p>
            <a:pPr marL="285750" indent="-285750">
              <a:buFont typeface="Arial" panose="020B0604020202020204" pitchFamily="34" charset="0"/>
              <a:buChar char="•"/>
            </a:pPr>
            <a:r>
              <a:rPr lang="sl-SI" sz="2400"/>
              <a:t>da sta najpozneje ob objavi strojno berljiva elektronska kopija objavljene različice članka (</a:t>
            </a:r>
            <a:r>
              <a:rPr lang="sl-SI" sz="2400" err="1"/>
              <a:t>VoR</a:t>
            </a:r>
            <a:r>
              <a:rPr lang="sl-SI" sz="2400"/>
              <a:t>, </a:t>
            </a:r>
            <a:r>
              <a:rPr lang="sl-SI" sz="2400" err="1"/>
              <a:t>Version</a:t>
            </a:r>
            <a:r>
              <a:rPr lang="sl-SI" sz="2400"/>
              <a:t> </a:t>
            </a:r>
            <a:r>
              <a:rPr lang="sl-SI" sz="2400" err="1"/>
              <a:t>of</a:t>
            </a:r>
            <a:r>
              <a:rPr lang="sl-SI" sz="2400"/>
              <a:t> </a:t>
            </a:r>
            <a:r>
              <a:rPr lang="sl-SI" sz="2400" err="1"/>
              <a:t>Record</a:t>
            </a:r>
            <a:r>
              <a:rPr lang="sl-SI" sz="2400"/>
              <a:t>) ali končni recenzirani rokopis (AAM, </a:t>
            </a:r>
            <a:r>
              <a:rPr lang="sl-SI" sz="2400" err="1"/>
              <a:t>Author</a:t>
            </a:r>
            <a:r>
              <a:rPr lang="sl-SI" sz="2400"/>
              <a:t> </a:t>
            </a:r>
            <a:r>
              <a:rPr lang="sl-SI" sz="2400" err="1"/>
              <a:t>Accepted</a:t>
            </a:r>
            <a:r>
              <a:rPr lang="sl-SI" sz="2400"/>
              <a:t> </a:t>
            </a:r>
            <a:r>
              <a:rPr lang="sl-SI" sz="2400" err="1"/>
              <a:t>Manuscript</a:t>
            </a:r>
            <a:r>
              <a:rPr lang="sl-SI" sz="2400"/>
              <a:t>), sprejet za objavo, shranjena v zaupanja vrednem </a:t>
            </a:r>
            <a:r>
              <a:rPr lang="sl-SI" sz="2400" err="1"/>
              <a:t>repozitoriju</a:t>
            </a:r>
            <a:r>
              <a:rPr lang="sl-SI" sz="2400"/>
              <a:t> za znanstvene publikacije,</a:t>
            </a:r>
          </a:p>
          <a:p>
            <a:pPr marL="742950" lvl="1" indent="-285750">
              <a:buFont typeface="Arial" panose="020B0604020202020204" pitchFamily="34" charset="0"/>
              <a:buChar char="•"/>
            </a:pPr>
            <a:endParaRPr lang="sl-SI" sz="500"/>
          </a:p>
          <a:p>
            <a:pPr marL="285750" indent="-285750">
              <a:buFont typeface="Arial" panose="020B0604020202020204" pitchFamily="34" charset="0"/>
              <a:buChar char="•"/>
            </a:pPr>
            <a:r>
              <a:rPr lang="sl-SI" sz="2400"/>
              <a:t>takojšen odprt dostop do članka, označenega z najnovejšo razpoložljivo različico odprte licence Creative Commons (npr. CC BY) ali z enakovredno v </a:t>
            </a:r>
            <a:r>
              <a:rPr lang="sl-SI" sz="2400" err="1"/>
              <a:t>repozitoriju</a:t>
            </a:r>
            <a:r>
              <a:rPr lang="sl-SI" sz="2400"/>
              <a:t>,</a:t>
            </a:r>
          </a:p>
          <a:p>
            <a:pPr marL="285750" indent="-285750">
              <a:buFont typeface="Arial" panose="020B0604020202020204" pitchFamily="34" charset="0"/>
              <a:buChar char="•"/>
            </a:pPr>
            <a:endParaRPr lang="sl-SI" sz="400"/>
          </a:p>
          <a:p>
            <a:pPr marL="285750" indent="-285750">
              <a:buFont typeface="Arial" panose="020B0604020202020204" pitchFamily="34" charset="0"/>
              <a:buChar char="•"/>
            </a:pPr>
            <a:r>
              <a:rPr lang="sl-SI" sz="2400"/>
              <a:t>pri odprti objavi znanstvenih monografij ali ostalih obsežnejših publikacij se lahko uporabi odprta licenca, ki omejuje nadaljnjo komercialno uporabo ali izpeljana dela (npr. CC BY-NC, CC BY-ND).</a:t>
            </a:r>
          </a:p>
        </p:txBody>
      </p:sp>
    </p:spTree>
    <p:extLst>
      <p:ext uri="{BB962C8B-B14F-4D97-AF65-F5344CB8AC3E}">
        <p14:creationId xmlns:p14="http://schemas.microsoft.com/office/powerpoint/2010/main" val="2955996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30BDA1-D55E-4643-8778-B8957BF1C4D8}"/>
              </a:ext>
            </a:extLst>
          </p:cNvPr>
          <p:cNvSpPr>
            <a:spLocks noGrp="1"/>
          </p:cNvSpPr>
          <p:nvPr>
            <p:ph type="title"/>
          </p:nvPr>
        </p:nvSpPr>
        <p:spPr/>
        <p:txBody>
          <a:bodyPr/>
          <a:lstStyle/>
          <a:p>
            <a:r>
              <a:rPr lang="sl-SI"/>
              <a:t>Odprte objave v OE (2)</a:t>
            </a:r>
          </a:p>
        </p:txBody>
      </p:sp>
      <p:sp>
        <p:nvSpPr>
          <p:cNvPr id="3" name="Pravokotnik 2">
            <a:extLst>
              <a:ext uri="{FF2B5EF4-FFF2-40B4-BE49-F238E27FC236}">
                <a16:creationId xmlns:a16="http://schemas.microsoft.com/office/drawing/2014/main" id="{1A17DC9A-1232-4BEB-96F4-CD80EE2A3F5C}"/>
              </a:ext>
            </a:extLst>
          </p:cNvPr>
          <p:cNvSpPr/>
          <p:nvPr/>
        </p:nvSpPr>
        <p:spPr>
          <a:xfrm>
            <a:off x="838200" y="1467486"/>
            <a:ext cx="10052304" cy="3631763"/>
          </a:xfrm>
          <a:prstGeom prst="rect">
            <a:avLst/>
          </a:prstGeom>
        </p:spPr>
        <p:txBody>
          <a:bodyPr wrap="square">
            <a:spAutoFit/>
          </a:bodyPr>
          <a:lstStyle/>
          <a:p>
            <a:r>
              <a:rPr lang="sl-SI" sz="2400"/>
              <a:t>Upravičenci  lahko članke objavijo na kakršen koli način, ki omogoča izpolnjevanje obveznosti takojšnje odprtosti:</a:t>
            </a:r>
          </a:p>
          <a:p>
            <a:endParaRPr lang="sl-SI" sz="900"/>
          </a:p>
          <a:p>
            <a:pPr marL="342900" indent="-342900">
              <a:buFont typeface="Arial" panose="020B0604020202020204" pitchFamily="34" charset="0"/>
              <a:buChar char="•"/>
            </a:pPr>
            <a:r>
              <a:rPr lang="sl-SI" sz="2400"/>
              <a:t>v zlatih revijah oz. revijah, ki so v celoti odprte brez naročnine za branje,</a:t>
            </a:r>
          </a:p>
          <a:p>
            <a:pPr marL="342900" indent="-342900">
              <a:buFont typeface="Arial" panose="020B0604020202020204" pitchFamily="34" charset="0"/>
              <a:buChar char="•"/>
            </a:pPr>
            <a:r>
              <a:rPr lang="sl-SI" sz="2400"/>
              <a:t>na založniških platformah za odprte objave (npr. Open </a:t>
            </a:r>
            <a:r>
              <a:rPr lang="sl-SI" sz="2400" err="1"/>
              <a:t>Research</a:t>
            </a:r>
            <a:r>
              <a:rPr lang="sl-SI" sz="2400"/>
              <a:t> </a:t>
            </a:r>
            <a:r>
              <a:rPr lang="sl-SI" sz="2400" err="1"/>
              <a:t>Europe</a:t>
            </a:r>
            <a:r>
              <a:rPr lang="sl-SI" sz="2400"/>
              <a:t>),</a:t>
            </a:r>
          </a:p>
          <a:p>
            <a:pPr marL="342900" indent="-342900">
              <a:buFont typeface="Arial" panose="020B0604020202020204" pitchFamily="34" charset="0"/>
              <a:buChar char="•"/>
            </a:pPr>
            <a:r>
              <a:rPr lang="sl-SI" sz="2400"/>
              <a:t>v hibridnih revijah, ki so le deloma odprte (le tisti članki, za katere avtorji plačajo APC),</a:t>
            </a:r>
          </a:p>
          <a:p>
            <a:endParaRPr lang="sl-SI" sz="2400">
              <a:solidFill>
                <a:srgbClr val="FF0000"/>
              </a:solidFill>
            </a:endParaRPr>
          </a:p>
          <a:p>
            <a:r>
              <a:rPr lang="sl-SI" sz="2400">
                <a:solidFill>
                  <a:schemeClr val="tx1">
                    <a:lumMod val="75000"/>
                    <a:lumOff val="25000"/>
                  </a:schemeClr>
                </a:solidFill>
              </a:rPr>
              <a:t>Plačilo APC za odprte objave v hibridnih revijah NI UPRAVIČEN STROŠEK iz pogodbe o financiranju!</a:t>
            </a:r>
          </a:p>
        </p:txBody>
      </p:sp>
      <p:sp>
        <p:nvSpPr>
          <p:cNvPr id="7" name="PoljeZBesedilom 6">
            <a:extLst>
              <a:ext uri="{FF2B5EF4-FFF2-40B4-BE49-F238E27FC236}">
                <a16:creationId xmlns:a16="http://schemas.microsoft.com/office/drawing/2014/main" id="{14B64B44-D878-4A50-8C78-D41FAE2F7CC9}"/>
              </a:ext>
            </a:extLst>
          </p:cNvPr>
          <p:cNvSpPr txBox="1"/>
          <p:nvPr/>
        </p:nvSpPr>
        <p:spPr>
          <a:xfrm>
            <a:off x="838200" y="5278280"/>
            <a:ext cx="11080737" cy="923330"/>
          </a:xfrm>
          <a:prstGeom prst="rect">
            <a:avLst/>
          </a:prstGeom>
          <a:solidFill>
            <a:schemeClr val="accent1">
              <a:lumMod val="20000"/>
              <a:lumOff val="80000"/>
            </a:schemeClr>
          </a:solidFill>
          <a:ln>
            <a:solidFill>
              <a:schemeClr val="tx1"/>
            </a:solidFill>
          </a:ln>
        </p:spPr>
        <p:txBody>
          <a:bodyPr wrap="square" rtlCol="0">
            <a:spAutoFit/>
          </a:bodyPr>
          <a:lstStyle/>
          <a:p>
            <a:pPr algn="just"/>
            <a:r>
              <a:rPr lang="sl-SI"/>
              <a:t>Evropska komisija za odprte objave v programu Obzorje Evropa ponuja založniško platformo </a:t>
            </a:r>
            <a:r>
              <a:rPr lang="en-US"/>
              <a:t>Open Research Europe, </a:t>
            </a:r>
            <a:r>
              <a:rPr lang="sl-SI"/>
              <a:t>kjer so objave brezplačne. Poleg tega je prednost objave v ORE tudi to, da upravičencem ni potrebno </a:t>
            </a:r>
            <a:r>
              <a:rPr lang="sl-SI" err="1"/>
              <a:t>VoR</a:t>
            </a:r>
            <a:r>
              <a:rPr lang="sl-SI"/>
              <a:t> shranjevati v repozitorij, saj to v njihovem imenu stori ORE, </a:t>
            </a:r>
            <a:r>
              <a:rPr lang="sl-SI" err="1"/>
              <a:t>VoR</a:t>
            </a:r>
            <a:r>
              <a:rPr lang="sl-SI"/>
              <a:t> shrani v repozitorij </a:t>
            </a:r>
            <a:r>
              <a:rPr lang="sl-SI" err="1"/>
              <a:t>Zenodo</a:t>
            </a:r>
            <a:r>
              <a:rPr lang="sl-SI"/>
              <a:t>. </a:t>
            </a:r>
            <a:endParaRPr lang="en-US"/>
          </a:p>
        </p:txBody>
      </p:sp>
    </p:spTree>
    <p:extLst>
      <p:ext uri="{BB962C8B-B14F-4D97-AF65-F5344CB8AC3E}">
        <p14:creationId xmlns:p14="http://schemas.microsoft.com/office/powerpoint/2010/main" val="3583064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1C2723-9953-40FE-85CB-EC6A34FD2282}"/>
              </a:ext>
            </a:extLst>
          </p:cNvPr>
          <p:cNvSpPr>
            <a:spLocks noGrp="1"/>
          </p:cNvSpPr>
          <p:nvPr>
            <p:ph type="title"/>
          </p:nvPr>
        </p:nvSpPr>
        <p:spPr/>
        <p:txBody>
          <a:bodyPr/>
          <a:lstStyle/>
          <a:p>
            <a:r>
              <a:rPr lang="sl-SI" dirty="0"/>
              <a:t>Ravnanje z raziskovalnimi podatki v OE (1)</a:t>
            </a:r>
          </a:p>
        </p:txBody>
      </p:sp>
      <p:sp>
        <p:nvSpPr>
          <p:cNvPr id="3" name="Pravokotnik 2">
            <a:extLst>
              <a:ext uri="{FF2B5EF4-FFF2-40B4-BE49-F238E27FC236}">
                <a16:creationId xmlns:a16="http://schemas.microsoft.com/office/drawing/2014/main" id="{AFAD1C77-26A5-48D6-90F7-8CA3267AC535}"/>
              </a:ext>
            </a:extLst>
          </p:cNvPr>
          <p:cNvSpPr/>
          <p:nvPr/>
        </p:nvSpPr>
        <p:spPr>
          <a:xfrm>
            <a:off x="838200" y="1339239"/>
            <a:ext cx="10619232" cy="4893647"/>
          </a:xfrm>
          <a:prstGeom prst="rect">
            <a:avLst/>
          </a:prstGeom>
        </p:spPr>
        <p:txBody>
          <a:bodyPr wrap="square" lIns="91440" tIns="45720" rIns="91440" bIns="45720" anchor="t">
            <a:spAutoFit/>
          </a:bodyPr>
          <a:lstStyle/>
          <a:p>
            <a:pPr fontAlgn="base"/>
            <a:r>
              <a:rPr lang="sl-SI" sz="2400" dirty="0"/>
              <a:t>Upravičenci morajo z raziskovalnimi podatki, ustvarjenimi v okviru projekta ravnati odgovorno, skladno z načeli FAIR s sledečimi ukrepi:</a:t>
            </a:r>
          </a:p>
          <a:p>
            <a:pPr fontAlgn="base"/>
            <a:r>
              <a:rPr lang="sl-SI" sz="2400" dirty="0"/>
              <a:t>Vzpostavitev in redno posodabljanje načrta ravnanja s podatki (NRRP).</a:t>
            </a:r>
            <a:endParaRPr lang="sl-SI" sz="2400" dirty="0">
              <a:ea typeface="Calibri" panose="020F0502020204030204"/>
              <a:cs typeface="Calibri" panose="020F0502020204030204"/>
            </a:endParaRPr>
          </a:p>
          <a:p>
            <a:pPr marL="342900" indent="-342900" fontAlgn="base">
              <a:buFont typeface="Arial" panose="020B0604020202020204" pitchFamily="34" charset="0"/>
              <a:buChar char="•"/>
            </a:pPr>
            <a:r>
              <a:rPr lang="sl-SI" sz="2400" dirty="0"/>
              <a:t>Arhiviranje podatkov v zaupanja vreden </a:t>
            </a:r>
            <a:r>
              <a:rPr lang="sl-SI" sz="2400" dirty="0" err="1"/>
              <a:t>repozitorij</a:t>
            </a:r>
            <a:r>
              <a:rPr lang="sl-SI" sz="2400" dirty="0"/>
              <a:t> v najkrajšem možnem času in v rokih, določenih v NRRP; če je posebna zahteva posameznega razpisa, mora biti ta </a:t>
            </a:r>
            <a:r>
              <a:rPr lang="sl-SI" sz="2400" dirty="0" err="1"/>
              <a:t>repozitorij</a:t>
            </a:r>
            <a:r>
              <a:rPr lang="sl-SI" sz="2400" dirty="0"/>
              <a:t> usklajen s principi EOSC in del EOSC. </a:t>
            </a:r>
            <a:endParaRPr lang="sl-SI" sz="2400" dirty="0">
              <a:ea typeface="Calibri"/>
              <a:cs typeface="Calibri"/>
            </a:endParaRPr>
          </a:p>
          <a:p>
            <a:pPr marL="342900" indent="-342900" fontAlgn="base">
              <a:buFont typeface="Arial" panose="020B0604020202020204" pitchFamily="34" charset="0"/>
              <a:buChar char="•"/>
            </a:pPr>
            <a:r>
              <a:rPr lang="sl-SI" sz="2400" dirty="0"/>
              <a:t>Zagotoviti odprti dostop do podatkov v zaupanja vrednem </a:t>
            </a:r>
            <a:r>
              <a:rPr lang="sl-SI" sz="2400" dirty="0" err="1"/>
              <a:t>repozitoriju</a:t>
            </a:r>
            <a:r>
              <a:rPr lang="sl-SI" sz="2400" dirty="0"/>
              <a:t> takoj, ko je to  mogoče in v skladu z roki, zapisanimi v NRRP pod pogoji, ki jih bo določala zadnja verzija odprte licence CC (CC BY, CC0 ali enakovredna) po načelu „odprto, kolikor je mogoče in zaprto, kolikor je nujno“. </a:t>
            </a:r>
            <a:endParaRPr lang="sl-SI" sz="2400" dirty="0">
              <a:ea typeface="Calibri"/>
              <a:cs typeface="Calibri"/>
            </a:endParaRPr>
          </a:p>
          <a:p>
            <a:pPr marL="342900" indent="-342900" fontAlgn="base">
              <a:buFont typeface="Arial" panose="020B0604020202020204" pitchFamily="34" charset="0"/>
              <a:buChar char="•"/>
            </a:pPr>
            <a:r>
              <a:rPr lang="sl-SI" sz="2400" dirty="0"/>
              <a:t>V </a:t>
            </a:r>
            <a:r>
              <a:rPr lang="sl-SI" sz="2400" dirty="0" err="1"/>
              <a:t>repozitoriju</a:t>
            </a:r>
            <a:r>
              <a:rPr lang="sl-SI" sz="2400" dirty="0"/>
              <a:t> zagotoviti informacijo o kakršnih koli drugih rezultatih raziskave in drugih orodjih in instrumentih, potrebnih za validacijo podatkov in za ponovno uporabo.  </a:t>
            </a:r>
            <a:endParaRPr lang="sl-SI" sz="2400" dirty="0">
              <a:ea typeface="Calibri"/>
              <a:cs typeface="Calibri"/>
            </a:endParaRPr>
          </a:p>
        </p:txBody>
      </p:sp>
    </p:spTree>
    <p:extLst>
      <p:ext uri="{BB962C8B-B14F-4D97-AF65-F5344CB8AC3E}">
        <p14:creationId xmlns:p14="http://schemas.microsoft.com/office/powerpoint/2010/main" val="1858121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1BE3BB-0A75-4F6C-BE6E-B02AD5D9407C}"/>
              </a:ext>
            </a:extLst>
          </p:cNvPr>
          <p:cNvSpPr>
            <a:spLocks noGrp="1"/>
          </p:cNvSpPr>
          <p:nvPr>
            <p:ph type="title"/>
          </p:nvPr>
        </p:nvSpPr>
        <p:spPr/>
        <p:txBody>
          <a:bodyPr/>
          <a:lstStyle/>
          <a:p>
            <a:r>
              <a:rPr lang="pl-PL" err="1"/>
              <a:t>Načrtovanje</a:t>
            </a:r>
            <a:r>
              <a:rPr lang="pl-PL"/>
              <a:t> </a:t>
            </a:r>
            <a:r>
              <a:rPr lang="pl-PL" err="1"/>
              <a:t>ravnanja</a:t>
            </a:r>
            <a:r>
              <a:rPr lang="pl-PL"/>
              <a:t> z </a:t>
            </a:r>
            <a:r>
              <a:rPr lang="pl-PL" err="1"/>
              <a:t>raziskovalnimi</a:t>
            </a:r>
            <a:r>
              <a:rPr lang="pl-PL"/>
              <a:t> podatki (NRRP) (Data Management Plan)  </a:t>
            </a:r>
            <a:endParaRPr lang="sl-SI"/>
          </a:p>
        </p:txBody>
      </p:sp>
      <p:sp>
        <p:nvSpPr>
          <p:cNvPr id="6" name="Pravokotnik 5">
            <a:extLst>
              <a:ext uri="{FF2B5EF4-FFF2-40B4-BE49-F238E27FC236}">
                <a16:creationId xmlns:a16="http://schemas.microsoft.com/office/drawing/2014/main" id="{EE242104-3438-49E5-B0D7-D7FF03843E08}"/>
              </a:ext>
            </a:extLst>
          </p:cNvPr>
          <p:cNvSpPr/>
          <p:nvPr/>
        </p:nvSpPr>
        <p:spPr>
          <a:xfrm>
            <a:off x="838200" y="1843950"/>
            <a:ext cx="10515600" cy="3801041"/>
          </a:xfrm>
          <a:prstGeom prst="rect">
            <a:avLst/>
          </a:prstGeom>
        </p:spPr>
        <p:txBody>
          <a:bodyPr wrap="square" lIns="91440" tIns="45720" rIns="91440" bIns="45720" anchor="t">
            <a:spAutoFit/>
          </a:bodyPr>
          <a:lstStyle/>
          <a:p>
            <a:r>
              <a:rPr lang="sl-SI" sz="2400" dirty="0"/>
              <a:t>NRRP so formalni dokumenti, ki od začetka projekta opisujejo vse vidike življenjskega kroga podatkov (organizacija, digitalno skrbništvo, dostop, trajna hramba,  ponovna uporaba, morebitni izbris podatkov) med projektom in po njem.</a:t>
            </a:r>
          </a:p>
          <a:p>
            <a:endParaRPr lang="sl-SI" sz="700"/>
          </a:p>
          <a:p>
            <a:r>
              <a:rPr lang="sl-SI" sz="2400" dirty="0"/>
              <a:t>NRRP je del metodologije projekta, saj je dobro upravljanje s podatki podlaga za učinkovitejše delo, prihrani čas, prispeva k varovanju informacij ter povečuje vrednost podatkov. </a:t>
            </a:r>
            <a:endParaRPr lang="sl-SI" sz="2400" dirty="0">
              <a:ea typeface="Calibri"/>
              <a:cs typeface="Calibri"/>
            </a:endParaRPr>
          </a:p>
          <a:p>
            <a:endParaRPr lang="sl-SI" sz="900"/>
          </a:p>
          <a:p>
            <a:r>
              <a:rPr lang="en-US" sz="2400" dirty="0"/>
              <a:t>NRRP </a:t>
            </a:r>
            <a:r>
              <a:rPr lang="sl-SI" sz="2400" dirty="0"/>
              <a:t>je živ dokument, ki je vzporedno s potekom projekta lahko ažuriran in obogaten. Spremembe se lahko nanašajo na novo ustvarjene podatke ali na spremembe prvotno načrtovanih ukrepov.  </a:t>
            </a:r>
            <a:endParaRPr lang="sl-SI" sz="2400" dirty="0">
              <a:ea typeface="Calibri"/>
              <a:cs typeface="Calibri"/>
            </a:endParaRPr>
          </a:p>
        </p:txBody>
      </p:sp>
      <p:sp>
        <p:nvSpPr>
          <p:cNvPr id="7" name="PoljeZBesedilom 6">
            <a:extLst>
              <a:ext uri="{FF2B5EF4-FFF2-40B4-BE49-F238E27FC236}">
                <a16:creationId xmlns:a16="http://schemas.microsoft.com/office/drawing/2014/main" id="{48134F07-F6FB-4A9E-8A54-88A4A0057826}"/>
              </a:ext>
            </a:extLst>
          </p:cNvPr>
          <p:cNvSpPr txBox="1"/>
          <p:nvPr/>
        </p:nvSpPr>
        <p:spPr>
          <a:xfrm>
            <a:off x="590632" y="5516461"/>
            <a:ext cx="11343723" cy="1200329"/>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r>
              <a:rPr lang="sl-SI"/>
              <a:t>Dobre prakse NRRP predstavljajo odprtost in možnost uporabe ter objavo na ustreznih platformah, kot je npr. RIO (</a:t>
            </a:r>
            <a:r>
              <a:rPr lang="sl-SI">
                <a:hlinkClick r:id="rId2"/>
              </a:rPr>
              <a:t>https://riojournal.com/</a:t>
            </a:r>
            <a:r>
              <a:rPr lang="sl-SI"/>
              <a:t>) ali v </a:t>
            </a:r>
            <a:r>
              <a:rPr lang="sl-SI" err="1"/>
              <a:t>repozitorijih</a:t>
            </a:r>
            <a:r>
              <a:rPr lang="sl-SI"/>
              <a:t> za objave NRRP, kot je na primer DMP </a:t>
            </a:r>
            <a:r>
              <a:rPr lang="sl-SI" err="1"/>
              <a:t>Online</a:t>
            </a:r>
            <a:r>
              <a:rPr lang="sl-SI"/>
              <a:t> (</a:t>
            </a:r>
            <a:r>
              <a:rPr lang="sl-SI">
                <a:hlinkClick r:id="rId3"/>
              </a:rPr>
              <a:t>https://dmponline.dcc.ac.uk/</a:t>
            </a:r>
            <a:r>
              <a:rPr lang="sl-SI"/>
              <a:t>), Data </a:t>
            </a:r>
            <a:r>
              <a:rPr lang="sl-SI" err="1"/>
              <a:t>Stewardship</a:t>
            </a:r>
            <a:r>
              <a:rPr lang="sl-SI"/>
              <a:t> </a:t>
            </a:r>
            <a:r>
              <a:rPr lang="sl-SI" err="1"/>
              <a:t>Wizard</a:t>
            </a:r>
            <a:r>
              <a:rPr lang="sl-SI"/>
              <a:t> (</a:t>
            </a:r>
            <a:r>
              <a:rPr lang="sl-SI">
                <a:ea typeface="+mn-lt"/>
                <a:cs typeface="+mn-lt"/>
                <a:hlinkClick r:id="rId4"/>
              </a:rPr>
              <a:t>https://elixir-si.ds-wizard.org/</a:t>
            </a:r>
            <a:r>
              <a:rPr lang="sl-SI"/>
              <a:t> in ostale storitve ELIXIR-SI in ELIXIR za načrtovanje ravnanja s podatki. Na teh platformah najdete veliko primerov dobrih praks NRRP.  </a:t>
            </a:r>
            <a:endParaRPr lang="sl-SI">
              <a:ea typeface="Calibri"/>
              <a:cs typeface="Calibri"/>
            </a:endParaRPr>
          </a:p>
        </p:txBody>
      </p:sp>
    </p:spTree>
    <p:extLst>
      <p:ext uri="{BB962C8B-B14F-4D97-AF65-F5344CB8AC3E}">
        <p14:creationId xmlns:p14="http://schemas.microsoft.com/office/powerpoint/2010/main" val="61801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08C6B11-6A18-4FE6-A690-068CD54056F4}"/>
              </a:ext>
            </a:extLst>
          </p:cNvPr>
          <p:cNvSpPr>
            <a:spLocks noGrp="1"/>
          </p:cNvSpPr>
          <p:nvPr>
            <p:ph type="title"/>
          </p:nvPr>
        </p:nvSpPr>
        <p:spPr/>
        <p:txBody>
          <a:bodyPr/>
          <a:lstStyle/>
          <a:p>
            <a:r>
              <a:rPr lang="sl-SI"/>
              <a:t>Upravljanje z NRRP v OE</a:t>
            </a:r>
          </a:p>
        </p:txBody>
      </p:sp>
      <p:sp>
        <p:nvSpPr>
          <p:cNvPr id="3" name="Pravokotnik 2">
            <a:extLst>
              <a:ext uri="{FF2B5EF4-FFF2-40B4-BE49-F238E27FC236}">
                <a16:creationId xmlns:a16="http://schemas.microsoft.com/office/drawing/2014/main" id="{C3256DF6-178B-45F6-AF47-601A8DD6CD0F}"/>
              </a:ext>
            </a:extLst>
          </p:cNvPr>
          <p:cNvSpPr/>
          <p:nvPr/>
        </p:nvSpPr>
        <p:spPr>
          <a:xfrm>
            <a:off x="838200" y="1485555"/>
            <a:ext cx="10866120" cy="2677656"/>
          </a:xfrm>
          <a:prstGeom prst="rect">
            <a:avLst/>
          </a:prstGeom>
        </p:spPr>
        <p:txBody>
          <a:bodyPr wrap="square" lIns="91440" tIns="45720" rIns="91440" bIns="45720" anchor="t">
            <a:spAutoFit/>
          </a:bodyPr>
          <a:lstStyle/>
          <a:p>
            <a:pPr fontAlgn="base"/>
            <a:r>
              <a:rPr lang="sl-SI" sz="2400"/>
              <a:t>Upravičenci morajo oddati NRRP v pogodbenem roku (običajno 6 mesecev od podpisa pogodbe).</a:t>
            </a:r>
          </a:p>
          <a:p>
            <a:pPr fontAlgn="base"/>
            <a:endParaRPr lang="sl-SI" sz="2400"/>
          </a:p>
          <a:p>
            <a:pPr fontAlgn="base"/>
            <a:r>
              <a:rPr lang="sl-SI" sz="2400"/>
              <a:t>Pri  projektih, ki trajajo več kot 12 mesecev, je potrebno ažurirati NRRP.</a:t>
            </a:r>
            <a:endParaRPr lang="sl-SI" sz="2400">
              <a:ea typeface="Calibri"/>
              <a:cs typeface="Calibri"/>
            </a:endParaRPr>
          </a:p>
          <a:p>
            <a:pPr fontAlgn="base"/>
            <a:endParaRPr lang="sl-SI" sz="2400"/>
          </a:p>
          <a:p>
            <a:pPr fontAlgn="base"/>
            <a:r>
              <a:rPr lang="sl-SI" sz="2400"/>
              <a:t>NRRP je potrebno ažurirati tudi ob koncu projekta (kjer je to nujno potrebno, priporočamo pregled NRRP in primerjavo z dejanskim stanjem).  </a:t>
            </a:r>
            <a:endParaRPr lang="sl-SI" sz="2400">
              <a:ea typeface="Calibri"/>
              <a:cs typeface="Calibri"/>
            </a:endParaRPr>
          </a:p>
        </p:txBody>
      </p:sp>
      <p:sp>
        <p:nvSpPr>
          <p:cNvPr id="4" name="PoljeZBesedilom 3">
            <a:extLst>
              <a:ext uri="{FF2B5EF4-FFF2-40B4-BE49-F238E27FC236}">
                <a16:creationId xmlns:a16="http://schemas.microsoft.com/office/drawing/2014/main" id="{82B15650-4494-4162-8529-F59D5CC90FF1}"/>
              </a:ext>
            </a:extLst>
          </p:cNvPr>
          <p:cNvSpPr txBox="1"/>
          <p:nvPr/>
        </p:nvSpPr>
        <p:spPr>
          <a:xfrm>
            <a:off x="848277" y="4578338"/>
            <a:ext cx="10343979" cy="1754326"/>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r>
              <a:rPr lang="sl-SI"/>
              <a:t>NRRP naj bo živ dokument. Ažurirajte ga ob vsaki večji spremembi, ki nastane pri ravnanju s podatki, še posebej pa v primerih, ko ustvarite nove podatke, ko se spremeni način dostopanja do podatkov, ko se spremeni način digitalnega skrbništva, v primeru doseganja določenih ciljev (npr. arhiviranje podatkov v </a:t>
            </a:r>
            <a:r>
              <a:rPr lang="sl-SI" err="1"/>
              <a:t>repozitorij</a:t>
            </a:r>
            <a:r>
              <a:rPr lang="sl-SI"/>
              <a:t>), v primeru sprememb politik (npr. odkritje </a:t>
            </a:r>
            <a:r>
              <a:rPr lang="sl-SI">
                <a:solidFill>
                  <a:schemeClr val="tx1">
                    <a:lumMod val="75000"/>
                    <a:lumOff val="25000"/>
                  </a:schemeClr>
                </a:solidFill>
              </a:rPr>
              <a:t>inovacijskega p</a:t>
            </a:r>
            <a:r>
              <a:rPr lang="sl-SI"/>
              <a:t>otenciala in odločitev za prijavo patenta) ipd. Priporočamo, da so NRRP-ji odprto dostopni pod pogoji licence CC BY, razen v z izjemami določenih primerih. </a:t>
            </a:r>
          </a:p>
        </p:txBody>
      </p:sp>
    </p:spTree>
    <p:extLst>
      <p:ext uri="{BB962C8B-B14F-4D97-AF65-F5344CB8AC3E}">
        <p14:creationId xmlns:p14="http://schemas.microsoft.com/office/powerpoint/2010/main" val="3337907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9A59B16-4188-4E18-BA53-C3DF5A04C0A3}"/>
              </a:ext>
            </a:extLst>
          </p:cNvPr>
          <p:cNvSpPr>
            <a:spLocks noGrp="1"/>
          </p:cNvSpPr>
          <p:nvPr>
            <p:ph type="title"/>
          </p:nvPr>
        </p:nvSpPr>
        <p:spPr/>
        <p:txBody>
          <a:bodyPr/>
          <a:lstStyle/>
          <a:p>
            <a:r>
              <a:rPr lang="sl-SI"/>
              <a:t>Metapodatki pri ravnanju z raziskovalnimi podatki</a:t>
            </a:r>
          </a:p>
        </p:txBody>
      </p:sp>
      <p:sp>
        <p:nvSpPr>
          <p:cNvPr id="3" name="Pravokotnik 2">
            <a:extLst>
              <a:ext uri="{FF2B5EF4-FFF2-40B4-BE49-F238E27FC236}">
                <a16:creationId xmlns:a16="http://schemas.microsoft.com/office/drawing/2014/main" id="{5EEAEC3E-C30B-41C9-9EEB-E8478D9444C7}"/>
              </a:ext>
            </a:extLst>
          </p:cNvPr>
          <p:cNvSpPr/>
          <p:nvPr/>
        </p:nvSpPr>
        <p:spPr>
          <a:xfrm>
            <a:off x="838200" y="1885432"/>
            <a:ext cx="9229344" cy="4154984"/>
          </a:xfrm>
          <a:prstGeom prst="rect">
            <a:avLst/>
          </a:prstGeom>
        </p:spPr>
        <p:txBody>
          <a:bodyPr wrap="square" lIns="91440" tIns="45720" rIns="91440" bIns="45720" anchor="t">
            <a:spAutoFit/>
          </a:bodyPr>
          <a:lstStyle/>
          <a:p>
            <a:pPr fontAlgn="base"/>
            <a:r>
              <a:rPr lang="sl-SI" sz="2400" dirty="0"/>
              <a:t>Metapodatki arhiviranih podatkov:</a:t>
            </a:r>
          </a:p>
          <a:p>
            <a:pPr marL="342900" indent="-342900" fontAlgn="base">
              <a:buFont typeface="Arial" panose="020B0604020202020204" pitchFamily="34" charset="0"/>
              <a:buChar char="•"/>
            </a:pPr>
            <a:r>
              <a:rPr lang="sl-SI" sz="2400" dirty="0"/>
              <a:t>morajo biti dostopni pod pogoji licence CC0 ali enakovredne,</a:t>
            </a:r>
            <a:endParaRPr lang="sl-SI" sz="2400" dirty="0">
              <a:ea typeface="Calibri"/>
              <a:cs typeface="Calibri"/>
            </a:endParaRPr>
          </a:p>
          <a:p>
            <a:pPr marL="342900" indent="-342900" fontAlgn="base">
              <a:buFont typeface="Arial" panose="020B0604020202020204" pitchFamily="34" charset="0"/>
              <a:buChar char="•"/>
            </a:pPr>
            <a:r>
              <a:rPr lang="sl-SI" sz="2400" dirty="0"/>
              <a:t>morajo temeljiti na načelih FAIR,</a:t>
            </a:r>
            <a:endParaRPr lang="sl-SI" sz="2400" dirty="0">
              <a:ea typeface="Calibri"/>
              <a:cs typeface="Calibri"/>
            </a:endParaRPr>
          </a:p>
          <a:p>
            <a:pPr marL="342900" indent="-342900" fontAlgn="base">
              <a:buFont typeface="Arial" panose="020B0604020202020204" pitchFamily="34" charset="0"/>
              <a:buChar char="•"/>
            </a:pPr>
            <a:r>
              <a:rPr lang="sl-SI" sz="2400" dirty="0"/>
              <a:t>naj bodo strojno berljivi (kjer je to mogoče),</a:t>
            </a:r>
            <a:endParaRPr lang="sl-SI" sz="2400" dirty="0">
              <a:ea typeface="Calibri"/>
              <a:cs typeface="Calibri"/>
            </a:endParaRPr>
          </a:p>
          <a:p>
            <a:pPr fontAlgn="base"/>
            <a:endParaRPr lang="sl-SI" sz="1400"/>
          </a:p>
          <a:p>
            <a:pPr fontAlgn="base"/>
            <a:r>
              <a:rPr lang="sl-SI" sz="2400" dirty="0"/>
              <a:t>Zagotavljajo naj informacije vsaj o:</a:t>
            </a:r>
            <a:endParaRPr lang="sl-SI" sz="2400" dirty="0">
              <a:ea typeface="Calibri"/>
              <a:cs typeface="Calibri"/>
            </a:endParaRPr>
          </a:p>
          <a:p>
            <a:pPr marL="800100" lvl="1" indent="-342900" fontAlgn="base">
              <a:buFont typeface="Arial" panose="020B0604020202020204" pitchFamily="34" charset="0"/>
              <a:buChar char="•"/>
            </a:pPr>
            <a:r>
              <a:rPr lang="sl-SI" sz="2400" dirty="0"/>
              <a:t>podatkih (opis, datum arhiviranja, avtorji, podatki o </a:t>
            </a:r>
            <a:r>
              <a:rPr lang="sl-SI" sz="2400" dirty="0" err="1"/>
              <a:t>repozitoriju</a:t>
            </a:r>
            <a:r>
              <a:rPr lang="sl-SI" sz="2400" dirty="0"/>
              <a:t>, morebitna časovna zapora);</a:t>
            </a:r>
            <a:endParaRPr lang="sl-SI" sz="2400" dirty="0">
              <a:ea typeface="Calibri"/>
              <a:cs typeface="Calibri"/>
            </a:endParaRPr>
          </a:p>
          <a:p>
            <a:pPr marL="800100" lvl="1" indent="-342900" fontAlgn="base">
              <a:buFont typeface="Arial" panose="020B0604020202020204" pitchFamily="34" charset="0"/>
              <a:buChar char="•"/>
            </a:pPr>
            <a:r>
              <a:rPr lang="sl-SI" sz="2400" dirty="0"/>
              <a:t>podatki o projektu (ime projekta, akronim in številka);</a:t>
            </a:r>
            <a:endParaRPr lang="sl-SI" sz="2400" dirty="0">
              <a:ea typeface="Calibri"/>
              <a:cs typeface="Calibri"/>
            </a:endParaRPr>
          </a:p>
          <a:p>
            <a:pPr marL="800100" lvl="1" indent="-342900" fontAlgn="base">
              <a:buFont typeface="Arial" panose="020B0604020202020204" pitchFamily="34" charset="0"/>
              <a:buChar char="•"/>
            </a:pPr>
            <a:r>
              <a:rPr lang="sl-SI" sz="2400" dirty="0" err="1"/>
              <a:t>PIDih</a:t>
            </a:r>
            <a:r>
              <a:rPr lang="sl-SI" sz="2400" dirty="0"/>
              <a:t> za podatke, avtorje in – če je mogoče – za organizacije;</a:t>
            </a:r>
            <a:endParaRPr lang="sl-SI" sz="2400" dirty="0">
              <a:ea typeface="Calibri"/>
              <a:cs typeface="Calibri"/>
            </a:endParaRPr>
          </a:p>
          <a:p>
            <a:pPr marL="800100" lvl="1" indent="-342900" fontAlgn="base">
              <a:buFont typeface="Arial" panose="020B0604020202020204" pitchFamily="34" charset="0"/>
              <a:buChar char="•"/>
            </a:pPr>
            <a:r>
              <a:rPr lang="sl-SI" sz="2400" dirty="0" err="1"/>
              <a:t>PIDih</a:t>
            </a:r>
            <a:r>
              <a:rPr lang="sl-SI" sz="2400" dirty="0"/>
              <a:t> za pripadajoče objave in druge raziskovalne izsledke. </a:t>
            </a:r>
            <a:endParaRPr lang="sl-SI" sz="2400" dirty="0">
              <a:ea typeface="Calibri"/>
              <a:cs typeface="Calibri"/>
            </a:endParaRPr>
          </a:p>
        </p:txBody>
      </p:sp>
    </p:spTree>
    <p:extLst>
      <p:ext uri="{BB962C8B-B14F-4D97-AF65-F5344CB8AC3E}">
        <p14:creationId xmlns:p14="http://schemas.microsoft.com/office/powerpoint/2010/main" val="2207134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6226A8-7245-4120-A8BD-3E1AC0CB2F06}"/>
              </a:ext>
            </a:extLst>
          </p:cNvPr>
          <p:cNvSpPr>
            <a:spLocks noGrp="1"/>
          </p:cNvSpPr>
          <p:nvPr>
            <p:ph type="title"/>
          </p:nvPr>
        </p:nvSpPr>
        <p:spPr/>
        <p:txBody>
          <a:bodyPr/>
          <a:lstStyle/>
          <a:p>
            <a:r>
              <a:rPr lang="sl-SI" dirty="0"/>
              <a:t>Opis izvora podatkov (provenienca) </a:t>
            </a:r>
          </a:p>
        </p:txBody>
      </p:sp>
      <p:sp>
        <p:nvSpPr>
          <p:cNvPr id="3" name="Pravokotnik 2">
            <a:extLst>
              <a:ext uri="{FF2B5EF4-FFF2-40B4-BE49-F238E27FC236}">
                <a16:creationId xmlns:a16="http://schemas.microsoft.com/office/drawing/2014/main" id="{30508168-2A14-4168-B807-E1DA09CE838C}"/>
              </a:ext>
            </a:extLst>
          </p:cNvPr>
          <p:cNvSpPr/>
          <p:nvPr/>
        </p:nvSpPr>
        <p:spPr>
          <a:xfrm>
            <a:off x="838200" y="1459456"/>
            <a:ext cx="10134600" cy="4524315"/>
          </a:xfrm>
          <a:prstGeom prst="rect">
            <a:avLst/>
          </a:prstGeom>
        </p:spPr>
        <p:txBody>
          <a:bodyPr wrap="square" lIns="91440" tIns="45720" rIns="91440" bIns="45720" anchor="t">
            <a:spAutoFit/>
          </a:bodyPr>
          <a:lstStyle/>
          <a:p>
            <a:r>
              <a:rPr lang="sl-SI" sz="2400"/>
              <a:t>Ključni vsebinski del, ki omogoči </a:t>
            </a:r>
            <a:r>
              <a:rPr lang="sl-SI" sz="2400" err="1"/>
              <a:t>interoperabilnost</a:t>
            </a:r>
            <a:r>
              <a:rPr lang="sl-SI" sz="2400"/>
              <a:t> in ponovno uporabo.</a:t>
            </a:r>
          </a:p>
          <a:p>
            <a:endParaRPr lang="sl-SI" sz="2400">
              <a:ea typeface="Calibri"/>
              <a:cs typeface="Calibri"/>
            </a:endParaRPr>
          </a:p>
          <a:p>
            <a:r>
              <a:rPr lang="sl-SI" sz="2400">
                <a:ea typeface="Calibri"/>
                <a:cs typeface="Calibri"/>
              </a:rPr>
              <a:t>Iz NRRP naj bo razviden način opisa podatkov (npr. Ali bo opis v obliki prebereme.txt ali v obliki podatkovnega članka...)</a:t>
            </a:r>
          </a:p>
          <a:p>
            <a:endParaRPr lang="sl-SI" sz="2400"/>
          </a:p>
          <a:p>
            <a:r>
              <a:rPr lang="sl-SI" sz="2400"/>
              <a:t>Izvor podatkov lahko dokumentirate v skladu z ustreznimi standardi (npr. po standardih  PCCS, </a:t>
            </a:r>
            <a:r>
              <a:rPr lang="sl-SI" sz="2400" err="1"/>
              <a:t>DataCite</a:t>
            </a:r>
            <a:r>
              <a:rPr lang="sl-SI" sz="2400"/>
              <a:t>, ECRIN, WGDC, DQC, SHTI). </a:t>
            </a:r>
            <a:endParaRPr lang="sl-SI" sz="2400">
              <a:ea typeface="Calibri"/>
              <a:cs typeface="Calibri"/>
            </a:endParaRPr>
          </a:p>
          <a:p>
            <a:endParaRPr lang="sl-SI" sz="2400"/>
          </a:p>
          <a:p>
            <a:r>
              <a:rPr lang="sl-SI" sz="2400"/>
              <a:t>Več na https://ebooks.iospress.nl/pdf/doi/10.3233/SHTI200380 in </a:t>
            </a:r>
            <a:r>
              <a:rPr lang="sl-SI" sz="2400">
                <a:hlinkClick r:id="rId2"/>
              </a:rPr>
              <a:t>https://eos.org/opinions/the-importance-of-data-set-provenance-for-science</a:t>
            </a:r>
            <a:r>
              <a:rPr lang="sl-SI" sz="2400"/>
              <a:t>). </a:t>
            </a:r>
            <a:endParaRPr lang="sl-SI" sz="2400">
              <a:ea typeface="Calibri"/>
              <a:cs typeface="Calibri"/>
            </a:endParaRPr>
          </a:p>
          <a:p>
            <a:endParaRPr lang="sl-SI" sz="2400"/>
          </a:p>
          <a:p>
            <a:r>
              <a:rPr lang="sl-SI" sz="2400"/>
              <a:t>Opis vseh ustreznih postopkov za zagotavljanje kakovosti podatkov.</a:t>
            </a:r>
            <a:endParaRPr lang="sl-SI" sz="2400">
              <a:ea typeface="Calibri"/>
              <a:cs typeface="Calibri"/>
            </a:endParaRPr>
          </a:p>
        </p:txBody>
      </p:sp>
    </p:spTree>
    <p:extLst>
      <p:ext uri="{BB962C8B-B14F-4D97-AF65-F5344CB8AC3E}">
        <p14:creationId xmlns:p14="http://schemas.microsoft.com/office/powerpoint/2010/main" val="3480288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DE6B2BB-0646-44D0-853A-CC292A0F5B23}"/>
              </a:ext>
            </a:extLst>
          </p:cNvPr>
          <p:cNvSpPr>
            <a:spLocks noGrp="1"/>
          </p:cNvSpPr>
          <p:nvPr>
            <p:ph type="title"/>
          </p:nvPr>
        </p:nvSpPr>
        <p:spPr/>
        <p:txBody>
          <a:bodyPr/>
          <a:lstStyle/>
          <a:p>
            <a:r>
              <a:rPr lang="sl-SI" dirty="0"/>
              <a:t>Podatkovni članek (1)</a:t>
            </a:r>
          </a:p>
        </p:txBody>
      </p:sp>
      <p:sp>
        <p:nvSpPr>
          <p:cNvPr id="3" name="Pravokotnik 2">
            <a:extLst>
              <a:ext uri="{FF2B5EF4-FFF2-40B4-BE49-F238E27FC236}">
                <a16:creationId xmlns:a16="http://schemas.microsoft.com/office/drawing/2014/main" id="{1A76E6AF-0A60-4949-9D7A-B694AF33761A}"/>
              </a:ext>
            </a:extLst>
          </p:cNvPr>
          <p:cNvSpPr/>
          <p:nvPr/>
        </p:nvSpPr>
        <p:spPr>
          <a:xfrm>
            <a:off x="838200" y="1464246"/>
            <a:ext cx="10143744" cy="3162404"/>
          </a:xfrm>
          <a:prstGeom prst="rect">
            <a:avLst/>
          </a:prstGeom>
        </p:spPr>
        <p:txBody>
          <a:bodyPr wrap="square" lIns="91440" tIns="45720" rIns="91440" bIns="45720" anchor="t">
            <a:spAutoFit/>
          </a:bodyPr>
          <a:lstStyle/>
          <a:p>
            <a:r>
              <a:rPr lang="sl-SI" sz="2400" dirty="0"/>
              <a:t>V NRRP moramo predvideti način opisa podatkov. To lahko naredimo v skladu z enim od standardov ali pa v obliki poljubne datoteke (npr. „</a:t>
            </a:r>
            <a:r>
              <a:rPr lang="sl-SI" sz="2400" dirty="0" err="1"/>
              <a:t>ReadMe</a:t>
            </a:r>
            <a:r>
              <a:rPr lang="sl-SI" sz="2400" dirty="0"/>
              <a:t>“).</a:t>
            </a:r>
          </a:p>
          <a:p>
            <a:endParaRPr lang="sl-SI" sz="1100"/>
          </a:p>
          <a:p>
            <a:r>
              <a:rPr lang="sl-SI" sz="2400" dirty="0"/>
              <a:t>Boljši predlog: podatke opišite v podatkovnem članku in ga objavite v podatkovni reviji. </a:t>
            </a:r>
            <a:endParaRPr lang="sl-SI" sz="2400" dirty="0">
              <a:ea typeface="Calibri"/>
              <a:cs typeface="Calibri"/>
            </a:endParaRPr>
          </a:p>
          <a:p>
            <a:endParaRPr lang="sl-SI" sz="1000"/>
          </a:p>
          <a:p>
            <a:r>
              <a:rPr lang="sl-SI" sz="2400" dirty="0"/>
              <a:t>Podatkovni članki temeljito opisujejo nabore podatkov, običajno pa ne vključujejo nobene interpretacije ali razprave (izjema je lahko razprava o različnih metodah za zbiranje podatkov, npr.).</a:t>
            </a:r>
            <a:endParaRPr lang="sl-SI" sz="2400" dirty="0">
              <a:ea typeface="Calibri"/>
              <a:cs typeface="Calibri"/>
            </a:endParaRPr>
          </a:p>
          <a:p>
            <a:endParaRPr lang="sl-SI" sz="1050"/>
          </a:p>
        </p:txBody>
      </p:sp>
      <p:sp>
        <p:nvSpPr>
          <p:cNvPr id="4" name="PoljeZBesedilom 3">
            <a:extLst>
              <a:ext uri="{FF2B5EF4-FFF2-40B4-BE49-F238E27FC236}">
                <a16:creationId xmlns:a16="http://schemas.microsoft.com/office/drawing/2014/main" id="{29493EB8-8413-4805-9D77-AA3287EE485D}"/>
              </a:ext>
            </a:extLst>
          </p:cNvPr>
          <p:cNvSpPr txBox="1"/>
          <p:nvPr/>
        </p:nvSpPr>
        <p:spPr>
          <a:xfrm>
            <a:off x="838200" y="5008106"/>
            <a:ext cx="10343979" cy="1200329"/>
          </a:xfrm>
          <a:prstGeom prst="rect">
            <a:avLst/>
          </a:prstGeom>
          <a:solidFill>
            <a:schemeClr val="accent1">
              <a:lumMod val="20000"/>
              <a:lumOff val="80000"/>
            </a:schemeClr>
          </a:solidFill>
          <a:ln>
            <a:solidFill>
              <a:schemeClr val="tx1"/>
            </a:solidFill>
          </a:ln>
        </p:spPr>
        <p:txBody>
          <a:bodyPr wrap="square" rtlCol="0">
            <a:spAutoFit/>
          </a:bodyPr>
          <a:lstStyle/>
          <a:p>
            <a:r>
              <a:rPr lang="sl-SI"/>
              <a:t>Podatkovni članki običajno gredo skozi recenzijski sistem na podoben način kot ostali članki, se pa postopki razlikujejo od založnika do založnika. Več o podatkovnih člankih  in revijah: </a:t>
            </a:r>
            <a:r>
              <a:rPr lang="sl-SI">
                <a:hlinkClick r:id="rId2"/>
              </a:rPr>
              <a:t>https://insights.uksg.org/articles/10.1629/uksg.510/</a:t>
            </a:r>
            <a:r>
              <a:rPr lang="sl-SI"/>
              <a:t>, </a:t>
            </a:r>
            <a:r>
              <a:rPr lang="sl-SI">
                <a:hlinkClick r:id="rId3"/>
              </a:rPr>
              <a:t>https://asistdl.onlinelibrary.wiley.com/doi/10.1002/asi.23358</a:t>
            </a:r>
            <a:r>
              <a:rPr lang="sl-SI"/>
              <a:t> </a:t>
            </a:r>
          </a:p>
        </p:txBody>
      </p:sp>
    </p:spTree>
    <p:extLst>
      <p:ext uri="{BB962C8B-B14F-4D97-AF65-F5344CB8AC3E}">
        <p14:creationId xmlns:p14="http://schemas.microsoft.com/office/powerpoint/2010/main" val="1301500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DEAE627-ECE5-41FE-BD37-40D6CB416B70}"/>
              </a:ext>
            </a:extLst>
          </p:cNvPr>
          <p:cNvSpPr>
            <a:spLocks noGrp="1"/>
          </p:cNvSpPr>
          <p:nvPr>
            <p:ph type="title"/>
          </p:nvPr>
        </p:nvSpPr>
        <p:spPr/>
        <p:txBody>
          <a:bodyPr/>
          <a:lstStyle/>
          <a:p>
            <a:r>
              <a:rPr lang="sl-SI" dirty="0"/>
              <a:t>Podatkovni članek (2)</a:t>
            </a:r>
          </a:p>
        </p:txBody>
      </p:sp>
      <p:pic>
        <p:nvPicPr>
          <p:cNvPr id="3" name="Slika 2">
            <a:extLst>
              <a:ext uri="{FF2B5EF4-FFF2-40B4-BE49-F238E27FC236}">
                <a16:creationId xmlns:a16="http://schemas.microsoft.com/office/drawing/2014/main" id="{A8F0856E-B15D-4E74-A51B-3B74232CDB9D}"/>
              </a:ext>
            </a:extLst>
          </p:cNvPr>
          <p:cNvPicPr>
            <a:picLocks noChangeAspect="1"/>
          </p:cNvPicPr>
          <p:nvPr/>
        </p:nvPicPr>
        <p:blipFill>
          <a:blip r:embed="rId2"/>
          <a:stretch>
            <a:fillRect/>
          </a:stretch>
        </p:blipFill>
        <p:spPr>
          <a:xfrm>
            <a:off x="917009" y="1782871"/>
            <a:ext cx="10120237" cy="4810161"/>
          </a:xfrm>
          <a:prstGeom prst="rect">
            <a:avLst/>
          </a:prstGeom>
        </p:spPr>
      </p:pic>
    </p:spTree>
    <p:extLst>
      <p:ext uri="{BB962C8B-B14F-4D97-AF65-F5344CB8AC3E}">
        <p14:creationId xmlns:p14="http://schemas.microsoft.com/office/powerpoint/2010/main" val="3730185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DBBE262-40F1-4982-BAF8-1B937BACC450}"/>
              </a:ext>
            </a:extLst>
          </p:cNvPr>
          <p:cNvSpPr>
            <a:spLocks noGrp="1"/>
          </p:cNvSpPr>
          <p:nvPr>
            <p:ph type="title"/>
          </p:nvPr>
        </p:nvSpPr>
        <p:spPr>
          <a:xfrm>
            <a:off x="838200" y="392557"/>
            <a:ext cx="10515600" cy="1325563"/>
          </a:xfrm>
        </p:spPr>
        <p:txBody>
          <a:bodyPr/>
          <a:lstStyle/>
          <a:p>
            <a:r>
              <a:rPr lang="sl-SI"/>
              <a:t>Cilji politike EU na področju raziskav in inovacij</a:t>
            </a:r>
          </a:p>
        </p:txBody>
      </p:sp>
      <p:sp>
        <p:nvSpPr>
          <p:cNvPr id="3" name="Pravokotnik 2">
            <a:extLst>
              <a:ext uri="{FF2B5EF4-FFF2-40B4-BE49-F238E27FC236}">
                <a16:creationId xmlns:a16="http://schemas.microsoft.com/office/drawing/2014/main" id="{9CB1A149-B1EA-4554-B314-DD161E5433B3}"/>
              </a:ext>
            </a:extLst>
          </p:cNvPr>
          <p:cNvSpPr/>
          <p:nvPr/>
        </p:nvSpPr>
        <p:spPr>
          <a:xfrm>
            <a:off x="838200" y="1797546"/>
            <a:ext cx="9659112" cy="2862322"/>
          </a:xfrm>
          <a:prstGeom prst="rect">
            <a:avLst/>
          </a:prstGeom>
        </p:spPr>
        <p:txBody>
          <a:bodyPr wrap="square" lIns="91440" tIns="45720" rIns="91440" bIns="45720" anchor="t">
            <a:spAutoFit/>
          </a:bodyPr>
          <a:lstStyle/>
          <a:p>
            <a:r>
              <a:rPr lang="sl-SI" sz="2400" dirty="0"/>
              <a:t>Vlaganje v raziskave in inovacije za zeleno in digitalno prihodnost.</a:t>
            </a:r>
            <a:endParaRPr lang="sl-SI" sz="2400" dirty="0">
              <a:cs typeface="Calibri"/>
            </a:endParaRPr>
          </a:p>
          <a:p>
            <a:r>
              <a:rPr lang="sl-SI" sz="2400" dirty="0"/>
              <a:t>Izboljšanje dostopa do infrastrukture in objektov za raziskovalce.</a:t>
            </a:r>
            <a:endParaRPr lang="sl-SI" sz="2400" dirty="0">
              <a:cs typeface="Calibri"/>
            </a:endParaRPr>
          </a:p>
          <a:p>
            <a:r>
              <a:rPr lang="sl-SI" sz="2400" dirty="0"/>
              <a:t>Podpora mobilnosti, znanju in spretnostim ter poklicnim priložnostim raziskovalcev</a:t>
            </a:r>
            <a:endParaRPr lang="sl-SI" sz="2400" dirty="0">
              <a:cs typeface="Calibri"/>
            </a:endParaRPr>
          </a:p>
          <a:p>
            <a:r>
              <a:rPr lang="sl-SI" sz="2400" dirty="0"/>
              <a:t>Enakost spolov in raznolikost.</a:t>
            </a:r>
            <a:endParaRPr lang="sl-SI" sz="2400" dirty="0">
              <a:cs typeface="Calibri"/>
            </a:endParaRPr>
          </a:p>
          <a:p>
            <a:r>
              <a:rPr lang="sl-SI" sz="2400" dirty="0"/>
              <a:t>Spodbuda praks odprte znanosti.</a:t>
            </a:r>
            <a:endParaRPr lang="sl-SI" sz="2400" dirty="0">
              <a:cs typeface="Calibri"/>
            </a:endParaRPr>
          </a:p>
          <a:p>
            <a:endParaRPr lang="sl-SI">
              <a:solidFill>
                <a:srgbClr val="3F4A52"/>
              </a:solidFill>
            </a:endParaRPr>
          </a:p>
          <a:p>
            <a:endParaRPr lang="sl-SI">
              <a:solidFill>
                <a:srgbClr val="3F4A52"/>
              </a:solidFill>
            </a:endParaRPr>
          </a:p>
        </p:txBody>
      </p:sp>
      <p:sp>
        <p:nvSpPr>
          <p:cNvPr id="4" name="PoljeZBesedilom 3">
            <a:extLst>
              <a:ext uri="{FF2B5EF4-FFF2-40B4-BE49-F238E27FC236}">
                <a16:creationId xmlns:a16="http://schemas.microsoft.com/office/drawing/2014/main" id="{9AF1474A-7D5F-4DBA-89B9-1D537B2EF96E}"/>
              </a:ext>
            </a:extLst>
          </p:cNvPr>
          <p:cNvSpPr txBox="1"/>
          <p:nvPr/>
        </p:nvSpPr>
        <p:spPr>
          <a:xfrm>
            <a:off x="838200" y="4659868"/>
            <a:ext cx="11080737" cy="923330"/>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pPr algn="just"/>
            <a:r>
              <a:rPr lang="sl-SI" dirty="0"/>
              <a:t>Aktivnosti bodo okrepile usklajevanje v EU, z njenimi državami članicami in zasebnim sektorjem, pa tudi z mednarodnimi partnerji, kar bo Evropi omogočilo konkurenčno prednost v korist podjetij in državljanov.</a:t>
            </a:r>
          </a:p>
          <a:p>
            <a:pPr algn="just"/>
            <a:r>
              <a:rPr lang="sl-SI" dirty="0"/>
              <a:t>Eden od ključnih stebrov novega evropskega raziskovalnega prostora je </a:t>
            </a:r>
            <a:r>
              <a:rPr lang="sl-SI" b="1" dirty="0"/>
              <a:t>„pakt za raziskave in inovacije v Evropi“. </a:t>
            </a:r>
          </a:p>
        </p:txBody>
      </p:sp>
    </p:spTree>
    <p:extLst>
      <p:ext uri="{BB962C8B-B14F-4D97-AF65-F5344CB8AC3E}">
        <p14:creationId xmlns:p14="http://schemas.microsoft.com/office/powerpoint/2010/main" val="1265305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5C6FCC5-39B9-4EFD-BABB-F79C59FDDADD}"/>
              </a:ext>
            </a:extLst>
          </p:cNvPr>
          <p:cNvSpPr>
            <a:spLocks noGrp="1"/>
          </p:cNvSpPr>
          <p:nvPr>
            <p:ph type="title"/>
          </p:nvPr>
        </p:nvSpPr>
        <p:spPr/>
        <p:txBody>
          <a:bodyPr/>
          <a:lstStyle/>
          <a:p>
            <a:r>
              <a:rPr lang="sl-SI" dirty="0"/>
              <a:t>NRRP v OE (1)</a:t>
            </a:r>
          </a:p>
        </p:txBody>
      </p:sp>
      <p:sp>
        <p:nvSpPr>
          <p:cNvPr id="3" name="Pravokotnik 2">
            <a:extLst>
              <a:ext uri="{FF2B5EF4-FFF2-40B4-BE49-F238E27FC236}">
                <a16:creationId xmlns:a16="http://schemas.microsoft.com/office/drawing/2014/main" id="{19FCAE4B-9900-44EB-A5D0-1900A9B488A4}"/>
              </a:ext>
            </a:extLst>
          </p:cNvPr>
          <p:cNvSpPr/>
          <p:nvPr/>
        </p:nvSpPr>
        <p:spPr>
          <a:xfrm>
            <a:off x="838200" y="1283488"/>
            <a:ext cx="10774680" cy="2431435"/>
          </a:xfrm>
          <a:prstGeom prst="rect">
            <a:avLst/>
          </a:prstGeom>
        </p:spPr>
        <p:txBody>
          <a:bodyPr wrap="square" lIns="91440" tIns="45720" rIns="91440" bIns="45720" anchor="t">
            <a:spAutoFit/>
          </a:bodyPr>
          <a:lstStyle/>
          <a:p>
            <a:endParaRPr lang="sl-SI" sz="1000"/>
          </a:p>
          <a:p>
            <a:r>
              <a:rPr lang="sl-SI" sz="2400"/>
              <a:t>Predloga za NRRP v Obzorju Evropa je na portalu Evropske komisije </a:t>
            </a:r>
            <a:r>
              <a:rPr lang="sl-SI" sz="2400" err="1"/>
              <a:t>Funding</a:t>
            </a:r>
            <a:r>
              <a:rPr lang="sl-SI" sz="2400"/>
              <a:t> &amp; tender </a:t>
            </a:r>
            <a:r>
              <a:rPr lang="sl-SI" sz="2400" err="1"/>
              <a:t>Opportunities</a:t>
            </a:r>
            <a:r>
              <a:rPr lang="sl-SI" sz="2400"/>
              <a:t> (</a:t>
            </a:r>
            <a:r>
              <a:rPr lang="sl-SI" sz="2400">
                <a:hlinkClick r:id="rId2"/>
              </a:rPr>
              <a:t>https://ec.europa.eu/info/funding-tenders/opportunities/portal/screen/how-to-participate/reference-documents</a:t>
            </a:r>
            <a:r>
              <a:rPr lang="sl-SI" sz="2400"/>
              <a:t>).</a:t>
            </a:r>
            <a:endParaRPr lang="sl-SI" sz="2400">
              <a:ea typeface="Calibri"/>
              <a:cs typeface="Calibri"/>
            </a:endParaRPr>
          </a:p>
          <a:p>
            <a:endParaRPr lang="sl-SI" sz="1100"/>
          </a:p>
          <a:p>
            <a:r>
              <a:rPr lang="sl-SI" sz="2400"/>
              <a:t>42 vprašanj v zvezi z zagotavljanjem hrambe in dostopa do (meta)podatkov.</a:t>
            </a:r>
            <a:endParaRPr lang="sl-SI" sz="2400">
              <a:ea typeface="Calibri"/>
              <a:cs typeface="Calibri"/>
            </a:endParaRPr>
          </a:p>
          <a:p>
            <a:endParaRPr lang="sl-SI" sz="1100"/>
          </a:p>
          <a:p>
            <a:r>
              <a:rPr lang="sl-SI" sz="2400"/>
              <a:t>Uporaba predloge NRRP je priporočljiva, ni pa obvezna</a:t>
            </a:r>
            <a:endParaRPr lang="sl-SI" sz="2400">
              <a:ea typeface="Calibri"/>
              <a:cs typeface="Calibri"/>
            </a:endParaRPr>
          </a:p>
        </p:txBody>
      </p:sp>
      <p:sp>
        <p:nvSpPr>
          <p:cNvPr id="4" name="PoljeZBesedilom 3">
            <a:extLst>
              <a:ext uri="{FF2B5EF4-FFF2-40B4-BE49-F238E27FC236}">
                <a16:creationId xmlns:a16="http://schemas.microsoft.com/office/drawing/2014/main" id="{22D9A8BC-E721-491D-BCF1-7429D9B78858}"/>
              </a:ext>
            </a:extLst>
          </p:cNvPr>
          <p:cNvSpPr txBox="1"/>
          <p:nvPr/>
        </p:nvSpPr>
        <p:spPr>
          <a:xfrm>
            <a:off x="815340" y="4815613"/>
            <a:ext cx="10820399" cy="646331"/>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r>
              <a:rPr lang="sl-SI"/>
              <a:t>Več o izdelavi NRRP v publikaciji </a:t>
            </a:r>
            <a:r>
              <a:rPr lang="en-US"/>
              <a:t>Science Europe’s Practical Guide to the International Alignment of Research Data </a:t>
            </a:r>
            <a:r>
              <a:rPr lang="en-US" err="1"/>
              <a:t>Managemen</a:t>
            </a:r>
            <a:r>
              <a:rPr lang="sl-SI"/>
              <a:t>t (</a:t>
            </a:r>
            <a:r>
              <a:rPr lang="en-US">
                <a:hlinkClick r:id="rId3"/>
              </a:rPr>
              <a:t>https://www.scienceeurope.org/media/4brkxxe5/se_rdm_practical_guide_extended_final.pdf</a:t>
            </a:r>
            <a:r>
              <a:rPr lang="sl-SI"/>
              <a:t>).  </a:t>
            </a:r>
          </a:p>
        </p:txBody>
      </p:sp>
    </p:spTree>
    <p:extLst>
      <p:ext uri="{BB962C8B-B14F-4D97-AF65-F5344CB8AC3E}">
        <p14:creationId xmlns:p14="http://schemas.microsoft.com/office/powerpoint/2010/main" val="9923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D9A171F-F0CB-4199-A452-EA9CA7C7A8EA}"/>
              </a:ext>
            </a:extLst>
          </p:cNvPr>
          <p:cNvSpPr>
            <a:spLocks noGrp="1"/>
          </p:cNvSpPr>
          <p:nvPr>
            <p:ph type="title"/>
          </p:nvPr>
        </p:nvSpPr>
        <p:spPr/>
        <p:txBody>
          <a:bodyPr/>
          <a:lstStyle/>
          <a:p>
            <a:r>
              <a:rPr lang="sl-SI" dirty="0"/>
              <a:t>NRRP v OE (2)</a:t>
            </a:r>
          </a:p>
        </p:txBody>
      </p:sp>
      <p:pic>
        <p:nvPicPr>
          <p:cNvPr id="3" name="Slika 2">
            <a:extLst>
              <a:ext uri="{FF2B5EF4-FFF2-40B4-BE49-F238E27FC236}">
                <a16:creationId xmlns:a16="http://schemas.microsoft.com/office/drawing/2014/main" id="{F0E01478-E0C0-42D5-B3E1-AC4BA5162ED3}"/>
              </a:ext>
            </a:extLst>
          </p:cNvPr>
          <p:cNvPicPr>
            <a:picLocks noChangeAspect="1"/>
          </p:cNvPicPr>
          <p:nvPr/>
        </p:nvPicPr>
        <p:blipFill>
          <a:blip r:embed="rId2"/>
          <a:stretch>
            <a:fillRect/>
          </a:stretch>
        </p:blipFill>
        <p:spPr>
          <a:xfrm>
            <a:off x="1090760" y="1472007"/>
            <a:ext cx="9772735" cy="4078577"/>
          </a:xfrm>
          <a:prstGeom prst="rect">
            <a:avLst/>
          </a:prstGeom>
        </p:spPr>
      </p:pic>
      <p:sp>
        <p:nvSpPr>
          <p:cNvPr id="4" name="Pravokotnik 3">
            <a:extLst>
              <a:ext uri="{FF2B5EF4-FFF2-40B4-BE49-F238E27FC236}">
                <a16:creationId xmlns:a16="http://schemas.microsoft.com/office/drawing/2014/main" id="{FC87889F-9EA5-43D5-AD6F-9D0A2476CA10}"/>
              </a:ext>
            </a:extLst>
          </p:cNvPr>
          <p:cNvSpPr/>
          <p:nvPr/>
        </p:nvSpPr>
        <p:spPr>
          <a:xfrm>
            <a:off x="1031535" y="5846544"/>
            <a:ext cx="10128929" cy="461665"/>
          </a:xfrm>
          <a:prstGeom prst="rect">
            <a:avLst/>
          </a:prstGeom>
        </p:spPr>
        <p:txBody>
          <a:bodyPr wrap="square">
            <a:spAutoFit/>
          </a:bodyPr>
          <a:lstStyle/>
          <a:p>
            <a:r>
              <a:rPr lang="sl-SI" sz="2400">
                <a:hlinkClick r:id="rId3"/>
              </a:rPr>
              <a:t>http://dirrosdata.ctk.uni-lj.si/wp-content/uploads/2022/01/dmphe-prevod.pdf</a:t>
            </a:r>
            <a:r>
              <a:rPr lang="sl-SI" sz="2400"/>
              <a:t> </a:t>
            </a:r>
          </a:p>
        </p:txBody>
      </p:sp>
    </p:spTree>
    <p:extLst>
      <p:ext uri="{BB962C8B-B14F-4D97-AF65-F5344CB8AC3E}">
        <p14:creationId xmlns:p14="http://schemas.microsoft.com/office/powerpoint/2010/main" val="274306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728AAAA-30B2-4623-987F-0683A0B7FD2C}"/>
              </a:ext>
            </a:extLst>
          </p:cNvPr>
          <p:cNvSpPr>
            <a:spLocks noGrp="1"/>
          </p:cNvSpPr>
          <p:nvPr>
            <p:ph type="title"/>
          </p:nvPr>
        </p:nvSpPr>
        <p:spPr/>
        <p:txBody>
          <a:bodyPr/>
          <a:lstStyle/>
          <a:p>
            <a:r>
              <a:rPr lang="sl-SI"/>
              <a:t>Stroški ravnanja z raziskovalnimi podatki v OE </a:t>
            </a:r>
          </a:p>
        </p:txBody>
      </p:sp>
      <p:sp>
        <p:nvSpPr>
          <p:cNvPr id="3" name="Pravokotnik 2">
            <a:extLst>
              <a:ext uri="{FF2B5EF4-FFF2-40B4-BE49-F238E27FC236}">
                <a16:creationId xmlns:a16="http://schemas.microsoft.com/office/drawing/2014/main" id="{6581A29A-B6ED-4E9B-ADF0-2D33BBC9A483}"/>
              </a:ext>
            </a:extLst>
          </p:cNvPr>
          <p:cNvSpPr/>
          <p:nvPr/>
        </p:nvSpPr>
        <p:spPr>
          <a:xfrm>
            <a:off x="838200" y="1558926"/>
            <a:ext cx="10344912" cy="2862322"/>
          </a:xfrm>
          <a:prstGeom prst="rect">
            <a:avLst/>
          </a:prstGeom>
        </p:spPr>
        <p:txBody>
          <a:bodyPr wrap="square" lIns="91440" tIns="45720" rIns="91440" bIns="45720" anchor="t">
            <a:spAutoFit/>
          </a:bodyPr>
          <a:lstStyle/>
          <a:p>
            <a:r>
              <a:rPr lang="sl-SI" sz="2400"/>
              <a:t>Stroški za ravnanje s podatki so upravičen strošek po pogodbi o financiranju. </a:t>
            </a:r>
          </a:p>
          <a:p>
            <a:pPr lvl="0" fontAlgn="base"/>
            <a:endParaRPr lang="sl-SI"/>
          </a:p>
          <a:p>
            <a:pPr fontAlgn="base"/>
            <a:r>
              <a:rPr lang="sl-SI" sz="2400"/>
              <a:t>V NRRP opišite vse predvidene stroške ravnanja s podatki in drugimi izsledki raziskave po načelih FAIR. Upoštevajte vse potrebne stroške, posredne in neposredne.</a:t>
            </a:r>
            <a:endParaRPr lang="sl-SI" sz="2400">
              <a:ea typeface="Calibri"/>
              <a:cs typeface="Calibri"/>
            </a:endParaRPr>
          </a:p>
          <a:p>
            <a:pPr lvl="0" fontAlgn="base"/>
            <a:endParaRPr lang="sl-SI"/>
          </a:p>
          <a:p>
            <a:pPr fontAlgn="base"/>
            <a:r>
              <a:rPr lang="sl-SI" sz="2400"/>
              <a:t>Stroški lahko obsegajo stroške hrambe, strojne opreme, osebja, priprave podatkov za arhiviranje in stroške storitev </a:t>
            </a:r>
            <a:r>
              <a:rPr lang="sl-SI" sz="2400" err="1"/>
              <a:t>repozitorijev</a:t>
            </a:r>
            <a:r>
              <a:rPr lang="sl-SI" sz="2400"/>
              <a:t>.  </a:t>
            </a:r>
            <a:endParaRPr lang="sl-SI" sz="2400">
              <a:ea typeface="Calibri"/>
              <a:cs typeface="Calibri"/>
            </a:endParaRPr>
          </a:p>
        </p:txBody>
      </p:sp>
      <p:sp>
        <p:nvSpPr>
          <p:cNvPr id="4" name="PoljeZBesedilom 3">
            <a:extLst>
              <a:ext uri="{FF2B5EF4-FFF2-40B4-BE49-F238E27FC236}">
                <a16:creationId xmlns:a16="http://schemas.microsoft.com/office/drawing/2014/main" id="{C92B8D74-1D93-4790-8B8A-32C093AD66C0}"/>
              </a:ext>
            </a:extLst>
          </p:cNvPr>
          <p:cNvSpPr txBox="1"/>
          <p:nvPr/>
        </p:nvSpPr>
        <p:spPr>
          <a:xfrm>
            <a:off x="643129" y="4979605"/>
            <a:ext cx="11343723" cy="923330"/>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r>
              <a:rPr lang="sl-SI"/>
              <a:t>V NRRP navedite odgovorno osebo za ravnanje s podatki v vaši raziskavi in opredelite pristojnosti odločanja. Obvezno navedite način zagotavljanja trajne hrambe podatkov ter predvidite potrebne vire in predvidene stroške za to.  V primeru sodelovanja več institucij predvidite medsebojne obveznosti in pravice pri ravnanju s podatki. </a:t>
            </a:r>
          </a:p>
        </p:txBody>
      </p:sp>
    </p:spTree>
    <p:extLst>
      <p:ext uri="{BB962C8B-B14F-4D97-AF65-F5344CB8AC3E}">
        <p14:creationId xmlns:p14="http://schemas.microsoft.com/office/powerpoint/2010/main" val="795607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012CCC5-D56A-4A25-9C9B-D9BC1235E418}"/>
              </a:ext>
            </a:extLst>
          </p:cNvPr>
          <p:cNvSpPr>
            <a:spLocks noGrp="1"/>
          </p:cNvSpPr>
          <p:nvPr>
            <p:ph type="title"/>
          </p:nvPr>
        </p:nvSpPr>
        <p:spPr/>
        <p:txBody>
          <a:bodyPr/>
          <a:lstStyle/>
          <a:p>
            <a:r>
              <a:rPr lang="sl-SI"/>
              <a:t>Infrastruktura odprte znanosti v ERA</a:t>
            </a:r>
          </a:p>
        </p:txBody>
      </p:sp>
      <p:sp>
        <p:nvSpPr>
          <p:cNvPr id="3" name="Pravokotnik 2">
            <a:extLst>
              <a:ext uri="{FF2B5EF4-FFF2-40B4-BE49-F238E27FC236}">
                <a16:creationId xmlns:a16="http://schemas.microsoft.com/office/drawing/2014/main" id="{B11EE09D-9057-406D-99DB-6EF709E6A8F0}"/>
              </a:ext>
            </a:extLst>
          </p:cNvPr>
          <p:cNvSpPr/>
          <p:nvPr/>
        </p:nvSpPr>
        <p:spPr>
          <a:xfrm>
            <a:off x="838200" y="1331936"/>
            <a:ext cx="10372344" cy="4862870"/>
          </a:xfrm>
          <a:prstGeom prst="rect">
            <a:avLst/>
          </a:prstGeom>
        </p:spPr>
        <p:txBody>
          <a:bodyPr wrap="square">
            <a:spAutoFit/>
          </a:bodyPr>
          <a:lstStyle/>
          <a:p>
            <a:r>
              <a:rPr lang="sl-SI" sz="2400"/>
              <a:t>Cilj evropskega oblaka odprte znanosti (EOSC) je evropskim raziskovalcem, inovatorjem, podjetjem in državljanom zagotoviti enotno in odprto multidisciplinarno okolje, v katerem lahko objavljajo, najdejo in ponovno uporabijo podatke, orodja in storitve za namene raziskav, inovacij in izobraževanja.</a:t>
            </a:r>
          </a:p>
          <a:p>
            <a:endParaRPr lang="sl-SI" sz="1000"/>
          </a:p>
          <a:p>
            <a:r>
              <a:rPr lang="sl-SI" sz="2400"/>
              <a:t>EOSC deluje pod natančno določenimi pogoji za zagotavljanje zaupanja in varovanje javnega interesa in omogoča postopno spremembo v znanstveni skupnosti in raziskovalnih infrastrukturah v smeri nemotenega deljenja in uporabe raziskav po načelih FAIR. </a:t>
            </a:r>
          </a:p>
          <a:p>
            <a:endParaRPr lang="sl-SI" sz="700"/>
          </a:p>
          <a:p>
            <a:r>
              <a:rPr lang="sl-SI" sz="2400"/>
              <a:t>Končni cilj projekta EOSC je razviti splet podatkov in storitev FAIR za znanost v Evropi, na katerem bo mogoče graditi številne storitve z dodano vrednostjo. Te segajo od vizualizacije in analitike do trajne hrambe. </a:t>
            </a:r>
          </a:p>
          <a:p>
            <a:endParaRPr lang="sl-SI" sz="500"/>
          </a:p>
          <a:p>
            <a:endParaRPr lang="sl-SI" sz="2400"/>
          </a:p>
        </p:txBody>
      </p:sp>
      <p:sp>
        <p:nvSpPr>
          <p:cNvPr id="6" name="PoljeZBesedilom 5">
            <a:extLst>
              <a:ext uri="{FF2B5EF4-FFF2-40B4-BE49-F238E27FC236}">
                <a16:creationId xmlns:a16="http://schemas.microsoft.com/office/drawing/2014/main" id="{5802503B-1D48-4AF5-A276-D634FABD3239}"/>
              </a:ext>
            </a:extLst>
          </p:cNvPr>
          <p:cNvSpPr txBox="1"/>
          <p:nvPr/>
        </p:nvSpPr>
        <p:spPr>
          <a:xfrm>
            <a:off x="643129" y="5811709"/>
            <a:ext cx="11343723" cy="923330"/>
          </a:xfrm>
          <a:prstGeom prst="rect">
            <a:avLst/>
          </a:prstGeom>
          <a:solidFill>
            <a:schemeClr val="accent1">
              <a:lumMod val="20000"/>
              <a:lumOff val="80000"/>
            </a:schemeClr>
          </a:solidFill>
          <a:ln>
            <a:solidFill>
              <a:schemeClr val="tx1"/>
            </a:solidFill>
          </a:ln>
        </p:spPr>
        <p:txBody>
          <a:bodyPr wrap="square" rtlCol="0">
            <a:spAutoFit/>
          </a:bodyPr>
          <a:lstStyle/>
          <a:p>
            <a:r>
              <a:rPr lang="sl-SI"/>
              <a:t>Prav je EOSC priznan kot okolje znanost, raziskave in inovacije, ki bo v celoti povezan z drugimi sektorskimi podatkovnimi prostori, opredeljenimi v evropski strategiji za podatke (</a:t>
            </a:r>
            <a:r>
              <a:rPr lang="sl-SI">
                <a:hlinkClick r:id="rId2"/>
              </a:rPr>
              <a:t>https://commission.europa.eu/strategy-and-policy/priorities-2019-2024/europe-fit-digital-age/european-data-strategy_sl</a:t>
            </a:r>
            <a:r>
              <a:rPr lang="sl-SI"/>
              <a:t>).  </a:t>
            </a:r>
          </a:p>
        </p:txBody>
      </p:sp>
    </p:spTree>
    <p:extLst>
      <p:ext uri="{BB962C8B-B14F-4D97-AF65-F5344CB8AC3E}">
        <p14:creationId xmlns:p14="http://schemas.microsoft.com/office/powerpoint/2010/main" val="1380755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613427D-D282-41F4-815F-9FB9A330D260}"/>
              </a:ext>
            </a:extLst>
          </p:cNvPr>
          <p:cNvSpPr>
            <a:spLocks noGrp="1"/>
          </p:cNvSpPr>
          <p:nvPr>
            <p:ph type="title"/>
          </p:nvPr>
        </p:nvSpPr>
        <p:spPr/>
        <p:txBody>
          <a:bodyPr/>
          <a:lstStyle/>
          <a:p>
            <a:r>
              <a:rPr lang="sl-SI"/>
              <a:t>Portal EOSC </a:t>
            </a:r>
          </a:p>
        </p:txBody>
      </p:sp>
      <p:pic>
        <p:nvPicPr>
          <p:cNvPr id="3" name="Slika 2">
            <a:extLst>
              <a:ext uri="{FF2B5EF4-FFF2-40B4-BE49-F238E27FC236}">
                <a16:creationId xmlns:a16="http://schemas.microsoft.com/office/drawing/2014/main" id="{2AC9C578-2F5D-41FC-8423-F10435AA8AD5}"/>
              </a:ext>
            </a:extLst>
          </p:cNvPr>
          <p:cNvPicPr>
            <a:picLocks noChangeAspect="1"/>
          </p:cNvPicPr>
          <p:nvPr/>
        </p:nvPicPr>
        <p:blipFill>
          <a:blip r:embed="rId2"/>
          <a:stretch>
            <a:fillRect/>
          </a:stretch>
        </p:blipFill>
        <p:spPr>
          <a:xfrm>
            <a:off x="838200" y="1400646"/>
            <a:ext cx="10226040" cy="4931669"/>
          </a:xfrm>
          <a:prstGeom prst="rect">
            <a:avLst/>
          </a:prstGeom>
        </p:spPr>
      </p:pic>
      <p:sp>
        <p:nvSpPr>
          <p:cNvPr id="4" name="Pravokotnik 3">
            <a:extLst>
              <a:ext uri="{FF2B5EF4-FFF2-40B4-BE49-F238E27FC236}">
                <a16:creationId xmlns:a16="http://schemas.microsoft.com/office/drawing/2014/main" id="{93F22F8A-0491-40B0-9900-C5688629C4CE}"/>
              </a:ext>
            </a:extLst>
          </p:cNvPr>
          <p:cNvSpPr/>
          <p:nvPr/>
        </p:nvSpPr>
        <p:spPr>
          <a:xfrm>
            <a:off x="6688387" y="6308209"/>
            <a:ext cx="3127331" cy="461665"/>
          </a:xfrm>
          <a:prstGeom prst="rect">
            <a:avLst/>
          </a:prstGeom>
        </p:spPr>
        <p:txBody>
          <a:bodyPr wrap="none">
            <a:spAutoFit/>
          </a:bodyPr>
          <a:lstStyle/>
          <a:p>
            <a:r>
              <a:rPr lang="sl-SI" sz="2400">
                <a:hlinkClick r:id="rId3"/>
              </a:rPr>
              <a:t>https://eosc-portal.eu/</a:t>
            </a:r>
            <a:r>
              <a:rPr lang="sl-SI" sz="2400"/>
              <a:t> </a:t>
            </a:r>
          </a:p>
        </p:txBody>
      </p:sp>
    </p:spTree>
    <p:extLst>
      <p:ext uri="{BB962C8B-B14F-4D97-AF65-F5344CB8AC3E}">
        <p14:creationId xmlns:p14="http://schemas.microsoft.com/office/powerpoint/2010/main" val="584632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65FC1B4-50F4-40B7-8FA8-D040A2D84EDF}"/>
              </a:ext>
            </a:extLst>
          </p:cNvPr>
          <p:cNvSpPr>
            <a:spLocks noGrp="1"/>
          </p:cNvSpPr>
          <p:nvPr>
            <p:ph type="title"/>
          </p:nvPr>
        </p:nvSpPr>
        <p:spPr/>
        <p:txBody>
          <a:bodyPr/>
          <a:lstStyle/>
          <a:p>
            <a:r>
              <a:rPr lang="sl-SI"/>
              <a:t>Občanska znanost </a:t>
            </a:r>
          </a:p>
        </p:txBody>
      </p:sp>
      <p:sp>
        <p:nvSpPr>
          <p:cNvPr id="3" name="Pravokotnik 2">
            <a:extLst>
              <a:ext uri="{FF2B5EF4-FFF2-40B4-BE49-F238E27FC236}">
                <a16:creationId xmlns:a16="http://schemas.microsoft.com/office/drawing/2014/main" id="{49CDC22F-C1EF-4451-8E9E-CC46CCAA0188}"/>
              </a:ext>
            </a:extLst>
          </p:cNvPr>
          <p:cNvSpPr/>
          <p:nvPr/>
        </p:nvSpPr>
        <p:spPr>
          <a:xfrm>
            <a:off x="838200" y="1416368"/>
            <a:ext cx="9695688" cy="4893647"/>
          </a:xfrm>
          <a:prstGeom prst="rect">
            <a:avLst/>
          </a:prstGeom>
        </p:spPr>
        <p:txBody>
          <a:bodyPr wrap="square">
            <a:spAutoFit/>
          </a:bodyPr>
          <a:lstStyle/>
          <a:p>
            <a:r>
              <a:rPr lang="sl-SI" sz="2400"/>
              <a:t>7. okvirni programa (FP7): Science in </a:t>
            </a:r>
            <a:r>
              <a:rPr lang="sl-SI" sz="2400" err="1"/>
              <a:t>Society</a:t>
            </a:r>
            <a:r>
              <a:rPr lang="sl-SI" sz="2400"/>
              <a:t> (</a:t>
            </a:r>
            <a:r>
              <a:rPr lang="sl-SI" sz="2400" err="1"/>
              <a:t>SiS</a:t>
            </a:r>
            <a:r>
              <a:rPr lang="sl-SI" sz="2400"/>
              <a:t>), </a:t>
            </a:r>
            <a:r>
              <a:rPr lang="sl-SI" sz="2400">
                <a:hlinkClick r:id="rId2"/>
              </a:rPr>
              <a:t>https://cordis.europa.eu/programme/id/FP7-SIS</a:t>
            </a:r>
            <a:endParaRPr lang="sl-SI" sz="2400"/>
          </a:p>
          <a:p>
            <a:endParaRPr lang="sl-SI" sz="2400"/>
          </a:p>
          <a:p>
            <a:r>
              <a:rPr lang="sl-SI" sz="2400"/>
              <a:t>Rimska resolucija, 2014: </a:t>
            </a:r>
            <a:r>
              <a:rPr lang="sl-SI" sz="2400" err="1"/>
              <a:t>Responsible</a:t>
            </a:r>
            <a:r>
              <a:rPr lang="sl-SI" sz="2400"/>
              <a:t> </a:t>
            </a:r>
            <a:r>
              <a:rPr lang="sl-SI" sz="2400" err="1"/>
              <a:t>Research</a:t>
            </a:r>
            <a:r>
              <a:rPr lang="sl-SI" sz="2400"/>
              <a:t> </a:t>
            </a:r>
            <a:r>
              <a:rPr lang="sl-SI" sz="2400" err="1"/>
              <a:t>and</a:t>
            </a:r>
            <a:r>
              <a:rPr lang="sl-SI" sz="2400"/>
              <a:t> </a:t>
            </a:r>
            <a:r>
              <a:rPr lang="sl-SI" sz="2400" err="1"/>
              <a:t>Innovation</a:t>
            </a:r>
            <a:r>
              <a:rPr lang="sl-SI" sz="2400"/>
              <a:t> (RRI),   </a:t>
            </a:r>
            <a:r>
              <a:rPr lang="sl-SI" sz="2400">
                <a:hlinkClick r:id="rId3"/>
              </a:rPr>
              <a:t>https://ec.europa.eu/research/participants/documents/downloadPublic?documentIds=080166e5a2f4838b&amp;appId=PPGMS.</a:t>
            </a:r>
            <a:endParaRPr lang="sl-SI" sz="2400"/>
          </a:p>
          <a:p>
            <a:endParaRPr lang="sl-SI" sz="2400" b="1"/>
          </a:p>
          <a:p>
            <a:r>
              <a:rPr lang="sl-SI" sz="2400"/>
              <a:t>Obzorje 2020: </a:t>
            </a:r>
            <a:r>
              <a:rPr lang="en-US" sz="2400"/>
              <a:t>Science with and for Society (</a:t>
            </a:r>
            <a:r>
              <a:rPr lang="en-US" sz="2400" err="1"/>
              <a:t>SwafS</a:t>
            </a:r>
            <a:r>
              <a:rPr lang="en-US" sz="2400"/>
              <a:t>), </a:t>
            </a:r>
            <a:r>
              <a:rPr lang="sl-SI" sz="2400"/>
              <a:t> </a:t>
            </a:r>
            <a:r>
              <a:rPr lang="sl-SI" sz="2400">
                <a:hlinkClick r:id="rId4"/>
              </a:rPr>
              <a:t>https://data.europa.eu/doi/10.2777/32018</a:t>
            </a:r>
            <a:r>
              <a:rPr lang="sl-SI" sz="2400"/>
              <a:t> </a:t>
            </a:r>
          </a:p>
          <a:p>
            <a:endParaRPr lang="sl-SI" sz="2400"/>
          </a:p>
          <a:p>
            <a:r>
              <a:rPr lang="sl-SI" sz="2400"/>
              <a:t>Obzorje Evropa:  občanska znanost priporočena praksa odprte znanosti (</a:t>
            </a:r>
            <a:r>
              <a:rPr lang="sl-SI" sz="2400" err="1"/>
              <a:t>Citizen</a:t>
            </a:r>
            <a:r>
              <a:rPr lang="sl-SI" sz="2400"/>
              <a:t>, civil </a:t>
            </a:r>
            <a:r>
              <a:rPr lang="sl-SI" sz="2400" err="1"/>
              <a:t>society</a:t>
            </a:r>
            <a:r>
              <a:rPr lang="sl-SI" sz="2400"/>
              <a:t> </a:t>
            </a:r>
            <a:r>
              <a:rPr lang="sl-SI" sz="2400" err="1"/>
              <a:t>and</a:t>
            </a:r>
            <a:r>
              <a:rPr lang="sl-SI" sz="2400"/>
              <a:t> </a:t>
            </a:r>
            <a:r>
              <a:rPr lang="sl-SI" sz="2400" err="1"/>
              <a:t>end-user</a:t>
            </a:r>
            <a:r>
              <a:rPr lang="sl-SI" sz="2400"/>
              <a:t> </a:t>
            </a:r>
            <a:r>
              <a:rPr lang="sl-SI" sz="2400" err="1"/>
              <a:t>engagement</a:t>
            </a:r>
            <a:r>
              <a:rPr lang="sl-SI" sz="2400"/>
              <a:t>). Evropska komisija občansko znanost podpira na platformi </a:t>
            </a:r>
            <a:r>
              <a:rPr lang="sl-SI" sz="2400" err="1"/>
              <a:t>eu.citizen.science</a:t>
            </a:r>
            <a:r>
              <a:rPr lang="sl-SI" sz="2400"/>
              <a:t>, </a:t>
            </a:r>
            <a:r>
              <a:rPr lang="sl-SI" sz="2400">
                <a:hlinkClick r:id="rId5"/>
              </a:rPr>
              <a:t>https://eu-citizen.science/</a:t>
            </a:r>
            <a:r>
              <a:rPr lang="sl-SI" sz="2400"/>
              <a:t>.  </a:t>
            </a:r>
          </a:p>
        </p:txBody>
      </p:sp>
    </p:spTree>
    <p:extLst>
      <p:ext uri="{BB962C8B-B14F-4D97-AF65-F5344CB8AC3E}">
        <p14:creationId xmlns:p14="http://schemas.microsoft.com/office/powerpoint/2010/main" val="3622960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A5870CC-CD6F-4FE3-89C0-5FBF4BE2DF0A}"/>
              </a:ext>
            </a:extLst>
          </p:cNvPr>
          <p:cNvSpPr>
            <a:spLocks noGrp="1"/>
          </p:cNvSpPr>
          <p:nvPr>
            <p:ph type="title"/>
          </p:nvPr>
        </p:nvSpPr>
        <p:spPr/>
        <p:txBody>
          <a:bodyPr/>
          <a:lstStyle/>
          <a:p>
            <a:r>
              <a:rPr lang="sl-SI"/>
              <a:t>EU </a:t>
            </a:r>
            <a:r>
              <a:rPr lang="sl-SI" err="1"/>
              <a:t>Citizen</a:t>
            </a:r>
            <a:r>
              <a:rPr lang="sl-SI"/>
              <a:t> Science</a:t>
            </a:r>
          </a:p>
        </p:txBody>
      </p:sp>
      <p:pic>
        <p:nvPicPr>
          <p:cNvPr id="3" name="Slika 2">
            <a:extLst>
              <a:ext uri="{FF2B5EF4-FFF2-40B4-BE49-F238E27FC236}">
                <a16:creationId xmlns:a16="http://schemas.microsoft.com/office/drawing/2014/main" id="{1F0AA8C2-493E-4A5F-A79B-3D4E2DC9F461}"/>
              </a:ext>
            </a:extLst>
          </p:cNvPr>
          <p:cNvPicPr>
            <a:picLocks noChangeAspect="1"/>
          </p:cNvPicPr>
          <p:nvPr/>
        </p:nvPicPr>
        <p:blipFill>
          <a:blip r:embed="rId2"/>
          <a:stretch>
            <a:fillRect/>
          </a:stretch>
        </p:blipFill>
        <p:spPr>
          <a:xfrm>
            <a:off x="900684" y="1477378"/>
            <a:ext cx="10390632" cy="4766090"/>
          </a:xfrm>
          <a:prstGeom prst="rect">
            <a:avLst/>
          </a:prstGeom>
        </p:spPr>
      </p:pic>
      <p:sp>
        <p:nvSpPr>
          <p:cNvPr id="4" name="Pravokotnik 3">
            <a:extLst>
              <a:ext uri="{FF2B5EF4-FFF2-40B4-BE49-F238E27FC236}">
                <a16:creationId xmlns:a16="http://schemas.microsoft.com/office/drawing/2014/main" id="{08833B97-0A94-4AFA-A321-57FBADE01A86}"/>
              </a:ext>
            </a:extLst>
          </p:cNvPr>
          <p:cNvSpPr/>
          <p:nvPr/>
        </p:nvSpPr>
        <p:spPr>
          <a:xfrm>
            <a:off x="8004558" y="6298967"/>
            <a:ext cx="3537763" cy="461665"/>
          </a:xfrm>
          <a:prstGeom prst="rect">
            <a:avLst/>
          </a:prstGeom>
        </p:spPr>
        <p:txBody>
          <a:bodyPr wrap="none">
            <a:spAutoFit/>
          </a:bodyPr>
          <a:lstStyle/>
          <a:p>
            <a:r>
              <a:rPr lang="sl-SI" sz="2400">
                <a:hlinkClick r:id="rId3"/>
              </a:rPr>
              <a:t>https://eu-citizen.science/</a:t>
            </a:r>
            <a:r>
              <a:rPr lang="sl-SI" sz="2400"/>
              <a:t> </a:t>
            </a:r>
          </a:p>
        </p:txBody>
      </p:sp>
    </p:spTree>
    <p:extLst>
      <p:ext uri="{BB962C8B-B14F-4D97-AF65-F5344CB8AC3E}">
        <p14:creationId xmlns:p14="http://schemas.microsoft.com/office/powerpoint/2010/main" val="1553033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39FBA3-66CD-40A7-8CD4-51EFE7018D27}"/>
              </a:ext>
            </a:extLst>
          </p:cNvPr>
          <p:cNvSpPr>
            <a:spLocks noGrp="1"/>
          </p:cNvSpPr>
          <p:nvPr>
            <p:ph type="title"/>
          </p:nvPr>
        </p:nvSpPr>
        <p:spPr/>
        <p:txBody>
          <a:bodyPr>
            <a:normAutofit/>
          </a:bodyPr>
          <a:lstStyle/>
          <a:p>
            <a:r>
              <a:rPr lang="sl-SI"/>
              <a:t>Reforma vrednotenja znanstvenoraziskovalnega dela</a:t>
            </a:r>
          </a:p>
        </p:txBody>
      </p:sp>
      <p:sp>
        <p:nvSpPr>
          <p:cNvPr id="3" name="Pravokotnik 2">
            <a:extLst>
              <a:ext uri="{FF2B5EF4-FFF2-40B4-BE49-F238E27FC236}">
                <a16:creationId xmlns:a16="http://schemas.microsoft.com/office/drawing/2014/main" id="{CF5F0076-F8ED-49AC-802B-C454A50350E0}"/>
              </a:ext>
            </a:extLst>
          </p:cNvPr>
          <p:cNvSpPr/>
          <p:nvPr/>
        </p:nvSpPr>
        <p:spPr>
          <a:xfrm>
            <a:off x="838200" y="1772984"/>
            <a:ext cx="9695688" cy="2677656"/>
          </a:xfrm>
          <a:prstGeom prst="rect">
            <a:avLst/>
          </a:prstGeom>
        </p:spPr>
        <p:txBody>
          <a:bodyPr wrap="square">
            <a:spAutoFit/>
          </a:bodyPr>
          <a:lstStyle/>
          <a:p>
            <a:r>
              <a:rPr lang="sl-SI" sz="2400"/>
              <a:t>Leiden </a:t>
            </a:r>
            <a:r>
              <a:rPr lang="sl-SI" sz="2400" err="1"/>
              <a:t>Manifesto</a:t>
            </a:r>
            <a:r>
              <a:rPr lang="sl-SI" sz="2400"/>
              <a:t> </a:t>
            </a:r>
            <a:r>
              <a:rPr lang="sl-SI" sz="2400" err="1"/>
              <a:t>for</a:t>
            </a:r>
            <a:r>
              <a:rPr lang="sl-SI" sz="2400"/>
              <a:t> </a:t>
            </a:r>
            <a:r>
              <a:rPr lang="sl-SI" sz="2400" err="1"/>
              <a:t>Research</a:t>
            </a:r>
            <a:r>
              <a:rPr lang="sl-SI" sz="2400"/>
              <a:t> </a:t>
            </a:r>
            <a:r>
              <a:rPr lang="sl-SI" sz="2400" err="1"/>
              <a:t>Metrics</a:t>
            </a:r>
            <a:r>
              <a:rPr lang="sl-SI" sz="2400"/>
              <a:t>, </a:t>
            </a:r>
            <a:r>
              <a:rPr lang="sl-SI" sz="2400">
                <a:hlinkClick r:id="rId2"/>
              </a:rPr>
              <a:t>http://www.leidenmanifesto.org/</a:t>
            </a:r>
            <a:r>
              <a:rPr lang="sl-SI" sz="2400"/>
              <a:t> </a:t>
            </a:r>
          </a:p>
          <a:p>
            <a:endParaRPr lang="sl-SI" sz="2400"/>
          </a:p>
          <a:p>
            <a:r>
              <a:rPr lang="en-US" sz="2400"/>
              <a:t>San	Francisco	Declaration	on	Research	Assessment</a:t>
            </a:r>
            <a:r>
              <a:rPr lang="sl-SI" sz="2400"/>
              <a:t> (DORA), </a:t>
            </a:r>
            <a:r>
              <a:rPr lang="sl-SI" sz="2400">
                <a:hlinkClick r:id="rId3"/>
              </a:rPr>
              <a:t>https://www.ascb.org/files/SFDeclarationFINAL.pdf?f0d4d8</a:t>
            </a:r>
            <a:r>
              <a:rPr lang="sl-SI" sz="2400"/>
              <a:t> </a:t>
            </a:r>
          </a:p>
          <a:p>
            <a:endParaRPr lang="sl-SI" sz="2400"/>
          </a:p>
          <a:p>
            <a:r>
              <a:rPr lang="sl-SI" sz="2400"/>
              <a:t>Koalicija COARA in </a:t>
            </a:r>
            <a:r>
              <a:rPr lang="en-US" sz="2400"/>
              <a:t>The Agreement on Reforming Research Assessment</a:t>
            </a:r>
            <a:r>
              <a:rPr lang="sl-SI" sz="2400"/>
              <a:t>, </a:t>
            </a:r>
            <a:r>
              <a:rPr lang="sl-SI" sz="2400">
                <a:hlinkClick r:id="rId4"/>
              </a:rPr>
              <a:t>https://coara.eu/agreement/the-agreement-full-text/</a:t>
            </a:r>
            <a:r>
              <a:rPr lang="sl-SI" sz="2400"/>
              <a:t> </a:t>
            </a:r>
          </a:p>
        </p:txBody>
      </p:sp>
      <p:sp>
        <p:nvSpPr>
          <p:cNvPr id="4" name="PoljeZBesedilom 3">
            <a:extLst>
              <a:ext uri="{FF2B5EF4-FFF2-40B4-BE49-F238E27FC236}">
                <a16:creationId xmlns:a16="http://schemas.microsoft.com/office/drawing/2014/main" id="{0CB67AE0-BDCE-4976-BA27-403DD7A539E2}"/>
              </a:ext>
            </a:extLst>
          </p:cNvPr>
          <p:cNvSpPr txBox="1"/>
          <p:nvPr/>
        </p:nvSpPr>
        <p:spPr>
          <a:xfrm>
            <a:off x="679705" y="4769293"/>
            <a:ext cx="11343723" cy="1477328"/>
          </a:xfrm>
          <a:prstGeom prst="rect">
            <a:avLst/>
          </a:prstGeom>
          <a:solidFill>
            <a:schemeClr val="accent1">
              <a:lumMod val="20000"/>
              <a:lumOff val="80000"/>
            </a:schemeClr>
          </a:solidFill>
          <a:ln>
            <a:solidFill>
              <a:schemeClr val="tx1"/>
            </a:solidFill>
          </a:ln>
        </p:spPr>
        <p:txBody>
          <a:bodyPr wrap="square" rtlCol="0">
            <a:spAutoFit/>
          </a:bodyPr>
          <a:lstStyle/>
          <a:p>
            <a:r>
              <a:rPr lang="sl-SI"/>
              <a:t>Skupna značilnost vseh treh pobud je prehod iz sistema vrednotenja, ki temelji na kvantitativnih modelih in na t. i. vplivnosti platforme znanstvene objave in ne na celoviti presoji kakovosti znanstvenoraziskovalnega dela posameznega raziskovalca, raziskovalnih skupin ipd. Pobude se zavzemajo za transparenten in odgovoren sistem, ki bo v veliki meri temeljil na celoviti presoji dela izbranega raziskovalca in ne bo sodil po naslovih znanstvenih revij, v katerih je raziskovalec objavljal. </a:t>
            </a:r>
          </a:p>
        </p:txBody>
      </p:sp>
    </p:spTree>
    <p:extLst>
      <p:ext uri="{BB962C8B-B14F-4D97-AF65-F5344CB8AC3E}">
        <p14:creationId xmlns:p14="http://schemas.microsoft.com/office/powerpoint/2010/main" val="1452207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1476913-92DE-4FF0-9FFD-8D70B0E851A3}"/>
              </a:ext>
            </a:extLst>
          </p:cNvPr>
          <p:cNvSpPr>
            <a:spLocks noGrp="1"/>
          </p:cNvSpPr>
          <p:nvPr>
            <p:ph type="title"/>
          </p:nvPr>
        </p:nvSpPr>
        <p:spPr/>
        <p:txBody>
          <a:bodyPr/>
          <a:lstStyle/>
          <a:p>
            <a:r>
              <a:rPr lang="sl-SI"/>
              <a:t>Koalicija COARA in </a:t>
            </a:r>
            <a:r>
              <a:rPr lang="en-US"/>
              <a:t>Agreement on Reforming Research Assessment</a:t>
            </a:r>
            <a:r>
              <a:rPr lang="sl-SI"/>
              <a:t> </a:t>
            </a:r>
          </a:p>
        </p:txBody>
      </p:sp>
      <p:sp>
        <p:nvSpPr>
          <p:cNvPr id="3" name="Pravokotnik 2">
            <a:extLst>
              <a:ext uri="{FF2B5EF4-FFF2-40B4-BE49-F238E27FC236}">
                <a16:creationId xmlns:a16="http://schemas.microsoft.com/office/drawing/2014/main" id="{DB157F75-1073-4AB5-8E70-492B1FE3CB9E}"/>
              </a:ext>
            </a:extLst>
          </p:cNvPr>
          <p:cNvSpPr/>
          <p:nvPr/>
        </p:nvSpPr>
        <p:spPr>
          <a:xfrm>
            <a:off x="838200" y="1690688"/>
            <a:ext cx="10427208" cy="4970591"/>
          </a:xfrm>
          <a:prstGeom prst="rect">
            <a:avLst/>
          </a:prstGeom>
        </p:spPr>
        <p:txBody>
          <a:bodyPr wrap="square">
            <a:spAutoFit/>
          </a:bodyPr>
          <a:lstStyle/>
          <a:p>
            <a:r>
              <a:rPr lang="sl-SI" sz="2400"/>
              <a:t>Skupna usmeritev za spremembe praks ocenjevanja raziskav, raziskovalcev in organizacij, ki izvajajo raziskave, s krovnim ciljem čim bolj povečati kakovost in vpliv raziskav. </a:t>
            </a:r>
          </a:p>
          <a:p>
            <a:endParaRPr lang="sl-SI" sz="700"/>
          </a:p>
          <a:p>
            <a:r>
              <a:rPr lang="sl-SI" sz="2400"/>
              <a:t>Sporazum vključuje načela, zaveze in časovni okvir reform ter določa načela za koalicijo organizacij, ki so pripravljene sodelovati pri izvajanju sprememb.</a:t>
            </a:r>
          </a:p>
          <a:p>
            <a:endParaRPr lang="sl-SI" sz="1000"/>
          </a:p>
          <a:p>
            <a:r>
              <a:rPr lang="sl-SI" sz="2400"/>
              <a:t>Podpisniki se zavezujejo k skupni viziji, ki je, da se pri ocenjevanju raziskav, raziskovalcev in raziskovalnih organizacij priznavajo različni rezultati, prakse in dejavnosti, ki povečujejo kakovost in vpliv raziskav. To zahteva, da ocenjevanje temelji predvsem na kvalitativni presoji, za katero je osrednjega pomena medsebojno ocenjevanje, podprto z odgovorno uporabo kvantitativnih kazalnikov.</a:t>
            </a:r>
          </a:p>
          <a:p>
            <a:endParaRPr lang="sl-SI" sz="900"/>
          </a:p>
          <a:p>
            <a:r>
              <a:rPr lang="sl-SI" sz="2400"/>
              <a:t>Vključujoč in sodelovalen prostor za skupno napredovanje k bolj kakovostnemu, učinkovitejšemu ter učinkovitejšemu in vključujočemu raziskovalnemu sistemu. </a:t>
            </a:r>
          </a:p>
        </p:txBody>
      </p:sp>
    </p:spTree>
    <p:extLst>
      <p:ext uri="{BB962C8B-B14F-4D97-AF65-F5344CB8AC3E}">
        <p14:creationId xmlns:p14="http://schemas.microsoft.com/office/powerpoint/2010/main" val="3109124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283E75-9FF7-4290-80ED-4A822F033029}"/>
              </a:ext>
            </a:extLst>
          </p:cNvPr>
          <p:cNvSpPr>
            <a:spLocks noGrp="1"/>
          </p:cNvSpPr>
          <p:nvPr>
            <p:ph type="title"/>
          </p:nvPr>
        </p:nvSpPr>
        <p:spPr/>
        <p:txBody>
          <a:bodyPr/>
          <a:lstStyle/>
          <a:p>
            <a:r>
              <a:rPr lang="sl-SI"/>
              <a:t>Člani koalicije COARA</a:t>
            </a:r>
          </a:p>
        </p:txBody>
      </p:sp>
      <p:sp>
        <p:nvSpPr>
          <p:cNvPr id="3" name="Pravokotnik 2">
            <a:extLst>
              <a:ext uri="{FF2B5EF4-FFF2-40B4-BE49-F238E27FC236}">
                <a16:creationId xmlns:a16="http://schemas.microsoft.com/office/drawing/2014/main" id="{4614391B-2A74-4DA9-A742-2E6937BB7CD6}"/>
              </a:ext>
            </a:extLst>
          </p:cNvPr>
          <p:cNvSpPr/>
          <p:nvPr/>
        </p:nvSpPr>
        <p:spPr>
          <a:xfrm>
            <a:off x="838200" y="1334444"/>
            <a:ext cx="10655808" cy="646331"/>
          </a:xfrm>
          <a:prstGeom prst="rect">
            <a:avLst/>
          </a:prstGeom>
        </p:spPr>
        <p:txBody>
          <a:bodyPr wrap="square">
            <a:spAutoFit/>
          </a:bodyPr>
          <a:lstStyle/>
          <a:p>
            <a:endParaRPr lang="sl-SI"/>
          </a:p>
          <a:p>
            <a:endParaRPr lang="sl-SI"/>
          </a:p>
        </p:txBody>
      </p:sp>
      <p:sp>
        <p:nvSpPr>
          <p:cNvPr id="4" name="Pravokotnik 3">
            <a:extLst>
              <a:ext uri="{FF2B5EF4-FFF2-40B4-BE49-F238E27FC236}">
                <a16:creationId xmlns:a16="http://schemas.microsoft.com/office/drawing/2014/main" id="{D4620AF1-8274-4AB2-84B7-590DC8D59D2D}"/>
              </a:ext>
            </a:extLst>
          </p:cNvPr>
          <p:cNvSpPr/>
          <p:nvPr/>
        </p:nvSpPr>
        <p:spPr>
          <a:xfrm>
            <a:off x="838200" y="1796109"/>
            <a:ext cx="9165336" cy="4154984"/>
          </a:xfrm>
          <a:prstGeom prst="rect">
            <a:avLst/>
          </a:prstGeom>
        </p:spPr>
        <p:txBody>
          <a:bodyPr wrap="square">
            <a:spAutoFit/>
          </a:bodyPr>
          <a:lstStyle/>
          <a:p>
            <a:r>
              <a:rPr lang="sl-SI" sz="2400"/>
              <a:t>Science </a:t>
            </a:r>
            <a:r>
              <a:rPr lang="sl-SI" sz="2400" err="1"/>
              <a:t>Europe</a:t>
            </a:r>
            <a:r>
              <a:rPr lang="sl-SI" sz="2400"/>
              <a:t>: koordinacija in vodenje.</a:t>
            </a:r>
          </a:p>
          <a:p>
            <a:endParaRPr lang="sl-SI" sz="1600"/>
          </a:p>
          <a:p>
            <a:r>
              <a:rPr lang="sl-SI" sz="2400"/>
              <a:t>Člani iz Slovenije: </a:t>
            </a:r>
          </a:p>
          <a:p>
            <a:pPr marL="342900" indent="-342900">
              <a:buFont typeface="Arial" panose="020B0604020202020204" pitchFamily="34" charset="0"/>
              <a:buChar char="•"/>
            </a:pPr>
            <a:r>
              <a:rPr lang="sl-SI" sz="2400"/>
              <a:t>Mlada akademija</a:t>
            </a:r>
          </a:p>
          <a:p>
            <a:pPr marL="342900" indent="-342900">
              <a:buFont typeface="Arial" panose="020B0604020202020204" pitchFamily="34" charset="0"/>
              <a:buChar char="•"/>
            </a:pPr>
            <a:r>
              <a:rPr lang="sl-SI" sz="2400"/>
              <a:t>ARIS</a:t>
            </a:r>
            <a:endParaRPr lang="en-US" sz="2400"/>
          </a:p>
          <a:p>
            <a:pPr marL="342900" indent="-342900">
              <a:buFont typeface="Arial" panose="020B0604020202020204" pitchFamily="34" charset="0"/>
              <a:buChar char="•"/>
            </a:pPr>
            <a:r>
              <a:rPr lang="sl-SI" sz="2400"/>
              <a:t>Inštitut Jožef Stefan</a:t>
            </a:r>
          </a:p>
          <a:p>
            <a:pPr marL="342900" indent="-342900">
              <a:buFont typeface="Arial" panose="020B0604020202020204" pitchFamily="34" charset="0"/>
              <a:buChar char="•"/>
            </a:pPr>
            <a:r>
              <a:rPr lang="sl-SI" sz="2400"/>
              <a:t>Univerza v Ljubljani</a:t>
            </a:r>
          </a:p>
          <a:p>
            <a:pPr marL="342900" indent="-342900">
              <a:buFont typeface="Arial" panose="020B0604020202020204" pitchFamily="34" charset="0"/>
              <a:buChar char="•"/>
            </a:pPr>
            <a:r>
              <a:rPr lang="sl-SI" sz="2400"/>
              <a:t>Univerza v Mariboru </a:t>
            </a:r>
          </a:p>
          <a:p>
            <a:pPr marL="342900" indent="-342900">
              <a:buFont typeface="Arial" panose="020B0604020202020204" pitchFamily="34" charset="0"/>
              <a:buChar char="•"/>
            </a:pPr>
            <a:r>
              <a:rPr lang="sl-SI" sz="2400"/>
              <a:t>Inštitut za novejšo zgodovino</a:t>
            </a:r>
          </a:p>
          <a:p>
            <a:pPr marL="342900" indent="-342900">
              <a:buFont typeface="Arial" panose="020B0604020202020204" pitchFamily="34" charset="0"/>
              <a:buChar char="•"/>
            </a:pPr>
            <a:r>
              <a:rPr lang="sl-SI" sz="2400"/>
              <a:t>Univerza Novo Mesto</a:t>
            </a:r>
          </a:p>
          <a:p>
            <a:pPr marL="342900" indent="-342900">
              <a:buFont typeface="Arial" panose="020B0604020202020204" pitchFamily="34" charset="0"/>
              <a:buChar char="•"/>
            </a:pPr>
            <a:r>
              <a:rPr lang="sl-SI" sz="2400"/>
              <a:t>Pedagoški inštitut </a:t>
            </a:r>
          </a:p>
        </p:txBody>
      </p:sp>
    </p:spTree>
    <p:extLst>
      <p:ext uri="{BB962C8B-B14F-4D97-AF65-F5344CB8AC3E}">
        <p14:creationId xmlns:p14="http://schemas.microsoft.com/office/powerpoint/2010/main" val="3423058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9C0C2A7-2241-4FE1-A910-F89D64C85DAE}"/>
              </a:ext>
            </a:extLst>
          </p:cNvPr>
          <p:cNvSpPr>
            <a:spLocks noGrp="1"/>
          </p:cNvSpPr>
          <p:nvPr>
            <p:ph type="title"/>
          </p:nvPr>
        </p:nvSpPr>
        <p:spPr/>
        <p:txBody>
          <a:bodyPr/>
          <a:lstStyle/>
          <a:p>
            <a:r>
              <a:rPr lang="sl-SI"/>
              <a:t>Evropski raziskovalni prostor (ERA)</a:t>
            </a:r>
          </a:p>
        </p:txBody>
      </p:sp>
      <p:sp>
        <p:nvSpPr>
          <p:cNvPr id="3" name="Pravokotnik 2">
            <a:extLst>
              <a:ext uri="{FF2B5EF4-FFF2-40B4-BE49-F238E27FC236}">
                <a16:creationId xmlns:a16="http://schemas.microsoft.com/office/drawing/2014/main" id="{BF919768-E2C6-4B34-8053-E866ECE0A115}"/>
              </a:ext>
            </a:extLst>
          </p:cNvPr>
          <p:cNvSpPr/>
          <p:nvPr/>
        </p:nvSpPr>
        <p:spPr>
          <a:xfrm>
            <a:off x="838199" y="1430793"/>
            <a:ext cx="10515599" cy="4893647"/>
          </a:xfrm>
          <a:prstGeom prst="rect">
            <a:avLst/>
          </a:prstGeom>
        </p:spPr>
        <p:txBody>
          <a:bodyPr wrap="square">
            <a:spAutoFit/>
          </a:bodyPr>
          <a:lstStyle/>
          <a:p>
            <a:r>
              <a:rPr lang="sl-SI" sz="2400"/>
              <a:t>Evropski raziskovalni prostor (ERA) je sistem znanstvenoraziskovalnih programov in infrastruktur Evropske unije (EU).</a:t>
            </a:r>
          </a:p>
          <a:p>
            <a:endParaRPr lang="sl-SI" sz="2400"/>
          </a:p>
          <a:p>
            <a:r>
              <a:rPr lang="sl-SI" sz="2400"/>
              <a:t>Ustanovitev ERA izhaja iz prvega odstavka 179. člena Pogodbe o delovanju Evropske unije, ki pravi, da je cilj EU okrepiti njene znanstvene in tehnološke temelje z oblikovanjem Evropskega raziskovalnega območja, v katerem raziskovalci, znanost in tehnologija prosto krožijo, spodbujati njeno večjo konkurenčnost, vključno z industrijo, in pospeševati vse raziskovalne dejavnosti, ki so potrebne zaradi drugih poglavij Pogodb.</a:t>
            </a:r>
          </a:p>
          <a:p>
            <a:endParaRPr lang="sl-SI" sz="2400"/>
          </a:p>
          <a:p>
            <a:r>
              <a:rPr lang="sl-SI" sz="2400"/>
              <a:t>EU leta 2000 na zasedanju Evropskega sveta potrdi oblikovanje ERA. </a:t>
            </a:r>
          </a:p>
          <a:p>
            <a:endParaRPr lang="sl-SI" sz="2400"/>
          </a:p>
          <a:p>
            <a:r>
              <a:rPr lang="sl-SI" sz="2400"/>
              <a:t>Leto 2021: reforma </a:t>
            </a:r>
            <a:r>
              <a:rPr lang="it-IT" sz="2400" err="1"/>
              <a:t>upravljanj</a:t>
            </a:r>
            <a:r>
              <a:rPr lang="sl-SI" sz="2400"/>
              <a:t>a</a:t>
            </a:r>
            <a:r>
              <a:rPr lang="it-IT" sz="2400"/>
              <a:t> ERA in </a:t>
            </a:r>
            <a:r>
              <a:rPr lang="it-IT" sz="2400" err="1"/>
              <a:t>Pakt</a:t>
            </a:r>
            <a:r>
              <a:rPr lang="it-IT" sz="2400"/>
              <a:t> za </a:t>
            </a:r>
            <a:r>
              <a:rPr lang="it-IT" sz="2400" err="1"/>
              <a:t>raziskave</a:t>
            </a:r>
            <a:r>
              <a:rPr lang="it-IT" sz="2400"/>
              <a:t> in </a:t>
            </a:r>
            <a:r>
              <a:rPr lang="it-IT" sz="2400" err="1"/>
              <a:t>inovacije</a:t>
            </a:r>
            <a:r>
              <a:rPr lang="it-IT" sz="2400"/>
              <a:t> v </a:t>
            </a:r>
            <a:r>
              <a:rPr lang="it-IT" sz="2400" err="1"/>
              <a:t>Evropi</a:t>
            </a:r>
            <a:r>
              <a:rPr lang="sl-SI" sz="2400"/>
              <a:t>.</a:t>
            </a:r>
          </a:p>
        </p:txBody>
      </p:sp>
    </p:spTree>
    <p:extLst>
      <p:ext uri="{BB962C8B-B14F-4D97-AF65-F5344CB8AC3E}">
        <p14:creationId xmlns:p14="http://schemas.microsoft.com/office/powerpoint/2010/main" val="37757400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FFC3178-BFED-46C3-B006-F90652832C2B}"/>
              </a:ext>
            </a:extLst>
          </p:cNvPr>
          <p:cNvSpPr>
            <a:spLocks noGrp="1"/>
          </p:cNvSpPr>
          <p:nvPr>
            <p:ph type="title"/>
          </p:nvPr>
        </p:nvSpPr>
        <p:spPr/>
        <p:txBody>
          <a:bodyPr/>
          <a:lstStyle/>
          <a:p>
            <a:r>
              <a:rPr lang="sl-SI"/>
              <a:t>Včlanite se v COARO in podprite spremembe</a:t>
            </a:r>
          </a:p>
        </p:txBody>
      </p:sp>
      <p:pic>
        <p:nvPicPr>
          <p:cNvPr id="3" name="Slika 2">
            <a:extLst>
              <a:ext uri="{FF2B5EF4-FFF2-40B4-BE49-F238E27FC236}">
                <a16:creationId xmlns:a16="http://schemas.microsoft.com/office/drawing/2014/main" id="{0B9CE201-A555-4A64-8ED0-574BAFC81C74}"/>
              </a:ext>
            </a:extLst>
          </p:cNvPr>
          <p:cNvPicPr>
            <a:picLocks noChangeAspect="1"/>
          </p:cNvPicPr>
          <p:nvPr/>
        </p:nvPicPr>
        <p:blipFill>
          <a:blip r:embed="rId2"/>
          <a:stretch>
            <a:fillRect/>
          </a:stretch>
        </p:blipFill>
        <p:spPr>
          <a:xfrm>
            <a:off x="1060704" y="1475986"/>
            <a:ext cx="9037320" cy="4371181"/>
          </a:xfrm>
          <a:prstGeom prst="rect">
            <a:avLst/>
          </a:prstGeom>
        </p:spPr>
      </p:pic>
      <p:sp>
        <p:nvSpPr>
          <p:cNvPr id="4" name="Pravokotnik 3">
            <a:extLst>
              <a:ext uri="{FF2B5EF4-FFF2-40B4-BE49-F238E27FC236}">
                <a16:creationId xmlns:a16="http://schemas.microsoft.com/office/drawing/2014/main" id="{E861F04C-57D1-4875-AF7B-60EB2A450D41}"/>
              </a:ext>
            </a:extLst>
          </p:cNvPr>
          <p:cNvSpPr/>
          <p:nvPr/>
        </p:nvSpPr>
        <p:spPr>
          <a:xfrm>
            <a:off x="5926343" y="6123543"/>
            <a:ext cx="2404120" cy="461665"/>
          </a:xfrm>
          <a:prstGeom prst="rect">
            <a:avLst/>
          </a:prstGeom>
        </p:spPr>
        <p:txBody>
          <a:bodyPr wrap="none">
            <a:spAutoFit/>
          </a:bodyPr>
          <a:lstStyle/>
          <a:p>
            <a:r>
              <a:rPr lang="sl-SI" sz="2400">
                <a:hlinkClick r:id="rId3"/>
              </a:rPr>
              <a:t>https://coara.eu/</a:t>
            </a:r>
            <a:r>
              <a:rPr lang="sl-SI" sz="2400"/>
              <a:t> </a:t>
            </a:r>
          </a:p>
        </p:txBody>
      </p:sp>
    </p:spTree>
    <p:extLst>
      <p:ext uri="{BB962C8B-B14F-4D97-AF65-F5344CB8AC3E}">
        <p14:creationId xmlns:p14="http://schemas.microsoft.com/office/powerpoint/2010/main" val="8528875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3B4D852-5A88-4D3F-8509-A0E5076FF3B1}"/>
              </a:ext>
            </a:extLst>
          </p:cNvPr>
          <p:cNvSpPr>
            <a:spLocks noGrp="1"/>
          </p:cNvSpPr>
          <p:nvPr>
            <p:ph type="title"/>
          </p:nvPr>
        </p:nvSpPr>
        <p:spPr/>
        <p:txBody>
          <a:bodyPr/>
          <a:lstStyle/>
          <a:p>
            <a:r>
              <a:rPr lang="sl-SI"/>
              <a:t>Odprta znanost in avtorsko pravo v ERA</a:t>
            </a:r>
          </a:p>
        </p:txBody>
      </p:sp>
      <p:sp>
        <p:nvSpPr>
          <p:cNvPr id="3" name="Pravokotnik 2">
            <a:extLst>
              <a:ext uri="{FF2B5EF4-FFF2-40B4-BE49-F238E27FC236}">
                <a16:creationId xmlns:a16="http://schemas.microsoft.com/office/drawing/2014/main" id="{5ADDBE82-A7D9-47A1-8F35-F084F0288D47}"/>
              </a:ext>
            </a:extLst>
          </p:cNvPr>
          <p:cNvSpPr/>
          <p:nvPr/>
        </p:nvSpPr>
        <p:spPr>
          <a:xfrm>
            <a:off x="838200" y="1493812"/>
            <a:ext cx="9668256" cy="5663089"/>
          </a:xfrm>
          <a:prstGeom prst="rect">
            <a:avLst/>
          </a:prstGeom>
        </p:spPr>
        <p:txBody>
          <a:bodyPr wrap="square">
            <a:spAutoFit/>
          </a:bodyPr>
          <a:lstStyle/>
          <a:p>
            <a:r>
              <a:rPr lang="en-US" sz="2000"/>
              <a:t>Study on EU copyright and related rights and access to and reuse of scientific publications, including open access</a:t>
            </a:r>
            <a:r>
              <a:rPr lang="sl-SI" sz="2000"/>
              <a:t>: </a:t>
            </a:r>
            <a:r>
              <a:rPr lang="en-US" sz="2000"/>
              <a:t>Exceptions and limitations, rights retention strategies and the secondary publication right</a:t>
            </a:r>
            <a:r>
              <a:rPr lang="sl-SI" sz="2000"/>
              <a:t>, </a:t>
            </a:r>
            <a:r>
              <a:rPr lang="sl-SI" sz="2000">
                <a:hlinkClick r:id="rId2"/>
              </a:rPr>
              <a:t>https://op.europa.eu/en/publication-detail/-/publication/884062d5-1145-11ed-8fa0-01aa75ed71a1/language-en/format-PDF/source-262356864</a:t>
            </a:r>
            <a:r>
              <a:rPr lang="sl-SI" sz="2000"/>
              <a:t> </a:t>
            </a:r>
          </a:p>
          <a:p>
            <a:endParaRPr lang="sl-SI" sz="900"/>
          </a:p>
          <a:p>
            <a:r>
              <a:rPr lang="en-US" sz="2000"/>
              <a:t>Study on EU copyright and related rights and access to and reuse of data</a:t>
            </a:r>
            <a:r>
              <a:rPr lang="sl-SI" sz="2000"/>
              <a:t>, </a:t>
            </a:r>
            <a:r>
              <a:rPr lang="sl-SI" sz="2000">
                <a:hlinkClick r:id="rId3"/>
              </a:rPr>
              <a:t>https://op.europa.eu/en/publication-detail/-/publication/5c5153a4-1146-11ed-8fa0-01aa75ed71a1/language-en/format-PDF/source-262356804</a:t>
            </a:r>
            <a:r>
              <a:rPr lang="sl-SI" sz="2000"/>
              <a:t> </a:t>
            </a:r>
          </a:p>
          <a:p>
            <a:endParaRPr lang="sl-SI" sz="1100"/>
          </a:p>
          <a:p>
            <a:r>
              <a:rPr lang="en-US" sz="2000"/>
              <a:t>Study on the Open Data Directive, Data Governance and Data Act and their possible impact on research</a:t>
            </a:r>
            <a:r>
              <a:rPr lang="sl-SI" sz="2000"/>
              <a:t>, </a:t>
            </a:r>
            <a:r>
              <a:rPr lang="sl-SI" sz="2000">
                <a:hlinkClick r:id="rId4"/>
              </a:rPr>
              <a:t>https://op.europa.eu/en/publication-detail/-/publication/a313139b-1147-11ed-8fa0-01aa75ed71a1/language-en/format-PDF/source-262356942</a:t>
            </a:r>
            <a:r>
              <a:rPr lang="sl-SI" sz="2000"/>
              <a:t> </a:t>
            </a:r>
          </a:p>
          <a:p>
            <a:endParaRPr lang="sl-SI" sz="800"/>
          </a:p>
          <a:p>
            <a:r>
              <a:rPr lang="en-US" sz="2000"/>
              <a:t>Study on the Digital Services Act and Digital Markets Act and their possible impact on research</a:t>
            </a:r>
            <a:r>
              <a:rPr lang="sl-SI" sz="2000"/>
              <a:t>, </a:t>
            </a:r>
            <a:r>
              <a:rPr lang="sl-SI" sz="2000">
                <a:hlinkClick r:id="rId5"/>
              </a:rPr>
              <a:t>https://op.europa.eu/en/publication-detail/-/publication/49677a41-1144-11ed-8fa0-01aa75ed71a1/language-en/format-PDF/source-262356279</a:t>
            </a:r>
            <a:r>
              <a:rPr lang="sl-SI" sz="2000"/>
              <a:t> </a:t>
            </a:r>
            <a:endParaRPr lang="en-US" sz="2000"/>
          </a:p>
          <a:p>
            <a:endParaRPr lang="en-US"/>
          </a:p>
          <a:p>
            <a:endParaRPr lang="en-US"/>
          </a:p>
          <a:p>
            <a:endParaRPr lang="sl-SI"/>
          </a:p>
        </p:txBody>
      </p:sp>
    </p:spTree>
    <p:extLst>
      <p:ext uri="{BB962C8B-B14F-4D97-AF65-F5344CB8AC3E}">
        <p14:creationId xmlns:p14="http://schemas.microsoft.com/office/powerpoint/2010/main" val="3052990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Slika 1">
            <a:extLst>
              <a:ext uri="{FF2B5EF4-FFF2-40B4-BE49-F238E27FC236}">
                <a16:creationId xmlns:a16="http://schemas.microsoft.com/office/drawing/2014/main" id="{F96900E9-9B08-4831-80A5-0A2CD0B60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296" y="5962653"/>
            <a:ext cx="1878013" cy="5619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Slika 4">
            <a:extLst>
              <a:ext uri="{FF2B5EF4-FFF2-40B4-BE49-F238E27FC236}">
                <a16:creationId xmlns:a16="http://schemas.microsoft.com/office/drawing/2014/main" id="{600788B4-FB2C-4104-A882-2C62D0C3E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968" y="5931147"/>
            <a:ext cx="2335826" cy="612287"/>
          </a:xfrm>
          <a:prstGeom prst="rect">
            <a:avLst/>
          </a:prstGeom>
          <a:noFill/>
          <a:extLst>
            <a:ext uri="{909E8E84-426E-40DD-AFC4-6F175D3DCCD1}">
              <a14:hiddenFill xmlns:a14="http://schemas.microsoft.com/office/drawing/2010/main">
                <a:solidFill>
                  <a:srgbClr val="FFFFFF"/>
                </a:solidFill>
              </a14:hiddenFill>
            </a:ext>
          </a:extLst>
        </p:spPr>
      </p:pic>
      <p:pic>
        <p:nvPicPr>
          <p:cNvPr id="8" name="Slika 7">
            <a:extLst>
              <a:ext uri="{FF2B5EF4-FFF2-40B4-BE49-F238E27FC236}">
                <a16:creationId xmlns:a16="http://schemas.microsoft.com/office/drawing/2014/main" id="{E71013D4-F2A4-43BE-BAF0-284F95C7B8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184" y="6032534"/>
            <a:ext cx="2715702" cy="450849"/>
          </a:xfrm>
          <a:prstGeom prst="rect">
            <a:avLst/>
          </a:prstGeom>
        </p:spPr>
      </p:pic>
      <p:pic>
        <p:nvPicPr>
          <p:cNvPr id="10" name="Slika 9">
            <a:extLst>
              <a:ext uri="{FF2B5EF4-FFF2-40B4-BE49-F238E27FC236}">
                <a16:creationId xmlns:a16="http://schemas.microsoft.com/office/drawing/2014/main" id="{76FDB442-FBC3-4088-A6A2-15882D464A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5876" y="6032534"/>
            <a:ext cx="2192338" cy="422214"/>
          </a:xfrm>
          <a:prstGeom prst="rect">
            <a:avLst/>
          </a:prstGeom>
        </p:spPr>
      </p:pic>
      <p:sp>
        <p:nvSpPr>
          <p:cNvPr id="11" name="PoljeZBesedilom 10">
            <a:extLst>
              <a:ext uri="{FF2B5EF4-FFF2-40B4-BE49-F238E27FC236}">
                <a16:creationId xmlns:a16="http://schemas.microsoft.com/office/drawing/2014/main" id="{51BD03C1-F825-4406-ACBD-26526B7B770C}"/>
              </a:ext>
            </a:extLst>
          </p:cNvPr>
          <p:cNvSpPr txBox="1"/>
          <p:nvPr/>
        </p:nvSpPr>
        <p:spPr>
          <a:xfrm>
            <a:off x="1680402" y="6551107"/>
            <a:ext cx="8831196" cy="276999"/>
          </a:xfrm>
          <a:prstGeom prst="rect">
            <a:avLst/>
          </a:prstGeom>
          <a:noFill/>
        </p:spPr>
        <p:txBody>
          <a:bodyPr wrap="square" rtlCol="0">
            <a:spAutoFit/>
          </a:bodyPr>
          <a:lstStyle/>
          <a:p>
            <a:r>
              <a:rPr lang="sl-SI" sz="1200"/>
              <a:t>Projekt SPOZNAJ sofinancirata Republika Slovenija, Ministrstvo za visoko šolstvo, znanost in inovacije in </a:t>
            </a:r>
            <a:r>
              <a:rPr lang="sl-SI" sz="1200">
                <a:effectLst/>
                <a:ea typeface="Times New Roman" panose="02020603050405020304" pitchFamily="18" charset="0"/>
              </a:rPr>
              <a:t>Evropska unija – </a:t>
            </a:r>
            <a:r>
              <a:rPr lang="sl-SI" sz="1200" err="1">
                <a:effectLst/>
                <a:ea typeface="Times New Roman" panose="02020603050405020304" pitchFamily="18" charset="0"/>
              </a:rPr>
              <a:t>NextGenerationEU</a:t>
            </a:r>
            <a:r>
              <a:rPr lang="sl-SI" sz="1200">
                <a:effectLst/>
                <a:ea typeface="Times New Roman" panose="02020603050405020304" pitchFamily="18" charset="0"/>
              </a:rPr>
              <a:t> </a:t>
            </a:r>
            <a:r>
              <a:rPr lang="sl-SI" sz="1200"/>
              <a:t> </a:t>
            </a:r>
            <a:endParaRPr lang="en-GB" sz="1200"/>
          </a:p>
        </p:txBody>
      </p:sp>
      <p:sp>
        <p:nvSpPr>
          <p:cNvPr id="2" name="Pravokotnik 1">
            <a:extLst>
              <a:ext uri="{FF2B5EF4-FFF2-40B4-BE49-F238E27FC236}">
                <a16:creationId xmlns:a16="http://schemas.microsoft.com/office/drawing/2014/main" id="{BF753CD4-756C-4037-9141-F6C8044082FF}"/>
              </a:ext>
            </a:extLst>
          </p:cNvPr>
          <p:cNvSpPr/>
          <p:nvPr/>
        </p:nvSpPr>
        <p:spPr>
          <a:xfrm>
            <a:off x="2641008" y="2389662"/>
            <a:ext cx="6984604" cy="1015663"/>
          </a:xfrm>
          <a:prstGeom prst="rect">
            <a:avLst/>
          </a:prstGeom>
        </p:spPr>
        <p:txBody>
          <a:bodyPr wrap="none">
            <a:spAutoFit/>
          </a:bodyPr>
          <a:lstStyle/>
          <a:p>
            <a:r>
              <a:rPr lang="pl-PL" sz="6000">
                <a:latin typeface="Arial" panose="020B0604020202020204" pitchFamily="34" charset="0"/>
                <a:cs typeface="Arial" panose="020B0604020202020204" pitchFamily="34" charset="0"/>
              </a:rPr>
              <a:t>Hvala za pozornost!</a:t>
            </a:r>
            <a:endParaRPr lang="sl-SI" sz="6000"/>
          </a:p>
        </p:txBody>
      </p:sp>
    </p:spTree>
    <p:extLst>
      <p:ext uri="{BB962C8B-B14F-4D97-AF65-F5344CB8AC3E}">
        <p14:creationId xmlns:p14="http://schemas.microsoft.com/office/powerpoint/2010/main" val="3945884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1F52F1-E1E7-4FBE-96C2-63C4D55E884D}"/>
              </a:ext>
            </a:extLst>
          </p:cNvPr>
          <p:cNvSpPr>
            <a:spLocks noGrp="1"/>
          </p:cNvSpPr>
          <p:nvPr>
            <p:ph type="title"/>
          </p:nvPr>
        </p:nvSpPr>
        <p:spPr/>
        <p:txBody>
          <a:bodyPr/>
          <a:lstStyle/>
          <a:p>
            <a:r>
              <a:rPr lang="sl-SI"/>
              <a:t>Odprta znanost v ERA – ključni izzivi</a:t>
            </a:r>
          </a:p>
        </p:txBody>
      </p:sp>
      <p:graphicFrame>
        <p:nvGraphicFramePr>
          <p:cNvPr id="6" name="Tabela 5">
            <a:extLst>
              <a:ext uri="{FF2B5EF4-FFF2-40B4-BE49-F238E27FC236}">
                <a16:creationId xmlns:a16="http://schemas.microsoft.com/office/drawing/2014/main" id="{091EFDC6-27DE-4626-9BB9-12FFAC743B47}"/>
              </a:ext>
            </a:extLst>
          </p:cNvPr>
          <p:cNvGraphicFramePr>
            <a:graphicFrameLocks noGrp="1"/>
          </p:cNvGraphicFramePr>
          <p:nvPr>
            <p:extLst>
              <p:ext uri="{D42A27DB-BD31-4B8C-83A1-F6EECF244321}">
                <p14:modId xmlns:p14="http://schemas.microsoft.com/office/powerpoint/2010/main" val="3528299392"/>
              </p:ext>
            </p:extLst>
          </p:nvPr>
        </p:nvGraphicFramePr>
        <p:xfrm>
          <a:off x="838200" y="1808280"/>
          <a:ext cx="10409936" cy="3571240"/>
        </p:xfrm>
        <a:graphic>
          <a:graphicData uri="http://schemas.openxmlformats.org/drawingml/2006/table">
            <a:tbl>
              <a:tblPr firstRow="1" bandRow="1">
                <a:tableStyleId>{5C22544A-7EE6-4342-B048-85BDC9FD1C3A}</a:tableStyleId>
              </a:tblPr>
              <a:tblGrid>
                <a:gridCol w="5204968">
                  <a:extLst>
                    <a:ext uri="{9D8B030D-6E8A-4147-A177-3AD203B41FA5}">
                      <a16:colId xmlns:a16="http://schemas.microsoft.com/office/drawing/2014/main" val="3606371513"/>
                    </a:ext>
                  </a:extLst>
                </a:gridCol>
                <a:gridCol w="5204968">
                  <a:extLst>
                    <a:ext uri="{9D8B030D-6E8A-4147-A177-3AD203B41FA5}">
                      <a16:colId xmlns:a16="http://schemas.microsoft.com/office/drawing/2014/main" val="274873164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a:t>Izboljšati prakso raziskave in inovacije</a:t>
                      </a:r>
                    </a:p>
                  </a:txBody>
                  <a:tcPr/>
                </a:tc>
                <a:tc>
                  <a:txBody>
                    <a:bodyPr/>
                    <a:lstStyle/>
                    <a:p>
                      <a:r>
                        <a:rPr lang="sl-SI"/>
                        <a:t>Zagotavljanje ustreznih pogojev za izvajanje</a:t>
                      </a:r>
                    </a:p>
                  </a:txBody>
                  <a:tcPr/>
                </a:tc>
                <a:extLst>
                  <a:ext uri="{0D108BD9-81ED-4DB2-BD59-A6C34878D82A}">
                    <a16:rowId xmlns:a16="http://schemas.microsoft.com/office/drawing/2014/main" val="626137129"/>
                  </a:ext>
                </a:extLst>
              </a:tr>
              <a:tr h="370840">
                <a:tc>
                  <a:txBody>
                    <a:bodyPr/>
                    <a:lstStyle/>
                    <a:p>
                      <a:r>
                        <a:rPr lang="sl-SI"/>
                        <a:t>Odprtost znanstvenih publikacije</a:t>
                      </a:r>
                    </a:p>
                  </a:txBody>
                  <a:tcPr/>
                </a:tc>
                <a:tc>
                  <a:txBody>
                    <a:bodyPr/>
                    <a:lstStyle/>
                    <a:p>
                      <a:r>
                        <a:rPr lang="sl-SI"/>
                        <a:t>Implementacija odgovornih metrik za vrednotenje znanstvenoraziskovalnega dela</a:t>
                      </a:r>
                    </a:p>
                  </a:txBody>
                  <a:tcPr/>
                </a:tc>
                <a:extLst>
                  <a:ext uri="{0D108BD9-81ED-4DB2-BD59-A6C34878D82A}">
                    <a16:rowId xmlns:a16="http://schemas.microsoft.com/office/drawing/2014/main" val="3913074275"/>
                  </a:ext>
                </a:extLst>
              </a:tr>
              <a:tr h="370840">
                <a:tc>
                  <a:txBody>
                    <a:bodyPr/>
                    <a:lstStyle/>
                    <a:p>
                      <a:r>
                        <a:rPr lang="sl-SI"/>
                        <a:t>Deljenje raziskav po načelih FAIR in odgovorno ravnanje z raziskovalnimi podatki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a:t>Nagrajevanje in spodbujanje praks odprte znanosti</a:t>
                      </a:r>
                    </a:p>
                    <a:p>
                      <a:endParaRPr lang="sl-SI"/>
                    </a:p>
                  </a:txBody>
                  <a:tcPr/>
                </a:tc>
                <a:extLst>
                  <a:ext uri="{0D108BD9-81ED-4DB2-BD59-A6C34878D82A}">
                    <a16:rowId xmlns:a16="http://schemas.microsoft.com/office/drawing/2014/main" val="2867587435"/>
                  </a:ext>
                </a:extLst>
              </a:tr>
              <a:tr h="370840">
                <a:tc>
                  <a:txBody>
                    <a:bodyPr/>
                    <a:lstStyle/>
                    <a:p>
                      <a:r>
                        <a:rPr lang="sl-SI"/>
                        <a:t>Zagotavljanje možnosti ponovitve raziskav in ponovne uporabe rezultatov</a:t>
                      </a:r>
                    </a:p>
                  </a:txBody>
                  <a:tcPr/>
                </a:tc>
                <a:tc>
                  <a:txBody>
                    <a:bodyPr/>
                    <a:lstStyle/>
                    <a:p>
                      <a:r>
                        <a:rPr lang="sl-SI"/>
                        <a:t>Ustrezne kompetence in znanja za uporabo praks odprte znanosti in za delovanje v skladu z integriteto</a:t>
                      </a:r>
                    </a:p>
                  </a:txBody>
                  <a:tcPr/>
                </a:tc>
                <a:extLst>
                  <a:ext uri="{0D108BD9-81ED-4DB2-BD59-A6C34878D82A}">
                    <a16:rowId xmlns:a16="http://schemas.microsoft.com/office/drawing/2014/main" val="749917362"/>
                  </a:ext>
                </a:extLst>
              </a:tr>
              <a:tr h="370840">
                <a:tc>
                  <a:txBody>
                    <a:bodyPr/>
                    <a:lstStyle/>
                    <a:p>
                      <a:r>
                        <a:rPr lang="sl-SI"/>
                        <a:t>Zgodnje in odprto deljenje raziskav</a:t>
                      </a:r>
                    </a:p>
                  </a:txBody>
                  <a:tcPr/>
                </a:tc>
                <a:tc>
                  <a:txBody>
                    <a:bodyPr/>
                    <a:lstStyle/>
                    <a:p>
                      <a:r>
                        <a:rPr lang="sl-SI"/>
                        <a:t>Odprte raziskovalne infrastrukture vključno z odprtim oblakom odprte znanosti EOSC</a:t>
                      </a:r>
                    </a:p>
                  </a:txBody>
                  <a:tcPr/>
                </a:tc>
                <a:extLst>
                  <a:ext uri="{0D108BD9-81ED-4DB2-BD59-A6C34878D82A}">
                    <a16:rowId xmlns:a16="http://schemas.microsoft.com/office/drawing/2014/main" val="1896528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a:t>Širša družbena angažiranost in odgovornost pri znanstvenoraziskovalnem delu</a:t>
                      </a:r>
                    </a:p>
                  </a:txBody>
                  <a:tcPr/>
                </a:tc>
                <a:tc>
                  <a:txBody>
                    <a:bodyPr/>
                    <a:lstStyle/>
                    <a:p>
                      <a:endParaRPr lang="sl-SI"/>
                    </a:p>
                  </a:txBody>
                  <a:tcPr/>
                </a:tc>
                <a:extLst>
                  <a:ext uri="{0D108BD9-81ED-4DB2-BD59-A6C34878D82A}">
                    <a16:rowId xmlns:a16="http://schemas.microsoft.com/office/drawing/2014/main" val="2057188169"/>
                  </a:ext>
                </a:extLst>
              </a:tr>
            </a:tbl>
          </a:graphicData>
        </a:graphic>
      </p:graphicFrame>
      <p:sp>
        <p:nvSpPr>
          <p:cNvPr id="7" name="Pravokotnik 6">
            <a:extLst>
              <a:ext uri="{FF2B5EF4-FFF2-40B4-BE49-F238E27FC236}">
                <a16:creationId xmlns:a16="http://schemas.microsoft.com/office/drawing/2014/main" id="{B1553E18-7094-4F6E-AE74-F7063F8C678E}"/>
              </a:ext>
            </a:extLst>
          </p:cNvPr>
          <p:cNvSpPr/>
          <p:nvPr/>
        </p:nvSpPr>
        <p:spPr>
          <a:xfrm>
            <a:off x="6213987" y="6350481"/>
            <a:ext cx="7669194" cy="430887"/>
          </a:xfrm>
          <a:prstGeom prst="rect">
            <a:avLst/>
          </a:prstGeom>
        </p:spPr>
        <p:txBody>
          <a:bodyPr wrap="square">
            <a:spAutoFit/>
          </a:bodyPr>
          <a:lstStyle/>
          <a:p>
            <a:r>
              <a:rPr lang="sl-SI" sz="1100"/>
              <a:t>Vir: </a:t>
            </a:r>
            <a:r>
              <a:rPr lang="sl-SI" sz="1100" err="1"/>
              <a:t>Kostas</a:t>
            </a:r>
            <a:r>
              <a:rPr lang="sl-SI" sz="1100"/>
              <a:t> </a:t>
            </a:r>
            <a:r>
              <a:rPr lang="sl-SI" sz="1100" err="1"/>
              <a:t>Glinos</a:t>
            </a:r>
            <a:r>
              <a:rPr lang="sl-SI" sz="1100"/>
              <a:t>, </a:t>
            </a:r>
            <a:r>
              <a:rPr lang="en-US" sz="1100"/>
              <a:t>Open Science:</a:t>
            </a:r>
            <a:r>
              <a:rPr lang="sl-SI" sz="1100"/>
              <a:t> </a:t>
            </a:r>
            <a:r>
              <a:rPr lang="en-US" sz="1100"/>
              <a:t>the new normal for practicing Science?</a:t>
            </a:r>
            <a:r>
              <a:rPr lang="sl-SI" sz="1100"/>
              <a:t> Dostopno na: </a:t>
            </a:r>
            <a:r>
              <a:rPr lang="sl-SI" sz="1100">
                <a:hlinkClick r:id="rId2"/>
              </a:rPr>
              <a:t>https://beopen-project.eu/storage/files/parti-1-os-the-new-normal-for-practicing-science-kglinos.pdf</a:t>
            </a:r>
            <a:r>
              <a:rPr lang="sl-SI" sz="1100"/>
              <a:t> </a:t>
            </a:r>
          </a:p>
        </p:txBody>
      </p:sp>
    </p:spTree>
    <p:extLst>
      <p:ext uri="{BB962C8B-B14F-4D97-AF65-F5344CB8AC3E}">
        <p14:creationId xmlns:p14="http://schemas.microsoft.com/office/powerpoint/2010/main" val="759663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DD1E997-A008-40F5-924B-F15A7B28FD2B}"/>
              </a:ext>
            </a:extLst>
          </p:cNvPr>
          <p:cNvSpPr>
            <a:spLocks noGrp="1"/>
          </p:cNvSpPr>
          <p:nvPr>
            <p:ph type="title"/>
          </p:nvPr>
        </p:nvSpPr>
        <p:spPr/>
        <p:txBody>
          <a:bodyPr/>
          <a:lstStyle/>
          <a:p>
            <a:r>
              <a:rPr lang="sl-SI"/>
              <a:t>Vrednotenje znanstvenoraziskovalnega dela  </a:t>
            </a:r>
          </a:p>
        </p:txBody>
      </p:sp>
      <p:graphicFrame>
        <p:nvGraphicFramePr>
          <p:cNvPr id="4" name="Tabela 3">
            <a:extLst>
              <a:ext uri="{FF2B5EF4-FFF2-40B4-BE49-F238E27FC236}">
                <a16:creationId xmlns:a16="http://schemas.microsoft.com/office/drawing/2014/main" id="{10A8B99A-72E7-4675-9BD1-7BD9ACD9E81D}"/>
              </a:ext>
            </a:extLst>
          </p:cNvPr>
          <p:cNvGraphicFramePr>
            <a:graphicFrameLocks noGrp="1"/>
          </p:cNvGraphicFramePr>
          <p:nvPr>
            <p:extLst>
              <p:ext uri="{D42A27DB-BD31-4B8C-83A1-F6EECF244321}">
                <p14:modId xmlns:p14="http://schemas.microsoft.com/office/powerpoint/2010/main" val="3972590169"/>
              </p:ext>
            </p:extLst>
          </p:nvPr>
        </p:nvGraphicFramePr>
        <p:xfrm>
          <a:off x="924230" y="1525109"/>
          <a:ext cx="10429568" cy="3307080"/>
        </p:xfrm>
        <a:graphic>
          <a:graphicData uri="http://schemas.openxmlformats.org/drawingml/2006/table">
            <a:tbl>
              <a:tblPr firstRow="1" bandRow="1">
                <a:tableStyleId>{5C22544A-7EE6-4342-B048-85BDC9FD1C3A}</a:tableStyleId>
              </a:tblPr>
              <a:tblGrid>
                <a:gridCol w="4911991">
                  <a:extLst>
                    <a:ext uri="{9D8B030D-6E8A-4147-A177-3AD203B41FA5}">
                      <a16:colId xmlns:a16="http://schemas.microsoft.com/office/drawing/2014/main" val="1078447350"/>
                    </a:ext>
                  </a:extLst>
                </a:gridCol>
                <a:gridCol w="668669">
                  <a:extLst>
                    <a:ext uri="{9D8B030D-6E8A-4147-A177-3AD203B41FA5}">
                      <a16:colId xmlns:a16="http://schemas.microsoft.com/office/drawing/2014/main" val="2159233461"/>
                    </a:ext>
                  </a:extLst>
                </a:gridCol>
                <a:gridCol w="4848908">
                  <a:extLst>
                    <a:ext uri="{9D8B030D-6E8A-4147-A177-3AD203B41FA5}">
                      <a16:colId xmlns:a16="http://schemas.microsoft.com/office/drawing/2014/main" val="4182722844"/>
                    </a:ext>
                  </a:extLst>
                </a:gridCol>
              </a:tblGrid>
              <a:tr h="370840">
                <a:tc>
                  <a:txBody>
                    <a:bodyPr/>
                    <a:lstStyle/>
                    <a:p>
                      <a:r>
                        <a:rPr lang="sl-SI"/>
                        <a:t>Trenutni sistemi vrednotenja</a:t>
                      </a:r>
                    </a:p>
                  </a:txBody>
                  <a:tcPr/>
                </a:tc>
                <a:tc>
                  <a:txBody>
                    <a:bodyPr/>
                    <a:lstStyle/>
                    <a:p>
                      <a:r>
                        <a:rPr lang="sl-SI"/>
                        <a:t> </a:t>
                      </a:r>
                    </a:p>
                  </a:txBody>
                  <a:tcPr/>
                </a:tc>
                <a:tc>
                  <a:txBody>
                    <a:bodyPr/>
                    <a:lstStyle/>
                    <a:p>
                      <a:r>
                        <a:rPr lang="sl-SI"/>
                        <a:t>Vrednotenje v konceptu odprte znanosti</a:t>
                      </a:r>
                    </a:p>
                  </a:txBody>
                  <a:tcPr/>
                </a:tc>
                <a:extLst>
                  <a:ext uri="{0D108BD9-81ED-4DB2-BD59-A6C34878D82A}">
                    <a16:rowId xmlns:a16="http://schemas.microsoft.com/office/drawing/2014/main" val="1257653545"/>
                  </a:ext>
                </a:extLst>
              </a:tr>
              <a:tr h="370840">
                <a:tc>
                  <a:txBody>
                    <a:bodyPr/>
                    <a:lstStyle/>
                    <a:p>
                      <a:r>
                        <a:rPr lang="sl-SI"/>
                        <a:t>Tekmovalno usmerjena znanost</a:t>
                      </a:r>
                    </a:p>
                  </a:txBody>
                  <a:tcPr/>
                </a:tc>
                <a:tc>
                  <a:txBody>
                    <a:bodyPr/>
                    <a:lstStyle/>
                    <a:p>
                      <a:endParaRPr lang="sl-SI"/>
                    </a:p>
                  </a:txBody>
                  <a:tcPr/>
                </a:tc>
                <a:tc>
                  <a:txBody>
                    <a:bodyPr/>
                    <a:lstStyle/>
                    <a:p>
                      <a:r>
                        <a:rPr lang="sl-SI"/>
                        <a:t>Sodelovalna znanost in deljenje raziskav</a:t>
                      </a:r>
                    </a:p>
                  </a:txBody>
                  <a:tcPr/>
                </a:tc>
                <a:extLst>
                  <a:ext uri="{0D108BD9-81ED-4DB2-BD59-A6C34878D82A}">
                    <a16:rowId xmlns:a16="http://schemas.microsoft.com/office/drawing/2014/main" val="2471341005"/>
                  </a:ext>
                </a:extLst>
              </a:tr>
              <a:tr h="370840">
                <a:tc>
                  <a:txBody>
                    <a:bodyPr/>
                    <a:lstStyle/>
                    <a:p>
                      <a:r>
                        <a:rPr lang="sl-SI"/>
                        <a:t>Publikacije čim prej je to mogoče</a:t>
                      </a:r>
                    </a:p>
                  </a:txBody>
                  <a:tcPr/>
                </a:tc>
                <a:tc>
                  <a:txBody>
                    <a:bodyPr/>
                    <a:lstStyle/>
                    <a:p>
                      <a:endParaRPr lang="sl-SI"/>
                    </a:p>
                  </a:txBody>
                  <a:tcPr/>
                </a:tc>
                <a:tc>
                  <a:txBody>
                    <a:bodyPr/>
                    <a:lstStyle/>
                    <a:p>
                      <a:r>
                        <a:rPr lang="sl-SI"/>
                        <a:t>Deljenje vseh rezultatov po načelih FAIR (tudi npr. podatkov) čim prej in čim bolj odprto</a:t>
                      </a:r>
                    </a:p>
                  </a:txBody>
                  <a:tcPr/>
                </a:tc>
                <a:extLst>
                  <a:ext uri="{0D108BD9-81ED-4DB2-BD59-A6C34878D82A}">
                    <a16:rowId xmlns:a16="http://schemas.microsoft.com/office/drawing/2014/main" val="1877704752"/>
                  </a:ext>
                </a:extLst>
              </a:tr>
              <a:tr h="370840">
                <a:tc>
                  <a:txBody>
                    <a:bodyPr/>
                    <a:lstStyle/>
                    <a:p>
                      <a:r>
                        <a:rPr lang="sl-SI"/>
                        <a:t>Vrednotenje na podlagi platforme objav </a:t>
                      </a:r>
                    </a:p>
                  </a:txBody>
                  <a:tcPr/>
                </a:tc>
                <a:tc>
                  <a:txBody>
                    <a:bodyPr/>
                    <a:lstStyle/>
                    <a:p>
                      <a:endParaRPr lang="sl-SI"/>
                    </a:p>
                  </a:txBody>
                  <a:tcPr/>
                </a:tc>
                <a:tc>
                  <a:txBody>
                    <a:bodyPr/>
                    <a:lstStyle/>
                    <a:p>
                      <a:r>
                        <a:rPr lang="sl-SI"/>
                        <a:t>Celovito vrednotenje na podlagi vsebine raziskav</a:t>
                      </a:r>
                    </a:p>
                  </a:txBody>
                  <a:tcPr/>
                </a:tc>
                <a:extLst>
                  <a:ext uri="{0D108BD9-81ED-4DB2-BD59-A6C34878D82A}">
                    <a16:rowId xmlns:a16="http://schemas.microsoft.com/office/drawing/2014/main" val="1676680390"/>
                  </a:ext>
                </a:extLst>
              </a:tr>
              <a:tr h="370840">
                <a:tc>
                  <a:txBody>
                    <a:bodyPr/>
                    <a:lstStyle/>
                    <a:p>
                      <a:r>
                        <a:rPr lang="sl-SI"/>
                        <a:t>Spodbujanje specifičnih tipov rezultatov raziskav (npr. le objave na podlagi kvantitativnih meril)</a:t>
                      </a:r>
                    </a:p>
                  </a:txBody>
                  <a:tcPr/>
                </a:tc>
                <a:tc>
                  <a:txBody>
                    <a:bodyPr/>
                    <a:lstStyle/>
                    <a:p>
                      <a:endParaRPr lang="sl-SI"/>
                    </a:p>
                  </a:txBody>
                  <a:tcPr/>
                </a:tc>
                <a:tc>
                  <a:txBody>
                    <a:bodyPr/>
                    <a:lstStyle/>
                    <a:p>
                      <a:r>
                        <a:rPr lang="sl-SI"/>
                        <a:t>Spodbujanje sodelovanja in deljenja celovitih rezultatov (npr. na podlagi tudi kvalitativnih meril) </a:t>
                      </a:r>
                    </a:p>
                  </a:txBody>
                  <a:tcPr/>
                </a:tc>
                <a:extLst>
                  <a:ext uri="{0D108BD9-81ED-4DB2-BD59-A6C34878D82A}">
                    <a16:rowId xmlns:a16="http://schemas.microsoft.com/office/drawing/2014/main" val="2329920598"/>
                  </a:ext>
                </a:extLst>
              </a:tr>
              <a:tr h="370840">
                <a:tc>
                  <a:txBody>
                    <a:bodyPr/>
                    <a:lstStyle/>
                    <a:p>
                      <a:r>
                        <a:rPr lang="sl-SI"/>
                        <a:t>Pomembna vloga komercialnih deležnikov pri zagotavljanju infrastrukture (npr. komercialna analitična orodja) </a:t>
                      </a:r>
                    </a:p>
                  </a:txBody>
                  <a:tcPr/>
                </a:tc>
                <a:tc>
                  <a:txBody>
                    <a:bodyPr/>
                    <a:lstStyle/>
                    <a:p>
                      <a:endParaRPr lang="sl-SI"/>
                    </a:p>
                  </a:txBody>
                  <a:tcPr/>
                </a:tc>
                <a:tc>
                  <a:txBody>
                    <a:bodyPr/>
                    <a:lstStyle/>
                    <a:p>
                      <a:r>
                        <a:rPr lang="sl-SI"/>
                        <a:t>Izogibanje komercialnim informacijskim sistemom z uporabo odprtih sistemov, zagotavljanje avtonomije raziskovalnih organizacij</a:t>
                      </a:r>
                    </a:p>
                  </a:txBody>
                  <a:tcPr/>
                </a:tc>
                <a:extLst>
                  <a:ext uri="{0D108BD9-81ED-4DB2-BD59-A6C34878D82A}">
                    <a16:rowId xmlns:a16="http://schemas.microsoft.com/office/drawing/2014/main" val="1592953422"/>
                  </a:ext>
                </a:extLst>
              </a:tr>
            </a:tbl>
          </a:graphicData>
        </a:graphic>
      </p:graphicFrame>
      <p:sp>
        <p:nvSpPr>
          <p:cNvPr id="5" name="Puščica: desno 4">
            <a:extLst>
              <a:ext uri="{FF2B5EF4-FFF2-40B4-BE49-F238E27FC236}">
                <a16:creationId xmlns:a16="http://schemas.microsoft.com/office/drawing/2014/main" id="{8BDA82E8-9CF9-435F-A805-E4C47E1ED801}"/>
              </a:ext>
            </a:extLst>
          </p:cNvPr>
          <p:cNvSpPr/>
          <p:nvPr/>
        </p:nvSpPr>
        <p:spPr>
          <a:xfrm>
            <a:off x="5928850" y="2574057"/>
            <a:ext cx="334297" cy="13765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7" name="Puščica: desno 6">
            <a:extLst>
              <a:ext uri="{FF2B5EF4-FFF2-40B4-BE49-F238E27FC236}">
                <a16:creationId xmlns:a16="http://schemas.microsoft.com/office/drawing/2014/main" id="{6A4E43A9-22EB-4390-BCD8-07D90664E8FC}"/>
              </a:ext>
            </a:extLst>
          </p:cNvPr>
          <p:cNvSpPr/>
          <p:nvPr/>
        </p:nvSpPr>
        <p:spPr>
          <a:xfrm>
            <a:off x="5928849" y="1647941"/>
            <a:ext cx="334297" cy="13765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8" name="Puščica: desno 7">
            <a:extLst>
              <a:ext uri="{FF2B5EF4-FFF2-40B4-BE49-F238E27FC236}">
                <a16:creationId xmlns:a16="http://schemas.microsoft.com/office/drawing/2014/main" id="{81625A3A-50A2-46C7-ABE9-878F4E16D7AE}"/>
              </a:ext>
            </a:extLst>
          </p:cNvPr>
          <p:cNvSpPr/>
          <p:nvPr/>
        </p:nvSpPr>
        <p:spPr>
          <a:xfrm>
            <a:off x="5928849" y="2026502"/>
            <a:ext cx="334297" cy="13765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10" name="Puščica: desno 9">
            <a:extLst>
              <a:ext uri="{FF2B5EF4-FFF2-40B4-BE49-F238E27FC236}">
                <a16:creationId xmlns:a16="http://schemas.microsoft.com/office/drawing/2014/main" id="{81251C67-4461-4BF3-A70B-CB564B8FE47E}"/>
              </a:ext>
            </a:extLst>
          </p:cNvPr>
          <p:cNvSpPr/>
          <p:nvPr/>
        </p:nvSpPr>
        <p:spPr>
          <a:xfrm>
            <a:off x="5928850" y="3018373"/>
            <a:ext cx="334297" cy="13765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11" name="Puščica: desno 10">
            <a:extLst>
              <a:ext uri="{FF2B5EF4-FFF2-40B4-BE49-F238E27FC236}">
                <a16:creationId xmlns:a16="http://schemas.microsoft.com/office/drawing/2014/main" id="{889A2EF0-2239-449E-A1EA-D760145931AB}"/>
              </a:ext>
            </a:extLst>
          </p:cNvPr>
          <p:cNvSpPr/>
          <p:nvPr/>
        </p:nvSpPr>
        <p:spPr>
          <a:xfrm>
            <a:off x="5928851" y="3531515"/>
            <a:ext cx="334297" cy="13765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12" name="Puščica: desno 11">
            <a:extLst>
              <a:ext uri="{FF2B5EF4-FFF2-40B4-BE49-F238E27FC236}">
                <a16:creationId xmlns:a16="http://schemas.microsoft.com/office/drawing/2014/main" id="{3EF4E5BC-2B2B-40A6-AA87-EE6388C54E19}"/>
              </a:ext>
            </a:extLst>
          </p:cNvPr>
          <p:cNvSpPr/>
          <p:nvPr/>
        </p:nvSpPr>
        <p:spPr>
          <a:xfrm>
            <a:off x="5928851" y="4295537"/>
            <a:ext cx="334297" cy="13765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13" name="Pravokotnik 12">
            <a:extLst>
              <a:ext uri="{FF2B5EF4-FFF2-40B4-BE49-F238E27FC236}">
                <a16:creationId xmlns:a16="http://schemas.microsoft.com/office/drawing/2014/main" id="{2A4CD230-97CB-47BF-91F9-4B81BC937CAC}"/>
              </a:ext>
            </a:extLst>
          </p:cNvPr>
          <p:cNvSpPr/>
          <p:nvPr/>
        </p:nvSpPr>
        <p:spPr>
          <a:xfrm>
            <a:off x="6139014" y="6277431"/>
            <a:ext cx="7669194" cy="430887"/>
          </a:xfrm>
          <a:prstGeom prst="rect">
            <a:avLst/>
          </a:prstGeom>
        </p:spPr>
        <p:txBody>
          <a:bodyPr wrap="square">
            <a:spAutoFit/>
          </a:bodyPr>
          <a:lstStyle/>
          <a:p>
            <a:r>
              <a:rPr lang="sl-SI" sz="1100"/>
              <a:t>Vir: </a:t>
            </a:r>
            <a:r>
              <a:rPr lang="sl-SI" sz="1100" err="1"/>
              <a:t>Kostas</a:t>
            </a:r>
            <a:r>
              <a:rPr lang="sl-SI" sz="1100"/>
              <a:t> </a:t>
            </a:r>
            <a:r>
              <a:rPr lang="sl-SI" sz="1100" err="1"/>
              <a:t>Glinos</a:t>
            </a:r>
            <a:r>
              <a:rPr lang="sl-SI" sz="1100"/>
              <a:t>, </a:t>
            </a:r>
            <a:r>
              <a:rPr lang="en-US" sz="1100"/>
              <a:t>Open Science:</a:t>
            </a:r>
            <a:r>
              <a:rPr lang="sl-SI" sz="1100"/>
              <a:t> </a:t>
            </a:r>
            <a:r>
              <a:rPr lang="en-US" sz="1100"/>
              <a:t>the new normal for practicing Science?</a:t>
            </a:r>
            <a:r>
              <a:rPr lang="sl-SI" sz="1100"/>
              <a:t> Dostopno na: </a:t>
            </a:r>
            <a:r>
              <a:rPr lang="sl-SI" sz="1100">
                <a:hlinkClick r:id="rId2"/>
              </a:rPr>
              <a:t>https://beopen-project.eu/storage/files/parti-1-os-the-new-normal-for-practicing-science-kglinos.pdf</a:t>
            </a:r>
            <a:r>
              <a:rPr lang="sl-SI" sz="1100"/>
              <a:t> </a:t>
            </a:r>
          </a:p>
        </p:txBody>
      </p:sp>
    </p:spTree>
    <p:extLst>
      <p:ext uri="{BB962C8B-B14F-4D97-AF65-F5344CB8AC3E}">
        <p14:creationId xmlns:p14="http://schemas.microsoft.com/office/powerpoint/2010/main" val="1915586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99715E-75E1-4160-A414-32D341BACA04}"/>
              </a:ext>
            </a:extLst>
          </p:cNvPr>
          <p:cNvSpPr>
            <a:spLocks noGrp="1"/>
          </p:cNvSpPr>
          <p:nvPr>
            <p:ph type="title"/>
          </p:nvPr>
        </p:nvSpPr>
        <p:spPr>
          <a:xfrm>
            <a:off x="838200" y="365125"/>
            <a:ext cx="10970342" cy="1325563"/>
          </a:xfrm>
        </p:spPr>
        <p:txBody>
          <a:bodyPr/>
          <a:lstStyle/>
          <a:p>
            <a:r>
              <a:rPr lang="sl-SI"/>
              <a:t>Razvoj odprte znanosti v okvirnih programih EK</a:t>
            </a:r>
          </a:p>
        </p:txBody>
      </p:sp>
      <p:pic>
        <p:nvPicPr>
          <p:cNvPr id="3" name="Slika 2">
            <a:extLst>
              <a:ext uri="{FF2B5EF4-FFF2-40B4-BE49-F238E27FC236}">
                <a16:creationId xmlns:a16="http://schemas.microsoft.com/office/drawing/2014/main" id="{25419B03-14B3-4BFA-8AE6-7A04CFEB2A06}"/>
              </a:ext>
            </a:extLst>
          </p:cNvPr>
          <p:cNvPicPr>
            <a:picLocks noChangeAspect="1"/>
          </p:cNvPicPr>
          <p:nvPr/>
        </p:nvPicPr>
        <p:blipFill>
          <a:blip r:embed="rId2"/>
          <a:stretch>
            <a:fillRect/>
          </a:stretch>
        </p:blipFill>
        <p:spPr>
          <a:xfrm>
            <a:off x="525411" y="2066771"/>
            <a:ext cx="6362700" cy="3019425"/>
          </a:xfrm>
          <a:prstGeom prst="rect">
            <a:avLst/>
          </a:prstGeom>
        </p:spPr>
      </p:pic>
      <p:pic>
        <p:nvPicPr>
          <p:cNvPr id="4" name="Slika 3">
            <a:extLst>
              <a:ext uri="{FF2B5EF4-FFF2-40B4-BE49-F238E27FC236}">
                <a16:creationId xmlns:a16="http://schemas.microsoft.com/office/drawing/2014/main" id="{78AC2FAA-061A-45A7-A931-A1BC6556B0F6}"/>
              </a:ext>
            </a:extLst>
          </p:cNvPr>
          <p:cNvPicPr>
            <a:picLocks noChangeAspect="1"/>
          </p:cNvPicPr>
          <p:nvPr/>
        </p:nvPicPr>
        <p:blipFill>
          <a:blip r:embed="rId3"/>
          <a:stretch>
            <a:fillRect/>
          </a:stretch>
        </p:blipFill>
        <p:spPr>
          <a:xfrm>
            <a:off x="6888111" y="1571625"/>
            <a:ext cx="5124450" cy="5286375"/>
          </a:xfrm>
          <a:prstGeom prst="rect">
            <a:avLst/>
          </a:prstGeom>
        </p:spPr>
      </p:pic>
      <p:sp>
        <p:nvSpPr>
          <p:cNvPr id="5" name="PoljeZBesedilom 4">
            <a:extLst>
              <a:ext uri="{FF2B5EF4-FFF2-40B4-BE49-F238E27FC236}">
                <a16:creationId xmlns:a16="http://schemas.microsoft.com/office/drawing/2014/main" id="{B748E647-748E-492F-9A77-A70E09C939AD}"/>
              </a:ext>
            </a:extLst>
          </p:cNvPr>
          <p:cNvSpPr txBox="1"/>
          <p:nvPr/>
        </p:nvSpPr>
        <p:spPr>
          <a:xfrm>
            <a:off x="749710" y="3991897"/>
            <a:ext cx="1747684" cy="1231106"/>
          </a:xfrm>
          <a:prstGeom prst="rect">
            <a:avLst/>
          </a:prstGeom>
          <a:solidFill>
            <a:schemeClr val="bg1"/>
          </a:solidFill>
        </p:spPr>
        <p:txBody>
          <a:bodyPr wrap="square" rtlCol="0">
            <a:spAutoFit/>
          </a:bodyPr>
          <a:lstStyle/>
          <a:p>
            <a:r>
              <a:rPr lang="sl-SI" sz="1400" b="1">
                <a:solidFill>
                  <a:schemeClr val="accent1">
                    <a:lumMod val="75000"/>
                  </a:schemeClr>
                </a:solidFill>
              </a:rPr>
              <a:t>FP 7</a:t>
            </a:r>
          </a:p>
          <a:p>
            <a:r>
              <a:rPr lang="sl-SI" sz="1400">
                <a:solidFill>
                  <a:schemeClr val="accent1">
                    <a:lumMod val="75000"/>
                  </a:schemeClr>
                </a:solidFill>
              </a:rPr>
              <a:t>OA</a:t>
            </a:r>
            <a:r>
              <a:rPr lang="sl-SI" sz="1400" b="1">
                <a:solidFill>
                  <a:schemeClr val="accent1">
                    <a:lumMod val="75000"/>
                  </a:schemeClr>
                </a:solidFill>
              </a:rPr>
              <a:t> Pilot</a:t>
            </a:r>
          </a:p>
          <a:p>
            <a:r>
              <a:rPr lang="sl-SI" sz="1400" b="1">
                <a:solidFill>
                  <a:schemeClr val="accent1">
                    <a:lumMod val="75000"/>
                  </a:schemeClr>
                </a:solidFill>
              </a:rPr>
              <a:t>Arhiviranje in odprti dostop do publikacij</a:t>
            </a:r>
          </a:p>
          <a:p>
            <a:endParaRPr lang="sl-SI"/>
          </a:p>
        </p:txBody>
      </p:sp>
      <p:sp>
        <p:nvSpPr>
          <p:cNvPr id="6" name="PoljeZBesedilom 5">
            <a:extLst>
              <a:ext uri="{FF2B5EF4-FFF2-40B4-BE49-F238E27FC236}">
                <a16:creationId xmlns:a16="http://schemas.microsoft.com/office/drawing/2014/main" id="{3EB8B15E-0DFF-4BA3-A53D-354EA555D00F}"/>
              </a:ext>
            </a:extLst>
          </p:cNvPr>
          <p:cNvSpPr txBox="1"/>
          <p:nvPr/>
        </p:nvSpPr>
        <p:spPr>
          <a:xfrm>
            <a:off x="2945068" y="3499454"/>
            <a:ext cx="1747684" cy="2123658"/>
          </a:xfrm>
          <a:prstGeom prst="rect">
            <a:avLst/>
          </a:prstGeom>
          <a:solidFill>
            <a:schemeClr val="bg1"/>
          </a:solidFill>
        </p:spPr>
        <p:txBody>
          <a:bodyPr wrap="square" rtlCol="0">
            <a:spAutoFit/>
          </a:bodyPr>
          <a:lstStyle/>
          <a:p>
            <a:r>
              <a:rPr lang="sl-SI" sz="1400" b="1">
                <a:solidFill>
                  <a:schemeClr val="accent1">
                    <a:lumMod val="75000"/>
                  </a:schemeClr>
                </a:solidFill>
              </a:rPr>
              <a:t>Obzorje 2020</a:t>
            </a:r>
          </a:p>
          <a:p>
            <a:r>
              <a:rPr lang="sl-SI" sz="1400">
                <a:solidFill>
                  <a:schemeClr val="accent1">
                    <a:lumMod val="75000"/>
                  </a:schemeClr>
                </a:solidFill>
              </a:rPr>
              <a:t>OA</a:t>
            </a:r>
            <a:r>
              <a:rPr lang="sl-SI" sz="1400" b="1">
                <a:solidFill>
                  <a:schemeClr val="accent1">
                    <a:lumMod val="75000"/>
                  </a:schemeClr>
                </a:solidFill>
              </a:rPr>
              <a:t> Obvezen</a:t>
            </a:r>
          </a:p>
          <a:p>
            <a:r>
              <a:rPr lang="sl-SI" sz="1400">
                <a:solidFill>
                  <a:schemeClr val="accent1">
                    <a:lumMod val="75000"/>
                  </a:schemeClr>
                </a:solidFill>
              </a:rPr>
              <a:t>Arhiviranje in odprti dostop do publikacij</a:t>
            </a:r>
          </a:p>
          <a:p>
            <a:endParaRPr lang="sl-SI" sz="1400">
              <a:solidFill>
                <a:schemeClr val="accent1">
                  <a:lumMod val="75000"/>
                </a:schemeClr>
              </a:solidFill>
            </a:endParaRPr>
          </a:p>
          <a:p>
            <a:r>
              <a:rPr lang="sl-SI" sz="1400">
                <a:solidFill>
                  <a:schemeClr val="accent1">
                    <a:lumMod val="75000"/>
                  </a:schemeClr>
                </a:solidFill>
              </a:rPr>
              <a:t>in</a:t>
            </a:r>
          </a:p>
          <a:p>
            <a:r>
              <a:rPr lang="sl-SI" sz="1400">
                <a:solidFill>
                  <a:schemeClr val="accent1">
                    <a:lumMod val="75000"/>
                  </a:schemeClr>
                </a:solidFill>
              </a:rPr>
              <a:t>RDM/DMP </a:t>
            </a:r>
            <a:r>
              <a:rPr lang="sl-SI" sz="1400" b="1">
                <a:solidFill>
                  <a:schemeClr val="accent1">
                    <a:lumMod val="75000"/>
                  </a:schemeClr>
                </a:solidFill>
              </a:rPr>
              <a:t>Pilot</a:t>
            </a:r>
          </a:p>
          <a:p>
            <a:endParaRPr lang="sl-SI" sz="1600">
              <a:solidFill>
                <a:schemeClr val="accent1">
                  <a:lumMod val="75000"/>
                </a:schemeClr>
              </a:solidFill>
            </a:endParaRPr>
          </a:p>
          <a:p>
            <a:endParaRPr lang="sl-SI"/>
          </a:p>
        </p:txBody>
      </p:sp>
      <p:sp>
        <p:nvSpPr>
          <p:cNvPr id="7" name="PoljeZBesedilom 6">
            <a:extLst>
              <a:ext uri="{FF2B5EF4-FFF2-40B4-BE49-F238E27FC236}">
                <a16:creationId xmlns:a16="http://schemas.microsoft.com/office/drawing/2014/main" id="{6824BE6D-956B-4792-8959-BFBE00DF1AB1}"/>
              </a:ext>
            </a:extLst>
          </p:cNvPr>
          <p:cNvSpPr txBox="1"/>
          <p:nvPr/>
        </p:nvSpPr>
        <p:spPr>
          <a:xfrm>
            <a:off x="749710" y="3991897"/>
            <a:ext cx="1747684" cy="1231106"/>
          </a:xfrm>
          <a:prstGeom prst="rect">
            <a:avLst/>
          </a:prstGeom>
          <a:solidFill>
            <a:schemeClr val="bg1"/>
          </a:solidFill>
        </p:spPr>
        <p:txBody>
          <a:bodyPr wrap="square" rtlCol="0">
            <a:spAutoFit/>
          </a:bodyPr>
          <a:lstStyle/>
          <a:p>
            <a:r>
              <a:rPr lang="sl-SI" sz="1400" b="1">
                <a:solidFill>
                  <a:schemeClr val="accent1">
                    <a:lumMod val="75000"/>
                  </a:schemeClr>
                </a:solidFill>
              </a:rPr>
              <a:t>OP 7</a:t>
            </a:r>
          </a:p>
          <a:p>
            <a:r>
              <a:rPr lang="sl-SI" sz="1400">
                <a:solidFill>
                  <a:schemeClr val="accent1">
                    <a:lumMod val="75000"/>
                  </a:schemeClr>
                </a:solidFill>
              </a:rPr>
              <a:t>OA</a:t>
            </a:r>
            <a:r>
              <a:rPr lang="sl-SI" sz="1400" b="1">
                <a:solidFill>
                  <a:schemeClr val="accent1">
                    <a:lumMod val="75000"/>
                  </a:schemeClr>
                </a:solidFill>
              </a:rPr>
              <a:t> Pilot</a:t>
            </a:r>
          </a:p>
          <a:p>
            <a:r>
              <a:rPr lang="sl-SI" sz="1400" b="1">
                <a:solidFill>
                  <a:schemeClr val="accent1">
                    <a:lumMod val="75000"/>
                  </a:schemeClr>
                </a:solidFill>
              </a:rPr>
              <a:t>Arhiviranje in odprti dostop do publikacij</a:t>
            </a:r>
          </a:p>
          <a:p>
            <a:endParaRPr lang="sl-SI"/>
          </a:p>
        </p:txBody>
      </p:sp>
      <p:sp>
        <p:nvSpPr>
          <p:cNvPr id="8" name="PoljeZBesedilom 7">
            <a:extLst>
              <a:ext uri="{FF2B5EF4-FFF2-40B4-BE49-F238E27FC236}">
                <a16:creationId xmlns:a16="http://schemas.microsoft.com/office/drawing/2014/main" id="{E3AF4936-FE2B-40B0-A61B-BD87B158791C}"/>
              </a:ext>
            </a:extLst>
          </p:cNvPr>
          <p:cNvSpPr txBox="1"/>
          <p:nvPr/>
        </p:nvSpPr>
        <p:spPr>
          <a:xfrm>
            <a:off x="5108164" y="3004066"/>
            <a:ext cx="1779947" cy="2339102"/>
          </a:xfrm>
          <a:prstGeom prst="rect">
            <a:avLst/>
          </a:prstGeom>
          <a:solidFill>
            <a:schemeClr val="bg1"/>
          </a:solidFill>
        </p:spPr>
        <p:txBody>
          <a:bodyPr wrap="square" rtlCol="0">
            <a:spAutoFit/>
          </a:bodyPr>
          <a:lstStyle/>
          <a:p>
            <a:r>
              <a:rPr lang="sl-SI" sz="1400" b="1">
                <a:solidFill>
                  <a:schemeClr val="accent1">
                    <a:lumMod val="75000"/>
                  </a:schemeClr>
                </a:solidFill>
              </a:rPr>
              <a:t>Obzorje 2020</a:t>
            </a:r>
          </a:p>
          <a:p>
            <a:r>
              <a:rPr lang="sl-SI" sz="1400">
                <a:solidFill>
                  <a:schemeClr val="accent1">
                    <a:lumMod val="75000"/>
                  </a:schemeClr>
                </a:solidFill>
              </a:rPr>
              <a:t>OA</a:t>
            </a:r>
            <a:r>
              <a:rPr lang="sl-SI" sz="1400" b="1">
                <a:solidFill>
                  <a:schemeClr val="accent1">
                    <a:lumMod val="75000"/>
                  </a:schemeClr>
                </a:solidFill>
              </a:rPr>
              <a:t> Obvezen</a:t>
            </a:r>
          </a:p>
          <a:p>
            <a:r>
              <a:rPr lang="sl-SI" sz="1400">
                <a:solidFill>
                  <a:schemeClr val="accent1">
                    <a:lumMod val="75000"/>
                  </a:schemeClr>
                </a:solidFill>
              </a:rPr>
              <a:t>Arhiviranje in odprti dostop do publikacij</a:t>
            </a:r>
          </a:p>
          <a:p>
            <a:endParaRPr lang="sl-SI" sz="1400">
              <a:solidFill>
                <a:schemeClr val="accent1">
                  <a:lumMod val="75000"/>
                </a:schemeClr>
              </a:solidFill>
            </a:endParaRPr>
          </a:p>
          <a:p>
            <a:r>
              <a:rPr lang="sl-SI" sz="1400">
                <a:solidFill>
                  <a:schemeClr val="accent1">
                    <a:lumMod val="75000"/>
                  </a:schemeClr>
                </a:solidFill>
              </a:rPr>
              <a:t>in</a:t>
            </a:r>
          </a:p>
          <a:p>
            <a:r>
              <a:rPr lang="sl-SI" sz="1400">
                <a:solidFill>
                  <a:schemeClr val="accent1">
                    <a:lumMod val="75000"/>
                  </a:schemeClr>
                </a:solidFill>
              </a:rPr>
              <a:t>RDM/DMP </a:t>
            </a:r>
            <a:r>
              <a:rPr lang="sl-SI" sz="1400" b="1">
                <a:solidFill>
                  <a:schemeClr val="accent1">
                    <a:lumMod val="75000"/>
                  </a:schemeClr>
                </a:solidFill>
              </a:rPr>
              <a:t>privzeto z določenimi izjemami</a:t>
            </a:r>
          </a:p>
          <a:p>
            <a:endParaRPr lang="sl-SI" sz="1600">
              <a:solidFill>
                <a:schemeClr val="accent1">
                  <a:lumMod val="75000"/>
                </a:schemeClr>
              </a:solidFill>
            </a:endParaRPr>
          </a:p>
          <a:p>
            <a:endParaRPr lang="sl-SI"/>
          </a:p>
        </p:txBody>
      </p:sp>
      <p:sp>
        <p:nvSpPr>
          <p:cNvPr id="9" name="PoljeZBesedilom 8">
            <a:extLst>
              <a:ext uri="{FF2B5EF4-FFF2-40B4-BE49-F238E27FC236}">
                <a16:creationId xmlns:a16="http://schemas.microsoft.com/office/drawing/2014/main" id="{CFB10945-1FF2-4E4C-BF29-36C800B0A0D2}"/>
              </a:ext>
            </a:extLst>
          </p:cNvPr>
          <p:cNvSpPr txBox="1"/>
          <p:nvPr/>
        </p:nvSpPr>
        <p:spPr>
          <a:xfrm>
            <a:off x="6994115" y="1690688"/>
            <a:ext cx="4883253" cy="4985980"/>
          </a:xfrm>
          <a:prstGeom prst="rect">
            <a:avLst/>
          </a:prstGeom>
          <a:solidFill>
            <a:schemeClr val="bg1"/>
          </a:solidFill>
        </p:spPr>
        <p:txBody>
          <a:bodyPr wrap="square" lIns="91440" tIns="45720" rIns="91440" bIns="45720" rtlCol="0" anchor="t">
            <a:spAutoFit/>
          </a:bodyPr>
          <a:lstStyle/>
          <a:p>
            <a:r>
              <a:rPr lang="sl-SI" sz="2400" b="1" dirty="0">
                <a:solidFill>
                  <a:schemeClr val="accent1">
                    <a:lumMod val="75000"/>
                  </a:schemeClr>
                </a:solidFill>
              </a:rPr>
              <a:t>Obzorje Evropa 2021</a:t>
            </a:r>
          </a:p>
          <a:p>
            <a:pPr marL="342900" indent="-342900">
              <a:buFont typeface="Arial" panose="020B0604020202020204" pitchFamily="34" charset="0"/>
              <a:buChar char="•"/>
            </a:pPr>
            <a:r>
              <a:rPr lang="sl-SI" sz="2000" dirty="0">
                <a:solidFill>
                  <a:schemeClr val="accent1">
                    <a:lumMod val="75000"/>
                  </a:schemeClr>
                </a:solidFill>
              </a:rPr>
              <a:t>Odprta znanost (odprti dostop do publikacij, RDM/DMP, vključevanje širše javnosti </a:t>
            </a:r>
            <a:r>
              <a:rPr lang="sl-SI" sz="2000" dirty="0" err="1">
                <a:solidFill>
                  <a:schemeClr val="accent1">
                    <a:lumMod val="75000"/>
                  </a:schemeClr>
                </a:solidFill>
              </a:rPr>
              <a:t>ectr</a:t>
            </a:r>
            <a:r>
              <a:rPr lang="sl-SI" sz="2000" dirty="0">
                <a:solidFill>
                  <a:schemeClr val="accent1">
                    <a:lumMod val="75000"/>
                  </a:schemeClr>
                </a:solidFill>
              </a:rPr>
              <a:t>.) je vdelana v FP</a:t>
            </a:r>
            <a:endParaRPr lang="sl-SI" sz="2000" dirty="0">
              <a:solidFill>
                <a:schemeClr val="accent1">
                  <a:lumMod val="75000"/>
                </a:schemeClr>
              </a:solidFill>
              <a:ea typeface="Calibri"/>
              <a:cs typeface="Calibri"/>
            </a:endParaRPr>
          </a:p>
          <a:p>
            <a:pPr marL="800100" lvl="1" indent="-342900">
              <a:buFont typeface="Arial" panose="020B0604020202020204" pitchFamily="34" charset="0"/>
              <a:buChar char="•"/>
            </a:pPr>
            <a:r>
              <a:rPr lang="sl-SI" sz="2000" b="1" dirty="0">
                <a:solidFill>
                  <a:schemeClr val="accent1">
                    <a:lumMod val="75000"/>
                  </a:schemeClr>
                </a:solidFill>
              </a:rPr>
              <a:t>Evalvacija prijav </a:t>
            </a:r>
            <a:endParaRPr lang="sl-SI" sz="2000" b="1" dirty="0">
              <a:solidFill>
                <a:schemeClr val="accent1">
                  <a:lumMod val="75000"/>
                </a:schemeClr>
              </a:solidFill>
              <a:ea typeface="Calibri"/>
              <a:cs typeface="Calibri"/>
            </a:endParaRPr>
          </a:p>
          <a:p>
            <a:pPr marL="800100" lvl="1" indent="-342900">
              <a:buFont typeface="Arial" panose="020B0604020202020204" pitchFamily="34" charset="0"/>
              <a:buChar char="•"/>
            </a:pPr>
            <a:r>
              <a:rPr lang="sl-SI" sz="2000" b="1" dirty="0" err="1">
                <a:solidFill>
                  <a:schemeClr val="accent1">
                    <a:lumMod val="75000"/>
                  </a:schemeClr>
                </a:solidFill>
              </a:rPr>
              <a:t>Annotated</a:t>
            </a:r>
            <a:r>
              <a:rPr lang="sl-SI" sz="2000" b="1" dirty="0">
                <a:solidFill>
                  <a:schemeClr val="accent1">
                    <a:lumMod val="75000"/>
                  </a:schemeClr>
                </a:solidFill>
              </a:rPr>
              <a:t> Grant </a:t>
            </a:r>
            <a:r>
              <a:rPr lang="sl-SI" sz="2000" b="1" dirty="0" err="1">
                <a:solidFill>
                  <a:schemeClr val="accent1">
                    <a:lumMod val="75000"/>
                  </a:schemeClr>
                </a:solidFill>
              </a:rPr>
              <a:t>Agreement</a:t>
            </a:r>
            <a:r>
              <a:rPr lang="sl-SI" sz="2000" b="1" dirty="0">
                <a:solidFill>
                  <a:schemeClr val="accent1">
                    <a:lumMod val="75000"/>
                  </a:schemeClr>
                </a:solidFill>
              </a:rPr>
              <a:t>, navodila</a:t>
            </a:r>
            <a:endParaRPr lang="sl-SI" sz="2000" b="1" dirty="0">
              <a:solidFill>
                <a:schemeClr val="accent1">
                  <a:lumMod val="75000"/>
                </a:schemeClr>
              </a:solidFill>
              <a:ea typeface="Calibri"/>
              <a:cs typeface="Calibri"/>
            </a:endParaRPr>
          </a:p>
          <a:p>
            <a:pPr marL="800100" lvl="1" indent="-342900">
              <a:buFont typeface="Arial" panose="020B0604020202020204" pitchFamily="34" charset="0"/>
              <a:buChar char="•"/>
            </a:pPr>
            <a:r>
              <a:rPr lang="sl-SI" sz="2000" b="1" dirty="0">
                <a:solidFill>
                  <a:schemeClr val="accent1">
                    <a:lumMod val="75000"/>
                  </a:schemeClr>
                </a:solidFill>
              </a:rPr>
              <a:t>Poročanja skozi izvajanje projekta</a:t>
            </a:r>
            <a:endParaRPr lang="sl-SI" sz="2000" b="1" dirty="0">
              <a:solidFill>
                <a:schemeClr val="accent1">
                  <a:lumMod val="75000"/>
                </a:schemeClr>
              </a:solidFill>
              <a:ea typeface="Calibri"/>
              <a:cs typeface="Calibri"/>
            </a:endParaRPr>
          </a:p>
          <a:p>
            <a:pPr marL="800100" lvl="1" indent="-342900">
              <a:buFont typeface="Arial" panose="020B0604020202020204" pitchFamily="34" charset="0"/>
              <a:buChar char="•"/>
            </a:pPr>
            <a:r>
              <a:rPr lang="sl-SI" sz="2000" b="1" dirty="0">
                <a:solidFill>
                  <a:schemeClr val="accent1">
                    <a:lumMod val="75000"/>
                  </a:schemeClr>
                </a:solidFill>
              </a:rPr>
              <a:t>Program dela</a:t>
            </a:r>
            <a:endParaRPr lang="sl-SI" sz="2000" b="1" dirty="0">
              <a:solidFill>
                <a:schemeClr val="accent1">
                  <a:lumMod val="75000"/>
                </a:schemeClr>
              </a:solidFill>
              <a:ea typeface="Calibri"/>
              <a:cs typeface="Calibri"/>
            </a:endParaRPr>
          </a:p>
          <a:p>
            <a:pPr lvl="1"/>
            <a:endParaRPr lang="sl-SI" sz="2000" b="1">
              <a:solidFill>
                <a:schemeClr val="accent1">
                  <a:lumMod val="75000"/>
                </a:schemeClr>
              </a:solidFill>
            </a:endParaRPr>
          </a:p>
          <a:p>
            <a:pPr marL="342900" indent="-342900">
              <a:buFont typeface="Arial" panose="020B0604020202020204" pitchFamily="34" charset="0"/>
              <a:buChar char="•"/>
            </a:pPr>
            <a:r>
              <a:rPr lang="sl-SI" sz="2000" dirty="0">
                <a:solidFill>
                  <a:schemeClr val="accent1">
                    <a:lumMod val="75000"/>
                  </a:schemeClr>
                </a:solidFill>
              </a:rPr>
              <a:t>Krepitev obveznosti na področju odprte znanosti s poudarkom na deljenju raziskav po načelih FAIR, na odprtosti objav in na odgovornem ravnanju z raziskovalnimi podatki. </a:t>
            </a:r>
            <a:endParaRPr lang="sl-SI" sz="2000" dirty="0">
              <a:solidFill>
                <a:schemeClr val="accent1">
                  <a:lumMod val="75000"/>
                </a:schemeClr>
              </a:solidFill>
              <a:ea typeface="Calibri"/>
              <a:cs typeface="Calibri"/>
            </a:endParaRPr>
          </a:p>
          <a:p>
            <a:pPr marL="342900" indent="-342900">
              <a:buFont typeface="Arial" panose="020B0604020202020204" pitchFamily="34" charset="0"/>
              <a:buChar char="•"/>
            </a:pPr>
            <a:endParaRPr lang="sl-SI" sz="1600" b="1">
              <a:solidFill>
                <a:schemeClr val="accent1">
                  <a:lumMod val="75000"/>
                </a:schemeClr>
              </a:solidFill>
            </a:endParaRPr>
          </a:p>
        </p:txBody>
      </p:sp>
    </p:spTree>
    <p:extLst>
      <p:ext uri="{BB962C8B-B14F-4D97-AF65-F5344CB8AC3E}">
        <p14:creationId xmlns:p14="http://schemas.microsoft.com/office/powerpoint/2010/main" val="980512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E4CD5B3-F5EF-4B95-823C-968ED013CDA5}"/>
              </a:ext>
            </a:extLst>
          </p:cNvPr>
          <p:cNvSpPr>
            <a:spLocks noGrp="1"/>
          </p:cNvSpPr>
          <p:nvPr>
            <p:ph type="title"/>
          </p:nvPr>
        </p:nvSpPr>
        <p:spPr>
          <a:xfrm>
            <a:off x="920918" y="365125"/>
            <a:ext cx="10515600" cy="1325563"/>
          </a:xfrm>
        </p:spPr>
        <p:txBody>
          <a:bodyPr/>
          <a:lstStyle/>
          <a:p>
            <a:r>
              <a:rPr lang="sl-SI"/>
              <a:t>Program Obzorje Evropa</a:t>
            </a:r>
          </a:p>
        </p:txBody>
      </p:sp>
      <p:sp>
        <p:nvSpPr>
          <p:cNvPr id="3" name="Pravokotnik 2">
            <a:extLst>
              <a:ext uri="{FF2B5EF4-FFF2-40B4-BE49-F238E27FC236}">
                <a16:creationId xmlns:a16="http://schemas.microsoft.com/office/drawing/2014/main" id="{1E222EE9-5D56-494E-AE4A-573D1F8D595E}"/>
              </a:ext>
            </a:extLst>
          </p:cNvPr>
          <p:cNvSpPr/>
          <p:nvPr/>
        </p:nvSpPr>
        <p:spPr>
          <a:xfrm>
            <a:off x="838200" y="1549794"/>
            <a:ext cx="6096000" cy="2677656"/>
          </a:xfrm>
          <a:prstGeom prst="rect">
            <a:avLst/>
          </a:prstGeom>
        </p:spPr>
        <p:txBody>
          <a:bodyPr lIns="91440" tIns="45720" rIns="91440" bIns="45720" anchor="t">
            <a:spAutoFit/>
          </a:bodyPr>
          <a:lstStyle/>
          <a:p>
            <a:r>
              <a:rPr lang="sl-SI" sz="2400" dirty="0"/>
              <a:t>Obzorje Evropa (</a:t>
            </a:r>
            <a:r>
              <a:rPr lang="sl-SI" sz="2400" dirty="0" err="1"/>
              <a:t>Horizon</a:t>
            </a:r>
            <a:r>
              <a:rPr lang="sl-SI" sz="2400" dirty="0"/>
              <a:t> </a:t>
            </a:r>
            <a:r>
              <a:rPr lang="sl-SI" sz="2400" dirty="0" err="1"/>
              <a:t>Europe</a:t>
            </a:r>
            <a:r>
              <a:rPr lang="sl-SI" sz="2400" dirty="0"/>
              <a:t>) je tekoči okvirni program Evropske unije za raziskave in inovacije, ki je aktiven v obdobju od leta 2021 do konca leta 2027. Skupna vrednost finančnih sredstev, ki bodo namenjena novim aktivnostim bo največja do sedaj, saj znaša 95,5 milijard EUR.</a:t>
            </a:r>
          </a:p>
        </p:txBody>
      </p:sp>
      <p:sp>
        <p:nvSpPr>
          <p:cNvPr id="5" name="Pravokotnik 4">
            <a:extLst>
              <a:ext uri="{FF2B5EF4-FFF2-40B4-BE49-F238E27FC236}">
                <a16:creationId xmlns:a16="http://schemas.microsoft.com/office/drawing/2014/main" id="{47C297F9-8DA0-4C15-ABFA-FCE6E0095930}"/>
              </a:ext>
            </a:extLst>
          </p:cNvPr>
          <p:cNvSpPr/>
          <p:nvPr/>
        </p:nvSpPr>
        <p:spPr>
          <a:xfrm>
            <a:off x="838200" y="4378486"/>
            <a:ext cx="9819968" cy="2585323"/>
          </a:xfrm>
          <a:prstGeom prst="rect">
            <a:avLst/>
          </a:prstGeom>
        </p:spPr>
        <p:txBody>
          <a:bodyPr wrap="square">
            <a:spAutoFit/>
          </a:bodyPr>
          <a:lstStyle/>
          <a:p>
            <a:r>
              <a:rPr lang="sl-SI" sz="2400"/>
              <a:t>Zakonska podlaga za program Obzorje Evropa je </a:t>
            </a:r>
            <a:r>
              <a:rPr lang="en-US" sz="2400"/>
              <a:t>UREDBA (EU) 2021/695 EVROPSKEGA PARLAMENTA IN SVETA z </a:t>
            </a:r>
            <a:r>
              <a:rPr lang="en-US" sz="2400" err="1"/>
              <a:t>dne</a:t>
            </a:r>
            <a:r>
              <a:rPr lang="en-US" sz="2400"/>
              <a:t> 28. </a:t>
            </a:r>
            <a:r>
              <a:rPr lang="en-US" sz="2400" err="1"/>
              <a:t>aprila</a:t>
            </a:r>
            <a:r>
              <a:rPr lang="en-US" sz="2400"/>
              <a:t> 2021 o </a:t>
            </a:r>
            <a:r>
              <a:rPr lang="en-US" sz="2400" err="1"/>
              <a:t>vzpostavitvi</a:t>
            </a:r>
            <a:r>
              <a:rPr lang="en-US" sz="2400"/>
              <a:t> </a:t>
            </a:r>
            <a:r>
              <a:rPr lang="en-US" sz="2400" err="1"/>
              <a:t>okvirnega</a:t>
            </a:r>
            <a:r>
              <a:rPr lang="en-US" sz="2400"/>
              <a:t> </a:t>
            </a:r>
            <a:r>
              <a:rPr lang="en-US" sz="2400" err="1"/>
              <a:t>programa</a:t>
            </a:r>
            <a:r>
              <a:rPr lang="en-US" sz="2400"/>
              <a:t> za </a:t>
            </a:r>
            <a:r>
              <a:rPr lang="en-US" sz="2400" err="1"/>
              <a:t>raziskave</a:t>
            </a:r>
            <a:r>
              <a:rPr lang="en-US" sz="2400"/>
              <a:t> in </a:t>
            </a:r>
            <a:r>
              <a:rPr lang="en-US" sz="2400" err="1"/>
              <a:t>inovacije</a:t>
            </a:r>
            <a:r>
              <a:rPr lang="en-US" sz="2400"/>
              <a:t> </a:t>
            </a:r>
            <a:r>
              <a:rPr lang="en-US" sz="2400" err="1"/>
              <a:t>Obzorje</a:t>
            </a:r>
            <a:r>
              <a:rPr lang="en-US" sz="2400"/>
              <a:t> </a:t>
            </a:r>
            <a:r>
              <a:rPr lang="en-US" sz="2400" err="1"/>
              <a:t>Evropa</a:t>
            </a:r>
            <a:r>
              <a:rPr lang="en-US" sz="2400"/>
              <a:t>, </a:t>
            </a:r>
            <a:r>
              <a:rPr lang="en-US" sz="2400" err="1"/>
              <a:t>določitvi</a:t>
            </a:r>
            <a:r>
              <a:rPr lang="en-US" sz="2400"/>
              <a:t> </a:t>
            </a:r>
            <a:r>
              <a:rPr lang="en-US" sz="2400" err="1"/>
              <a:t>pravil</a:t>
            </a:r>
            <a:r>
              <a:rPr lang="en-US" sz="2400"/>
              <a:t> za </a:t>
            </a:r>
            <a:r>
              <a:rPr lang="en-US" sz="2400" err="1"/>
              <a:t>sodelovanje</a:t>
            </a:r>
            <a:r>
              <a:rPr lang="en-US" sz="2400"/>
              <a:t> in </a:t>
            </a:r>
            <a:r>
              <a:rPr lang="en-US" sz="2400" err="1"/>
              <a:t>razširjanje</a:t>
            </a:r>
            <a:r>
              <a:rPr lang="en-US" sz="2400"/>
              <a:t> </a:t>
            </a:r>
            <a:r>
              <a:rPr lang="en-US" sz="2400" err="1"/>
              <a:t>rezultatov</a:t>
            </a:r>
            <a:r>
              <a:rPr lang="en-US" sz="2400"/>
              <a:t> </a:t>
            </a:r>
            <a:r>
              <a:rPr lang="en-US" sz="2400" err="1"/>
              <a:t>ter</a:t>
            </a:r>
            <a:r>
              <a:rPr lang="en-US" sz="2400"/>
              <a:t> </a:t>
            </a:r>
            <a:r>
              <a:rPr lang="en-US" sz="2400" err="1"/>
              <a:t>razveljavitvi</a:t>
            </a:r>
            <a:r>
              <a:rPr lang="en-US" sz="2400"/>
              <a:t> </a:t>
            </a:r>
            <a:r>
              <a:rPr lang="en-US" sz="2400" err="1"/>
              <a:t>uredb</a:t>
            </a:r>
            <a:r>
              <a:rPr lang="en-US" sz="2400"/>
              <a:t> (EU) </a:t>
            </a:r>
            <a:r>
              <a:rPr lang="en-US" sz="2400" err="1"/>
              <a:t>št</a:t>
            </a:r>
            <a:r>
              <a:rPr lang="en-US" sz="2400"/>
              <a:t>. 1290/2013 in (EU) </a:t>
            </a:r>
            <a:r>
              <a:rPr lang="en-US" sz="2400" err="1"/>
              <a:t>št</a:t>
            </a:r>
            <a:r>
              <a:rPr lang="en-US" sz="2400"/>
              <a:t>. 1291/2013, </a:t>
            </a:r>
            <a:r>
              <a:rPr lang="en-US" sz="2400" u="sng">
                <a:hlinkClick r:id="rId2"/>
              </a:rPr>
              <a:t>https://eur-lex.europa.eu/eli/reg/2021/695</a:t>
            </a:r>
            <a:r>
              <a:rPr lang="en-US" sz="2400"/>
              <a:t> </a:t>
            </a:r>
            <a:br>
              <a:rPr lang="sl-SI"/>
            </a:br>
            <a:endParaRPr lang="sl-SI"/>
          </a:p>
        </p:txBody>
      </p:sp>
      <p:sp>
        <p:nvSpPr>
          <p:cNvPr id="7" name="Pravokotnik 6">
            <a:extLst>
              <a:ext uri="{FF2B5EF4-FFF2-40B4-BE49-F238E27FC236}">
                <a16:creationId xmlns:a16="http://schemas.microsoft.com/office/drawing/2014/main" id="{2BDB5556-5AD9-4EA0-A31A-E1CD928B51F8}"/>
              </a:ext>
            </a:extLst>
          </p:cNvPr>
          <p:cNvSpPr/>
          <p:nvPr/>
        </p:nvSpPr>
        <p:spPr>
          <a:xfrm>
            <a:off x="7281588" y="1549794"/>
            <a:ext cx="2108218" cy="367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Pravokotnik 7">
            <a:extLst>
              <a:ext uri="{FF2B5EF4-FFF2-40B4-BE49-F238E27FC236}">
                <a16:creationId xmlns:a16="http://schemas.microsoft.com/office/drawing/2014/main" id="{9B0B2FD8-C30F-44C2-AF4F-67AB82B505B6}"/>
              </a:ext>
            </a:extLst>
          </p:cNvPr>
          <p:cNvSpPr/>
          <p:nvPr/>
        </p:nvSpPr>
        <p:spPr>
          <a:xfrm>
            <a:off x="7157884" y="3429000"/>
            <a:ext cx="344129" cy="367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9" name="Slika 8">
            <a:extLst>
              <a:ext uri="{FF2B5EF4-FFF2-40B4-BE49-F238E27FC236}">
                <a16:creationId xmlns:a16="http://schemas.microsoft.com/office/drawing/2014/main" id="{1838BE51-C483-43B4-B223-672414BEE1B5}"/>
              </a:ext>
            </a:extLst>
          </p:cNvPr>
          <p:cNvPicPr>
            <a:picLocks noChangeAspect="1"/>
          </p:cNvPicPr>
          <p:nvPr/>
        </p:nvPicPr>
        <p:blipFill>
          <a:blip r:embed="rId3"/>
          <a:stretch>
            <a:fillRect/>
          </a:stretch>
        </p:blipFill>
        <p:spPr>
          <a:xfrm>
            <a:off x="7495891" y="1690688"/>
            <a:ext cx="3775191" cy="2198738"/>
          </a:xfrm>
          <a:prstGeom prst="rect">
            <a:avLst/>
          </a:prstGeom>
        </p:spPr>
      </p:pic>
      <p:sp>
        <p:nvSpPr>
          <p:cNvPr id="10" name="PoljeZBesedilom 9">
            <a:extLst>
              <a:ext uri="{FF2B5EF4-FFF2-40B4-BE49-F238E27FC236}">
                <a16:creationId xmlns:a16="http://schemas.microsoft.com/office/drawing/2014/main" id="{FB2916CC-4991-4E56-BC55-53BEE2422DA9}"/>
              </a:ext>
            </a:extLst>
          </p:cNvPr>
          <p:cNvSpPr txBox="1"/>
          <p:nvPr/>
        </p:nvSpPr>
        <p:spPr>
          <a:xfrm>
            <a:off x="9808478" y="1665490"/>
            <a:ext cx="1209367" cy="276999"/>
          </a:xfrm>
          <a:prstGeom prst="rect">
            <a:avLst/>
          </a:prstGeom>
          <a:solidFill>
            <a:schemeClr val="bg1"/>
          </a:solidFill>
          <a:ln>
            <a:solidFill>
              <a:schemeClr val="bg1"/>
            </a:solidFill>
          </a:ln>
        </p:spPr>
        <p:txBody>
          <a:bodyPr wrap="square" rtlCol="0">
            <a:spAutoFit/>
          </a:bodyPr>
          <a:lstStyle/>
          <a:p>
            <a:r>
              <a:rPr lang="sl-SI" sz="1200">
                <a:solidFill>
                  <a:schemeClr val="tx1">
                    <a:lumMod val="75000"/>
                    <a:lumOff val="25000"/>
                  </a:schemeClr>
                </a:solidFill>
              </a:rPr>
              <a:t>Odlična znanost</a:t>
            </a:r>
          </a:p>
        </p:txBody>
      </p:sp>
      <p:sp>
        <p:nvSpPr>
          <p:cNvPr id="12" name="PoljeZBesedilom 11">
            <a:extLst>
              <a:ext uri="{FF2B5EF4-FFF2-40B4-BE49-F238E27FC236}">
                <a16:creationId xmlns:a16="http://schemas.microsoft.com/office/drawing/2014/main" id="{94D322CE-44C5-410F-99C9-94E44710E05E}"/>
              </a:ext>
            </a:extLst>
          </p:cNvPr>
          <p:cNvSpPr txBox="1"/>
          <p:nvPr/>
        </p:nvSpPr>
        <p:spPr>
          <a:xfrm>
            <a:off x="9808477" y="2041845"/>
            <a:ext cx="1462605" cy="461665"/>
          </a:xfrm>
          <a:prstGeom prst="rect">
            <a:avLst/>
          </a:prstGeom>
          <a:solidFill>
            <a:schemeClr val="bg1"/>
          </a:solidFill>
          <a:ln>
            <a:solidFill>
              <a:schemeClr val="bg1"/>
            </a:solidFill>
          </a:ln>
        </p:spPr>
        <p:txBody>
          <a:bodyPr wrap="square" rtlCol="0">
            <a:spAutoFit/>
          </a:bodyPr>
          <a:lstStyle/>
          <a:p>
            <a:r>
              <a:rPr lang="sl-SI" sz="1200">
                <a:solidFill>
                  <a:schemeClr val="tx1">
                    <a:lumMod val="75000"/>
                    <a:lumOff val="25000"/>
                  </a:schemeClr>
                </a:solidFill>
              </a:rPr>
              <a:t>Globalni izzivi in konkurenčnost</a:t>
            </a:r>
          </a:p>
        </p:txBody>
      </p:sp>
      <p:sp>
        <p:nvSpPr>
          <p:cNvPr id="13" name="PoljeZBesedilom 12">
            <a:extLst>
              <a:ext uri="{FF2B5EF4-FFF2-40B4-BE49-F238E27FC236}">
                <a16:creationId xmlns:a16="http://schemas.microsoft.com/office/drawing/2014/main" id="{5F868246-B8AA-4C9F-B049-7DD1C02D7670}"/>
              </a:ext>
            </a:extLst>
          </p:cNvPr>
          <p:cNvSpPr txBox="1"/>
          <p:nvPr/>
        </p:nvSpPr>
        <p:spPr>
          <a:xfrm>
            <a:off x="9808477" y="2439668"/>
            <a:ext cx="1628040" cy="276999"/>
          </a:xfrm>
          <a:prstGeom prst="rect">
            <a:avLst/>
          </a:prstGeom>
          <a:solidFill>
            <a:schemeClr val="bg1"/>
          </a:solidFill>
          <a:ln>
            <a:solidFill>
              <a:schemeClr val="bg1"/>
            </a:solidFill>
          </a:ln>
        </p:spPr>
        <p:txBody>
          <a:bodyPr wrap="square" rtlCol="0">
            <a:spAutoFit/>
          </a:bodyPr>
          <a:lstStyle/>
          <a:p>
            <a:r>
              <a:rPr lang="sl-SI" sz="1200">
                <a:solidFill>
                  <a:schemeClr val="tx1">
                    <a:lumMod val="75000"/>
                    <a:lumOff val="25000"/>
                  </a:schemeClr>
                </a:solidFill>
              </a:rPr>
              <a:t>Inovacijska Evropa</a:t>
            </a:r>
          </a:p>
        </p:txBody>
      </p:sp>
    </p:spTree>
    <p:extLst>
      <p:ext uri="{BB962C8B-B14F-4D97-AF65-F5344CB8AC3E}">
        <p14:creationId xmlns:p14="http://schemas.microsoft.com/office/powerpoint/2010/main" val="1575119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E3CED2-6029-47F6-B0FE-40953111B3AC}"/>
              </a:ext>
            </a:extLst>
          </p:cNvPr>
          <p:cNvSpPr>
            <a:spLocks noGrp="1"/>
          </p:cNvSpPr>
          <p:nvPr>
            <p:ph type="title"/>
          </p:nvPr>
        </p:nvSpPr>
        <p:spPr/>
        <p:txBody>
          <a:bodyPr/>
          <a:lstStyle/>
          <a:p>
            <a:r>
              <a:rPr lang="sl-SI"/>
              <a:t>Odprta znanost v OE – projektna prijava </a:t>
            </a:r>
          </a:p>
        </p:txBody>
      </p:sp>
      <p:sp>
        <p:nvSpPr>
          <p:cNvPr id="3" name="Pravokotnik 2">
            <a:extLst>
              <a:ext uri="{FF2B5EF4-FFF2-40B4-BE49-F238E27FC236}">
                <a16:creationId xmlns:a16="http://schemas.microsoft.com/office/drawing/2014/main" id="{B9AECB2A-67CD-4E9A-9A75-15A9DF900112}"/>
              </a:ext>
            </a:extLst>
          </p:cNvPr>
          <p:cNvSpPr/>
          <p:nvPr/>
        </p:nvSpPr>
        <p:spPr>
          <a:xfrm>
            <a:off x="837581" y="1551513"/>
            <a:ext cx="11088329" cy="4093428"/>
          </a:xfrm>
          <a:prstGeom prst="rect">
            <a:avLst/>
          </a:prstGeom>
        </p:spPr>
        <p:txBody>
          <a:bodyPr wrap="square" lIns="91440" tIns="45720" rIns="91440" bIns="45720" anchor="t">
            <a:spAutoFit/>
          </a:bodyPr>
          <a:lstStyle/>
          <a:p>
            <a:r>
              <a:rPr lang="sl-SI" sz="2400"/>
              <a:t>Konkretne in čim bolj podrobne informacije o implementaciji praks odprte znanosti v okviru projekta naj bodo navedene kot eden izmed elementov odličnosti v okviru metodologije v projektni prijavi. </a:t>
            </a:r>
          </a:p>
          <a:p>
            <a:endParaRPr lang="sl-SI" sz="800"/>
          </a:p>
          <a:p>
            <a:r>
              <a:rPr lang="sl-SI" sz="2400"/>
              <a:t>Pod</a:t>
            </a:r>
            <a:r>
              <a:rPr lang="en-US" sz="2400"/>
              <a:t> </a:t>
            </a:r>
            <a:r>
              <a:rPr lang="en-US" sz="2400" b="1"/>
              <a:t>‘capacity of participants and consortium as a whole’</a:t>
            </a:r>
            <a:r>
              <a:rPr lang="sl-SI" sz="2400" b="1"/>
              <a:t> </a:t>
            </a:r>
            <a:r>
              <a:rPr lang="sl-SI" sz="2400"/>
              <a:t>naj prijava opiše, kako bo konzorcij zagotovil potrebna znanja s področja raziskav (specialna in interdisciplinarna) in naj pri tem uporabi odprto dostopne vire. </a:t>
            </a:r>
          </a:p>
          <a:p>
            <a:endParaRPr lang="sl-SI" sz="800"/>
          </a:p>
          <a:p>
            <a:r>
              <a:rPr lang="sl-SI" sz="2400"/>
              <a:t>V delu A mora projektna prijava vsebovati do pet najbolj pomembnih preteklih objav, podatkovnih sklopov ali drugih dosežkov članov konzorcija. Objave naj bodo v odprtem dostopu, podatki naj bodo dostopni po načelih FAIR in po načelu „odprto, kolikor je mogoče, zaprto kolikor je nujno“.  </a:t>
            </a:r>
          </a:p>
        </p:txBody>
      </p:sp>
      <p:sp>
        <p:nvSpPr>
          <p:cNvPr id="4" name="PoljeZBesedilom 3">
            <a:extLst>
              <a:ext uri="{FF2B5EF4-FFF2-40B4-BE49-F238E27FC236}">
                <a16:creationId xmlns:a16="http://schemas.microsoft.com/office/drawing/2014/main" id="{CD475F09-F173-4544-A766-A7C4FECF3405}"/>
              </a:ext>
            </a:extLst>
          </p:cNvPr>
          <p:cNvSpPr txBox="1"/>
          <p:nvPr/>
        </p:nvSpPr>
        <p:spPr>
          <a:xfrm>
            <a:off x="837581" y="5766250"/>
            <a:ext cx="11087711" cy="707886"/>
          </a:xfrm>
          <a:prstGeom prst="rect">
            <a:avLst/>
          </a:prstGeom>
          <a:solidFill>
            <a:schemeClr val="accent5">
              <a:lumMod val="20000"/>
              <a:lumOff val="80000"/>
            </a:schemeClr>
          </a:solidFill>
          <a:ln>
            <a:solidFill>
              <a:schemeClr val="tx1"/>
            </a:solidFill>
          </a:ln>
        </p:spPr>
        <p:txBody>
          <a:bodyPr wrap="square" rtlCol="0">
            <a:spAutoFit/>
          </a:bodyPr>
          <a:lstStyle/>
          <a:p>
            <a:r>
              <a:rPr lang="sl-SI" sz="2000"/>
              <a:t>V primeru, da objave, navedene v delu A prijave, še niso v odprtem dostopu, jih je potrebno retroaktivno odpreti in zagotoviti dostopnost v repozitoriju. </a:t>
            </a:r>
          </a:p>
        </p:txBody>
      </p:sp>
    </p:spTree>
    <p:extLst>
      <p:ext uri="{BB962C8B-B14F-4D97-AF65-F5344CB8AC3E}">
        <p14:creationId xmlns:p14="http://schemas.microsoft.com/office/powerpoint/2010/main" val="3003909912"/>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4653</Words>
  <Application>Microsoft Office PowerPoint</Application>
  <PresentationFormat>Širokozaslonsko</PresentationFormat>
  <Paragraphs>350</Paragraphs>
  <Slides>42</Slides>
  <Notes>2</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42</vt:i4>
      </vt:variant>
    </vt:vector>
  </HeadingPairs>
  <TitlesOfParts>
    <vt:vector size="48" baseType="lpstr">
      <vt:lpstr>Arial</vt:lpstr>
      <vt:lpstr>Calibri</vt:lpstr>
      <vt:lpstr>Calibri Light</vt:lpstr>
      <vt:lpstr>Raleway</vt:lpstr>
      <vt:lpstr>Segoe UI</vt:lpstr>
      <vt:lpstr>Officeova tema</vt:lpstr>
      <vt:lpstr>PowerPointova predstavitev</vt:lpstr>
      <vt:lpstr>Vsebina</vt:lpstr>
      <vt:lpstr>Cilji politike EU na področju raziskav in inovacij</vt:lpstr>
      <vt:lpstr>Evropski raziskovalni prostor (ERA)</vt:lpstr>
      <vt:lpstr>Odprta znanost v ERA – ključni izzivi</vt:lpstr>
      <vt:lpstr>Vrednotenje znanstvenoraziskovalnega dela  </vt:lpstr>
      <vt:lpstr>Razvoj odprte znanosti v okvirnih programih EK</vt:lpstr>
      <vt:lpstr>Program Obzorje Evropa</vt:lpstr>
      <vt:lpstr>Odprta znanost v OE – projektna prijava </vt:lpstr>
      <vt:lpstr>Odprta znanost v OE – projektna ocena</vt:lpstr>
      <vt:lpstr>Obvezne prakse odprte znanosti v OE</vt:lpstr>
      <vt:lpstr>Priporočene prakse odprte znanosti v OE</vt:lpstr>
      <vt:lpstr>Pomembni elementi pri odprtem deljenju raziskav</vt:lpstr>
      <vt:lpstr> Trajni identifikatorji digitalnih objektov (Persistent identifiers, PID). </vt:lpstr>
      <vt:lpstr>Zaupanja vredni repozitoriji</vt:lpstr>
      <vt:lpstr>Proste licence</vt:lpstr>
      <vt:lpstr>Licence Creative Commons</vt:lpstr>
      <vt:lpstr>Izjeme pri odprtem deljenju raziskav</vt:lpstr>
      <vt:lpstr>Deljenje raziskav po načelih FAIR (1)</vt:lpstr>
      <vt:lpstr>Deljenje raziskav po načelih FAIR (2)</vt:lpstr>
      <vt:lpstr>Odprte objave v OE (1)</vt:lpstr>
      <vt:lpstr>Odprte objave v OE (2)</vt:lpstr>
      <vt:lpstr>Ravnanje z raziskovalnimi podatki v OE (1)</vt:lpstr>
      <vt:lpstr>Načrtovanje ravnanja z raziskovalnimi podatki (NRRP) (Data Management Plan)  </vt:lpstr>
      <vt:lpstr>Upravljanje z NRRP v OE</vt:lpstr>
      <vt:lpstr>Metapodatki pri ravnanju z raziskovalnimi podatki</vt:lpstr>
      <vt:lpstr>Opis izvora podatkov (provenienca) </vt:lpstr>
      <vt:lpstr>Podatkovni članek (1)</vt:lpstr>
      <vt:lpstr>Podatkovni članek (2)</vt:lpstr>
      <vt:lpstr>NRRP v OE (1)</vt:lpstr>
      <vt:lpstr>NRRP v OE (2)</vt:lpstr>
      <vt:lpstr>Stroški ravnanja z raziskovalnimi podatki v OE </vt:lpstr>
      <vt:lpstr>Infrastruktura odprte znanosti v ERA</vt:lpstr>
      <vt:lpstr>Portal EOSC </vt:lpstr>
      <vt:lpstr>Občanska znanost </vt:lpstr>
      <vt:lpstr>EU Citizen Science</vt:lpstr>
      <vt:lpstr>Reforma vrednotenja znanstvenoraziskovalnega dela</vt:lpstr>
      <vt:lpstr>Koalicija COARA in Agreement on Reforming Research Assessment </vt:lpstr>
      <vt:lpstr>Člani koalicije COARA</vt:lpstr>
      <vt:lpstr>Včlanite se v COARO in podprite spremembe</vt:lpstr>
      <vt:lpstr>Odprta znanost in avtorsko pravo v ERA</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Fidler, Ana</dc:creator>
  <cp:lastModifiedBy>Kozlica, Kenan</cp:lastModifiedBy>
  <cp:revision>81</cp:revision>
  <dcterms:created xsi:type="dcterms:W3CDTF">2023-05-03T11:23:06Z</dcterms:created>
  <dcterms:modified xsi:type="dcterms:W3CDTF">2025-03-18T11:37:46Z</dcterms:modified>
</cp:coreProperties>
</file>