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6"/>
  </p:notesMasterIdLst>
  <p:sldIdLst>
    <p:sldId id="403" r:id="rId6"/>
    <p:sldId id="404" r:id="rId7"/>
    <p:sldId id="405" r:id="rId8"/>
    <p:sldId id="406" r:id="rId9"/>
    <p:sldId id="407" r:id="rId10"/>
    <p:sldId id="408" r:id="rId11"/>
    <p:sldId id="409" r:id="rId12"/>
    <p:sldId id="410" r:id="rId13"/>
    <p:sldId id="411" r:id="rId14"/>
    <p:sldId id="401"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82E2A-DA5F-49AF-9E77-6362EA97C220}" type="datetimeFigureOut">
              <a:rPr lang="sl-SI" smtClean="0"/>
              <a:t>3. 03. 2025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6C563-F398-4561-8AFC-C47791CB9441}" type="slidenum">
              <a:rPr lang="sl-SI" smtClean="0"/>
              <a:t>‹#›</a:t>
            </a:fld>
            <a:endParaRPr lang="sl-SI"/>
          </a:p>
        </p:txBody>
      </p:sp>
    </p:spTree>
    <p:extLst>
      <p:ext uri="{BB962C8B-B14F-4D97-AF65-F5344CB8AC3E}">
        <p14:creationId xmlns:p14="http://schemas.microsoft.com/office/powerpoint/2010/main" val="391889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02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711200" y="633684"/>
            <a:ext cx="10871200" cy="870865"/>
          </a:xfrm>
        </p:spPr>
        <p:txBody>
          <a:bodyPr/>
          <a:lstStyle>
            <a:lvl1pPr>
              <a:defRPr sz="4000"/>
            </a:lvl1pPr>
          </a:lstStyle>
          <a:p>
            <a:r>
              <a:rPr lang="en-US" err="1"/>
              <a:t>Naslov</a:t>
            </a:r>
            <a:r>
              <a:rPr lang="en-US"/>
              <a:t> </a:t>
            </a:r>
            <a:r>
              <a:rPr lang="en-US" err="1"/>
              <a:t>strani</a:t>
            </a:r>
            <a:endParaRPr lang="sl-SI"/>
          </a:p>
        </p:txBody>
      </p:sp>
      <p:sp>
        <p:nvSpPr>
          <p:cNvPr id="9" name="Footer Placeholder 4"/>
          <p:cNvSpPr>
            <a:spLocks noGrp="1"/>
          </p:cNvSpPr>
          <p:nvPr>
            <p:ph type="ftr" sz="quarter" idx="3"/>
          </p:nvPr>
        </p:nvSpPr>
        <p:spPr>
          <a:xfrm>
            <a:off x="0" y="0"/>
            <a:ext cx="12192000" cy="692696"/>
          </a:xfrm>
          <a:prstGeom prst="rect">
            <a:avLst/>
          </a:prstGeom>
          <a:solidFill>
            <a:srgbClr val="006A8E"/>
          </a:solidFill>
        </p:spPr>
        <p:txBody>
          <a:bodyPr vert="horz" lIns="91440" tIns="45720" rIns="91440" bIns="45720" rtlCol="0" anchor="ctr"/>
          <a:lstStyle>
            <a:lvl1pPr algn="l">
              <a:defRPr sz="2400">
                <a:solidFill>
                  <a:schemeClr val="bg1"/>
                </a:solidFill>
                <a:latin typeface="Calibri" pitchFamily="34" charset="0"/>
              </a:defRPr>
            </a:lvl1pPr>
          </a:lstStyle>
          <a:p>
            <a:pPr fontAlgn="base">
              <a:spcBef>
                <a:spcPct val="0"/>
              </a:spcBef>
              <a:spcAft>
                <a:spcPct val="0"/>
              </a:spcAft>
              <a:defRPr/>
            </a:pPr>
            <a:r>
              <a:rPr lang="en-US">
                <a:solidFill>
                  <a:srgbClr val="FFFFFF"/>
                </a:solidFill>
              </a:rPr>
              <a:t>Naslov</a:t>
            </a:r>
          </a:p>
        </p:txBody>
      </p:sp>
      <p:sp>
        <p:nvSpPr>
          <p:cNvPr id="8" name="Content Placeholder 2"/>
          <p:cNvSpPr>
            <a:spLocks noGrp="1"/>
          </p:cNvSpPr>
          <p:nvPr>
            <p:ph idx="1" hasCustomPrompt="1"/>
          </p:nvPr>
        </p:nvSpPr>
        <p:spPr>
          <a:xfrm>
            <a:off x="914400" y="1628800"/>
            <a:ext cx="10363200" cy="4608512"/>
          </a:xfrm>
        </p:spPr>
        <p:txBody>
          <a:bodyPr/>
          <a:lstStyle>
            <a:lvl1pPr>
              <a:defRPr sz="2800"/>
            </a:lvl1pPr>
            <a:lvl2pPr>
              <a:defRPr sz="2400"/>
            </a:lvl2pPr>
            <a:lvl3pPr>
              <a:defRPr sz="20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Tree>
    <p:extLst>
      <p:ext uri="{BB962C8B-B14F-4D97-AF65-F5344CB8AC3E}">
        <p14:creationId xmlns:p14="http://schemas.microsoft.com/office/powerpoint/2010/main" val="335298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3. 03. 2025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261555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3. 03. 2025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3598505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3. 03. 2025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56398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7550" y="-130956"/>
            <a:ext cx="26179635" cy="7122307"/>
          </a:xfrm>
          <a:prstGeom prst="rect">
            <a:avLst/>
          </a:prstGeom>
        </p:spPr>
      </p:pic>
    </p:spTree>
    <p:extLst>
      <p:ext uri="{BB962C8B-B14F-4D97-AF65-F5344CB8AC3E}">
        <p14:creationId xmlns:p14="http://schemas.microsoft.com/office/powerpoint/2010/main" val="18461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3. 03. 2025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11915920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3. 03. 2025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4510420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3. 03. 2025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420006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3. 03. 2025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337426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3. 03. 2025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21577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3. 03. 2025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03493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3. 03. 2025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3571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3. 03. 2025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361319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476672"/>
            <a:ext cx="10871200" cy="8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a:t>Naslov strani</a:t>
            </a:r>
            <a:endParaRPr lang="en-GB"/>
          </a:p>
        </p:txBody>
      </p:sp>
      <p:sp>
        <p:nvSpPr>
          <p:cNvPr id="1027" name="Rectangle 3"/>
          <p:cNvSpPr>
            <a:spLocks noGrp="1" noChangeArrowheads="1"/>
          </p:cNvSpPr>
          <p:nvPr>
            <p:ph type="body" idx="1"/>
          </p:nvPr>
        </p:nvSpPr>
        <p:spPr bwMode="auto">
          <a:xfrm>
            <a:off x="914400" y="1459832"/>
            <a:ext cx="10363200" cy="456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endParaRPr lang="en-GB"/>
          </a:p>
        </p:txBody>
      </p:sp>
      <p:pic>
        <p:nvPicPr>
          <p:cNvPr id="2" name="Picture 1">
            <a:extLst>
              <a:ext uri="{FF2B5EF4-FFF2-40B4-BE49-F238E27FC236}">
                <a16:creationId xmlns:a16="http://schemas.microsoft.com/office/drawing/2014/main" id="{492FF613-0288-699D-F3D8-16BC4DD6D4D9}"/>
              </a:ext>
            </a:extLst>
          </p:cNvPr>
          <p:cNvPicPr>
            <a:picLocks noChangeAspect="1"/>
          </p:cNvPicPr>
          <p:nvPr userDrawn="1"/>
        </p:nvPicPr>
        <p:blipFill>
          <a:blip r:embed="rId3"/>
          <a:stretch>
            <a:fillRect/>
          </a:stretch>
        </p:blipFill>
        <p:spPr>
          <a:xfrm>
            <a:off x="1048074" y="6092158"/>
            <a:ext cx="10095851" cy="731583"/>
          </a:xfrm>
          <a:prstGeom prst="rect">
            <a:avLst/>
          </a:prstGeom>
        </p:spPr>
      </p:pic>
    </p:spTree>
    <p:extLst>
      <p:ext uri="{BB962C8B-B14F-4D97-AF65-F5344CB8AC3E}">
        <p14:creationId xmlns:p14="http://schemas.microsoft.com/office/powerpoint/2010/main" val="1367562549"/>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1" fontAlgn="base" hangingPunct="1">
        <a:spcBef>
          <a:spcPct val="0"/>
        </a:spcBef>
        <a:spcAft>
          <a:spcPct val="0"/>
        </a:spcAft>
        <a:defRPr sz="40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3. 03. 2025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extLst>
      <p:ext uri="{BB962C8B-B14F-4D97-AF65-F5344CB8AC3E}">
        <p14:creationId xmlns:p14="http://schemas.microsoft.com/office/powerpoint/2010/main" val="29853577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larin.si/" TargetMode="External"/><Relationship Id="rId7"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nl.ijs.si/jtdh22/pdf/JTDH2022_Erjavec-et-al_Raziskovalna-infrastruktura-CLARIN.SI.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641095" y="652472"/>
            <a:ext cx="103997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48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Raziskovalna infrastruktura za jezikovne vire in tehnologije CLARIN.SI</a:t>
            </a: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641095" y="2576370"/>
            <a:ext cx="7919246" cy="369332"/>
          </a:xfrm>
          <a:prstGeom prst="rect">
            <a:avLst/>
          </a:prstGeom>
          <a:solidFill>
            <a:srgbClr val="125A94"/>
          </a:solidFill>
          <a:ln>
            <a:solidFill>
              <a:srgbClr val="125A94"/>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oljeZBesedilom 4">
            <a:extLst>
              <a:ext uri="{FF2B5EF4-FFF2-40B4-BE49-F238E27FC236}">
                <a16:creationId xmlns:a16="http://schemas.microsoft.com/office/drawing/2014/main" id="{7A914838-4BC7-4B68-9AD9-685F2324DE3C}"/>
              </a:ext>
            </a:extLst>
          </p:cNvPr>
          <p:cNvSpPr txBox="1"/>
          <p:nvPr/>
        </p:nvSpPr>
        <p:spPr>
          <a:xfrm>
            <a:off x="641095" y="2705987"/>
            <a:ext cx="83146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prstClr val="white"/>
                </a:solidFill>
                <a:effectLst/>
                <a:uLnTx/>
                <a:uFillTx/>
                <a:latin typeface="Calibri" panose="020F0502020204030204"/>
                <a:ea typeface="+mn-ea"/>
                <a:cs typeface="+mn-cs"/>
              </a:rPr>
              <a:t>Dr. Tomaž ERJAVEC, Odsek za tehnologije znanja, Institut „Jožef Stefan“,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prstClr val="white"/>
                </a:solidFill>
                <a:effectLst/>
                <a:uLnTx/>
                <a:uFillTx/>
                <a:latin typeface="Calibri" panose="020F0502020204030204"/>
                <a:ea typeface="+mn-ea"/>
                <a:cs typeface="+mn-cs"/>
              </a:rPr>
              <a:t>Inštitut za slovenski jezik Frana Ramovša, ZRC SAZU</a:t>
            </a:r>
          </a:p>
        </p:txBody>
      </p:sp>
      <p:pic>
        <p:nvPicPr>
          <p:cNvPr id="3" name="Slika 2">
            <a:extLst>
              <a:ext uri="{FF2B5EF4-FFF2-40B4-BE49-F238E27FC236}">
                <a16:creationId xmlns:a16="http://schemas.microsoft.com/office/drawing/2014/main" id="{E636E98B-C6D2-4A0C-B443-106445C22EE5}"/>
              </a:ext>
            </a:extLst>
          </p:cNvPr>
          <p:cNvPicPr>
            <a:picLocks noChangeAspect="1"/>
          </p:cNvPicPr>
          <p:nvPr/>
        </p:nvPicPr>
        <p:blipFill>
          <a:blip r:embed="rId4"/>
          <a:stretch>
            <a:fillRect/>
          </a:stretch>
        </p:blipFill>
        <p:spPr>
          <a:xfrm>
            <a:off x="712177" y="4983346"/>
            <a:ext cx="941394" cy="331694"/>
          </a:xfrm>
          <a:prstGeom prst="rect">
            <a:avLst/>
          </a:prstGeom>
        </p:spPr>
      </p:pic>
      <p:pic>
        <p:nvPicPr>
          <p:cNvPr id="2" name="Slika 1">
            <a:extLst>
              <a:ext uri="{FF2B5EF4-FFF2-40B4-BE49-F238E27FC236}">
                <a16:creationId xmlns:a16="http://schemas.microsoft.com/office/drawing/2014/main" id="{68A67C75-1296-4B4E-A2BA-2B63A33D4982}"/>
              </a:ext>
            </a:extLst>
          </p:cNvPr>
          <p:cNvPicPr>
            <a:picLocks noChangeAspect="1"/>
          </p:cNvPicPr>
          <p:nvPr/>
        </p:nvPicPr>
        <p:blipFill>
          <a:blip r:embed="rId5"/>
          <a:stretch>
            <a:fillRect/>
          </a:stretch>
        </p:blipFill>
        <p:spPr>
          <a:xfrm>
            <a:off x="515588" y="3658170"/>
            <a:ext cx="8986283" cy="841321"/>
          </a:xfrm>
          <a:prstGeom prst="rect">
            <a:avLst/>
          </a:prstGeom>
        </p:spPr>
      </p:pic>
      <p:pic>
        <p:nvPicPr>
          <p:cNvPr id="8" name="Slika 7">
            <a:extLst>
              <a:ext uri="{FF2B5EF4-FFF2-40B4-BE49-F238E27FC236}">
                <a16:creationId xmlns:a16="http://schemas.microsoft.com/office/drawing/2014/main" id="{8EF9B454-722B-4172-B0A8-4A9F9B3CA978}"/>
              </a:ext>
            </a:extLst>
          </p:cNvPr>
          <p:cNvPicPr>
            <a:picLocks noChangeAspect="1"/>
          </p:cNvPicPr>
          <p:nvPr/>
        </p:nvPicPr>
        <p:blipFill>
          <a:blip r:embed="rId6"/>
          <a:stretch>
            <a:fillRect/>
          </a:stretch>
        </p:blipFill>
        <p:spPr>
          <a:xfrm>
            <a:off x="6259665" y="5953519"/>
            <a:ext cx="676715" cy="384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2" name="Pravokotnik 1">
            <a:extLst>
              <a:ext uri="{FF2B5EF4-FFF2-40B4-BE49-F238E27FC236}">
                <a16:creationId xmlns:a16="http://schemas.microsoft.com/office/drawing/2014/main" id="{C5ABA285-AA02-E60F-7C61-F2274FDF5F2F}"/>
              </a:ext>
            </a:extLst>
          </p:cNvPr>
          <p:cNvSpPr/>
          <p:nvPr/>
        </p:nvSpPr>
        <p:spPr>
          <a:xfrm>
            <a:off x="334310" y="3044279"/>
            <a:ext cx="489877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400" b="1" i="0" u="none" strike="noStrike" kern="1200" cap="none" spc="0" normalizeH="0" baseline="0" noProof="0">
                <a:ln>
                  <a:noFill/>
                </a:ln>
                <a:solidFill>
                  <a:srgbClr val="ED7D31"/>
                </a:solidFill>
                <a:effectLst/>
                <a:uLnTx/>
                <a:uFillTx/>
                <a:latin typeface="Calibri" panose="020F0502020204030204"/>
                <a:ea typeface="+mn-ea"/>
                <a:cs typeface="+mn-cs"/>
              </a:rPr>
              <a:t>Hvala za pozornost! </a:t>
            </a:r>
            <a:endParaRPr kumimoji="0" lang="sl-SI" sz="4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29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657231" y="1056930"/>
            <a:ext cx="9308300" cy="817418"/>
          </a:xfrm>
        </p:spPr>
        <p:txBody>
          <a:bodyPr>
            <a:noAutofit/>
          </a:bodyPr>
          <a:lstStyle/>
          <a:p>
            <a:pPr lvl="0"/>
            <a:r>
              <a:rPr lang="sl-SI" sz="2800" b="1">
                <a:solidFill>
                  <a:srgbClr val="ED7D31"/>
                </a:solidFill>
                <a:latin typeface="Calibri"/>
              </a:rPr>
              <a:t>Kdo potrebuje jezikovne vire, tj. digitalne jezikovne podatke?</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Placeholder 2">
            <a:extLst>
              <a:ext uri="{FF2B5EF4-FFF2-40B4-BE49-F238E27FC236}">
                <a16:creationId xmlns:a16="http://schemas.microsoft.com/office/drawing/2014/main" id="{45269298-CD35-C0D4-A775-868483951089}"/>
              </a:ext>
            </a:extLst>
          </p:cNvPr>
          <p:cNvSpPr txBox="1">
            <a:spLocks/>
          </p:cNvSpPr>
          <p:nvPr/>
        </p:nvSpPr>
        <p:spPr>
          <a:xfrm>
            <a:off x="761997" y="2295285"/>
            <a:ext cx="4969935" cy="4086662"/>
          </a:xfrm>
          <a:prstGeom prst="rect">
            <a:avLst/>
          </a:prstGeom>
        </p:spPr>
        <p:txBody>
          <a:bodyP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b="1"/>
              <a:t>Humanistične vede</a:t>
            </a:r>
          </a:p>
          <a:p>
            <a:r>
              <a:rPr lang="sl-SI" sz="2400" i="1"/>
              <a:t>Empirično podprte jeziko(slo)vne raziskave:</a:t>
            </a:r>
          </a:p>
          <a:p>
            <a:pPr marL="342900" indent="-342900">
              <a:buFont typeface="Arial" panose="020B0604020202020204" pitchFamily="34" charset="0"/>
              <a:buChar char="•"/>
            </a:pPr>
            <a:r>
              <a:rPr lang="sl-SI" sz="2000"/>
              <a:t>temeljijo na realnih besedilih </a:t>
            </a:r>
          </a:p>
          <a:p>
            <a:pPr marL="285750" indent="-285750">
              <a:buFont typeface="Arial" panose="020B0604020202020204" pitchFamily="34" charset="0"/>
              <a:buChar char="•"/>
            </a:pPr>
            <a:r>
              <a:rPr lang="sl-SI" sz="2000"/>
              <a:t>za učinkovito uporabo potrebujemo analitična orodja</a:t>
            </a:r>
          </a:p>
          <a:p>
            <a:pPr marL="285750" indent="-285750">
              <a:buFont typeface="Arial" panose="020B0604020202020204" pitchFamily="34" charset="0"/>
              <a:buChar char="•"/>
            </a:pPr>
            <a:r>
              <a:rPr lang="sl-SI" sz="2000"/>
              <a:t>jezikoslovci, slovaropisci, zgodovinarji, družboslovci</a:t>
            </a:r>
          </a:p>
          <a:p>
            <a:pPr marL="285750" indent="-285750">
              <a:buFont typeface="Arial" panose="020B0604020202020204" pitchFamily="34" charset="0"/>
              <a:buChar char="•"/>
            </a:pPr>
            <a:r>
              <a:rPr lang="sl-SI" sz="2000"/>
              <a:t>občanska znanost</a:t>
            </a:r>
          </a:p>
        </p:txBody>
      </p:sp>
      <p:sp>
        <p:nvSpPr>
          <p:cNvPr id="6" name="Text Placeholder 3">
            <a:extLst>
              <a:ext uri="{FF2B5EF4-FFF2-40B4-BE49-F238E27FC236}">
                <a16:creationId xmlns:a16="http://schemas.microsoft.com/office/drawing/2014/main" id="{723380A4-71FF-B54B-69E4-9E48806212E1}"/>
              </a:ext>
            </a:extLst>
          </p:cNvPr>
          <p:cNvSpPr txBox="1">
            <a:spLocks/>
          </p:cNvSpPr>
          <p:nvPr/>
        </p:nvSpPr>
        <p:spPr>
          <a:xfrm>
            <a:off x="6257870" y="2295284"/>
            <a:ext cx="4969935" cy="4086661"/>
          </a:xfrm>
          <a:prstGeom prst="rect">
            <a:avLst/>
          </a:prstGeom>
        </p:spPr>
        <p:txBody>
          <a:bodyP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b="1"/>
              <a:t>Računalništvo</a:t>
            </a:r>
          </a:p>
          <a:p>
            <a:r>
              <a:rPr lang="sl-SI" sz="2400" i="1"/>
              <a:t>Jezikovne tehnologije:</a:t>
            </a:r>
          </a:p>
          <a:p>
            <a:pPr marL="285750" indent="-285750">
              <a:buFont typeface="Arial" panose="020B0604020202020204" pitchFamily="34" charset="0"/>
              <a:buChar char="•"/>
            </a:pPr>
            <a:r>
              <a:rPr lang="sl-SI" sz="2000"/>
              <a:t>obdelava jezika postaja vedno bolj raziskovalno/komercialno zanimivo področje</a:t>
            </a:r>
          </a:p>
          <a:p>
            <a:pPr marL="285750" indent="-285750">
              <a:buFont typeface="Arial" panose="020B0604020202020204" pitchFamily="34" charset="0"/>
              <a:buChar char="•"/>
            </a:pPr>
            <a:r>
              <a:rPr lang="sl-SI" sz="2000"/>
              <a:t>glavna paradigma: nadzorovano strojno učenje</a:t>
            </a:r>
          </a:p>
          <a:p>
            <a:pPr marL="285750" indent="-285750">
              <a:buFont typeface="Arial" panose="020B0604020202020204" pitchFamily="34" charset="0"/>
              <a:buChar char="•"/>
            </a:pPr>
            <a:r>
              <a:rPr lang="sl-SI" sz="2000"/>
              <a:t>programi so večinoma jezikovno neodvisni, potrebujejo pa učne podatke za učenje modelov in testne podatke za evalvacijo</a:t>
            </a:r>
          </a:p>
        </p:txBody>
      </p:sp>
    </p:spTree>
    <p:extLst>
      <p:ext uri="{BB962C8B-B14F-4D97-AF65-F5344CB8AC3E}">
        <p14:creationId xmlns:p14="http://schemas.microsoft.com/office/powerpoint/2010/main" val="57037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B0A57B76-0C16-1ADF-9BD2-CAF354006C44}"/>
              </a:ext>
            </a:extLst>
          </p:cNvPr>
          <p:cNvPicPr>
            <a:picLocks noChangeAspect="1"/>
          </p:cNvPicPr>
          <p:nvPr/>
        </p:nvPicPr>
        <p:blipFill>
          <a:blip r:embed="rId3"/>
          <a:stretch>
            <a:fillRect/>
          </a:stretch>
        </p:blipFill>
        <p:spPr>
          <a:xfrm>
            <a:off x="761998" y="0"/>
            <a:ext cx="5177914" cy="1924661"/>
          </a:xfrm>
          <a:prstGeom prst="rect">
            <a:avLst/>
          </a:prstGeom>
        </p:spPr>
      </p:pic>
      <p:sp>
        <p:nvSpPr>
          <p:cNvPr id="8" name="Subtitle 2">
            <a:extLst>
              <a:ext uri="{FF2B5EF4-FFF2-40B4-BE49-F238E27FC236}">
                <a16:creationId xmlns:a16="http://schemas.microsoft.com/office/drawing/2014/main" id="{437BC721-D941-B11D-33DF-5C1E4ED4D7CB}"/>
              </a:ext>
            </a:extLst>
          </p:cNvPr>
          <p:cNvSpPr txBox="1">
            <a:spLocks/>
          </p:cNvSpPr>
          <p:nvPr/>
        </p:nvSpPr>
        <p:spPr>
          <a:xfrm>
            <a:off x="761998" y="1838960"/>
            <a:ext cx="10012839" cy="4886960"/>
          </a:xfrm>
          <a:prstGeom prst="rect">
            <a:avLst/>
          </a:prstGeom>
          <a:noFill/>
          <a:ln>
            <a:noFill/>
          </a:ln>
        </p:spPr>
        <p:txBody>
          <a:bodyPr vert="horz" wrap="square" lIns="91440" tIns="45720" rIns="91440" bIns="45720" anchor="t" anchorCtr="0" compatLnSpc="1">
            <a:normAutofit fontScale="92500" lnSpcReduction="2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l-SI" sz="2600"/>
              <a:t>Začetek dela v 2015</a:t>
            </a:r>
          </a:p>
          <a:p>
            <a:pPr marL="342900" indent="-342900">
              <a:buFont typeface="Arial" panose="020B0604020202020204" pitchFamily="34" charset="0"/>
              <a:buChar char="•"/>
            </a:pPr>
            <a:r>
              <a:rPr lang="sl-SI" sz="2600"/>
              <a:t>CLARIN.SI je članica evropske RI CLARIN (Common Language Resources and Technology Infrastructure)</a:t>
            </a:r>
          </a:p>
          <a:p>
            <a:pPr marL="342900" indent="-342900">
              <a:buFont typeface="Arial" panose="020B0604020202020204" pitchFamily="34" charset="0"/>
              <a:buChar char="•"/>
            </a:pPr>
            <a:r>
              <a:rPr lang="sl-SI" sz="2600"/>
              <a:t>Sedež na Institutu ”Jožef Stefan” </a:t>
            </a:r>
          </a:p>
          <a:p>
            <a:pPr marL="342900" indent="-342900">
              <a:buFont typeface="Arial" panose="020B0604020202020204" pitchFamily="34" charset="0"/>
              <a:buChar char="•"/>
            </a:pPr>
            <a:r>
              <a:rPr lang="sl-SI" sz="2600"/>
              <a:t>CLARIN.SI je organiziran kot konzorcij 12 partnerjev:</a:t>
            </a:r>
          </a:p>
          <a:p>
            <a:pPr marL="800100" lvl="1" indent="-342900">
              <a:buFont typeface="Arial" panose="020B0604020202020204" pitchFamily="34" charset="0"/>
              <a:buChar char="•"/>
            </a:pPr>
            <a:r>
              <a:rPr lang="sl-SI" sz="2600">
                <a:solidFill>
                  <a:schemeClr val="tx1"/>
                </a:solidFill>
              </a:rPr>
              <a:t>univerze: Ljubljana, Maribor, Nova Gorica, Primorska</a:t>
            </a:r>
          </a:p>
          <a:p>
            <a:pPr marL="800100" lvl="1" indent="-342900">
              <a:buFont typeface="Arial" panose="020B0604020202020204" pitchFamily="34" charset="0"/>
              <a:buChar char="•"/>
            </a:pPr>
            <a:r>
              <a:rPr lang="sl-SI" sz="2600">
                <a:solidFill>
                  <a:schemeClr val="tx1"/>
                </a:solidFill>
              </a:rPr>
              <a:t>raziskovalni inštituti: ZRC SAZU, IJS, INZ, ZRS Koper</a:t>
            </a:r>
          </a:p>
          <a:p>
            <a:pPr marL="800100" lvl="1" indent="-342900">
              <a:buFont typeface="Arial" panose="020B0604020202020204" pitchFamily="34" charset="0"/>
              <a:buChar char="•"/>
            </a:pPr>
            <a:r>
              <a:rPr lang="sl-SI" sz="2600">
                <a:solidFill>
                  <a:schemeClr val="tx1"/>
                </a:solidFill>
              </a:rPr>
              <a:t>knjižnica: NUK</a:t>
            </a:r>
          </a:p>
          <a:p>
            <a:pPr marL="800100" lvl="1" indent="-342900">
              <a:buFont typeface="Arial" panose="020B0604020202020204" pitchFamily="34" charset="0"/>
              <a:buChar char="•"/>
            </a:pPr>
            <a:r>
              <a:rPr lang="sl-SI" sz="2600">
                <a:solidFill>
                  <a:schemeClr val="tx1"/>
                </a:solidFill>
              </a:rPr>
              <a:t>podjetji: Amebis, Alpineon</a:t>
            </a:r>
          </a:p>
          <a:p>
            <a:pPr marL="800100" lvl="1" indent="-342900">
              <a:buFont typeface="Arial" panose="020B0604020202020204" pitchFamily="34" charset="0"/>
              <a:buChar char="•"/>
            </a:pPr>
            <a:r>
              <a:rPr lang="sl-SI" sz="2600">
                <a:solidFill>
                  <a:schemeClr val="tx1"/>
                </a:solidFill>
              </a:rPr>
              <a:t>društvo: Slovensko društvo za jezikovne tehnologije</a:t>
            </a:r>
          </a:p>
          <a:p>
            <a:pPr marL="342900" indent="-342900">
              <a:buFont typeface="Arial" panose="020B0604020202020204" pitchFamily="34" charset="0"/>
              <a:buChar char="•"/>
            </a:pPr>
            <a:r>
              <a:rPr lang="sl-SI" sz="2600"/>
              <a:t>Trije stebri delovanja:</a:t>
            </a:r>
          </a:p>
          <a:p>
            <a:pPr marL="971550" lvl="1" indent="-514350">
              <a:buFont typeface="+mj-lt"/>
              <a:buAutoNum type="arabicPeriod"/>
            </a:pPr>
            <a:r>
              <a:rPr lang="sl-SI" sz="2600" b="1">
                <a:solidFill>
                  <a:schemeClr val="tx1"/>
                </a:solidFill>
              </a:rPr>
              <a:t>repozitorij jezikovnih virov</a:t>
            </a:r>
          </a:p>
          <a:p>
            <a:pPr marL="971550" lvl="1" indent="-514350">
              <a:buFont typeface="+mj-lt"/>
              <a:buAutoNum type="arabicPeriod"/>
            </a:pPr>
            <a:r>
              <a:rPr lang="sl-SI" sz="2600">
                <a:solidFill>
                  <a:schemeClr val="tx1"/>
                </a:solidFill>
              </a:rPr>
              <a:t>konkordančniki in druge spletne storitve</a:t>
            </a:r>
          </a:p>
          <a:p>
            <a:pPr marL="971550" lvl="1" indent="-514350">
              <a:buFont typeface="+mj-lt"/>
              <a:buAutoNum type="arabicPeriod"/>
            </a:pPr>
            <a:r>
              <a:rPr lang="sl-SI" sz="2600">
                <a:solidFill>
                  <a:schemeClr val="tx1"/>
                </a:solidFill>
              </a:rPr>
              <a:t>podpora digitalni humanistiki in jezikovnim tehnologijam</a:t>
            </a:r>
          </a:p>
        </p:txBody>
      </p:sp>
    </p:spTree>
    <p:extLst>
      <p:ext uri="{BB962C8B-B14F-4D97-AF65-F5344CB8AC3E}">
        <p14:creationId xmlns:p14="http://schemas.microsoft.com/office/powerpoint/2010/main" val="2862245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981562"/>
            <a:ext cx="8470389" cy="817418"/>
          </a:xfrm>
        </p:spPr>
        <p:txBody>
          <a:bodyPr>
            <a:normAutofit/>
          </a:bodyPr>
          <a:lstStyle/>
          <a:p>
            <a:pPr lvl="0"/>
            <a:r>
              <a:rPr lang="sl-SI" sz="5000" b="1" err="1">
                <a:solidFill>
                  <a:srgbClr val="ED7D31"/>
                </a:solidFill>
                <a:latin typeface="Calibri"/>
              </a:rPr>
              <a:t>Repozitorij</a:t>
            </a:r>
            <a:r>
              <a:rPr lang="sl-SI" sz="5000" b="1">
                <a:solidFill>
                  <a:srgbClr val="ED7D31"/>
                </a:solidFill>
                <a:latin typeface="Calibri"/>
              </a:rPr>
              <a:t> CLARIN.SI</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ubtitle 2">
            <a:extLst>
              <a:ext uri="{FF2B5EF4-FFF2-40B4-BE49-F238E27FC236}">
                <a16:creationId xmlns:a16="http://schemas.microsoft.com/office/drawing/2014/main" id="{812C9901-B45D-3EE3-61CF-A7A270859ABF}"/>
              </a:ext>
            </a:extLst>
          </p:cNvPr>
          <p:cNvSpPr txBox="1">
            <a:spLocks/>
          </p:cNvSpPr>
          <p:nvPr/>
        </p:nvSpPr>
        <p:spPr>
          <a:xfrm>
            <a:off x="742956" y="1925312"/>
            <a:ext cx="10144814" cy="4393150"/>
          </a:xfrm>
          <a:prstGeom prst="rect">
            <a:avLst/>
          </a:prstGeom>
          <a:noFill/>
          <a:ln>
            <a:noFill/>
          </a:ln>
        </p:spPr>
        <p:txBody>
          <a:bodyPr vert="horz" wrap="square" lIns="91440" tIns="45720" rIns="91440" bIns="45720" anchor="t" anchorCtr="0" compatLnSpc="1">
            <a:normAutofit fontScale="92500" lnSpcReduction="2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l-SI"/>
              <a:t>Arhiv trenutno ~600 jezikovnih virov in orodij (~300 (tudi) za slovenščino), </a:t>
            </a:r>
            <a:br>
              <a:rPr lang="sl-SI"/>
            </a:br>
            <a:r>
              <a:rPr lang="sl-SI"/>
              <a:t>delo ~1000 avtorjev (3.6T podatkov)</a:t>
            </a:r>
          </a:p>
          <a:p>
            <a:pPr marL="342900" indent="-342900">
              <a:buFont typeface="Arial" panose="020B0604020202020204" pitchFamily="34" charset="0"/>
              <a:buChar char="•"/>
            </a:pPr>
            <a:r>
              <a:rPr lang="sl-SI"/>
              <a:t>Predvsem korpusi, besedišča, slovarji, modeli, programi</a:t>
            </a:r>
          </a:p>
          <a:p>
            <a:pPr marL="342900" indent="-342900">
              <a:buFont typeface="Arial" panose="020B0604020202020204" pitchFamily="34" charset="0"/>
              <a:buChar char="•"/>
            </a:pPr>
            <a:r>
              <a:rPr lang="sl-SI"/>
              <a:t>Večina vnosov pod eno od licenc Creative Commons, obstajajo tudi bolj restriktivne licence (te zahtevajo prijavo prek EduGain)</a:t>
            </a:r>
          </a:p>
          <a:p>
            <a:pPr marL="342900" indent="-342900">
              <a:buFont typeface="Arial" panose="020B0604020202020204" pitchFamily="34" charset="0"/>
              <a:buChar char="•"/>
            </a:pPr>
            <a:r>
              <a:rPr lang="sl-SI" b="1"/>
              <a:t>Samoarhiviranje + uredniški pregled</a:t>
            </a:r>
          </a:p>
          <a:p>
            <a:pPr marL="342900" indent="-342900">
              <a:buFont typeface="Arial" panose="020B0604020202020204" pitchFamily="34" charset="0"/>
              <a:buChar char="•"/>
            </a:pPr>
            <a:r>
              <a:rPr lang="sl-SI"/>
              <a:t>Repozitorij certificiran s strani CLARIN in Core Trust Seal</a:t>
            </a:r>
          </a:p>
          <a:p>
            <a:pPr marL="342900" indent="-342900">
              <a:buFont typeface="Arial" panose="020B0604020202020204" pitchFamily="34" charset="0"/>
              <a:buChar char="•"/>
            </a:pPr>
            <a:r>
              <a:rPr lang="sl-SI"/>
              <a:t>Dolgotrajno hranjenje, avtentikacija in avtorizacija, stalni identifikatorji, eksplicitni pogoji uporabe, bogat nabor licenc</a:t>
            </a:r>
          </a:p>
          <a:p>
            <a:pPr marL="342900" indent="-342900">
              <a:buFont typeface="Arial" panose="020B0604020202020204" pitchFamily="34" charset="0"/>
              <a:buChar char="•"/>
            </a:pPr>
            <a:r>
              <a:rPr lang="sl-SI"/>
              <a:t>Zajem metapodatkov: CLARIN VLO, OpenAIRE, ELG</a:t>
            </a:r>
          </a:p>
          <a:p>
            <a:pPr marL="342900" indent="-342900">
              <a:buFont typeface="Arial" panose="020B0604020202020204" pitchFamily="34" charset="0"/>
              <a:buChar char="•"/>
            </a:pPr>
            <a:r>
              <a:rPr lang="sl-SI"/>
              <a:t>Pomemben doprinos k odprti znanost</a:t>
            </a:r>
          </a:p>
        </p:txBody>
      </p:sp>
      <p:pic>
        <p:nvPicPr>
          <p:cNvPr id="6" name="Picture 5">
            <a:extLst>
              <a:ext uri="{FF2B5EF4-FFF2-40B4-BE49-F238E27FC236}">
                <a16:creationId xmlns:a16="http://schemas.microsoft.com/office/drawing/2014/main" id="{306C59A0-26AD-9E0D-370E-CD6F70B7D2C2}"/>
              </a:ext>
            </a:extLst>
          </p:cNvPr>
          <p:cNvPicPr>
            <a:picLocks noChangeAspect="1"/>
          </p:cNvPicPr>
          <p:nvPr/>
        </p:nvPicPr>
        <p:blipFill>
          <a:blip r:embed="rId3"/>
          <a:stretch>
            <a:fillRect/>
          </a:stretch>
        </p:blipFill>
        <p:spPr>
          <a:xfrm>
            <a:off x="7838100" y="5874204"/>
            <a:ext cx="3049670" cy="885683"/>
          </a:xfrm>
          <a:prstGeom prst="rect">
            <a:avLst/>
          </a:prstGeom>
        </p:spPr>
      </p:pic>
      <p:pic>
        <p:nvPicPr>
          <p:cNvPr id="7" name="Picture 4">
            <a:extLst>
              <a:ext uri="{FF2B5EF4-FFF2-40B4-BE49-F238E27FC236}">
                <a16:creationId xmlns:a16="http://schemas.microsoft.com/office/drawing/2014/main" id="{799C288F-8940-299C-8BA4-CAB318238497}"/>
              </a:ext>
            </a:extLst>
          </p:cNvPr>
          <p:cNvPicPr>
            <a:picLocks noChangeAspect="1"/>
          </p:cNvPicPr>
          <p:nvPr/>
        </p:nvPicPr>
        <p:blipFill>
          <a:blip r:embed="rId4"/>
          <a:stretch>
            <a:fillRect/>
          </a:stretch>
        </p:blipFill>
        <p:spPr>
          <a:xfrm>
            <a:off x="10769674" y="5558288"/>
            <a:ext cx="1422326" cy="1299712"/>
          </a:xfrm>
          <a:prstGeom prst="rect">
            <a:avLst/>
          </a:prstGeom>
        </p:spPr>
      </p:pic>
    </p:spTree>
    <p:extLst>
      <p:ext uri="{BB962C8B-B14F-4D97-AF65-F5344CB8AC3E}">
        <p14:creationId xmlns:p14="http://schemas.microsoft.com/office/powerpoint/2010/main" val="128417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328619" y="117168"/>
            <a:ext cx="8470389" cy="817418"/>
          </a:xfrm>
        </p:spPr>
        <p:txBody>
          <a:bodyPr>
            <a:normAutofit/>
          </a:bodyPr>
          <a:lstStyle/>
          <a:p>
            <a:pPr lvl="0"/>
            <a:r>
              <a:rPr lang="sl-SI" sz="5000" b="1">
                <a:solidFill>
                  <a:srgbClr val="ED7D31"/>
                </a:solidFill>
                <a:latin typeface="Calibri"/>
              </a:rPr>
              <a:t>Primer vnosa</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3D131389-72C6-6CFC-EB58-49EE81F993F4}"/>
              </a:ext>
            </a:extLst>
          </p:cNvPr>
          <p:cNvPicPr>
            <a:picLocks noChangeAspect="1"/>
          </p:cNvPicPr>
          <p:nvPr/>
        </p:nvPicPr>
        <p:blipFill>
          <a:blip r:embed="rId3"/>
          <a:stretch>
            <a:fillRect/>
          </a:stretch>
        </p:blipFill>
        <p:spPr>
          <a:xfrm>
            <a:off x="253603" y="928217"/>
            <a:ext cx="11684794" cy="5929783"/>
          </a:xfrm>
          <a:prstGeom prst="rect">
            <a:avLst/>
          </a:prstGeom>
        </p:spPr>
      </p:pic>
    </p:spTree>
    <p:extLst>
      <p:ext uri="{BB962C8B-B14F-4D97-AF65-F5344CB8AC3E}">
        <p14:creationId xmlns:p14="http://schemas.microsoft.com/office/powerpoint/2010/main" val="38286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35EAB42B-F666-48BF-880E-0C663A0F26FC}"/>
              </a:ext>
            </a:extLst>
          </p:cNvPr>
          <p:cNvPicPr>
            <a:picLocks noChangeAspect="1"/>
          </p:cNvPicPr>
          <p:nvPr/>
        </p:nvPicPr>
        <p:blipFill>
          <a:blip r:embed="rId3"/>
          <a:stretch>
            <a:fillRect/>
          </a:stretch>
        </p:blipFill>
        <p:spPr>
          <a:xfrm>
            <a:off x="0" y="1005839"/>
            <a:ext cx="12224206" cy="5727470"/>
          </a:xfrm>
          <a:prstGeom prst="rect">
            <a:avLst/>
          </a:prstGeom>
        </p:spPr>
      </p:pic>
    </p:spTree>
    <p:extLst>
      <p:ext uri="{BB962C8B-B14F-4D97-AF65-F5344CB8AC3E}">
        <p14:creationId xmlns:p14="http://schemas.microsoft.com/office/powerpoint/2010/main" val="3418013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AE6FB996-141E-8692-7AA5-03B2A1B60488}"/>
              </a:ext>
            </a:extLst>
          </p:cNvPr>
          <p:cNvPicPr>
            <a:picLocks noChangeAspect="1"/>
          </p:cNvPicPr>
          <p:nvPr/>
        </p:nvPicPr>
        <p:blipFill>
          <a:blip r:embed="rId3"/>
          <a:stretch>
            <a:fillRect/>
          </a:stretch>
        </p:blipFill>
        <p:spPr>
          <a:xfrm>
            <a:off x="0" y="988250"/>
            <a:ext cx="12192000" cy="5729397"/>
          </a:xfrm>
          <a:prstGeom prst="rect">
            <a:avLst/>
          </a:prstGeom>
        </p:spPr>
      </p:pic>
    </p:spTree>
    <p:extLst>
      <p:ext uri="{BB962C8B-B14F-4D97-AF65-F5344CB8AC3E}">
        <p14:creationId xmlns:p14="http://schemas.microsoft.com/office/powerpoint/2010/main" val="170246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92924" y="671210"/>
            <a:ext cx="8470389" cy="817418"/>
          </a:xfrm>
        </p:spPr>
        <p:txBody>
          <a:bodyPr>
            <a:noAutofit/>
          </a:bodyPr>
          <a:lstStyle/>
          <a:p>
            <a:pPr lvl="0"/>
            <a:r>
              <a:rPr lang="sl-SI" sz="3600" b="1">
                <a:solidFill>
                  <a:srgbClr val="ED7D31"/>
                </a:solidFill>
                <a:latin typeface="Calibri"/>
              </a:rPr>
              <a:t>Natančna navodila za vnos metapodatkov in podatkov </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7">
            <a:extLst>
              <a:ext uri="{FF2B5EF4-FFF2-40B4-BE49-F238E27FC236}">
                <a16:creationId xmlns:a16="http://schemas.microsoft.com/office/drawing/2014/main" id="{471D3B87-D9D8-5095-D72F-E5307351B7E2}"/>
              </a:ext>
            </a:extLst>
          </p:cNvPr>
          <p:cNvPicPr>
            <a:picLocks noChangeAspect="1"/>
          </p:cNvPicPr>
          <p:nvPr/>
        </p:nvPicPr>
        <p:blipFill>
          <a:blip r:embed="rId3"/>
          <a:stretch>
            <a:fillRect/>
          </a:stretch>
        </p:blipFill>
        <p:spPr>
          <a:xfrm>
            <a:off x="110817" y="1250662"/>
            <a:ext cx="11970365" cy="5607338"/>
          </a:xfrm>
          <a:prstGeom prst="rect">
            <a:avLst/>
          </a:prstGeom>
        </p:spPr>
      </p:pic>
    </p:spTree>
    <p:extLst>
      <p:ext uri="{BB962C8B-B14F-4D97-AF65-F5344CB8AC3E}">
        <p14:creationId xmlns:p14="http://schemas.microsoft.com/office/powerpoint/2010/main" val="386709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435774" y="495787"/>
            <a:ext cx="8470389" cy="817418"/>
          </a:xfrm>
        </p:spPr>
        <p:txBody>
          <a:bodyPr>
            <a:normAutofit/>
          </a:bodyPr>
          <a:lstStyle/>
          <a:p>
            <a:pPr lvl="0"/>
            <a:r>
              <a:rPr lang="sl-SI" sz="4800" b="1">
                <a:solidFill>
                  <a:srgbClr val="ED7D31"/>
                </a:solidFill>
                <a:latin typeface="Calibri"/>
              </a:rPr>
              <a:t>Zaključki</a:t>
            </a: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562715"/>
            <a:ext cx="11174389"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ubtitle 2">
            <a:extLst>
              <a:ext uri="{FF2B5EF4-FFF2-40B4-BE49-F238E27FC236}">
                <a16:creationId xmlns:a16="http://schemas.microsoft.com/office/drawing/2014/main" id="{A935B7AE-2972-543D-A1EF-C97298428649}"/>
              </a:ext>
            </a:extLst>
          </p:cNvPr>
          <p:cNvSpPr txBox="1">
            <a:spLocks/>
          </p:cNvSpPr>
          <p:nvPr/>
        </p:nvSpPr>
        <p:spPr>
          <a:xfrm>
            <a:off x="761998" y="1847653"/>
            <a:ext cx="10191948" cy="4817097"/>
          </a:xfrm>
          <a:prstGeom prst="rect">
            <a:avLst/>
          </a:prstGeom>
          <a:noFill/>
          <a:ln>
            <a:noFill/>
          </a:ln>
        </p:spPr>
        <p:txBody>
          <a:bodyPr vert="horz" wrap="square" lIns="91440" tIns="45720" rIns="91440" bIns="45720" anchor="t" anchorCtr="0" compatLnSpc="1">
            <a:normAutofit fontScale="92500" lnSpcReduction="2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l-SI"/>
              <a:t>CLARIN.SI nudi možnost trajnega arhiviranja jezikovnih virov, odprt in brezplačen dostop do jezikovnih virov, orodij in storitev za (slovenske) raziskovalce in (kjer le mogoče) podjetja ter podporo pri ustvarjanju, arhiviranju in uporabi jezikovnih virov in orodij.</a:t>
            </a:r>
          </a:p>
          <a:p>
            <a:endParaRPr lang="sl-SI"/>
          </a:p>
          <a:p>
            <a:r>
              <a:rPr lang="sl-SI"/>
              <a:t>Nadaljnje informacije:</a:t>
            </a:r>
          </a:p>
          <a:p>
            <a:pPr marL="342900" indent="-342900">
              <a:buFont typeface="Arial" panose="020B0604020202020204" pitchFamily="34" charset="0"/>
              <a:buChar char="•"/>
            </a:pPr>
            <a:r>
              <a:rPr lang="sl-SI">
                <a:hlinkClick r:id="rId3"/>
              </a:rPr>
              <a:t>https://www.clarin.si/</a:t>
            </a:r>
            <a:r>
              <a:rPr lang="sl-SI"/>
              <a:t> </a:t>
            </a:r>
          </a:p>
          <a:p>
            <a:pPr marL="342900" indent="-342900">
              <a:buFont typeface="Arial" panose="020B0604020202020204" pitchFamily="34" charset="0"/>
              <a:buChar char="•"/>
            </a:pPr>
            <a:r>
              <a:rPr lang="sl-SI"/>
              <a:t>ERJAVEC, Tomaž, DOBROVOLJC, Kaja, FIŠER, Darja, JAVORŠEK, Jan Jona, KREK, Simon, KUZMAN, Taja, LASKOWSKI, Cyprian Adam, LJUBEŠIĆ, Nikola, MEDEN, Katja. </a:t>
            </a:r>
            <a:r>
              <a:rPr lang="sl-SI" b="1"/>
              <a:t>Raziskovalna infrastruktura CLARIN.S</a:t>
            </a:r>
            <a:r>
              <a:rPr lang="sl-SI"/>
              <a:t>I.  </a:t>
            </a:r>
            <a:r>
              <a:rPr lang="sl-SI" i="1"/>
              <a:t>Jezikovne tehnologije in digitalna humanistika : zbornik konference. 2022</a:t>
            </a:r>
            <a:r>
              <a:rPr lang="sl-SI"/>
              <a:t>. str. 47-54.</a:t>
            </a:r>
            <a:br>
              <a:rPr lang="sl-SI"/>
            </a:br>
            <a:r>
              <a:rPr lang="sl-SI">
                <a:hlinkClick r:id="rId4"/>
              </a:rPr>
              <a:t>https://nl.ijs.si/jtdh22/pdf/JTDH2022_Erjavec-et-al_Raziskovalna-infrastruktura-CLARIN.SI.pdf</a:t>
            </a:r>
            <a:r>
              <a:rPr lang="sl-SI"/>
              <a:t> </a:t>
            </a:r>
          </a:p>
        </p:txBody>
      </p:sp>
      <p:grpSp>
        <p:nvGrpSpPr>
          <p:cNvPr id="6" name="Group 3">
            <a:extLst>
              <a:ext uri="{FF2B5EF4-FFF2-40B4-BE49-F238E27FC236}">
                <a16:creationId xmlns:a16="http://schemas.microsoft.com/office/drawing/2014/main" id="{D835BC64-A846-89DF-2E95-4AA9A999A99B}"/>
              </a:ext>
            </a:extLst>
          </p:cNvPr>
          <p:cNvGrpSpPr/>
          <p:nvPr/>
        </p:nvGrpSpPr>
        <p:grpSpPr>
          <a:xfrm>
            <a:off x="3183936" y="1924"/>
            <a:ext cx="9008064" cy="1133581"/>
            <a:chOff x="3183936" y="75542"/>
            <a:chExt cx="9008064" cy="1133581"/>
          </a:xfrm>
        </p:grpSpPr>
        <p:pic>
          <p:nvPicPr>
            <p:cNvPr id="7" name="Picture 5">
              <a:extLst>
                <a:ext uri="{FF2B5EF4-FFF2-40B4-BE49-F238E27FC236}">
                  <a16:creationId xmlns:a16="http://schemas.microsoft.com/office/drawing/2014/main" id="{D4FA2F1F-D378-7EDD-3A34-45B5DC83F003}"/>
                </a:ext>
              </a:extLst>
            </p:cNvPr>
            <p:cNvPicPr>
              <a:picLocks noChangeAspect="1"/>
            </p:cNvPicPr>
            <p:nvPr/>
          </p:nvPicPr>
          <p:blipFill>
            <a:blip r:embed="rId5"/>
            <a:stretch>
              <a:fillRect/>
            </a:stretch>
          </p:blipFill>
          <p:spPr>
            <a:xfrm>
              <a:off x="3183936" y="75542"/>
              <a:ext cx="3049670" cy="1133581"/>
            </a:xfrm>
            <a:prstGeom prst="rect">
              <a:avLst/>
            </a:prstGeom>
          </p:spPr>
        </p:pic>
        <p:pic>
          <p:nvPicPr>
            <p:cNvPr id="8" name="Picture 7">
              <a:extLst>
                <a:ext uri="{FF2B5EF4-FFF2-40B4-BE49-F238E27FC236}">
                  <a16:creationId xmlns:a16="http://schemas.microsoft.com/office/drawing/2014/main" id="{C8C9A8F4-B783-1F4B-6907-C0465AE42E0B}"/>
                </a:ext>
              </a:extLst>
            </p:cNvPr>
            <p:cNvPicPr>
              <a:picLocks noChangeAspect="1"/>
            </p:cNvPicPr>
            <p:nvPr/>
          </p:nvPicPr>
          <p:blipFill>
            <a:blip r:embed="rId6"/>
            <a:stretch>
              <a:fillRect/>
            </a:stretch>
          </p:blipFill>
          <p:spPr>
            <a:xfrm>
              <a:off x="6209166" y="199490"/>
              <a:ext cx="3049670" cy="885683"/>
            </a:xfrm>
            <a:prstGeom prst="rect">
              <a:avLst/>
            </a:prstGeom>
          </p:spPr>
        </p:pic>
        <p:pic>
          <p:nvPicPr>
            <p:cNvPr id="9" name="Picture 8">
              <a:extLst>
                <a:ext uri="{FF2B5EF4-FFF2-40B4-BE49-F238E27FC236}">
                  <a16:creationId xmlns:a16="http://schemas.microsoft.com/office/drawing/2014/main" id="{C45E90BF-77C3-5B22-050E-E544CA875FD4}"/>
                </a:ext>
              </a:extLst>
            </p:cNvPr>
            <p:cNvPicPr>
              <a:picLocks noChangeAspect="1"/>
            </p:cNvPicPr>
            <p:nvPr/>
          </p:nvPicPr>
          <p:blipFill>
            <a:blip r:embed="rId7"/>
            <a:stretch>
              <a:fillRect/>
            </a:stretch>
          </p:blipFill>
          <p:spPr>
            <a:xfrm>
              <a:off x="9234589" y="202200"/>
              <a:ext cx="2957411" cy="885683"/>
            </a:xfrm>
            <a:prstGeom prst="rect">
              <a:avLst/>
            </a:prstGeom>
          </p:spPr>
        </p:pic>
      </p:grpSp>
    </p:spTree>
    <p:extLst>
      <p:ext uri="{BB962C8B-B14F-4D97-AF65-F5344CB8AC3E}">
        <p14:creationId xmlns:p14="http://schemas.microsoft.com/office/powerpoint/2010/main" val="2956059992"/>
      </p:ext>
    </p:extLst>
  </p:cSld>
  <p:clrMapOvr>
    <a:masterClrMapping/>
  </p:clrMapOvr>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45f75d-cd49-4a99-b9f1-389848620f0b" xsi:nil="true"/>
    <lcf76f155ced4ddcb4097134ff3c332f xmlns="553e0df8-ac04-4039-9945-4399ce6bede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1A82E2CA47AA94CB13567BDB0B5A884" ma:contentTypeVersion="13" ma:contentTypeDescription="Ustvari nov dokument." ma:contentTypeScope="" ma:versionID="0ffa5582b7396613ed221fa79d3bb389">
  <xsd:schema xmlns:xsd="http://www.w3.org/2001/XMLSchema" xmlns:xs="http://www.w3.org/2001/XMLSchema" xmlns:p="http://schemas.microsoft.com/office/2006/metadata/properties" xmlns:ns2="553e0df8-ac04-4039-9945-4399ce6bede5" xmlns:ns3="8545f75d-cd49-4a99-b9f1-389848620f0b" targetNamespace="http://schemas.microsoft.com/office/2006/metadata/properties" ma:root="true" ma:fieldsID="79b3375b03a67819a58bfff7de11f7c9" ns2:_="" ns3:_="">
    <xsd:import namespace="553e0df8-ac04-4039-9945-4399ce6bede5"/>
    <xsd:import namespace="8545f75d-cd49-4a99-b9f1-389848620f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e0df8-ac04-4039-9945-4399ce6be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314c371a-e1e1-4790-b7b3-e586cefac3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45f75d-cd49-4a99-b9f1-389848620f0b"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8adc9c73-dd3e-4cd7-b758-824e5bca48f2}" ma:internalName="TaxCatchAll" ma:showField="CatchAllData" ma:web="8545f75d-cd49-4a99-b9f1-389848620f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2B07F2-BEC1-46B4-A8C3-EE7D45BA1748}">
  <ds:schemaRefs>
    <ds:schemaRef ds:uri="553e0df8-ac04-4039-9945-4399ce6bede5"/>
    <ds:schemaRef ds:uri="8545f75d-cd49-4a99-b9f1-389848620f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2DA6B6-2262-40F8-9659-AC7CE1E66DE4}">
  <ds:schemaRefs>
    <ds:schemaRef ds:uri="553e0df8-ac04-4039-9945-4399ce6bede5"/>
    <ds:schemaRef ds:uri="8545f75d-cd49-4a99-b9f1-389848620f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BC1BA6-2D80-4AC6-A818-9ABD7F861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462</Words>
  <Application>Microsoft Office PowerPoint</Application>
  <PresentationFormat>Širokozaslonsko</PresentationFormat>
  <Paragraphs>79</Paragraphs>
  <Slides>10</Slides>
  <Notes>1</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10</vt:i4>
      </vt:variant>
    </vt:vector>
  </HeadingPairs>
  <TitlesOfParts>
    <vt:vector size="17" baseType="lpstr">
      <vt:lpstr>Arial</vt:lpstr>
      <vt:lpstr>Calibri</vt:lpstr>
      <vt:lpstr>Calibri Light</vt:lpstr>
      <vt:lpstr>Tahoma</vt:lpstr>
      <vt:lpstr>Wingdings</vt:lpstr>
      <vt:lpstr>UM.SI</vt:lpstr>
      <vt:lpstr>Officeova tema</vt:lpstr>
      <vt:lpstr>PowerPointova predstavitev</vt:lpstr>
      <vt:lpstr>Kdo potrebuje jezikovne vire, tj. digitalne jezikovne podatke?</vt:lpstr>
      <vt:lpstr>PowerPointova predstavitev</vt:lpstr>
      <vt:lpstr>Repozitorij CLARIN.SI</vt:lpstr>
      <vt:lpstr>Primer vnosa</vt:lpstr>
      <vt:lpstr>PowerPointova predstavitev</vt:lpstr>
      <vt:lpstr>PowerPointova predstavitev</vt:lpstr>
      <vt:lpstr>Natančna navodila za vnos metapodatkov in podatkov </vt:lpstr>
      <vt:lpstr>Zaključki</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dogodka: Izvajalec: Datum in ura: Lokacija:</dc:title>
  <dc:creator>Mihaela Dovečar</dc:creator>
  <cp:lastModifiedBy>Zala</cp:lastModifiedBy>
  <cp:revision>4</cp:revision>
  <dcterms:created xsi:type="dcterms:W3CDTF">2023-04-05T09:30:42Z</dcterms:created>
  <dcterms:modified xsi:type="dcterms:W3CDTF">2025-03-03T12:28:08Z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0x01010011A82E2CA47AA94CB13567BDB0B5A884</vt:lpwstr>
  </property>
</Properties>
</file>