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21" r:id="rId2"/>
    <p:sldId id="256" r:id="rId3"/>
    <p:sldId id="258" r:id="rId4"/>
    <p:sldId id="287" r:id="rId5"/>
    <p:sldId id="288" r:id="rId6"/>
    <p:sldId id="289" r:id="rId7"/>
    <p:sldId id="290" r:id="rId8"/>
    <p:sldId id="299" r:id="rId9"/>
    <p:sldId id="296" r:id="rId10"/>
    <p:sldId id="320" r:id="rId11"/>
    <p:sldId id="291" r:id="rId12"/>
    <p:sldId id="292" r:id="rId13"/>
    <p:sldId id="293" r:id="rId14"/>
    <p:sldId id="294" r:id="rId15"/>
    <p:sldId id="295" r:id="rId16"/>
    <p:sldId id="297" r:id="rId17"/>
    <p:sldId id="303" r:id="rId18"/>
    <p:sldId id="298" r:id="rId19"/>
    <p:sldId id="307" r:id="rId20"/>
    <p:sldId id="300" r:id="rId21"/>
    <p:sldId id="304" r:id="rId22"/>
    <p:sldId id="305" r:id="rId23"/>
    <p:sldId id="306" r:id="rId24"/>
    <p:sldId id="308" r:id="rId25"/>
    <p:sldId id="309" r:id="rId26"/>
    <p:sldId id="310" r:id="rId27"/>
    <p:sldId id="315" r:id="rId28"/>
    <p:sldId id="311" r:id="rId29"/>
    <p:sldId id="312" r:id="rId30"/>
    <p:sldId id="313" r:id="rId31"/>
    <p:sldId id="318" r:id="rId32"/>
    <p:sldId id="314" r:id="rId3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rednji slog 2 – poudarek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Tematski slog 1 – poudarek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A107856-5554-42FB-B03E-39F5DBC370BA}" styleName="Srednji slog 4 – poudarek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03447BB-5D67-496B-8E87-E561075AD55C}" styleName="Temni slog 1 – poudarek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192" autoAdjust="0"/>
  </p:normalViewPr>
  <p:slideViewPr>
    <p:cSldViewPr snapToGrid="0">
      <p:cViewPr varScale="1">
        <p:scale>
          <a:sx n="88" d="100"/>
          <a:sy n="88" d="100"/>
        </p:scale>
        <p:origin x="39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57C46-B066-4EF2-9A68-8B147D44B469}" type="datetimeFigureOut">
              <a:rPr lang="sl-SI" smtClean="0"/>
              <a:t>18. okt. 2023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F23DD-2B41-414A-B297-6D490E43A5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826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Kratek opis</a:t>
            </a:r>
          </a:p>
          <a:p>
            <a:pPr fontAlgn="base"/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Odprti dostop do objav je treba zagotoviti v skladu z določili v razpisu financerja. V okviru NOO projekta SPOZNAJ, bodo slovenske javne raziskovalne organizacije celostno prilagajale svoje raziskovalne procese po načelih odprte znanosti in načelih FAIR. Petkov kolokvij bo namenjen predstavitvi odprta znanost v Evropskem raziskovalnem prostoru (ERA), Sloveniji in na UL ter načinih izpolnjevanja določil glede odprte dostopnosti člankov. Kakšne so možnosti objavljanja odprtih objav (DOAJ, </a:t>
            </a:r>
            <a:r>
              <a:rPr lang="sl-S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SherpaRomeo</a:t>
            </a:r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ORE)? Katere ugodnosti za plačilo APC obstajajo (vavčerji, razpis ARIS za povračilo stroškov APC)? Ker je za potrebe izpolnitev določil potrebno shranjevanje recenziranih različic člankov v </a:t>
            </a:r>
            <a:r>
              <a:rPr lang="sl-S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repozitorije</a:t>
            </a:r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bodo predstavljene možnosti shranjevanja člankov, drugih objav in raziskovalnih podatkov v </a:t>
            </a:r>
            <a:r>
              <a:rPr lang="sl-S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DiRROS</a:t>
            </a:r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/RUL. </a:t>
            </a: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F23DD-2B41-414A-B297-6D490E43A578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63413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Kratek opis</a:t>
            </a:r>
          </a:p>
          <a:p>
            <a:pPr fontAlgn="base"/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Odprti dostop do objav je treba zagotoviti v skladu z določili v razpisu financerja. V okviru NOO projekta SPOZNAJ, bodo slovenske javne raziskovalne organizacije celostno prilagajale svoje raziskovalne procese po načelih odprte znanosti in načelih FAIR. Petkov kolokvij bo namenjen predstavitvi odprta znanost v Evropskem raziskovalnem prostoru (ERA), Sloveniji in na UL ter načinih izpolnjevanja določil glede odprte dostopnosti člankov. Kakšne so možnosti objavljanja odprtih objav (DOAJ, </a:t>
            </a:r>
            <a:r>
              <a:rPr lang="sl-S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SherpaRomeo</a:t>
            </a:r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ORE)? Katere ugodnosti za plačilo APC obstajajo (vavčerji, razpis ARIS za povračilo stroškov APC)? Ker je za potrebe izpolnitev določil potrebno shranjevanje recenziranih različic člankov v </a:t>
            </a:r>
            <a:r>
              <a:rPr lang="sl-S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repozitorije</a:t>
            </a:r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bodo predstavljene možnosti shranjevanja člankov, drugih objav in raziskovalnih podatkov v </a:t>
            </a:r>
            <a:r>
              <a:rPr lang="sl-S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DiRROS</a:t>
            </a:r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/RUL. </a:t>
            </a: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F23DD-2B41-414A-B297-6D490E43A578}" type="slidenum">
              <a:rPr lang="sl-SI" smtClean="0"/>
              <a:t>31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94992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3015DE-0B6A-4359-812D-714F1AA5219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3FFA1B1-761E-455F-85C3-BD95F8B5C94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5CC7255-5AA2-4378-9CF9-ECFE96A6A1B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5E055D-6D05-40EA-9F93-B544AFDE4082}" type="datetime1">
              <a:rPr lang="sl-SI"/>
              <a:pPr lvl="0"/>
              <a:t>18. okt.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DCB3195-0FD7-4625-B013-8130A892C80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C114E7A-079C-40A3-A800-C5A99E3761A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0A02BD-3EF9-49DB-AD0A-68D8D5506561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831401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686450-8FDB-4C58-A6C2-FE19DA0D5B3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BD1BB774-C9DD-477C-8C53-849B6ABD575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25EF94A-C79C-47DC-80C2-3B4C960842C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0D6EDD-130D-4ABB-BF5B-109C925EC4C7}" type="datetime1">
              <a:rPr lang="sl-SI"/>
              <a:pPr lvl="0"/>
              <a:t>18. okt.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F99A3A2-6A88-4E5C-B1EC-914E51EC29D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F524C7E-4E7A-4108-8731-99D5305A737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DE3B24-1BB6-40FE-9B30-FD564B795AA8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722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E3755000-2520-4BA9-8D93-D3E354E43D94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098FF454-37FA-46C2-9824-D845E464EE3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5980DAA-A8A8-48DC-A67F-4AFFD90D5DE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DF6EE2-C634-4FFE-92C3-B41739EBCD38}" type="datetime1">
              <a:rPr lang="sl-SI"/>
              <a:pPr lvl="0"/>
              <a:t>18. okt.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D610F78-5FD8-4ECA-BE77-FBBC17FBDAA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F651D5A-E25A-4951-92D2-D0DD027F218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16E6A3-B88E-447E-A820-282CE1BD249A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17325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6CF85C-EEE3-47CC-8CBE-00AF9F96B6E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633A5AD-F352-44FD-AE74-7203961DF29D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A0850A0-FCA2-427A-B5AB-B7506D28CAF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BE3943-9763-4A72-AC18-9601F43E0680}" type="datetime1">
              <a:rPr lang="sl-SI"/>
              <a:pPr lvl="0"/>
              <a:t>18. okt.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19168F2-D441-4A66-A59A-000A363A653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D45D5C8-6F9D-47CA-AF36-9AF3DA75D40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0EFE42-92AD-42D5-BE90-88AC7DBFDD23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1788873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E54183-9CD4-4062-B57D-617AE26F4B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067F894-40D7-43DB-9053-AA67169B86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037A99F-7EBA-4022-B4A8-AA7B721DE2C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8EF71D-2B66-4DE4-BE54-BFDB71FD4AB3}" type="datetime1">
              <a:rPr lang="sl-SI"/>
              <a:pPr lvl="0"/>
              <a:t>18. okt.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A9F0F64-EBEF-4D8B-9E18-A7E9D88871E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A42EB3C-C4BE-44F2-AF12-0B20547AEF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FF7150-F341-476F-AC6C-3B00EDCBCFC2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378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DFEF52-04EF-46E3-8445-9939C429C33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1FC91AD-32FC-4E39-837E-24B8763B3D3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C7448A1A-8B33-48C3-920D-DB46DCEB9749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F43985FA-45A7-4F58-8C56-2C493CFD92C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9B99C9-D072-4BF9-90C3-BFE5BEB17D70}" type="datetime1">
              <a:rPr lang="sl-SI"/>
              <a:pPr lvl="0"/>
              <a:t>18. okt.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E8B6395-DC4D-40EB-8E08-9D084B6707F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8D154CE-84E4-47B3-ABB8-3188177D08C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5E26CE-CEB9-4DBC-BD39-BB279A1A0D60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6943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25580F-5ED2-4C33-B3B7-BF285CF7AC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3AB74DCE-081C-474C-9E6B-42E0A91B22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FCBE6D20-4742-46EF-9CBD-5375FC0ECFB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B4A401FE-13BF-41B6-A4A1-77B753582EB1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1DBE898F-EFB4-4D7F-B4E1-888032A6EBA1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F899EFC8-98F4-4772-8EDA-460387F043E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68B20F-246A-43D6-B537-B7537966D313}" type="datetime1">
              <a:rPr lang="sl-SI"/>
              <a:pPr lvl="0"/>
              <a:t>18. okt. 2023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D9B19811-8415-49F3-9154-05A93D34F16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80426345-1C3E-49E5-85B5-78C46BFEB6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B4BDF0-9E83-47ED-B205-2E4AFA5B5A77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71642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9A1017-E92F-444E-A06B-4279CB0E5D6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5EC025A8-E2B2-4B86-83D0-AA7EC34394E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AB420C-E2E0-4EF2-85FC-58CC6CDF8E4A}" type="datetime1">
              <a:rPr lang="sl-SI"/>
              <a:pPr lvl="0"/>
              <a:t>18. okt. 2023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BAFB69F0-3D8B-4FDC-81AA-B64FFD1FF73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58ED3B58-444C-4FE7-8B4A-35D52C16871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9E6D11-F17D-4D9E-890C-C441F2E0F260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61401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EA0658B4-97DB-45BB-9817-05B1B0BABB7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C35104-CDBA-40FA-A4AE-0E23E626B30E}" type="datetime1">
              <a:rPr lang="sl-SI"/>
              <a:pPr lvl="0"/>
              <a:t>18. okt. 2023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8E4E4BA2-EB71-4FB7-91B8-E4219CD274A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1E1767CA-417E-4649-9B95-BE2E27816C9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F83BA7-4006-4A92-965F-51F5FAD39B08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086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FE992C-1B72-45AA-8F41-865405FDD4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1F67724-0150-42F1-A96C-80D97B037B1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DE07904A-61BD-4B3B-97CA-20307400394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A916CE77-74E0-4C5C-9F40-F10C0577B8E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B63948-B7EA-473B-B8E0-5D0BA74970DB}" type="datetime1">
              <a:rPr lang="sl-SI"/>
              <a:pPr lvl="0"/>
              <a:t>18. okt.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F0B17CCA-5C46-4953-B4D8-6CD7D022134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F738DC75-CDBF-45CC-9A14-F142839839B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572751-0683-41E3-8EC9-C7F3342E4C87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7393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E3247A-0C9E-49AC-B824-F80FB4FE1B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C1D222B3-ADB9-4ACD-819A-BD41309E623A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568388EF-2BCD-418C-83CB-44041CFC9CB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7215F192-2977-4E91-A69F-578EEA2D02C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C8B4B9-5DC2-46DD-B6FB-42E15E682593}" type="datetime1">
              <a:rPr lang="sl-SI"/>
              <a:pPr lvl="0"/>
              <a:t>18. okt.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455641E2-225B-4EEE-B460-60456FFEABD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2C9EFBD8-424F-468B-8A9B-9FD938A3387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F8481C-9189-4038-86C9-B779C873B355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40062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C329FD34-FFB4-4621-9FA2-6D2C1E445D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EC28FE4-624E-43B4-92B6-BA969C819F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6D58191-7847-47AC-B6C5-3DDDD0C2647F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4D7A32EC-3369-4484-9134-60114E730D0D}" type="datetime1">
              <a:rPr lang="sl-SI"/>
              <a:pPr lvl="0"/>
              <a:t>18. okt.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83C46E3-CBC0-4CAA-B156-80CAECE1297A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5DBB5AC-5EC4-4EFF-9BCB-0ABBC65979D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A48CAC56-222E-481C-88B5-B266649B0792}" type="slidenum"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sl-SI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sl-SI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l-SI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l-SI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l-SI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l-SI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access.mpg.de/Berlin-Declaration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hyperlink" Target="https://www.uni-lj.si/raziskovalno_in_razvojno_delo/odprta_znanost/" TargetMode="External"/><Relationship Id="rId7" Type="http://schemas.openxmlformats.org/officeDocument/2006/relationships/hyperlink" Target="https://www.uni-lj.si/raziskovalno_in_razvojno_delo/odprta_znanost/prihodnji_dogodek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tk.uni-lj.si/odprta-akademija/" TargetMode="External"/><Relationship Id="rId5" Type="http://schemas.openxmlformats.org/officeDocument/2006/relationships/hyperlink" Target="https://dirrosdata.ctk.uni-lj.si/en/" TargetMode="External"/><Relationship Id="rId4" Type="http://schemas.openxmlformats.org/officeDocument/2006/relationships/hyperlink" Target="https://www.uni-lj.si/raziskovalno_in_razvojno_delo/odprta_znanost/arhiv_dogodkov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D2C96424-E210-498C-94CC-C821DF48C9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49" y="229203"/>
            <a:ext cx="4686558" cy="6628797"/>
          </a:xfrm>
        </p:spPr>
      </p:pic>
    </p:spTree>
    <p:extLst>
      <p:ext uri="{BB962C8B-B14F-4D97-AF65-F5344CB8AC3E}">
        <p14:creationId xmlns:p14="http://schemas.microsoft.com/office/powerpoint/2010/main" val="1215099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>
            <a:extLst>
              <a:ext uri="{FF2B5EF4-FFF2-40B4-BE49-F238E27FC236}">
                <a16:creationId xmlns:a16="http://schemas.microsoft.com/office/drawing/2014/main" id="{82EB055D-1AC8-424E-8063-F3C2FF79C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6408"/>
            <a:ext cx="12192000" cy="5971592"/>
          </a:xfrm>
          <a:prstGeom prst="rect">
            <a:avLst/>
          </a:prstGeom>
        </p:spPr>
      </p:pic>
      <p:sp>
        <p:nvSpPr>
          <p:cNvPr id="8" name="Naslov 1">
            <a:extLst>
              <a:ext uri="{FF2B5EF4-FFF2-40B4-BE49-F238E27FC236}">
                <a16:creationId xmlns:a16="http://schemas.microsoft.com/office/drawing/2014/main" id="{3D7959CA-A434-41DB-ABD9-7547523F80D4}"/>
              </a:ext>
            </a:extLst>
          </p:cNvPr>
          <p:cNvSpPr txBox="1">
            <a:spLocks/>
          </p:cNvSpPr>
          <p:nvPr/>
        </p:nvSpPr>
        <p:spPr>
          <a:xfrm>
            <a:off x="346712" y="276225"/>
            <a:ext cx="11498575" cy="990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440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defRPr>
            </a:lvl1pPr>
          </a:lstStyle>
          <a:p>
            <a:pPr>
              <a:lnSpc>
                <a:spcPct val="100000"/>
              </a:lnSpc>
            </a:pPr>
            <a:r>
              <a:rPr lang="pl-PL" sz="3000" b="1" dirty="0">
                <a:solidFill>
                  <a:srgbClr val="ED7D31"/>
                </a:solidFill>
                <a:latin typeface="Calibri"/>
              </a:rPr>
              <a:t>GIS v WoS (2022-2023)</a:t>
            </a:r>
          </a:p>
        </p:txBody>
      </p:sp>
    </p:spTree>
    <p:extLst>
      <p:ext uri="{BB962C8B-B14F-4D97-AF65-F5344CB8AC3E}">
        <p14:creationId xmlns:p14="http://schemas.microsoft.com/office/powerpoint/2010/main" val="1441352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 descr="Slika, ki vsebuje besede risanje&#10;&#10;Opis je samodejno ustvarjen">
            <a:extLst>
              <a:ext uri="{FF2B5EF4-FFF2-40B4-BE49-F238E27FC236}">
                <a16:creationId xmlns:a16="http://schemas.microsoft.com/office/drawing/2014/main" id="{06864DC4-23FD-46A2-AD61-F5FBC9462B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3" r="22131"/>
          <a:stretch/>
        </p:blipFill>
        <p:spPr>
          <a:xfrm>
            <a:off x="5233087" y="0"/>
            <a:ext cx="6958914" cy="5184456"/>
          </a:xfrm>
          <a:prstGeom prst="rect">
            <a:avLst/>
          </a:prstGeom>
        </p:spPr>
      </p:pic>
      <p:sp>
        <p:nvSpPr>
          <p:cNvPr id="3" name="Naslov 1">
            <a:extLst>
              <a:ext uri="{FF2B5EF4-FFF2-40B4-BE49-F238E27FC236}">
                <a16:creationId xmlns:a16="http://schemas.microsoft.com/office/drawing/2014/main" id="{8B715840-34C9-4EC2-9ED8-65EB57E08F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6712" y="285749"/>
            <a:ext cx="11498575" cy="962025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</a:pPr>
            <a:r>
              <a:rPr lang="pl-PL" sz="3000" b="1" dirty="0">
                <a:solidFill>
                  <a:srgbClr val="ED7D31"/>
                </a:solidFill>
                <a:latin typeface="Calibri"/>
              </a:rPr>
              <a:t>V pravnih podlagah ERA o odprti znanosti glede odprtega dostopa do recenziranih publikacij</a:t>
            </a:r>
            <a:endParaRPr lang="sl-SI" sz="3000" b="1" dirty="0">
              <a:solidFill>
                <a:srgbClr val="ED7D31"/>
              </a:solidFill>
              <a:latin typeface="Calibri"/>
            </a:endParaRPr>
          </a:p>
        </p:txBody>
      </p:sp>
      <p:sp>
        <p:nvSpPr>
          <p:cNvPr id="4" name="Označba mesta vsebine 2">
            <a:extLst>
              <a:ext uri="{FF2B5EF4-FFF2-40B4-BE49-F238E27FC236}">
                <a16:creationId xmlns:a16="http://schemas.microsoft.com/office/drawing/2014/main" id="{9222375C-4086-4956-8762-A334333E48E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46712" y="1352550"/>
            <a:ext cx="11449047" cy="5276849"/>
          </a:xfrm>
        </p:spPr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endParaRPr lang="sl-SI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sz="2400" b="1" dirty="0"/>
              <a:t>Takojšnja</a:t>
            </a:r>
            <a:r>
              <a:rPr lang="sl-SI" sz="2400" dirty="0"/>
              <a:t> odprta </a:t>
            </a:r>
            <a:r>
              <a:rPr lang="sl-SI" sz="2400" b="1" dirty="0"/>
              <a:t>dostopnost </a:t>
            </a:r>
            <a:r>
              <a:rPr lang="sl-SI" sz="2400" dirty="0"/>
              <a:t>recenziranih člankov in daljših besedil (npr. monografij) preko zaupanja vrednih </a:t>
            </a:r>
            <a:r>
              <a:rPr lang="sl-SI" sz="2400" b="1" dirty="0" err="1"/>
              <a:t>repozitorijev</a:t>
            </a:r>
            <a:r>
              <a:rPr lang="sl-SI" sz="2400" b="1" dirty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sz="2400" dirty="0"/>
              <a:t>Embargo v </a:t>
            </a:r>
            <a:r>
              <a:rPr lang="sl-SI" sz="2400" dirty="0" err="1"/>
              <a:t>repozitoriju</a:t>
            </a:r>
            <a:r>
              <a:rPr lang="sl-SI" sz="2400" dirty="0"/>
              <a:t> ni dopusten.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sz="2400" b="1" dirty="0"/>
              <a:t>Avtorji ali univerza morajo ostati imetniki materialnih avtorskih pravic na </a:t>
            </a:r>
            <a:r>
              <a:rPr lang="sl-SI" sz="2400" b="1" dirty="0" err="1"/>
              <a:t>odprtodostopnihpublikacijah</a:t>
            </a:r>
            <a:r>
              <a:rPr lang="sl-SI" sz="2400" b="1" dirty="0"/>
              <a:t> in jih upravljati z licencami CC </a:t>
            </a:r>
            <a:r>
              <a:rPr lang="sl-SI" sz="2400" dirty="0"/>
              <a:t>(na člankih s CC BY 4.0 ali CC BY-SA, na monografijah in drugih daljših besedilih s CC BY-NC ali CC BY-ND).</a:t>
            </a:r>
          </a:p>
        </p:txBody>
      </p:sp>
      <p:pic>
        <p:nvPicPr>
          <p:cNvPr id="6" name="Slika 5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8E09B526-9184-4977-BD5F-34434AEC87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2864" y="0"/>
            <a:ext cx="989135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619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 descr="Slika, ki vsebuje besede risanje&#10;&#10;Opis je samodejno ustvarjen">
            <a:extLst>
              <a:ext uri="{FF2B5EF4-FFF2-40B4-BE49-F238E27FC236}">
                <a16:creationId xmlns:a16="http://schemas.microsoft.com/office/drawing/2014/main" id="{06864DC4-23FD-46A2-AD61-F5FBC9462B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3" r="22131"/>
          <a:stretch/>
        </p:blipFill>
        <p:spPr>
          <a:xfrm>
            <a:off x="5233087" y="0"/>
            <a:ext cx="6958914" cy="5184456"/>
          </a:xfrm>
          <a:prstGeom prst="rect">
            <a:avLst/>
          </a:prstGeom>
        </p:spPr>
      </p:pic>
      <p:sp>
        <p:nvSpPr>
          <p:cNvPr id="3" name="Naslov 1">
            <a:extLst>
              <a:ext uri="{FF2B5EF4-FFF2-40B4-BE49-F238E27FC236}">
                <a16:creationId xmlns:a16="http://schemas.microsoft.com/office/drawing/2014/main" id="{2F0FF451-2C6F-4187-9D2E-3427D2EB55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6712" y="228600"/>
            <a:ext cx="11498575" cy="974406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</a:pPr>
            <a:r>
              <a:rPr lang="pl-PL" sz="3000" b="1" dirty="0">
                <a:solidFill>
                  <a:srgbClr val="ED7D31"/>
                </a:solidFill>
                <a:latin typeface="Calibri"/>
              </a:rPr>
              <a:t>Izpolnitev določil glede odprte dostopnosti člankov? = Definicija odprtega dostopa do publikacij (uporablja jo tudi Evropska komisija)</a:t>
            </a:r>
            <a:endParaRPr lang="sl-SI" sz="3000" b="1" dirty="0">
              <a:solidFill>
                <a:srgbClr val="ED7D31"/>
              </a:solidFill>
              <a:latin typeface="Calibri"/>
            </a:endParaRPr>
          </a:p>
        </p:txBody>
      </p:sp>
      <p:sp>
        <p:nvSpPr>
          <p:cNvPr id="4" name="Označba mesta vsebine 2">
            <a:extLst>
              <a:ext uri="{FF2B5EF4-FFF2-40B4-BE49-F238E27FC236}">
                <a16:creationId xmlns:a16="http://schemas.microsoft.com/office/drawing/2014/main" id="{FCFBACA2-8B20-486B-BB01-2E60D79CBF5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96240" y="1564559"/>
            <a:ext cx="11449047" cy="398145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sl-SI" sz="2400" dirty="0">
                <a:highlight>
                  <a:srgbClr val="FFFF00"/>
                </a:highlight>
              </a:rPr>
              <a:t>Brezplačen</a:t>
            </a:r>
            <a:r>
              <a:rPr lang="sl-SI" sz="2400" dirty="0"/>
              <a:t> dostop za bralca.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sl-SI" sz="2400" dirty="0"/>
              <a:t>Podeljena dovoljenja </a:t>
            </a:r>
            <a:r>
              <a:rPr lang="sl-SI" sz="2400" dirty="0">
                <a:highlight>
                  <a:srgbClr val="FFFF00"/>
                </a:highlight>
              </a:rPr>
              <a:t>za nadaljnjo uporabo</a:t>
            </a:r>
            <a:r>
              <a:rPr lang="sl-SI" sz="2400" dirty="0"/>
              <a:t> (licence CC BY).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sl-SI" sz="2400" dirty="0"/>
              <a:t>Publikacija in vsa dodatna gradiva so takoj po objavi shranjeni </a:t>
            </a:r>
            <a:r>
              <a:rPr lang="sl-SI" sz="2400" dirty="0">
                <a:highlight>
                  <a:srgbClr val="FFFF00"/>
                </a:highlight>
              </a:rPr>
              <a:t>v vsaj en spletni </a:t>
            </a:r>
            <a:r>
              <a:rPr lang="sl-SI" sz="2400" dirty="0" err="1">
                <a:highlight>
                  <a:srgbClr val="FFFF00"/>
                </a:highlight>
              </a:rPr>
              <a:t>repozitorij</a:t>
            </a:r>
            <a:r>
              <a:rPr lang="sl-SI" sz="2400" dirty="0"/>
              <a:t>, ki omogoča prost dostop, neomejeno distribucijo, </a:t>
            </a:r>
            <a:r>
              <a:rPr lang="sl-SI" sz="2400" dirty="0" err="1"/>
              <a:t>interoperabilnost</a:t>
            </a:r>
            <a:r>
              <a:rPr lang="sl-SI" sz="2400" dirty="0"/>
              <a:t> in trajno hranjenje.</a:t>
            </a:r>
          </a:p>
          <a:p>
            <a:pPr>
              <a:lnSpc>
                <a:spcPct val="140000"/>
              </a:lnSpc>
              <a:spcBef>
                <a:spcPts val="0"/>
              </a:spcBef>
            </a:pPr>
            <a:endParaRPr lang="sl-SI" sz="2400" dirty="0"/>
          </a:p>
          <a:p>
            <a:pPr>
              <a:lnSpc>
                <a:spcPct val="140000"/>
              </a:lnSpc>
              <a:spcBef>
                <a:spcPts val="0"/>
              </a:spcBef>
            </a:pPr>
            <a:endParaRPr lang="sl-SI" sz="2400" dirty="0"/>
          </a:p>
          <a:p>
            <a:endParaRPr lang="sl-SI" dirty="0"/>
          </a:p>
          <a:p>
            <a:pPr marL="0" indent="0">
              <a:buNone/>
            </a:pPr>
            <a:r>
              <a:rPr lang="en-US" sz="1600" dirty="0" err="1">
                <a:hlinkClick r:id="rId3"/>
              </a:rPr>
              <a:t>BerlinDeclaration</a:t>
            </a:r>
            <a:r>
              <a:rPr lang="en-US" sz="1600" dirty="0">
                <a:hlinkClick r:id="rId3"/>
              </a:rPr>
              <a:t> on Open Access to Knowledge in the Sciences and Humanities, 2003</a:t>
            </a:r>
            <a:endParaRPr lang="sl-SI" sz="1400" dirty="0"/>
          </a:p>
        </p:txBody>
      </p:sp>
      <p:pic>
        <p:nvPicPr>
          <p:cNvPr id="6" name="Slika 5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9DA68683-1CB7-464A-8977-36D7097A8C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2864" y="0"/>
            <a:ext cx="989135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495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 descr="Slika, ki vsebuje besede risanje&#10;&#10;Opis je samodejno ustvarjen">
            <a:extLst>
              <a:ext uri="{FF2B5EF4-FFF2-40B4-BE49-F238E27FC236}">
                <a16:creationId xmlns:a16="http://schemas.microsoft.com/office/drawing/2014/main" id="{06864DC4-23FD-46A2-AD61-F5FBC9462B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3" r="22131"/>
          <a:stretch/>
        </p:blipFill>
        <p:spPr>
          <a:xfrm>
            <a:off x="5233087" y="0"/>
            <a:ext cx="6958914" cy="5184456"/>
          </a:xfrm>
          <a:prstGeom prst="rect">
            <a:avLst/>
          </a:prstGeom>
        </p:spPr>
      </p:pic>
      <p:sp>
        <p:nvSpPr>
          <p:cNvPr id="3" name="Naslov 1">
            <a:extLst>
              <a:ext uri="{FF2B5EF4-FFF2-40B4-BE49-F238E27FC236}">
                <a16:creationId xmlns:a16="http://schemas.microsoft.com/office/drawing/2014/main" id="{DAA9A826-FEC6-4E87-B3CC-8DF6058807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6712" y="309962"/>
            <a:ext cx="11498575" cy="1427398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</a:pPr>
            <a:r>
              <a:rPr lang="sl-SI" sz="3000" b="1" dirty="0">
                <a:solidFill>
                  <a:srgbClr val="ED7D31"/>
                </a:solidFill>
                <a:latin typeface="Calibri"/>
              </a:rPr>
              <a:t>Odprti dostop je treba zagotoviti v skladu z določili v razpisu financerja in v pogodbi o sofinanciranju projekta (npr. Evropske komisije, ARIS), s shranitvijo ustrezne različice članka v </a:t>
            </a:r>
            <a:r>
              <a:rPr lang="sl-SI" sz="3000" b="1" dirty="0" err="1">
                <a:solidFill>
                  <a:srgbClr val="ED7D31"/>
                </a:solidFill>
                <a:latin typeface="Calibri"/>
              </a:rPr>
              <a:t>repozitorij</a:t>
            </a:r>
            <a:r>
              <a:rPr lang="sl-SI" sz="3000" b="1" dirty="0">
                <a:solidFill>
                  <a:srgbClr val="ED7D31"/>
                </a:solidFill>
                <a:latin typeface="Calibri"/>
              </a:rPr>
              <a:t> (RUL/</a:t>
            </a:r>
            <a:r>
              <a:rPr lang="sl-SI" sz="3000" b="1" dirty="0" err="1">
                <a:solidFill>
                  <a:srgbClr val="ED7D31"/>
                </a:solidFill>
                <a:latin typeface="Calibri"/>
              </a:rPr>
              <a:t>DiRROS</a:t>
            </a:r>
            <a:r>
              <a:rPr lang="sl-SI" sz="3000" b="1" dirty="0">
                <a:solidFill>
                  <a:srgbClr val="ED7D31"/>
                </a:solidFill>
                <a:latin typeface="Calibri"/>
              </a:rPr>
              <a:t>)</a:t>
            </a:r>
          </a:p>
        </p:txBody>
      </p:sp>
      <p:sp>
        <p:nvSpPr>
          <p:cNvPr id="4" name="Označba mesta vsebine 2">
            <a:extLst>
              <a:ext uri="{FF2B5EF4-FFF2-40B4-BE49-F238E27FC236}">
                <a16:creationId xmlns:a16="http://schemas.microsoft.com/office/drawing/2014/main" id="{1A4E52B3-167E-4DD5-B2F2-A0B087DA00D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46713" y="2000251"/>
            <a:ext cx="5082537" cy="462915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l-SI" sz="2000" b="1" dirty="0"/>
              <a:t>ARIS, Javni razpis za (so)financiranje raziskovalnih projektov za leto 2023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l-SI" sz="2000" dirty="0"/>
              <a:t>„Skladno z 41. členom Zakona o znanstvenoraziskovalni in inovacijski dejavnosti </a:t>
            </a:r>
            <a:r>
              <a:rPr lang="sl-SI" sz="2000" dirty="0">
                <a:highlight>
                  <a:srgbClr val="FFFF00"/>
                </a:highlight>
              </a:rPr>
              <a:t>morajo biti vse recenzirane znanstvene objave, </a:t>
            </a:r>
            <a:r>
              <a:rPr lang="sl-SI" sz="2000" dirty="0"/>
              <a:t>ki izhajajo iz izvajanja raziskovalnega projekta, </a:t>
            </a:r>
            <a:r>
              <a:rPr lang="sl-SI" sz="2000" dirty="0">
                <a:highlight>
                  <a:srgbClr val="FFFF00"/>
                </a:highlight>
              </a:rPr>
              <a:t>objavljene v odprtem dostopu</a:t>
            </a:r>
            <a:r>
              <a:rPr lang="sl-SI" sz="2000" dirty="0"/>
              <a:t>. Recenzirana znanstvena objava mora vsebovati tudi podatke o (so)financerju ali (so)financerjih ter </a:t>
            </a:r>
            <a:r>
              <a:rPr lang="sl-SI" sz="2000" dirty="0">
                <a:highlight>
                  <a:srgbClr val="FFFF00"/>
                </a:highlight>
              </a:rPr>
              <a:t>številko projekta </a:t>
            </a:r>
            <a:r>
              <a:rPr lang="sl-SI" sz="2000" dirty="0"/>
              <a:t>skladno z 82. členom splošnega akta.“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6AEFC7D-B56C-463A-BD9C-90E051EAC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8" y="2798860"/>
            <a:ext cx="5824779" cy="3270470"/>
          </a:xfrm>
          <a:prstGeom prst="rect">
            <a:avLst/>
          </a:prstGeom>
        </p:spPr>
      </p:pic>
      <p:sp>
        <p:nvSpPr>
          <p:cNvPr id="6" name="Označba mesta vsebine 2">
            <a:extLst>
              <a:ext uri="{FF2B5EF4-FFF2-40B4-BE49-F238E27FC236}">
                <a16:creationId xmlns:a16="http://schemas.microsoft.com/office/drawing/2014/main" id="{BBD8C24D-52E3-48A5-842E-627CAB40E675}"/>
              </a:ext>
            </a:extLst>
          </p:cNvPr>
          <p:cNvSpPr txBox="1">
            <a:spLocks/>
          </p:cNvSpPr>
          <p:nvPr/>
        </p:nvSpPr>
        <p:spPr>
          <a:xfrm>
            <a:off x="6214113" y="2000251"/>
            <a:ext cx="5082537" cy="6972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itchFamily="34"/>
              <a:buNone/>
            </a:pPr>
            <a:r>
              <a:rPr lang="sl-SI" sz="2000" b="1" dirty="0"/>
              <a:t>Uredba o odprti znanosti</a:t>
            </a:r>
          </a:p>
        </p:txBody>
      </p:sp>
      <p:pic>
        <p:nvPicPr>
          <p:cNvPr id="8" name="Slika 7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88DCC501-7C9A-4332-A86D-A4BAAF3E85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2864" y="0"/>
            <a:ext cx="989135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267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 descr="Slika, ki vsebuje besede risanje&#10;&#10;Opis je samodejno ustvarjen">
            <a:extLst>
              <a:ext uri="{FF2B5EF4-FFF2-40B4-BE49-F238E27FC236}">
                <a16:creationId xmlns:a16="http://schemas.microsoft.com/office/drawing/2014/main" id="{06864DC4-23FD-46A2-AD61-F5FBC9462B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3" r="22131"/>
          <a:stretch/>
        </p:blipFill>
        <p:spPr>
          <a:xfrm>
            <a:off x="5233087" y="0"/>
            <a:ext cx="6958914" cy="5184456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1E05487D-C771-4756-9651-185EB4BAB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14"/>
            <a:ext cx="12192000" cy="6838572"/>
          </a:xfrm>
          <a:prstGeom prst="rect">
            <a:avLst/>
          </a:prstGeom>
        </p:spPr>
      </p:pic>
      <p:pic>
        <p:nvPicPr>
          <p:cNvPr id="5" name="Slika 4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1EE7EC37-432C-47D4-9230-299643E0FD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2864" y="0"/>
            <a:ext cx="989135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43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 descr="Slika, ki vsebuje besede risanje&#10;&#10;Opis je samodejno ustvarjen">
            <a:extLst>
              <a:ext uri="{FF2B5EF4-FFF2-40B4-BE49-F238E27FC236}">
                <a16:creationId xmlns:a16="http://schemas.microsoft.com/office/drawing/2014/main" id="{06864DC4-23FD-46A2-AD61-F5FBC9462B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3" r="22131"/>
          <a:stretch/>
        </p:blipFill>
        <p:spPr>
          <a:xfrm>
            <a:off x="5233087" y="0"/>
            <a:ext cx="6958914" cy="5184456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3201AF0C-A9B1-4F1E-B63B-5A1ACFEBF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82"/>
            <a:ext cx="12192000" cy="6853836"/>
          </a:xfrm>
          <a:prstGeom prst="rect">
            <a:avLst/>
          </a:prstGeom>
        </p:spPr>
      </p:pic>
      <p:pic>
        <p:nvPicPr>
          <p:cNvPr id="5" name="Slika 4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91DE1C5F-6EB8-421D-9F35-DFA3274FA9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2864" y="0"/>
            <a:ext cx="989135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637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 descr="Slika, ki vsebuje besede risanje&#10;&#10;Opis je samodejno ustvarjen">
            <a:extLst>
              <a:ext uri="{FF2B5EF4-FFF2-40B4-BE49-F238E27FC236}">
                <a16:creationId xmlns:a16="http://schemas.microsoft.com/office/drawing/2014/main" id="{06864DC4-23FD-46A2-AD61-F5FBC9462B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3" r="22131"/>
          <a:stretch/>
        </p:blipFill>
        <p:spPr>
          <a:xfrm>
            <a:off x="5233087" y="0"/>
            <a:ext cx="6958914" cy="5184456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62A496DF-A224-4C1B-9C3B-5E8FAF29B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" y="571500"/>
            <a:ext cx="10991850" cy="4953000"/>
          </a:xfrm>
          <a:prstGeom prst="rect">
            <a:avLst/>
          </a:prstGeom>
        </p:spPr>
      </p:pic>
      <p:pic>
        <p:nvPicPr>
          <p:cNvPr id="4" name="Slika 3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D75E6C7E-CDC5-42F8-A92E-968CD2EDB4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2864" y="0"/>
            <a:ext cx="989135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981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 descr="Slika, ki vsebuje besede risanje&#10;&#10;Opis je samodejno ustvarjen">
            <a:extLst>
              <a:ext uri="{FF2B5EF4-FFF2-40B4-BE49-F238E27FC236}">
                <a16:creationId xmlns:a16="http://schemas.microsoft.com/office/drawing/2014/main" id="{06864DC4-23FD-46A2-AD61-F5FBC9462B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3" r="22131"/>
          <a:stretch/>
        </p:blipFill>
        <p:spPr>
          <a:xfrm>
            <a:off x="5233087" y="0"/>
            <a:ext cx="6958914" cy="5184456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E9B590A2-62DB-4DE2-BF20-990E2BC81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7176"/>
            <a:ext cx="12192000" cy="6123647"/>
          </a:xfrm>
          <a:prstGeom prst="rect">
            <a:avLst/>
          </a:prstGeom>
        </p:spPr>
      </p:pic>
      <p:pic>
        <p:nvPicPr>
          <p:cNvPr id="4" name="Slika 3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7D3B64C5-6235-4516-A4D1-B0B0B4FA56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2864" y="0"/>
            <a:ext cx="989135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519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 descr="Slika, ki vsebuje besede risanje&#10;&#10;Opis je samodejno ustvarjen">
            <a:extLst>
              <a:ext uri="{FF2B5EF4-FFF2-40B4-BE49-F238E27FC236}">
                <a16:creationId xmlns:a16="http://schemas.microsoft.com/office/drawing/2014/main" id="{06864DC4-23FD-46A2-AD61-F5FBC9462B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3" r="22131"/>
          <a:stretch/>
        </p:blipFill>
        <p:spPr>
          <a:xfrm>
            <a:off x="5233087" y="0"/>
            <a:ext cx="6958914" cy="5184456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CB297CA6-7F0C-4DAF-B9AC-AECBA035E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599" y="714374"/>
            <a:ext cx="10692063" cy="6143625"/>
          </a:xfrm>
          <a:prstGeom prst="rect">
            <a:avLst/>
          </a:prstGeom>
        </p:spPr>
      </p:pic>
      <p:sp>
        <p:nvSpPr>
          <p:cNvPr id="4" name="Označba mesta vsebine 2">
            <a:extLst>
              <a:ext uri="{FF2B5EF4-FFF2-40B4-BE49-F238E27FC236}">
                <a16:creationId xmlns:a16="http://schemas.microsoft.com/office/drawing/2014/main" id="{2906DCB7-6AAD-451C-8A38-0F040A7D6FB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934075" y="4248150"/>
            <a:ext cx="1133475" cy="695325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2000" dirty="0" err="1">
                <a:highlight>
                  <a:srgbClr val="FFFF00"/>
                </a:highlight>
              </a:rPr>
              <a:t>DiRROS</a:t>
            </a:r>
            <a:endParaRPr lang="sl-SI" sz="2000" dirty="0">
              <a:highlight>
                <a:srgbClr val="FFFF00"/>
              </a:highlight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2000" dirty="0">
                <a:highlight>
                  <a:srgbClr val="FFFF00"/>
                </a:highlight>
              </a:rPr>
              <a:t>RUL</a:t>
            </a:r>
            <a:endParaRPr lang="sl-SI" sz="1400" dirty="0">
              <a:highlight>
                <a:srgbClr val="FFFF00"/>
              </a:highlight>
            </a:endParaRP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1883A0F-55F9-42DE-BBFE-C5DD5240EE80}"/>
              </a:ext>
            </a:extLst>
          </p:cNvPr>
          <p:cNvSpPr txBox="1">
            <a:spLocks/>
          </p:cNvSpPr>
          <p:nvPr/>
        </p:nvSpPr>
        <p:spPr>
          <a:xfrm>
            <a:off x="327716" y="285750"/>
            <a:ext cx="11498575" cy="990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440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defRPr>
            </a:lvl1pPr>
          </a:lstStyle>
          <a:p>
            <a:pPr>
              <a:lnSpc>
                <a:spcPct val="100000"/>
              </a:lnSpc>
            </a:pPr>
            <a:r>
              <a:rPr lang="pl-PL" sz="3000" b="1" dirty="0">
                <a:solidFill>
                  <a:srgbClr val="ED7D31"/>
                </a:solidFill>
                <a:latin typeface="Calibri"/>
              </a:rPr>
              <a:t>Velika razširjenost zapisov o publikacijah iz repozitorijev</a:t>
            </a:r>
          </a:p>
        </p:txBody>
      </p:sp>
      <p:sp>
        <p:nvSpPr>
          <p:cNvPr id="6" name="Označba mesta vsebine 2">
            <a:extLst>
              <a:ext uri="{FF2B5EF4-FFF2-40B4-BE49-F238E27FC236}">
                <a16:creationId xmlns:a16="http://schemas.microsoft.com/office/drawing/2014/main" id="{0CAC5DE7-7CF3-4B85-890D-C3DD0A9E80D4}"/>
              </a:ext>
            </a:extLst>
          </p:cNvPr>
          <p:cNvSpPr txBox="1">
            <a:spLocks/>
          </p:cNvSpPr>
          <p:nvPr/>
        </p:nvSpPr>
        <p:spPr>
          <a:xfrm>
            <a:off x="327716" y="5838824"/>
            <a:ext cx="3072710" cy="102480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1500" dirty="0"/>
              <a:t>Vir: Milica </a:t>
            </a:r>
            <a:r>
              <a:rPr lang="sl-SI" sz="1500" dirty="0" err="1"/>
              <a:t>Ševkušić</a:t>
            </a:r>
            <a:r>
              <a:rPr lang="sl-SI" sz="1500" dirty="0"/>
              <a:t>: </a:t>
            </a:r>
            <a:r>
              <a:rPr lang="sl-SI" sz="1500" dirty="0" err="1"/>
              <a:t>Institucional</a:t>
            </a:r>
            <a:r>
              <a:rPr lang="sl-SI" sz="1500" dirty="0"/>
              <a:t> </a:t>
            </a:r>
            <a:r>
              <a:rPr lang="sl-SI" sz="1500" dirty="0" err="1"/>
              <a:t>repoository</a:t>
            </a:r>
            <a:r>
              <a:rPr lang="sl-SI" sz="1500" dirty="0"/>
              <a:t> https://eifl.net/sites/default/files/resources/institutional_repository.pdf </a:t>
            </a:r>
          </a:p>
        </p:txBody>
      </p:sp>
      <p:pic>
        <p:nvPicPr>
          <p:cNvPr id="7" name="Slika 6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99837D15-1B79-4A6F-9134-C60670654B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2864" y="0"/>
            <a:ext cx="989135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563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 descr="Slika, ki vsebuje besede risanje&#10;&#10;Opis je samodejno ustvarjen">
            <a:extLst>
              <a:ext uri="{FF2B5EF4-FFF2-40B4-BE49-F238E27FC236}">
                <a16:creationId xmlns:a16="http://schemas.microsoft.com/office/drawing/2014/main" id="{06864DC4-23FD-46A2-AD61-F5FBC9462B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3" r="22131"/>
          <a:stretch/>
        </p:blipFill>
        <p:spPr>
          <a:xfrm>
            <a:off x="5233087" y="0"/>
            <a:ext cx="6958914" cy="5184456"/>
          </a:xfrm>
          <a:prstGeom prst="rect">
            <a:avLst/>
          </a:prstGeom>
        </p:spPr>
      </p:pic>
      <p:sp>
        <p:nvSpPr>
          <p:cNvPr id="3" name="Naslov 1">
            <a:extLst>
              <a:ext uri="{FF2B5EF4-FFF2-40B4-BE49-F238E27FC236}">
                <a16:creationId xmlns:a16="http://schemas.microsoft.com/office/drawing/2014/main" id="{304BB354-6CA7-4069-8375-1DD7FB283418}"/>
              </a:ext>
            </a:extLst>
          </p:cNvPr>
          <p:cNvSpPr txBox="1">
            <a:spLocks/>
          </p:cNvSpPr>
          <p:nvPr/>
        </p:nvSpPr>
        <p:spPr>
          <a:xfrm>
            <a:off x="365814" y="285750"/>
            <a:ext cx="11498575" cy="990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440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defRPr>
            </a:lvl1pPr>
          </a:lstStyle>
          <a:p>
            <a:pPr>
              <a:lnSpc>
                <a:spcPct val="100000"/>
              </a:lnSpc>
            </a:pPr>
            <a:r>
              <a:rPr lang="pl-PL" sz="3000" b="1" dirty="0">
                <a:solidFill>
                  <a:srgbClr val="ED7D31"/>
                </a:solidFill>
                <a:latin typeface="Calibri"/>
              </a:rPr>
              <a:t>Spodbuda vsem raziskovalcem za sprotno shranjevanje recenziranih publikacij v institucionalnem repozitoriju (DiRROS/RUL)</a:t>
            </a:r>
          </a:p>
        </p:txBody>
      </p:sp>
      <p:sp>
        <p:nvSpPr>
          <p:cNvPr id="4" name="Označba mesta vsebine 2">
            <a:extLst>
              <a:ext uri="{FF2B5EF4-FFF2-40B4-BE49-F238E27FC236}">
                <a16:creationId xmlns:a16="http://schemas.microsoft.com/office/drawing/2014/main" id="{FB5104FC-1976-43EB-9EEF-69BE9638DD1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65815" y="1276349"/>
            <a:ext cx="11498574" cy="503872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2400" dirty="0"/>
              <a:t>Financerja zahtevata odprti dostop preko </a:t>
            </a:r>
            <a:r>
              <a:rPr lang="sl-SI" sz="2400" dirty="0" err="1"/>
              <a:t>repozitorijev</a:t>
            </a:r>
            <a:r>
              <a:rPr lang="sl-SI" sz="2400" dirty="0"/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2400" dirty="0"/>
              <a:t>• Evropska komisija: Obzorje Evropa,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2400" dirty="0"/>
              <a:t>• ARIS: </a:t>
            </a:r>
            <a:r>
              <a:rPr lang="sl-SI" sz="2400" dirty="0" err="1"/>
              <a:t>ZZrID</a:t>
            </a:r>
            <a:r>
              <a:rPr lang="sl-SI" sz="2400" dirty="0"/>
              <a:t>, Uredba o odprti znanosti,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2400" dirty="0"/>
              <a:t>• povečata se vidnost in odmevnost publikacij.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l-SI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2400" dirty="0"/>
              <a:t>Publikacije iz raziskav brez sofinanciranja, odprto dostopne preko </a:t>
            </a:r>
            <a:r>
              <a:rPr lang="sl-SI" sz="2400" dirty="0" err="1"/>
              <a:t>repozitorijev</a:t>
            </a:r>
            <a:r>
              <a:rPr lang="sl-SI" sz="2400" dirty="0"/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2400" dirty="0"/>
              <a:t>•povečata se vidnost in odmevnost publikacij.</a:t>
            </a:r>
          </a:p>
        </p:txBody>
      </p:sp>
      <p:pic>
        <p:nvPicPr>
          <p:cNvPr id="5" name="Slika 4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D2990286-3977-4F75-A55D-FC23FFD34C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2864" y="0"/>
            <a:ext cx="989135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719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086E02C-9871-4B45-B3D4-498E4602A668}"/>
              </a:ext>
            </a:extLst>
          </p:cNvPr>
          <p:cNvSpPr txBox="1"/>
          <p:nvPr/>
        </p:nvSpPr>
        <p:spPr>
          <a:xfrm>
            <a:off x="833120" y="562187"/>
            <a:ext cx="78706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Objavljanje v odprtem dostopu – zakaj, kje in za koliko?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5587F738-3333-4A3F-A998-8DCD9BD4340D}"/>
              </a:ext>
            </a:extLst>
          </p:cNvPr>
          <p:cNvSpPr txBox="1"/>
          <p:nvPr/>
        </p:nvSpPr>
        <p:spPr>
          <a:xfrm>
            <a:off x="833120" y="3429000"/>
            <a:ext cx="5906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chemeClr val="bg1"/>
                </a:solidFill>
              </a:rPr>
              <a:t>Maja Peteh</a:t>
            </a:r>
          </a:p>
          <a:p>
            <a:r>
              <a:rPr lang="sl-SI" sz="2400" dirty="0">
                <a:solidFill>
                  <a:schemeClr val="bg1"/>
                </a:solidFill>
              </a:rPr>
              <a:t>GIS, Petkov kolokvij, 29. september 2023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ECD80BEB-A7FB-4964-A722-1343BCFE65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515" y="5091424"/>
            <a:ext cx="1297885" cy="45028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 descr="Slika, ki vsebuje besede risanje&#10;&#10;Opis je samodejno ustvarjen">
            <a:extLst>
              <a:ext uri="{FF2B5EF4-FFF2-40B4-BE49-F238E27FC236}">
                <a16:creationId xmlns:a16="http://schemas.microsoft.com/office/drawing/2014/main" id="{06864DC4-23FD-46A2-AD61-F5FBC9462B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3" r="22131"/>
          <a:stretch/>
        </p:blipFill>
        <p:spPr>
          <a:xfrm>
            <a:off x="5233087" y="0"/>
            <a:ext cx="6958914" cy="5184456"/>
          </a:xfrm>
          <a:prstGeom prst="rect">
            <a:avLst/>
          </a:prstGeom>
        </p:spPr>
      </p:pic>
      <p:sp>
        <p:nvSpPr>
          <p:cNvPr id="3" name="Naslov 1">
            <a:extLst>
              <a:ext uri="{FF2B5EF4-FFF2-40B4-BE49-F238E27FC236}">
                <a16:creationId xmlns:a16="http://schemas.microsoft.com/office/drawing/2014/main" id="{304BB354-6CA7-4069-8375-1DD7FB283418}"/>
              </a:ext>
            </a:extLst>
          </p:cNvPr>
          <p:cNvSpPr txBox="1">
            <a:spLocks/>
          </p:cNvSpPr>
          <p:nvPr/>
        </p:nvSpPr>
        <p:spPr>
          <a:xfrm>
            <a:off x="232412" y="285750"/>
            <a:ext cx="11498575" cy="990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440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defRPr>
            </a:lvl1pPr>
          </a:lstStyle>
          <a:p>
            <a:pPr>
              <a:lnSpc>
                <a:spcPct val="100000"/>
              </a:lnSpc>
            </a:pPr>
            <a:r>
              <a:rPr lang="pl-PL" sz="3000" b="1" dirty="0">
                <a:solidFill>
                  <a:srgbClr val="ED7D31"/>
                </a:solidFill>
                <a:latin typeface="Calibri"/>
              </a:rPr>
              <a:t>Kje objavljati? Kje preveriti?</a:t>
            </a:r>
          </a:p>
        </p:txBody>
      </p:sp>
      <p:sp>
        <p:nvSpPr>
          <p:cNvPr id="4" name="Označba mesta vsebine 2">
            <a:extLst>
              <a:ext uri="{FF2B5EF4-FFF2-40B4-BE49-F238E27FC236}">
                <a16:creationId xmlns:a16="http://schemas.microsoft.com/office/drawing/2014/main" id="{FB5104FC-1976-43EB-9EEF-69BE9638DD1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65815" y="1276349"/>
            <a:ext cx="11498574" cy="50387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sz="2400" dirty="0"/>
              <a:t>DOAJ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sz="2400" dirty="0" err="1"/>
              <a:t>SherpaRomeo</a:t>
            </a:r>
            <a:endParaRPr lang="sl-SI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sz="2400" dirty="0"/>
              <a:t>Open </a:t>
            </a:r>
            <a:r>
              <a:rPr lang="sl-SI" sz="2400" dirty="0" err="1"/>
              <a:t>Research</a:t>
            </a:r>
            <a:r>
              <a:rPr lang="sl-SI" sz="2400" dirty="0"/>
              <a:t> </a:t>
            </a:r>
            <a:r>
              <a:rPr lang="sl-SI" sz="2400" dirty="0" err="1"/>
              <a:t>Europe</a:t>
            </a:r>
            <a:r>
              <a:rPr lang="sl-SI" sz="2400" dirty="0"/>
              <a:t> (ORE)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sz="2400" dirty="0"/>
              <a:t>Ugodnosti APC za dopisne avtorje GIS/UL v posameznem letu2023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sz="2400" dirty="0"/>
              <a:t>Razpis ARIS za povračilo stroškov APC</a:t>
            </a:r>
          </a:p>
        </p:txBody>
      </p:sp>
      <p:pic>
        <p:nvPicPr>
          <p:cNvPr id="5" name="Slika 4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505C3D83-0BAA-4113-8888-1902FF465C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2864" y="0"/>
            <a:ext cx="989135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299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 descr="Slika, ki vsebuje besede risanje&#10;&#10;Opis je samodejno ustvarjen">
            <a:extLst>
              <a:ext uri="{FF2B5EF4-FFF2-40B4-BE49-F238E27FC236}">
                <a16:creationId xmlns:a16="http://schemas.microsoft.com/office/drawing/2014/main" id="{06864DC4-23FD-46A2-AD61-F5FBC9462B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3" r="22131"/>
          <a:stretch/>
        </p:blipFill>
        <p:spPr>
          <a:xfrm>
            <a:off x="5233087" y="0"/>
            <a:ext cx="6958914" cy="5184456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1785D181-D5F5-480B-A065-B342ED0F2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547"/>
            <a:ext cx="12192000" cy="6786905"/>
          </a:xfrm>
          <a:prstGeom prst="rect">
            <a:avLst/>
          </a:prstGeom>
        </p:spPr>
      </p:pic>
      <p:pic>
        <p:nvPicPr>
          <p:cNvPr id="4" name="Slika 3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72A88AB3-8EBD-4C78-8800-F500399B93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2864" y="0"/>
            <a:ext cx="989135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912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 descr="Slika, ki vsebuje besede risanje&#10;&#10;Opis je samodejno ustvarjen">
            <a:extLst>
              <a:ext uri="{FF2B5EF4-FFF2-40B4-BE49-F238E27FC236}">
                <a16:creationId xmlns:a16="http://schemas.microsoft.com/office/drawing/2014/main" id="{06864DC4-23FD-46A2-AD61-F5FBC9462B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3" r="22131"/>
          <a:stretch/>
        </p:blipFill>
        <p:spPr>
          <a:xfrm>
            <a:off x="5233087" y="0"/>
            <a:ext cx="6958914" cy="5184456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D23B96EA-6B23-42E4-9101-29F148F4C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885"/>
            <a:ext cx="12192000" cy="6708229"/>
          </a:xfrm>
          <a:prstGeom prst="rect">
            <a:avLst/>
          </a:prstGeom>
        </p:spPr>
      </p:pic>
      <p:pic>
        <p:nvPicPr>
          <p:cNvPr id="4" name="Slika 3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AC9A5AF7-6B57-42A5-9488-E4B62C3542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2864" y="0"/>
            <a:ext cx="989135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985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 descr="Slika, ki vsebuje besede risanje&#10;&#10;Opis je samodejno ustvarjen">
            <a:extLst>
              <a:ext uri="{FF2B5EF4-FFF2-40B4-BE49-F238E27FC236}">
                <a16:creationId xmlns:a16="http://schemas.microsoft.com/office/drawing/2014/main" id="{06864DC4-23FD-46A2-AD61-F5FBC9462B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3" r="22131"/>
          <a:stretch/>
        </p:blipFill>
        <p:spPr>
          <a:xfrm>
            <a:off x="5233087" y="0"/>
            <a:ext cx="6958914" cy="5184456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9E1B70CD-F5D3-4841-A16D-1BC60429D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076"/>
            <a:ext cx="12192000" cy="6813847"/>
          </a:xfrm>
          <a:prstGeom prst="rect">
            <a:avLst/>
          </a:prstGeom>
        </p:spPr>
      </p:pic>
      <p:pic>
        <p:nvPicPr>
          <p:cNvPr id="4" name="Slika 3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89869122-9A62-41F8-9D15-1C8C1A6EE5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2864" y="0"/>
            <a:ext cx="989135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9870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 descr="Slika, ki vsebuje besede risanje&#10;&#10;Opis je samodejno ustvarjen">
            <a:extLst>
              <a:ext uri="{FF2B5EF4-FFF2-40B4-BE49-F238E27FC236}">
                <a16:creationId xmlns:a16="http://schemas.microsoft.com/office/drawing/2014/main" id="{06864DC4-23FD-46A2-AD61-F5FBC9462B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3" r="22131"/>
          <a:stretch/>
        </p:blipFill>
        <p:spPr>
          <a:xfrm>
            <a:off x="5233087" y="0"/>
            <a:ext cx="6958914" cy="5184456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B5F4701B-8DC8-479F-B5B5-B33A12C9B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8"/>
            <a:ext cx="12192000" cy="6854664"/>
          </a:xfrm>
          <a:prstGeom prst="rect">
            <a:avLst/>
          </a:prstGeom>
        </p:spPr>
      </p:pic>
      <p:pic>
        <p:nvPicPr>
          <p:cNvPr id="4" name="Slika 3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52951471-FD19-4F76-B2D1-95CEDF1FB7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2864" y="0"/>
            <a:ext cx="989135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986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 descr="Slika, ki vsebuje besede risanje&#10;&#10;Opis je samodejno ustvarjen">
            <a:extLst>
              <a:ext uri="{FF2B5EF4-FFF2-40B4-BE49-F238E27FC236}">
                <a16:creationId xmlns:a16="http://schemas.microsoft.com/office/drawing/2014/main" id="{06864DC4-23FD-46A2-AD61-F5FBC9462B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3" r="22131"/>
          <a:stretch/>
        </p:blipFill>
        <p:spPr>
          <a:xfrm>
            <a:off x="5233087" y="0"/>
            <a:ext cx="6958914" cy="5184456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5862E187-7DA9-4B4F-8638-7EA428DB3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60"/>
            <a:ext cx="12192000" cy="6841279"/>
          </a:xfrm>
          <a:prstGeom prst="rect">
            <a:avLst/>
          </a:prstGeom>
        </p:spPr>
      </p:pic>
      <p:pic>
        <p:nvPicPr>
          <p:cNvPr id="4" name="Slika 3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1EF42FF9-4767-4CFA-8230-A9DE841EB4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2864" y="0"/>
            <a:ext cx="989135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8776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 descr="Slika, ki vsebuje besede risanje&#10;&#10;Opis je samodejno ustvarjen">
            <a:extLst>
              <a:ext uri="{FF2B5EF4-FFF2-40B4-BE49-F238E27FC236}">
                <a16:creationId xmlns:a16="http://schemas.microsoft.com/office/drawing/2014/main" id="{06864DC4-23FD-46A2-AD61-F5FBC9462B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3" r="22131"/>
          <a:stretch/>
        </p:blipFill>
        <p:spPr>
          <a:xfrm>
            <a:off x="5233087" y="0"/>
            <a:ext cx="6958914" cy="5184456"/>
          </a:xfrm>
          <a:prstGeom prst="rect">
            <a:avLst/>
          </a:prstGeom>
        </p:spPr>
      </p:pic>
      <p:sp>
        <p:nvSpPr>
          <p:cNvPr id="3" name="Naslov 1">
            <a:extLst>
              <a:ext uri="{FF2B5EF4-FFF2-40B4-BE49-F238E27FC236}">
                <a16:creationId xmlns:a16="http://schemas.microsoft.com/office/drawing/2014/main" id="{304BB354-6CA7-4069-8375-1DD7FB283418}"/>
              </a:ext>
            </a:extLst>
          </p:cNvPr>
          <p:cNvSpPr txBox="1">
            <a:spLocks/>
          </p:cNvSpPr>
          <p:nvPr/>
        </p:nvSpPr>
        <p:spPr>
          <a:xfrm>
            <a:off x="327610" y="352424"/>
            <a:ext cx="11498575" cy="9239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440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defRPr>
            </a:lvl1pPr>
          </a:lstStyle>
          <a:p>
            <a:pPr>
              <a:lnSpc>
                <a:spcPct val="100000"/>
              </a:lnSpc>
            </a:pPr>
            <a:r>
              <a:rPr lang="pl-PL" sz="3000" b="1" dirty="0">
                <a:solidFill>
                  <a:srgbClr val="ED7D31"/>
                </a:solidFill>
                <a:latin typeface="Calibri"/>
              </a:rPr>
              <a:t>Konzorcijske ugodnosti za avtorje</a:t>
            </a:r>
          </a:p>
          <a:p>
            <a:pPr>
              <a:lnSpc>
                <a:spcPct val="100000"/>
              </a:lnSpc>
            </a:pPr>
            <a:r>
              <a:rPr lang="pl-PL" sz="2400" dirty="0">
                <a:solidFill>
                  <a:srgbClr val="ED7D31"/>
                </a:solidFill>
                <a:latin typeface="Calibri"/>
              </a:rPr>
              <a:t>Vavčerji za brezplačne APC-je &amp; popust na APC-je</a:t>
            </a:r>
          </a:p>
        </p:txBody>
      </p:sp>
      <p:sp>
        <p:nvSpPr>
          <p:cNvPr id="4" name="Označba mesta vsebine 2">
            <a:extLst>
              <a:ext uri="{FF2B5EF4-FFF2-40B4-BE49-F238E27FC236}">
                <a16:creationId xmlns:a16="http://schemas.microsoft.com/office/drawing/2014/main" id="{FB5104FC-1976-43EB-9EEF-69BE9638DD1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65815" y="1276349"/>
            <a:ext cx="5730185" cy="503872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2200" dirty="0">
                <a:solidFill>
                  <a:srgbClr val="00B050"/>
                </a:solidFill>
              </a:rPr>
              <a:t>GIS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2200" b="1" dirty="0" err="1"/>
              <a:t>Elsevier</a:t>
            </a:r>
            <a:endParaRPr lang="sl-SI" sz="2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2200" dirty="0"/>
              <a:t>2023: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2200" b="1" dirty="0" err="1"/>
              <a:t>Froniters</a:t>
            </a:r>
            <a:r>
              <a:rPr lang="sl-SI" sz="2200" dirty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2200" dirty="0"/>
              <a:t>2023: 10 % popust za objavo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2200" b="1" dirty="0"/>
              <a:t>Springer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2200" dirty="0"/>
              <a:t>(dogovori za 2024)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2200" b="1" dirty="0" err="1"/>
              <a:t>Taylor&amp;Francis</a:t>
            </a:r>
            <a:endParaRPr lang="sl-SI" sz="22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2200" dirty="0"/>
              <a:t>2023: 26 vavčerjev za brezplačno objavo v odprtem dostopu, za nadaljnje objave 5% popust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2200" b="1" dirty="0" err="1"/>
              <a:t>Wiley</a:t>
            </a:r>
            <a:endParaRPr lang="sl-SI" sz="2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2200" dirty="0"/>
              <a:t>2023: </a:t>
            </a:r>
            <a:r>
              <a:rPr lang="pl-PL" sz="2200" dirty="0"/>
              <a:t>(1+ vavčer za brezplačno objavo v odprtem dostopu, za nadaljnje objave 10% popust)</a:t>
            </a:r>
            <a:endParaRPr lang="sl-SI" sz="2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l-SI" sz="2400" dirty="0"/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endParaRPr lang="sl-SI" sz="2400" dirty="0"/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endParaRPr lang="sl-SI" sz="2400" dirty="0"/>
          </a:p>
        </p:txBody>
      </p:sp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A9012DDD-DFD0-44DD-BC0F-28F17E81FE4D}"/>
              </a:ext>
            </a:extLst>
          </p:cNvPr>
          <p:cNvSpPr txBox="1">
            <a:spLocks/>
          </p:cNvSpPr>
          <p:nvPr/>
        </p:nvSpPr>
        <p:spPr>
          <a:xfrm>
            <a:off x="6096000" y="1276349"/>
            <a:ext cx="5730185" cy="50387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 fontScale="92500" lnSpcReduction="20000"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itchFamily="34"/>
              <a:buNone/>
            </a:pPr>
            <a:r>
              <a:rPr lang="sl-SI" sz="2400" dirty="0">
                <a:solidFill>
                  <a:srgbClr val="FF0000"/>
                </a:solidFill>
              </a:rPr>
              <a:t>BFGO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2400" b="1" dirty="0" err="1"/>
              <a:t>Elsevier</a:t>
            </a:r>
            <a:endParaRPr lang="sl-SI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2400" dirty="0"/>
              <a:t>2023: 177 vavčerjev za brezplačno objavo v odprtem dostopu, za nadaljnje objave 10% popust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2400" b="1" dirty="0"/>
              <a:t>Oxford </a:t>
            </a:r>
            <a:r>
              <a:rPr lang="sl-SI" sz="2400" b="1" dirty="0" err="1"/>
              <a:t>University</a:t>
            </a:r>
            <a:r>
              <a:rPr lang="sl-SI" sz="2400" b="1" dirty="0"/>
              <a:t> </a:t>
            </a:r>
            <a:r>
              <a:rPr lang="sl-SI" sz="2400" b="1" dirty="0" err="1"/>
              <a:t>Press</a:t>
            </a:r>
            <a:r>
              <a:rPr lang="sl-SI" sz="2400" b="1" dirty="0"/>
              <a:t>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2400" dirty="0"/>
              <a:t>2023: 15 vavčerjev za brezplačno objavo v odprtem dostopu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2400" b="1" dirty="0"/>
              <a:t>Springer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2400" dirty="0"/>
              <a:t>2023: 79 vavčerjev za brezplačno objavo v odprtem dostopu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2400" b="1" dirty="0" err="1"/>
              <a:t>Taylor&amp;Francis</a:t>
            </a:r>
            <a:endParaRPr lang="sl-SI" sz="2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2400" dirty="0"/>
              <a:t>2023: 36 vavčerjev za brezplačno objavo v odprtem dostopu, za nadaljnje objave 5% popust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2400" b="1" dirty="0" err="1"/>
              <a:t>Wiley</a:t>
            </a:r>
            <a:endParaRPr lang="sl-SI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2400" dirty="0"/>
              <a:t>2023: </a:t>
            </a:r>
            <a:r>
              <a:rPr lang="pl-PL" sz="2400" dirty="0"/>
              <a:t>(72 vavčer za brezplačno objavo v odprtem dostopu, za nadaljnje objave 10% popust)</a:t>
            </a:r>
            <a:endParaRPr lang="sl-SI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l-SI" sz="2400" dirty="0"/>
          </a:p>
        </p:txBody>
      </p:sp>
      <p:pic>
        <p:nvPicPr>
          <p:cNvPr id="6" name="Slika 5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82687CF9-F6B5-4EC5-8F35-4EB4FA56CC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2864" y="0"/>
            <a:ext cx="989135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7062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 descr="Slika, ki vsebuje besede risanje&#10;&#10;Opis je samodejno ustvarjen">
            <a:extLst>
              <a:ext uri="{FF2B5EF4-FFF2-40B4-BE49-F238E27FC236}">
                <a16:creationId xmlns:a16="http://schemas.microsoft.com/office/drawing/2014/main" id="{06864DC4-23FD-46A2-AD61-F5FBC9462B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3" r="22131"/>
          <a:stretch/>
        </p:blipFill>
        <p:spPr>
          <a:xfrm>
            <a:off x="5233087" y="0"/>
            <a:ext cx="6958914" cy="5184456"/>
          </a:xfrm>
          <a:prstGeom prst="rect">
            <a:avLst/>
          </a:prstGeom>
        </p:spPr>
      </p:pic>
      <p:sp>
        <p:nvSpPr>
          <p:cNvPr id="3" name="Naslov 1">
            <a:extLst>
              <a:ext uri="{FF2B5EF4-FFF2-40B4-BE49-F238E27FC236}">
                <a16:creationId xmlns:a16="http://schemas.microsoft.com/office/drawing/2014/main" id="{304BB354-6CA7-4069-8375-1DD7FB283418}"/>
              </a:ext>
            </a:extLst>
          </p:cNvPr>
          <p:cNvSpPr txBox="1">
            <a:spLocks/>
          </p:cNvSpPr>
          <p:nvPr/>
        </p:nvSpPr>
        <p:spPr>
          <a:xfrm>
            <a:off x="232412" y="285750"/>
            <a:ext cx="11498575" cy="990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440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defRPr>
            </a:lvl1pPr>
          </a:lstStyle>
          <a:p>
            <a:pPr>
              <a:lnSpc>
                <a:spcPct val="100000"/>
              </a:lnSpc>
            </a:pPr>
            <a:r>
              <a:rPr lang="pl-PL" sz="3000" b="1" dirty="0">
                <a:solidFill>
                  <a:srgbClr val="ED7D31"/>
                </a:solidFill>
                <a:latin typeface="Calibri"/>
              </a:rPr>
              <a:t>Konzorcijske ugodnosti za avtorje - pogoji</a:t>
            </a:r>
          </a:p>
        </p:txBody>
      </p:sp>
      <p:sp>
        <p:nvSpPr>
          <p:cNvPr id="4" name="Označba mesta vsebine 2">
            <a:extLst>
              <a:ext uri="{FF2B5EF4-FFF2-40B4-BE49-F238E27FC236}">
                <a16:creationId xmlns:a16="http://schemas.microsoft.com/office/drawing/2014/main" id="{FB5104FC-1976-43EB-9EEF-69BE9638DD1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65815" y="1276349"/>
            <a:ext cx="11498575" cy="5038725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sl-SI" sz="2400" dirty="0"/>
              <a:t>Objava </a:t>
            </a:r>
            <a:r>
              <a:rPr lang="sl-SI" sz="2400" b="1" dirty="0"/>
              <a:t>sprejeta v objavo </a:t>
            </a:r>
            <a:r>
              <a:rPr lang="sl-SI" sz="2400" dirty="0"/>
              <a:t>v 2023.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sl-SI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2400" dirty="0"/>
              <a:t>2. </a:t>
            </a:r>
            <a:r>
              <a:rPr lang="sl-SI" sz="2400" b="1" dirty="0"/>
              <a:t>Pravilna navedba afiliacije dopisnega avtorja.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2400" dirty="0"/>
              <a:t>Pri koriščenju ugodnosti je pomembno, da avtorji/avtorice uporabijo pravilno navedbo afiliacije. Pri objavah je potrebno </a:t>
            </a:r>
            <a:r>
              <a:rPr lang="sl-SI" sz="2400" b="1" dirty="0"/>
              <a:t>najprej navesti ime inštitucije </a:t>
            </a:r>
            <a:r>
              <a:rPr lang="sl-SI" sz="2400" dirty="0"/>
              <a:t>in koncu (neobvezno) notranjo organizacijsko enoto: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sz="2400" dirty="0"/>
              <a:t>Univerza v Ljubljani, Biotehniška fakulteta, Oddelek ... / </a:t>
            </a:r>
            <a:r>
              <a:rPr lang="sl-SI" sz="2400" dirty="0" err="1"/>
              <a:t>University</a:t>
            </a:r>
            <a:r>
              <a:rPr lang="sl-SI" sz="2400" dirty="0"/>
              <a:t> </a:t>
            </a:r>
            <a:r>
              <a:rPr lang="sl-SI" sz="2400" dirty="0" err="1"/>
              <a:t>of</a:t>
            </a:r>
            <a:r>
              <a:rPr lang="sl-SI" sz="2400" dirty="0"/>
              <a:t> Ljubljana, </a:t>
            </a:r>
            <a:r>
              <a:rPr lang="sl-SI" sz="2400" dirty="0" err="1"/>
              <a:t>Biotechnical</a:t>
            </a:r>
            <a:r>
              <a:rPr lang="sl-SI" sz="2400" dirty="0"/>
              <a:t> </a:t>
            </a:r>
            <a:r>
              <a:rPr lang="sl-SI" sz="2400" dirty="0" err="1"/>
              <a:t>Faculty</a:t>
            </a:r>
            <a:r>
              <a:rPr lang="sl-SI" sz="2400" dirty="0"/>
              <a:t>, </a:t>
            </a:r>
            <a:r>
              <a:rPr lang="sl-SI" sz="2400" dirty="0" err="1"/>
              <a:t>Department</a:t>
            </a:r>
            <a:r>
              <a:rPr lang="sl-SI" sz="2400" dirty="0"/>
              <a:t> ... (Sklep Senata UL);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sz="2400" dirty="0"/>
              <a:t>Gozdarski inštitut Slovenije, Oddelek ... / </a:t>
            </a:r>
            <a:r>
              <a:rPr lang="sl-SI" sz="2400" dirty="0" err="1"/>
              <a:t>Slovenian</a:t>
            </a:r>
            <a:r>
              <a:rPr lang="sl-SI" sz="2400" dirty="0"/>
              <a:t> </a:t>
            </a:r>
            <a:r>
              <a:rPr lang="sl-SI" sz="2400" dirty="0" err="1"/>
              <a:t>Forestry</a:t>
            </a:r>
            <a:r>
              <a:rPr lang="sl-SI" sz="2400" dirty="0"/>
              <a:t> Institut, </a:t>
            </a:r>
            <a:r>
              <a:rPr lang="sl-SI" sz="2400" dirty="0" err="1"/>
              <a:t>Department</a:t>
            </a:r>
            <a:r>
              <a:rPr lang="sl-SI" sz="2400" dirty="0"/>
              <a:t> ...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l-SI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2400" dirty="0"/>
              <a:t>3. Uporaba institucionalnega e-naslova (*@gozdis.si, *@bf.uni-lj.si).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l-SI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2400" dirty="0"/>
              <a:t>4. Dodatni pogoji posameznega založnika.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endParaRPr lang="sl-SI" sz="2400" dirty="0"/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endParaRPr lang="sl-SI" sz="2400" dirty="0"/>
          </a:p>
        </p:txBody>
      </p:sp>
      <p:pic>
        <p:nvPicPr>
          <p:cNvPr id="5" name="Slika 4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CCF39D90-B890-43F2-8E23-8E4D3B1CF2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2864" y="0"/>
            <a:ext cx="989135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0820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 descr="Slika, ki vsebuje besede risanje&#10;&#10;Opis je samodejno ustvarjen">
            <a:extLst>
              <a:ext uri="{FF2B5EF4-FFF2-40B4-BE49-F238E27FC236}">
                <a16:creationId xmlns:a16="http://schemas.microsoft.com/office/drawing/2014/main" id="{06864DC4-23FD-46A2-AD61-F5FBC9462B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3" r="22131"/>
          <a:stretch/>
        </p:blipFill>
        <p:spPr>
          <a:xfrm>
            <a:off x="5233087" y="0"/>
            <a:ext cx="6958914" cy="5184456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146B57E7-FBCB-4840-A273-42409A118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17"/>
            <a:ext cx="12192000" cy="6851766"/>
          </a:xfrm>
          <a:prstGeom prst="rect">
            <a:avLst/>
          </a:prstGeom>
        </p:spPr>
      </p:pic>
      <p:pic>
        <p:nvPicPr>
          <p:cNvPr id="4" name="Slika 3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1EEDF1CE-1459-4D86-9D9A-705A4EC250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2864" y="0"/>
            <a:ext cx="989135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259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 descr="Slika, ki vsebuje besede risanje&#10;&#10;Opis je samodejno ustvarjen">
            <a:extLst>
              <a:ext uri="{FF2B5EF4-FFF2-40B4-BE49-F238E27FC236}">
                <a16:creationId xmlns:a16="http://schemas.microsoft.com/office/drawing/2014/main" id="{06864DC4-23FD-46A2-AD61-F5FBC9462B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3" r="22131"/>
          <a:stretch/>
        </p:blipFill>
        <p:spPr>
          <a:xfrm>
            <a:off x="5233087" y="0"/>
            <a:ext cx="6958914" cy="5184456"/>
          </a:xfrm>
          <a:prstGeom prst="rect">
            <a:avLst/>
          </a:prstGeom>
        </p:spPr>
      </p:pic>
      <p:sp>
        <p:nvSpPr>
          <p:cNvPr id="3" name="Naslov 1">
            <a:extLst>
              <a:ext uri="{FF2B5EF4-FFF2-40B4-BE49-F238E27FC236}">
                <a16:creationId xmlns:a16="http://schemas.microsoft.com/office/drawing/2014/main" id="{304BB354-6CA7-4069-8375-1DD7FB283418}"/>
              </a:ext>
            </a:extLst>
          </p:cNvPr>
          <p:cNvSpPr txBox="1">
            <a:spLocks/>
          </p:cNvSpPr>
          <p:nvPr/>
        </p:nvSpPr>
        <p:spPr>
          <a:xfrm>
            <a:off x="327610" y="295275"/>
            <a:ext cx="11498575" cy="990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440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defRPr>
            </a:lvl1pPr>
          </a:lstStyle>
          <a:p>
            <a:pPr>
              <a:lnSpc>
                <a:spcPct val="100000"/>
              </a:lnSpc>
            </a:pPr>
            <a:r>
              <a:rPr lang="pl-PL" sz="3000" b="1" dirty="0">
                <a:solidFill>
                  <a:srgbClr val="ED7D31"/>
                </a:solidFill>
                <a:latin typeface="Calibri"/>
              </a:rPr>
              <a:t>Proces shranjevanja v repozitorij</a:t>
            </a:r>
          </a:p>
        </p:txBody>
      </p:sp>
      <p:sp>
        <p:nvSpPr>
          <p:cNvPr id="4" name="Označba mesta vsebine 2">
            <a:extLst>
              <a:ext uri="{FF2B5EF4-FFF2-40B4-BE49-F238E27FC236}">
                <a16:creationId xmlns:a16="http://schemas.microsoft.com/office/drawing/2014/main" id="{FB5104FC-1976-43EB-9EEF-69BE9638DD1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65815" y="1276349"/>
            <a:ext cx="11498574" cy="503872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2400" dirty="0"/>
              <a:t>Knjižnica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sl-SI" sz="2400" dirty="0"/>
              <a:t>izdela bibliografski zapis v COBISS.SI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sl-SI" sz="2400" dirty="0"/>
              <a:t>vpiše podatke o financerju in odprtem dostopu v </a:t>
            </a:r>
            <a:r>
              <a:rPr lang="sl-SI" sz="2400" dirty="0" err="1"/>
              <a:t>dCOBISS</a:t>
            </a:r>
            <a:r>
              <a:rPr lang="sl-SI" sz="2400" dirty="0"/>
              <a:t>, verziji objave, licencah, vavčerjih, stroških APC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sl-SI" sz="2400" dirty="0"/>
              <a:t>COBISS bibliografski zapis prenese v </a:t>
            </a:r>
            <a:r>
              <a:rPr lang="sl-SI" sz="2400" dirty="0" err="1"/>
              <a:t>repozitorij</a:t>
            </a:r>
            <a:r>
              <a:rPr lang="sl-SI" sz="2400" dirty="0"/>
              <a:t> in doda/shrani datoteko</a:t>
            </a:r>
          </a:p>
        </p:txBody>
      </p:sp>
      <p:pic>
        <p:nvPicPr>
          <p:cNvPr id="5" name="Slika 4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AD70F634-D85D-4A0B-91E8-6CE769C357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2864" y="0"/>
            <a:ext cx="989135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34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>
            <a:extLst>
              <a:ext uri="{FF2B5EF4-FFF2-40B4-BE49-F238E27FC236}">
                <a16:creationId xmlns:a16="http://schemas.microsoft.com/office/drawing/2014/main" id="{6CEE1A64-F3F7-40C5-A68D-FACA85877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237535"/>
            <a:ext cx="10009549" cy="1116065"/>
          </a:xfrm>
          <a:prstGeom prst="rect">
            <a:avLst/>
          </a:prstGeom>
        </p:spPr>
      </p:pic>
      <p:pic>
        <p:nvPicPr>
          <p:cNvPr id="11" name="Slika 10" descr="Slika, ki vsebuje besede risanje&#10;&#10;Opis je samodejno ustvarjen">
            <a:extLst>
              <a:ext uri="{FF2B5EF4-FFF2-40B4-BE49-F238E27FC236}">
                <a16:creationId xmlns:a16="http://schemas.microsoft.com/office/drawing/2014/main" id="{06864DC4-23FD-46A2-AD61-F5FBC9462B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3" r="22131"/>
          <a:stretch/>
        </p:blipFill>
        <p:spPr>
          <a:xfrm>
            <a:off x="5233087" y="0"/>
            <a:ext cx="6958914" cy="5184456"/>
          </a:xfrm>
          <a:prstGeom prst="rect">
            <a:avLst/>
          </a:prstGeom>
        </p:spPr>
      </p:pic>
      <p:pic>
        <p:nvPicPr>
          <p:cNvPr id="13" name="Slika 12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ECC3BBAC-891A-4B83-95E1-D7A0D63C4C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2864" y="0"/>
            <a:ext cx="989135" cy="285750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65668CD8-8DE2-4813-9EC2-574C2532AD96}"/>
              </a:ext>
            </a:extLst>
          </p:cNvPr>
          <p:cNvSpPr txBox="1"/>
          <p:nvPr/>
        </p:nvSpPr>
        <p:spPr>
          <a:xfrm>
            <a:off x="371477" y="1295400"/>
            <a:ext cx="1144904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b="1" dirty="0">
                <a:solidFill>
                  <a:schemeClr val="tx2">
                    <a:lumMod val="75000"/>
                  </a:schemeClr>
                </a:solidFill>
              </a:rPr>
              <a:t>Vodilni partner: Centralna tehniška knjižnica Univerze v Ljubljani</a:t>
            </a:r>
            <a:endParaRPr lang="sl-SI" sz="2400" dirty="0">
              <a:solidFill>
                <a:schemeClr val="tx2">
                  <a:lumMod val="75000"/>
                </a:schemeClr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Trajanje projekta: 1. 1. 2023 – 30. 6. 2026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Vloga oddana: 23. 2. 2023.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Sklep MVZI o dodelitvi sredstev izdan: 20. 4. 2023.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Pogodba o sofinanciranju podpisana: 2. 8. 2023.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Sredstva skupaj: 4.031.728,66 EUR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000" b="1" dirty="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sz="2400" b="1" dirty="0"/>
              <a:t>21 članic projektnega konzorcija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000" i="1" dirty="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sz="2000" i="1" dirty="0"/>
              <a:t>Projekt sofinancirata Ministrstvo za visoko šolstvo, znanost in inovacije ter Evropska unija – </a:t>
            </a:r>
            <a:r>
              <a:rPr lang="sl-SI" sz="2000" i="1" dirty="0" err="1"/>
              <a:t>NextGenerationEU</a:t>
            </a:r>
            <a:r>
              <a:rPr lang="sl-SI" sz="2000" i="1" dirty="0"/>
              <a:t> prek nacionalnega Načrta za okrevanje in odpornost.</a:t>
            </a:r>
            <a:endParaRPr lang="sl-SI" sz="1100" dirty="0"/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B6CF936E-94B9-4062-8083-56220CF898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1477" y="338829"/>
            <a:ext cx="11449046" cy="956571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pl-PL" sz="3000" b="1" dirty="0">
                <a:solidFill>
                  <a:srgbClr val="ED7D31"/>
                </a:solidFill>
                <a:latin typeface="Calibri"/>
              </a:rPr>
              <a:t>NOO projekt </a:t>
            </a:r>
            <a:r>
              <a:rPr lang="pl-PL" sz="3000" b="1" u="sng" dirty="0">
                <a:solidFill>
                  <a:srgbClr val="ED7D31"/>
                </a:solidFill>
                <a:latin typeface="Calibri"/>
              </a:rPr>
              <a:t>prilagoditev</a:t>
            </a:r>
            <a:r>
              <a:rPr lang="pl-PL" sz="3000" b="1" dirty="0">
                <a:solidFill>
                  <a:srgbClr val="ED7D31"/>
                </a:solidFill>
                <a:latin typeface="Calibri"/>
              </a:rPr>
              <a:t> javnih raziskovalnih organizacij (JRO) in CTK UL </a:t>
            </a:r>
            <a:r>
              <a:rPr lang="pl-PL" sz="3000" b="1" u="sng" dirty="0">
                <a:solidFill>
                  <a:srgbClr val="ED7D31"/>
                </a:solidFill>
                <a:latin typeface="Calibri"/>
              </a:rPr>
              <a:t>za delo po načelih odprte znanosti</a:t>
            </a:r>
          </a:p>
        </p:txBody>
      </p:sp>
    </p:spTree>
    <p:extLst>
      <p:ext uri="{BB962C8B-B14F-4D97-AF65-F5344CB8AC3E}">
        <p14:creationId xmlns:p14="http://schemas.microsoft.com/office/powerpoint/2010/main" val="29034026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 descr="Slika, ki vsebuje besede risanje&#10;&#10;Opis je samodejno ustvarjen">
            <a:extLst>
              <a:ext uri="{FF2B5EF4-FFF2-40B4-BE49-F238E27FC236}">
                <a16:creationId xmlns:a16="http://schemas.microsoft.com/office/drawing/2014/main" id="{06864DC4-23FD-46A2-AD61-F5FBC9462B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3" r="22131"/>
          <a:stretch/>
        </p:blipFill>
        <p:spPr>
          <a:xfrm>
            <a:off x="5233087" y="0"/>
            <a:ext cx="6958914" cy="5184456"/>
          </a:xfrm>
          <a:prstGeom prst="rect">
            <a:avLst/>
          </a:prstGeom>
        </p:spPr>
      </p:pic>
      <p:sp>
        <p:nvSpPr>
          <p:cNvPr id="3" name="Naslov 1">
            <a:extLst>
              <a:ext uri="{FF2B5EF4-FFF2-40B4-BE49-F238E27FC236}">
                <a16:creationId xmlns:a16="http://schemas.microsoft.com/office/drawing/2014/main" id="{304BB354-6CA7-4069-8375-1DD7FB283418}"/>
              </a:ext>
            </a:extLst>
          </p:cNvPr>
          <p:cNvSpPr txBox="1">
            <a:spLocks/>
          </p:cNvSpPr>
          <p:nvPr/>
        </p:nvSpPr>
        <p:spPr>
          <a:xfrm>
            <a:off x="327610" y="285749"/>
            <a:ext cx="11498575" cy="990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440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defRPr>
            </a:lvl1pPr>
          </a:lstStyle>
          <a:p>
            <a:r>
              <a:rPr lang="pl-PL" sz="3000" b="1" dirty="0">
                <a:solidFill>
                  <a:srgbClr val="ED7D31"/>
                </a:solidFill>
                <a:latin typeface="Calibri"/>
              </a:rPr>
              <a:t>Shranjevanje raziskovalnih podatkov v repozitorij</a:t>
            </a:r>
          </a:p>
        </p:txBody>
      </p:sp>
      <p:sp>
        <p:nvSpPr>
          <p:cNvPr id="4" name="Označba mesta vsebine 2">
            <a:extLst>
              <a:ext uri="{FF2B5EF4-FFF2-40B4-BE49-F238E27FC236}">
                <a16:creationId xmlns:a16="http://schemas.microsoft.com/office/drawing/2014/main" id="{FB5104FC-1976-43EB-9EEF-69BE9638DD1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65815" y="1276349"/>
            <a:ext cx="11498574" cy="503872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2400" dirty="0"/>
              <a:t>(Prednostno sicer v podatkovna središča za vede, če obstaja)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l-SI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2400" dirty="0"/>
              <a:t>Raziskovalni podatki so lahko shranjeni na strežnik </a:t>
            </a:r>
            <a:r>
              <a:rPr lang="sl-SI" sz="2400" dirty="0" err="1"/>
              <a:t>DiRROS</a:t>
            </a:r>
            <a:r>
              <a:rPr lang="sl-SI" sz="2400" dirty="0"/>
              <a:t>/RUL ali pa s pomočjo </a:t>
            </a:r>
            <a:r>
              <a:rPr lang="sl-SI" sz="2400" dirty="0" err="1"/>
              <a:t>iRODS</a:t>
            </a:r>
            <a:r>
              <a:rPr lang="sl-SI" sz="2400" dirty="0"/>
              <a:t> ukazov na superračunalnik.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l-SI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2400" dirty="0"/>
              <a:t>Vsak zapis RUL in vsaka datoteka s podatki, shranjena na strežnik RUL ali na superračunalnik Vega, dobi trajni identifikator (</a:t>
            </a:r>
            <a:r>
              <a:rPr lang="sl-SI" sz="2400" dirty="0" err="1"/>
              <a:t>Persistent</a:t>
            </a:r>
            <a:r>
              <a:rPr lang="sl-SI" sz="2400" dirty="0"/>
              <a:t> </a:t>
            </a:r>
            <a:r>
              <a:rPr lang="sl-SI" sz="2400" dirty="0" err="1"/>
              <a:t>Identifier</a:t>
            </a:r>
            <a:r>
              <a:rPr lang="sl-SI" sz="2400" dirty="0"/>
              <a:t>, PID) vrste </a:t>
            </a:r>
            <a:r>
              <a:rPr lang="sl-SI" sz="2400" dirty="0" err="1"/>
              <a:t>Handle</a:t>
            </a:r>
            <a:endParaRPr lang="sl-SI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l-SI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2400" dirty="0"/>
              <a:t>Vsako objavo v </a:t>
            </a:r>
            <a:r>
              <a:rPr lang="sl-SI" sz="2400" dirty="0" err="1"/>
              <a:t>DiRROS</a:t>
            </a:r>
            <a:r>
              <a:rPr lang="sl-SI" sz="2400" dirty="0"/>
              <a:t>, pri kateri je založnik GIS, lahko opremimo s </a:t>
            </a:r>
            <a:r>
              <a:rPr lang="sl-SI" sz="2400"/>
              <a:t>trajnim identifikatorjem DOI.</a:t>
            </a:r>
            <a:endParaRPr lang="sl-SI" sz="2400" dirty="0"/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endParaRPr lang="sl-SI" sz="2400" dirty="0"/>
          </a:p>
        </p:txBody>
      </p:sp>
      <p:pic>
        <p:nvPicPr>
          <p:cNvPr id="5" name="Slika 4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D714A9FB-E973-4CCF-91CB-553F06C501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2864" y="0"/>
            <a:ext cx="989135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1379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ww.zbds-zveza.si/wp-content/uploads/2023/09/Plakat_.png">
            <a:extLst>
              <a:ext uri="{FF2B5EF4-FFF2-40B4-BE49-F238E27FC236}">
                <a16:creationId xmlns:a16="http://schemas.microsoft.com/office/drawing/2014/main" id="{1DDE6809-E0A3-4B5A-9798-C5FC2F32C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4" y="95250"/>
            <a:ext cx="3974902" cy="56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EFEEEFBE-91A4-4B27-B8B1-2C85FEA7F6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8263" y="3429000"/>
            <a:ext cx="5705799" cy="128576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7226E475-F489-4594-9245-CCE8AD8D36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3013" y="198104"/>
            <a:ext cx="5705799" cy="26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5420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 descr="Slika, ki vsebuje besede risanje&#10;&#10;Opis je samodejno ustvarjen">
            <a:extLst>
              <a:ext uri="{FF2B5EF4-FFF2-40B4-BE49-F238E27FC236}">
                <a16:creationId xmlns:a16="http://schemas.microsoft.com/office/drawing/2014/main" id="{06864DC4-23FD-46A2-AD61-F5FBC9462B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3" r="22131"/>
          <a:stretch/>
        </p:blipFill>
        <p:spPr>
          <a:xfrm>
            <a:off x="5233087" y="0"/>
            <a:ext cx="6958914" cy="5184456"/>
          </a:xfrm>
          <a:prstGeom prst="rect">
            <a:avLst/>
          </a:prstGeom>
        </p:spPr>
      </p:pic>
      <p:sp>
        <p:nvSpPr>
          <p:cNvPr id="3" name="Naslov 1">
            <a:extLst>
              <a:ext uri="{FF2B5EF4-FFF2-40B4-BE49-F238E27FC236}">
                <a16:creationId xmlns:a16="http://schemas.microsoft.com/office/drawing/2014/main" id="{304BB354-6CA7-4069-8375-1DD7FB283418}"/>
              </a:ext>
            </a:extLst>
          </p:cNvPr>
          <p:cNvSpPr txBox="1">
            <a:spLocks/>
          </p:cNvSpPr>
          <p:nvPr/>
        </p:nvSpPr>
        <p:spPr>
          <a:xfrm>
            <a:off x="365814" y="285750"/>
            <a:ext cx="11498575" cy="990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440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defRPr>
            </a:lvl1pPr>
          </a:lstStyle>
          <a:p>
            <a:pPr>
              <a:lnSpc>
                <a:spcPct val="100000"/>
              </a:lnSpc>
            </a:pPr>
            <a:r>
              <a:rPr lang="pl-PL" sz="3000" b="1" dirty="0">
                <a:solidFill>
                  <a:srgbClr val="ED7D31"/>
                </a:solidFill>
                <a:latin typeface="Calibri"/>
              </a:rPr>
              <a:t>Dodatne informacije</a:t>
            </a:r>
          </a:p>
        </p:txBody>
      </p:sp>
      <p:sp>
        <p:nvSpPr>
          <p:cNvPr id="4" name="Označba mesta vsebine 2">
            <a:extLst>
              <a:ext uri="{FF2B5EF4-FFF2-40B4-BE49-F238E27FC236}">
                <a16:creationId xmlns:a16="http://schemas.microsoft.com/office/drawing/2014/main" id="{FB5104FC-1976-43EB-9EEF-69BE9638DD1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65815" y="1276349"/>
            <a:ext cx="11498574" cy="50387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sz="2400" dirty="0"/>
              <a:t>UL – odprta znanost:  </a:t>
            </a:r>
            <a:r>
              <a:rPr lang="sl-SI" sz="2400" dirty="0">
                <a:hlinkClick r:id="rId3"/>
              </a:rPr>
              <a:t>https://www.uni-lj.si/raziskovalno_in_razvojno_delo/odprta_znanost/</a:t>
            </a:r>
            <a:endParaRPr lang="sl-SI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sz="2400" dirty="0"/>
              <a:t>Arhiv dogodkov o odprti znanosti: </a:t>
            </a:r>
            <a:r>
              <a:rPr lang="sl-SI" sz="2400" dirty="0">
                <a:hlinkClick r:id="rId4"/>
              </a:rPr>
              <a:t>https://www.uni-lj.si/raziskovalno_in_razvojno_delo/odprta_znanost/arhiv_dogodkov/</a:t>
            </a:r>
            <a:r>
              <a:rPr lang="sl-SI" sz="2400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sz="2400" dirty="0" err="1"/>
              <a:t>DiRROS</a:t>
            </a:r>
            <a:r>
              <a:rPr lang="sl-SI" sz="2400" dirty="0"/>
              <a:t> data: </a:t>
            </a:r>
            <a:r>
              <a:rPr lang="sl-SI" sz="2400" dirty="0">
                <a:hlinkClick r:id="rId5"/>
              </a:rPr>
              <a:t>https://dirrosdata.ctk.uni-lj.si/en/</a:t>
            </a:r>
            <a:r>
              <a:rPr lang="sl-SI" sz="2400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sz="2400" dirty="0"/>
              <a:t>Arhiv predstavitev Odprte akademije: </a:t>
            </a:r>
            <a:r>
              <a:rPr lang="sl-SI" sz="2400" dirty="0">
                <a:hlinkClick r:id="rId6"/>
              </a:rPr>
              <a:t>https://www.ctk.uni-lj.si/odprta-akademija/</a:t>
            </a:r>
            <a:r>
              <a:rPr lang="sl-SI" sz="2400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sl-SI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1800" dirty="0"/>
              <a:t>Predstavitev povzeta po: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1800" dirty="0"/>
              <a:t>Kotar M. 2023. Odprti dostop do recenziranih publikacij. V: </a:t>
            </a:r>
            <a:r>
              <a:rPr lang="pl-PL" sz="1800" dirty="0"/>
              <a:t>Dogodek Odprto dostopno objavljanje, UL, 29. 6. 2023.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1800" dirty="0">
                <a:hlinkClick r:id="rId7"/>
              </a:rPr>
              <a:t>https://www.uni-lj.si/raziskovalno_in_razvojno_delo/odprta_znanost/prihodnji_dogodek/</a:t>
            </a:r>
            <a:r>
              <a:rPr lang="sl-SI" sz="1800" dirty="0"/>
              <a:t> </a:t>
            </a:r>
          </a:p>
        </p:txBody>
      </p:sp>
      <p:pic>
        <p:nvPicPr>
          <p:cNvPr id="5" name="Slika 4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A9E4BC0F-76D1-45A2-A90B-7F6C85473C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2864" y="0"/>
            <a:ext cx="989135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690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 descr="Slika, ki vsebuje besede risanje&#10;&#10;Opis je samodejno ustvarjen">
            <a:extLst>
              <a:ext uri="{FF2B5EF4-FFF2-40B4-BE49-F238E27FC236}">
                <a16:creationId xmlns:a16="http://schemas.microsoft.com/office/drawing/2014/main" id="{06864DC4-23FD-46A2-AD61-F5FBC9462B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3" r="22131"/>
          <a:stretch/>
        </p:blipFill>
        <p:spPr>
          <a:xfrm>
            <a:off x="5233087" y="0"/>
            <a:ext cx="6958914" cy="5184456"/>
          </a:xfrm>
          <a:prstGeom prst="rect">
            <a:avLst/>
          </a:prstGeom>
        </p:spPr>
      </p:pic>
      <p:sp>
        <p:nvSpPr>
          <p:cNvPr id="8" name="Naslov 1">
            <a:extLst>
              <a:ext uri="{FF2B5EF4-FFF2-40B4-BE49-F238E27FC236}">
                <a16:creationId xmlns:a16="http://schemas.microsoft.com/office/drawing/2014/main" id="{79D312C5-39EC-4A8F-9D2A-1573C2C889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1477" y="285750"/>
            <a:ext cx="11449046" cy="1013079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pl-PL" sz="3000" b="1" dirty="0">
                <a:solidFill>
                  <a:srgbClr val="ED7D31"/>
                </a:solidFill>
                <a:latin typeface="Calibri"/>
              </a:rPr>
              <a:t>Cilji projekta SPOZNAJ na ravni konzorcija</a:t>
            </a:r>
            <a:endParaRPr lang="sl-SI" sz="3000" b="1" dirty="0">
              <a:solidFill>
                <a:srgbClr val="ED7D31"/>
              </a:solidFill>
              <a:latin typeface="Calibri"/>
            </a:endParaRPr>
          </a:p>
        </p:txBody>
      </p:sp>
      <p:sp>
        <p:nvSpPr>
          <p:cNvPr id="10" name="Označba mesta vsebine 2">
            <a:extLst>
              <a:ext uri="{FF2B5EF4-FFF2-40B4-BE49-F238E27FC236}">
                <a16:creationId xmlns:a16="http://schemas.microsoft.com/office/drawing/2014/main" id="{3AEC3349-E09B-4E2D-95A5-0F90C5203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46712" y="1298830"/>
            <a:ext cx="11449047" cy="533057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sz="2400" b="1" dirty="0">
                <a:solidFill>
                  <a:srgbClr val="FF0000"/>
                </a:solidFill>
              </a:rPr>
              <a:t>Dvig zavedanja in razumevanja načel odprte znanosti</a:t>
            </a:r>
            <a:r>
              <a:rPr lang="sl-SI" sz="2400" dirty="0">
                <a:solidFill>
                  <a:srgbClr val="FF0000"/>
                </a:solidFill>
              </a:rPr>
              <a:t>, </a:t>
            </a:r>
            <a:r>
              <a:rPr lang="sl-SI" sz="2400" dirty="0"/>
              <a:t>sodelovanje in mreženje konzorcija z deležniki širšega raziskovalno-inovacijskega okolja.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sz="2400" b="1" dirty="0">
                <a:solidFill>
                  <a:srgbClr val="FF0000"/>
                </a:solidFill>
              </a:rPr>
              <a:t>Predstavitve praks odprte znanosti in deljenja raziskav po načelih FAIR</a:t>
            </a:r>
            <a:r>
              <a:rPr lang="sl-SI" sz="2400" dirty="0">
                <a:solidFill>
                  <a:schemeClr val="tx1"/>
                </a:solidFill>
              </a:rPr>
              <a:t> in i</a:t>
            </a:r>
            <a:r>
              <a:rPr lang="sl-SI" sz="2400" dirty="0"/>
              <a:t>zboljšanje izrabe institucionalnih in nacionalnih raziskovalnih infrastruktur prek ozaveščanja in izobraževanj.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sz="2400" b="1" dirty="0">
                <a:solidFill>
                  <a:srgbClr val="FF0000"/>
                </a:solidFill>
              </a:rPr>
              <a:t>Izvedba izobraževanj </a:t>
            </a:r>
            <a:r>
              <a:rPr lang="sl-SI" sz="2400" dirty="0"/>
              <a:t>in usposabljanja za podporo delovanju po načelih odprte znanosti.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sz="2400" b="1" dirty="0">
                <a:solidFill>
                  <a:srgbClr val="FF0000"/>
                </a:solidFill>
              </a:rPr>
              <a:t>Priprava priročnikov </a:t>
            </a:r>
            <a:r>
              <a:rPr lang="sl-SI" sz="2400" dirty="0"/>
              <a:t>za delovanje po načelih odprte znanosti s poudarkom na ravnanju z raziskovalnimi podatki.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sz="2400" dirty="0"/>
              <a:t>Izdelana priporočila in predloge za </a:t>
            </a:r>
            <a:r>
              <a:rPr lang="sl-SI" sz="2400" b="1" dirty="0">
                <a:solidFill>
                  <a:srgbClr val="FF0000"/>
                </a:solidFill>
              </a:rPr>
              <a:t>celostno prilagoditev delovanja po načelih odprte znanosti </a:t>
            </a:r>
            <a:r>
              <a:rPr lang="sl-SI" sz="2400" dirty="0"/>
              <a:t>in evalvacije rezultatov končnih prejemnikov.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sz="2400" dirty="0"/>
              <a:t>Evalvacija rezultatov projekta.</a:t>
            </a:r>
          </a:p>
        </p:txBody>
      </p:sp>
      <p:pic>
        <p:nvPicPr>
          <p:cNvPr id="7" name="Slika 6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01B2E0FC-C064-4A0E-A9F3-33832E3A7C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2864" y="0"/>
            <a:ext cx="989135" cy="285750"/>
          </a:xfrm>
          <a:prstGeom prst="rect">
            <a:avLst/>
          </a:prstGeom>
        </p:spPr>
      </p:pic>
      <p:pic>
        <p:nvPicPr>
          <p:cNvPr id="3078" name="Picture 6" descr="FAIR principles - Research - Maastricht University">
            <a:extLst>
              <a:ext uri="{FF2B5EF4-FFF2-40B4-BE49-F238E27FC236}">
                <a16:creationId xmlns:a16="http://schemas.microsoft.com/office/drawing/2014/main" id="{09F6EFE2-A3B5-4C1E-AFD3-ACE7CD1A4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946447"/>
            <a:ext cx="5638799" cy="191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918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 descr="Slika, ki vsebuje besede risanje&#10;&#10;Opis je samodejno ustvarjen">
            <a:extLst>
              <a:ext uri="{FF2B5EF4-FFF2-40B4-BE49-F238E27FC236}">
                <a16:creationId xmlns:a16="http://schemas.microsoft.com/office/drawing/2014/main" id="{06864DC4-23FD-46A2-AD61-F5FBC9462B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3" r="22131"/>
          <a:stretch/>
        </p:blipFill>
        <p:spPr>
          <a:xfrm>
            <a:off x="5233087" y="0"/>
            <a:ext cx="6958914" cy="5184456"/>
          </a:xfrm>
          <a:prstGeom prst="rect">
            <a:avLst/>
          </a:prstGeom>
        </p:spPr>
      </p:pic>
      <p:sp>
        <p:nvSpPr>
          <p:cNvPr id="3" name="Naslov 1">
            <a:extLst>
              <a:ext uri="{FF2B5EF4-FFF2-40B4-BE49-F238E27FC236}">
                <a16:creationId xmlns:a16="http://schemas.microsoft.com/office/drawing/2014/main" id="{FC16642D-C080-47C8-A770-84C1F2F99D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1947" y="285750"/>
            <a:ext cx="11498575" cy="1013080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pl-PL" sz="3000" b="1" dirty="0">
                <a:solidFill>
                  <a:srgbClr val="ED7D31"/>
                </a:solidFill>
                <a:latin typeface="Calibri"/>
              </a:rPr>
              <a:t>Cilji projekta SPOZNAJ na ravni članic konzorcija</a:t>
            </a:r>
            <a:endParaRPr lang="sl-SI" sz="3000" b="1" dirty="0">
              <a:solidFill>
                <a:srgbClr val="ED7D31"/>
              </a:solidFill>
              <a:latin typeface="Calibri"/>
            </a:endParaRPr>
          </a:p>
        </p:txBody>
      </p:sp>
      <p:sp>
        <p:nvSpPr>
          <p:cNvPr id="4" name="Označba mesta vsebine 2">
            <a:extLst>
              <a:ext uri="{FF2B5EF4-FFF2-40B4-BE49-F238E27FC236}">
                <a16:creationId xmlns:a16="http://schemas.microsoft.com/office/drawing/2014/main" id="{AF2BAA4E-270F-4FE1-9E1E-55E89AAD48C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46712" y="1298830"/>
            <a:ext cx="11449047" cy="53305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sz="2400" dirty="0"/>
              <a:t>Načrti za celostno prilagoditev delovanja končnih prejemnikov po načelih odprte znanosti.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sz="2400" b="1" dirty="0">
                <a:solidFill>
                  <a:srgbClr val="FF0000"/>
                </a:solidFill>
              </a:rPr>
              <a:t>Vzpostavljeni podporni mehanizmi in orodja za implementacijo praks odprte znanosti na organizacijah </a:t>
            </a:r>
            <a:r>
              <a:rPr lang="sl-SI" sz="2400" dirty="0"/>
              <a:t>končnih prejemnikov in širše, vključno z zaposlitvijo oseb z veščinami in kompetencami, ki bodo pomagale pri implementaciji praks odprte znanosti na svojih institucijah in širše.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sz="2400" dirty="0"/>
              <a:t>Pilotne uvedbe najpomembnejših prilagoditev izbranih končnih prejemnikov (sprejeti in dopolnjeni pravni akti prilagoditve infrastruktur, vzpostavitev podpornih struktur za podporo delovanju po načelih odprte znanosti, </a:t>
            </a:r>
            <a:r>
              <a:rPr lang="sl-SI" sz="2400" dirty="0" err="1"/>
              <a:t>opolnomočenje</a:t>
            </a:r>
            <a:r>
              <a:rPr lang="sl-SI" sz="2400" dirty="0"/>
              <a:t> osebja).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sz="2400" dirty="0"/>
              <a:t>Evalvacija rezultatov prilagoditev.</a:t>
            </a:r>
          </a:p>
        </p:txBody>
      </p:sp>
      <p:pic>
        <p:nvPicPr>
          <p:cNvPr id="6" name="Slika 5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F7F56177-A63C-4A91-92A9-AC304E57F6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2864" y="0"/>
            <a:ext cx="989135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545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 descr="Slika, ki vsebuje besede risanje&#10;&#10;Opis je samodejno ustvarjen">
            <a:extLst>
              <a:ext uri="{FF2B5EF4-FFF2-40B4-BE49-F238E27FC236}">
                <a16:creationId xmlns:a16="http://schemas.microsoft.com/office/drawing/2014/main" id="{06864DC4-23FD-46A2-AD61-F5FBC9462B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3" r="22131"/>
          <a:stretch/>
        </p:blipFill>
        <p:spPr>
          <a:xfrm>
            <a:off x="5233087" y="0"/>
            <a:ext cx="6958914" cy="5184456"/>
          </a:xfrm>
          <a:prstGeom prst="rect">
            <a:avLst/>
          </a:prstGeom>
        </p:spPr>
      </p:pic>
      <p:sp>
        <p:nvSpPr>
          <p:cNvPr id="3" name="Naslov 1">
            <a:extLst>
              <a:ext uri="{FF2B5EF4-FFF2-40B4-BE49-F238E27FC236}">
                <a16:creationId xmlns:a16="http://schemas.microsoft.com/office/drawing/2014/main" id="{DD68B952-805F-406C-ABA5-197B4AB752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6712" y="285750"/>
            <a:ext cx="11498575" cy="760268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pl-PL" sz="3000" b="1" dirty="0">
                <a:solidFill>
                  <a:srgbClr val="ED7D31"/>
                </a:solidFill>
                <a:latin typeface="Calibri"/>
              </a:rPr>
              <a:t>Vsebina predstavitve - objavljanje</a:t>
            </a:r>
            <a:endParaRPr lang="sl-SI" sz="3000" b="1" dirty="0">
              <a:solidFill>
                <a:srgbClr val="ED7D31"/>
              </a:solidFill>
              <a:latin typeface="Calibri"/>
            </a:endParaRPr>
          </a:p>
        </p:txBody>
      </p:sp>
      <p:sp>
        <p:nvSpPr>
          <p:cNvPr id="4" name="Označba mesta vsebine 2">
            <a:extLst>
              <a:ext uri="{FF2B5EF4-FFF2-40B4-BE49-F238E27FC236}">
                <a16:creationId xmlns:a16="http://schemas.microsoft.com/office/drawing/2014/main" id="{2F95452D-B435-4DCA-84C2-106F3E35C09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46712" y="1298830"/>
            <a:ext cx="11449047" cy="53305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sz="2400" dirty="0"/>
              <a:t>Odprta znanost v Evropskem raziskovalnem prostoru (ERA), Sloveniji in na UL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sz="2400" dirty="0"/>
              <a:t>Izpolnitev določil glede odprte dostopnosti člankov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sz="2400" dirty="0"/>
              <a:t>DOAJ, </a:t>
            </a:r>
            <a:r>
              <a:rPr lang="sl-SI" sz="2400" dirty="0" err="1"/>
              <a:t>SherpaRomeo</a:t>
            </a:r>
            <a:r>
              <a:rPr lang="sl-SI" sz="2400" dirty="0"/>
              <a:t>, ORE, ugodnosti APC, razpis ARIS za povračilo stroškov APC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sz="2400" dirty="0"/>
              <a:t>Shranitev recenziranih različic člankov v </a:t>
            </a:r>
            <a:r>
              <a:rPr lang="sl-SI" sz="2400" dirty="0" err="1"/>
              <a:t>repozitorijih</a:t>
            </a:r>
            <a:r>
              <a:rPr lang="sl-SI" sz="2400" dirty="0"/>
              <a:t> </a:t>
            </a:r>
            <a:r>
              <a:rPr lang="sl-SI" sz="2400" dirty="0" err="1"/>
              <a:t>DiRROS</a:t>
            </a:r>
            <a:r>
              <a:rPr lang="sl-SI" sz="2400" dirty="0"/>
              <a:t>/RUL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sz="2400" dirty="0"/>
              <a:t>Ugodnosti pri objavi odprto dostopnih člankov v slovenskih </a:t>
            </a:r>
            <a:r>
              <a:rPr lang="sl-SI" sz="2400" dirty="0" err="1"/>
              <a:t>konzorcijsih</a:t>
            </a:r>
            <a:r>
              <a:rPr lang="sl-SI" sz="2400" dirty="0"/>
              <a:t> pogodbah z založniki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sz="2400" dirty="0"/>
              <a:t>Kaj pa objavljanje podatkov?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sz="2400" dirty="0"/>
              <a:t>Dodatne informacije o odprti znanosti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l-SI" sz="2400" dirty="0"/>
          </a:p>
        </p:txBody>
      </p:sp>
      <p:pic>
        <p:nvPicPr>
          <p:cNvPr id="6" name="Slika 5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400DD79C-3CEB-4F6F-8ABD-926ACC289B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2864" y="0"/>
            <a:ext cx="989135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771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 descr="Slika, ki vsebuje besede risanje&#10;&#10;Opis je samodejno ustvarjen">
            <a:extLst>
              <a:ext uri="{FF2B5EF4-FFF2-40B4-BE49-F238E27FC236}">
                <a16:creationId xmlns:a16="http://schemas.microsoft.com/office/drawing/2014/main" id="{06864DC4-23FD-46A2-AD61-F5FBC9462B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3" r="22131"/>
          <a:stretch/>
        </p:blipFill>
        <p:spPr>
          <a:xfrm>
            <a:off x="5233087" y="0"/>
            <a:ext cx="6958914" cy="5184456"/>
          </a:xfrm>
          <a:prstGeom prst="rect">
            <a:avLst/>
          </a:prstGeom>
        </p:spPr>
      </p:pic>
      <p:sp>
        <p:nvSpPr>
          <p:cNvPr id="3" name="Naslov 1">
            <a:extLst>
              <a:ext uri="{FF2B5EF4-FFF2-40B4-BE49-F238E27FC236}">
                <a16:creationId xmlns:a16="http://schemas.microsoft.com/office/drawing/2014/main" id="{678D4DB4-E052-45BF-927A-A39FFEDAA8A5}"/>
              </a:ext>
            </a:extLst>
          </p:cNvPr>
          <p:cNvSpPr txBox="1">
            <a:spLocks/>
          </p:cNvSpPr>
          <p:nvPr/>
        </p:nvSpPr>
        <p:spPr>
          <a:xfrm>
            <a:off x="346713" y="352425"/>
            <a:ext cx="11498575" cy="7940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440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defRPr>
            </a:lvl1pPr>
          </a:lstStyle>
          <a:p>
            <a:pPr>
              <a:lnSpc>
                <a:spcPct val="100000"/>
              </a:lnSpc>
            </a:pPr>
            <a:r>
              <a:rPr lang="pl-PL" sz="3000" b="1" dirty="0">
                <a:solidFill>
                  <a:srgbClr val="ED7D31"/>
                </a:solidFill>
                <a:latin typeface="Calibri"/>
              </a:rPr>
              <a:t>Pravne podlage za odprto znanost (in s tem za odprti dostop do recenziranih publikacij)</a:t>
            </a:r>
          </a:p>
        </p:txBody>
      </p:sp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C851749E-051A-4594-87D0-CC9ED19D7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713" y="1146493"/>
            <a:ext cx="1958337" cy="5359081"/>
          </a:xfrm>
        </p:spPr>
        <p:txBody>
          <a:bodyPr>
            <a:normAutofit/>
          </a:bodyPr>
          <a:lstStyle/>
          <a:p>
            <a:r>
              <a:rPr lang="sl-SI" sz="2000" dirty="0">
                <a:highlight>
                  <a:srgbClr val="00FFFF"/>
                </a:highlight>
              </a:rPr>
              <a:t>V Evropskem raziskovalnem prostoru (ERA</a:t>
            </a:r>
            <a:r>
              <a:rPr lang="sl-SI" sz="2000" dirty="0"/>
              <a:t>)</a:t>
            </a:r>
          </a:p>
          <a:p>
            <a:r>
              <a:rPr lang="sl-SI" sz="2000" dirty="0">
                <a:highlight>
                  <a:srgbClr val="C0C0C0"/>
                </a:highlight>
              </a:rPr>
              <a:t>V Sloveniji kot delu </a:t>
            </a:r>
            <a:r>
              <a:rPr lang="sl-SI" sz="2000" dirty="0" err="1">
                <a:highlight>
                  <a:srgbClr val="C0C0C0"/>
                </a:highlight>
              </a:rPr>
              <a:t>ERAe</a:t>
            </a:r>
            <a:endParaRPr lang="sl-SI" sz="2000" dirty="0">
              <a:highlight>
                <a:srgbClr val="C0C0C0"/>
              </a:highlight>
            </a:endParaRPr>
          </a:p>
          <a:p>
            <a:endParaRPr lang="sl-SI" sz="2000" dirty="0"/>
          </a:p>
          <a:p>
            <a:endParaRPr lang="sl-SI" sz="2000" dirty="0"/>
          </a:p>
          <a:p>
            <a:endParaRPr lang="sl-SI" sz="2000" dirty="0"/>
          </a:p>
          <a:p>
            <a:endParaRPr lang="sl-SI" sz="2000" dirty="0">
              <a:highlight>
                <a:srgbClr val="FFFF00"/>
              </a:highlight>
            </a:endParaRPr>
          </a:p>
          <a:p>
            <a:r>
              <a:rPr lang="sl-SI" sz="2000" dirty="0">
                <a:highlight>
                  <a:srgbClr val="FFFF00"/>
                </a:highlight>
              </a:rPr>
              <a:t>Na UL</a:t>
            </a:r>
          </a:p>
        </p:txBody>
      </p:sp>
      <p:sp>
        <p:nvSpPr>
          <p:cNvPr id="6" name="Označba mesta vsebine 2">
            <a:extLst>
              <a:ext uri="{FF2B5EF4-FFF2-40B4-BE49-F238E27FC236}">
                <a16:creationId xmlns:a16="http://schemas.microsoft.com/office/drawing/2014/main" id="{1398352F-F700-4C57-9DD9-5F2EBFA47B50}"/>
              </a:ext>
            </a:extLst>
          </p:cNvPr>
          <p:cNvSpPr txBox="1">
            <a:spLocks/>
          </p:cNvSpPr>
          <p:nvPr/>
        </p:nvSpPr>
        <p:spPr>
          <a:xfrm>
            <a:off x="2217420" y="1146494"/>
            <a:ext cx="9875520" cy="54829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l-SI" sz="1800" dirty="0">
                <a:highlight>
                  <a:srgbClr val="00FFFF"/>
                </a:highlight>
              </a:rPr>
              <a:t>Obzorje Evropa (okvirni program Evropske unije za raziskave in inovacije za obdobje2021–2027), člen 17 pogodbe o sofinanciranju projekta.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l-SI" sz="1800" dirty="0">
                <a:highlight>
                  <a:srgbClr val="C0C0C0"/>
                </a:highlight>
              </a:rPr>
              <a:t>Resolucija o znanstveno raziskovalni in inovacijski strategiji Slovenije 2030 (ReZrIS30), predvsem poglavje 6.2.Odprta znanost za izboljšanje kakovosti, učinkovitosti in odzivnosti raziskav.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l-SI" sz="1800" dirty="0">
                <a:highlight>
                  <a:srgbClr val="C0C0C0"/>
                </a:highlight>
              </a:rPr>
              <a:t>Zakon o znanstvenoraziskovalni in inovacijski dejavnosti (</a:t>
            </a:r>
            <a:r>
              <a:rPr lang="sl-SI" sz="1800" dirty="0" err="1">
                <a:highlight>
                  <a:srgbClr val="C0C0C0"/>
                </a:highlight>
              </a:rPr>
              <a:t>ZZrID</a:t>
            </a:r>
            <a:r>
              <a:rPr lang="sl-SI" sz="1800" dirty="0">
                <a:highlight>
                  <a:srgbClr val="C0C0C0"/>
                </a:highlight>
              </a:rPr>
              <a:t>) v 41. členu govori o »</a:t>
            </a:r>
            <a:r>
              <a:rPr lang="sl-SI" sz="1800" b="1" dirty="0">
                <a:solidFill>
                  <a:srgbClr val="FF0000"/>
                </a:solidFill>
                <a:highlight>
                  <a:srgbClr val="C0C0C0"/>
                </a:highlight>
              </a:rPr>
              <a:t>odprtem dostopu do vseh recenziranih znanstvenih objav in raziskovalnih podatkov </a:t>
            </a:r>
            <a:r>
              <a:rPr lang="sl-SI" sz="1800" dirty="0">
                <a:solidFill>
                  <a:schemeClr val="tx1"/>
                </a:solidFill>
                <a:highlight>
                  <a:srgbClr val="C0C0C0"/>
                </a:highlight>
              </a:rPr>
              <a:t>ter drugih rezultatov raziskav.</a:t>
            </a:r>
            <a:r>
              <a:rPr lang="sl-SI" sz="1800" dirty="0">
                <a:highlight>
                  <a:srgbClr val="C0C0C0"/>
                </a:highlight>
              </a:rPr>
              <a:t>«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l-SI" sz="1800" dirty="0">
                <a:highlight>
                  <a:srgbClr val="C0C0C0"/>
                </a:highlight>
              </a:rPr>
              <a:t>Uredba o izvajanju znanstvenoraziskovalnega dela v skladu z načeli odprte znanosti v 2. in 3. členu določa zahteve ter izvedbo odprtega dostopa do znanstvenih publikacij.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l-SI" sz="1800" dirty="0">
                <a:highlight>
                  <a:srgbClr val="C0C0C0"/>
                </a:highlight>
              </a:rPr>
              <a:t>Pravilnik o pogojih za izvajanje knjižnične javne službe v členu 45(3) določa, da visokošolska knjižnica »Do zaključnih del visokošolskega študija in objav zaposlenih na visokošolskem zavodu v elektronski obliki praviloma zagotavlja odprti dostop.«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l-SI" sz="1800" dirty="0">
                <a:highlight>
                  <a:srgbClr val="FFFF00"/>
                </a:highlight>
              </a:rPr>
              <a:t>Strategija UL 2022-2027, v kateri je glede Vizije UL do  31. 12. 2027 , v točki 7.2 predvideno, da »raziskovalno delo in širjenje rezultatov raziskav v znanosti in umetnosti potekata po načelih odprte znanosti«. Kazalec uspešnosti RP2K6 je opredeljen </a:t>
            </a:r>
            <a:r>
              <a:rPr lang="sl-SI" sz="1800" b="1" dirty="0">
                <a:highlight>
                  <a:srgbClr val="FFFF00"/>
                </a:highlight>
              </a:rPr>
              <a:t>z 90 % publikacij s tipologijo 1* in 2* ter letnico izdaje 2026 shranjenih v RUL.</a:t>
            </a:r>
          </a:p>
        </p:txBody>
      </p:sp>
      <p:pic>
        <p:nvPicPr>
          <p:cNvPr id="8" name="Slika 7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4506285C-226E-4289-9CB5-AB69B16FDA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2864" y="0"/>
            <a:ext cx="989135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387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 descr="Slika, ki vsebuje besede risanje&#10;&#10;Opis je samodejno ustvarjen">
            <a:extLst>
              <a:ext uri="{FF2B5EF4-FFF2-40B4-BE49-F238E27FC236}">
                <a16:creationId xmlns:a16="http://schemas.microsoft.com/office/drawing/2014/main" id="{06864DC4-23FD-46A2-AD61-F5FBC9462B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3" r="22131"/>
          <a:stretch/>
        </p:blipFill>
        <p:spPr>
          <a:xfrm>
            <a:off x="5233087" y="0"/>
            <a:ext cx="6958914" cy="5184456"/>
          </a:xfrm>
          <a:prstGeom prst="rect">
            <a:avLst/>
          </a:prstGeom>
        </p:spPr>
      </p:pic>
      <p:sp>
        <p:nvSpPr>
          <p:cNvPr id="3" name="Naslov 1">
            <a:extLst>
              <a:ext uri="{FF2B5EF4-FFF2-40B4-BE49-F238E27FC236}">
                <a16:creationId xmlns:a16="http://schemas.microsoft.com/office/drawing/2014/main" id="{196CF2BF-45F3-4498-BEDE-1FE80A99A3BA}"/>
              </a:ext>
            </a:extLst>
          </p:cNvPr>
          <p:cNvSpPr txBox="1">
            <a:spLocks/>
          </p:cNvSpPr>
          <p:nvPr/>
        </p:nvSpPr>
        <p:spPr>
          <a:xfrm>
            <a:off x="346712" y="285750"/>
            <a:ext cx="11498575" cy="990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440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defRPr>
            </a:lvl1pPr>
          </a:lstStyle>
          <a:p>
            <a:pPr>
              <a:lnSpc>
                <a:spcPct val="100000"/>
              </a:lnSpc>
            </a:pPr>
            <a:r>
              <a:rPr lang="pl-PL" sz="3000" b="1" dirty="0">
                <a:solidFill>
                  <a:srgbClr val="ED7D31"/>
                </a:solidFill>
                <a:latin typeface="Calibri"/>
              </a:rPr>
              <a:t>Uspešnost izpolnjevanja kriterija OA – vse objave tipa 1* in 2*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2F2014D6-18A3-4333-8A59-3E37434F3B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744245"/>
              </p:ext>
            </p:extLst>
          </p:nvPr>
        </p:nvGraphicFramePr>
        <p:xfrm>
          <a:off x="3404650" y="1276349"/>
          <a:ext cx="5427115" cy="3252673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256097">
                  <a:extLst>
                    <a:ext uri="{9D8B030D-6E8A-4147-A177-3AD203B41FA5}">
                      <a16:colId xmlns:a16="http://schemas.microsoft.com/office/drawing/2014/main" val="2553131433"/>
                    </a:ext>
                  </a:extLst>
                </a:gridCol>
                <a:gridCol w="2045557">
                  <a:extLst>
                    <a:ext uri="{9D8B030D-6E8A-4147-A177-3AD203B41FA5}">
                      <a16:colId xmlns:a16="http://schemas.microsoft.com/office/drawing/2014/main" val="2287298274"/>
                    </a:ext>
                  </a:extLst>
                </a:gridCol>
                <a:gridCol w="2125461">
                  <a:extLst>
                    <a:ext uri="{9D8B030D-6E8A-4147-A177-3AD203B41FA5}">
                      <a16:colId xmlns:a16="http://schemas.microsoft.com/office/drawing/2014/main" val="3380341400"/>
                    </a:ext>
                  </a:extLst>
                </a:gridCol>
              </a:tblGrid>
              <a:tr h="597056">
                <a:tc>
                  <a:txBody>
                    <a:bodyPr/>
                    <a:lstStyle/>
                    <a:p>
                      <a:pPr algn="l" fontAlgn="b"/>
                      <a:endParaRPr lang="sl-SI" sz="24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400" u="none" strike="noStrike" dirty="0">
                          <a:effectLst/>
                        </a:rPr>
                        <a:t>2022</a:t>
                      </a:r>
                    </a:p>
                    <a:p>
                      <a:pPr algn="ctr" fontAlgn="b"/>
                      <a:r>
                        <a:rPr lang="sl-SI" sz="2400" u="none" strike="noStrike" dirty="0">
                          <a:effectLst/>
                        </a:rPr>
                        <a:t>skupaj/OA</a:t>
                      </a:r>
                      <a:endParaRPr lang="sl-SI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400" u="none" strike="noStrike" dirty="0">
                          <a:effectLst/>
                        </a:rPr>
                        <a:t>2023</a:t>
                      </a:r>
                    </a:p>
                    <a:p>
                      <a:pPr algn="ctr" fontAlgn="b"/>
                      <a:r>
                        <a:rPr lang="sl-SI" sz="2400" u="none" strike="noStrike" dirty="0">
                          <a:effectLst/>
                        </a:rPr>
                        <a:t>skupaj/OA</a:t>
                      </a:r>
                      <a:endParaRPr lang="sl-SI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46017907"/>
                  </a:ext>
                </a:extLst>
              </a:tr>
              <a:tr h="627907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u="none" strike="noStrike" dirty="0">
                          <a:effectLst/>
                        </a:rPr>
                        <a:t>GIS</a:t>
                      </a:r>
                      <a:endParaRPr lang="sl-SI" sz="24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400" u="none" strike="noStrike" dirty="0">
                          <a:effectLst/>
                        </a:rPr>
                        <a:t>668/362</a:t>
                      </a:r>
                      <a:endParaRPr lang="sl-SI" sz="24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400" u="none" strike="noStrike" dirty="0">
                          <a:effectLst/>
                        </a:rPr>
                        <a:t>381/223</a:t>
                      </a:r>
                      <a:endParaRPr lang="sl-SI" sz="24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25416125"/>
                  </a:ext>
                </a:extLst>
              </a:tr>
              <a:tr h="627907">
                <a:tc>
                  <a:txBody>
                    <a:bodyPr/>
                    <a:lstStyle/>
                    <a:p>
                      <a:pPr algn="l" fontAlgn="b"/>
                      <a:endParaRPr lang="sl-SI" sz="24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400" u="none" strike="noStrike" dirty="0">
                          <a:effectLst/>
                        </a:rPr>
                        <a:t>54 %</a:t>
                      </a:r>
                      <a:endParaRPr lang="sl-SI" sz="24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400" u="none" strike="noStrike" dirty="0">
                          <a:effectLst/>
                        </a:rPr>
                        <a:t>59 %</a:t>
                      </a:r>
                      <a:endParaRPr lang="sl-SI" sz="24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6526740"/>
                  </a:ext>
                </a:extLst>
              </a:tr>
              <a:tr h="627907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u="none" strike="noStrike" dirty="0">
                          <a:effectLst/>
                        </a:rPr>
                        <a:t>BFGO</a:t>
                      </a:r>
                      <a:endParaRPr lang="sl-SI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400" u="none" strike="noStrike" dirty="0">
                          <a:effectLst/>
                        </a:rPr>
                        <a:t>273/105</a:t>
                      </a:r>
                      <a:endParaRPr lang="sl-SI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400" u="none" strike="noStrike" dirty="0">
                          <a:effectLst/>
                        </a:rPr>
                        <a:t>136/69</a:t>
                      </a:r>
                      <a:endParaRPr lang="sl-SI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37606338"/>
                  </a:ext>
                </a:extLst>
              </a:tr>
              <a:tr h="627907">
                <a:tc>
                  <a:txBody>
                    <a:bodyPr/>
                    <a:lstStyle/>
                    <a:p>
                      <a:pPr algn="l" fontAlgn="b"/>
                      <a:endParaRPr lang="sl-SI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400" u="none" strike="noStrike" dirty="0">
                          <a:effectLst/>
                        </a:rPr>
                        <a:t>38 %</a:t>
                      </a:r>
                      <a:endParaRPr lang="sl-SI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400" u="none" strike="noStrike" dirty="0">
                          <a:effectLst/>
                        </a:rPr>
                        <a:t>51 %</a:t>
                      </a:r>
                      <a:endParaRPr lang="sl-SI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80115665"/>
                  </a:ext>
                </a:extLst>
              </a:tr>
            </a:tbl>
          </a:graphicData>
        </a:graphic>
      </p:graphicFrame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5B127428-2BC4-4CFE-9ABF-E6A587ADF88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30457" y="4526220"/>
            <a:ext cx="11731083" cy="230707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2000" dirty="0"/>
              <a:t>Vir podatkov: COBISS.SI. Upoštevane so vse objave tipa 1* in 2*in odloženi v institucionalni </a:t>
            </a:r>
            <a:r>
              <a:rPr lang="sl-SI" sz="2000" dirty="0" err="1"/>
              <a:t>repozitorij</a:t>
            </a:r>
            <a:r>
              <a:rPr lang="sl-SI" sz="2000" dirty="0"/>
              <a:t> </a:t>
            </a:r>
            <a:r>
              <a:rPr lang="sl-SI" sz="2000" dirty="0" err="1"/>
              <a:t>DiRROS</a:t>
            </a:r>
            <a:r>
              <a:rPr lang="sl-SI" sz="2000" dirty="0"/>
              <a:t>/RUL; </a:t>
            </a:r>
            <a:r>
              <a:rPr lang="sl-SI" sz="2000" i="1" dirty="0"/>
              <a:t>iskalna sintaksa </a:t>
            </a:r>
            <a:r>
              <a:rPr lang="en-US" sz="2000" i="1" dirty="0"/>
              <a:t>(td=1</a:t>
            </a:r>
            <a:r>
              <a:rPr lang="sl-SI" sz="2000" i="1" dirty="0"/>
              <a:t>*</a:t>
            </a:r>
            <a:r>
              <a:rPr lang="en-US" sz="2000" i="1" dirty="0"/>
              <a:t> or td=</a:t>
            </a:r>
            <a:r>
              <a:rPr lang="sl-SI" sz="2000" i="1" dirty="0"/>
              <a:t>2*</a:t>
            </a:r>
            <a:r>
              <a:rPr lang="en-US" sz="2000" i="1" dirty="0"/>
              <a:t>) and PY=2022</a:t>
            </a:r>
            <a:r>
              <a:rPr lang="sl-SI" sz="2000" i="1" dirty="0"/>
              <a:t>/2023</a:t>
            </a:r>
            <a:r>
              <a:rPr lang="en-US" sz="2000" i="1" dirty="0"/>
              <a:t> and fc=1-006</a:t>
            </a:r>
            <a:r>
              <a:rPr lang="sl-SI" sz="2000" i="1" dirty="0"/>
              <a:t>/3-104.06)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2000" i="1" dirty="0"/>
              <a:t>Vse objave niso in ne morejo/smejo biti del OA, npr. patenti. Veliko je tudi zbornikov, ki ne izidejo v OA, še manj z licencami CC BY.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2000" i="1" dirty="0"/>
              <a:t>Upoštevane so tudi objave z embargom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l-SI" sz="2000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2000" i="1" dirty="0">
                <a:solidFill>
                  <a:schemeClr val="bg1">
                    <a:lumMod val="65000"/>
                  </a:schemeClr>
                </a:solidFill>
              </a:rPr>
              <a:t>Z Gozdarskim vestnikom skleniti dogovor, da se objave lahko vnesejo tudi v institucionalni </a:t>
            </a:r>
            <a:r>
              <a:rPr lang="sl-SI" sz="2000" i="1" dirty="0" err="1">
                <a:solidFill>
                  <a:schemeClr val="bg1">
                    <a:lumMod val="65000"/>
                  </a:schemeClr>
                </a:solidFill>
              </a:rPr>
              <a:t>repozitorij</a:t>
            </a:r>
            <a:r>
              <a:rPr lang="sl-SI" sz="2000" i="1" dirty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sl-SI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Slika 5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A146ADF0-3022-4A12-B390-1120BAEFD3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2864" y="0"/>
            <a:ext cx="989135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451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 descr="Slika, ki vsebuje besede risanje&#10;&#10;Opis je samodejno ustvarjen">
            <a:extLst>
              <a:ext uri="{FF2B5EF4-FFF2-40B4-BE49-F238E27FC236}">
                <a16:creationId xmlns:a16="http://schemas.microsoft.com/office/drawing/2014/main" id="{06864DC4-23FD-46A2-AD61-F5FBC9462B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3" r="22131"/>
          <a:stretch/>
        </p:blipFill>
        <p:spPr>
          <a:xfrm>
            <a:off x="5233087" y="0"/>
            <a:ext cx="6958914" cy="5184456"/>
          </a:xfrm>
          <a:prstGeom prst="rect">
            <a:avLst/>
          </a:prstGeom>
        </p:spPr>
      </p:pic>
      <p:sp>
        <p:nvSpPr>
          <p:cNvPr id="3" name="Naslov 1">
            <a:extLst>
              <a:ext uri="{FF2B5EF4-FFF2-40B4-BE49-F238E27FC236}">
                <a16:creationId xmlns:a16="http://schemas.microsoft.com/office/drawing/2014/main" id="{196CF2BF-45F3-4498-BEDE-1FE80A99A3BA}"/>
              </a:ext>
            </a:extLst>
          </p:cNvPr>
          <p:cNvSpPr txBox="1">
            <a:spLocks/>
          </p:cNvSpPr>
          <p:nvPr/>
        </p:nvSpPr>
        <p:spPr>
          <a:xfrm>
            <a:off x="346712" y="276225"/>
            <a:ext cx="11498575" cy="990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440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defRPr>
            </a:lvl1pPr>
          </a:lstStyle>
          <a:p>
            <a:pPr>
              <a:lnSpc>
                <a:spcPct val="100000"/>
              </a:lnSpc>
            </a:pPr>
            <a:r>
              <a:rPr lang="pl-PL" sz="3000" b="1" dirty="0">
                <a:solidFill>
                  <a:srgbClr val="ED7D31"/>
                </a:solidFill>
                <a:latin typeface="Calibri"/>
              </a:rPr>
              <a:t>Uspešnost izpolnjevanja kriterija OA – recenzirani znanstveni članki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2F2014D6-18A3-4333-8A59-3E37434F3B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120038"/>
              </p:ext>
            </p:extLst>
          </p:nvPr>
        </p:nvGraphicFramePr>
        <p:xfrm>
          <a:off x="137161" y="1276350"/>
          <a:ext cx="5416146" cy="3427095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942666">
                  <a:extLst>
                    <a:ext uri="{9D8B030D-6E8A-4147-A177-3AD203B41FA5}">
                      <a16:colId xmlns:a16="http://schemas.microsoft.com/office/drawing/2014/main" val="2553131433"/>
                    </a:ext>
                  </a:extLst>
                </a:gridCol>
                <a:gridCol w="1343243">
                  <a:extLst>
                    <a:ext uri="{9D8B030D-6E8A-4147-A177-3AD203B41FA5}">
                      <a16:colId xmlns:a16="http://schemas.microsoft.com/office/drawing/2014/main" val="3373565584"/>
                    </a:ext>
                  </a:extLst>
                </a:gridCol>
                <a:gridCol w="1535136">
                  <a:extLst>
                    <a:ext uri="{9D8B030D-6E8A-4147-A177-3AD203B41FA5}">
                      <a16:colId xmlns:a16="http://schemas.microsoft.com/office/drawing/2014/main" val="2287298274"/>
                    </a:ext>
                  </a:extLst>
                </a:gridCol>
                <a:gridCol w="1595101">
                  <a:extLst>
                    <a:ext uri="{9D8B030D-6E8A-4147-A177-3AD203B41FA5}">
                      <a16:colId xmlns:a16="http://schemas.microsoft.com/office/drawing/2014/main" val="3380341400"/>
                    </a:ext>
                  </a:extLst>
                </a:gridCol>
              </a:tblGrid>
              <a:tr h="447675">
                <a:tc>
                  <a:txBody>
                    <a:bodyPr/>
                    <a:lstStyle/>
                    <a:p>
                      <a:pPr algn="l" fontAlgn="b"/>
                      <a:endParaRPr lang="sl-SI" sz="24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Vir podatkov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400" u="none" strike="noStrike" dirty="0">
                          <a:effectLst/>
                        </a:rPr>
                        <a:t>2022</a:t>
                      </a:r>
                    </a:p>
                    <a:p>
                      <a:pPr algn="ctr" fontAlgn="b"/>
                      <a:r>
                        <a:rPr lang="sl-SI" sz="2400" u="none" strike="noStrike" dirty="0">
                          <a:effectLst/>
                        </a:rPr>
                        <a:t>skupaj/OA</a:t>
                      </a:r>
                      <a:endParaRPr lang="sl-SI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400" u="none" strike="noStrike" dirty="0">
                          <a:effectLst/>
                        </a:rPr>
                        <a:t>2023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u="none" strike="noStrike" dirty="0">
                          <a:effectLst/>
                        </a:rPr>
                        <a:t>skupaj/OA</a:t>
                      </a:r>
                      <a:endParaRPr lang="sl-SI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46017907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u="none" strike="noStrike" dirty="0">
                          <a:effectLst/>
                        </a:rPr>
                        <a:t>GIS</a:t>
                      </a:r>
                      <a:endParaRPr lang="sl-SI" sz="24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u="none" strike="noStrike" dirty="0">
                          <a:effectLst/>
                        </a:rPr>
                        <a:t>COBISS*</a:t>
                      </a:r>
                      <a:endParaRPr lang="sl-SI" sz="24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400" u="none" strike="noStrike" dirty="0">
                          <a:effectLst/>
                        </a:rPr>
                        <a:t>83/52</a:t>
                      </a:r>
                      <a:endParaRPr lang="sl-SI" sz="24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400" u="none" strike="noStrike" dirty="0">
                          <a:effectLst/>
                        </a:rPr>
                        <a:t>64/41</a:t>
                      </a:r>
                      <a:endParaRPr lang="sl-SI" sz="24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25416125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algn="l" fontAlgn="b"/>
                      <a:endParaRPr lang="sl-SI" sz="24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24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400" u="none" strike="noStrike" dirty="0">
                          <a:effectLst/>
                        </a:rPr>
                        <a:t>63 %</a:t>
                      </a:r>
                      <a:endParaRPr lang="sl-SI" sz="24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400" u="none" strike="noStrike" dirty="0">
                          <a:effectLst/>
                        </a:rPr>
                        <a:t>64 %</a:t>
                      </a:r>
                      <a:endParaRPr lang="sl-SI" sz="24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6526740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algn="l" fontAlgn="b"/>
                      <a:endParaRPr lang="sl-SI" sz="24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u="none" strike="noStrike" dirty="0" err="1">
                          <a:effectLst/>
                        </a:rPr>
                        <a:t>WoS</a:t>
                      </a:r>
                      <a:r>
                        <a:rPr lang="sl-SI" sz="2400" u="none" strike="noStrike" dirty="0">
                          <a:effectLst/>
                        </a:rPr>
                        <a:t>**</a:t>
                      </a:r>
                      <a:endParaRPr lang="sl-SI" sz="24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400" u="none" strike="noStrike" dirty="0">
                          <a:effectLst/>
                        </a:rPr>
                        <a:t>57/47</a:t>
                      </a:r>
                      <a:endParaRPr lang="sl-SI" sz="24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400" u="none" strike="noStrike" dirty="0">
                          <a:effectLst/>
                        </a:rPr>
                        <a:t>30/23</a:t>
                      </a:r>
                      <a:endParaRPr lang="sl-SI" sz="24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01027637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algn="l" fontAlgn="b"/>
                      <a:endParaRPr lang="sl-SI" sz="24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24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400" u="none" strike="noStrike" dirty="0">
                          <a:effectLst/>
                        </a:rPr>
                        <a:t>82 %</a:t>
                      </a:r>
                      <a:endParaRPr lang="sl-SI" sz="24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400" u="none" strike="noStrike" dirty="0">
                          <a:effectLst/>
                        </a:rPr>
                        <a:t>77 %</a:t>
                      </a:r>
                      <a:endParaRPr lang="sl-SI" sz="24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55771167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u="none" strike="noStrike" dirty="0">
                          <a:effectLst/>
                        </a:rPr>
                        <a:t>BFGO</a:t>
                      </a:r>
                      <a:endParaRPr lang="sl-SI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u="none" strike="noStrike" dirty="0">
                          <a:effectLst/>
                        </a:rPr>
                        <a:t>COBISS*</a:t>
                      </a:r>
                      <a:endParaRPr lang="sl-SI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400" u="none" strike="noStrike" dirty="0">
                          <a:effectLst/>
                        </a:rPr>
                        <a:t>51/36</a:t>
                      </a:r>
                      <a:endParaRPr lang="sl-SI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400" u="none" strike="noStrike" dirty="0">
                          <a:effectLst/>
                        </a:rPr>
                        <a:t>51/32</a:t>
                      </a:r>
                      <a:endParaRPr lang="sl-SI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37606338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algn="l" fontAlgn="b"/>
                      <a:endParaRPr lang="sl-SI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400" u="none" strike="noStrike" dirty="0">
                          <a:effectLst/>
                        </a:rPr>
                        <a:t>71 %</a:t>
                      </a:r>
                      <a:endParaRPr lang="sl-SI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400" u="none" strike="noStrike" dirty="0">
                          <a:effectLst/>
                        </a:rPr>
                        <a:t>63 %</a:t>
                      </a:r>
                      <a:endParaRPr lang="sl-SI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80115665"/>
                  </a:ext>
                </a:extLst>
              </a:tr>
            </a:tbl>
          </a:graphicData>
        </a:graphic>
      </p:graphicFrame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5B127428-2BC4-4CFE-9ABF-E6A587ADF88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46712" y="5184456"/>
            <a:ext cx="11498574" cy="167354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2400" dirty="0"/>
              <a:t>* Upoštevanje so recenzirani znanstveni članki 1.01, 1.02 in 1.03, zavedeni v COBISS in odloženi v institucionalni </a:t>
            </a:r>
            <a:r>
              <a:rPr lang="sl-SI" sz="2400" dirty="0" err="1"/>
              <a:t>repozitorij</a:t>
            </a:r>
            <a:r>
              <a:rPr lang="sl-SI" sz="2400" dirty="0"/>
              <a:t> </a:t>
            </a:r>
            <a:r>
              <a:rPr lang="sl-SI" sz="2400" dirty="0" err="1"/>
              <a:t>DiRROS</a:t>
            </a:r>
            <a:r>
              <a:rPr lang="sl-SI" sz="2400" dirty="0"/>
              <a:t>/RUL; </a:t>
            </a:r>
            <a:r>
              <a:rPr lang="sl-SI" sz="2400" i="1" dirty="0"/>
              <a:t>iskalna sintaksa </a:t>
            </a:r>
            <a:r>
              <a:rPr lang="en-US" sz="2400" i="1" dirty="0"/>
              <a:t>(td=1.01 or td=1.02 or td=1.03) and PY=2022</a:t>
            </a:r>
            <a:r>
              <a:rPr lang="sl-SI" sz="2400" i="1" dirty="0"/>
              <a:t>/2023</a:t>
            </a:r>
            <a:r>
              <a:rPr lang="en-US" sz="2400" i="1" dirty="0"/>
              <a:t> and fc=1-006</a:t>
            </a:r>
            <a:r>
              <a:rPr lang="sl-SI" sz="2400" i="1" dirty="0"/>
              <a:t>/3-104.06)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2400" dirty="0"/>
              <a:t>** Upoštevanje so vse objave indeksirane v </a:t>
            </a:r>
            <a:r>
              <a:rPr lang="sl-SI" sz="2400" dirty="0" err="1"/>
              <a:t>WoS</a:t>
            </a:r>
            <a:r>
              <a:rPr lang="sl-SI" sz="2400" dirty="0"/>
              <a:t> (SCI, SSCI, AHCI; ESCI …), ki so v </a:t>
            </a:r>
            <a:r>
              <a:rPr lang="sl-SI" sz="2400" dirty="0" err="1"/>
              <a:t>WoS</a:t>
            </a:r>
            <a:r>
              <a:rPr lang="sl-SI" sz="2400" dirty="0"/>
              <a:t> označene kot OA.</a:t>
            </a:r>
            <a:endParaRPr lang="sl-SI" sz="1400" dirty="0"/>
          </a:p>
        </p:txBody>
      </p:sp>
      <p:pic>
        <p:nvPicPr>
          <p:cNvPr id="7" name="Slika 6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EED6AF38-2469-4C48-AFCE-04F575EE5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2864" y="0"/>
            <a:ext cx="989135" cy="285750"/>
          </a:xfrm>
          <a:prstGeom prst="rect">
            <a:avLst/>
          </a:prstGeom>
        </p:spPr>
      </p:pic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70398B8B-863D-491D-8612-92631330A3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81528"/>
              </p:ext>
            </p:extLst>
          </p:nvPr>
        </p:nvGraphicFramePr>
        <p:xfrm>
          <a:off x="8644893" y="2018833"/>
          <a:ext cx="3547106" cy="2686050"/>
        </p:xfrm>
        <a:graphic>
          <a:graphicData uri="http://schemas.openxmlformats.org/drawingml/2006/table">
            <a:tbl>
              <a:tblPr>
                <a:tableStyleId>{D03447BB-5D67-496B-8E87-E561075AD55C}</a:tableStyleId>
              </a:tblPr>
              <a:tblGrid>
                <a:gridCol w="1226758">
                  <a:extLst>
                    <a:ext uri="{9D8B030D-6E8A-4147-A177-3AD203B41FA5}">
                      <a16:colId xmlns:a16="http://schemas.microsoft.com/office/drawing/2014/main" val="2553131433"/>
                    </a:ext>
                  </a:extLst>
                </a:gridCol>
                <a:gridCol w="931169">
                  <a:extLst>
                    <a:ext uri="{9D8B030D-6E8A-4147-A177-3AD203B41FA5}">
                      <a16:colId xmlns:a16="http://schemas.microsoft.com/office/drawing/2014/main" val="2287298274"/>
                    </a:ext>
                  </a:extLst>
                </a:gridCol>
                <a:gridCol w="1389179">
                  <a:extLst>
                    <a:ext uri="{9D8B030D-6E8A-4147-A177-3AD203B41FA5}">
                      <a16:colId xmlns:a16="http://schemas.microsoft.com/office/drawing/2014/main" val="3380341400"/>
                    </a:ext>
                  </a:extLst>
                </a:gridCol>
              </a:tblGrid>
              <a:tr h="44767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Objave v MDPI in </a:t>
                      </a:r>
                      <a:r>
                        <a:rPr lang="sl-SI" sz="24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Frontiers</a:t>
                      </a:r>
                      <a:endParaRPr lang="sl-SI" sz="2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sl-SI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sl-SI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214637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algn="l" fontAlgn="b"/>
                      <a:endParaRPr lang="sl-SI" sz="24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400" u="none" strike="noStrike" dirty="0">
                          <a:effectLst/>
                        </a:rPr>
                        <a:t>2022</a:t>
                      </a:r>
                      <a:endParaRPr lang="sl-SI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400" u="none" strike="noStrike" dirty="0">
                          <a:effectLst/>
                        </a:rPr>
                        <a:t>2023</a:t>
                      </a:r>
                      <a:endParaRPr lang="sl-SI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46017907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u="none" strike="noStrike" dirty="0">
                          <a:effectLst/>
                        </a:rPr>
                        <a:t>GIS</a:t>
                      </a:r>
                      <a:endParaRPr lang="sl-SI" sz="24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400" u="none" strike="noStrike" dirty="0">
                          <a:effectLst/>
                        </a:rPr>
                        <a:t>13/52</a:t>
                      </a:r>
                      <a:endParaRPr lang="sl-SI" sz="24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400" u="none" strike="noStrike" dirty="0">
                          <a:effectLst/>
                        </a:rPr>
                        <a:t>12/41</a:t>
                      </a:r>
                      <a:endParaRPr lang="sl-SI" sz="24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25416125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algn="l" fontAlgn="b"/>
                      <a:endParaRPr lang="sl-SI" sz="24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400" u="none" strike="noStrike" dirty="0">
                          <a:effectLst/>
                        </a:rPr>
                        <a:t>25 %</a:t>
                      </a:r>
                      <a:endParaRPr lang="sl-SI" sz="24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400" u="none" strike="noStrike" dirty="0">
                          <a:effectLst/>
                        </a:rPr>
                        <a:t>29 %</a:t>
                      </a:r>
                      <a:endParaRPr lang="sl-SI" sz="24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6526740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u="none" strike="noStrike" dirty="0">
                          <a:effectLst/>
                        </a:rPr>
                        <a:t>BFGO</a:t>
                      </a:r>
                      <a:endParaRPr lang="sl-SI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400" u="none" strike="noStrike" dirty="0">
                          <a:effectLst/>
                        </a:rPr>
                        <a:t>9/36</a:t>
                      </a:r>
                      <a:endParaRPr lang="sl-SI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400" u="none" strike="noStrike" dirty="0">
                          <a:effectLst/>
                        </a:rPr>
                        <a:t>7/32</a:t>
                      </a:r>
                      <a:endParaRPr lang="sl-SI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37606338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algn="l" fontAlgn="b"/>
                      <a:endParaRPr lang="sl-SI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400" u="none" strike="noStrike" dirty="0">
                          <a:effectLst/>
                        </a:rPr>
                        <a:t>25 %</a:t>
                      </a:r>
                      <a:endParaRPr lang="sl-SI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400" u="none" strike="noStrike" dirty="0">
                          <a:effectLst/>
                        </a:rPr>
                        <a:t>22 %</a:t>
                      </a:r>
                      <a:endParaRPr lang="sl-SI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80115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6592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2108</Words>
  <Application>Microsoft Office PowerPoint</Application>
  <PresentationFormat>Širokozaslonsko</PresentationFormat>
  <Paragraphs>206</Paragraphs>
  <Slides>32</Slides>
  <Notes>2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NOO projekt prilagoditev javnih raziskovalnih organizacij (JRO) in CTK UL za delo po načelih odprte znanosti</vt:lpstr>
      <vt:lpstr>Cilji projekta SPOZNAJ na ravni konzorcija</vt:lpstr>
      <vt:lpstr>Cilji projekta SPOZNAJ na ravni članic konzorcija</vt:lpstr>
      <vt:lpstr>Vsebina predstavitve - objavljanje</vt:lpstr>
      <vt:lpstr>PowerPointova predstavitev</vt:lpstr>
      <vt:lpstr>PowerPointova predstavitev</vt:lpstr>
      <vt:lpstr>PowerPointova predstavitev</vt:lpstr>
      <vt:lpstr>PowerPointova predstavitev</vt:lpstr>
      <vt:lpstr>V pravnih podlagah ERA o odprti znanosti glede odprtega dostopa do recenziranih publikacij</vt:lpstr>
      <vt:lpstr>Izpolnitev določil glede odprte dostopnosti člankov? = Definicija odprtega dostopa do publikacij (uporablja jo tudi Evropska komisija)</vt:lpstr>
      <vt:lpstr>Odprti dostop je treba zagotoviti v skladu z določili v razpisu financerja in v pogodbi o sofinanciranju projekta (npr. Evropske komisije, ARIS), s shranitvijo ustrezne različice članka v repozitorij (RUL/DiRROS)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Tomas Bercic</dc:creator>
  <cp:lastModifiedBy>Peteh, Maja</cp:lastModifiedBy>
  <cp:revision>43</cp:revision>
  <dcterms:created xsi:type="dcterms:W3CDTF">2023-09-11T08:00:44Z</dcterms:created>
  <dcterms:modified xsi:type="dcterms:W3CDTF">2023-10-18T11:27:11Z</dcterms:modified>
</cp:coreProperties>
</file>