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8" r:id="rId5"/>
    <p:sldId id="266" r:id="rId6"/>
    <p:sldId id="267" r:id="rId7"/>
    <p:sldId id="262" r:id="rId8"/>
    <p:sldId id="261" r:id="rId9"/>
    <p:sldId id="282" r:id="rId10"/>
    <p:sldId id="271" r:id="rId11"/>
    <p:sldId id="275" r:id="rId12"/>
    <p:sldId id="283" r:id="rId13"/>
    <p:sldId id="284" r:id="rId14"/>
    <p:sldId id="277" r:id="rId15"/>
    <p:sldId id="279" r:id="rId16"/>
    <p:sldId id="285" r:id="rId17"/>
    <p:sldId id="269" r:id="rId18"/>
    <p:sldId id="260" r:id="rId19"/>
    <p:sldId id="270" r:id="rId20"/>
    <p:sldId id="281" r:id="rId21"/>
    <p:sldId id="286" r:id="rId22"/>
    <p:sldId id="257" r:id="rId2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24280-83A6-45B8-9E6F-20243D55CBFA}" v="1" dt="2024-10-22T19:31:14.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643"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38E24-659D-48B5-B70D-DE9C5EA8CD30}" type="doc">
      <dgm:prSet loTypeId="urn:microsoft.com/office/officeart/2005/8/layout/cycle8" loCatId="cycle" qsTypeId="urn:microsoft.com/office/officeart/2005/8/quickstyle/simple3" qsCatId="simple" csTypeId="urn:microsoft.com/office/officeart/2005/8/colors/colorful1" csCatId="colorful" phldr="1"/>
      <dgm:spPr/>
    </dgm:pt>
    <dgm:pt modelId="{3F4FF750-BE80-4A1E-8DFC-5E55996699CC}">
      <dgm:prSet phldrT="[besedilo]"/>
      <dgm:spPr/>
      <dgm:t>
        <a:bodyPr/>
        <a:lstStyle/>
        <a:p>
          <a:r>
            <a:rPr lang="sl-SI" dirty="0"/>
            <a:t>Prijavitelji</a:t>
          </a:r>
        </a:p>
        <a:p>
          <a:r>
            <a:rPr lang="sl-SI" dirty="0"/>
            <a:t>Izvajalci</a:t>
          </a:r>
        </a:p>
      </dgm:t>
    </dgm:pt>
    <dgm:pt modelId="{528D1A41-9497-41FF-A505-A91A907EE1C2}" type="parTrans" cxnId="{7F5D0A3F-DAF5-4DA1-8C7C-FC562B2A2816}">
      <dgm:prSet/>
      <dgm:spPr/>
      <dgm:t>
        <a:bodyPr/>
        <a:lstStyle/>
        <a:p>
          <a:endParaRPr lang="sl-SI"/>
        </a:p>
      </dgm:t>
    </dgm:pt>
    <dgm:pt modelId="{1D8CC1B7-EE61-429E-8945-A9F2EA201C79}" type="sibTrans" cxnId="{7F5D0A3F-DAF5-4DA1-8C7C-FC562B2A2816}">
      <dgm:prSet/>
      <dgm:spPr/>
      <dgm:t>
        <a:bodyPr/>
        <a:lstStyle/>
        <a:p>
          <a:endParaRPr lang="sl-SI"/>
        </a:p>
      </dgm:t>
    </dgm:pt>
    <dgm:pt modelId="{8BED24A4-9266-4793-BE18-5FC09298E428}">
      <dgm:prSet phldrT="[besedilo]"/>
      <dgm:spPr/>
      <dgm:t>
        <a:bodyPr/>
        <a:lstStyle/>
        <a:p>
          <a:r>
            <a:rPr lang="sl-SI" dirty="0"/>
            <a:t>Ocenjevalci</a:t>
          </a:r>
        </a:p>
      </dgm:t>
    </dgm:pt>
    <dgm:pt modelId="{747A9DA2-C436-4877-88F8-AFC8E6FF19C0}" type="parTrans" cxnId="{64344217-026D-4364-8CF5-5D1D7283C06B}">
      <dgm:prSet/>
      <dgm:spPr/>
      <dgm:t>
        <a:bodyPr/>
        <a:lstStyle/>
        <a:p>
          <a:endParaRPr lang="sl-SI"/>
        </a:p>
      </dgm:t>
    </dgm:pt>
    <dgm:pt modelId="{C3EED9C9-4CDD-492B-BEE1-F9B7AD1D9595}" type="sibTrans" cxnId="{64344217-026D-4364-8CF5-5D1D7283C06B}">
      <dgm:prSet/>
      <dgm:spPr/>
      <dgm:t>
        <a:bodyPr/>
        <a:lstStyle/>
        <a:p>
          <a:endParaRPr lang="sl-SI"/>
        </a:p>
      </dgm:t>
    </dgm:pt>
    <dgm:pt modelId="{F3B361C4-CA96-40E3-8B13-81E17E851785}">
      <dgm:prSet phldrT="[besedilo]"/>
      <dgm:spPr/>
      <dgm:t>
        <a:bodyPr/>
        <a:lstStyle/>
        <a:p>
          <a:r>
            <a:rPr lang="sl-SI" dirty="0"/>
            <a:t>Evropska komisija</a:t>
          </a:r>
        </a:p>
      </dgm:t>
    </dgm:pt>
    <dgm:pt modelId="{6C15B652-46B0-46E2-8F77-DDD3E680E3A1}" type="parTrans" cxnId="{DD9A860E-D4DD-4BA7-8213-D97F4F47854A}">
      <dgm:prSet/>
      <dgm:spPr/>
      <dgm:t>
        <a:bodyPr/>
        <a:lstStyle/>
        <a:p>
          <a:endParaRPr lang="sl-SI"/>
        </a:p>
      </dgm:t>
    </dgm:pt>
    <dgm:pt modelId="{080624BF-BE00-4834-94A3-B13C39262529}" type="sibTrans" cxnId="{DD9A860E-D4DD-4BA7-8213-D97F4F47854A}">
      <dgm:prSet/>
      <dgm:spPr/>
      <dgm:t>
        <a:bodyPr/>
        <a:lstStyle/>
        <a:p>
          <a:endParaRPr lang="sl-SI"/>
        </a:p>
      </dgm:t>
    </dgm:pt>
    <dgm:pt modelId="{C80D7448-CCBE-4B09-B13E-3555E3583140}" type="pres">
      <dgm:prSet presAssocID="{08038E24-659D-48B5-B70D-DE9C5EA8CD30}" presName="compositeShape" presStyleCnt="0">
        <dgm:presLayoutVars>
          <dgm:chMax val="7"/>
          <dgm:dir/>
          <dgm:resizeHandles val="exact"/>
        </dgm:presLayoutVars>
      </dgm:prSet>
      <dgm:spPr/>
    </dgm:pt>
    <dgm:pt modelId="{8F8513FC-B6D5-47D4-B522-E2C375F8B21A}" type="pres">
      <dgm:prSet presAssocID="{08038E24-659D-48B5-B70D-DE9C5EA8CD30}" presName="wedge1" presStyleLbl="node1" presStyleIdx="0" presStyleCnt="3"/>
      <dgm:spPr/>
    </dgm:pt>
    <dgm:pt modelId="{A552D74E-E92B-4993-9F0E-A870D7B94F46}" type="pres">
      <dgm:prSet presAssocID="{08038E24-659D-48B5-B70D-DE9C5EA8CD30}" presName="dummy1a" presStyleCnt="0"/>
      <dgm:spPr/>
    </dgm:pt>
    <dgm:pt modelId="{3B27F260-2C5F-4CEA-90C8-3DEBBD0DA994}" type="pres">
      <dgm:prSet presAssocID="{08038E24-659D-48B5-B70D-DE9C5EA8CD30}" presName="dummy1b" presStyleCnt="0"/>
      <dgm:spPr/>
    </dgm:pt>
    <dgm:pt modelId="{79B9F680-A128-4E72-8C4A-CC1307C06A27}" type="pres">
      <dgm:prSet presAssocID="{08038E24-659D-48B5-B70D-DE9C5EA8CD30}" presName="wedge1Tx" presStyleLbl="node1" presStyleIdx="0" presStyleCnt="3">
        <dgm:presLayoutVars>
          <dgm:chMax val="0"/>
          <dgm:chPref val="0"/>
          <dgm:bulletEnabled val="1"/>
        </dgm:presLayoutVars>
      </dgm:prSet>
      <dgm:spPr/>
    </dgm:pt>
    <dgm:pt modelId="{0CFFCF6D-5293-42D9-A91A-539A208F8B7D}" type="pres">
      <dgm:prSet presAssocID="{08038E24-659D-48B5-B70D-DE9C5EA8CD30}" presName="wedge2" presStyleLbl="node1" presStyleIdx="1" presStyleCnt="3"/>
      <dgm:spPr/>
    </dgm:pt>
    <dgm:pt modelId="{3A20220F-0EE7-462B-9E55-3182E9F90749}" type="pres">
      <dgm:prSet presAssocID="{08038E24-659D-48B5-B70D-DE9C5EA8CD30}" presName="dummy2a" presStyleCnt="0"/>
      <dgm:spPr/>
    </dgm:pt>
    <dgm:pt modelId="{F175CA6E-EC3E-43DE-83DE-E39AA4B71BC1}" type="pres">
      <dgm:prSet presAssocID="{08038E24-659D-48B5-B70D-DE9C5EA8CD30}" presName="dummy2b" presStyleCnt="0"/>
      <dgm:spPr/>
    </dgm:pt>
    <dgm:pt modelId="{3C04E718-13E1-407C-8847-3179A81B5FC9}" type="pres">
      <dgm:prSet presAssocID="{08038E24-659D-48B5-B70D-DE9C5EA8CD30}" presName="wedge2Tx" presStyleLbl="node1" presStyleIdx="1" presStyleCnt="3">
        <dgm:presLayoutVars>
          <dgm:chMax val="0"/>
          <dgm:chPref val="0"/>
          <dgm:bulletEnabled val="1"/>
        </dgm:presLayoutVars>
      </dgm:prSet>
      <dgm:spPr/>
    </dgm:pt>
    <dgm:pt modelId="{FB427523-6A2D-4381-A7AA-9D6A38DB3E0C}" type="pres">
      <dgm:prSet presAssocID="{08038E24-659D-48B5-B70D-DE9C5EA8CD30}" presName="wedge3" presStyleLbl="node1" presStyleIdx="2" presStyleCnt="3"/>
      <dgm:spPr/>
    </dgm:pt>
    <dgm:pt modelId="{583BCF5A-2846-459D-BE22-EF96CABF6699}" type="pres">
      <dgm:prSet presAssocID="{08038E24-659D-48B5-B70D-DE9C5EA8CD30}" presName="dummy3a" presStyleCnt="0"/>
      <dgm:spPr/>
    </dgm:pt>
    <dgm:pt modelId="{BC89B618-2FA6-4073-8AE7-9273B6342A6C}" type="pres">
      <dgm:prSet presAssocID="{08038E24-659D-48B5-B70D-DE9C5EA8CD30}" presName="dummy3b" presStyleCnt="0"/>
      <dgm:spPr/>
    </dgm:pt>
    <dgm:pt modelId="{85A974D7-2856-4797-9D3A-6787664B6C28}" type="pres">
      <dgm:prSet presAssocID="{08038E24-659D-48B5-B70D-DE9C5EA8CD30}" presName="wedge3Tx" presStyleLbl="node1" presStyleIdx="2" presStyleCnt="3">
        <dgm:presLayoutVars>
          <dgm:chMax val="0"/>
          <dgm:chPref val="0"/>
          <dgm:bulletEnabled val="1"/>
        </dgm:presLayoutVars>
      </dgm:prSet>
      <dgm:spPr/>
    </dgm:pt>
    <dgm:pt modelId="{16D99505-8CA6-4E4A-9B51-044A1D59F5B3}" type="pres">
      <dgm:prSet presAssocID="{1D8CC1B7-EE61-429E-8945-A9F2EA201C79}" presName="arrowWedge1" presStyleLbl="fgSibTrans2D1" presStyleIdx="0" presStyleCnt="3"/>
      <dgm:spPr/>
    </dgm:pt>
    <dgm:pt modelId="{7D329620-E0D8-424C-99BF-23DE7CEA4E55}" type="pres">
      <dgm:prSet presAssocID="{C3EED9C9-4CDD-492B-BEE1-F9B7AD1D9595}" presName="arrowWedge2" presStyleLbl="fgSibTrans2D1" presStyleIdx="1" presStyleCnt="3"/>
      <dgm:spPr/>
    </dgm:pt>
    <dgm:pt modelId="{1F518916-01E0-4C1D-9F7B-D1D542DDB1D6}" type="pres">
      <dgm:prSet presAssocID="{080624BF-BE00-4834-94A3-B13C39262529}" presName="arrowWedge3" presStyleLbl="fgSibTrans2D1" presStyleIdx="2" presStyleCnt="3"/>
      <dgm:spPr/>
    </dgm:pt>
  </dgm:ptLst>
  <dgm:cxnLst>
    <dgm:cxn modelId="{DD9A860E-D4DD-4BA7-8213-D97F4F47854A}" srcId="{08038E24-659D-48B5-B70D-DE9C5EA8CD30}" destId="{F3B361C4-CA96-40E3-8B13-81E17E851785}" srcOrd="2" destOrd="0" parTransId="{6C15B652-46B0-46E2-8F77-DDD3E680E3A1}" sibTransId="{080624BF-BE00-4834-94A3-B13C39262529}"/>
    <dgm:cxn modelId="{64344217-026D-4364-8CF5-5D1D7283C06B}" srcId="{08038E24-659D-48B5-B70D-DE9C5EA8CD30}" destId="{8BED24A4-9266-4793-BE18-5FC09298E428}" srcOrd="1" destOrd="0" parTransId="{747A9DA2-C436-4877-88F8-AFC8E6FF19C0}" sibTransId="{C3EED9C9-4CDD-492B-BEE1-F9B7AD1D9595}"/>
    <dgm:cxn modelId="{67B8CD1E-305D-4C46-A503-04CC0393DA5F}" type="presOf" srcId="{8BED24A4-9266-4793-BE18-5FC09298E428}" destId="{3C04E718-13E1-407C-8847-3179A81B5FC9}" srcOrd="1" destOrd="0" presId="urn:microsoft.com/office/officeart/2005/8/layout/cycle8"/>
    <dgm:cxn modelId="{9D553032-E7E2-4129-BA3F-0C9DBAF3F757}" type="presOf" srcId="{3F4FF750-BE80-4A1E-8DFC-5E55996699CC}" destId="{8F8513FC-B6D5-47D4-B522-E2C375F8B21A}" srcOrd="0" destOrd="0" presId="urn:microsoft.com/office/officeart/2005/8/layout/cycle8"/>
    <dgm:cxn modelId="{7F5D0A3F-DAF5-4DA1-8C7C-FC562B2A2816}" srcId="{08038E24-659D-48B5-B70D-DE9C5EA8CD30}" destId="{3F4FF750-BE80-4A1E-8DFC-5E55996699CC}" srcOrd="0" destOrd="0" parTransId="{528D1A41-9497-41FF-A505-A91A907EE1C2}" sibTransId="{1D8CC1B7-EE61-429E-8945-A9F2EA201C79}"/>
    <dgm:cxn modelId="{2D0EB861-5262-4DB5-A6E3-C864CD33BCA8}" type="presOf" srcId="{3F4FF750-BE80-4A1E-8DFC-5E55996699CC}" destId="{79B9F680-A128-4E72-8C4A-CC1307C06A27}" srcOrd="1" destOrd="0" presId="urn:microsoft.com/office/officeart/2005/8/layout/cycle8"/>
    <dgm:cxn modelId="{A5EF2B7B-040E-4A6A-BA24-29A2B4D04E67}" type="presOf" srcId="{8BED24A4-9266-4793-BE18-5FC09298E428}" destId="{0CFFCF6D-5293-42D9-A91A-539A208F8B7D}" srcOrd="0" destOrd="0" presId="urn:microsoft.com/office/officeart/2005/8/layout/cycle8"/>
    <dgm:cxn modelId="{5DA00F91-C3CE-45DA-B013-5E90290A7DE2}" type="presOf" srcId="{F3B361C4-CA96-40E3-8B13-81E17E851785}" destId="{85A974D7-2856-4797-9D3A-6787664B6C28}" srcOrd="1" destOrd="0" presId="urn:microsoft.com/office/officeart/2005/8/layout/cycle8"/>
    <dgm:cxn modelId="{B663ABC1-AA10-451C-814E-B99F36BF2282}" type="presOf" srcId="{F3B361C4-CA96-40E3-8B13-81E17E851785}" destId="{FB427523-6A2D-4381-A7AA-9D6A38DB3E0C}" srcOrd="0" destOrd="0" presId="urn:microsoft.com/office/officeart/2005/8/layout/cycle8"/>
    <dgm:cxn modelId="{1A117ECE-89C5-4556-88B0-BEC26726636C}" type="presOf" srcId="{08038E24-659D-48B5-B70D-DE9C5EA8CD30}" destId="{C80D7448-CCBE-4B09-B13E-3555E3583140}" srcOrd="0" destOrd="0" presId="urn:microsoft.com/office/officeart/2005/8/layout/cycle8"/>
    <dgm:cxn modelId="{3B8A84A8-9F0D-4469-BF69-AAD00DFF987A}" type="presParOf" srcId="{C80D7448-CCBE-4B09-B13E-3555E3583140}" destId="{8F8513FC-B6D5-47D4-B522-E2C375F8B21A}" srcOrd="0" destOrd="0" presId="urn:microsoft.com/office/officeart/2005/8/layout/cycle8"/>
    <dgm:cxn modelId="{EC21D439-2A6A-4914-B1B2-CEB6CF998A1F}" type="presParOf" srcId="{C80D7448-CCBE-4B09-B13E-3555E3583140}" destId="{A552D74E-E92B-4993-9F0E-A870D7B94F46}" srcOrd="1" destOrd="0" presId="urn:microsoft.com/office/officeart/2005/8/layout/cycle8"/>
    <dgm:cxn modelId="{2FD62622-9455-40E7-835A-11C37F06DB0D}" type="presParOf" srcId="{C80D7448-CCBE-4B09-B13E-3555E3583140}" destId="{3B27F260-2C5F-4CEA-90C8-3DEBBD0DA994}" srcOrd="2" destOrd="0" presId="urn:microsoft.com/office/officeart/2005/8/layout/cycle8"/>
    <dgm:cxn modelId="{A9B912CC-1E3C-46BC-96F6-8878EB26A322}" type="presParOf" srcId="{C80D7448-CCBE-4B09-B13E-3555E3583140}" destId="{79B9F680-A128-4E72-8C4A-CC1307C06A27}" srcOrd="3" destOrd="0" presId="urn:microsoft.com/office/officeart/2005/8/layout/cycle8"/>
    <dgm:cxn modelId="{B54CD942-34FB-4366-BE9F-AE8602D9E2F7}" type="presParOf" srcId="{C80D7448-CCBE-4B09-B13E-3555E3583140}" destId="{0CFFCF6D-5293-42D9-A91A-539A208F8B7D}" srcOrd="4" destOrd="0" presId="urn:microsoft.com/office/officeart/2005/8/layout/cycle8"/>
    <dgm:cxn modelId="{D16F9506-FB43-4B9A-A698-CB77D0F305B7}" type="presParOf" srcId="{C80D7448-CCBE-4B09-B13E-3555E3583140}" destId="{3A20220F-0EE7-462B-9E55-3182E9F90749}" srcOrd="5" destOrd="0" presId="urn:microsoft.com/office/officeart/2005/8/layout/cycle8"/>
    <dgm:cxn modelId="{D2F9232E-87F8-4BFF-8A0B-880A8F82435D}" type="presParOf" srcId="{C80D7448-CCBE-4B09-B13E-3555E3583140}" destId="{F175CA6E-EC3E-43DE-83DE-E39AA4B71BC1}" srcOrd="6" destOrd="0" presId="urn:microsoft.com/office/officeart/2005/8/layout/cycle8"/>
    <dgm:cxn modelId="{8B5D1E91-64E2-47E0-8E72-D98B80E8F164}" type="presParOf" srcId="{C80D7448-CCBE-4B09-B13E-3555E3583140}" destId="{3C04E718-13E1-407C-8847-3179A81B5FC9}" srcOrd="7" destOrd="0" presId="urn:microsoft.com/office/officeart/2005/8/layout/cycle8"/>
    <dgm:cxn modelId="{0FAA83C9-EFC5-4D27-984B-837D592779CC}" type="presParOf" srcId="{C80D7448-CCBE-4B09-B13E-3555E3583140}" destId="{FB427523-6A2D-4381-A7AA-9D6A38DB3E0C}" srcOrd="8" destOrd="0" presId="urn:microsoft.com/office/officeart/2005/8/layout/cycle8"/>
    <dgm:cxn modelId="{FAD1676D-53BA-47D8-97CF-C8CAE8D81723}" type="presParOf" srcId="{C80D7448-CCBE-4B09-B13E-3555E3583140}" destId="{583BCF5A-2846-459D-BE22-EF96CABF6699}" srcOrd="9" destOrd="0" presId="urn:microsoft.com/office/officeart/2005/8/layout/cycle8"/>
    <dgm:cxn modelId="{7A4EDB06-1751-4C88-A4F1-7DBF3C615940}" type="presParOf" srcId="{C80D7448-CCBE-4B09-B13E-3555E3583140}" destId="{BC89B618-2FA6-4073-8AE7-9273B6342A6C}" srcOrd="10" destOrd="0" presId="urn:microsoft.com/office/officeart/2005/8/layout/cycle8"/>
    <dgm:cxn modelId="{16125009-9E66-4919-85E1-ECEB02A05D23}" type="presParOf" srcId="{C80D7448-CCBE-4B09-B13E-3555E3583140}" destId="{85A974D7-2856-4797-9D3A-6787664B6C28}" srcOrd="11" destOrd="0" presId="urn:microsoft.com/office/officeart/2005/8/layout/cycle8"/>
    <dgm:cxn modelId="{DB861097-35CD-4A87-AD63-03B8390C2320}" type="presParOf" srcId="{C80D7448-CCBE-4B09-B13E-3555E3583140}" destId="{16D99505-8CA6-4E4A-9B51-044A1D59F5B3}" srcOrd="12" destOrd="0" presId="urn:microsoft.com/office/officeart/2005/8/layout/cycle8"/>
    <dgm:cxn modelId="{6016C337-5DC0-4C84-95D5-C25BEE174791}" type="presParOf" srcId="{C80D7448-CCBE-4B09-B13E-3555E3583140}" destId="{7D329620-E0D8-424C-99BF-23DE7CEA4E55}" srcOrd="13" destOrd="0" presId="urn:microsoft.com/office/officeart/2005/8/layout/cycle8"/>
    <dgm:cxn modelId="{A0EC95D0-36A3-4779-A243-F4A4E99FB8BA}" type="presParOf" srcId="{C80D7448-CCBE-4B09-B13E-3555E3583140}" destId="{1F518916-01E0-4C1D-9F7B-D1D542DDB1D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13FC-B6D5-47D4-B522-E2C375F8B21A}">
      <dsp:nvSpPr>
        <dsp:cNvPr id="0" name=""/>
        <dsp:cNvSpPr/>
      </dsp:nvSpPr>
      <dsp:spPr>
        <a:xfrm>
          <a:off x="1551307" y="296519"/>
          <a:ext cx="3831945" cy="3831945"/>
        </a:xfrm>
        <a:prstGeom prst="pie">
          <a:avLst>
            <a:gd name="adj1" fmla="val 16200000"/>
            <a:gd name="adj2" fmla="val 18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l-SI" sz="2500" kern="1200" dirty="0"/>
            <a:t>Prijavitelji</a:t>
          </a:r>
        </a:p>
        <a:p>
          <a:pPr marL="0" lvl="0" indent="0" algn="ctr" defTabSz="1111250">
            <a:lnSpc>
              <a:spcPct val="90000"/>
            </a:lnSpc>
            <a:spcBef>
              <a:spcPct val="0"/>
            </a:spcBef>
            <a:spcAft>
              <a:spcPct val="35000"/>
            </a:spcAft>
            <a:buNone/>
          </a:pPr>
          <a:r>
            <a:rPr lang="sl-SI" sz="2500" kern="1200" dirty="0"/>
            <a:t>Izvajalci</a:t>
          </a:r>
        </a:p>
      </dsp:txBody>
      <dsp:txXfrm>
        <a:off x="3570833" y="1108527"/>
        <a:ext cx="1368552" cy="1140460"/>
      </dsp:txXfrm>
    </dsp:sp>
    <dsp:sp modelId="{0CFFCF6D-5293-42D9-A91A-539A208F8B7D}">
      <dsp:nvSpPr>
        <dsp:cNvPr id="0" name=""/>
        <dsp:cNvSpPr/>
      </dsp:nvSpPr>
      <dsp:spPr>
        <a:xfrm>
          <a:off x="1472387" y="433374"/>
          <a:ext cx="3831945" cy="3831945"/>
        </a:xfrm>
        <a:prstGeom prst="pie">
          <a:avLst>
            <a:gd name="adj1" fmla="val 1800000"/>
            <a:gd name="adj2" fmla="val 900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l-SI" sz="2500" kern="1200" dirty="0"/>
            <a:t>Ocenjevalci</a:t>
          </a:r>
        </a:p>
      </dsp:txBody>
      <dsp:txXfrm>
        <a:off x="2384755" y="2919577"/>
        <a:ext cx="2052828" cy="1003604"/>
      </dsp:txXfrm>
    </dsp:sp>
    <dsp:sp modelId="{FB427523-6A2D-4381-A7AA-9D6A38DB3E0C}">
      <dsp:nvSpPr>
        <dsp:cNvPr id="0" name=""/>
        <dsp:cNvSpPr/>
      </dsp:nvSpPr>
      <dsp:spPr>
        <a:xfrm>
          <a:off x="1393467" y="296519"/>
          <a:ext cx="3831945" cy="3831945"/>
        </a:xfrm>
        <a:prstGeom prst="pie">
          <a:avLst>
            <a:gd name="adj1" fmla="val 9000000"/>
            <a:gd name="adj2" fmla="val 162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l-SI" sz="2500" kern="1200" dirty="0"/>
            <a:t>Evropska komisija</a:t>
          </a:r>
        </a:p>
      </dsp:txBody>
      <dsp:txXfrm>
        <a:off x="1837334" y="1108527"/>
        <a:ext cx="1368552" cy="1140460"/>
      </dsp:txXfrm>
    </dsp:sp>
    <dsp:sp modelId="{16D99505-8CA6-4E4A-9B51-044A1D59F5B3}">
      <dsp:nvSpPr>
        <dsp:cNvPr id="0" name=""/>
        <dsp:cNvSpPr/>
      </dsp:nvSpPr>
      <dsp:spPr>
        <a:xfrm>
          <a:off x="1314407" y="59303"/>
          <a:ext cx="4306376" cy="4306376"/>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D329620-E0D8-424C-99BF-23DE7CEA4E55}">
      <dsp:nvSpPr>
        <dsp:cNvPr id="0" name=""/>
        <dsp:cNvSpPr/>
      </dsp:nvSpPr>
      <dsp:spPr>
        <a:xfrm>
          <a:off x="1235171" y="195916"/>
          <a:ext cx="4306376" cy="4306376"/>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F518916-01E0-4C1D-9F7B-D1D542DDB1D6}">
      <dsp:nvSpPr>
        <dsp:cNvPr id="0" name=""/>
        <dsp:cNvSpPr/>
      </dsp:nvSpPr>
      <dsp:spPr>
        <a:xfrm>
          <a:off x="1155935" y="59303"/>
          <a:ext cx="4306376" cy="4306376"/>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cstate="hq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pic>
        <p:nvPicPr>
          <p:cNvPr id="3" name="Picture 2">
            <a:extLst>
              <a:ext uri="{FF2B5EF4-FFF2-40B4-BE49-F238E27FC236}">
                <a16:creationId xmlns:a16="http://schemas.microsoft.com/office/drawing/2014/main" id="{DED2E625-4C3A-89D9-E514-513934A30D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5356267"/>
            <a:ext cx="10180341" cy="1115570"/>
          </a:xfrm>
          <a:prstGeom prst="rect">
            <a:avLst/>
          </a:prstGeom>
        </p:spPr>
      </p:pic>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info/funding-tenders/opportunities/portal/screen/support/videos/support/EiJ8RaD3WBw"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funding-tenders-opportunities/display/OM/Grant+management"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ebgate.ec.europa.eu/funding-tenders-opportunities/pages/viewpage.action?pageId=25559674#CompletingtheDatasets(HorizonEurope)-RelevantscreensintheGrantManagementService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ebgate.ec.europa.eu/funding-tenders-opportunities/pages/viewpage.action?pageId=750402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hyperlink" Target="https://grants.nih.gov/grants/guide/notice-files/NOT-OD-21-013.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ata.europa.eu/doi/10.2777/1825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agr-contr/general-mga_horizon-euratom_e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programmePeriod=2021-2027&amp;frameworkProgramme=43108390" TargetMode="External"/><Relationship Id="rId2" Type="http://schemas.openxmlformats.org/officeDocument/2006/relationships/hyperlink" Target="https://ec.europa.eu/info/funding-tenders/opportunities/docs/2021-2027/horizon/guidance/programme-guide_horizon_v1.5_en.pdf" TargetMode="External"/><Relationship Id="rId1" Type="http://schemas.openxmlformats.org/officeDocument/2006/relationships/slideLayout" Target="../slideLayouts/slideLayout2.xml"/><Relationship Id="rId4" Type="http://schemas.openxmlformats.org/officeDocument/2006/relationships/hyperlink" Target="https://european-digital-innovation-hubs.ec.europa.eu/knowledge-hub/guidance-documents/annotated-grant-agreement-all-eu-funding-programmes-2021-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a:xfrm>
            <a:off x="760050" y="-251657"/>
            <a:ext cx="9971782" cy="2054931"/>
          </a:xfrm>
        </p:spPr>
        <p:txBody>
          <a:bodyPr/>
          <a:lstStyle/>
          <a:p>
            <a:r>
              <a:rPr lang="sl-SI" sz="4000" dirty="0"/>
              <a:t>Priprava poročil za financerje in evalvacija načrtov ravnanja z raziskovalnimi podatki</a:t>
            </a:r>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a:xfrm>
            <a:off x="760050" y="2006486"/>
            <a:ext cx="6541137" cy="946880"/>
          </a:xfrm>
        </p:spPr>
        <p:txBody>
          <a:bodyPr>
            <a:normAutofit fontScale="92500"/>
          </a:bodyPr>
          <a:lstStyle/>
          <a:p>
            <a:r>
              <a:rPr lang="sl-SI" dirty="0"/>
              <a:t>Ocenjevanje odprte znanosti: od projektne prijave do spremljanja financiranih projektov</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760050" y="3179348"/>
            <a:ext cx="11251247" cy="790944"/>
          </a:xfrm>
        </p:spPr>
        <p:txBody>
          <a:bodyPr/>
          <a:lstStyle/>
          <a:p>
            <a:r>
              <a:rPr lang="sl-SI" dirty="0"/>
              <a:t>Urša OPARA KRAŠOVEC, Univerza v Ljubljani</a:t>
            </a:r>
          </a:p>
        </p:txBody>
      </p:sp>
      <p:sp>
        <p:nvSpPr>
          <p:cNvPr id="8" name="PoljeZBesedilom 7">
            <a:extLst>
              <a:ext uri="{FF2B5EF4-FFF2-40B4-BE49-F238E27FC236}">
                <a16:creationId xmlns:a16="http://schemas.microsoft.com/office/drawing/2014/main" id="{85A13329-B375-48A7-AE3A-AE5883C2189E}"/>
              </a:ext>
            </a:extLst>
          </p:cNvPr>
          <p:cNvSpPr txBox="1"/>
          <p:nvPr/>
        </p:nvSpPr>
        <p:spPr>
          <a:xfrm>
            <a:off x="760050" y="3904635"/>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18. – 21. 11. 2024</a:t>
            </a:r>
          </a:p>
        </p:txBody>
      </p:sp>
      <p:pic>
        <p:nvPicPr>
          <p:cNvPr id="9" name="Slika 8">
            <a:extLst>
              <a:ext uri="{FF2B5EF4-FFF2-40B4-BE49-F238E27FC236}">
                <a16:creationId xmlns:a16="http://schemas.microsoft.com/office/drawing/2014/main" id="{A6AB184B-BED9-4D90-B532-44178B831869}"/>
              </a:ext>
            </a:extLst>
          </p:cNvPr>
          <p:cNvPicPr>
            <a:picLocks noChangeAspect="1"/>
          </p:cNvPicPr>
          <p:nvPr/>
        </p:nvPicPr>
        <p:blipFill>
          <a:blip r:embed="rId2"/>
          <a:stretch>
            <a:fillRect/>
          </a:stretch>
        </p:blipFill>
        <p:spPr>
          <a:xfrm>
            <a:off x="6033654" y="5976084"/>
            <a:ext cx="676715" cy="384081"/>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2693708" y="2222771"/>
            <a:ext cx="5820372" cy="3995149"/>
          </a:xfrm>
          <a:prstGeom prst="rect">
            <a:avLst/>
          </a:prstGeom>
        </p:spPr>
      </p:pic>
      <p:sp>
        <p:nvSpPr>
          <p:cNvPr id="4" name="PoljeZBesedilom 3"/>
          <p:cNvSpPr txBox="1"/>
          <p:nvPr/>
        </p:nvSpPr>
        <p:spPr>
          <a:xfrm>
            <a:off x="741680" y="6217920"/>
            <a:ext cx="10669396" cy="646331"/>
          </a:xfrm>
          <a:prstGeom prst="rect">
            <a:avLst/>
          </a:prstGeom>
          <a:noFill/>
        </p:spPr>
        <p:txBody>
          <a:bodyPr wrap="none" rtlCol="0">
            <a:spAutoFit/>
          </a:bodyPr>
          <a:lstStyle/>
          <a:p>
            <a:r>
              <a:rPr lang="sl-SI" dirty="0">
                <a:hlinkClick r:id="rId3"/>
              </a:rPr>
              <a:t>https://ec.europa.eu/info/funding-tenders/opportunities/portal/screen/support/videos/support/EiJ8RaD3WBw</a:t>
            </a:r>
            <a:endParaRPr lang="sl-SI" dirty="0"/>
          </a:p>
          <a:p>
            <a:endParaRPr lang="sl-SI" dirty="0"/>
          </a:p>
        </p:txBody>
      </p:sp>
      <p:sp>
        <p:nvSpPr>
          <p:cNvPr id="5" name="Naslov 1"/>
          <p:cNvSpPr>
            <a:spLocks noGrp="1"/>
          </p:cNvSpPr>
          <p:nvPr>
            <p:ph type="title"/>
          </p:nvPr>
        </p:nvSpPr>
        <p:spPr>
          <a:xfrm>
            <a:off x="762000" y="1069159"/>
            <a:ext cx="11237784" cy="1526400"/>
          </a:xfrm>
        </p:spPr>
        <p:txBody>
          <a:bodyPr/>
          <a:lstStyle/>
          <a:p>
            <a:r>
              <a:rPr lang="sl-SI" dirty="0"/>
              <a:t>Ocenjevanje Odprte znanosti </a:t>
            </a:r>
          </a:p>
        </p:txBody>
      </p:sp>
    </p:spTree>
    <p:extLst>
      <p:ext uri="{BB962C8B-B14F-4D97-AF65-F5344CB8AC3E}">
        <p14:creationId xmlns:p14="http://schemas.microsoft.com/office/powerpoint/2010/main" val="315535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1332835" y="661601"/>
            <a:ext cx="9526329" cy="5534797"/>
          </a:xfrm>
          <a:prstGeom prst="rect">
            <a:avLst/>
          </a:prstGeom>
        </p:spPr>
      </p:pic>
      <p:sp>
        <p:nvSpPr>
          <p:cNvPr id="8" name="PoljeZBesedilom 7"/>
          <p:cNvSpPr txBox="1"/>
          <p:nvPr/>
        </p:nvSpPr>
        <p:spPr>
          <a:xfrm>
            <a:off x="814071" y="1940560"/>
            <a:ext cx="1037528" cy="369332"/>
          </a:xfrm>
          <a:prstGeom prst="rect">
            <a:avLst/>
          </a:prstGeom>
          <a:noFill/>
          <a:ln w="38100">
            <a:solidFill>
              <a:srgbClr val="FFC000"/>
            </a:solidFill>
          </a:ln>
        </p:spPr>
        <p:txBody>
          <a:bodyPr wrap="none" rtlCol="0">
            <a:spAutoFit/>
          </a:bodyPr>
          <a:lstStyle/>
          <a:p>
            <a:r>
              <a:rPr lang="sl-SI" dirty="0"/>
              <a:t>50% utež</a:t>
            </a:r>
          </a:p>
        </p:txBody>
      </p:sp>
      <p:sp>
        <p:nvSpPr>
          <p:cNvPr id="10" name="PoljeZBesedilom 9"/>
          <p:cNvSpPr txBox="1"/>
          <p:nvPr/>
        </p:nvSpPr>
        <p:spPr>
          <a:xfrm>
            <a:off x="10659111" y="1952506"/>
            <a:ext cx="1037528" cy="369332"/>
          </a:xfrm>
          <a:prstGeom prst="rect">
            <a:avLst/>
          </a:prstGeom>
          <a:noFill/>
          <a:ln w="38100">
            <a:solidFill>
              <a:srgbClr val="FFC000"/>
            </a:solidFill>
          </a:ln>
        </p:spPr>
        <p:txBody>
          <a:bodyPr wrap="none" rtlCol="0">
            <a:spAutoFit/>
          </a:bodyPr>
          <a:lstStyle/>
          <a:p>
            <a:r>
              <a:rPr lang="sl-SI" dirty="0"/>
              <a:t>20% utež</a:t>
            </a:r>
          </a:p>
        </p:txBody>
      </p:sp>
      <p:sp>
        <p:nvSpPr>
          <p:cNvPr id="13" name="Pravokotnik 12"/>
          <p:cNvSpPr/>
          <p:nvPr/>
        </p:nvSpPr>
        <p:spPr>
          <a:xfrm>
            <a:off x="5963920" y="5059680"/>
            <a:ext cx="1178560" cy="233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Pravokotnik 13"/>
          <p:cNvSpPr/>
          <p:nvPr/>
        </p:nvSpPr>
        <p:spPr>
          <a:xfrm>
            <a:off x="7071964" y="4846320"/>
            <a:ext cx="1178560" cy="233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PoljeZBesedilom 14"/>
          <p:cNvSpPr txBox="1"/>
          <p:nvPr/>
        </p:nvSpPr>
        <p:spPr>
          <a:xfrm>
            <a:off x="10859164" y="5176520"/>
            <a:ext cx="583814" cy="584775"/>
          </a:xfrm>
          <a:prstGeom prst="rect">
            <a:avLst/>
          </a:prstGeom>
          <a:noFill/>
        </p:spPr>
        <p:txBody>
          <a:bodyPr wrap="none" rtlCol="0">
            <a:spAutoFit/>
          </a:bodyPr>
          <a:lstStyle/>
          <a:p>
            <a:r>
              <a:rPr lang="sl-SI" sz="3200" b="1" dirty="0">
                <a:solidFill>
                  <a:srgbClr val="FF0000"/>
                </a:solidFill>
              </a:rPr>
              <a:t>!!!</a:t>
            </a:r>
            <a:endParaRPr lang="sl-SI" b="1" dirty="0">
              <a:solidFill>
                <a:srgbClr val="FF0000"/>
              </a:solidFill>
            </a:endParaRPr>
          </a:p>
        </p:txBody>
      </p:sp>
    </p:spTree>
    <p:extLst>
      <p:ext uri="{BB962C8B-B14F-4D97-AF65-F5344CB8AC3E}">
        <p14:creationId xmlns:p14="http://schemas.microsoft.com/office/powerpoint/2010/main" val="22527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62000" y="1069159"/>
            <a:ext cx="11237784" cy="1526400"/>
          </a:xfrm>
        </p:spPr>
        <p:txBody>
          <a:bodyPr/>
          <a:lstStyle/>
          <a:p>
            <a:r>
              <a:rPr lang="sl-SI" dirty="0"/>
              <a:t>Ocenjevanje projektnih predlogov: </a:t>
            </a:r>
            <a:r>
              <a:rPr lang="sl-SI" dirty="0">
                <a:solidFill>
                  <a:srgbClr val="002060"/>
                </a:solidFill>
              </a:rPr>
              <a:t>Odličnost</a:t>
            </a:r>
            <a:br>
              <a:rPr lang="sl-SI" dirty="0"/>
            </a:br>
            <a:r>
              <a:rPr lang="sl-SI" sz="2000" dirty="0"/>
              <a:t>Ocenite, kako se izvajajo ustrezne odprte prakse kot sestavni del predlagane metodologije ter kako sta izbira praks in njihovo izvajanje prilagojena naravi dela na način, ki bo povečal možnosti za doseganje ciljev.</a:t>
            </a:r>
            <a:endParaRPr lang="sl-SI" dirty="0"/>
          </a:p>
        </p:txBody>
      </p:sp>
      <p:sp>
        <p:nvSpPr>
          <p:cNvPr id="3" name="Označba mesta besedila 2"/>
          <p:cNvSpPr>
            <a:spLocks noGrp="1"/>
          </p:cNvSpPr>
          <p:nvPr>
            <p:ph type="body" idx="1"/>
          </p:nvPr>
        </p:nvSpPr>
        <p:spPr>
          <a:xfrm>
            <a:off x="839784" y="2595559"/>
            <a:ext cx="5157782" cy="823911"/>
          </a:xfrm>
        </p:spPr>
        <p:txBody>
          <a:bodyPr>
            <a:normAutofit/>
          </a:bodyPr>
          <a:lstStyle/>
          <a:p>
            <a:r>
              <a:rPr lang="sl-SI" sz="2800" dirty="0"/>
              <a:t>Obvezne prakse: +, 0, -</a:t>
            </a:r>
          </a:p>
        </p:txBody>
      </p:sp>
      <p:sp>
        <p:nvSpPr>
          <p:cNvPr id="4" name="Označba mesta vsebine 3"/>
          <p:cNvSpPr>
            <a:spLocks noGrp="1"/>
          </p:cNvSpPr>
          <p:nvPr>
            <p:ph idx="2"/>
          </p:nvPr>
        </p:nvSpPr>
        <p:spPr>
          <a:xfrm>
            <a:off x="839784" y="3490591"/>
            <a:ext cx="5157782" cy="2463169"/>
          </a:xfrm>
        </p:spPr>
        <p:txBody>
          <a:bodyPr>
            <a:normAutofit fontScale="92500" lnSpcReduction="20000"/>
          </a:bodyPr>
          <a:lstStyle/>
          <a:p>
            <a:r>
              <a:rPr lang="sl-SI" sz="2200" dirty="0"/>
              <a:t>Upravljanje raziskovalnih podatkov in upravljanje drugih raziskovalnih rezultatov</a:t>
            </a:r>
          </a:p>
          <a:p>
            <a:r>
              <a:rPr lang="sl-SI" sz="2200" dirty="0"/>
              <a:t>Odprt dostop do raziskovalnih podatkov (kjer je to mogoče), kot je pojasnjeno v predlogu</a:t>
            </a:r>
          </a:p>
        </p:txBody>
      </p:sp>
      <p:sp>
        <p:nvSpPr>
          <p:cNvPr id="5" name="Označba mesta besedila 4"/>
          <p:cNvSpPr>
            <a:spLocks noGrp="1"/>
          </p:cNvSpPr>
          <p:nvPr>
            <p:ph type="body" idx="3"/>
          </p:nvPr>
        </p:nvSpPr>
        <p:spPr>
          <a:xfrm>
            <a:off x="6172200" y="2595560"/>
            <a:ext cx="5183184" cy="823910"/>
          </a:xfrm>
        </p:spPr>
        <p:txBody>
          <a:bodyPr>
            <a:normAutofit/>
          </a:bodyPr>
          <a:lstStyle/>
          <a:p>
            <a:r>
              <a:rPr lang="sl-SI" sz="2800" dirty="0"/>
              <a:t>Priporočljive: +, 0</a:t>
            </a:r>
          </a:p>
        </p:txBody>
      </p:sp>
      <p:sp>
        <p:nvSpPr>
          <p:cNvPr id="6" name="Označba mesta vsebine 5"/>
          <p:cNvSpPr>
            <a:spLocks noGrp="1"/>
          </p:cNvSpPr>
          <p:nvPr>
            <p:ph idx="4"/>
          </p:nvPr>
        </p:nvSpPr>
        <p:spPr>
          <a:xfrm>
            <a:off x="6172200" y="3490591"/>
            <a:ext cx="5183184" cy="2229489"/>
          </a:xfrm>
        </p:spPr>
        <p:txBody>
          <a:bodyPr>
            <a:normAutofit fontScale="92500" lnSpcReduction="20000"/>
          </a:bodyPr>
          <a:lstStyle/>
          <a:p>
            <a:r>
              <a:rPr lang="sl-SI" sz="2400" dirty="0"/>
              <a:t>Objavljanje v reviji ali platformi z odprtim recenzijskim postopkom</a:t>
            </a:r>
          </a:p>
          <a:p>
            <a:r>
              <a:rPr lang="sl-SI" sz="2400" dirty="0"/>
              <a:t>Zgodnja in odprta delitev raziskav: </a:t>
            </a:r>
            <a:r>
              <a:rPr lang="sl-SI" sz="2400" dirty="0" err="1"/>
              <a:t>predregistracija</a:t>
            </a:r>
            <a:r>
              <a:rPr lang="sl-SI" sz="2400" dirty="0"/>
              <a:t>, registrirana poročila, </a:t>
            </a:r>
            <a:r>
              <a:rPr lang="sl-SI" sz="2400" i="1" dirty="0" err="1"/>
              <a:t>preprints</a:t>
            </a:r>
            <a:r>
              <a:rPr lang="sl-SI" sz="2400" dirty="0"/>
              <a:t>, itd.</a:t>
            </a:r>
          </a:p>
          <a:p>
            <a:r>
              <a:rPr lang="sl-SI" sz="2400" dirty="0"/>
              <a:t>Vključevanje državljanov, družbe ali končnih uporabnikov v soustvarjanje</a:t>
            </a:r>
          </a:p>
        </p:txBody>
      </p:sp>
      <p:sp>
        <p:nvSpPr>
          <p:cNvPr id="7" name="Pravokotnik 6"/>
          <p:cNvSpPr/>
          <p:nvPr/>
        </p:nvSpPr>
        <p:spPr>
          <a:xfrm>
            <a:off x="1259840" y="5831840"/>
            <a:ext cx="579120" cy="3149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ravokotnik 7"/>
          <p:cNvSpPr/>
          <p:nvPr/>
        </p:nvSpPr>
        <p:spPr>
          <a:xfrm>
            <a:off x="6532880" y="5831840"/>
            <a:ext cx="579120" cy="3149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ravokotnik 8"/>
          <p:cNvSpPr/>
          <p:nvPr/>
        </p:nvSpPr>
        <p:spPr>
          <a:xfrm>
            <a:off x="2687716" y="5831840"/>
            <a:ext cx="57912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ravokotnik 9"/>
          <p:cNvSpPr/>
          <p:nvPr/>
        </p:nvSpPr>
        <p:spPr>
          <a:xfrm>
            <a:off x="1973778" y="5831840"/>
            <a:ext cx="579120" cy="31496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ravokotnik 10"/>
          <p:cNvSpPr/>
          <p:nvPr/>
        </p:nvSpPr>
        <p:spPr>
          <a:xfrm>
            <a:off x="7246818" y="5842001"/>
            <a:ext cx="579120" cy="31496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8916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62000" y="3146427"/>
            <a:ext cx="11160000" cy="2482214"/>
          </a:xfrm>
        </p:spPr>
        <p:txBody>
          <a:bodyPr>
            <a:normAutofit lnSpcReduction="10000"/>
          </a:bodyPr>
          <a:lstStyle/>
          <a:p>
            <a:r>
              <a:rPr lang="sl-SI" u="sng" dirty="0"/>
              <a:t>Pogodbenih obveznosti se ne ocenjuje!</a:t>
            </a:r>
          </a:p>
          <a:p>
            <a:r>
              <a:rPr lang="sl-SI" u="sng" dirty="0"/>
              <a:t>Predloga ne kaznujte, če:</a:t>
            </a:r>
          </a:p>
          <a:p>
            <a:pPr lvl="1"/>
            <a:r>
              <a:rPr lang="sl-SI" dirty="0"/>
              <a:t> ima ustrezno utemeljitev, da ne vključuje praks odprte znanosti</a:t>
            </a:r>
          </a:p>
          <a:p>
            <a:pPr lvl="1"/>
            <a:r>
              <a:rPr lang="sl-SI" dirty="0"/>
              <a:t>ne vključuje nobenih praks odprte znanosti in narava raziskave kaže, da se prakse odprte znanosti ne uporabljajo</a:t>
            </a:r>
          </a:p>
          <a:p>
            <a:pPr lvl="1"/>
            <a:r>
              <a:rPr lang="sl-SI" dirty="0"/>
              <a:t>ne vključuje priporočenih praks odprte znanosti</a:t>
            </a:r>
          </a:p>
        </p:txBody>
      </p:sp>
      <p:sp>
        <p:nvSpPr>
          <p:cNvPr id="4" name="Naslov 1"/>
          <p:cNvSpPr>
            <a:spLocks noGrp="1"/>
          </p:cNvSpPr>
          <p:nvPr>
            <p:ph type="title"/>
          </p:nvPr>
        </p:nvSpPr>
        <p:spPr>
          <a:xfrm>
            <a:off x="762000" y="1069159"/>
            <a:ext cx="11237784" cy="1526400"/>
          </a:xfrm>
        </p:spPr>
        <p:txBody>
          <a:bodyPr/>
          <a:lstStyle/>
          <a:p>
            <a:r>
              <a:rPr lang="sl-SI" dirty="0"/>
              <a:t>Ocenjevanje projektnih prijav: </a:t>
            </a:r>
            <a:r>
              <a:rPr lang="sl-SI" dirty="0">
                <a:solidFill>
                  <a:srgbClr val="002060"/>
                </a:solidFill>
              </a:rPr>
              <a:t>Odličnost</a:t>
            </a:r>
            <a:br>
              <a:rPr lang="sl-SI" dirty="0"/>
            </a:br>
            <a:r>
              <a:rPr lang="sl-SI" sz="2000" dirty="0"/>
              <a:t>Ocenite, kako se izvajajo ustrezne odprte prakse kot sestavni del predlagane metodologije ter kako sta izbira praks in njihovo izvajanje prilagojena naravi dela na način, ki bo povečal možnosti za doseganje ciljev.</a:t>
            </a:r>
            <a:endParaRPr lang="sl-SI" dirty="0"/>
          </a:p>
        </p:txBody>
      </p:sp>
    </p:spTree>
    <p:extLst>
      <p:ext uri="{BB962C8B-B14F-4D97-AF65-F5344CB8AC3E}">
        <p14:creationId xmlns:p14="http://schemas.microsoft.com/office/powerpoint/2010/main" val="399581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2053583" y="1635760"/>
            <a:ext cx="7679800" cy="4650811"/>
          </a:xfrm>
          <a:prstGeom prst="rect">
            <a:avLst/>
          </a:prstGeom>
        </p:spPr>
      </p:pic>
    </p:spTree>
    <p:extLst>
      <p:ext uri="{BB962C8B-B14F-4D97-AF65-F5344CB8AC3E}">
        <p14:creationId xmlns:p14="http://schemas.microsoft.com/office/powerpoint/2010/main" val="14051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036780" y="1595120"/>
            <a:ext cx="8158035" cy="4496140"/>
          </a:xfrm>
          <a:prstGeom prst="rect">
            <a:avLst/>
          </a:prstGeom>
        </p:spPr>
      </p:pic>
    </p:spTree>
    <p:extLst>
      <p:ext uri="{BB962C8B-B14F-4D97-AF65-F5344CB8AC3E}">
        <p14:creationId xmlns:p14="http://schemas.microsoft.com/office/powerpoint/2010/main" val="306125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5163" y="2531740"/>
            <a:ext cx="11160000" cy="611828"/>
          </a:xfrm>
        </p:spPr>
        <p:txBody>
          <a:bodyPr/>
          <a:lstStyle/>
          <a:p>
            <a:r>
              <a:rPr lang="sl-SI" dirty="0"/>
              <a:t>Projekt je sprejet v financiranje</a:t>
            </a:r>
          </a:p>
        </p:txBody>
      </p:sp>
      <p:pic>
        <p:nvPicPr>
          <p:cNvPr id="5" name="Slika 4"/>
          <p:cNvPicPr>
            <a:picLocks noChangeAspect="1"/>
          </p:cNvPicPr>
          <p:nvPr/>
        </p:nvPicPr>
        <p:blipFill>
          <a:blip r:embed="rId2"/>
          <a:stretch>
            <a:fillRect/>
          </a:stretch>
        </p:blipFill>
        <p:spPr>
          <a:xfrm>
            <a:off x="8109505" y="2997200"/>
            <a:ext cx="3035908" cy="3122069"/>
          </a:xfrm>
          <a:prstGeom prst="rect">
            <a:avLst/>
          </a:prstGeom>
        </p:spPr>
      </p:pic>
    </p:spTree>
    <p:extLst>
      <p:ext uri="{BB962C8B-B14F-4D97-AF65-F5344CB8AC3E}">
        <p14:creationId xmlns:p14="http://schemas.microsoft.com/office/powerpoint/2010/main" val="346623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886410" y="1849120"/>
            <a:ext cx="10523270" cy="4226560"/>
          </a:xfrm>
          <a:prstGeom prst="rect">
            <a:avLst/>
          </a:prstGeom>
        </p:spPr>
      </p:pic>
      <p:sp>
        <p:nvSpPr>
          <p:cNvPr id="4" name="Naslov 1"/>
          <p:cNvSpPr>
            <a:spLocks noGrp="1"/>
          </p:cNvSpPr>
          <p:nvPr>
            <p:ph type="title"/>
          </p:nvPr>
        </p:nvSpPr>
        <p:spPr>
          <a:xfrm>
            <a:off x="838202" y="1078860"/>
            <a:ext cx="11160000" cy="611828"/>
          </a:xfrm>
        </p:spPr>
        <p:txBody>
          <a:bodyPr>
            <a:normAutofit fontScale="90000"/>
          </a:bodyPr>
          <a:lstStyle/>
          <a:p>
            <a:r>
              <a:rPr lang="sl-SI" dirty="0">
                <a:hlinkClick r:id="rId3"/>
              </a:rPr>
              <a:t>Poročanje o izvajanju projekta</a:t>
            </a:r>
            <a:endParaRPr lang="sl-SI" dirty="0"/>
          </a:p>
        </p:txBody>
      </p:sp>
      <p:sp>
        <p:nvSpPr>
          <p:cNvPr id="5" name="Pravokotnik 4"/>
          <p:cNvSpPr/>
          <p:nvPr/>
        </p:nvSpPr>
        <p:spPr>
          <a:xfrm>
            <a:off x="2824480" y="1849120"/>
            <a:ext cx="2540000" cy="41656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oljeZBesedilom 5"/>
          <p:cNvSpPr txBox="1"/>
          <p:nvPr/>
        </p:nvSpPr>
        <p:spPr>
          <a:xfrm>
            <a:off x="8199120" y="3556000"/>
            <a:ext cx="2216761" cy="369332"/>
          </a:xfrm>
          <a:prstGeom prst="rect">
            <a:avLst/>
          </a:prstGeom>
          <a:noFill/>
        </p:spPr>
        <p:txBody>
          <a:bodyPr wrap="none" rtlCol="0">
            <a:spAutoFit/>
          </a:bodyPr>
          <a:lstStyle/>
          <a:p>
            <a:r>
              <a:rPr lang="sl-SI" dirty="0">
                <a:hlinkClick r:id="rId4"/>
              </a:rPr>
              <a:t>Data set </a:t>
            </a:r>
            <a:r>
              <a:rPr lang="sl-SI" dirty="0" err="1">
                <a:hlinkClick r:id="rId4"/>
              </a:rPr>
              <a:t>Questionaire</a:t>
            </a:r>
            <a:endParaRPr lang="sl-SI" dirty="0"/>
          </a:p>
        </p:txBody>
      </p:sp>
    </p:spTree>
    <p:extLst>
      <p:ext uri="{BB962C8B-B14F-4D97-AF65-F5344CB8AC3E}">
        <p14:creationId xmlns:p14="http://schemas.microsoft.com/office/powerpoint/2010/main" val="117802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Spremljanje izvajanja projekta</a:t>
            </a:r>
          </a:p>
        </p:txBody>
      </p:sp>
      <p:sp>
        <p:nvSpPr>
          <p:cNvPr id="3" name="Označba mesta vsebine 2"/>
          <p:cNvSpPr>
            <a:spLocks noGrp="1"/>
          </p:cNvSpPr>
          <p:nvPr>
            <p:ph idx="1"/>
          </p:nvPr>
        </p:nvSpPr>
        <p:spPr>
          <a:xfrm>
            <a:off x="838202" y="2150747"/>
            <a:ext cx="11160000" cy="3792854"/>
          </a:xfrm>
        </p:spPr>
        <p:txBody>
          <a:bodyPr/>
          <a:lstStyle/>
          <a:p>
            <a:r>
              <a:rPr lang="sl-SI" dirty="0" err="1"/>
              <a:t>Skrbnik_ca</a:t>
            </a:r>
            <a:r>
              <a:rPr lang="sl-SI" dirty="0"/>
              <a:t> projekta na EK: redno spremljanje izvajanje projekta ter preverjanje pravilnosti izvajanje in izpolnjevanje pogodbenih obveznosti, vključno z ocenjevanjem rezultatov in poročil.</a:t>
            </a:r>
          </a:p>
          <a:p>
            <a:endParaRPr lang="sl-SI" dirty="0"/>
          </a:p>
          <a:p>
            <a:r>
              <a:rPr lang="sl-SI" dirty="0"/>
              <a:t>Lahko tudi poglobljeni pregledi, ki se običajno osredotočajo na strokovno/tehnično izvajanje projekta, lahko pa zajemajo tudi finančne in proračunske vidike ali skladnost z drugimi obveznostmi v okviru pogodbe.</a:t>
            </a:r>
          </a:p>
        </p:txBody>
      </p:sp>
      <p:sp>
        <p:nvSpPr>
          <p:cNvPr id="5" name="PoljeZBesedilom 4"/>
          <p:cNvSpPr txBox="1"/>
          <p:nvPr/>
        </p:nvSpPr>
        <p:spPr>
          <a:xfrm>
            <a:off x="1127760" y="5897882"/>
            <a:ext cx="9753600" cy="369332"/>
          </a:xfrm>
          <a:prstGeom prst="rect">
            <a:avLst/>
          </a:prstGeom>
          <a:noFill/>
        </p:spPr>
        <p:txBody>
          <a:bodyPr wrap="square" rtlCol="0">
            <a:spAutoFit/>
          </a:bodyPr>
          <a:lstStyle/>
          <a:p>
            <a:r>
              <a:rPr lang="en-US" b="1">
                <a:hlinkClick r:id="rId2"/>
              </a:rPr>
              <a:t>Project monitoring for consortium and for experts (review procedure)</a:t>
            </a:r>
            <a:endParaRPr lang="en-US" b="1"/>
          </a:p>
        </p:txBody>
      </p:sp>
    </p:spTree>
    <p:extLst>
      <p:ext uri="{BB962C8B-B14F-4D97-AF65-F5344CB8AC3E}">
        <p14:creationId xmlns:p14="http://schemas.microsoft.com/office/powerpoint/2010/main" val="256751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a:srcRect r="61770" b="74998"/>
          <a:stretch/>
        </p:blipFill>
        <p:spPr>
          <a:xfrm>
            <a:off x="1002284" y="2449724"/>
            <a:ext cx="6485424" cy="1959716"/>
          </a:xfrm>
          <a:prstGeom prst="rect">
            <a:avLst/>
          </a:prstGeom>
        </p:spPr>
      </p:pic>
      <p:sp>
        <p:nvSpPr>
          <p:cNvPr id="4" name="PoljeZBesedilom 3"/>
          <p:cNvSpPr txBox="1"/>
          <p:nvPr/>
        </p:nvSpPr>
        <p:spPr>
          <a:xfrm>
            <a:off x="873760" y="4338320"/>
            <a:ext cx="9672320" cy="2031325"/>
          </a:xfrm>
          <a:prstGeom prst="rect">
            <a:avLst/>
          </a:prstGeom>
          <a:noFill/>
        </p:spPr>
        <p:txBody>
          <a:bodyPr wrap="square" rtlCol="0">
            <a:spAutoFit/>
          </a:bodyPr>
          <a:lstStyle/>
          <a:p>
            <a:pPr lvl="0"/>
            <a:r>
              <a:rPr lang="en-IE" dirty="0"/>
              <a:t>Have the beneficiaries disseminated project results (foreground) in scientific publications as planned in the </a:t>
            </a:r>
            <a:r>
              <a:rPr lang="en-IE" dirty="0" err="1"/>
              <a:t>DoA</a:t>
            </a:r>
            <a:r>
              <a:rPr lang="en-IE" dirty="0"/>
              <a:t> </a:t>
            </a:r>
            <a:r>
              <a:rPr lang="sl-SI" dirty="0"/>
              <a:t> </a:t>
            </a:r>
            <a:r>
              <a:rPr lang="en-IE" dirty="0"/>
              <a:t>(including the deposition of publications in open access repositories)? Do they include a reference to EU funding?</a:t>
            </a:r>
            <a:endParaRPr lang="sl-SI" dirty="0"/>
          </a:p>
          <a:p>
            <a:r>
              <a:rPr lang="en-IE" dirty="0"/>
              <a:t>Has the data management plan (DMP) been updated and implemented? Is it appropriate?</a:t>
            </a:r>
            <a:endParaRPr lang="sl-SI" dirty="0"/>
          </a:p>
          <a:p>
            <a:r>
              <a:rPr lang="sl-SI" dirty="0"/>
              <a:t>…</a:t>
            </a:r>
          </a:p>
          <a:p>
            <a:pPr lvl="0"/>
            <a:endParaRPr lang="sl-SI" dirty="0"/>
          </a:p>
          <a:p>
            <a:endParaRPr lang="sl-SI" dirty="0"/>
          </a:p>
        </p:txBody>
      </p:sp>
    </p:spTree>
    <p:extLst>
      <p:ext uri="{BB962C8B-B14F-4D97-AF65-F5344CB8AC3E}">
        <p14:creationId xmlns:p14="http://schemas.microsoft.com/office/powerpoint/2010/main" val="334338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r>
              <a:rPr lang="sl-SI" dirty="0"/>
              <a:t>Uvod</a:t>
            </a:r>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p:txBody>
          <a:bodyPr/>
          <a:lstStyle/>
          <a:p>
            <a:endParaRPr lang="sl-SI" dirty="0"/>
          </a:p>
          <a:p>
            <a:r>
              <a:rPr lang="sl-SI" dirty="0"/>
              <a:t>Obzorje Evropa in Odprta znanost</a:t>
            </a:r>
          </a:p>
          <a:p>
            <a:r>
              <a:rPr lang="sl-SI" dirty="0"/>
              <a:t>Ključni viri</a:t>
            </a:r>
          </a:p>
          <a:p>
            <a:r>
              <a:rPr lang="sl-SI" dirty="0"/>
              <a:t>Obvezne in priporočljive prakse</a:t>
            </a:r>
          </a:p>
          <a:p>
            <a:r>
              <a:rPr lang="sl-SI" dirty="0"/>
              <a:t>Ocenjevanje: merila in postopki</a:t>
            </a:r>
          </a:p>
          <a:p>
            <a:pPr marL="0" indent="0">
              <a:buNone/>
            </a:pPr>
            <a:endParaRPr lang="sl-SI" dirty="0"/>
          </a:p>
        </p:txBody>
      </p:sp>
    </p:spTree>
    <p:extLst>
      <p:ext uri="{BB962C8B-B14F-4D97-AF65-F5344CB8AC3E}">
        <p14:creationId xmlns:p14="http://schemas.microsoft.com/office/powerpoint/2010/main" val="27616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44894346"/>
              </p:ext>
            </p:extLst>
          </p:nvPr>
        </p:nvGraphicFramePr>
        <p:xfrm>
          <a:off x="2113280" y="2296160"/>
          <a:ext cx="6776720" cy="456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aslov 1"/>
          <p:cNvSpPr>
            <a:spLocks noGrp="1"/>
          </p:cNvSpPr>
          <p:nvPr>
            <p:ph type="title"/>
          </p:nvPr>
        </p:nvSpPr>
        <p:spPr>
          <a:xfrm>
            <a:off x="685802" y="1586860"/>
            <a:ext cx="11160000" cy="611828"/>
          </a:xfrm>
        </p:spPr>
        <p:txBody>
          <a:bodyPr>
            <a:normAutofit fontScale="90000"/>
          </a:bodyPr>
          <a:lstStyle/>
          <a:p>
            <a:r>
              <a:rPr lang="sl-SI" dirty="0"/>
              <a:t>Preplet odgovornosti za uveljavitev Odprte znanosti</a:t>
            </a:r>
          </a:p>
        </p:txBody>
      </p:sp>
      <p:pic>
        <p:nvPicPr>
          <p:cNvPr id="8" name="Slika 7"/>
          <p:cNvPicPr>
            <a:picLocks noChangeAspect="1"/>
          </p:cNvPicPr>
          <p:nvPr/>
        </p:nvPicPr>
        <p:blipFill>
          <a:blip r:embed="rId7"/>
          <a:stretch>
            <a:fillRect/>
          </a:stretch>
        </p:blipFill>
        <p:spPr>
          <a:xfrm>
            <a:off x="8739425" y="2198688"/>
            <a:ext cx="2986510" cy="3071269"/>
          </a:xfrm>
          <a:prstGeom prst="rect">
            <a:avLst/>
          </a:prstGeom>
        </p:spPr>
      </p:pic>
    </p:spTree>
    <p:extLst>
      <p:ext uri="{BB962C8B-B14F-4D97-AF65-F5344CB8AC3E}">
        <p14:creationId xmlns:p14="http://schemas.microsoft.com/office/powerpoint/2010/main" val="174583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hlinkClick r:id="rId2"/>
              </a:rPr>
              <a:t>ZDA – </a:t>
            </a:r>
            <a:r>
              <a:rPr lang="sl-SI" dirty="0" err="1">
                <a:hlinkClick r:id="rId2"/>
              </a:rPr>
              <a:t>National</a:t>
            </a:r>
            <a:r>
              <a:rPr lang="sl-SI" dirty="0">
                <a:hlinkClick r:id="rId2"/>
              </a:rPr>
              <a:t> Institute </a:t>
            </a:r>
            <a:r>
              <a:rPr lang="sl-SI" dirty="0" err="1">
                <a:hlinkClick r:id="rId2"/>
              </a:rPr>
              <a:t>of</a:t>
            </a:r>
            <a:r>
              <a:rPr lang="sl-SI" dirty="0">
                <a:hlinkClick r:id="rId2"/>
              </a:rPr>
              <a:t> </a:t>
            </a:r>
            <a:r>
              <a:rPr lang="sl-SI" dirty="0" err="1">
                <a:hlinkClick r:id="rId2"/>
              </a:rPr>
              <a:t>Health</a:t>
            </a:r>
            <a:r>
              <a:rPr lang="sl-SI" dirty="0">
                <a:hlinkClick r:id="rId2"/>
              </a:rPr>
              <a:t> (NIH)</a:t>
            </a:r>
            <a:endParaRPr lang="sl-SI" dirty="0"/>
          </a:p>
        </p:txBody>
      </p:sp>
      <p:sp>
        <p:nvSpPr>
          <p:cNvPr id="3" name="Označba mesta vsebine 2"/>
          <p:cNvSpPr>
            <a:spLocks noGrp="1"/>
          </p:cNvSpPr>
          <p:nvPr>
            <p:ph idx="1"/>
          </p:nvPr>
        </p:nvSpPr>
        <p:spPr/>
        <p:txBody>
          <a:bodyPr/>
          <a:lstStyle/>
          <a:p>
            <a:endParaRPr lang="sl-SI" dirty="0"/>
          </a:p>
          <a:p>
            <a:r>
              <a:rPr lang="sl-SI" dirty="0"/>
              <a:t>NRRP se odda ob projektni prijavi, ovrednoti ga uradnik NIH v primeru, če je projektna prijava uvrščena na listo za financiranje</a:t>
            </a:r>
          </a:p>
          <a:p>
            <a:endParaRPr lang="sl-SI" dirty="0"/>
          </a:p>
          <a:p>
            <a:endParaRPr lang="sl-SI" dirty="0"/>
          </a:p>
          <a:p>
            <a:r>
              <a:rPr lang="sl-SI" dirty="0"/>
              <a:t>NRRP tekom izvajanja projekta </a:t>
            </a:r>
          </a:p>
          <a:p>
            <a:pPr lvl="1"/>
            <a:r>
              <a:rPr lang="sl-SI" dirty="0"/>
              <a:t>Se ne posodablja/spreminja, </a:t>
            </a:r>
          </a:p>
          <a:p>
            <a:pPr lvl="1"/>
            <a:r>
              <a:rPr lang="sl-SI" dirty="0"/>
              <a:t>Konzorcij lahko zaprosi za spremembo, ki jo mora odobriti uradnik NIH </a:t>
            </a:r>
          </a:p>
        </p:txBody>
      </p:sp>
    </p:spTree>
    <p:extLst>
      <p:ext uri="{BB962C8B-B14F-4D97-AF65-F5344CB8AC3E}">
        <p14:creationId xmlns:p14="http://schemas.microsoft.com/office/powerpoint/2010/main" val="1572882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1148080" y="3352800"/>
            <a:ext cx="1789208" cy="707886"/>
          </a:xfrm>
          <a:prstGeom prst="rect">
            <a:avLst/>
          </a:prstGeom>
          <a:noFill/>
        </p:spPr>
        <p:txBody>
          <a:bodyPr wrap="none" rtlCol="0">
            <a:spAutoFit/>
          </a:bodyPr>
          <a:lstStyle/>
          <a:p>
            <a:r>
              <a:rPr lang="sl-SI" sz="4000" b="1" dirty="0">
                <a:solidFill>
                  <a:srgbClr val="FFC000"/>
                </a:solidFill>
              </a:rPr>
              <a:t>HVALA!</a:t>
            </a:r>
          </a:p>
        </p:txBody>
      </p:sp>
    </p:spTree>
    <p:extLst>
      <p:ext uri="{BB962C8B-B14F-4D97-AF65-F5344CB8AC3E}">
        <p14:creationId xmlns:p14="http://schemas.microsoft.com/office/powerpoint/2010/main" val="220676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p:cNvSpPr txBox="1"/>
          <p:nvPr/>
        </p:nvSpPr>
        <p:spPr>
          <a:xfrm>
            <a:off x="483640" y="5934670"/>
            <a:ext cx="10487022" cy="523220"/>
          </a:xfrm>
          <a:prstGeom prst="rect">
            <a:avLst/>
          </a:prstGeom>
          <a:noFill/>
        </p:spPr>
        <p:txBody>
          <a:bodyPr wrap="square" rtlCol="0">
            <a:spAutoFit/>
          </a:bodyPr>
          <a:lstStyle/>
          <a:p>
            <a:r>
              <a:rPr lang="en-US" sz="1400" dirty="0"/>
              <a:t>European Commission: Directorate-General for Research and Innovation, </a:t>
            </a:r>
            <a:r>
              <a:rPr lang="en-US" sz="1400" i="1" dirty="0"/>
              <a:t>Horizon Europe, open science – Early knowledge and data sharing, and open collaboration</a:t>
            </a:r>
            <a:r>
              <a:rPr lang="en-US" sz="1400" dirty="0"/>
              <a:t>, Publications Office of the European Union, 2021, </a:t>
            </a:r>
            <a:r>
              <a:rPr lang="en-US" sz="1400" dirty="0">
                <a:hlinkClick r:id="rId2"/>
              </a:rPr>
              <a:t>https://data.europa.eu/doi/10.2777/18252</a:t>
            </a:r>
            <a:endParaRPr lang="sl-SI" sz="1400" dirty="0"/>
          </a:p>
        </p:txBody>
      </p:sp>
      <p:pic>
        <p:nvPicPr>
          <p:cNvPr id="4" name="Slika 3"/>
          <p:cNvPicPr>
            <a:picLocks noChangeAspect="1"/>
          </p:cNvPicPr>
          <p:nvPr/>
        </p:nvPicPr>
        <p:blipFill rotWithShape="1">
          <a:blip r:embed="rId3"/>
          <a:srcRect b="48067"/>
          <a:stretch/>
        </p:blipFill>
        <p:spPr>
          <a:xfrm>
            <a:off x="3205482" y="1229359"/>
            <a:ext cx="6040118" cy="4476541"/>
          </a:xfrm>
          <a:prstGeom prst="rect">
            <a:avLst/>
          </a:prstGeom>
        </p:spPr>
      </p:pic>
      <p:sp>
        <p:nvSpPr>
          <p:cNvPr id="8" name="Desna puščica 7"/>
          <p:cNvSpPr/>
          <p:nvPr/>
        </p:nvSpPr>
        <p:spPr>
          <a:xfrm>
            <a:off x="2494282" y="5201920"/>
            <a:ext cx="711200" cy="5039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95133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490937" y="2135071"/>
            <a:ext cx="7886329" cy="4391551"/>
          </a:xfrm>
          <a:prstGeom prst="rect">
            <a:avLst/>
          </a:prstGeom>
        </p:spPr>
      </p:pic>
      <p:sp>
        <p:nvSpPr>
          <p:cNvPr id="5" name="Pravokotnik 4"/>
          <p:cNvSpPr/>
          <p:nvPr/>
        </p:nvSpPr>
        <p:spPr>
          <a:xfrm>
            <a:off x="1490937" y="4480560"/>
            <a:ext cx="8220891" cy="529979"/>
          </a:xfrm>
          <a:prstGeom prst="rect">
            <a:avLst/>
          </a:prstGeom>
          <a:noFill/>
          <a:ln w="635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Desna puščica 5"/>
          <p:cNvSpPr/>
          <p:nvPr/>
        </p:nvSpPr>
        <p:spPr>
          <a:xfrm>
            <a:off x="640080" y="4538099"/>
            <a:ext cx="650240" cy="47752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394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1645775" y="1595026"/>
            <a:ext cx="9252380" cy="5106201"/>
          </a:xfrm>
          <a:prstGeom prst="rect">
            <a:avLst/>
          </a:prstGeom>
        </p:spPr>
      </p:pic>
    </p:spTree>
    <p:extLst>
      <p:ext uri="{BB962C8B-B14F-4D97-AF65-F5344CB8AC3E}">
        <p14:creationId xmlns:p14="http://schemas.microsoft.com/office/powerpoint/2010/main" val="110084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234372" y="1421536"/>
            <a:ext cx="9665408" cy="5369671"/>
          </a:xfrm>
          <a:prstGeom prst="rect">
            <a:avLst/>
          </a:prstGeom>
        </p:spPr>
      </p:pic>
    </p:spTree>
    <p:extLst>
      <p:ext uri="{BB962C8B-B14F-4D97-AF65-F5344CB8AC3E}">
        <p14:creationId xmlns:p14="http://schemas.microsoft.com/office/powerpoint/2010/main" val="62967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t>Obzorje Evropa in Odprta znanost</a:t>
            </a:r>
          </a:p>
        </p:txBody>
      </p:sp>
      <p:sp>
        <p:nvSpPr>
          <p:cNvPr id="3" name="Označba mesta vsebine 2"/>
          <p:cNvSpPr>
            <a:spLocks noGrp="1"/>
          </p:cNvSpPr>
          <p:nvPr>
            <p:ph idx="1"/>
          </p:nvPr>
        </p:nvSpPr>
        <p:spPr/>
        <p:txBody>
          <a:bodyPr>
            <a:normAutofit/>
          </a:bodyPr>
          <a:lstStyle/>
          <a:p>
            <a:r>
              <a:rPr lang="sl-SI" dirty="0"/>
              <a:t>Odprta znanost je vključena v celoten program Obzorje Evropa: v programe dela, </a:t>
            </a:r>
            <a:r>
              <a:rPr lang="sl-SI" u="sng" dirty="0"/>
              <a:t>ocenjevanje predlogov</a:t>
            </a:r>
            <a:r>
              <a:rPr lang="sl-SI" dirty="0"/>
              <a:t>, </a:t>
            </a:r>
            <a:r>
              <a:rPr lang="sl-SI" u="sng" dirty="0"/>
              <a:t>sporazume o nepovratnih sredstvih, izvajanje in spremljanje projektov</a:t>
            </a:r>
            <a:r>
              <a:rPr lang="sl-SI" dirty="0"/>
              <a:t> ter ocenjevanje programa.</a:t>
            </a:r>
          </a:p>
          <a:p>
            <a:endParaRPr lang="sl-SI" dirty="0"/>
          </a:p>
          <a:p>
            <a:pPr lvl="1"/>
            <a:r>
              <a:rPr lang="sl-SI" b="1" dirty="0"/>
              <a:t>Pravne določbe, </a:t>
            </a:r>
            <a:r>
              <a:rPr lang="sl-SI" b="1" dirty="0">
                <a:hlinkClick r:id="rId2"/>
              </a:rPr>
              <a:t>Pogodbena obveznost Člen 17</a:t>
            </a:r>
            <a:r>
              <a:rPr lang="sl-SI" b="1" dirty="0"/>
              <a:t> </a:t>
            </a:r>
          </a:p>
          <a:p>
            <a:pPr lvl="1"/>
            <a:r>
              <a:rPr lang="sl-SI" b="1" dirty="0"/>
              <a:t>Merila za ocenjevanje raziskovalnih predlogov: </a:t>
            </a:r>
          </a:p>
          <a:p>
            <a:pPr lvl="2"/>
            <a:r>
              <a:rPr lang="sl-SI" dirty="0"/>
              <a:t>upošteva se kakovost in ustreznost praks odprte znanosti</a:t>
            </a:r>
          </a:p>
          <a:p>
            <a:pPr lvl="2"/>
            <a:r>
              <a:rPr lang="sl-SI" dirty="0"/>
              <a:t>del metodologije projekta v skladu z merilom odličnosti</a:t>
            </a:r>
          </a:p>
          <a:p>
            <a:pPr lvl="1"/>
            <a:r>
              <a:rPr lang="sl-SI" b="1" dirty="0"/>
              <a:t>Spremljanje financiranih projektov  </a:t>
            </a:r>
          </a:p>
          <a:p>
            <a:pPr lvl="2"/>
            <a:r>
              <a:rPr lang="sl-SI" b="1" i="1" dirty="0" err="1"/>
              <a:t>Deliverable</a:t>
            </a:r>
            <a:r>
              <a:rPr lang="sl-SI" b="1" dirty="0"/>
              <a:t>, </a:t>
            </a:r>
            <a:r>
              <a:rPr lang="sl-SI" dirty="0"/>
              <a:t>NRRP v prvih 6 mesecih</a:t>
            </a:r>
            <a:r>
              <a:rPr lang="sl-SI" b="1" dirty="0"/>
              <a:t>, </a:t>
            </a:r>
          </a:p>
          <a:p>
            <a:pPr lvl="2"/>
            <a:r>
              <a:rPr lang="sl-SI" b="1" i="1" dirty="0"/>
              <a:t>Up-date: </a:t>
            </a:r>
            <a:r>
              <a:rPr lang="sl-SI" dirty="0"/>
              <a:t>redno posodabljanje, obvezno</a:t>
            </a:r>
            <a:r>
              <a:rPr lang="sl-SI" b="1" i="1" dirty="0"/>
              <a:t> </a:t>
            </a:r>
            <a:r>
              <a:rPr lang="sl-SI" dirty="0"/>
              <a:t>ob periodičnem pregledu, zaključni pregled</a:t>
            </a:r>
          </a:p>
          <a:p>
            <a:pPr lvl="2"/>
            <a:endParaRPr lang="sl-SI" dirty="0"/>
          </a:p>
          <a:p>
            <a:endParaRPr lang="sl-SI" dirty="0"/>
          </a:p>
          <a:p>
            <a:endParaRPr lang="sl-SI" dirty="0"/>
          </a:p>
        </p:txBody>
      </p:sp>
    </p:spTree>
    <p:extLst>
      <p:ext uri="{BB962C8B-B14F-4D97-AF65-F5344CB8AC3E}">
        <p14:creationId xmlns:p14="http://schemas.microsoft.com/office/powerpoint/2010/main" val="10270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a:hlinkClick r:id="rId2"/>
              </a:rPr>
              <a:t>EU </a:t>
            </a:r>
            <a:r>
              <a:rPr lang="sl-SI" dirty="0" err="1">
                <a:hlinkClick r:id="rId2"/>
              </a:rPr>
              <a:t>Funding</a:t>
            </a:r>
            <a:r>
              <a:rPr lang="sl-SI" dirty="0">
                <a:hlinkClick r:id="rId2"/>
              </a:rPr>
              <a:t> &amp; </a:t>
            </a:r>
            <a:r>
              <a:rPr lang="sl-SI" dirty="0" err="1">
                <a:hlinkClick r:id="rId2"/>
              </a:rPr>
              <a:t>Tenders</a:t>
            </a:r>
            <a:r>
              <a:rPr lang="sl-SI" dirty="0">
                <a:hlinkClick r:id="rId2"/>
              </a:rPr>
              <a:t> Portal</a:t>
            </a:r>
            <a:endParaRPr lang="sl-SI" dirty="0"/>
          </a:p>
        </p:txBody>
      </p:sp>
      <p:sp>
        <p:nvSpPr>
          <p:cNvPr id="3" name="Označba mesta vsebine 2"/>
          <p:cNvSpPr>
            <a:spLocks noGrp="1"/>
          </p:cNvSpPr>
          <p:nvPr>
            <p:ph idx="1"/>
          </p:nvPr>
        </p:nvSpPr>
        <p:spPr/>
        <p:txBody>
          <a:bodyPr/>
          <a:lstStyle/>
          <a:p>
            <a:endParaRPr lang="sl-SI" dirty="0"/>
          </a:p>
          <a:p>
            <a:endParaRPr lang="sl-SI" dirty="0"/>
          </a:p>
          <a:p>
            <a:endParaRPr lang="sl-SI" dirty="0"/>
          </a:p>
          <a:p>
            <a:endParaRPr lang="sl-SI" dirty="0"/>
          </a:p>
          <a:p>
            <a:endParaRPr lang="sl-SI" dirty="0"/>
          </a:p>
          <a:p>
            <a:endParaRPr lang="sl-SI" dirty="0"/>
          </a:p>
          <a:p>
            <a:endParaRPr lang="sl-SI" dirty="0"/>
          </a:p>
        </p:txBody>
      </p:sp>
      <p:pic>
        <p:nvPicPr>
          <p:cNvPr id="5" name="Slika 4"/>
          <p:cNvPicPr>
            <a:picLocks noChangeAspect="1"/>
          </p:cNvPicPr>
          <p:nvPr/>
        </p:nvPicPr>
        <p:blipFill>
          <a:blip r:embed="rId3"/>
          <a:stretch>
            <a:fillRect/>
          </a:stretch>
        </p:blipFill>
        <p:spPr>
          <a:xfrm>
            <a:off x="1595386" y="1718945"/>
            <a:ext cx="8788134" cy="4551414"/>
          </a:xfrm>
          <a:prstGeom prst="rect">
            <a:avLst/>
          </a:prstGeom>
        </p:spPr>
      </p:pic>
      <p:sp>
        <p:nvSpPr>
          <p:cNvPr id="7" name="Desna puščica 6"/>
          <p:cNvSpPr/>
          <p:nvPr/>
        </p:nvSpPr>
        <p:spPr>
          <a:xfrm>
            <a:off x="838202" y="3677920"/>
            <a:ext cx="604518" cy="162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00262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2" y="1617340"/>
            <a:ext cx="11160000" cy="611828"/>
          </a:xfrm>
        </p:spPr>
        <p:txBody>
          <a:bodyPr>
            <a:normAutofit fontScale="90000"/>
          </a:bodyPr>
          <a:lstStyle/>
          <a:p>
            <a:r>
              <a:rPr lang="sl-SI" dirty="0"/>
              <a:t>Ključni viri:</a:t>
            </a:r>
          </a:p>
        </p:txBody>
      </p:sp>
      <p:sp>
        <p:nvSpPr>
          <p:cNvPr id="3" name="Označba mesta vsebine 2"/>
          <p:cNvSpPr>
            <a:spLocks noGrp="1"/>
          </p:cNvSpPr>
          <p:nvPr>
            <p:ph idx="1"/>
          </p:nvPr>
        </p:nvSpPr>
        <p:spPr/>
        <p:txBody>
          <a:bodyPr>
            <a:normAutofit/>
          </a:bodyPr>
          <a:lstStyle/>
          <a:p>
            <a:endParaRPr lang="sl-SI" dirty="0"/>
          </a:p>
          <a:p>
            <a:endParaRPr lang="sl-SI" dirty="0">
              <a:hlinkClick r:id="rId2"/>
            </a:endParaRPr>
          </a:p>
          <a:p>
            <a:r>
              <a:rPr lang="sl-SI" dirty="0" err="1">
                <a:hlinkClick r:id="rId2"/>
              </a:rPr>
              <a:t>Horizon</a:t>
            </a:r>
            <a:r>
              <a:rPr lang="sl-SI" dirty="0">
                <a:hlinkClick r:id="rId2"/>
              </a:rPr>
              <a:t> </a:t>
            </a:r>
            <a:r>
              <a:rPr lang="sl-SI" dirty="0" err="1">
                <a:hlinkClick r:id="rId2"/>
              </a:rPr>
              <a:t>Europe</a:t>
            </a:r>
            <a:r>
              <a:rPr lang="sl-SI" dirty="0">
                <a:hlinkClick r:id="rId2"/>
              </a:rPr>
              <a:t> </a:t>
            </a:r>
            <a:r>
              <a:rPr lang="sl-SI" dirty="0" err="1">
                <a:hlinkClick r:id="rId2"/>
              </a:rPr>
              <a:t>Programme</a:t>
            </a:r>
            <a:r>
              <a:rPr lang="sl-SI" dirty="0">
                <a:hlinkClick r:id="rId2"/>
              </a:rPr>
              <a:t> </a:t>
            </a:r>
            <a:r>
              <a:rPr lang="sl-SI" dirty="0" err="1">
                <a:hlinkClick r:id="rId2"/>
              </a:rPr>
              <a:t>Guide</a:t>
            </a:r>
            <a:r>
              <a:rPr lang="sl-SI" dirty="0"/>
              <a:t>, (str. 38 - 54)</a:t>
            </a:r>
          </a:p>
          <a:p>
            <a:r>
              <a:rPr lang="sl-SI" dirty="0">
                <a:hlinkClick r:id="rId3"/>
              </a:rPr>
              <a:t>Prijavni obrazci (A in B)</a:t>
            </a:r>
            <a:r>
              <a:rPr lang="sl-SI" dirty="0"/>
              <a:t> in obrazci za ocenjevanje</a:t>
            </a:r>
          </a:p>
          <a:p>
            <a:pPr lvl="1"/>
            <a:r>
              <a:rPr lang="sl-SI" dirty="0"/>
              <a:t>različni prijavni obrazci MSCA: PF, DN, </a:t>
            </a:r>
            <a:r>
              <a:rPr lang="sl-SI" dirty="0" err="1"/>
              <a:t>Cofound</a:t>
            </a:r>
            <a:r>
              <a:rPr lang="sl-SI" dirty="0"/>
              <a:t>; RIA; ERC …)</a:t>
            </a:r>
          </a:p>
          <a:p>
            <a:r>
              <a:rPr lang="sl-SI" dirty="0"/>
              <a:t>AGA - </a:t>
            </a:r>
            <a:r>
              <a:rPr lang="en-US" dirty="0">
                <a:hlinkClick r:id="rId4"/>
              </a:rPr>
              <a:t>Annotated Grant Agreement</a:t>
            </a:r>
            <a:r>
              <a:rPr lang="sl-SI" dirty="0">
                <a:hlinkClick r:id="rId4"/>
              </a:rPr>
              <a:t> </a:t>
            </a:r>
            <a:r>
              <a:rPr lang="en-US" dirty="0">
                <a:hlinkClick r:id="rId4"/>
              </a:rPr>
              <a:t>EU Funding </a:t>
            </a:r>
            <a:r>
              <a:rPr lang="en-US" dirty="0" err="1">
                <a:hlinkClick r:id="rId4"/>
              </a:rPr>
              <a:t>Programmes</a:t>
            </a:r>
            <a:r>
              <a:rPr lang="en-US" dirty="0">
                <a:hlinkClick r:id="rId4"/>
              </a:rPr>
              <a:t> 2021-2027</a:t>
            </a:r>
            <a:r>
              <a:rPr lang="sl-SI" dirty="0"/>
              <a:t> – </a:t>
            </a:r>
            <a:r>
              <a:rPr lang="sl-SI" dirty="0" err="1"/>
              <a:t>Article</a:t>
            </a:r>
            <a:r>
              <a:rPr lang="sl-SI" dirty="0"/>
              <a:t> 17 (str. obrazložitev str. 368, 371 - 379)</a:t>
            </a:r>
          </a:p>
          <a:p>
            <a:r>
              <a:rPr lang="sl-SI" dirty="0">
                <a:hlinkClick r:id="rId3"/>
              </a:rPr>
              <a:t>DMP – Data management plan; („Project </a:t>
            </a:r>
            <a:r>
              <a:rPr lang="sl-SI" dirty="0" err="1">
                <a:hlinkClick r:id="rId3"/>
              </a:rPr>
              <a:t>reporting</a:t>
            </a:r>
            <a:r>
              <a:rPr lang="sl-SI" dirty="0">
                <a:hlinkClick r:id="rId3"/>
              </a:rPr>
              <a:t> </a:t>
            </a:r>
            <a:r>
              <a:rPr lang="sl-SI" dirty="0" err="1">
                <a:hlinkClick r:id="rId3"/>
              </a:rPr>
              <a:t>templates</a:t>
            </a:r>
            <a:r>
              <a:rPr lang="sl-SI" dirty="0">
                <a:hlinkClick r:id="rId3"/>
              </a:rPr>
              <a:t>“)</a:t>
            </a:r>
            <a:endParaRPr lang="sl-SI" dirty="0"/>
          </a:p>
          <a:p>
            <a:pPr marL="0" indent="0">
              <a:buNone/>
            </a:pPr>
            <a:endParaRPr lang="sl-SI" dirty="0"/>
          </a:p>
        </p:txBody>
      </p:sp>
    </p:spTree>
    <p:extLst>
      <p:ext uri="{BB962C8B-B14F-4D97-AF65-F5344CB8AC3E}">
        <p14:creationId xmlns:p14="http://schemas.microsoft.com/office/powerpoint/2010/main" val="100864754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2288</TotalTime>
  <Words>722</Words>
  <Application>Microsoft Office PowerPoint</Application>
  <PresentationFormat>Širokozaslonsko</PresentationFormat>
  <Paragraphs>81</Paragraphs>
  <Slides>22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22</vt:i4>
      </vt:variant>
    </vt:vector>
  </HeadingPairs>
  <TitlesOfParts>
    <vt:vector size="25" baseType="lpstr">
      <vt:lpstr>Arial</vt:lpstr>
      <vt:lpstr>Calibri</vt:lpstr>
      <vt:lpstr>Officeova tema</vt:lpstr>
      <vt:lpstr>Priprava poročil za financerje in evalvacija načrtov ravnanja z raziskovalnimi podatki</vt:lpstr>
      <vt:lpstr>Uvod</vt:lpstr>
      <vt:lpstr>PowerPointova predstavitev</vt:lpstr>
      <vt:lpstr>PowerPointova predstavitev</vt:lpstr>
      <vt:lpstr>PowerPointova predstavitev</vt:lpstr>
      <vt:lpstr>PowerPointova predstavitev</vt:lpstr>
      <vt:lpstr>Obzorje Evropa in Odprta znanost</vt:lpstr>
      <vt:lpstr>EU Funding &amp; Tenders Portal</vt:lpstr>
      <vt:lpstr>Ključni viri:</vt:lpstr>
      <vt:lpstr>Ocenjevanje Odprte znanosti </vt:lpstr>
      <vt:lpstr>PowerPointova predstavitev</vt:lpstr>
      <vt:lpstr>Ocenjevanje projektnih predlogov: Odličnost Ocenite, kako se izvajajo ustrezne odprte prakse kot sestavni del predlagane metodologije ter kako sta izbira praks in njihovo izvajanje prilagojena naravi dela na način, ki bo povečal možnosti za doseganje ciljev.</vt:lpstr>
      <vt:lpstr>Ocenjevanje projektnih prijav: Odličnost Ocenite, kako se izvajajo ustrezne odprte prakse kot sestavni del predlagane metodologije ter kako sta izbira praks in njihovo izvajanje prilagojena naravi dela na način, ki bo povečal možnosti za doseganje ciljev.</vt:lpstr>
      <vt:lpstr>PowerPointova predstavitev</vt:lpstr>
      <vt:lpstr>PowerPointova predstavitev</vt:lpstr>
      <vt:lpstr>Projekt je sprejet v financiranje</vt:lpstr>
      <vt:lpstr>Poročanje o izvajanju projekta</vt:lpstr>
      <vt:lpstr>Spremljanje izvajanja projekta</vt:lpstr>
      <vt:lpstr>PowerPointova predstavitev</vt:lpstr>
      <vt:lpstr>Preplet odgovornosti za uveljavitev Odprte znanosti</vt:lpstr>
      <vt:lpstr>ZDA – National Institute of Health (NIH)</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57</cp:revision>
  <dcterms:created xsi:type="dcterms:W3CDTF">2023-09-11T08:00:44Z</dcterms:created>
  <dcterms:modified xsi:type="dcterms:W3CDTF">2025-01-23T11:41:35Z</dcterms:modified>
</cp:coreProperties>
</file>