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sldIdLst>
    <p:sldId id="256" r:id="rId3"/>
    <p:sldId id="294" r:id="rId4"/>
    <p:sldId id="262" r:id="rId5"/>
    <p:sldId id="271" r:id="rId6"/>
    <p:sldId id="288" r:id="rId7"/>
    <p:sldId id="657" r:id="rId8"/>
    <p:sldId id="295" r:id="rId9"/>
    <p:sldId id="659" r:id="rId10"/>
    <p:sldId id="660" r:id="rId11"/>
    <p:sldId id="661" r:id="rId12"/>
    <p:sldId id="259" r:id="rId13"/>
    <p:sldId id="299" r:id="rId14"/>
    <p:sldId id="656" r:id="rId15"/>
    <p:sldId id="282" r:id="rId16"/>
    <p:sldId id="283" r:id="rId17"/>
    <p:sldId id="662" r:id="rId18"/>
    <p:sldId id="258" r:id="rId19"/>
    <p:sldId id="284" r:id="rId20"/>
    <p:sldId id="263" r:id="rId21"/>
    <p:sldId id="264" r:id="rId22"/>
    <p:sldId id="298" r:id="rId23"/>
    <p:sldId id="658" r:id="rId24"/>
    <p:sldId id="297" r:id="rId25"/>
    <p:sldId id="300" r:id="rId26"/>
    <p:sldId id="306" r:id="rId27"/>
    <p:sldId id="655" r:id="rId28"/>
    <p:sldId id="267" r:id="rId29"/>
    <p:sldId id="285" r:id="rId30"/>
    <p:sldId id="286" r:id="rId31"/>
    <p:sldId id="287" r:id="rId32"/>
    <p:sldId id="652" r:id="rId33"/>
    <p:sldId id="651" r:id="rId34"/>
    <p:sldId id="653" r:id="rId35"/>
    <p:sldId id="649" r:id="rId36"/>
    <p:sldId id="301" r:id="rId37"/>
    <p:sldId id="303" r:id="rId38"/>
    <p:sldId id="654" r:id="rId39"/>
    <p:sldId id="302" r:id="rId40"/>
    <p:sldId id="304" r:id="rId41"/>
    <p:sldId id="305" r:id="rId42"/>
    <p:sldId id="260" r:id="rId43"/>
    <p:sldId id="291" r:id="rId44"/>
    <p:sldId id="289" r:id="rId45"/>
    <p:sldId id="292" r:id="rId46"/>
    <p:sldId id="293" r:id="rId47"/>
    <p:sldId id="257" r:id="rId4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7" d="100"/>
          <a:sy n="117" d="100"/>
        </p:scale>
        <p:origin x="643" y="10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diapozitiv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3015DE-0B6A-4359-812D-714F1AA52190}"/>
              </a:ext>
            </a:extLst>
          </p:cNvPr>
          <p:cNvSpPr txBox="1">
            <a:spLocks noGrp="1"/>
          </p:cNvSpPr>
          <p:nvPr>
            <p:ph type="ctrTitle" hasCustomPrompt="1"/>
          </p:nvPr>
        </p:nvSpPr>
        <p:spPr>
          <a:xfrm>
            <a:off x="543818" y="339529"/>
            <a:ext cx="9144000" cy="2054931"/>
          </a:xfrm>
        </p:spPr>
        <p:txBody>
          <a:bodyPr anchor="b" anchorCtr="0"/>
          <a:lstStyle>
            <a:lvl1pPr algn="l">
              <a:lnSpc>
                <a:spcPct val="100000"/>
              </a:lnSpc>
              <a:defRPr sz="6600"/>
            </a:lvl1pPr>
          </a:lstStyle>
          <a:p>
            <a:pPr lvl="0"/>
            <a:r>
              <a:rPr lang="sl-SI"/>
              <a:t>Naslov predavanja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3FFA1B1-761E-455F-85C3-BD95F8B5C941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543818" y="2580909"/>
            <a:ext cx="6541137" cy="946880"/>
          </a:xfrm>
        </p:spPr>
        <p:txBody>
          <a:bodyPr anchor="t" anchorCtr="0">
            <a:normAutofit/>
          </a:bodyPr>
          <a:lstStyle>
            <a:lvl1pPr marL="0" indent="0" algn="l" defTabSz="914400" rtl="0" eaLnBrk="1" latinLnBrk="0" hangingPunct="1">
              <a:buNone/>
              <a:defRPr lang="sl-SI" sz="28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sl-SI"/>
              <a:t>Podnaslov predavanja</a:t>
            </a:r>
          </a:p>
        </p:txBody>
      </p:sp>
      <p:pic>
        <p:nvPicPr>
          <p:cNvPr id="7" name="Picture 6" descr="A grey and black sign with a person in a circle&#10;&#10;Description automatically generated">
            <a:extLst>
              <a:ext uri="{FF2B5EF4-FFF2-40B4-BE49-F238E27FC236}">
                <a16:creationId xmlns:a16="http://schemas.microsoft.com/office/drawing/2014/main" id="{3A16BFCE-24A2-2E5B-74D7-23ED44FB3E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811" y="5432430"/>
            <a:ext cx="1249752" cy="4324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D529B53-E4B7-DECD-B462-0CB8E3F12F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818" y="3677441"/>
            <a:ext cx="6540500" cy="81438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lang="sl-SI" sz="20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sl-SI"/>
              <a:t>Ciljna publika in datum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72EF10-3963-85CE-5D1B-6F762848E2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4512" y="4641481"/>
            <a:ext cx="11251247" cy="790944"/>
          </a:xfrm>
        </p:spPr>
        <p:txBody>
          <a:bodyPr>
            <a:normAutofit/>
          </a:bodyPr>
          <a:lstStyle>
            <a:lvl1pPr marL="0" indent="0">
              <a:buNone/>
              <a:defRPr lang="sl-SI" sz="20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sl-SI"/>
              <a:t>Avtor, ustanova</a:t>
            </a:r>
          </a:p>
        </p:txBody>
      </p:sp>
    </p:spTree>
    <p:extLst>
      <p:ext uri="{BB962C8B-B14F-4D97-AF65-F5344CB8AC3E}">
        <p14:creationId xmlns:p14="http://schemas.microsoft.com/office/powerpoint/2010/main" val="278831401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dnja prosojnic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10" descr="Slika, ki vsebuje besede risanje&#10;&#10;Opis je samodejno ustvarjen">
            <a:extLst>
              <a:ext uri="{FF2B5EF4-FFF2-40B4-BE49-F238E27FC236}">
                <a16:creationId xmlns:a16="http://schemas.microsoft.com/office/drawing/2014/main" id="{204ACE0E-3059-CDA9-50A5-856EF51D3B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3" r="22131"/>
          <a:stretch/>
        </p:blipFill>
        <p:spPr>
          <a:xfrm>
            <a:off x="5233087" y="0"/>
            <a:ext cx="6958914" cy="5184456"/>
          </a:xfrm>
          <a:prstGeom prst="rect">
            <a:avLst/>
          </a:prstGeom>
        </p:spPr>
      </p:pic>
      <p:pic>
        <p:nvPicPr>
          <p:cNvPr id="5" name="Slika 8">
            <a:extLst>
              <a:ext uri="{FF2B5EF4-FFF2-40B4-BE49-F238E27FC236}">
                <a16:creationId xmlns:a16="http://schemas.microsoft.com/office/drawing/2014/main" id="{513EDDCD-9F91-AAB2-F992-C44D2DF757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562" y="5238369"/>
            <a:ext cx="10009549" cy="1114396"/>
          </a:xfrm>
          <a:prstGeom prst="rect">
            <a:avLst/>
          </a:prstGeom>
        </p:spPr>
      </p:pic>
      <p:pic>
        <p:nvPicPr>
          <p:cNvPr id="6" name="Slika 12" descr="Slika, ki vsebuje besede besedilo, pisava, logotip, grafika&#10;&#10;Opis je samodejno ustvarjen">
            <a:extLst>
              <a:ext uri="{FF2B5EF4-FFF2-40B4-BE49-F238E27FC236}">
                <a16:creationId xmlns:a16="http://schemas.microsoft.com/office/drawing/2014/main" id="{3E681E80-B028-61CB-1B4C-1C5F931804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2" y="706065"/>
            <a:ext cx="2468880" cy="713232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C973A8E9-ACF1-6902-26BE-51471E72CA3C}"/>
              </a:ext>
            </a:extLst>
          </p:cNvPr>
          <p:cNvSpPr txBox="1"/>
          <p:nvPr userDrawn="1"/>
        </p:nvSpPr>
        <p:spPr>
          <a:xfrm>
            <a:off x="395416" y="1637271"/>
            <a:ext cx="38614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50" b="1">
                <a:solidFill>
                  <a:schemeClr val="tx2">
                    <a:lumMod val="75000"/>
                  </a:schemeClr>
                </a:solidFill>
              </a:rPr>
              <a:t>Centralna tehniška knjižnica Univerze v Ljubljani</a:t>
            </a:r>
            <a:endParaRPr lang="sl-SI" sz="105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Central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Technical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Library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at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University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l-SI" sz="1050" b="1" i="1" err="1">
                <a:solidFill>
                  <a:schemeClr val="tx2">
                    <a:lumMod val="75000"/>
                  </a:schemeClr>
                </a:solidFill>
              </a:rPr>
              <a:t>of</a:t>
            </a:r>
            <a:r>
              <a:rPr lang="sl-SI" sz="1050" b="1" i="1">
                <a:solidFill>
                  <a:schemeClr val="tx2">
                    <a:lumMod val="75000"/>
                  </a:schemeClr>
                </a:solidFill>
              </a:rPr>
              <a:t> Ljubljana</a:t>
            </a:r>
            <a:endParaRPr lang="sl-SI" sz="105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sl-SI" sz="1050">
                <a:solidFill>
                  <a:schemeClr val="tx2">
                    <a:lumMod val="75000"/>
                  </a:schemeClr>
                </a:solidFill>
              </a:rPr>
              <a:t>Trg republike 3, SI-1000 Ljubljana</a:t>
            </a:r>
          </a:p>
          <a:p>
            <a:r>
              <a:rPr lang="sl-SI" sz="1050">
                <a:solidFill>
                  <a:schemeClr val="tx2">
                    <a:lumMod val="75000"/>
                  </a:schemeClr>
                </a:solidFill>
              </a:rPr>
              <a:t>Slovenija / </a:t>
            </a:r>
            <a:r>
              <a:rPr lang="sl-SI" sz="1050" i="1" err="1">
                <a:solidFill>
                  <a:schemeClr val="tx2">
                    <a:lumMod val="75000"/>
                  </a:schemeClr>
                </a:solidFill>
              </a:rPr>
              <a:t>Slovenia</a:t>
            </a:r>
            <a:endParaRPr lang="sl-SI" sz="105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C38B56F-8294-E718-0111-7E3FB3EC41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3428999"/>
            <a:ext cx="3477420" cy="1809369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lang="sl-SI" altLang="sl-SI" sz="1200" b="0" dirty="0" smtClean="0"/>
            </a:lvl1pPr>
          </a:lstStyle>
          <a:p>
            <a:pPr lvl="0"/>
            <a:r>
              <a:rPr lang="sl-SI"/>
              <a:t>Ime in priimek</a:t>
            </a:r>
          </a:p>
          <a:p>
            <a:pPr lvl="0"/>
            <a:r>
              <a:rPr lang="sl-SI"/>
              <a:t>Ime in priimek</a:t>
            </a:r>
          </a:p>
          <a:p>
            <a:pPr lvl="0"/>
            <a:r>
              <a:rPr lang="sl-SI"/>
              <a:t>Ime in priimek</a:t>
            </a:r>
          </a:p>
          <a:p>
            <a:pPr lvl="0"/>
            <a:r>
              <a:rPr lang="sl-SI"/>
              <a:t>Ime in priimek</a:t>
            </a:r>
          </a:p>
          <a:p>
            <a:pPr lvl="0"/>
            <a:endParaRPr lang="sl-SI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5EFE4D1-F783-3D56-980B-3249A06B3E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6732" y="3105531"/>
            <a:ext cx="3478213" cy="2965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sl-SI"/>
              <a:t>Zahvala:</a:t>
            </a:r>
          </a:p>
        </p:txBody>
      </p:sp>
    </p:spTree>
    <p:extLst>
      <p:ext uri="{BB962C8B-B14F-4D97-AF65-F5344CB8AC3E}">
        <p14:creationId xmlns:p14="http://schemas.microsoft.com/office/powerpoint/2010/main" val="397627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686450-8FDB-4C58-A6C2-FE19DA0D5B3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BD1BB774-C9DD-477C-8C53-849B6ABD575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86722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E3755000-2520-4BA9-8D93-D3E354E43D94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898" y="1112520"/>
            <a:ext cx="2628899" cy="5620702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098FF454-37FA-46C2-9824-D845E464EE3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1112520"/>
            <a:ext cx="7734296" cy="5620071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3417325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78EE1-639A-4400-9596-0C145D930144}" type="datetimeFigureOut">
              <a:rPr lang="sl-SI" smtClean="0"/>
              <a:t>21. 01. 2025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21195-C6C1-4F14-BEB0-3814E0A6881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81155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0431FA4-14B3-7B4F-B37E-59D384857C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6783" y="3025864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702B2C56-CFEF-6C43-8FAB-6585523FA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784" y="2192039"/>
            <a:ext cx="9144000" cy="8338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1921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7464C-7825-9149-9115-BB9C2ED00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3000" y="2063296"/>
            <a:ext cx="9089571" cy="8338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467628-69B1-5540-8362-9ED62F685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22438" y="2897188"/>
            <a:ext cx="9090025" cy="20113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57C42B-2D91-EB4B-9EE6-5134B2255F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1878" y="6474837"/>
            <a:ext cx="330200" cy="266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1DA154-3498-FA45-B7E7-CC3031B022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55757" y="6476433"/>
            <a:ext cx="256751" cy="263508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DA7D828-FF48-FC43-9FCC-5ABFBD959C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30 Aug 2021</a:t>
            </a:r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90BB618-3280-CD48-AC58-88E420E4CB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FA74F0-3561-6E4B-9323-54D0640DAE4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C38E6ED-77F6-644C-AAB1-3C46B6E382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rd-alliance.org                                 @resdatall | @rda_europe | @rda_us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84BA5BF-B7BF-1847-AD03-65FB2C56AE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53345" y="6455121"/>
            <a:ext cx="890563" cy="30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00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FFE0C-C5EE-F44F-AE83-68E84D8B3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284880"/>
            <a:ext cx="9351936" cy="1094450"/>
          </a:xfrm>
          <a:prstGeom prst="rect">
            <a:avLst/>
          </a:prstGeom>
        </p:spPr>
        <p:txBody>
          <a:bodyPr tIns="72000" bIns="72000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3F343-491A-6541-9920-A8D4C66138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1DF0D7D-30D6-EF42-B19F-7C396C0AD5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30 Aug 2021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AD60D8-EC39-E14B-BEC9-AA566B4C20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1878" y="6474837"/>
            <a:ext cx="330200" cy="266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1E7A6C-1F83-DF45-9323-F1D4D17016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55757" y="6476433"/>
            <a:ext cx="256751" cy="2635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CD6344-C28F-AC49-89E8-C1F3092F0B4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53345" y="6455121"/>
            <a:ext cx="890563" cy="306131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FA615DD-D33B-364F-A43D-F2730E250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FA74F0-3561-6E4B-9323-54D0640DAE4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2EAAD8C-BD80-8F42-B27C-4EB605441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rd-alliance.org                                 @resdatall | @rda_europe | @rda_us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732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67366DF-1426-824B-867E-681E6944FA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30 Aug 2021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A98D30-E850-2C4F-81FD-6DF1BFB0D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1878" y="6474837"/>
            <a:ext cx="330200" cy="266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FF5D01-E7B2-DD49-87EB-B35E0EA8C7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55757" y="6476433"/>
            <a:ext cx="256751" cy="2635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D97E16-3133-E444-AFF4-0A88FDD50B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53345" y="6455121"/>
            <a:ext cx="890563" cy="306131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4CCD623-924D-D842-B17A-D3C9770048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FA74F0-3561-6E4B-9323-54D0640DAE4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0D99B77-9CC3-FE48-A2CE-5D6ED01E23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rd-alliance.org                                 @resdatall | @rda_europe | @rda_us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0945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9E5B4-26B9-FA45-B6B2-8FB874052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28B66D-5FCD-124C-AFAC-BBFD8B35D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759A63CC-D39F-0F4B-AFAE-81F3625A8F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30 Aug 2021</a:t>
            </a:r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06DB25B-749B-CF43-981C-03AF53A87D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1878" y="6474837"/>
            <a:ext cx="330200" cy="2667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9D6995-2861-8046-90A9-433F65AB80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55757" y="6476433"/>
            <a:ext cx="256751" cy="2635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6CE23C1-ED46-784B-8A75-2A7EFEE75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53345" y="6455121"/>
            <a:ext cx="890563" cy="306131"/>
          </a:xfrm>
          <a:prstGeom prst="rect">
            <a:avLst/>
          </a:prstGeom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7FAD90D-687C-874D-B75D-827900D46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FA74F0-3561-6E4B-9323-54D0640DAE4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C88C003-FD4B-A54F-B476-8310E872FE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rd-alliance.org                                 @resdatall | @rda_europe | @rda_us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6953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D2E79-A772-2E47-A52A-EBF7855E7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75705"/>
            <a:ext cx="9351936" cy="112401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F2862-3ACA-F044-9CE4-8E7ECC2909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FA3BF6-0DAF-6145-8F84-BDA51CEF4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BC97060-5044-D54A-86E6-B1928C99E7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30 Aug 2021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852728-C874-3B45-A35D-06DC0FD98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1878" y="6474837"/>
            <a:ext cx="330200" cy="266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10993A-6920-A24D-8106-35FD2BAD4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55757" y="6476433"/>
            <a:ext cx="256751" cy="2635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87812A-0653-E541-9422-0D6707FC5E9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53345" y="6455121"/>
            <a:ext cx="890563" cy="306131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C2ADFE8-F55C-F748-A30E-FB0D5E1C8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FA74F0-3561-6E4B-9323-54D0640DAE4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F36AB76-CAB5-A547-961F-B0292803FE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rd-alliance.org                                 @resdatall | @rda_europe | @rda_us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7410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6CF85C-EEE3-47CC-8CBE-00AF9F96B6E6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38202" y="1078860"/>
            <a:ext cx="11160000" cy="611828"/>
          </a:xfrm>
        </p:spPr>
        <p:txBody>
          <a:bodyPr>
            <a:normAutofit/>
          </a:bodyPr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633A5AD-F352-44FD-AE74-7203961DF29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2" y="1825626"/>
            <a:ext cx="11160000" cy="477329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1017888730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493D9-4760-7F4E-B17D-8EBAC3D99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228" y="365125"/>
            <a:ext cx="9091159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3D42CF-9981-A143-B6FF-7140386F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E0E500-0A73-F145-93D0-F23219DD0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60472B-D74C-734C-A6CA-8A53AB2CE3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2C4B6A-F33A-4E4A-BB0F-65A70945E6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272DE47-5475-BC48-B944-894132BD3F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30 Aug 2021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36E172-8998-BD4E-A5A8-1B99851456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1878" y="6474837"/>
            <a:ext cx="330200" cy="266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ED8993-A768-6446-AFCB-ED6E985F5A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55757" y="6476433"/>
            <a:ext cx="256751" cy="2635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AC4C9D-7798-7E4F-A846-40CB7A2963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53345" y="6455121"/>
            <a:ext cx="890563" cy="306131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8800C15-E4EF-4D4B-B909-DF3DBFED821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FA74F0-3561-6E4B-9323-54D0640DAE4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F6992FCD-CD39-BF4A-8DB7-03A5291FD01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rd-alliance.org                                 @resdatall | @rda_europe | @rda_us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37002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08292-335A-6343-9E6C-B6E6056F2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75705"/>
            <a:ext cx="9351936" cy="112401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3CA086E-5ED3-3D45-A51C-15A937525F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30 Aug 2021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FB1165-A356-1B41-B60C-6AF36EF2B2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1878" y="6474837"/>
            <a:ext cx="330200" cy="266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919A6C-FA34-1442-AB36-D34C422824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55757" y="6476433"/>
            <a:ext cx="256751" cy="2635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17AFD5-5F60-E346-9E54-281D719389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53345" y="6455121"/>
            <a:ext cx="890563" cy="306131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4A9EC60-675E-8846-ABC5-E3137F89E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FA74F0-3561-6E4B-9323-54D0640DAE4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DB7B14E-B1C4-0048-8E86-F3ED54670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rd-alliance.org                                 @resdatall | @rda_europe | @rda_us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34727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A592D-36FB-A943-AEF8-B71F7E198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C700F-2353-DF49-88CD-4C79F63FF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5D40BF-821F-2D40-9124-FF61D085E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FD559726-8905-1644-99C4-B84875206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30 Aug 2021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0E0665-645D-8442-B574-ED63F977B8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1878" y="6474837"/>
            <a:ext cx="330200" cy="266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10F971-D284-FA41-B55F-956C95CDD9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55757" y="6476433"/>
            <a:ext cx="256751" cy="2635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E27CC3-75F9-A24F-87B9-E26C89D889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53345" y="6455121"/>
            <a:ext cx="890563" cy="306131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11AB820-FCE9-6347-8507-78CB2EA113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FA74F0-3561-6E4B-9323-54D0640DAE4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81D2B9CF-790E-BC40-BB90-94DC8A852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rd-alliance.org                                 @resdatall | @rda_europe | @rda_us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514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EDD38-5806-F24A-BBE4-2C81FC87A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D3ED03-9461-0447-9EEF-C9971176D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902C38-EA8F-8749-8C81-CAC922A24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1B81998-E3DA-FA4E-9903-E95E4711C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30 Aug 2021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B48B8FB-0DCB-A449-BE5F-A95190EB36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1878" y="6474837"/>
            <a:ext cx="330200" cy="266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F2C7FE-1855-D642-8BCD-9571B9BE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55757" y="6476433"/>
            <a:ext cx="256751" cy="2635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E9537A-281A-1845-BAC4-12BA211714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53345" y="6455121"/>
            <a:ext cx="890563" cy="306131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B4E6F0E-C286-1446-8B0C-2F3DE8522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FA74F0-3561-6E4B-9323-54D0640DAE4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831E7E94-C00F-284A-A86C-F4D04394EA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rd-alliance.org                                 @resdatall | @rda_europe | @rda_us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279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50053-2A83-CB47-BFFE-8FF2A233D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75705"/>
            <a:ext cx="9351936" cy="112401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ED79E8-CA8C-8B40-8F39-C0C5604F5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8B937D7-07D6-AC47-A7BC-C14F64999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30 Aug 2021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FB5E49-2F5E-764D-B593-F81D5874AF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1878" y="6474837"/>
            <a:ext cx="330200" cy="266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943CE7-5C1C-D741-83C1-AFC5D9AA78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55757" y="6476433"/>
            <a:ext cx="256751" cy="2635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8ED454-1D90-4A45-8F91-2D9CDE46A2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53345" y="6455121"/>
            <a:ext cx="890563" cy="30613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06121BE-7AE8-AB40-A63E-483E232F2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FA74F0-3561-6E4B-9323-54D0640DAE4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1EA83F84-D1E7-6B42-AB3D-2C87052749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rd-alliance.org                                 @resdatall | @rda_europe | @rda_us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6659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8BBEA0-EF46-B545-929F-86F41168A7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1C2B27-3CD4-D241-A024-4622EAAE0B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053ECE6-F9C4-5E43-AE0D-C5C474805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5625"/>
            <a:ext cx="142602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30 Aug 2021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6FB4A3-2833-4D46-831D-F6BA0CCA9A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1878" y="6474837"/>
            <a:ext cx="330200" cy="266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4B8717-0973-D642-A07F-5D15341FAC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55757" y="6476433"/>
            <a:ext cx="256751" cy="2635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1B4203-5F25-9C42-8067-11A5255780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53345" y="6455121"/>
            <a:ext cx="890563" cy="30613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3EC5A67-F65C-CE49-8053-5051A10A0B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71342" y="6425625"/>
            <a:ext cx="701458" cy="4323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FA74F0-3561-6E4B-9323-54D0640DAE4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97608B68-EF46-B94F-AFC9-5D530D89E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3052" y="6425625"/>
            <a:ext cx="6643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rd-alliance.org                                 @resdatall | @rda_europe | @rda_us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0331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E54183-9CD4-4062-B57D-617AE26F4B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7067F894-40D7-43DB-9053-AA67169B86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>
            <a:normAutofit/>
          </a:bodyPr>
          <a:lstStyle>
            <a:lvl1pPr marL="0" indent="0">
              <a:buNone/>
              <a:defRPr lang="sl-SI" sz="3500" b="1" i="0" u="none" strike="noStrike" kern="1200" cap="none" spc="0" baseline="0" dirty="0">
                <a:solidFill>
                  <a:srgbClr val="000000"/>
                </a:solidFill>
                <a:uFillTx/>
                <a:latin typeface="Calibri"/>
                <a:ea typeface="+mn-ea"/>
                <a:cs typeface="+mn-cs"/>
              </a:defRPr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40378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DFEF52-04EF-46E3-8445-9939C429C33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1FC91AD-32FC-4E39-837E-24B8763B3D3E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838203" y="1825626"/>
            <a:ext cx="5181603" cy="475043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Prva raven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7448A1A-8B33-48C3-920D-DB46DCEB9749}"/>
              </a:ext>
            </a:extLst>
          </p:cNvPr>
          <p:cNvSpPr txBox="1">
            <a:spLocks noGrp="1"/>
          </p:cNvSpPr>
          <p:nvPr>
            <p:ph idx="2" hasCustomPrompt="1"/>
          </p:nvPr>
        </p:nvSpPr>
        <p:spPr>
          <a:xfrm>
            <a:off x="6172200" y="1825626"/>
            <a:ext cx="5181603" cy="475043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Prva raven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946943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25580F-5ED2-4C33-B3B7-BF285CF7AC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1069159"/>
            <a:ext cx="11160000" cy="612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AB74DCE-081C-474C-9E6B-42E0A91B223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59"/>
            <a:ext cx="5157782" cy="823911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CBE6D20-4742-46EF-9CBD-5375FC0ECFB3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40709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B4A401FE-13BF-41B6-A4A1-77B753582EB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DBE898F-EFB4-4D7F-B4E1-888032A6EBA1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407098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971642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9A1017-E92F-444E-A06B-4279CB0E5D6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326140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7B8208-6E30-08E6-A84C-C928FCEC8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60861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FE992C-1B72-45AA-8F41-865405FDD4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1322703"/>
            <a:ext cx="3932240" cy="1496697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1F67724-0150-42F1-A96C-80D97B037B1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541337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DE07904A-61BD-4B3B-97CA-20307400394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819400"/>
            <a:ext cx="3932240" cy="358140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527393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E3247A-0C9E-49AC-B824-F80FB4FE1B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1325880"/>
            <a:ext cx="3932240" cy="14976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C1D222B3-ADB9-4ACD-819A-BD41309E623A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68388EF-2BCD-418C-83CB-44041CFC9CB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823480"/>
            <a:ext cx="3932240" cy="304550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sl-SI"/>
              <a:t>Kliknite za urejanje slogov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340062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C329FD34-FFB4-4621-9FA2-6D2C1E445D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1078860"/>
            <a:ext cx="11160000" cy="61182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/>
            <a:r>
              <a:rPr lang="sl-SI"/>
              <a:t>Naslov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2EC28FE4-624E-43B4-92B6-BA969C819F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1" y="1825626"/>
            <a:ext cx="11160000" cy="477329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58" r:id="rId11"/>
    <p:sldLayoutId id="2147483659" r:id="rId12"/>
    <p:sldLayoutId id="2147483661" r:id="rId13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sl-SI" sz="4400" b="1" i="0" u="none" strike="noStrike" kern="1200" cap="none" spc="0" baseline="0" dirty="0">
          <a:solidFill>
            <a:srgbClr val="ED7D31"/>
          </a:solidFill>
          <a:uFillTx/>
          <a:latin typeface="Calibri"/>
          <a:ea typeface="+mn-ea"/>
          <a:cs typeface="Calibri" panose="020F0502020204030204" pitchFamily="34" charset="0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sl-SI" sz="2800" b="0" i="0" u="none" strike="noStrike" kern="1200" cap="none" spc="0" baseline="0" dirty="0">
          <a:solidFill>
            <a:srgbClr val="000000"/>
          </a:solidFill>
          <a:uFillTx/>
          <a:latin typeface="Calibri"/>
          <a:ea typeface="+mn-ea"/>
          <a:cs typeface="+mn-cs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2400" b="0" i="0" u="none" strike="noStrike" kern="1200" cap="none" spc="0" baseline="0" dirty="0">
          <a:solidFill>
            <a:srgbClr val="000000"/>
          </a:solidFill>
          <a:uFillTx/>
          <a:latin typeface="Calibri"/>
          <a:ea typeface="+mn-ea"/>
          <a:cs typeface="+mn-cs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sl-SI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65C-7514-884B-A181-A90F88410C2F}"/>
              </a:ext>
            </a:extLst>
          </p:cNvPr>
          <p:cNvSpPr/>
          <p:nvPr userDrawn="1"/>
        </p:nvSpPr>
        <p:spPr>
          <a:xfrm>
            <a:off x="-1" y="6356350"/>
            <a:ext cx="12192001" cy="501650"/>
          </a:xfrm>
          <a:prstGeom prst="rect">
            <a:avLst/>
          </a:prstGeom>
          <a:solidFill>
            <a:srgbClr val="844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56EDA8-39B3-D341-B036-0739AF1E80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C5540-975B-7546-8A87-DBB52AFB0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27992"/>
            <a:ext cx="10723536" cy="4548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FD0181-6AA7-7845-97B5-3539A8AB420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1179" y="313800"/>
            <a:ext cx="1947441" cy="922472"/>
          </a:xfrm>
          <a:prstGeom prst="rect">
            <a:avLst/>
          </a:prstGeom>
        </p:spPr>
      </p:pic>
      <p:sp>
        <p:nvSpPr>
          <p:cNvPr id="18" name="Title Placeholder 17">
            <a:extLst>
              <a:ext uri="{FF2B5EF4-FFF2-40B4-BE49-F238E27FC236}">
                <a16:creationId xmlns:a16="http://schemas.microsoft.com/office/drawing/2014/main" id="{F4E5169B-DAC1-274F-8697-2A5E3A90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228" y="365125"/>
            <a:ext cx="9089571" cy="833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664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79B94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9B94E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9B94E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9B94E"/>
        </a:buClr>
        <a:buFont typeface="Wingdings" pitchFamily="2" charset="2"/>
        <a:buChar char="v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79B94E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eosc.eu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oscfuture.eu/eventsfuture/provider-days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oscfuture.eu/wp-content/uploads/2022/04/EOSC-Core.pd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5" Type="http://schemas.openxmlformats.org/officeDocument/2006/relationships/hyperlink" Target="https://eoscfuture.eu/wp-content/uploads/2022/03/EOSC-IF-Webinar-20220325.pptx.pdf" TargetMode="Externa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oscfuture.eu/eventsfuture/provider-days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31.png"/><Relationship Id="rId4" Type="http://schemas.openxmlformats.org/officeDocument/2006/relationships/hyperlink" Target="https://doi.org/10.2777/62064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267692879_Towards_Executable_Reality_Business_Intelligence_on_Top_of_Linked_Data/figures?lo=1" TargetMode="External"/><Relationship Id="rId2" Type="http://schemas.openxmlformats.org/officeDocument/2006/relationships/hyperlink" Target="https://commons.wikimedia.org/wiki/File:Islands_Of_Data.svg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doi.org/10.2777/620649" TargetMode="Externa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-science-cloud.ec.europa.eu/services/bulk-data-transfer" TargetMode="External"/><Relationship Id="rId3" Type="http://schemas.openxmlformats.org/officeDocument/2006/relationships/hyperlink" Target="https://eosc.eu/news/2023/11/european-commission-announces-results-of-the-eosc-procurement/" TargetMode="External"/><Relationship Id="rId7" Type="http://schemas.openxmlformats.org/officeDocument/2006/relationships/hyperlink" Target="https://open-science-cloud.ec.europa.eu/services/large-file-transfer" TargetMode="External"/><Relationship Id="rId12" Type="http://schemas.openxmlformats.org/officeDocument/2006/relationships/image" Target="../media/image33.png"/><Relationship Id="rId2" Type="http://schemas.openxmlformats.org/officeDocument/2006/relationships/hyperlink" Target="https://open-science-cloud.ec.europa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-science-cloud.ec.europa.eu/services/file-sync-share" TargetMode="External"/><Relationship Id="rId11" Type="http://schemas.openxmlformats.org/officeDocument/2006/relationships/hyperlink" Target="https://open-science-cloud.ec.europa.eu/about/eosc-eu-node" TargetMode="External"/><Relationship Id="rId5" Type="http://schemas.openxmlformats.org/officeDocument/2006/relationships/hyperlink" Target="https://open-science-cloud.ec.europa.eu/services/virtual-machines" TargetMode="External"/><Relationship Id="rId10" Type="http://schemas.openxmlformats.org/officeDocument/2006/relationships/hyperlink" Target="https://open-science-cloud.ec.europa.eu/services/cloud-container-platform" TargetMode="External"/><Relationship Id="rId4" Type="http://schemas.openxmlformats.org/officeDocument/2006/relationships/hyperlink" Target="https://open-science-cloud.ec.europa.eu/resources/all" TargetMode="External"/><Relationship Id="rId9" Type="http://schemas.openxmlformats.org/officeDocument/2006/relationships/hyperlink" Target="https://open-science-cloud.ec.europa.eu/services/interactive-notebook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7mirPt-FhY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osc.eu/advisory-groups/technical-and-semantic-interoperability-task-force/" TargetMode="External"/><Relationship Id="rId2" Type="http://schemas.openxmlformats.org/officeDocument/2006/relationships/hyperlink" Target="https://eosc.eu/eosc-association/eosc-task-forces/eosc-a-task-forces-2021-20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osc.eu/advisory-groups/long-term-data-retention-task-force/" TargetMode="External"/><Relationship Id="rId5" Type="http://schemas.openxmlformats.org/officeDocument/2006/relationships/hyperlink" Target="https://eosc.eu/advisory-groups/health-data-task-force/" TargetMode="External"/><Relationship Id="rId4" Type="http://schemas.openxmlformats.org/officeDocument/2006/relationships/hyperlink" Target="https://eosc.eu/advisory-groups/fair-metrics-and-digital-objects-task-force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eosc.eu/eosc-opportunity-area-expert-groups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eosc.eu/events/eosc-winter-school-2025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licentia.inria.fr/licenseservice" TargetMode="External"/><Relationship Id="rId3" Type="http://schemas.openxmlformats.org/officeDocument/2006/relationships/hyperlink" Target="https://op.europa.eu/sl/publication-detail/-/publication/d787ea54-6a87-11eb-aeb5-01aa75ed71a1" TargetMode="External"/><Relationship Id="rId7" Type="http://schemas.openxmlformats.org/officeDocument/2006/relationships/hyperlink" Target="http://doi.org/10.5281/zenodo.4471312" TargetMode="External"/><Relationship Id="rId2" Type="http://schemas.openxmlformats.org/officeDocument/2006/relationships/hyperlink" Target="https://eosc.eu/sria-ma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oi.org/10.5281/zenodo.4420096" TargetMode="External"/><Relationship Id="rId5" Type="http://schemas.openxmlformats.org/officeDocument/2006/relationships/hyperlink" Target="http://doi.org/10.2777/492370" TargetMode="External"/><Relationship Id="rId10" Type="http://schemas.openxmlformats.org/officeDocument/2006/relationships/hyperlink" Target="http://doi.org/10.2777/30541" TargetMode="External"/><Relationship Id="rId4" Type="http://schemas.openxmlformats.org/officeDocument/2006/relationships/hyperlink" Target="https://dx.doi.org/10.2777/620649" TargetMode="External"/><Relationship Id="rId9" Type="http://schemas.openxmlformats.org/officeDocument/2006/relationships/hyperlink" Target="https://rdflicense.linkeddata.es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doi.org/10.2777/8702" TargetMode="External"/><Relationship Id="rId3" Type="http://schemas.openxmlformats.org/officeDocument/2006/relationships/hyperlink" Target="https://sshopencloud.eu/publications/deliverables" TargetMode="External"/><Relationship Id="rId7" Type="http://schemas.openxmlformats.org/officeDocument/2006/relationships/hyperlink" Target="https://op.europa.eu/sl/publication-detail/-/publication/d1bc3702-61e5-11eb-aeb5-01aa75ed71a1/language-en/format-PDF/source-search" TargetMode="External"/><Relationship Id="rId2" Type="http://schemas.openxmlformats.org/officeDocument/2006/relationships/hyperlink" Target="https://www.fairsfair.eu/reports-deliverabl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oi.org/10.2777/926037" TargetMode="External"/><Relationship Id="rId11" Type="http://schemas.openxmlformats.org/officeDocument/2006/relationships/hyperlink" Target="https://docs.google.com/document/d/1q4L-nxDYQYES5qKaB3z-sRTRI4diKAPY/edit" TargetMode="External"/><Relationship Id="rId5" Type="http://schemas.openxmlformats.org/officeDocument/2006/relationships/hyperlink" Target="http://doi.org/10.2777/525581" TargetMode="External"/><Relationship Id="rId10" Type="http://schemas.openxmlformats.org/officeDocument/2006/relationships/hyperlink" Target="https://eoscfuture.eu/eventsfuture/provider-days/" TargetMode="External"/><Relationship Id="rId4" Type="http://schemas.openxmlformats.org/officeDocument/2006/relationships/hyperlink" Target="https://op.europa.eu/sl/publication-detail/-/publication/3136c3e6-4f07-11eb-b59f-01aa75ed71a1/language-en/format-PDF/source-search" TargetMode="External"/><Relationship Id="rId9" Type="http://schemas.openxmlformats.org/officeDocument/2006/relationships/hyperlink" Target="https://aarc-project.eu/architecture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9.png"/><Relationship Id="rId4" Type="http://schemas.openxmlformats.org/officeDocument/2006/relationships/hyperlink" Target="https://eurohpc-ju.europa.eu/about_e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joinup.ec.europa.eu/collection/nifo-national-interoperability-framework-observatory/solution/eif-toolbox/6-interoperability-layers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egi.eu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d-alliance.org/wp-content/uploads/2024/05/Dolinar_Viri_in_usposabljanja_v_RDA_06_2022.pdf" TargetMode="External"/><Relationship Id="rId3" Type="http://schemas.openxmlformats.org/officeDocument/2006/relationships/hyperlink" Target="https://doi.org/10.15497/RDA00075" TargetMode="External"/><Relationship Id="rId7" Type="http://schemas.openxmlformats.org/officeDocument/2006/relationships/hyperlink" Target="https://www.rd-alliance.org/groups/discipline-specific-guidance-data-management-plans-wg" TargetMode="External"/><Relationship Id="rId2" Type="http://schemas.openxmlformats.org/officeDocument/2006/relationships/hyperlink" Target="https://doi.org/10.5281/zenodo.4486423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rd-alliance.org/groups/engaging-researchers-data-ig/" TargetMode="External"/><Relationship Id="rId5" Type="http://schemas.openxmlformats.org/officeDocument/2006/relationships/hyperlink" Target="https://www.rd-alliance.org/groups/professionalising-data-stewardship-ig/" TargetMode="External"/><Relationship Id="rId4" Type="http://schemas.openxmlformats.org/officeDocument/2006/relationships/hyperlink" Target="https://www.rd-alliance.org/group_output/mapping-the-landscape-of-digital-research-tools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d-alliance.org/outputs/" TargetMode="External"/><Relationship Id="rId7" Type="http://schemas.openxmlformats.org/officeDocument/2006/relationships/image" Target="../media/image42.png"/><Relationship Id="rId2" Type="http://schemas.openxmlformats.org/officeDocument/2006/relationships/hyperlink" Target="https://www.rd-alliance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d-alliance.org/group-directory/?_group_type=regional-group" TargetMode="External"/><Relationship Id="rId5" Type="http://schemas.openxmlformats.org/officeDocument/2006/relationships/hyperlink" Target="https://www.rd-alliance.org/group-directory/?_group_type=interest-group" TargetMode="External"/><Relationship Id="rId4" Type="http://schemas.openxmlformats.org/officeDocument/2006/relationships/hyperlink" Target="https://www.rd-alliance.org/group-directory/?_group_type=working-group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ouncil.science/" TargetMode="External"/><Relationship Id="rId7" Type="http://schemas.openxmlformats.org/officeDocument/2006/relationships/image" Target="../media/image44.png"/><Relationship Id="rId2" Type="http://schemas.openxmlformats.org/officeDocument/2006/relationships/hyperlink" Target="https://codata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hyperlink" Target="https://codata.org/initiatives/decadal-programme2/global-open-science-cloud/working-groups/" TargetMode="External"/><Relationship Id="rId4" Type="http://schemas.openxmlformats.org/officeDocument/2006/relationships/hyperlink" Target="https://codata.org/initiatives/task-groups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codata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data.org/new-machine-actionable-rdm-terminology-launched/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fairdo.org/wg/" TargetMode="External"/><Relationship Id="rId2" Type="http://schemas.openxmlformats.org/officeDocument/2006/relationships/hyperlink" Target="https://fairdo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hyperlink" Target="https://fairdo.org/specifications/" TargetMode="External"/><Relationship Id="rId4" Type="http://schemas.openxmlformats.org/officeDocument/2006/relationships/hyperlink" Target="https://fairdo.org/library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-fair.org/implementation-networks/" TargetMode="External"/><Relationship Id="rId7" Type="http://schemas.openxmlformats.org/officeDocument/2006/relationships/image" Target="../media/image48.png"/><Relationship Id="rId2" Type="http://schemas.openxmlformats.org/officeDocument/2006/relationships/hyperlink" Target="https://www.go-fair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-fair.org/go-fair-initiative/go-train/" TargetMode="External"/><Relationship Id="rId5" Type="http://schemas.openxmlformats.org/officeDocument/2006/relationships/hyperlink" Target="https://www.go-fair.org/go-fair-initiative/go-change/" TargetMode="External"/><Relationship Id="rId4" Type="http://schemas.openxmlformats.org/officeDocument/2006/relationships/hyperlink" Target="https://www.go-fair.org/go-fair-initiative/go-build/" TargetMode="Externa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hyperlink" Target="https://eudat.eu/" TargetMode="External"/><Relationship Id="rId18" Type="http://schemas.openxmlformats.org/officeDocument/2006/relationships/hyperlink" Target="https://prace-ri.eu/" TargetMode="External"/><Relationship Id="rId26" Type="http://schemas.openxmlformats.org/officeDocument/2006/relationships/hyperlink" Target="https://www.dice-eosc.eu/" TargetMode="External"/><Relationship Id="rId39" Type="http://schemas.openxmlformats.org/officeDocument/2006/relationships/hyperlink" Target="https://oscars-project.eu/" TargetMode="External"/><Relationship Id="rId21" Type="http://schemas.openxmlformats.org/officeDocument/2006/relationships/hyperlink" Target="https://eosc-portal.eu/enhance" TargetMode="External"/><Relationship Id="rId34" Type="http://schemas.openxmlformats.org/officeDocument/2006/relationships/hyperlink" Target="https://by-covid.org/" TargetMode="External"/><Relationship Id="rId42" Type="http://schemas.openxmlformats.org/officeDocument/2006/relationships/hyperlink" Target="https://ostrails.eu/" TargetMode="External"/><Relationship Id="rId47" Type="http://schemas.openxmlformats.org/officeDocument/2006/relationships/hyperlink" Target="https://envri.eu/home-envri-fair/" TargetMode="External"/><Relationship Id="rId50" Type="http://schemas.openxmlformats.org/officeDocument/2006/relationships/hyperlink" Target="https://sshopencloud.eu/" TargetMode="External"/><Relationship Id="rId55" Type="http://schemas.openxmlformats.org/officeDocument/2006/relationships/hyperlink" Target="https://www.go-fair.org/" TargetMode="External"/><Relationship Id="rId7" Type="http://schemas.openxmlformats.org/officeDocument/2006/relationships/hyperlink" Target="https://www.dariah.eu/" TargetMode="External"/><Relationship Id="rId2" Type="http://schemas.openxmlformats.org/officeDocument/2006/relationships/hyperlink" Target="https://ec.europa.eu/info/research-and-innovation/strategy/strategy-2020-2024/our-digital-future/open-science/european-open-science-cloud-eosc_en" TargetMode="External"/><Relationship Id="rId16" Type="http://schemas.openxmlformats.org/officeDocument/2006/relationships/hyperlink" Target="https://eurohpc-ju.europa.eu/index_en" TargetMode="External"/><Relationship Id="rId29" Type="http://schemas.openxmlformats.org/officeDocument/2006/relationships/hyperlink" Target="https://www.openaire.eu/openaire-nexus-project" TargetMode="External"/><Relationship Id="rId11" Type="http://schemas.openxmlformats.org/officeDocument/2006/relationships/hyperlink" Target="https://ec.europa.eu/futurium/en/system/files/ged/booklet_infra_web_final.pdf" TargetMode="External"/><Relationship Id="rId24" Type="http://schemas.openxmlformats.org/officeDocument/2006/relationships/hyperlink" Target="https://faircore4eosc.eu/" TargetMode="External"/><Relationship Id="rId32" Type="http://schemas.openxmlformats.org/officeDocument/2006/relationships/hyperlink" Target="https://www.skills4eosc.eu/" TargetMode="External"/><Relationship Id="rId37" Type="http://schemas.openxmlformats.org/officeDocument/2006/relationships/hyperlink" Target="https://worldfair-project.eu/" TargetMode="External"/><Relationship Id="rId40" Type="http://schemas.openxmlformats.org/officeDocument/2006/relationships/hyperlink" Target="https://www.eosc-beyond.eu/" TargetMode="External"/><Relationship Id="rId45" Type="http://schemas.openxmlformats.org/officeDocument/2006/relationships/hyperlink" Target="https://eosc-entrust.eu/" TargetMode="External"/><Relationship Id="rId53" Type="http://schemas.openxmlformats.org/officeDocument/2006/relationships/hyperlink" Target="https://codata.org/" TargetMode="External"/><Relationship Id="rId58" Type="http://schemas.openxmlformats.org/officeDocument/2006/relationships/hyperlink" Target="https://www.ivoa.net/" TargetMode="External"/><Relationship Id="rId5" Type="http://schemas.openxmlformats.org/officeDocument/2006/relationships/hyperlink" Target="https://www.clarin.eu/" TargetMode="External"/><Relationship Id="rId19" Type="http://schemas.openxmlformats.org/officeDocument/2006/relationships/hyperlink" Target="https://eosc.eu/horizon-europe-projects/" TargetMode="External"/><Relationship Id="rId4" Type="http://schemas.openxmlformats.org/officeDocument/2006/relationships/hyperlink" Target="https://elixir-europe.org/platforms/data/core-data-resources" TargetMode="External"/><Relationship Id="rId9" Type="http://schemas.openxmlformats.org/officeDocument/2006/relationships/hyperlink" Target="https://www.esfri.eu/" TargetMode="External"/><Relationship Id="rId14" Type="http://schemas.openxmlformats.org/officeDocument/2006/relationships/hyperlink" Target="https://www.openaire.eu/" TargetMode="External"/><Relationship Id="rId22" Type="http://schemas.openxmlformats.org/officeDocument/2006/relationships/hyperlink" Target="https://eoscpilot.eu/" TargetMode="External"/><Relationship Id="rId27" Type="http://schemas.openxmlformats.org/officeDocument/2006/relationships/hyperlink" Target="https://www.egi.eu/project/egi-ace/" TargetMode="External"/><Relationship Id="rId30" Type="http://schemas.openxmlformats.org/officeDocument/2006/relationships/hyperlink" Target="https://eosc.eu/eosc-focus-project/" TargetMode="External"/><Relationship Id="rId35" Type="http://schemas.openxmlformats.org/officeDocument/2006/relationships/hyperlink" Target="https://expands.eu/" TargetMode="External"/><Relationship Id="rId43" Type="http://schemas.openxmlformats.org/officeDocument/2006/relationships/hyperlink" Target="https://eosc-siesta.eu/" TargetMode="External"/><Relationship Id="rId48" Type="http://schemas.openxmlformats.org/officeDocument/2006/relationships/hyperlink" Target="https://www.eosc-life.eu/" TargetMode="External"/><Relationship Id="rId56" Type="http://schemas.openxmlformats.org/officeDocument/2006/relationships/hyperlink" Target="https://ddialliance.org/" TargetMode="External"/><Relationship Id="rId8" Type="http://schemas.openxmlformats.org/officeDocument/2006/relationships/hyperlink" Target="https://www.bbmri-eric.eu/" TargetMode="External"/><Relationship Id="rId51" Type="http://schemas.openxmlformats.org/officeDocument/2006/relationships/hyperlink" Target="https://www.panosc.eu/" TargetMode="External"/><Relationship Id="rId3" Type="http://schemas.openxmlformats.org/officeDocument/2006/relationships/hyperlink" Target="https://roadmap2021.esfri.eu/projects-and-landmarks/browse-the-catalogue/" TargetMode="External"/><Relationship Id="rId12" Type="http://schemas.openxmlformats.org/officeDocument/2006/relationships/hyperlink" Target="https://geant.org/" TargetMode="External"/><Relationship Id="rId17" Type="http://schemas.openxmlformats.org/officeDocument/2006/relationships/hyperlink" Target="https://www.rd-alliance.org/" TargetMode="External"/><Relationship Id="rId25" Type="http://schemas.openxmlformats.org/officeDocument/2006/relationships/hyperlink" Target="https://eoscfuture.eu/" TargetMode="External"/><Relationship Id="rId33" Type="http://schemas.openxmlformats.org/officeDocument/2006/relationships/hyperlink" Target="https://fairease.eu/" TargetMode="External"/><Relationship Id="rId38" Type="http://schemas.openxmlformats.org/officeDocument/2006/relationships/hyperlink" Target="https://eosc.eu/eu-project/raise-project/" TargetMode="External"/><Relationship Id="rId46" Type="http://schemas.openxmlformats.org/officeDocument/2006/relationships/hyperlink" Target="https://science-clusters.eu/" TargetMode="External"/><Relationship Id="rId20" Type="http://schemas.openxmlformats.org/officeDocument/2006/relationships/hyperlink" Target="https://www.fairsfair.eu/" TargetMode="External"/><Relationship Id="rId41" Type="http://schemas.openxmlformats.org/officeDocument/2006/relationships/hyperlink" Target="https://everse.software/" TargetMode="External"/><Relationship Id="rId54" Type="http://schemas.openxmlformats.org/officeDocument/2006/relationships/hyperlink" Target="https://fairdo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essda.eu/" TargetMode="External"/><Relationship Id="rId15" Type="http://schemas.openxmlformats.org/officeDocument/2006/relationships/hyperlink" Target="https://www.egi.eu/" TargetMode="External"/><Relationship Id="rId23" Type="http://schemas.openxmlformats.org/officeDocument/2006/relationships/hyperlink" Target="https://www.eosc-hub.eu/" TargetMode="External"/><Relationship Id="rId28" Type="http://schemas.openxmlformats.org/officeDocument/2006/relationships/hyperlink" Target="https://www.openaire.eu/openaire-advance-project" TargetMode="External"/><Relationship Id="rId36" Type="http://schemas.openxmlformats.org/officeDocument/2006/relationships/hyperlink" Target="https://blue-cloud.org/" TargetMode="External"/><Relationship Id="rId49" Type="http://schemas.openxmlformats.org/officeDocument/2006/relationships/hyperlink" Target="https://projectescape.eu/" TargetMode="External"/><Relationship Id="rId57" Type="http://schemas.openxmlformats.org/officeDocument/2006/relationships/hyperlink" Target="https://www.coar-repositories.org/" TargetMode="External"/><Relationship Id="rId10" Type="http://schemas.openxmlformats.org/officeDocument/2006/relationships/hyperlink" Target="https://research-and-innovation.ec.europa.eu/strategy/strategy-2020-2024/our-digital-future/european-research-infrastructures/eric/eric-landscape_en" TargetMode="External"/><Relationship Id="rId31" Type="http://schemas.openxmlformats.org/officeDocument/2006/relationships/hyperlink" Target="https://www.fair-impact.eu/" TargetMode="External"/><Relationship Id="rId44" Type="http://schemas.openxmlformats.org/officeDocument/2006/relationships/hyperlink" Target="https://titan-eosc.eu/" TargetMode="External"/><Relationship Id="rId52" Type="http://schemas.openxmlformats.org/officeDocument/2006/relationships/hyperlink" Target="https://video.arnes.si/watch/GlXVWG5gNRnJ" TargetMode="Externa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agroportal.lirmm.fr/" TargetMode="External"/><Relationship Id="rId13" Type="http://schemas.openxmlformats.org/officeDocument/2006/relationships/hyperlink" Target="https://marketplace.sshopencloud.eu/" TargetMode="External"/><Relationship Id="rId18" Type="http://schemas.openxmlformats.org/officeDocument/2006/relationships/hyperlink" Target="http://rofr.ivoa.net/" TargetMode="External"/><Relationship Id="rId3" Type="http://schemas.openxmlformats.org/officeDocument/2006/relationships/hyperlink" Target="https://guidelines.openaire.eu/en/latest/" TargetMode="External"/><Relationship Id="rId7" Type="http://schemas.openxmlformats.org/officeDocument/2006/relationships/hyperlink" Target="https://fairsharing.org/" TargetMode="External"/><Relationship Id="rId12" Type="http://schemas.openxmlformats.org/officeDocument/2006/relationships/hyperlink" Target="https://hub.docker.com/" TargetMode="External"/><Relationship Id="rId17" Type="http://schemas.openxmlformats.org/officeDocument/2006/relationships/hyperlink" Target="https://www.panosc.eu/services/data-catalogue/" TargetMode="External"/><Relationship Id="rId2" Type="http://schemas.openxmlformats.org/officeDocument/2006/relationships/hyperlink" Target="https://explore.openaire.eu/search/find" TargetMode="External"/><Relationship Id="rId16" Type="http://schemas.openxmlformats.org/officeDocument/2006/relationships/hyperlink" Target="https://sshopencloud.eu/service-catalogu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talogue.ni4os.eu/" TargetMode="External"/><Relationship Id="rId11" Type="http://schemas.openxmlformats.org/officeDocument/2006/relationships/hyperlink" Target="https://workflowhub.eu/" TargetMode="External"/><Relationship Id="rId5" Type="http://schemas.openxmlformats.org/officeDocument/2006/relationships/hyperlink" Target="https://datacatalogue.cessda.eu/" TargetMode="External"/><Relationship Id="rId15" Type="http://schemas.openxmlformats.org/officeDocument/2006/relationships/hyperlink" Target="https://directory.bbmri-eric.eu/" TargetMode="External"/><Relationship Id="rId10" Type="http://schemas.openxmlformats.org/officeDocument/2006/relationships/hyperlink" Target="https://www.re3data.org/" TargetMode="External"/><Relationship Id="rId19" Type="http://schemas.openxmlformats.org/officeDocument/2006/relationships/hyperlink" Target="https://elixir-europe.org/platforms/data/core-data-resources" TargetMode="External"/><Relationship Id="rId4" Type="http://schemas.openxmlformats.org/officeDocument/2006/relationships/hyperlink" Target="http://b2find.eudat.eu/dataset" TargetMode="External"/><Relationship Id="rId9" Type="http://schemas.openxmlformats.org/officeDocument/2006/relationships/hyperlink" Target="https://bartoc.org/" TargetMode="External"/><Relationship Id="rId14" Type="http://schemas.openxmlformats.org/officeDocument/2006/relationships/hyperlink" Target="https://ecrin.org/tools/clinical-research-metadata-repository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digital-strategy.ec.europa.eu/en/policies/data-spaces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-strategy.ec.europa.eu/en/policies/simpl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digital-strategy.ec.europa.eu/en/policies/simp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-strategy.ec.europa.eu/en/policies/simpl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-strategy.ec.europa.eu/en/policies/simp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eosc-life.eu/about/our-vision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8B6E7-0B37-3DFE-FCF0-5D4F50A1F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802" y="-436957"/>
            <a:ext cx="10737010" cy="2054931"/>
          </a:xfrm>
        </p:spPr>
        <p:txBody>
          <a:bodyPr/>
          <a:lstStyle/>
          <a:p>
            <a:r>
              <a:rPr lang="sl-SI" dirty="0"/>
              <a:t>EOSC in druge infrastrukture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1BF663-9498-D4E9-28C4-606B046A7E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818" y="3677440"/>
            <a:ext cx="4468020" cy="1542742"/>
          </a:xfrm>
        </p:spPr>
        <p:txBody>
          <a:bodyPr>
            <a:normAutofit/>
          </a:bodyPr>
          <a:lstStyle/>
          <a:p>
            <a:r>
              <a:rPr lang="sl-SI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3710DB-A05F-2081-6422-BE11BBEBF3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818" y="4632456"/>
            <a:ext cx="11251247" cy="790944"/>
          </a:xfrm>
        </p:spPr>
        <p:txBody>
          <a:bodyPr>
            <a:normAutofit/>
          </a:bodyPr>
          <a:lstStyle/>
          <a:p>
            <a:r>
              <a:rPr lang="sl-SI" dirty="0"/>
              <a:t>   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653802" y="2077911"/>
            <a:ext cx="981502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</a:rPr>
              <a:t>Milan OJSTERŠEK, Fakulteta za elektrotehniko, računalništvo in informatiko </a:t>
            </a:r>
          </a:p>
          <a:p>
            <a:r>
              <a:rPr lang="sl-SI" sz="2000" dirty="0">
                <a:solidFill>
                  <a:schemeClr val="bg1"/>
                </a:solidFill>
              </a:rPr>
              <a:t>Univerze v Mariboru</a:t>
            </a:r>
          </a:p>
          <a:p>
            <a:endParaRPr lang="sl-SI" dirty="0">
              <a:solidFill>
                <a:schemeClr val="bg1"/>
              </a:solidFill>
            </a:endParaRPr>
          </a:p>
          <a:p>
            <a:endParaRPr lang="sl-SI" dirty="0">
              <a:solidFill>
                <a:schemeClr val="bg1"/>
              </a:solidFill>
            </a:endParaRPr>
          </a:p>
          <a:p>
            <a:br>
              <a:rPr lang="en-US" sz="1900" dirty="0">
                <a:solidFill>
                  <a:schemeClr val="bg1"/>
                </a:solidFill>
              </a:rPr>
            </a:br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6949AB9C-DE5C-48A1-8E32-728C6CBB9129}"/>
              </a:ext>
            </a:extLst>
          </p:cNvPr>
          <p:cNvSpPr txBox="1"/>
          <p:nvPr/>
        </p:nvSpPr>
        <p:spPr>
          <a:xfrm>
            <a:off x="653802" y="4009098"/>
            <a:ext cx="89240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Ljubljana in </a:t>
            </a:r>
            <a:r>
              <a:rPr lang="sl-SI" sz="20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online</a:t>
            </a:r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Centralna tehniška knjižnica Univerze v Ljubljani,</a:t>
            </a:r>
          </a:p>
          <a:p>
            <a:r>
              <a:rPr lang="sl-SI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Usposabljanje podatkovnih strokovnjakov, 14. – 17. 10. 2024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FB552928-7EF8-4EAC-B9EC-D6D99DFC2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962230"/>
            <a:ext cx="676715" cy="384081"/>
          </a:xfrm>
          <a:prstGeom prst="rect">
            <a:avLst/>
          </a:prstGeom>
        </p:spPr>
      </p:pic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308072F8-ADC3-4685-BB1E-AC8BD30BF248}"/>
              </a:ext>
            </a:extLst>
          </p:cNvPr>
          <p:cNvSpPr txBox="1"/>
          <p:nvPr/>
        </p:nvSpPr>
        <p:spPr>
          <a:xfrm>
            <a:off x="653802" y="2813347"/>
            <a:ext cx="92006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mag. Irena </a:t>
            </a:r>
            <a:r>
              <a:rPr lang="sl-SI" sz="2000" dirty="0">
                <a:solidFill>
                  <a:schemeClr val="bg1"/>
                </a:solidFill>
              </a:rPr>
              <a:t>VIPAVC BRVAR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Arhiv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družboslovnih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podatkov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Fakulteta</a:t>
            </a:r>
            <a:r>
              <a:rPr lang="en-US" sz="2000" dirty="0">
                <a:solidFill>
                  <a:schemeClr val="bg1"/>
                </a:solidFill>
              </a:rPr>
              <a:t> za </a:t>
            </a:r>
            <a:endParaRPr lang="sl-SI" sz="2000" dirty="0">
              <a:solidFill>
                <a:schemeClr val="bg1"/>
              </a:solidFill>
            </a:endParaRPr>
          </a:p>
          <a:p>
            <a:r>
              <a:rPr lang="en-US" sz="2000" dirty="0" err="1">
                <a:solidFill>
                  <a:schemeClr val="bg1"/>
                </a:solidFill>
              </a:rPr>
              <a:t>družbene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vede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Univerze</a:t>
            </a:r>
            <a:r>
              <a:rPr lang="en-US" sz="2000" dirty="0">
                <a:solidFill>
                  <a:schemeClr val="bg1"/>
                </a:solidFill>
              </a:rPr>
              <a:t> v </a:t>
            </a:r>
            <a:r>
              <a:rPr lang="en-US" sz="2000" dirty="0" err="1">
                <a:solidFill>
                  <a:schemeClr val="bg1"/>
                </a:solidFill>
              </a:rPr>
              <a:t>Ljubljani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024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text and images&#10;&#10;Description automatically generated">
            <a:extLst>
              <a:ext uri="{FF2B5EF4-FFF2-40B4-BE49-F238E27FC236}">
                <a16:creationId xmlns:a16="http://schemas.microsoft.com/office/drawing/2014/main" id="{BE472577-E005-E663-387D-23C61D401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2" y="241161"/>
            <a:ext cx="11597061" cy="6338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1964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7068B-6D33-02ED-BE60-1067C787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Evropski oblak odprte znanosti (EOSC)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49E0-C552-50C8-C7D8-1DB1BE6FB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l-SI" b="1" dirty="0"/>
              <a:t>Evropski oblak odprte znanosti (EOSC)</a:t>
            </a:r>
            <a:r>
              <a:rPr lang="sl-SI" dirty="0"/>
              <a:t> si prizadeva ustvariti enoten digitalni prostor, ki bo omogočil odprt dostop do, uporabo in ponovno uporabo raziskovalnih podatkov, virov in storitev po vsej Evropi.</a:t>
            </a:r>
          </a:p>
          <a:p>
            <a:pPr marL="0" indent="0">
              <a:buNone/>
            </a:pPr>
            <a:r>
              <a:rPr lang="sl-SI" dirty="0"/>
              <a:t>Glavni cilji EOSC so:</a:t>
            </a:r>
          </a:p>
          <a:p>
            <a:r>
              <a:rPr lang="sl-SI" dirty="0"/>
              <a:t>Omogočiti vsem raziskovalcem, ne glede na njihovo pripadnost ali finančne zmožnosti, dostop do raziskovalnih podatkov, storitev, programske opreme in drugih rezultatov znanosti.</a:t>
            </a:r>
          </a:p>
          <a:p>
            <a:r>
              <a:rPr lang="it-IT" dirty="0" err="1"/>
              <a:t>Zagotoviti</a:t>
            </a:r>
            <a:r>
              <a:rPr lang="it-IT" dirty="0"/>
              <a:t>, da so </a:t>
            </a:r>
            <a:r>
              <a:rPr lang="sl-SI" dirty="0"/>
              <a:t>raziskovalni</a:t>
            </a:r>
            <a:r>
              <a:rPr lang="it-IT" dirty="0"/>
              <a:t> </a:t>
            </a:r>
            <a:r>
              <a:rPr lang="it-IT" dirty="0" err="1"/>
              <a:t>podatki</a:t>
            </a:r>
            <a:r>
              <a:rPr lang="it-IT" dirty="0"/>
              <a:t> in </a:t>
            </a:r>
            <a:r>
              <a:rPr lang="it-IT" dirty="0" err="1"/>
              <a:t>rezultati</a:t>
            </a:r>
            <a:r>
              <a:rPr lang="it-IT" dirty="0"/>
              <a:t> </a:t>
            </a:r>
            <a:r>
              <a:rPr lang="it-IT" dirty="0" err="1"/>
              <a:t>raziskav</a:t>
            </a:r>
            <a:r>
              <a:rPr lang="it-IT" dirty="0"/>
              <a:t> </a:t>
            </a:r>
            <a:r>
              <a:rPr lang="it-IT" dirty="0" err="1"/>
              <a:t>dostopni</a:t>
            </a:r>
            <a:r>
              <a:rPr lang="it-IT" dirty="0"/>
              <a:t>, </a:t>
            </a:r>
            <a:r>
              <a:rPr lang="it-IT" dirty="0" err="1"/>
              <a:t>preverljivi</a:t>
            </a:r>
            <a:r>
              <a:rPr lang="it-IT" dirty="0"/>
              <a:t> in </a:t>
            </a:r>
            <a:r>
              <a:rPr lang="it-IT" dirty="0" err="1"/>
              <a:t>ponovno</a:t>
            </a:r>
            <a:r>
              <a:rPr lang="it-IT" dirty="0"/>
              <a:t> </a:t>
            </a:r>
            <a:r>
              <a:rPr lang="it-IT" dirty="0" err="1"/>
              <a:t>uporabni</a:t>
            </a:r>
            <a:r>
              <a:rPr lang="it-IT" dirty="0"/>
              <a:t>.</a:t>
            </a:r>
            <a:endParaRPr lang="sl-SI" dirty="0"/>
          </a:p>
          <a:p>
            <a:r>
              <a:rPr lang="sl-SI" dirty="0"/>
              <a:t>S povezavo raznolike skupnosti raziskovalcev, podjetij in javnih institucij spodbuditi sodelovanje in hitrejši razvoj novih znanstvenih spoznanj in tehnologij.</a:t>
            </a:r>
          </a:p>
          <a:p>
            <a:r>
              <a:rPr lang="sl-SI" dirty="0"/>
              <a:t>Spodbuja </a:t>
            </a:r>
            <a:r>
              <a:rPr lang="sl-SI" dirty="0" err="1"/>
              <a:t>najdljivost</a:t>
            </a:r>
            <a:r>
              <a:rPr lang="sl-SI" dirty="0"/>
              <a:t>, dostopnost, </a:t>
            </a:r>
            <a:r>
              <a:rPr lang="sl-SI" dirty="0" err="1"/>
              <a:t>interoperabilnost</a:t>
            </a:r>
            <a:r>
              <a:rPr lang="sl-SI" dirty="0"/>
              <a:t> in ponovno uporabo raziskovalnih podatkov in drugih digitalnih objektov v skladu z načeli FAIR, s ciljem povečati produktivnost, inovacije in zaupanje v raziskave EU.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6163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EECBD8-3F62-F777-2126-5968F483B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EOSC tristransko upravljanje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2B70B6C-96FA-FDA6-4F3B-6CBEA5635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/>
              <a:t>EOSC skupaj upravljajo:</a:t>
            </a:r>
          </a:p>
          <a:p>
            <a:r>
              <a:rPr lang="sl-SI" dirty="0"/>
              <a:t>Evropska komisija (</a:t>
            </a:r>
            <a:r>
              <a:rPr lang="en-US" dirty="0"/>
              <a:t>Directorates-General for</a:t>
            </a:r>
            <a:r>
              <a:rPr lang="sl-SI" dirty="0"/>
              <a:t> </a:t>
            </a:r>
            <a:r>
              <a:rPr lang="en-US" dirty="0"/>
              <a:t>Research and Innovation [DG RTD] and for Communications Networks, Content and Technology[DG CNECT])</a:t>
            </a:r>
            <a:r>
              <a:rPr lang="sl-SI" dirty="0"/>
              <a:t>,</a:t>
            </a:r>
          </a:p>
          <a:p>
            <a:r>
              <a:rPr lang="sl-SI" dirty="0"/>
              <a:t>Združenje EOSC (</a:t>
            </a:r>
            <a:r>
              <a:rPr lang="sl-SI" dirty="0">
                <a:hlinkClick r:id="rId2"/>
              </a:rPr>
              <a:t>EOSC </a:t>
            </a:r>
            <a:r>
              <a:rPr lang="sl-SI" dirty="0" err="1">
                <a:hlinkClick r:id="rId2"/>
              </a:rPr>
              <a:t>association</a:t>
            </a:r>
            <a:r>
              <a:rPr lang="sl-SI" dirty="0"/>
              <a:t>) in</a:t>
            </a:r>
          </a:p>
          <a:p>
            <a:r>
              <a:rPr lang="sl-SI" dirty="0"/>
              <a:t>Skupina ekspertov (EOSC </a:t>
            </a:r>
            <a:r>
              <a:rPr lang="sl-SI" dirty="0" err="1"/>
              <a:t>Steering</a:t>
            </a:r>
            <a:r>
              <a:rPr lang="sl-SI" dirty="0"/>
              <a:t> </a:t>
            </a:r>
            <a:r>
              <a:rPr lang="sl-SI" dirty="0" err="1"/>
              <a:t>Board</a:t>
            </a:r>
            <a:r>
              <a:rPr lang="sl-SI" dirty="0"/>
              <a:t>), katere člani so delegirani iz držav članic EU, ki sodelujejo v programu Obzorje Evropa. </a:t>
            </a:r>
          </a:p>
          <a:p>
            <a:endParaRPr lang="sl-SI" dirty="0"/>
          </a:p>
          <a:p>
            <a:pPr marL="0" indent="0">
              <a:buNone/>
            </a:pPr>
            <a:r>
              <a:rPr lang="sl-SI" dirty="0"/>
              <a:t>Ti organi sprejemajo odločitve glede ključnih strateških ciljev EOSC s konsenzom. </a:t>
            </a:r>
          </a:p>
        </p:txBody>
      </p:sp>
    </p:spTree>
    <p:extLst>
      <p:ext uri="{BB962C8B-B14F-4D97-AF65-F5344CB8AC3E}">
        <p14:creationId xmlns:p14="http://schemas.microsoft.com/office/powerpoint/2010/main" val="3526106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7ECB4CE-6038-B388-012C-546485B27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1" y="0"/>
            <a:ext cx="12068457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02F8E1-3C8E-1607-F0EF-5A2F04D6F2DC}"/>
              </a:ext>
            </a:extLst>
          </p:cNvPr>
          <p:cNvSpPr txBox="1"/>
          <p:nvPr/>
        </p:nvSpPr>
        <p:spPr>
          <a:xfrm>
            <a:off x="8651632" y="136855"/>
            <a:ext cx="1626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3 - 4. 12. 2024</a:t>
            </a:r>
            <a:endParaRPr lang="sl-SI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28269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343219"/>
            <a:ext cx="8770374" cy="1325563"/>
          </a:xfrm>
        </p:spPr>
        <p:txBody>
          <a:bodyPr>
            <a:normAutofit/>
          </a:bodyPr>
          <a:lstStyle/>
          <a:p>
            <a:r>
              <a:rPr lang="sl-SI" sz="4000" dirty="0"/>
              <a:t>Ključne komponente EOSC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2" y="1825626"/>
            <a:ext cx="6508171" cy="4773293"/>
          </a:xfrm>
        </p:spPr>
        <p:txBody>
          <a:bodyPr>
            <a:normAutofit/>
          </a:bodyPr>
          <a:lstStyle/>
          <a:p>
            <a:r>
              <a:rPr lang="sl-SI" dirty="0"/>
              <a:t>Mreža </a:t>
            </a:r>
            <a:r>
              <a:rPr lang="en-US" dirty="0"/>
              <a:t>FAIR </a:t>
            </a:r>
            <a:r>
              <a:rPr lang="sl-SI" dirty="0"/>
              <a:t>digitalnih objektov in storitev.</a:t>
            </a:r>
          </a:p>
          <a:p>
            <a:r>
              <a:rPr lang="sl-SI" dirty="0"/>
              <a:t>Integracija obstoječih in novih  infrastruktur ter storitev v enotno, virtualno raziskovalno okolje. </a:t>
            </a:r>
          </a:p>
          <a:p>
            <a:r>
              <a:rPr lang="sl-SI" dirty="0"/>
              <a:t>Uporaba mednarodno priznanih standardov za zagotovitev </a:t>
            </a:r>
            <a:r>
              <a:rPr lang="sl-SI" dirty="0" err="1"/>
              <a:t>interoperabilnosti</a:t>
            </a:r>
            <a:r>
              <a:rPr lang="sl-SI" dirty="0"/>
              <a:t> in trajnosti implementiranih storitev. </a:t>
            </a:r>
          </a:p>
          <a:p>
            <a:r>
              <a:rPr lang="sl-SI" dirty="0"/>
              <a:t>Usposabljanje  in izobraževanje uporabnikov.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75" y="2090738"/>
            <a:ext cx="5000625" cy="4086225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9037207" y="6257410"/>
            <a:ext cx="1726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dirty="0"/>
              <a:t>Vir: </a:t>
            </a:r>
            <a:r>
              <a:rPr lang="sl-SI" dirty="0">
                <a:hlinkClick r:id="rId3"/>
              </a:rPr>
              <a:t>EOSC Future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64954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80555" y="692438"/>
            <a:ext cx="7265999" cy="1325563"/>
          </a:xfrm>
        </p:spPr>
        <p:txBody>
          <a:bodyPr>
            <a:normAutofit/>
          </a:bodyPr>
          <a:lstStyle/>
          <a:p>
            <a:r>
              <a:rPr lang="sl-SI" sz="4000" dirty="0" err="1"/>
              <a:t>Minimal</a:t>
            </a:r>
            <a:r>
              <a:rPr lang="sl-SI" sz="4000" dirty="0"/>
              <a:t> </a:t>
            </a:r>
            <a:r>
              <a:rPr lang="sl-SI" sz="4000" dirty="0" err="1"/>
              <a:t>Viable</a:t>
            </a:r>
            <a:r>
              <a:rPr lang="sl-SI" sz="4000" dirty="0"/>
              <a:t> EOSC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955" y="1582617"/>
            <a:ext cx="5800725" cy="5238750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7954178" y="3172858"/>
            <a:ext cx="279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Vir: </a:t>
            </a:r>
            <a:r>
              <a:rPr lang="sl-SI" dirty="0">
                <a:hlinkClick r:id="rId3"/>
              </a:rPr>
              <a:t>EOSC </a:t>
            </a:r>
            <a:r>
              <a:rPr lang="sl-SI" dirty="0" err="1">
                <a:hlinkClick r:id="rId3"/>
              </a:rPr>
              <a:t>Core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8332470" y="4000500"/>
            <a:ext cx="26403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err="1"/>
              <a:t>Core</a:t>
            </a:r>
            <a:r>
              <a:rPr lang="sl-SI" dirty="0"/>
              <a:t> </a:t>
            </a:r>
            <a:r>
              <a:rPr lang="sl-SI" dirty="0" err="1"/>
              <a:t>Services</a:t>
            </a:r>
            <a:r>
              <a:rPr lang="sl-SI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/>
              <a:t>EOSC Portal &amp; Market Place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err="1"/>
              <a:t>Interoperability</a:t>
            </a:r>
            <a:r>
              <a:rPr lang="sl-SI" dirty="0"/>
              <a:t> </a:t>
            </a:r>
            <a:r>
              <a:rPr lang="sl-SI" dirty="0" err="1"/>
              <a:t>Framework</a:t>
            </a:r>
            <a:r>
              <a:rPr lang="sl-SI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err="1"/>
              <a:t>Support</a:t>
            </a:r>
            <a:r>
              <a:rPr lang="sl-SI" dirty="0"/>
              <a:t> </a:t>
            </a:r>
            <a:r>
              <a:rPr lang="sl-SI" dirty="0" err="1"/>
              <a:t>Service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83494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119BB0B7-3D96-991C-1FFE-99AD60D4D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75"/>
            <a:ext cx="12192000" cy="674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497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551" y="950583"/>
            <a:ext cx="8772552" cy="5907417"/>
          </a:xfrm>
          <a:prstGeom prst="rect">
            <a:avLst/>
          </a:prstGeom>
        </p:spPr>
      </p:pic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79023" y="180623"/>
            <a:ext cx="4711186" cy="1325563"/>
          </a:xfrm>
        </p:spPr>
        <p:txBody>
          <a:bodyPr>
            <a:noAutofit/>
          </a:bodyPr>
          <a:lstStyle/>
          <a:p>
            <a:r>
              <a:rPr lang="sl-SI" sz="4000" dirty="0"/>
              <a:t>EOSC </a:t>
            </a:r>
            <a:r>
              <a:rPr lang="sl-SI" sz="4000" dirty="0" err="1"/>
              <a:t>Architecture</a:t>
            </a:r>
            <a:r>
              <a:rPr lang="sl-SI" sz="4000" dirty="0"/>
              <a:t> – EOSC </a:t>
            </a:r>
            <a:r>
              <a:rPr lang="sl-SI" sz="4000" dirty="0" err="1"/>
              <a:t>interoperability</a:t>
            </a:r>
            <a:r>
              <a:rPr lang="sl-SI" sz="4000" dirty="0"/>
              <a:t> </a:t>
            </a:r>
            <a:r>
              <a:rPr lang="sl-SI" sz="4000" dirty="0" err="1"/>
              <a:t>framework</a:t>
            </a:r>
            <a:endParaRPr lang="sl-SI" sz="4000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440266" y="6355645"/>
            <a:ext cx="172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Vir: </a:t>
            </a:r>
            <a:r>
              <a:rPr lang="sl-SI" dirty="0">
                <a:hlinkClick r:id="rId5"/>
              </a:rPr>
              <a:t>EOSC Future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80589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99159" y="452137"/>
            <a:ext cx="7921831" cy="1325563"/>
          </a:xfrm>
        </p:spPr>
        <p:txBody>
          <a:bodyPr>
            <a:normAutofit/>
          </a:bodyPr>
          <a:lstStyle/>
          <a:p>
            <a:r>
              <a:rPr lang="sl-SI" sz="4000" dirty="0"/>
              <a:t>EOSC ponudniki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69" y="1690688"/>
            <a:ext cx="10565528" cy="4961572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106878" y="5759532"/>
            <a:ext cx="1615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Vir: </a:t>
            </a:r>
            <a:r>
              <a:rPr lang="sl-SI" dirty="0">
                <a:hlinkClick r:id="rId3"/>
              </a:rPr>
              <a:t>EOSC Future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84945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otnik 2"/>
          <p:cNvSpPr/>
          <p:nvPr/>
        </p:nvSpPr>
        <p:spPr>
          <a:xfrm>
            <a:off x="8836889" y="3466862"/>
            <a:ext cx="3355111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867" i="1" dirty="0">
                <a:latin typeface="Calibri" panose="020F0502020204030204" pitchFamily="34" charset="0"/>
                <a:ea typeface="Calibri" panose="020F0502020204030204" pitchFamily="34" charset="0"/>
              </a:rPr>
              <a:t>Vir: </a:t>
            </a:r>
            <a:r>
              <a:rPr lang="sv-SE" sz="1867" i="1" dirty="0"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The </a:t>
            </a:r>
            <a:r>
              <a:rPr lang="sl-SI" sz="1867" i="1" dirty="0"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EOSC</a:t>
            </a:r>
            <a:r>
              <a:rPr lang="sv-SE" sz="1867" i="1" dirty="0"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 Interoperability Framework</a:t>
            </a:r>
            <a:r>
              <a:rPr lang="sv-SE" sz="1867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sl-SI" sz="1867" i="1" dirty="0" err="1">
                <a:latin typeface="Calibri" panose="020F0502020204030204" pitchFamily="34" charset="0"/>
                <a:ea typeface="Calibri" panose="020F0502020204030204" pitchFamily="34" charset="0"/>
              </a:rPr>
              <a:t>Technical</a:t>
            </a:r>
            <a:r>
              <a:rPr lang="sl-SI" sz="1867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sl-SI" sz="1867" i="1" dirty="0" err="1">
                <a:latin typeface="Calibri" panose="020F0502020204030204" pitchFamily="34" charset="0"/>
                <a:ea typeface="Calibri" panose="020F0502020204030204" pitchFamily="34" charset="0"/>
              </a:rPr>
              <a:t>view</a:t>
            </a:r>
            <a:endParaRPr lang="sv-SE" sz="1867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15" y="1470025"/>
            <a:ext cx="8099304" cy="5304905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0C51E726-36B3-A36B-724C-B1378CFC5EBB}"/>
              </a:ext>
            </a:extLst>
          </p:cNvPr>
          <p:cNvSpPr txBox="1"/>
          <p:nvPr/>
        </p:nvSpPr>
        <p:spPr>
          <a:xfrm>
            <a:off x="418233" y="146586"/>
            <a:ext cx="87257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4000" b="1" dirty="0">
                <a:solidFill>
                  <a:srgbClr val="ED7D31"/>
                </a:solidFill>
                <a:latin typeface="Calibri"/>
                <a:cs typeface="Calibri" panose="020F0502020204030204" pitchFamily="34" charset="0"/>
              </a:rPr>
              <a:t>EOSC </a:t>
            </a:r>
            <a:r>
              <a:rPr lang="sl-SI" sz="4000" b="1" dirty="0" err="1">
                <a:solidFill>
                  <a:srgbClr val="ED7D31"/>
                </a:solidFill>
                <a:latin typeface="Calibri"/>
                <a:cs typeface="Calibri" panose="020F0502020204030204" pitchFamily="34" charset="0"/>
              </a:rPr>
              <a:t>interoperability</a:t>
            </a:r>
            <a:r>
              <a:rPr lang="sl-SI" sz="4000" b="1" dirty="0">
                <a:solidFill>
                  <a:srgbClr val="ED7D31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sl-SI" sz="4000" b="1" dirty="0" err="1">
                <a:solidFill>
                  <a:srgbClr val="ED7D31"/>
                </a:solidFill>
                <a:latin typeface="Calibri"/>
                <a:cs typeface="Calibri" panose="020F0502020204030204" pitchFamily="34" charset="0"/>
              </a:rPr>
              <a:t>framework</a:t>
            </a:r>
            <a:r>
              <a:rPr lang="sl-SI" sz="4000" b="1" dirty="0">
                <a:solidFill>
                  <a:srgbClr val="ED7D31"/>
                </a:solidFill>
                <a:latin typeface="Calibri"/>
                <a:cs typeface="Calibri" panose="020F0502020204030204" pitchFamily="34" charset="0"/>
              </a:rPr>
              <a:t> – tehnični pogled</a:t>
            </a:r>
          </a:p>
        </p:txBody>
      </p:sp>
    </p:spTree>
    <p:extLst>
      <p:ext uri="{BB962C8B-B14F-4D97-AF65-F5344CB8AC3E}">
        <p14:creationId xmlns:p14="http://schemas.microsoft.com/office/powerpoint/2010/main" val="7452723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9;p2">
            <a:extLst>
              <a:ext uri="{FF2B5EF4-FFF2-40B4-BE49-F238E27FC236}">
                <a16:creationId xmlns:a16="http://schemas.microsoft.com/office/drawing/2014/main" id="{FFAD89A0-7D68-584E-8C43-0F1DD43FB1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3047" y="159913"/>
            <a:ext cx="91314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spcBef>
                <a:spcPts val="0"/>
              </a:spcBef>
              <a:buClr>
                <a:srgbClr val="2F5496"/>
              </a:buClr>
              <a:buSzPct val="100000"/>
            </a:pPr>
            <a:r>
              <a:rPr lang="sl-SI" sz="4000" dirty="0"/>
              <a:t>Kako zagotoviti </a:t>
            </a:r>
            <a:r>
              <a:rPr lang="sl-SI" sz="4000" dirty="0" err="1"/>
              <a:t>interoperabilnost</a:t>
            </a:r>
            <a:r>
              <a:rPr lang="sl-SI" sz="4000" dirty="0"/>
              <a:t> med podatkovnimi otoki?</a:t>
            </a:r>
            <a:endParaRPr lang="sl-SI" sz="4000" dirty="0">
              <a:sym typeface="Calibri"/>
            </a:endParaRPr>
          </a:p>
        </p:txBody>
      </p:sp>
      <p:sp>
        <p:nvSpPr>
          <p:cNvPr id="2" name="Označba mesta vsebine 1"/>
          <p:cNvSpPr>
            <a:spLocks noGrp="1"/>
          </p:cNvSpPr>
          <p:nvPr>
            <p:ph sz="half" idx="1"/>
          </p:nvPr>
        </p:nvSpPr>
        <p:spPr>
          <a:xfrm>
            <a:off x="6571801" y="1828313"/>
            <a:ext cx="5398526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sl-SI" dirty="0"/>
              <a:t>Principi </a:t>
            </a:r>
            <a:r>
              <a:rPr lang="sl-SI" dirty="0" err="1"/>
              <a:t>interoperabilnosti</a:t>
            </a:r>
            <a:r>
              <a:rPr lang="sl-SI" dirty="0"/>
              <a:t> za (meta)podatke:</a:t>
            </a:r>
          </a:p>
          <a:p>
            <a:pPr marL="285750" indent="-285750"/>
            <a:r>
              <a:rPr lang="sl-SI" dirty="0"/>
              <a:t>(</a:t>
            </a:r>
            <a:r>
              <a:rPr lang="en-US" dirty="0"/>
              <a:t>Meta)</a:t>
            </a:r>
            <a:r>
              <a:rPr lang="en-US" dirty="0" err="1"/>
              <a:t>podatki</a:t>
            </a:r>
            <a:r>
              <a:rPr lang="en-US" dirty="0"/>
              <a:t> </a:t>
            </a:r>
            <a:r>
              <a:rPr lang="sl-SI" dirty="0"/>
              <a:t>so opisani v</a:t>
            </a:r>
            <a:r>
              <a:rPr lang="en-US" dirty="0"/>
              <a:t> </a:t>
            </a:r>
            <a:r>
              <a:rPr lang="en-US" dirty="0" err="1"/>
              <a:t>formaln</a:t>
            </a:r>
            <a:r>
              <a:rPr lang="sl-SI" dirty="0" err="1"/>
              <a:t>em</a:t>
            </a:r>
            <a:r>
              <a:rPr lang="en-US" dirty="0"/>
              <a:t>, </a:t>
            </a:r>
            <a:r>
              <a:rPr lang="sl-SI" dirty="0"/>
              <a:t>standardiziranem </a:t>
            </a:r>
            <a:r>
              <a:rPr lang="en-US" dirty="0"/>
              <a:t>in </a:t>
            </a:r>
            <a:r>
              <a:rPr lang="en-US" dirty="0" err="1"/>
              <a:t>široko</a:t>
            </a:r>
            <a:r>
              <a:rPr lang="en-US" dirty="0"/>
              <a:t> </a:t>
            </a:r>
            <a:r>
              <a:rPr lang="en-US" dirty="0" err="1"/>
              <a:t>uporab</a:t>
            </a:r>
            <a:r>
              <a:rPr lang="sl-SI" dirty="0" err="1"/>
              <a:t>ljenem</a:t>
            </a:r>
            <a:r>
              <a:rPr lang="en-US" dirty="0"/>
              <a:t> </a:t>
            </a:r>
            <a:r>
              <a:rPr lang="en-US" dirty="0" err="1"/>
              <a:t>jezik</a:t>
            </a:r>
            <a:r>
              <a:rPr lang="sl-SI" dirty="0"/>
              <a:t>u</a:t>
            </a:r>
            <a:r>
              <a:rPr lang="en-US" dirty="0"/>
              <a:t> za </a:t>
            </a:r>
            <a:r>
              <a:rPr lang="en-US" dirty="0" err="1"/>
              <a:t>predstavitev</a:t>
            </a:r>
            <a:r>
              <a:rPr lang="en-US" dirty="0"/>
              <a:t> </a:t>
            </a:r>
            <a:r>
              <a:rPr lang="en-US" dirty="0" err="1"/>
              <a:t>znanja</a:t>
            </a:r>
            <a:r>
              <a:rPr lang="en-US" dirty="0"/>
              <a:t>.</a:t>
            </a:r>
            <a:endParaRPr lang="sl-SI" dirty="0"/>
          </a:p>
          <a:p>
            <a:pPr marL="285750" indent="-285750"/>
            <a:r>
              <a:rPr lang="en-US" dirty="0"/>
              <a:t>(Meta)</a:t>
            </a:r>
            <a:r>
              <a:rPr lang="en-US" dirty="0" err="1"/>
              <a:t>podatki</a:t>
            </a:r>
            <a:r>
              <a:rPr lang="en-US" dirty="0"/>
              <a:t> </a:t>
            </a:r>
            <a:r>
              <a:rPr lang="en-US" dirty="0" err="1"/>
              <a:t>uporabljajo</a:t>
            </a:r>
            <a:r>
              <a:rPr lang="en-US" dirty="0"/>
              <a:t> </a:t>
            </a:r>
            <a:r>
              <a:rPr lang="en-US" dirty="0" err="1"/>
              <a:t>slovarje</a:t>
            </a:r>
            <a:r>
              <a:rPr lang="en-US" dirty="0"/>
              <a:t>, ki </a:t>
            </a:r>
            <a:r>
              <a:rPr lang="en-US" dirty="0" err="1"/>
              <a:t>upoštevajo</a:t>
            </a:r>
            <a:r>
              <a:rPr lang="en-US" dirty="0"/>
              <a:t> </a:t>
            </a:r>
            <a:r>
              <a:rPr lang="en-US" dirty="0" err="1"/>
              <a:t>načela</a:t>
            </a:r>
            <a:r>
              <a:rPr lang="en-US" dirty="0"/>
              <a:t> FAIR.</a:t>
            </a:r>
            <a:endParaRPr lang="sl-SI" dirty="0"/>
          </a:p>
          <a:p>
            <a:pPr marL="285750" indent="-285750"/>
            <a:r>
              <a:rPr lang="en-US" dirty="0"/>
              <a:t>(Meta)</a:t>
            </a:r>
            <a:r>
              <a:rPr lang="en-US" dirty="0" err="1"/>
              <a:t>podatki</a:t>
            </a:r>
            <a:r>
              <a:rPr lang="en-US" dirty="0"/>
              <a:t> </a:t>
            </a:r>
            <a:r>
              <a:rPr lang="en-US" dirty="0" err="1"/>
              <a:t>vključujejo</a:t>
            </a:r>
            <a:r>
              <a:rPr lang="en-US" dirty="0"/>
              <a:t> </a:t>
            </a:r>
            <a:r>
              <a:rPr lang="en-US" dirty="0" err="1"/>
              <a:t>kvalificirane</a:t>
            </a:r>
            <a:r>
              <a:rPr lang="en-US" dirty="0"/>
              <a:t> reference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druge</a:t>
            </a:r>
            <a:r>
              <a:rPr lang="en-US" dirty="0"/>
              <a:t> (meta)</a:t>
            </a:r>
            <a:r>
              <a:rPr lang="en-US" dirty="0" err="1"/>
              <a:t>podatke</a:t>
            </a:r>
            <a:r>
              <a:rPr lang="en-US" dirty="0"/>
              <a:t>. </a:t>
            </a:r>
            <a:endParaRPr lang="sl-SI" dirty="0"/>
          </a:p>
          <a:p>
            <a:pPr marL="114300" indent="0">
              <a:buNone/>
            </a:pPr>
            <a:r>
              <a:rPr lang="sl-SI" dirty="0"/>
              <a:t>Vir: </a:t>
            </a:r>
            <a:r>
              <a:rPr lang="en-US" dirty="0"/>
              <a:t>Wilkinson, M. D. et al. The FAIR Guiding Principles for scientific data management and stewardship. Sci. Data 3:160018 doi:10.1038/sdata.2016.18 (2016) </a:t>
            </a:r>
            <a:br>
              <a:rPr lang="en-US" dirty="0"/>
            </a:br>
            <a:endParaRPr lang="sl-SI" dirty="0"/>
          </a:p>
          <a:p>
            <a:endParaRPr lang="sl-SI" dirty="0"/>
          </a:p>
        </p:txBody>
      </p:sp>
      <p:sp>
        <p:nvSpPr>
          <p:cNvPr id="7" name="Google Shape;100;p2">
            <a:extLst>
              <a:ext uri="{FF2B5EF4-FFF2-40B4-BE49-F238E27FC236}">
                <a16:creationId xmlns:a16="http://schemas.microsoft.com/office/drawing/2014/main" id="{9D01875C-A206-2146-B2CA-42292967FA5B}"/>
              </a:ext>
            </a:extLst>
          </p:cNvPr>
          <p:cNvSpPr txBox="1">
            <a:spLocks/>
          </p:cNvSpPr>
          <p:nvPr/>
        </p:nvSpPr>
        <p:spPr>
          <a:xfrm>
            <a:off x="113154" y="5028430"/>
            <a:ext cx="6103217" cy="203587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1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Vir: </a:t>
            </a:r>
            <a:r>
              <a:rPr lang="sl-SI" sz="1400" dirty="0">
                <a:solidFill>
                  <a:srgbClr val="000000"/>
                </a:solidFill>
                <a:latin typeface="Arial"/>
                <a:ea typeface="Arial"/>
                <a:cs typeface="Arial"/>
                <a:hlinkClick r:id="rId2"/>
              </a:rPr>
              <a:t>https://commons.wikimedia.org/wiki/File:Islands_Of_Data.svg</a:t>
            </a:r>
            <a:r>
              <a:rPr lang="sl-SI" sz="14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</a:t>
            </a:r>
          </a:p>
        </p:txBody>
      </p:sp>
      <p:sp>
        <p:nvSpPr>
          <p:cNvPr id="4" name="Pravokotnik 3"/>
          <p:cNvSpPr/>
          <p:nvPr/>
        </p:nvSpPr>
        <p:spPr>
          <a:xfrm>
            <a:off x="113154" y="563765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/>
              <a:t>Vir: </a:t>
            </a:r>
            <a:r>
              <a:rPr lang="sl-SI" dirty="0">
                <a:hlinkClick r:id="rId3"/>
              </a:rPr>
              <a:t>https://www.researchgate.net/publication/267692879_Towards_Executable_Reality_Business_Intelligence_on_Top_of_Linked_Data/figures?lo=1</a:t>
            </a:r>
            <a:endParaRPr lang="sl-SI" dirty="0"/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594" y="1823352"/>
            <a:ext cx="2873215" cy="2517098"/>
          </a:xfrm>
          <a:prstGeom prst="rect">
            <a:avLst/>
          </a:prstGeom>
        </p:spPr>
      </p:pic>
      <p:pic>
        <p:nvPicPr>
          <p:cNvPr id="9" name="Picture 4" descr="Linked Data: “bridges” between heterogeneous “islands” of data | Download  Scientific Diagram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23" y="1865917"/>
            <a:ext cx="5181600" cy="250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07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2061556" y="6252471"/>
            <a:ext cx="563872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867" i="1" dirty="0">
                <a:latin typeface="Calibri" panose="020F0502020204030204" pitchFamily="34" charset="0"/>
                <a:ea typeface="Calibri" panose="020F0502020204030204" pitchFamily="34" charset="0"/>
              </a:rPr>
              <a:t>Vir: </a:t>
            </a:r>
            <a:r>
              <a:rPr lang="sv-SE" sz="1867" i="1" dirty="0"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The </a:t>
            </a:r>
            <a:r>
              <a:rPr lang="sl-SI" sz="1867" i="1" dirty="0"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EOSC</a:t>
            </a:r>
            <a:r>
              <a:rPr lang="sv-SE" sz="1867" i="1" dirty="0"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 Interoperability Framework </a:t>
            </a:r>
            <a:r>
              <a:rPr lang="sl-SI" sz="1867" i="1" dirty="0" err="1">
                <a:latin typeface="Calibri" panose="020F0502020204030204" pitchFamily="34" charset="0"/>
                <a:ea typeface="Calibri" panose="020F0502020204030204" pitchFamily="34" charset="0"/>
              </a:rPr>
              <a:t>Semantic</a:t>
            </a:r>
            <a:r>
              <a:rPr lang="sl-SI" sz="1867" i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sl-SI" sz="1867" i="1" dirty="0" err="1">
                <a:latin typeface="Calibri" panose="020F0502020204030204" pitchFamily="34" charset="0"/>
                <a:ea typeface="Calibri" panose="020F0502020204030204" pitchFamily="34" charset="0"/>
              </a:rPr>
              <a:t>view</a:t>
            </a:r>
            <a:endParaRPr lang="sl-SI" sz="1867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893" y="1261690"/>
            <a:ext cx="7855714" cy="5085685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2B3240D3-635A-5D25-4D4A-000936AB64E0}"/>
              </a:ext>
            </a:extLst>
          </p:cNvPr>
          <p:cNvSpPr txBox="1"/>
          <p:nvPr/>
        </p:nvSpPr>
        <p:spPr>
          <a:xfrm>
            <a:off x="272759" y="225873"/>
            <a:ext cx="89543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4000" b="1" dirty="0">
                <a:solidFill>
                  <a:srgbClr val="ED7D31"/>
                </a:solidFill>
                <a:latin typeface="Calibri"/>
                <a:cs typeface="Calibri" panose="020F0502020204030204" pitchFamily="34" charset="0"/>
              </a:rPr>
              <a:t>EOSC </a:t>
            </a:r>
            <a:r>
              <a:rPr lang="sl-SI" sz="4000" b="1" dirty="0" err="1">
                <a:solidFill>
                  <a:srgbClr val="ED7D31"/>
                </a:solidFill>
                <a:latin typeface="Calibri"/>
                <a:cs typeface="Calibri" panose="020F0502020204030204" pitchFamily="34" charset="0"/>
              </a:rPr>
              <a:t>interoperability</a:t>
            </a:r>
            <a:r>
              <a:rPr lang="sl-SI" sz="4000" b="1" dirty="0">
                <a:solidFill>
                  <a:srgbClr val="ED7D31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sl-SI" sz="4000" b="1" dirty="0" err="1">
                <a:solidFill>
                  <a:srgbClr val="ED7D31"/>
                </a:solidFill>
                <a:latin typeface="Calibri"/>
                <a:cs typeface="Calibri" panose="020F0502020204030204" pitchFamily="34" charset="0"/>
              </a:rPr>
              <a:t>framework</a:t>
            </a:r>
            <a:r>
              <a:rPr lang="sl-SI" sz="4000" b="1" dirty="0">
                <a:solidFill>
                  <a:srgbClr val="ED7D31"/>
                </a:solidFill>
                <a:latin typeface="Calibri"/>
                <a:cs typeface="Calibri" panose="020F0502020204030204" pitchFamily="34" charset="0"/>
              </a:rPr>
              <a:t> – semantični pogled</a:t>
            </a:r>
          </a:p>
        </p:txBody>
      </p:sp>
    </p:spTree>
    <p:extLst>
      <p:ext uri="{BB962C8B-B14F-4D97-AF65-F5344CB8AC3E}">
        <p14:creationId xmlns:p14="http://schemas.microsoft.com/office/powerpoint/2010/main" val="2910798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DD7361-74EB-E3F8-9214-F26F91B45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sz="4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EOSC EU </a:t>
            </a:r>
            <a:r>
              <a:rPr lang="sl-SI" sz="40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Node</a:t>
            </a:r>
            <a:endParaRPr lang="sl-SI" sz="400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C59AB75-AEEA-6F32-70EE-EDEB03C86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l-SI" dirty="0"/>
              <a:t>Evropsko EOSC vozlišče bo nastalo v okviru implementacije storitev iz razpisa EU, katerega rezultati so bili objavljeni na </a:t>
            </a:r>
            <a:r>
              <a:rPr lang="sl-SI" dirty="0">
                <a:hlinkClick r:id="rId3"/>
              </a:rPr>
              <a:t>https://eosc.eu/news/2023/11/european-commission-announces-results-of-the-eosc-procurement/</a:t>
            </a:r>
            <a:r>
              <a:rPr lang="sl-SI" dirty="0"/>
              <a:t> </a:t>
            </a:r>
          </a:p>
          <a:p>
            <a:pPr marL="0" indent="0">
              <a:buNone/>
            </a:pPr>
            <a:r>
              <a:rPr lang="sl-SI" dirty="0"/>
              <a:t>Storitve so/bodo:</a:t>
            </a:r>
            <a:endParaRPr lang="sl-SI" dirty="0">
              <a:hlinkClick r:id="rId4"/>
            </a:endParaRPr>
          </a:p>
          <a:p>
            <a:r>
              <a:rPr lang="sl-SI" dirty="0">
                <a:hlinkClick r:id="rId4"/>
              </a:rPr>
              <a:t>Iskalnik rezultatov raziskav.</a:t>
            </a:r>
            <a:endParaRPr lang="sl-SI" dirty="0"/>
          </a:p>
          <a:p>
            <a:r>
              <a:rPr lang="sl-SI" dirty="0">
                <a:hlinkClick r:id="rId5"/>
              </a:rPr>
              <a:t>Vnaprej pripravljena virtualna okolja.</a:t>
            </a:r>
            <a:endParaRPr lang="sl-SI" dirty="0"/>
          </a:p>
          <a:p>
            <a:r>
              <a:rPr lang="sl-SI" dirty="0">
                <a:hlinkClick r:id="rId6"/>
              </a:rPr>
              <a:t>Sinhronizacija in deljenje datotek.</a:t>
            </a:r>
            <a:endParaRPr lang="sl-SI" dirty="0"/>
          </a:p>
          <a:p>
            <a:r>
              <a:rPr lang="sl-SI" dirty="0">
                <a:hlinkClick r:id="rId7"/>
              </a:rPr>
              <a:t>Prenos velikih datotek.</a:t>
            </a:r>
            <a:endParaRPr lang="sl-SI" dirty="0"/>
          </a:p>
          <a:p>
            <a:r>
              <a:rPr lang="sl-SI" dirty="0">
                <a:hlinkClick r:id="rId8"/>
              </a:rPr>
              <a:t>Prenos velike količine podatkov.</a:t>
            </a:r>
            <a:endParaRPr lang="sl-SI" dirty="0"/>
          </a:p>
          <a:p>
            <a:r>
              <a:rPr lang="sl-SI" dirty="0">
                <a:hlinkClick r:id="rId9"/>
              </a:rPr>
              <a:t>Interaktivne raziskovalne beležke.</a:t>
            </a:r>
            <a:endParaRPr lang="sl-SI" dirty="0"/>
          </a:p>
          <a:p>
            <a:r>
              <a:rPr lang="sl-SI" dirty="0">
                <a:hlinkClick r:id="rId10"/>
              </a:rPr>
              <a:t>Oblačna platforma za izvajanje aplikacij, ki so implementirane s pomočjo vsebnikov.</a:t>
            </a:r>
            <a:endParaRPr lang="sl-SI" dirty="0"/>
          </a:p>
        </p:txBody>
      </p:sp>
      <p:pic>
        <p:nvPicPr>
          <p:cNvPr id="5" name="Picture 4">
            <a:hlinkClick r:id="rId11"/>
            <a:extLst>
              <a:ext uri="{FF2B5EF4-FFF2-40B4-BE49-F238E27FC236}">
                <a16:creationId xmlns:a16="http://schemas.microsoft.com/office/drawing/2014/main" id="{8BC0AF4F-B046-BD42-23B9-4E18A314A0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8202" y="2863802"/>
            <a:ext cx="5363323" cy="16671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57F213-07DC-226C-CAD1-41FC2E5B4D8E}"/>
              </a:ext>
            </a:extLst>
          </p:cNvPr>
          <p:cNvSpPr txBox="1"/>
          <p:nvPr/>
        </p:nvSpPr>
        <p:spPr>
          <a:xfrm>
            <a:off x="7523922" y="4780722"/>
            <a:ext cx="4025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highlight>
                  <a:srgbClr val="FFFF00"/>
                </a:highlight>
              </a:rPr>
              <a:t>Polno delujoč po 23 oktobru 2024</a:t>
            </a:r>
            <a:r>
              <a:rPr lang="en-US" dirty="0">
                <a:highlight>
                  <a:srgbClr val="FFFF00"/>
                </a:highlight>
              </a:rPr>
              <a:t>!</a:t>
            </a:r>
            <a:endParaRPr lang="sl-SI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329372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6C7D33-29C9-02FC-7916-92273552B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043"/>
            <a:ext cx="9869277" cy="6677957"/>
          </a:xfrm>
          <a:prstGeom prst="rect">
            <a:avLst/>
          </a:prstGeom>
        </p:spPr>
      </p:pic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85E1BA52-A177-CF7D-7903-0814A141A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152" y="981465"/>
            <a:ext cx="4286848" cy="34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32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F29153-2413-6CA8-88DA-2D760FA51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EOSC delovne skupine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D91BBAD-0C07-F84A-BB8D-5B74750B4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>
                <a:hlinkClick r:id="rId2"/>
              </a:rPr>
              <a:t>Delovne skupine od 2021 – 2023</a:t>
            </a:r>
            <a:endParaRPr lang="sl-SI" dirty="0"/>
          </a:p>
          <a:p>
            <a:r>
              <a:rPr lang="sl-SI" dirty="0"/>
              <a:t>Delovne skupine od 2024 – 2025:</a:t>
            </a:r>
          </a:p>
          <a:p>
            <a:pPr lvl="1"/>
            <a:r>
              <a:rPr lang="en-US" b="0" i="0" dirty="0">
                <a:solidFill>
                  <a:srgbClr val="040204"/>
                </a:solidFill>
                <a:effectLst/>
                <a:latin typeface="Quicksand"/>
                <a:hlinkClick r:id="rId3"/>
              </a:rPr>
              <a:t>Technical and Semantic Interoperability</a:t>
            </a:r>
            <a:endParaRPr lang="sl-SI" b="0" i="0" dirty="0">
              <a:solidFill>
                <a:srgbClr val="040204"/>
              </a:solidFill>
              <a:effectLst/>
              <a:latin typeface="Quicksand"/>
            </a:endParaRPr>
          </a:p>
          <a:p>
            <a:pPr lvl="1"/>
            <a:r>
              <a:rPr lang="en-US" b="0" i="0" dirty="0">
                <a:solidFill>
                  <a:srgbClr val="040204"/>
                </a:solidFill>
                <a:effectLst/>
                <a:latin typeface="Quicksand"/>
                <a:hlinkClick r:id="rId4"/>
              </a:rPr>
              <a:t>FAIR Metrics and Digital Objects </a:t>
            </a:r>
            <a:endParaRPr lang="sl-SI" b="0" i="0" dirty="0">
              <a:solidFill>
                <a:srgbClr val="040204"/>
              </a:solidFill>
              <a:effectLst/>
              <a:latin typeface="Quicksand"/>
            </a:endParaRPr>
          </a:p>
          <a:p>
            <a:pPr lvl="1"/>
            <a:r>
              <a:rPr lang="sl-SI" b="0" i="0" dirty="0" err="1">
                <a:solidFill>
                  <a:srgbClr val="040204"/>
                </a:solidFill>
                <a:effectLst/>
                <a:latin typeface="Quicksand"/>
                <a:hlinkClick r:id="rId5"/>
              </a:rPr>
              <a:t>Health</a:t>
            </a:r>
            <a:r>
              <a:rPr lang="sl-SI" b="0" i="0" dirty="0">
                <a:solidFill>
                  <a:srgbClr val="040204"/>
                </a:solidFill>
                <a:effectLst/>
                <a:latin typeface="Quicksand"/>
                <a:hlinkClick r:id="rId5"/>
              </a:rPr>
              <a:t> Data</a:t>
            </a:r>
            <a:endParaRPr lang="sl-SI" b="0" i="0" dirty="0">
              <a:solidFill>
                <a:srgbClr val="040204"/>
              </a:solidFill>
              <a:effectLst/>
              <a:latin typeface="Quicksand"/>
            </a:endParaRPr>
          </a:p>
          <a:p>
            <a:pPr lvl="1"/>
            <a:r>
              <a:rPr lang="sl-SI" b="0" i="0" dirty="0">
                <a:solidFill>
                  <a:srgbClr val="040204"/>
                </a:solidFill>
                <a:effectLst/>
                <a:latin typeface="Quicksand"/>
                <a:hlinkClick r:id="rId6"/>
              </a:rPr>
              <a:t>Long-Term Data </a:t>
            </a:r>
            <a:r>
              <a:rPr lang="sl-SI" b="0" i="0" dirty="0" err="1">
                <a:solidFill>
                  <a:srgbClr val="040204"/>
                </a:solidFill>
                <a:effectLst/>
                <a:latin typeface="Quicksand"/>
                <a:hlinkClick r:id="rId6"/>
              </a:rPr>
              <a:t>Retention</a:t>
            </a:r>
            <a:endParaRPr lang="sl-SI" b="0" i="0" dirty="0">
              <a:solidFill>
                <a:srgbClr val="040204"/>
              </a:solidFill>
              <a:effectLst/>
              <a:latin typeface="Quicksand"/>
            </a:endParaRPr>
          </a:p>
          <a:p>
            <a:pPr marL="457200" lvl="1" indent="0">
              <a:buNone/>
            </a:pPr>
            <a:endParaRPr lang="sl-SI" b="0" i="0" dirty="0">
              <a:solidFill>
                <a:srgbClr val="040204"/>
              </a:solidFill>
              <a:effectLst/>
              <a:latin typeface="Quicksand"/>
            </a:endParaRPr>
          </a:p>
          <a:p>
            <a:pPr lvl="1"/>
            <a:endParaRPr lang="en-US" b="0" i="0" dirty="0">
              <a:solidFill>
                <a:srgbClr val="040204"/>
              </a:solidFill>
              <a:effectLst/>
              <a:latin typeface="Quicksand"/>
            </a:endParaRPr>
          </a:p>
          <a:p>
            <a:pPr lvl="1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28254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6ED8301-D6BF-0366-9E65-0D535D1A9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9929" y="353303"/>
            <a:ext cx="4681331" cy="611828"/>
          </a:xfrm>
        </p:spPr>
        <p:txBody>
          <a:bodyPr>
            <a:normAutofit/>
          </a:bodyPr>
          <a:lstStyle/>
          <a:p>
            <a:r>
              <a:rPr lang="sl-SI" sz="3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EOSC </a:t>
            </a:r>
            <a:r>
              <a:rPr lang="en-US" sz="36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področne</a:t>
            </a:r>
            <a:r>
              <a:rPr lang="en-US" sz="3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sl-SI" sz="3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skupine</a:t>
            </a:r>
            <a:endParaRPr lang="sl-SI" sz="3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691A40-021F-D449-49EA-6B8880A69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44" y="1192697"/>
            <a:ext cx="11161113" cy="470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640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1DEB5-1FD6-021E-F813-CCCE91BA3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534" y="1138694"/>
            <a:ext cx="4156863" cy="61182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Glavne</a:t>
            </a:r>
            <a:r>
              <a:rPr lang="en-US" dirty="0"/>
              <a:t> </a:t>
            </a:r>
            <a:r>
              <a:rPr lang="en-US" dirty="0" err="1"/>
              <a:t>teme</a:t>
            </a:r>
            <a:r>
              <a:rPr lang="en-US" dirty="0"/>
              <a:t> OA5: </a:t>
            </a:r>
            <a:endParaRPr lang="sl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A52AA-4C6B-D713-3E2F-26B9DD8CB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911" y="1820083"/>
            <a:ext cx="11409117" cy="5420750"/>
          </a:xfrm>
        </p:spPr>
        <p:txBody>
          <a:bodyPr>
            <a:normAutofit fontScale="85000" lnSpcReduction="20000"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600" b="1" i="0" u="none" strike="noStrike" dirty="0">
                <a:solidFill>
                  <a:srgbClr val="000000"/>
                </a:solidFill>
                <a:effectLst/>
                <a:latin typeface="+mn-lt"/>
              </a:rPr>
              <a:t>Training material, Learning Paths, Curriculum 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3A3838"/>
                </a:solidFill>
                <a:effectLst/>
                <a:latin typeface="+mn-lt"/>
              </a:rPr>
              <a:t>Support the development of a </a:t>
            </a:r>
            <a:r>
              <a:rPr lang="en-US" sz="2600" b="0" i="0" u="none" strike="noStrike" dirty="0" err="1">
                <a:solidFill>
                  <a:srgbClr val="3A3838"/>
                </a:solidFill>
                <a:effectLst/>
                <a:latin typeface="+mn-lt"/>
              </a:rPr>
              <a:t>harmonised</a:t>
            </a:r>
            <a:r>
              <a:rPr lang="en-US" sz="2600" b="0" i="0" u="none" strike="noStrike" dirty="0">
                <a:solidFill>
                  <a:srgbClr val="3A3838"/>
                </a:solidFill>
                <a:effectLst/>
                <a:latin typeface="+mn-lt"/>
              </a:rPr>
              <a:t> &amp; certified data steward curriculum in Europe (MAR2025-2027)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3A3838"/>
                </a:solidFill>
                <a:effectLst/>
                <a:latin typeface="+mn-lt"/>
              </a:rPr>
              <a:t>Support the visibility of Competence </a:t>
            </a:r>
            <a:r>
              <a:rPr lang="en-US" sz="2600" b="0" i="0" u="none" strike="noStrike" dirty="0" err="1">
                <a:solidFill>
                  <a:srgbClr val="3A3838"/>
                </a:solidFill>
                <a:effectLst/>
                <a:latin typeface="+mn-lt"/>
              </a:rPr>
              <a:t>Centres</a:t>
            </a:r>
            <a:r>
              <a:rPr lang="en-US" sz="2600" b="0" i="0" u="none" strike="noStrike" dirty="0">
                <a:solidFill>
                  <a:srgbClr val="3A3838"/>
                </a:solidFill>
                <a:effectLst/>
                <a:latin typeface="+mn-lt"/>
              </a:rPr>
              <a:t> working closely with Skills4EOSC and OSCARS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3A3838"/>
                </a:solidFill>
                <a:effectLst/>
                <a:latin typeface="+mn-lt"/>
              </a:rPr>
              <a:t>Align existing learning paths methodologies 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3A3838"/>
                </a:solidFill>
                <a:effectLst/>
                <a:latin typeface="+mn-lt"/>
              </a:rPr>
              <a:t>Ensure long-term sustainability of developed EOSC related training resources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600" b="1" i="0" u="none" strike="noStrike" dirty="0">
                <a:solidFill>
                  <a:srgbClr val="000000"/>
                </a:solidFill>
                <a:effectLst/>
                <a:latin typeface="+mn-lt"/>
              </a:rPr>
              <a:t>Training Catalogue/Training Infrastructure 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3A3838"/>
                </a:solidFill>
                <a:effectLst/>
                <a:latin typeface="+mn-lt"/>
              </a:rPr>
              <a:t>Ensure findability and accessibility of EOSC related training resources, </a:t>
            </a:r>
            <a:r>
              <a:rPr lang="en-US" sz="2600" b="0" i="0" u="none" strike="noStrike" dirty="0" err="1">
                <a:solidFill>
                  <a:srgbClr val="3A3838"/>
                </a:solidFill>
                <a:effectLst/>
                <a:latin typeface="+mn-lt"/>
              </a:rPr>
              <a:t>a.o.</a:t>
            </a:r>
            <a:r>
              <a:rPr lang="en-US" sz="2600" b="0" i="0" u="none" strike="noStrike" dirty="0">
                <a:solidFill>
                  <a:srgbClr val="3A3838"/>
                </a:solidFill>
                <a:effectLst/>
                <a:latin typeface="+mn-lt"/>
              </a:rPr>
              <a:t> by advocating and adopting the RDA developed minimal metadata standards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3A3838"/>
                </a:solidFill>
                <a:effectLst/>
                <a:latin typeface="+mn-lt"/>
              </a:rPr>
              <a:t>Explore Training as an EOSC Service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600" b="1" i="0" u="none" strike="noStrike" dirty="0">
                <a:solidFill>
                  <a:srgbClr val="000000"/>
                </a:solidFill>
                <a:effectLst/>
                <a:latin typeface="+mn-lt"/>
              </a:rPr>
              <a:t>Engagement 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3A3838"/>
                </a:solidFill>
                <a:effectLst/>
                <a:latin typeface="+mn-lt"/>
              </a:rPr>
              <a:t>Support engagement and upskilling of  National/thematic communities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3A3838"/>
                </a:solidFill>
                <a:effectLst/>
                <a:latin typeface="+mn-lt"/>
              </a:rPr>
              <a:t>Connect user support networks to enable professionals to come together and exchange knowledge, best practices and to foster lifelong learning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600" b="1" i="0" u="none" strike="noStrike" dirty="0">
                <a:solidFill>
                  <a:srgbClr val="000000"/>
                </a:solidFill>
                <a:effectLst/>
                <a:latin typeface="+mn-lt"/>
              </a:rPr>
              <a:t>Accreditation/Recognition/Assessment 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3A3838"/>
                </a:solidFill>
                <a:effectLst/>
                <a:latin typeface="+mn-lt"/>
              </a:rPr>
              <a:t>Support EOSC-A and relevant EOSC projects to reach </a:t>
            </a:r>
            <a:r>
              <a:rPr lang="en-US" sz="2600" b="0" i="0" u="none" strike="noStrike" dirty="0" err="1">
                <a:solidFill>
                  <a:srgbClr val="3A3838"/>
                </a:solidFill>
                <a:effectLst/>
                <a:latin typeface="+mn-lt"/>
              </a:rPr>
              <a:t>CoARA</a:t>
            </a:r>
            <a:r>
              <a:rPr lang="en-US" sz="2600" b="0" i="0" u="none" strike="noStrike" dirty="0">
                <a:solidFill>
                  <a:srgbClr val="3A3838"/>
                </a:solidFill>
                <a:effectLst/>
                <a:latin typeface="+mn-lt"/>
              </a:rPr>
              <a:t> objectives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3A3838"/>
                </a:solidFill>
                <a:effectLst/>
                <a:latin typeface="+mn-lt"/>
              </a:rPr>
              <a:t>Work towards a quality assurance framework and certification mechanisms for trainers and trainees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600" b="1" i="0" u="none" strike="noStrike" dirty="0">
                <a:solidFill>
                  <a:srgbClr val="000000"/>
                </a:solidFill>
                <a:effectLst/>
                <a:latin typeface="+mn-lt"/>
              </a:rPr>
              <a:t> EOSC Skills &amp; Training Strategy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600" b="0" i="0" u="none" strike="noStrike" dirty="0">
                <a:solidFill>
                  <a:srgbClr val="3A3838"/>
                </a:solidFill>
                <a:effectLst/>
                <a:latin typeface="+mn-lt"/>
              </a:rPr>
              <a:t>Work towards a mechanism to provide strategic oversight, coordination and governance of EOSC Training elements</a:t>
            </a:r>
          </a:p>
          <a:p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11DF33-E3A3-8849-6257-8737BAAE0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596" y="-477309"/>
            <a:ext cx="4156862" cy="276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849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2"/>
            <a:extLst>
              <a:ext uri="{FF2B5EF4-FFF2-40B4-BE49-F238E27FC236}">
                <a16:creationId xmlns:a16="http://schemas.microsoft.com/office/drawing/2014/main" id="{A4916DA2-7EAF-CAB2-C3DA-F5377F5B3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255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06582" y="365125"/>
            <a:ext cx="10647218" cy="1325563"/>
          </a:xfrm>
        </p:spPr>
        <p:txBody>
          <a:bodyPr>
            <a:normAutofit/>
          </a:bodyPr>
          <a:lstStyle/>
          <a:p>
            <a:r>
              <a:rPr lang="sl-SI" sz="3600" dirty="0"/>
              <a:t>Pomembni dokumenti</a:t>
            </a:r>
            <a:endParaRPr lang="sv-SE" sz="3600" dirty="0"/>
          </a:p>
        </p:txBody>
      </p:sp>
      <p:sp>
        <p:nvSpPr>
          <p:cNvPr id="23" name="Označba mesta vsebine 22"/>
          <p:cNvSpPr>
            <a:spLocks noGrp="1"/>
          </p:cNvSpPr>
          <p:nvPr>
            <p:ph idx="1"/>
          </p:nvPr>
        </p:nvSpPr>
        <p:spPr>
          <a:xfrm>
            <a:off x="706582" y="1460500"/>
            <a:ext cx="10984606" cy="503237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EOSC Strategic Research and innovation agenda:  </a:t>
            </a:r>
            <a:r>
              <a:rPr lang="en-US" u="sng" dirty="0">
                <a:hlinkClick r:id="rId2"/>
              </a:rPr>
              <a:t>https://eosc.eu/sria-mar/</a:t>
            </a:r>
            <a:r>
              <a:rPr lang="sl-SI" u="sng" dirty="0"/>
              <a:t> </a:t>
            </a:r>
            <a:endParaRPr lang="en-US" dirty="0"/>
          </a:p>
          <a:p>
            <a:pPr fontAlgn="base"/>
            <a:r>
              <a:rPr lang="sl-SI" dirty="0"/>
              <a:t>EOSC </a:t>
            </a:r>
            <a:r>
              <a:rPr lang="sl-SI" dirty="0" err="1"/>
              <a:t>interoperability</a:t>
            </a:r>
            <a:r>
              <a:rPr lang="sl-SI" dirty="0"/>
              <a:t> </a:t>
            </a:r>
            <a:r>
              <a:rPr lang="sl-SI" dirty="0" err="1"/>
              <a:t>framework</a:t>
            </a:r>
            <a:r>
              <a:rPr lang="sl-SI" dirty="0"/>
              <a:t>: </a:t>
            </a:r>
            <a:r>
              <a:rPr lang="sl-SI" u="sng" dirty="0">
                <a:hlinkClick r:id="rId3"/>
              </a:rPr>
              <a:t>https://op.europa.eu/sl/publication-detail/-/publication/d787ea54-6a87-11eb-aeb5-01aa75ed71a1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u="sng" dirty="0">
                <a:hlinkClick r:id="rId4"/>
              </a:rPr>
              <a:t>https://doi.org/10.2777/620649</a:t>
            </a:r>
            <a:endParaRPr lang="sl-SI" dirty="0"/>
          </a:p>
          <a:p>
            <a:pPr fontAlgn="base"/>
            <a:r>
              <a:rPr lang="sl-SI" dirty="0"/>
              <a:t>EOSC </a:t>
            </a:r>
            <a:r>
              <a:rPr lang="sl-SI" dirty="0" err="1"/>
              <a:t>architecture</a:t>
            </a:r>
            <a:r>
              <a:rPr lang="sl-SI" dirty="0"/>
              <a:t> </a:t>
            </a:r>
            <a:r>
              <a:rPr lang="sl-SI" dirty="0" err="1"/>
              <a:t>working</a:t>
            </a:r>
            <a:r>
              <a:rPr lang="sl-SI" dirty="0"/>
              <a:t> </a:t>
            </a:r>
            <a:r>
              <a:rPr lang="sl-SI" dirty="0" err="1"/>
              <a:t>group</a:t>
            </a:r>
            <a:r>
              <a:rPr lang="sl-SI" dirty="0"/>
              <a:t> </a:t>
            </a:r>
            <a:r>
              <a:rPr lang="sl-SI" dirty="0" err="1"/>
              <a:t>view</a:t>
            </a:r>
            <a:r>
              <a:rPr lang="sl-SI" dirty="0"/>
              <a:t> on </a:t>
            </a:r>
            <a:r>
              <a:rPr lang="sl-SI" dirty="0" err="1"/>
              <a:t>the</a:t>
            </a:r>
            <a:r>
              <a:rPr lang="sl-SI" dirty="0"/>
              <a:t> minimum </a:t>
            </a:r>
            <a:r>
              <a:rPr lang="sl-SI" dirty="0" err="1"/>
              <a:t>viable</a:t>
            </a:r>
            <a:r>
              <a:rPr lang="sl-SI" dirty="0"/>
              <a:t> EOSC. </a:t>
            </a:r>
            <a:r>
              <a:rPr lang="sl-SI" dirty="0" err="1"/>
              <a:t>Report</a:t>
            </a:r>
            <a:r>
              <a:rPr lang="sl-SI" dirty="0"/>
              <a:t> </a:t>
            </a:r>
            <a:r>
              <a:rPr lang="sl-SI" dirty="0" err="1"/>
              <a:t>from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EOSC </a:t>
            </a:r>
            <a:r>
              <a:rPr lang="sl-SI" dirty="0" err="1"/>
              <a:t>Executive</a:t>
            </a:r>
            <a:r>
              <a:rPr lang="sl-SI" dirty="0"/>
              <a:t> </a:t>
            </a:r>
            <a:r>
              <a:rPr lang="sl-SI" dirty="0" err="1"/>
              <a:t>Board</a:t>
            </a:r>
            <a:r>
              <a:rPr lang="sl-SI" dirty="0"/>
              <a:t> </a:t>
            </a:r>
            <a:r>
              <a:rPr lang="sl-SI" dirty="0" err="1"/>
              <a:t>Working</a:t>
            </a:r>
            <a:r>
              <a:rPr lang="sl-SI" dirty="0"/>
              <a:t> </a:t>
            </a:r>
            <a:r>
              <a:rPr lang="sl-SI" dirty="0" err="1"/>
              <a:t>Group</a:t>
            </a:r>
            <a:r>
              <a:rPr lang="sl-SI" dirty="0"/>
              <a:t> (WG) </a:t>
            </a:r>
            <a:r>
              <a:rPr lang="sl-SI" dirty="0" err="1"/>
              <a:t>Architecture</a:t>
            </a:r>
            <a:r>
              <a:rPr lang="sl-SI" dirty="0"/>
              <a:t>: </a:t>
            </a:r>
            <a:r>
              <a:rPr lang="sl-SI" u="sng" dirty="0">
                <a:hlinkClick r:id="rId5"/>
              </a:rPr>
              <a:t>http://doi.org/10.2777/492370</a:t>
            </a:r>
            <a:r>
              <a:rPr lang="sl-SI" u="sng" dirty="0"/>
              <a:t>   </a:t>
            </a:r>
            <a:endParaRPr lang="sl-SI" dirty="0"/>
          </a:p>
          <a:p>
            <a:pPr fontAlgn="base"/>
            <a:r>
              <a:rPr lang="sl-SI" dirty="0" err="1"/>
              <a:t>Eriksson</a:t>
            </a:r>
            <a:r>
              <a:rPr lang="sl-SI" dirty="0"/>
              <a:t>, van de </a:t>
            </a:r>
            <a:r>
              <a:rPr lang="sl-SI" dirty="0" err="1"/>
              <a:t>Sanden</a:t>
            </a:r>
            <a:r>
              <a:rPr lang="sl-SI" dirty="0"/>
              <a:t>, </a:t>
            </a:r>
            <a:r>
              <a:rPr lang="sl-SI" dirty="0" err="1"/>
              <a:t>Kurowski</a:t>
            </a:r>
            <a:r>
              <a:rPr lang="sl-SI" dirty="0"/>
              <a:t>, </a:t>
            </a:r>
            <a:r>
              <a:rPr lang="sl-SI" dirty="0" err="1"/>
              <a:t>Coppens</a:t>
            </a:r>
            <a:r>
              <a:rPr lang="sl-SI" dirty="0"/>
              <a:t>, </a:t>
            </a:r>
            <a:r>
              <a:rPr lang="sl-SI" dirty="0" err="1"/>
              <a:t>Corcho</a:t>
            </a:r>
            <a:r>
              <a:rPr lang="sl-SI" dirty="0"/>
              <a:t>, &amp; Ojsteršek. (2021, </a:t>
            </a:r>
            <a:r>
              <a:rPr lang="sl-SI" dirty="0" err="1"/>
              <a:t>January</a:t>
            </a:r>
            <a:r>
              <a:rPr lang="sl-SI" dirty="0"/>
              <a:t> 5). EOSC </a:t>
            </a:r>
            <a:r>
              <a:rPr lang="sl-SI" dirty="0" err="1"/>
              <a:t>Interoperability</a:t>
            </a:r>
            <a:r>
              <a:rPr lang="sl-SI" dirty="0"/>
              <a:t> </a:t>
            </a:r>
            <a:r>
              <a:rPr lang="sl-SI" dirty="0" err="1"/>
              <a:t>Framework</a:t>
            </a:r>
            <a:r>
              <a:rPr lang="sl-SI" dirty="0"/>
              <a:t> Reference </a:t>
            </a:r>
            <a:r>
              <a:rPr lang="sl-SI" dirty="0" err="1"/>
              <a:t>Architecture</a:t>
            </a:r>
            <a:r>
              <a:rPr lang="sl-SI" dirty="0"/>
              <a:t> (</a:t>
            </a:r>
            <a:r>
              <a:rPr lang="sl-SI" dirty="0" err="1"/>
              <a:t>Version</a:t>
            </a:r>
            <a:r>
              <a:rPr lang="sl-SI" dirty="0"/>
              <a:t> 1.0). </a:t>
            </a:r>
            <a:r>
              <a:rPr lang="sl-SI" dirty="0" err="1"/>
              <a:t>Zenodo</a:t>
            </a:r>
            <a:r>
              <a:rPr lang="sl-SI" dirty="0"/>
              <a:t>. </a:t>
            </a:r>
            <a:r>
              <a:rPr lang="sl-SI" u="sng" dirty="0">
                <a:hlinkClick r:id="rId6"/>
              </a:rPr>
              <a:t>http://doi.org/10.5281/zenodo.4420096</a:t>
            </a:r>
            <a:endParaRPr lang="sl-SI" u="sng" dirty="0"/>
          </a:p>
          <a:p>
            <a:pPr fontAlgn="base"/>
            <a:r>
              <a:rPr lang="sl-SI" dirty="0"/>
              <a:t>Graber-</a:t>
            </a:r>
            <a:r>
              <a:rPr lang="sl-SI" dirty="0" err="1"/>
              <a:t>Soudry</a:t>
            </a:r>
            <a:r>
              <a:rPr lang="sl-SI" dirty="0"/>
              <a:t>, </a:t>
            </a:r>
            <a:r>
              <a:rPr lang="sl-SI" dirty="0" err="1"/>
              <a:t>Ohad</a:t>
            </a:r>
            <a:r>
              <a:rPr lang="sl-SI" dirty="0"/>
              <a:t>, </a:t>
            </a:r>
            <a:r>
              <a:rPr lang="sl-SI" dirty="0" err="1"/>
              <a:t>Minssen</a:t>
            </a:r>
            <a:r>
              <a:rPr lang="sl-SI" dirty="0"/>
              <a:t>, </a:t>
            </a:r>
            <a:r>
              <a:rPr lang="sl-SI" dirty="0" err="1"/>
              <a:t>Timo</a:t>
            </a:r>
            <a:r>
              <a:rPr lang="sl-SI" dirty="0"/>
              <a:t>, </a:t>
            </a:r>
            <a:r>
              <a:rPr lang="sl-SI" dirty="0" err="1"/>
              <a:t>Nilsson</a:t>
            </a:r>
            <a:r>
              <a:rPr lang="sl-SI" dirty="0"/>
              <a:t>, Daniel, </a:t>
            </a:r>
            <a:r>
              <a:rPr lang="sl-SI" dirty="0" err="1"/>
              <a:t>Corrales</a:t>
            </a:r>
            <a:r>
              <a:rPr lang="sl-SI" dirty="0"/>
              <a:t>, Marcelo, </a:t>
            </a:r>
            <a:r>
              <a:rPr lang="sl-SI" dirty="0" err="1"/>
              <a:t>Wested</a:t>
            </a:r>
            <a:r>
              <a:rPr lang="sl-SI" dirty="0"/>
              <a:t>, Jakob, &amp; </a:t>
            </a:r>
            <a:r>
              <a:rPr lang="sl-SI" dirty="0" err="1"/>
              <a:t>Illien</a:t>
            </a:r>
            <a:r>
              <a:rPr lang="sl-SI" dirty="0"/>
              <a:t>, </a:t>
            </a:r>
            <a:r>
              <a:rPr lang="sl-SI" dirty="0" err="1"/>
              <a:t>Bénédicte</a:t>
            </a:r>
            <a:r>
              <a:rPr lang="sl-SI" dirty="0"/>
              <a:t>. (2021, </a:t>
            </a:r>
            <a:r>
              <a:rPr lang="sl-SI" dirty="0" err="1"/>
              <a:t>January</a:t>
            </a:r>
            <a:r>
              <a:rPr lang="sl-SI" dirty="0"/>
              <a:t> 27). Legal </a:t>
            </a:r>
            <a:r>
              <a:rPr lang="sl-SI" dirty="0" err="1"/>
              <a:t>Interoperability</a:t>
            </a:r>
            <a:r>
              <a:rPr lang="sl-SI" dirty="0"/>
              <a:t> </a:t>
            </a:r>
            <a:r>
              <a:rPr lang="sl-SI" dirty="0" err="1"/>
              <a:t>and</a:t>
            </a:r>
            <a:r>
              <a:rPr lang="sl-SI" dirty="0"/>
              <a:t> </a:t>
            </a:r>
            <a:r>
              <a:rPr lang="sl-SI" dirty="0" err="1"/>
              <a:t>the</a:t>
            </a:r>
            <a:r>
              <a:rPr lang="sl-SI" dirty="0"/>
              <a:t> FAIR Data </a:t>
            </a:r>
            <a:r>
              <a:rPr lang="sl-SI" dirty="0" err="1"/>
              <a:t>Principles</a:t>
            </a:r>
            <a:r>
              <a:rPr lang="sl-SI" dirty="0"/>
              <a:t> (</a:t>
            </a:r>
            <a:r>
              <a:rPr lang="sl-SI" dirty="0" err="1"/>
              <a:t>Version</a:t>
            </a:r>
            <a:r>
              <a:rPr lang="sl-SI" dirty="0"/>
              <a:t> 1.0). </a:t>
            </a:r>
            <a:r>
              <a:rPr lang="sl-SI" dirty="0" err="1"/>
              <a:t>Zenodo</a:t>
            </a:r>
            <a:r>
              <a:rPr lang="sl-SI" dirty="0"/>
              <a:t>. </a:t>
            </a:r>
            <a:r>
              <a:rPr lang="sl-SI" u="sng" dirty="0">
                <a:hlinkClick r:id="rId7"/>
              </a:rPr>
              <a:t>http://doi.org/10.5281/zenodo.4471312</a:t>
            </a:r>
            <a:endParaRPr lang="sl-SI" dirty="0"/>
          </a:p>
          <a:p>
            <a:pPr fontAlgn="base"/>
            <a:r>
              <a:rPr lang="sl-SI" dirty="0" err="1">
                <a:hlinkClick r:id="rId8"/>
              </a:rPr>
              <a:t>Licentia</a:t>
            </a:r>
            <a:r>
              <a:rPr lang="sl-SI" dirty="0"/>
              <a:t> </a:t>
            </a:r>
            <a:r>
              <a:rPr lang="en-US" dirty="0"/>
              <a:t>a web service application with the aim to support users in licensing data. </a:t>
            </a:r>
            <a:r>
              <a:rPr lang="sl-SI" dirty="0" err="1"/>
              <a:t>Their</a:t>
            </a:r>
            <a:r>
              <a:rPr lang="en-US" dirty="0"/>
              <a:t> goal is to provide a full suite of services to help in the process of choosing the most suitable license depending on the data to be licensed.</a:t>
            </a:r>
            <a:endParaRPr lang="sl-SI" dirty="0"/>
          </a:p>
          <a:p>
            <a:pPr fontAlgn="base"/>
            <a:r>
              <a:rPr lang="sl-SI" dirty="0">
                <a:hlinkClick r:id="rId9"/>
              </a:rPr>
              <a:t>ODRL </a:t>
            </a:r>
            <a:r>
              <a:rPr lang="sl-SI" dirty="0" err="1">
                <a:hlinkClick r:id="rId9"/>
              </a:rPr>
              <a:t>representation</a:t>
            </a:r>
            <a:r>
              <a:rPr lang="sl-SI" dirty="0">
                <a:hlinkClick r:id="rId9"/>
              </a:rPr>
              <a:t> </a:t>
            </a:r>
            <a:r>
              <a:rPr lang="sl-SI" dirty="0" err="1">
                <a:hlinkClick r:id="rId9"/>
              </a:rPr>
              <a:t>of</a:t>
            </a:r>
            <a:r>
              <a:rPr lang="sl-SI" dirty="0">
                <a:hlinkClick r:id="rId9"/>
              </a:rPr>
              <a:t> </a:t>
            </a:r>
            <a:r>
              <a:rPr lang="sl-SI" dirty="0" err="1">
                <a:hlinkClick r:id="rId9"/>
              </a:rPr>
              <a:t>public</a:t>
            </a:r>
            <a:r>
              <a:rPr lang="sl-SI" dirty="0">
                <a:hlinkClick r:id="rId9"/>
              </a:rPr>
              <a:t> </a:t>
            </a:r>
            <a:r>
              <a:rPr lang="sl-SI" dirty="0" err="1">
                <a:hlinkClick r:id="rId9"/>
              </a:rPr>
              <a:t>licences</a:t>
            </a:r>
            <a:endParaRPr lang="sl-SI" dirty="0"/>
          </a:p>
          <a:p>
            <a:pPr fontAlgn="base"/>
            <a:r>
              <a:rPr lang="en-US" dirty="0"/>
              <a:t>EOSC rules of participation: </a:t>
            </a:r>
            <a:r>
              <a:rPr lang="en-US" u="sng" dirty="0">
                <a:hlinkClick r:id="rId10"/>
              </a:rPr>
              <a:t>http://doi.org/10.2777/30541</a:t>
            </a:r>
            <a:r>
              <a:rPr lang="sl-SI" u="sng" dirty="0"/>
              <a:t> </a:t>
            </a:r>
          </a:p>
          <a:p>
            <a:pPr fontAlgn="base"/>
            <a:r>
              <a:rPr lang="en-US" dirty="0"/>
              <a:t>Wilkinson, M. D. </a:t>
            </a:r>
            <a:r>
              <a:rPr lang="en-US" i="1" dirty="0"/>
              <a:t>et al.</a:t>
            </a:r>
            <a:r>
              <a:rPr lang="en-US" dirty="0"/>
              <a:t> The FAIR Guiding Principles for scientific data management and stewardship. </a:t>
            </a:r>
            <a:r>
              <a:rPr lang="en-US" i="1" dirty="0"/>
              <a:t>Sci. Data</a:t>
            </a:r>
            <a:r>
              <a:rPr lang="en-US" dirty="0"/>
              <a:t> 3:160018 </a:t>
            </a:r>
            <a:r>
              <a:rPr lang="en-US" dirty="0" err="1"/>
              <a:t>doi</a:t>
            </a:r>
            <a:r>
              <a:rPr lang="en-US" dirty="0"/>
              <a:t>: 10.1038/sdata.2016.18 (2016).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86982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16973" y="365125"/>
            <a:ext cx="10636827" cy="1325563"/>
          </a:xfrm>
        </p:spPr>
        <p:txBody>
          <a:bodyPr>
            <a:normAutofit/>
          </a:bodyPr>
          <a:lstStyle/>
          <a:p>
            <a:r>
              <a:rPr lang="sl-SI" sz="3600" dirty="0"/>
              <a:t>Pomembni dokumenti</a:t>
            </a:r>
            <a:endParaRPr lang="sv-SE" sz="3600" dirty="0"/>
          </a:p>
        </p:txBody>
      </p:sp>
      <p:sp>
        <p:nvSpPr>
          <p:cNvPr id="23" name="Označba mesta vsebine 22"/>
          <p:cNvSpPr>
            <a:spLocks noGrp="1"/>
          </p:cNvSpPr>
          <p:nvPr>
            <p:ph idx="1"/>
          </p:nvPr>
        </p:nvSpPr>
        <p:spPr>
          <a:xfrm>
            <a:off x="838200" y="1456347"/>
            <a:ext cx="11275971" cy="4906645"/>
          </a:xfrm>
        </p:spPr>
        <p:txBody>
          <a:bodyPr>
            <a:normAutofit fontScale="85000" lnSpcReduction="20000"/>
          </a:bodyPr>
          <a:lstStyle/>
          <a:p>
            <a:pPr fontAlgn="base"/>
            <a:r>
              <a:rPr lang="sl-SI" dirty="0"/>
              <a:t>Rezultati projekta FAIRSFAIR: </a:t>
            </a:r>
            <a:r>
              <a:rPr lang="sl-SI" dirty="0">
                <a:hlinkClick r:id="rId2"/>
              </a:rPr>
              <a:t>https://www.fairsfair.eu/reports-deliverables</a:t>
            </a:r>
            <a:r>
              <a:rPr lang="sl-SI" dirty="0"/>
              <a:t> </a:t>
            </a:r>
          </a:p>
          <a:p>
            <a:pPr fontAlgn="base"/>
            <a:r>
              <a:rPr lang="sl-SI" dirty="0"/>
              <a:t>Rezultati SSHOC: </a:t>
            </a:r>
            <a:r>
              <a:rPr lang="sl-SI" dirty="0">
                <a:hlinkClick r:id="rId3"/>
              </a:rPr>
              <a:t>https://sshopencloud.eu/publications/deliverables</a:t>
            </a:r>
            <a:r>
              <a:rPr lang="sl-SI" dirty="0"/>
              <a:t> </a:t>
            </a:r>
          </a:p>
          <a:p>
            <a:pPr fontAlgn="base"/>
            <a:r>
              <a:rPr lang="en-US" dirty="0"/>
              <a:t>PID architecture for EOSC: </a:t>
            </a:r>
            <a:r>
              <a:rPr lang="en-US" u="sng" dirty="0">
                <a:hlinkClick r:id="rId4"/>
              </a:rPr>
              <a:t>https://op.europa.eu/sl/publication-detail/-/publication/3136c3e6-4f07-11eb-b59f-01aa75ed71a1/language-en/format-PDF/source-search</a:t>
            </a:r>
            <a:r>
              <a:rPr lang="en-US" dirty="0"/>
              <a:t> and </a:t>
            </a:r>
            <a:r>
              <a:rPr lang="en-US" u="sng" dirty="0">
                <a:hlinkClick r:id="rId5"/>
              </a:rPr>
              <a:t>http://doi.org/10.2777/525581</a:t>
            </a:r>
            <a:r>
              <a:rPr lang="en-US" u="sng" dirty="0"/>
              <a:t>   </a:t>
            </a:r>
            <a:endParaRPr lang="en-US" dirty="0"/>
          </a:p>
          <a:p>
            <a:pPr fontAlgn="base"/>
            <a:r>
              <a:rPr lang="en-US" dirty="0"/>
              <a:t>A Persistent Identifier (PID) policy for the European Open Science Cloud (EOSC): </a:t>
            </a:r>
            <a:r>
              <a:rPr lang="en-US" u="sng" dirty="0">
                <a:hlinkClick r:id="rId6"/>
              </a:rPr>
              <a:t>http://doi.org/10.2777/926037</a:t>
            </a:r>
            <a:r>
              <a:rPr lang="en-US" u="sng" dirty="0"/>
              <a:t>  </a:t>
            </a:r>
            <a:endParaRPr lang="en-US" dirty="0"/>
          </a:p>
          <a:p>
            <a:pPr fontAlgn="base"/>
            <a:r>
              <a:rPr lang="en-US" dirty="0"/>
              <a:t>EOSC Authentication and Authorization infrastructure (AAI): </a:t>
            </a:r>
            <a:r>
              <a:rPr lang="en-US" u="sng" dirty="0">
                <a:hlinkClick r:id="rId7"/>
              </a:rPr>
              <a:t>https://op.europa.eu/sl/publication-detail/-/publication/d1bc3702-61e5-11eb-aeb5-01aa75ed71a1/language-en/format-PDF/source-search</a:t>
            </a:r>
            <a:r>
              <a:rPr lang="en-US" dirty="0"/>
              <a:t> and </a:t>
            </a:r>
            <a:r>
              <a:rPr lang="en-US" u="sng" dirty="0">
                <a:hlinkClick r:id="rId8"/>
              </a:rPr>
              <a:t>http://doi.org/10.2777/8702</a:t>
            </a:r>
            <a:r>
              <a:rPr lang="en-US" dirty="0"/>
              <a:t> </a:t>
            </a:r>
          </a:p>
          <a:p>
            <a:pPr fontAlgn="base"/>
            <a:r>
              <a:rPr lang="en-US" dirty="0"/>
              <a:t>AARC Blueprint architecture: </a:t>
            </a:r>
            <a:r>
              <a:rPr lang="en-US" u="sng" dirty="0">
                <a:hlinkClick r:id="rId9"/>
              </a:rPr>
              <a:t>https://aarc-project.eu/architecture/</a:t>
            </a:r>
            <a:r>
              <a:rPr lang="en-US" dirty="0"/>
              <a:t> </a:t>
            </a:r>
            <a:endParaRPr lang="sl-SI" dirty="0"/>
          </a:p>
          <a:p>
            <a:pPr fontAlgn="base"/>
            <a:r>
              <a:rPr lang="sl-SI" dirty="0"/>
              <a:t>EOSC Future </a:t>
            </a:r>
            <a:r>
              <a:rPr lang="sl-SI" dirty="0" err="1"/>
              <a:t>provider</a:t>
            </a:r>
            <a:r>
              <a:rPr lang="sl-SI" dirty="0"/>
              <a:t> </a:t>
            </a:r>
            <a:r>
              <a:rPr lang="sl-SI" dirty="0" err="1"/>
              <a:t>days</a:t>
            </a:r>
            <a:r>
              <a:rPr lang="sl-SI" dirty="0"/>
              <a:t>: </a:t>
            </a:r>
            <a:r>
              <a:rPr lang="sl-SI" dirty="0">
                <a:hlinkClick r:id="rId10"/>
              </a:rPr>
              <a:t>https://eoscfuture.eu/eventsfuture/provider-days/</a:t>
            </a:r>
            <a:r>
              <a:rPr lang="sl-SI" dirty="0"/>
              <a:t> </a:t>
            </a:r>
          </a:p>
          <a:p>
            <a:pPr fontAlgn="base"/>
            <a:r>
              <a:rPr lang="sl-SI" dirty="0"/>
              <a:t>WG </a:t>
            </a:r>
            <a:r>
              <a:rPr lang="sl-SI" dirty="0" err="1"/>
              <a:t>DataIO</a:t>
            </a:r>
            <a:r>
              <a:rPr lang="sl-SI" dirty="0"/>
              <a:t>: Data </a:t>
            </a:r>
            <a:r>
              <a:rPr lang="sl-SI" dirty="0" err="1"/>
              <a:t>interoperability</a:t>
            </a:r>
            <a:r>
              <a:rPr lang="sl-SI" dirty="0"/>
              <a:t> </a:t>
            </a:r>
            <a:r>
              <a:rPr lang="sl-SI" dirty="0" err="1"/>
              <a:t>landscape</a:t>
            </a:r>
            <a:r>
              <a:rPr lang="sl-SI" dirty="0"/>
              <a:t> </a:t>
            </a:r>
            <a:r>
              <a:rPr lang="sl-SI" dirty="0" err="1"/>
              <a:t>references</a:t>
            </a:r>
            <a:r>
              <a:rPr lang="sl-SI" dirty="0"/>
              <a:t> - </a:t>
            </a:r>
            <a:r>
              <a:rPr lang="sl-SI" dirty="0">
                <a:hlinkClick r:id="rId11"/>
              </a:rPr>
              <a:t>https://docs.google.com/document/d/1q4L-nxDYQYES5qKaB3z-sRTRI4diKAPY/edit</a:t>
            </a:r>
            <a:r>
              <a:rPr lang="sl-SI" dirty="0"/>
              <a:t> </a:t>
            </a:r>
            <a:endParaRPr lang="en-US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54094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84BD76-09C3-4B79-1BA1-7A7C4620F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EuroHPC</a:t>
            </a:r>
            <a:r>
              <a:rPr lang="sl-SI" sz="3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sl-SI" sz="3600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Joint</a:t>
            </a:r>
            <a:r>
              <a:rPr lang="sl-SI" sz="3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sl-SI" sz="3600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Undertaking</a:t>
            </a:r>
            <a:endParaRPr lang="sl-SI" sz="3600" dirty="0"/>
          </a:p>
        </p:txBody>
      </p:sp>
      <p:pic>
        <p:nvPicPr>
          <p:cNvPr id="2050" name="Picture 2" descr="EuroHPC JU participating states map">
            <a:extLst>
              <a:ext uri="{FF2B5EF4-FFF2-40B4-BE49-F238E27FC236}">
                <a16:creationId xmlns:a16="http://schemas.microsoft.com/office/drawing/2014/main" id="{3B563AE4-0978-3B46-DA35-B2B45539BC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93" y="1845298"/>
            <a:ext cx="8642555" cy="486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892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4088" y="365125"/>
            <a:ext cx="10589711" cy="1525213"/>
          </a:xfrm>
        </p:spPr>
        <p:txBody>
          <a:bodyPr>
            <a:normAutofit/>
          </a:bodyPr>
          <a:lstStyle/>
          <a:p>
            <a:r>
              <a:rPr lang="sl-SI" sz="4000" dirty="0"/>
              <a:t>Nivoji </a:t>
            </a:r>
            <a:r>
              <a:rPr lang="sl-SI" sz="4000" dirty="0" err="1"/>
              <a:t>interoperabilnosti</a:t>
            </a:r>
            <a:endParaRPr lang="sv-SE" sz="4000" dirty="0"/>
          </a:p>
        </p:txBody>
      </p:sp>
      <p:pic>
        <p:nvPicPr>
          <p:cNvPr id="3" name="image7.png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620108" y="1935285"/>
            <a:ext cx="6449891" cy="3296139"/>
          </a:xfrm>
          <a:prstGeom prst="rect">
            <a:avLst/>
          </a:prstGeom>
          <a:ln/>
        </p:spPr>
      </p:pic>
      <p:sp>
        <p:nvSpPr>
          <p:cNvPr id="16" name="Flödesschema: Lagring med sekventiell åtkomst 15"/>
          <p:cNvSpPr/>
          <p:nvPr/>
        </p:nvSpPr>
        <p:spPr>
          <a:xfrm flipH="1">
            <a:off x="7800483" y="1973498"/>
            <a:ext cx="3553317" cy="983761"/>
          </a:xfrm>
          <a:prstGeom prst="flowChartMagnetic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ektangel 3"/>
          <p:cNvSpPr/>
          <p:nvPr/>
        </p:nvSpPr>
        <p:spPr>
          <a:xfrm>
            <a:off x="2620108" y="515444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i="1" dirty="0">
                <a:latin typeface="Calibri" panose="020F0502020204030204" pitchFamily="34" charset="0"/>
                <a:ea typeface="Calibri" panose="020F0502020204030204" pitchFamily="34" charset="0"/>
              </a:rPr>
              <a:t>Vir: </a:t>
            </a:r>
            <a:r>
              <a:rPr lang="sv-SE" i="1" dirty="0"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The European Interoperability Framework four levels of interoperability</a:t>
            </a:r>
            <a:endParaRPr lang="sv-SE" dirty="0"/>
          </a:p>
        </p:txBody>
      </p:sp>
      <p:sp>
        <p:nvSpPr>
          <p:cNvPr id="6" name="textruta 5"/>
          <p:cNvSpPr txBox="1"/>
          <p:nvPr/>
        </p:nvSpPr>
        <p:spPr>
          <a:xfrm>
            <a:off x="8218970" y="2288012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Licenses</a:t>
            </a:r>
            <a:endParaRPr lang="sv-SE" dirty="0"/>
          </a:p>
        </p:txBody>
      </p:sp>
      <p:sp>
        <p:nvSpPr>
          <p:cNvPr id="7" name="textruta 6"/>
          <p:cNvSpPr txBox="1"/>
          <p:nvPr/>
        </p:nvSpPr>
        <p:spPr>
          <a:xfrm>
            <a:off x="9416804" y="2359242"/>
            <a:ext cx="1398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Data </a:t>
            </a:r>
            <a:r>
              <a:rPr lang="sv-SE" dirty="0" err="1"/>
              <a:t>protection</a:t>
            </a:r>
            <a:endParaRPr lang="sv-SE" dirty="0"/>
          </a:p>
        </p:txBody>
      </p:sp>
      <p:sp>
        <p:nvSpPr>
          <p:cNvPr id="8" name="textruta 7"/>
          <p:cNvSpPr txBox="1"/>
          <p:nvPr/>
        </p:nvSpPr>
        <p:spPr>
          <a:xfrm>
            <a:off x="8904429" y="2640736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GDPR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8716110" y="2043641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Copyright</a:t>
            </a:r>
          </a:p>
        </p:txBody>
      </p:sp>
      <p:sp>
        <p:nvSpPr>
          <p:cNvPr id="17" name="Flödesschema: Lagring med sekventiell åtkomst 16"/>
          <p:cNvSpPr/>
          <p:nvPr/>
        </p:nvSpPr>
        <p:spPr>
          <a:xfrm>
            <a:off x="615462" y="2640735"/>
            <a:ext cx="3139399" cy="861212"/>
          </a:xfrm>
          <a:prstGeom prst="flowChartMagnetic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ruta 11"/>
          <p:cNvSpPr txBox="1"/>
          <p:nvPr/>
        </p:nvSpPr>
        <p:spPr>
          <a:xfrm>
            <a:off x="2273303" y="3136242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Policy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1592140" y="2643694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Governance</a:t>
            </a:r>
            <a:endParaRPr lang="sv-SE" dirty="0"/>
          </a:p>
        </p:txBody>
      </p:sp>
      <p:sp>
        <p:nvSpPr>
          <p:cNvPr id="18" name="Flödesschema: Lagring med sekventiell åtkomst 17"/>
          <p:cNvSpPr/>
          <p:nvPr/>
        </p:nvSpPr>
        <p:spPr>
          <a:xfrm flipH="1">
            <a:off x="7751725" y="3220556"/>
            <a:ext cx="4320113" cy="908155"/>
          </a:xfrm>
          <a:prstGeom prst="flowChartMagnetic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/>
          <p:cNvSpPr txBox="1"/>
          <p:nvPr/>
        </p:nvSpPr>
        <p:spPr>
          <a:xfrm>
            <a:off x="8170574" y="3613660"/>
            <a:ext cx="3087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Interpretation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meaning</a:t>
            </a:r>
            <a:r>
              <a:rPr lang="sv-SE" dirty="0"/>
              <a:t> &amp; </a:t>
            </a:r>
            <a:r>
              <a:rPr lang="sv-SE" dirty="0" err="1"/>
              <a:t>structure</a:t>
            </a:r>
            <a:endParaRPr lang="sv-SE" dirty="0"/>
          </a:p>
        </p:txBody>
      </p:sp>
      <p:sp>
        <p:nvSpPr>
          <p:cNvPr id="11" name="textruta 10"/>
          <p:cNvSpPr txBox="1"/>
          <p:nvPr/>
        </p:nvSpPr>
        <p:spPr>
          <a:xfrm>
            <a:off x="8170574" y="3306458"/>
            <a:ext cx="3609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Metadata &amp; </a:t>
            </a:r>
            <a:r>
              <a:rPr lang="sv-SE" dirty="0" err="1"/>
              <a:t>Ontologies</a:t>
            </a:r>
            <a:endParaRPr lang="sv-SE" dirty="0"/>
          </a:p>
        </p:txBody>
      </p:sp>
      <p:sp>
        <p:nvSpPr>
          <p:cNvPr id="19" name="Flödesschema: Lagring med sekventiell åtkomst 18"/>
          <p:cNvSpPr/>
          <p:nvPr/>
        </p:nvSpPr>
        <p:spPr>
          <a:xfrm>
            <a:off x="167055" y="3542353"/>
            <a:ext cx="3630120" cy="1169195"/>
          </a:xfrm>
          <a:prstGeom prst="flowChartMagneticTap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textruta 12"/>
          <p:cNvSpPr txBox="1"/>
          <p:nvPr/>
        </p:nvSpPr>
        <p:spPr>
          <a:xfrm>
            <a:off x="633752" y="3720309"/>
            <a:ext cx="1168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Frameworks</a:t>
            </a:r>
            <a:endParaRPr lang="sv-SE" dirty="0"/>
          </a:p>
        </p:txBody>
      </p:sp>
      <p:sp>
        <p:nvSpPr>
          <p:cNvPr id="14" name="textruta 13"/>
          <p:cNvSpPr txBox="1"/>
          <p:nvPr/>
        </p:nvSpPr>
        <p:spPr>
          <a:xfrm>
            <a:off x="1880495" y="4339582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Services</a:t>
            </a:r>
          </a:p>
        </p:txBody>
      </p:sp>
      <p:sp>
        <p:nvSpPr>
          <p:cNvPr id="15" name="textruta 14"/>
          <p:cNvSpPr txBox="1"/>
          <p:nvPr/>
        </p:nvSpPr>
        <p:spPr>
          <a:xfrm>
            <a:off x="975858" y="3978156"/>
            <a:ext cx="2023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Infrastructure</a:t>
            </a:r>
            <a:r>
              <a:rPr lang="sv-SE" dirty="0"/>
              <a:t> </a:t>
            </a:r>
            <a:r>
              <a:rPr lang="sv-SE" dirty="0" err="1"/>
              <a:t>providers</a:t>
            </a:r>
            <a:endParaRPr lang="sv-SE" dirty="0"/>
          </a:p>
        </p:txBody>
      </p:sp>
      <p:sp>
        <p:nvSpPr>
          <p:cNvPr id="20" name="textruta 19"/>
          <p:cNvSpPr txBox="1"/>
          <p:nvPr/>
        </p:nvSpPr>
        <p:spPr>
          <a:xfrm>
            <a:off x="873303" y="2923082"/>
            <a:ext cx="1856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err="1"/>
              <a:t>Rules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participation</a:t>
            </a:r>
          </a:p>
        </p:txBody>
      </p:sp>
    </p:spTree>
    <p:extLst>
      <p:ext uri="{BB962C8B-B14F-4D97-AF65-F5344CB8AC3E}">
        <p14:creationId xmlns:p14="http://schemas.microsoft.com/office/powerpoint/2010/main" val="19580552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D40BD8-335B-57DA-850D-7426B97CC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EGI </a:t>
            </a:r>
            <a:r>
              <a:rPr lang="sl-SI" sz="36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Foundation</a:t>
            </a:r>
            <a:endParaRPr lang="sl-SI" sz="3600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C710524F-0C18-ED33-C4CC-567199728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2674" y="2048164"/>
            <a:ext cx="7811177" cy="4328535"/>
          </a:xfrm>
        </p:spPr>
      </p:pic>
    </p:spTree>
    <p:extLst>
      <p:ext uri="{BB962C8B-B14F-4D97-AF65-F5344CB8AC3E}">
        <p14:creationId xmlns:p14="http://schemas.microsoft.com/office/powerpoint/2010/main" val="34517726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FA74F0-3561-6E4B-9323-54D0640DAE41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rd-alliance.org                                 @resdatall | @rda_europe | @rda_us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0D3A94B-DF3C-6947-97F6-985F4D924B24}"/>
              </a:ext>
            </a:extLst>
          </p:cNvPr>
          <p:cNvSpPr txBox="1">
            <a:spLocks/>
          </p:cNvSpPr>
          <p:nvPr/>
        </p:nvSpPr>
        <p:spPr>
          <a:xfrm>
            <a:off x="790456" y="1825652"/>
            <a:ext cx="10611087" cy="226800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RDA je mednarodna </a:t>
            </a: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članska organizacija</a:t>
            </a:r>
            <a: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ki se osredotoča na razvoj infrastrukture in podpira dejavnosti za zmanjševanje ovir pri deljenju in izmenjavi podatkov ter po vsem svetu pospešuje na podatke temelječe inovacije. 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RDA ima več kot 14.000 članov iz 152 držav. Združuje </a:t>
            </a:r>
            <a:r>
              <a:rPr kumimoji="0" lang="sl-SI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raziskovalce, znanstvenike in strokovnjake podatkovne znanosti</a:t>
            </a:r>
            <a:r>
              <a:rPr kumimoji="0" lang="sl-SI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ki delujejo na različnih področjih, strokah in disciplinah ter prihajajo iz različnih tipov organizacij z vsega sveta. </a:t>
            </a:r>
          </a:p>
        </p:txBody>
      </p:sp>
      <p:sp>
        <p:nvSpPr>
          <p:cNvPr id="7" name="Content Placeholder 21">
            <a:extLst>
              <a:ext uri="{FF2B5EF4-FFF2-40B4-BE49-F238E27FC236}">
                <a16:creationId xmlns:a16="http://schemas.microsoft.com/office/drawing/2014/main" id="{70DFCDB1-639E-1846-9237-FCF89D54DDF1}"/>
              </a:ext>
            </a:extLst>
          </p:cNvPr>
          <p:cNvSpPr txBox="1">
            <a:spLocks/>
          </p:cNvSpPr>
          <p:nvPr/>
        </p:nvSpPr>
        <p:spPr>
          <a:xfrm>
            <a:off x="838200" y="4794858"/>
            <a:ext cx="10738777" cy="1112701"/>
          </a:xfrm>
          <a:prstGeom prst="rect">
            <a:avLst/>
          </a:prstGeom>
          <a:solidFill>
            <a:srgbClr val="298F1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vert="horz" lIns="108000" tIns="180000" rIns="108000" bIns="18000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7A76F">
                  <a:lumMod val="75000"/>
                </a:srgbClr>
              </a:buClr>
              <a:buSzTx/>
              <a:buFontTx/>
              <a:buNone/>
              <a:tabLst/>
              <a:defRPr/>
            </a:pPr>
            <a:r>
              <a:rPr kumimoji="0" lang="sl-SI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RDA gradi družbene in tehnične  povezave, ki omogočajo odprto deljenje in ponovno rabo raziskovalnih podatkov s ciljem, da bi odprto deljenje podatkov omogočilo naslavljanje največjih družbenih izzivov brez tehnoloških, strokovnih in državnih omejitev.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2389E6-A045-464D-8B8F-00BE2B137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5400" dirty="0">
                <a:solidFill>
                  <a:srgbClr val="298F1F"/>
                </a:solidFill>
                <a:latin typeface="+mn-lt"/>
              </a:rPr>
              <a:t>Kaj je </a:t>
            </a:r>
            <a:r>
              <a:rPr lang="en-GB" sz="5400" dirty="0">
                <a:solidFill>
                  <a:srgbClr val="298F1F"/>
                </a:solidFill>
                <a:latin typeface="+mn-lt"/>
              </a:rPr>
              <a:t>RDA?</a:t>
            </a:r>
          </a:p>
        </p:txBody>
      </p:sp>
      <p:sp>
        <p:nvSpPr>
          <p:cNvPr id="9" name="Triangle 3">
            <a:extLst>
              <a:ext uri="{FF2B5EF4-FFF2-40B4-BE49-F238E27FC236}">
                <a16:creationId xmlns:a16="http://schemas.microsoft.com/office/drawing/2014/main" id="{A2D93569-626F-7248-B001-19D518739DCB}"/>
              </a:ext>
            </a:extLst>
          </p:cNvPr>
          <p:cNvSpPr/>
          <p:nvPr/>
        </p:nvSpPr>
        <p:spPr>
          <a:xfrm rot="10800000">
            <a:off x="3037115" y="-17069"/>
            <a:ext cx="8980714" cy="892629"/>
          </a:xfrm>
          <a:prstGeom prst="triangle">
            <a:avLst>
              <a:gd name="adj" fmla="val 7213"/>
            </a:avLst>
          </a:prstGeom>
          <a:solidFill>
            <a:srgbClr val="298F1F"/>
          </a:solidFill>
          <a:ln>
            <a:solidFill>
              <a:srgbClr val="298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683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815B93D8-F3EA-62C1-2543-4DB752C9AC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FA74F0-3561-6E4B-9323-54D0640DAE41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F64E0D3-94BD-92D5-0037-9E6EB950EC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rd-alliance.org                                 @resdatall | @rda_europe | @rda_us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11CA494-023B-4C44-871B-FDFA45DE191E}"/>
              </a:ext>
            </a:extLst>
          </p:cNvPr>
          <p:cNvSpPr txBox="1">
            <a:spLocks/>
          </p:cNvSpPr>
          <p:nvPr/>
        </p:nvSpPr>
        <p:spPr>
          <a:xfrm>
            <a:off x="10271342" y="6425625"/>
            <a:ext cx="701458" cy="43237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FA74F0-3561-6E4B-9323-54D0640DAE41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B85A124-2438-FC4E-B08E-443861CFE2F0}"/>
              </a:ext>
            </a:extLst>
          </p:cNvPr>
          <p:cNvSpPr txBox="1">
            <a:spLocks/>
          </p:cNvSpPr>
          <p:nvPr/>
        </p:nvSpPr>
        <p:spPr>
          <a:xfrm>
            <a:off x="3283052" y="6425625"/>
            <a:ext cx="6643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rd-alliance.org                                 @resdatall | @rda_europe | @rda_us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hape 481">
            <a:extLst>
              <a:ext uri="{FF2B5EF4-FFF2-40B4-BE49-F238E27FC236}">
                <a16:creationId xmlns:a16="http://schemas.microsoft.com/office/drawing/2014/main" id="{F29A79C2-E4DA-964C-9E7A-2DF55AB7D78A}"/>
              </a:ext>
            </a:extLst>
          </p:cNvPr>
          <p:cNvSpPr txBox="1">
            <a:spLocks/>
          </p:cNvSpPr>
          <p:nvPr/>
        </p:nvSpPr>
        <p:spPr>
          <a:xfrm>
            <a:off x="1365193" y="1398307"/>
            <a:ext cx="6067915" cy="4521909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rgbClr val="4472C4"/>
              </a:buClr>
              <a:buSzTx/>
              <a:buFont typeface="Calibri" panose="020F0502020204030204" pitchFamily="34" charset="0"/>
              <a:buNone/>
              <a:tabLst/>
              <a:defRPr sz="3600" b="1" i="0">
                <a:solidFill>
                  <a:srgbClr val="941100"/>
                </a:solidFill>
              </a:defRPr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9B9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</a:t>
            </a:r>
            <a:r>
              <a:rPr kumimoji="0" lang="sl-SI" sz="3200" b="1" i="0" u="none" strike="noStrike" kern="1200" cap="none" spc="0" normalizeH="0" baseline="0" noProof="0" dirty="0">
                <a:ln>
                  <a:noFill/>
                </a:ln>
                <a:solidFill>
                  <a:srgbClr val="79B9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zija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79B94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rgbClr val="4472C4"/>
              </a:buClr>
              <a:buSzTx/>
              <a:buFont typeface="Calibri" panose="020F0502020204030204" pitchFamily="34" charset="0"/>
              <a:buNone/>
              <a:tabLst/>
              <a:defRPr sz="3600" i="0">
                <a:latin typeface="+mn-lt"/>
                <a:ea typeface="+mn-ea"/>
                <a:cs typeface="+mn-cs"/>
                <a:sym typeface="Helvetica Neue Light"/>
              </a:defRPr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Neue Light"/>
              </a:rPr>
              <a:t>R</a:t>
            </a:r>
            <a:r>
              <a:rPr kumimoji="0" lang="sl-SI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Neue Light"/>
              </a:rPr>
              <a:t>aziskovalci</a:t>
            </a:r>
            <a:r>
              <a:rPr kumimoji="0" lang="sl-SI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Neue Light"/>
              </a:rPr>
              <a:t> in inovatorji </a:t>
            </a: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Neue Light"/>
              </a:rPr>
              <a:t>z odprtim deljenjem in </a:t>
            </a:r>
            <a:r>
              <a:rPr kumimoji="0" lang="sl-SI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Neue Light"/>
              </a:rPr>
              <a:t>ponovno rabo </a:t>
            </a: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Neue Light"/>
              </a:rPr>
              <a:t>podatkov naslavljajo največje družbene izzive brez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rgbClr val="4472C4"/>
              </a:buClr>
              <a:buSzTx/>
              <a:buFont typeface="Calibri" panose="020F0502020204030204" pitchFamily="34" charset="0"/>
              <a:buNone/>
              <a:tabLst/>
              <a:defRPr sz="3600" i="0">
                <a:latin typeface="+mn-lt"/>
                <a:ea typeface="+mn-ea"/>
                <a:cs typeface="+mn-cs"/>
                <a:sym typeface="Helvetica Neue Light"/>
              </a:defRPr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Neue Light"/>
              </a:rPr>
              <a:t>tehnoloških, disciplinarnih in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rgbClr val="4472C4"/>
              </a:buClr>
              <a:buSzTx/>
              <a:buFont typeface="Calibri" panose="020F0502020204030204" pitchFamily="34" charset="0"/>
              <a:buNone/>
              <a:tabLst/>
              <a:defRPr sz="3600" i="0">
                <a:latin typeface="+mn-lt"/>
                <a:ea typeface="+mn-ea"/>
                <a:cs typeface="+mn-cs"/>
                <a:sym typeface="Helvetica Neue Light"/>
              </a:defRPr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Neue Light"/>
              </a:rPr>
              <a:t>državnih omejitev.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Neue Light"/>
              </a:rPr>
              <a:t> </a:t>
            </a:r>
          </a:p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rgbClr val="4472C4"/>
              </a:buClr>
              <a:buSzPct val="100000"/>
              <a:buFont typeface="Calibri" panose="020F0502020204030204" pitchFamily="34" charset="0"/>
              <a:buChar char=" "/>
              <a:tabLst/>
              <a:defRPr sz="3600" i="0">
                <a:latin typeface="+mn-lt"/>
                <a:ea typeface="+mn-ea"/>
                <a:cs typeface="+mn-cs"/>
                <a:sym typeface="Helvetica Neue Light"/>
              </a:defRPr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  <a:sym typeface="Helvetica Neue Ligh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rgbClr val="4472C4"/>
              </a:buClr>
              <a:buSzTx/>
              <a:buFont typeface="Calibri" panose="020F0502020204030204" pitchFamily="34" charset="0"/>
              <a:buNone/>
              <a:tabLst/>
              <a:defRPr sz="3600" b="1" i="0">
                <a:solidFill>
                  <a:srgbClr val="941100"/>
                </a:solidFill>
              </a:defRPr>
            </a:pPr>
            <a:r>
              <a:rPr kumimoji="0" lang="sl-SI" sz="3200" b="1" i="0" u="none" strike="noStrike" kern="1200" cap="none" spc="0" normalizeH="0" baseline="0" noProof="0" dirty="0">
                <a:ln>
                  <a:noFill/>
                </a:ln>
                <a:solidFill>
                  <a:srgbClr val="79B94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Poslanstvo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79B94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rgbClr val="4472C4"/>
              </a:buClr>
              <a:buSzTx/>
              <a:buFont typeface="Calibri" panose="020F0502020204030204" pitchFamily="34" charset="0"/>
              <a:buNone/>
              <a:tabLst/>
              <a:defRPr sz="3600" i="0">
                <a:latin typeface="+mn-lt"/>
                <a:ea typeface="+mn-ea"/>
                <a:cs typeface="+mn-cs"/>
                <a:sym typeface="Helvetica Neue Light"/>
              </a:defRPr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Neue Light"/>
              </a:rPr>
              <a:t>RDA </a:t>
            </a: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Neue Light"/>
              </a:rPr>
              <a:t>gradi </a:t>
            </a: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srgbClr val="79B94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Neue Light"/>
              </a:rPr>
              <a:t>družbene in tehnične  povezave</a:t>
            </a: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Neue Light"/>
              </a:rPr>
              <a:t>, ki omogočajo odprto deljenje in </a:t>
            </a: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srgbClr val="79B94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Neue Light"/>
              </a:rPr>
              <a:t>ponovno rabo </a:t>
            </a: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Helvetica Neue Light"/>
              </a:rPr>
              <a:t>raziskovalnih podatkov.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Helvetica Neue Light"/>
            </a:endParaRPr>
          </a:p>
        </p:txBody>
      </p:sp>
      <p:sp>
        <p:nvSpPr>
          <p:cNvPr id="9" name="CasellaDiTesto 1">
            <a:extLst>
              <a:ext uri="{FF2B5EF4-FFF2-40B4-BE49-F238E27FC236}">
                <a16:creationId xmlns:a16="http://schemas.microsoft.com/office/drawing/2014/main" id="{0BE76CF8-7F44-4549-91DF-BCFE36D418DD}"/>
              </a:ext>
            </a:extLst>
          </p:cNvPr>
          <p:cNvSpPr txBox="1"/>
          <p:nvPr/>
        </p:nvSpPr>
        <p:spPr>
          <a:xfrm>
            <a:off x="7872725" y="1418417"/>
            <a:ext cx="2157799" cy="1205660"/>
          </a:xfrm>
          <a:prstGeom prst="rect">
            <a:avLst/>
          </a:prstGeom>
          <a:solidFill>
            <a:srgbClr val="DCE8DC"/>
          </a:solidFill>
        </p:spPr>
        <p:txBody>
          <a:bodyPr wrap="square" tIns="216000" bIns="21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40BA3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72 </a:t>
            </a:r>
            <a:r>
              <a:rPr kumimoji="0" lang="sl-SI" sz="1400" b="1" i="0" u="none" strike="noStrike" kern="1200" cap="none" spc="0" normalizeH="0" baseline="0" noProof="0" dirty="0">
                <a:ln>
                  <a:noFill/>
                </a:ln>
                <a:solidFill>
                  <a:srgbClr val="40BA3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PODPRTIH REZULTATOV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40BA3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40BA3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BatangChe" panose="02030609000101010101" pitchFamily="49" charset="-127"/>
                <a:cs typeface="+mn-cs"/>
              </a:rPr>
              <a:t>vključno z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BatangChe" panose="02030609000101010101" pitchFamily="49" charset="-127"/>
                <a:cs typeface="+mn-cs"/>
              </a:rPr>
              <a:t>8</a:t>
            </a:r>
            <a:r>
              <a:rPr kumimoji="0" lang="sl-S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BatangChe" panose="02030609000101010101" pitchFamily="49" charset="-127"/>
                <a:cs typeface="+mn-cs"/>
              </a:rPr>
              <a:t> tehničnimi specifikacijami IKT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BatangChe" panose="02030609000101010101" pitchFamily="49" charset="-127"/>
              <a:cs typeface="+mn-cs"/>
            </a:endParaRPr>
          </a:p>
        </p:txBody>
      </p:sp>
      <p:sp>
        <p:nvSpPr>
          <p:cNvPr id="10" name="CasellaDiTesto 15">
            <a:extLst>
              <a:ext uri="{FF2B5EF4-FFF2-40B4-BE49-F238E27FC236}">
                <a16:creationId xmlns:a16="http://schemas.microsoft.com/office/drawing/2014/main" id="{78A7C49A-94F7-7148-8CE8-BF9320B9C07E}"/>
              </a:ext>
            </a:extLst>
          </p:cNvPr>
          <p:cNvSpPr txBox="1"/>
          <p:nvPr/>
        </p:nvSpPr>
        <p:spPr>
          <a:xfrm>
            <a:off x="10033000" y="1421104"/>
            <a:ext cx="2157799" cy="1398021"/>
          </a:xfrm>
          <a:prstGeom prst="rect">
            <a:avLst/>
          </a:prstGeom>
          <a:solidFill>
            <a:srgbClr val="869EA6"/>
          </a:solidFill>
        </p:spPr>
        <p:txBody>
          <a:bodyPr wrap="square" lIns="90000" tIns="216000" rIns="90000" bIns="21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400" b="1" i="0" u="none" strike="noStrike" kern="1200" cap="none" spc="0" normalizeH="0" baseline="0" noProof="0" dirty="0">
                <a:ln>
                  <a:noFill/>
                </a:ln>
                <a:solidFill>
                  <a:srgbClr val="DCE8D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DCE8D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 </a:t>
            </a:r>
            <a:r>
              <a:rPr kumimoji="0" lang="sl-SI" sz="1400" b="1" i="0" u="none" strike="noStrike" kern="1200" cap="none" spc="0" normalizeH="0" baseline="0" noProof="0" dirty="0">
                <a:ln>
                  <a:noFill/>
                </a:ln>
                <a:solidFill>
                  <a:srgbClr val="DCE8D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PRIVZEMNIH PRIMEROV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DCE8D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1" i="0" u="none" strike="noStrike" kern="1200" cap="none" spc="0" normalizeH="0" baseline="0" noProof="0" dirty="0">
              <a:ln>
                <a:noFill/>
              </a:ln>
              <a:solidFill>
                <a:srgbClr val="40BA3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BatangChe" panose="02030609000101010101" pitchFamily="49" charset="-127"/>
                <a:cs typeface="+mn-cs"/>
              </a:rPr>
              <a:t>v več strokah, institucijah in državah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BatangChe" panose="02030609000101010101" pitchFamily="49" charset="-127"/>
              <a:cs typeface="+mn-cs"/>
            </a:endParaRPr>
          </a:p>
        </p:txBody>
      </p:sp>
      <p:sp>
        <p:nvSpPr>
          <p:cNvPr id="11" name="CasellaDiTesto 16">
            <a:extLst>
              <a:ext uri="{FF2B5EF4-FFF2-40B4-BE49-F238E27FC236}">
                <a16:creationId xmlns:a16="http://schemas.microsoft.com/office/drawing/2014/main" id="{6BE71C56-1FB1-5948-8B24-1DF2DE0BBAE3}"/>
              </a:ext>
            </a:extLst>
          </p:cNvPr>
          <p:cNvSpPr txBox="1"/>
          <p:nvPr/>
        </p:nvSpPr>
        <p:spPr>
          <a:xfrm>
            <a:off x="7883471" y="2625060"/>
            <a:ext cx="4319277" cy="1573316"/>
          </a:xfrm>
          <a:prstGeom prst="rect">
            <a:avLst/>
          </a:prstGeom>
          <a:solidFill>
            <a:srgbClr val="40BA36"/>
          </a:solidFill>
        </p:spPr>
        <p:txBody>
          <a:bodyPr wrap="square" lIns="0" tIns="288000" rIns="0" bIns="21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89 </a:t>
            </a:r>
            <a:r>
              <a:rPr kumimoji="0" lang="sl-S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SKUPIN NASLAVLJA GLOBALNE IZZIVE PODATKOVNE INTEROPERABILNOSTI</a:t>
            </a:r>
            <a:endParaRPr kumimoji="0" lang="it-IT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2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40BA36"/>
              </a:solidFill>
              <a:effectLst/>
              <a:highlight>
                <a:srgbClr val="FFFF00"/>
              </a:highligh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BatangChe" panose="02030609000101010101" pitchFamily="49" charset="-127"/>
                <a:cs typeface="+mn-cs"/>
              </a:rPr>
              <a:t>35 </a:t>
            </a:r>
            <a:r>
              <a:rPr kumimoji="0" lang="sl-SI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BatangChe" panose="02030609000101010101" pitchFamily="49" charset="-127"/>
                <a:cs typeface="+mn-cs"/>
              </a:rPr>
              <a:t>delovnih skupin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BatangChe" panose="02030609000101010101" pitchFamily="49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BatangChe" panose="02030609000101010101" pitchFamily="49" charset="-127"/>
                <a:cs typeface="+mn-cs"/>
              </a:rPr>
              <a:t>53 </a:t>
            </a:r>
            <a:r>
              <a:rPr kumimoji="0" lang="sl-SI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BatangChe" panose="02030609000101010101" pitchFamily="49" charset="-127"/>
                <a:cs typeface="+mn-cs"/>
              </a:rPr>
              <a:t>interesih skupin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BatangChe" panose="02030609000101010101" pitchFamily="49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BatangChe" panose="02030609000101010101" pitchFamily="49" charset="-127"/>
                <a:cs typeface="+mn-cs"/>
              </a:rPr>
              <a:t>1 </a:t>
            </a:r>
            <a:r>
              <a:rPr kumimoji="0" lang="sl-SI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BatangChe" panose="02030609000101010101" pitchFamily="49" charset="-127"/>
                <a:cs typeface="+mn-cs"/>
              </a:rPr>
              <a:t>skupnost prakse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BatangChe" panose="02030609000101010101" pitchFamily="49" charset="-127"/>
              <a:cs typeface="+mn-cs"/>
            </a:endParaRPr>
          </a:p>
        </p:txBody>
      </p:sp>
      <p:sp>
        <p:nvSpPr>
          <p:cNvPr id="12" name="CasellaDiTesto 18">
            <a:extLst>
              <a:ext uri="{FF2B5EF4-FFF2-40B4-BE49-F238E27FC236}">
                <a16:creationId xmlns:a16="http://schemas.microsoft.com/office/drawing/2014/main" id="{DBF941B7-2C30-2D46-B4B3-E2C987DBB23D}"/>
              </a:ext>
            </a:extLst>
          </p:cNvPr>
          <p:cNvSpPr txBox="1"/>
          <p:nvPr/>
        </p:nvSpPr>
        <p:spPr>
          <a:xfrm>
            <a:off x="7894216" y="4226787"/>
            <a:ext cx="4319277" cy="1346724"/>
          </a:xfrm>
          <a:prstGeom prst="rect">
            <a:avLst/>
          </a:prstGeom>
          <a:solidFill>
            <a:srgbClr val="DCE8DC"/>
          </a:solidFill>
        </p:spPr>
        <p:txBody>
          <a:bodyPr wrap="square" lIns="0" tIns="216000" rIns="0" bIns="21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  <a:r>
              <a:rPr kumimoji="0" lang="sl-S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251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l-S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ČLANOV IZ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152 </a:t>
            </a:r>
            <a:r>
              <a:rPr kumimoji="0" lang="sl-S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DRŽAV</a:t>
            </a:r>
            <a:endParaRPr kumimoji="0" lang="it-IT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2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40BA3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1200" cap="none" spc="0" normalizeH="0" baseline="0" noProof="0" dirty="0">
                <a:ln>
                  <a:noFill/>
                </a:ln>
                <a:solidFill>
                  <a:srgbClr val="626B61"/>
                </a:solidFill>
                <a:effectLst/>
                <a:uLnTx/>
                <a:uFillTx/>
                <a:latin typeface="Calibri"/>
                <a:ea typeface="BatangChe" panose="02030609000101010101" pitchFamily="49" charset="-127"/>
                <a:cs typeface="+mn-cs"/>
              </a:rPr>
              <a:t>70% </a:t>
            </a:r>
            <a:r>
              <a:rPr kumimoji="0" lang="sl-SI" sz="1300" b="1" i="0" u="none" strike="noStrike" kern="1200" cap="none" spc="0" normalizeH="0" baseline="0" noProof="0" dirty="0">
                <a:ln>
                  <a:noFill/>
                </a:ln>
                <a:solidFill>
                  <a:srgbClr val="626B61"/>
                </a:solidFill>
                <a:effectLst/>
                <a:uLnTx/>
                <a:uFillTx/>
                <a:latin typeface="Calibri"/>
                <a:ea typeface="BatangChe" panose="02030609000101010101" pitchFamily="49" charset="-127"/>
                <a:cs typeface="+mn-cs"/>
              </a:rPr>
              <a:t>raziskovalcev in akademskega osebja</a:t>
            </a:r>
          </a:p>
          <a:p>
            <a:pPr marL="0" marR="0" lvl="0" indent="0" algn="ctr" defTabSz="914400" rtl="0" eaLnBrk="1" fontAlgn="auto" latinLnBrk="0" hangingPunct="1">
              <a:lnSpc>
                <a:spcPts val="1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1200" cap="none" spc="0" normalizeH="0" baseline="0" noProof="0" dirty="0">
                <a:ln>
                  <a:noFill/>
                </a:ln>
                <a:solidFill>
                  <a:srgbClr val="626B61"/>
                </a:solidFill>
                <a:effectLst/>
                <a:uLnTx/>
                <a:uFillTx/>
                <a:latin typeface="Calibri"/>
                <a:ea typeface="BatangChe" panose="02030609000101010101" pitchFamily="49" charset="-127"/>
                <a:cs typeface="+mn-cs"/>
              </a:rPr>
              <a:t>14% </a:t>
            </a:r>
            <a:r>
              <a:rPr kumimoji="0" lang="sl-SI" sz="1300" b="1" i="0" u="none" strike="noStrike" kern="1200" cap="none" spc="0" normalizeH="0" baseline="0" noProof="0" dirty="0">
                <a:ln>
                  <a:noFill/>
                </a:ln>
                <a:solidFill>
                  <a:srgbClr val="626B61"/>
                </a:solidFill>
                <a:effectLst/>
                <a:uLnTx/>
                <a:uFillTx/>
                <a:latin typeface="Calibri"/>
                <a:ea typeface="BatangChe" panose="02030609000101010101" pitchFamily="49" charset="-127"/>
                <a:cs typeface="+mn-cs"/>
              </a:rPr>
              <a:t>javnih uslužbencev</a:t>
            </a:r>
            <a:endParaRPr kumimoji="0" lang="it-IT" sz="1300" b="1" i="0" u="none" strike="noStrike" kern="1200" cap="none" spc="0" normalizeH="0" baseline="0" noProof="0" dirty="0">
              <a:ln>
                <a:noFill/>
              </a:ln>
              <a:solidFill>
                <a:srgbClr val="626B61"/>
              </a:solidFill>
              <a:effectLst/>
              <a:uLnTx/>
              <a:uFillTx/>
              <a:latin typeface="Calibri"/>
              <a:ea typeface="BatangChe" panose="02030609000101010101" pitchFamily="49" charset="-127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3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1200" cap="none" spc="0" normalizeH="0" baseline="0" noProof="0" dirty="0">
                <a:ln>
                  <a:noFill/>
                </a:ln>
                <a:solidFill>
                  <a:srgbClr val="626B61"/>
                </a:solidFill>
                <a:effectLst/>
                <a:uLnTx/>
                <a:uFillTx/>
                <a:latin typeface="Calibri"/>
                <a:ea typeface="BatangChe" panose="02030609000101010101" pitchFamily="49" charset="-127"/>
                <a:cs typeface="+mn-cs"/>
              </a:rPr>
              <a:t>13% </a:t>
            </a:r>
            <a:r>
              <a:rPr kumimoji="0" lang="sl-SI" sz="1300" b="1" i="0" u="none" strike="noStrike" kern="1200" cap="none" spc="0" normalizeH="0" baseline="0" noProof="0" dirty="0">
                <a:ln>
                  <a:noFill/>
                </a:ln>
                <a:solidFill>
                  <a:srgbClr val="626B61"/>
                </a:solidFill>
                <a:effectLst/>
                <a:uLnTx/>
                <a:uFillTx/>
                <a:latin typeface="Calibri"/>
                <a:ea typeface="BatangChe" panose="02030609000101010101" pitchFamily="49" charset="-127"/>
                <a:cs typeface="+mn-cs"/>
              </a:rPr>
              <a:t>podjetnikov in gospodarstvenikov</a:t>
            </a:r>
            <a:endParaRPr kumimoji="0" lang="it-IT" sz="1300" b="1" i="0" u="none" strike="noStrike" kern="1200" cap="none" spc="0" normalizeH="0" baseline="0" noProof="0" dirty="0">
              <a:ln>
                <a:noFill/>
              </a:ln>
              <a:solidFill>
                <a:srgbClr val="626B61"/>
              </a:solidFill>
              <a:effectLst/>
              <a:uLnTx/>
              <a:uFillTx/>
              <a:latin typeface="Calibri"/>
              <a:ea typeface="BatangChe" panose="02030609000101010101" pitchFamily="49" charset="-127"/>
              <a:cs typeface="+mn-cs"/>
            </a:endParaRPr>
          </a:p>
        </p:txBody>
      </p:sp>
      <p:sp>
        <p:nvSpPr>
          <p:cNvPr id="13" name="CasellaDiTesto 19">
            <a:extLst>
              <a:ext uri="{FF2B5EF4-FFF2-40B4-BE49-F238E27FC236}">
                <a16:creationId xmlns:a16="http://schemas.microsoft.com/office/drawing/2014/main" id="{7732DBC3-B1DE-694B-A61A-C0B7CFD0FFA0}"/>
              </a:ext>
            </a:extLst>
          </p:cNvPr>
          <p:cNvSpPr txBox="1"/>
          <p:nvPr/>
        </p:nvSpPr>
        <p:spPr>
          <a:xfrm>
            <a:off x="7894216" y="5573511"/>
            <a:ext cx="4308532" cy="795291"/>
          </a:xfrm>
          <a:prstGeom prst="rect">
            <a:avLst/>
          </a:prstGeom>
          <a:solidFill>
            <a:srgbClr val="40BA36"/>
          </a:solidFill>
        </p:spPr>
        <p:txBody>
          <a:bodyPr wrap="square" lIns="0" tIns="216000" rIns="0" bIns="21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67 </a:t>
            </a:r>
            <a:r>
              <a:rPr kumimoji="0" lang="sl-SI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INSTITUCIONALNIH ČLANIC</a:t>
            </a:r>
            <a:endParaRPr kumimoji="0" lang="it-IT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13 </a:t>
            </a:r>
            <a:r>
              <a:rPr kumimoji="0" lang="sl-SI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PRIDRUŽENIH INSTITUCIJ</a:t>
            </a:r>
            <a:endParaRPr kumimoji="0" lang="it-IT" sz="1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CasellaDiTesto 2">
            <a:extLst>
              <a:ext uri="{FF2B5EF4-FFF2-40B4-BE49-F238E27FC236}">
                <a16:creationId xmlns:a16="http://schemas.microsoft.com/office/drawing/2014/main" id="{021714BD-6ECB-444D-BB06-4AA9F268FF80}"/>
              </a:ext>
            </a:extLst>
          </p:cNvPr>
          <p:cNvSpPr txBox="1"/>
          <p:nvPr/>
        </p:nvSpPr>
        <p:spPr>
          <a:xfrm>
            <a:off x="7872726" y="0"/>
            <a:ext cx="4319274" cy="1421104"/>
          </a:xfrm>
          <a:prstGeom prst="rect">
            <a:avLst/>
          </a:prstGeom>
          <a:solidFill>
            <a:schemeClr val="tx1"/>
          </a:solidFill>
        </p:spPr>
        <p:txBody>
          <a:bodyPr wrap="square" tIns="216000" bIns="21600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300" b="1" i="0" u="none" strike="noStrike" kern="1200" cap="none" spc="0" normalizeH="0" baseline="0" noProof="0" dirty="0">
                <a:ln>
                  <a:noFill/>
                </a:ln>
                <a:solidFill>
                  <a:srgbClr val="DCE8D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RESEARCH DATA ALLIANCE</a:t>
            </a:r>
            <a:endParaRPr kumimoji="0" lang="it-IT" sz="1500" b="1" i="0" u="none" strike="noStrike" kern="1200" cap="none" spc="0" normalizeH="0" baseline="0" noProof="0" dirty="0">
              <a:ln>
                <a:noFill/>
              </a:ln>
              <a:solidFill>
                <a:srgbClr val="DCE8D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7C929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www.rd-alliance.org</a:t>
            </a:r>
          </a:p>
          <a:p>
            <a:pPr marL="0" marR="0" lvl="0" indent="0" algn="ctr" defTabSz="9144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building the social and </a:t>
            </a:r>
            <a:r>
              <a:rPr kumimoji="0" lang="it-IT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technical</a:t>
            </a: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bridges</a:t>
            </a: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that</a:t>
            </a: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enable</a:t>
            </a: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open </a:t>
            </a:r>
            <a:r>
              <a:rPr kumimoji="0" lang="it-IT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sharing</a:t>
            </a: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re-use of data</a:t>
            </a:r>
          </a:p>
        </p:txBody>
      </p:sp>
    </p:spTree>
    <p:extLst>
      <p:ext uri="{BB962C8B-B14F-4D97-AF65-F5344CB8AC3E}">
        <p14:creationId xmlns:p14="http://schemas.microsoft.com/office/powerpoint/2010/main" val="38002261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C232F-4663-2440-A82C-4FDB39D15C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FA74F0-3561-6E4B-9323-54D0640DAE41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8EDD0D-3DA7-7C43-A83F-50D099850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rd-alliance.org                                 @resdatall | @rda_europe | @rda_us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E3493CC9-6E6A-9147-B6FF-246812F3938E}"/>
              </a:ext>
            </a:extLst>
          </p:cNvPr>
          <p:cNvSpPr/>
          <p:nvPr/>
        </p:nvSpPr>
        <p:spPr>
          <a:xfrm rot="10800000">
            <a:off x="3037115" y="-17069"/>
            <a:ext cx="8980714" cy="892629"/>
          </a:xfrm>
          <a:prstGeom prst="triangle">
            <a:avLst>
              <a:gd name="adj" fmla="val 7213"/>
            </a:avLst>
          </a:prstGeom>
          <a:solidFill>
            <a:srgbClr val="298F1F"/>
          </a:solidFill>
          <a:ln>
            <a:solidFill>
              <a:srgbClr val="298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8D985F5-655F-AA48-888C-F54EFCF412D8}"/>
              </a:ext>
            </a:extLst>
          </p:cNvPr>
          <p:cNvSpPr txBox="1">
            <a:spLocks/>
          </p:cNvSpPr>
          <p:nvPr/>
        </p:nvSpPr>
        <p:spPr>
          <a:xfrm>
            <a:off x="2197808" y="513482"/>
            <a:ext cx="9351936" cy="1094450"/>
          </a:xfrm>
          <a:prstGeom prst="rect">
            <a:avLst/>
          </a:prstGeom>
        </p:spPr>
        <p:txBody>
          <a:bodyPr vert="horz" lIns="91440" tIns="72000" rIns="91440" bIns="72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79B94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5400" b="1" i="0" u="none" strike="noStrike" kern="1200" cap="none" spc="0" normalizeH="0" baseline="0" noProof="0" dirty="0">
                <a:ln>
                  <a:noFill/>
                </a:ln>
                <a:solidFill>
                  <a:srgbClr val="298F1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 čim se ukvarja RDA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298F1F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?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F064877-85E9-EF4E-87D0-9ED1680EFD3B}"/>
              </a:ext>
            </a:extLst>
          </p:cNvPr>
          <p:cNvSpPr txBox="1">
            <a:spLocks/>
          </p:cNvSpPr>
          <p:nvPr/>
        </p:nvSpPr>
        <p:spPr>
          <a:xfrm>
            <a:off x="838200" y="1556656"/>
            <a:ext cx="10723536" cy="1405205"/>
          </a:xfrm>
          <a:prstGeom prst="rect">
            <a:avLst/>
          </a:prstGeom>
          <a:solidFill>
            <a:srgbClr val="298F1F"/>
          </a:solidFill>
          <a:ln>
            <a:noFill/>
          </a:ln>
        </p:spPr>
        <p:txBody>
          <a:bodyPr vert="horz" lIns="108000" tIns="180000" rIns="10800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sl-SI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Člani se na lastno pobudo prostovoljno povezujejo v ciljno usmerjene delovne skupine ali v raziskovalne interesne skupine, kjer med seboj delijo spoznanja, se posvetujejo o preprekah in možnostih, raziskujejo in opredeljujejo pristope ter testirajo in usklajujejo standarde, ter s tem na svetovni ravni spodbujajo in podpirajo deljenj in ponovno rabo podatkov.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2B1E85-6BB1-6B45-B518-E4F65402DD96}"/>
              </a:ext>
            </a:extLst>
          </p:cNvPr>
          <p:cNvSpPr/>
          <p:nvPr/>
        </p:nvSpPr>
        <p:spPr>
          <a:xfrm>
            <a:off x="668078" y="3267771"/>
            <a:ext cx="9603264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sl-SI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Člani RDA z vsega sveta naslavljajo infrastrukturne izzive pri deljenju podatkov: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A7E8F3B-3A5B-6E47-A84C-EAE51E29ED4E}"/>
              </a:ext>
            </a:extLst>
          </p:cNvPr>
          <p:cNvSpPr txBox="1">
            <a:spLocks/>
          </p:cNvSpPr>
          <p:nvPr/>
        </p:nvSpPr>
        <p:spPr>
          <a:xfrm>
            <a:off x="668078" y="3970713"/>
            <a:ext cx="11729485" cy="2752622"/>
          </a:xfrm>
          <a:prstGeom prst="rect">
            <a:avLst/>
          </a:prstGeom>
        </p:spPr>
        <p:txBody>
          <a:bodyPr vert="horz" lIns="91440" tIns="45720" rIns="91440" bIns="45720" numCol="2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9B94E"/>
              </a:buClr>
              <a:buFont typeface="Courier New" panose="02070309020205020404" pitchFamily="49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9B94E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9B94E"/>
              </a:buClr>
              <a:buFont typeface="Wingdings" pitchFamily="2" charset="2"/>
              <a:buChar char="v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79B94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Ponovljivost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raziskav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sl-S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Ohranjanje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podatkov </a:t>
            </a:r>
            <a:endParaRPr kumimoji="0" lang="sl-SI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Dobre prakse za področne repozitorije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Pravna </a:t>
            </a:r>
            <a:r>
              <a:rPr kumimoji="0" lang="sl-SI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medopravilnost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Navajanje podatkov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Registri podatkovnih vrst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eta</a:t>
            </a: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podatki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l-SI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številne druge teme.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9215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2BEA3-999C-BF40-A495-3D5510AB7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22304"/>
            <a:ext cx="9351936" cy="1094450"/>
          </a:xfrm>
        </p:spPr>
        <p:txBody>
          <a:bodyPr>
            <a:normAutofit/>
          </a:bodyPr>
          <a:lstStyle/>
          <a:p>
            <a:r>
              <a:rPr lang="sl-SI" sz="4000" dirty="0">
                <a:solidFill>
                  <a:srgbClr val="298F1F"/>
                </a:solidFill>
                <a:latin typeface="+mn-lt"/>
              </a:rPr>
              <a:t>Podatkovno svetovanje</a:t>
            </a:r>
            <a:endParaRPr lang="en-US" sz="4000" dirty="0">
              <a:solidFill>
                <a:srgbClr val="298F1F"/>
              </a:solidFill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BEE717-AD56-8548-9D38-E9815AF05B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FA74F0-3561-6E4B-9323-54D0640DAE41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BCAFD6-1A7F-1344-A3E5-8D32F0E9DE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rd-alliance.org                                 @resdatall | @rda_europe | @rda_us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D64DCE7B-E0B1-1544-8C2D-DEFE38D75A2F}"/>
              </a:ext>
            </a:extLst>
          </p:cNvPr>
          <p:cNvSpPr/>
          <p:nvPr/>
        </p:nvSpPr>
        <p:spPr>
          <a:xfrm rot="10800000">
            <a:off x="3037115" y="-9939"/>
            <a:ext cx="8980714" cy="892629"/>
          </a:xfrm>
          <a:prstGeom prst="triangle">
            <a:avLst>
              <a:gd name="adj" fmla="val 7213"/>
            </a:avLst>
          </a:prstGeom>
          <a:solidFill>
            <a:srgbClr val="298F1F"/>
          </a:solidFill>
          <a:ln>
            <a:solidFill>
              <a:srgbClr val="298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4CD6CE-DCBA-6D49-9ED1-7B759452F2BF}"/>
              </a:ext>
            </a:extLst>
          </p:cNvPr>
          <p:cNvCxnSpPr/>
          <p:nvPr/>
        </p:nvCxnSpPr>
        <p:spPr>
          <a:xfrm>
            <a:off x="481498" y="1558462"/>
            <a:ext cx="11117519" cy="0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E4B6D1F-5D50-B043-A02A-27CFB79A3A85}"/>
              </a:ext>
            </a:extLst>
          </p:cNvPr>
          <p:cNvGraphicFramePr>
            <a:graphicFrameLocks noGrp="1"/>
          </p:cNvGraphicFramePr>
          <p:nvPr/>
        </p:nvGraphicFramePr>
        <p:xfrm>
          <a:off x="6110481" y="2638003"/>
          <a:ext cx="5488536" cy="3682365"/>
        </p:xfrm>
        <a:graphic>
          <a:graphicData uri="http://schemas.openxmlformats.org/drawingml/2006/table">
            <a:tbl>
              <a:tblPr/>
              <a:tblGrid>
                <a:gridCol w="5488536">
                  <a:extLst>
                    <a:ext uri="{9D8B030D-6E8A-4147-A177-3AD203B41FA5}">
                      <a16:colId xmlns:a16="http://schemas.microsoft.com/office/drawing/2014/main" val="38847303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sl-SI" sz="1400" dirty="0" err="1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Jetten</a:t>
                      </a:r>
                      <a:r>
                        <a:rPr lang="sl-SI" sz="14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, M. et </a:t>
                      </a:r>
                      <a:r>
                        <a:rPr lang="sl-SI" sz="1400" dirty="0" err="1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al</a:t>
                      </a:r>
                      <a:r>
                        <a:rPr lang="sl-SI" sz="14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. (2021)</a:t>
                      </a:r>
                      <a:r>
                        <a:rPr lang="sl-SI" sz="1400" dirty="0">
                          <a:solidFill>
                            <a:schemeClr val="tx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.</a:t>
                      </a:r>
                      <a:r>
                        <a:rPr lang="sl-SI" sz="1400" dirty="0">
                          <a:solidFill>
                            <a:srgbClr val="298F1F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</a:t>
                      </a:r>
                      <a:r>
                        <a:rPr lang="sl-SI" sz="1400" u="sng" dirty="0" err="1">
                          <a:solidFill>
                            <a:srgbClr val="0563C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Professionalising</a:t>
                      </a:r>
                      <a:r>
                        <a:rPr lang="sl-SI" sz="1400" u="sng" dirty="0">
                          <a:solidFill>
                            <a:srgbClr val="0563C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data </a:t>
                      </a:r>
                      <a:r>
                        <a:rPr lang="sl-SI" sz="1400" u="sng" dirty="0" err="1">
                          <a:solidFill>
                            <a:srgbClr val="0563C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stewardship</a:t>
                      </a:r>
                      <a:r>
                        <a:rPr lang="sl-SI" sz="1400" u="sng" dirty="0">
                          <a:solidFill>
                            <a:srgbClr val="0563C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in </a:t>
                      </a:r>
                      <a:r>
                        <a:rPr lang="sl-SI" sz="1400" u="sng" dirty="0" err="1">
                          <a:solidFill>
                            <a:srgbClr val="0563C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the</a:t>
                      </a:r>
                      <a:r>
                        <a:rPr lang="sl-SI" sz="1400" u="sng" dirty="0">
                          <a:solidFill>
                            <a:srgbClr val="0563C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sl-SI" sz="1400" u="sng" dirty="0" err="1">
                          <a:solidFill>
                            <a:srgbClr val="0563C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Netherlands</a:t>
                      </a:r>
                      <a:r>
                        <a:rPr lang="sl-SI" sz="1400" u="sng" dirty="0">
                          <a:solidFill>
                            <a:srgbClr val="0563C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. </a:t>
                      </a:r>
                      <a:r>
                        <a:rPr lang="sl-SI" sz="1400" u="sng" dirty="0" err="1">
                          <a:solidFill>
                            <a:srgbClr val="0563C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Competences</a:t>
                      </a:r>
                      <a:r>
                        <a:rPr lang="sl-SI" sz="1400" u="sng" dirty="0">
                          <a:solidFill>
                            <a:srgbClr val="0563C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, </a:t>
                      </a:r>
                      <a:r>
                        <a:rPr lang="sl-SI" sz="1400" u="sng" dirty="0" err="1">
                          <a:solidFill>
                            <a:srgbClr val="0563C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training</a:t>
                      </a:r>
                      <a:r>
                        <a:rPr lang="sl-SI" sz="1400" u="sng" dirty="0">
                          <a:solidFill>
                            <a:srgbClr val="0563C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sl-SI" sz="1400" u="sng" dirty="0" err="1">
                          <a:solidFill>
                            <a:srgbClr val="0563C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and</a:t>
                      </a:r>
                      <a:r>
                        <a:rPr lang="sl-SI" sz="1400" u="sng" dirty="0">
                          <a:solidFill>
                            <a:srgbClr val="0563C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sl-SI" sz="1400" u="sng" dirty="0" err="1">
                          <a:solidFill>
                            <a:srgbClr val="0563C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education</a:t>
                      </a:r>
                      <a:r>
                        <a:rPr lang="sl-SI" sz="1400" u="sng" dirty="0">
                          <a:solidFill>
                            <a:srgbClr val="0563C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. </a:t>
                      </a:r>
                      <a:r>
                        <a:rPr lang="sl-SI" sz="1400" u="sng" dirty="0" err="1">
                          <a:solidFill>
                            <a:srgbClr val="0563C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Dutch</a:t>
                      </a:r>
                      <a:r>
                        <a:rPr lang="sl-SI" sz="1400" u="sng" dirty="0">
                          <a:solidFill>
                            <a:srgbClr val="0563C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sl-SI" sz="1400" u="sng" dirty="0" err="1">
                          <a:solidFill>
                            <a:srgbClr val="0563C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roadmap</a:t>
                      </a:r>
                      <a:r>
                        <a:rPr lang="sl-SI" sz="1400" u="sng" dirty="0">
                          <a:solidFill>
                            <a:srgbClr val="0563C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sl-SI" sz="1400" u="sng" dirty="0" err="1">
                          <a:solidFill>
                            <a:srgbClr val="0563C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towards</a:t>
                      </a:r>
                      <a:r>
                        <a:rPr lang="sl-SI" sz="1400" u="sng" dirty="0">
                          <a:solidFill>
                            <a:srgbClr val="0563C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sl-SI" sz="1400" u="sng" dirty="0" err="1">
                          <a:solidFill>
                            <a:srgbClr val="0563C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national</a:t>
                      </a:r>
                      <a:r>
                        <a:rPr lang="sl-SI" sz="1400" u="sng" dirty="0">
                          <a:solidFill>
                            <a:srgbClr val="0563C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sl-SI" sz="1400" u="sng" dirty="0" err="1">
                          <a:solidFill>
                            <a:srgbClr val="0563C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implementation</a:t>
                      </a:r>
                      <a:r>
                        <a:rPr lang="sl-SI" sz="1400" u="sng" dirty="0">
                          <a:solidFill>
                            <a:srgbClr val="0563C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</a:t>
                      </a:r>
                      <a:r>
                        <a:rPr lang="sl-SI" sz="1400" u="sng" dirty="0" err="1">
                          <a:solidFill>
                            <a:srgbClr val="0563C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of</a:t>
                      </a:r>
                      <a:r>
                        <a:rPr lang="sl-SI" sz="1400" u="sng" dirty="0">
                          <a:solidFill>
                            <a:srgbClr val="0563C1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 FAIR data </a:t>
                      </a:r>
                      <a:r>
                        <a:rPr lang="sl-SI" sz="1400" u="sng" dirty="0" err="1">
                          <a:solidFill>
                            <a:srgbClr val="298F1F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stewardship</a:t>
                      </a:r>
                      <a:r>
                        <a:rPr lang="sl-SI" sz="1400" dirty="0">
                          <a:solidFill>
                            <a:srgbClr val="298F1F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</a:t>
                      </a:r>
                      <a:r>
                        <a:rPr lang="sl-SI" sz="1400" dirty="0"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(1.0). </a:t>
                      </a:r>
                    </a:p>
                    <a:p>
                      <a:pPr marL="171450" marR="0" lvl="0" indent="-1714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endParaRPr lang="sl-SI" sz="1400" dirty="0"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marL="171450" marR="0" lvl="0" indent="-1714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sl-SI" sz="1400" b="0" i="0" kern="1200" dirty="0" err="1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Ayres</a:t>
                      </a:r>
                      <a:r>
                        <a:rPr lang="sl-SI" sz="1400" b="0" i="0" kern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, B., </a:t>
                      </a:r>
                      <a:r>
                        <a:rPr lang="sl-SI" sz="1400" b="0" i="0" kern="1200" dirty="0" err="1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Lehtsalu</a:t>
                      </a:r>
                      <a:r>
                        <a:rPr lang="sl-SI" sz="1400" b="0" i="0" kern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, L., </a:t>
                      </a:r>
                      <a:r>
                        <a:rPr lang="sl-SI" sz="1400" b="0" i="0" kern="1200" dirty="0" err="1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Parton</a:t>
                      </a:r>
                      <a:r>
                        <a:rPr lang="sl-SI" sz="1400" b="0" i="0" kern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, G., Ádám </a:t>
                      </a:r>
                      <a:r>
                        <a:rPr lang="sl-SI" sz="1400" b="0" i="0" kern="1200" dirty="0" err="1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Száldobágyi</a:t>
                      </a:r>
                      <a:r>
                        <a:rPr lang="sl-SI" sz="1400" b="0" i="0" kern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, </a:t>
                      </a:r>
                      <a:r>
                        <a:rPr lang="sl-SI" sz="1400" b="0" i="0" kern="1200" dirty="0" err="1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Warren</a:t>
                      </a:r>
                      <a:r>
                        <a:rPr lang="sl-SI" sz="1400" b="0" i="0" kern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, E., </a:t>
                      </a:r>
                      <a:r>
                        <a:rPr lang="sl-SI" sz="1400" b="0" i="0" kern="1200" dirty="0" err="1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Whyte</a:t>
                      </a:r>
                      <a:r>
                        <a:rPr lang="sl-SI" sz="1400" b="0" i="0" kern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, A., &amp; </a:t>
                      </a:r>
                      <a:r>
                        <a:rPr lang="sl-SI" sz="1400" b="0" i="0" kern="1200" dirty="0" err="1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Zimmer</a:t>
                      </a:r>
                      <a:r>
                        <a:rPr lang="sl-SI" sz="1400" b="0" i="0" kern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, N. (2022). </a:t>
                      </a:r>
                      <a:r>
                        <a:rPr lang="sl-SI" sz="1400" b="0" i="1" kern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RDA </a:t>
                      </a:r>
                      <a:r>
                        <a:rPr lang="sl-SI" sz="1400" b="0" i="1" kern="1200" dirty="0" err="1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Professionalising</a:t>
                      </a:r>
                      <a:r>
                        <a:rPr lang="sl-SI" sz="1400" b="0" i="1" kern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Data </a:t>
                      </a:r>
                      <a:r>
                        <a:rPr lang="sl-SI" sz="1400" b="0" i="1" kern="1200" dirty="0" err="1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Stewardship</a:t>
                      </a:r>
                      <a:r>
                        <a:rPr lang="sl-SI" sz="1400" b="0" i="1" kern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– </a:t>
                      </a:r>
                      <a:r>
                        <a:rPr lang="sl-SI" sz="1400" b="0" i="1" kern="1200" dirty="0" err="1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Current</a:t>
                      </a:r>
                      <a:r>
                        <a:rPr lang="sl-SI" sz="1400" b="0" i="1" kern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</a:t>
                      </a:r>
                      <a:r>
                        <a:rPr lang="sl-SI" sz="1400" b="0" i="1" kern="1200" dirty="0" err="1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Models</a:t>
                      </a:r>
                      <a:r>
                        <a:rPr lang="sl-SI" sz="1400" b="0" i="1" kern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</a:t>
                      </a:r>
                      <a:r>
                        <a:rPr lang="sl-SI" sz="1400" b="0" i="1" kern="1200" dirty="0" err="1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of</a:t>
                      </a:r>
                      <a:r>
                        <a:rPr lang="sl-SI" sz="1400" b="0" i="1" kern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Data </a:t>
                      </a:r>
                      <a:r>
                        <a:rPr lang="sl-SI" sz="1400" b="0" i="1" kern="1200" dirty="0" err="1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Stewardship</a:t>
                      </a:r>
                      <a:r>
                        <a:rPr lang="sl-SI" sz="1400" b="0" i="1" kern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: </a:t>
                      </a:r>
                      <a:r>
                        <a:rPr lang="sl-SI" sz="1400" b="0" i="1" kern="1200" dirty="0" err="1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Survey</a:t>
                      </a:r>
                      <a:r>
                        <a:rPr lang="sl-SI" sz="1400" b="0" i="1" kern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</a:t>
                      </a:r>
                      <a:r>
                        <a:rPr lang="sl-SI" sz="1400" b="0" i="1" kern="1200" dirty="0" err="1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Report</a:t>
                      </a:r>
                      <a:r>
                        <a:rPr lang="sl-SI" sz="1400" b="0" i="0" kern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. </a:t>
                      </a:r>
                      <a:r>
                        <a:rPr lang="sl-SI" sz="1400" b="0" i="0" kern="1200" dirty="0" err="1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Research</a:t>
                      </a:r>
                      <a:r>
                        <a:rPr lang="sl-SI" sz="1400" b="0" i="0" kern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 Data </a:t>
                      </a:r>
                      <a:r>
                        <a:rPr lang="sl-SI" sz="1400" b="0" i="0" kern="1200" dirty="0" err="1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Alliance</a:t>
                      </a:r>
                      <a:r>
                        <a:rPr lang="sl-SI" sz="1400" b="0" i="0" kern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. </a:t>
                      </a:r>
                      <a:r>
                        <a:rPr lang="sl-SI" sz="1400" b="0" i="0" kern="1200" dirty="0">
                          <a:solidFill>
                            <a:srgbClr val="298F1F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https://doi.org/10.15497/RDA00075</a:t>
                      </a:r>
                      <a:endParaRPr lang="sl-SI" sz="1400" b="0" i="0" kern="1200" dirty="0">
                        <a:solidFill>
                          <a:srgbClr val="298F1F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marL="171450" marR="0" lvl="0" indent="-1714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endParaRPr lang="sl-SI" sz="1400" b="0" i="0" kern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marL="171450" marR="0" lvl="0" indent="-1714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Mapping the Landscape of Digital Research Tools</a:t>
                      </a:r>
                      <a:r>
                        <a:rPr lang="sl-SI" sz="1400" b="0" i="0" kern="1200" dirty="0">
                          <a:solidFill>
                            <a:schemeClr val="tx1"/>
                          </a:solidFill>
                          <a:effectLst/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. (2024) </a:t>
                      </a:r>
                      <a:r>
                        <a:rPr lang="sl-SI" sz="1400" dirty="0">
                          <a:solidFill>
                            <a:srgbClr val="298F1F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10.15497/RDA00125</a:t>
                      </a:r>
                      <a:endParaRPr lang="sl-SI" sz="1400" dirty="0">
                        <a:solidFill>
                          <a:srgbClr val="298F1F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marL="171450" marR="0" lvl="0" indent="-1714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endParaRPr lang="sl-SI" sz="1400" dirty="0">
                        <a:solidFill>
                          <a:srgbClr val="298F1F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marL="171450" marR="0" lvl="0" indent="-1714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sl-SI" sz="1400" dirty="0">
                          <a:solidFill>
                            <a:srgbClr val="298F1F"/>
                          </a:solidFill>
                          <a:latin typeface="Open Sans" pitchFamily="2" charset="0"/>
                          <a:ea typeface="Open Sans" pitchFamily="2" charset="0"/>
                          <a:cs typeface="Open Sans" pitchFamily="2" charset="0"/>
                        </a:rPr>
                        <a:t>…</a:t>
                      </a:r>
                      <a:endParaRPr lang="en-US" sz="1400" dirty="0">
                        <a:solidFill>
                          <a:srgbClr val="298F1F"/>
                        </a:solidFill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marL="171450" marR="0" lvl="0" indent="-1714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endParaRPr lang="sl-SI" sz="1400" b="0" i="0" kern="1200" dirty="0">
                        <a:solidFill>
                          <a:schemeClr val="tx1"/>
                        </a:solidFill>
                        <a:effectLst/>
                        <a:latin typeface="Open Sans" pitchFamily="2" charset="0"/>
                        <a:ea typeface="Open Sans" pitchFamily="2" charset="0"/>
                        <a:cs typeface="Open Sans" pitchFamily="2" charset="0"/>
                      </a:endParaRPr>
                    </a:p>
                    <a:p>
                      <a:pPr marL="171450" marR="0" lvl="0" indent="-1714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endParaRPr lang="sl-SI" sz="1600" dirty="0"/>
                    </a:p>
                    <a:p>
                      <a:pPr marL="171450" marR="0" lvl="0" indent="-17145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n-US" sz="15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IGAD Community of Practice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6677295"/>
                  </a:ext>
                </a:extLst>
              </a:tr>
            </a:tbl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1BA6224A-5AFD-9347-A82A-EA3FA562E34F}"/>
              </a:ext>
            </a:extLst>
          </p:cNvPr>
          <p:cNvSpPr txBox="1">
            <a:spLocks/>
          </p:cNvSpPr>
          <p:nvPr/>
        </p:nvSpPr>
        <p:spPr>
          <a:xfrm>
            <a:off x="6096000" y="1654221"/>
            <a:ext cx="9014788" cy="683440"/>
          </a:xfrm>
          <a:prstGeom prst="rect">
            <a:avLst/>
          </a:prstGeom>
        </p:spPr>
        <p:txBody>
          <a:bodyPr vert="horz" lIns="91440" tIns="72000" rIns="91440" bIns="72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79B94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3200" b="1" i="0" u="none" strike="noStrike" kern="1200" cap="none" spc="0" normalizeH="0" baseline="0" noProof="0" dirty="0">
                <a:ln>
                  <a:noFill/>
                </a:ln>
                <a:solidFill>
                  <a:srgbClr val="298F1F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Rezultati in viri: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98F1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148759D-8467-05E3-7EE0-F09C7A04031A}"/>
              </a:ext>
            </a:extLst>
          </p:cNvPr>
          <p:cNvSpPr txBox="1">
            <a:spLocks/>
          </p:cNvSpPr>
          <p:nvPr/>
        </p:nvSpPr>
        <p:spPr>
          <a:xfrm>
            <a:off x="481498" y="1644075"/>
            <a:ext cx="2969797" cy="683440"/>
          </a:xfrm>
          <a:prstGeom prst="rect">
            <a:avLst/>
          </a:prstGeom>
        </p:spPr>
        <p:txBody>
          <a:bodyPr vert="horz" lIns="91440" tIns="72000" rIns="91440" bIns="7200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79B94E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3200" b="1" i="0" u="none" strike="noStrike" kern="1200" cap="none" spc="0" normalizeH="0" baseline="0" noProof="0" dirty="0">
                <a:ln>
                  <a:noFill/>
                </a:ln>
                <a:solidFill>
                  <a:srgbClr val="298F1F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Skupine: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98F1F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241DD313-E724-4284-DF16-AB3361162A88}"/>
              </a:ext>
            </a:extLst>
          </p:cNvPr>
          <p:cNvSpPr txBox="1"/>
          <p:nvPr/>
        </p:nvSpPr>
        <p:spPr>
          <a:xfrm>
            <a:off x="481498" y="2506796"/>
            <a:ext cx="516036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98F1F"/>
                </a:solidFill>
                <a:effectLst/>
                <a:uLnTx/>
                <a:uFillTx/>
                <a:latin typeface="Open Sans" pitchFamily="2" charset="0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Professionalising</a:t>
            </a:r>
            <a:r>
              <a:rPr kumimoji="0" lang="sl-SI" sz="1800" b="1" i="0" u="none" strike="noStrike" kern="1200" cap="none" spc="0" normalizeH="0" baseline="0" noProof="0" dirty="0">
                <a:ln>
                  <a:noFill/>
                </a:ln>
                <a:solidFill>
                  <a:srgbClr val="298F1F"/>
                </a:solidFill>
                <a:effectLst/>
                <a:uLnTx/>
                <a:uFillTx/>
                <a:latin typeface="Open Sans" pitchFamily="2" charset="0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Data </a:t>
            </a:r>
            <a:r>
              <a:rPr kumimoji="0" lang="sl-SI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98F1F"/>
                </a:solidFill>
                <a:effectLst/>
                <a:uLnTx/>
                <a:uFillTx/>
                <a:latin typeface="Open Sans" pitchFamily="2" charset="0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Stewardship</a:t>
            </a:r>
            <a:r>
              <a:rPr kumimoji="0" lang="sl-SI" sz="1800" b="1" i="0" u="none" strike="noStrike" kern="1200" cap="none" spc="0" normalizeH="0" baseline="0" noProof="0" dirty="0">
                <a:ln>
                  <a:noFill/>
                </a:ln>
                <a:solidFill>
                  <a:srgbClr val="298F1F"/>
                </a:solidFill>
                <a:effectLst/>
                <a:uLnTx/>
                <a:uFillTx/>
                <a:latin typeface="Open Sans" pitchFamily="2" charset="0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IG</a:t>
            </a:r>
            <a:endParaRPr kumimoji="0" lang="sl-SI" sz="1800" b="1" i="0" u="none" strike="noStrike" kern="1200" cap="none" spc="0" normalizeH="0" baseline="0" noProof="0" dirty="0">
              <a:ln>
                <a:noFill/>
              </a:ln>
              <a:solidFill>
                <a:srgbClr val="298F1F"/>
              </a:solidFill>
              <a:effectLst/>
              <a:uLnTx/>
              <a:uFillTx/>
              <a:latin typeface="Open Sans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1" i="0" u="none" strike="noStrike" kern="1200" cap="none" spc="0" normalizeH="0" baseline="0" noProof="0" dirty="0">
              <a:ln>
                <a:noFill/>
              </a:ln>
              <a:solidFill>
                <a:srgbClr val="298F1F"/>
              </a:solidFill>
              <a:effectLst/>
              <a:uLnTx/>
              <a:uFillTx/>
              <a:latin typeface="Open Sans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298F1F"/>
                </a:solidFill>
                <a:effectLst/>
                <a:uLnTx/>
                <a:uFillTx/>
                <a:latin typeface="Open Sans" pitchFamily="2" charset="0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Engaging Researchers with Data IG</a:t>
            </a:r>
            <a:endParaRPr kumimoji="0" lang="sl-SI" sz="1800" b="1" i="0" u="sng" strike="noStrike" kern="1200" cap="none" spc="0" normalizeH="0" baseline="0" noProof="0" dirty="0">
              <a:ln>
                <a:noFill/>
              </a:ln>
              <a:solidFill>
                <a:srgbClr val="298F1F"/>
              </a:solidFill>
              <a:effectLst/>
              <a:uLnTx/>
              <a:uFillTx/>
              <a:latin typeface="Open Sans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1" i="0" u="sng" strike="noStrike" kern="1200" cap="none" spc="0" normalizeH="0" baseline="0" noProof="0" dirty="0">
              <a:ln>
                <a:noFill/>
              </a:ln>
              <a:solidFill>
                <a:srgbClr val="298F1F"/>
              </a:solidFill>
              <a:effectLst/>
              <a:uLnTx/>
              <a:uFillTx/>
              <a:latin typeface="Open Sans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1" i="0" u="none" strike="noStrike" kern="1200" cap="none" spc="0" normalizeH="0" baseline="0" noProof="0" dirty="0">
                <a:ln>
                  <a:noFill/>
                </a:ln>
                <a:solidFill>
                  <a:srgbClr val="298F1F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Discipline-</a:t>
            </a:r>
            <a:r>
              <a:rPr kumimoji="0" lang="sl-SI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98F1F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specific</a:t>
            </a:r>
            <a:r>
              <a:rPr kumimoji="0" lang="sl-SI" sz="1800" b="1" i="0" u="none" strike="noStrike" kern="1200" cap="none" spc="0" normalizeH="0" baseline="0" noProof="0" dirty="0">
                <a:ln>
                  <a:noFill/>
                </a:ln>
                <a:solidFill>
                  <a:srgbClr val="298F1F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sl-SI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98F1F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Guidance</a:t>
            </a:r>
            <a:r>
              <a:rPr kumimoji="0" lang="sl-SI" sz="1800" b="1" i="0" u="none" strike="noStrike" kern="1200" cap="none" spc="0" normalizeH="0" baseline="0" noProof="0" dirty="0">
                <a:ln>
                  <a:noFill/>
                </a:ln>
                <a:solidFill>
                  <a:srgbClr val="298F1F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sl-SI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98F1F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</a:t>
            </a:r>
            <a:r>
              <a:rPr kumimoji="0" lang="sl-SI" sz="1800" b="1" i="0" u="none" strike="noStrike" kern="1200" cap="none" spc="0" normalizeH="0" baseline="0" noProof="0" dirty="0">
                <a:ln>
                  <a:noFill/>
                </a:ln>
                <a:solidFill>
                  <a:srgbClr val="298F1F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Data Management </a:t>
            </a:r>
            <a:r>
              <a:rPr kumimoji="0" lang="sl-SI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98F1F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Plans</a:t>
            </a:r>
            <a:r>
              <a:rPr kumimoji="0" lang="sl-SI" sz="1800" b="1" i="0" u="none" strike="noStrike" kern="1200" cap="none" spc="0" normalizeH="0" baseline="0" noProof="0" dirty="0">
                <a:ln>
                  <a:noFill/>
                </a:ln>
                <a:solidFill>
                  <a:srgbClr val="298F1F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WG</a:t>
            </a:r>
            <a:endParaRPr kumimoji="0" lang="sl-SI" sz="1800" b="1" i="0" u="none" strike="noStrike" kern="1200" cap="none" spc="0" normalizeH="0" baseline="0" noProof="0" dirty="0">
              <a:ln>
                <a:noFill/>
              </a:ln>
              <a:solidFill>
                <a:srgbClr val="298F1F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1" i="0" u="none" strike="noStrike" kern="1200" cap="none" spc="0" normalizeH="0" baseline="0" noProof="0" dirty="0">
              <a:ln>
                <a:noFill/>
              </a:ln>
              <a:solidFill>
                <a:srgbClr val="298F1F"/>
              </a:solidFill>
              <a:effectLst/>
              <a:uLnTx/>
              <a:uFillTx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800" b="1" i="0" u="none" strike="noStrike" kern="1200" cap="none" spc="0" normalizeH="0" baseline="0" noProof="0" dirty="0">
                <a:ln>
                  <a:noFill/>
                </a:ln>
                <a:solidFill>
                  <a:srgbClr val="298F1F"/>
                </a:solidFill>
                <a:effectLst/>
                <a:uLnTx/>
                <a:uFillTx/>
                <a:latin typeface="Open Sans" pitchFamily="2" charset="0"/>
                <a:ea typeface="Open Sans" pitchFamily="2" charset="0"/>
                <a:cs typeface="Open Sans" pitchFamily="2" charset="0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800" b="0" i="0" u="none" strike="noStrike" kern="1200" cap="none" spc="0" normalizeH="0" baseline="0" noProof="0" dirty="0">
              <a:ln>
                <a:noFill/>
              </a:ln>
              <a:solidFill>
                <a:srgbClr val="298F1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oljeZBesedilom 8">
            <a:extLst>
              <a:ext uri="{FF2B5EF4-FFF2-40B4-BE49-F238E27FC236}">
                <a16:creationId xmlns:a16="http://schemas.microsoft.com/office/drawing/2014/main" id="{E54652DC-1DEA-DCDA-5BCF-2E3B53DCF10E}"/>
              </a:ext>
            </a:extLst>
          </p:cNvPr>
          <p:cNvSpPr txBox="1"/>
          <p:nvPr/>
        </p:nvSpPr>
        <p:spPr>
          <a:xfrm>
            <a:off x="550505" y="5178490"/>
            <a:ext cx="49452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Glej tudi: Dolinar, M. 2022, 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Viri in </a:t>
            </a:r>
            <a:r>
              <a:rPr kumimoji="0" lang="it-IT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usposabljanja</a:t>
            </a: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RDA</a:t>
            </a:r>
            <a:r>
              <a:rPr kumimoji="0" lang="sl-S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Dogodek RDA vozlišča Slovenija: Podatkovno svetovanje v Sloveniji, 17. junij 2022, </a:t>
            </a:r>
            <a:r>
              <a:rPr kumimoji="0" lang="sl-SI" sz="1400" b="0" i="0" u="none" strike="noStrike" kern="1200" cap="none" spc="0" normalizeH="0" baseline="0" noProof="0" dirty="0">
                <a:ln>
                  <a:noFill/>
                </a:ln>
                <a:solidFill>
                  <a:srgbClr val="298F1F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https://www.rd-alliance.org/wp-content/uploads/2024/05/Dolinar_Viri_in_usposabljanja_v_RDA_06_2022.pdf</a:t>
            </a:r>
            <a:r>
              <a:rPr kumimoji="0" lang="sl-SI" sz="1400" b="0" i="0" u="none" strike="noStrike" kern="1200" cap="none" spc="0" normalizeH="0" baseline="0" noProof="0" dirty="0">
                <a:ln>
                  <a:noFill/>
                </a:ln>
                <a:solidFill>
                  <a:srgbClr val="298F1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10559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2" y="1090434"/>
            <a:ext cx="7900764" cy="611828"/>
          </a:xfrm>
        </p:spPr>
        <p:txBody>
          <a:bodyPr>
            <a:normAutofit fontScale="90000"/>
          </a:bodyPr>
          <a:lstStyle/>
          <a:p>
            <a:r>
              <a:rPr lang="en-US" b="0" u="sng" dirty="0">
                <a:hlinkClick r:id="rId2"/>
              </a:rPr>
              <a:t>Research Data Alliance</a:t>
            </a:r>
            <a:br>
              <a:rPr lang="en-US" b="0" u="sng" dirty="0"/>
            </a:b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>
                <a:hlinkClick r:id="rId3"/>
              </a:rPr>
              <a:t>Priporočila in navodila</a:t>
            </a:r>
            <a:endParaRPr lang="sl-SI" dirty="0"/>
          </a:p>
          <a:p>
            <a:r>
              <a:rPr lang="sl-SI" dirty="0">
                <a:hlinkClick r:id="rId4"/>
              </a:rPr>
              <a:t>Delovne skupine</a:t>
            </a:r>
            <a:endParaRPr lang="sl-SI" dirty="0"/>
          </a:p>
          <a:p>
            <a:r>
              <a:rPr lang="sl-SI" dirty="0">
                <a:hlinkClick r:id="rId5"/>
              </a:rPr>
              <a:t>Interesne skupine</a:t>
            </a:r>
            <a:endParaRPr lang="sl-SI" dirty="0"/>
          </a:p>
          <a:p>
            <a:r>
              <a:rPr lang="sl-SI" dirty="0">
                <a:hlinkClick r:id="rId6"/>
              </a:rPr>
              <a:t>Regijske skupine</a:t>
            </a:r>
            <a:endParaRPr lang="en-US" dirty="0"/>
          </a:p>
        </p:txBody>
      </p:sp>
      <p:pic>
        <p:nvPicPr>
          <p:cNvPr id="1026" name="Picture 2" descr="https://www.rd-alliance.org/wp-content/uploads/2024/04/RDA_Logotype_CMYK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112" y="3676834"/>
            <a:ext cx="3009843" cy="196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5835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45306" y="1213798"/>
            <a:ext cx="9062050" cy="611828"/>
          </a:xfrm>
        </p:spPr>
        <p:txBody>
          <a:bodyPr>
            <a:normAutofit fontScale="90000"/>
          </a:bodyPr>
          <a:lstStyle/>
          <a:p>
            <a:r>
              <a:rPr lang="sl-SI" dirty="0">
                <a:hlinkClick r:id="rId2"/>
              </a:rPr>
              <a:t>CODATA</a:t>
            </a: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en-US" dirty="0"/>
              <a:t>Committee on Data</a:t>
            </a:r>
            <a:r>
              <a:rPr lang="sl-SI" dirty="0"/>
              <a:t> (CODATA) je ena od organizacij </a:t>
            </a:r>
            <a:r>
              <a:rPr lang="sl-SI" dirty="0" err="1">
                <a:hlinkClick r:id="rId3"/>
              </a:rPr>
              <a:t>International</a:t>
            </a:r>
            <a:r>
              <a:rPr lang="sl-SI" dirty="0">
                <a:hlinkClick r:id="rId3"/>
              </a:rPr>
              <a:t> Science </a:t>
            </a:r>
            <a:r>
              <a:rPr lang="sl-SI" dirty="0" err="1">
                <a:hlinkClick r:id="rId3"/>
              </a:rPr>
              <a:t>Council</a:t>
            </a:r>
            <a:r>
              <a:rPr lang="sl-SI" dirty="0">
                <a:hlinkClick r:id="rId3"/>
              </a:rPr>
              <a:t> (ISC)</a:t>
            </a:r>
            <a:r>
              <a:rPr lang="sl-SI" dirty="0"/>
              <a:t>, katere vizija je, da je pospeševanja razvoja znanosti, kot javne dobrine. CODATA to počne s spodbujanjem mednarodnega sodelovanja za spodbujanje odprte znanosti ter izboljšanje razpoložljivosti in uporabnosti podatkov za vsa področja raziskav. </a:t>
            </a:r>
          </a:p>
          <a:p>
            <a:r>
              <a:rPr lang="sl-SI" dirty="0">
                <a:hlinkClick r:id="rId4"/>
              </a:rPr>
              <a:t>Delovne skupine</a:t>
            </a:r>
            <a:endParaRPr lang="sl-SI" dirty="0"/>
          </a:p>
          <a:p>
            <a:r>
              <a:rPr lang="en-US" dirty="0">
                <a:hlinkClick r:id="rId5"/>
              </a:rPr>
              <a:t>Global Open Science Cloud (GOSC)</a:t>
            </a:r>
            <a:endParaRPr lang="en-US" dirty="0"/>
          </a:p>
        </p:txBody>
      </p:sp>
      <p:pic>
        <p:nvPicPr>
          <p:cNvPr id="3074" name="Picture 2" descr="CODATA, The Committee on Data for Science and Technolog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629" y="283997"/>
            <a:ext cx="28384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F047AB-B50E-EC13-C128-F24D97A9A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5637" y="4370486"/>
            <a:ext cx="2048161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700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45306" y="1213798"/>
            <a:ext cx="9062050" cy="611828"/>
          </a:xfrm>
        </p:spPr>
        <p:txBody>
          <a:bodyPr>
            <a:normAutofit fontScale="90000"/>
          </a:bodyPr>
          <a:lstStyle/>
          <a:p>
            <a:r>
              <a:rPr lang="sl-SI" dirty="0">
                <a:hlinkClick r:id="rId2"/>
              </a:rPr>
              <a:t>CODATA</a:t>
            </a: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CODATA, The Committee on Data for Science and Techn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444" y="193097"/>
            <a:ext cx="283845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10D22C-ED0D-DA93-121D-2402BE88F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5749" y="3756991"/>
            <a:ext cx="8259897" cy="2981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98ABF3-A74E-D867-FFEE-442B5E41F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088" y="2155668"/>
            <a:ext cx="6192114" cy="13813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B01A0B-029D-3BE0-5457-B8C6BD9C7839}"/>
              </a:ext>
            </a:extLst>
          </p:cNvPr>
          <p:cNvSpPr txBox="1"/>
          <p:nvPr/>
        </p:nvSpPr>
        <p:spPr>
          <a:xfrm>
            <a:off x="945306" y="3827518"/>
            <a:ext cx="1609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VIR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3324704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>
                <a:hlinkClick r:id="rId2"/>
              </a:rPr>
              <a:t>FAIR </a:t>
            </a:r>
            <a:r>
              <a:rPr lang="sl-SI" dirty="0" err="1">
                <a:hlinkClick r:id="rId2"/>
              </a:rPr>
              <a:t>digital</a:t>
            </a:r>
            <a:r>
              <a:rPr lang="sl-SI" dirty="0">
                <a:hlinkClick r:id="rId2"/>
              </a:rPr>
              <a:t> </a:t>
            </a:r>
            <a:r>
              <a:rPr lang="sl-SI" dirty="0" err="1">
                <a:hlinkClick r:id="rId2"/>
              </a:rPr>
              <a:t>object</a:t>
            </a:r>
            <a:r>
              <a:rPr lang="sl-SI" dirty="0">
                <a:hlinkClick r:id="rId2"/>
              </a:rPr>
              <a:t> forum</a:t>
            </a: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l-SI" dirty="0">
              <a:hlinkClick r:id="rId3"/>
            </a:endParaRPr>
          </a:p>
          <a:p>
            <a:r>
              <a:rPr lang="sl-SI" dirty="0">
                <a:hlinkClick r:id="rId3"/>
              </a:rPr>
              <a:t>Delovne skupine</a:t>
            </a:r>
            <a:endParaRPr lang="sl-SI" dirty="0"/>
          </a:p>
          <a:p>
            <a:r>
              <a:rPr lang="sl-SI" dirty="0">
                <a:hlinkClick r:id="rId4"/>
              </a:rPr>
              <a:t>FDO knjižnica</a:t>
            </a:r>
            <a:endParaRPr lang="sl-SI" dirty="0"/>
          </a:p>
          <a:p>
            <a:r>
              <a:rPr lang="sl-SI" dirty="0">
                <a:hlinkClick r:id="rId5"/>
              </a:rPr>
              <a:t>FDO specifikacije</a:t>
            </a:r>
            <a:endParaRPr lang="en-US" dirty="0"/>
          </a:p>
        </p:txBody>
      </p:sp>
      <p:pic>
        <p:nvPicPr>
          <p:cNvPr id="2054" name="Picture 6" descr="FAIR Digital Objects For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111" y="4476302"/>
            <a:ext cx="5232361" cy="7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6262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>
                <a:hlinkClick r:id="rId2"/>
              </a:rPr>
              <a:t>GOFAIR</a:t>
            </a:r>
            <a:endParaRPr lang="en-US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>
                <a:hlinkClick r:id="rId3"/>
              </a:rPr>
              <a:t>Implementacijska omrežja</a:t>
            </a:r>
            <a:r>
              <a:rPr lang="sl-SI" dirty="0"/>
              <a:t>:</a:t>
            </a:r>
          </a:p>
          <a:p>
            <a:pPr lvl="1"/>
            <a:r>
              <a:rPr lang="sl-SI" dirty="0">
                <a:hlinkClick r:id="rId4"/>
              </a:rPr>
              <a:t>GO BUILD</a:t>
            </a:r>
            <a:r>
              <a:rPr lang="sl-SI" dirty="0"/>
              <a:t> – osredotoča se na tehnologije</a:t>
            </a:r>
          </a:p>
          <a:p>
            <a:pPr lvl="1"/>
            <a:r>
              <a:rPr lang="sl-SI" dirty="0">
                <a:hlinkClick r:id="rId5"/>
              </a:rPr>
              <a:t>GO CHANGE </a:t>
            </a:r>
            <a:r>
              <a:rPr lang="sl-SI" dirty="0"/>
              <a:t>– osredotoča se na politike, prednostne naloge in spodbude za implementacijo načel FAIR</a:t>
            </a:r>
          </a:p>
          <a:p>
            <a:pPr lvl="1"/>
            <a:r>
              <a:rPr lang="sl-SI" dirty="0">
                <a:hlinkClick r:id="rId6"/>
              </a:rPr>
              <a:t>GO TRAIN </a:t>
            </a:r>
            <a:r>
              <a:rPr lang="sl-SI" dirty="0"/>
              <a:t>– osredotoča se na ozaveščanje o FAIR in na usposabljanja za pridobivanje kompetenc na področju FAIR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7523" y="5215178"/>
            <a:ext cx="2247900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2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6916" y="365125"/>
            <a:ext cx="8976852" cy="1325563"/>
          </a:xfrm>
        </p:spPr>
        <p:txBody>
          <a:bodyPr>
            <a:normAutofit/>
          </a:bodyPr>
          <a:lstStyle/>
          <a:p>
            <a:r>
              <a:rPr lang="sl-SI" sz="4000" dirty="0"/>
              <a:t>Kdo vpliva na </a:t>
            </a:r>
            <a:r>
              <a:rPr lang="sl-SI" sz="4000" dirty="0" err="1"/>
              <a:t>interoperabilnost</a:t>
            </a:r>
            <a:r>
              <a:rPr lang="sl-SI" sz="4000" dirty="0"/>
              <a:t> digitalnih objektov in infrastruktur v Evropi?</a:t>
            </a:r>
            <a:endParaRPr lang="sv-SE" sz="4000" dirty="0"/>
          </a:p>
        </p:txBody>
      </p:sp>
      <p:sp>
        <p:nvSpPr>
          <p:cNvPr id="23" name="Označba mesta vsebine 2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ts val="2640"/>
              </a:lnSpc>
              <a:spcBef>
                <a:spcPts val="300"/>
              </a:spcBef>
            </a:pPr>
            <a:r>
              <a:rPr lang="sl-SI" sz="2000" dirty="0" err="1">
                <a:latin typeface="+mn-lt"/>
                <a:hlinkClick r:id="rId2"/>
              </a:rPr>
              <a:t>European</a:t>
            </a:r>
            <a:r>
              <a:rPr lang="sl-SI" sz="2000" dirty="0">
                <a:latin typeface="+mn-lt"/>
                <a:hlinkClick r:id="rId2"/>
              </a:rPr>
              <a:t> Open Science </a:t>
            </a:r>
            <a:r>
              <a:rPr lang="sl-SI" sz="2000" dirty="0" err="1">
                <a:latin typeface="+mn-lt"/>
                <a:hlinkClick r:id="rId2"/>
              </a:rPr>
              <a:t>Cloud</a:t>
            </a:r>
            <a:r>
              <a:rPr lang="sl-SI" sz="2000" dirty="0">
                <a:latin typeface="+mn-lt"/>
                <a:hlinkClick r:id="rId2"/>
              </a:rPr>
              <a:t> (EOSC)</a:t>
            </a:r>
            <a:endParaRPr lang="sl-SI" sz="2000" dirty="0">
              <a:latin typeface="+mn-lt"/>
            </a:endParaRPr>
          </a:p>
          <a:p>
            <a:pPr>
              <a:lnSpc>
                <a:spcPts val="2640"/>
              </a:lnSpc>
              <a:spcBef>
                <a:spcPts val="300"/>
              </a:spcBef>
            </a:pPr>
            <a:r>
              <a:rPr lang="sl-SI" sz="2000" dirty="0">
                <a:latin typeface="+mn-lt"/>
                <a:hlinkClick r:id="rId3"/>
              </a:rPr>
              <a:t>EU </a:t>
            </a:r>
            <a:r>
              <a:rPr lang="sl-SI" sz="2000" dirty="0" err="1">
                <a:latin typeface="+mn-lt"/>
                <a:hlinkClick r:id="rId3"/>
              </a:rPr>
              <a:t>research</a:t>
            </a:r>
            <a:r>
              <a:rPr lang="sl-SI" sz="2000" dirty="0">
                <a:latin typeface="+mn-lt"/>
                <a:hlinkClick r:id="rId3"/>
              </a:rPr>
              <a:t> </a:t>
            </a:r>
            <a:r>
              <a:rPr lang="sl-SI" sz="2000" dirty="0" err="1">
                <a:latin typeface="+mn-lt"/>
                <a:hlinkClick r:id="rId3"/>
              </a:rPr>
              <a:t>infrastructures</a:t>
            </a:r>
            <a:r>
              <a:rPr lang="sl-SI" sz="2000" dirty="0">
                <a:latin typeface="+mn-lt"/>
              </a:rPr>
              <a:t> (</a:t>
            </a:r>
            <a:r>
              <a:rPr lang="sl-SI" sz="2000" dirty="0">
                <a:latin typeface="+mn-lt"/>
                <a:hlinkClick r:id="rId4"/>
              </a:rPr>
              <a:t>ELIXIR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>
                <a:latin typeface="+mn-lt"/>
                <a:hlinkClick r:id="rId5"/>
              </a:rPr>
              <a:t>CLARIN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>
                <a:latin typeface="+mn-lt"/>
                <a:hlinkClick r:id="rId6"/>
              </a:rPr>
              <a:t>CESSDA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>
                <a:latin typeface="+mn-lt"/>
                <a:hlinkClick r:id="rId7"/>
              </a:rPr>
              <a:t>DARIAH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>
                <a:latin typeface="+mn-lt"/>
                <a:hlinkClick r:id="rId8"/>
              </a:rPr>
              <a:t>BBMRI</a:t>
            </a:r>
            <a:r>
              <a:rPr lang="sl-SI" sz="2000" dirty="0">
                <a:latin typeface="+mn-lt"/>
              </a:rPr>
              <a:t>, ….)</a:t>
            </a:r>
          </a:p>
          <a:p>
            <a:pPr lvl="1">
              <a:lnSpc>
                <a:spcPts val="2640"/>
              </a:lnSpc>
              <a:spcBef>
                <a:spcPts val="300"/>
              </a:spcBef>
            </a:pPr>
            <a:r>
              <a:rPr lang="en-US" sz="1600" dirty="0">
                <a:latin typeface="+mn-lt"/>
                <a:hlinkClick r:id="rId9"/>
              </a:rPr>
              <a:t>European Strategy Forum on Research Infrastructures</a:t>
            </a:r>
            <a:r>
              <a:rPr lang="sl-SI" sz="1600" dirty="0">
                <a:latin typeface="+mn-lt"/>
                <a:hlinkClick r:id="rId9"/>
              </a:rPr>
              <a:t> (ESFRI)</a:t>
            </a:r>
            <a:endParaRPr lang="sl-SI" sz="1600" dirty="0">
              <a:latin typeface="+mn-lt"/>
            </a:endParaRPr>
          </a:p>
          <a:p>
            <a:pPr lvl="1">
              <a:lnSpc>
                <a:spcPts val="2640"/>
              </a:lnSpc>
              <a:spcBef>
                <a:spcPts val="300"/>
              </a:spcBef>
            </a:pPr>
            <a:r>
              <a:rPr lang="en-US" sz="1600" dirty="0">
                <a:latin typeface="+mn-lt"/>
                <a:hlinkClick r:id="rId10"/>
              </a:rPr>
              <a:t>European Research Infrastructure Consortium (ERIC)</a:t>
            </a:r>
            <a:endParaRPr lang="en-US" sz="1600" dirty="0">
              <a:latin typeface="+mn-lt"/>
            </a:endParaRPr>
          </a:p>
          <a:p>
            <a:pPr>
              <a:lnSpc>
                <a:spcPts val="2640"/>
              </a:lnSpc>
              <a:spcBef>
                <a:spcPts val="300"/>
              </a:spcBef>
            </a:pPr>
            <a:r>
              <a:rPr lang="sl-SI" sz="2000" dirty="0">
                <a:latin typeface="+mn-lt"/>
                <a:hlinkClick r:id="rId11"/>
              </a:rPr>
              <a:t>Pan-</a:t>
            </a:r>
            <a:r>
              <a:rPr lang="sl-SI" sz="2000" dirty="0" err="1">
                <a:latin typeface="+mn-lt"/>
                <a:hlinkClick r:id="rId11"/>
              </a:rPr>
              <a:t>European</a:t>
            </a:r>
            <a:r>
              <a:rPr lang="sl-SI" sz="2000" dirty="0">
                <a:latin typeface="+mn-lt"/>
                <a:hlinkClick r:id="rId11"/>
              </a:rPr>
              <a:t> e-</a:t>
            </a:r>
            <a:r>
              <a:rPr lang="sl-SI" sz="2000" dirty="0" err="1">
                <a:latin typeface="+mn-lt"/>
                <a:hlinkClick r:id="rId11"/>
              </a:rPr>
              <a:t>Infrastructures</a:t>
            </a:r>
            <a:r>
              <a:rPr lang="sl-SI" sz="2000" dirty="0">
                <a:latin typeface="+mn-lt"/>
              </a:rPr>
              <a:t> (</a:t>
            </a:r>
            <a:r>
              <a:rPr lang="sl-SI" sz="2000" dirty="0">
                <a:latin typeface="+mn-lt"/>
                <a:hlinkClick r:id="rId12"/>
              </a:rPr>
              <a:t>GEANT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>
                <a:latin typeface="+mn-lt"/>
                <a:hlinkClick r:id="rId13"/>
              </a:rPr>
              <a:t>EUDAT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 err="1">
                <a:latin typeface="+mn-lt"/>
                <a:hlinkClick r:id="rId14"/>
              </a:rPr>
              <a:t>OpenAire</a:t>
            </a:r>
            <a:r>
              <a:rPr lang="sl-SI" sz="2000" dirty="0">
                <a:latin typeface="+mn-lt"/>
                <a:hlinkClick r:id="rId14"/>
              </a:rPr>
              <a:t>,</a:t>
            </a:r>
            <a:r>
              <a:rPr lang="sl-SI" sz="2000" dirty="0">
                <a:latin typeface="+mn-lt"/>
              </a:rPr>
              <a:t> </a:t>
            </a:r>
            <a:r>
              <a:rPr lang="sl-SI" sz="2000" dirty="0">
                <a:latin typeface="+mn-lt"/>
                <a:hlinkClick r:id="rId15"/>
              </a:rPr>
              <a:t>EGI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 err="1">
                <a:latin typeface="+mn-lt"/>
                <a:hlinkClick r:id="rId16"/>
              </a:rPr>
              <a:t>EuroHPC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>
                <a:latin typeface="+mn-lt"/>
                <a:hlinkClick r:id="rId17"/>
              </a:rPr>
              <a:t>RDA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>
                <a:latin typeface="+mn-lt"/>
                <a:hlinkClick r:id="rId18"/>
              </a:rPr>
              <a:t>PRACE</a:t>
            </a:r>
            <a:r>
              <a:rPr lang="sl-SI" sz="2000" dirty="0">
                <a:latin typeface="+mn-lt"/>
              </a:rPr>
              <a:t>…)</a:t>
            </a:r>
          </a:p>
          <a:p>
            <a:pPr>
              <a:lnSpc>
                <a:spcPts val="2640"/>
              </a:lnSpc>
              <a:spcBef>
                <a:spcPts val="300"/>
              </a:spcBef>
            </a:pPr>
            <a:r>
              <a:rPr lang="sl-SI" sz="2000" dirty="0">
                <a:latin typeface="+mn-lt"/>
              </a:rPr>
              <a:t>EU in </a:t>
            </a:r>
            <a:r>
              <a:rPr lang="sl-SI" sz="2000" dirty="0">
                <a:latin typeface="+mn-lt"/>
                <a:hlinkClick r:id="rId19"/>
              </a:rPr>
              <a:t>EOSC  projekti</a:t>
            </a:r>
            <a:r>
              <a:rPr lang="sl-SI" sz="2000" dirty="0">
                <a:latin typeface="+mn-lt"/>
              </a:rPr>
              <a:t>: </a:t>
            </a:r>
            <a:r>
              <a:rPr lang="sl-SI" sz="2000" dirty="0" err="1">
                <a:latin typeface="+mn-lt"/>
                <a:hlinkClick r:id="rId20"/>
              </a:rPr>
              <a:t>FAIRsFAIR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>
                <a:latin typeface="+mn-lt"/>
                <a:hlinkClick r:id="rId21"/>
              </a:rPr>
              <a:t>EOSC </a:t>
            </a:r>
            <a:r>
              <a:rPr lang="sl-SI" sz="2000" dirty="0" err="1">
                <a:latin typeface="+mn-lt"/>
                <a:hlinkClick r:id="rId21"/>
              </a:rPr>
              <a:t>Enhance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>
                <a:latin typeface="+mn-lt"/>
                <a:hlinkClick r:id="rId22"/>
              </a:rPr>
              <a:t>EOSC Pilot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>
                <a:latin typeface="+mn-lt"/>
                <a:hlinkClick r:id="rId23"/>
              </a:rPr>
              <a:t>EOSC hub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>
                <a:latin typeface="+mn-lt"/>
                <a:hlinkClick r:id="rId24"/>
              </a:rPr>
              <a:t>FAIRCORE4EOSC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>
                <a:latin typeface="+mn-lt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EOSC Future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>
                <a:latin typeface="+mn-lt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DICE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>
                <a:latin typeface="+mn-lt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EGI-ACE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 err="1">
                <a:latin typeface="+mn-lt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OpenAIRE</a:t>
            </a:r>
            <a:r>
              <a:rPr lang="sl-SI" sz="2000" dirty="0">
                <a:latin typeface="+mn-lt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sl-SI" sz="2000" dirty="0" err="1">
                <a:latin typeface="+mn-lt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Advance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 err="1">
                <a:latin typeface="+mn-lt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OpenAire-Nexus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>
                <a:latin typeface="+mn-lt"/>
                <a:hlinkClick r:id="rId30"/>
              </a:rPr>
              <a:t>EOSC FOCUS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>
                <a:latin typeface="+mn-lt"/>
                <a:hlinkClick r:id="rId31"/>
              </a:rPr>
              <a:t>FAIR IMPACT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>
                <a:latin typeface="+mn-lt"/>
                <a:hlinkClick r:id="rId32"/>
              </a:rPr>
              <a:t>Skills4EOSC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>
                <a:latin typeface="+mn-lt"/>
                <a:hlinkClick r:id="rId33"/>
              </a:rPr>
              <a:t>FAIR-EASE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 err="1">
                <a:latin typeface="+mn-lt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ByCOVID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 err="1">
                <a:latin typeface="+mn-lt"/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ExPaNDS</a:t>
            </a:r>
            <a:r>
              <a:rPr lang="sl-SI" sz="2000" dirty="0">
                <a:latin typeface="+mn-lt"/>
              </a:rPr>
              <a:t>, </a:t>
            </a:r>
            <a:r>
              <a:rPr lang="sl-SI" sz="2000" b="0" i="0" dirty="0" err="1">
                <a:solidFill>
                  <a:srgbClr val="2C312D"/>
                </a:solidFill>
                <a:effectLst/>
                <a:latin typeface="+mn-lt"/>
                <a:hlinkClick r:id="rId36"/>
              </a:rPr>
              <a:t>Blue-Cloud</a:t>
            </a:r>
            <a:r>
              <a:rPr lang="sl-SI" sz="2000" b="0" i="0" dirty="0">
                <a:solidFill>
                  <a:srgbClr val="2C312D"/>
                </a:solidFill>
                <a:effectLst/>
                <a:latin typeface="+mn-lt"/>
                <a:hlinkClick r:id="rId36"/>
              </a:rPr>
              <a:t> 2026</a:t>
            </a:r>
            <a:r>
              <a:rPr lang="sl-SI" sz="2000" b="0" i="0" dirty="0">
                <a:solidFill>
                  <a:srgbClr val="2C312D"/>
                </a:solidFill>
                <a:effectLst/>
                <a:latin typeface="+mn-lt"/>
              </a:rPr>
              <a:t>, </a:t>
            </a:r>
            <a:r>
              <a:rPr lang="sl-SI" sz="2000" dirty="0" err="1">
                <a:latin typeface="+mn-lt"/>
                <a:hlinkClick r:id="rId3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WorldFAIR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>
                <a:latin typeface="+mn-lt"/>
                <a:hlinkClick r:id="rId38"/>
              </a:rPr>
              <a:t>EOSC RAISE</a:t>
            </a:r>
            <a:r>
              <a:rPr lang="sl-SI" sz="2000" dirty="0">
                <a:latin typeface="+mn-lt"/>
              </a:rPr>
              <a:t>,  </a:t>
            </a:r>
            <a:r>
              <a:rPr lang="sl-SI" sz="2000" dirty="0">
                <a:latin typeface="+mn-lt"/>
                <a:hlinkClick r:id="rId3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OSCARS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>
                <a:latin typeface="+mn-lt"/>
                <a:hlinkClick r:id="rId4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EOSC </a:t>
            </a:r>
            <a:r>
              <a:rPr lang="sl-SI" sz="2000" dirty="0" err="1">
                <a:latin typeface="+mn-lt"/>
                <a:hlinkClick r:id="rId4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Beyond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>
                <a:latin typeface="+mn-lt"/>
                <a:hlinkClick r:id="rId4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EVERSE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 err="1">
                <a:latin typeface="+mn-lt"/>
                <a:hlinkClick r:id="rId4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Ostrails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>
                <a:latin typeface="+mn-lt"/>
                <a:hlinkClick r:id="rId4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EOSC SIESTA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>
                <a:latin typeface="+mn-lt"/>
                <a:hlinkClick r:id="rId4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TITAN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>
                <a:latin typeface="+mn-lt"/>
                <a:hlinkClick r:id="rId4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EOSC ENTRUST</a:t>
            </a:r>
            <a:r>
              <a:rPr lang="sl-SI" sz="2000" dirty="0">
                <a:latin typeface="+mn-lt"/>
              </a:rPr>
              <a:t>…</a:t>
            </a:r>
          </a:p>
          <a:p>
            <a:pPr>
              <a:lnSpc>
                <a:spcPts val="2640"/>
              </a:lnSpc>
              <a:spcBef>
                <a:spcPts val="300"/>
              </a:spcBef>
            </a:pPr>
            <a:r>
              <a:rPr lang="sl-SI" sz="2000" dirty="0">
                <a:latin typeface="+mn-lt"/>
                <a:hlinkClick r:id="rId46"/>
              </a:rPr>
              <a:t>EU znanstveni grozdi</a:t>
            </a:r>
            <a:r>
              <a:rPr lang="sl-SI" sz="2000" dirty="0">
                <a:latin typeface="+mn-lt"/>
              </a:rPr>
              <a:t>: </a:t>
            </a:r>
            <a:r>
              <a:rPr lang="sl-SI" sz="2000" dirty="0">
                <a:latin typeface="+mn-lt"/>
                <a:hlinkClick r:id="rId47"/>
              </a:rPr>
              <a:t>ENVRI-FAIR</a:t>
            </a:r>
            <a:r>
              <a:rPr lang="sl-SI" sz="2000" dirty="0">
                <a:latin typeface="+mn-lt"/>
              </a:rPr>
              <a:t> (znanosti o okolju), </a:t>
            </a:r>
            <a:r>
              <a:rPr lang="sl-SI" sz="2000" dirty="0">
                <a:latin typeface="+mn-lt"/>
                <a:hlinkClick r:id="rId48"/>
              </a:rPr>
              <a:t>EOSC-</a:t>
            </a:r>
            <a:r>
              <a:rPr lang="sl-SI" sz="2000" dirty="0" err="1">
                <a:latin typeface="+mn-lt"/>
                <a:hlinkClick r:id="rId48"/>
              </a:rPr>
              <a:t>Life</a:t>
            </a:r>
            <a:r>
              <a:rPr lang="sl-SI" sz="2000" dirty="0">
                <a:latin typeface="+mn-lt"/>
              </a:rPr>
              <a:t> ( biomedicinske znanosti), </a:t>
            </a:r>
            <a:r>
              <a:rPr lang="sl-SI" sz="2000" dirty="0">
                <a:latin typeface="+mn-lt"/>
                <a:hlinkClick r:id="rId49"/>
              </a:rPr>
              <a:t>ESCAPE</a:t>
            </a:r>
            <a:r>
              <a:rPr lang="sl-SI" sz="2000" dirty="0">
                <a:latin typeface="+mn-lt"/>
              </a:rPr>
              <a:t> (astronomija in fizika delcev), </a:t>
            </a:r>
            <a:r>
              <a:rPr lang="sl-SI" sz="2000" dirty="0">
                <a:latin typeface="+mn-lt"/>
                <a:hlinkClick r:id="rId50"/>
              </a:rPr>
              <a:t>SSHOC</a:t>
            </a:r>
            <a:r>
              <a:rPr lang="sl-SI" sz="2000" dirty="0">
                <a:latin typeface="+mn-lt"/>
              </a:rPr>
              <a:t> (</a:t>
            </a:r>
            <a:r>
              <a:rPr lang="sl-SI" sz="2000" dirty="0" err="1">
                <a:latin typeface="+mn-lt"/>
              </a:rPr>
              <a:t>dužboslovne</a:t>
            </a:r>
            <a:r>
              <a:rPr lang="sl-SI" sz="2000" dirty="0">
                <a:latin typeface="+mn-lt"/>
              </a:rPr>
              <a:t> in humanistične znanosti),  </a:t>
            </a:r>
            <a:r>
              <a:rPr lang="sl-SI" sz="2000" dirty="0" err="1">
                <a:latin typeface="+mn-lt"/>
                <a:hlinkClick r:id="rId51"/>
              </a:rPr>
              <a:t>PaNOSC</a:t>
            </a:r>
            <a:r>
              <a:rPr lang="sl-SI" sz="2000" dirty="0">
                <a:latin typeface="+mn-lt"/>
              </a:rPr>
              <a:t> (</a:t>
            </a:r>
            <a:r>
              <a:rPr lang="sl-SI" sz="2000" dirty="0">
                <a:latin typeface="+mn-lt"/>
                <a:hlinkClick r:id="rId52"/>
              </a:rPr>
              <a:t>fotonski in nevtronski oblak odprte znanosti</a:t>
            </a:r>
            <a:r>
              <a:rPr lang="sl-SI" sz="2000" dirty="0">
                <a:latin typeface="+mn-lt"/>
              </a:rPr>
              <a:t>).</a:t>
            </a:r>
          </a:p>
          <a:p>
            <a:pPr>
              <a:lnSpc>
                <a:spcPts val="2640"/>
              </a:lnSpc>
              <a:spcBef>
                <a:spcPts val="300"/>
              </a:spcBef>
            </a:pPr>
            <a:r>
              <a:rPr lang="sl-SI" sz="2000" dirty="0">
                <a:latin typeface="+mn-lt"/>
              </a:rPr>
              <a:t>EU in globalne </a:t>
            </a:r>
            <a:r>
              <a:rPr lang="sl-SI" sz="2000" dirty="0" err="1">
                <a:latin typeface="+mn-lt"/>
              </a:rPr>
              <a:t>inici</a:t>
            </a:r>
            <a:r>
              <a:rPr lang="en-US" sz="2000" dirty="0">
                <a:latin typeface="+mn-lt"/>
              </a:rPr>
              <a:t>a</a:t>
            </a:r>
            <a:r>
              <a:rPr lang="sl-SI" sz="2000" dirty="0" err="1">
                <a:latin typeface="+mn-lt"/>
              </a:rPr>
              <a:t>tive</a:t>
            </a:r>
            <a:r>
              <a:rPr lang="sl-SI" sz="2000" dirty="0">
                <a:latin typeface="+mn-lt"/>
              </a:rPr>
              <a:t>(</a:t>
            </a:r>
            <a:r>
              <a:rPr lang="sl-SI" sz="2000" dirty="0">
                <a:latin typeface="+mn-lt"/>
                <a:hlinkClick r:id="rId53"/>
              </a:rPr>
              <a:t>CODATA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>
                <a:latin typeface="+mn-lt"/>
                <a:hlinkClick r:id="rId54"/>
              </a:rPr>
              <a:t>FAIR </a:t>
            </a:r>
            <a:r>
              <a:rPr lang="sl-SI" sz="2000" dirty="0" err="1">
                <a:latin typeface="+mn-lt"/>
                <a:hlinkClick r:id="rId54"/>
              </a:rPr>
              <a:t>digital</a:t>
            </a:r>
            <a:r>
              <a:rPr lang="sl-SI" sz="2000" dirty="0">
                <a:latin typeface="+mn-lt"/>
                <a:hlinkClick r:id="rId54"/>
              </a:rPr>
              <a:t> </a:t>
            </a:r>
            <a:r>
              <a:rPr lang="sl-SI" sz="2000" dirty="0" err="1">
                <a:latin typeface="+mn-lt"/>
                <a:hlinkClick r:id="rId54"/>
              </a:rPr>
              <a:t>object</a:t>
            </a:r>
            <a:r>
              <a:rPr lang="sl-SI" sz="2000" dirty="0">
                <a:latin typeface="+mn-lt"/>
                <a:hlinkClick r:id="rId54"/>
              </a:rPr>
              <a:t> forum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 err="1">
                <a:latin typeface="+mn-lt"/>
                <a:hlinkClick r:id="rId55"/>
              </a:rPr>
              <a:t>GoFAIR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>
                <a:latin typeface="+mn-lt"/>
                <a:hlinkClick r:id="rId56"/>
              </a:rPr>
              <a:t>DDI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>
                <a:latin typeface="+mn-lt"/>
                <a:hlinkClick r:id="rId57"/>
              </a:rPr>
              <a:t>COAR</a:t>
            </a:r>
            <a:r>
              <a:rPr lang="sl-SI" sz="2000" dirty="0">
                <a:latin typeface="+mn-lt"/>
              </a:rPr>
              <a:t>, </a:t>
            </a:r>
            <a:r>
              <a:rPr lang="sl-SI" sz="2000" dirty="0">
                <a:latin typeface="+mn-lt"/>
                <a:hlinkClick r:id="rId58"/>
              </a:rPr>
              <a:t>IVOA</a:t>
            </a:r>
            <a:r>
              <a:rPr lang="sl-SI" sz="2000" dirty="0">
                <a:latin typeface="+mn-lt"/>
              </a:rPr>
              <a:t>…).</a:t>
            </a:r>
          </a:p>
        </p:txBody>
      </p:sp>
    </p:spTree>
    <p:extLst>
      <p:ext uri="{BB962C8B-B14F-4D97-AF65-F5344CB8AC3E}">
        <p14:creationId xmlns:p14="http://schemas.microsoft.com/office/powerpoint/2010/main" val="27289625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87086" y="500061"/>
            <a:ext cx="8667750" cy="1325563"/>
          </a:xfrm>
        </p:spPr>
        <p:txBody>
          <a:bodyPr>
            <a:normAutofit/>
          </a:bodyPr>
          <a:lstStyle/>
          <a:p>
            <a:r>
              <a:rPr lang="sl-SI" sz="4000" dirty="0"/>
              <a:t>Katalogi in navodila</a:t>
            </a:r>
            <a:endParaRPr lang="sv-SE" sz="4000" dirty="0"/>
          </a:p>
        </p:txBody>
      </p:sp>
      <p:sp>
        <p:nvSpPr>
          <p:cNvPr id="23" name="Označba mesta vsebine 22"/>
          <p:cNvSpPr>
            <a:spLocks noGrp="1"/>
          </p:cNvSpPr>
          <p:nvPr>
            <p:ph idx="1"/>
          </p:nvPr>
        </p:nvSpPr>
        <p:spPr>
          <a:xfrm>
            <a:off x="838200" y="1825624"/>
            <a:ext cx="4968240" cy="5032375"/>
          </a:xfrm>
        </p:spPr>
        <p:txBody>
          <a:bodyPr>
            <a:normAutofit fontScale="70000" lnSpcReduction="20000"/>
          </a:bodyPr>
          <a:lstStyle/>
          <a:p>
            <a:r>
              <a:rPr lang="sl-SI" dirty="0" err="1">
                <a:hlinkClick r:id="rId2"/>
              </a:rPr>
              <a:t>OpenAire</a:t>
            </a:r>
            <a:r>
              <a:rPr lang="sl-SI" dirty="0"/>
              <a:t> (</a:t>
            </a:r>
            <a:r>
              <a:rPr lang="sl-SI" dirty="0" err="1">
                <a:hlinkClick r:id="rId3"/>
              </a:rPr>
              <a:t>guidelines</a:t>
            </a:r>
            <a:r>
              <a:rPr lang="sl-SI" dirty="0"/>
              <a:t>)</a:t>
            </a:r>
          </a:p>
          <a:p>
            <a:r>
              <a:rPr lang="sl-SI" dirty="0">
                <a:hlinkClick r:id="rId4"/>
              </a:rPr>
              <a:t>B2Find</a:t>
            </a:r>
            <a:r>
              <a:rPr lang="sl-SI" dirty="0"/>
              <a:t> </a:t>
            </a:r>
          </a:p>
          <a:p>
            <a:r>
              <a:rPr lang="sl-SI" dirty="0">
                <a:hlinkClick r:id="rId5"/>
              </a:rPr>
              <a:t>CESSDA data </a:t>
            </a:r>
            <a:r>
              <a:rPr lang="sl-SI" dirty="0" err="1">
                <a:hlinkClick r:id="rId5"/>
              </a:rPr>
              <a:t>catalogue</a:t>
            </a:r>
            <a:endParaRPr lang="sl-SI" dirty="0"/>
          </a:p>
          <a:p>
            <a:r>
              <a:rPr lang="sl-SI" dirty="0">
                <a:hlinkClick r:id="rId6"/>
              </a:rPr>
              <a:t>NI4OS_Europe </a:t>
            </a:r>
            <a:r>
              <a:rPr lang="sl-SI" dirty="0" err="1">
                <a:hlinkClick r:id="rId6"/>
              </a:rPr>
              <a:t>catalogue</a:t>
            </a:r>
            <a:endParaRPr lang="sl-SI" dirty="0">
              <a:hlinkClick r:id="rId7"/>
            </a:endParaRPr>
          </a:p>
          <a:p>
            <a:r>
              <a:rPr lang="sl-SI" dirty="0" err="1">
                <a:hlinkClick r:id="rId7"/>
              </a:rPr>
              <a:t>FAIRsharing</a:t>
            </a:r>
            <a:endParaRPr lang="sl-SI" dirty="0"/>
          </a:p>
          <a:p>
            <a:r>
              <a:rPr lang="sl-SI" dirty="0" err="1">
                <a:hlinkClick r:id="rId8"/>
              </a:rPr>
              <a:t>Agroportal</a:t>
            </a:r>
            <a:endParaRPr lang="sl-SI" dirty="0"/>
          </a:p>
          <a:p>
            <a:r>
              <a:rPr lang="sl-SI" dirty="0" err="1">
                <a:hlinkClick r:id="rId9"/>
              </a:rPr>
              <a:t>Bartoc</a:t>
            </a:r>
            <a:endParaRPr lang="sl-SI" dirty="0"/>
          </a:p>
          <a:p>
            <a:r>
              <a:rPr lang="sl-SI" dirty="0">
                <a:hlinkClick r:id="rId10"/>
              </a:rPr>
              <a:t>re3data.org</a:t>
            </a:r>
            <a:endParaRPr lang="sl-SI" dirty="0"/>
          </a:p>
          <a:p>
            <a:r>
              <a:rPr lang="sl-SI" sz="2800" dirty="0" err="1">
                <a:hlinkClick r:id="rId11"/>
              </a:rPr>
              <a:t>WorkflowHub</a:t>
            </a:r>
            <a:r>
              <a:rPr lang="sl-SI" sz="2800" dirty="0"/>
              <a:t> </a:t>
            </a:r>
          </a:p>
          <a:p>
            <a:r>
              <a:rPr lang="sl-SI" sz="2800" dirty="0" err="1">
                <a:hlinkClick r:id="rId12"/>
              </a:rPr>
              <a:t>Dockerhub</a:t>
            </a:r>
            <a:endParaRPr lang="sl-SI" sz="2800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br>
              <a:rPr lang="en-US" dirty="0"/>
            </a:br>
            <a:br>
              <a:rPr lang="sl-SI" dirty="0">
                <a:hlinkClick r:id="rId13"/>
              </a:rPr>
            </a:br>
            <a:br>
              <a:rPr lang="sl-SI" dirty="0"/>
            </a:br>
            <a:br>
              <a:rPr lang="sl-SI" dirty="0"/>
            </a:br>
            <a:endParaRPr lang="sl-SI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6915150" y="1690688"/>
            <a:ext cx="49984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hlinkClick r:id="rId14"/>
              </a:rPr>
              <a:t>ECRIN </a:t>
            </a:r>
            <a:r>
              <a:rPr lang="sl-SI" sz="2400" dirty="0" err="1">
                <a:hlinkClick r:id="rId14"/>
              </a:rPr>
              <a:t>Clinical</a:t>
            </a:r>
            <a:r>
              <a:rPr lang="sl-SI" sz="2400" dirty="0">
                <a:hlinkClick r:id="rId14"/>
              </a:rPr>
              <a:t> </a:t>
            </a:r>
            <a:r>
              <a:rPr lang="sl-SI" sz="2400" dirty="0" err="1">
                <a:hlinkClick r:id="rId14"/>
              </a:rPr>
              <a:t>Research</a:t>
            </a:r>
            <a:r>
              <a:rPr lang="sl-SI" sz="2400" dirty="0">
                <a:hlinkClick r:id="rId14"/>
              </a:rPr>
              <a:t> </a:t>
            </a:r>
            <a:r>
              <a:rPr lang="sl-SI" sz="2400" dirty="0" err="1">
                <a:hlinkClick r:id="rId14"/>
              </a:rPr>
              <a:t>Metadata</a:t>
            </a:r>
            <a:r>
              <a:rPr lang="sl-SI" sz="2400" dirty="0">
                <a:hlinkClick r:id="rId14"/>
              </a:rPr>
              <a:t> </a:t>
            </a:r>
            <a:r>
              <a:rPr lang="sl-SI" sz="2400" dirty="0" err="1">
                <a:hlinkClick r:id="rId14"/>
              </a:rPr>
              <a:t>Repository</a:t>
            </a:r>
            <a:r>
              <a:rPr lang="sl-SI" sz="2400" dirty="0">
                <a:hlinkClick r:id="rId14"/>
              </a:rPr>
              <a:t> </a:t>
            </a:r>
            <a:endParaRPr lang="sl-S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hlinkClick r:id="rId15"/>
              </a:rPr>
              <a:t>BBMRI-ERIC </a:t>
            </a:r>
            <a:r>
              <a:rPr lang="sl-SI" sz="2400" dirty="0" err="1">
                <a:hlinkClick r:id="rId15"/>
              </a:rPr>
              <a:t>Sample</a:t>
            </a:r>
            <a:r>
              <a:rPr lang="sl-SI" sz="2400" dirty="0">
                <a:hlinkClick r:id="rId15"/>
              </a:rPr>
              <a:t> </a:t>
            </a:r>
            <a:r>
              <a:rPr lang="sl-SI" sz="2400" dirty="0" err="1">
                <a:hlinkClick r:id="rId15"/>
              </a:rPr>
              <a:t>Directory</a:t>
            </a:r>
            <a:r>
              <a:rPr lang="sl-SI" sz="2400" dirty="0">
                <a:hlinkClick r:id="rId15"/>
              </a:rPr>
              <a:t> </a:t>
            </a:r>
            <a:endParaRPr lang="sl-S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hlinkClick r:id="rId16"/>
              </a:rPr>
              <a:t>SSHOC </a:t>
            </a:r>
            <a:r>
              <a:rPr lang="sl-SI" sz="2400" dirty="0" err="1">
                <a:hlinkClick r:id="rId16"/>
              </a:rPr>
              <a:t>service</a:t>
            </a:r>
            <a:r>
              <a:rPr lang="sl-SI" sz="2400" dirty="0">
                <a:hlinkClick r:id="rId16"/>
              </a:rPr>
              <a:t> </a:t>
            </a:r>
            <a:r>
              <a:rPr lang="sl-SI" sz="2400" dirty="0" err="1">
                <a:hlinkClick r:id="rId16"/>
              </a:rPr>
              <a:t>catalogue</a:t>
            </a:r>
            <a:endParaRPr lang="sl-S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hlinkClick r:id="rId13"/>
              </a:rPr>
              <a:t>Social </a:t>
            </a:r>
            <a:r>
              <a:rPr lang="sl-SI" sz="2400" dirty="0" err="1">
                <a:hlinkClick r:id="rId13"/>
              </a:rPr>
              <a:t>Sciences</a:t>
            </a:r>
            <a:r>
              <a:rPr lang="sl-SI" sz="2400" dirty="0">
                <a:hlinkClick r:id="rId13"/>
              </a:rPr>
              <a:t> &amp; </a:t>
            </a:r>
            <a:r>
              <a:rPr lang="sl-SI" sz="2400" dirty="0" err="1">
                <a:hlinkClick r:id="rId13"/>
              </a:rPr>
              <a:t>Humanities</a:t>
            </a:r>
            <a:r>
              <a:rPr lang="sl-SI" sz="2400" dirty="0">
                <a:hlinkClick r:id="rId13"/>
              </a:rPr>
              <a:t> Open Marketplace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hlinkClick r:id="rId17"/>
              </a:rPr>
              <a:t>PaNOSC</a:t>
            </a:r>
            <a:r>
              <a:rPr lang="sl-SI" sz="2400" dirty="0">
                <a:hlinkClick r:id="rId17"/>
              </a:rPr>
              <a:t> </a:t>
            </a:r>
            <a:r>
              <a:rPr lang="en-US" sz="2400" dirty="0">
                <a:hlinkClick r:id="rId17"/>
              </a:rPr>
              <a:t>federated dataset catalogue </a:t>
            </a:r>
            <a:endParaRPr lang="sl-S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hlinkClick r:id="rId18"/>
              </a:rPr>
              <a:t>IVOA </a:t>
            </a:r>
            <a:r>
              <a:rPr lang="sl-SI" sz="2400" dirty="0" err="1">
                <a:hlinkClick r:id="rId18"/>
              </a:rPr>
              <a:t>Registry</a:t>
            </a:r>
            <a:r>
              <a:rPr lang="sl-SI" sz="2400" dirty="0">
                <a:hlinkClick r:id="rId18"/>
              </a:rPr>
              <a:t> </a:t>
            </a:r>
            <a:r>
              <a:rPr lang="sl-SI" sz="2400" dirty="0" err="1">
                <a:hlinkClick r:id="rId18"/>
              </a:rPr>
              <a:t>of</a:t>
            </a:r>
            <a:r>
              <a:rPr lang="sl-SI" sz="2400" dirty="0">
                <a:hlinkClick r:id="rId18"/>
              </a:rPr>
              <a:t> </a:t>
            </a:r>
            <a:r>
              <a:rPr lang="sl-SI" sz="2400" dirty="0" err="1">
                <a:hlinkClick r:id="rId18"/>
              </a:rPr>
              <a:t>Registries</a:t>
            </a:r>
            <a:r>
              <a:rPr lang="sl-SI" sz="2400" dirty="0">
                <a:hlinkClick r:id="rId18"/>
              </a:rPr>
              <a:t> </a:t>
            </a:r>
            <a:endParaRPr lang="sl-SI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400" dirty="0">
                <a:hlinkClick r:id="rId19"/>
              </a:rPr>
              <a:t>ELIXIR </a:t>
            </a:r>
            <a:r>
              <a:rPr lang="sl-SI" sz="2400" dirty="0" err="1">
                <a:hlinkClick r:id="rId19"/>
              </a:rPr>
              <a:t>Core</a:t>
            </a:r>
            <a:r>
              <a:rPr lang="sl-SI" sz="2400" dirty="0">
                <a:hlinkClick r:id="rId19"/>
              </a:rPr>
              <a:t> data </a:t>
            </a:r>
            <a:r>
              <a:rPr lang="sl-SI" sz="2400" dirty="0" err="1">
                <a:hlinkClick r:id="rId19"/>
              </a:rPr>
              <a:t>resources</a:t>
            </a:r>
            <a:br>
              <a:rPr lang="sl-SI" dirty="0"/>
            </a:br>
            <a:br>
              <a:rPr lang="sl-SI" dirty="0"/>
            </a:b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076840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9704E7B-1B2F-3BE6-489F-132672349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Common</a:t>
            </a:r>
            <a:r>
              <a:rPr lang="sl-SI" sz="3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sl-SI" sz="36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European</a:t>
            </a:r>
            <a:r>
              <a:rPr lang="sl-SI" sz="3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data </a:t>
            </a:r>
            <a:r>
              <a:rPr lang="sl-SI" sz="36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spaces</a:t>
            </a:r>
            <a:endParaRPr lang="sl-SI" sz="3600" dirty="0"/>
          </a:p>
        </p:txBody>
      </p:sp>
      <p:pic>
        <p:nvPicPr>
          <p:cNvPr id="1028" name="Picture 4" descr="Fig. 1">
            <a:extLst>
              <a:ext uri="{FF2B5EF4-FFF2-40B4-BE49-F238E27FC236}">
                <a16:creationId xmlns:a16="http://schemas.microsoft.com/office/drawing/2014/main" id="{C6AE0C36-5599-1A1E-FCD0-E8C4FF36DA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906" y="1825625"/>
            <a:ext cx="8466712" cy="477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B934426A-7AA2-69E6-520B-C4E4FE2CF314}"/>
              </a:ext>
            </a:extLst>
          </p:cNvPr>
          <p:cNvSpPr txBox="1"/>
          <p:nvPr/>
        </p:nvSpPr>
        <p:spPr>
          <a:xfrm>
            <a:off x="275573" y="5675908"/>
            <a:ext cx="1909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Vir: </a:t>
            </a:r>
            <a:r>
              <a:rPr lang="sl-SI" dirty="0" err="1">
                <a:hlinkClick r:id="rId2"/>
              </a:rPr>
              <a:t>Common</a:t>
            </a:r>
            <a:r>
              <a:rPr lang="sl-SI" dirty="0">
                <a:hlinkClick r:id="rId2"/>
              </a:rPr>
              <a:t> </a:t>
            </a:r>
            <a:r>
              <a:rPr lang="sl-SI" dirty="0" err="1">
                <a:hlinkClick r:id="rId2"/>
              </a:rPr>
              <a:t>European</a:t>
            </a:r>
            <a:r>
              <a:rPr lang="sl-SI" dirty="0">
                <a:hlinkClick r:id="rId2"/>
              </a:rPr>
              <a:t> data </a:t>
            </a:r>
            <a:r>
              <a:rPr lang="sl-SI" dirty="0" err="1">
                <a:hlinkClick r:id="rId2"/>
              </a:rPr>
              <a:t>spaces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442721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D241E93-7113-63EC-C2F8-4723C90AF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Enotni evropski trg podatkov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E9A33FE3-CF03-9E11-D0BE-A1D08A457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1790" y="1825625"/>
            <a:ext cx="9172944" cy="4773613"/>
          </a:xfr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3826540A-C734-DA26-A383-584A27362119}"/>
              </a:ext>
            </a:extLst>
          </p:cNvPr>
          <p:cNvSpPr txBox="1"/>
          <p:nvPr/>
        </p:nvSpPr>
        <p:spPr>
          <a:xfrm>
            <a:off x="400833" y="2855934"/>
            <a:ext cx="1064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Vir: </a:t>
            </a:r>
            <a:r>
              <a:rPr lang="sl-SI" dirty="0" err="1">
                <a:hlinkClick r:id="rId3"/>
              </a:rPr>
              <a:t>Simpl</a:t>
            </a:r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08031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EAB98B9-89B7-53A1-A982-609F26E4B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Simpl</a:t>
            </a:r>
            <a:endParaRPr lang="sl-SI" sz="3600" dirty="0"/>
          </a:p>
        </p:txBody>
      </p:sp>
      <p:pic>
        <p:nvPicPr>
          <p:cNvPr id="3074" name="Picture 2" descr="The three core products of simpl">
            <a:extLst>
              <a:ext uri="{FF2B5EF4-FFF2-40B4-BE49-F238E27FC236}">
                <a16:creationId xmlns:a16="http://schemas.microsoft.com/office/drawing/2014/main" id="{612F667B-26FE-1FBD-1663-5A613AA07E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55" y="1931253"/>
            <a:ext cx="7466258" cy="373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D28A005-146E-D793-0048-F4BA1CE99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7186" y="1791624"/>
            <a:ext cx="4801016" cy="4198984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A4CFD53E-0B7F-B33A-D034-6CD47F39E15C}"/>
              </a:ext>
            </a:extLst>
          </p:cNvPr>
          <p:cNvSpPr txBox="1"/>
          <p:nvPr/>
        </p:nvSpPr>
        <p:spPr>
          <a:xfrm>
            <a:off x="951978" y="5670572"/>
            <a:ext cx="2830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Vir: </a:t>
            </a:r>
            <a:r>
              <a:rPr lang="sl-SI" dirty="0" err="1">
                <a:hlinkClick r:id="rId2"/>
              </a:rPr>
              <a:t>Simpl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391303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A3D9EC-8BD3-707E-40EF-063A6F74D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Konceptualna arhitektura od </a:t>
            </a:r>
            <a:r>
              <a:rPr lang="sl-SI" dirty="0" err="1"/>
              <a:t>Simpl</a:t>
            </a:r>
            <a:endParaRPr lang="sl-SI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ED0FD9D1-C347-86CB-428D-B4018419C5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473" y="1888130"/>
            <a:ext cx="11057578" cy="4648603"/>
          </a:xfr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D767BA04-4FA0-1CBE-19B6-E1D9F2FA2990}"/>
              </a:ext>
            </a:extLst>
          </p:cNvPr>
          <p:cNvSpPr txBox="1"/>
          <p:nvPr/>
        </p:nvSpPr>
        <p:spPr>
          <a:xfrm>
            <a:off x="363255" y="6536733"/>
            <a:ext cx="1615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Vir: </a:t>
            </a:r>
            <a:r>
              <a:rPr lang="sl-SI" dirty="0" err="1">
                <a:hlinkClick r:id="rId3"/>
              </a:rPr>
              <a:t>Simpl</a:t>
            </a:r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28519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1037F1-AECA-DC9C-2082-26086C5C2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8" y="728326"/>
            <a:ext cx="9524516" cy="611828"/>
          </a:xfrm>
        </p:spPr>
        <p:txBody>
          <a:bodyPr>
            <a:normAutofit fontScale="90000"/>
          </a:bodyPr>
          <a:lstStyle/>
          <a:p>
            <a:r>
              <a:rPr lang="sl-SI" dirty="0"/>
              <a:t>Povezovanje različnih podatkovnih prostorov s pomočjo vmesne programske opreme </a:t>
            </a:r>
            <a:r>
              <a:rPr lang="sl-SI" dirty="0" err="1"/>
              <a:t>Simpl</a:t>
            </a:r>
            <a:endParaRPr lang="sl-SI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D75F3532-4C29-C784-E759-C5637356EE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0323" y="1825625"/>
            <a:ext cx="10375879" cy="4773613"/>
          </a:xfr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DF4B036F-B1CE-2D24-72CE-FAB45712C9BB}"/>
              </a:ext>
            </a:extLst>
          </p:cNvPr>
          <p:cNvSpPr txBox="1"/>
          <p:nvPr/>
        </p:nvSpPr>
        <p:spPr>
          <a:xfrm>
            <a:off x="275573" y="6212910"/>
            <a:ext cx="1252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Vir: </a:t>
            </a:r>
            <a:r>
              <a:rPr lang="sl-SI" dirty="0" err="1">
                <a:hlinkClick r:id="rId3"/>
              </a:rPr>
              <a:t>Simpl</a:t>
            </a:r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734513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A74BEE-B816-F4B3-5511-F8CB48D023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l-SI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208D7-EA75-F065-E98B-631C1BBBBB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sl-SI" dirty="0"/>
              <a:t> 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54E30BDB-CC5E-B088-AEC5-5BF6243D7984}"/>
              </a:ext>
            </a:extLst>
          </p:cNvPr>
          <p:cNvSpPr txBox="1"/>
          <p:nvPr/>
        </p:nvSpPr>
        <p:spPr>
          <a:xfrm>
            <a:off x="417874" y="3106963"/>
            <a:ext cx="6094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Hvala za pozornost! </a:t>
            </a:r>
            <a:endParaRPr kumimoji="0" lang="sl-SI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767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8BF2F1-4B7C-242F-E5A2-709734F51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Pan evropske e- infrastrukture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9C23004-8F12-24E7-30F4-2975662C8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/>
              <a:t>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4011688-35DE-7788-A413-392722F06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67" y="1766040"/>
            <a:ext cx="11484335" cy="489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67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400C9CD-9EE2-7D21-889A-43A31DB0B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2649539"/>
            <a:ext cx="11160000" cy="4773293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27B122-08C6-7FF1-46DD-593B32B57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42" y="1124416"/>
            <a:ext cx="8191515" cy="15114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49AC72-EC0D-0D43-99D0-81B6829C3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3142"/>
            <a:ext cx="3486637" cy="8573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17EC3D-D748-E51D-7744-39D93B1BD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024" y="2649539"/>
            <a:ext cx="9216785" cy="40853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6F25BA-D9EB-C534-7E6A-F8D6256E5AEB}"/>
              </a:ext>
            </a:extLst>
          </p:cNvPr>
          <p:cNvSpPr txBox="1"/>
          <p:nvPr/>
        </p:nvSpPr>
        <p:spPr>
          <a:xfrm>
            <a:off x="10783957" y="5357191"/>
            <a:ext cx="1123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VIR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75246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1A6E90-77CC-F872-A428-E24F2D86A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>
                <a:hlinkClick r:id="rId2"/>
              </a:rPr>
              <a:t>EOSC </a:t>
            </a:r>
            <a:r>
              <a:rPr lang="sl-SI" dirty="0" err="1">
                <a:hlinkClick r:id="rId2"/>
              </a:rPr>
              <a:t>Life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400C9CD-9EE2-7D21-889A-43A31DB0B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2649539"/>
            <a:ext cx="11160000" cy="4773293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E6DD131-6929-6AC9-28C9-7CFEFC647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90688"/>
            <a:ext cx="9753600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726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400C9CD-9EE2-7D21-889A-43A31DB0B5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2649539"/>
            <a:ext cx="11160000" cy="4773293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8C1B213-D433-59CD-7D6E-5FFE18736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54" y="320487"/>
            <a:ext cx="11462237" cy="637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15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1EACA0C-4D83-2A9C-05BD-7145C5C21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1" y="457200"/>
            <a:ext cx="11829121" cy="58044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8656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th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Pisarn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2489</TotalTime>
  <Words>2386</Words>
  <Application>Microsoft Office PowerPoint</Application>
  <PresentationFormat>Širokozaslonsko</PresentationFormat>
  <Paragraphs>274</Paragraphs>
  <Slides>46</Slides>
  <Notes>0</Notes>
  <HiddenSlides>4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46</vt:i4>
      </vt:variant>
    </vt:vector>
  </HeadingPairs>
  <TitlesOfParts>
    <vt:vector size="55" baseType="lpstr">
      <vt:lpstr>Arial</vt:lpstr>
      <vt:lpstr>Calibri</vt:lpstr>
      <vt:lpstr>Calibri Light</vt:lpstr>
      <vt:lpstr>Courier New</vt:lpstr>
      <vt:lpstr>Open Sans</vt:lpstr>
      <vt:lpstr>Quicksand</vt:lpstr>
      <vt:lpstr>Wingdings</vt:lpstr>
      <vt:lpstr>Officeova tema</vt:lpstr>
      <vt:lpstr>with background</vt:lpstr>
      <vt:lpstr>EOSC in druge infrastrukture</vt:lpstr>
      <vt:lpstr>Kako zagotoviti interoperabilnost med podatkovnimi otoki?</vt:lpstr>
      <vt:lpstr>Nivoji interoperabilnosti</vt:lpstr>
      <vt:lpstr>Kdo vpliva na interoperabilnost digitalnih objektov in infrastruktur v Evropi?</vt:lpstr>
      <vt:lpstr>Pan evropske e- infrastrukture</vt:lpstr>
      <vt:lpstr>PowerPointova predstavitev</vt:lpstr>
      <vt:lpstr>EOSC Life</vt:lpstr>
      <vt:lpstr>PowerPointova predstavitev</vt:lpstr>
      <vt:lpstr>PowerPointova predstavitev</vt:lpstr>
      <vt:lpstr>PowerPointova predstavitev</vt:lpstr>
      <vt:lpstr>Evropski oblak odprte znanosti (EOSC)</vt:lpstr>
      <vt:lpstr>EOSC tristransko upravljanje</vt:lpstr>
      <vt:lpstr>PowerPointova predstavitev</vt:lpstr>
      <vt:lpstr>Ključne komponente EOSC</vt:lpstr>
      <vt:lpstr>Minimal Viable EOSC</vt:lpstr>
      <vt:lpstr>PowerPointova predstavitev</vt:lpstr>
      <vt:lpstr>EOSC Architecture – EOSC interoperability framework</vt:lpstr>
      <vt:lpstr>EOSC ponudniki</vt:lpstr>
      <vt:lpstr>PowerPointova predstavitev</vt:lpstr>
      <vt:lpstr>PowerPointova predstavitev</vt:lpstr>
      <vt:lpstr>EOSC EU Node</vt:lpstr>
      <vt:lpstr>PowerPointova predstavitev</vt:lpstr>
      <vt:lpstr>EOSC delovne skupine</vt:lpstr>
      <vt:lpstr>EOSC področne skupine</vt:lpstr>
      <vt:lpstr>Glavne teme OA5: </vt:lpstr>
      <vt:lpstr>PowerPointova predstavitev</vt:lpstr>
      <vt:lpstr>Pomembni dokumenti</vt:lpstr>
      <vt:lpstr>Pomembni dokumenti</vt:lpstr>
      <vt:lpstr>EuroHPC Joint Undertaking</vt:lpstr>
      <vt:lpstr>EGI Foundation</vt:lpstr>
      <vt:lpstr>Kaj je RDA?</vt:lpstr>
      <vt:lpstr>PowerPointova predstavitev</vt:lpstr>
      <vt:lpstr>PowerPointova predstavitev</vt:lpstr>
      <vt:lpstr>Podatkovno svetovanje</vt:lpstr>
      <vt:lpstr>Research Data Alliance </vt:lpstr>
      <vt:lpstr>CODATA</vt:lpstr>
      <vt:lpstr>CODATA</vt:lpstr>
      <vt:lpstr>FAIR digital object forum</vt:lpstr>
      <vt:lpstr>GOFAIR</vt:lpstr>
      <vt:lpstr>Katalogi in navodila</vt:lpstr>
      <vt:lpstr>Common European data spaces</vt:lpstr>
      <vt:lpstr>Enotni evropski trg podatkov</vt:lpstr>
      <vt:lpstr>Simpl</vt:lpstr>
      <vt:lpstr>Konceptualna arhitektura od Simpl</vt:lpstr>
      <vt:lpstr>Povezovanje različnih podatkovnih prostorov s pomočjo vmesne programske opreme Simpl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Tomas Bercic</dc:creator>
  <cp:lastModifiedBy>Zala</cp:lastModifiedBy>
  <cp:revision>21</cp:revision>
  <dcterms:created xsi:type="dcterms:W3CDTF">2023-09-11T08:00:44Z</dcterms:created>
  <dcterms:modified xsi:type="dcterms:W3CDTF">2025-01-21T13:30:25Z</dcterms:modified>
</cp:coreProperties>
</file>