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9" r:id="rId2"/>
  </p:sldMasterIdLst>
  <p:notesMasterIdLst>
    <p:notesMasterId r:id="rId5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12192000" cy="6858000"/>
  <p:notesSz cx="6858000" cy="9144000"/>
  <p:embeddedFontLst>
    <p:embeddedFont>
      <p:font typeface="Calibri" panose="020F0502020204030204" pitchFamily="34" charset="0"/>
      <p:regular r:id="rId54"/>
      <p:bold r:id="rId55"/>
      <p:italic r:id="rId56"/>
      <p:boldItalic r:id="rId57"/>
    </p:embeddedFont>
    <p:embeddedFont>
      <p:font typeface="Corbel" panose="020B0503020204020204" pitchFamily="34" charset="0"/>
      <p:regular r:id="rId58"/>
      <p:bold r:id="rId59"/>
      <p:italic r:id="rId60"/>
      <p:boldItalic r:id="rId61"/>
    </p:embeddedFont>
    <p:embeddedFont>
      <p:font typeface="Open Sans" panose="020B0606030504020204" pitchFamily="34" charset="0"/>
      <p:regular r:id="rId62"/>
      <p:bold r:id="rId63"/>
      <p:italic r:id="rId64"/>
      <p:boldItalic r:id="rId65"/>
    </p:embeddedFont>
    <p:embeddedFont>
      <p:font typeface="PT Sans Narrow" panose="020B0506020203020204" pitchFamily="34" charset="0"/>
      <p:regular r:id="rId66"/>
      <p:bold r:id="rId6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8" roundtripDataSignature="AMtx7miDCmuCNmBXrGnm+ITyg78ZkOfPD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9B3D867-4F67-4EF7-BEC7-4C61CF93EF02}">
  <a:tblStyle styleId="{C9B3D867-4F67-4EF7-BEC7-4C61CF93EF02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font" Target="fonts/font10.fntdata"/><Relationship Id="rId68" Type="http://customschemas.google.com/relationships/presentationmetadata" Target="metadata"/><Relationship Id="rId7" Type="http://schemas.openxmlformats.org/officeDocument/2006/relationships/slide" Target="slides/slide5.xml"/><Relationship Id="rId71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notesMaster" Target="notesMasters/notesMaster1.xml"/><Relationship Id="rId58" Type="http://schemas.openxmlformats.org/officeDocument/2006/relationships/font" Target="fonts/font5.fntdata"/><Relationship Id="rId66" Type="http://schemas.openxmlformats.org/officeDocument/2006/relationships/font" Target="fonts/font13.fntdata"/><Relationship Id="rId5" Type="http://schemas.openxmlformats.org/officeDocument/2006/relationships/slide" Target="slides/slide3.xml"/><Relationship Id="rId61" Type="http://schemas.openxmlformats.org/officeDocument/2006/relationships/font" Target="fonts/font8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font" Target="fonts/font3.fntdata"/><Relationship Id="rId64" Type="http://schemas.openxmlformats.org/officeDocument/2006/relationships/font" Target="fonts/font11.fntdata"/><Relationship Id="rId69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6.fntdata"/><Relationship Id="rId67" Type="http://schemas.openxmlformats.org/officeDocument/2006/relationships/font" Target="fonts/font14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1.fntdata"/><Relationship Id="rId62" Type="http://schemas.openxmlformats.org/officeDocument/2006/relationships/font" Target="fonts/font9.fntdata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font" Target="fonts/font4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font" Target="fonts/font7.fntdata"/><Relationship Id="rId65" Type="http://schemas.openxmlformats.org/officeDocument/2006/relationships/font" Target="fonts/font1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5" name="Google Shape;13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162c816b97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g3162c816b97_0_208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3" name="Google Shape;223;g3162c816b97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162c816b97_0_2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g3162c816b97_0_221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5" name="Google Shape;245;g3162c816b97_0_2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162c816b97_0_2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g3162c816b97_0_230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5" name="Google Shape;255;g3162c816b97_0_2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15219fd550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315219fd550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5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6" name="Google Shape;27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2" name="Google Shape;28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9" name="Google Shape;289;p7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16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0" name="Google Shape;29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8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17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3" name="Google Shape;30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9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18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0" name="Google Shape;31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10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19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9" name="Google Shape;31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2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6" name="Google Shape;14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11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8" name="Google Shape;32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36" name="Google Shape;33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13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22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4" name="Google Shape;34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14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23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4" name="Google Shape;35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15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24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1" name="Google Shape;36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16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25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8" name="Google Shape;36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17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26</a:t>
            </a:fld>
            <a:endParaRPr sz="12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5" name="Google Shape;37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18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27</a:t>
            </a:fld>
            <a:endParaRPr sz="12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4" name="Google Shape;38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19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28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2" name="Google Shape;39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20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29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01" name="Google Shape;40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15219fd550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g315219fd550_0_21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3" name="Google Shape;153;g315219fd55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Google Shape;408;p21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30</a:t>
            </a:fld>
            <a:endParaRPr sz="12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09" name="Google Shape;40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22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31</a:t>
            </a:fld>
            <a:endParaRPr sz="12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17" name="Google Shape;417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Google Shape;424;p23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32</a:t>
            </a:fld>
            <a:endParaRPr sz="12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25" name="Google Shape;425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p24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33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33" name="Google Shape;433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0" name="Google Shape;440;p25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34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41" name="Google Shape;44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448;p26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35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49" name="Google Shape;449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27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36</a:t>
            </a:fld>
            <a:endParaRPr sz="12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57" name="Google Shape;45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5" name="Google Shape;465;p28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37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66" name="Google Shape;466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29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38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74" name="Google Shape;474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" name="Google Shape;481;p30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39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82" name="Google Shape;482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0" name="Google Shape;16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9" name="Google Shape;489;p31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40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90" name="Google Shape;490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7" name="Google Shape;497;p32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41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98" name="Google Shape;498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p33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42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07" name="Google Shape;507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" name="Google Shape;516;p34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43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17" name="Google Shape;517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5" name="Google Shape;525;p35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44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26" name="Google Shape;526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Google Shape;533;p36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45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4" name="Google Shape;534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37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46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42" name="Google Shape;542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p38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47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50" name="Google Shape;550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g315e738d12b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g315e738d12b_1_1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48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59" name="Google Shape;559;g315e738d12b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39:notes"/>
          <p:cNvSpPr txBox="1">
            <a:spLocks noGrp="1"/>
          </p:cNvSpPr>
          <p:nvPr>
            <p:ph type="body" idx="1"/>
          </p:nvPr>
        </p:nvSpPr>
        <p:spPr>
          <a:xfrm>
            <a:off x="946574" y="4861442"/>
            <a:ext cx="5206200" cy="46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750" tIns="47375" rIns="94750" bIns="473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74" name="Google Shape;574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766763"/>
            <a:ext cx="6823075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3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4" name="Google Shape;17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" name="Google Shape;581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162c816b97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g3162c816b97_0_5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1" name="Google Shape;181;g3162c816b97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162c816b97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g3162c816b97_0_74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3" name="Google Shape;193;g3162c816b97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162c816b97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3162c816b97_0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15219fd550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g315219fd550_0_60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5" name="Google Shape;215;g315219fd550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slovni diapozitiv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2"/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42"/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2400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42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42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42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vpični naslov in besedilo" type="vertTitleAndTx">
  <p:cSld name="VERTICAL_TITLE_AND_VERTICAL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54"/>
          <p:cNvSpPr txBox="1">
            <a:spLocks noGrp="1"/>
          </p:cNvSpPr>
          <p:nvPr>
            <p:ph type="title"/>
          </p:nvPr>
        </p:nvSpPr>
        <p:spPr>
          <a:xfrm rot="5400000">
            <a:off x="7133436" y="1956596"/>
            <a:ext cx="5811834" cy="2628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54"/>
          <p:cNvSpPr txBox="1">
            <a:spLocks noGrp="1"/>
          </p:cNvSpPr>
          <p:nvPr>
            <p:ph type="body" idx="1"/>
          </p:nvPr>
        </p:nvSpPr>
        <p:spPr>
          <a:xfrm rot="5400000">
            <a:off x="1799434" y="-596102"/>
            <a:ext cx="5811834" cy="7734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54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54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54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4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9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4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5" name="Google Shape;85;p55"/>
          <p:cNvCxnSpPr/>
          <p:nvPr/>
        </p:nvCxnSpPr>
        <p:spPr>
          <a:xfrm>
            <a:off x="9343647" y="4235850"/>
            <a:ext cx="7497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6" name="Google Shape;86;p55"/>
          <p:cNvCxnSpPr/>
          <p:nvPr/>
        </p:nvCxnSpPr>
        <p:spPr>
          <a:xfrm>
            <a:off x="2100047" y="4211002"/>
            <a:ext cx="7497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87" name="Google Shape;87;p55"/>
          <p:cNvGrpSpPr/>
          <p:nvPr/>
        </p:nvGrpSpPr>
        <p:grpSpPr>
          <a:xfrm>
            <a:off x="1338859" y="1362666"/>
            <a:ext cx="9515557" cy="203195"/>
            <a:chOff x="1346429" y="1011300"/>
            <a:chExt cx="6452100" cy="152400"/>
          </a:xfrm>
        </p:grpSpPr>
        <p:cxnSp>
          <p:nvCxnSpPr>
            <p:cNvPr id="88" name="Google Shape;88;p55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9" name="Google Shape;89;p55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90" name="Google Shape;90;p55"/>
          <p:cNvGrpSpPr/>
          <p:nvPr/>
        </p:nvGrpSpPr>
        <p:grpSpPr>
          <a:xfrm>
            <a:off x="1338868" y="5292001"/>
            <a:ext cx="9515557" cy="203195"/>
            <a:chOff x="1346435" y="3969088"/>
            <a:chExt cx="6452100" cy="152400"/>
          </a:xfrm>
        </p:grpSpPr>
        <p:cxnSp>
          <p:nvCxnSpPr>
            <p:cNvPr id="91" name="Google Shape;91;p55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2" name="Google Shape;92;p55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93" name="Google Shape;93;p55"/>
          <p:cNvSpPr txBox="1">
            <a:spLocks noGrp="1"/>
          </p:cNvSpPr>
          <p:nvPr>
            <p:ph type="ctrTitle"/>
          </p:nvPr>
        </p:nvSpPr>
        <p:spPr>
          <a:xfrm>
            <a:off x="1338867" y="2335685"/>
            <a:ext cx="9515700" cy="13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94" name="Google Shape;94;p55"/>
          <p:cNvSpPr txBox="1">
            <a:spLocks noGrp="1"/>
          </p:cNvSpPr>
          <p:nvPr>
            <p:ph type="subTitle" idx="1"/>
          </p:nvPr>
        </p:nvSpPr>
        <p:spPr>
          <a:xfrm>
            <a:off x="2849633" y="3800052"/>
            <a:ext cx="64941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5" name="Google Shape;95;p5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56"/>
          <p:cNvSpPr/>
          <p:nvPr/>
        </p:nvSpPr>
        <p:spPr>
          <a:xfrm>
            <a:off x="-67" y="3429200"/>
            <a:ext cx="12192000" cy="34287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6"/>
          <p:cNvSpPr txBox="1">
            <a:spLocks noGrp="1"/>
          </p:cNvSpPr>
          <p:nvPr>
            <p:ph type="title"/>
          </p:nvPr>
        </p:nvSpPr>
        <p:spPr>
          <a:xfrm>
            <a:off x="415600" y="1086400"/>
            <a:ext cx="11428500" cy="12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56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57"/>
          <p:cNvSpPr/>
          <p:nvPr/>
        </p:nvSpPr>
        <p:spPr>
          <a:xfrm>
            <a:off x="-100" y="6727600"/>
            <a:ext cx="12192000" cy="130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5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9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57"/>
          <p:cNvSpPr txBox="1">
            <a:spLocks noGrp="1"/>
          </p:cNvSpPr>
          <p:nvPr>
            <p:ph type="body" idx="1"/>
          </p:nvPr>
        </p:nvSpPr>
        <p:spPr>
          <a:xfrm>
            <a:off x="415600" y="1688433"/>
            <a:ext cx="11360700" cy="44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04" name="Google Shape;104;p5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8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107" name="Google Shape;107;p58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08" name="Google Shape;108;p5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6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59"/>
          <p:cNvSpPr txBox="1">
            <a:spLocks noGrp="1"/>
          </p:cNvSpPr>
          <p:nvPr>
            <p:ph type="title"/>
          </p:nvPr>
        </p:nvSpPr>
        <p:spPr>
          <a:xfrm>
            <a:off x="653667" y="701800"/>
            <a:ext cx="7484700" cy="54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 b="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 b="0"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 b="0"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 b="0"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 b="0"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 b="0"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 b="0"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 b="0"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5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60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4" name="Google Shape;114;p60"/>
          <p:cNvCxnSpPr/>
          <p:nvPr/>
        </p:nvCxnSpPr>
        <p:spPr>
          <a:xfrm>
            <a:off x="6706233" y="5994000"/>
            <a:ext cx="624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5" name="Google Shape;115;p60"/>
          <p:cNvSpPr txBox="1">
            <a:spLocks noGrp="1"/>
          </p:cNvSpPr>
          <p:nvPr>
            <p:ph type="title"/>
          </p:nvPr>
        </p:nvSpPr>
        <p:spPr>
          <a:xfrm>
            <a:off x="354000" y="1386233"/>
            <a:ext cx="5393700" cy="22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116" name="Google Shape;116;p60"/>
          <p:cNvSpPr txBox="1">
            <a:spLocks noGrp="1"/>
          </p:cNvSpPr>
          <p:nvPr>
            <p:ph type="subTitle" idx="1"/>
          </p:nvPr>
        </p:nvSpPr>
        <p:spPr>
          <a:xfrm>
            <a:off x="354000" y="3635833"/>
            <a:ext cx="5393700" cy="16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7" name="Google Shape;117;p60"/>
          <p:cNvSpPr txBox="1">
            <a:spLocks noGrp="1"/>
          </p:cNvSpPr>
          <p:nvPr>
            <p:ph type="body" idx="2"/>
          </p:nvPr>
        </p:nvSpPr>
        <p:spPr>
          <a:xfrm>
            <a:off x="6586000" y="965600"/>
            <a:ext cx="5115900" cy="49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  <a:defRPr>
                <a:solidFill>
                  <a:schemeClr val="lt1"/>
                </a:solidFill>
              </a:defRPr>
            </a:lvl1pPr>
            <a:lvl2pPr marL="914400" lvl="1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○"/>
              <a:defRPr>
                <a:solidFill>
                  <a:schemeClr val="lt1"/>
                </a:solidFill>
              </a:defRPr>
            </a:lvl2pPr>
            <a:lvl3pPr marL="1371600" lvl="2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■"/>
              <a:defRPr>
                <a:solidFill>
                  <a:schemeClr val="lt1"/>
                </a:solidFill>
              </a:defRPr>
            </a:lvl3pPr>
            <a:lvl4pPr marL="1828800" lvl="3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4pPr>
            <a:lvl5pPr marL="2286000" lvl="4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○"/>
              <a:defRPr>
                <a:solidFill>
                  <a:schemeClr val="lt1"/>
                </a:solidFill>
              </a:defRPr>
            </a:lvl5pPr>
            <a:lvl6pPr marL="2743200" lvl="5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■"/>
              <a:defRPr>
                <a:solidFill>
                  <a:schemeClr val="lt1"/>
                </a:solidFill>
              </a:defRPr>
            </a:lvl6pPr>
            <a:lvl7pPr marL="3200400" lvl="6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7pPr>
            <a:lvl8pPr marL="3657600" lvl="7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○"/>
              <a:defRPr>
                <a:solidFill>
                  <a:schemeClr val="lt1"/>
                </a:solidFill>
              </a:defRPr>
            </a:lvl8pPr>
            <a:lvl9pPr marL="4114800" lvl="8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8" name="Google Shape;118;p60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1"/>
          <p:cNvSpPr txBox="1">
            <a:spLocks noGrp="1"/>
          </p:cNvSpPr>
          <p:nvPr>
            <p:ph type="body" idx="1"/>
          </p:nvPr>
        </p:nvSpPr>
        <p:spPr>
          <a:xfrm>
            <a:off x="415600" y="5640967"/>
            <a:ext cx="7998300" cy="7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T Sans Narrow"/>
              <a:buNone/>
              <a:defRPr sz="32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>
            <a:endParaRPr/>
          </a:p>
        </p:txBody>
      </p:sp>
      <p:sp>
        <p:nvSpPr>
          <p:cNvPr id="121" name="Google Shape;121;p6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azen" typ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6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6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6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2"/>
          <p:cNvSpPr/>
          <p:nvPr/>
        </p:nvSpPr>
        <p:spPr>
          <a:xfrm>
            <a:off x="-100" y="6727600"/>
            <a:ext cx="12192000" cy="130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62"/>
          <p:cNvSpPr txBox="1">
            <a:spLocks noGrp="1"/>
          </p:cNvSpPr>
          <p:nvPr>
            <p:ph type="title" hasCustomPrompt="1"/>
          </p:nvPr>
        </p:nvSpPr>
        <p:spPr>
          <a:xfrm>
            <a:off x="415600" y="1739800"/>
            <a:ext cx="11360700" cy="20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300"/>
              <a:buNone/>
              <a:defRPr sz="17300">
                <a:solidFill>
                  <a:schemeClr val="accent3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300"/>
              <a:buNone/>
              <a:defRPr sz="17300">
                <a:solidFill>
                  <a:schemeClr val="accent3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300"/>
              <a:buNone/>
              <a:defRPr sz="17300">
                <a:solidFill>
                  <a:schemeClr val="accent3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300"/>
              <a:buNone/>
              <a:defRPr sz="17300">
                <a:solidFill>
                  <a:schemeClr val="accent3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300"/>
              <a:buNone/>
              <a:defRPr sz="17300">
                <a:solidFill>
                  <a:schemeClr val="accent3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300"/>
              <a:buNone/>
              <a:defRPr sz="17300">
                <a:solidFill>
                  <a:schemeClr val="accent3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300"/>
              <a:buNone/>
              <a:defRPr sz="17300">
                <a:solidFill>
                  <a:schemeClr val="accent3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300"/>
              <a:buNone/>
              <a:defRPr sz="17300">
                <a:solidFill>
                  <a:schemeClr val="accent3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300"/>
              <a:buNone/>
              <a:defRPr sz="173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5" name="Google Shape;125;p62"/>
          <p:cNvSpPr txBox="1">
            <a:spLocks noGrp="1"/>
          </p:cNvSpPr>
          <p:nvPr>
            <p:ph type="body" idx="1"/>
          </p:nvPr>
        </p:nvSpPr>
        <p:spPr>
          <a:xfrm>
            <a:off x="415600" y="3994200"/>
            <a:ext cx="11360700" cy="14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26" name="Google Shape;126;p6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_AND_BODY_1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3"/>
          <p:cNvSpPr txBox="1">
            <a:spLocks noGrp="1"/>
          </p:cNvSpPr>
          <p:nvPr>
            <p:ph type="title"/>
          </p:nvPr>
        </p:nvSpPr>
        <p:spPr>
          <a:xfrm>
            <a:off x="609600" y="274680"/>
            <a:ext cx="10972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63"/>
          <p:cNvSpPr txBox="1">
            <a:spLocks noGrp="1"/>
          </p:cNvSpPr>
          <p:nvPr>
            <p:ph type="subTitle" idx="1"/>
          </p:nvPr>
        </p:nvSpPr>
        <p:spPr>
          <a:xfrm>
            <a:off x="609600" y="1600200"/>
            <a:ext cx="10972500" cy="45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1pPr>
            <a:lvl2pPr lvl="1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/>
            </a:lvl2pPr>
            <a:lvl3pPr lvl="2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Char char="■"/>
              <a:defRPr/>
            </a:lvl3pPr>
            <a:lvl4pPr lvl="3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4pPr>
            <a:lvl5pPr lvl="4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/>
            </a:lvl5pPr>
            <a:lvl6pPr lvl="5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Char char="■"/>
              <a:defRPr/>
            </a:lvl6pPr>
            <a:lvl7pPr lvl="6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7pPr>
            <a:lvl8pPr lvl="7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/>
            </a:lvl8pPr>
            <a:lvl9pPr lvl="8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64"/>
          <p:cNvSpPr txBox="1">
            <a:spLocks noGrp="1"/>
          </p:cNvSpPr>
          <p:nvPr>
            <p:ph type="title"/>
          </p:nvPr>
        </p:nvSpPr>
        <p:spPr>
          <a:xfrm>
            <a:off x="609600" y="274680"/>
            <a:ext cx="10972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64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500" cy="45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1pPr>
            <a:lvl2pPr marL="914400" lvl="1" indent="-3810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/>
            </a:lvl2pPr>
            <a:lvl3pPr marL="1371600" lvl="2" indent="-3810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Char char="■"/>
              <a:defRPr/>
            </a:lvl3pPr>
            <a:lvl4pPr marL="1828800" lvl="3" indent="-3810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4pPr>
            <a:lvl5pPr marL="2286000" lvl="4" indent="-3810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/>
            </a:lvl5pPr>
            <a:lvl6pPr marL="2743200" lvl="5" indent="-3810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Char char="■"/>
              <a:defRPr/>
            </a:lvl6pPr>
            <a:lvl7pPr marL="3200400" lvl="6" indent="-3810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7pPr>
            <a:lvl8pPr marL="3657600" lvl="7" indent="-3810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/>
            </a:lvl8pPr>
            <a:lvl9pPr marL="4114800" lvl="8" indent="-38100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slov in vsebina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7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7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7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7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7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lava odseka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8"/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8"/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98989"/>
              </a:buClr>
              <a:buSzPts val="2400"/>
              <a:buNone/>
              <a:defRPr sz="2400">
                <a:solidFill>
                  <a:srgbClr val="898989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48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8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8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ve vsebini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9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9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5181603" cy="4351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49"/>
          <p:cNvSpPr txBox="1">
            <a:spLocks noGrp="1"/>
          </p:cNvSpPr>
          <p:nvPr>
            <p:ph type="body" idx="2"/>
          </p:nvPr>
        </p:nvSpPr>
        <p:spPr>
          <a:xfrm>
            <a:off x="6172200" y="1825627"/>
            <a:ext cx="5181603" cy="4351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49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9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49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imerjava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0"/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0"/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2400" b="1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50"/>
          <p:cNvSpPr txBox="1">
            <a:spLocks noGrp="1"/>
          </p:cNvSpPr>
          <p:nvPr>
            <p:ph type="body" idx="2"/>
          </p:nvPr>
        </p:nvSpPr>
        <p:spPr>
          <a:xfrm>
            <a:off x="839784" y="2505071"/>
            <a:ext cx="5157782" cy="3684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50"/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2400" b="1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50"/>
          <p:cNvSpPr txBox="1">
            <a:spLocks noGrp="1"/>
          </p:cNvSpPr>
          <p:nvPr>
            <p:ph type="body" idx="4"/>
          </p:nvPr>
        </p:nvSpPr>
        <p:spPr>
          <a:xfrm>
            <a:off x="6172200" y="2505071"/>
            <a:ext cx="5183184" cy="3684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50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50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50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sebina z naslovom" type="objTx">
  <p:cSld name="OBJECT_WITH_CAPTION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51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51"/>
          <p:cNvSpPr txBox="1">
            <a:spLocks noGrp="1"/>
          </p:cNvSpPr>
          <p:nvPr>
            <p:ph type="body" idx="1"/>
          </p:nvPr>
        </p:nvSpPr>
        <p:spPr>
          <a:xfrm>
            <a:off x="5183184" y="987423"/>
            <a:ext cx="6172200" cy="4873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51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51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51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51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slov in slika" type="picTx">
  <p:cSld name="PICTURE_WITH_CAPTION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2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52"/>
          <p:cNvSpPr>
            <a:spLocks noGrp="1"/>
          </p:cNvSpPr>
          <p:nvPr>
            <p:ph type="pic" idx="2"/>
          </p:nvPr>
        </p:nvSpPr>
        <p:spPr>
          <a:xfrm>
            <a:off x="5183184" y="987423"/>
            <a:ext cx="6172200" cy="4873623"/>
          </a:xfrm>
          <a:prstGeom prst="rect">
            <a:avLst/>
          </a:prstGeom>
          <a:noFill/>
          <a:ln>
            <a:noFill/>
          </a:ln>
        </p:spPr>
      </p:sp>
      <p:sp>
        <p:nvSpPr>
          <p:cNvPr id="59" name="Google Shape;59;p52"/>
          <p:cNvSpPr txBox="1">
            <a:spLocks noGrp="1"/>
          </p:cNvSpPr>
          <p:nvPr>
            <p:ph type="body" idx="1"/>
          </p:nvPr>
        </p:nvSpPr>
        <p:spPr>
          <a:xfrm>
            <a:off x="839784" y="2057400"/>
            <a:ext cx="3932240" cy="3811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52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52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52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slov in navpično besedilo" type="vertTx">
  <p:cSld name="VERTICAL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53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53"/>
          <p:cNvSpPr txBox="1">
            <a:spLocks noGrp="1"/>
          </p:cNvSpPr>
          <p:nvPr>
            <p:ph type="body" idx="1"/>
          </p:nvPr>
        </p:nvSpPr>
        <p:spPr>
          <a:xfrm rot="5400000">
            <a:off x="3920335" y="-1256505"/>
            <a:ext cx="4351336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53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53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53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1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41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41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41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41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tropic">
    <p:bg>
      <p:bgPr>
        <a:solidFill>
          <a:schemeClr val="lt1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4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9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PT Sans Narrow"/>
              <a:buNone/>
              <a:defRPr sz="48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PT Sans Narrow"/>
              <a:buNone/>
              <a:defRPr sz="48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PT Sans Narrow"/>
              <a:buNone/>
              <a:defRPr sz="48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PT Sans Narrow"/>
              <a:buNone/>
              <a:defRPr sz="48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PT Sans Narrow"/>
              <a:buNone/>
              <a:defRPr sz="48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PT Sans Narrow"/>
              <a:buNone/>
              <a:defRPr sz="48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PT Sans Narrow"/>
              <a:buNone/>
              <a:defRPr sz="48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PT Sans Narrow"/>
              <a:buNone/>
              <a:defRPr sz="48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PT Sans Narrow"/>
              <a:buNone/>
              <a:defRPr sz="48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endParaRPr/>
          </a:p>
        </p:txBody>
      </p:sp>
      <p:sp>
        <p:nvSpPr>
          <p:cNvPr id="77" name="Google Shape;77;p43"/>
          <p:cNvSpPr txBox="1">
            <a:spLocks noGrp="1"/>
          </p:cNvSpPr>
          <p:nvPr>
            <p:ph type="body" idx="1"/>
          </p:nvPr>
        </p:nvSpPr>
        <p:spPr>
          <a:xfrm>
            <a:off x="415600" y="1688433"/>
            <a:ext cx="11360700" cy="44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Open Sans"/>
              <a:buChar char="●"/>
              <a:defRPr sz="2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Open Sans"/>
              <a:buChar char="○"/>
              <a:defRPr sz="19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Open Sans"/>
              <a:buChar char="■"/>
              <a:defRPr sz="19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Open Sans"/>
              <a:buChar char="●"/>
              <a:defRPr sz="19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Open Sans"/>
              <a:buChar char="○"/>
              <a:defRPr sz="19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Open Sans"/>
              <a:buChar char="■"/>
              <a:defRPr sz="19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Open Sans"/>
              <a:buChar char="●"/>
              <a:defRPr sz="19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Open Sans"/>
              <a:buChar char="○"/>
              <a:defRPr sz="19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Open Sans"/>
              <a:buChar char="■"/>
              <a:defRPr sz="19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8" name="Google Shape;78;p4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hyperlink" Target="https://github.com/nadjano/my-first-nextflow-pipeline" TargetMode="External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hyperlink" Target="https://github.com/NIB-SI/ARMOR/blob/master/README-NIB-SI.md" TargetMode="External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usegalaxy.org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usegalaxy.org.au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usegalaxy.eu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training.galaxyproject.org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8.png"/><Relationship Id="rId4" Type="http://schemas.openxmlformats.org/officeDocument/2006/relationships/hyperlink" Target="https://training.galaxyproject.org/training-material/topics/introduction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prot.org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10" Type="http://schemas.openxmlformats.org/officeDocument/2006/relationships/image" Target="../media/image11.jpg"/><Relationship Id="rId4" Type="http://schemas.openxmlformats.org/officeDocument/2006/relationships/image" Target="../media/image5.jpg"/><Relationship Id="rId9" Type="http://schemas.openxmlformats.org/officeDocument/2006/relationships/image" Target="../media/image10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9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7.pn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9.png"/><Relationship Id="rId5" Type="http://schemas.openxmlformats.org/officeDocument/2006/relationships/image" Target="../media/image16.png"/><Relationship Id="rId10" Type="http://schemas.openxmlformats.org/officeDocument/2006/relationships/image" Target="../media/image39.jpg"/><Relationship Id="rId4" Type="http://schemas.openxmlformats.org/officeDocument/2006/relationships/image" Target="../media/image18.png"/><Relationship Id="rId9" Type="http://schemas.openxmlformats.org/officeDocument/2006/relationships/image" Target="../media/image3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4.jpg"/><Relationship Id="rId4" Type="http://schemas.openxmlformats.org/officeDocument/2006/relationships/image" Target="../media/image8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"/>
          <p:cNvSpPr txBox="1"/>
          <p:nvPr/>
        </p:nvSpPr>
        <p:spPr>
          <a:xfrm>
            <a:off x="721974" y="452008"/>
            <a:ext cx="90225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1" i="0" u="none" strike="noStrike" cap="none" dirty="0" err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Orodja</a:t>
            </a:r>
            <a:r>
              <a:rPr lang="en-US" sz="4000" b="1" i="0" u="none" strike="noStrike" cap="none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 za </a:t>
            </a:r>
            <a:r>
              <a:rPr lang="en-US" sz="4000" b="1" i="0" u="none" strike="noStrike" cap="none" dirty="0" err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delo</a:t>
            </a:r>
            <a:r>
              <a:rPr lang="en-US" sz="4000" b="1" i="0" u="none" strike="noStrike" cap="none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 z </a:t>
            </a:r>
            <a:r>
              <a:rPr lang="en-US" sz="4000" b="1" i="0" u="none" strike="noStrike" cap="none" dirty="0" err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delotoki</a:t>
            </a:r>
            <a:endParaRPr sz="4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"/>
          <p:cNvSpPr txBox="1"/>
          <p:nvPr/>
        </p:nvSpPr>
        <p:spPr>
          <a:xfrm>
            <a:off x="721974" y="1038807"/>
            <a:ext cx="7812426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dr. Marko VIDAK</a:t>
            </a:r>
            <a:r>
              <a:rPr lang="sl-SI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Medicinska</a:t>
            </a:r>
            <a:r>
              <a:rPr lang="en-US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fakulteta</a:t>
            </a:r>
            <a:r>
              <a:rPr lang="sl-SI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Univerze v Ljubljani </a:t>
            </a: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dr. Bojan KVERH</a:t>
            </a:r>
            <a:r>
              <a:rPr lang="sl-SI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Medicinska</a:t>
            </a:r>
            <a:r>
              <a:rPr lang="en-US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fakulteta</a:t>
            </a:r>
            <a:r>
              <a:rPr lang="sl-SI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Univerze v Ljubljani </a:t>
            </a: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dr. </a:t>
            </a:r>
            <a:r>
              <a:rPr lang="en-US" sz="18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Polonca</a:t>
            </a:r>
            <a:r>
              <a:rPr lang="en-US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FERK</a:t>
            </a:r>
            <a:r>
              <a:rPr lang="sl-SI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b="0" i="0" u="none" strike="noStrike" cap="none" dirty="0" err="1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Medicinska</a:t>
            </a:r>
            <a:r>
              <a:rPr lang="en-US" sz="1800" b="0" i="0" u="none" strike="noStrike" cap="none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1800" b="0" i="0" u="none" strike="noStrike" cap="none" dirty="0" err="1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fakulteta</a:t>
            </a:r>
            <a:r>
              <a:rPr lang="sl-SI" sz="1800" b="0" i="0" u="none" strike="noStrike" cap="none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Univerze v Ljubljani </a:t>
            </a:r>
            <a:endParaRPr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dr. Brane LESKOŠEK</a:t>
            </a:r>
            <a:r>
              <a:rPr lang="sl-SI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Medicinska</a:t>
            </a:r>
            <a:r>
              <a:rPr lang="en-US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fakulteta</a:t>
            </a:r>
            <a:r>
              <a:rPr lang="sl-SI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Univerze v Ljubljani </a:t>
            </a: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"/>
          <p:cNvSpPr txBox="1"/>
          <p:nvPr/>
        </p:nvSpPr>
        <p:spPr>
          <a:xfrm>
            <a:off x="721974" y="2755221"/>
            <a:ext cx="7946897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dr. M</a:t>
            </a:r>
            <a:r>
              <a:rPr lang="en-US" sz="1800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aja </a:t>
            </a:r>
            <a:r>
              <a:rPr lang="en-US" sz="1800" dirty="0" err="1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Zagorščak</a:t>
            </a:r>
            <a:r>
              <a:rPr lang="sl-SI" sz="1800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, </a:t>
            </a:r>
            <a:r>
              <a:rPr lang="en-US" sz="1800" dirty="0" err="1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Nacionalni</a:t>
            </a:r>
            <a:r>
              <a:rPr lang="en-US" sz="1800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1800" dirty="0" err="1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inštitut</a:t>
            </a:r>
            <a:r>
              <a:rPr lang="en-US" sz="1800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za </a:t>
            </a:r>
            <a:r>
              <a:rPr lang="en-US" sz="1800" dirty="0" err="1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biologijo</a:t>
            </a:r>
            <a:r>
              <a:rPr lang="en-US" sz="1800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endParaRPr sz="1800" b="0" i="0" u="none" strike="noStrike" cap="none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1800" b="0" i="0" u="none" strike="noStrike" cap="none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dr. </a:t>
            </a:r>
            <a:r>
              <a:rPr lang="en-US" sz="1800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Nadja Nolte</a:t>
            </a:r>
            <a:r>
              <a:rPr lang="sl-SI" sz="1800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, </a:t>
            </a:r>
            <a:r>
              <a:rPr lang="en-US" sz="1800" dirty="0" err="1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Nacionalni</a:t>
            </a:r>
            <a:r>
              <a:rPr lang="en-US" sz="1800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1800" dirty="0" err="1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inštitut</a:t>
            </a:r>
            <a:r>
              <a:rPr lang="en-US" sz="1800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za </a:t>
            </a:r>
            <a:r>
              <a:rPr lang="en-US" sz="1800" dirty="0" err="1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biologijo</a:t>
            </a:r>
            <a:r>
              <a:rPr lang="en-US" sz="1800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endParaRPr sz="1800" b="0" i="0" u="none" strike="noStrike" cap="none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1800" b="0" i="0" u="none" strike="noStrike" cap="none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dr. </a:t>
            </a:r>
            <a:r>
              <a:rPr lang="en-US" sz="1800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Carissa </a:t>
            </a:r>
            <a:r>
              <a:rPr lang="en-US" sz="1800" dirty="0" err="1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Bleker</a:t>
            </a:r>
            <a:r>
              <a:rPr lang="sl-SI" sz="1800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, </a:t>
            </a:r>
            <a:r>
              <a:rPr lang="en-US" sz="1800" dirty="0" err="1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Nacionalni</a:t>
            </a:r>
            <a:r>
              <a:rPr lang="en-US" sz="1800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1800" dirty="0" err="1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inštitut</a:t>
            </a:r>
            <a:r>
              <a:rPr lang="en-US" sz="1800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za </a:t>
            </a:r>
            <a:r>
              <a:rPr lang="en-US" sz="1800" dirty="0" err="1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biologijo</a:t>
            </a:r>
            <a:r>
              <a:rPr lang="en-US" sz="1800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endParaRPr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1800" b="0" i="0" u="none" strike="noStrike" cap="none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dr. </a:t>
            </a:r>
            <a:r>
              <a:rPr lang="en-US" sz="1800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Marko </a:t>
            </a:r>
            <a:r>
              <a:rPr lang="en-US" sz="1800" dirty="0" err="1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Petek</a:t>
            </a:r>
            <a:r>
              <a:rPr lang="sl-SI" sz="1800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, </a:t>
            </a:r>
            <a:r>
              <a:rPr lang="en-US" sz="1800" dirty="0" err="1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Nacionalni</a:t>
            </a:r>
            <a:r>
              <a:rPr lang="en-US" sz="1800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1800" dirty="0" err="1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inštitut</a:t>
            </a:r>
            <a:r>
              <a:rPr lang="en-US" sz="1800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za </a:t>
            </a:r>
            <a:r>
              <a:rPr lang="en-US" sz="1800" dirty="0" err="1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biologijo</a:t>
            </a:r>
            <a:r>
              <a:rPr lang="en-US" sz="1800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endParaRPr sz="1800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1800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dr. </a:t>
            </a:r>
            <a:r>
              <a:rPr lang="en-US" sz="1800" dirty="0" err="1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Anže</a:t>
            </a:r>
            <a:r>
              <a:rPr lang="en-US" sz="1800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1800" dirty="0" err="1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Županič</a:t>
            </a:r>
            <a:r>
              <a:rPr lang="sl-SI" sz="1800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, </a:t>
            </a:r>
            <a:r>
              <a:rPr lang="en-US" sz="1800" dirty="0" err="1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Nacionalni</a:t>
            </a:r>
            <a:r>
              <a:rPr lang="en-US" sz="1800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1800" dirty="0" err="1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inštitut</a:t>
            </a:r>
            <a:r>
              <a:rPr lang="en-US" sz="1800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za </a:t>
            </a:r>
            <a:r>
              <a:rPr lang="en-US" sz="1800" dirty="0" err="1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biologijo</a:t>
            </a:r>
            <a:r>
              <a:rPr lang="en-US" sz="1800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endParaRPr sz="1800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pic>
        <p:nvPicPr>
          <p:cNvPr id="8" name="Picture 2" descr="A grey and black sign with a person in a circle&#10;&#10;Description automatically generated">
            <a:extLst>
              <a:ext uri="{FF2B5EF4-FFF2-40B4-BE49-F238E27FC236}">
                <a16:creationId xmlns:a16="http://schemas.microsoft.com/office/drawing/2014/main" id="{2D4E519D-DCDC-4B2B-8462-4E1EA4D035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671" y="5333460"/>
            <a:ext cx="1249752" cy="432400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DE4EF4BD-0EED-4BD8-9697-E07EF24093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3654" y="5976084"/>
            <a:ext cx="676715" cy="384081"/>
          </a:xfrm>
          <a:prstGeom prst="rect">
            <a:avLst/>
          </a:prstGeom>
        </p:spPr>
      </p:pic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5CCAAED8-6849-4E6C-9027-E068CD45B365}"/>
              </a:ext>
            </a:extLst>
          </p:cNvPr>
          <p:cNvSpPr txBox="1"/>
          <p:nvPr/>
        </p:nvSpPr>
        <p:spPr>
          <a:xfrm>
            <a:off x="721974" y="4395211"/>
            <a:ext cx="7351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Ljubljana in </a:t>
            </a:r>
            <a:r>
              <a:rPr lang="sl-SI" sz="18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online</a:t>
            </a:r>
            <a:r>
              <a:rPr lang="sl-SI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Centralna tehniška knjižnica Univerze v Ljubljani,</a:t>
            </a:r>
          </a:p>
          <a:p>
            <a:r>
              <a:rPr lang="sl-SI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Usposabljanje podatkovnih strokovnjakov, 18. – 21. 11. 2024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162c816b97_0_208"/>
          <p:cNvSpPr txBox="1"/>
          <p:nvPr/>
        </p:nvSpPr>
        <p:spPr>
          <a:xfrm>
            <a:off x="609600" y="274680"/>
            <a:ext cx="10972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n-US" sz="37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MINIMUM: uporaba sistemov za upravljanje s paketi in orodji</a:t>
            </a:r>
            <a:endParaRPr sz="1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g3162c816b97_0_208"/>
          <p:cNvSpPr txBox="1"/>
          <p:nvPr/>
        </p:nvSpPr>
        <p:spPr>
          <a:xfrm>
            <a:off x="304800" y="1676400"/>
            <a:ext cx="10972500" cy="45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45720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endParaRPr sz="2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sz="2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7" name="Google Shape;227;g3162c816b97_0_2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5762" y="2373075"/>
            <a:ext cx="2358017" cy="211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g3162c816b97_0_208"/>
          <p:cNvPicPr preferRelativeResize="0"/>
          <p:nvPr/>
        </p:nvPicPr>
        <p:blipFill rotWithShape="1">
          <a:blip r:embed="rId4">
            <a:alphaModFix/>
          </a:blip>
          <a:srcRect b="19756"/>
          <a:stretch/>
        </p:blipFill>
        <p:spPr>
          <a:xfrm>
            <a:off x="1495475" y="2628200"/>
            <a:ext cx="6314625" cy="211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g3162c816b97_0_208"/>
          <p:cNvPicPr preferRelativeResize="0"/>
          <p:nvPr/>
        </p:nvPicPr>
        <p:blipFill rotWithShape="1">
          <a:blip r:embed="rId5">
            <a:alphaModFix/>
          </a:blip>
          <a:srcRect b="38571"/>
          <a:stretch/>
        </p:blipFill>
        <p:spPr>
          <a:xfrm>
            <a:off x="3566150" y="4602074"/>
            <a:ext cx="4396349" cy="85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g3162c816b97_0_20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536186" y="5270222"/>
            <a:ext cx="2544786" cy="114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g3162c816b97_0_20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157675" y="2628200"/>
            <a:ext cx="3784725" cy="3784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g3162c816b97_0_208"/>
          <p:cNvPicPr preferRelativeResize="0"/>
          <p:nvPr/>
        </p:nvPicPr>
        <p:blipFill rotWithShape="1">
          <a:blip r:embed="rId8">
            <a:alphaModFix/>
          </a:blip>
          <a:srcRect b="6200"/>
          <a:stretch/>
        </p:blipFill>
        <p:spPr>
          <a:xfrm>
            <a:off x="962075" y="1119525"/>
            <a:ext cx="1218251" cy="114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g3162c816b97_0_208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180328" y="1432278"/>
            <a:ext cx="2495649" cy="51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g3162c816b97_0_208"/>
          <p:cNvSpPr/>
          <p:nvPr/>
        </p:nvSpPr>
        <p:spPr>
          <a:xfrm>
            <a:off x="6152700" y="5333650"/>
            <a:ext cx="235800" cy="186900"/>
          </a:xfrm>
          <a:prstGeom prst="rect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5" name="Google Shape;235;g3162c816b97_0_208"/>
          <p:cNvSpPr/>
          <p:nvPr/>
        </p:nvSpPr>
        <p:spPr>
          <a:xfrm>
            <a:off x="4881675" y="4704725"/>
            <a:ext cx="235800" cy="186900"/>
          </a:xfrm>
          <a:prstGeom prst="rect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6" name="Google Shape;236;g3162c816b97_0_208"/>
          <p:cNvSpPr/>
          <p:nvPr/>
        </p:nvSpPr>
        <p:spPr>
          <a:xfrm>
            <a:off x="5034075" y="5009525"/>
            <a:ext cx="235800" cy="186900"/>
          </a:xfrm>
          <a:prstGeom prst="rect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7" name="Google Shape;237;g3162c816b97_0_208"/>
          <p:cNvSpPr/>
          <p:nvPr/>
        </p:nvSpPr>
        <p:spPr>
          <a:xfrm>
            <a:off x="726275" y="3483900"/>
            <a:ext cx="339900" cy="186900"/>
          </a:xfrm>
          <a:prstGeom prst="rect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8" name="Google Shape;238;g3162c816b97_0_208"/>
          <p:cNvSpPr/>
          <p:nvPr/>
        </p:nvSpPr>
        <p:spPr>
          <a:xfrm>
            <a:off x="2910075" y="3912550"/>
            <a:ext cx="339900" cy="186900"/>
          </a:xfrm>
          <a:prstGeom prst="rect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9" name="Google Shape;239;g3162c816b97_0_208"/>
          <p:cNvSpPr/>
          <p:nvPr/>
        </p:nvSpPr>
        <p:spPr>
          <a:xfrm>
            <a:off x="9864100" y="2666475"/>
            <a:ext cx="339900" cy="186900"/>
          </a:xfrm>
          <a:prstGeom prst="rect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0" name="Google Shape;240;g3162c816b97_0_208"/>
          <p:cNvSpPr txBox="1"/>
          <p:nvPr/>
        </p:nvSpPr>
        <p:spPr>
          <a:xfrm>
            <a:off x="8035800" y="1945779"/>
            <a:ext cx="4156200" cy="6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n-US" sz="2400" dirty="0" err="1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ustvarjanje</a:t>
            </a:r>
            <a:r>
              <a:rPr lang="en-US" sz="2400" dirty="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okolja</a:t>
            </a:r>
            <a:r>
              <a:rPr lang="en-US" sz="2400" dirty="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Conda</a:t>
            </a:r>
            <a:r>
              <a:rPr lang="en-US" sz="2400" dirty="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br>
              <a:rPr lang="en-US" sz="2400" dirty="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 dirty="0" err="1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na</a:t>
            </a:r>
            <a:r>
              <a:rPr lang="en-US" sz="2400" dirty="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podlagi</a:t>
            </a:r>
            <a:r>
              <a:rPr lang="en-US" sz="2400" dirty="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zapisa</a:t>
            </a:r>
            <a:r>
              <a:rPr lang="en-US" sz="2400" dirty="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 YAML</a:t>
            </a:r>
            <a:endParaRPr sz="2400" dirty="0">
              <a:solidFill>
                <a:srgbClr val="33333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g3162c816b97_0_208"/>
          <p:cNvSpPr txBox="1"/>
          <p:nvPr/>
        </p:nvSpPr>
        <p:spPr>
          <a:xfrm>
            <a:off x="489150" y="6594625"/>
            <a:ext cx="7591800" cy="3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https://docs.conda.io/projects/conda/en/latest/user-guide/tasks/manage-environments.html</a:t>
            </a:r>
            <a:endParaRPr sz="10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162c816b97_0_221"/>
          <p:cNvSpPr txBox="1"/>
          <p:nvPr/>
        </p:nvSpPr>
        <p:spPr>
          <a:xfrm>
            <a:off x="609600" y="274680"/>
            <a:ext cx="10972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n-US" sz="37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OPTIMUM - upravitelji (</a:t>
            </a:r>
            <a:r>
              <a:rPr lang="en-US" sz="3700" b="1" i="1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workflow managers</a:t>
            </a:r>
            <a:r>
              <a:rPr lang="en-US" sz="37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) pri pisanju ponovljivih delotokov</a:t>
            </a:r>
            <a:endParaRPr sz="1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48" name="Google Shape;248;g3162c816b97_0_221"/>
          <p:cNvGraphicFramePr/>
          <p:nvPr/>
        </p:nvGraphicFramePr>
        <p:xfrm>
          <a:off x="1922838" y="4328150"/>
          <a:ext cx="8272475" cy="2407770"/>
        </p:xfrm>
        <a:graphic>
          <a:graphicData uri="http://schemas.openxmlformats.org/drawingml/2006/table">
            <a:tbl>
              <a:tblPr>
                <a:noFill/>
                <a:tableStyleId>{C9B3D867-4F67-4EF7-BEC7-4C61CF93EF02}</a:tableStyleId>
              </a:tblPr>
              <a:tblGrid>
                <a:gridCol w="2580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48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/>
                        <a:t>Jezik (language)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/>
                        <a:t>Python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/>
                        <a:t>Groovy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/>
                        <a:t>Podatki (data)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/>
                        <a:t>datoteke (</a:t>
                      </a:r>
                      <a:r>
                        <a:rPr lang="en-US" sz="1400" i="1" u="none" strike="noStrike" cap="none"/>
                        <a:t>everything is a file</a:t>
                      </a:r>
                      <a:r>
                        <a:rPr lang="en-US" sz="1400" u="none" strike="noStrike" cap="none"/>
                        <a:t>)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/>
                        <a:t>datoteke in vrednosti (</a:t>
                      </a:r>
                      <a:r>
                        <a:rPr lang="en-US" sz="1400" i="1" u="none" strike="noStrike" cap="none"/>
                        <a:t>can use both files and values</a:t>
                      </a:r>
                      <a:r>
                        <a:rPr lang="en-US" sz="1400" u="none" strike="noStrike" cap="none"/>
                        <a:t>)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/>
                        <a:t>Izvajanje (execution)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/>
                        <a:t>delovni direktorij (</a:t>
                      </a:r>
                      <a:r>
                        <a:rPr lang="en-US" sz="1400" i="1" u="none" strike="noStrike" cap="none"/>
                        <a:t>working directory</a:t>
                      </a:r>
                      <a:r>
                        <a:rPr lang="en-US" sz="1400" u="none" strike="noStrike" cap="none"/>
                        <a:t>)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/>
                        <a:t>več direktorijev </a:t>
                      </a:r>
                      <a:r>
                        <a:rPr lang="en-US" sz="1400" u="none" strike="noStrike" cap="none"/>
                        <a:t>(</a:t>
                      </a:r>
                      <a:r>
                        <a:rPr lang="en-US" sz="1400" i="1" u="none" strike="noStrike" cap="none"/>
                        <a:t>each job in its own directory</a:t>
                      </a:r>
                      <a:r>
                        <a:rPr lang="en-US" sz="1400" u="none" strike="noStrike" cap="none"/>
                        <a:t>)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/>
                        <a:t>‘Dry runs’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/>
                        <a:t>+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/>
                        <a:t>-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/>
                        <a:t>Spremljanje spremembe kode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/>
                        <a:t>-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/>
                        <a:t>+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49" name="Google Shape;249;g3162c816b97_0_2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74975" y="3749171"/>
            <a:ext cx="2743200" cy="553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g3162c816b97_0_2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26025" y="3652888"/>
            <a:ext cx="2948949" cy="725737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g3162c816b97_0_221"/>
          <p:cNvSpPr txBox="1"/>
          <p:nvPr/>
        </p:nvSpPr>
        <p:spPr>
          <a:xfrm>
            <a:off x="892975" y="1378593"/>
            <a:ext cx="10972500" cy="21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457200" marR="0" lvl="0" indent="-3810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Ponovljivi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delotoki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- </a:t>
            </a:r>
            <a:r>
              <a:rPr lang="en-US" sz="2400" b="1" i="1" u="sng" dirty="0" err="1">
                <a:latin typeface="Calibri"/>
                <a:ea typeface="Calibri"/>
                <a:cs typeface="Calibri"/>
                <a:sym typeface="Calibri"/>
              </a:rPr>
              <a:t>FAIR</a:t>
            </a:r>
            <a:r>
              <a:rPr lang="en-US" sz="2400" i="1" u="sng" dirty="0" err="1">
                <a:latin typeface="Calibri"/>
                <a:ea typeface="Calibri"/>
                <a:cs typeface="Calibri"/>
                <a:sym typeface="Calibri"/>
              </a:rPr>
              <a:t>ifikacija</a:t>
            </a:r>
            <a:r>
              <a:rPr lang="en-US" sz="2400" i="1" dirty="0"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 b="1" i="1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en-US" sz="2400" b="0" i="0" u="sng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Nadzor</a:t>
            </a:r>
            <a:r>
              <a:rPr lang="en-US" sz="2400" b="0" i="0" u="sng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sng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različic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in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vsebnikov</a:t>
            </a:r>
            <a:endParaRPr sz="2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en-US" sz="2400" b="0" i="0" u="sng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Odprta</a:t>
            </a:r>
            <a:r>
              <a:rPr lang="en-US" sz="2400" b="0" i="0" u="sng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sng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koda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strukturiranost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enostavno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vzporedno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delovanje</a:t>
            </a:r>
            <a:endParaRPr sz="2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Povečanje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obsega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za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delovanje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npr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400" b="0" i="0" u="sng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HPC</a:t>
            </a:r>
            <a:endParaRPr sz="2400" b="0" i="0" u="sng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Rastoča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skupnost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 </a:t>
            </a:r>
            <a:r>
              <a:rPr lang="en-US" sz="2400" b="0" i="0" u="sng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standardizirani</a:t>
            </a:r>
            <a:r>
              <a:rPr lang="en-US" sz="2400" b="0" i="0" u="sng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bioinfo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sng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delotoki</a:t>
            </a:r>
            <a:endParaRPr sz="2200" b="0" i="0" u="sng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endParaRPr sz="2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sz="2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162c816b97_0_230"/>
          <p:cNvSpPr txBox="1"/>
          <p:nvPr/>
        </p:nvSpPr>
        <p:spPr>
          <a:xfrm>
            <a:off x="7535088" y="3914900"/>
            <a:ext cx="4683300" cy="3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sng" strike="noStrike" cap="none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https://github.com/nadjano/my-first-nextflow-pipeline</a:t>
            </a:r>
            <a:r>
              <a:rPr lang="en-US"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400" b="0" i="0" u="none" strike="noStrike" cap="none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58" name="Google Shape;258;g3162c816b97_0_230"/>
          <p:cNvPicPr preferRelativeResize="0"/>
          <p:nvPr/>
        </p:nvPicPr>
        <p:blipFill rotWithShape="1">
          <a:blip r:embed="rId4">
            <a:alphaModFix/>
          </a:blip>
          <a:srcRect l="6279" b="28083"/>
          <a:stretch/>
        </p:blipFill>
        <p:spPr>
          <a:xfrm>
            <a:off x="0" y="0"/>
            <a:ext cx="5713225" cy="4183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g3162c816b97_0_230"/>
          <p:cNvPicPr preferRelativeResize="0"/>
          <p:nvPr/>
        </p:nvPicPr>
        <p:blipFill rotWithShape="1">
          <a:blip r:embed="rId5">
            <a:alphaModFix/>
          </a:blip>
          <a:srcRect r="20274" b="46372"/>
          <a:stretch/>
        </p:blipFill>
        <p:spPr>
          <a:xfrm>
            <a:off x="0" y="4319325"/>
            <a:ext cx="5713226" cy="253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g3162c816b97_0_230"/>
          <p:cNvPicPr preferRelativeResize="0"/>
          <p:nvPr/>
        </p:nvPicPr>
        <p:blipFill rotWithShape="1">
          <a:blip r:embed="rId6">
            <a:alphaModFix/>
          </a:blip>
          <a:srcRect b="39602"/>
          <a:stretch/>
        </p:blipFill>
        <p:spPr>
          <a:xfrm>
            <a:off x="6018025" y="-5"/>
            <a:ext cx="6173975" cy="300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g3162c816b97_0_230"/>
          <p:cNvPicPr preferRelativeResize="0"/>
          <p:nvPr/>
        </p:nvPicPr>
        <p:blipFill rotWithShape="1">
          <a:blip r:embed="rId7">
            <a:alphaModFix/>
          </a:blip>
          <a:srcRect b="80962"/>
          <a:stretch/>
        </p:blipFill>
        <p:spPr>
          <a:xfrm>
            <a:off x="8133475" y="3158576"/>
            <a:ext cx="4058524" cy="845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g3162c816b97_0_230"/>
          <p:cNvPicPr preferRelativeResize="0"/>
          <p:nvPr/>
        </p:nvPicPr>
        <p:blipFill rotWithShape="1">
          <a:blip r:embed="rId7">
            <a:alphaModFix/>
          </a:blip>
          <a:srcRect t="41605"/>
          <a:stretch/>
        </p:blipFill>
        <p:spPr>
          <a:xfrm>
            <a:off x="8233375" y="4319325"/>
            <a:ext cx="3958625" cy="2530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g3162c816b97_0_23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595500" y="89023"/>
            <a:ext cx="562475" cy="497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g3162c816b97_0_23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818200" y="75912"/>
            <a:ext cx="562475" cy="523689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g3162c816b97_0_230"/>
          <p:cNvSpPr txBox="1"/>
          <p:nvPr/>
        </p:nvSpPr>
        <p:spPr>
          <a:xfrm>
            <a:off x="0" y="4020525"/>
            <a:ext cx="7137000" cy="3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u="sng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10"/>
              </a:rPr>
              <a:t>https://github.com/NIB-SI/ARMOR/blob/master/README-NIB-SI.md</a:t>
            </a:r>
            <a:r>
              <a:rPr lang="en-US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400" b="0" i="0" u="none" strike="noStrike" cap="none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6" name="Google Shape;266;g3162c816b97_0_230"/>
          <p:cNvSpPr/>
          <p:nvPr/>
        </p:nvSpPr>
        <p:spPr>
          <a:xfrm>
            <a:off x="1935000" y="0"/>
            <a:ext cx="480000" cy="262800"/>
          </a:xfrm>
          <a:prstGeom prst="rect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7" name="Google Shape;267;g3162c816b97_0_230"/>
          <p:cNvSpPr/>
          <p:nvPr/>
        </p:nvSpPr>
        <p:spPr>
          <a:xfrm>
            <a:off x="8815400" y="0"/>
            <a:ext cx="246300" cy="262800"/>
          </a:xfrm>
          <a:prstGeom prst="rect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Google Shape;272;g315219fd550_0_1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33725" y="2778525"/>
            <a:ext cx="4953000" cy="1581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5"/>
          <p:cNvSpPr txBox="1"/>
          <p:nvPr/>
        </p:nvSpPr>
        <p:spPr>
          <a:xfrm>
            <a:off x="609600" y="274680"/>
            <a:ext cx="10972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n-US" sz="37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Okolje Galaxy</a:t>
            </a:r>
            <a:endParaRPr sz="1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5"/>
          <p:cNvSpPr txBox="1"/>
          <p:nvPr/>
        </p:nvSpPr>
        <p:spPr>
          <a:xfrm>
            <a:off x="609600" y="1363211"/>
            <a:ext cx="10972500" cy="5285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609600" marR="0" lvl="0" indent="-5080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Char char="●"/>
            </a:pPr>
            <a:r>
              <a:rPr lang="en-US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Spletno okolje za </a:t>
            </a:r>
            <a:r>
              <a:rPr lang="en-US" sz="33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uporabo bioinformacijskih orodij in izvajanje delotokov</a:t>
            </a:r>
            <a:r>
              <a:rPr lang="en-US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preko </a:t>
            </a:r>
            <a:r>
              <a:rPr lang="en-US" sz="33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grafičnega vmesnika </a:t>
            </a:r>
            <a:r>
              <a:rPr lang="en-US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n-US" sz="330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Graphical User Interface</a:t>
            </a:r>
            <a:r>
              <a:rPr lang="en-US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- GUI).</a:t>
            </a:r>
            <a:endParaRPr/>
          </a:p>
          <a:p>
            <a:pPr marL="6096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</a:pPr>
            <a:endParaRPr sz="3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600" marR="0" lvl="0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Char char="●"/>
            </a:pPr>
            <a:r>
              <a:rPr lang="en-US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Omogoča uporabo številnih bioinformatskih orodij </a:t>
            </a:r>
            <a:r>
              <a:rPr lang="en-US" sz="33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brez poznavanja ukazne vrstice</a:t>
            </a:r>
            <a:r>
              <a:rPr lang="en-US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marL="6096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</a:pPr>
            <a:endParaRPr sz="3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600" marR="0" lvl="0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Char char="●"/>
            </a:pPr>
            <a:r>
              <a:rPr lang="en-US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Galaxy je sicer nastal na področju ved o življenju vendar se sedaj uporablja tudi na področju drugih ved.</a:t>
            </a:r>
            <a:endParaRPr sz="4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6"/>
          <p:cNvSpPr txBox="1"/>
          <p:nvPr/>
        </p:nvSpPr>
        <p:spPr>
          <a:xfrm>
            <a:off x="609600" y="274680"/>
            <a:ext cx="10972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n-US" sz="37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Orodje brez grafičnega vmesnika ...</a:t>
            </a:r>
            <a:endParaRPr sz="1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6"/>
          <p:cNvSpPr/>
          <p:nvPr/>
        </p:nvSpPr>
        <p:spPr>
          <a:xfrm>
            <a:off x="609600" y="1307200"/>
            <a:ext cx="11044500" cy="3981900"/>
          </a:xfrm>
          <a:prstGeom prst="rect">
            <a:avLst/>
          </a:prstGeom>
          <a:solidFill>
            <a:schemeClr val="lt1">
              <a:alpha val="69411"/>
            </a:schemeClr>
          </a:solidFill>
          <a:ln w="9525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000" tIns="60000" rIns="120000" bIns="60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0" i="0" u="none" strike="noStrike" cap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$ fastqc --help</a:t>
            </a:r>
            <a:endParaRPr sz="2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0" i="0" u="none" strike="noStrike" cap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FastQC - A high throughput sequence QC analysis tool</a:t>
            </a:r>
            <a:endParaRPr sz="2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0" i="0" u="none" strike="noStrike" cap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SYNOPSIS</a:t>
            </a:r>
            <a:endParaRPr sz="2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0" i="0" u="none" strike="noStrike" cap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fastqc seqfile1 seqfile2 .. seqfileN</a:t>
            </a:r>
            <a:endParaRPr sz="2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0" i="0" u="none" strike="noStrike" cap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fastqc [-o output dir] [--(no)extract] [-f fastq|bam|sam] [-c contaminant file] seqfile1 .. seqfileN</a:t>
            </a:r>
            <a:endParaRPr sz="2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6" name="Google Shape;286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85191" y="4157207"/>
            <a:ext cx="5124016" cy="26179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oogle Shape;292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99840" y="1161720"/>
            <a:ext cx="8792640" cy="474732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293" name="Google Shape;293;p7"/>
          <p:cNvSpPr/>
          <p:nvPr/>
        </p:nvSpPr>
        <p:spPr>
          <a:xfrm>
            <a:off x="1399835" y="1406533"/>
            <a:ext cx="1585500" cy="4502400"/>
          </a:xfrm>
          <a:prstGeom prst="rect">
            <a:avLst/>
          </a:prstGeom>
          <a:noFill/>
          <a:ln w="57225" cap="flat" cmpd="sng">
            <a:solidFill>
              <a:srgbClr val="4A7EBB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509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7"/>
          <p:cNvSpPr/>
          <p:nvPr/>
        </p:nvSpPr>
        <p:spPr>
          <a:xfrm>
            <a:off x="8575767" y="1406533"/>
            <a:ext cx="1616400" cy="4526100"/>
          </a:xfrm>
          <a:prstGeom prst="rect">
            <a:avLst/>
          </a:prstGeom>
          <a:noFill/>
          <a:ln w="572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509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7"/>
          <p:cNvSpPr/>
          <p:nvPr/>
        </p:nvSpPr>
        <p:spPr>
          <a:xfrm>
            <a:off x="3050400" y="1406533"/>
            <a:ext cx="5460300" cy="4526100"/>
          </a:xfrm>
          <a:prstGeom prst="rect">
            <a:avLst/>
          </a:prstGeom>
          <a:noFill/>
          <a:ln w="572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7"/>
          <p:cNvSpPr/>
          <p:nvPr/>
        </p:nvSpPr>
        <p:spPr>
          <a:xfrm>
            <a:off x="282240" y="263880"/>
            <a:ext cx="11909100" cy="5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00" tIns="60000" rIns="120000" bIns="60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n-US" sz="37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… in z grafičnim vmesnikom Galaxy:</a:t>
            </a:r>
            <a:endParaRPr sz="37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7"/>
          <p:cNvSpPr/>
          <p:nvPr/>
        </p:nvSpPr>
        <p:spPr>
          <a:xfrm>
            <a:off x="3274168" y="6058800"/>
            <a:ext cx="4972500" cy="384000"/>
          </a:xfrm>
          <a:prstGeom prst="rect">
            <a:avLst/>
          </a:prstGeom>
          <a:solidFill>
            <a:schemeClr val="accent4"/>
          </a:solidFill>
          <a:ln w="25400" cap="flat" cmpd="sng">
            <a:solidFill>
              <a:srgbClr val="B45F0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000" tIns="60000" rIns="120000" bIns="60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Osrednje okno: nastavitve, izvajanje, pregled rezultatov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7"/>
          <p:cNvSpPr/>
          <p:nvPr/>
        </p:nvSpPr>
        <p:spPr>
          <a:xfrm>
            <a:off x="1196633" y="6058800"/>
            <a:ext cx="1897500" cy="384000"/>
          </a:xfrm>
          <a:prstGeom prst="rect">
            <a:avLst/>
          </a:prstGeom>
          <a:solidFill>
            <a:srgbClr val="9FC5E8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000" tIns="60000" rIns="120000" bIns="60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Orodja</a:t>
            </a:r>
            <a:endParaRPr sz="2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7"/>
          <p:cNvSpPr/>
          <p:nvPr/>
        </p:nvSpPr>
        <p:spPr>
          <a:xfrm>
            <a:off x="8409200" y="6058800"/>
            <a:ext cx="2079900" cy="384000"/>
          </a:xfrm>
          <a:prstGeom prst="rect">
            <a:avLst/>
          </a:prstGeom>
          <a:solidFill>
            <a:srgbClr val="EA9999"/>
          </a:solidFill>
          <a:ln w="25400" cap="flat" cmpd="sng">
            <a:solidFill>
              <a:srgbClr val="66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000" tIns="60000" rIns="120000" bIns="60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Zgodovina</a:t>
            </a:r>
            <a:endParaRPr sz="2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8"/>
          <p:cNvSpPr txBox="1"/>
          <p:nvPr/>
        </p:nvSpPr>
        <p:spPr>
          <a:xfrm>
            <a:off x="548640" y="1417380"/>
            <a:ext cx="10972500" cy="5165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609600" marR="0" lvl="0" indent="-514350" algn="just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Char char="●"/>
            </a:pPr>
            <a:r>
              <a:rPr lang="en-US"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Obstaja več odprtih sistemov Galaxy.</a:t>
            </a:r>
            <a:endParaRPr/>
          </a:p>
          <a:p>
            <a:pPr marL="609600" marR="0" lvl="0" indent="-514350" algn="just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Char char="●"/>
            </a:pPr>
            <a:r>
              <a:rPr lang="en-US"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Najpomembnejše so:</a:t>
            </a:r>
            <a:endParaRPr/>
          </a:p>
          <a:p>
            <a:pPr marL="1219200" marR="0" lvl="1" indent="-514350" algn="just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Char char="○"/>
            </a:pPr>
            <a:r>
              <a:rPr lang="en-US" sz="26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UseGalaxy.org</a:t>
            </a:r>
            <a:r>
              <a:rPr lang="en-US"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- ameriški strežnik Galaxy</a:t>
            </a:r>
            <a:endParaRPr/>
          </a:p>
          <a:p>
            <a:pPr marL="1219200" marR="0" lvl="1" indent="-514350" algn="just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Char char="○"/>
            </a:pPr>
            <a:r>
              <a:rPr lang="en-US" sz="26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UseGalaxy.org.au</a:t>
            </a:r>
            <a:r>
              <a:rPr lang="en-US"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- avstralski strežnik UseGalaxy</a:t>
            </a:r>
            <a:endParaRPr sz="2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19200" marR="0" lvl="1" indent="-514350" algn="just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Char char="○"/>
            </a:pPr>
            <a:r>
              <a:rPr lang="en-US" sz="26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UseGalaxy.eu</a:t>
            </a:r>
            <a:r>
              <a:rPr lang="en-US"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- evropski strežnik Galaxy (Freiburg, DE)</a:t>
            </a:r>
            <a:endParaRPr sz="2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marL="609600" marR="0" lvl="0" indent="-514350" algn="just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Char char="●"/>
            </a:pPr>
            <a:r>
              <a:rPr lang="en-US"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Lokalizirane različice: Vsak si Galaxy lahko namesti sam. Izziv je vzdrževanje ter povezava z lokalno gručo in arhivom, npr. Galaxy na ELIXIR-SI HPC.</a:t>
            </a:r>
            <a:endParaRPr/>
          </a:p>
        </p:txBody>
      </p:sp>
      <p:sp>
        <p:nvSpPr>
          <p:cNvPr id="306" name="Google Shape;306;p8"/>
          <p:cNvSpPr txBox="1"/>
          <p:nvPr/>
        </p:nvSpPr>
        <p:spPr>
          <a:xfrm>
            <a:off x="609600" y="274680"/>
            <a:ext cx="10972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n-US" sz="37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Različice okolja Galaxy</a:t>
            </a:r>
            <a:endParaRPr sz="1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9"/>
          <p:cNvSpPr txBox="1"/>
          <p:nvPr/>
        </p:nvSpPr>
        <p:spPr>
          <a:xfrm>
            <a:off x="609600" y="274680"/>
            <a:ext cx="10972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n-US" sz="37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Galaxy ZDA</a:t>
            </a:r>
            <a:endParaRPr sz="1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9"/>
          <p:cNvSpPr txBox="1"/>
          <p:nvPr/>
        </p:nvSpPr>
        <p:spPr>
          <a:xfrm>
            <a:off x="609600" y="1600200"/>
            <a:ext cx="10972500" cy="45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609600" marR="0" lvl="0" indent="-514350" algn="l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Char char="●"/>
            </a:pPr>
            <a:r>
              <a:rPr lang="en-US" sz="3200" b="0" i="0" u="sng" strike="noStrike" cap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https://usegalaxy.org</a:t>
            </a:r>
            <a:endParaRPr sz="3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4" name="Google Shape;314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600" y="2578600"/>
            <a:ext cx="7084526" cy="418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74038" y="2578588"/>
            <a:ext cx="2619375" cy="1419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0"/>
          <p:cNvSpPr txBox="1"/>
          <p:nvPr/>
        </p:nvSpPr>
        <p:spPr>
          <a:xfrm>
            <a:off x="609600" y="274680"/>
            <a:ext cx="10972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n-US" sz="37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Galaxy Avstralija</a:t>
            </a:r>
            <a:endParaRPr sz="1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10"/>
          <p:cNvSpPr txBox="1"/>
          <p:nvPr/>
        </p:nvSpPr>
        <p:spPr>
          <a:xfrm>
            <a:off x="609600" y="1600200"/>
            <a:ext cx="10972500" cy="45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609600" marR="0" lvl="0" indent="-514350" algn="l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Char char="●"/>
            </a:pPr>
            <a:r>
              <a:rPr lang="en-US" sz="3200" b="0" i="0" u="sng" strike="noStrike" cap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https://usegalaxy.org.au</a:t>
            </a:r>
            <a:endParaRPr sz="3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3" name="Google Shape;323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2300" y="2468575"/>
            <a:ext cx="7255799" cy="4226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69600" y="2468563"/>
            <a:ext cx="2495550" cy="1343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"/>
          <p:cNvSpPr txBox="1"/>
          <p:nvPr/>
        </p:nvSpPr>
        <p:spPr>
          <a:xfrm>
            <a:off x="609600" y="274680"/>
            <a:ext cx="10972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n-US" sz="37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Vsebina</a:t>
            </a:r>
            <a:endParaRPr sz="1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2"/>
          <p:cNvSpPr txBox="1"/>
          <p:nvPr/>
        </p:nvSpPr>
        <p:spPr>
          <a:xfrm>
            <a:off x="609600" y="1600200"/>
            <a:ext cx="10972500" cy="45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609600" marR="0" lvl="0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Char char="➔"/>
            </a:pPr>
            <a:r>
              <a:rPr lang="en-US" sz="3300">
                <a:latin typeface="Calibri"/>
                <a:ea typeface="Calibri"/>
                <a:cs typeface="Calibri"/>
                <a:sym typeface="Calibri"/>
              </a:rPr>
              <a:t>Uporabljivost (</a:t>
            </a:r>
            <a:r>
              <a:rPr lang="en-US" sz="3300" b="1" i="1"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en-US" sz="3300" i="1">
                <a:latin typeface="Calibri"/>
                <a:ea typeface="Calibri"/>
                <a:cs typeface="Calibri"/>
                <a:sym typeface="Calibri"/>
              </a:rPr>
              <a:t>eusability</a:t>
            </a:r>
            <a:r>
              <a:rPr lang="en-US" sz="3300">
                <a:latin typeface="Calibri"/>
                <a:ea typeface="Calibri"/>
                <a:cs typeface="Calibri"/>
                <a:sym typeface="Calibri"/>
              </a:rPr>
              <a:t>)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609600" marR="0" lvl="0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Char char="➔"/>
            </a:pPr>
            <a:r>
              <a:rPr lang="en-US" sz="3300">
                <a:latin typeface="Calibri"/>
                <a:ea typeface="Calibri"/>
                <a:cs typeface="Calibri"/>
                <a:sym typeface="Calibri"/>
              </a:rPr>
              <a:t>Virtualizacija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609600" marR="0" lvl="0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Char char="➔"/>
            </a:pPr>
            <a:r>
              <a:rPr lang="en-US" sz="3300">
                <a:latin typeface="Calibri"/>
                <a:ea typeface="Calibri"/>
                <a:cs typeface="Calibri"/>
                <a:sym typeface="Calibri"/>
              </a:rPr>
              <a:t>Okolja za delo z delotoki v ukazni vrstici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609600" marR="0" lvl="0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Char char="➔"/>
            </a:pPr>
            <a:r>
              <a:rPr lang="en-US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Predstavitev okolja Galaxy za delo z delotoki preko grafičnega vmesnika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609600" marR="0" lvl="0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Char char="➔"/>
            </a:pPr>
            <a:r>
              <a:rPr lang="en-US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Primer uporabe delotoka v Galaxy – računanje podobnosti med aminokislinskimi zaporedji proteinov</a:t>
            </a:r>
            <a:endParaRPr sz="4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11"/>
          <p:cNvSpPr txBox="1"/>
          <p:nvPr/>
        </p:nvSpPr>
        <p:spPr>
          <a:xfrm>
            <a:off x="609600" y="274680"/>
            <a:ext cx="10972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n-US" sz="37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Galaxy Evropa</a:t>
            </a:r>
            <a:endParaRPr sz="1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11"/>
          <p:cNvSpPr txBox="1"/>
          <p:nvPr/>
        </p:nvSpPr>
        <p:spPr>
          <a:xfrm>
            <a:off x="609600" y="1600200"/>
            <a:ext cx="10972500" cy="45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609600" marR="0" lvl="0" indent="-514350" algn="l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Char char="●"/>
            </a:pPr>
            <a:r>
              <a:rPr lang="en-US" sz="3200" b="0" i="0" u="sng" strike="noStrike" cap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https://usegalaxy.eu</a:t>
            </a:r>
            <a:endParaRPr sz="3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2" name="Google Shape;332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600" y="2640275"/>
            <a:ext cx="7962100" cy="4020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815463" y="2640263"/>
            <a:ext cx="2524125" cy="1685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12"/>
          <p:cNvSpPr txBox="1"/>
          <p:nvPr/>
        </p:nvSpPr>
        <p:spPr>
          <a:xfrm>
            <a:off x="609600" y="274680"/>
            <a:ext cx="10972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n-US" sz="37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Galaxy Training Network (GTN)</a:t>
            </a:r>
            <a:endParaRPr sz="1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12"/>
          <p:cNvSpPr/>
          <p:nvPr/>
        </p:nvSpPr>
        <p:spPr>
          <a:xfrm>
            <a:off x="510000" y="1561455"/>
            <a:ext cx="11072100" cy="33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00" tIns="60000" rIns="120000" bIns="60000" anchor="t" anchorCtr="0">
            <a:noAutofit/>
          </a:bodyPr>
          <a:lstStyle/>
          <a:p>
            <a:pPr marL="609600" marR="0" lvl="0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Char char="●"/>
            </a:pPr>
            <a:r>
              <a:rPr lang="en-US"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Če se želite samostojno učiti uporabljati Galaxy, lahko uporabite spletno zbirko učnih materialov GTN: </a:t>
            </a:r>
            <a:r>
              <a:rPr lang="en-US" sz="2600" b="0" i="0" u="sng" strike="noStrike" cap="none">
                <a:solidFill>
                  <a:srgbClr val="1C4587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https://training.galaxyproject.org/</a:t>
            </a:r>
            <a:endParaRPr sz="2600" b="0" i="0" u="sng" strike="noStrike" cap="none">
              <a:solidFill>
                <a:srgbClr val="1C458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016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600" marR="0" lvl="0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Char char="●"/>
            </a:pPr>
            <a:r>
              <a:rPr lang="en-US"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Seznam materialov za začetnike v zbirki GTN:</a:t>
            </a:r>
            <a:endParaRPr/>
          </a:p>
          <a:p>
            <a:pPr marL="1016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0" i="0" u="sng" strike="noStrike" cap="none">
                <a:solidFill>
                  <a:srgbClr val="1C4587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https://training.galaxyproject.org/training-material/topics/introduction/</a:t>
            </a:r>
            <a:r>
              <a:rPr lang="en-US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3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0" name="Google Shape;340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66058" y="4289257"/>
            <a:ext cx="6059583" cy="21949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13"/>
          <p:cNvSpPr txBox="1"/>
          <p:nvPr/>
        </p:nvSpPr>
        <p:spPr>
          <a:xfrm>
            <a:off x="447078" y="233485"/>
            <a:ext cx="113166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n-US" sz="37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Domača stran Galaxy EU</a:t>
            </a:r>
            <a:endParaRPr sz="1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13"/>
          <p:cNvSpPr txBox="1"/>
          <p:nvPr/>
        </p:nvSpPr>
        <p:spPr>
          <a:xfrm>
            <a:off x="428322" y="1204784"/>
            <a:ext cx="3319894" cy="1365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95250" marR="0" lvl="0" indent="0" algn="just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 levi strani je stolpec z orodji in iskalnik orodij.</a:t>
            </a:r>
            <a:endParaRPr sz="2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8" name="Google Shape;348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8322" y="2446881"/>
            <a:ext cx="11316598" cy="4088994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13"/>
          <p:cNvSpPr txBox="1"/>
          <p:nvPr/>
        </p:nvSpPr>
        <p:spPr>
          <a:xfrm>
            <a:off x="4287661" y="1304181"/>
            <a:ext cx="3635434" cy="1365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95250" marR="0" lvl="0" indent="0" algn="just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 sredini se pojavi obrazec za nastavitev parametrov orodja.</a:t>
            </a:r>
            <a:endParaRPr sz="2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13"/>
          <p:cNvSpPr txBox="1"/>
          <p:nvPr/>
        </p:nvSpPr>
        <p:spPr>
          <a:xfrm>
            <a:off x="9079692" y="1304181"/>
            <a:ext cx="2869990" cy="1365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95250" marR="0" lvl="0" indent="0" algn="just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 desni strani je zgodovina korakov.</a:t>
            </a:r>
            <a:endParaRPr sz="2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14"/>
          <p:cNvSpPr txBox="1"/>
          <p:nvPr/>
        </p:nvSpPr>
        <p:spPr>
          <a:xfrm>
            <a:off x="491200" y="274675"/>
            <a:ext cx="113166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n-US" sz="37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Praktični primer izdelave in uporabe delotoka v Galaxy </a:t>
            </a:r>
            <a:endParaRPr sz="1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14"/>
          <p:cNvSpPr txBox="1"/>
          <p:nvPr/>
        </p:nvSpPr>
        <p:spPr>
          <a:xfrm>
            <a:off x="384200" y="1417375"/>
            <a:ext cx="11423600" cy="53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609600" marR="0" lvl="0" indent="-514350" algn="just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Char char="●"/>
            </a:pP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 Galaxy EU bomo (iz UniProt) uvozili aminokislinski zaporedji proteinov </a:t>
            </a:r>
            <a:r>
              <a:rPr lang="en-US" sz="2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Bet v 1 </a:t>
            </a: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</a:t>
            </a:r>
            <a:r>
              <a:rPr lang="en-US" sz="2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Mal d 1</a:t>
            </a: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v formatu FASTA.</a:t>
            </a:r>
            <a:endParaRPr/>
          </a:p>
          <a:p>
            <a:pPr marL="609600" marR="0" lvl="0" indent="-514350" algn="just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Char char="●"/>
            </a:pP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 orodjem blastp bomo izračunali odstotek ujemanja med aminokislinskima zaporedjema Bet v 1 in Mal d 1.</a:t>
            </a:r>
            <a:endParaRPr/>
          </a:p>
          <a:p>
            <a:pPr marL="609600" marR="0" lvl="0" indent="-514350" algn="just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Char char="●"/>
            </a:pP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 vseh motivih </a:t>
            </a:r>
            <a:r>
              <a:rPr lang="en-US" sz="2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treonin – izolevcin </a:t>
            </a: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(TI) v zaporedju Mal d 1 bomo zamenjali treonin s serinom in odstranili izolevcin (</a:t>
            </a:r>
            <a:r>
              <a:rPr lang="en-US" sz="2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zamenjava TI v S</a:t>
            </a: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).</a:t>
            </a:r>
            <a:endParaRPr sz="2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600" marR="0" lvl="0" indent="-514350" algn="just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Char char="●"/>
            </a:pP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 blastp bomo ponovno izračunali odstotek ujemanja med Bet v 1 in “spremenjenim” Mal d 1 (Mal d 1 S).</a:t>
            </a:r>
            <a:endParaRPr/>
          </a:p>
          <a:p>
            <a:pPr marL="609600" marR="0" lvl="0" indent="-514350" algn="just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Char char="●"/>
            </a:pP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Iz zgodovine korakov bomo naredili delotok, ki bo računal podobnost z Bet v 1 pred in po spremembi TI – S za katerikoli vhodni protein.</a:t>
            </a:r>
            <a:endParaRPr/>
          </a:p>
          <a:p>
            <a:pPr marL="609600" marR="0" lvl="0" indent="-514350" algn="just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Char char="●"/>
            </a:pP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Preizkusili bomo delotok s </a:t>
            </a:r>
            <a:r>
              <a:rPr lang="en-US" sz="2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Pru Ar 1-like</a:t>
            </a: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kot poljubnim vhodnim proteinom.  </a:t>
            </a:r>
            <a:endParaRPr sz="2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5"/>
          <p:cNvSpPr txBox="1"/>
          <p:nvPr/>
        </p:nvSpPr>
        <p:spPr>
          <a:xfrm>
            <a:off x="609600" y="274680"/>
            <a:ext cx="10972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n-US" sz="37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Ozadje: Alergijska reakcija</a:t>
            </a:r>
            <a:endParaRPr sz="1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15"/>
          <p:cNvSpPr txBox="1"/>
          <p:nvPr/>
        </p:nvSpPr>
        <p:spPr>
          <a:xfrm>
            <a:off x="609600" y="1417375"/>
            <a:ext cx="10972500" cy="52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609600" marR="0" lvl="0" indent="-488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Calibri"/>
              <a:buChar char="●"/>
            </a:pPr>
            <a:r>
              <a:rPr lang="en-US" sz="3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Proteini so naši gradniki, lahko so receptorji, hormoni, encimi ali komponente imunskega sistema.</a:t>
            </a:r>
            <a:endParaRPr sz="3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065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600" marR="0" lvl="0" indent="-495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Char char="●"/>
            </a:pPr>
            <a:r>
              <a:rPr lang="en-US" sz="3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Lahko so tudi za telo škodljivi tujki, ki jih prepozna imunski sistem in sproži obrambni odziv.</a:t>
            </a:r>
            <a:endParaRPr sz="3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600" marR="0" lvl="0" indent="-495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Char char="●"/>
            </a:pPr>
            <a:r>
              <a:rPr lang="en-US" sz="3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 nekaterih primerih takšni tujki sprožijo pretirani imunski odziv - to je alergijska reakcija.</a:t>
            </a:r>
            <a:endParaRPr sz="3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6"/>
          <p:cNvSpPr txBox="1"/>
          <p:nvPr/>
        </p:nvSpPr>
        <p:spPr>
          <a:xfrm>
            <a:off x="609600" y="274680"/>
            <a:ext cx="10972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n-US" sz="37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Navzkrižna reaktivnost</a:t>
            </a:r>
            <a:endParaRPr sz="1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16"/>
          <p:cNvSpPr txBox="1"/>
          <p:nvPr/>
        </p:nvSpPr>
        <p:spPr>
          <a:xfrm>
            <a:off x="609600" y="1297924"/>
            <a:ext cx="10972500" cy="5285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609600" marR="0" lvl="0" indent="-5080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Char char="●"/>
            </a:pPr>
            <a:r>
              <a:rPr lang="en-US"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Številni ljudje trpijo zaradi alergij in preobčutljivosti, pri alergijah pa se lahko pojavi navzkrižna reaktivnost: pri posamezniku, ki je predhodno razvil alergijsko reakcijo na nek proteinski alergen, lahko pride do alergijske reakcije ob stiku s proteinom, ki je podoben alergenu.</a:t>
            </a:r>
            <a:endParaRPr sz="2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600" marR="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</a:pPr>
            <a:endParaRPr sz="2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600" marR="0" lvl="0" indent="-5143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Char char="●"/>
            </a:pPr>
            <a:r>
              <a:rPr lang="en-US"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Primer: posameznik je alergičen na protein Bet v 1 iz cvetnega prahu breze, potem pa razvije alergijsko reakcijo, ko zaužije jabolko, ker jabolko vsebuje protein Mal d 1, ki je podoben Bet v 1.</a:t>
            </a:r>
            <a:endParaRPr/>
          </a:p>
          <a:p>
            <a:pPr marL="609600" marR="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</a:pPr>
            <a:endParaRPr sz="2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600" marR="0" lvl="0" indent="-5143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Char char="●"/>
            </a:pPr>
            <a:r>
              <a:rPr lang="en-US"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Tveganje za navzkrižno reaktivnost naj bi bilo sorazmerno s podobnostjo aminokislinskih zaporedij med nekim proteinom in znanim alergenom.</a:t>
            </a:r>
            <a:endParaRPr sz="2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17"/>
          <p:cNvSpPr txBox="1"/>
          <p:nvPr/>
        </p:nvSpPr>
        <p:spPr>
          <a:xfrm>
            <a:off x="609600" y="274680"/>
            <a:ext cx="10972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n-US" sz="3700" b="1" i="0" u="none" strike="noStrike" cap="none">
                <a:solidFill>
                  <a:srgbClr val="EF6C00"/>
                </a:solidFill>
                <a:latin typeface="Calibri"/>
                <a:ea typeface="Calibri"/>
                <a:cs typeface="Calibri"/>
                <a:sym typeface="Calibri"/>
              </a:rPr>
              <a:t>Protein Bet v 1</a:t>
            </a:r>
            <a:endParaRPr sz="100" b="1" i="0" u="none" strike="noStrike" cap="none">
              <a:solidFill>
                <a:srgbClr val="EF6C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17"/>
          <p:cNvSpPr txBox="1"/>
          <p:nvPr/>
        </p:nvSpPr>
        <p:spPr>
          <a:xfrm>
            <a:off x="609600" y="1727524"/>
            <a:ext cx="3474720" cy="3604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10160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UniProt šifra: P15494 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0160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Izvor: cvetni prah breze (lat. </a:t>
            </a:r>
            <a:r>
              <a:rPr lang="en-US" sz="240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Betula pendula</a:t>
            </a: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/>
          </a:p>
          <a:p>
            <a:pPr marL="10160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0160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Eden od najpogostejših povzročiteljev alergijske reakcije.</a:t>
            </a:r>
            <a:endParaRPr sz="2400" b="1" i="0" u="sng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9" name="Google Shape;379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599" y="1727524"/>
            <a:ext cx="4260215" cy="29695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31909" y="1727524"/>
            <a:ext cx="2828289" cy="36042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18"/>
          <p:cNvSpPr txBox="1"/>
          <p:nvPr/>
        </p:nvSpPr>
        <p:spPr>
          <a:xfrm>
            <a:off x="609600" y="274680"/>
            <a:ext cx="10972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n-US" sz="3700" b="1" i="0" u="none" strike="noStrike" cap="none">
                <a:solidFill>
                  <a:srgbClr val="EF6C00"/>
                </a:solidFill>
                <a:latin typeface="Calibri"/>
                <a:ea typeface="Calibri"/>
                <a:cs typeface="Calibri"/>
                <a:sym typeface="Calibri"/>
              </a:rPr>
              <a:t>Protein Mal d 1</a:t>
            </a:r>
            <a:endParaRPr sz="100" b="1" i="0" u="none" strike="noStrike" cap="none">
              <a:solidFill>
                <a:srgbClr val="EF6C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p18"/>
          <p:cNvSpPr txBox="1"/>
          <p:nvPr/>
        </p:nvSpPr>
        <p:spPr>
          <a:xfrm>
            <a:off x="609600" y="1727524"/>
            <a:ext cx="3474720" cy="49933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10160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UniProt šifra: Q9SYW3</a:t>
            </a:r>
            <a:endParaRPr/>
          </a:p>
          <a:p>
            <a:pPr marL="10160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Izvor: jabolko (lat. </a:t>
            </a:r>
            <a:r>
              <a:rPr lang="en-US" sz="240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Malus domestica</a:t>
            </a: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8" name="Google Shape;388;p18" descr="Structure of the Major Apple Allergen Mal d 1 | Journal of Agricultural ..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03911" y="1985195"/>
            <a:ext cx="7031742" cy="39307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19"/>
          <p:cNvSpPr txBox="1"/>
          <p:nvPr/>
        </p:nvSpPr>
        <p:spPr>
          <a:xfrm>
            <a:off x="609600" y="274680"/>
            <a:ext cx="10972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n-US" sz="37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Aminokislinski zaporedji Bet v 1 in Mal d 1 v formatu FASTA</a:t>
            </a:r>
            <a:endParaRPr sz="1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19"/>
          <p:cNvSpPr txBox="1"/>
          <p:nvPr/>
        </p:nvSpPr>
        <p:spPr>
          <a:xfrm>
            <a:off x="609600" y="1417374"/>
            <a:ext cx="11186160" cy="5165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10160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 podatkovni zbirki UniProt (</a:t>
            </a:r>
            <a:r>
              <a:rPr lang="en-US" sz="2400" b="0" i="0" u="sng" strike="noStrike" cap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https://www.uniprot.org/</a:t>
            </a: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) poiščemo aminokislinski zaporedji Bet v 1 in Mal d 1 v formatu FASTA (enočrkovne oznake aminokislin).</a:t>
            </a:r>
            <a:endParaRPr sz="3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6" name="Google Shape;396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250" y="4711562"/>
            <a:ext cx="11887200" cy="1458116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397" name="Google Shape;397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200" y="2699942"/>
            <a:ext cx="12024360" cy="14581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20"/>
          <p:cNvSpPr txBox="1"/>
          <p:nvPr/>
        </p:nvSpPr>
        <p:spPr>
          <a:xfrm>
            <a:off x="491200" y="274675"/>
            <a:ext cx="113166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n-US" sz="37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Uvoz podatkov iz UniProt v Galaxy </a:t>
            </a:r>
            <a:endParaRPr sz="1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/>
          <p:nvPr/>
        </p:nvSpPr>
        <p:spPr>
          <a:xfrm>
            <a:off x="428368" y="1863810"/>
            <a:ext cx="4761470" cy="45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95250" marR="0" lvl="0" indent="0" algn="just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 zgodovino v Galaxy uvozimo zaporedji Bet v 1 in Mal d 1 v formatu FASTA.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5" name="Google Shape;405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17576" y="1997692"/>
            <a:ext cx="5164824" cy="3730516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15219fd550_0_21"/>
          <p:cNvSpPr txBox="1"/>
          <p:nvPr/>
        </p:nvSpPr>
        <p:spPr>
          <a:xfrm>
            <a:off x="609600" y="274680"/>
            <a:ext cx="10972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n-US" sz="37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Uporabljivost (</a:t>
            </a:r>
            <a:r>
              <a:rPr lang="en-US" sz="3700" b="1" i="1" u="sng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en-US" sz="3700" b="1" i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eusability</a:t>
            </a:r>
            <a:r>
              <a:rPr lang="en-US" sz="37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g315219fd550_0_21"/>
          <p:cNvSpPr txBox="1"/>
          <p:nvPr/>
        </p:nvSpPr>
        <p:spPr>
          <a:xfrm>
            <a:off x="609600" y="1600200"/>
            <a:ext cx="10972500" cy="45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457200" marR="0" lvl="0" indent="-381000" algn="l" rtl="0">
              <a:lnSpc>
                <a:spcPct val="150000"/>
              </a:lnSpc>
              <a:spcBef>
                <a:spcPts val="90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Vsaka odprta programska oprema mora biti opremljena z </a:t>
            </a:r>
            <a:r>
              <a:rPr lang="en-US" sz="2400" u="sng">
                <a:latin typeface="Calibri"/>
                <a:ea typeface="Calibri"/>
                <a:cs typeface="Calibri"/>
                <a:sym typeface="Calibri"/>
              </a:rPr>
              <a:t>bogato dokumentacijo</a:t>
            </a:r>
            <a:endParaRPr sz="2400" u="sng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Rezultati zaganjanja morajo biti </a:t>
            </a:r>
            <a:r>
              <a:rPr lang="en-US" sz="2400" u="sng">
                <a:latin typeface="Calibri"/>
                <a:ea typeface="Calibri"/>
                <a:cs typeface="Calibri"/>
                <a:sym typeface="Calibri"/>
              </a:rPr>
              <a:t>ponovljivi</a:t>
            </a: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, ne glede na to, na kakšnem računalniku ali operacijskem sistemu je programska oprema zagnana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Težave z </a:t>
            </a:r>
            <a:r>
              <a:rPr lang="en-US" sz="2400" u="sng">
                <a:latin typeface="Calibri"/>
                <a:ea typeface="Calibri"/>
                <a:cs typeface="Calibri"/>
                <a:sym typeface="Calibri"/>
              </a:rPr>
              <a:t>odvisnostjo </a:t>
            </a: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od različnih zunanjih knjižnic je mogoče rešiti preko ustvarjanja izoliranih </a:t>
            </a:r>
            <a:r>
              <a:rPr lang="en-US" sz="2400" u="sng">
                <a:latin typeface="Calibri"/>
                <a:ea typeface="Calibri"/>
                <a:cs typeface="Calibri"/>
                <a:sym typeface="Calibri"/>
              </a:rPr>
              <a:t>okolij</a:t>
            </a: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, ki vsebujejo vse odvisne komponente ali stabilne povezave do njih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g315219fd550_0_21"/>
          <p:cNvSpPr txBox="1"/>
          <p:nvPr/>
        </p:nvSpPr>
        <p:spPr>
          <a:xfrm>
            <a:off x="870150" y="6594625"/>
            <a:ext cx="7591800" cy="3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https://projekt-spoznaj.si/v-okviru-projekta-spoznaj-je-izsel-prvi-prirocnik-o-odprti-znanosti/</a:t>
            </a:r>
            <a:endParaRPr sz="10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21"/>
          <p:cNvSpPr txBox="1"/>
          <p:nvPr/>
        </p:nvSpPr>
        <p:spPr>
          <a:xfrm>
            <a:off x="609600" y="317542"/>
            <a:ext cx="10972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n-US" sz="3700" b="1" i="0" u="none" strike="noStrike" cap="none">
                <a:solidFill>
                  <a:srgbClr val="EF6C00"/>
                </a:solidFill>
                <a:latin typeface="Calibri"/>
                <a:ea typeface="Calibri"/>
                <a:cs typeface="Calibri"/>
                <a:sym typeface="Calibri"/>
              </a:rPr>
              <a:t>Iz “orodjarne” v Galaxy izberemo orodje blastp</a:t>
            </a:r>
            <a:endParaRPr sz="100" b="1" i="0" u="none" strike="noStrike" cap="none">
              <a:solidFill>
                <a:srgbClr val="EF6C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" name="Google Shape;412;p21"/>
          <p:cNvSpPr txBox="1"/>
          <p:nvPr/>
        </p:nvSpPr>
        <p:spPr>
          <a:xfrm>
            <a:off x="1102016" y="1571678"/>
            <a:ext cx="3883819" cy="4783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10160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Blastp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je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orodje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(del NCBI BLAST) za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primerjavo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aminokislinskih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zaporedij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proteinov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6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</a:pPr>
            <a:endParaRPr sz="2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600" marR="0" lvl="0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AutoNum type="arabicPeriod"/>
            </a:pPr>
            <a:r>
              <a:rPr lang="en-US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iskalnik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orodij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vpišemo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“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blastp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”.</a:t>
            </a:r>
            <a:endParaRPr sz="2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62000" marR="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+mj-lt"/>
              <a:buAutoNum type="arabicPeriod"/>
            </a:pPr>
            <a:endParaRPr sz="2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600" marR="0" lvl="0" indent="-508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AutoNum type="arabicPeriod"/>
            </a:pPr>
            <a:r>
              <a:rPr lang="en-US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seznama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zadetkov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izberemo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“</a:t>
            </a:r>
            <a:r>
              <a:rPr lang="en-US" sz="22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NCBI BLAST+ </a:t>
            </a:r>
            <a:r>
              <a:rPr lang="en-US" sz="22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blastp</a:t>
            </a:r>
            <a:r>
              <a:rPr lang="en-US" sz="22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Search protein database…”</a:t>
            </a:r>
            <a:endParaRPr dirty="0"/>
          </a:p>
        </p:txBody>
      </p:sp>
      <p:pic>
        <p:nvPicPr>
          <p:cNvPr id="413" name="Google Shape;413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87300" y="1657865"/>
            <a:ext cx="3411060" cy="4557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22"/>
          <p:cNvSpPr txBox="1"/>
          <p:nvPr/>
        </p:nvSpPr>
        <p:spPr>
          <a:xfrm>
            <a:off x="609600" y="317542"/>
            <a:ext cx="10972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n-US" sz="3700" b="1" i="0" u="none" strike="noStrike" cap="none">
                <a:solidFill>
                  <a:srgbClr val="EF6C00"/>
                </a:solidFill>
                <a:latin typeface="Calibri"/>
                <a:ea typeface="Calibri"/>
                <a:cs typeface="Calibri"/>
                <a:sym typeface="Calibri"/>
              </a:rPr>
              <a:t>Nastavitev orodja blastp</a:t>
            </a:r>
            <a:endParaRPr sz="100" b="1" i="0" u="none" strike="noStrike" cap="none">
              <a:solidFill>
                <a:srgbClr val="EF6C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22"/>
          <p:cNvSpPr txBox="1"/>
          <p:nvPr/>
        </p:nvSpPr>
        <p:spPr>
          <a:xfrm>
            <a:off x="190500" y="1316960"/>
            <a:ext cx="5151121" cy="53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609600" marR="0" lvl="0" indent="-508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AutoNum type="arabicPeriod"/>
            </a:pPr>
            <a:r>
              <a:rPr lang="en-US" sz="1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Kot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“Protein query sequence(s)”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izberemo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Mal d 1 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ki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smo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ga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pred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tem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uvozili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v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našo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zgodovino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v Galaxy).</a:t>
            </a:r>
            <a:endParaRPr dirty="0"/>
          </a:p>
          <a:p>
            <a:pPr marL="647700" marR="0" lvl="0" indent="-34290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+mj-lt"/>
              <a:buAutoNum type="arabicPeriod"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600" marR="0" lvl="0" indent="-50800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AutoNum type="arabicPeriod"/>
            </a:pPr>
            <a:r>
              <a:rPr lang="en-US" sz="1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Pri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“Subject database/sequences”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izberemo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možnost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“FASTA file from your history…”.</a:t>
            </a:r>
            <a:endParaRPr dirty="0"/>
          </a:p>
          <a:p>
            <a:pPr marL="647700" marR="0" lvl="0" indent="-34290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+mj-lt"/>
              <a:buAutoNum type="arabicPeriod"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600" marR="0" lvl="0" indent="-50800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AutoNum type="arabicPeriod"/>
            </a:pPr>
            <a:r>
              <a:rPr lang="en-US" sz="1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Kot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“Protein FASTA subject file…”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izberemo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Bet v 1 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predhodni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uvoz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v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zgodovino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).</a:t>
            </a:r>
            <a:endParaRPr dirty="0"/>
          </a:p>
          <a:p>
            <a:pPr marL="647700" marR="0" lvl="0" indent="-34290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+mj-lt"/>
              <a:buAutoNum type="arabicPeriod"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600" marR="0" lvl="0" indent="-50800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AutoNum type="arabicPeriod"/>
            </a:pPr>
            <a:r>
              <a:rPr lang="en-US" sz="1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Pri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“Type of Blast”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izberemo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“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blastp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– Traditional BLASTP…”.</a:t>
            </a:r>
            <a:endParaRPr dirty="0"/>
          </a:p>
          <a:p>
            <a:pPr marL="647700" marR="0" lvl="0" indent="-34290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+mj-lt"/>
              <a:buAutoNum type="arabicPeriod"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600" marR="0" lvl="0" indent="-508000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3200"/>
              <a:buFont typeface="Arial"/>
              <a:buAutoNum type="arabicPeriod"/>
            </a:pPr>
            <a:r>
              <a:rPr lang="en-US" sz="1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Kliknemo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“Run Tool”.</a:t>
            </a:r>
            <a:endParaRPr dirty="0"/>
          </a:p>
        </p:txBody>
      </p:sp>
      <p:pic>
        <p:nvPicPr>
          <p:cNvPr id="421" name="Google Shape;421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66264" y="1278525"/>
            <a:ext cx="5731510" cy="5200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23"/>
          <p:cNvSpPr txBox="1"/>
          <p:nvPr/>
        </p:nvSpPr>
        <p:spPr>
          <a:xfrm>
            <a:off x="609600" y="317542"/>
            <a:ext cx="10972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n-US" sz="3700" b="1" i="0" u="none" strike="noStrike" cap="none">
                <a:solidFill>
                  <a:srgbClr val="EF6C00"/>
                </a:solidFill>
                <a:latin typeface="Calibri"/>
                <a:ea typeface="Calibri"/>
                <a:cs typeface="Calibri"/>
                <a:sym typeface="Calibri"/>
              </a:rPr>
              <a:t>Pregled rezultatov blastp</a:t>
            </a:r>
            <a:endParaRPr sz="2000" b="1" i="0" u="none" strike="noStrike" cap="none">
              <a:solidFill>
                <a:srgbClr val="EF6C00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428;p23"/>
          <p:cNvSpPr txBox="1"/>
          <p:nvPr/>
        </p:nvSpPr>
        <p:spPr>
          <a:xfrm>
            <a:off x="-1" y="1591962"/>
            <a:ext cx="4347675" cy="45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609600" marR="0" lvl="0" indent="-508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AutoNum type="arabicPeriod"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Ko se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rezultati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blastp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en-US" sz="20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blastp</a:t>
            </a:r>
            <a:r>
              <a:rPr lang="en-US" sz="20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Mal d 1 vs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…) 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pojavijo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v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zgodovini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kliknemo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ikono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očesa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v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koraku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v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zgodovini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in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pregledamo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rezultate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62000" marR="0" lvl="0" indent="-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+mj-lt"/>
              <a:buAutoNum type="arabicPeriod"/>
            </a:pP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600" marR="0" lvl="0" indent="-508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AutoNum type="arabicPeriod"/>
            </a:pP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Izpiše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se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stopnja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podobnosti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med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aminokislinskima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zaporedjema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proteinov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Mal d 1 in Bet v 1 (v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odstotkih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– 56,875 %)</a:t>
            </a:r>
            <a:br>
              <a:rPr lang="en-US" sz="1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400" b="1" i="0" u="none" strike="noStrike" cap="none" dirty="0">
              <a:solidFill>
                <a:srgbClr val="000000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29" name="Google Shape;429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2324" y="1641801"/>
            <a:ext cx="7315836" cy="35743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24"/>
          <p:cNvSpPr txBox="1"/>
          <p:nvPr/>
        </p:nvSpPr>
        <p:spPr>
          <a:xfrm>
            <a:off x="83820" y="274675"/>
            <a:ext cx="1199388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n-US" sz="37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Orodje “replace text”: zamenjava TI s S</a:t>
            </a:r>
            <a:endParaRPr sz="1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p24"/>
          <p:cNvSpPr txBox="1"/>
          <p:nvPr/>
        </p:nvSpPr>
        <p:spPr>
          <a:xfrm>
            <a:off x="454952" y="1417375"/>
            <a:ext cx="2913088" cy="5165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609600" marR="0" lvl="0" indent="-514350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AutoNum type="arabicPeriod"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iskalnik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orodij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vpišemo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„replace“.</a:t>
            </a:r>
            <a:endParaRPr sz="16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47700" marR="0" lvl="0" indent="-342900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+mj-lt"/>
              <a:buAutoNum type="arabicPeriod"/>
            </a:pPr>
            <a:endParaRPr sz="16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600" marR="0" lvl="0" indent="-514350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AutoNum type="arabicPeriod"/>
            </a:pPr>
            <a:r>
              <a:rPr lang="en-US" sz="16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Izberemo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„</a:t>
            </a:r>
            <a:r>
              <a:rPr lang="en-US" sz="16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Replace 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parts of text“</a:t>
            </a:r>
            <a:endParaRPr dirty="0"/>
          </a:p>
          <a:p>
            <a:pPr marL="647700" marR="0" lvl="0" indent="-342900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+mj-lt"/>
              <a:buAutoNum type="arabicPeriod"/>
            </a:pPr>
            <a:endParaRPr sz="16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600" marR="0" lvl="0" indent="-514350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AutoNum type="arabicPeriod"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seznama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izberemo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“</a:t>
            </a:r>
            <a:r>
              <a:rPr lang="en-US" sz="16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Mal d 1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”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kot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vhodni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podatek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6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47700" marR="0" lvl="0" indent="-342900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+mj-lt"/>
              <a:buAutoNum type="arabicPeriod"/>
            </a:pPr>
            <a:endParaRPr sz="16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600" marR="0" lvl="0" indent="-5143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AutoNum type="arabicPeriod"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r>
              <a:rPr lang="en-US" sz="16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TI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”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zamenjamo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s “</a:t>
            </a:r>
            <a:r>
              <a:rPr lang="en-US" sz="16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” (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enočrkovne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oznake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aminokislin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v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zapisu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FASTA).</a:t>
            </a:r>
            <a:endParaRPr dirty="0"/>
          </a:p>
          <a:p>
            <a:pPr marL="609600" marR="0" lvl="0" indent="-3048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endParaRPr sz="16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7" name="Google Shape;437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39172" y="1685616"/>
            <a:ext cx="8146416" cy="46294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25"/>
          <p:cNvSpPr txBox="1"/>
          <p:nvPr/>
        </p:nvSpPr>
        <p:spPr>
          <a:xfrm>
            <a:off x="491200" y="274675"/>
            <a:ext cx="113166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n-US" sz="37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Orodje “replace text” (nadaljevanje)</a:t>
            </a:r>
            <a:endParaRPr/>
          </a:p>
        </p:txBody>
      </p:sp>
      <p:sp>
        <p:nvSpPr>
          <p:cNvPr id="444" name="Google Shape;444;p25"/>
          <p:cNvSpPr txBox="1"/>
          <p:nvPr/>
        </p:nvSpPr>
        <p:spPr>
          <a:xfrm>
            <a:off x="609600" y="1910600"/>
            <a:ext cx="4415481" cy="4314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609600" marR="0" lvl="0" indent="-514350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+mj-lt"/>
              <a:buAutoNum type="arabicPeriod" startAt="5"/>
            </a:pPr>
            <a:r>
              <a:rPr lang="en-US" sz="1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Izberemo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možnost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“Replace all occurrences of the pattern” </a:t>
            </a:r>
            <a:endParaRPr dirty="0"/>
          </a:p>
          <a:p>
            <a:pPr marL="647700" marR="0" lvl="0" indent="-342900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+mj-lt"/>
              <a:buAutoNum type="arabicPeriod" startAt="5"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600" marR="0" lvl="0" indent="-514350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+mj-lt"/>
              <a:buAutoNum type="arabicPeriod" startAt="5"/>
            </a:pPr>
            <a:r>
              <a:rPr lang="en-US" sz="1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Izberemo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možnost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“Ignore first line“,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ker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ne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želimo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da bi se TI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zamenjal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s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tudi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v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naslovni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vrstici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kjer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so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opisni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podatki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metapodatki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).</a:t>
            </a:r>
            <a:endParaRPr dirty="0"/>
          </a:p>
          <a:p>
            <a:pPr marL="647700" marR="0" lvl="0" indent="-342900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+mj-lt"/>
              <a:buAutoNum type="arabicPeriod" startAt="5"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600" marR="0" lvl="0" indent="-5143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+mj-lt"/>
              <a:buAutoNum type="arabicPeriod" startAt="5"/>
            </a:pPr>
            <a:r>
              <a:rPr lang="en-US" sz="1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Kliknemo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“Run Tool”.</a:t>
            </a:r>
            <a:endParaRPr dirty="0"/>
          </a:p>
        </p:txBody>
      </p:sp>
      <p:pic>
        <p:nvPicPr>
          <p:cNvPr id="445" name="Google Shape;445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81601" y="1721708"/>
            <a:ext cx="6626200" cy="4861617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26"/>
          <p:cNvSpPr txBox="1"/>
          <p:nvPr/>
        </p:nvSpPr>
        <p:spPr>
          <a:xfrm>
            <a:off x="491200" y="274675"/>
            <a:ext cx="113166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n-US" sz="37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Preimenovanje rezultatov v “Mal d 1 S”</a:t>
            </a:r>
            <a:endParaRPr sz="1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26"/>
          <p:cNvSpPr txBox="1"/>
          <p:nvPr/>
        </p:nvSpPr>
        <p:spPr>
          <a:xfrm>
            <a:off x="342900" y="1867232"/>
            <a:ext cx="4122419" cy="46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438150" marR="0" lvl="0" indent="-342900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AutoNum type="arabicPeriod"/>
            </a:pPr>
            <a:r>
              <a:rPr lang="en-US" sz="22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Kliknemo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ikono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svinčnika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v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koraku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v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zgodovini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  <a:p>
            <a:pPr marL="762000" marR="0" lvl="0" indent="-457200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+mj-lt"/>
              <a:buAutoNum type="arabicPeriod"/>
            </a:pPr>
            <a:endParaRPr sz="2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38150" marR="0" lvl="0" indent="-342900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AutoNum type="arabicPeriod"/>
            </a:pPr>
            <a:r>
              <a:rPr lang="en-US" sz="22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Rezultate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(Replace on data…)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preimenujemo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v “</a:t>
            </a:r>
            <a:r>
              <a:rPr lang="en-US" sz="22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Mal d 1 S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”.</a:t>
            </a:r>
            <a:endParaRPr dirty="0"/>
          </a:p>
          <a:p>
            <a:pPr marL="762000" marR="0" lvl="0" indent="-457200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+mj-lt"/>
              <a:buAutoNum type="arabicPeriod"/>
            </a:pPr>
            <a:endParaRPr sz="2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38150" marR="0" lvl="0" indent="-342900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AutoNum type="arabicPeriod"/>
            </a:pPr>
            <a:r>
              <a:rPr lang="en-US" sz="22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Kliknemo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“Save”. </a:t>
            </a:r>
            <a:endParaRPr sz="2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53" name="Google Shape;453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99965" y="2065352"/>
            <a:ext cx="6707030" cy="3748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27"/>
          <p:cNvSpPr txBox="1"/>
          <p:nvPr/>
        </p:nvSpPr>
        <p:spPr>
          <a:xfrm>
            <a:off x="327660" y="317542"/>
            <a:ext cx="1125444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n-US" sz="3700" b="1" i="0" u="none" strike="noStrike" cap="none">
                <a:solidFill>
                  <a:srgbClr val="EF6C00"/>
                </a:solidFill>
                <a:latin typeface="Calibri"/>
                <a:ea typeface="Calibri"/>
                <a:cs typeface="Calibri"/>
                <a:sym typeface="Calibri"/>
              </a:rPr>
              <a:t>Ponovimo blastp (z Mal d 1 S kot vhodnim podatkom)</a:t>
            </a:r>
            <a:endParaRPr sz="100" b="1" i="0" u="none" strike="noStrike" cap="none">
              <a:solidFill>
                <a:srgbClr val="EF6C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" name="Google Shape;460;p27"/>
          <p:cNvSpPr txBox="1"/>
          <p:nvPr/>
        </p:nvSpPr>
        <p:spPr>
          <a:xfrm>
            <a:off x="487680" y="1316960"/>
            <a:ext cx="11376360" cy="5099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4445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Podobnost med Mal d 1 S in Bet v 1 je 54,375 %, kar je manj kot pri nespremenjenem Mal d 1 (56, 875 %). </a:t>
            </a:r>
            <a:endParaRPr/>
          </a:p>
        </p:txBody>
      </p:sp>
      <p:pic>
        <p:nvPicPr>
          <p:cNvPr id="461" name="Google Shape;461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7680" y="2363787"/>
            <a:ext cx="5501640" cy="3945573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02682" y="2363787"/>
            <a:ext cx="5731510" cy="30311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28"/>
          <p:cNvSpPr txBox="1"/>
          <p:nvPr/>
        </p:nvSpPr>
        <p:spPr>
          <a:xfrm>
            <a:off x="491200" y="274675"/>
            <a:ext cx="113166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n-US" sz="37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Izdelava delotoka iz zgodovine </a:t>
            </a:r>
            <a:endParaRPr sz="1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28"/>
          <p:cNvSpPr txBox="1"/>
          <p:nvPr/>
        </p:nvSpPr>
        <p:spPr>
          <a:xfrm>
            <a:off x="384200" y="1417375"/>
            <a:ext cx="6073140" cy="4400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95250" marR="0" lvl="0" indent="0" algn="just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Korake v zgodovini želimo povezati v delotok, ki ga lahko uporabimo za kombinacijo Bet v 1 s katerim koli proteinom.</a:t>
            </a:r>
            <a:endParaRPr/>
          </a:p>
          <a:p>
            <a:pPr marL="609600" marR="0" lvl="0" indent="-304800" algn="l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38150" marR="0" lvl="0" indent="-342900" algn="just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AutoNum type="arabicPeriod"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S spustnega seznama, ki se pojavi po kliku na ikono s tremi črtami, izberemo možnost “</a:t>
            </a:r>
            <a:r>
              <a:rPr lang="en-US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Extract Workflow</a:t>
            </a: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”.</a:t>
            </a:r>
            <a:endParaRPr/>
          </a:p>
        </p:txBody>
      </p:sp>
      <p:pic>
        <p:nvPicPr>
          <p:cNvPr id="470" name="Google Shape;470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59900" y="1447501"/>
            <a:ext cx="3166448" cy="5135824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29"/>
          <p:cNvSpPr txBox="1"/>
          <p:nvPr/>
        </p:nvSpPr>
        <p:spPr>
          <a:xfrm>
            <a:off x="362465" y="1730412"/>
            <a:ext cx="3569455" cy="46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552450" marR="0" lvl="0" indent="-457200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+mj-lt"/>
              <a:buAutoNum type="arabicPeriod" startAt="2"/>
            </a:pP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Delotok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poimenujemo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“</a:t>
            </a:r>
            <a:r>
              <a:rPr lang="en-US" sz="20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Sequence similarity between Bet v 1 and random protein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”. </a:t>
            </a: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62000" marR="0" lvl="0" indent="-457200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+mj-lt"/>
              <a:buAutoNum type="arabicPeriod" startAt="2"/>
            </a:pP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52450" marR="0" lvl="0" indent="-457200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+mj-lt"/>
              <a:buAutoNum type="arabicPeriod" startAt="2"/>
            </a:pP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Kliknemo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“Create Workflow”.</a:t>
            </a:r>
            <a:endParaRPr dirty="0"/>
          </a:p>
        </p:txBody>
      </p:sp>
      <p:sp>
        <p:nvSpPr>
          <p:cNvPr id="477" name="Google Shape;477;p29"/>
          <p:cNvSpPr txBox="1"/>
          <p:nvPr/>
        </p:nvSpPr>
        <p:spPr>
          <a:xfrm>
            <a:off x="491200" y="274675"/>
            <a:ext cx="113166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n-US" sz="37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Izdelava delotoka iz zgodovine (nadaljevanje)</a:t>
            </a:r>
            <a:endParaRPr sz="1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8" name="Google Shape;47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31944" y="1730412"/>
            <a:ext cx="7475856" cy="39500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30"/>
          <p:cNvSpPr txBox="1"/>
          <p:nvPr/>
        </p:nvSpPr>
        <p:spPr>
          <a:xfrm>
            <a:off x="491200" y="274675"/>
            <a:ext cx="113166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n-US" sz="37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Uredimo shemo delotoka</a:t>
            </a:r>
            <a:endParaRPr sz="1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p30"/>
          <p:cNvSpPr txBox="1"/>
          <p:nvPr/>
        </p:nvSpPr>
        <p:spPr>
          <a:xfrm>
            <a:off x="147400" y="1417375"/>
            <a:ext cx="2804928" cy="525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95250" marR="0" lvl="0" indent="0" algn="just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Spremembe v delotoku shranimo s klikom na “Save Workflow”.</a:t>
            </a:r>
            <a:endParaRPr sz="2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86" name="Google Shape;486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83744" y="1665124"/>
            <a:ext cx="8397715" cy="45908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4"/>
          <p:cNvSpPr txBox="1">
            <a:spLocks noGrp="1"/>
          </p:cNvSpPr>
          <p:nvPr>
            <p:ph type="title"/>
          </p:nvPr>
        </p:nvSpPr>
        <p:spPr>
          <a:xfrm>
            <a:off x="609600" y="206010"/>
            <a:ext cx="10972500" cy="8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</a:pPr>
            <a:r>
              <a:rPr lang="en-US" sz="3700">
                <a:latin typeface="Calibri"/>
                <a:ea typeface="Calibri"/>
                <a:cs typeface="Calibri"/>
                <a:sym typeface="Calibri"/>
              </a:rPr>
              <a:t>Diagram delotoka (peka potice)</a:t>
            </a:r>
            <a:endParaRPr sz="27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3" name="Google Shape;163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85374" y="1261522"/>
            <a:ext cx="3272352" cy="5268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17775" y="4908276"/>
            <a:ext cx="1687074" cy="1687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4"/>
          <p:cNvPicPr preferRelativeResize="0"/>
          <p:nvPr/>
        </p:nvPicPr>
        <p:blipFill rotWithShape="1">
          <a:blip r:embed="rId5">
            <a:alphaModFix/>
          </a:blip>
          <a:srcRect l="6186" t="35689" r="8488" b="9184"/>
          <a:stretch/>
        </p:blipFill>
        <p:spPr>
          <a:xfrm>
            <a:off x="6693275" y="1261525"/>
            <a:ext cx="1201975" cy="1161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859950" y="3032616"/>
            <a:ext cx="1690850" cy="1266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434275" y="4667926"/>
            <a:ext cx="990697" cy="1063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176788" y="1337730"/>
            <a:ext cx="1201975" cy="1201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46625" y="2105423"/>
            <a:ext cx="696100" cy="69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4"/>
          <p:cNvPicPr preferRelativeResize="0"/>
          <p:nvPr/>
        </p:nvPicPr>
        <p:blipFill rotWithShape="1">
          <a:blip r:embed="rId10">
            <a:alphaModFix/>
          </a:blip>
          <a:srcRect l="23364" r="25442"/>
          <a:stretch/>
        </p:blipFill>
        <p:spPr>
          <a:xfrm>
            <a:off x="2388700" y="2029225"/>
            <a:ext cx="393100" cy="767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31"/>
          <p:cNvSpPr txBox="1"/>
          <p:nvPr/>
        </p:nvSpPr>
        <p:spPr>
          <a:xfrm>
            <a:off x="491200" y="274675"/>
            <a:ext cx="113166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n-US" sz="37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Različni načini za izdelavo delotoka</a:t>
            </a:r>
            <a:endParaRPr sz="1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3" name="Google Shape;493;p31"/>
          <p:cNvSpPr txBox="1"/>
          <p:nvPr/>
        </p:nvSpPr>
        <p:spPr>
          <a:xfrm>
            <a:off x="238840" y="1417375"/>
            <a:ext cx="4112180" cy="525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95250" marR="0" lvl="0" indent="0" algn="just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Izdelava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delotoka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iz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zgodovine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ni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edina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možnost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  <a:p>
            <a:pPr marL="95250" marR="0" lvl="0" indent="0" algn="just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Galaxy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omogoča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izdelavo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delotokov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tri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načine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 dirty="0"/>
          </a:p>
          <a:p>
            <a:pPr marL="552450" marR="0" lvl="0" indent="-457200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AutoNum type="arabicPeriod"/>
            </a:pP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Iz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zgodovine</a:t>
            </a: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52450" marR="0" lvl="0" indent="-457200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AutoNum type="arabicPeriod"/>
            </a:pP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Uvoz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že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pripravljenih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delotokov</a:t>
            </a: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52450" marR="0" lvl="0" indent="-457200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AutoNum type="arabicPeriod"/>
            </a:pP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Ustvarjanje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delotokov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v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urejevalniku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brez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zgodovine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4" name="Google Shape;494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10504" y="1528127"/>
            <a:ext cx="6340475" cy="4644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32"/>
          <p:cNvSpPr txBox="1"/>
          <p:nvPr/>
        </p:nvSpPr>
        <p:spPr>
          <a:xfrm>
            <a:off x="491200" y="274675"/>
            <a:ext cx="113166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n-US" sz="37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Urejanje uvoženega delotoka</a:t>
            </a:r>
            <a:endParaRPr sz="1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p32"/>
          <p:cNvSpPr txBox="1"/>
          <p:nvPr/>
        </p:nvSpPr>
        <p:spPr>
          <a:xfrm>
            <a:off x="147400" y="1417375"/>
            <a:ext cx="2953940" cy="525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95250" marR="0" lvl="0" indent="0" algn="l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Primer urejanja uvoženega delotoka:</a:t>
            </a:r>
            <a:endParaRPr/>
          </a:p>
          <a:p>
            <a:pPr marL="95250" marR="0" lvl="0" indent="0" algn="l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Odstranimo korak “Select first” (ker želimo, da se naslednje operacije v delotoku izvedejo na celotnem obsegu vhodnih podatkov in ne samo na prvi vrstici).</a:t>
            </a:r>
            <a:endParaRPr/>
          </a:p>
          <a:p>
            <a:pPr marL="95250" marR="0" lvl="0" indent="0" algn="l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 odstranitvi koraka delotok ponovno povežemo</a:t>
            </a:r>
            <a:endParaRPr sz="2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2" name="Google Shape;502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45140" y="1417375"/>
            <a:ext cx="5090795" cy="2653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3" name="Google Shape;503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27953" y="3578226"/>
            <a:ext cx="4815841" cy="28101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33"/>
          <p:cNvSpPr txBox="1"/>
          <p:nvPr/>
        </p:nvSpPr>
        <p:spPr>
          <a:xfrm>
            <a:off x="491200" y="274675"/>
            <a:ext cx="113166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n-US" sz="37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Izdelava delotoka v urejevalniku</a:t>
            </a:r>
            <a:endParaRPr sz="1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33"/>
          <p:cNvSpPr txBox="1"/>
          <p:nvPr/>
        </p:nvSpPr>
        <p:spPr>
          <a:xfrm>
            <a:off x="162640" y="1417375"/>
            <a:ext cx="2953940" cy="525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95250" marR="0" lvl="0" indent="0" algn="l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Iz orodjarne izberemo orodje, ki ga želimo uporabiti v delotoku.</a:t>
            </a:r>
            <a:endParaRPr/>
          </a:p>
          <a:p>
            <a:pPr marL="95250" marR="0" lvl="0" indent="0" algn="l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Okvirček, ki predstavlja to orodje, se pojavi v urejevalniku.</a:t>
            </a:r>
            <a:endParaRPr/>
          </a:p>
          <a:p>
            <a:pPr marL="95250" marR="0" lvl="0" indent="0" algn="l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Ko ustvarimo okvirčke za vsa orodja, moramo okvirčke povezati v smiselno shemo delotoka.</a:t>
            </a:r>
            <a:endParaRPr sz="2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1" name="Google Shape;511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52823" y="1417375"/>
            <a:ext cx="2042477" cy="3885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" name="Google Shape;512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76290" y="1417375"/>
            <a:ext cx="4850790" cy="28955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3" name="Google Shape;513;p3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76290" y="4668220"/>
            <a:ext cx="5731510" cy="157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34"/>
          <p:cNvSpPr txBox="1"/>
          <p:nvPr/>
        </p:nvSpPr>
        <p:spPr>
          <a:xfrm>
            <a:off x="491200" y="274675"/>
            <a:ext cx="113166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n-US" sz="37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Protein Pru Ar 1-like</a:t>
            </a:r>
            <a:endParaRPr sz="1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p34"/>
          <p:cNvSpPr txBox="1"/>
          <p:nvPr/>
        </p:nvSpPr>
        <p:spPr>
          <a:xfrm>
            <a:off x="595937" y="1718679"/>
            <a:ext cx="5643900" cy="3875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95250" marR="0" lvl="0" indent="0" algn="l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 Galaxy uvozimo aminokislinsko zaporedje proteina </a:t>
            </a:r>
            <a:r>
              <a:rPr lang="en-US" sz="2000" b="1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Pru Ar 1-like (UniProt šifra: Q6QHU2)</a:t>
            </a:r>
            <a:r>
              <a:rPr lang="en-U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v formatu FASTA (iz UniProt). To je protein iz češnje (lat. </a:t>
            </a:r>
            <a:r>
              <a:rPr lang="en-US" sz="200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Prunus avium</a:t>
            </a:r>
            <a:r>
              <a:rPr lang="en-U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).</a:t>
            </a:r>
            <a:endParaRPr/>
          </a:p>
        </p:txBody>
      </p:sp>
      <p:pic>
        <p:nvPicPr>
          <p:cNvPr id="521" name="Google Shape;521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69919" y="3656557"/>
            <a:ext cx="4038601" cy="2766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22" name="Google Shape;522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67599" y="2099187"/>
            <a:ext cx="3817621" cy="4324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35"/>
          <p:cNvSpPr txBox="1"/>
          <p:nvPr/>
        </p:nvSpPr>
        <p:spPr>
          <a:xfrm>
            <a:off x="491200" y="274675"/>
            <a:ext cx="113166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n-US" sz="37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Zagon delotoka “Sequence similarity…”</a:t>
            </a:r>
            <a:endParaRPr sz="1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9" name="Google Shape;529;p35"/>
          <p:cNvSpPr txBox="1"/>
          <p:nvPr/>
        </p:nvSpPr>
        <p:spPr>
          <a:xfrm>
            <a:off x="601980" y="1778399"/>
            <a:ext cx="4236720" cy="3875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552450" marR="0" lvl="0" indent="-457200" algn="l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AutoNum type="arabicPeriod"/>
            </a:pP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Kliknemo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zavihek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Workflow.</a:t>
            </a:r>
            <a:endParaRPr dirty="0"/>
          </a:p>
          <a:p>
            <a:pPr marL="552450" marR="0" lvl="0" indent="-457200" algn="l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AutoNum type="arabicPeriod"/>
            </a:pP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Izberemo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delotok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“Sequence similarity…” in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kliknemo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ikono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“</a:t>
            </a:r>
            <a:r>
              <a:rPr lang="en-US" sz="20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Run Workflow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”.</a:t>
            </a:r>
            <a:endParaRPr dirty="0"/>
          </a:p>
        </p:txBody>
      </p:sp>
      <p:pic>
        <p:nvPicPr>
          <p:cNvPr id="530" name="Google Shape;530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98084" y="1936370"/>
            <a:ext cx="6809715" cy="4395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36"/>
          <p:cNvSpPr txBox="1"/>
          <p:nvPr/>
        </p:nvSpPr>
        <p:spPr>
          <a:xfrm>
            <a:off x="491200" y="274675"/>
            <a:ext cx="113166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n-US" sz="37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Zagon delotoka – izberemo Pru Ar 1-like kot vhodni podatek</a:t>
            </a:r>
            <a:endParaRPr sz="1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Google Shape;537;p36"/>
          <p:cNvSpPr txBox="1"/>
          <p:nvPr/>
        </p:nvSpPr>
        <p:spPr>
          <a:xfrm>
            <a:off x="491200" y="1813145"/>
            <a:ext cx="3094701" cy="46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609600" marR="0" lvl="0" indent="-514350" algn="l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AutoNum type="arabicPeriod" startAt="3"/>
            </a:pPr>
            <a:r>
              <a:rPr lang="en-U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Izberemo prvi vhodni podatek: </a:t>
            </a:r>
            <a:r>
              <a:rPr lang="en-US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Bet v 1</a:t>
            </a:r>
            <a:endParaRPr/>
          </a:p>
          <a:p>
            <a:pPr marL="609600" marR="0" lvl="0" indent="-514350" algn="l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AutoNum type="arabicPeriod" startAt="3"/>
            </a:pPr>
            <a:r>
              <a:rPr lang="en-U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Izberemo drugi vhodni podatek (“Random protein”): v tem primeru Pru Ar 1-like.</a:t>
            </a:r>
            <a:endParaRPr sz="2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600" marR="0" lvl="0" indent="-51435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AutoNum type="arabicPeriod" startAt="3"/>
            </a:pPr>
            <a:r>
              <a:rPr lang="en-U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Kliknemo “Run Workflow”.</a:t>
            </a:r>
            <a:endParaRPr/>
          </a:p>
        </p:txBody>
      </p:sp>
      <p:pic>
        <p:nvPicPr>
          <p:cNvPr id="538" name="Google Shape;538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69384" y="1966844"/>
            <a:ext cx="7731416" cy="42434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37"/>
          <p:cNvSpPr txBox="1"/>
          <p:nvPr/>
        </p:nvSpPr>
        <p:spPr>
          <a:xfrm>
            <a:off x="491200" y="274675"/>
            <a:ext cx="113166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Spremljanje izvajanja delotoka</a:t>
            </a:r>
            <a:endParaRPr sz="3700" b="1" i="0" u="none" strike="noStrike" cap="non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5" name="Google Shape;545;p37"/>
          <p:cNvSpPr txBox="1"/>
          <p:nvPr/>
        </p:nvSpPr>
        <p:spPr>
          <a:xfrm>
            <a:off x="384201" y="1465780"/>
            <a:ext cx="3492843" cy="3969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95250" marR="0" lvl="0" indent="0" algn="just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 zgodovini se pojavijo vsi koraki, ki smo jih prej delali ročno korak za korakom.</a:t>
            </a:r>
            <a:endParaRPr/>
          </a:p>
        </p:txBody>
      </p:sp>
      <p:pic>
        <p:nvPicPr>
          <p:cNvPr id="546" name="Google Shape;546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98924" y="1581785"/>
            <a:ext cx="7708875" cy="43995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38"/>
          <p:cNvSpPr txBox="1"/>
          <p:nvPr/>
        </p:nvSpPr>
        <p:spPr>
          <a:xfrm>
            <a:off x="491200" y="274675"/>
            <a:ext cx="113166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Rezultati delotoka</a:t>
            </a:r>
            <a:endParaRPr sz="3700" b="1" i="0" u="none" strike="noStrike" cap="non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38"/>
          <p:cNvSpPr txBox="1"/>
          <p:nvPr/>
        </p:nvSpPr>
        <p:spPr>
          <a:xfrm>
            <a:off x="384201" y="1465780"/>
            <a:ext cx="3492843" cy="4630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95250" marR="0" lvl="0" indent="0" algn="just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Podobnost med Pru Ar 1-like in Bet v 1: 56,875 %.</a:t>
            </a:r>
            <a:endParaRPr sz="2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5250" marR="0" lvl="0" indent="0" algn="just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None/>
            </a:pPr>
            <a:endParaRPr sz="2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5250" marR="0" lvl="0" indent="0" algn="just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None/>
            </a:pPr>
            <a:endParaRPr sz="2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5250" marR="0" lvl="0" indent="0" algn="just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None/>
            </a:pPr>
            <a:endParaRPr sz="2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5250" marR="0" lvl="0" indent="0" algn="just" rtl="0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Podobnost med Pru Ar 1-like </a:t>
            </a:r>
            <a:r>
              <a:rPr lang="en-US" sz="2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in Bet v 1: 55,625 %.</a:t>
            </a:r>
            <a:endParaRPr sz="2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4" name="Google Shape;554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35145" y="1417375"/>
            <a:ext cx="5731510" cy="23310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5" name="Google Shape;555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43704" y="4400550"/>
            <a:ext cx="5822951" cy="17868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g315e738d12b_1_1"/>
          <p:cNvSpPr txBox="1"/>
          <p:nvPr/>
        </p:nvSpPr>
        <p:spPr>
          <a:xfrm>
            <a:off x="609600" y="274680"/>
            <a:ext cx="10972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n-US" sz="37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Zaključek</a:t>
            </a:r>
            <a:endParaRPr sz="1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2" name="Google Shape;562;g315e738d12b_1_1"/>
          <p:cNvSpPr txBox="1"/>
          <p:nvPr/>
        </p:nvSpPr>
        <p:spPr>
          <a:xfrm>
            <a:off x="609600" y="1524000"/>
            <a:ext cx="10972500" cy="23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457200" marR="0" lvl="0" indent="-38100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virtualizacija, vsebniki, programska okolja, delotoki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olajšajo analize in poenostavijo ponovljivost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izziv je poenotenje / standardizacija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○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interoperabilnost vsebnikov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○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izmenljivost delotokov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■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skupni jezik za delotoke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63" name="Google Shape;563;g315e738d12b_1_1" descr="Logo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04275" y="5411850"/>
            <a:ext cx="886950" cy="88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4" name="Google Shape;564;g315e738d12b_1_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39275" y="4372470"/>
            <a:ext cx="3731307" cy="88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5" name="Google Shape;565;g315e738d12b_1_1"/>
          <p:cNvPicPr preferRelativeResize="0"/>
          <p:nvPr/>
        </p:nvPicPr>
        <p:blipFill rotWithShape="1">
          <a:blip r:embed="rId5">
            <a:alphaModFix/>
          </a:blip>
          <a:srcRect l="21088" t="11210" r="16668" b="13754"/>
          <a:stretch/>
        </p:blipFill>
        <p:spPr>
          <a:xfrm>
            <a:off x="5863050" y="4148550"/>
            <a:ext cx="3615574" cy="2451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6" name="Google Shape;566;g315e738d12b_1_1" descr="https://mamba.readthedocs.io/en/latest/_static/logo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791325" y="5915025"/>
            <a:ext cx="1069299" cy="685350"/>
          </a:xfrm>
          <a:prstGeom prst="rect">
            <a:avLst/>
          </a:prstGeom>
          <a:noFill/>
          <a:ln>
            <a:noFill/>
          </a:ln>
        </p:spPr>
      </p:pic>
      <p:sp>
        <p:nvSpPr>
          <p:cNvPr id="567" name="Google Shape;567;g315e738d12b_1_1"/>
          <p:cNvSpPr txBox="1"/>
          <p:nvPr/>
        </p:nvSpPr>
        <p:spPr>
          <a:xfrm>
            <a:off x="5863050" y="6600375"/>
            <a:ext cx="5792100" cy="2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https://www.mrdbourke.com/get-your-computer-ready-for-machine-learning-using-anaconda-miniconda-and-conda/</a:t>
            </a:r>
            <a:endParaRPr sz="8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68" name="Google Shape;568;g315e738d12b_1_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722722" y="837250"/>
            <a:ext cx="2013975" cy="1299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9" name="Google Shape;569;g315e738d12b_1_1"/>
          <p:cNvPicPr preferRelativeResize="0"/>
          <p:nvPr/>
        </p:nvPicPr>
        <p:blipFill rotWithShape="1">
          <a:blip r:embed="rId8">
            <a:alphaModFix/>
          </a:blip>
          <a:srcRect t="13770" b="-13770"/>
          <a:stretch/>
        </p:blipFill>
        <p:spPr>
          <a:xfrm>
            <a:off x="9439888" y="1971721"/>
            <a:ext cx="2743200" cy="553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70" name="Google Shape;570;g315e738d12b_1_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911675" y="2290188"/>
            <a:ext cx="2948949" cy="725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1" name="Google Shape;571;g315e738d12b_1_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9026516" y="2994350"/>
            <a:ext cx="2778383" cy="886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39"/>
          <p:cNvSpPr/>
          <p:nvPr/>
        </p:nvSpPr>
        <p:spPr>
          <a:xfrm>
            <a:off x="0" y="0"/>
            <a:ext cx="12192000" cy="68772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77" name="Google Shape;577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14897" y="0"/>
            <a:ext cx="5987355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578" name="Google Shape;578;p39"/>
          <p:cNvSpPr txBox="1"/>
          <p:nvPr/>
        </p:nvSpPr>
        <p:spPr>
          <a:xfrm>
            <a:off x="838200" y="304800"/>
            <a:ext cx="8153700" cy="8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n-US" sz="5400" b="1" i="0" u="none" strike="noStrike" cap="none">
                <a:solidFill>
                  <a:srgbClr val="FFFF00"/>
                </a:solidFill>
                <a:latin typeface="Corbel"/>
                <a:ea typeface="Corbel"/>
                <a:cs typeface="Corbel"/>
                <a:sym typeface="Corbel"/>
              </a:rPr>
              <a:t>Vprašanja ?</a:t>
            </a:r>
            <a:endParaRPr sz="5400" b="1" i="0" u="none" strike="noStrike" cap="none">
              <a:solidFill>
                <a:srgbClr val="FFFF00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"/>
          <p:cNvSpPr txBox="1"/>
          <p:nvPr/>
        </p:nvSpPr>
        <p:spPr>
          <a:xfrm>
            <a:off x="609600" y="274680"/>
            <a:ext cx="10972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n-US" sz="37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Delotoki v analizi podatkov</a:t>
            </a:r>
            <a:endParaRPr sz="1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3"/>
          <p:cNvSpPr txBox="1"/>
          <p:nvPr/>
        </p:nvSpPr>
        <p:spPr>
          <a:xfrm>
            <a:off x="609600" y="1600200"/>
            <a:ext cx="10972500" cy="45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609600" marR="0" lvl="0" indent="-5080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Char char="●"/>
            </a:pPr>
            <a:r>
              <a:rPr lang="en-US"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Delotok (angl. </a:t>
            </a:r>
            <a:r>
              <a:rPr lang="en-US" sz="260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pipeline/workflow</a:t>
            </a:r>
            <a:r>
              <a:rPr lang="en-US"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) je zaporedje korakov v procesu analize.</a:t>
            </a:r>
            <a:endParaRPr sz="2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0160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600" marR="0" lvl="0" indent="-5080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Char char="●"/>
            </a:pPr>
            <a:r>
              <a:rPr lang="en-US"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Osnovni gradnik delotoka je vozlišče - posamezen korak.</a:t>
            </a:r>
            <a:endParaRPr sz="2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016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600" marR="0" lvl="0" indent="-5080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Char char="●"/>
            </a:pPr>
            <a:r>
              <a:rPr lang="en-US"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Delotok mora imeti zagotovljen dostop do:</a:t>
            </a:r>
            <a:endParaRPr sz="2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19200" marR="0" lvl="1" indent="-5080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Char char="○"/>
            </a:pPr>
            <a:r>
              <a:rPr lang="en-US"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orodij, ki so potrebna za izvedbo posameznega koraka,</a:t>
            </a:r>
            <a:endParaRPr sz="2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19200" marR="0" lvl="1" indent="-5080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Char char="○"/>
            </a:pPr>
            <a:r>
              <a:rPr lang="en-US"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potrebnih vhodnih podatkovnih virov,</a:t>
            </a:r>
            <a:endParaRPr sz="2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19200" marR="0" lvl="1" indent="-5143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Char char="○"/>
            </a:pPr>
            <a:r>
              <a:rPr lang="en-US"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potrebnih izhodnih podatkovnih virov.</a:t>
            </a:r>
            <a:endParaRPr sz="2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40"/>
          <p:cNvSpPr/>
          <p:nvPr/>
        </p:nvSpPr>
        <p:spPr>
          <a:xfrm>
            <a:off x="395425" y="3298400"/>
            <a:ext cx="21054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200"/>
              <a:buFont typeface="Arial"/>
              <a:buNone/>
            </a:pPr>
            <a:r>
              <a:rPr lang="en-US" sz="1200" b="1" i="0" u="none" strike="noStrike" cap="non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  <a:t>Ekipa IBMI/Središča ELIXIR-SI:</a:t>
            </a:r>
            <a:br>
              <a:rPr lang="en-US" sz="1200" b="1" i="0" u="none" strike="noStrike" cap="non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00" b="0" i="0" u="sng" strike="noStrike" cap="non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  <a:t>dr. B. Leskošek</a:t>
            </a:r>
            <a:br>
              <a:rPr lang="en-US" sz="1200" b="0" i="0" u="sng" strike="noStrike" cap="non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00" b="0" i="0" u="none" strike="noStrike" cap="non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  <a:t>dr. P. Ferk</a:t>
            </a:r>
            <a:br>
              <a:rPr lang="en-US" sz="1200" b="0" i="0" u="none" strike="noStrike" cap="non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00" b="0" i="0" u="none" strike="noStrike" cap="non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  <a:t>dr. M. Vidak</a:t>
            </a:r>
            <a:endParaRPr sz="1200" b="0" i="0" u="none" strike="noStrike" cap="none">
              <a:solidFill>
                <a:srgbClr val="AEABA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  <a:t>dr. B. Kverh</a:t>
            </a:r>
            <a:endParaRPr sz="1200" b="0" i="0" u="none" strike="noStrike" cap="none">
              <a:solidFill>
                <a:srgbClr val="AEABA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  <a:t>J. Gojznikar</a:t>
            </a:r>
            <a:endParaRPr sz="1200" b="0" i="0" u="none" strike="noStrike" cap="none">
              <a:solidFill>
                <a:srgbClr val="AE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40"/>
          <p:cNvSpPr txBox="1"/>
          <p:nvPr/>
        </p:nvSpPr>
        <p:spPr>
          <a:xfrm>
            <a:off x="395416" y="1637271"/>
            <a:ext cx="3861487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>
                <a:solidFill>
                  <a:srgbClr val="AEABAB"/>
                </a:solidFill>
                <a:latin typeface="Arial"/>
                <a:ea typeface="Arial"/>
                <a:cs typeface="Arial"/>
                <a:sym typeface="Arial"/>
              </a:rPr>
              <a:t>Univerza v Ljubljani, Medicinska fakulteta</a:t>
            </a:r>
            <a:endParaRPr sz="1050" b="0" i="0" u="none" strike="noStrike" cap="none">
              <a:solidFill>
                <a:srgbClr val="AEABAB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1" u="none" strike="noStrike" cap="none">
                <a:solidFill>
                  <a:srgbClr val="AEABAB"/>
                </a:solidFill>
                <a:latin typeface="Arial"/>
                <a:ea typeface="Arial"/>
                <a:cs typeface="Arial"/>
                <a:sym typeface="Arial"/>
              </a:rPr>
              <a:t>University of Ljubljana, Faculty of Medicine</a:t>
            </a:r>
            <a:endParaRPr sz="1050" b="0" i="0" u="none" strike="noStrike" cap="none">
              <a:solidFill>
                <a:srgbClr val="AEABAB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AEABAB"/>
                </a:solidFill>
                <a:latin typeface="Arial"/>
                <a:ea typeface="Arial"/>
                <a:cs typeface="Arial"/>
                <a:sym typeface="Arial"/>
              </a:rPr>
              <a:t>Vrazov trg 2, SI-1000 Ljubljana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AEABAB"/>
                </a:solidFill>
                <a:latin typeface="Arial"/>
                <a:ea typeface="Arial"/>
                <a:cs typeface="Arial"/>
                <a:sym typeface="Arial"/>
              </a:rPr>
              <a:t>Slovenija / </a:t>
            </a:r>
            <a:r>
              <a:rPr lang="en-US" sz="1050" b="0" i="1" u="none" strike="noStrike" cap="none">
                <a:solidFill>
                  <a:srgbClr val="AEABAB"/>
                </a:solidFill>
                <a:latin typeface="Arial"/>
                <a:ea typeface="Arial"/>
                <a:cs typeface="Arial"/>
                <a:sym typeface="Arial"/>
              </a:rPr>
              <a:t>Slovenia</a:t>
            </a:r>
            <a:endParaRPr sz="1050" b="0" i="0" u="none" strike="noStrike" cap="none">
              <a:solidFill>
                <a:srgbClr val="AEABAB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5" name="Google Shape;585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6562" y="5247140"/>
            <a:ext cx="10009549" cy="1096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86" name="Google Shape;586;p40" descr="Slika, ki vsebuje besede risanje&#10;&#10;Opis je samodejno ustvarjen"/>
          <p:cNvPicPr preferRelativeResize="0"/>
          <p:nvPr/>
        </p:nvPicPr>
        <p:blipFill rotWithShape="1">
          <a:blip r:embed="rId4">
            <a:alphaModFix/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87" name="Google Shape;587;p40" descr="Slika, ki vsebuje besede besedilo, pisava, logotip, grafika&#10;&#10;Opis je samodejno ustvarjen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6732" y="706065"/>
            <a:ext cx="2468880" cy="713232"/>
          </a:xfrm>
          <a:prstGeom prst="rect">
            <a:avLst/>
          </a:prstGeom>
          <a:noFill/>
          <a:ln>
            <a:noFill/>
          </a:ln>
        </p:spPr>
      </p:pic>
      <p:sp>
        <p:nvSpPr>
          <p:cNvPr id="588" name="Google Shape;588;p40"/>
          <p:cNvSpPr/>
          <p:nvPr/>
        </p:nvSpPr>
        <p:spPr>
          <a:xfrm>
            <a:off x="3748216" y="3303767"/>
            <a:ext cx="17253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200"/>
              <a:buFont typeface="Arial"/>
              <a:buNone/>
            </a:pPr>
            <a:r>
              <a:rPr lang="en-US" sz="1200" b="1" i="0" u="none" strike="noStrike" cap="non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  <a:t>Ekipa </a:t>
            </a:r>
            <a:r>
              <a:rPr lang="en-US" sz="1200" b="1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  <a:t>NIB</a:t>
            </a:r>
            <a:r>
              <a:rPr lang="en-US" sz="1200" b="1" i="0" u="none" strike="noStrike" cap="non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br>
              <a:rPr lang="en-US" sz="1200" b="1" i="0" u="none" strike="noStrike" cap="non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  <a:t>dr. Maja Zagorščak</a:t>
            </a:r>
            <a:endParaRPr sz="1200">
              <a:solidFill>
                <a:srgbClr val="AEABA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  <a:t>dr. Nadja Nolte</a:t>
            </a:r>
            <a:endParaRPr sz="1200">
              <a:solidFill>
                <a:srgbClr val="AEABA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  <a:t>dr. Carissa Bleker</a:t>
            </a:r>
            <a:endParaRPr sz="1200">
              <a:solidFill>
                <a:srgbClr val="AEABA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  <a:t>dr. Marko Petek</a:t>
            </a:r>
            <a:endParaRPr sz="1200">
              <a:solidFill>
                <a:srgbClr val="AEABA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  <a:t>dr. Anže Županič</a:t>
            </a:r>
            <a:endParaRPr sz="1200">
              <a:solidFill>
                <a:srgbClr val="AE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" name="Google Shape;589;p40"/>
          <p:cNvSpPr txBox="1"/>
          <p:nvPr/>
        </p:nvSpPr>
        <p:spPr>
          <a:xfrm>
            <a:off x="3748216" y="1637271"/>
            <a:ext cx="38616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50" b="1">
                <a:solidFill>
                  <a:srgbClr val="AEABAB"/>
                </a:solidFill>
              </a:rPr>
              <a:t>Nacionalni inštitut za biologijo (NIB)</a:t>
            </a:r>
            <a:endParaRPr sz="1050" b="1">
              <a:solidFill>
                <a:srgbClr val="AEABAB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50" b="1">
                <a:solidFill>
                  <a:srgbClr val="AEABAB"/>
                </a:solidFill>
              </a:rPr>
              <a:t>Oddelek za biotehnologijo in sistemsko biologijo</a:t>
            </a:r>
            <a:endParaRPr sz="1050" b="1">
              <a:solidFill>
                <a:srgbClr val="AEABAB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50">
                <a:solidFill>
                  <a:srgbClr val="AEABAB"/>
                </a:solidFill>
              </a:rPr>
              <a:t>Večna pot 121, 1000 Ljubljana</a:t>
            </a:r>
            <a:endParaRPr sz="1050">
              <a:solidFill>
                <a:srgbClr val="AEABAB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050">
                <a:solidFill>
                  <a:srgbClr val="AEABAB"/>
                </a:solidFill>
              </a:rPr>
              <a:t>Slovenija</a:t>
            </a:r>
            <a:endParaRPr sz="1050">
              <a:solidFill>
                <a:srgbClr val="AEABAB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162c816b97_0_5"/>
          <p:cNvSpPr txBox="1"/>
          <p:nvPr/>
        </p:nvSpPr>
        <p:spPr>
          <a:xfrm>
            <a:off x="609600" y="274680"/>
            <a:ext cx="10972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n-US" sz="37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Virtualizacija</a:t>
            </a:r>
            <a:endParaRPr sz="1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g3162c816b97_0_5"/>
          <p:cNvSpPr txBox="1"/>
          <p:nvPr/>
        </p:nvSpPr>
        <p:spPr>
          <a:xfrm>
            <a:off x="609600" y="1166070"/>
            <a:ext cx="10972500" cy="2327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457200" marR="0" lvl="0" indent="-381000" algn="l" rtl="0">
              <a:lnSpc>
                <a:spcPct val="15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nadomeščanje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strojne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opreme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z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navidezno</a:t>
            </a:r>
            <a:endParaRPr sz="2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virtualizacija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računalnikov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en-US" sz="2400" b="1" i="1" dirty="0">
                <a:latin typeface="Calibri"/>
                <a:ea typeface="Calibri"/>
                <a:cs typeface="Calibri"/>
                <a:sym typeface="Calibri"/>
              </a:rPr>
              <a:t>V</a:t>
            </a:r>
            <a:r>
              <a:rPr lang="en-US" sz="2400" b="0" i="1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irtual </a:t>
            </a:r>
            <a:r>
              <a:rPr lang="en-US" sz="2400" b="1" i="1" dirty="0"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lang="en-US" sz="2400" b="0" i="1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achine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- 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VM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nam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omogoča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da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enem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računalniku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ali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strežniku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istočasno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deluje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več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različnih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sistemov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ki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so med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seboj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sng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neodvisni</a:t>
            </a:r>
            <a:r>
              <a:rPr lang="en-US" sz="2400" b="0" i="0" u="sng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imajo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pripadajočo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navidezno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strojno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opremo</a:t>
            </a:r>
            <a:endParaRPr sz="2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endParaRPr sz="2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sz="2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5" name="Google Shape;185;g3162c816b97_0_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70176" y="3251325"/>
            <a:ext cx="5064775" cy="3366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g3162c816b97_0_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19200" y="3601273"/>
            <a:ext cx="2537700" cy="58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g3162c816b97_0_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83275" y="4181775"/>
            <a:ext cx="1009550" cy="100955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g3162c816b97_0_5"/>
          <p:cNvSpPr txBox="1"/>
          <p:nvPr/>
        </p:nvSpPr>
        <p:spPr>
          <a:xfrm>
            <a:off x="1219200" y="6365650"/>
            <a:ext cx="7586400" cy="5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* hipervizor - nadzornik virtualnega stroja (VMM) - virtualizator</a:t>
            </a:r>
            <a:endParaRPr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89" name="Google Shape;189;g3162c816b97_0_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42225" y="5251580"/>
            <a:ext cx="2291650" cy="79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g3162c816b97_0_74"/>
          <p:cNvPicPr preferRelativeResize="0"/>
          <p:nvPr/>
        </p:nvPicPr>
        <p:blipFill rotWithShape="1">
          <a:blip r:embed="rId3">
            <a:alphaModFix/>
          </a:blip>
          <a:srcRect l="21088" t="11210" r="16668" b="13754"/>
          <a:stretch/>
        </p:blipFill>
        <p:spPr>
          <a:xfrm>
            <a:off x="6286684" y="4300950"/>
            <a:ext cx="3615574" cy="2451825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g3162c816b97_0_74"/>
          <p:cNvSpPr txBox="1"/>
          <p:nvPr/>
        </p:nvSpPr>
        <p:spPr>
          <a:xfrm>
            <a:off x="609600" y="274680"/>
            <a:ext cx="10972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n-US" sz="37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Vsebnik (</a:t>
            </a:r>
            <a:r>
              <a:rPr lang="en-US" sz="3700" b="1" i="1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container</a:t>
            </a:r>
            <a:r>
              <a:rPr lang="en-US" sz="37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) in okolje (</a:t>
            </a:r>
            <a:r>
              <a:rPr lang="en-US" sz="3700" b="1" i="1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enviroment</a:t>
            </a:r>
            <a:r>
              <a:rPr lang="en-US" sz="37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g3162c816b97_0_74"/>
          <p:cNvSpPr txBox="1"/>
          <p:nvPr/>
        </p:nvSpPr>
        <p:spPr>
          <a:xfrm>
            <a:off x="609600" y="1068206"/>
            <a:ext cx="10972500" cy="342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457200" marR="0" lvl="0" indent="-381000" algn="l" rtl="0">
              <a:lnSpc>
                <a:spcPct val="15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en-US" sz="2400" b="0" i="0" u="sng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skupina</a:t>
            </a:r>
            <a:r>
              <a:rPr lang="en-US" sz="2400" b="0" i="0" u="sng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sng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procesov</a:t>
            </a:r>
            <a:r>
              <a:rPr lang="en-US" sz="2400" b="0" i="0" u="sng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dovolj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veliko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mero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izolacije</a:t>
            </a:r>
            <a:endParaRPr sz="2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en-US" sz="2400" i="1" dirty="0">
                <a:latin typeface="Calibri"/>
                <a:ea typeface="Calibri"/>
                <a:cs typeface="Calibri"/>
                <a:sym typeface="Calibri"/>
              </a:rPr>
              <a:t>‘</a:t>
            </a:r>
            <a:r>
              <a:rPr lang="en-US" sz="2400" b="0" i="1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lahka</a:t>
            </a:r>
            <a:r>
              <a:rPr lang="en-US" sz="2400" b="0" i="1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1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virtualizacija</a:t>
            </a:r>
            <a:r>
              <a:rPr lang="en-US" sz="2400" i="1" dirty="0">
                <a:latin typeface="Calibri"/>
                <a:ea typeface="Calibri"/>
                <a:cs typeface="Calibri"/>
                <a:sym typeface="Calibri"/>
              </a:rPr>
              <a:t>’</a:t>
            </a:r>
            <a:endParaRPr sz="2400" b="0" i="1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en-US" sz="2400" b="0" i="0" u="sng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izolacija</a:t>
            </a:r>
            <a:r>
              <a:rPr lang="en-US" sz="2400" b="0" i="0" u="sng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sng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programov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v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ločenih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imenskih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prostorih</a:t>
            </a:r>
            <a:endParaRPr sz="2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omogoča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konsistenco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izvajanja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poslov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programska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oprema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pripadajoče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knjižnice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sistemske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komponente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-&gt;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možnost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sng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ponovitve</a:t>
            </a:r>
            <a:r>
              <a:rPr lang="en-US" sz="2400" b="0" i="0" u="sng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sng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eksperimentov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in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izvajanja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poslov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tudi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v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spremenjenem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in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posodobljenem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okolju</a:t>
            </a:r>
            <a:endParaRPr sz="2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endParaRPr sz="2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sz="2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7" name="Google Shape;197;g3162c816b97_0_74" descr="Log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04275" y="5564250"/>
            <a:ext cx="886950" cy="88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g3162c816b97_0_7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39275" y="4524870"/>
            <a:ext cx="3731307" cy="88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g3162c816b97_0_74" descr="https://mamba.readthedocs.io/en/latest/_static/logo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138759" y="5991225"/>
            <a:ext cx="1069299" cy="68535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g3162c816b97_0_74"/>
          <p:cNvSpPr txBox="1"/>
          <p:nvPr/>
        </p:nvSpPr>
        <p:spPr>
          <a:xfrm>
            <a:off x="5863050" y="6600375"/>
            <a:ext cx="5792100" cy="2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https://www.mrdbourke.com/get-your-computer-ready-for-machine-learning-using-anaconda-miniconda-and-conda/</a:t>
            </a:r>
            <a:endParaRPr sz="800" b="0" i="0" u="none" strike="noStrike" cap="non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g3162c816b97_0_143"/>
          <p:cNvPicPr preferRelativeResize="0"/>
          <p:nvPr/>
        </p:nvPicPr>
        <p:blipFill rotWithShape="1">
          <a:blip r:embed="rId3">
            <a:alphaModFix/>
          </a:blip>
          <a:srcRect t="17184"/>
          <a:stretch/>
        </p:blipFill>
        <p:spPr>
          <a:xfrm>
            <a:off x="0" y="3942650"/>
            <a:ext cx="6165099" cy="2915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g3162c816b97_0_143"/>
          <p:cNvPicPr preferRelativeResize="0"/>
          <p:nvPr/>
        </p:nvPicPr>
        <p:blipFill rotWithShape="1">
          <a:blip r:embed="rId4">
            <a:alphaModFix/>
          </a:blip>
          <a:srcRect b="12365"/>
          <a:stretch/>
        </p:blipFill>
        <p:spPr>
          <a:xfrm>
            <a:off x="0" y="0"/>
            <a:ext cx="6061227" cy="3837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g3162c816b97_0_1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69899" y="1276188"/>
            <a:ext cx="5722100" cy="5581816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g3162c816b97_0_143"/>
          <p:cNvSpPr txBox="1"/>
          <p:nvPr/>
        </p:nvSpPr>
        <p:spPr>
          <a:xfrm>
            <a:off x="6061225" y="0"/>
            <a:ext cx="6130800" cy="12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n-US" sz="37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Apollo</a:t>
            </a:r>
            <a:endParaRPr sz="3700" b="1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n-US" sz="24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urejevalnik anotacij genoma, </a:t>
            </a:r>
            <a:br>
              <a:rPr lang="en-US" sz="24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sodelovanje v realnem času</a:t>
            </a:r>
            <a:endParaRPr sz="2400">
              <a:solidFill>
                <a:srgbClr val="33333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g3162c816b97_0_143"/>
          <p:cNvSpPr/>
          <p:nvPr/>
        </p:nvSpPr>
        <p:spPr>
          <a:xfrm>
            <a:off x="1983750" y="3942650"/>
            <a:ext cx="2283900" cy="245400"/>
          </a:xfrm>
          <a:prstGeom prst="rect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1" name="Google Shape;211;g3162c816b97_0_143"/>
          <p:cNvSpPr/>
          <p:nvPr/>
        </p:nvSpPr>
        <p:spPr>
          <a:xfrm>
            <a:off x="0" y="292275"/>
            <a:ext cx="1724400" cy="1344300"/>
          </a:xfrm>
          <a:prstGeom prst="rect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15219fd550_0_60"/>
          <p:cNvSpPr txBox="1"/>
          <p:nvPr/>
        </p:nvSpPr>
        <p:spPr>
          <a:xfrm>
            <a:off x="609600" y="274680"/>
            <a:ext cx="10972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n-US" sz="37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Okolja za delo z delotoki v ukazni vrstici</a:t>
            </a:r>
            <a:endParaRPr sz="3700" b="1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g315219fd550_0_60"/>
          <p:cNvSpPr txBox="1"/>
          <p:nvPr/>
        </p:nvSpPr>
        <p:spPr>
          <a:xfrm>
            <a:off x="609600" y="1600200"/>
            <a:ext cx="10972500" cy="45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45720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None/>
            </a:pP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None/>
            </a:pP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    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  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9" name="Google Shape;219;g315219fd550_0_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41400" y="1417375"/>
            <a:ext cx="5308900" cy="530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CE93D8"/>
      </a:accent2>
      <a:accent3>
        <a:srgbClr val="4DB6AC"/>
      </a:accent3>
      <a:accent4>
        <a:srgbClr val="FF9800"/>
      </a:accent4>
      <a:accent5>
        <a:srgbClr val="009668"/>
      </a:accent5>
      <a:accent6>
        <a:srgbClr val="EEFF41"/>
      </a:accent6>
      <a:hlink>
        <a:srgbClr val="009668"/>
      </a:hlink>
      <a:folHlink>
        <a:srgbClr val="00966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2180</Words>
  <Application>Microsoft Office PowerPoint</Application>
  <PresentationFormat>Širokozaslonsko</PresentationFormat>
  <Paragraphs>315</Paragraphs>
  <Slides>50</Slides>
  <Notes>50</Notes>
  <HiddenSlides>0</HiddenSlides>
  <MMClips>0</MMClips>
  <ScaleCrop>false</ScaleCrop>
  <HeadingPairs>
    <vt:vector size="6" baseType="variant">
      <vt:variant>
        <vt:lpstr>Uporabljene pisave</vt:lpstr>
      </vt:variant>
      <vt:variant>
        <vt:i4>7</vt:i4>
      </vt:variant>
      <vt:variant>
        <vt:lpstr>Tema</vt:lpstr>
      </vt:variant>
      <vt:variant>
        <vt:i4>2</vt:i4>
      </vt:variant>
      <vt:variant>
        <vt:lpstr>Naslovi diapozitivov</vt:lpstr>
      </vt:variant>
      <vt:variant>
        <vt:i4>50</vt:i4>
      </vt:variant>
    </vt:vector>
  </HeadingPairs>
  <TitlesOfParts>
    <vt:vector size="59" baseType="lpstr">
      <vt:lpstr>Calibri</vt:lpstr>
      <vt:lpstr>Times New Roman</vt:lpstr>
      <vt:lpstr>Courier New</vt:lpstr>
      <vt:lpstr>Open Sans</vt:lpstr>
      <vt:lpstr>Corbel</vt:lpstr>
      <vt:lpstr>PT Sans Narrow</vt:lpstr>
      <vt:lpstr>Arial</vt:lpstr>
      <vt:lpstr>Officeova tema</vt:lpstr>
      <vt:lpstr>Tropic</vt:lpstr>
      <vt:lpstr>PowerPointova predstavitev</vt:lpstr>
      <vt:lpstr>PowerPointova predstavitev</vt:lpstr>
      <vt:lpstr>PowerPointova predstavitev</vt:lpstr>
      <vt:lpstr>Diagram delotoka (peka potice)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Marko Vidak</dc:creator>
  <cp:lastModifiedBy>Zala</cp:lastModifiedBy>
  <cp:revision>3</cp:revision>
  <dcterms:modified xsi:type="dcterms:W3CDTF">2025-01-23T12:15:51Z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0x01010043D35A2C37ECA947886FBFF20D71A3B3</vt:lpwstr>
  </property>
  <property fmtid="{D5CDD505-2E9C-101B-9397-08002B2CF9AE}" pid="3" name="MediaServiceImageTags">
    <vt:lpwstr/>
  </property>
</Properties>
</file>