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5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orbel" panose="020B0503020204020204" pitchFamily="34" charset="0"/>
      <p:regular r:id="rId58"/>
      <p:bold r:id="rId59"/>
      <p:italic r:id="rId60"/>
      <p:boldItalic r:id="rId61"/>
    </p:embeddedFont>
    <p:embeddedFont>
      <p:font typeface="Open Sans" panose="020B0606030504020204" pitchFamily="34" charset="0"/>
      <p:regular r:id="rId62"/>
      <p:bold r:id="rId63"/>
      <p:italic r:id="rId64"/>
      <p:boldItalic r:id="rId65"/>
    </p:embeddedFont>
    <p:embeddedFont>
      <p:font typeface="PT Sans Narrow" panose="020B0506020203020204" pitchFamily="3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iDCmuCNmBXrGnm+ITyg78ZkOfP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B3D867-4F67-4EF7-BEC7-4C61CF93EF02}">
  <a:tblStyle styleId="{C9B3D867-4F67-4EF7-BEC7-4C61CF93EF0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0.fntdata"/><Relationship Id="rId68" Type="http://customschemas.google.com/relationships/presentationmetadata" Target="meta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62c816b97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3162c816b97_0_208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g3162c816b97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162c816b97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162c816b97_0_221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g3162c816b97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62c816b97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3162c816b97_0_230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g3162c816b97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5219fd550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15219fd550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9" name="Google Shape;289;p7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8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1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6" name="Google Shape;3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3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4" name="Google Shape;3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4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5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1" name="Google Shape;3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6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7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8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9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0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5219fd55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315219fd550_0_21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g315219fd55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1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22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7" name="Google Shape;4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3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Google Shape;42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24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3" name="Google Shape;43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5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1" name="Google Shape;44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6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7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7" name="Google Shape;4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8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6" name="Google Shape;46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4" name="Google Shape;4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2" name="Google Shape;48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1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" name="Google Shape;49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2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3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7" name="Google Shape;5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4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7" name="Google Shape;5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5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6" name="Google Shape;52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36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4" name="Google Shape;53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7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8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0" name="Google Shape;55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15e738d12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315e738d12b_1_1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9" name="Google Shape;559;g315e738d12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9:notes"/>
          <p:cNvSpPr txBox="1">
            <a:spLocks noGrp="1"/>
          </p:cNvSpPr>
          <p:nvPr>
            <p:ph type="body" idx="1"/>
          </p:nvPr>
        </p:nvSpPr>
        <p:spPr>
          <a:xfrm>
            <a:off x="946574" y="4861442"/>
            <a:ext cx="5206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4" name="Google Shape;57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62c816b9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3162c816b97_0_5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g3162c816b9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62c816b9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3162c816b97_0_74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g3162c816b9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62c816b97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162c816b97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15219fd55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315219fd550_0_60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g315219fd55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diapozitiv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2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2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2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pični naslov in besedilo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4"/>
          <p:cNvSpPr txBox="1">
            <a:spLocks noGrp="1"/>
          </p:cNvSpPr>
          <p:nvPr>
            <p:ph type="title"/>
          </p:nvPr>
        </p:nvSpPr>
        <p:spPr>
          <a:xfrm rot="5400000">
            <a:off x="7133436" y="1956596"/>
            <a:ext cx="5811834" cy="26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4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2"/>
            <a:ext cx="5811834" cy="773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4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4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55"/>
          <p:cNvCxnSpPr/>
          <p:nvPr/>
        </p:nvCxnSpPr>
        <p:spPr>
          <a:xfrm>
            <a:off x="9343647" y="4235850"/>
            <a:ext cx="7497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" name="Google Shape;86;p55"/>
          <p:cNvCxnSpPr/>
          <p:nvPr/>
        </p:nvCxnSpPr>
        <p:spPr>
          <a:xfrm>
            <a:off x="2100047" y="4211002"/>
            <a:ext cx="7497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7" name="Google Shape;87;p55"/>
          <p:cNvGrpSpPr/>
          <p:nvPr/>
        </p:nvGrpSpPr>
        <p:grpSpPr>
          <a:xfrm>
            <a:off x="1338859" y="1362666"/>
            <a:ext cx="9515557" cy="203195"/>
            <a:chOff x="1346429" y="1011300"/>
            <a:chExt cx="6452100" cy="152400"/>
          </a:xfrm>
        </p:grpSpPr>
        <p:cxnSp>
          <p:nvCxnSpPr>
            <p:cNvPr id="88" name="Google Shape;88;p55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9" name="Google Shape;89;p55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0" name="Google Shape;90;p55"/>
          <p:cNvGrpSpPr/>
          <p:nvPr/>
        </p:nvGrpSpPr>
        <p:grpSpPr>
          <a:xfrm>
            <a:off x="1338868" y="5292001"/>
            <a:ext cx="9515557" cy="203195"/>
            <a:chOff x="1346435" y="3969088"/>
            <a:chExt cx="6452100" cy="152400"/>
          </a:xfrm>
        </p:grpSpPr>
        <p:cxnSp>
          <p:nvCxnSpPr>
            <p:cNvPr id="91" name="Google Shape;91;p55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" name="Google Shape;92;p55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3" name="Google Shape;93;p55"/>
          <p:cNvSpPr txBox="1">
            <a:spLocks noGrp="1"/>
          </p:cNvSpPr>
          <p:nvPr>
            <p:ph type="ctrTitle"/>
          </p:nvPr>
        </p:nvSpPr>
        <p:spPr>
          <a:xfrm>
            <a:off x="1338867" y="2335685"/>
            <a:ext cx="9515700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94" name="Google Shape;94;p55"/>
          <p:cNvSpPr txBox="1">
            <a:spLocks noGrp="1"/>
          </p:cNvSpPr>
          <p:nvPr>
            <p:ph type="subTitle" idx="1"/>
          </p:nvPr>
        </p:nvSpPr>
        <p:spPr>
          <a:xfrm>
            <a:off x="2849633" y="3800052"/>
            <a:ext cx="64941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5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6"/>
          <p:cNvSpPr/>
          <p:nvPr/>
        </p:nvSpPr>
        <p:spPr>
          <a:xfrm>
            <a:off x="-67" y="3429200"/>
            <a:ext cx="12192000" cy="34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56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500" cy="12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7"/>
          <p:cNvSpPr/>
          <p:nvPr/>
        </p:nvSpPr>
        <p:spPr>
          <a:xfrm>
            <a:off x="-100" y="6727600"/>
            <a:ext cx="12192000" cy="1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7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5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07" name="Google Shape;107;p5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8" name="Google Shape;108;p5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9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847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60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15;p60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7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16" name="Google Shape;116;p60"/>
          <p:cNvSpPr txBox="1">
            <a:spLocks noGrp="1"/>
          </p:cNvSpPr>
          <p:nvPr>
            <p:ph type="subTitle" idx="1"/>
          </p:nvPr>
        </p:nvSpPr>
        <p:spPr>
          <a:xfrm>
            <a:off x="354000" y="36358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6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6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1"/>
          <p:cNvSpPr txBox="1">
            <a:spLocks noGrp="1"/>
          </p:cNvSpPr>
          <p:nvPr>
            <p:ph type="body" idx="1"/>
          </p:nvPr>
        </p:nvSpPr>
        <p:spPr>
          <a:xfrm>
            <a:off x="415600" y="5640967"/>
            <a:ext cx="79983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T Sans Narrow"/>
              <a:buNone/>
              <a:defRPr sz="32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121" name="Google Shape;121;p6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en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2"/>
          <p:cNvSpPr/>
          <p:nvPr/>
        </p:nvSpPr>
        <p:spPr>
          <a:xfrm>
            <a:off x="-10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2"/>
          <p:cNvSpPr txBox="1">
            <a:spLocks noGrp="1"/>
          </p:cNvSpPr>
          <p:nvPr>
            <p:ph type="title" hasCustomPrompt="1"/>
          </p:nvPr>
        </p:nvSpPr>
        <p:spPr>
          <a:xfrm>
            <a:off x="415600" y="1739800"/>
            <a:ext cx="11360700" cy="20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" name="Google Shape;125;p62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7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6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AND_BODY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3"/>
          <p:cNvSpPr txBox="1">
            <a:spLocks noGrp="1"/>
          </p:cNvSpPr>
          <p:nvPr>
            <p:ph type="title"/>
          </p:nvPr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3"/>
          <p:cNvSpPr txBox="1">
            <a:spLocks noGrp="1"/>
          </p:cNvSpPr>
          <p:nvPr>
            <p:ph type="subTitle" idx="1"/>
          </p:nvPr>
        </p:nvSpPr>
        <p:spPr>
          <a:xfrm>
            <a:off x="609600" y="1600200"/>
            <a:ext cx="109725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lvl="1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lvl="2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3pPr>
            <a:lvl4pPr lvl="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lvl="4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5pPr>
            <a:lvl6pPr lvl="5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lvl="6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lvl="7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lvl="8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4"/>
          <p:cNvSpPr txBox="1">
            <a:spLocks noGrp="1"/>
          </p:cNvSpPr>
          <p:nvPr>
            <p:ph type="title"/>
          </p:nvPr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5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marL="914400" lvl="1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marL="1371600" lvl="2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3pPr>
            <a:lvl4pPr marL="1828800" lvl="3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marL="2286000" lvl="4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5pPr>
            <a:lvl6pPr marL="2743200" lvl="5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3200400" lvl="6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4114800" lvl="8" indent="-3810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7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a odseka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8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8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2400"/>
              <a:buNone/>
              <a:defRPr sz="2400">
                <a:solidFill>
                  <a:srgbClr val="89898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8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vsebin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9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9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merjava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0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sebina z naslovom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body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slika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2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2"/>
          <p:cNvSpPr>
            <a:spLocks noGrp="1"/>
          </p:cNvSpPr>
          <p:nvPr>
            <p:ph type="pic" idx="2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52"/>
          <p:cNvSpPr txBox="1">
            <a:spLocks noGrp="1"/>
          </p:cNvSpPr>
          <p:nvPr>
            <p:ph type="body" idx="1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navpično besedilo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3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3"/>
          <p:cNvSpPr txBox="1">
            <a:spLocks noGrp="1"/>
          </p:cNvSpPr>
          <p:nvPr>
            <p:ph type="body" idx="1"/>
          </p:nvPr>
        </p:nvSpPr>
        <p:spPr>
          <a:xfrm rot="5400000">
            <a:off x="3920335" y="-1256505"/>
            <a:ext cx="435133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3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3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1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1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1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1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github.com/nadjano/my-first-nextflow-pipeline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hyperlink" Target="https://github.com/NIB-SI/ARMOR/blob/master/README-NIB-SI.md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segalaxy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segalaxy.org.au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segalaxy.e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galaxyproject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hyperlink" Target="https://training.galaxyproject.org/training-material/topics/introduction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ot.org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9.jpg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"/>
          <p:cNvSpPr txBox="1"/>
          <p:nvPr/>
        </p:nvSpPr>
        <p:spPr>
          <a:xfrm>
            <a:off x="721974" y="452008"/>
            <a:ext cx="902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Orodja</a:t>
            </a:r>
            <a:r>
              <a:rPr lang="en-US" sz="4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za </a:t>
            </a:r>
            <a:r>
              <a:rPr lang="en-US" sz="4000" b="1" i="0" u="none" strike="noStrike" cap="none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delo</a:t>
            </a:r>
            <a:r>
              <a:rPr lang="en-US" sz="4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z </a:t>
            </a:r>
            <a:r>
              <a:rPr lang="en-US" sz="4000" b="1" i="0" u="none" strike="noStrike" cap="none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delotoki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"/>
          <p:cNvSpPr txBox="1"/>
          <p:nvPr/>
        </p:nvSpPr>
        <p:spPr>
          <a:xfrm>
            <a:off x="721974" y="1038807"/>
            <a:ext cx="781242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Marko VIDAK</a:t>
            </a:r>
            <a:r>
              <a:rPr lang="sl-SI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Medicinska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fakulteta</a:t>
            </a:r>
            <a:r>
              <a:rPr lang="sl-SI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Univerze v Ljubljani 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Bojan KVERH</a:t>
            </a:r>
            <a:r>
              <a:rPr lang="sl-SI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Medicinska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fakulteta</a:t>
            </a:r>
            <a:r>
              <a:rPr lang="sl-SI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Univerze v Ljubljani 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Polonca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FERK</a:t>
            </a:r>
            <a:r>
              <a:rPr lang="sl-SI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Medicinska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fakulteta</a:t>
            </a:r>
            <a:r>
              <a:rPr lang="sl-SI" sz="18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Univerze v Ljubljani 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Brane LESKOŠEK</a:t>
            </a:r>
            <a:r>
              <a:rPr lang="sl-SI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Medicinska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fakulteta</a:t>
            </a:r>
            <a:r>
              <a:rPr lang="sl-SI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Univerze v Ljubljani 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"/>
          <p:cNvSpPr txBox="1"/>
          <p:nvPr/>
        </p:nvSpPr>
        <p:spPr>
          <a:xfrm>
            <a:off x="721974" y="2755221"/>
            <a:ext cx="7946897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dr. M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aja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Zagorščak</a:t>
            </a:r>
            <a:r>
              <a:rPr lang="sl-SI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Nacionalni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inštitut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za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biologijo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dr. 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Nadja Nolte</a:t>
            </a:r>
            <a:r>
              <a:rPr lang="sl-SI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Nacionalni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inštitut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za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biologijo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dr. 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Carissa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Bleker</a:t>
            </a:r>
            <a:r>
              <a:rPr lang="sl-SI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Nacionalni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inštitut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za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biologijo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dr. 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Marko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Petek</a:t>
            </a:r>
            <a:r>
              <a:rPr lang="sl-SI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Nacionalni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inštitut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za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biologijo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dr.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Anže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Županič</a:t>
            </a:r>
            <a:r>
              <a:rPr lang="sl-SI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Nacionalni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inštitut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za </a:t>
            </a:r>
            <a:r>
              <a:rPr lang="en-US" sz="180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biologijo</a:t>
            </a: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Picture 2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2D4E519D-DCDC-4B2B-8462-4E1EA4D03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71" y="5333460"/>
            <a:ext cx="1249752" cy="4324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E4EF4BD-0EED-4BD8-9697-E07EF2409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654" y="5976084"/>
            <a:ext cx="676715" cy="384081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CCAAED8-6849-4E6C-9027-E068CD45B365}"/>
              </a:ext>
            </a:extLst>
          </p:cNvPr>
          <p:cNvSpPr txBox="1"/>
          <p:nvPr/>
        </p:nvSpPr>
        <p:spPr>
          <a:xfrm>
            <a:off x="721974" y="4395211"/>
            <a:ext cx="735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Ljubljana in </a:t>
            </a:r>
            <a:r>
              <a:rPr lang="sl-SI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sl-SI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Centralna tehniška knjižnica Univerze v Ljubljani,</a:t>
            </a:r>
          </a:p>
          <a:p>
            <a:r>
              <a:rPr lang="sl-SI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Usposabljanje podatkovnih strokovnjakov, 18. – 21. 11.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62c816b97_0_208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MINIMUM: uporaba sistemov za upravljanje s paketi in orodji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162c816b97_0_208"/>
          <p:cNvSpPr txBox="1"/>
          <p:nvPr/>
        </p:nvSpPr>
        <p:spPr>
          <a:xfrm>
            <a:off x="304800" y="16764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g3162c816b97_0_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62" y="2373075"/>
            <a:ext cx="2358017" cy="21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162c816b97_0_208"/>
          <p:cNvPicPr preferRelativeResize="0"/>
          <p:nvPr/>
        </p:nvPicPr>
        <p:blipFill rotWithShape="1">
          <a:blip r:embed="rId4">
            <a:alphaModFix/>
          </a:blip>
          <a:srcRect b="19756"/>
          <a:stretch/>
        </p:blipFill>
        <p:spPr>
          <a:xfrm>
            <a:off x="1495475" y="2628200"/>
            <a:ext cx="6314625" cy="21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3162c816b97_0_208"/>
          <p:cNvPicPr preferRelativeResize="0"/>
          <p:nvPr/>
        </p:nvPicPr>
        <p:blipFill rotWithShape="1">
          <a:blip r:embed="rId5">
            <a:alphaModFix/>
          </a:blip>
          <a:srcRect b="38571"/>
          <a:stretch/>
        </p:blipFill>
        <p:spPr>
          <a:xfrm>
            <a:off x="3566150" y="4602074"/>
            <a:ext cx="4396349" cy="8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162c816b97_0_2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6186" y="5270222"/>
            <a:ext cx="2544786" cy="11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162c816b97_0_2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7675" y="2628200"/>
            <a:ext cx="3784725" cy="378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3162c816b97_0_208"/>
          <p:cNvPicPr preferRelativeResize="0"/>
          <p:nvPr/>
        </p:nvPicPr>
        <p:blipFill rotWithShape="1">
          <a:blip r:embed="rId8">
            <a:alphaModFix/>
          </a:blip>
          <a:srcRect b="6200"/>
          <a:stretch/>
        </p:blipFill>
        <p:spPr>
          <a:xfrm>
            <a:off x="962075" y="1119525"/>
            <a:ext cx="1218251" cy="11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162c816b97_0_20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80328" y="1432278"/>
            <a:ext cx="2495649" cy="5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3162c816b97_0_208"/>
          <p:cNvSpPr/>
          <p:nvPr/>
        </p:nvSpPr>
        <p:spPr>
          <a:xfrm>
            <a:off x="6152700" y="5333650"/>
            <a:ext cx="235800" cy="1869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g3162c816b97_0_208"/>
          <p:cNvSpPr/>
          <p:nvPr/>
        </p:nvSpPr>
        <p:spPr>
          <a:xfrm>
            <a:off x="4881675" y="4704725"/>
            <a:ext cx="235800" cy="1869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g3162c816b97_0_208"/>
          <p:cNvSpPr/>
          <p:nvPr/>
        </p:nvSpPr>
        <p:spPr>
          <a:xfrm>
            <a:off x="5034075" y="5009525"/>
            <a:ext cx="235800" cy="1869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g3162c816b97_0_208"/>
          <p:cNvSpPr/>
          <p:nvPr/>
        </p:nvSpPr>
        <p:spPr>
          <a:xfrm>
            <a:off x="726275" y="3483900"/>
            <a:ext cx="339900" cy="1869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g3162c816b97_0_208"/>
          <p:cNvSpPr/>
          <p:nvPr/>
        </p:nvSpPr>
        <p:spPr>
          <a:xfrm>
            <a:off x="2910075" y="3912550"/>
            <a:ext cx="339900" cy="1869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" name="Google Shape;239;g3162c816b97_0_208"/>
          <p:cNvSpPr/>
          <p:nvPr/>
        </p:nvSpPr>
        <p:spPr>
          <a:xfrm>
            <a:off x="9864100" y="2666475"/>
            <a:ext cx="339900" cy="1869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g3162c816b97_0_208"/>
          <p:cNvSpPr txBox="1"/>
          <p:nvPr/>
        </p:nvSpPr>
        <p:spPr>
          <a:xfrm>
            <a:off x="8035800" y="1945779"/>
            <a:ext cx="41562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ustvarjanje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okolja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Conda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podlagi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zapisa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YAML</a:t>
            </a:r>
            <a:endParaRPr sz="2400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3162c816b97_0_208"/>
          <p:cNvSpPr txBox="1"/>
          <p:nvPr/>
        </p:nvSpPr>
        <p:spPr>
          <a:xfrm>
            <a:off x="489150" y="6594625"/>
            <a:ext cx="75918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https://docs.conda.io/projects/conda/en/latest/user-guide/tasks/manage-environments.html</a:t>
            </a:r>
            <a:endParaRPr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62c816b97_0_221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OPTIMUM - upravitelji (</a:t>
            </a:r>
            <a:r>
              <a:rPr lang="en-US" sz="3700" b="1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workflow managers</a:t>
            </a: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) pri pisanju ponovljivih delotokov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8" name="Google Shape;248;g3162c816b97_0_221"/>
          <p:cNvGraphicFramePr/>
          <p:nvPr/>
        </p:nvGraphicFramePr>
        <p:xfrm>
          <a:off x="1922838" y="4328150"/>
          <a:ext cx="8272475" cy="2407770"/>
        </p:xfrm>
        <a:graphic>
          <a:graphicData uri="http://schemas.openxmlformats.org/drawingml/2006/table">
            <a:tbl>
              <a:tblPr>
                <a:noFill/>
                <a:tableStyleId>{C9B3D867-4F67-4EF7-BEC7-4C61CF93EF02}</a:tableStyleId>
              </a:tblPr>
              <a:tblGrid>
                <a:gridCol w="258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Jezik (language)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Python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Groovy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Podatki (data)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datoteke (</a:t>
                      </a:r>
                      <a:r>
                        <a:rPr lang="en-US" sz="1400" i="1" u="none" strike="noStrike" cap="none"/>
                        <a:t>everything is a file</a:t>
                      </a:r>
                      <a:r>
                        <a:rPr lang="en-US" sz="1400" u="none" strike="noStrike" cap="none"/>
                        <a:t>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datoteke in vrednosti (</a:t>
                      </a:r>
                      <a:r>
                        <a:rPr lang="en-US" sz="1400" i="1" u="none" strike="noStrike" cap="none"/>
                        <a:t>can use both files and values</a:t>
                      </a:r>
                      <a:r>
                        <a:rPr lang="en-US" sz="1400" u="none" strike="noStrike" cap="none"/>
                        <a:t>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Izvajanje (execution)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delovni direktorij (</a:t>
                      </a:r>
                      <a:r>
                        <a:rPr lang="en-US" sz="1400" i="1" u="none" strike="noStrike" cap="none"/>
                        <a:t>working directory</a:t>
                      </a:r>
                      <a:r>
                        <a:rPr lang="en-US" sz="1400" u="none" strike="noStrike" cap="none"/>
                        <a:t>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/>
                        <a:t>več direktorijev </a:t>
                      </a:r>
                      <a:r>
                        <a:rPr lang="en-US" sz="1400" u="none" strike="noStrike" cap="none"/>
                        <a:t>(</a:t>
                      </a:r>
                      <a:r>
                        <a:rPr lang="en-US" sz="1400" i="1" u="none" strike="noStrike" cap="none"/>
                        <a:t>each job in its own directory</a:t>
                      </a:r>
                      <a:r>
                        <a:rPr lang="en-US" sz="1400" u="none" strike="noStrike" cap="none"/>
                        <a:t>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‘Dry runs’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+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-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Spremljanje spremembe kode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-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+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49" name="Google Shape;249;g3162c816b97_0_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4975" y="3749171"/>
            <a:ext cx="2743200" cy="55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3162c816b97_0_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6025" y="3652888"/>
            <a:ext cx="2948949" cy="72573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162c816b97_0_221"/>
          <p:cNvSpPr txBox="1"/>
          <p:nvPr/>
        </p:nvSpPr>
        <p:spPr>
          <a:xfrm>
            <a:off x="892975" y="1378593"/>
            <a:ext cx="10972500" cy="21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Ponovljivi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delotoki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2400" b="1" i="1" u="sng" dirty="0" err="1">
                <a:latin typeface="Calibri"/>
                <a:ea typeface="Calibri"/>
                <a:cs typeface="Calibri"/>
                <a:sym typeface="Calibri"/>
              </a:rPr>
              <a:t>FAIR</a:t>
            </a:r>
            <a:r>
              <a:rPr lang="en-US" sz="2400" i="1" u="sng" dirty="0" err="1">
                <a:latin typeface="Calibri"/>
                <a:ea typeface="Calibri"/>
                <a:cs typeface="Calibri"/>
                <a:sym typeface="Calibri"/>
              </a:rPr>
              <a:t>ifikacija</a:t>
            </a:r>
            <a:r>
              <a:rPr lang="en-US" sz="2400" i="1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Nadzor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različic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vsebnikov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Odprta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koda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strukturiranost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enostavno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vzporedno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delovanje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Povečanje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obsega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za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delovanje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npr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HPC</a:t>
            </a:r>
            <a:endParaRPr sz="2400" b="0" i="0" u="sng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Rastoča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skupnost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standardizirani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bioinfo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delotoki</a:t>
            </a:r>
            <a:endParaRPr sz="2200" b="0" i="0" u="sng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62c816b97_0_230"/>
          <p:cNvSpPr txBox="1"/>
          <p:nvPr/>
        </p:nvSpPr>
        <p:spPr>
          <a:xfrm>
            <a:off x="7535088" y="3914900"/>
            <a:ext cx="46833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https://github.com/nadjano/my-first-nextflow-pipeline</a:t>
            </a:r>
            <a:r>
              <a:rPr lang="en-US"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8" name="Google Shape;258;g3162c816b97_0_230"/>
          <p:cNvPicPr preferRelativeResize="0"/>
          <p:nvPr/>
        </p:nvPicPr>
        <p:blipFill rotWithShape="1">
          <a:blip r:embed="rId4">
            <a:alphaModFix/>
          </a:blip>
          <a:srcRect l="6279" b="28083"/>
          <a:stretch/>
        </p:blipFill>
        <p:spPr>
          <a:xfrm>
            <a:off x="0" y="0"/>
            <a:ext cx="5713225" cy="418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3162c816b97_0_230"/>
          <p:cNvPicPr preferRelativeResize="0"/>
          <p:nvPr/>
        </p:nvPicPr>
        <p:blipFill rotWithShape="1">
          <a:blip r:embed="rId5">
            <a:alphaModFix/>
          </a:blip>
          <a:srcRect r="20274" b="46372"/>
          <a:stretch/>
        </p:blipFill>
        <p:spPr>
          <a:xfrm>
            <a:off x="0" y="4319325"/>
            <a:ext cx="5713226" cy="25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3162c816b97_0_230"/>
          <p:cNvPicPr preferRelativeResize="0"/>
          <p:nvPr/>
        </p:nvPicPr>
        <p:blipFill rotWithShape="1">
          <a:blip r:embed="rId6">
            <a:alphaModFix/>
          </a:blip>
          <a:srcRect b="39602"/>
          <a:stretch/>
        </p:blipFill>
        <p:spPr>
          <a:xfrm>
            <a:off x="6018025" y="-5"/>
            <a:ext cx="6173975" cy="30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162c816b97_0_230"/>
          <p:cNvPicPr preferRelativeResize="0"/>
          <p:nvPr/>
        </p:nvPicPr>
        <p:blipFill rotWithShape="1">
          <a:blip r:embed="rId7">
            <a:alphaModFix/>
          </a:blip>
          <a:srcRect b="80962"/>
          <a:stretch/>
        </p:blipFill>
        <p:spPr>
          <a:xfrm>
            <a:off x="8133475" y="3158576"/>
            <a:ext cx="4058524" cy="84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162c816b97_0_230"/>
          <p:cNvPicPr preferRelativeResize="0"/>
          <p:nvPr/>
        </p:nvPicPr>
        <p:blipFill rotWithShape="1">
          <a:blip r:embed="rId7">
            <a:alphaModFix/>
          </a:blip>
          <a:srcRect t="41605"/>
          <a:stretch/>
        </p:blipFill>
        <p:spPr>
          <a:xfrm>
            <a:off x="8233375" y="4319325"/>
            <a:ext cx="3958625" cy="2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3162c816b97_0_2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5500" y="89023"/>
            <a:ext cx="562475" cy="4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3162c816b97_0_2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18200" y="75912"/>
            <a:ext cx="562475" cy="52368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162c816b97_0_230"/>
          <p:cNvSpPr txBox="1"/>
          <p:nvPr/>
        </p:nvSpPr>
        <p:spPr>
          <a:xfrm>
            <a:off x="0" y="4020525"/>
            <a:ext cx="71370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https://github.com/NIB-SI/ARMOR/blob/master/README-NIB-SI.md</a:t>
            </a:r>
            <a:r>
              <a:rPr lang="en-US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g3162c816b97_0_230"/>
          <p:cNvSpPr/>
          <p:nvPr/>
        </p:nvSpPr>
        <p:spPr>
          <a:xfrm>
            <a:off x="1935000" y="0"/>
            <a:ext cx="480000" cy="2628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g3162c816b97_0_230"/>
          <p:cNvSpPr/>
          <p:nvPr/>
        </p:nvSpPr>
        <p:spPr>
          <a:xfrm>
            <a:off x="8815400" y="0"/>
            <a:ext cx="246300" cy="2628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315219fd550_0_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3725" y="2778525"/>
            <a:ext cx="4953000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Okolje Galaxy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"/>
          <p:cNvSpPr txBox="1"/>
          <p:nvPr/>
        </p:nvSpPr>
        <p:spPr>
          <a:xfrm>
            <a:off x="609600" y="1363211"/>
            <a:ext cx="10972500" cy="52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08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●"/>
            </a:pP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Spletno okolje za </a:t>
            </a:r>
            <a:r>
              <a:rPr lang="en-US" sz="3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uporabo bioinformacijskih orodij in izvajanje delotokov</a:t>
            </a: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preko </a:t>
            </a:r>
            <a:r>
              <a:rPr lang="en-US" sz="3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grafičnega vmesnika </a:t>
            </a: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3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Graphical User Interface</a:t>
            </a: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GUI).</a:t>
            </a:r>
            <a:endParaRPr/>
          </a:p>
          <a:p>
            <a:pPr marL="6096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●"/>
            </a:pP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Omogoča uporabo številnih bioinformatskih orodij </a:t>
            </a:r>
            <a:r>
              <a:rPr lang="en-US" sz="3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brez poznavanja ukazne vrstice</a:t>
            </a: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6096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●"/>
            </a:pP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Galaxy je sicer nastal na področju ved o življenju vendar se sedaj uporablja tudi na področju drugih ved.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Orodje brez grafičnega vmesnika ...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6"/>
          <p:cNvSpPr/>
          <p:nvPr/>
        </p:nvSpPr>
        <p:spPr>
          <a:xfrm>
            <a:off x="609600" y="1307200"/>
            <a:ext cx="11044500" cy="3981900"/>
          </a:xfrm>
          <a:prstGeom prst="rect">
            <a:avLst/>
          </a:prstGeom>
          <a:solidFill>
            <a:schemeClr val="lt1">
              <a:alpha val="69411"/>
            </a:schemeClr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60000" rIns="120000" bIns="6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$ fastqc --help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FastQC - A high throughput sequence QC analysis tool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SYNOPSIS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fastqc seqfile1 seqfile2 .. seqfileN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fastqc [-o output dir] [--(no)extract] [-f fastq|bam|sam] [-c contaminant file] seqfile1 .. seqfileN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5191" y="4157207"/>
            <a:ext cx="5124016" cy="261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9840" y="1161720"/>
            <a:ext cx="8792640" cy="47473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93" name="Google Shape;293;p7"/>
          <p:cNvSpPr/>
          <p:nvPr/>
        </p:nvSpPr>
        <p:spPr>
          <a:xfrm>
            <a:off x="1399835" y="1406533"/>
            <a:ext cx="1585500" cy="4502400"/>
          </a:xfrm>
          <a:prstGeom prst="rect">
            <a:avLst/>
          </a:prstGeom>
          <a:noFill/>
          <a:ln w="572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/>
          <p:nvPr/>
        </p:nvSpPr>
        <p:spPr>
          <a:xfrm>
            <a:off x="8575767" y="1406533"/>
            <a:ext cx="1616400" cy="4526100"/>
          </a:xfrm>
          <a:prstGeom prst="rect">
            <a:avLst/>
          </a:prstGeom>
          <a:noFill/>
          <a:ln w="572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3050400" y="1406533"/>
            <a:ext cx="5460300" cy="4526100"/>
          </a:xfrm>
          <a:prstGeom prst="rect">
            <a:avLst/>
          </a:prstGeom>
          <a:noFill/>
          <a:ln w="572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282240" y="263880"/>
            <a:ext cx="119091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… in z grafičnim vmesnikom Galaxy:</a:t>
            </a:r>
            <a:endParaRPr sz="37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3274168" y="6058800"/>
            <a:ext cx="4972500" cy="3840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60000" rIns="120000" bIns="60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Osrednje okno: nastavitve, izvajanje, pregled rezultatov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1196633" y="6058800"/>
            <a:ext cx="1897500" cy="384000"/>
          </a:xfrm>
          <a:prstGeom prst="rect">
            <a:avLst/>
          </a:prstGeom>
          <a:solidFill>
            <a:srgbClr val="9FC5E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60000" rIns="120000" bIns="60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Orodja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7"/>
          <p:cNvSpPr/>
          <p:nvPr/>
        </p:nvSpPr>
        <p:spPr>
          <a:xfrm>
            <a:off x="8409200" y="6058800"/>
            <a:ext cx="2079900" cy="384000"/>
          </a:xfrm>
          <a:prstGeom prst="rect">
            <a:avLst/>
          </a:prstGeom>
          <a:solidFill>
            <a:srgbClr val="EA9999"/>
          </a:solidFill>
          <a:ln w="25400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60000" rIns="120000" bIns="60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Zgodovina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/>
          <p:nvPr/>
        </p:nvSpPr>
        <p:spPr>
          <a:xfrm>
            <a:off x="548640" y="1417380"/>
            <a:ext cx="10972500" cy="516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1435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Obstaja več odprtih sistemov Galaxy.</a:t>
            </a:r>
            <a:endParaRPr/>
          </a:p>
          <a:p>
            <a:pPr marL="609600" marR="0" lvl="0" indent="-51435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Najpomembnejše so:</a:t>
            </a:r>
            <a:endParaRPr/>
          </a:p>
          <a:p>
            <a:pPr marL="1219200" marR="0" lvl="1" indent="-5143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○"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UseGalaxy.org</a:t>
            </a: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ameriški strežnik Galaxy</a:t>
            </a:r>
            <a:endParaRPr/>
          </a:p>
          <a:p>
            <a:pPr marL="1219200" marR="0" lvl="1" indent="-5143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○"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UseGalaxy.org.au</a:t>
            </a: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avstralski strežnik UseGalaxy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marR="0" lvl="1" indent="-5143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○"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UseGalaxy.eu</a:t>
            </a: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evropski strežnik Galaxy (Freiburg, DE)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1435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Lokalizirane različice: Vsak si Galaxy lahko namesti sam. Izziv je vzdrževanje ter povezava z lokalno gručo in arhivom, npr. Galaxy na ELIXIR-SI HPC.</a:t>
            </a:r>
            <a:endParaRPr/>
          </a:p>
        </p:txBody>
      </p:sp>
      <p:sp>
        <p:nvSpPr>
          <p:cNvPr id="306" name="Google Shape;306;p8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Različice okolja Galaxy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Galaxy ZDA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9"/>
          <p:cNvSpPr txBox="1"/>
          <p:nvPr/>
        </p:nvSpPr>
        <p:spPr>
          <a:xfrm>
            <a:off x="609600" y="1600200"/>
            <a:ext cx="109725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1435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3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https://usegalaxy.org</a:t>
            </a:r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2578600"/>
            <a:ext cx="7084526" cy="41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4038" y="2578588"/>
            <a:ext cx="2619375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0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Galaxy Avstralija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 txBox="1"/>
          <p:nvPr/>
        </p:nvSpPr>
        <p:spPr>
          <a:xfrm>
            <a:off x="609600" y="1600200"/>
            <a:ext cx="109725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1435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3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https://usegalaxy.org.au</a:t>
            </a:r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300" y="2468575"/>
            <a:ext cx="7255799" cy="42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9600" y="2468563"/>
            <a:ext cx="2495550" cy="13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Vsebina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 txBox="1"/>
          <p:nvPr/>
        </p:nvSpPr>
        <p:spPr>
          <a:xfrm>
            <a:off x="609600" y="16002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➔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Uporabljivost (</a:t>
            </a:r>
            <a:r>
              <a:rPr lang="en-US" sz="3300" b="1" i="1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3300" i="1">
                <a:latin typeface="Calibri"/>
                <a:ea typeface="Calibri"/>
                <a:cs typeface="Calibri"/>
                <a:sym typeface="Calibri"/>
              </a:rPr>
              <a:t>eusability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)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➔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Virtualizacija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➔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Okolja za delo z delotoki v ukazni vrstici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➔"/>
            </a:pP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Predstavitev okolja Galaxy za delo z delotoki preko grafičnega vmesnika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➔"/>
            </a:pP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Primer uporabe delotoka v Galaxy – računanje podobnosti med aminokislinskimi zaporedji proteinov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Galaxy Evropa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 txBox="1"/>
          <p:nvPr/>
        </p:nvSpPr>
        <p:spPr>
          <a:xfrm>
            <a:off x="609600" y="1600200"/>
            <a:ext cx="109725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1435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3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https://usegalaxy.eu</a:t>
            </a:r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2640275"/>
            <a:ext cx="7962100" cy="40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5463" y="2640263"/>
            <a:ext cx="2524125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Galaxy Training Network (GTN)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2"/>
          <p:cNvSpPr/>
          <p:nvPr/>
        </p:nvSpPr>
        <p:spPr>
          <a:xfrm>
            <a:off x="510000" y="1561455"/>
            <a:ext cx="11072100" cy="3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Autofit/>
          </a:bodyPr>
          <a:lstStyle/>
          <a:p>
            <a:pPr marL="609600" marR="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Če se želite samostojno učiti uporabljati Galaxy, lahko uporabite spletno zbirko učnih materialov GTN: </a:t>
            </a:r>
            <a:r>
              <a:rPr lang="en-US" sz="2600" b="0" i="0" u="sng" strike="noStrike" cap="none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https://training.galaxyproject.org/</a:t>
            </a:r>
            <a:endParaRPr sz="2600" b="0" i="0" u="sng" strike="noStrike" cap="none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Seznam materialov za začetnike v zbirki GTN:</a:t>
            </a:r>
            <a:endParaRPr/>
          </a:p>
          <a:p>
            <a:pPr marL="10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sng" strike="noStrike" cap="none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https://training.galaxyproject.org/training-material/topics/introduction/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6058" y="4289257"/>
            <a:ext cx="6059583" cy="2194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"/>
          <p:cNvSpPr txBox="1"/>
          <p:nvPr/>
        </p:nvSpPr>
        <p:spPr>
          <a:xfrm>
            <a:off x="447078" y="23348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Domača stran Galaxy EU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3"/>
          <p:cNvSpPr txBox="1"/>
          <p:nvPr/>
        </p:nvSpPr>
        <p:spPr>
          <a:xfrm>
            <a:off x="428322" y="1204784"/>
            <a:ext cx="3319894" cy="136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levi strani je stolpec z orodji in iskalnik orodij.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322" y="2446881"/>
            <a:ext cx="11316598" cy="408899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3"/>
          <p:cNvSpPr txBox="1"/>
          <p:nvPr/>
        </p:nvSpPr>
        <p:spPr>
          <a:xfrm>
            <a:off x="4287661" y="1304181"/>
            <a:ext cx="3635434" cy="136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sredini se pojavi obrazec za nastavitev parametrov orodja.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3"/>
          <p:cNvSpPr txBox="1"/>
          <p:nvPr/>
        </p:nvSpPr>
        <p:spPr>
          <a:xfrm>
            <a:off x="9079692" y="1304181"/>
            <a:ext cx="2869990" cy="136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desni strani je zgodovina korakov.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4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Praktični primer izdelave in uporabe delotoka v Galaxy 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4"/>
          <p:cNvSpPr txBox="1"/>
          <p:nvPr/>
        </p:nvSpPr>
        <p:spPr>
          <a:xfrm>
            <a:off x="384200" y="1417375"/>
            <a:ext cx="11423600" cy="53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1435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Galaxy EU bomo (iz UniProt) uvozili aminokislinski zaporedji proteinov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 v 1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Mal d 1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formatu FASTA.</a:t>
            </a:r>
            <a:endParaRPr/>
          </a:p>
          <a:p>
            <a:pPr marL="609600" marR="0" lvl="0" indent="-5143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 orodjem blastp bomo izračunali odstotek ujemanja med aminokislinskima zaporedjema Bet v 1 in Mal d 1.</a:t>
            </a:r>
            <a:endParaRPr/>
          </a:p>
          <a:p>
            <a:pPr marL="609600" marR="0" lvl="0" indent="-5143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vseh motivih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treonin – izolevcin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(TI) v zaporedju Mal d 1 bomo zamenjali treonin s serinom in odstranili izolevcin (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zamenjava TI v S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143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 blastp bomo ponovno izračunali odstotek ujemanja med Bet v 1 in “spremenjenim” Mal d 1 (Mal d 1 S).</a:t>
            </a:r>
            <a:endParaRPr/>
          </a:p>
          <a:p>
            <a:pPr marL="609600" marR="0" lvl="0" indent="-5143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 zgodovine korakov bomo naredili delotok, ki bo računal podobnost z Bet v 1 pred in po spremembi TI – S za katerikoli vhodni protein.</a:t>
            </a:r>
            <a:endParaRPr/>
          </a:p>
          <a:p>
            <a:pPr marL="609600" marR="0" lvl="0" indent="-5143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Preizkusili bomo delotok s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Pru Ar 1-like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kot poljubnim vhodnim proteinom.  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Ozadje: Alergijska reakcija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5"/>
          <p:cNvSpPr txBox="1"/>
          <p:nvPr/>
        </p:nvSpPr>
        <p:spPr>
          <a:xfrm>
            <a:off x="609600" y="1417375"/>
            <a:ext cx="10972500" cy="5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488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Calibri"/>
              <a:buChar char="●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Proteini so naši gradniki, lahko so receptorji, hormoni, encimi ali komponente imunskega sistema.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Char char="●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Lahko so tudi za telo škodljivi tujki, ki jih prepozna imunski sistem in sproži obrambni odziv.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Char char="●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nekaterih primerih takšni tujki sprožijo pretirani imunski odziv - to je alergijska reakcija.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Navzkrižna reaktivnost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6"/>
          <p:cNvSpPr txBox="1"/>
          <p:nvPr/>
        </p:nvSpPr>
        <p:spPr>
          <a:xfrm>
            <a:off x="609600" y="1297924"/>
            <a:ext cx="10972500" cy="5285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08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Številni ljudje trpijo zaradi alergij in preobčutljivosti, pri alergijah pa se lahko pojavi navzkrižna reaktivnost: pri posamezniku, ki je predhodno razvil alergijsko reakcijo na nek proteinski alergen, lahko pride do alergijske reakcije ob stiku s proteinom, ki je podoben alergenu.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143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Primer: posameznik je alergičen na protein Bet v 1 iz cvetnega prahu breze, potem pa razvije alergijsko reakcijo, ko zaužije jabolko, ker jabolko vsebuje protein Mal d 1, ki je podoben Bet v 1.</a:t>
            </a:r>
            <a:endParaRPr/>
          </a:p>
          <a:p>
            <a:pPr marL="609600" marR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</a:pP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143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Tveganje za navzkrižno reaktivnost naj bi bilo sorazmerno s podobnostjo aminokislinskih zaporedij med nekim proteinom in znanim alergenom.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7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rgbClr val="EF6C00"/>
                </a:solidFill>
                <a:latin typeface="Calibri"/>
                <a:ea typeface="Calibri"/>
                <a:cs typeface="Calibri"/>
                <a:sym typeface="Calibri"/>
              </a:rPr>
              <a:t>Protein Bet v 1</a:t>
            </a:r>
            <a:endParaRPr sz="100" b="1" i="0" u="none" strike="noStrike" cap="none">
              <a:solidFill>
                <a:srgbClr val="EF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7"/>
          <p:cNvSpPr txBox="1"/>
          <p:nvPr/>
        </p:nvSpPr>
        <p:spPr>
          <a:xfrm>
            <a:off x="609600" y="1727524"/>
            <a:ext cx="3474720" cy="3604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016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UniProt šifra: P15494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16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Izvor: cvetni prah breze (lat. </a:t>
            </a: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Betula pendula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1016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16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Eden od najpogostejših povzročiteljev alergijske reakcije.</a:t>
            </a:r>
            <a:endParaRPr sz="24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9599" y="1727524"/>
            <a:ext cx="4260215" cy="296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1909" y="1727524"/>
            <a:ext cx="2828289" cy="3604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8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rgbClr val="EF6C00"/>
                </a:solidFill>
                <a:latin typeface="Calibri"/>
                <a:ea typeface="Calibri"/>
                <a:cs typeface="Calibri"/>
                <a:sym typeface="Calibri"/>
              </a:rPr>
              <a:t>Protein Mal d 1</a:t>
            </a:r>
            <a:endParaRPr sz="100" b="1" i="0" u="none" strike="noStrike" cap="none">
              <a:solidFill>
                <a:srgbClr val="EF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8"/>
          <p:cNvSpPr txBox="1"/>
          <p:nvPr/>
        </p:nvSpPr>
        <p:spPr>
          <a:xfrm>
            <a:off x="609600" y="1727524"/>
            <a:ext cx="3474720" cy="49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016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UniProt šifra: Q9SYW3</a:t>
            </a:r>
            <a:endParaRPr/>
          </a:p>
          <a:p>
            <a:pPr marL="1016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Izvor: jabolko (lat. </a:t>
            </a:r>
            <a:r>
              <a:rPr lang="en-US" sz="2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Malus domestica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18" descr="Structure of the Major Apple Allergen Mal d 1 | Journal of Agricultural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3911" y="1985195"/>
            <a:ext cx="7031742" cy="3930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Aminokislinski zaporedji Bet v 1 in Mal d 1 v formatu FASTA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9"/>
          <p:cNvSpPr txBox="1"/>
          <p:nvPr/>
        </p:nvSpPr>
        <p:spPr>
          <a:xfrm>
            <a:off x="609600" y="1417374"/>
            <a:ext cx="11186160" cy="5165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016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podatkovni zbirki UniProt (</a:t>
            </a:r>
            <a:r>
              <a:rPr lang="en-US" sz="2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https://www.uniprot.org/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poiščemo aminokislinski zaporedji Bet v 1 in Mal d 1 v formatu FASTA (enočrkovne oznake aminokislin).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250" y="4711562"/>
            <a:ext cx="11887200" cy="145811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97" name="Google Shape;39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" y="2699942"/>
            <a:ext cx="12024360" cy="1458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Uvoz podatkov iz UniProt v Galaxy 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/>
          <p:nvPr/>
        </p:nvSpPr>
        <p:spPr>
          <a:xfrm>
            <a:off x="428368" y="1863810"/>
            <a:ext cx="476147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zgodovino v Galaxy uvozimo zaporedji Bet v 1 in Mal d 1 v formatu FASTA.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7576" y="1997692"/>
            <a:ext cx="5164824" cy="373051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15219fd550_0_21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Uporabljivost (</a:t>
            </a:r>
            <a:r>
              <a:rPr lang="en-US" sz="3700" b="1" i="1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3700" b="1" i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eusability</a:t>
            </a:r>
            <a:r>
              <a:rPr lang="en-US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315219fd550_0_21"/>
          <p:cNvSpPr txBox="1"/>
          <p:nvPr/>
        </p:nvSpPr>
        <p:spPr>
          <a:xfrm>
            <a:off x="609600" y="16002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Vsaka odprta programska oprema mora biti opremljena z </a:t>
            </a:r>
            <a:r>
              <a:rPr lang="en-US" sz="2400" u="sng">
                <a:latin typeface="Calibri"/>
                <a:ea typeface="Calibri"/>
                <a:cs typeface="Calibri"/>
                <a:sym typeface="Calibri"/>
              </a:rPr>
              <a:t>bogato dokumentacijo</a:t>
            </a:r>
            <a:endParaRPr sz="2400"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Rezultati zaganjanja morajo biti </a:t>
            </a:r>
            <a:r>
              <a:rPr lang="en-US" sz="2400" u="sng">
                <a:latin typeface="Calibri"/>
                <a:ea typeface="Calibri"/>
                <a:cs typeface="Calibri"/>
                <a:sym typeface="Calibri"/>
              </a:rPr>
              <a:t>ponovljivi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, ne glede na to, na kakšnem računalniku ali operacijskem sistemu je programska oprema zagnana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Težave z </a:t>
            </a:r>
            <a:r>
              <a:rPr lang="en-US" sz="2400" u="sng">
                <a:latin typeface="Calibri"/>
                <a:ea typeface="Calibri"/>
                <a:cs typeface="Calibri"/>
                <a:sym typeface="Calibri"/>
              </a:rPr>
              <a:t>odvisnostjo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od različnih zunanjih knjižnic je mogoče rešiti preko ustvarjanja izoliranih </a:t>
            </a:r>
            <a:r>
              <a:rPr lang="en-US" sz="2400" u="sng">
                <a:latin typeface="Calibri"/>
                <a:ea typeface="Calibri"/>
                <a:cs typeface="Calibri"/>
                <a:sym typeface="Calibri"/>
              </a:rPr>
              <a:t>okolij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, ki vsebujejo vse odvisne komponente ali stabilne povezave do njih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315219fd550_0_21"/>
          <p:cNvSpPr txBox="1"/>
          <p:nvPr/>
        </p:nvSpPr>
        <p:spPr>
          <a:xfrm>
            <a:off x="870150" y="6594625"/>
            <a:ext cx="75918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https://projekt-spoznaj.si/v-okviru-projekta-spoznaj-je-izsel-prvi-prirocnik-o-odprti-znanosti/</a:t>
            </a:r>
            <a:endParaRPr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1"/>
          <p:cNvSpPr txBox="1"/>
          <p:nvPr/>
        </p:nvSpPr>
        <p:spPr>
          <a:xfrm>
            <a:off x="609600" y="317542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rgbClr val="EF6C00"/>
                </a:solidFill>
                <a:latin typeface="Calibri"/>
                <a:ea typeface="Calibri"/>
                <a:cs typeface="Calibri"/>
                <a:sym typeface="Calibri"/>
              </a:rPr>
              <a:t>Iz “orodjarne” v Galaxy izberemo orodje blastp</a:t>
            </a:r>
            <a:endParaRPr sz="100" b="1" i="0" u="none" strike="noStrike" cap="none">
              <a:solidFill>
                <a:srgbClr val="EF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1"/>
          <p:cNvSpPr txBox="1"/>
          <p:nvPr/>
        </p:nvSpPr>
        <p:spPr>
          <a:xfrm>
            <a:off x="1102016" y="1571678"/>
            <a:ext cx="3883819" cy="478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016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Blastp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je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orodje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(del NCBI BLAST) za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primerjavo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aminokislinskih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zaporedij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proteinov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iskalnik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orodij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vpišemo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blastp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+mj-lt"/>
              <a:buAutoNum type="arabicPeriod"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seznama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zadetkov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NCBI BLAST+ </a:t>
            </a:r>
            <a:r>
              <a:rPr lang="en-US" sz="22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blastp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Search protein database…”</a:t>
            </a:r>
            <a:endParaRPr dirty="0"/>
          </a:p>
        </p:txBody>
      </p:sp>
      <p:pic>
        <p:nvPicPr>
          <p:cNvPr id="413" name="Google Shape;41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7300" y="1657865"/>
            <a:ext cx="3411060" cy="45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/>
          <p:nvPr/>
        </p:nvSpPr>
        <p:spPr>
          <a:xfrm>
            <a:off x="609600" y="317542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rgbClr val="EF6C00"/>
                </a:solidFill>
                <a:latin typeface="Calibri"/>
                <a:ea typeface="Calibri"/>
                <a:cs typeface="Calibri"/>
                <a:sym typeface="Calibri"/>
              </a:rPr>
              <a:t>Nastavitev orodja blastp</a:t>
            </a:r>
            <a:endParaRPr sz="100" b="1" i="0" u="none" strike="noStrike" cap="none">
              <a:solidFill>
                <a:srgbClr val="EF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22"/>
          <p:cNvSpPr txBox="1"/>
          <p:nvPr/>
        </p:nvSpPr>
        <p:spPr>
          <a:xfrm>
            <a:off x="190500" y="1316960"/>
            <a:ext cx="5151121" cy="5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08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“Protein query sequence(s)”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 d 1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pred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uvozili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našo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zgodovino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Galaxy).</a:t>
            </a:r>
            <a:endParaRPr dirty="0"/>
          </a:p>
          <a:p>
            <a:pPr marL="647700" marR="0" lvl="0" indent="-3429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+mj-lt"/>
              <a:buAutoNum type="arabicPeriod"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“Subject database/sequences”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možnost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“FASTA file from your history…”.</a:t>
            </a:r>
            <a:endParaRPr dirty="0"/>
          </a:p>
          <a:p>
            <a:pPr marL="647700" marR="0" lvl="0" indent="-3429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+mj-lt"/>
              <a:buAutoNum type="arabicPeriod"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“Protein FASTA subject file…”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 v 1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predhodni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uvoz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zgodovino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  <a:p>
            <a:pPr marL="647700" marR="0" lvl="0" indent="-3429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+mj-lt"/>
              <a:buAutoNum type="arabicPeriod"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“Type of Blast”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blastp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Traditional BLASTP…”.</a:t>
            </a:r>
            <a:endParaRPr dirty="0"/>
          </a:p>
          <a:p>
            <a:pPr marL="647700" marR="0" lvl="0" indent="-3429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+mj-lt"/>
              <a:buAutoNum type="arabicPeriod"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Kliknemo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“Run Tool”.</a:t>
            </a:r>
            <a:endParaRPr dirty="0"/>
          </a:p>
        </p:txBody>
      </p:sp>
      <p:pic>
        <p:nvPicPr>
          <p:cNvPr id="421" name="Google Shape;42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6264" y="1278525"/>
            <a:ext cx="5731510" cy="52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3"/>
          <p:cNvSpPr txBox="1"/>
          <p:nvPr/>
        </p:nvSpPr>
        <p:spPr>
          <a:xfrm>
            <a:off x="609600" y="317542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rgbClr val="EF6C00"/>
                </a:solidFill>
                <a:latin typeface="Calibri"/>
                <a:ea typeface="Calibri"/>
                <a:cs typeface="Calibri"/>
                <a:sym typeface="Calibri"/>
              </a:rPr>
              <a:t>Pregled rezultatov blastp</a:t>
            </a:r>
            <a:endParaRPr sz="2000" b="1" i="0" u="none" strike="noStrike" cap="none">
              <a:solidFill>
                <a:srgbClr val="EF6C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3"/>
          <p:cNvSpPr txBox="1"/>
          <p:nvPr/>
        </p:nvSpPr>
        <p:spPr>
          <a:xfrm>
            <a:off x="-1" y="1591962"/>
            <a:ext cx="4347675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 se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rezultati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blastp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blastp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Mal d 1 vs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…) 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pojavijo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zgodovini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kliknemo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ikono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očesa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koraku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zgodovini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pregledamo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rezultate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marR="0" lvl="0" indent="-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+mj-lt"/>
              <a:buAutoNum type="arabicPeriod"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Izpiše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stopnja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podobnosti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med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aminokislinskima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zaporedjema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proteinov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Mal d 1 in Bet v 1 (v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odstotkih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56,875 %)</a:t>
            </a:r>
            <a:b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1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2324" y="1641801"/>
            <a:ext cx="7315836" cy="357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"/>
          <p:cNvSpPr txBox="1"/>
          <p:nvPr/>
        </p:nvSpPr>
        <p:spPr>
          <a:xfrm>
            <a:off x="83820" y="274675"/>
            <a:ext cx="1199388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Orodje “replace text”: zamenjava TI s S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4"/>
          <p:cNvSpPr txBox="1"/>
          <p:nvPr/>
        </p:nvSpPr>
        <p:spPr>
          <a:xfrm>
            <a:off x="454952" y="1417375"/>
            <a:ext cx="2913088" cy="516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1435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iskalnik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orodij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vpišemo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„replace“.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47700" marR="0" lvl="0" indent="-3429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1435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„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Replace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parts of text“</a:t>
            </a:r>
            <a:endParaRPr dirty="0"/>
          </a:p>
          <a:p>
            <a:pPr marL="647700" marR="0" lvl="0" indent="-3429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1435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seznama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 d 1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kot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vhodni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podatek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47700" marR="0" lvl="0" indent="-3429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143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zamenjamo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 “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(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enočrkovne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oznake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aminokislin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zapisu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FASTA).</a:t>
            </a:r>
            <a:endParaRPr dirty="0"/>
          </a:p>
          <a:p>
            <a:pPr marL="609600" marR="0" lvl="0" indent="-3048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9172" y="1685616"/>
            <a:ext cx="8146416" cy="4629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5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Orodje “replace text” (nadaljevanje)</a:t>
            </a:r>
            <a:endParaRPr/>
          </a:p>
        </p:txBody>
      </p:sp>
      <p:sp>
        <p:nvSpPr>
          <p:cNvPr id="444" name="Google Shape;444;p25"/>
          <p:cNvSpPr txBox="1"/>
          <p:nvPr/>
        </p:nvSpPr>
        <p:spPr>
          <a:xfrm>
            <a:off x="609600" y="1910600"/>
            <a:ext cx="4415481" cy="431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1435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 startAt="5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možnost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“Replace all occurrences of the pattern” </a:t>
            </a:r>
            <a:endParaRPr dirty="0"/>
          </a:p>
          <a:p>
            <a:pPr marL="647700" marR="0" lvl="0" indent="-3429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 startAt="5"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1435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 startAt="5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možnost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“Ignore first line“,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želimo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da bi se TI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zamenjal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tudi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naslovni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vrstici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kjer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opisni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podatki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metapodatki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  <a:p>
            <a:pPr marL="647700" marR="0" lvl="0" indent="-3429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 startAt="5"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143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 startAt="5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Kliknemo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“Run Tool”.</a:t>
            </a:r>
            <a:endParaRPr dirty="0"/>
          </a:p>
        </p:txBody>
      </p:sp>
      <p:pic>
        <p:nvPicPr>
          <p:cNvPr id="445" name="Google Shape;44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1" y="1721708"/>
            <a:ext cx="6626200" cy="486161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Preimenovanje rezultatov v “Mal d 1 S”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6"/>
          <p:cNvSpPr txBox="1"/>
          <p:nvPr/>
        </p:nvSpPr>
        <p:spPr>
          <a:xfrm>
            <a:off x="342900" y="1867232"/>
            <a:ext cx="4122419" cy="4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38150" marR="0" lvl="0" indent="-3429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Kliknemo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ikono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svinčnika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koraku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zgodovini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762000" marR="0" lvl="0" indent="-4572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marR="0" lvl="0" indent="-3429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Rezultate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(Replace on data…)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preimenujemo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“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 d 1 S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  <a:endParaRPr dirty="0"/>
          </a:p>
          <a:p>
            <a:pPr marL="762000" marR="0" lvl="0" indent="-4572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marR="0" lvl="0" indent="-3429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Kliknemo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“Save”. 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9965" y="2065352"/>
            <a:ext cx="6707030" cy="3748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7"/>
          <p:cNvSpPr txBox="1"/>
          <p:nvPr/>
        </p:nvSpPr>
        <p:spPr>
          <a:xfrm>
            <a:off x="327660" y="317542"/>
            <a:ext cx="1125444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rgbClr val="EF6C00"/>
                </a:solidFill>
                <a:latin typeface="Calibri"/>
                <a:ea typeface="Calibri"/>
                <a:cs typeface="Calibri"/>
                <a:sym typeface="Calibri"/>
              </a:rPr>
              <a:t>Ponovimo blastp (z Mal d 1 S kot vhodnim podatkom)</a:t>
            </a:r>
            <a:endParaRPr sz="100" b="1" i="0" u="none" strike="noStrike" cap="none">
              <a:solidFill>
                <a:srgbClr val="EF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7"/>
          <p:cNvSpPr txBox="1"/>
          <p:nvPr/>
        </p:nvSpPr>
        <p:spPr>
          <a:xfrm>
            <a:off x="487680" y="1316960"/>
            <a:ext cx="11376360" cy="50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445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Podobnost med Mal d 1 S in Bet v 1 je 54,375 %, kar je manj kot pri nespremenjenem Mal d 1 (56, 875 %). </a:t>
            </a:r>
            <a:endParaRPr/>
          </a:p>
        </p:txBody>
      </p:sp>
      <p:pic>
        <p:nvPicPr>
          <p:cNvPr id="461" name="Google Shape;46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80" y="2363787"/>
            <a:ext cx="5501640" cy="394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2682" y="2363787"/>
            <a:ext cx="5731510" cy="3031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8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Izdelava delotoka iz zgodovine 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8"/>
          <p:cNvSpPr txBox="1"/>
          <p:nvPr/>
        </p:nvSpPr>
        <p:spPr>
          <a:xfrm>
            <a:off x="384200" y="1417375"/>
            <a:ext cx="6073140" cy="440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Korake v zgodovini želimo povezati v delotok, ki ga lahko uporabimo za kombinacijo Bet v 1 s katerim koli proteinom.</a:t>
            </a:r>
            <a:endParaRPr/>
          </a:p>
          <a:p>
            <a:pPr marL="609600" marR="0" lvl="0" indent="-30480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marR="0" lvl="0" indent="-3429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 spustnega seznama, ki se pojavi po kliku na ikono s tremi črtami, izberemo možnost “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Extract Workflow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  <a:endParaRPr/>
          </a:p>
        </p:txBody>
      </p:sp>
      <p:pic>
        <p:nvPicPr>
          <p:cNvPr id="470" name="Google Shape;47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9900" y="1447501"/>
            <a:ext cx="3166448" cy="513582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9"/>
          <p:cNvSpPr txBox="1"/>
          <p:nvPr/>
        </p:nvSpPr>
        <p:spPr>
          <a:xfrm>
            <a:off x="362465" y="1730412"/>
            <a:ext cx="3569455" cy="4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552450" marR="0" lvl="0" indent="-4572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 startAt="2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Delotok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poimenujemo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“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Sequence similarity between Bet v 1 and random protein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”. 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0" marR="0" lvl="0" indent="-4572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 startAt="2"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0" indent="-4572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+mj-lt"/>
              <a:buAutoNum type="arabicPeriod" startAt="2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Kliknemo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“Create Workflow”.</a:t>
            </a:r>
            <a:endParaRPr dirty="0"/>
          </a:p>
        </p:txBody>
      </p:sp>
      <p:sp>
        <p:nvSpPr>
          <p:cNvPr id="477" name="Google Shape;477;p29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Izdelava delotoka iz zgodovine (nadaljevanje)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1944" y="1730412"/>
            <a:ext cx="7475856" cy="3950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0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Uredimo shemo delotoka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0"/>
          <p:cNvSpPr txBox="1"/>
          <p:nvPr/>
        </p:nvSpPr>
        <p:spPr>
          <a:xfrm>
            <a:off x="147400" y="1417375"/>
            <a:ext cx="2804928" cy="525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Spremembe v delotoku shranimo s klikom na “Save Workflow”.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6" name="Google Shape;4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3744" y="1665124"/>
            <a:ext cx="8397715" cy="459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609600" y="206010"/>
            <a:ext cx="109725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</a:pPr>
            <a:r>
              <a:rPr lang="en-US" sz="3700">
                <a:latin typeface="Calibri"/>
                <a:ea typeface="Calibri"/>
                <a:cs typeface="Calibri"/>
                <a:sym typeface="Calibri"/>
              </a:rPr>
              <a:t>Diagram delotoka (peka potice)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374" y="1261522"/>
            <a:ext cx="3272352" cy="526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7775" y="4908276"/>
            <a:ext cx="1687074" cy="168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/>
          <p:cNvPicPr preferRelativeResize="0"/>
          <p:nvPr/>
        </p:nvPicPr>
        <p:blipFill rotWithShape="1">
          <a:blip r:embed="rId5">
            <a:alphaModFix/>
          </a:blip>
          <a:srcRect l="6186" t="35689" r="8488" b="9184"/>
          <a:stretch/>
        </p:blipFill>
        <p:spPr>
          <a:xfrm>
            <a:off x="6693275" y="1261525"/>
            <a:ext cx="1201975" cy="11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9950" y="3032616"/>
            <a:ext cx="1690850" cy="126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4275" y="4667926"/>
            <a:ext cx="990697" cy="106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6788" y="1337730"/>
            <a:ext cx="1201975" cy="1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6625" y="2105423"/>
            <a:ext cx="696100" cy="6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10">
            <a:alphaModFix/>
          </a:blip>
          <a:srcRect l="23364" r="25442"/>
          <a:stretch/>
        </p:blipFill>
        <p:spPr>
          <a:xfrm>
            <a:off x="2388700" y="2029225"/>
            <a:ext cx="393100" cy="7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1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Različni načini za izdelavo delotoka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1"/>
          <p:cNvSpPr txBox="1"/>
          <p:nvPr/>
        </p:nvSpPr>
        <p:spPr>
          <a:xfrm>
            <a:off x="238840" y="1417375"/>
            <a:ext cx="4112180" cy="525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Izdelava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delotoka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zgodovine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možnost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Galaxy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omogoča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izdelavo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delotokov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načine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/>
          </a:p>
          <a:p>
            <a:pPr marL="552450" marR="0" lvl="0" indent="-4572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zgodovine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0" indent="-4572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Uvoz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že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pripravljenih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delotokov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0" indent="-457200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Ustvarjanje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delotokov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urejevalniku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brez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zgodovine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0504" y="1528127"/>
            <a:ext cx="6340475" cy="464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Urejanje uvoženega delotoka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2"/>
          <p:cNvSpPr txBox="1"/>
          <p:nvPr/>
        </p:nvSpPr>
        <p:spPr>
          <a:xfrm>
            <a:off x="147400" y="1417375"/>
            <a:ext cx="2953940" cy="525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Primer urejanja uvoženega delotoka:</a:t>
            </a:r>
            <a:endParaRPr/>
          </a:p>
          <a:p>
            <a:pPr marL="95250" marR="0" lvl="0" indent="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Odstranimo korak “Select first” (ker želimo, da se naslednje operacije v delotoku izvedejo na celotnem obsegu vhodnih podatkov in ne samo na prvi vrstici).</a:t>
            </a:r>
            <a:endParaRPr/>
          </a:p>
          <a:p>
            <a:pPr marL="95250" marR="0" lvl="0" indent="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odstranitvi koraka delotok ponovno povežemo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5140" y="1417375"/>
            <a:ext cx="5090795" cy="265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7953" y="3578226"/>
            <a:ext cx="4815841" cy="281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3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Izdelava delotoka v urejevalniku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162640" y="1417375"/>
            <a:ext cx="2953940" cy="525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 orodjarne izberemo orodje, ki ga želimo uporabiti v delotoku.</a:t>
            </a:r>
            <a:endParaRPr/>
          </a:p>
          <a:p>
            <a:pPr marL="95250" marR="0" lvl="0" indent="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Okvirček, ki predstavlja to orodje, se pojavi v urejevalniku.</a:t>
            </a:r>
            <a:endParaRPr/>
          </a:p>
          <a:p>
            <a:pPr marL="95250" marR="0" lvl="0" indent="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 ustvarimo okvirčke za vsa orodja, moramo okvirčke povezati v smiselno shemo delotoka.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2823" y="1417375"/>
            <a:ext cx="2042477" cy="388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6290" y="1417375"/>
            <a:ext cx="4850790" cy="289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6290" y="4668220"/>
            <a:ext cx="5731510" cy="15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4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Protein Pru Ar 1-like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4"/>
          <p:cNvSpPr txBox="1"/>
          <p:nvPr/>
        </p:nvSpPr>
        <p:spPr>
          <a:xfrm>
            <a:off x="595937" y="1718679"/>
            <a:ext cx="5643900" cy="387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Galaxy uvozimo aminokislinsko zaporedje proteina </a:t>
            </a:r>
            <a:r>
              <a:rPr lang="en-US" sz="20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Pru Ar 1-like (UniProt šifra: Q6QHU2)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formatu FASTA (iz UniProt). To je protein iz češnje (lat. </a:t>
            </a: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Prunus avium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/>
          </a:p>
        </p:txBody>
      </p:sp>
      <p:pic>
        <p:nvPicPr>
          <p:cNvPr id="521" name="Google Shape;52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9919" y="3656557"/>
            <a:ext cx="4038601" cy="276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7599" y="2099187"/>
            <a:ext cx="3817621" cy="4324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5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Zagon delotoka “Sequence similarity…”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5"/>
          <p:cNvSpPr txBox="1"/>
          <p:nvPr/>
        </p:nvSpPr>
        <p:spPr>
          <a:xfrm>
            <a:off x="601980" y="1778399"/>
            <a:ext cx="4236720" cy="387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552450" marR="0" lvl="0" indent="-45720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Kliknemo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zavihek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Workflow.</a:t>
            </a:r>
            <a:endParaRPr dirty="0"/>
          </a:p>
          <a:p>
            <a:pPr marL="552450" marR="0" lvl="0" indent="-45720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delotok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“Sequence similarity…” in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kliknemo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ikono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 Workflow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  <a:endParaRPr dirty="0"/>
          </a:p>
        </p:txBody>
      </p:sp>
      <p:pic>
        <p:nvPicPr>
          <p:cNvPr id="530" name="Google Shape;53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8084" y="1936370"/>
            <a:ext cx="6809715" cy="439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6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Zagon delotoka – izberemo Pru Ar 1-like kot vhodni podatek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6"/>
          <p:cNvSpPr txBox="1"/>
          <p:nvPr/>
        </p:nvSpPr>
        <p:spPr>
          <a:xfrm>
            <a:off x="491200" y="1813145"/>
            <a:ext cx="3094701" cy="4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1435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 startAt="3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 prvi vhodni podatek: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 v 1</a:t>
            </a:r>
            <a:endParaRPr/>
          </a:p>
          <a:p>
            <a:pPr marL="609600" marR="0" lvl="0" indent="-514350" algn="l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 startAt="3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Izberemo drugi vhodni podatek (“Random protein”): v tem primeru Pru Ar 1-like.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143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AutoNum type="arabicPeriod" startAt="3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Kliknemo “Run Workflow”.</a:t>
            </a:r>
            <a:endParaRPr/>
          </a:p>
        </p:txBody>
      </p:sp>
      <p:pic>
        <p:nvPicPr>
          <p:cNvPr id="538" name="Google Shape;53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9384" y="1966844"/>
            <a:ext cx="7731416" cy="4243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7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Spremljanje izvajanja delotoka</a:t>
            </a:r>
            <a:endParaRPr sz="37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37"/>
          <p:cNvSpPr txBox="1"/>
          <p:nvPr/>
        </p:nvSpPr>
        <p:spPr>
          <a:xfrm>
            <a:off x="384201" y="1465780"/>
            <a:ext cx="3492843" cy="396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zgodovini se pojavijo vsi koraki, ki smo jih prej delali ročno korak za korakom.</a:t>
            </a:r>
            <a:endParaRPr/>
          </a:p>
        </p:txBody>
      </p:sp>
      <p:pic>
        <p:nvPicPr>
          <p:cNvPr id="546" name="Google Shape;54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8924" y="1581785"/>
            <a:ext cx="7708875" cy="439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8"/>
          <p:cNvSpPr txBox="1"/>
          <p:nvPr/>
        </p:nvSpPr>
        <p:spPr>
          <a:xfrm>
            <a:off x="491200" y="274675"/>
            <a:ext cx="113166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Rezultati delotoka</a:t>
            </a:r>
            <a:endParaRPr sz="37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38"/>
          <p:cNvSpPr txBox="1"/>
          <p:nvPr/>
        </p:nvSpPr>
        <p:spPr>
          <a:xfrm>
            <a:off x="384201" y="1465780"/>
            <a:ext cx="3492843" cy="463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Podobnost med Pru Ar 1-like in Bet v 1: 56,875 %.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5250" marR="0" lvl="0" indent="0" algn="just" rtl="0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Podobnost med Pru Ar 1-like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Bet v 1: 55,625 %.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4" name="Google Shape;55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5145" y="1417375"/>
            <a:ext cx="5731510" cy="233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3704" y="4400550"/>
            <a:ext cx="5822951" cy="1786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15e738d12b_1_1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Zaključek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315e738d12b_1_1"/>
          <p:cNvSpPr txBox="1"/>
          <p:nvPr/>
        </p:nvSpPr>
        <p:spPr>
          <a:xfrm>
            <a:off x="609600" y="1524000"/>
            <a:ext cx="109725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virtualizacija, vsebniki, programska okolja, delotoki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olajšajo analize in poenostavijo ponovljivost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izziv je poenotenje / standardizacija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interoperabilnost vsebnikov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izmenljivost delotokov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■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skupni jezik za delotoke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" name="Google Shape;563;g315e738d12b_1_1" descr="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275" y="5411850"/>
            <a:ext cx="886950" cy="8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315e738d12b_1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275" y="4372470"/>
            <a:ext cx="3731307" cy="8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315e738d12b_1_1"/>
          <p:cNvPicPr preferRelativeResize="0"/>
          <p:nvPr/>
        </p:nvPicPr>
        <p:blipFill rotWithShape="1">
          <a:blip r:embed="rId5">
            <a:alphaModFix/>
          </a:blip>
          <a:srcRect l="21088" t="11210" r="16668" b="13754"/>
          <a:stretch/>
        </p:blipFill>
        <p:spPr>
          <a:xfrm>
            <a:off x="5863050" y="4148550"/>
            <a:ext cx="3615574" cy="24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315e738d12b_1_1" descr="https://mamba.readthedocs.io/en/latest/_static/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91325" y="5915025"/>
            <a:ext cx="1069299" cy="6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g315e738d12b_1_1"/>
          <p:cNvSpPr txBox="1"/>
          <p:nvPr/>
        </p:nvSpPr>
        <p:spPr>
          <a:xfrm>
            <a:off x="5863050" y="6600375"/>
            <a:ext cx="57921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https://www.mrdbourke.com/get-your-computer-ready-for-machine-learning-using-anaconda-miniconda-and-conda/</a:t>
            </a:r>
            <a:endParaRPr sz="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g315e738d12b_1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22722" y="837250"/>
            <a:ext cx="2013975" cy="12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315e738d12b_1_1"/>
          <p:cNvPicPr preferRelativeResize="0"/>
          <p:nvPr/>
        </p:nvPicPr>
        <p:blipFill rotWithShape="1">
          <a:blip r:embed="rId8">
            <a:alphaModFix/>
          </a:blip>
          <a:srcRect t="13770" b="-13770"/>
          <a:stretch/>
        </p:blipFill>
        <p:spPr>
          <a:xfrm>
            <a:off x="9439888" y="1971721"/>
            <a:ext cx="2743200" cy="55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315e738d12b_1_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11675" y="2290188"/>
            <a:ext cx="2948949" cy="72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315e738d12b_1_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26516" y="2994350"/>
            <a:ext cx="2778383" cy="88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9"/>
          <p:cNvSpPr/>
          <p:nvPr/>
        </p:nvSpPr>
        <p:spPr>
          <a:xfrm>
            <a:off x="0" y="0"/>
            <a:ext cx="12192000" cy="6877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7" name="Google Shape;57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4897" y="0"/>
            <a:ext cx="598735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9"/>
          <p:cNvSpPr txBox="1"/>
          <p:nvPr/>
        </p:nvSpPr>
        <p:spPr>
          <a:xfrm>
            <a:off x="838200" y="304800"/>
            <a:ext cx="8153700" cy="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rPr>
              <a:t>Vprašanja ?</a:t>
            </a:r>
            <a:endParaRPr sz="5400" b="1" i="0" u="none" strike="noStrike" cap="none">
              <a:solidFill>
                <a:srgbClr val="FFFF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Delotoki v analizi podatkov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 txBox="1"/>
          <p:nvPr/>
        </p:nvSpPr>
        <p:spPr>
          <a:xfrm>
            <a:off x="609600" y="16002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508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Delotok (angl. </a:t>
            </a:r>
            <a:r>
              <a:rPr lang="en-US" sz="2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pipeline/workflow</a:t>
            </a: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je zaporedje korakov v procesu analize.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16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Osnovni gradnik delotoka je vozlišče - posamezen korak.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16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●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Delotok mora imeti zagotovljen dostop do: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marR="0" lvl="1" indent="-508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○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orodij, ki so potrebna za izvedbo posameznega koraka,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marR="0" lvl="1" indent="-508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○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potrebnih vhodnih podatkovnih virov,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marR="0" lvl="1" indent="-5143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Char char="○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potrebnih izhodnih podatkovnih virov.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0"/>
          <p:cNvSpPr/>
          <p:nvPr/>
        </p:nvSpPr>
        <p:spPr>
          <a:xfrm>
            <a:off x="395425" y="3298400"/>
            <a:ext cx="21054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Ekipa IBMI/Središča ELIXIR-SI:</a:t>
            </a:r>
            <a:br>
              <a:rPr lang="en-US" sz="1200" b="1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sng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dr. B. Leskošek</a:t>
            </a:r>
            <a:br>
              <a:rPr lang="en-US" sz="1200" b="0" i="0" u="sng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dr. P. Ferk</a:t>
            </a:r>
            <a:br>
              <a:rPr lang="en-US" sz="1200" b="0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dr. M. Vidak</a:t>
            </a:r>
            <a:endParaRPr sz="1200" b="0" i="0" u="none" strike="noStrike" cap="none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dr. B. Kverh</a:t>
            </a:r>
            <a:endParaRPr sz="1200" b="0" i="0" u="none" strike="noStrike" cap="none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J. Gojznikar</a:t>
            </a:r>
            <a:endParaRPr sz="1200" b="0" i="0" u="none" strike="noStrike" cap="none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40"/>
          <p:cNvSpPr txBox="1"/>
          <p:nvPr/>
        </p:nvSpPr>
        <p:spPr>
          <a:xfrm>
            <a:off x="395416" y="1637271"/>
            <a:ext cx="38614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Univerza v Ljubljani, Medicinska fakulteta</a:t>
            </a:r>
            <a:endParaRPr sz="1050" b="0" i="0" u="none" strike="noStrike" cap="none">
              <a:solidFill>
                <a:srgbClr val="AEABA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1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University of Ljubljana, Faculty of Medicine</a:t>
            </a:r>
            <a:endParaRPr sz="1050" b="0" i="0" u="none" strike="noStrike" cap="none">
              <a:solidFill>
                <a:srgbClr val="AEABA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Vrazov trg 2, SI-1000 Ljubljana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Slovenija / </a:t>
            </a:r>
            <a:r>
              <a:rPr lang="en-US" sz="1050" b="0" i="1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Slovenia</a:t>
            </a:r>
            <a:endParaRPr sz="1050" b="0" i="0" u="none" strike="noStrike" cap="none">
              <a:solidFill>
                <a:srgbClr val="AEABA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562" y="5247140"/>
            <a:ext cx="10009549" cy="109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0" descr="Slika, ki vsebuje besede risanje&#10;&#10;Opis je samodejno ustvarjen"/>
          <p:cNvPicPr preferRelativeResize="0"/>
          <p:nvPr/>
        </p:nvPicPr>
        <p:blipFill rotWithShape="1">
          <a:blip r:embed="rId4">
            <a:alphaModFix/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0" descr="Slika, ki vsebuje besede besedilo, pisava, logotip, grafika&#10;&#10;Opis je samodejno ustvarj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732" y="706065"/>
            <a:ext cx="2468880" cy="713232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0"/>
          <p:cNvSpPr/>
          <p:nvPr/>
        </p:nvSpPr>
        <p:spPr>
          <a:xfrm>
            <a:off x="3748216" y="3303767"/>
            <a:ext cx="1725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Ekipa </a:t>
            </a:r>
            <a:r>
              <a:rPr lang="en-US" sz="1200" b="1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NIB</a:t>
            </a:r>
            <a:r>
              <a:rPr lang="en-US" sz="1200" b="1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en-US" sz="1200" b="1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dr. Maja Zagorščak</a:t>
            </a:r>
            <a:endParaRPr sz="1200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dr. Nadja Nolte</a:t>
            </a:r>
            <a:endParaRPr sz="1200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dr. Carissa Bleker</a:t>
            </a:r>
            <a:endParaRPr sz="1200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dr. Marko Petek</a:t>
            </a:r>
            <a:endParaRPr sz="1200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dr. Anže Županič</a:t>
            </a:r>
            <a:endParaRPr sz="1200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40"/>
          <p:cNvSpPr txBox="1"/>
          <p:nvPr/>
        </p:nvSpPr>
        <p:spPr>
          <a:xfrm>
            <a:off x="3748216" y="1637271"/>
            <a:ext cx="3861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b="1">
                <a:solidFill>
                  <a:srgbClr val="AEABAB"/>
                </a:solidFill>
              </a:rPr>
              <a:t>Nacionalni inštitut za biologijo (NIB)</a:t>
            </a:r>
            <a:endParaRPr sz="1050" b="1">
              <a:solidFill>
                <a:srgbClr val="AEABA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b="1">
                <a:solidFill>
                  <a:srgbClr val="AEABAB"/>
                </a:solidFill>
              </a:rPr>
              <a:t>Oddelek za biotehnologijo in sistemsko biologijo</a:t>
            </a:r>
            <a:endParaRPr sz="1050" b="1">
              <a:solidFill>
                <a:srgbClr val="AEABA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AEABAB"/>
                </a:solidFill>
              </a:rPr>
              <a:t>Večna pot 121, 1000 Ljubljana</a:t>
            </a:r>
            <a:endParaRPr sz="1050">
              <a:solidFill>
                <a:srgbClr val="AEABA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AEABAB"/>
                </a:solidFill>
              </a:rPr>
              <a:t>Slovenija</a:t>
            </a:r>
            <a:endParaRPr sz="1050">
              <a:solidFill>
                <a:srgbClr val="AEABA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62c816b97_0_5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Virtualizacija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3162c816b97_0_5"/>
          <p:cNvSpPr txBox="1"/>
          <p:nvPr/>
        </p:nvSpPr>
        <p:spPr>
          <a:xfrm>
            <a:off x="609600" y="1166070"/>
            <a:ext cx="10972500" cy="232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nadomeščanje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strojne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opreme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z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navidezno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virtualizacija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računalnikov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b="1" i="1" dirty="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irtual </a:t>
            </a:r>
            <a:r>
              <a:rPr lang="en-US" sz="2400" b="1" i="1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achine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omogoča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računalniku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strežniku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istočasno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deluje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več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različnih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sistemov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 med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seboj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neodvisni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imajo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pripadajočo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navidezno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strojno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opremo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g3162c816b97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0176" y="3251325"/>
            <a:ext cx="5064775" cy="336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162c816b97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3601273"/>
            <a:ext cx="2537700" cy="5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162c816b97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3275" y="4181775"/>
            <a:ext cx="1009550" cy="10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3162c816b97_0_5"/>
          <p:cNvSpPr txBox="1"/>
          <p:nvPr/>
        </p:nvSpPr>
        <p:spPr>
          <a:xfrm>
            <a:off x="1219200" y="6365650"/>
            <a:ext cx="7586400" cy="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* hipervizor - nadzornik virtualnega stroja (VMM) - virtualizator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9" name="Google Shape;189;g3162c816b97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2225" y="5251580"/>
            <a:ext cx="2291650" cy="7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3162c816b97_0_74"/>
          <p:cNvPicPr preferRelativeResize="0"/>
          <p:nvPr/>
        </p:nvPicPr>
        <p:blipFill rotWithShape="1">
          <a:blip r:embed="rId3">
            <a:alphaModFix/>
          </a:blip>
          <a:srcRect l="21088" t="11210" r="16668" b="13754"/>
          <a:stretch/>
        </p:blipFill>
        <p:spPr>
          <a:xfrm>
            <a:off x="6286684" y="4300950"/>
            <a:ext cx="3615574" cy="24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162c816b97_0_74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Vsebnik (</a:t>
            </a:r>
            <a:r>
              <a:rPr lang="en-US" sz="3700" b="1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container</a:t>
            </a: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) in okolje (</a:t>
            </a:r>
            <a:r>
              <a:rPr lang="en-US" sz="3700" b="1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enviroment</a:t>
            </a:r>
            <a:r>
              <a:rPr lang="en-US" sz="3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3162c816b97_0_74"/>
          <p:cNvSpPr txBox="1"/>
          <p:nvPr/>
        </p:nvSpPr>
        <p:spPr>
          <a:xfrm>
            <a:off x="609600" y="1068206"/>
            <a:ext cx="10972500" cy="342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skupina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procesov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dovolj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veliko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mero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izolacije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i="1" dirty="0"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lahka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virtualizacija</a:t>
            </a:r>
            <a:r>
              <a:rPr lang="en-US" sz="2400" i="1" dirty="0">
                <a:latin typeface="Calibri"/>
                <a:ea typeface="Calibri"/>
                <a:cs typeface="Calibri"/>
                <a:sym typeface="Calibri"/>
              </a:rPr>
              <a:t>’</a:t>
            </a:r>
            <a:endParaRPr sz="24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izolacija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programov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ločenih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imenskih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prostorih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omogoča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konsistenco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izvajanja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poslov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programska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oprema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pripadajoče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knjižnice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sistemske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komponente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-&gt;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možnost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ponovitve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sng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eksperimentov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izvajanja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poslov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tudi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spremenjenem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posodobljenem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okolju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g3162c816b97_0_74" descr="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4275" y="5564250"/>
            <a:ext cx="886950" cy="8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3162c816b97_0_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9275" y="4524870"/>
            <a:ext cx="3731307" cy="8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162c816b97_0_74" descr="https://mamba.readthedocs.io/en/latest/_static/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38759" y="5991225"/>
            <a:ext cx="1069299" cy="6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3162c816b97_0_74"/>
          <p:cNvSpPr txBox="1"/>
          <p:nvPr/>
        </p:nvSpPr>
        <p:spPr>
          <a:xfrm>
            <a:off x="5863050" y="6600375"/>
            <a:ext cx="57921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https://www.mrdbourke.com/get-your-computer-ready-for-machine-learning-using-anaconda-miniconda-and-conda/</a:t>
            </a:r>
            <a:endParaRPr sz="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3162c816b97_0_143"/>
          <p:cNvPicPr preferRelativeResize="0"/>
          <p:nvPr/>
        </p:nvPicPr>
        <p:blipFill rotWithShape="1">
          <a:blip r:embed="rId3">
            <a:alphaModFix/>
          </a:blip>
          <a:srcRect t="17184"/>
          <a:stretch/>
        </p:blipFill>
        <p:spPr>
          <a:xfrm>
            <a:off x="0" y="3942650"/>
            <a:ext cx="6165099" cy="291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162c816b97_0_143"/>
          <p:cNvPicPr preferRelativeResize="0"/>
          <p:nvPr/>
        </p:nvPicPr>
        <p:blipFill rotWithShape="1">
          <a:blip r:embed="rId4">
            <a:alphaModFix/>
          </a:blip>
          <a:srcRect b="12365"/>
          <a:stretch/>
        </p:blipFill>
        <p:spPr>
          <a:xfrm>
            <a:off x="0" y="0"/>
            <a:ext cx="6061227" cy="3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162c816b97_0_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9899" y="1276188"/>
            <a:ext cx="5722100" cy="558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162c816b97_0_143"/>
          <p:cNvSpPr txBox="1"/>
          <p:nvPr/>
        </p:nvSpPr>
        <p:spPr>
          <a:xfrm>
            <a:off x="6061225" y="0"/>
            <a:ext cx="6130800" cy="1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Apollo</a:t>
            </a:r>
            <a:endParaRPr sz="37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2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urejevalnik anotacij genoma, </a:t>
            </a:r>
            <a:br>
              <a:rPr lang="en-US" sz="2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sodelovanje v realnem času</a:t>
            </a:r>
            <a:endParaRPr sz="24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3162c816b97_0_143"/>
          <p:cNvSpPr/>
          <p:nvPr/>
        </p:nvSpPr>
        <p:spPr>
          <a:xfrm>
            <a:off x="1983750" y="3942650"/>
            <a:ext cx="2283900" cy="2454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" name="Google Shape;211;g3162c816b97_0_143"/>
          <p:cNvSpPr/>
          <p:nvPr/>
        </p:nvSpPr>
        <p:spPr>
          <a:xfrm>
            <a:off x="0" y="292275"/>
            <a:ext cx="1724400" cy="13443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15219fd550_0_60"/>
          <p:cNvSpPr txBox="1"/>
          <p:nvPr/>
        </p:nvSpPr>
        <p:spPr>
          <a:xfrm>
            <a:off x="609600" y="274680"/>
            <a:ext cx="109725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Okolja za delo z delotoki v ukazni vrstici</a:t>
            </a:r>
            <a:endParaRPr sz="37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315219fd550_0_60"/>
          <p:cNvSpPr txBox="1"/>
          <p:nvPr/>
        </p:nvSpPr>
        <p:spPr>
          <a:xfrm>
            <a:off x="609600" y="1600200"/>
            <a:ext cx="10972500" cy="45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 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g315219fd550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400" y="1417375"/>
            <a:ext cx="5308900" cy="53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2180</Words>
  <Application>Microsoft Office PowerPoint</Application>
  <PresentationFormat>Širokozaslonsko</PresentationFormat>
  <Paragraphs>315</Paragraphs>
  <Slides>50</Slides>
  <Notes>50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50</vt:i4>
      </vt:variant>
    </vt:vector>
  </HeadingPairs>
  <TitlesOfParts>
    <vt:vector size="59" baseType="lpstr">
      <vt:lpstr>Calibri</vt:lpstr>
      <vt:lpstr>Times New Roman</vt:lpstr>
      <vt:lpstr>Courier New</vt:lpstr>
      <vt:lpstr>Open Sans</vt:lpstr>
      <vt:lpstr>Corbel</vt:lpstr>
      <vt:lpstr>PT Sans Narrow</vt:lpstr>
      <vt:lpstr>Arial</vt:lpstr>
      <vt:lpstr>Officeova tema</vt:lpstr>
      <vt:lpstr>Tropic</vt:lpstr>
      <vt:lpstr>PowerPointova predstavitev</vt:lpstr>
      <vt:lpstr>PowerPointova predstavitev</vt:lpstr>
      <vt:lpstr>PowerPointova predstavitev</vt:lpstr>
      <vt:lpstr>Diagram delotoka (peka potice)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Marko Vidak</dc:creator>
  <cp:lastModifiedBy>Zala</cp:lastModifiedBy>
  <cp:revision>3</cp:revision>
  <dcterms:modified xsi:type="dcterms:W3CDTF">2025-01-23T12:15:51Z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0x01010043D35A2C37ECA947886FBFF20D71A3B3</vt:lpwstr>
  </property>
  <property fmtid="{D5CDD505-2E9C-101B-9397-08002B2CF9AE}" pid="3" name="MediaServiceImageTags">
    <vt:lpwstr/>
  </property>
</Properties>
</file>