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9" r:id="rId3"/>
    <p:sldId id="260" r:id="rId4"/>
    <p:sldId id="261" r:id="rId5"/>
    <p:sldId id="270" r:id="rId6"/>
    <p:sldId id="262" r:id="rId7"/>
    <p:sldId id="263" r:id="rId8"/>
    <p:sldId id="264" r:id="rId9"/>
    <p:sldId id="265" r:id="rId10"/>
    <p:sldId id="266" r:id="rId11"/>
    <p:sldId id="268" r:id="rId12"/>
    <p:sldId id="267" r:id="rId13"/>
    <p:sldId id="269" r:id="rId14"/>
    <p:sldId id="271" r:id="rId15"/>
    <p:sldId id="272" r:id="rId16"/>
    <p:sldId id="273" r:id="rId17"/>
    <p:sldId id="257"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haparral Pro" panose="02060503040505020203" charset="0"/>
      <p:regular r:id="rId24"/>
      <p:bold r:id="rId25"/>
      <p:italic r:id="rId26"/>
      <p:boldItalic r:id="rId27"/>
    </p:embeddedFont>
    <p:embeddedFont>
      <p:font typeface="Chaparral Pro Capt" panose="02060503040505020203" charset="0"/>
      <p:regular r:id="rId28"/>
      <p:bold r:id="rId29"/>
      <p:italic r:id="rId30"/>
      <p:boldItalic r:id="rId31"/>
    </p:embeddedFont>
    <p:embeddedFont>
      <p:font typeface="Garamond Premr Pro Subh" panose="02020402060506020403" charset="0"/>
      <p:regular r:id="rId32"/>
      <p:bold r:id="rId33"/>
      <p:italic r:id="rId34"/>
      <p:boldItalic r:id="rId35"/>
    </p:embeddedFont>
  </p:embeddedFontLst>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4"/>
    <p:restoredTop sz="94730"/>
  </p:normalViewPr>
  <p:slideViewPr>
    <p:cSldViewPr snapToGrid="0">
      <p:cViewPr varScale="1">
        <p:scale>
          <a:sx n="117" d="100"/>
          <a:sy n="117" d="100"/>
        </p:scale>
        <p:origin x="734" y="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D3F8B9-AB69-41AF-AD32-99711742B07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8605EAB-D3C5-476E-910D-B8FE78ED0D3F}">
      <dgm:prSet/>
      <dgm:spPr/>
      <dgm:t>
        <a:bodyPr/>
        <a:lstStyle/>
        <a:p>
          <a:r>
            <a:rPr lang="sl-SI" dirty="0">
              <a:latin typeface="Chaparral Pro Capt" panose="02060503040505020203" pitchFamily="18" charset="0"/>
            </a:rPr>
            <a:t>FIGES, Orlando. 2007, 2008</a:t>
          </a:r>
          <a:r>
            <a:rPr lang="sl-SI" baseline="30000" dirty="0">
              <a:latin typeface="Chaparral Pro Capt" panose="02060503040505020203" pitchFamily="18" charset="0"/>
            </a:rPr>
            <a:t>2</a:t>
          </a:r>
          <a:r>
            <a:rPr lang="sl-SI" dirty="0">
              <a:latin typeface="Chaparral Pro Capt" panose="02060503040505020203" pitchFamily="18" charset="0"/>
            </a:rPr>
            <a:t>, 2009, 2012. </a:t>
          </a:r>
          <a:r>
            <a:rPr lang="sl-SI" i="1" dirty="0">
              <a:latin typeface="Chaparral Pro Capt" panose="02060503040505020203" pitchFamily="18" charset="0"/>
            </a:rPr>
            <a:t>Natašin ples: kulturna zgodovina Rusije</a:t>
          </a:r>
          <a:r>
            <a:rPr lang="sl-SI" dirty="0">
              <a:latin typeface="Chaparral Pro Capt" panose="02060503040505020203" pitchFamily="18" charset="0"/>
            </a:rPr>
            <a:t>. Ljubljana: Modrijan, Studia humanitatis. 608 str.</a:t>
          </a:r>
          <a:endParaRPr lang="en-US" dirty="0">
            <a:latin typeface="Chaparral Pro Capt" panose="02060503040505020203" pitchFamily="18" charset="0"/>
          </a:endParaRPr>
        </a:p>
      </dgm:t>
    </dgm:pt>
    <dgm:pt modelId="{77EEEE3F-B302-4B1A-9318-07BA72FB6973}" type="parTrans" cxnId="{C16466D5-A2B4-432D-86C6-D3DD70B03CF9}">
      <dgm:prSet/>
      <dgm:spPr/>
      <dgm:t>
        <a:bodyPr/>
        <a:lstStyle/>
        <a:p>
          <a:endParaRPr lang="en-US"/>
        </a:p>
      </dgm:t>
    </dgm:pt>
    <dgm:pt modelId="{44B34703-0EC7-4B3D-9450-8C1848D01282}" type="sibTrans" cxnId="{C16466D5-A2B4-432D-86C6-D3DD70B03CF9}">
      <dgm:prSet/>
      <dgm:spPr/>
      <dgm:t>
        <a:bodyPr/>
        <a:lstStyle/>
        <a:p>
          <a:endParaRPr lang="en-US"/>
        </a:p>
      </dgm:t>
    </dgm:pt>
    <dgm:pt modelId="{D04A3D4A-18D5-43FA-B6EC-61756274BBD4}">
      <dgm:prSet/>
      <dgm:spPr/>
      <dgm:t>
        <a:bodyPr/>
        <a:lstStyle/>
        <a:p>
          <a:r>
            <a:rPr lang="sl-SI" dirty="0">
              <a:latin typeface="Chaparral Pro Capt" panose="02060503040505020203" pitchFamily="18" charset="0"/>
            </a:rPr>
            <a:t>5. natisov: 2007, 2008 (2), 2009, 2012</a:t>
          </a:r>
          <a:br>
            <a:rPr lang="sl-SI" dirty="0">
              <a:latin typeface="Chaparral Pro Capt" panose="02060503040505020203" pitchFamily="18" charset="0"/>
            </a:rPr>
          </a:br>
          <a:r>
            <a:rPr lang="sl-SI" dirty="0">
              <a:latin typeface="Chaparral Pro Capt" panose="02060503040505020203" pitchFamily="18" charset="0"/>
            </a:rPr>
            <a:t>Naklada: skupaj 7500 izvodov</a:t>
          </a:r>
          <a:br>
            <a:rPr lang="sl-SI" dirty="0">
              <a:latin typeface="Chaparral Pro Capt" panose="02060503040505020203" pitchFamily="18" charset="0"/>
            </a:rPr>
          </a:br>
          <a:r>
            <a:rPr lang="sl-SI" dirty="0">
              <a:latin typeface="Chaparral Pro Capt" panose="02060503040505020203" pitchFamily="18" charset="0"/>
            </a:rPr>
            <a:t>Dodelava: tisk 1/1 in 4/4, vezava v 2,5 mm karton. </a:t>
          </a:r>
          <a:endParaRPr lang="en-US" dirty="0">
            <a:latin typeface="Chaparral Pro Capt" panose="02060503040505020203" pitchFamily="18" charset="0"/>
          </a:endParaRPr>
        </a:p>
      </dgm:t>
    </dgm:pt>
    <dgm:pt modelId="{0130AE56-9947-4800-80E2-7AF022172F96}" type="parTrans" cxnId="{8C09B812-1190-4972-88D6-6F226ACC9C14}">
      <dgm:prSet/>
      <dgm:spPr/>
      <dgm:t>
        <a:bodyPr/>
        <a:lstStyle/>
        <a:p>
          <a:endParaRPr lang="en-US"/>
        </a:p>
      </dgm:t>
    </dgm:pt>
    <dgm:pt modelId="{524CCE99-5760-44A6-8544-D4B4045D7132}" type="sibTrans" cxnId="{8C09B812-1190-4972-88D6-6F226ACC9C14}">
      <dgm:prSet/>
      <dgm:spPr/>
      <dgm:t>
        <a:bodyPr/>
        <a:lstStyle/>
        <a:p>
          <a:endParaRPr lang="en-US"/>
        </a:p>
      </dgm:t>
    </dgm:pt>
    <dgm:pt modelId="{6BE44F5F-01EE-41F3-9519-BFFE1FDB5AE5}">
      <dgm:prSet/>
      <dgm:spPr/>
      <dgm:t>
        <a:bodyPr/>
        <a:lstStyle/>
        <a:p>
          <a:r>
            <a:rPr lang="sl-SI" dirty="0">
              <a:latin typeface="Chaparral Pro Capt" panose="02060503040505020203" pitchFamily="18" charset="0"/>
            </a:rPr>
            <a:t>Cena: 49,00 EUR </a:t>
          </a:r>
          <a:endParaRPr lang="en-US" dirty="0">
            <a:latin typeface="Chaparral Pro Capt" panose="02060503040505020203" pitchFamily="18" charset="0"/>
          </a:endParaRPr>
        </a:p>
      </dgm:t>
    </dgm:pt>
    <dgm:pt modelId="{194FAF34-2300-4DEA-A761-DC182577E5DA}" type="parTrans" cxnId="{4DCBC8FD-0CF7-4B05-B7DC-5ECFE387363B}">
      <dgm:prSet/>
      <dgm:spPr/>
      <dgm:t>
        <a:bodyPr/>
        <a:lstStyle/>
        <a:p>
          <a:endParaRPr lang="en-US"/>
        </a:p>
      </dgm:t>
    </dgm:pt>
    <dgm:pt modelId="{3E1183A4-7874-456D-ACF5-902B8C4E9E86}" type="sibTrans" cxnId="{4DCBC8FD-0CF7-4B05-B7DC-5ECFE387363B}">
      <dgm:prSet/>
      <dgm:spPr/>
      <dgm:t>
        <a:bodyPr/>
        <a:lstStyle/>
        <a:p>
          <a:endParaRPr lang="en-US"/>
        </a:p>
      </dgm:t>
    </dgm:pt>
    <dgm:pt modelId="{4F648700-39C5-4389-B329-1527409D2DE0}">
      <dgm:prSet/>
      <dgm:spPr/>
      <dgm:t>
        <a:bodyPr/>
        <a:lstStyle/>
        <a:p>
          <a:r>
            <a:rPr lang="sl-SI" dirty="0">
              <a:latin typeface="Chaparral Pro Capt" panose="02060503040505020203" pitchFamily="18" charset="0"/>
            </a:rPr>
            <a:t>Analiza uspeha?</a:t>
          </a:r>
          <a:endParaRPr lang="en-US" dirty="0">
            <a:latin typeface="Chaparral Pro Capt" panose="02060503040505020203" pitchFamily="18" charset="0"/>
          </a:endParaRPr>
        </a:p>
      </dgm:t>
    </dgm:pt>
    <dgm:pt modelId="{9C26023D-7E40-4787-8035-0C16033579EE}" type="parTrans" cxnId="{19462CFD-2581-4AF4-AC85-029745E07CDE}">
      <dgm:prSet/>
      <dgm:spPr/>
      <dgm:t>
        <a:bodyPr/>
        <a:lstStyle/>
        <a:p>
          <a:endParaRPr lang="en-US"/>
        </a:p>
      </dgm:t>
    </dgm:pt>
    <dgm:pt modelId="{F9753AAA-E39A-418C-BFDE-EB7886E59CBB}" type="sibTrans" cxnId="{19462CFD-2581-4AF4-AC85-029745E07CDE}">
      <dgm:prSet/>
      <dgm:spPr/>
      <dgm:t>
        <a:bodyPr/>
        <a:lstStyle/>
        <a:p>
          <a:endParaRPr lang="en-US"/>
        </a:p>
      </dgm:t>
    </dgm:pt>
    <dgm:pt modelId="{64F19614-247D-C04B-A2F3-472F5B62034A}" type="pres">
      <dgm:prSet presAssocID="{D6D3F8B9-AB69-41AF-AD32-99711742B072}" presName="outerComposite" presStyleCnt="0">
        <dgm:presLayoutVars>
          <dgm:chMax val="5"/>
          <dgm:dir/>
          <dgm:resizeHandles val="exact"/>
        </dgm:presLayoutVars>
      </dgm:prSet>
      <dgm:spPr/>
    </dgm:pt>
    <dgm:pt modelId="{C74ECA44-6D2C-0F49-A69D-6901FB608224}" type="pres">
      <dgm:prSet presAssocID="{D6D3F8B9-AB69-41AF-AD32-99711742B072}" presName="dummyMaxCanvas" presStyleCnt="0">
        <dgm:presLayoutVars/>
      </dgm:prSet>
      <dgm:spPr/>
    </dgm:pt>
    <dgm:pt modelId="{827A11BB-ACE0-434C-8F9A-2A652995E895}" type="pres">
      <dgm:prSet presAssocID="{D6D3F8B9-AB69-41AF-AD32-99711742B072}" presName="FourNodes_1" presStyleLbl="node1" presStyleIdx="0" presStyleCnt="4">
        <dgm:presLayoutVars>
          <dgm:bulletEnabled val="1"/>
        </dgm:presLayoutVars>
      </dgm:prSet>
      <dgm:spPr/>
    </dgm:pt>
    <dgm:pt modelId="{C4AD0EC3-5E0B-434A-A63A-F8CBD1532342}" type="pres">
      <dgm:prSet presAssocID="{D6D3F8B9-AB69-41AF-AD32-99711742B072}" presName="FourNodes_2" presStyleLbl="node1" presStyleIdx="1" presStyleCnt="4">
        <dgm:presLayoutVars>
          <dgm:bulletEnabled val="1"/>
        </dgm:presLayoutVars>
      </dgm:prSet>
      <dgm:spPr/>
    </dgm:pt>
    <dgm:pt modelId="{BBFEDC9E-AFF9-7348-BC5E-DB5328C31645}" type="pres">
      <dgm:prSet presAssocID="{D6D3F8B9-AB69-41AF-AD32-99711742B072}" presName="FourNodes_3" presStyleLbl="node1" presStyleIdx="2" presStyleCnt="4">
        <dgm:presLayoutVars>
          <dgm:bulletEnabled val="1"/>
        </dgm:presLayoutVars>
      </dgm:prSet>
      <dgm:spPr/>
    </dgm:pt>
    <dgm:pt modelId="{09A3198B-4EA5-F44D-B482-C7F95B5D6F21}" type="pres">
      <dgm:prSet presAssocID="{D6D3F8B9-AB69-41AF-AD32-99711742B072}" presName="FourNodes_4" presStyleLbl="node1" presStyleIdx="3" presStyleCnt="4">
        <dgm:presLayoutVars>
          <dgm:bulletEnabled val="1"/>
        </dgm:presLayoutVars>
      </dgm:prSet>
      <dgm:spPr/>
    </dgm:pt>
    <dgm:pt modelId="{69734BAC-51EA-5141-86F8-1F454AAD69DA}" type="pres">
      <dgm:prSet presAssocID="{D6D3F8B9-AB69-41AF-AD32-99711742B072}" presName="FourConn_1-2" presStyleLbl="fgAccFollowNode1" presStyleIdx="0" presStyleCnt="3">
        <dgm:presLayoutVars>
          <dgm:bulletEnabled val="1"/>
        </dgm:presLayoutVars>
      </dgm:prSet>
      <dgm:spPr/>
    </dgm:pt>
    <dgm:pt modelId="{9D14D696-12D1-2C46-B834-592C98626510}" type="pres">
      <dgm:prSet presAssocID="{D6D3F8B9-AB69-41AF-AD32-99711742B072}" presName="FourConn_2-3" presStyleLbl="fgAccFollowNode1" presStyleIdx="1" presStyleCnt="3">
        <dgm:presLayoutVars>
          <dgm:bulletEnabled val="1"/>
        </dgm:presLayoutVars>
      </dgm:prSet>
      <dgm:spPr/>
    </dgm:pt>
    <dgm:pt modelId="{6EAA2A65-3C58-D540-8703-1486EF5F3AA5}" type="pres">
      <dgm:prSet presAssocID="{D6D3F8B9-AB69-41AF-AD32-99711742B072}" presName="FourConn_3-4" presStyleLbl="fgAccFollowNode1" presStyleIdx="2" presStyleCnt="3">
        <dgm:presLayoutVars>
          <dgm:bulletEnabled val="1"/>
        </dgm:presLayoutVars>
      </dgm:prSet>
      <dgm:spPr/>
    </dgm:pt>
    <dgm:pt modelId="{C715E544-A012-7448-946E-219B816BC8E8}" type="pres">
      <dgm:prSet presAssocID="{D6D3F8B9-AB69-41AF-AD32-99711742B072}" presName="FourNodes_1_text" presStyleLbl="node1" presStyleIdx="3" presStyleCnt="4">
        <dgm:presLayoutVars>
          <dgm:bulletEnabled val="1"/>
        </dgm:presLayoutVars>
      </dgm:prSet>
      <dgm:spPr/>
    </dgm:pt>
    <dgm:pt modelId="{03FE8B76-72A0-EE4E-9F8C-A331AA1A0CBB}" type="pres">
      <dgm:prSet presAssocID="{D6D3F8B9-AB69-41AF-AD32-99711742B072}" presName="FourNodes_2_text" presStyleLbl="node1" presStyleIdx="3" presStyleCnt="4">
        <dgm:presLayoutVars>
          <dgm:bulletEnabled val="1"/>
        </dgm:presLayoutVars>
      </dgm:prSet>
      <dgm:spPr/>
    </dgm:pt>
    <dgm:pt modelId="{6A1B9B4E-50B0-3048-8843-A5C66B3906D2}" type="pres">
      <dgm:prSet presAssocID="{D6D3F8B9-AB69-41AF-AD32-99711742B072}" presName="FourNodes_3_text" presStyleLbl="node1" presStyleIdx="3" presStyleCnt="4">
        <dgm:presLayoutVars>
          <dgm:bulletEnabled val="1"/>
        </dgm:presLayoutVars>
      </dgm:prSet>
      <dgm:spPr/>
    </dgm:pt>
    <dgm:pt modelId="{47678CA9-8959-CA44-9A5B-388627710AC3}" type="pres">
      <dgm:prSet presAssocID="{D6D3F8B9-AB69-41AF-AD32-99711742B072}" presName="FourNodes_4_text" presStyleLbl="node1" presStyleIdx="3" presStyleCnt="4">
        <dgm:presLayoutVars>
          <dgm:bulletEnabled val="1"/>
        </dgm:presLayoutVars>
      </dgm:prSet>
      <dgm:spPr/>
    </dgm:pt>
  </dgm:ptLst>
  <dgm:cxnLst>
    <dgm:cxn modelId="{8C09B812-1190-4972-88D6-6F226ACC9C14}" srcId="{D6D3F8B9-AB69-41AF-AD32-99711742B072}" destId="{D04A3D4A-18D5-43FA-B6EC-61756274BBD4}" srcOrd="1" destOrd="0" parTransId="{0130AE56-9947-4800-80E2-7AF022172F96}" sibTransId="{524CCE99-5760-44A6-8544-D4B4045D7132}"/>
    <dgm:cxn modelId="{D852021B-E9B0-C94A-B60B-11C0FF9151BF}" type="presOf" srcId="{524CCE99-5760-44A6-8544-D4B4045D7132}" destId="{9D14D696-12D1-2C46-B834-592C98626510}" srcOrd="0" destOrd="0" presId="urn:microsoft.com/office/officeart/2005/8/layout/vProcess5"/>
    <dgm:cxn modelId="{F3A1DF46-F92C-7947-9CE7-D3BCCC97F507}" type="presOf" srcId="{3E1183A4-7874-456D-ACF5-902B8C4E9E86}" destId="{6EAA2A65-3C58-D540-8703-1486EF5F3AA5}" srcOrd="0" destOrd="0" presId="urn:microsoft.com/office/officeart/2005/8/layout/vProcess5"/>
    <dgm:cxn modelId="{3BCCE647-061F-AF48-BA08-66F9914E8993}" type="presOf" srcId="{4F648700-39C5-4389-B329-1527409D2DE0}" destId="{47678CA9-8959-CA44-9A5B-388627710AC3}" srcOrd="1" destOrd="0" presId="urn:microsoft.com/office/officeart/2005/8/layout/vProcess5"/>
    <dgm:cxn modelId="{E146D155-E312-3342-A52D-A34B6A4F8ABA}" type="presOf" srcId="{44B34703-0EC7-4B3D-9450-8C1848D01282}" destId="{69734BAC-51EA-5141-86F8-1F454AAD69DA}" srcOrd="0" destOrd="0" presId="urn:microsoft.com/office/officeart/2005/8/layout/vProcess5"/>
    <dgm:cxn modelId="{05FB8276-94AB-9343-AEFD-E521C5B68FCC}" type="presOf" srcId="{68605EAB-D3C5-476E-910D-B8FE78ED0D3F}" destId="{C715E544-A012-7448-946E-219B816BC8E8}" srcOrd="1" destOrd="0" presId="urn:microsoft.com/office/officeart/2005/8/layout/vProcess5"/>
    <dgm:cxn modelId="{A863157F-F7D0-FA4B-B435-065EEBFBDBBE}" type="presOf" srcId="{D04A3D4A-18D5-43FA-B6EC-61756274BBD4}" destId="{C4AD0EC3-5E0B-434A-A63A-F8CBD1532342}" srcOrd="0" destOrd="0" presId="urn:microsoft.com/office/officeart/2005/8/layout/vProcess5"/>
    <dgm:cxn modelId="{2A4EB687-2AEC-224F-B6DA-4CCB742618CB}" type="presOf" srcId="{6BE44F5F-01EE-41F3-9519-BFFE1FDB5AE5}" destId="{6A1B9B4E-50B0-3048-8843-A5C66B3906D2}" srcOrd="1" destOrd="0" presId="urn:microsoft.com/office/officeart/2005/8/layout/vProcess5"/>
    <dgm:cxn modelId="{A182808C-66B6-9345-BF43-4998CE46B70F}" type="presOf" srcId="{4F648700-39C5-4389-B329-1527409D2DE0}" destId="{09A3198B-4EA5-F44D-B482-C7F95B5D6F21}" srcOrd="0" destOrd="0" presId="urn:microsoft.com/office/officeart/2005/8/layout/vProcess5"/>
    <dgm:cxn modelId="{BB67D8B0-23F1-1543-BC53-3A239B2567C1}" type="presOf" srcId="{6BE44F5F-01EE-41F3-9519-BFFE1FDB5AE5}" destId="{BBFEDC9E-AFF9-7348-BC5E-DB5328C31645}" srcOrd="0" destOrd="0" presId="urn:microsoft.com/office/officeart/2005/8/layout/vProcess5"/>
    <dgm:cxn modelId="{CBE4B6C7-59E7-BD41-A777-A8F6B5DC98AC}" type="presOf" srcId="{D04A3D4A-18D5-43FA-B6EC-61756274BBD4}" destId="{03FE8B76-72A0-EE4E-9F8C-A331AA1A0CBB}" srcOrd="1" destOrd="0" presId="urn:microsoft.com/office/officeart/2005/8/layout/vProcess5"/>
    <dgm:cxn modelId="{C16466D5-A2B4-432D-86C6-D3DD70B03CF9}" srcId="{D6D3F8B9-AB69-41AF-AD32-99711742B072}" destId="{68605EAB-D3C5-476E-910D-B8FE78ED0D3F}" srcOrd="0" destOrd="0" parTransId="{77EEEE3F-B302-4B1A-9318-07BA72FB6973}" sibTransId="{44B34703-0EC7-4B3D-9450-8C1848D01282}"/>
    <dgm:cxn modelId="{86139AD6-9689-A14E-958E-AB295F23D062}" type="presOf" srcId="{68605EAB-D3C5-476E-910D-B8FE78ED0D3F}" destId="{827A11BB-ACE0-434C-8F9A-2A652995E895}" srcOrd="0" destOrd="0" presId="urn:microsoft.com/office/officeart/2005/8/layout/vProcess5"/>
    <dgm:cxn modelId="{4A44D8EA-2C3B-8C4E-913B-58EDD7CA26C8}" type="presOf" srcId="{D6D3F8B9-AB69-41AF-AD32-99711742B072}" destId="{64F19614-247D-C04B-A2F3-472F5B62034A}" srcOrd="0" destOrd="0" presId="urn:microsoft.com/office/officeart/2005/8/layout/vProcess5"/>
    <dgm:cxn modelId="{19462CFD-2581-4AF4-AC85-029745E07CDE}" srcId="{D6D3F8B9-AB69-41AF-AD32-99711742B072}" destId="{4F648700-39C5-4389-B329-1527409D2DE0}" srcOrd="3" destOrd="0" parTransId="{9C26023D-7E40-4787-8035-0C16033579EE}" sibTransId="{F9753AAA-E39A-418C-BFDE-EB7886E59CBB}"/>
    <dgm:cxn modelId="{4DCBC8FD-0CF7-4B05-B7DC-5ECFE387363B}" srcId="{D6D3F8B9-AB69-41AF-AD32-99711742B072}" destId="{6BE44F5F-01EE-41F3-9519-BFFE1FDB5AE5}" srcOrd="2" destOrd="0" parTransId="{194FAF34-2300-4DEA-A761-DC182577E5DA}" sibTransId="{3E1183A4-7874-456D-ACF5-902B8C4E9E86}"/>
    <dgm:cxn modelId="{C0C517CC-F97F-7F43-BA82-85BEE6BFE435}" type="presParOf" srcId="{64F19614-247D-C04B-A2F3-472F5B62034A}" destId="{C74ECA44-6D2C-0F49-A69D-6901FB608224}" srcOrd="0" destOrd="0" presId="urn:microsoft.com/office/officeart/2005/8/layout/vProcess5"/>
    <dgm:cxn modelId="{75E4A9DE-E631-404D-B802-D6B75AE71E38}" type="presParOf" srcId="{64F19614-247D-C04B-A2F3-472F5B62034A}" destId="{827A11BB-ACE0-434C-8F9A-2A652995E895}" srcOrd="1" destOrd="0" presId="urn:microsoft.com/office/officeart/2005/8/layout/vProcess5"/>
    <dgm:cxn modelId="{E4C8B4C5-BCE1-0D40-9A77-96742BF90782}" type="presParOf" srcId="{64F19614-247D-C04B-A2F3-472F5B62034A}" destId="{C4AD0EC3-5E0B-434A-A63A-F8CBD1532342}" srcOrd="2" destOrd="0" presId="urn:microsoft.com/office/officeart/2005/8/layout/vProcess5"/>
    <dgm:cxn modelId="{CB2C3259-4960-494F-B339-A37D59298475}" type="presParOf" srcId="{64F19614-247D-C04B-A2F3-472F5B62034A}" destId="{BBFEDC9E-AFF9-7348-BC5E-DB5328C31645}" srcOrd="3" destOrd="0" presId="urn:microsoft.com/office/officeart/2005/8/layout/vProcess5"/>
    <dgm:cxn modelId="{BBA6E311-34A6-B345-B252-C76675B116F8}" type="presParOf" srcId="{64F19614-247D-C04B-A2F3-472F5B62034A}" destId="{09A3198B-4EA5-F44D-B482-C7F95B5D6F21}" srcOrd="4" destOrd="0" presId="urn:microsoft.com/office/officeart/2005/8/layout/vProcess5"/>
    <dgm:cxn modelId="{18F55D0C-2F94-EA4C-8FF5-A3CDDB881B04}" type="presParOf" srcId="{64F19614-247D-C04B-A2F3-472F5B62034A}" destId="{69734BAC-51EA-5141-86F8-1F454AAD69DA}" srcOrd="5" destOrd="0" presId="urn:microsoft.com/office/officeart/2005/8/layout/vProcess5"/>
    <dgm:cxn modelId="{013A3793-02C2-E840-8745-81D44A91034E}" type="presParOf" srcId="{64F19614-247D-C04B-A2F3-472F5B62034A}" destId="{9D14D696-12D1-2C46-B834-592C98626510}" srcOrd="6" destOrd="0" presId="urn:microsoft.com/office/officeart/2005/8/layout/vProcess5"/>
    <dgm:cxn modelId="{A078265D-5F8E-A14B-AA86-7C9041EB91A1}" type="presParOf" srcId="{64F19614-247D-C04B-A2F3-472F5B62034A}" destId="{6EAA2A65-3C58-D540-8703-1486EF5F3AA5}" srcOrd="7" destOrd="0" presId="urn:microsoft.com/office/officeart/2005/8/layout/vProcess5"/>
    <dgm:cxn modelId="{417CB04B-C71B-224B-A6F4-E435813ECDF8}" type="presParOf" srcId="{64F19614-247D-C04B-A2F3-472F5B62034A}" destId="{C715E544-A012-7448-946E-219B816BC8E8}" srcOrd="8" destOrd="0" presId="urn:microsoft.com/office/officeart/2005/8/layout/vProcess5"/>
    <dgm:cxn modelId="{8ED0D150-8DE2-E447-854E-889001573885}" type="presParOf" srcId="{64F19614-247D-C04B-A2F3-472F5B62034A}" destId="{03FE8B76-72A0-EE4E-9F8C-A331AA1A0CBB}" srcOrd="9" destOrd="0" presId="urn:microsoft.com/office/officeart/2005/8/layout/vProcess5"/>
    <dgm:cxn modelId="{3B178E9C-6EE3-0A41-B7AE-BD1C0907166C}" type="presParOf" srcId="{64F19614-247D-C04B-A2F3-472F5B62034A}" destId="{6A1B9B4E-50B0-3048-8843-A5C66B3906D2}" srcOrd="10" destOrd="0" presId="urn:microsoft.com/office/officeart/2005/8/layout/vProcess5"/>
    <dgm:cxn modelId="{B8CDB501-84FC-F74B-9565-A133D410EFE8}" type="presParOf" srcId="{64F19614-247D-C04B-A2F3-472F5B62034A}" destId="{47678CA9-8959-CA44-9A5B-388627710AC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601CB1-33FD-40E8-AD39-5E80BC409E89}" type="doc">
      <dgm:prSet loTypeId="urn:microsoft.com/office/officeart/2005/8/layout/arrow5" loCatId="relationship" qsTypeId="urn:microsoft.com/office/officeart/2005/8/quickstyle/simple1" qsCatId="simple" csTypeId="urn:microsoft.com/office/officeart/2005/8/colors/accent0_3" csCatId="mainScheme" phldr="1"/>
      <dgm:spPr/>
      <dgm:t>
        <a:bodyPr/>
        <a:lstStyle/>
        <a:p>
          <a:endParaRPr lang="en-US"/>
        </a:p>
      </dgm:t>
    </dgm:pt>
    <dgm:pt modelId="{C052DE56-6B68-4AEB-AF29-4B9BC6219F9E}">
      <dgm:prSet/>
      <dgm:spPr/>
      <dgm:t>
        <a:bodyPr/>
        <a:lstStyle/>
        <a:p>
          <a:pPr>
            <a:defRPr cap="all"/>
          </a:pPr>
          <a:r>
            <a:rPr lang="en-SI" b="0" i="0" baseline="0">
              <a:latin typeface="Chaparral Pro Capt" panose="02060503040505020203" pitchFamily="18" charset="0"/>
            </a:rPr>
            <a:t>dLib (obveznost vseh prejemnikov javnih sredstev po pogodbah z ARIS in Zakonu o obveznem izvodu);</a:t>
          </a:r>
          <a:endParaRPr lang="en-US">
            <a:latin typeface="Chaparral Pro Capt" panose="02060503040505020203" pitchFamily="18" charset="0"/>
          </a:endParaRPr>
        </a:p>
      </dgm:t>
    </dgm:pt>
    <dgm:pt modelId="{1A1BC72C-39FE-4712-BF86-72EA31736CCB}" type="parTrans" cxnId="{97122101-4332-4E78-B944-19EFD048FB72}">
      <dgm:prSet/>
      <dgm:spPr/>
      <dgm:t>
        <a:bodyPr/>
        <a:lstStyle/>
        <a:p>
          <a:endParaRPr lang="en-US"/>
        </a:p>
      </dgm:t>
    </dgm:pt>
    <dgm:pt modelId="{65F45DD7-C58C-4F83-BFDD-A5131A38A46C}" type="sibTrans" cxnId="{97122101-4332-4E78-B944-19EFD048FB72}">
      <dgm:prSet/>
      <dgm:spPr/>
      <dgm:t>
        <a:bodyPr/>
        <a:lstStyle/>
        <a:p>
          <a:endParaRPr lang="en-US"/>
        </a:p>
      </dgm:t>
    </dgm:pt>
    <dgm:pt modelId="{DD9A9561-E21C-4121-852D-CF45AAF31FAD}">
      <dgm:prSet/>
      <dgm:spPr/>
      <dgm:t>
        <a:bodyPr/>
        <a:lstStyle/>
        <a:p>
          <a:pPr>
            <a:defRPr cap="all"/>
          </a:pPr>
          <a:r>
            <a:rPr lang="en-SI" b="0" i="0" baseline="0">
              <a:latin typeface="Chaparral Pro Capt" panose="02060503040505020203" pitchFamily="18" charset="0"/>
            </a:rPr>
            <a:t>portali založb: Založba UL, Založba UM, Založba UP, Založba UNG, Založba ZRC, Pedagoški inštitut …</a:t>
          </a:r>
          <a:endParaRPr lang="en-US">
            <a:latin typeface="Chaparral Pro Capt" panose="02060503040505020203" pitchFamily="18" charset="0"/>
          </a:endParaRPr>
        </a:p>
      </dgm:t>
    </dgm:pt>
    <dgm:pt modelId="{C5678143-90E4-45E3-82ED-EDAB6BB173B0}" type="parTrans" cxnId="{96B29568-54C9-4554-BB2E-1B9949B6EFBF}">
      <dgm:prSet/>
      <dgm:spPr/>
      <dgm:t>
        <a:bodyPr/>
        <a:lstStyle/>
        <a:p>
          <a:endParaRPr lang="en-US"/>
        </a:p>
      </dgm:t>
    </dgm:pt>
    <dgm:pt modelId="{187B99DA-CAAA-4250-BE03-C6BD6450812B}" type="sibTrans" cxnId="{96B29568-54C9-4554-BB2E-1B9949B6EFBF}">
      <dgm:prSet/>
      <dgm:spPr/>
      <dgm:t>
        <a:bodyPr/>
        <a:lstStyle/>
        <a:p>
          <a:endParaRPr lang="en-US"/>
        </a:p>
      </dgm:t>
    </dgm:pt>
    <dgm:pt modelId="{661D85FF-A0A0-3546-8C49-929F41D601E7}" type="pres">
      <dgm:prSet presAssocID="{A3601CB1-33FD-40E8-AD39-5E80BC409E89}" presName="diagram" presStyleCnt="0">
        <dgm:presLayoutVars>
          <dgm:dir/>
          <dgm:resizeHandles val="exact"/>
        </dgm:presLayoutVars>
      </dgm:prSet>
      <dgm:spPr/>
    </dgm:pt>
    <dgm:pt modelId="{582AC6EC-AE7F-504D-B843-089DAAF39B75}" type="pres">
      <dgm:prSet presAssocID="{C052DE56-6B68-4AEB-AF29-4B9BC6219F9E}" presName="arrow" presStyleLbl="node1" presStyleIdx="0" presStyleCnt="2">
        <dgm:presLayoutVars>
          <dgm:bulletEnabled val="1"/>
        </dgm:presLayoutVars>
      </dgm:prSet>
      <dgm:spPr/>
    </dgm:pt>
    <dgm:pt modelId="{4CE72F76-0713-DE40-B9D7-C97319BCDF28}" type="pres">
      <dgm:prSet presAssocID="{DD9A9561-E21C-4121-852D-CF45AAF31FAD}" presName="arrow" presStyleLbl="node1" presStyleIdx="1" presStyleCnt="2">
        <dgm:presLayoutVars>
          <dgm:bulletEnabled val="1"/>
        </dgm:presLayoutVars>
      </dgm:prSet>
      <dgm:spPr/>
    </dgm:pt>
  </dgm:ptLst>
  <dgm:cxnLst>
    <dgm:cxn modelId="{97122101-4332-4E78-B944-19EFD048FB72}" srcId="{A3601CB1-33FD-40E8-AD39-5E80BC409E89}" destId="{C052DE56-6B68-4AEB-AF29-4B9BC6219F9E}" srcOrd="0" destOrd="0" parTransId="{1A1BC72C-39FE-4712-BF86-72EA31736CCB}" sibTransId="{65F45DD7-C58C-4F83-BFDD-A5131A38A46C}"/>
    <dgm:cxn modelId="{96B29568-54C9-4554-BB2E-1B9949B6EFBF}" srcId="{A3601CB1-33FD-40E8-AD39-5E80BC409E89}" destId="{DD9A9561-E21C-4121-852D-CF45AAF31FAD}" srcOrd="1" destOrd="0" parTransId="{C5678143-90E4-45E3-82ED-EDAB6BB173B0}" sibTransId="{187B99DA-CAAA-4250-BE03-C6BD6450812B}"/>
    <dgm:cxn modelId="{26FB436C-19E1-EC49-9F3B-A7BDA3FE8802}" type="presOf" srcId="{C052DE56-6B68-4AEB-AF29-4B9BC6219F9E}" destId="{582AC6EC-AE7F-504D-B843-089DAAF39B75}" srcOrd="0" destOrd="0" presId="urn:microsoft.com/office/officeart/2005/8/layout/arrow5"/>
    <dgm:cxn modelId="{59CBD755-8DB7-004F-9C9B-687CFC5201C6}" type="presOf" srcId="{A3601CB1-33FD-40E8-AD39-5E80BC409E89}" destId="{661D85FF-A0A0-3546-8C49-929F41D601E7}" srcOrd="0" destOrd="0" presId="urn:microsoft.com/office/officeart/2005/8/layout/arrow5"/>
    <dgm:cxn modelId="{1F0056D5-3A25-0447-B733-7CFD31064666}" type="presOf" srcId="{DD9A9561-E21C-4121-852D-CF45AAF31FAD}" destId="{4CE72F76-0713-DE40-B9D7-C97319BCDF28}" srcOrd="0" destOrd="0" presId="urn:microsoft.com/office/officeart/2005/8/layout/arrow5"/>
    <dgm:cxn modelId="{9E0AE425-CB6F-D442-9DB2-7B7545FCAF2C}" type="presParOf" srcId="{661D85FF-A0A0-3546-8C49-929F41D601E7}" destId="{582AC6EC-AE7F-504D-B843-089DAAF39B75}" srcOrd="0" destOrd="0" presId="urn:microsoft.com/office/officeart/2005/8/layout/arrow5"/>
    <dgm:cxn modelId="{9EB63E80-AAF6-C54D-A66B-67F9A9687D0D}" type="presParOf" srcId="{661D85FF-A0A0-3546-8C49-929F41D601E7}" destId="{4CE72F76-0713-DE40-B9D7-C97319BCDF2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A11BB-ACE0-434C-8F9A-2A652995E895}">
      <dsp:nvSpPr>
        <dsp:cNvPr id="0" name=""/>
        <dsp:cNvSpPr/>
      </dsp:nvSpPr>
      <dsp:spPr>
        <a:xfrm>
          <a:off x="0" y="0"/>
          <a:ext cx="4367070" cy="922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l-SI" sz="1300" kern="1200" dirty="0">
              <a:latin typeface="Chaparral Pro Capt" panose="02060503040505020203" pitchFamily="18" charset="0"/>
            </a:rPr>
            <a:t>FIGES, Orlando. 2007, 2008</a:t>
          </a:r>
          <a:r>
            <a:rPr lang="sl-SI" sz="1300" kern="1200" baseline="30000" dirty="0">
              <a:latin typeface="Chaparral Pro Capt" panose="02060503040505020203" pitchFamily="18" charset="0"/>
            </a:rPr>
            <a:t>2</a:t>
          </a:r>
          <a:r>
            <a:rPr lang="sl-SI" sz="1300" kern="1200" dirty="0">
              <a:latin typeface="Chaparral Pro Capt" panose="02060503040505020203" pitchFamily="18" charset="0"/>
            </a:rPr>
            <a:t>, 2009, 2012. </a:t>
          </a:r>
          <a:r>
            <a:rPr lang="sl-SI" sz="1300" i="1" kern="1200" dirty="0">
              <a:latin typeface="Chaparral Pro Capt" panose="02060503040505020203" pitchFamily="18" charset="0"/>
            </a:rPr>
            <a:t>Natašin ples: kulturna zgodovina Rusije</a:t>
          </a:r>
          <a:r>
            <a:rPr lang="sl-SI" sz="1300" kern="1200" dirty="0">
              <a:latin typeface="Chaparral Pro Capt" panose="02060503040505020203" pitchFamily="18" charset="0"/>
            </a:rPr>
            <a:t>. Ljubljana: Modrijan, Studia humanitatis. 608 str.</a:t>
          </a:r>
          <a:endParaRPr lang="en-US" sz="1300" kern="1200" dirty="0">
            <a:latin typeface="Chaparral Pro Capt" panose="02060503040505020203" pitchFamily="18" charset="0"/>
          </a:endParaRPr>
        </a:p>
      </dsp:txBody>
      <dsp:txXfrm>
        <a:off x="27015" y="27015"/>
        <a:ext cx="3293838" cy="868324"/>
      </dsp:txXfrm>
    </dsp:sp>
    <dsp:sp modelId="{C4AD0EC3-5E0B-434A-A63A-F8CBD1532342}">
      <dsp:nvSpPr>
        <dsp:cNvPr id="0" name=""/>
        <dsp:cNvSpPr/>
      </dsp:nvSpPr>
      <dsp:spPr>
        <a:xfrm>
          <a:off x="365742" y="1090055"/>
          <a:ext cx="4367070" cy="922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l-SI" sz="1300" kern="1200" dirty="0">
              <a:latin typeface="Chaparral Pro Capt" panose="02060503040505020203" pitchFamily="18" charset="0"/>
            </a:rPr>
            <a:t>5. natisov: 2007, 2008 (2), 2009, 2012</a:t>
          </a:r>
          <a:br>
            <a:rPr lang="sl-SI" sz="1300" kern="1200" dirty="0">
              <a:latin typeface="Chaparral Pro Capt" panose="02060503040505020203" pitchFamily="18" charset="0"/>
            </a:rPr>
          </a:br>
          <a:r>
            <a:rPr lang="sl-SI" sz="1300" kern="1200" dirty="0">
              <a:latin typeface="Chaparral Pro Capt" panose="02060503040505020203" pitchFamily="18" charset="0"/>
            </a:rPr>
            <a:t>Naklada: skupaj 7500 izvodov</a:t>
          </a:r>
          <a:br>
            <a:rPr lang="sl-SI" sz="1300" kern="1200" dirty="0">
              <a:latin typeface="Chaparral Pro Capt" panose="02060503040505020203" pitchFamily="18" charset="0"/>
            </a:rPr>
          </a:br>
          <a:r>
            <a:rPr lang="sl-SI" sz="1300" kern="1200" dirty="0">
              <a:latin typeface="Chaparral Pro Capt" panose="02060503040505020203" pitchFamily="18" charset="0"/>
            </a:rPr>
            <a:t>Dodelava: tisk 1/1 in 4/4, vezava v 2,5 mm karton. </a:t>
          </a:r>
          <a:endParaRPr lang="en-US" sz="1300" kern="1200" dirty="0">
            <a:latin typeface="Chaparral Pro Capt" panose="02060503040505020203" pitchFamily="18" charset="0"/>
          </a:endParaRPr>
        </a:p>
      </dsp:txBody>
      <dsp:txXfrm>
        <a:off x="392757" y="1117070"/>
        <a:ext cx="3347767" cy="868324"/>
      </dsp:txXfrm>
    </dsp:sp>
    <dsp:sp modelId="{BBFEDC9E-AFF9-7348-BC5E-DB5328C31645}">
      <dsp:nvSpPr>
        <dsp:cNvPr id="0" name=""/>
        <dsp:cNvSpPr/>
      </dsp:nvSpPr>
      <dsp:spPr>
        <a:xfrm>
          <a:off x="726025" y="2180110"/>
          <a:ext cx="4367070" cy="922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l-SI" sz="1300" kern="1200" dirty="0">
              <a:latin typeface="Chaparral Pro Capt" panose="02060503040505020203" pitchFamily="18" charset="0"/>
            </a:rPr>
            <a:t>Cena: 49,00 EUR </a:t>
          </a:r>
          <a:endParaRPr lang="en-US" sz="1300" kern="1200" dirty="0">
            <a:latin typeface="Chaparral Pro Capt" panose="02060503040505020203" pitchFamily="18" charset="0"/>
          </a:endParaRPr>
        </a:p>
      </dsp:txBody>
      <dsp:txXfrm>
        <a:off x="753040" y="2207125"/>
        <a:ext cx="3353226" cy="868324"/>
      </dsp:txXfrm>
    </dsp:sp>
    <dsp:sp modelId="{09A3198B-4EA5-F44D-B482-C7F95B5D6F21}">
      <dsp:nvSpPr>
        <dsp:cNvPr id="0" name=""/>
        <dsp:cNvSpPr/>
      </dsp:nvSpPr>
      <dsp:spPr>
        <a:xfrm>
          <a:off x="1091767" y="3270165"/>
          <a:ext cx="4367070" cy="9223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l-SI" sz="1300" kern="1200" dirty="0">
              <a:latin typeface="Chaparral Pro Capt" panose="02060503040505020203" pitchFamily="18" charset="0"/>
            </a:rPr>
            <a:t>Analiza uspeha?</a:t>
          </a:r>
          <a:endParaRPr lang="en-US" sz="1300" kern="1200" dirty="0">
            <a:latin typeface="Chaparral Pro Capt" panose="02060503040505020203" pitchFamily="18" charset="0"/>
          </a:endParaRPr>
        </a:p>
      </dsp:txBody>
      <dsp:txXfrm>
        <a:off x="1118782" y="3297180"/>
        <a:ext cx="3347767" cy="868324"/>
      </dsp:txXfrm>
    </dsp:sp>
    <dsp:sp modelId="{69734BAC-51EA-5141-86F8-1F454AAD69DA}">
      <dsp:nvSpPr>
        <dsp:cNvPr id="0" name=""/>
        <dsp:cNvSpPr/>
      </dsp:nvSpPr>
      <dsp:spPr>
        <a:xfrm>
          <a:off x="3767540" y="706439"/>
          <a:ext cx="599530" cy="59953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3902434" y="706439"/>
        <a:ext cx="329742" cy="451146"/>
      </dsp:txXfrm>
    </dsp:sp>
    <dsp:sp modelId="{9D14D696-12D1-2C46-B834-592C98626510}">
      <dsp:nvSpPr>
        <dsp:cNvPr id="0" name=""/>
        <dsp:cNvSpPr/>
      </dsp:nvSpPr>
      <dsp:spPr>
        <a:xfrm>
          <a:off x="4133282" y="1796494"/>
          <a:ext cx="599530" cy="59953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268176" y="1796494"/>
        <a:ext cx="329742" cy="451146"/>
      </dsp:txXfrm>
    </dsp:sp>
    <dsp:sp modelId="{6EAA2A65-3C58-D540-8703-1486EF5F3AA5}">
      <dsp:nvSpPr>
        <dsp:cNvPr id="0" name=""/>
        <dsp:cNvSpPr/>
      </dsp:nvSpPr>
      <dsp:spPr>
        <a:xfrm>
          <a:off x="4493565" y="2886550"/>
          <a:ext cx="599530" cy="59953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4628459" y="2886550"/>
        <a:ext cx="329742" cy="4511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AC6EC-AE7F-504D-B843-089DAAF39B75}">
      <dsp:nvSpPr>
        <dsp:cNvPr id="0" name=""/>
        <dsp:cNvSpPr/>
      </dsp:nvSpPr>
      <dsp:spPr>
        <a:xfrm rot="16200000">
          <a:off x="2338" y="1178"/>
          <a:ext cx="4348981" cy="4348981"/>
        </a:xfrm>
        <a:prstGeom prst="down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defRPr cap="all"/>
          </a:pPr>
          <a:r>
            <a:rPr lang="en-SI" sz="2200" b="0" i="0" kern="1200" baseline="0">
              <a:latin typeface="Chaparral Pro Capt" panose="02060503040505020203" pitchFamily="18" charset="0"/>
            </a:rPr>
            <a:t>dLib (obveznost vseh prejemnikov javnih sredstev po pogodbah z ARIS in Zakonu o obveznem izvodu);</a:t>
          </a:r>
          <a:endParaRPr lang="en-US" sz="2200" kern="1200">
            <a:latin typeface="Chaparral Pro Capt" panose="02060503040505020203" pitchFamily="18" charset="0"/>
          </a:endParaRPr>
        </a:p>
      </dsp:txBody>
      <dsp:txXfrm rot="5400000">
        <a:off x="2338" y="1088423"/>
        <a:ext cx="3587909" cy="2174491"/>
      </dsp:txXfrm>
    </dsp:sp>
    <dsp:sp modelId="{4CE72F76-0713-DE40-B9D7-C97319BCDF28}">
      <dsp:nvSpPr>
        <dsp:cNvPr id="0" name=""/>
        <dsp:cNvSpPr/>
      </dsp:nvSpPr>
      <dsp:spPr>
        <a:xfrm rot="5400000">
          <a:off x="6164280" y="1178"/>
          <a:ext cx="4348981" cy="4348981"/>
        </a:xfrm>
        <a:prstGeom prst="downArrow">
          <a:avLst>
            <a:gd name="adj1" fmla="val 50000"/>
            <a:gd name="adj2" fmla="val 35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defRPr cap="all"/>
          </a:pPr>
          <a:r>
            <a:rPr lang="en-SI" sz="2200" b="0" i="0" kern="1200" baseline="0">
              <a:latin typeface="Chaparral Pro Capt" panose="02060503040505020203" pitchFamily="18" charset="0"/>
            </a:rPr>
            <a:t>portali založb: Založba UL, Založba UM, Založba UP, Založba UNG, Založba ZRC, Pedagoški inštitut …</a:t>
          </a:r>
          <a:endParaRPr lang="en-US" sz="2200" kern="1200">
            <a:latin typeface="Chaparral Pro Capt" panose="02060503040505020203" pitchFamily="18" charset="0"/>
          </a:endParaRPr>
        </a:p>
      </dsp:txBody>
      <dsp:txXfrm rot="-5400000">
        <a:off x="6925352" y="1088423"/>
        <a:ext cx="3587909" cy="217449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196FD-7107-4A41-BF70-3490F747CD80}" type="datetimeFigureOut">
              <a:rPr lang="en-SI" smtClean="0"/>
              <a:t>21/01/2025</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EF8F1-135B-4C4B-B1DE-723B0342ACA8}" type="slidenum">
              <a:rPr lang="en-SI" smtClean="0"/>
              <a:t>‹#›</a:t>
            </a:fld>
            <a:endParaRPr lang="en-SI"/>
          </a:p>
        </p:txBody>
      </p:sp>
    </p:spTree>
    <p:extLst>
      <p:ext uri="{BB962C8B-B14F-4D97-AF65-F5344CB8AC3E}">
        <p14:creationId xmlns:p14="http://schemas.microsoft.com/office/powerpoint/2010/main" val="1945375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0" dirty="0" err="1">
                <a:solidFill>
                  <a:srgbClr val="FFC000"/>
                </a:solidFill>
                <a:latin typeface="Garamond Premr Pro Subh" panose="02020402060506020403" pitchFamily="18" charset="0"/>
                <a:ea typeface="ＭＳ Ｐゴシック" pitchFamily="-65" charset="-128"/>
                <a:cs typeface="ＭＳ Ｐゴシック" pitchFamily="-65" charset="-128"/>
              </a:rPr>
              <a:t>Katere</a:t>
            </a:r>
            <a:r>
              <a:rPr lang="en-US" sz="1200" i="1" kern="0" dirty="0">
                <a:solidFill>
                  <a:srgbClr val="FFC000"/>
                </a:solidFill>
                <a:latin typeface="Garamond Premr Pro Subh" panose="02020402060506020403" pitchFamily="18" charset="0"/>
                <a:ea typeface="ＭＳ Ｐゴシック" pitchFamily="-65" charset="-128"/>
                <a:cs typeface="ＭＳ Ｐゴシック" pitchFamily="-65" charset="-128"/>
              </a:rPr>
              <a:t> </a:t>
            </a:r>
            <a:r>
              <a:rPr lang="en-US" sz="1200" i="1" kern="0" dirty="0" err="1">
                <a:solidFill>
                  <a:srgbClr val="FFC000"/>
                </a:solidFill>
                <a:latin typeface="Garamond Premr Pro Subh" panose="02020402060506020403" pitchFamily="18" charset="0"/>
                <a:ea typeface="ＭＳ Ｐゴシック" pitchFamily="-65" charset="-128"/>
                <a:cs typeface="ＭＳ Ｐゴシック" pitchFamily="-65" charset="-128"/>
              </a:rPr>
              <a:t>postavke</a:t>
            </a:r>
            <a:r>
              <a:rPr lang="en-US" sz="1200" i="1" kern="0" dirty="0">
                <a:solidFill>
                  <a:srgbClr val="FFC000"/>
                </a:solidFill>
                <a:latin typeface="Garamond Premr Pro Subh" panose="02020402060506020403" pitchFamily="18" charset="0"/>
                <a:ea typeface="ＭＳ Ｐゴシック" pitchFamily="-65" charset="-128"/>
                <a:cs typeface="ＭＳ Ｐゴシック" pitchFamily="-65" charset="-128"/>
              </a:rPr>
              <a:t> je </a:t>
            </a:r>
            <a:r>
              <a:rPr lang="en-US" sz="1200" i="1" kern="0" dirty="0" err="1">
                <a:solidFill>
                  <a:srgbClr val="FFC000"/>
                </a:solidFill>
                <a:latin typeface="Garamond Premr Pro Subh" panose="02020402060506020403" pitchFamily="18" charset="0"/>
                <a:ea typeface="ＭＳ Ｐゴシック" pitchFamily="-65" charset="-128"/>
                <a:cs typeface="ＭＳ Ｐゴシック" pitchFamily="-65" charset="-128"/>
              </a:rPr>
              <a:t>mogoče</a:t>
            </a:r>
            <a:r>
              <a:rPr lang="en-US" sz="1200" i="1" kern="0" dirty="0">
                <a:solidFill>
                  <a:srgbClr val="FFC000"/>
                </a:solidFill>
                <a:latin typeface="Garamond Premr Pro Subh" panose="02020402060506020403" pitchFamily="18" charset="0"/>
                <a:ea typeface="ＭＳ Ｐゴシック" pitchFamily="-65" charset="-128"/>
                <a:cs typeface="ＭＳ Ｐゴシック" pitchFamily="-65" charset="-128"/>
              </a:rPr>
              <a:t> s </a:t>
            </a:r>
            <a:r>
              <a:rPr lang="en-US" sz="1200" i="1" kern="0" dirty="0" err="1">
                <a:solidFill>
                  <a:srgbClr val="FFC000"/>
                </a:solidFill>
                <a:latin typeface="Garamond Premr Pro Subh" panose="02020402060506020403" pitchFamily="18" charset="0"/>
                <a:ea typeface="ＭＳ Ｐゴシック" pitchFamily="-65" charset="-128"/>
                <a:cs typeface="ＭＳ Ｐゴシック" pitchFamily="-65" charset="-128"/>
              </a:rPr>
              <a:t>kakovostnim</a:t>
            </a:r>
            <a:r>
              <a:rPr lang="en-US" sz="1200" i="1" kern="0" dirty="0">
                <a:solidFill>
                  <a:srgbClr val="FFC000"/>
                </a:solidFill>
                <a:latin typeface="Garamond Premr Pro Subh" panose="02020402060506020403" pitchFamily="18" charset="0"/>
                <a:ea typeface="ＭＳ Ｐゴシック" pitchFamily="-65" charset="-128"/>
                <a:cs typeface="ＭＳ Ｐゴシック" pitchFamily="-65" charset="-128"/>
              </a:rPr>
              <a:t> </a:t>
            </a:r>
            <a:r>
              <a:rPr lang="en-US" sz="1200" i="1" kern="0" dirty="0" err="1">
                <a:solidFill>
                  <a:srgbClr val="FFC000"/>
                </a:solidFill>
                <a:latin typeface="Garamond Premr Pro Subh" panose="02020402060506020403" pitchFamily="18" charset="0"/>
                <a:ea typeface="ＭＳ Ｐゴシック" pitchFamily="-65" charset="-128"/>
                <a:cs typeface="ＭＳ Ｐゴシック" pitchFamily="-65" charset="-128"/>
              </a:rPr>
              <a:t>upravljanjem</a:t>
            </a:r>
            <a:r>
              <a:rPr lang="en-US" sz="1200" i="1" kern="0" dirty="0">
                <a:solidFill>
                  <a:srgbClr val="FFC000"/>
                </a:solidFill>
                <a:latin typeface="Garamond Premr Pro Subh" panose="02020402060506020403" pitchFamily="18" charset="0"/>
                <a:ea typeface="ＭＳ Ｐゴシック" pitchFamily="-65" charset="-128"/>
                <a:cs typeface="ＭＳ Ｐゴシック" pitchFamily="-65" charset="-128"/>
              </a:rPr>
              <a:t> </a:t>
            </a:r>
            <a:r>
              <a:rPr lang="en-US" sz="1200" i="1" kern="0" dirty="0" err="1">
                <a:solidFill>
                  <a:srgbClr val="FFC000"/>
                </a:solidFill>
                <a:latin typeface="Garamond Premr Pro Subh" panose="02020402060506020403" pitchFamily="18" charset="0"/>
                <a:ea typeface="ＭＳ Ｐゴシック" pitchFamily="-65" charset="-128"/>
                <a:cs typeface="ＭＳ Ｐゴシック" pitchFamily="-65" charset="-128"/>
              </a:rPr>
              <a:t>optimizirati</a:t>
            </a:r>
            <a:r>
              <a:rPr lang="en-US" sz="1200" i="1" kern="0" dirty="0">
                <a:solidFill>
                  <a:srgbClr val="FFC000"/>
                </a:solidFill>
                <a:latin typeface="Garamond Premr Pro Subh" panose="02020402060506020403" pitchFamily="18" charset="0"/>
                <a:ea typeface="ＭＳ Ｐゴシック" pitchFamily="-65" charset="-128"/>
                <a:cs typeface="ＭＳ Ｐゴシック" pitchFamily="-65" charset="-128"/>
              </a:rPr>
              <a:t> in </a:t>
            </a:r>
            <a:r>
              <a:rPr lang="en-US" sz="1200" i="1" kern="0" dirty="0" err="1">
                <a:solidFill>
                  <a:srgbClr val="FFC000"/>
                </a:solidFill>
                <a:latin typeface="Garamond Premr Pro Subh" panose="02020402060506020403" pitchFamily="18" charset="0"/>
                <a:ea typeface="ＭＳ Ｐゴシック" pitchFamily="-65" charset="-128"/>
                <a:cs typeface="ＭＳ Ｐゴシック" pitchFamily="-65" charset="-128"/>
              </a:rPr>
              <a:t>zmanjšati</a:t>
            </a:r>
            <a:r>
              <a:rPr lang="en-US" sz="1200" i="1" kern="0" dirty="0">
                <a:solidFill>
                  <a:srgbClr val="FFC000"/>
                </a:solidFill>
                <a:latin typeface="Garamond Premr Pro Subh" panose="02020402060506020403" pitchFamily="18" charset="0"/>
                <a:ea typeface="ＭＳ Ｐゴシック" pitchFamily="-65" charset="-128"/>
                <a:cs typeface="ＭＳ Ｐゴシック" pitchFamily="-65" charset="-128"/>
              </a:rPr>
              <a:t>?</a:t>
            </a:r>
            <a:endParaRPr lang="en-SI" dirty="0"/>
          </a:p>
        </p:txBody>
      </p:sp>
      <p:sp>
        <p:nvSpPr>
          <p:cNvPr id="4" name="Slide Number Placeholder 3"/>
          <p:cNvSpPr>
            <a:spLocks noGrp="1"/>
          </p:cNvSpPr>
          <p:nvPr>
            <p:ph type="sldNum" sz="quarter" idx="5"/>
          </p:nvPr>
        </p:nvSpPr>
        <p:spPr/>
        <p:txBody>
          <a:bodyPr/>
          <a:lstStyle/>
          <a:p>
            <a:fld id="{E5EEF8F1-135B-4C4B-B1DE-723B0342ACA8}" type="slidenum">
              <a:rPr lang="en-SI" smtClean="0"/>
              <a:t>9</a:t>
            </a:fld>
            <a:endParaRPr lang="en-SI"/>
          </a:p>
        </p:txBody>
      </p:sp>
    </p:spTree>
    <p:extLst>
      <p:ext uri="{BB962C8B-B14F-4D97-AF65-F5344CB8AC3E}">
        <p14:creationId xmlns:p14="http://schemas.microsoft.com/office/powerpoint/2010/main" val="1138219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3015DE-0B6A-4359-812D-714F1AA52190}"/>
              </a:ext>
            </a:extLst>
          </p:cNvPr>
          <p:cNvSpPr txBox="1">
            <a:spLocks noGrp="1"/>
          </p:cNvSpPr>
          <p:nvPr>
            <p:ph type="ctrTitle" hasCustomPrompt="1"/>
          </p:nvPr>
        </p:nvSpPr>
        <p:spPr>
          <a:xfrm>
            <a:off x="543818" y="339529"/>
            <a:ext cx="9144000" cy="2054931"/>
          </a:xfrm>
        </p:spPr>
        <p:txBody>
          <a:bodyPr anchor="b" anchorCtr="0"/>
          <a:lstStyle>
            <a:lvl1pPr algn="l">
              <a:lnSpc>
                <a:spcPct val="100000"/>
              </a:lnSpc>
              <a:defRPr sz="6600" b="0" i="0"/>
            </a:lvl1pPr>
          </a:lstStyle>
          <a:p>
            <a:pPr lvl="0"/>
            <a:r>
              <a:rPr lang="sl-SI" dirty="0"/>
              <a:t>Naslov predavanja</a:t>
            </a:r>
          </a:p>
        </p:txBody>
      </p:sp>
      <p:sp>
        <p:nvSpPr>
          <p:cNvPr id="3" name="Podnaslov 2">
            <a:extLst>
              <a:ext uri="{FF2B5EF4-FFF2-40B4-BE49-F238E27FC236}">
                <a16:creationId xmlns:a16="http://schemas.microsoft.com/office/drawing/2014/main" id="{A3FFA1B1-761E-455F-85C3-BD95F8B5C941}"/>
              </a:ext>
            </a:extLst>
          </p:cNvPr>
          <p:cNvSpPr txBox="1">
            <a:spLocks noGrp="1"/>
          </p:cNvSpPr>
          <p:nvPr>
            <p:ph type="subTitle" idx="1" hasCustomPrompt="1"/>
          </p:nvPr>
        </p:nvSpPr>
        <p:spPr>
          <a:xfrm>
            <a:off x="543818" y="2580909"/>
            <a:ext cx="6541137" cy="946880"/>
          </a:xfrm>
        </p:spPr>
        <p:txBody>
          <a:bodyPr anchor="t" anchorCtr="0">
            <a:normAutofit/>
          </a:bodyPr>
          <a:lstStyle>
            <a:lvl1pPr marL="0" indent="0" algn="l" defTabSz="914400" rtl="0" eaLnBrk="1" latinLnBrk="0" hangingPunct="1">
              <a:buNone/>
              <a:defRPr lang="sl-SI" sz="2800" b="0" i="0" kern="1200" dirty="0">
                <a:solidFill>
                  <a:schemeClr val="bg1"/>
                </a:solidFill>
                <a:latin typeface="Chaparral Pro" panose="02060503040505020203" pitchFamily="18" charset="0"/>
                <a:ea typeface="+mn-ea"/>
                <a:cs typeface="+mn-cs"/>
              </a:defRPr>
            </a:lvl1pPr>
          </a:lstStyle>
          <a:p>
            <a:pPr lvl="0"/>
            <a:r>
              <a:rPr lang="sl-SI" dirty="0"/>
              <a:t>Podnaslov predavanja</a:t>
            </a:r>
          </a:p>
        </p:txBody>
      </p:sp>
      <p:pic>
        <p:nvPicPr>
          <p:cNvPr id="7" name="Picture 6" descr="A grey and black sign with a person in a circle&#10;&#10;Description automatically generated">
            <a:extLst>
              <a:ext uri="{FF2B5EF4-FFF2-40B4-BE49-F238E27FC236}">
                <a16:creationId xmlns:a16="http://schemas.microsoft.com/office/drawing/2014/main" id="{3A16BFCE-24A2-2E5B-74D7-23ED44FB3E29}"/>
              </a:ext>
            </a:extLst>
          </p:cNvPr>
          <p:cNvPicPr>
            <a:picLocks noChangeAspect="1"/>
          </p:cNvPicPr>
          <p:nvPr userDrawn="1"/>
        </p:nvPicPr>
        <p:blipFill>
          <a:blip r:embed="rId3"/>
          <a:stretch>
            <a:fillRect/>
          </a:stretch>
        </p:blipFill>
        <p:spPr>
          <a:xfrm>
            <a:off x="782811" y="5432430"/>
            <a:ext cx="1249752" cy="432400"/>
          </a:xfrm>
          <a:prstGeom prst="rect">
            <a:avLst/>
          </a:prstGeom>
        </p:spPr>
      </p:pic>
      <p:sp>
        <p:nvSpPr>
          <p:cNvPr id="14" name="Text Placeholder 13">
            <a:extLst>
              <a:ext uri="{FF2B5EF4-FFF2-40B4-BE49-F238E27FC236}">
                <a16:creationId xmlns:a16="http://schemas.microsoft.com/office/drawing/2014/main" id="{7D529B53-E4B7-DECD-B462-0CB8E3F12F66}"/>
              </a:ext>
            </a:extLst>
          </p:cNvPr>
          <p:cNvSpPr>
            <a:spLocks noGrp="1"/>
          </p:cNvSpPr>
          <p:nvPr>
            <p:ph type="body" sz="quarter" idx="10" hasCustomPrompt="1"/>
          </p:nvPr>
        </p:nvSpPr>
        <p:spPr>
          <a:xfrm>
            <a:off x="543818" y="3677441"/>
            <a:ext cx="6540500" cy="814388"/>
          </a:xfrm>
        </p:spPr>
        <p:txBody>
          <a:bodyPr>
            <a:normAutofit/>
          </a:bodyPr>
          <a:lstStyle>
            <a:lvl1pPr marL="0" indent="0">
              <a:buFont typeface="Arial" panose="020B0604020202020204" pitchFamily="34" charset="0"/>
              <a:buNone/>
              <a:defRPr lang="sl-SI" sz="2000" b="0" i="0" kern="1200" dirty="0">
                <a:solidFill>
                  <a:schemeClr val="bg1"/>
                </a:solidFill>
                <a:latin typeface="Chaparral Pro" panose="02060503040505020203" pitchFamily="18" charset="0"/>
                <a:ea typeface="+mn-ea"/>
                <a:cs typeface="+mn-cs"/>
              </a:defRPr>
            </a:lvl1pPr>
          </a:lstStyle>
          <a:p>
            <a:pPr lvl="0"/>
            <a:r>
              <a:rPr lang="sl-SI" dirty="0"/>
              <a:t>Ciljna publika in datum</a:t>
            </a:r>
          </a:p>
        </p:txBody>
      </p:sp>
      <p:sp>
        <p:nvSpPr>
          <p:cNvPr id="16" name="Text Placeholder 15">
            <a:extLst>
              <a:ext uri="{FF2B5EF4-FFF2-40B4-BE49-F238E27FC236}">
                <a16:creationId xmlns:a16="http://schemas.microsoft.com/office/drawing/2014/main" id="{5E72EF10-3963-85CE-5D1B-6F762848E2B8}"/>
              </a:ext>
            </a:extLst>
          </p:cNvPr>
          <p:cNvSpPr>
            <a:spLocks noGrp="1"/>
          </p:cNvSpPr>
          <p:nvPr>
            <p:ph type="body" sz="quarter" idx="11" hasCustomPrompt="1"/>
          </p:nvPr>
        </p:nvSpPr>
        <p:spPr>
          <a:xfrm>
            <a:off x="544512" y="4641481"/>
            <a:ext cx="11251247" cy="790944"/>
          </a:xfrm>
        </p:spPr>
        <p:txBody>
          <a:bodyPr>
            <a:normAutofit/>
          </a:bodyPr>
          <a:lstStyle>
            <a:lvl1pPr marL="0" indent="0">
              <a:buNone/>
              <a:defRPr lang="sl-SI" sz="2000" b="0" i="0" kern="1200" dirty="0">
                <a:solidFill>
                  <a:schemeClr val="bg1"/>
                </a:solidFill>
                <a:latin typeface="Chaparral Pro" panose="02060503040505020203" pitchFamily="18" charset="0"/>
                <a:ea typeface="+mn-ea"/>
                <a:cs typeface="+mn-cs"/>
              </a:defRPr>
            </a:lvl1pPr>
          </a:lstStyle>
          <a:p>
            <a:pPr lvl="0"/>
            <a:r>
              <a:rPr lang="sl-SI" dirty="0"/>
              <a:t>Avtor, ustanova</a:t>
            </a:r>
          </a:p>
        </p:txBody>
      </p:sp>
    </p:spTree>
    <p:extLst>
      <p:ext uri="{BB962C8B-B14F-4D97-AF65-F5344CB8AC3E}">
        <p14:creationId xmlns:p14="http://schemas.microsoft.com/office/powerpoint/2010/main" val="278831401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adnja prosojnica">
    <p:bg>
      <p:bgPr>
        <a:solidFill>
          <a:srgbClr val="FFFFFF"/>
        </a:solidFill>
        <a:effectLst/>
      </p:bgPr>
    </p:bg>
    <p:spTree>
      <p:nvGrpSpPr>
        <p:cNvPr id="1" name=""/>
        <p:cNvGrpSpPr/>
        <p:nvPr/>
      </p:nvGrpSpPr>
      <p:grpSpPr>
        <a:xfrm>
          <a:off x="0" y="0"/>
          <a:ext cx="0" cy="0"/>
          <a:chOff x="0" y="0"/>
          <a:chExt cx="0" cy="0"/>
        </a:xfrm>
      </p:grpSpPr>
      <p:pic>
        <p:nvPicPr>
          <p:cNvPr id="4" name="Slika 10" descr="Slika, ki vsebuje besede risanje&#10;&#10;Opis je samodejno ustvarjen">
            <a:extLst>
              <a:ext uri="{FF2B5EF4-FFF2-40B4-BE49-F238E27FC236}">
                <a16:creationId xmlns:a16="http://schemas.microsoft.com/office/drawing/2014/main" id="{204ACE0E-3059-CDA9-50A5-856EF51D3BF3}"/>
              </a:ext>
            </a:extLst>
          </p:cNvPr>
          <p:cNvPicPr>
            <a:picLocks noGrp="1" noRot="1" noChangeAspect="1" noMove="1" noResize="1" noEditPoints="1" noAdjustHandles="1" noChangeArrowheads="1" noChangeShapeType="1" noCrop="1"/>
          </p:cNvPicPr>
          <p:nvPr userDrawn="1"/>
        </p:nvPicPr>
        <p:blipFill rotWithShape="1">
          <a:blip r:embed="rId2">
            <a:extLst>
              <a:ext uri="{28A0092B-C50C-407E-A947-70E740481C1C}">
                <a14:useLocalDpi xmlns:a14="http://schemas.microsoft.com/office/drawing/2010/main" val="0"/>
              </a:ext>
            </a:extLst>
          </a:blip>
          <a:srcRect t="13223" r="22131"/>
          <a:stretch/>
        </p:blipFill>
        <p:spPr>
          <a:xfrm>
            <a:off x="5233087" y="0"/>
            <a:ext cx="6958914" cy="5184456"/>
          </a:xfrm>
          <a:prstGeom prst="rect">
            <a:avLst/>
          </a:prstGeom>
        </p:spPr>
      </p:pic>
      <p:pic>
        <p:nvPicPr>
          <p:cNvPr id="5" name="Slika 8">
            <a:extLst>
              <a:ext uri="{FF2B5EF4-FFF2-40B4-BE49-F238E27FC236}">
                <a16:creationId xmlns:a16="http://schemas.microsoft.com/office/drawing/2014/main" id="{513EDDCD-9F91-AAB2-F992-C44D2DF75715}"/>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rcRect/>
          <a:stretch/>
        </p:blipFill>
        <p:spPr>
          <a:xfrm>
            <a:off x="416562" y="5238369"/>
            <a:ext cx="10009549" cy="1114396"/>
          </a:xfrm>
          <a:prstGeom prst="rect">
            <a:avLst/>
          </a:prstGeom>
        </p:spPr>
      </p:pic>
      <p:pic>
        <p:nvPicPr>
          <p:cNvPr id="6" name="Slika 12" descr="Slika, ki vsebuje besede besedilo, pisava, logotip, grafika&#10;&#10;Opis je samodejno ustvarjen">
            <a:extLst>
              <a:ext uri="{FF2B5EF4-FFF2-40B4-BE49-F238E27FC236}">
                <a16:creationId xmlns:a16="http://schemas.microsoft.com/office/drawing/2014/main" id="{3E681E80-B028-61CB-1B4C-1C5F931804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6732" y="706065"/>
            <a:ext cx="2468880" cy="713232"/>
          </a:xfrm>
          <a:prstGeom prst="rect">
            <a:avLst/>
          </a:prstGeom>
        </p:spPr>
      </p:pic>
      <p:sp>
        <p:nvSpPr>
          <p:cNvPr id="7" name="PoljeZBesedilom 6">
            <a:extLst>
              <a:ext uri="{FF2B5EF4-FFF2-40B4-BE49-F238E27FC236}">
                <a16:creationId xmlns:a16="http://schemas.microsoft.com/office/drawing/2014/main" id="{C973A8E9-ACF1-6902-26BE-51471E72CA3C}"/>
              </a:ext>
            </a:extLst>
          </p:cNvPr>
          <p:cNvSpPr txBox="1"/>
          <p:nvPr userDrawn="1"/>
        </p:nvSpPr>
        <p:spPr>
          <a:xfrm>
            <a:off x="395416" y="1637271"/>
            <a:ext cx="3861487" cy="738664"/>
          </a:xfrm>
          <a:prstGeom prst="rect">
            <a:avLst/>
          </a:prstGeom>
          <a:noFill/>
        </p:spPr>
        <p:txBody>
          <a:bodyPr wrap="square" rtlCol="0">
            <a:spAutoFit/>
          </a:bodyPr>
          <a:lstStyle/>
          <a:p>
            <a:r>
              <a:rPr lang="sl-SI" sz="1050" b="0" i="0" dirty="0">
                <a:solidFill>
                  <a:schemeClr val="tx2">
                    <a:lumMod val="75000"/>
                  </a:schemeClr>
                </a:solidFill>
                <a:latin typeface="Chaparral Pro" panose="02060503040505020203" pitchFamily="18" charset="0"/>
              </a:rPr>
              <a:t>Centralna tehniška knjižnica Univerze v Ljubljani</a:t>
            </a:r>
          </a:p>
          <a:p>
            <a:r>
              <a:rPr lang="sl-SI" sz="1050" b="0" i="0" dirty="0">
                <a:solidFill>
                  <a:schemeClr val="tx2">
                    <a:lumMod val="75000"/>
                  </a:schemeClr>
                </a:solidFill>
                <a:latin typeface="Chaparral Pro" panose="02060503040505020203" pitchFamily="18" charset="0"/>
              </a:rPr>
              <a:t>Central Technical Library at the University of Ljubljana</a:t>
            </a:r>
          </a:p>
          <a:p>
            <a:r>
              <a:rPr lang="sl-SI" sz="1050" b="0" i="0" dirty="0">
                <a:solidFill>
                  <a:schemeClr val="tx2">
                    <a:lumMod val="75000"/>
                  </a:schemeClr>
                </a:solidFill>
                <a:latin typeface="Chaparral Pro" panose="02060503040505020203" pitchFamily="18" charset="0"/>
              </a:rPr>
              <a:t>Trg republike 3, SI-1000 Ljubljana</a:t>
            </a:r>
          </a:p>
          <a:p>
            <a:r>
              <a:rPr lang="sl-SI" sz="1050" b="0" i="0" dirty="0">
                <a:solidFill>
                  <a:schemeClr val="tx2">
                    <a:lumMod val="75000"/>
                  </a:schemeClr>
                </a:solidFill>
                <a:latin typeface="Chaparral Pro" panose="02060503040505020203" pitchFamily="18" charset="0"/>
              </a:rPr>
              <a:t>Slovenija / Slovenia</a:t>
            </a:r>
          </a:p>
        </p:txBody>
      </p:sp>
      <p:sp>
        <p:nvSpPr>
          <p:cNvPr id="10" name="Text Placeholder 9">
            <a:extLst>
              <a:ext uri="{FF2B5EF4-FFF2-40B4-BE49-F238E27FC236}">
                <a16:creationId xmlns:a16="http://schemas.microsoft.com/office/drawing/2014/main" id="{EC38B56F-8294-E718-0111-7E3FB3EC41ED}"/>
              </a:ext>
            </a:extLst>
          </p:cNvPr>
          <p:cNvSpPr>
            <a:spLocks noGrp="1"/>
          </p:cNvSpPr>
          <p:nvPr>
            <p:ph type="body" sz="quarter" idx="10" hasCustomPrompt="1"/>
          </p:nvPr>
        </p:nvSpPr>
        <p:spPr>
          <a:xfrm>
            <a:off x="517525" y="3428999"/>
            <a:ext cx="3477420" cy="1809369"/>
          </a:xfrm>
        </p:spPr>
        <p:txBody>
          <a:bodyPr/>
          <a:lstStyle>
            <a:lvl1pPr marL="0" indent="0">
              <a:spcBef>
                <a:spcPts val="300"/>
              </a:spcBef>
              <a:buNone/>
              <a:defRPr lang="sl-SI" altLang="sl-SI" sz="1200" b="0" dirty="0" smtClean="0"/>
            </a:lvl1pPr>
          </a:lstStyle>
          <a:p>
            <a:pPr lvl="0"/>
            <a:r>
              <a:rPr lang="sl-SI"/>
              <a:t>Ime in priimek</a:t>
            </a:r>
          </a:p>
          <a:p>
            <a:pPr lvl="0"/>
            <a:r>
              <a:rPr lang="sl-SI"/>
              <a:t>Ime in priimek</a:t>
            </a:r>
          </a:p>
          <a:p>
            <a:pPr lvl="0"/>
            <a:r>
              <a:rPr lang="sl-SI"/>
              <a:t>Ime in priimek</a:t>
            </a:r>
          </a:p>
          <a:p>
            <a:pPr lvl="0"/>
            <a:r>
              <a:rPr lang="sl-SI"/>
              <a:t>Ime in priimek</a:t>
            </a:r>
          </a:p>
          <a:p>
            <a:pPr lvl="0"/>
            <a:endParaRPr lang="sl-SI"/>
          </a:p>
        </p:txBody>
      </p:sp>
      <p:sp>
        <p:nvSpPr>
          <p:cNvPr id="16" name="Text Placeholder 15">
            <a:extLst>
              <a:ext uri="{FF2B5EF4-FFF2-40B4-BE49-F238E27FC236}">
                <a16:creationId xmlns:a16="http://schemas.microsoft.com/office/drawing/2014/main" id="{F5EFE4D1-F783-3D56-980B-3249A06B3EB1}"/>
              </a:ext>
            </a:extLst>
          </p:cNvPr>
          <p:cNvSpPr>
            <a:spLocks noGrp="1"/>
          </p:cNvSpPr>
          <p:nvPr>
            <p:ph type="body" sz="quarter" idx="11" hasCustomPrompt="1"/>
          </p:nvPr>
        </p:nvSpPr>
        <p:spPr>
          <a:xfrm>
            <a:off x="516732" y="3105531"/>
            <a:ext cx="3478213" cy="296512"/>
          </a:xfrm>
        </p:spPr>
        <p:txBody>
          <a:bodyPr>
            <a:normAutofit/>
          </a:bodyPr>
          <a:lstStyle>
            <a:lvl1pPr marL="0" indent="0">
              <a:buNone/>
              <a:defRPr sz="1400"/>
            </a:lvl1pPr>
          </a:lstStyle>
          <a:p>
            <a:pPr lvl="0"/>
            <a:r>
              <a:rPr lang="sl-SI"/>
              <a:t>Zahvala:</a:t>
            </a:r>
          </a:p>
        </p:txBody>
      </p:sp>
    </p:spTree>
    <p:extLst>
      <p:ext uri="{BB962C8B-B14F-4D97-AF65-F5344CB8AC3E}">
        <p14:creationId xmlns:p14="http://schemas.microsoft.com/office/powerpoint/2010/main" val="397627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686450-8FDB-4C58-A6C2-FE19DA0D5B36}"/>
              </a:ext>
            </a:extLst>
          </p:cNvPr>
          <p:cNvSpPr txBox="1">
            <a:spLocks noGrp="1"/>
          </p:cNvSpPr>
          <p:nvPr>
            <p:ph type="title"/>
          </p:nvPr>
        </p:nvSpPr>
        <p:spPr/>
        <p:txBody>
          <a:bodyPr/>
          <a:lstStyle>
            <a:lvl1pPr>
              <a:defRPr b="0" i="0"/>
            </a:lvl1pPr>
          </a:lstStyle>
          <a:p>
            <a:pPr lvl="0"/>
            <a:r>
              <a:rPr lang="sl-SI" dirty="0"/>
              <a:t>Kliknite, če želite urediti slog naslova matrice</a:t>
            </a:r>
          </a:p>
        </p:txBody>
      </p:sp>
      <p:sp>
        <p:nvSpPr>
          <p:cNvPr id="3" name="Označba mesta navpičnega besedila 2">
            <a:extLst>
              <a:ext uri="{FF2B5EF4-FFF2-40B4-BE49-F238E27FC236}">
                <a16:creationId xmlns:a16="http://schemas.microsoft.com/office/drawing/2014/main" id="{BD1BB774-C9DD-477C-8C53-849B6ABD575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286722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E3755000-2520-4BA9-8D93-D3E354E43D94}"/>
              </a:ext>
            </a:extLst>
          </p:cNvPr>
          <p:cNvSpPr txBox="1">
            <a:spLocks noGrp="1"/>
          </p:cNvSpPr>
          <p:nvPr>
            <p:ph type="title" orient="vert"/>
          </p:nvPr>
        </p:nvSpPr>
        <p:spPr>
          <a:xfrm>
            <a:off x="8724898" y="1112520"/>
            <a:ext cx="2628899" cy="5620702"/>
          </a:xfrm>
        </p:spPr>
        <p:txBody>
          <a:bodyPr vert="eaVert"/>
          <a:lstStyle>
            <a:lvl1pPr>
              <a:defRPr b="0" i="0"/>
            </a:lvl1pPr>
          </a:lstStyle>
          <a:p>
            <a:pPr lvl="0"/>
            <a:r>
              <a:rPr lang="sl-SI" dirty="0"/>
              <a:t>Kliknite, če želite urediti slog naslova matrice</a:t>
            </a:r>
          </a:p>
        </p:txBody>
      </p:sp>
      <p:sp>
        <p:nvSpPr>
          <p:cNvPr id="3" name="Označba mesta navpičnega besedila 2">
            <a:extLst>
              <a:ext uri="{FF2B5EF4-FFF2-40B4-BE49-F238E27FC236}">
                <a16:creationId xmlns:a16="http://schemas.microsoft.com/office/drawing/2014/main" id="{098FF454-37FA-46C2-9824-D845E464EE33}"/>
              </a:ext>
            </a:extLst>
          </p:cNvPr>
          <p:cNvSpPr txBox="1">
            <a:spLocks noGrp="1"/>
          </p:cNvSpPr>
          <p:nvPr>
            <p:ph type="body" orient="vert" idx="1"/>
          </p:nvPr>
        </p:nvSpPr>
        <p:spPr>
          <a:xfrm>
            <a:off x="838203" y="1112520"/>
            <a:ext cx="7734296" cy="5620071"/>
          </a:xfrm>
        </p:spPr>
        <p:txBody>
          <a:bodyPr vert="eaVert"/>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341732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E6CF85C-EEE3-47CC-8CBE-00AF9F96B6E6}"/>
              </a:ext>
            </a:extLst>
          </p:cNvPr>
          <p:cNvSpPr txBox="1">
            <a:spLocks noGrp="1"/>
          </p:cNvSpPr>
          <p:nvPr>
            <p:ph type="title" hasCustomPrompt="1"/>
          </p:nvPr>
        </p:nvSpPr>
        <p:spPr>
          <a:xfrm>
            <a:off x="838202" y="1078860"/>
            <a:ext cx="11160000" cy="611828"/>
          </a:xfrm>
        </p:spPr>
        <p:txBody>
          <a:bodyPr>
            <a:normAutofit/>
          </a:bodyPr>
          <a:lstStyle>
            <a:lvl1pPr>
              <a:defRPr b="0" i="0"/>
            </a:lvl1pPr>
          </a:lstStyle>
          <a:p>
            <a:pPr lvl="0"/>
            <a:r>
              <a:rPr lang="sl-SI" dirty="0"/>
              <a:t>Kliknite, če želite urediti slog naslova matrice</a:t>
            </a:r>
          </a:p>
        </p:txBody>
      </p:sp>
      <p:sp>
        <p:nvSpPr>
          <p:cNvPr id="3" name="Označba mesta vsebine 2">
            <a:extLst>
              <a:ext uri="{FF2B5EF4-FFF2-40B4-BE49-F238E27FC236}">
                <a16:creationId xmlns:a16="http://schemas.microsoft.com/office/drawing/2014/main" id="{A633A5AD-F352-44FD-AE74-7203961DF29D}"/>
              </a:ext>
            </a:extLst>
          </p:cNvPr>
          <p:cNvSpPr txBox="1">
            <a:spLocks noGrp="1"/>
          </p:cNvSpPr>
          <p:nvPr>
            <p:ph idx="1"/>
          </p:nvPr>
        </p:nvSpPr>
        <p:spPr>
          <a:xfrm>
            <a:off x="838202" y="1825626"/>
            <a:ext cx="11160000" cy="4773293"/>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101788873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E54183-9CD4-4062-B57D-617AE26F4B5E}"/>
              </a:ext>
            </a:extLst>
          </p:cNvPr>
          <p:cNvSpPr txBox="1">
            <a:spLocks noGrp="1"/>
          </p:cNvSpPr>
          <p:nvPr>
            <p:ph type="title"/>
          </p:nvPr>
        </p:nvSpPr>
        <p:spPr>
          <a:xfrm>
            <a:off x="831847" y="1709735"/>
            <a:ext cx="10515600" cy="2852735"/>
          </a:xfrm>
        </p:spPr>
        <p:txBody>
          <a:bodyPr anchor="b"/>
          <a:lstStyle>
            <a:lvl1pPr>
              <a:defRPr sz="6000" b="0" i="0"/>
            </a:lvl1pPr>
          </a:lstStyle>
          <a:p>
            <a:pPr lvl="0"/>
            <a:r>
              <a:rPr lang="sl-SI" dirty="0"/>
              <a:t>Kliknite, če želite urediti slog naslova matrice</a:t>
            </a:r>
          </a:p>
        </p:txBody>
      </p:sp>
      <p:sp>
        <p:nvSpPr>
          <p:cNvPr id="3" name="Označba mesta besedila 2">
            <a:extLst>
              <a:ext uri="{FF2B5EF4-FFF2-40B4-BE49-F238E27FC236}">
                <a16:creationId xmlns:a16="http://schemas.microsoft.com/office/drawing/2014/main" id="{7067F894-40D7-43DB-9053-AA67169B8641}"/>
              </a:ext>
            </a:extLst>
          </p:cNvPr>
          <p:cNvSpPr txBox="1">
            <a:spLocks noGrp="1"/>
          </p:cNvSpPr>
          <p:nvPr>
            <p:ph type="body" idx="1"/>
          </p:nvPr>
        </p:nvSpPr>
        <p:spPr>
          <a:xfrm>
            <a:off x="831847" y="4589465"/>
            <a:ext cx="10515600" cy="1500182"/>
          </a:xfrm>
        </p:spPr>
        <p:txBody>
          <a:bodyPr>
            <a:normAutofit/>
          </a:bodyPr>
          <a:lstStyle>
            <a:lvl1pPr marL="0" indent="0">
              <a:buNone/>
              <a:defRPr lang="sl-SI" sz="3500" b="0" i="0" u="none" strike="noStrike" kern="1200" cap="none" spc="0" baseline="0" dirty="0">
                <a:solidFill>
                  <a:srgbClr val="000000"/>
                </a:solidFill>
                <a:uFillTx/>
                <a:latin typeface="Chaparral Pro" panose="02060503040505020203" pitchFamily="18" charset="0"/>
                <a:ea typeface="+mn-ea"/>
                <a:cs typeface="+mn-cs"/>
              </a:defRPr>
            </a:lvl1pPr>
          </a:lstStyle>
          <a:p>
            <a:pPr lvl="0"/>
            <a:r>
              <a:rPr lang="sl-SI" dirty="0"/>
              <a:t>Kliknite za urejanje slogov besedila matrice</a:t>
            </a:r>
          </a:p>
        </p:txBody>
      </p:sp>
    </p:spTree>
    <p:extLst>
      <p:ext uri="{BB962C8B-B14F-4D97-AF65-F5344CB8AC3E}">
        <p14:creationId xmlns:p14="http://schemas.microsoft.com/office/powerpoint/2010/main" val="140378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ADFEF52-04EF-46E3-8445-9939C429C336}"/>
              </a:ext>
            </a:extLst>
          </p:cNvPr>
          <p:cNvSpPr txBox="1">
            <a:spLocks noGrp="1"/>
          </p:cNvSpPr>
          <p:nvPr>
            <p:ph type="title"/>
          </p:nvPr>
        </p:nvSpPr>
        <p:spPr/>
        <p:txBody>
          <a:bodyPr/>
          <a:lstStyle>
            <a:lvl1pPr>
              <a:defRPr b="0" i="0"/>
            </a:lvl1pPr>
          </a:lstStyle>
          <a:p>
            <a:pPr lvl="0"/>
            <a:r>
              <a:rPr lang="sl-SI" dirty="0"/>
              <a:t>Kliknite, če želite urediti slog naslova matrice</a:t>
            </a:r>
          </a:p>
        </p:txBody>
      </p:sp>
      <p:sp>
        <p:nvSpPr>
          <p:cNvPr id="3" name="Označba mesta vsebine 2">
            <a:extLst>
              <a:ext uri="{FF2B5EF4-FFF2-40B4-BE49-F238E27FC236}">
                <a16:creationId xmlns:a16="http://schemas.microsoft.com/office/drawing/2014/main" id="{91FC91AD-32FC-4E39-837E-24B8763B3D3E}"/>
              </a:ext>
            </a:extLst>
          </p:cNvPr>
          <p:cNvSpPr txBox="1">
            <a:spLocks noGrp="1"/>
          </p:cNvSpPr>
          <p:nvPr>
            <p:ph idx="1" hasCustomPrompt="1"/>
          </p:nvPr>
        </p:nvSpPr>
        <p:spPr>
          <a:xfrm>
            <a:off x="838203" y="1825626"/>
            <a:ext cx="5181603" cy="4750434"/>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C7448A1A-8B33-48C3-920D-DB46DCEB9749}"/>
              </a:ext>
            </a:extLst>
          </p:cNvPr>
          <p:cNvSpPr txBox="1">
            <a:spLocks noGrp="1"/>
          </p:cNvSpPr>
          <p:nvPr>
            <p:ph idx="2" hasCustomPrompt="1"/>
          </p:nvPr>
        </p:nvSpPr>
        <p:spPr>
          <a:xfrm>
            <a:off x="6172200" y="1825626"/>
            <a:ext cx="5181603" cy="4750433"/>
          </a:xfrm>
        </p:spPr>
        <p:txBody>
          <a:bodyPr/>
          <a:lstStyle>
            <a:lvl1pPr>
              <a:defRPr/>
            </a:lvl1pPr>
            <a:lvl2pPr>
              <a:defRPr/>
            </a:lvl2pPr>
            <a:lvl3pPr>
              <a:defRPr/>
            </a:lvl3pPr>
            <a:lvl4pPr>
              <a:defRPr/>
            </a:lvl4pPr>
            <a:lvl5pPr>
              <a:defRPr/>
            </a:lvl5pPr>
          </a:lstStyle>
          <a:p>
            <a:pPr lvl="0"/>
            <a:r>
              <a:rPr lang="sl-SI"/>
              <a:t>Prva raven</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469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25580F-5ED2-4C33-B3B7-BF285CF7AC34}"/>
              </a:ext>
            </a:extLst>
          </p:cNvPr>
          <p:cNvSpPr txBox="1">
            <a:spLocks noGrp="1"/>
          </p:cNvSpPr>
          <p:nvPr>
            <p:ph type="title"/>
          </p:nvPr>
        </p:nvSpPr>
        <p:spPr>
          <a:xfrm>
            <a:off x="839784" y="1069159"/>
            <a:ext cx="11160000" cy="612000"/>
          </a:xfrm>
        </p:spPr>
        <p:txBody>
          <a:bodyPr/>
          <a:lstStyle>
            <a:lvl1pPr>
              <a:defRPr b="0" i="0"/>
            </a:lvl1pPr>
          </a:lstStyle>
          <a:p>
            <a:pPr lvl="0"/>
            <a:r>
              <a:rPr lang="sl-SI" dirty="0"/>
              <a:t>Kliknite, če želite urediti slog naslova matrice</a:t>
            </a:r>
          </a:p>
        </p:txBody>
      </p:sp>
      <p:sp>
        <p:nvSpPr>
          <p:cNvPr id="3" name="Označba mesta besedila 2">
            <a:extLst>
              <a:ext uri="{FF2B5EF4-FFF2-40B4-BE49-F238E27FC236}">
                <a16:creationId xmlns:a16="http://schemas.microsoft.com/office/drawing/2014/main" id="{3AB74DCE-081C-474C-9E6B-42E0A91B2232}"/>
              </a:ext>
            </a:extLst>
          </p:cNvPr>
          <p:cNvSpPr txBox="1">
            <a:spLocks noGrp="1"/>
          </p:cNvSpPr>
          <p:nvPr>
            <p:ph type="body" idx="1"/>
          </p:nvPr>
        </p:nvSpPr>
        <p:spPr>
          <a:xfrm>
            <a:off x="839784" y="1681159"/>
            <a:ext cx="5157782" cy="823911"/>
          </a:xfrm>
        </p:spPr>
        <p:txBody>
          <a:bodyPr anchor="b"/>
          <a:lstStyle>
            <a:lvl1pPr marL="0" indent="0">
              <a:buNone/>
              <a:defRPr sz="2400" b="1"/>
            </a:lvl1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FCBE6D20-4742-46EF-9CBD-5375FC0ECFB3}"/>
              </a:ext>
            </a:extLst>
          </p:cNvPr>
          <p:cNvSpPr txBox="1">
            <a:spLocks noGrp="1"/>
          </p:cNvSpPr>
          <p:nvPr>
            <p:ph idx="2"/>
          </p:nvPr>
        </p:nvSpPr>
        <p:spPr>
          <a:xfrm>
            <a:off x="839784" y="2505071"/>
            <a:ext cx="5157782" cy="4070988"/>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B4A401FE-13BF-41B6-A4A1-77B753582EB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1DBE898F-EFB4-4D7F-B4E1-888032A6EBA1}"/>
              </a:ext>
            </a:extLst>
          </p:cNvPr>
          <p:cNvSpPr txBox="1">
            <a:spLocks noGrp="1"/>
          </p:cNvSpPr>
          <p:nvPr>
            <p:ph idx="4"/>
          </p:nvPr>
        </p:nvSpPr>
        <p:spPr>
          <a:xfrm>
            <a:off x="6172200" y="2505071"/>
            <a:ext cx="5183184" cy="4070989"/>
          </a:xfrm>
        </p:spPr>
        <p:txBody>
          <a:bodyPr/>
          <a:lstStyle>
            <a:lvl1pPr>
              <a:defRPr/>
            </a:lvl1pPr>
            <a:lvl2pPr>
              <a:defRPr/>
            </a:lvl2pPr>
            <a:lvl3pPr>
              <a:defRPr/>
            </a:lvl3pPr>
            <a:lvl4pPr>
              <a:defRPr/>
            </a:lvl4pPr>
            <a:lvl5pPr>
              <a:defRPr/>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Tree>
    <p:extLst>
      <p:ext uri="{BB962C8B-B14F-4D97-AF65-F5344CB8AC3E}">
        <p14:creationId xmlns:p14="http://schemas.microsoft.com/office/powerpoint/2010/main" val="97164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9A1017-E92F-444E-A06B-4279CB0E5D6B}"/>
              </a:ext>
            </a:extLst>
          </p:cNvPr>
          <p:cNvSpPr txBox="1">
            <a:spLocks noGrp="1"/>
          </p:cNvSpPr>
          <p:nvPr>
            <p:ph type="title"/>
          </p:nvPr>
        </p:nvSpPr>
        <p:spPr/>
        <p:txBody>
          <a:bodyPr/>
          <a:lstStyle>
            <a:lvl1pPr>
              <a:defRPr b="0" i="0"/>
            </a:lvl1pPr>
          </a:lstStyle>
          <a:p>
            <a:pPr lvl="0"/>
            <a:r>
              <a:rPr lang="sl-SI" dirty="0"/>
              <a:t>Kliknite, če želite urediti slog naslova matrice</a:t>
            </a:r>
          </a:p>
        </p:txBody>
      </p:sp>
    </p:spTree>
    <p:extLst>
      <p:ext uri="{BB962C8B-B14F-4D97-AF65-F5344CB8AC3E}">
        <p14:creationId xmlns:p14="http://schemas.microsoft.com/office/powerpoint/2010/main" val="326140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aze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7B8208-6E30-08E6-A84C-C928FCEC86ED}"/>
              </a:ext>
            </a:extLst>
          </p:cNvPr>
          <p:cNvSpPr>
            <a:spLocks noGrp="1"/>
          </p:cNvSpPr>
          <p:nvPr>
            <p:ph type="title"/>
          </p:nvPr>
        </p:nvSpPr>
        <p:spPr/>
        <p:txBody>
          <a:bodyPr/>
          <a:lstStyle>
            <a:lvl1pPr>
              <a:defRPr b="0" i="0"/>
            </a:lvl1pPr>
          </a:lstStyle>
          <a:p>
            <a:r>
              <a:rPr lang="en-US" dirty="0"/>
              <a:t>Click to edit Master title style</a:t>
            </a:r>
            <a:endParaRPr lang="sl-SI" dirty="0"/>
          </a:p>
        </p:txBody>
      </p:sp>
    </p:spTree>
    <p:extLst>
      <p:ext uri="{BB962C8B-B14F-4D97-AF65-F5344CB8AC3E}">
        <p14:creationId xmlns:p14="http://schemas.microsoft.com/office/powerpoint/2010/main" val="336086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E992C-1B72-45AA-8F41-865405FDD483}"/>
              </a:ext>
            </a:extLst>
          </p:cNvPr>
          <p:cNvSpPr txBox="1">
            <a:spLocks noGrp="1"/>
          </p:cNvSpPr>
          <p:nvPr>
            <p:ph type="title"/>
          </p:nvPr>
        </p:nvSpPr>
        <p:spPr>
          <a:xfrm>
            <a:off x="839784" y="1322703"/>
            <a:ext cx="3932240" cy="1496697"/>
          </a:xfrm>
        </p:spPr>
        <p:txBody>
          <a:bodyPr anchor="b"/>
          <a:lstStyle>
            <a:lvl1pPr>
              <a:defRPr sz="3200" b="0" i="0"/>
            </a:lvl1pPr>
          </a:lstStyle>
          <a:p>
            <a:pPr lvl="0"/>
            <a:r>
              <a:rPr lang="sl-SI" dirty="0"/>
              <a:t>Kliknite, če želite urediti slog naslova matrice</a:t>
            </a:r>
          </a:p>
        </p:txBody>
      </p:sp>
      <p:sp>
        <p:nvSpPr>
          <p:cNvPr id="3" name="Označba mesta vsebine 2">
            <a:extLst>
              <a:ext uri="{FF2B5EF4-FFF2-40B4-BE49-F238E27FC236}">
                <a16:creationId xmlns:a16="http://schemas.microsoft.com/office/drawing/2014/main" id="{C1F67724-0150-42F1-A96C-80D97B037B1A}"/>
              </a:ext>
            </a:extLst>
          </p:cNvPr>
          <p:cNvSpPr txBox="1">
            <a:spLocks noGrp="1"/>
          </p:cNvSpPr>
          <p:nvPr>
            <p:ph idx="1"/>
          </p:nvPr>
        </p:nvSpPr>
        <p:spPr>
          <a:xfrm>
            <a:off x="5183184" y="987423"/>
            <a:ext cx="6172200" cy="5413377"/>
          </a:xfrm>
        </p:spPr>
        <p:txBody>
          <a:bodyPr/>
          <a:lstStyle>
            <a:lvl1pPr>
              <a:defRPr sz="3200"/>
            </a:lvl1pPr>
            <a:lvl2pPr>
              <a:defRPr sz="2800"/>
            </a:lvl2pPr>
            <a:lvl3pPr>
              <a:defRPr sz="2400"/>
            </a:lvl3pPr>
            <a:lvl4pPr>
              <a:defRPr sz="2000"/>
            </a:lvl4pPr>
            <a:lvl5pPr>
              <a:defRPr sz="2000"/>
            </a:lvl5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DE07904A-61BD-4B3B-97CA-20307400394F}"/>
              </a:ext>
            </a:extLst>
          </p:cNvPr>
          <p:cNvSpPr txBox="1">
            <a:spLocks noGrp="1"/>
          </p:cNvSpPr>
          <p:nvPr>
            <p:ph type="body" idx="2"/>
          </p:nvPr>
        </p:nvSpPr>
        <p:spPr>
          <a:xfrm>
            <a:off x="839784" y="2819400"/>
            <a:ext cx="3932240" cy="3581400"/>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252739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E3247A-0C9E-49AC-B824-F80FB4FE1B12}"/>
              </a:ext>
            </a:extLst>
          </p:cNvPr>
          <p:cNvSpPr txBox="1">
            <a:spLocks noGrp="1"/>
          </p:cNvSpPr>
          <p:nvPr>
            <p:ph type="title"/>
          </p:nvPr>
        </p:nvSpPr>
        <p:spPr>
          <a:xfrm>
            <a:off x="839784" y="1325880"/>
            <a:ext cx="3932240" cy="1497600"/>
          </a:xfrm>
        </p:spPr>
        <p:txBody>
          <a:bodyPr anchor="b"/>
          <a:lstStyle>
            <a:lvl1pPr>
              <a:defRPr sz="3200" b="0" i="0"/>
            </a:lvl1pPr>
          </a:lstStyle>
          <a:p>
            <a:pPr lvl="0"/>
            <a:r>
              <a:rPr lang="sl-SI" dirty="0"/>
              <a:t>Kliknite, če želite urediti slog naslova matrice</a:t>
            </a:r>
          </a:p>
        </p:txBody>
      </p:sp>
      <p:sp>
        <p:nvSpPr>
          <p:cNvPr id="3" name="Označba mesta slike 2">
            <a:extLst>
              <a:ext uri="{FF2B5EF4-FFF2-40B4-BE49-F238E27FC236}">
                <a16:creationId xmlns:a16="http://schemas.microsoft.com/office/drawing/2014/main" id="{C1D222B3-ADB9-4ACD-819A-BD41309E623A}"/>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sl-SI"/>
          </a:p>
        </p:txBody>
      </p:sp>
      <p:sp>
        <p:nvSpPr>
          <p:cNvPr id="4" name="Označba mesta besedila 3">
            <a:extLst>
              <a:ext uri="{FF2B5EF4-FFF2-40B4-BE49-F238E27FC236}">
                <a16:creationId xmlns:a16="http://schemas.microsoft.com/office/drawing/2014/main" id="{568388EF-2BCD-418C-83CB-44041CFC9CB2}"/>
              </a:ext>
            </a:extLst>
          </p:cNvPr>
          <p:cNvSpPr txBox="1">
            <a:spLocks noGrp="1"/>
          </p:cNvSpPr>
          <p:nvPr>
            <p:ph type="body" idx="2"/>
          </p:nvPr>
        </p:nvSpPr>
        <p:spPr>
          <a:xfrm>
            <a:off x="839784" y="2823480"/>
            <a:ext cx="3932240" cy="3045504"/>
          </a:xfrm>
        </p:spPr>
        <p:txBody>
          <a:bodyPr/>
          <a:lstStyle>
            <a:lvl1pPr marL="0" indent="0">
              <a:buNone/>
              <a:defRPr sz="1600"/>
            </a:lvl1pPr>
          </a:lstStyle>
          <a:p>
            <a:pPr lvl="0"/>
            <a:r>
              <a:rPr lang="sl-SI"/>
              <a:t>Kliknite za urejanje slogov besedila matrice</a:t>
            </a:r>
          </a:p>
        </p:txBody>
      </p:sp>
    </p:spTree>
    <p:extLst>
      <p:ext uri="{BB962C8B-B14F-4D97-AF65-F5344CB8AC3E}">
        <p14:creationId xmlns:p14="http://schemas.microsoft.com/office/powerpoint/2010/main" val="1340062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C329FD34-FFB4-4621-9FA2-6D2C1E445DAC}"/>
              </a:ext>
            </a:extLst>
          </p:cNvPr>
          <p:cNvSpPr txBox="1">
            <a:spLocks noGrp="1"/>
          </p:cNvSpPr>
          <p:nvPr>
            <p:ph type="title"/>
          </p:nvPr>
        </p:nvSpPr>
        <p:spPr>
          <a:xfrm>
            <a:off x="838203" y="1078860"/>
            <a:ext cx="11160000" cy="611828"/>
          </a:xfrm>
          <a:prstGeom prst="rect">
            <a:avLst/>
          </a:prstGeom>
          <a:noFill/>
          <a:ln>
            <a:noFill/>
          </a:ln>
        </p:spPr>
        <p:txBody>
          <a:bodyPr vert="horz" wrap="square" lIns="91440" tIns="45720" rIns="91440" bIns="45720" anchor="ctr" anchorCtr="0" compatLnSpc="1">
            <a:noAutofit/>
          </a:bodyPr>
          <a:lstStyle/>
          <a:p>
            <a:pPr lvl="0"/>
            <a:r>
              <a:rPr lang="sl-SI" dirty="0"/>
              <a:t>Naslov</a:t>
            </a:r>
          </a:p>
        </p:txBody>
      </p:sp>
      <p:sp>
        <p:nvSpPr>
          <p:cNvPr id="3" name="Označba mesta besedila 2">
            <a:extLst>
              <a:ext uri="{FF2B5EF4-FFF2-40B4-BE49-F238E27FC236}">
                <a16:creationId xmlns:a16="http://schemas.microsoft.com/office/drawing/2014/main" id="{2EC28FE4-624E-43B4-92B6-BA969C819F85}"/>
              </a:ext>
            </a:extLst>
          </p:cNvPr>
          <p:cNvSpPr txBox="1">
            <a:spLocks noGrp="1"/>
          </p:cNvSpPr>
          <p:nvPr>
            <p:ph type="body" idx="1"/>
          </p:nvPr>
        </p:nvSpPr>
        <p:spPr>
          <a:xfrm>
            <a:off x="838201" y="1825626"/>
            <a:ext cx="11160000" cy="4773293"/>
          </a:xfrm>
          <a:prstGeom prst="rect">
            <a:avLst/>
          </a:prstGeom>
          <a:noFill/>
          <a:ln>
            <a:noFill/>
          </a:ln>
        </p:spPr>
        <p:txBody>
          <a:bodyPr vert="horz" wrap="square" lIns="91440" tIns="45720" rIns="91440" bIns="45720" anchor="t" anchorCtr="0" compatLnSpc="1">
            <a:normAutofit/>
          </a:bodyPr>
          <a:lstStyle/>
          <a:p>
            <a:pPr lvl="0"/>
            <a:r>
              <a:rPr lang="sl-SI" dirty="0"/>
              <a:t>Kliknite za urejanje slogov besedila matrice</a:t>
            </a:r>
          </a:p>
          <a:p>
            <a:pPr lvl="1"/>
            <a:r>
              <a:rPr lang="sl-SI" dirty="0"/>
              <a:t>Druga raven</a:t>
            </a:r>
          </a:p>
          <a:p>
            <a:pPr lvl="2"/>
            <a:r>
              <a:rPr lang="sl-SI" dirty="0"/>
              <a:t>Tretja raven</a:t>
            </a:r>
          </a:p>
          <a:p>
            <a:pPr lvl="3"/>
            <a:r>
              <a:rPr lang="sl-SI" dirty="0"/>
              <a:t>Četrta raven</a:t>
            </a:r>
          </a:p>
          <a:p>
            <a:pPr lvl="4"/>
            <a:r>
              <a:rPr lang="sl-SI" dirty="0"/>
              <a:t>Peta raven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txStyles>
    <p:titleStyle>
      <a:lvl1pPr marL="0" marR="0" lvl="0" indent="0" algn="l" defTabSz="914400" rtl="0" fontAlgn="auto" hangingPunct="1">
        <a:lnSpc>
          <a:spcPct val="90000"/>
        </a:lnSpc>
        <a:spcBef>
          <a:spcPts val="0"/>
        </a:spcBef>
        <a:spcAft>
          <a:spcPts val="0"/>
        </a:spcAft>
        <a:buNone/>
        <a:tabLst/>
        <a:defRPr lang="sl-SI" sz="4400" b="0" i="0" u="none" strike="noStrike" kern="1200" cap="none" spc="0" baseline="0" dirty="0">
          <a:solidFill>
            <a:srgbClr val="ED7D31"/>
          </a:solidFill>
          <a:uFillTx/>
          <a:latin typeface="Chaparral Pro" panose="02060503040505020203" pitchFamily="18" charset="0"/>
          <a:ea typeface="+mn-ea"/>
          <a:cs typeface="Calibri" panose="020F0502020204030204" pitchFamily="34" charset="0"/>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dirty="0">
          <a:solidFill>
            <a:srgbClr val="000000"/>
          </a:solidFill>
          <a:uFillTx/>
          <a:latin typeface="Chaparral Pro" panose="02060503040505020203" pitchFamily="18" charset="0"/>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dirty="0">
          <a:solidFill>
            <a:srgbClr val="000000"/>
          </a:solidFill>
          <a:uFillTx/>
          <a:latin typeface="Chaparral Pro" panose="02060503040505020203" pitchFamily="18" charset="0"/>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haparral Pro" panose="02060503040505020203" pitchFamily="18" charset="0"/>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haparral Pro" panose="02060503040505020203" pitchFamily="18" charset="0"/>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haparral Pro" panose="02060503040505020203"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8B6E7-0B37-3DFE-FCF0-5D4F50A1FDFE}"/>
              </a:ext>
            </a:extLst>
          </p:cNvPr>
          <p:cNvSpPr>
            <a:spLocks noGrp="1"/>
          </p:cNvSpPr>
          <p:nvPr>
            <p:ph type="ctrTitle"/>
          </p:nvPr>
        </p:nvSpPr>
        <p:spPr>
          <a:xfrm>
            <a:off x="609826" y="287277"/>
            <a:ext cx="9144000" cy="2054931"/>
          </a:xfrm>
        </p:spPr>
        <p:txBody>
          <a:bodyPr/>
          <a:lstStyle/>
          <a:p>
            <a:r>
              <a:rPr lang="sl-SI" dirty="0"/>
              <a:t>Odprto založništvo</a:t>
            </a:r>
            <a:br>
              <a:rPr lang="sl-SI" dirty="0"/>
            </a:br>
            <a:r>
              <a:rPr lang="sl-SI" dirty="0"/>
              <a:t>v R Sloveniji</a:t>
            </a:r>
          </a:p>
        </p:txBody>
      </p:sp>
      <p:sp>
        <p:nvSpPr>
          <p:cNvPr id="3" name="Subtitle 2">
            <a:extLst>
              <a:ext uri="{FF2B5EF4-FFF2-40B4-BE49-F238E27FC236}">
                <a16:creationId xmlns:a16="http://schemas.microsoft.com/office/drawing/2014/main" id="{86A73BC4-5B0B-6979-87C4-1352BB7EA4D9}"/>
              </a:ext>
            </a:extLst>
          </p:cNvPr>
          <p:cNvSpPr>
            <a:spLocks noGrp="1"/>
          </p:cNvSpPr>
          <p:nvPr>
            <p:ph type="subTitle" idx="1"/>
          </p:nvPr>
        </p:nvSpPr>
        <p:spPr>
          <a:xfrm>
            <a:off x="609826" y="2376490"/>
            <a:ext cx="6541137" cy="946880"/>
          </a:xfrm>
        </p:spPr>
        <p:txBody>
          <a:bodyPr>
            <a:normAutofit fontScale="92500"/>
          </a:bodyPr>
          <a:lstStyle/>
          <a:p>
            <a:r>
              <a:rPr lang="sl-SI" dirty="0"/>
              <a:t>Anomalija na knjižnem trgu </a:t>
            </a:r>
            <a:br>
              <a:rPr lang="sl-SI" dirty="0"/>
            </a:br>
            <a:r>
              <a:rPr lang="sl-SI" dirty="0"/>
              <a:t>ali akademska nuja? Robni pogoji vzdržnosti</a:t>
            </a:r>
          </a:p>
        </p:txBody>
      </p:sp>
      <p:sp>
        <p:nvSpPr>
          <p:cNvPr id="5" name="Text Placeholder 4">
            <a:extLst>
              <a:ext uri="{FF2B5EF4-FFF2-40B4-BE49-F238E27FC236}">
                <a16:creationId xmlns:a16="http://schemas.microsoft.com/office/drawing/2014/main" id="{D33710DB-A05F-2081-6422-BE11BBEBF350}"/>
              </a:ext>
            </a:extLst>
          </p:cNvPr>
          <p:cNvSpPr>
            <a:spLocks noGrp="1"/>
          </p:cNvSpPr>
          <p:nvPr>
            <p:ph type="body" sz="quarter" idx="11"/>
          </p:nvPr>
        </p:nvSpPr>
        <p:spPr>
          <a:xfrm>
            <a:off x="609826" y="3429000"/>
            <a:ext cx="11251247" cy="790944"/>
          </a:xfrm>
        </p:spPr>
        <p:txBody>
          <a:bodyPr>
            <a:noAutofit/>
          </a:bodyPr>
          <a:lstStyle/>
          <a:p>
            <a:r>
              <a:rPr lang="sl-SI" dirty="0"/>
              <a:t>izr. prof. dr. Jonatan VINKLER, Fakulteta za humanistične študije Univerze na Primorskem, Univezitetna knjižnica (direktor), Založba Univerze na Primorskem (glavni urednik) </a:t>
            </a:r>
          </a:p>
        </p:txBody>
      </p:sp>
      <p:sp>
        <p:nvSpPr>
          <p:cNvPr id="8" name="PoljeZBesedilom 7">
            <a:extLst>
              <a:ext uri="{FF2B5EF4-FFF2-40B4-BE49-F238E27FC236}">
                <a16:creationId xmlns:a16="http://schemas.microsoft.com/office/drawing/2014/main" id="{A36EA345-1A43-4252-A112-EA2AA43EC746}"/>
              </a:ext>
            </a:extLst>
          </p:cNvPr>
          <p:cNvSpPr txBox="1"/>
          <p:nvPr/>
        </p:nvSpPr>
        <p:spPr>
          <a:xfrm>
            <a:off x="609826" y="4307427"/>
            <a:ext cx="8924032" cy="707886"/>
          </a:xfrm>
          <a:prstGeom prst="rect">
            <a:avLst/>
          </a:prstGeom>
          <a:noFill/>
        </p:spPr>
        <p:txBody>
          <a:bodyPr wrap="square" rtlCol="0">
            <a:spAutoFit/>
          </a:bodyPr>
          <a:lstStyle/>
          <a:p>
            <a:r>
              <a:rPr lang="sl-SI" sz="2000" dirty="0">
                <a:solidFill>
                  <a:schemeClr val="bg1"/>
                </a:solidFill>
                <a:latin typeface="Chaparral Pro" panose="02060503040505020203" pitchFamily="18" charset="0"/>
              </a:rPr>
              <a:t>Ljubljana in </a:t>
            </a:r>
            <a:r>
              <a:rPr lang="sl-SI" sz="2000" dirty="0" err="1">
                <a:solidFill>
                  <a:schemeClr val="bg1"/>
                </a:solidFill>
                <a:latin typeface="Chaparral Pro" panose="02060503040505020203" pitchFamily="18" charset="0"/>
              </a:rPr>
              <a:t>online</a:t>
            </a:r>
            <a:r>
              <a:rPr lang="sl-SI" sz="2000" dirty="0">
                <a:solidFill>
                  <a:schemeClr val="bg1"/>
                </a:solidFill>
                <a:latin typeface="Chaparral Pro" panose="02060503040505020203" pitchFamily="18" charset="0"/>
              </a:rPr>
              <a:t>, Centralna tehniška knjižnica Univerze v Ljubljani,</a:t>
            </a:r>
          </a:p>
          <a:p>
            <a:r>
              <a:rPr lang="sl-SI" sz="2000" dirty="0">
                <a:solidFill>
                  <a:schemeClr val="bg1"/>
                </a:solidFill>
                <a:latin typeface="Chaparral Pro" panose="02060503040505020203" pitchFamily="18" charset="0"/>
              </a:rPr>
              <a:t>Usposabljanje podatkovnih strokovnjakov, 14. – 17. 10. 2024</a:t>
            </a:r>
          </a:p>
        </p:txBody>
      </p:sp>
      <p:pic>
        <p:nvPicPr>
          <p:cNvPr id="9" name="Slika 8">
            <a:extLst>
              <a:ext uri="{FF2B5EF4-FFF2-40B4-BE49-F238E27FC236}">
                <a16:creationId xmlns:a16="http://schemas.microsoft.com/office/drawing/2014/main" id="{6224C565-4E88-4B4C-8AF6-6F6ED8723EE2}"/>
              </a:ext>
            </a:extLst>
          </p:cNvPr>
          <p:cNvPicPr>
            <a:picLocks noChangeAspect="1"/>
          </p:cNvPicPr>
          <p:nvPr/>
        </p:nvPicPr>
        <p:blipFill>
          <a:blip r:embed="rId2"/>
          <a:stretch>
            <a:fillRect/>
          </a:stretch>
        </p:blipFill>
        <p:spPr>
          <a:xfrm>
            <a:off x="6096000" y="5962230"/>
            <a:ext cx="676715" cy="384081"/>
          </a:xfrm>
          <a:prstGeom prst="rect">
            <a:avLst/>
          </a:prstGeom>
        </p:spPr>
      </p:pic>
    </p:spTree>
    <p:extLst>
      <p:ext uri="{BB962C8B-B14F-4D97-AF65-F5344CB8AC3E}">
        <p14:creationId xmlns:p14="http://schemas.microsoft.com/office/powerpoint/2010/main" val="202602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2FC8AD-FBAA-55D4-905B-76BF9515AB77}"/>
            </a:ext>
          </a:extLst>
        </p:cNvPr>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a company&#10;&#10;Description automatically generated">
            <a:extLst>
              <a:ext uri="{FF2B5EF4-FFF2-40B4-BE49-F238E27FC236}">
                <a16:creationId xmlns:a16="http://schemas.microsoft.com/office/drawing/2014/main" id="{02D2D69F-1256-F06F-B998-B8729EEBD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28" y="1810987"/>
            <a:ext cx="6217982" cy="3621974"/>
          </a:xfrm>
          <a:prstGeom prst="rect">
            <a:avLst/>
          </a:prstGeom>
        </p:spPr>
      </p:pic>
      <p:sp>
        <p:nvSpPr>
          <p:cNvPr id="77" name="Right Triangle 76">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524AE9-16A5-0030-9CDC-28322497CB1B}"/>
              </a:ext>
            </a:extLst>
          </p:cNvPr>
          <p:cNvSpPr>
            <a:spLocks noGrp="1"/>
          </p:cNvSpPr>
          <p:nvPr>
            <p:ph type="title"/>
          </p:nvPr>
        </p:nvSpPr>
        <p:spPr>
          <a:xfrm>
            <a:off x="6889833" y="1188637"/>
            <a:ext cx="4218138" cy="1597228"/>
          </a:xfrm>
        </p:spPr>
        <p:txBody>
          <a:bodyPr>
            <a:normAutofit/>
          </a:bodyPr>
          <a:lstStyle/>
          <a:p>
            <a:r>
              <a:rPr lang="sl-SI" sz="3400" dirty="0"/>
              <a:t>Odprto založništvo 3:</a:t>
            </a:r>
            <a:br>
              <a:rPr lang="sl-SI" sz="3400" dirty="0"/>
            </a:br>
            <a:r>
              <a:rPr lang="sl-SI" sz="3400" dirty="0"/>
              <a:t>optimiranje procesov in števila delovalnikov</a:t>
            </a:r>
          </a:p>
        </p:txBody>
      </p:sp>
      <p:sp>
        <p:nvSpPr>
          <p:cNvPr id="3" name="Content Placeholder 2">
            <a:extLst>
              <a:ext uri="{FF2B5EF4-FFF2-40B4-BE49-F238E27FC236}">
                <a16:creationId xmlns:a16="http://schemas.microsoft.com/office/drawing/2014/main" id="{088D9712-E127-C54A-5C8F-3AB5E1398852}"/>
              </a:ext>
            </a:extLst>
          </p:cNvPr>
          <p:cNvSpPr>
            <a:spLocks noGrp="1"/>
          </p:cNvSpPr>
          <p:nvPr>
            <p:ph idx="1"/>
          </p:nvPr>
        </p:nvSpPr>
        <p:spPr>
          <a:xfrm>
            <a:off x="6889832" y="2998278"/>
            <a:ext cx="4114773" cy="1893762"/>
          </a:xfrm>
        </p:spPr>
        <p:txBody>
          <a:bodyPr anchor="t">
            <a:noAutofit/>
          </a:bodyPr>
          <a:lstStyle/>
          <a:p>
            <a:pPr marL="0" indent="0">
              <a:buNone/>
            </a:pPr>
            <a:r>
              <a:rPr lang="sl-SI" sz="1500" kern="100" dirty="0">
                <a:effectLst/>
                <a:latin typeface="Chaparral Pro" panose="02060503040505020203" pitchFamily="18" charset="0"/>
                <a:ea typeface="Aptos" panose="020B0004020202020204" pitchFamily="34" charset="0"/>
                <a:cs typeface="Times New Roman" panose="02020603050405020304" pitchFamily="18" charset="0"/>
              </a:rPr>
              <a:t>Obstoječe infrastrukturno podfinanciranje odprtega založništva in topogledni manjko zahtevata od založb:</a:t>
            </a:r>
          </a:p>
          <a:p>
            <a:pPr marL="342900" indent="-342900">
              <a:buAutoNum type="arabicParenR"/>
            </a:pPr>
            <a:r>
              <a:rPr lang="sl-SI" sz="1500" kern="100" dirty="0">
                <a:ea typeface="Aptos" panose="020B0004020202020204" pitchFamily="34" charset="0"/>
                <a:cs typeface="Times New Roman" panose="02020603050405020304" pitchFamily="18" charset="0"/>
              </a:rPr>
              <a:t>temeljito predračunavanje in strateško obvladovanje stroškov (npr. tudi s kompromisi zastran kakovosti knjižne dodelave),</a:t>
            </a:r>
            <a:endParaRPr lang="sl-SI" sz="1500" kern="100" dirty="0">
              <a:effectLst/>
              <a:latin typeface="Chaparral Pro" panose="02060503040505020203" pitchFamily="18" charset="0"/>
              <a:ea typeface="Aptos" panose="020B0004020202020204" pitchFamily="34" charset="0"/>
              <a:cs typeface="Times New Roman" panose="02020603050405020304" pitchFamily="18" charset="0"/>
            </a:endParaRPr>
          </a:p>
          <a:p>
            <a:pPr marL="342900" indent="-342900">
              <a:buAutoNum type="arabicParenR"/>
            </a:pPr>
            <a:r>
              <a:rPr lang="sl-SI" sz="1500" kern="100" dirty="0">
                <a:effectLst/>
                <a:latin typeface="Chaparral Pro" panose="02060503040505020203" pitchFamily="18" charset="0"/>
                <a:ea typeface="Aptos" panose="020B0004020202020204" pitchFamily="34" charset="0"/>
                <a:cs typeface="Times New Roman" panose="02020603050405020304" pitchFamily="18" charset="0"/>
              </a:rPr>
              <a:t>optimizacijo procesov,</a:t>
            </a:r>
          </a:p>
          <a:p>
            <a:pPr marL="342900" indent="-342900">
              <a:buAutoNum type="arabicParenR"/>
            </a:pPr>
            <a:r>
              <a:rPr lang="sl-SI" sz="1500" kern="100" dirty="0">
                <a:ea typeface="Aptos" panose="020B0004020202020204" pitchFamily="34" charset="0"/>
                <a:cs typeface="Times New Roman" panose="02020603050405020304" pitchFamily="18" charset="0"/>
              </a:rPr>
              <a:t>širitev kompetenc zaposlenih.</a:t>
            </a:r>
            <a:endParaRPr lang="sl-SI" sz="1500" kern="100" dirty="0">
              <a:effectLst/>
              <a:latin typeface="Chaparral Pro" panose="02060503040505020203" pitchFamily="18" charset="0"/>
              <a:ea typeface="Aptos" panose="020B0004020202020204" pitchFamily="34" charset="0"/>
              <a:cs typeface="Times New Roman" panose="02020603050405020304" pitchFamily="18" charset="0"/>
            </a:endParaRPr>
          </a:p>
          <a:p>
            <a:pPr marL="0" indent="0">
              <a:buNone/>
            </a:pPr>
            <a:endParaRPr lang="sl-SI" sz="1500" kern="100" dirty="0">
              <a:ea typeface="Aptos" panose="020B0004020202020204" pitchFamily="34" charset="0"/>
              <a:cs typeface="Times New Roman" panose="02020603050405020304" pitchFamily="18" charset="0"/>
            </a:endParaRPr>
          </a:p>
          <a:p>
            <a:pPr marL="0" indent="0">
              <a:buNone/>
            </a:pPr>
            <a:r>
              <a:rPr lang="sl-SI" sz="1500" kern="100" dirty="0">
                <a:ea typeface="Aptos" panose="020B0004020202020204" pitchFamily="34" charset="0"/>
                <a:cs typeface="Times New Roman" panose="02020603050405020304" pitchFamily="18" charset="0"/>
              </a:rPr>
              <a:t>Kaj zapisano pomeni?</a:t>
            </a:r>
          </a:p>
        </p:txBody>
      </p:sp>
    </p:spTree>
    <p:extLst>
      <p:ext uri="{BB962C8B-B14F-4D97-AF65-F5344CB8AC3E}">
        <p14:creationId xmlns:p14="http://schemas.microsoft.com/office/powerpoint/2010/main" val="309114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8CD678-6AF8-DD89-B674-566725457AFC}"/>
            </a:ext>
          </a:extLst>
        </p:cNvPr>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E0591-0975-EC60-A386-2CA71D727B39}"/>
              </a:ext>
            </a:extLst>
          </p:cNvPr>
          <p:cNvSpPr>
            <a:spLocks noGrp="1"/>
          </p:cNvSpPr>
          <p:nvPr>
            <p:ph type="title"/>
          </p:nvPr>
        </p:nvSpPr>
        <p:spPr>
          <a:xfrm>
            <a:off x="1171073" y="1396686"/>
            <a:ext cx="3395789" cy="4064628"/>
          </a:xfrm>
        </p:spPr>
        <p:txBody>
          <a:bodyPr>
            <a:normAutofit/>
          </a:bodyPr>
          <a:lstStyle/>
          <a:p>
            <a:r>
              <a:rPr lang="sl-SI" dirty="0">
                <a:solidFill>
                  <a:srgbClr val="FFFFFF"/>
                </a:solidFill>
              </a:rPr>
              <a:t>Odprto založništvo 4:</a:t>
            </a:r>
            <a:br>
              <a:rPr lang="sl-SI" dirty="0">
                <a:solidFill>
                  <a:srgbClr val="FFFFFF"/>
                </a:solidFill>
              </a:rPr>
            </a:br>
            <a:r>
              <a:rPr lang="sl-SI" dirty="0">
                <a:solidFill>
                  <a:srgbClr val="FFFFFF"/>
                </a:solidFill>
              </a:rPr>
              <a:t>kompetence sodelavcev</a:t>
            </a:r>
          </a:p>
        </p:txBody>
      </p:sp>
      <p:sp>
        <p:nvSpPr>
          <p:cNvPr id="78" name="Arc 7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0" name="Oval 7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13830E9-62F9-3CB1-FADA-834BAE955899}"/>
              </a:ext>
            </a:extLst>
          </p:cNvPr>
          <p:cNvSpPr>
            <a:spLocks noGrp="1"/>
          </p:cNvSpPr>
          <p:nvPr>
            <p:ph idx="1"/>
          </p:nvPr>
        </p:nvSpPr>
        <p:spPr>
          <a:xfrm>
            <a:off x="5370153" y="1526033"/>
            <a:ext cx="5536397" cy="3935281"/>
          </a:xfrm>
        </p:spPr>
        <p:txBody>
          <a:bodyPr>
            <a:normAutofit/>
          </a:bodyPr>
          <a:lstStyle/>
          <a:p>
            <a:pPr marL="0" indent="0">
              <a:buNone/>
            </a:pPr>
            <a:r>
              <a:rPr lang="sl-SI" sz="1800" kern="100">
                <a:effectLst/>
                <a:latin typeface="Chaparral Pro" panose="02060503040505020203" pitchFamily="18" charset="0"/>
                <a:ea typeface="Aptos" panose="020B0004020202020204" pitchFamily="34" charset="0"/>
                <a:cs typeface="Times New Roman" panose="02020603050405020304" pitchFamily="18" charset="0"/>
              </a:rPr>
              <a:t>„Vse ostani v domači hiši“ ali več znanj in kompetenc v isti osebi, zaposleni v okviru javne službe:</a:t>
            </a:r>
          </a:p>
          <a:p>
            <a:pPr marL="342900" indent="-342900">
              <a:buAutoNum type="arabicParenR"/>
            </a:pPr>
            <a:r>
              <a:rPr lang="sl-SI" sz="1800" kern="100">
                <a:ea typeface="Aptos" panose="020B0004020202020204" pitchFamily="34" charset="0"/>
                <a:cs typeface="Times New Roman" panose="02020603050405020304" pitchFamily="18" charset="0"/>
              </a:rPr>
              <a:t>Jezikovno znanje (lektor, redaktor);</a:t>
            </a:r>
          </a:p>
          <a:p>
            <a:pPr marL="342900" indent="-342900">
              <a:buAutoNum type="arabicParenR"/>
            </a:pPr>
            <a:r>
              <a:rPr lang="sl-SI" sz="1800" kern="100">
                <a:effectLst/>
                <a:latin typeface="Chaparral Pro" panose="02060503040505020203" pitchFamily="18" charset="0"/>
                <a:ea typeface="Aptos" panose="020B0004020202020204" pitchFamily="34" charset="0"/>
                <a:cs typeface="Times New Roman" panose="02020603050405020304" pitchFamily="18" charset="0"/>
              </a:rPr>
              <a:t>Pravna znanja (avtorsko pravo);</a:t>
            </a:r>
          </a:p>
          <a:p>
            <a:pPr marL="342900" indent="-342900">
              <a:buAutoNum type="arabicParenR"/>
            </a:pPr>
            <a:r>
              <a:rPr lang="sl-SI" sz="1800" kern="100">
                <a:effectLst/>
                <a:latin typeface="Chaparral Pro" panose="02060503040505020203" pitchFamily="18" charset="0"/>
                <a:ea typeface="Aptos" panose="020B0004020202020204" pitchFamily="34" charset="0"/>
                <a:cs typeface="Times New Roman" panose="02020603050405020304" pitchFamily="18" charset="0"/>
              </a:rPr>
              <a:t>Uredniška znanja; </a:t>
            </a:r>
          </a:p>
          <a:p>
            <a:pPr marL="342900" indent="-342900">
              <a:buAutoNum type="arabicParenR"/>
            </a:pPr>
            <a:r>
              <a:rPr lang="sl-SI" sz="1800" kern="100">
                <a:effectLst/>
                <a:latin typeface="Chaparral Pro" panose="02060503040505020203" pitchFamily="18" charset="0"/>
                <a:ea typeface="Aptos" panose="020B0004020202020204" pitchFamily="34" charset="0"/>
                <a:cs typeface="Times New Roman" panose="02020603050405020304" pitchFamily="18" charset="0"/>
              </a:rPr>
              <a:t>Znanja s področja znanstvene komunikacije;</a:t>
            </a:r>
          </a:p>
          <a:p>
            <a:pPr marL="342900" indent="-342900">
              <a:buAutoNum type="arabicParenR"/>
            </a:pPr>
            <a:r>
              <a:rPr lang="sl-SI" sz="1800" kern="100">
                <a:ea typeface="Aptos" panose="020B0004020202020204" pitchFamily="34" charset="0"/>
                <a:cs typeface="Times New Roman" panose="02020603050405020304" pitchFamily="18" charset="0"/>
              </a:rPr>
              <a:t>Znanje s področja informacijske znanosti in bibliotekarstva;</a:t>
            </a:r>
            <a:endParaRPr lang="sl-SI" sz="1800" kern="100">
              <a:effectLst/>
              <a:latin typeface="Chaparral Pro" panose="02060503040505020203" pitchFamily="18" charset="0"/>
              <a:ea typeface="Aptos" panose="020B0004020202020204" pitchFamily="34" charset="0"/>
              <a:cs typeface="Times New Roman" panose="02020603050405020304" pitchFamily="18" charset="0"/>
            </a:endParaRPr>
          </a:p>
          <a:p>
            <a:pPr marL="342900" indent="-342900">
              <a:buAutoNum type="arabicParenR"/>
            </a:pPr>
            <a:r>
              <a:rPr lang="sl-SI" sz="1800" kern="100">
                <a:ea typeface="Aptos" panose="020B0004020202020204" pitchFamily="34" charset="0"/>
                <a:cs typeface="Times New Roman" panose="02020603050405020304" pitchFamily="18" charset="0"/>
              </a:rPr>
              <a:t>Znanja oblikovanja in tehnične priprave (prelom, priprava slikovne opreme);</a:t>
            </a:r>
          </a:p>
          <a:p>
            <a:pPr marL="342900" indent="-342900">
              <a:buAutoNum type="arabicParenR"/>
            </a:pPr>
            <a:r>
              <a:rPr lang="sl-SI" sz="1800" kern="100">
                <a:effectLst/>
                <a:latin typeface="Chaparral Pro" panose="02060503040505020203" pitchFamily="18" charset="0"/>
                <a:ea typeface="Aptos" panose="020B0004020202020204" pitchFamily="34" charset="0"/>
                <a:cs typeface="Times New Roman" panose="02020603050405020304" pitchFamily="18" charset="0"/>
              </a:rPr>
              <a:t>Znanja s področja IT-ja, potrebna za e-objave.</a:t>
            </a:r>
          </a:p>
          <a:p>
            <a:pPr marL="0" indent="0">
              <a:buNone/>
            </a:pPr>
            <a:endParaRPr lang="en-SI" sz="1800" kern="100">
              <a:effectLst/>
              <a:latin typeface="Chaparral Pro" panose="020605030405050202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14883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7E7D4A-3908-54CF-4CD9-AF472649F7EA}"/>
            </a:ext>
          </a:extLst>
        </p:cNvPr>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AAA0EE64-A7BD-AF99-B1A8-9708F55F6970}"/>
              </a:ext>
            </a:extLst>
          </p:cNvPr>
          <p:cNvSpPr>
            <a:spLocks noGrp="1"/>
          </p:cNvSpPr>
          <p:nvPr>
            <p:ph type="title"/>
          </p:nvPr>
        </p:nvSpPr>
        <p:spPr>
          <a:xfrm>
            <a:off x="841246" y="673770"/>
            <a:ext cx="3644489" cy="2414488"/>
          </a:xfrm>
        </p:spPr>
        <p:txBody>
          <a:bodyPr anchor="t">
            <a:normAutofit fontScale="90000"/>
          </a:bodyPr>
          <a:lstStyle/>
          <a:p>
            <a:r>
              <a:rPr lang="sl-SI" sz="4200" dirty="0">
                <a:solidFill>
                  <a:srgbClr val="FFFFFF"/>
                </a:solidFill>
              </a:rPr>
              <a:t>Odprto založništvo 5:</a:t>
            </a:r>
            <a:br>
              <a:rPr lang="sl-SI" sz="4200" dirty="0">
                <a:solidFill>
                  <a:srgbClr val="FFFFFF"/>
                </a:solidFill>
              </a:rPr>
            </a:br>
            <a:r>
              <a:rPr lang="sl-SI" sz="4200" dirty="0">
                <a:solidFill>
                  <a:srgbClr val="FFFFFF"/>
                </a:solidFill>
              </a:rPr>
              <a:t>prednosti založniškega procesa “v domači hiši“</a:t>
            </a:r>
          </a:p>
        </p:txBody>
      </p:sp>
      <p:sp>
        <p:nvSpPr>
          <p:cNvPr id="3" name="Content Placeholder 2">
            <a:extLst>
              <a:ext uri="{FF2B5EF4-FFF2-40B4-BE49-F238E27FC236}">
                <a16:creationId xmlns:a16="http://schemas.microsoft.com/office/drawing/2014/main" id="{F31ABD4F-C552-A317-97F4-144279246DE3}"/>
              </a:ext>
            </a:extLst>
          </p:cNvPr>
          <p:cNvSpPr>
            <a:spLocks noGrp="1"/>
          </p:cNvSpPr>
          <p:nvPr>
            <p:ph idx="1"/>
          </p:nvPr>
        </p:nvSpPr>
        <p:spPr>
          <a:xfrm>
            <a:off x="6095999" y="882315"/>
            <a:ext cx="5254754" cy="5294647"/>
          </a:xfrm>
        </p:spPr>
        <p:txBody>
          <a:bodyPr>
            <a:normAutofit/>
          </a:bodyPr>
          <a:lstStyle/>
          <a:p>
            <a:pPr marL="0" indent="0">
              <a:buNone/>
            </a:pPr>
            <a:endParaRPr lang="sl-SI" sz="2000" kern="100" dirty="0">
              <a:ea typeface="Aptos" panose="020B0004020202020204" pitchFamily="34" charset="0"/>
              <a:cs typeface="Times New Roman" panose="02020603050405020304" pitchFamily="18" charset="0"/>
            </a:endParaRPr>
          </a:p>
          <a:p>
            <a:pPr marL="342900" indent="-342900">
              <a:buAutoNum type="arabicParenR"/>
            </a:pPr>
            <a:r>
              <a:rPr lang="sl-SI" sz="2000" kern="100" dirty="0">
                <a:ea typeface="Aptos" panose="020B0004020202020204" pitchFamily="34" charset="0"/>
                <a:cs typeface="Times New Roman" panose="02020603050405020304" pitchFamily="18" charset="0"/>
              </a:rPr>
              <a:t>Brez zunanjega izvajanja, in torej na dolgi rok finančno vzdržno ali vzdržneje kot z zunanjim izvajanjem („outsourcing“ je s stališča managementa projektov izdajanja analogija izposojenim, nelastniškim finančnim sredstvom pri naložbah – vedno stane največ);</a:t>
            </a:r>
          </a:p>
          <a:p>
            <a:pPr marL="342900" indent="-342900">
              <a:buAutoNum type="arabicParenR"/>
            </a:pPr>
            <a:r>
              <a:rPr lang="sl-SI" sz="2000" kern="100" dirty="0">
                <a:ea typeface="Aptos" panose="020B0004020202020204" pitchFamily="34" charset="0"/>
                <a:cs typeface="Times New Roman" panose="02020603050405020304" pitchFamily="18" charset="0"/>
              </a:rPr>
              <a:t>Možnost deljenja raznovrstnih opravil znotraj istega projekta: hitrejše in cenejše izdajanje, lažji management kakovosti in zagotovitve trajnega hranjenja podatkov (datotek);</a:t>
            </a:r>
          </a:p>
          <a:p>
            <a:pPr marL="342900" indent="-342900">
              <a:buAutoNum type="arabicParenR"/>
            </a:pPr>
            <a:r>
              <a:rPr lang="sl-SI" sz="2000" kern="100" dirty="0">
                <a:ea typeface="Aptos" panose="020B0004020202020204" pitchFamily="34" charset="0"/>
                <a:cs typeface="Times New Roman" panose="02020603050405020304" pitchFamily="18" charset="0"/>
              </a:rPr>
              <a:t>Relativna objavljalna neodvisnost od zunanjega okolja in zato odpornost na nedostopnost specializiranih strokovnjakov na prostem trgu.</a:t>
            </a:r>
          </a:p>
          <a:p>
            <a:pPr marL="0" indent="0">
              <a:buNone/>
            </a:pPr>
            <a:endParaRPr lang="en-SI" sz="2000" kern="100" dirty="0">
              <a:effectLst/>
              <a:latin typeface="Chaparral Pro" panose="020605030405050202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6717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erial view of forest road">
            <a:extLst>
              <a:ext uri="{FF2B5EF4-FFF2-40B4-BE49-F238E27FC236}">
                <a16:creationId xmlns:a16="http://schemas.microsoft.com/office/drawing/2014/main" id="{75B0A368-A5FF-1006-7683-71AB26234419}"/>
              </a:ext>
            </a:extLst>
          </p:cNvPr>
          <p:cNvPicPr>
            <a:picLocks noChangeAspect="1"/>
          </p:cNvPicPr>
          <p:nvPr/>
        </p:nvPicPr>
        <p:blipFill>
          <a:blip r:embed="rId2"/>
          <a:srcRect t="3177"/>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59CC89C-7645-1723-43D8-98C24E7B0A8C}"/>
              </a:ext>
            </a:extLst>
          </p:cNvPr>
          <p:cNvSpPr>
            <a:spLocks noGrp="1"/>
          </p:cNvSpPr>
          <p:nvPr>
            <p:ph type="title"/>
          </p:nvPr>
        </p:nvSpPr>
        <p:spPr>
          <a:xfrm>
            <a:off x="838200" y="365125"/>
            <a:ext cx="3822189" cy="1899912"/>
          </a:xfrm>
        </p:spPr>
        <p:txBody>
          <a:bodyPr>
            <a:normAutofit fontScale="90000"/>
          </a:bodyPr>
          <a:lstStyle/>
          <a:p>
            <a:r>
              <a:rPr lang="en-SI" sz="3700" dirty="0"/>
              <a:t>Viri za financiranje odprtih znanstvenih izdaj v R Sloveniji</a:t>
            </a:r>
          </a:p>
        </p:txBody>
      </p:sp>
      <p:sp>
        <p:nvSpPr>
          <p:cNvPr id="3" name="Content Placeholder 2">
            <a:extLst>
              <a:ext uri="{FF2B5EF4-FFF2-40B4-BE49-F238E27FC236}">
                <a16:creationId xmlns:a16="http://schemas.microsoft.com/office/drawing/2014/main" id="{9C382146-CD50-FB06-9133-5FDBBF8E9431}"/>
              </a:ext>
            </a:extLst>
          </p:cNvPr>
          <p:cNvSpPr>
            <a:spLocks noGrp="1"/>
          </p:cNvSpPr>
          <p:nvPr>
            <p:ph idx="1"/>
          </p:nvPr>
        </p:nvSpPr>
        <p:spPr>
          <a:xfrm>
            <a:off x="838200" y="2434201"/>
            <a:ext cx="3888545" cy="3742762"/>
          </a:xfrm>
        </p:spPr>
        <p:txBody>
          <a:bodyPr>
            <a:normAutofit lnSpcReduction="10000"/>
          </a:bodyPr>
          <a:lstStyle/>
          <a:p>
            <a:pPr marL="0" indent="0">
              <a:buNone/>
            </a:pPr>
            <a:r>
              <a:rPr lang="en-SI" sz="1900" dirty="0"/>
              <a:t>Stalni: financiranje založb (javna služba) v okviru infrastrukturnega financiranja na univerzah, fakultetah in JRO;</a:t>
            </a:r>
          </a:p>
          <a:p>
            <a:pPr marL="0" indent="0">
              <a:buNone/>
            </a:pPr>
            <a:r>
              <a:rPr lang="en-SI" sz="1900" dirty="0"/>
              <a:t>Nestalni: razpisi ARIS, razpisi JAK RS, razpisi posameznih drugih ustanov (npr. JSKD RS), projekti;</a:t>
            </a:r>
          </a:p>
          <a:p>
            <a:pPr marL="0" indent="0">
              <a:buNone/>
            </a:pPr>
            <a:r>
              <a:rPr lang="en-SI" sz="1900" dirty="0"/>
              <a:t>Redni repetitivni:</a:t>
            </a:r>
          </a:p>
          <a:p>
            <a:pPr marL="514350" indent="-514350">
              <a:buAutoNum type="arabicParenR"/>
            </a:pPr>
            <a:r>
              <a:rPr lang="en-SI" sz="1900" dirty="0"/>
              <a:t>Znanstvene revije (bienalni),</a:t>
            </a:r>
          </a:p>
          <a:p>
            <a:pPr marL="514350" indent="-514350">
              <a:buAutoNum type="arabicParenR"/>
            </a:pPr>
            <a:r>
              <a:rPr lang="en-SI" sz="1900" dirty="0"/>
              <a:t>Znanstvene monografije (letni).</a:t>
            </a:r>
          </a:p>
          <a:p>
            <a:pPr marL="0" indent="0">
              <a:buNone/>
            </a:pPr>
            <a:endParaRPr lang="en-SI" sz="1900" dirty="0"/>
          </a:p>
          <a:p>
            <a:pPr marL="0" indent="0">
              <a:buNone/>
            </a:pPr>
            <a:r>
              <a:rPr lang="en-SI" sz="1900" dirty="0"/>
              <a:t>Kavtele in posledice razpisov?</a:t>
            </a:r>
          </a:p>
        </p:txBody>
      </p:sp>
    </p:spTree>
    <p:extLst>
      <p:ext uri="{BB962C8B-B14F-4D97-AF65-F5344CB8AC3E}">
        <p14:creationId xmlns:p14="http://schemas.microsoft.com/office/powerpoint/2010/main" val="422962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EE60D7-F2C1-D672-C3FA-D3EA4F3D1D75}"/>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erial view of forest road">
            <a:extLst>
              <a:ext uri="{FF2B5EF4-FFF2-40B4-BE49-F238E27FC236}">
                <a16:creationId xmlns:a16="http://schemas.microsoft.com/office/drawing/2014/main" id="{2D6E5B8D-09B1-B8C2-F986-02A73A658C47}"/>
              </a:ext>
            </a:extLst>
          </p:cNvPr>
          <p:cNvPicPr>
            <a:picLocks noChangeAspect="1"/>
          </p:cNvPicPr>
          <p:nvPr/>
        </p:nvPicPr>
        <p:blipFill>
          <a:blip r:embed="rId2"/>
          <a:srcRect l="19928" r="28210"/>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5"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244211-EC3E-AF5C-3566-6A68AABA23B5}"/>
              </a:ext>
            </a:extLst>
          </p:cNvPr>
          <p:cNvSpPr>
            <a:spLocks noGrp="1"/>
          </p:cNvSpPr>
          <p:nvPr>
            <p:ph type="title"/>
          </p:nvPr>
        </p:nvSpPr>
        <p:spPr>
          <a:xfrm>
            <a:off x="5827048" y="407987"/>
            <a:ext cx="5721484" cy="1325563"/>
          </a:xfrm>
        </p:spPr>
        <p:txBody>
          <a:bodyPr>
            <a:normAutofit/>
          </a:bodyPr>
          <a:lstStyle/>
          <a:p>
            <a:r>
              <a:rPr lang="en-SI"/>
              <a:t>Modeli izdajanja odprtih izdaj</a:t>
            </a:r>
          </a:p>
        </p:txBody>
      </p:sp>
      <p:sp>
        <p:nvSpPr>
          <p:cNvPr id="3" name="Content Placeholder 2">
            <a:extLst>
              <a:ext uri="{FF2B5EF4-FFF2-40B4-BE49-F238E27FC236}">
                <a16:creationId xmlns:a16="http://schemas.microsoft.com/office/drawing/2014/main" id="{0DB666B9-02D2-2BC0-FC16-E98D08AAC29F}"/>
              </a:ext>
            </a:extLst>
          </p:cNvPr>
          <p:cNvSpPr>
            <a:spLocks noGrp="1"/>
          </p:cNvSpPr>
          <p:nvPr>
            <p:ph idx="1"/>
          </p:nvPr>
        </p:nvSpPr>
        <p:spPr>
          <a:xfrm>
            <a:off x="5827048" y="1868487"/>
            <a:ext cx="5721484" cy="4351338"/>
          </a:xfrm>
        </p:spPr>
        <p:txBody>
          <a:bodyPr>
            <a:normAutofit fontScale="92500" lnSpcReduction="20000"/>
          </a:bodyPr>
          <a:lstStyle/>
          <a:p>
            <a:pPr marL="457200" indent="-457200">
              <a:buAutoNum type="arabicParenR"/>
            </a:pPr>
            <a:r>
              <a:rPr lang="en-SI" dirty="0"/>
              <a:t>Diamantni odprti dostop, zgolj e-izdaja (edina obličnost, obvezni izvod oddan v NUK in brez embarga takoj po izidu dostopen v dLib) ali diamantna e-izdaja ter brezplačna tiskovina (npr. pri izdaji kot projektnem rezultatu);</a:t>
            </a:r>
          </a:p>
          <a:p>
            <a:pPr marL="457200" indent="-457200">
              <a:buAutoNum type="arabicParenR"/>
            </a:pPr>
            <a:r>
              <a:rPr lang="en-SI" dirty="0"/>
              <a:t>Hibridni model: a) najprej plačljiva tiskana izdaja in za njo (po razprodani nakladi) b) diamantni odprti dostop do e-izdaje (obvezni izvod oddan v NUK in brez embarga takoj po izidu dostopen v dLib). </a:t>
            </a:r>
          </a:p>
        </p:txBody>
      </p:sp>
    </p:spTree>
    <p:extLst>
      <p:ext uri="{BB962C8B-B14F-4D97-AF65-F5344CB8AC3E}">
        <p14:creationId xmlns:p14="http://schemas.microsoft.com/office/powerpoint/2010/main" val="77014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5F9FA40-BE6A-06AD-B640-8FA610D301F6}"/>
            </a:ext>
          </a:extLst>
        </p:cNvPr>
        <p:cNvGrpSpPr/>
        <p:nvPr/>
      </p:nvGrpSpPr>
      <p:grpSpPr>
        <a:xfrm>
          <a:off x="0" y="0"/>
          <a:ext cx="0" cy="0"/>
          <a:chOff x="0" y="0"/>
          <a:chExt cx="0" cy="0"/>
        </a:xfrm>
      </p:grpSpPr>
      <p:pic>
        <p:nvPicPr>
          <p:cNvPr id="5" name="Picture 4" descr="Aerial view of forest road">
            <a:extLst>
              <a:ext uri="{FF2B5EF4-FFF2-40B4-BE49-F238E27FC236}">
                <a16:creationId xmlns:a16="http://schemas.microsoft.com/office/drawing/2014/main" id="{5BF5F37B-4303-3CE9-2755-CE2DED0CDD73}"/>
              </a:ext>
            </a:extLst>
          </p:cNvPr>
          <p:cNvPicPr>
            <a:picLocks noChangeAspect="1"/>
          </p:cNvPicPr>
          <p:nvPr/>
        </p:nvPicPr>
        <p:blipFill>
          <a:blip r:embed="rId2">
            <a:duotone>
              <a:prstClr val="black"/>
              <a:schemeClr val="tx2">
                <a:tint val="45000"/>
                <a:satMod val="400000"/>
              </a:schemeClr>
            </a:duotone>
            <a:alphaModFix amt="25000"/>
          </a:blip>
          <a:srcRect t="19265" b="3943"/>
          <a:stretch/>
        </p:blipFill>
        <p:spPr>
          <a:xfrm>
            <a:off x="20" y="10"/>
            <a:ext cx="12191980" cy="6857990"/>
          </a:xfrm>
          <a:prstGeom prst="rect">
            <a:avLst/>
          </a:prstGeom>
        </p:spPr>
      </p:pic>
      <p:sp>
        <p:nvSpPr>
          <p:cNvPr id="2" name="Title 1">
            <a:extLst>
              <a:ext uri="{FF2B5EF4-FFF2-40B4-BE49-F238E27FC236}">
                <a16:creationId xmlns:a16="http://schemas.microsoft.com/office/drawing/2014/main" id="{F187195E-33F7-A968-D816-B846845B0D00}"/>
              </a:ext>
            </a:extLst>
          </p:cNvPr>
          <p:cNvSpPr>
            <a:spLocks noGrp="1"/>
          </p:cNvSpPr>
          <p:nvPr>
            <p:ph type="title"/>
          </p:nvPr>
        </p:nvSpPr>
        <p:spPr>
          <a:xfrm>
            <a:off x="838200" y="365125"/>
            <a:ext cx="10515600" cy="1325563"/>
          </a:xfrm>
        </p:spPr>
        <p:txBody>
          <a:bodyPr>
            <a:normAutofit/>
          </a:bodyPr>
          <a:lstStyle/>
          <a:p>
            <a:r>
              <a:rPr lang="en-SI"/>
              <a:t>Portali odprtih izdaj v R Sloveniji</a:t>
            </a:r>
          </a:p>
        </p:txBody>
      </p:sp>
      <p:graphicFrame>
        <p:nvGraphicFramePr>
          <p:cNvPr id="42" name="Content Placeholder 2">
            <a:extLst>
              <a:ext uri="{FF2B5EF4-FFF2-40B4-BE49-F238E27FC236}">
                <a16:creationId xmlns:a16="http://schemas.microsoft.com/office/drawing/2014/main" id="{02BEB573-D155-DE2A-0E57-CBF3BF2CCDA0}"/>
              </a:ext>
            </a:extLst>
          </p:cNvPr>
          <p:cNvGraphicFramePr>
            <a:graphicFrameLocks noGrp="1"/>
          </p:cNvGraphicFramePr>
          <p:nvPr>
            <p:ph idx="1"/>
            <p:extLst>
              <p:ext uri="{D42A27DB-BD31-4B8C-83A1-F6EECF244321}">
                <p14:modId xmlns:p14="http://schemas.microsoft.com/office/powerpoint/2010/main" val="10057335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591605"/>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78FF26-91D8-A50E-5541-C7727C49F0E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5656A-EBDC-63E5-58F4-2881D1A4F0E8}"/>
              </a:ext>
            </a:extLst>
          </p:cNvPr>
          <p:cNvSpPr>
            <a:spLocks noGrp="1"/>
          </p:cNvSpPr>
          <p:nvPr>
            <p:ph type="title"/>
          </p:nvPr>
        </p:nvSpPr>
        <p:spPr>
          <a:xfrm>
            <a:off x="793662" y="386930"/>
            <a:ext cx="10066122" cy="1298448"/>
          </a:xfrm>
        </p:spPr>
        <p:txBody>
          <a:bodyPr anchor="b">
            <a:normAutofit fontScale="90000"/>
          </a:bodyPr>
          <a:lstStyle/>
          <a:p>
            <a:r>
              <a:rPr lang="sl-SI"/>
              <a:t>Odprto založništvo v RS:</a:t>
            </a:r>
            <a:br>
              <a:rPr lang="sl-SI"/>
            </a:br>
            <a:r>
              <a:rPr lang="sl-SI"/>
              <a:t>Schrödingerjeva mačka</a:t>
            </a:r>
          </a:p>
        </p:txBody>
      </p:sp>
      <p:sp>
        <p:nvSpPr>
          <p:cNvPr id="28" name="Rectangle 27">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7F16CC-22C2-2628-3FA2-83E0ED693A61}"/>
              </a:ext>
            </a:extLst>
          </p:cNvPr>
          <p:cNvSpPr>
            <a:spLocks noGrp="1"/>
          </p:cNvSpPr>
          <p:nvPr>
            <p:ph idx="1"/>
          </p:nvPr>
        </p:nvSpPr>
        <p:spPr>
          <a:xfrm>
            <a:off x="793661" y="2599509"/>
            <a:ext cx="4530898" cy="3639450"/>
          </a:xfrm>
        </p:spPr>
        <p:txBody>
          <a:bodyPr anchor="ctr">
            <a:normAutofit/>
          </a:bodyPr>
          <a:lstStyle/>
          <a:p>
            <a:pPr marL="0" indent="0">
              <a:buNone/>
            </a:pPr>
            <a:r>
              <a:rPr lang="sl-SI" sz="1700" kern="100" dirty="0">
                <a:ea typeface="Aptos" panose="020B0004020202020204" pitchFamily="34" charset="0"/>
                <a:cs typeface="Times New Roman" panose="02020603050405020304" pitchFamily="18" charset="0"/>
              </a:rPr>
              <a:t>Odprto založništvo v Republiki Sloveniji je, kot je misliti, v podobno paradoksalnem, toda zagatnem položaju kot Schrödingerjeva mačka v škatli z atomskim virom: ne more vedeti, ali se bo atom razcepil, kdaj se bo razcepil, če se bo, in bo zato umrla ali preživela.</a:t>
            </a:r>
          </a:p>
          <a:p>
            <a:pPr marL="0" indent="0">
              <a:buNone/>
            </a:pPr>
            <a:r>
              <a:rPr lang="sl-SI" sz="1700" kern="100" dirty="0">
                <a:ea typeface="Aptos" panose="020B0004020202020204" pitchFamily="34" charset="0"/>
                <a:cs typeface="Times New Roman" panose="02020603050405020304" pitchFamily="18" charset="0"/>
              </a:rPr>
              <a:t>Ali pa oboje hkrati. Ali pa nič od tega.</a:t>
            </a:r>
          </a:p>
          <a:p>
            <a:pPr marL="0" indent="0">
              <a:buNone/>
            </a:pPr>
            <a:r>
              <a:rPr lang="sl-SI" sz="1700" kern="100" dirty="0">
                <a:ea typeface="Aptos" panose="020B0004020202020204" pitchFamily="34" charset="0"/>
                <a:cs typeface="Times New Roman" panose="02020603050405020304" pitchFamily="18" charset="0"/>
              </a:rPr>
              <a:t>Podobno kot odprto založništvo v R Sloveniji. </a:t>
            </a:r>
          </a:p>
          <a:p>
            <a:pPr marL="0" indent="0">
              <a:buNone/>
            </a:pPr>
            <a:r>
              <a:rPr lang="sl-SI" sz="1700" kern="100" dirty="0">
                <a:ea typeface="Aptos" panose="020B0004020202020204" pitchFamily="34" charset="0"/>
                <a:cs typeface="Times New Roman" panose="02020603050405020304" pitchFamily="18" charset="0"/>
              </a:rPr>
              <a:t>Ni jasno, koliko bodo založbe prejele za OZ oz. ali bodo sploh kaj prejele, toda hkrati morajo delovati po zakonskih določilih OZ in – preživeti na trgu. Kot Schrödingerjega mačka.</a:t>
            </a:r>
          </a:p>
          <a:p>
            <a:pPr marL="0" indent="0">
              <a:buNone/>
            </a:pPr>
            <a:r>
              <a:rPr lang="sl-SI" sz="1700" kern="100" dirty="0">
                <a:ea typeface="Aptos" panose="020B0004020202020204" pitchFamily="34" charset="0"/>
                <a:cs typeface="Times New Roman" panose="02020603050405020304" pitchFamily="18" charset="0"/>
              </a:rPr>
              <a:t>Toda: obstaja rešitev.</a:t>
            </a:r>
          </a:p>
          <a:p>
            <a:pPr marL="0" indent="0">
              <a:buNone/>
            </a:pPr>
            <a:endParaRPr lang="en-SI" sz="1700" kern="100" dirty="0">
              <a:effectLst/>
              <a:latin typeface="Chaparral Pro" panose="02060503040505020203" pitchFamily="18" charset="0"/>
              <a:ea typeface="Aptos" panose="020B0004020202020204" pitchFamily="34" charset="0"/>
              <a:cs typeface="Times New Roman" panose="02020603050405020304" pitchFamily="18" charset="0"/>
            </a:endParaRPr>
          </a:p>
        </p:txBody>
      </p:sp>
      <p:pic>
        <p:nvPicPr>
          <p:cNvPr id="5" name="Graphic 4">
            <a:extLst>
              <a:ext uri="{FF2B5EF4-FFF2-40B4-BE49-F238E27FC236}">
                <a16:creationId xmlns:a16="http://schemas.microsoft.com/office/drawing/2014/main" id="{3783254F-8721-321F-D421-7B63BFA3FE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1532" y="2973133"/>
            <a:ext cx="5150277" cy="2736488"/>
          </a:xfrm>
          <a:prstGeom prst="rect">
            <a:avLst/>
          </a:prstGeom>
        </p:spPr>
      </p:pic>
      <p:sp>
        <p:nvSpPr>
          <p:cNvPr id="32" name="Rectangle 31">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2399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767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37068B-6D33-02ED-BE60-1067C7870B0E}"/>
              </a:ext>
            </a:extLst>
          </p:cNvPr>
          <p:cNvSpPr>
            <a:spLocks noGrp="1"/>
          </p:cNvSpPr>
          <p:nvPr>
            <p:ph type="title"/>
          </p:nvPr>
        </p:nvSpPr>
        <p:spPr>
          <a:xfrm>
            <a:off x="5297762" y="329184"/>
            <a:ext cx="6251110" cy="1783080"/>
          </a:xfrm>
        </p:spPr>
        <p:txBody>
          <a:bodyPr anchor="b">
            <a:normAutofit/>
          </a:bodyPr>
          <a:lstStyle/>
          <a:p>
            <a:r>
              <a:rPr lang="sl-SI" sz="4600" dirty="0"/>
              <a:t>Knjiga - tržno blago: zgodovinska perspektiva </a:t>
            </a:r>
          </a:p>
        </p:txBody>
      </p:sp>
      <p:pic>
        <p:nvPicPr>
          <p:cNvPr id="8" name="Picture 7" descr="A painting of a person sitting on a chair&#10;&#10;Description automatically generated">
            <a:extLst>
              <a:ext uri="{FF2B5EF4-FFF2-40B4-BE49-F238E27FC236}">
                <a16:creationId xmlns:a16="http://schemas.microsoft.com/office/drawing/2014/main" id="{B76F4A9F-79B5-9D85-FB16-12B3FEF21B3A}"/>
              </a:ext>
            </a:extLst>
          </p:cNvPr>
          <p:cNvPicPr>
            <a:picLocks noChangeAspect="1"/>
          </p:cNvPicPr>
          <p:nvPr/>
        </p:nvPicPr>
        <p:blipFill>
          <a:blip r:embed="rId2">
            <a:extLst>
              <a:ext uri="{28A0092B-C50C-407E-A947-70E740481C1C}">
                <a14:useLocalDpi xmlns:a14="http://schemas.microsoft.com/office/drawing/2010/main" val="0"/>
              </a:ext>
            </a:extLst>
          </a:blip>
          <a:srcRect t="2446"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F249E0-C552-50C8-C7D8-1DB1BE6FBAF6}"/>
              </a:ext>
            </a:extLst>
          </p:cNvPr>
          <p:cNvSpPr>
            <a:spLocks noGrp="1"/>
          </p:cNvSpPr>
          <p:nvPr>
            <p:ph idx="1"/>
          </p:nvPr>
        </p:nvSpPr>
        <p:spPr>
          <a:xfrm>
            <a:off x="5297762" y="2706624"/>
            <a:ext cx="6251110" cy="3822192"/>
          </a:xfrm>
        </p:spPr>
        <p:txBody>
          <a:bodyPr>
            <a:normAutofit lnSpcReduction="10000"/>
          </a:bodyPr>
          <a:lstStyle/>
          <a:p>
            <a:r>
              <a:rPr lang="sl-SI" sz="1700" dirty="0"/>
              <a:t>S pismom kardinala Juana de Carvajala škofu Eneju Silviju Piccolominiju, kasneje papežu Piju II., se začenja vedenje o oblikovanju okcitanskega knjižnega trga.</a:t>
            </a:r>
          </a:p>
          <a:p>
            <a:r>
              <a:rPr lang="sl-SI" sz="1700" dirty="0"/>
              <a:t>Znanstveno založništvo je (predvsem po izdajani snovi) specifična oblika založništva, torej dejavnosti znotraj ekonomije nasploh, zato ga je treba obravnavati po kriterijih za založništvo brez ozira na snov (izdaja mora biti recepcijsko, in torej finančno, uspešna oz. ne sme prinašati izgube). </a:t>
            </a:r>
          </a:p>
          <a:p>
            <a:r>
              <a:rPr lang="sl-SI" sz="1700" dirty="0"/>
              <a:t>Zato je razumevanje komponent knjižnega trga (avtorske pravice, produkcija, horizont pričakovanja potencialnega bralca, recepcija izdaje, knjižni in finančni obrat, modeli za financiranje izdaj, modeli optimizacije) kot “robnega pogoja“ za vzdržnost založniške dejavnosti neobhodni pogoj za zagotovitev trajno vzdržnega odprtega založništva v R Sloveniji.</a:t>
            </a:r>
          </a:p>
          <a:p>
            <a:pPr marL="0" indent="0">
              <a:buNone/>
            </a:pPr>
            <a:r>
              <a:rPr lang="sl-SI" sz="1700" dirty="0"/>
              <a:t>Pinturicchio, </a:t>
            </a:r>
            <a:r>
              <a:rPr lang="sl-SI" sz="1700" i="1" dirty="0"/>
              <a:t>Enej Silvij Piccolomini kot papež Pij II</a:t>
            </a:r>
            <a:r>
              <a:rPr lang="sl-SI" sz="1700" dirty="0"/>
              <a:t>., freska, Siena, okoli 1507.</a:t>
            </a:r>
          </a:p>
          <a:p>
            <a:pPr marL="0" indent="0">
              <a:buNone/>
            </a:pPr>
            <a:endParaRPr lang="sl-SI" sz="1700" dirty="0"/>
          </a:p>
        </p:txBody>
      </p:sp>
    </p:spTree>
    <p:extLst>
      <p:ext uri="{BB962C8B-B14F-4D97-AF65-F5344CB8AC3E}">
        <p14:creationId xmlns:p14="http://schemas.microsoft.com/office/powerpoint/2010/main" val="276163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6715B2-CF40-5399-733E-703E8742D880}"/>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FE2D22C-409B-48AF-B24F-7988A8F7F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2A7009-CB66-0707-CBF9-FE3515F6C6E8}"/>
              </a:ext>
            </a:extLst>
          </p:cNvPr>
          <p:cNvSpPr>
            <a:spLocks noGrp="1"/>
          </p:cNvSpPr>
          <p:nvPr>
            <p:ph type="title"/>
          </p:nvPr>
        </p:nvSpPr>
        <p:spPr>
          <a:xfrm>
            <a:off x="5764783" y="349664"/>
            <a:ext cx="5845571" cy="1638377"/>
          </a:xfrm>
        </p:spPr>
        <p:txBody>
          <a:bodyPr anchor="b">
            <a:normAutofit/>
          </a:bodyPr>
          <a:lstStyle/>
          <a:p>
            <a:r>
              <a:rPr lang="sl-SI" sz="4000" dirty="0"/>
              <a:t>Knjiga - tržno blago</a:t>
            </a:r>
            <a:r>
              <a:rPr lang="sl-SI" sz="3700" dirty="0"/>
              <a:t>: </a:t>
            </a:r>
            <a:br>
              <a:rPr lang="sl-SI" sz="3700" dirty="0"/>
            </a:br>
            <a:r>
              <a:rPr lang="sl-SI" sz="3700" dirty="0"/>
              <a:t>zgodovinska perspektiva </a:t>
            </a:r>
          </a:p>
        </p:txBody>
      </p:sp>
      <p:sp>
        <p:nvSpPr>
          <p:cNvPr id="41" name="Rectangle 40">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a book&#10;&#10;Description automatically generated">
            <a:extLst>
              <a:ext uri="{FF2B5EF4-FFF2-40B4-BE49-F238E27FC236}">
                <a16:creationId xmlns:a16="http://schemas.microsoft.com/office/drawing/2014/main" id="{1AE0EA51-C82F-2CFE-65D3-2E48B31858FB}"/>
              </a:ext>
            </a:extLst>
          </p:cNvPr>
          <p:cNvPicPr>
            <a:picLocks noChangeAspect="1"/>
          </p:cNvPicPr>
          <p:nvPr/>
        </p:nvPicPr>
        <p:blipFill>
          <a:blip r:embed="rId2">
            <a:extLst>
              <a:ext uri="{28A0092B-C50C-407E-A947-70E740481C1C}">
                <a14:useLocalDpi xmlns:a14="http://schemas.microsoft.com/office/drawing/2010/main" val="0"/>
              </a:ext>
            </a:extLst>
          </a:blip>
          <a:srcRect r="3" b="5524"/>
          <a:stretch/>
        </p:blipFill>
        <p:spPr>
          <a:xfrm>
            <a:off x="535110" y="627954"/>
            <a:ext cx="4235516" cy="5353373"/>
          </a:xfrm>
          <a:prstGeom prst="rect">
            <a:avLst/>
          </a:prstGeom>
        </p:spPr>
      </p:pic>
      <p:sp>
        <p:nvSpPr>
          <p:cNvPr id="3" name="Content Placeholder 2">
            <a:extLst>
              <a:ext uri="{FF2B5EF4-FFF2-40B4-BE49-F238E27FC236}">
                <a16:creationId xmlns:a16="http://schemas.microsoft.com/office/drawing/2014/main" id="{82C474E2-7F4B-66EC-5592-00E86A35FBD2}"/>
              </a:ext>
            </a:extLst>
          </p:cNvPr>
          <p:cNvSpPr>
            <a:spLocks noGrp="1"/>
          </p:cNvSpPr>
          <p:nvPr>
            <p:ph idx="1"/>
          </p:nvPr>
        </p:nvSpPr>
        <p:spPr>
          <a:xfrm>
            <a:off x="5766261" y="2620641"/>
            <a:ext cx="5996247" cy="3168062"/>
          </a:xfrm>
        </p:spPr>
        <p:txBody>
          <a:bodyPr anchor="ctr">
            <a:normAutofit lnSpcReduction="10000"/>
          </a:bodyPr>
          <a:lstStyle/>
          <a:p>
            <a:pPr marL="0" indent="0">
              <a:buNone/>
            </a:pP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»Kar so mi napisali o tistem </a:t>
            </a:r>
            <a:r>
              <a:rPr lang="en-SI" sz="1600" kern="100" dirty="0">
                <a:effectLst/>
                <a:latin typeface="Chaparral Pro" panose="02060503040505020203" pitchFamily="18" charset="0"/>
                <a:ea typeface="Aptos" panose="020B0004020202020204" pitchFamily="34" charset="0"/>
                <a:cs typeface="Times New Roman" panose="02020603050405020304" pitchFamily="18" charset="0"/>
              </a:rPr>
              <a:t>sijajnem možaku</a:t>
            </a: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 ki so ga videli v Frankfurtu, povsem drži. Nisem videl celotnih Svetih pisem, ampak le nekaj </a:t>
            </a:r>
            <a:r>
              <a:rPr lang="en-SI" sz="1600" kern="100" dirty="0">
                <a:effectLst/>
                <a:latin typeface="Chaparral Pro" panose="02060503040505020203" pitchFamily="18" charset="0"/>
                <a:ea typeface="Aptos" panose="020B0004020202020204" pitchFamily="34" charset="0"/>
                <a:cs typeface="Times New Roman" panose="02020603050405020304" pitchFamily="18" charset="0"/>
              </a:rPr>
              <a:t>pol iz</a:t>
            </a: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 različnih knjig [Biblije]. </a:t>
            </a:r>
            <a:r>
              <a:rPr lang="en-SI" sz="1600" kern="100" dirty="0">
                <a:effectLst/>
                <a:latin typeface="Chaparral Pro" panose="02060503040505020203" pitchFamily="18" charset="0"/>
                <a:ea typeface="Aptos" panose="020B0004020202020204" pitchFamily="34" charset="0"/>
                <a:cs typeface="Times New Roman" panose="02020603050405020304" pitchFamily="18" charset="0"/>
              </a:rPr>
              <a:t>Besedilo</a:t>
            </a: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 je izjemno urejen</a:t>
            </a:r>
            <a:r>
              <a:rPr lang="en-SI" sz="1600" kern="100" dirty="0">
                <a:effectLst/>
                <a:latin typeface="Chaparral Pro" panose="02060503040505020203" pitchFamily="18" charset="0"/>
                <a:ea typeface="Aptos" panose="020B0004020202020204" pitchFamily="34" charset="0"/>
                <a:cs typeface="Times New Roman" panose="02020603050405020304" pitchFamily="18" charset="0"/>
              </a:rPr>
              <a:t>o</a:t>
            </a: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 in čitljiv</a:t>
            </a:r>
            <a:r>
              <a:rPr lang="en-SI" sz="1600" kern="100" dirty="0">
                <a:effectLst/>
                <a:latin typeface="Chaparral Pro" panose="02060503040505020203" pitchFamily="18" charset="0"/>
                <a:ea typeface="Aptos" panose="020B0004020202020204" pitchFamily="34" charset="0"/>
                <a:cs typeface="Times New Roman" panose="02020603050405020304" pitchFamily="18" charset="0"/>
              </a:rPr>
              <a:t>o</a:t>
            </a: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 slediti mu sploh ni težko. Vaša milost bi ga lahko prebrala brez truda in brez očal. Več ljudi mi je povedalo, da je bilo končanih 158 izvodov, toda drugi pravijo, da jih je 180. Nisem prepričan o točnem številu, vendar ne dvomim, da so </a:t>
            </a:r>
            <a:r>
              <a:rPr lang="en-SI" sz="1600" kern="100" dirty="0">
                <a:effectLst/>
                <a:latin typeface="Chaparral Pro" panose="02060503040505020203" pitchFamily="18" charset="0"/>
                <a:ea typeface="Aptos" panose="020B0004020202020204" pitchFamily="34" charset="0"/>
                <a:cs typeface="Times New Roman" panose="02020603050405020304" pitchFamily="18" charset="0"/>
              </a:rPr>
              <a:t>izvodi</a:t>
            </a: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 končani, če gre verjeti mojim informatorjem. Če bi poznal vaše želje, bi vam gotovo </a:t>
            </a:r>
            <a:r>
              <a:rPr lang="sl-SI" sz="1600" b="1" kern="100" dirty="0">
                <a:effectLst/>
                <a:latin typeface="Chaparral Pro" panose="02060503040505020203" pitchFamily="18" charset="0"/>
                <a:ea typeface="Aptos" panose="020B0004020202020204" pitchFamily="34" charset="0"/>
                <a:cs typeface="Times New Roman" panose="02020603050405020304" pitchFamily="18" charset="0"/>
              </a:rPr>
              <a:t>kupil</a:t>
            </a: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 [poudaril J. V.] kakšnega – nekaj </a:t>
            </a:r>
            <a:r>
              <a:rPr lang="en-SI" sz="1600" kern="100" dirty="0">
                <a:effectLst/>
                <a:latin typeface="Chaparral Pro" panose="02060503040505020203" pitchFamily="18" charset="0"/>
                <a:ea typeface="Aptos" panose="020B0004020202020204" pitchFamily="34" charset="0"/>
                <a:cs typeface="Times New Roman" panose="02020603050405020304" pitchFamily="18" charset="0"/>
              </a:rPr>
              <a:t>knjig</a:t>
            </a: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 so dejansko prinesli sem k cesarju. Poskušal bom dobiti </a:t>
            </a:r>
            <a:r>
              <a:rPr lang="en-SI" sz="1600" kern="100" dirty="0">
                <a:effectLst/>
                <a:latin typeface="Chaparral Pro" panose="02060503040505020203" pitchFamily="18" charset="0"/>
                <a:ea typeface="Aptos" panose="020B0004020202020204" pitchFamily="34" charset="0"/>
                <a:cs typeface="Times New Roman" panose="02020603050405020304" pitchFamily="18" charset="0"/>
              </a:rPr>
              <a:t>izvod</a:t>
            </a: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 za prodajo, ki </a:t>
            </a:r>
            <a:r>
              <a:rPr lang="en-SI" sz="1600" kern="100" dirty="0">
                <a:effectLst/>
                <a:latin typeface="Chaparral Pro" panose="02060503040505020203" pitchFamily="18" charset="0"/>
                <a:ea typeface="Aptos" panose="020B0004020202020204" pitchFamily="34" charset="0"/>
                <a:cs typeface="Times New Roman" panose="02020603050405020304" pitchFamily="18" charset="0"/>
              </a:rPr>
              <a:t>bi ga </a:t>
            </a: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kupi</a:t>
            </a:r>
            <a:r>
              <a:rPr lang="en-SI" sz="1600" kern="100" dirty="0">
                <a:effectLst/>
                <a:latin typeface="Chaparral Pro" panose="02060503040505020203" pitchFamily="18" charset="0"/>
                <a:ea typeface="Aptos" panose="020B0004020202020204" pitchFamily="34" charset="0"/>
                <a:cs typeface="Times New Roman" panose="02020603050405020304" pitchFamily="18" charset="0"/>
              </a:rPr>
              <a:t>l</a:t>
            </a: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 v vašem imenu. Vendar se bojim, da to ne bo mogoče tako zaradi dolžine potovanja kot tudi zato, ker naj bi se </a:t>
            </a:r>
            <a:r>
              <a:rPr lang="sl-SI" sz="1600" b="1" kern="100" dirty="0">
                <a:effectLst/>
                <a:latin typeface="Chaparral Pro" panose="02060503040505020203" pitchFamily="18" charset="0"/>
                <a:ea typeface="Aptos" panose="020B0004020202020204" pitchFamily="34" charset="0"/>
                <a:cs typeface="Times New Roman" panose="02020603050405020304" pitchFamily="18" charset="0"/>
              </a:rPr>
              <a:t>kupci postavili v vrsto </a:t>
            </a: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[poudaril J. V.], še preden so bile knjige dokončane.«</a:t>
            </a:r>
          </a:p>
          <a:p>
            <a:pPr marL="0" indent="0">
              <a:buNone/>
            </a:pPr>
            <a:r>
              <a:rPr lang="sl-SI" sz="1600" dirty="0"/>
              <a:t>Juan de Carvajal Eneju Silviju Piccolominiju, 12. marec 1455.</a:t>
            </a:r>
            <a:endParaRPr lang="en-SI" sz="1600" kern="100" dirty="0">
              <a:effectLst/>
              <a:latin typeface="Chaparral Pro" panose="020605030405050202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2634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6DEE89-A641-EBDF-B5F1-A0FB44946E4B}"/>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2D78C-828D-EF0F-B3CA-D41D102116B5}"/>
              </a:ext>
            </a:extLst>
          </p:cNvPr>
          <p:cNvSpPr>
            <a:spLocks noGrp="1"/>
          </p:cNvSpPr>
          <p:nvPr>
            <p:ph type="title"/>
          </p:nvPr>
        </p:nvSpPr>
        <p:spPr>
          <a:xfrm>
            <a:off x="645064" y="525982"/>
            <a:ext cx="4282983" cy="1200361"/>
          </a:xfrm>
        </p:spPr>
        <p:txBody>
          <a:bodyPr anchor="b">
            <a:normAutofit/>
          </a:bodyPr>
          <a:lstStyle/>
          <a:p>
            <a:r>
              <a:rPr lang="sl-SI" sz="3300" dirty="0"/>
              <a:t>Knjižni obrat: </a:t>
            </a:r>
            <a:br>
              <a:rPr lang="sl-SI" sz="3300" dirty="0"/>
            </a:br>
            <a:r>
              <a:rPr lang="sl-SI" sz="3300" dirty="0"/>
              <a:t>tržni model</a:t>
            </a:r>
          </a:p>
        </p:txBody>
      </p:sp>
      <p:sp>
        <p:nvSpPr>
          <p:cNvPr id="40" name="Rectangle 39">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EC3284-3FDD-F677-732B-CE4F5E4F4B48}"/>
              </a:ext>
            </a:extLst>
          </p:cNvPr>
          <p:cNvSpPr>
            <a:spLocks noGrp="1"/>
          </p:cNvSpPr>
          <p:nvPr>
            <p:ph idx="1"/>
          </p:nvPr>
        </p:nvSpPr>
        <p:spPr>
          <a:xfrm>
            <a:off x="645066" y="2031101"/>
            <a:ext cx="4423992" cy="3511943"/>
          </a:xfrm>
        </p:spPr>
        <p:txBody>
          <a:bodyPr anchor="ctr">
            <a:normAutofit/>
          </a:bodyPr>
          <a:lstStyle/>
          <a:p>
            <a:pPr marL="0" indent="0">
              <a:buNone/>
            </a:pPr>
            <a:r>
              <a:rPr lang="sl-SI" sz="1300" kern="100" dirty="0">
                <a:effectLst/>
                <a:latin typeface="Chaparral Pro" panose="02060503040505020203" pitchFamily="18" charset="0"/>
                <a:ea typeface="Aptos" panose="020B0004020202020204" pitchFamily="34" charset="0"/>
                <a:cs typeface="Times New Roman" panose="02020603050405020304" pitchFamily="18" charset="0"/>
              </a:rPr>
              <a:t>Osnovne določnice knjižnega obrata:</a:t>
            </a:r>
          </a:p>
          <a:p>
            <a:pPr marL="342900" indent="-342900">
              <a:buAutoNum type="arabicParenR"/>
            </a:pPr>
            <a:r>
              <a:rPr lang="sl-SI" sz="1300" kern="100" dirty="0">
                <a:ea typeface="Aptos" panose="020B0004020202020204" pitchFamily="34" charset="0"/>
                <a:cs typeface="Times New Roman" panose="02020603050405020304" pitchFamily="18" charset="0"/>
              </a:rPr>
              <a:t>izdajanje = ekonomski podjem; </a:t>
            </a:r>
          </a:p>
          <a:p>
            <a:pPr marL="342900" indent="-342900">
              <a:buAutoNum type="arabicParenR"/>
            </a:pPr>
            <a:r>
              <a:rPr lang="sl-SI" sz="1300" kern="100" dirty="0">
                <a:ea typeface="Aptos" panose="020B0004020202020204" pitchFamily="34" charset="0"/>
                <a:cs typeface="Times New Roman" panose="02020603050405020304" pitchFamily="18" charset="0"/>
              </a:rPr>
              <a:t>primarni cilj izdajanja = ekonomska učinkovitost podjema, tj. pozitivni donos na enoto reproducirane avtorske vsebine (npr. na knjigo);</a:t>
            </a:r>
          </a:p>
          <a:p>
            <a:pPr marL="342900" indent="-342900">
              <a:buAutoNum type="arabicParenR"/>
            </a:pPr>
            <a:r>
              <a:rPr lang="sl-SI" sz="1300" kern="100" dirty="0">
                <a:ea typeface="Aptos" panose="020B0004020202020204" pitchFamily="34" charset="0"/>
                <a:cs typeface="Times New Roman" panose="02020603050405020304" pitchFamily="18" charset="0"/>
              </a:rPr>
              <a:t>avtor = tvorec avtorske entitete (besedila ali večkodne komunikacije), ki bo objavljeno kot blago (tj. knjiga, del knjige, revija, del revije ...);</a:t>
            </a:r>
          </a:p>
          <a:p>
            <a:pPr marL="342900" indent="-342900">
              <a:buAutoNum type="arabicParenR"/>
            </a:pPr>
            <a:r>
              <a:rPr lang="sl-SI" sz="1300" kern="100" dirty="0">
                <a:ea typeface="Aptos" panose="020B0004020202020204" pitchFamily="34" charset="0"/>
                <a:cs typeface="Times New Roman" panose="02020603050405020304" pitchFamily="18" charset="0"/>
              </a:rPr>
              <a:t>založba = neobhodni ustvarjalec končne podobe dela, ki bo prodajno blago, in tržnik zadevnega prodajnega blaga;</a:t>
            </a:r>
          </a:p>
          <a:p>
            <a:pPr marL="342900" indent="-342900">
              <a:buAutoNum type="arabicParenR"/>
            </a:pPr>
            <a:r>
              <a:rPr lang="sl-SI" sz="1300" kern="100" dirty="0">
                <a:ea typeface="Aptos" panose="020B0004020202020204" pitchFamily="34" charset="0"/>
                <a:cs typeface="Times New Roman" panose="02020603050405020304" pitchFamily="18" charset="0"/>
              </a:rPr>
              <a:t>bralec = pasivni ali aktivni recipient = kupec prodajnega blaga = generator denarnega toka za vzpostavitev rentabilnosti izdaje kot uspešnega ekonomskega podjema: kupec izdaje plača vse stroške podjema, distribuirane na posamezni izvod.</a:t>
            </a:r>
            <a:endParaRPr lang="en-SI" sz="1300" kern="100" dirty="0">
              <a:effectLst/>
              <a:latin typeface="Chaparral Pro" panose="02060503040505020203" pitchFamily="18" charset="0"/>
              <a:ea typeface="Aptos" panose="020B000402020202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CA7F571-B9EF-A2C9-606B-E15DA512883E}"/>
              </a:ext>
            </a:extLst>
          </p:cNvPr>
          <p:cNvPicPr>
            <a:picLocks noChangeAspect="1"/>
          </p:cNvPicPr>
          <p:nvPr/>
        </p:nvPicPr>
        <p:blipFill>
          <a:blip r:embed="rId2">
            <a:extLst>
              <a:ext uri="{28A0092B-C50C-407E-A947-70E740481C1C}">
                <a14:useLocalDpi xmlns:a14="http://schemas.microsoft.com/office/drawing/2010/main" val="0"/>
              </a:ext>
            </a:extLst>
          </a:blip>
          <a:srcRect t="152" b="152"/>
          <a:stretch/>
        </p:blipFill>
        <p:spPr>
          <a:xfrm>
            <a:off x="6131584" y="650494"/>
            <a:ext cx="5340326" cy="5324142"/>
          </a:xfrm>
          <a:prstGeom prst="rect">
            <a:avLst/>
          </a:prstGeom>
        </p:spPr>
      </p:pic>
    </p:spTree>
    <p:extLst>
      <p:ext uri="{BB962C8B-B14F-4D97-AF65-F5344CB8AC3E}">
        <p14:creationId xmlns:p14="http://schemas.microsoft.com/office/powerpoint/2010/main" val="49902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11639D-F684-0F8C-557C-91F6C39A1DAB}"/>
            </a:ext>
          </a:extLst>
        </p:cNvPr>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Arc 6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99615F2-C5DC-9B57-EEFF-7D3BDB9C9E39}"/>
              </a:ext>
            </a:extLst>
          </p:cNvPr>
          <p:cNvSpPr>
            <a:spLocks noGrp="1"/>
          </p:cNvSpPr>
          <p:nvPr>
            <p:ph type="title"/>
          </p:nvPr>
        </p:nvSpPr>
        <p:spPr>
          <a:xfrm>
            <a:off x="5894962" y="479493"/>
            <a:ext cx="5458838" cy="1325563"/>
          </a:xfrm>
        </p:spPr>
        <p:txBody>
          <a:bodyPr>
            <a:normAutofit/>
          </a:bodyPr>
          <a:lstStyle/>
          <a:p>
            <a:r>
              <a:rPr lang="sl-SI" dirty="0"/>
              <a:t>Knjižni obrat: </a:t>
            </a:r>
            <a:br>
              <a:rPr lang="sl-SI" dirty="0"/>
            </a:br>
            <a:r>
              <a:rPr lang="sl-SI" dirty="0"/>
              <a:t>tržni model, primer</a:t>
            </a:r>
          </a:p>
        </p:txBody>
      </p:sp>
      <p:sp>
        <p:nvSpPr>
          <p:cNvPr id="63" name="Freeform: Shape 5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close-up of a person's face&#10;&#10;Description automatically generated">
            <a:extLst>
              <a:ext uri="{FF2B5EF4-FFF2-40B4-BE49-F238E27FC236}">
                <a16:creationId xmlns:a16="http://schemas.microsoft.com/office/drawing/2014/main" id="{CD85900B-06B9-9E9F-C882-0F76CCC48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873" y="511293"/>
            <a:ext cx="3795998"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67" name="Content Placeholder 2">
            <a:extLst>
              <a:ext uri="{FF2B5EF4-FFF2-40B4-BE49-F238E27FC236}">
                <a16:creationId xmlns:a16="http://schemas.microsoft.com/office/drawing/2014/main" id="{8BA67316-BB6B-25F9-3E70-B9ABC12C3E30}"/>
              </a:ext>
            </a:extLst>
          </p:cNvPr>
          <p:cNvGraphicFramePr>
            <a:graphicFrameLocks noGrp="1"/>
          </p:cNvGraphicFramePr>
          <p:nvPr>
            <p:ph idx="1"/>
            <p:extLst>
              <p:ext uri="{D42A27DB-BD31-4B8C-83A1-F6EECF244321}">
                <p14:modId xmlns:p14="http://schemas.microsoft.com/office/powerpoint/2010/main" val="2861395081"/>
              </p:ext>
            </p:extLst>
          </p:nvPr>
        </p:nvGraphicFramePr>
        <p:xfrm>
          <a:off x="5894962" y="1984443"/>
          <a:ext cx="5458838" cy="4192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40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0E0D12-278C-A130-9AED-DDE50324543A}"/>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56E4C-EF6E-D413-DDEA-4C1A8BFC2706}"/>
              </a:ext>
            </a:extLst>
          </p:cNvPr>
          <p:cNvSpPr>
            <a:spLocks noGrp="1"/>
          </p:cNvSpPr>
          <p:nvPr>
            <p:ph type="title"/>
          </p:nvPr>
        </p:nvSpPr>
        <p:spPr>
          <a:xfrm>
            <a:off x="686834" y="1153572"/>
            <a:ext cx="3200400" cy="4461163"/>
          </a:xfrm>
        </p:spPr>
        <p:txBody>
          <a:bodyPr>
            <a:normAutofit/>
          </a:bodyPr>
          <a:lstStyle/>
          <a:p>
            <a:r>
              <a:rPr lang="sl-SI" dirty="0">
                <a:solidFill>
                  <a:srgbClr val="FFFFFF"/>
                </a:solidFill>
              </a:rPr>
              <a:t>Knjižni obrat v odprtem založništvu:</a:t>
            </a:r>
            <a:br>
              <a:rPr lang="sl-SI" dirty="0">
                <a:solidFill>
                  <a:srgbClr val="FFFFFF"/>
                </a:solidFill>
              </a:rPr>
            </a:br>
            <a:r>
              <a:rPr lang="sl-SI" dirty="0">
                <a:solidFill>
                  <a:srgbClr val="FFFFFF"/>
                </a:solidFill>
              </a:rPr>
              <a:t>zakonske zahteve </a:t>
            </a:r>
            <a:br>
              <a:rPr lang="sl-SI" dirty="0">
                <a:solidFill>
                  <a:srgbClr val="FFFFFF"/>
                </a:solidFill>
              </a:rPr>
            </a:br>
            <a:r>
              <a:rPr lang="sl-SI" dirty="0">
                <a:solidFill>
                  <a:srgbClr val="FFFFFF"/>
                </a:solidFill>
              </a:rPr>
              <a:t>v R Sloveniji</a:t>
            </a: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378C318-5DD2-5DCD-1F65-B6347F8F9F2A}"/>
              </a:ext>
            </a:extLst>
          </p:cNvPr>
          <p:cNvSpPr>
            <a:spLocks noGrp="1"/>
          </p:cNvSpPr>
          <p:nvPr>
            <p:ph idx="1"/>
          </p:nvPr>
        </p:nvSpPr>
        <p:spPr>
          <a:xfrm>
            <a:off x="4447308" y="591344"/>
            <a:ext cx="6906491" cy="5585619"/>
          </a:xfrm>
        </p:spPr>
        <p:txBody>
          <a:bodyPr anchor="ctr">
            <a:normAutofit/>
          </a:bodyPr>
          <a:lstStyle/>
          <a:p>
            <a:r>
              <a:rPr lang="en-GB" sz="1500" i="1" err="1">
                <a:effectLst/>
                <a:latin typeface="Chaparral Pro Capt" panose="02060503040505020203" pitchFamily="18" charset="0"/>
              </a:rPr>
              <a:t>Zakon</a:t>
            </a:r>
            <a:r>
              <a:rPr lang="en-GB" sz="1500" i="1">
                <a:effectLst/>
                <a:latin typeface="Chaparral Pro Capt" panose="02060503040505020203" pitchFamily="18" charset="0"/>
              </a:rPr>
              <a:t> o </a:t>
            </a:r>
            <a:r>
              <a:rPr lang="en-GB" sz="1500" i="1" err="1">
                <a:effectLst/>
                <a:latin typeface="Chaparral Pro Capt" panose="02060503040505020203" pitchFamily="18" charset="0"/>
              </a:rPr>
              <a:t>znanstvenoraziskovalni</a:t>
            </a:r>
            <a:r>
              <a:rPr lang="en-GB" sz="1500" i="1">
                <a:effectLst/>
                <a:latin typeface="Chaparral Pro Capt" panose="02060503040505020203" pitchFamily="18" charset="0"/>
              </a:rPr>
              <a:t> in </a:t>
            </a:r>
            <a:r>
              <a:rPr lang="en-GB" sz="1500" i="1" err="1">
                <a:effectLst/>
                <a:latin typeface="Chaparral Pro Capt" panose="02060503040505020203" pitchFamily="18" charset="0"/>
              </a:rPr>
              <a:t>inovacijski</a:t>
            </a:r>
            <a:r>
              <a:rPr lang="en-GB" sz="1500" i="1">
                <a:effectLst/>
                <a:latin typeface="Chaparral Pro Capt" panose="02060503040505020203" pitchFamily="18" charset="0"/>
              </a:rPr>
              <a:t> </a:t>
            </a:r>
            <a:r>
              <a:rPr lang="en-GB" sz="1500" i="1" err="1">
                <a:effectLst/>
                <a:latin typeface="Chaparral Pro Capt" panose="02060503040505020203" pitchFamily="18" charset="0"/>
              </a:rPr>
              <a:t>dejavnosti</a:t>
            </a:r>
            <a:r>
              <a:rPr lang="en-GB" sz="1500" i="1">
                <a:effectLst/>
                <a:latin typeface="Chaparral Pro Capt" panose="02060503040505020203" pitchFamily="18" charset="0"/>
              </a:rPr>
              <a:t> (</a:t>
            </a:r>
            <a:r>
              <a:rPr lang="en-GB" sz="1500" i="1" err="1">
                <a:effectLst/>
                <a:latin typeface="Chaparral Pro Capt" panose="02060503040505020203" pitchFamily="18" charset="0"/>
              </a:rPr>
              <a:t>ZZrID</a:t>
            </a:r>
            <a:r>
              <a:rPr lang="en-GB" sz="1500" i="1">
                <a:effectLst/>
                <a:latin typeface="Chaparral Pro Capt" panose="02060503040505020203" pitchFamily="18" charset="0"/>
              </a:rPr>
              <a:t>)</a:t>
            </a:r>
            <a:br>
              <a:rPr lang="en-GB" sz="1500" i="1">
                <a:effectLst/>
                <a:latin typeface="Chaparral Pro Capt" panose="02060503040505020203" pitchFamily="18" charset="0"/>
              </a:rPr>
            </a:br>
            <a:br>
              <a:rPr lang="en-GB" sz="1500" i="1">
                <a:effectLst/>
                <a:latin typeface="Chaparral Pro Capt" panose="02060503040505020203" pitchFamily="18" charset="0"/>
              </a:rPr>
            </a:br>
            <a:r>
              <a:rPr lang="en-GB" sz="1500" i="1">
                <a:effectLst/>
                <a:latin typeface="Chaparral Pro Capt" panose="02060503040505020203" pitchFamily="18" charset="0"/>
              </a:rPr>
              <a:t>41. </a:t>
            </a:r>
            <a:r>
              <a:rPr lang="en-GB" sz="1500" i="1" err="1">
                <a:effectLst/>
                <a:latin typeface="Chaparral Pro Capt" panose="02060503040505020203" pitchFamily="18" charset="0"/>
              </a:rPr>
              <a:t>člen</a:t>
            </a:r>
            <a:r>
              <a:rPr lang="en-GB" sz="1500" i="1">
                <a:effectLst/>
                <a:latin typeface="Chaparral Pro Capt" panose="02060503040505020203" pitchFamily="18" charset="0"/>
              </a:rPr>
              <a:t>:</a:t>
            </a:r>
          </a:p>
          <a:p>
            <a:pPr marL="0" indent="0">
              <a:buNone/>
            </a:pPr>
            <a:r>
              <a:rPr lang="en-GB" sz="1500" i="1">
                <a:effectLst/>
                <a:latin typeface="Chaparral Pro Capt" panose="02060503040505020203" pitchFamily="18" charset="0"/>
              </a:rPr>
              <a:t> “</a:t>
            </a:r>
            <a:r>
              <a:rPr lang="en-GB" sz="1500" b="0" i="0" u="none" strike="noStrike">
                <a:effectLst/>
                <a:latin typeface="Chaparral Pro Capt" panose="02060503040505020203" pitchFamily="18" charset="0"/>
              </a:rPr>
              <a:t>(1) V </a:t>
            </a:r>
            <a:r>
              <a:rPr lang="en-GB" sz="1500" b="0" i="0" u="none" strike="noStrike" err="1">
                <a:effectLst/>
                <a:latin typeface="Chaparral Pro Capt" panose="02060503040505020203" pitchFamily="18" charset="0"/>
              </a:rPr>
              <a:t>okviru</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raziskav</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sofinanciranih</a:t>
            </a:r>
            <a:r>
              <a:rPr lang="en-GB" sz="1500" b="0" i="0" u="none" strike="noStrike">
                <a:effectLst/>
                <a:latin typeface="Chaparral Pro Capt" panose="02060503040505020203" pitchFamily="18" charset="0"/>
              </a:rPr>
              <a:t> z </a:t>
            </a:r>
            <a:r>
              <a:rPr lang="en-GB" sz="1500" b="0" i="0" u="none" strike="noStrike" err="1">
                <a:effectLst/>
                <a:latin typeface="Chaparral Pro Capt" panose="02060503040505020203" pitchFamily="18" charset="0"/>
              </a:rPr>
              <a:t>javnimi</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viri</a:t>
            </a:r>
            <a:r>
              <a:rPr lang="en-GB" sz="1500" b="0" i="0" u="none" strike="noStrike">
                <a:effectLst/>
                <a:latin typeface="Chaparral Pro Capt" panose="02060503040505020203" pitchFamily="18" charset="0"/>
              </a:rPr>
              <a:t> </a:t>
            </a:r>
            <a:r>
              <a:rPr lang="en-GB" sz="1500" b="1" i="0" u="none" strike="noStrike" err="1">
                <a:effectLst/>
                <a:latin typeface="Chaparral Pro Capt" panose="02060503040505020203" pitchFamily="18" charset="0"/>
              </a:rPr>
              <a:t>najmanj</a:t>
            </a:r>
            <a:r>
              <a:rPr lang="en-GB" sz="1500" b="1" i="0" u="none" strike="noStrike">
                <a:effectLst/>
                <a:latin typeface="Chaparral Pro Capt" panose="02060503040505020203" pitchFamily="18" charset="0"/>
              </a:rPr>
              <a:t> v </a:t>
            </a:r>
            <a:r>
              <a:rPr lang="en-GB" sz="1500" b="1" i="0" u="none" strike="noStrike" err="1">
                <a:effectLst/>
                <a:latin typeface="Chaparral Pro Capt" panose="02060503040505020203" pitchFamily="18" charset="0"/>
              </a:rPr>
              <a:t>višini</a:t>
            </a:r>
            <a:r>
              <a:rPr lang="en-GB" sz="1500" b="1" i="0" u="none" strike="noStrike">
                <a:effectLst/>
                <a:latin typeface="Chaparral Pro Capt" panose="02060503040505020203" pitchFamily="18" charset="0"/>
              </a:rPr>
              <a:t> 50 %, </a:t>
            </a:r>
            <a:r>
              <a:rPr lang="en-GB" sz="1500" b="0" i="0" u="none" strike="noStrike">
                <a:effectLst/>
                <a:latin typeface="Chaparral Pro Capt" panose="02060503040505020203" pitchFamily="18" charset="0"/>
              </a:rPr>
              <a:t>mora financer </a:t>
            </a:r>
            <a:r>
              <a:rPr lang="en-GB" sz="1500" b="0" i="0" u="none" strike="noStrike" err="1">
                <a:effectLst/>
                <a:latin typeface="Chaparral Pro Capt" panose="02060503040505020203" pitchFamily="18" charset="0"/>
              </a:rPr>
              <a:t>zahtevati</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izvajalec</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znanstvenoraziskovalne</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dejavnosti</a:t>
            </a:r>
            <a:r>
              <a:rPr lang="en-GB" sz="1500" b="0" i="0" u="none" strike="noStrike">
                <a:effectLst/>
                <a:latin typeface="Chaparral Pro Capt" panose="02060503040505020203" pitchFamily="18" charset="0"/>
              </a:rPr>
              <a:t> pa </a:t>
            </a:r>
            <a:r>
              <a:rPr lang="en-GB" sz="1500" b="0" i="0" u="none" strike="noStrike" err="1">
                <a:effectLst/>
                <a:latin typeface="Chaparral Pro Capt" panose="02060503040505020203" pitchFamily="18" charset="0"/>
              </a:rPr>
              <a:t>zagotoviti</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odprt</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dostop</a:t>
            </a:r>
            <a:r>
              <a:rPr lang="en-GB" sz="1500" b="0" i="0" u="none" strike="noStrike">
                <a:effectLst/>
                <a:latin typeface="Chaparral Pro Capt" panose="02060503040505020203" pitchFamily="18" charset="0"/>
              </a:rPr>
              <a:t> do </a:t>
            </a:r>
            <a:r>
              <a:rPr lang="en-GB" sz="1500" b="0" i="0" u="none" strike="noStrike" err="1">
                <a:effectLst/>
                <a:latin typeface="Chaparral Pro Capt" panose="02060503040505020203" pitchFamily="18" charset="0"/>
              </a:rPr>
              <a:t>vseh</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recenziranih</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znanstvenih</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objav</a:t>
            </a:r>
            <a:r>
              <a:rPr lang="en-GB" sz="1500" b="0" i="0" u="none" strike="noStrike">
                <a:effectLst/>
                <a:latin typeface="Chaparral Pro Capt" panose="02060503040505020203" pitchFamily="18" charset="0"/>
              </a:rPr>
              <a:t> in </a:t>
            </a:r>
            <a:r>
              <a:rPr lang="en-GB" sz="1500" b="0" i="0" u="none" strike="noStrike" err="1">
                <a:effectLst/>
                <a:latin typeface="Chaparral Pro Capt" panose="02060503040505020203" pitchFamily="18" charset="0"/>
              </a:rPr>
              <a:t>raziskovalnih</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podatkov</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ter</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drugih</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rezultatov</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raziskav</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Izvajalec</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znanstvenoraziskovalne</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dejavnosti</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oziroma</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raziskovalci</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morajo</a:t>
            </a:r>
            <a:r>
              <a:rPr lang="en-GB" sz="1500" b="0" i="0" u="none" strike="noStrike">
                <a:effectLst/>
                <a:latin typeface="Chaparral Pro Capt" panose="02060503040505020203" pitchFamily="18" charset="0"/>
              </a:rPr>
              <a:t> to </a:t>
            </a:r>
            <a:r>
              <a:rPr lang="en-GB" sz="1500" b="0" i="0" u="none" strike="noStrike" err="1">
                <a:effectLst/>
                <a:latin typeface="Chaparral Pro Capt" panose="02060503040505020203" pitchFamily="18" charset="0"/>
              </a:rPr>
              <a:t>obveznost</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upoštevati</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tudi</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pri</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individualnem</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upravljanju</a:t>
            </a:r>
            <a:r>
              <a:rPr lang="en-GB" sz="1500" b="0" i="0" u="none" strike="noStrike">
                <a:effectLst/>
                <a:latin typeface="Chaparral Pro Capt" panose="02060503040505020203" pitchFamily="18" charset="0"/>
              </a:rPr>
              <a:t> s </a:t>
            </a:r>
            <a:r>
              <a:rPr lang="en-GB" sz="1500" b="0" i="0" u="none" strike="noStrike" err="1">
                <a:effectLst/>
                <a:latin typeface="Chaparral Pro Capt" panose="02060503040505020203" pitchFamily="18" charset="0"/>
              </a:rPr>
              <a:t>pravicami</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intelektualne</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lastnine</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tako</a:t>
            </a:r>
            <a:r>
              <a:rPr lang="en-GB" sz="1500" b="0" i="0" u="none" strike="noStrike">
                <a:effectLst/>
                <a:latin typeface="Chaparral Pro Capt" panose="02060503040505020203" pitchFamily="18" charset="0"/>
              </a:rPr>
              <a:t>, da </a:t>
            </a:r>
            <a:r>
              <a:rPr lang="en-GB" sz="1500" b="0" i="0" u="none" strike="noStrike" err="1">
                <a:effectLst/>
                <a:latin typeface="Chaparral Pro Capt" panose="02060503040505020203" pitchFamily="18" charset="0"/>
              </a:rPr>
              <a:t>si</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pridržijo</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ustrezen</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obseg</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pravic</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potreben</a:t>
            </a:r>
            <a:r>
              <a:rPr lang="en-GB" sz="1500" b="0" i="0" u="none" strike="noStrike">
                <a:effectLst/>
                <a:latin typeface="Chaparral Pro Capt" panose="02060503040505020203" pitchFamily="18" charset="0"/>
              </a:rPr>
              <a:t> za </a:t>
            </a:r>
            <a:r>
              <a:rPr lang="en-GB" sz="1500" b="0" i="0" u="none" strike="noStrike" err="1">
                <a:effectLst/>
                <a:latin typeface="Chaparral Pro Capt" panose="02060503040505020203" pitchFamily="18" charset="0"/>
              </a:rPr>
              <a:t>izpolnjevanje</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obveznosti</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iz</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tega</a:t>
            </a:r>
            <a:r>
              <a:rPr lang="en-GB" sz="1500" b="0" i="0" u="none" strike="noStrike">
                <a:effectLst/>
                <a:latin typeface="Chaparral Pro Capt" panose="02060503040505020203" pitchFamily="18" charset="0"/>
              </a:rPr>
              <a:t> </a:t>
            </a:r>
            <a:r>
              <a:rPr lang="en-GB" sz="1500" b="0" i="0" u="none" strike="noStrike" err="1">
                <a:effectLst/>
                <a:latin typeface="Chaparral Pro Capt" panose="02060503040505020203" pitchFamily="18" charset="0"/>
              </a:rPr>
              <a:t>odstavka</a:t>
            </a:r>
            <a:r>
              <a:rPr lang="en-GB" sz="1500" b="0" i="0" u="none" strike="noStrike">
                <a:effectLst/>
                <a:latin typeface="Chaparral Pro Capt" panose="02060503040505020203" pitchFamily="18" charset="0"/>
              </a:rPr>
              <a:t>.”</a:t>
            </a:r>
            <a:br>
              <a:rPr lang="en-GB" sz="1500" b="0" i="1" u="none" strike="noStrike">
                <a:latin typeface="Chaparral Pro Capt" panose="02060503040505020203" pitchFamily="18" charset="0"/>
              </a:rPr>
            </a:br>
            <a:r>
              <a:rPr lang="en-GB" sz="1500" i="1">
                <a:latin typeface="Chaparral Pro Capt" panose="02060503040505020203" pitchFamily="18" charset="0"/>
              </a:rPr>
              <a:t>   </a:t>
            </a:r>
            <a:br>
              <a:rPr lang="en-GB" sz="1500" i="1">
                <a:latin typeface="Chaparral Pro Capt" panose="02060503040505020203" pitchFamily="18" charset="0"/>
              </a:rPr>
            </a:br>
            <a:r>
              <a:rPr lang="en-GB" sz="1500" i="1">
                <a:latin typeface="Chaparral Pro Capt" panose="02060503040505020203" pitchFamily="18" charset="0"/>
              </a:rPr>
              <a:t>   </a:t>
            </a:r>
            <a:r>
              <a:rPr lang="en-GB" sz="1500" i="1">
                <a:effectLst/>
                <a:latin typeface="Chaparral Pro Capt" panose="02060503040505020203" pitchFamily="18" charset="0"/>
              </a:rPr>
              <a:t>42. </a:t>
            </a:r>
            <a:r>
              <a:rPr lang="en-GB" sz="1500" i="1" err="1">
                <a:effectLst/>
                <a:latin typeface="Chaparral Pro Capt" panose="02060503040505020203" pitchFamily="18" charset="0"/>
              </a:rPr>
              <a:t>člen</a:t>
            </a:r>
            <a:r>
              <a:rPr lang="en-GB" sz="1500" i="1">
                <a:effectLst/>
                <a:latin typeface="Chaparral Pro Capt" panose="02060503040505020203" pitchFamily="18" charset="0"/>
              </a:rPr>
              <a:t> </a:t>
            </a:r>
            <a:r>
              <a:rPr lang="en-GB" sz="1500" i="1" u="none" strike="noStrike">
                <a:effectLst/>
                <a:latin typeface="Chaparral Pro Capt" panose="02060503040505020203" pitchFamily="18" charset="0"/>
              </a:rPr>
              <a:t>(</a:t>
            </a:r>
            <a:r>
              <a:rPr lang="en-GB" sz="1500" i="1" u="none" strike="noStrike" err="1">
                <a:effectLst/>
                <a:latin typeface="Chaparral Pro Capt" panose="02060503040505020203" pitchFamily="18" charset="0"/>
              </a:rPr>
              <a:t>znanstvene</a:t>
            </a:r>
            <a:r>
              <a:rPr lang="en-GB" sz="1500" i="1" u="none" strike="noStrike">
                <a:effectLst/>
                <a:latin typeface="Chaparral Pro Capt" panose="02060503040505020203" pitchFamily="18" charset="0"/>
              </a:rPr>
              <a:t> </a:t>
            </a:r>
            <a:r>
              <a:rPr lang="en-GB" sz="1500" i="1" u="none" strike="noStrike" err="1">
                <a:effectLst/>
                <a:latin typeface="Chaparral Pro Capt" panose="02060503040505020203" pitchFamily="18" charset="0"/>
              </a:rPr>
              <a:t>revije</a:t>
            </a:r>
            <a:r>
              <a:rPr lang="en-GB" sz="1500" i="1" u="none" strike="noStrike">
                <a:effectLst/>
                <a:latin typeface="Chaparral Pro Capt" panose="02060503040505020203" pitchFamily="18" charset="0"/>
              </a:rPr>
              <a:t> in </a:t>
            </a:r>
            <a:r>
              <a:rPr lang="en-GB" sz="1500" i="1" u="none" strike="noStrike" err="1">
                <a:effectLst/>
                <a:latin typeface="Chaparral Pro Capt" panose="02060503040505020203" pitchFamily="18" charset="0"/>
              </a:rPr>
              <a:t>monografije</a:t>
            </a:r>
            <a:r>
              <a:rPr lang="en-GB" sz="1500" i="1" u="none" strike="noStrike">
                <a:effectLst/>
                <a:latin typeface="Chaparral Pro Capt" panose="02060503040505020203" pitchFamily="18" charset="0"/>
              </a:rPr>
              <a:t> </a:t>
            </a:r>
            <a:r>
              <a:rPr lang="en-GB" sz="1500" i="1" u="none" strike="noStrike" err="1">
                <a:effectLst/>
                <a:latin typeface="Chaparral Pro Capt" panose="02060503040505020203" pitchFamily="18" charset="0"/>
              </a:rPr>
              <a:t>slovenskih</a:t>
            </a:r>
            <a:r>
              <a:rPr lang="en-GB" sz="1500" i="1" u="none" strike="noStrike">
                <a:effectLst/>
                <a:latin typeface="Chaparral Pro Capt" panose="02060503040505020203" pitchFamily="18" charset="0"/>
              </a:rPr>
              <a:t> </a:t>
            </a:r>
            <a:r>
              <a:rPr lang="en-GB" sz="1500" i="1" u="none" strike="noStrike" err="1">
                <a:effectLst/>
                <a:latin typeface="Chaparral Pro Capt" panose="02060503040505020203" pitchFamily="18" charset="0"/>
              </a:rPr>
              <a:t>založnikov</a:t>
            </a:r>
            <a:r>
              <a:rPr lang="en-GB" sz="1500" i="1" u="none" strike="noStrike">
                <a:effectLst/>
                <a:latin typeface="Chaparral Pro Capt" panose="02060503040505020203" pitchFamily="18" charset="0"/>
              </a:rPr>
              <a:t>):</a:t>
            </a:r>
            <a:endParaRPr lang="en-GB" sz="1500" i="1">
              <a:latin typeface="Chaparral Pro Capt" panose="02060503040505020203" pitchFamily="18" charset="0"/>
            </a:endParaRPr>
          </a:p>
          <a:p>
            <a:pPr marL="0" indent="0">
              <a:buNone/>
            </a:pPr>
            <a:r>
              <a:rPr lang="en-GB" sz="1500" i="0" u="none" strike="noStrike">
                <a:effectLst/>
                <a:latin typeface="Chaparral Pro Capt" panose="02060503040505020203" pitchFamily="18" charset="0"/>
              </a:rPr>
              <a:t>“(1) </a:t>
            </a:r>
            <a:r>
              <a:rPr lang="en-GB" sz="1500" i="0" u="none" strike="noStrike" err="1">
                <a:effectLst/>
                <a:latin typeface="Chaparral Pro Capt" panose="02060503040505020203" pitchFamily="18" charset="0"/>
              </a:rPr>
              <a:t>Znanstvene</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revije</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izdajateljev</a:t>
            </a:r>
            <a:r>
              <a:rPr lang="en-GB" sz="1500" i="0" u="none" strike="noStrike">
                <a:effectLst/>
                <a:latin typeface="Chaparral Pro Capt" panose="02060503040505020203" pitchFamily="18" charset="0"/>
              </a:rPr>
              <a:t> s </a:t>
            </a:r>
            <a:r>
              <a:rPr lang="en-GB" sz="1500" i="0" u="none" strike="noStrike" err="1">
                <a:effectLst/>
                <a:latin typeface="Chaparral Pro Capt" panose="02060503040505020203" pitchFamily="18" charset="0"/>
              </a:rPr>
              <a:t>sedežem</a:t>
            </a:r>
            <a:r>
              <a:rPr lang="en-GB" sz="1500" i="0" u="none" strike="noStrike">
                <a:effectLst/>
                <a:latin typeface="Chaparral Pro Capt" panose="02060503040505020203" pitchFamily="18" charset="0"/>
              </a:rPr>
              <a:t> v </a:t>
            </a:r>
            <a:r>
              <a:rPr lang="en-GB" sz="1500" i="0" u="none" strike="noStrike" err="1">
                <a:effectLst/>
                <a:latin typeface="Chaparral Pro Capt" panose="02060503040505020203" pitchFamily="18" charset="0"/>
              </a:rPr>
              <a:t>Republiki</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Sloveniji</a:t>
            </a:r>
            <a:r>
              <a:rPr lang="en-GB" sz="1500" i="0" u="none" strike="noStrike">
                <a:effectLst/>
                <a:latin typeface="Chaparral Pro Capt" panose="02060503040505020203" pitchFamily="18" charset="0"/>
              </a:rPr>
              <a:t> in </a:t>
            </a:r>
            <a:r>
              <a:rPr lang="en-GB" sz="1500" i="0" u="none" strike="noStrike" err="1">
                <a:effectLst/>
                <a:latin typeface="Chaparral Pro Capt" panose="02060503040505020203" pitchFamily="18" charset="0"/>
              </a:rPr>
              <a:t>zamejstvu</a:t>
            </a:r>
            <a:r>
              <a:rPr lang="en-GB" sz="1500" i="0" u="none" strike="noStrike">
                <a:effectLst/>
                <a:latin typeface="Chaparral Pro Capt" panose="02060503040505020203" pitchFamily="18" charset="0"/>
              </a:rPr>
              <a:t>, ki </a:t>
            </a:r>
            <a:r>
              <a:rPr lang="en-GB" sz="1500" i="0" u="none" strike="noStrike" err="1">
                <a:effectLst/>
                <a:latin typeface="Chaparral Pro Capt" panose="02060503040505020203" pitchFamily="18" charset="0"/>
              </a:rPr>
              <a:t>vsebujejo</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recenzirane</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članke</a:t>
            </a:r>
            <a:r>
              <a:rPr lang="en-GB" sz="1500" i="0" u="none" strike="noStrike">
                <a:effectLst/>
                <a:latin typeface="Chaparral Pro Capt" panose="02060503040505020203" pitchFamily="18" charset="0"/>
              </a:rPr>
              <a:t> in je </a:t>
            </a:r>
            <a:r>
              <a:rPr lang="en-GB" sz="1500" i="0" u="none" strike="noStrike" err="1">
                <a:effectLst/>
                <a:latin typeface="Chaparral Pro Capt" panose="02060503040505020203" pitchFamily="18" charset="0"/>
              </a:rPr>
              <a:t>njihovo</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izdajanje</a:t>
            </a:r>
            <a:r>
              <a:rPr lang="en-GB" sz="1500" i="0" u="none" strike="noStrike">
                <a:effectLst/>
                <a:latin typeface="Chaparral Pro Capt" panose="02060503040505020203" pitchFamily="18" charset="0"/>
              </a:rPr>
              <a:t> v </a:t>
            </a:r>
            <a:r>
              <a:rPr lang="en-GB" sz="1500" i="0" u="none" strike="noStrike" err="1">
                <a:effectLst/>
                <a:latin typeface="Chaparral Pro Capt" panose="02060503040505020203" pitchFamily="18" charset="0"/>
              </a:rPr>
              <a:t>celoti</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financirano</a:t>
            </a:r>
            <a:r>
              <a:rPr lang="en-GB" sz="1500" i="0" u="none" strike="noStrike">
                <a:effectLst/>
                <a:latin typeface="Chaparral Pro Capt" panose="02060503040505020203" pitchFamily="18" charset="0"/>
              </a:rPr>
              <a:t> z </a:t>
            </a:r>
            <a:r>
              <a:rPr lang="en-GB" sz="1500" i="0" u="none" strike="noStrike" err="1">
                <a:effectLst/>
                <a:latin typeface="Chaparral Pro Capt" panose="02060503040505020203" pitchFamily="18" charset="0"/>
              </a:rPr>
              <a:t>državnimi</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viri</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morajo</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zagotoviti</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odprt</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dostop</a:t>
            </a:r>
            <a:r>
              <a:rPr lang="en-GB" sz="1500" i="0" u="none" strike="noStrike">
                <a:effectLst/>
                <a:latin typeface="Chaparral Pro Capt" panose="02060503040505020203" pitchFamily="18" charset="0"/>
              </a:rPr>
              <a:t> do </a:t>
            </a:r>
            <a:r>
              <a:rPr lang="en-GB" sz="1500" i="0" u="none" strike="noStrike" err="1">
                <a:effectLst/>
                <a:latin typeface="Chaparral Pro Capt" panose="02060503040505020203" pitchFamily="18" charset="0"/>
              </a:rPr>
              <a:t>svojih</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vsebin</a:t>
            </a:r>
            <a:r>
              <a:rPr lang="en-GB" sz="1500" i="0" u="none" strike="noStrike">
                <a:effectLst/>
                <a:latin typeface="Chaparral Pro Capt" panose="02060503040505020203" pitchFamily="18" charset="0"/>
              </a:rPr>
              <a:t>.</a:t>
            </a:r>
          </a:p>
          <a:p>
            <a:pPr marL="0" indent="0">
              <a:buNone/>
            </a:pPr>
            <a:r>
              <a:rPr lang="en-GB" sz="1500" i="0" u="none" strike="noStrike">
                <a:effectLst/>
                <a:latin typeface="Chaparral Pro Capt" panose="02060503040505020203" pitchFamily="18" charset="0"/>
              </a:rPr>
              <a:t>(2) </a:t>
            </a:r>
            <a:r>
              <a:rPr lang="en-GB" sz="1500" i="0" u="none" strike="noStrike" err="1">
                <a:effectLst/>
                <a:latin typeface="Chaparral Pro Capt" panose="02060503040505020203" pitchFamily="18" charset="0"/>
              </a:rPr>
              <a:t>Financiranje</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znanstvenih</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monografij</a:t>
            </a:r>
            <a:r>
              <a:rPr lang="en-GB" sz="1500" i="0" u="none" strike="noStrike">
                <a:effectLst/>
                <a:latin typeface="Chaparral Pro Capt" panose="02060503040505020203" pitchFamily="18" charset="0"/>
              </a:rPr>
              <a:t> z </a:t>
            </a:r>
            <a:r>
              <a:rPr lang="en-GB" sz="1500" i="0" u="none" strike="noStrike" err="1">
                <a:effectLst/>
                <a:latin typeface="Chaparral Pro Capt" panose="02060503040505020203" pitchFamily="18" charset="0"/>
              </a:rPr>
              <a:t>državnimi</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viri</a:t>
            </a:r>
            <a:r>
              <a:rPr lang="en-GB" sz="1500" i="0" u="none" strike="noStrike">
                <a:effectLst/>
                <a:latin typeface="Chaparral Pro Capt" panose="02060503040505020203" pitchFamily="18" charset="0"/>
              </a:rPr>
              <a:t> se </a:t>
            </a:r>
            <a:r>
              <a:rPr lang="en-GB" sz="1500" i="0" u="none" strike="noStrike" err="1">
                <a:effectLst/>
                <a:latin typeface="Chaparral Pro Capt" panose="02060503040505020203" pitchFamily="18" charset="0"/>
              </a:rPr>
              <a:t>izvaja</a:t>
            </a:r>
            <a:r>
              <a:rPr lang="en-GB" sz="1500" i="0" u="none" strike="noStrike">
                <a:effectLst/>
                <a:latin typeface="Chaparral Pro Capt" panose="02060503040505020203" pitchFamily="18" charset="0"/>
              </a:rPr>
              <a:t> pod </a:t>
            </a:r>
            <a:r>
              <a:rPr lang="en-GB" sz="1500" i="0" u="none" strike="noStrike" err="1">
                <a:effectLst/>
                <a:latin typeface="Chaparral Pro Capt" panose="02060503040505020203" pitchFamily="18" charset="0"/>
              </a:rPr>
              <a:t>pogoji</a:t>
            </a:r>
            <a:r>
              <a:rPr lang="en-GB" sz="1500" i="0" u="none" strike="noStrike">
                <a:effectLst/>
                <a:latin typeface="Chaparral Pro Capt" panose="02060503040505020203" pitchFamily="18" charset="0"/>
              </a:rPr>
              <a:t>, ki </a:t>
            </a:r>
            <a:r>
              <a:rPr lang="en-GB" sz="1500" i="0" u="none" strike="noStrike" err="1">
                <a:effectLst/>
                <a:latin typeface="Chaparral Pro Capt" panose="02060503040505020203" pitchFamily="18" charset="0"/>
              </a:rPr>
              <a:t>omogočajo</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odprti</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dostop</a:t>
            </a:r>
            <a:r>
              <a:rPr lang="en-GB" sz="1500" i="0" u="none" strike="noStrike">
                <a:effectLst/>
                <a:latin typeface="Chaparral Pro Capt" panose="02060503040505020203" pitchFamily="18" charset="0"/>
              </a:rPr>
              <a:t> do </a:t>
            </a:r>
            <a:r>
              <a:rPr lang="en-GB" sz="1500" i="0" u="none" strike="noStrike" err="1">
                <a:effectLst/>
                <a:latin typeface="Chaparral Pro Capt" panose="02060503040505020203" pitchFamily="18" charset="0"/>
              </a:rPr>
              <a:t>celotnih</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vsebin</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digitalnih</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izdaj</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znanstvenih</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monografij</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ob</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objavi</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ob</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upoštevanju</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pravic</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intelektualne</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lastnine</a:t>
            </a:r>
            <a:r>
              <a:rPr lang="en-GB" sz="1500" i="0" u="none" strike="noStrike">
                <a:effectLst/>
                <a:latin typeface="Chaparral Pro Capt" panose="02060503040505020203" pitchFamily="18" charset="0"/>
              </a:rPr>
              <a:t> in </a:t>
            </a:r>
            <a:r>
              <a:rPr lang="en-GB" sz="1500" i="0" u="none" strike="noStrike" err="1">
                <a:effectLst/>
                <a:latin typeface="Chaparral Pro Capt" panose="02060503040505020203" pitchFamily="18" charset="0"/>
              </a:rPr>
              <a:t>upravljanju</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avtorskih</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pravic</a:t>
            </a:r>
            <a:r>
              <a:rPr lang="en-GB" sz="1500" i="0" u="none" strike="noStrike">
                <a:effectLst/>
                <a:latin typeface="Chaparral Pro Capt" panose="02060503040505020203" pitchFamily="18" charset="0"/>
              </a:rPr>
              <a:t> s </a:t>
            </a:r>
            <a:r>
              <a:rPr lang="en-GB" sz="1500" i="0" u="none" strike="noStrike" err="1">
                <a:effectLst/>
                <a:latin typeface="Chaparral Pro Capt" panose="02060503040505020203" pitchFamily="18" charset="0"/>
              </a:rPr>
              <a:t>prostimi</a:t>
            </a:r>
            <a:r>
              <a:rPr lang="en-GB" sz="1500" i="0" u="none" strike="noStrike">
                <a:effectLst/>
                <a:latin typeface="Chaparral Pro Capt" panose="02060503040505020203" pitchFamily="18" charset="0"/>
              </a:rPr>
              <a:t> </a:t>
            </a:r>
            <a:r>
              <a:rPr lang="en-GB" sz="1500" i="0" u="none" strike="noStrike" err="1">
                <a:effectLst/>
                <a:latin typeface="Chaparral Pro Capt" panose="02060503040505020203" pitchFamily="18" charset="0"/>
              </a:rPr>
              <a:t>licencami</a:t>
            </a:r>
            <a:r>
              <a:rPr lang="en-GB" sz="1500" i="0" u="none" strike="noStrike">
                <a:effectLst/>
                <a:latin typeface="Chaparral Pro Capt" panose="02060503040505020203" pitchFamily="18" charset="0"/>
              </a:rPr>
              <a:t>.”</a:t>
            </a:r>
          </a:p>
          <a:p>
            <a:pPr marL="342900" indent="-342900">
              <a:buAutoNum type="arabicParenR"/>
            </a:pPr>
            <a:endParaRPr lang="en-SI" sz="1500" kern="100" dirty="0">
              <a:effectLst/>
              <a:latin typeface="Chaparral Pro" panose="02060503040505020203"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3948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F8EE9D-86A2-2A40-2D9C-D625BBBA22D9}"/>
            </a:ext>
          </a:extLst>
        </p:cNvPr>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78657-AEB4-2732-1A7D-3A21B4B1F0D4}"/>
              </a:ext>
            </a:extLst>
          </p:cNvPr>
          <p:cNvSpPr>
            <a:spLocks noGrp="1"/>
          </p:cNvSpPr>
          <p:nvPr>
            <p:ph type="title"/>
          </p:nvPr>
        </p:nvSpPr>
        <p:spPr>
          <a:xfrm>
            <a:off x="795528" y="386930"/>
            <a:ext cx="10141799" cy="1300554"/>
          </a:xfrm>
        </p:spPr>
        <p:txBody>
          <a:bodyPr anchor="b">
            <a:normAutofit/>
          </a:bodyPr>
          <a:lstStyle/>
          <a:p>
            <a:r>
              <a:rPr lang="sl-SI" dirty="0"/>
              <a:t>Knjižni obrat: model odprtega založništva</a:t>
            </a:r>
          </a:p>
        </p:txBody>
      </p:sp>
      <p:sp>
        <p:nvSpPr>
          <p:cNvPr id="66" name="Rectangle 65">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805A693-90F2-1CD5-226E-FE226E184C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5295" y="2542824"/>
            <a:ext cx="5150277" cy="3678026"/>
          </a:xfrm>
          <a:prstGeom prst="rect">
            <a:avLst/>
          </a:prstGeom>
        </p:spPr>
      </p:pic>
      <p:sp>
        <p:nvSpPr>
          <p:cNvPr id="3" name="Content Placeholder 2">
            <a:extLst>
              <a:ext uri="{FF2B5EF4-FFF2-40B4-BE49-F238E27FC236}">
                <a16:creationId xmlns:a16="http://schemas.microsoft.com/office/drawing/2014/main" id="{EE268A82-C5CF-7798-595D-C659BCEBDD92}"/>
              </a:ext>
            </a:extLst>
          </p:cNvPr>
          <p:cNvSpPr>
            <a:spLocks noGrp="1"/>
          </p:cNvSpPr>
          <p:nvPr>
            <p:ph idx="1"/>
          </p:nvPr>
        </p:nvSpPr>
        <p:spPr>
          <a:xfrm>
            <a:off x="6406429" y="2599509"/>
            <a:ext cx="4530898" cy="3639450"/>
          </a:xfrm>
        </p:spPr>
        <p:txBody>
          <a:bodyPr anchor="ctr">
            <a:normAutofit/>
          </a:bodyPr>
          <a:lstStyle/>
          <a:p>
            <a:pPr marL="0" indent="0">
              <a:buNone/>
            </a:pPr>
            <a:r>
              <a:rPr lang="sl-SI" sz="1600" kern="100" dirty="0">
                <a:effectLst/>
                <a:latin typeface="Chaparral Pro" panose="02060503040505020203" pitchFamily="18" charset="0"/>
                <a:ea typeface="Aptos" panose="020B0004020202020204" pitchFamily="34" charset="0"/>
                <a:cs typeface="Times New Roman" panose="02020603050405020304" pitchFamily="18" charset="0"/>
              </a:rPr>
              <a:t>Osnovne določnice knjižnega obrata:</a:t>
            </a:r>
          </a:p>
          <a:p>
            <a:pPr marL="342900" indent="-342900">
              <a:buAutoNum type="arabicParenR"/>
            </a:pPr>
            <a:r>
              <a:rPr lang="sl-SI" sz="1600" kern="100" dirty="0">
                <a:ea typeface="Aptos" panose="020B0004020202020204" pitchFamily="34" charset="0"/>
                <a:cs typeface="Times New Roman" panose="02020603050405020304" pitchFamily="18" charset="0"/>
              </a:rPr>
              <a:t>osnovno vodilo: „davkoplačevalec plača le enkrat“ (v obliki davkov, vendar ne tudi v obliki prispevka za dostop do objave, ne plača npr. stroška nakupa ali naročnine);</a:t>
            </a:r>
          </a:p>
          <a:p>
            <a:pPr marL="342900" indent="-342900">
              <a:buAutoNum type="arabicParenR"/>
            </a:pPr>
            <a:r>
              <a:rPr lang="sl-SI" sz="1600" kern="100" dirty="0">
                <a:ea typeface="Aptos" panose="020B0004020202020204" pitchFamily="34" charset="0"/>
                <a:cs typeface="Times New Roman" panose="02020603050405020304" pitchFamily="18" charset="0"/>
              </a:rPr>
              <a:t>izdajanje = javna služba (diseminacija znanja, ustvarjenega z javnimi sredstvi);</a:t>
            </a:r>
          </a:p>
          <a:p>
            <a:pPr marL="342900" indent="-342900">
              <a:buAutoNum type="arabicParenR"/>
            </a:pPr>
            <a:r>
              <a:rPr lang="sl-SI" sz="1600" kern="100" dirty="0">
                <a:ea typeface="Aptos" panose="020B0004020202020204" pitchFamily="34" charset="0"/>
                <a:cs typeface="Times New Roman" panose="02020603050405020304" pitchFamily="18" charset="0"/>
              </a:rPr>
              <a:t>avtor = tvorec avtorske entitete (besedila ali večkodne komunikacije), ki naj bo objavljena;</a:t>
            </a:r>
          </a:p>
          <a:p>
            <a:pPr marL="342900" indent="-342900">
              <a:buAutoNum type="arabicParenR"/>
            </a:pPr>
            <a:r>
              <a:rPr lang="sl-SI" sz="1600" kern="100" dirty="0">
                <a:ea typeface="Aptos" panose="020B0004020202020204" pitchFamily="34" charset="0"/>
                <a:cs typeface="Times New Roman" panose="02020603050405020304" pitchFamily="18" charset="0"/>
              </a:rPr>
              <a:t>založba = sekundarni „avtor“: ustvarjalec končne podobe dela, ki bo objavljeno;</a:t>
            </a:r>
          </a:p>
          <a:p>
            <a:pPr marL="342900" indent="-342900">
              <a:buAutoNum type="arabicParenR"/>
            </a:pPr>
            <a:r>
              <a:rPr lang="sl-SI" sz="1600" kern="100" dirty="0">
                <a:ea typeface="Aptos" panose="020B0004020202020204" pitchFamily="34" charset="0"/>
                <a:cs typeface="Times New Roman" panose="02020603050405020304" pitchFamily="18" charset="0"/>
              </a:rPr>
              <a:t>bralec = pasivni ali aktivni recipient = prejemnik objave.</a:t>
            </a:r>
            <a:endParaRPr lang="en-SI" sz="1600" kern="100" dirty="0">
              <a:effectLst/>
              <a:latin typeface="Chaparral Pro" panose="02060503040505020203" pitchFamily="18" charset="0"/>
              <a:ea typeface="Aptos" panose="020B0004020202020204" pitchFamily="34" charset="0"/>
              <a:cs typeface="Times New Roman" panose="02020603050405020304" pitchFamily="18" charset="0"/>
            </a:endParaRPr>
          </a:p>
        </p:txBody>
      </p:sp>
      <p:sp>
        <p:nvSpPr>
          <p:cNvPr id="70" name="Rectangle 69">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93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C73337-A4A4-FDC2-A32F-EBA6525674B1}"/>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A9D65A-4643-44A4-8A16-ABEC3CAC8B36}"/>
              </a:ext>
            </a:extLst>
          </p:cNvPr>
          <p:cNvSpPr>
            <a:spLocks noGrp="1"/>
          </p:cNvSpPr>
          <p:nvPr>
            <p:ph type="title"/>
          </p:nvPr>
        </p:nvSpPr>
        <p:spPr>
          <a:xfrm>
            <a:off x="589560" y="856180"/>
            <a:ext cx="4777496" cy="1128068"/>
          </a:xfrm>
        </p:spPr>
        <p:txBody>
          <a:bodyPr anchor="ctr">
            <a:normAutofit/>
          </a:bodyPr>
          <a:lstStyle/>
          <a:p>
            <a:r>
              <a:rPr lang="sl-SI" sz="3700" dirty="0"/>
              <a:t>Odprto založništvo 1:</a:t>
            </a:r>
            <a:br>
              <a:rPr lang="sl-SI" sz="3700" dirty="0"/>
            </a:br>
            <a:r>
              <a:rPr lang="sl-SI" sz="3700" dirty="0"/>
              <a:t>financiranje</a:t>
            </a:r>
          </a:p>
        </p:txBody>
      </p:sp>
      <p:grpSp>
        <p:nvGrpSpPr>
          <p:cNvPr id="40" name="Group 3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1" name="Rectangle 4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507E1C-4DB0-8283-C018-CBD3251B4C7F}"/>
              </a:ext>
            </a:extLst>
          </p:cNvPr>
          <p:cNvSpPr>
            <a:spLocks noGrp="1"/>
          </p:cNvSpPr>
          <p:nvPr>
            <p:ph idx="1"/>
          </p:nvPr>
        </p:nvSpPr>
        <p:spPr>
          <a:xfrm>
            <a:off x="590719" y="2330505"/>
            <a:ext cx="4559425" cy="3979585"/>
          </a:xfrm>
        </p:spPr>
        <p:txBody>
          <a:bodyPr anchor="ctr">
            <a:normAutofit lnSpcReduction="10000"/>
          </a:bodyPr>
          <a:lstStyle/>
          <a:p>
            <a:pPr marL="0" indent="0">
              <a:buNone/>
            </a:pPr>
            <a:r>
              <a:rPr lang="sl-SI" sz="1700" kern="100" dirty="0">
                <a:effectLst/>
                <a:latin typeface="Chaparral Pro" panose="02060503040505020203" pitchFamily="18" charset="0"/>
                <a:ea typeface="Aptos" panose="020B0004020202020204" pitchFamily="34" charset="0"/>
                <a:cs typeface="Times New Roman" panose="02020603050405020304" pitchFamily="18" charset="0"/>
              </a:rPr>
              <a:t>Izdajanja ne financira več bralec z nakupom, temveč država, toda:</a:t>
            </a:r>
          </a:p>
          <a:p>
            <a:pPr marL="342900" indent="-342900">
              <a:buAutoNum type="arabicParenR"/>
            </a:pPr>
            <a:r>
              <a:rPr lang="sl-SI" sz="1700" kern="100" dirty="0">
                <a:ea typeface="Aptos" panose="020B0004020202020204" pitchFamily="34" charset="0"/>
                <a:cs typeface="Times New Roman" panose="02020603050405020304" pitchFamily="18" charset="0"/>
              </a:rPr>
              <a:t>le-ta ne financira javne službe celovito, kajti</a:t>
            </a:r>
          </a:p>
          <a:p>
            <a:pPr marL="342900" indent="-342900">
              <a:buAutoNum type="arabicParenR"/>
            </a:pPr>
            <a:r>
              <a:rPr lang="sl-SI" sz="1700" kern="100" dirty="0">
                <a:ea typeface="Aptos" panose="020B0004020202020204" pitchFamily="34" charset="0"/>
                <a:cs typeface="Times New Roman" panose="02020603050405020304" pitchFamily="18" charset="0"/>
              </a:rPr>
              <a:t>niso financirani vsi segmenti postopka, nujnega za trajno stabilno delovanja knjižnega obrata;</a:t>
            </a:r>
          </a:p>
          <a:p>
            <a:pPr marL="342900" indent="-342900">
              <a:buAutoNum type="arabicParenR"/>
            </a:pPr>
            <a:r>
              <a:rPr lang="sl-SI" sz="1700" kern="100" dirty="0">
                <a:effectLst/>
                <a:latin typeface="Chaparral Pro" panose="02060503040505020203" pitchFamily="18" charset="0"/>
                <a:ea typeface="Aptos" panose="020B0004020202020204" pitchFamily="34" charset="0"/>
                <a:cs typeface="Times New Roman" panose="02020603050405020304" pitchFamily="18" charset="0"/>
              </a:rPr>
              <a:t>financiranje je ali projektno in/ali po tarifi, ki je nižja od tržne za posamezne dejavnost ali je nižja, kot jo za pravno istovrstno dejavnost dajejo druge ustanove R Slovenije, ki podpirajo izdajanje izvirne literature v slovenskem jeziku (npr. Javna agencija R Slovenije za knjigo).</a:t>
            </a:r>
          </a:p>
          <a:p>
            <a:pPr marL="0" indent="0">
              <a:buNone/>
            </a:pPr>
            <a:endParaRPr lang="sl-SI" sz="1700" kern="100" dirty="0">
              <a:ea typeface="Aptos" panose="020B0004020202020204" pitchFamily="34" charset="0"/>
              <a:cs typeface="Times New Roman" panose="02020603050405020304" pitchFamily="18" charset="0"/>
            </a:endParaRPr>
          </a:p>
          <a:p>
            <a:pPr marL="0" indent="0">
              <a:buNone/>
            </a:pPr>
            <a:r>
              <a:rPr lang="sl-SI" sz="1700" kern="100" dirty="0">
                <a:ea typeface="Aptos" panose="020B0004020202020204" pitchFamily="34" charset="0"/>
                <a:cs typeface="Times New Roman" panose="02020603050405020304" pitchFamily="18" charset="0"/>
              </a:rPr>
              <a:t>Kaj zapisano pomeni?</a:t>
            </a:r>
          </a:p>
          <a:p>
            <a:pPr marL="0" indent="0">
              <a:buNone/>
            </a:pPr>
            <a:endParaRPr lang="en-SI" sz="1700" kern="100" dirty="0">
              <a:effectLst/>
              <a:latin typeface="Chaparral Pro" panose="02060503040505020203" pitchFamily="18" charset="0"/>
              <a:ea typeface="Aptos" panose="020B0004020202020204" pitchFamily="34" charset="0"/>
              <a:cs typeface="Times New Roman" panose="02020603050405020304" pitchFamily="18" charset="0"/>
            </a:endParaRPr>
          </a:p>
        </p:txBody>
      </p:sp>
      <p:sp>
        <p:nvSpPr>
          <p:cNvPr id="46" name="Rectangle 4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of a company&#10;&#10;Description automatically generated with medium confidence">
            <a:extLst>
              <a:ext uri="{FF2B5EF4-FFF2-40B4-BE49-F238E27FC236}">
                <a16:creationId xmlns:a16="http://schemas.microsoft.com/office/drawing/2014/main" id="{8AE80656-8180-DFFE-9B99-97A19D889904}"/>
              </a:ext>
            </a:extLst>
          </p:cNvPr>
          <p:cNvPicPr>
            <a:picLocks noChangeAspect="1"/>
          </p:cNvPicPr>
          <p:nvPr/>
        </p:nvPicPr>
        <p:blipFill>
          <a:blip r:embed="rId2">
            <a:extLst>
              <a:ext uri="{28A0092B-C50C-407E-A947-70E740481C1C}">
                <a14:useLocalDpi xmlns:a14="http://schemas.microsoft.com/office/drawing/2010/main" val="0"/>
              </a:ext>
            </a:extLst>
          </a:blip>
          <a:srcRect t="3005" r="4" b="60"/>
          <a:stretch/>
        </p:blipFill>
        <p:spPr>
          <a:xfrm>
            <a:off x="5977788" y="799352"/>
            <a:ext cx="5425410" cy="5259296"/>
          </a:xfrm>
          <a:prstGeom prst="rect">
            <a:avLst/>
          </a:prstGeom>
        </p:spPr>
      </p:pic>
    </p:spTree>
    <p:extLst>
      <p:ext uri="{BB962C8B-B14F-4D97-AF65-F5344CB8AC3E}">
        <p14:creationId xmlns:p14="http://schemas.microsoft.com/office/powerpoint/2010/main" val="2166344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15413E-384F-CCDA-CBE0-733023D2CFED}"/>
            </a:ext>
          </a:extLst>
        </p:cNvPr>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4">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291" y="3296652"/>
            <a:ext cx="12202113"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1690005-1B55-D93D-3712-1BEAFE1B1FC6}"/>
              </a:ext>
            </a:extLst>
          </p:cNvPr>
          <p:cNvSpPr>
            <a:spLocks noGrp="1"/>
          </p:cNvSpPr>
          <p:nvPr>
            <p:ph type="title"/>
          </p:nvPr>
        </p:nvSpPr>
        <p:spPr>
          <a:xfrm>
            <a:off x="838200" y="3905833"/>
            <a:ext cx="4215063" cy="2398713"/>
          </a:xfrm>
        </p:spPr>
        <p:txBody>
          <a:bodyPr>
            <a:normAutofit/>
          </a:bodyPr>
          <a:lstStyle/>
          <a:p>
            <a:r>
              <a:rPr lang="sl-SI" sz="4100" dirty="0"/>
              <a:t>Odprto založništvo:</a:t>
            </a:r>
            <a:br>
              <a:rPr lang="sl-SI" sz="4100" dirty="0"/>
            </a:br>
            <a:r>
              <a:rPr lang="sl-SI" sz="4100" dirty="0"/>
              <a:t>financiranje 2: enačba preživetja</a:t>
            </a:r>
          </a:p>
        </p:txBody>
      </p:sp>
      <p:pic>
        <p:nvPicPr>
          <p:cNvPr id="5" name="Picture 4">
            <a:extLst>
              <a:ext uri="{FF2B5EF4-FFF2-40B4-BE49-F238E27FC236}">
                <a16:creationId xmlns:a16="http://schemas.microsoft.com/office/drawing/2014/main" id="{0C34213F-722A-68C2-7272-F1022C21BD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35243" y="1121511"/>
            <a:ext cx="6122683" cy="1333165"/>
          </a:xfrm>
          <a:prstGeom prst="rect">
            <a:avLst/>
          </a:prstGeom>
        </p:spPr>
      </p:pic>
      <p:sp>
        <p:nvSpPr>
          <p:cNvPr id="7" name="Content Placeholder 2">
            <a:extLst>
              <a:ext uri="{FF2B5EF4-FFF2-40B4-BE49-F238E27FC236}">
                <a16:creationId xmlns:a16="http://schemas.microsoft.com/office/drawing/2014/main" id="{36114433-6BE6-E687-74E7-BCB16D3AAC47}"/>
              </a:ext>
            </a:extLst>
          </p:cNvPr>
          <p:cNvSpPr txBox="1">
            <a:spLocks/>
          </p:cNvSpPr>
          <p:nvPr/>
        </p:nvSpPr>
        <p:spPr>
          <a:xfrm>
            <a:off x="5533538" y="3904685"/>
            <a:ext cx="6246783" cy="2038916"/>
          </a:xfrm>
          <a:prstGeom prst="rect">
            <a:avLst/>
          </a:prstGeom>
          <a:noFill/>
          <a:ln>
            <a:noFill/>
          </a:ln>
        </p:spPr>
        <p:txBody>
          <a:bodyPr vert="horz" wrap="square" lIns="91440" tIns="45720" rIns="91440" bIns="45720" anchor="ctr"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sl-SI" sz="2800" b="0" i="0" u="none" strike="noStrike" kern="1200" cap="none" spc="0" baseline="0">
                <a:solidFill>
                  <a:srgbClr val="000000"/>
                </a:solidFill>
                <a:uFillTx/>
                <a:latin typeface="Chaparral Pro" panose="02060503040505020203" pitchFamily="18" charset="0"/>
                <a:ea typeface="+mn-ea"/>
                <a:cs typeface="+mn-c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sl-SI" sz="2400" b="0" i="0" u="none" strike="noStrike" kern="1200" cap="none" spc="0" baseline="0">
                <a:solidFill>
                  <a:srgbClr val="000000"/>
                </a:solidFill>
                <a:uFillTx/>
                <a:latin typeface="Chaparral Pro" panose="02060503040505020203" pitchFamily="18" charset="0"/>
                <a:ea typeface="+mn-ea"/>
                <a:cs typeface="+mn-c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sl-SI" sz="2000" b="0" i="0" u="none" strike="noStrike" kern="1200" cap="none" spc="0" baseline="0">
                <a:solidFill>
                  <a:srgbClr val="000000"/>
                </a:solidFill>
                <a:uFillTx/>
                <a:latin typeface="Chaparral Pro" panose="02060503040505020203" pitchFamily="18" charset="0"/>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haparral Pro" panose="02060503040505020203" pitchFamily="18" charset="0"/>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sl-SI" sz="1800" b="0" i="0" u="none" strike="noStrike" kern="1200" cap="none" spc="0" baseline="0">
                <a:solidFill>
                  <a:srgbClr val="000000"/>
                </a:solidFill>
                <a:uFillTx/>
                <a:latin typeface="Chaparral Pro" panose="02060503040505020203"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itchFamily="34"/>
              <a:buNone/>
            </a:pPr>
            <a:r>
              <a:rPr lang="en-GB" sz="1600" i="1" kern="100" dirty="0">
                <a:ea typeface="Aptos" panose="020B0004020202020204" pitchFamily="34" charset="0"/>
                <a:cs typeface="Times New Roman" panose="02020603050405020304" pitchFamily="18" charset="0"/>
              </a:rPr>
              <a:t>n</a:t>
            </a:r>
            <a:r>
              <a:rPr lang="en-GB" sz="1600" i="1" kern="100" baseline="-25000" dirty="0">
                <a:ea typeface="Aptos" panose="020B0004020202020204" pitchFamily="34" charset="0"/>
                <a:cs typeface="Times New Roman" panose="02020603050405020304" pitchFamily="18" charset="0"/>
              </a:rPr>
              <a:t>1</a:t>
            </a:r>
            <a:r>
              <a:rPr lang="en-GB" sz="1600" kern="100" dirty="0">
                <a:ea typeface="Aptos" panose="020B0004020202020204" pitchFamily="34" charset="0"/>
                <a:cs typeface="Times New Roman" panose="02020603050405020304" pitchFamily="18" charset="0"/>
              </a:rPr>
              <a:t> – </a:t>
            </a:r>
            <a:r>
              <a:rPr lang="en-GB" sz="1600" kern="100" dirty="0" err="1">
                <a:ea typeface="Aptos" panose="020B0004020202020204" pitchFamily="34" charset="0"/>
                <a:cs typeface="Times New Roman" panose="02020603050405020304" pitchFamily="18" charset="0"/>
              </a:rPr>
              <a:t>nakup</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materialnih</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avtorskih</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pravic</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besedila</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slikovna</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oprema</a:t>
            </a:r>
            <a:r>
              <a:rPr lang="en-GB" sz="1600" kern="100" dirty="0">
                <a:ea typeface="Aptos" panose="020B0004020202020204" pitchFamily="34" charset="0"/>
                <a:cs typeface="Times New Roman" panose="02020603050405020304" pitchFamily="18" charset="0"/>
              </a:rPr>
              <a:t>);</a:t>
            </a:r>
          </a:p>
          <a:p>
            <a:pPr marL="0" indent="0">
              <a:buFont typeface="Arial" pitchFamily="34"/>
              <a:buNone/>
            </a:pPr>
            <a:r>
              <a:rPr lang="en-GB" sz="1600" i="1" kern="100" dirty="0">
                <a:ea typeface="Aptos" panose="020B0004020202020204" pitchFamily="34" charset="0"/>
                <a:cs typeface="Times New Roman" panose="02020603050405020304" pitchFamily="18" charset="0"/>
              </a:rPr>
              <a:t>n</a:t>
            </a:r>
            <a:r>
              <a:rPr lang="en-GB" sz="1600" i="1" kern="100" baseline="-25000" dirty="0">
                <a:ea typeface="Aptos" panose="020B0004020202020204" pitchFamily="34" charset="0"/>
                <a:cs typeface="Times New Roman" panose="02020603050405020304" pitchFamily="18" charset="0"/>
              </a:rPr>
              <a:t>2</a:t>
            </a:r>
            <a:r>
              <a:rPr lang="en-GB" sz="1600" kern="100" dirty="0">
                <a:ea typeface="Aptos" panose="020B0004020202020204" pitchFamily="34" charset="0"/>
                <a:cs typeface="Times New Roman" panose="02020603050405020304" pitchFamily="18" charset="0"/>
              </a:rPr>
              <a:t> – </a:t>
            </a:r>
            <a:r>
              <a:rPr lang="en-GB" sz="1600" kern="100" dirty="0" err="1">
                <a:ea typeface="Aptos" panose="020B0004020202020204" pitchFamily="34" charset="0"/>
                <a:cs typeface="Times New Roman" panose="02020603050405020304" pitchFamily="18" charset="0"/>
              </a:rPr>
              <a:t>vsi</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stroški</a:t>
            </a:r>
            <a:r>
              <a:rPr lang="en-GB" sz="1600" kern="100" dirty="0">
                <a:ea typeface="Aptos" panose="020B0004020202020204" pitchFamily="34" charset="0"/>
                <a:cs typeface="Times New Roman" panose="02020603050405020304" pitchFamily="18" charset="0"/>
              </a:rPr>
              <a:t> do </a:t>
            </a:r>
            <a:r>
              <a:rPr lang="en-GB" sz="1600" kern="100" dirty="0" err="1">
                <a:ea typeface="Aptos" panose="020B0004020202020204" pitchFamily="34" charset="0"/>
                <a:cs typeface="Times New Roman" panose="02020603050405020304" pitchFamily="18" charset="0"/>
              </a:rPr>
              <a:t>konca</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produkcije</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lektor</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urednik</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oblikovalec</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stavec</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fotograf</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korektor</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tisk</a:t>
            </a:r>
            <a:r>
              <a:rPr lang="en-GB" sz="1600" kern="100" dirty="0">
                <a:ea typeface="Aptos" panose="020B0004020202020204" pitchFamily="34" charset="0"/>
                <a:cs typeface="Times New Roman" panose="02020603050405020304" pitchFamily="18" charset="0"/>
              </a:rPr>
              <a:t>, e-</a:t>
            </a:r>
            <a:r>
              <a:rPr lang="en-GB" sz="1600" kern="100" dirty="0" err="1">
                <a:ea typeface="Aptos" panose="020B0004020202020204" pitchFamily="34" charset="0"/>
                <a:cs typeface="Times New Roman" panose="02020603050405020304" pitchFamily="18" charset="0"/>
              </a:rPr>
              <a:t>izdaja</a:t>
            </a:r>
            <a:r>
              <a:rPr lang="en-GB" sz="1600" kern="100" dirty="0">
                <a:ea typeface="Aptos" panose="020B0004020202020204" pitchFamily="34" charset="0"/>
                <a:cs typeface="Times New Roman" panose="02020603050405020304" pitchFamily="18" charset="0"/>
              </a:rPr>
              <a:t>, PR …);</a:t>
            </a:r>
          </a:p>
          <a:p>
            <a:pPr marL="0" indent="0">
              <a:buFont typeface="Arial" pitchFamily="34"/>
              <a:buNone/>
            </a:pPr>
            <a:r>
              <a:rPr lang="en-GB" sz="1600" i="1" kern="100" dirty="0">
                <a:ea typeface="Aptos" panose="020B0004020202020204" pitchFamily="34" charset="0"/>
                <a:cs typeface="Times New Roman" panose="02020603050405020304" pitchFamily="18" charset="0"/>
              </a:rPr>
              <a:t>n</a:t>
            </a:r>
            <a:r>
              <a:rPr lang="en-GB" sz="1600" i="1" kern="100" baseline="-25000" dirty="0">
                <a:ea typeface="Aptos" panose="020B0004020202020204" pitchFamily="34" charset="0"/>
                <a:cs typeface="Times New Roman" panose="02020603050405020304" pitchFamily="18" charset="0"/>
              </a:rPr>
              <a:t>3</a:t>
            </a:r>
            <a:r>
              <a:rPr lang="en-GB" sz="1600" kern="100" dirty="0">
                <a:ea typeface="Aptos" panose="020B0004020202020204" pitchFamily="34" charset="0"/>
                <a:cs typeface="Times New Roman" panose="02020603050405020304" pitchFamily="18" charset="0"/>
              </a:rPr>
              <a:t> – </a:t>
            </a:r>
            <a:r>
              <a:rPr lang="en-GB" sz="1600" kern="100" dirty="0" err="1">
                <a:ea typeface="Aptos" panose="020B0004020202020204" pitchFamily="34" charset="0"/>
                <a:cs typeface="Times New Roman" panose="02020603050405020304" pitchFamily="18" charset="0"/>
              </a:rPr>
              <a:t>stroški</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podarjenih</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izvodov</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tisk</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skladiščenja</a:t>
            </a:r>
            <a:r>
              <a:rPr lang="en-GB" sz="1600" kern="100" dirty="0">
                <a:ea typeface="Aptos" panose="020B0004020202020204" pitchFamily="34" charset="0"/>
                <a:cs typeface="Times New Roman" panose="02020603050405020304" pitchFamily="18" charset="0"/>
              </a:rPr>
              <a:t> in </a:t>
            </a:r>
            <a:r>
              <a:rPr lang="en-GB" sz="1600" kern="100" dirty="0" err="1">
                <a:ea typeface="Aptos" panose="020B0004020202020204" pitchFamily="34" charset="0"/>
                <a:cs typeface="Times New Roman" panose="02020603050405020304" pitchFamily="18" charset="0"/>
              </a:rPr>
              <a:t>distribucije</a:t>
            </a:r>
            <a:r>
              <a:rPr lang="en-GB" sz="1600" kern="100" dirty="0">
                <a:ea typeface="Aptos" panose="020B0004020202020204" pitchFamily="34" charset="0"/>
                <a:cs typeface="Times New Roman" panose="02020603050405020304" pitchFamily="18" charset="0"/>
              </a:rPr>
              <a:t> oz. </a:t>
            </a:r>
            <a:r>
              <a:rPr lang="en-GB" sz="1600" kern="100" dirty="0" err="1">
                <a:ea typeface="Aptos" panose="020B0004020202020204" pitchFamily="34" charset="0"/>
                <a:cs typeface="Times New Roman" panose="02020603050405020304" pitchFamily="18" charset="0"/>
              </a:rPr>
              <a:t>vzdrževanja</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infrastrukture</a:t>
            </a:r>
            <a:r>
              <a:rPr lang="en-GB" sz="1600" kern="100" dirty="0">
                <a:ea typeface="Aptos" panose="020B0004020202020204" pitchFamily="34" charset="0"/>
                <a:cs typeface="Times New Roman" panose="02020603050405020304" pitchFamily="18" charset="0"/>
              </a:rPr>
              <a:t> za </a:t>
            </a:r>
            <a:r>
              <a:rPr lang="en-GB" sz="1600" kern="100" dirty="0" err="1">
                <a:ea typeface="Aptos" panose="020B0004020202020204" pitchFamily="34" charset="0"/>
                <a:cs typeface="Times New Roman" panose="02020603050405020304" pitchFamily="18" charset="0"/>
              </a:rPr>
              <a:t>objavo</a:t>
            </a:r>
            <a:r>
              <a:rPr lang="en-GB" sz="1600" kern="100" dirty="0">
                <a:ea typeface="Aptos" panose="020B0004020202020204" pitchFamily="34" charset="0"/>
                <a:cs typeface="Times New Roman" panose="02020603050405020304" pitchFamily="18" charset="0"/>
              </a:rPr>
              <a:t> e-</a:t>
            </a:r>
            <a:r>
              <a:rPr lang="en-GB" sz="1600" kern="100" dirty="0" err="1">
                <a:ea typeface="Aptos" panose="020B0004020202020204" pitchFamily="34" charset="0"/>
                <a:cs typeface="Times New Roman" panose="02020603050405020304" pitchFamily="18" charset="0"/>
              </a:rPr>
              <a:t>izdaj</a:t>
            </a:r>
            <a:r>
              <a:rPr lang="en-GB" sz="1600" kern="100" dirty="0">
                <a:ea typeface="Aptos" panose="020B0004020202020204" pitchFamily="34" charset="0"/>
                <a:cs typeface="Times New Roman" panose="02020603050405020304" pitchFamily="18" charset="0"/>
              </a:rPr>
              <a:t>;</a:t>
            </a:r>
          </a:p>
          <a:p>
            <a:pPr marL="0" indent="0">
              <a:buFont typeface="Arial" pitchFamily="34"/>
              <a:buNone/>
            </a:pPr>
            <a:r>
              <a:rPr lang="en-GB" sz="1600" i="1" kern="100" dirty="0">
                <a:ea typeface="Aptos" panose="020B0004020202020204" pitchFamily="34" charset="0"/>
                <a:cs typeface="Times New Roman" panose="02020603050405020304" pitchFamily="18" charset="0"/>
              </a:rPr>
              <a:t>N</a:t>
            </a:r>
            <a:r>
              <a:rPr lang="en-GB" sz="1600" i="1" kern="100" baseline="-25000" dirty="0">
                <a:ea typeface="Aptos" panose="020B0004020202020204" pitchFamily="34" charset="0"/>
                <a:cs typeface="Times New Roman" panose="02020603050405020304" pitchFamily="18" charset="0"/>
              </a:rPr>
              <a:t>4-x</a:t>
            </a:r>
            <a:r>
              <a:rPr lang="en-GB" sz="1600" kern="100" dirty="0">
                <a:ea typeface="Aptos" panose="020B0004020202020204" pitchFamily="34" charset="0"/>
                <a:cs typeface="Times New Roman" panose="02020603050405020304" pitchFamily="18" charset="0"/>
              </a:rPr>
              <a:t> – </a:t>
            </a:r>
            <a:r>
              <a:rPr lang="en-GB" sz="1600" kern="100" dirty="0" err="1">
                <a:ea typeface="Aptos" panose="020B0004020202020204" pitchFamily="34" charset="0"/>
                <a:cs typeface="Times New Roman" panose="02020603050405020304" pitchFamily="18" charset="0"/>
              </a:rPr>
              <a:t>drugi</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predvidljivi</a:t>
            </a:r>
            <a:r>
              <a:rPr lang="en-GB" sz="1600" kern="100" dirty="0">
                <a:ea typeface="Aptos" panose="020B0004020202020204" pitchFamily="34" charset="0"/>
                <a:cs typeface="Times New Roman" panose="02020603050405020304" pitchFamily="18" charset="0"/>
              </a:rPr>
              <a:t> </a:t>
            </a:r>
            <a:r>
              <a:rPr lang="en-GB" sz="1600" kern="100" dirty="0" err="1">
                <a:ea typeface="Aptos" panose="020B0004020202020204" pitchFamily="34" charset="0"/>
                <a:cs typeface="Times New Roman" panose="02020603050405020304" pitchFamily="18" charset="0"/>
              </a:rPr>
              <a:t>stroški</a:t>
            </a:r>
            <a:r>
              <a:rPr lang="en-GB" sz="1600" kern="100" dirty="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2570971116"/>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423</TotalTime>
  <Words>1645</Words>
  <Application>Microsoft Office PowerPoint</Application>
  <PresentationFormat>Širokozaslonsko</PresentationFormat>
  <Paragraphs>92</Paragraphs>
  <Slides>17</Slides>
  <Notes>1</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17</vt:i4>
      </vt:variant>
    </vt:vector>
  </HeadingPairs>
  <TitlesOfParts>
    <vt:vector size="24" baseType="lpstr">
      <vt:lpstr>Calibri</vt:lpstr>
      <vt:lpstr>Chaparral Pro Capt</vt:lpstr>
      <vt:lpstr>Aptos</vt:lpstr>
      <vt:lpstr>Chaparral Pro</vt:lpstr>
      <vt:lpstr>Garamond Premr Pro Subh</vt:lpstr>
      <vt:lpstr>Arial</vt:lpstr>
      <vt:lpstr>Officeova tema</vt:lpstr>
      <vt:lpstr>Odprto založništvo v R Sloveniji</vt:lpstr>
      <vt:lpstr>Knjiga - tržno blago: zgodovinska perspektiva </vt:lpstr>
      <vt:lpstr>Knjiga - tržno blago:  zgodovinska perspektiva </vt:lpstr>
      <vt:lpstr>Knjižni obrat:  tržni model</vt:lpstr>
      <vt:lpstr>Knjižni obrat:  tržni model, primer</vt:lpstr>
      <vt:lpstr>Knjižni obrat v odprtem založništvu: zakonske zahteve  v R Sloveniji</vt:lpstr>
      <vt:lpstr>Knjižni obrat: model odprtega založništva</vt:lpstr>
      <vt:lpstr>Odprto založništvo 1: financiranje</vt:lpstr>
      <vt:lpstr>Odprto založništvo: financiranje 2: enačba preživetja</vt:lpstr>
      <vt:lpstr>Odprto založništvo 3: optimiranje procesov in števila delovalnikov</vt:lpstr>
      <vt:lpstr>Odprto založništvo 4: kompetence sodelavcev</vt:lpstr>
      <vt:lpstr>Odprto založništvo 5: prednosti založniškega procesa “v domači hiši“</vt:lpstr>
      <vt:lpstr>Viri za financiranje odprtih znanstvenih izdaj v R Sloveniji</vt:lpstr>
      <vt:lpstr>Modeli izdajanja odprtih izdaj</vt:lpstr>
      <vt:lpstr>Portali odprtih izdaj v R Sloveniji</vt:lpstr>
      <vt:lpstr>Odprto založništvo v RS: Schrödingerjeva mačka</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Tomas Bercic</dc:creator>
  <cp:lastModifiedBy>Zala</cp:lastModifiedBy>
  <cp:revision>32</cp:revision>
  <dcterms:created xsi:type="dcterms:W3CDTF">2023-09-11T08:00:44Z</dcterms:created>
  <dcterms:modified xsi:type="dcterms:W3CDTF">2025-01-21T13:20:43Z</dcterms:modified>
</cp:coreProperties>
</file>