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7"/>
  </p:notesMasterIdLst>
  <p:sldIdLst>
    <p:sldId id="256" r:id="rId3"/>
    <p:sldId id="281" r:id="rId4"/>
    <p:sldId id="262" r:id="rId5"/>
    <p:sldId id="263" r:id="rId6"/>
    <p:sldId id="259" r:id="rId7"/>
    <p:sldId id="257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65" r:id="rId16"/>
    <p:sldId id="274" r:id="rId17"/>
    <p:sldId id="280" r:id="rId18"/>
    <p:sldId id="279" r:id="rId19"/>
    <p:sldId id="273" r:id="rId20"/>
    <p:sldId id="275" r:id="rId21"/>
    <p:sldId id="276" r:id="rId22"/>
    <p:sldId id="264" r:id="rId23"/>
    <p:sldId id="278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4" r:id="rId50"/>
    <p:sldId id="312" r:id="rId51"/>
    <p:sldId id="315" r:id="rId52"/>
    <p:sldId id="300" r:id="rId53"/>
    <p:sldId id="301" r:id="rId54"/>
    <p:sldId id="302" r:id="rId55"/>
    <p:sldId id="303" r:id="rId5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75ED33-2F3E-853B-95E0-4B4469695B28}" v="5" dt="2024-11-20T12:56:48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64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5BF0AF-79CF-4F4E-9C2E-D5E003ABD1E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5A9B3B-9C59-499E-BD32-701FDBC72020}">
      <dgm:prSet custT="1"/>
      <dgm:spPr/>
      <dgm:t>
        <a:bodyPr/>
        <a:lstStyle/>
        <a:p>
          <a:r>
            <a:rPr lang="sl-SI" sz="2400"/>
            <a:t>SPSS (</a:t>
          </a:r>
          <a:r>
            <a:rPr lang="en-US" sz="2400"/>
            <a:t>Statistical Package for the Social Sciences)</a:t>
          </a:r>
          <a:r>
            <a:rPr lang="sl-SI" sz="2400"/>
            <a:t>: široko uporaben za statistično analizo in upravljanje podatkov. Ponuja uporabniku prijazen vmesnik in podpira vrsto statističnih testov.   </a:t>
          </a:r>
          <a:endParaRPr lang="en-US" sz="2400"/>
        </a:p>
      </dgm:t>
    </dgm:pt>
    <dgm:pt modelId="{C0998111-BD6F-4FDB-BF18-CE45F2A7EE7C}" type="parTrans" cxnId="{2223A25D-7C13-48CE-B4A4-5C428B4DFC93}">
      <dgm:prSet/>
      <dgm:spPr/>
      <dgm:t>
        <a:bodyPr/>
        <a:lstStyle/>
        <a:p>
          <a:endParaRPr lang="en-US"/>
        </a:p>
      </dgm:t>
    </dgm:pt>
    <dgm:pt modelId="{B945F264-0E97-445B-817E-4566E9362FEA}" type="sibTrans" cxnId="{2223A25D-7C13-48CE-B4A4-5C428B4DFC93}">
      <dgm:prSet/>
      <dgm:spPr/>
      <dgm:t>
        <a:bodyPr/>
        <a:lstStyle/>
        <a:p>
          <a:endParaRPr lang="en-US"/>
        </a:p>
      </dgm:t>
    </dgm:pt>
    <dgm:pt modelId="{4582BFE4-496A-4136-8FF4-1B8B70E02B43}">
      <dgm:prSet custT="1"/>
      <dgm:spPr/>
      <dgm:t>
        <a:bodyPr/>
        <a:lstStyle/>
        <a:p>
          <a:r>
            <a:rPr lang="sl-SI" sz="2400"/>
            <a:t>R: programski jezik in programsko okolje za statistično računanje. Je zelo razširljiv in ima veliko število paketov za različne vrste analiz, zato je idealen za napredne statistične naloge.    </a:t>
          </a:r>
          <a:endParaRPr lang="en-US" sz="2400"/>
        </a:p>
      </dgm:t>
    </dgm:pt>
    <dgm:pt modelId="{D59123F5-3577-4E02-BE37-FF424938D6E9}" type="parTrans" cxnId="{3B2B11A0-C7DF-4F82-9013-B5FB39EDF5A3}">
      <dgm:prSet/>
      <dgm:spPr/>
      <dgm:t>
        <a:bodyPr/>
        <a:lstStyle/>
        <a:p>
          <a:endParaRPr lang="en-US"/>
        </a:p>
      </dgm:t>
    </dgm:pt>
    <dgm:pt modelId="{0C5FD601-B1BA-46A9-B94D-5D65A094F4C0}" type="sibTrans" cxnId="{3B2B11A0-C7DF-4F82-9013-B5FB39EDF5A3}">
      <dgm:prSet/>
      <dgm:spPr/>
      <dgm:t>
        <a:bodyPr/>
        <a:lstStyle/>
        <a:p>
          <a:endParaRPr lang="en-US"/>
        </a:p>
      </dgm:t>
    </dgm:pt>
    <dgm:pt modelId="{5D6B83FC-439C-4A22-99AB-AADE61673072}">
      <dgm:prSet custT="1"/>
      <dgm:spPr/>
      <dgm:t>
        <a:bodyPr/>
        <a:lstStyle/>
        <a:p>
          <a:r>
            <a:rPr lang="sl-SI" sz="2400"/>
            <a:t>Stata: Zmogljivo orodje za analizo podatkov, zlasti v ekonomiji, sociologiji in politologiji. Zagotavlja uporabniku prijazen vmesnik in je znano po svojih robustnih statističnih zmogljivostih.    </a:t>
          </a:r>
          <a:endParaRPr lang="en-US" sz="2400"/>
        </a:p>
      </dgm:t>
    </dgm:pt>
    <dgm:pt modelId="{4993A75E-EC0C-48A0-ACEA-33224588977F}" type="parTrans" cxnId="{9F8EEAF4-199F-4E59-A51F-D3F4A8DE5269}">
      <dgm:prSet/>
      <dgm:spPr/>
      <dgm:t>
        <a:bodyPr/>
        <a:lstStyle/>
        <a:p>
          <a:endParaRPr lang="en-US"/>
        </a:p>
      </dgm:t>
    </dgm:pt>
    <dgm:pt modelId="{9F3D70F8-79D8-42D7-AD0F-AABE0CAC0829}" type="sibTrans" cxnId="{9F8EEAF4-199F-4E59-A51F-D3F4A8DE5269}">
      <dgm:prSet/>
      <dgm:spPr/>
      <dgm:t>
        <a:bodyPr/>
        <a:lstStyle/>
        <a:p>
          <a:endParaRPr lang="en-US"/>
        </a:p>
      </dgm:t>
    </dgm:pt>
    <dgm:pt modelId="{9FD75550-9BA9-4F55-88FB-979E9FB28761}">
      <dgm:prSet custT="1"/>
      <dgm:spPr/>
      <dgm:t>
        <a:bodyPr/>
        <a:lstStyle/>
        <a:p>
          <a:r>
            <a:rPr lang="sl-SI" sz="2400"/>
            <a:t>SAS (</a:t>
          </a:r>
          <a:r>
            <a:rPr lang="sl-SI" sz="2400" err="1"/>
            <a:t>Statistical</a:t>
          </a:r>
          <a:r>
            <a:rPr lang="sl-SI" sz="2400"/>
            <a:t> </a:t>
          </a:r>
          <a:r>
            <a:rPr lang="sl-SI" sz="2400" err="1"/>
            <a:t>Analysis</a:t>
          </a:r>
          <a:r>
            <a:rPr lang="sl-SI" sz="2400"/>
            <a:t> </a:t>
          </a:r>
          <a:r>
            <a:rPr lang="sl-SI" sz="2400" err="1"/>
            <a:t>System</a:t>
          </a:r>
          <a:r>
            <a:rPr lang="sl-SI" sz="2400"/>
            <a:t>): Programski paket za napredno analitiko, poslovno obveščanje in upravljanje podatkov. Pogosto se uporablja v akademskih raziskavah in industriji.</a:t>
          </a:r>
          <a:endParaRPr lang="en-US" sz="2400"/>
        </a:p>
      </dgm:t>
    </dgm:pt>
    <dgm:pt modelId="{F62E4C0C-779F-4D9D-9FFD-D65090CAF4B1}" type="parTrans" cxnId="{4D456E78-62EE-4E2C-9CDC-FA8C75FF6318}">
      <dgm:prSet/>
      <dgm:spPr/>
      <dgm:t>
        <a:bodyPr/>
        <a:lstStyle/>
        <a:p>
          <a:endParaRPr lang="en-US"/>
        </a:p>
      </dgm:t>
    </dgm:pt>
    <dgm:pt modelId="{7528EA5D-05BA-4AAC-9A56-27FD6212DFE4}" type="sibTrans" cxnId="{4D456E78-62EE-4E2C-9CDC-FA8C75FF6318}">
      <dgm:prSet/>
      <dgm:spPr/>
      <dgm:t>
        <a:bodyPr/>
        <a:lstStyle/>
        <a:p>
          <a:endParaRPr lang="en-US"/>
        </a:p>
      </dgm:t>
    </dgm:pt>
    <dgm:pt modelId="{D9140796-2497-4347-996B-6EDB1FECB635}" type="pres">
      <dgm:prSet presAssocID="{615BF0AF-79CF-4F4E-9C2E-D5E003ABD1E0}" presName="linear" presStyleCnt="0">
        <dgm:presLayoutVars>
          <dgm:animLvl val="lvl"/>
          <dgm:resizeHandles val="exact"/>
        </dgm:presLayoutVars>
      </dgm:prSet>
      <dgm:spPr/>
    </dgm:pt>
    <dgm:pt modelId="{841977D5-7340-4273-992E-D3FCA1430DD0}" type="pres">
      <dgm:prSet presAssocID="{B05A9B3B-9C59-499E-BD32-701FDBC7202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C65EA29-BD7B-4664-BF27-DD74863C37D4}" type="pres">
      <dgm:prSet presAssocID="{B945F264-0E97-445B-817E-4566E9362FEA}" presName="spacer" presStyleCnt="0"/>
      <dgm:spPr/>
    </dgm:pt>
    <dgm:pt modelId="{64985753-04C7-41CD-9A55-0233A940B0D6}" type="pres">
      <dgm:prSet presAssocID="{4582BFE4-496A-4136-8FF4-1B8B70E02B4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AAD03A9-B89E-4412-A7F8-1A806B9426D1}" type="pres">
      <dgm:prSet presAssocID="{0C5FD601-B1BA-46A9-B94D-5D65A094F4C0}" presName="spacer" presStyleCnt="0"/>
      <dgm:spPr/>
    </dgm:pt>
    <dgm:pt modelId="{4CB5A94E-47DE-4623-908A-F005D93DA395}" type="pres">
      <dgm:prSet presAssocID="{5D6B83FC-439C-4A22-99AB-AADE6167307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101CE29-0777-4129-BCDB-6EFC66708233}" type="pres">
      <dgm:prSet presAssocID="{9F3D70F8-79D8-42D7-AD0F-AABE0CAC0829}" presName="spacer" presStyleCnt="0"/>
      <dgm:spPr/>
    </dgm:pt>
    <dgm:pt modelId="{3C30D6B8-EC0F-47C5-96D9-593314CCCFF2}" type="pres">
      <dgm:prSet presAssocID="{9FD75550-9BA9-4F55-88FB-979E9FB2876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223A25D-7C13-48CE-B4A4-5C428B4DFC93}" srcId="{615BF0AF-79CF-4F4E-9C2E-D5E003ABD1E0}" destId="{B05A9B3B-9C59-499E-BD32-701FDBC72020}" srcOrd="0" destOrd="0" parTransId="{C0998111-BD6F-4FDB-BF18-CE45F2A7EE7C}" sibTransId="{B945F264-0E97-445B-817E-4566E9362FEA}"/>
    <dgm:cxn modelId="{434EAC5F-D43B-432A-BD6F-F3EFF9DB0270}" type="presOf" srcId="{4582BFE4-496A-4136-8FF4-1B8B70E02B43}" destId="{64985753-04C7-41CD-9A55-0233A940B0D6}" srcOrd="0" destOrd="0" presId="urn:microsoft.com/office/officeart/2005/8/layout/vList2"/>
    <dgm:cxn modelId="{FB5A7E63-8848-44D0-905A-0D49AA291BA1}" type="presOf" srcId="{5D6B83FC-439C-4A22-99AB-AADE61673072}" destId="{4CB5A94E-47DE-4623-908A-F005D93DA395}" srcOrd="0" destOrd="0" presId="urn:microsoft.com/office/officeart/2005/8/layout/vList2"/>
    <dgm:cxn modelId="{FEEE3D72-0E3D-4054-9487-F0BBD910AB31}" type="presOf" srcId="{9FD75550-9BA9-4F55-88FB-979E9FB28761}" destId="{3C30D6B8-EC0F-47C5-96D9-593314CCCFF2}" srcOrd="0" destOrd="0" presId="urn:microsoft.com/office/officeart/2005/8/layout/vList2"/>
    <dgm:cxn modelId="{4D456E78-62EE-4E2C-9CDC-FA8C75FF6318}" srcId="{615BF0AF-79CF-4F4E-9C2E-D5E003ABD1E0}" destId="{9FD75550-9BA9-4F55-88FB-979E9FB28761}" srcOrd="3" destOrd="0" parTransId="{F62E4C0C-779F-4D9D-9FFD-D65090CAF4B1}" sibTransId="{7528EA5D-05BA-4AAC-9A56-27FD6212DFE4}"/>
    <dgm:cxn modelId="{F9C53A85-8849-4C83-8574-5CD725FAB501}" type="presOf" srcId="{B05A9B3B-9C59-499E-BD32-701FDBC72020}" destId="{841977D5-7340-4273-992E-D3FCA1430DD0}" srcOrd="0" destOrd="0" presId="urn:microsoft.com/office/officeart/2005/8/layout/vList2"/>
    <dgm:cxn modelId="{3B2B11A0-C7DF-4F82-9013-B5FB39EDF5A3}" srcId="{615BF0AF-79CF-4F4E-9C2E-D5E003ABD1E0}" destId="{4582BFE4-496A-4136-8FF4-1B8B70E02B43}" srcOrd="1" destOrd="0" parTransId="{D59123F5-3577-4E02-BE37-FF424938D6E9}" sibTransId="{0C5FD601-B1BA-46A9-B94D-5D65A094F4C0}"/>
    <dgm:cxn modelId="{953675F0-E9CE-4AED-9622-0B16EC01B897}" type="presOf" srcId="{615BF0AF-79CF-4F4E-9C2E-D5E003ABD1E0}" destId="{D9140796-2497-4347-996B-6EDB1FECB635}" srcOrd="0" destOrd="0" presId="urn:microsoft.com/office/officeart/2005/8/layout/vList2"/>
    <dgm:cxn modelId="{9F8EEAF4-199F-4E59-A51F-D3F4A8DE5269}" srcId="{615BF0AF-79CF-4F4E-9C2E-D5E003ABD1E0}" destId="{5D6B83FC-439C-4A22-99AB-AADE61673072}" srcOrd="2" destOrd="0" parTransId="{4993A75E-EC0C-48A0-ACEA-33224588977F}" sibTransId="{9F3D70F8-79D8-42D7-AD0F-AABE0CAC0829}"/>
    <dgm:cxn modelId="{308CC51B-9946-46D0-923E-7A3D535FD133}" type="presParOf" srcId="{D9140796-2497-4347-996B-6EDB1FECB635}" destId="{841977D5-7340-4273-992E-D3FCA1430DD0}" srcOrd="0" destOrd="0" presId="urn:microsoft.com/office/officeart/2005/8/layout/vList2"/>
    <dgm:cxn modelId="{A7BB19E7-D29A-476B-9103-68A5BF0D5AE3}" type="presParOf" srcId="{D9140796-2497-4347-996B-6EDB1FECB635}" destId="{8C65EA29-BD7B-4664-BF27-DD74863C37D4}" srcOrd="1" destOrd="0" presId="urn:microsoft.com/office/officeart/2005/8/layout/vList2"/>
    <dgm:cxn modelId="{3618CC95-97C8-4ECC-9679-2DA8211339C4}" type="presParOf" srcId="{D9140796-2497-4347-996B-6EDB1FECB635}" destId="{64985753-04C7-41CD-9A55-0233A940B0D6}" srcOrd="2" destOrd="0" presId="urn:microsoft.com/office/officeart/2005/8/layout/vList2"/>
    <dgm:cxn modelId="{3EEA3E4F-A198-4EF8-8DB5-A9A671574D60}" type="presParOf" srcId="{D9140796-2497-4347-996B-6EDB1FECB635}" destId="{DAAD03A9-B89E-4412-A7F8-1A806B9426D1}" srcOrd="3" destOrd="0" presId="urn:microsoft.com/office/officeart/2005/8/layout/vList2"/>
    <dgm:cxn modelId="{3F1BACDE-49B5-4D3F-9E00-FFDBE94F7171}" type="presParOf" srcId="{D9140796-2497-4347-996B-6EDB1FECB635}" destId="{4CB5A94E-47DE-4623-908A-F005D93DA395}" srcOrd="4" destOrd="0" presId="urn:microsoft.com/office/officeart/2005/8/layout/vList2"/>
    <dgm:cxn modelId="{E8FB6616-D7DE-45D1-B20A-C2537B3F93AF}" type="presParOf" srcId="{D9140796-2497-4347-996B-6EDB1FECB635}" destId="{9101CE29-0777-4129-BCDB-6EFC66708233}" srcOrd="5" destOrd="0" presId="urn:microsoft.com/office/officeart/2005/8/layout/vList2"/>
    <dgm:cxn modelId="{141A6C39-DF0E-4A79-960C-E43F2062F691}" type="presParOf" srcId="{D9140796-2497-4347-996B-6EDB1FECB635}" destId="{3C30D6B8-EC0F-47C5-96D9-593314CCCFF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5BF0AF-79CF-4F4E-9C2E-D5E003ABD1E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5A9B3B-9C59-499E-BD32-701FDBC72020}">
      <dgm:prSet custT="1"/>
      <dgm:spPr/>
      <dgm:t>
        <a:bodyPr/>
        <a:lstStyle/>
        <a:p>
          <a:r>
            <a:rPr lang="sl-SI" sz="2400"/>
            <a:t> </a:t>
          </a:r>
          <a:r>
            <a:rPr lang="sl-SI" sz="2400" err="1"/>
            <a:t>NVivo</a:t>
          </a:r>
          <a:r>
            <a:rPr lang="sl-SI" sz="2400"/>
            <a:t>: Programsko orodje, zasnovano za kvalitativne raziskave in raziskave z mešanimi metodami. Raziskovalcem pomaga analizirati nestrukturirane podatke, kot so intervjuji, odprti odgovori v anketah in vsebine družbenih medijev.</a:t>
          </a:r>
          <a:endParaRPr lang="en-US" sz="2400"/>
        </a:p>
      </dgm:t>
    </dgm:pt>
    <dgm:pt modelId="{C0998111-BD6F-4FDB-BF18-CE45F2A7EE7C}" type="parTrans" cxnId="{2223A25D-7C13-48CE-B4A4-5C428B4DFC93}">
      <dgm:prSet/>
      <dgm:spPr/>
      <dgm:t>
        <a:bodyPr/>
        <a:lstStyle/>
        <a:p>
          <a:endParaRPr lang="en-US"/>
        </a:p>
      </dgm:t>
    </dgm:pt>
    <dgm:pt modelId="{B945F264-0E97-445B-817E-4566E9362FEA}" type="sibTrans" cxnId="{2223A25D-7C13-48CE-B4A4-5C428B4DFC93}">
      <dgm:prSet/>
      <dgm:spPr/>
      <dgm:t>
        <a:bodyPr/>
        <a:lstStyle/>
        <a:p>
          <a:endParaRPr lang="en-US"/>
        </a:p>
      </dgm:t>
    </dgm:pt>
    <dgm:pt modelId="{4582BFE4-496A-4136-8FF4-1B8B70E02B43}">
      <dgm:prSet custT="1"/>
      <dgm:spPr/>
      <dgm:t>
        <a:bodyPr/>
        <a:lstStyle/>
        <a:p>
          <a:r>
            <a:rPr lang="sl-SI" sz="2400"/>
            <a:t> MAXQDA: še ena programska oprema za analizo kvalitativnih podatkov, ki podpira kodiranje, vizualizacijo in mešane metode.</a:t>
          </a:r>
          <a:endParaRPr lang="en-US" sz="2400"/>
        </a:p>
      </dgm:t>
    </dgm:pt>
    <dgm:pt modelId="{D59123F5-3577-4E02-BE37-FF424938D6E9}" type="parTrans" cxnId="{3B2B11A0-C7DF-4F82-9013-B5FB39EDF5A3}">
      <dgm:prSet/>
      <dgm:spPr/>
      <dgm:t>
        <a:bodyPr/>
        <a:lstStyle/>
        <a:p>
          <a:endParaRPr lang="en-US"/>
        </a:p>
      </dgm:t>
    </dgm:pt>
    <dgm:pt modelId="{0C5FD601-B1BA-46A9-B94D-5D65A094F4C0}" type="sibTrans" cxnId="{3B2B11A0-C7DF-4F82-9013-B5FB39EDF5A3}">
      <dgm:prSet/>
      <dgm:spPr/>
      <dgm:t>
        <a:bodyPr/>
        <a:lstStyle/>
        <a:p>
          <a:endParaRPr lang="en-US"/>
        </a:p>
      </dgm:t>
    </dgm:pt>
    <dgm:pt modelId="{5D6B83FC-439C-4A22-99AB-AADE61673072}">
      <dgm:prSet custT="1"/>
      <dgm:spPr/>
      <dgm:t>
        <a:bodyPr/>
        <a:lstStyle/>
        <a:p>
          <a:r>
            <a:rPr lang="sl-SI" sz="2400"/>
            <a:t> </a:t>
          </a:r>
          <a:r>
            <a:rPr lang="sl-SI" sz="2400" err="1"/>
            <a:t>Atlas.ti</a:t>
          </a:r>
          <a:r>
            <a:rPr lang="sl-SI" sz="2400"/>
            <a:t>: Podobno kot programa </a:t>
          </a:r>
          <a:r>
            <a:rPr lang="sl-SI" sz="2400" err="1"/>
            <a:t>NVivo</a:t>
          </a:r>
          <a:r>
            <a:rPr lang="sl-SI" sz="2400"/>
            <a:t> in MAXQDA ponuja orodja za kvalitativno analizo, vključno s kodiranjem, </a:t>
          </a:r>
          <a:r>
            <a:rPr lang="sl-SI" sz="2400" err="1"/>
            <a:t>anotacijo</a:t>
          </a:r>
          <a:r>
            <a:rPr lang="sl-SI" sz="2400"/>
            <a:t> in vizualizacijo omrežja.</a:t>
          </a:r>
          <a:endParaRPr lang="en-US" sz="2400"/>
        </a:p>
      </dgm:t>
    </dgm:pt>
    <dgm:pt modelId="{4993A75E-EC0C-48A0-ACEA-33224588977F}" type="parTrans" cxnId="{9F8EEAF4-199F-4E59-A51F-D3F4A8DE5269}">
      <dgm:prSet/>
      <dgm:spPr/>
      <dgm:t>
        <a:bodyPr/>
        <a:lstStyle/>
        <a:p>
          <a:endParaRPr lang="en-US"/>
        </a:p>
      </dgm:t>
    </dgm:pt>
    <dgm:pt modelId="{9F3D70F8-79D8-42D7-AD0F-AABE0CAC0829}" type="sibTrans" cxnId="{9F8EEAF4-199F-4E59-A51F-D3F4A8DE5269}">
      <dgm:prSet/>
      <dgm:spPr/>
      <dgm:t>
        <a:bodyPr/>
        <a:lstStyle/>
        <a:p>
          <a:endParaRPr lang="en-US"/>
        </a:p>
      </dgm:t>
    </dgm:pt>
    <dgm:pt modelId="{D9140796-2497-4347-996B-6EDB1FECB635}" type="pres">
      <dgm:prSet presAssocID="{615BF0AF-79CF-4F4E-9C2E-D5E003ABD1E0}" presName="linear" presStyleCnt="0">
        <dgm:presLayoutVars>
          <dgm:animLvl val="lvl"/>
          <dgm:resizeHandles val="exact"/>
        </dgm:presLayoutVars>
      </dgm:prSet>
      <dgm:spPr/>
    </dgm:pt>
    <dgm:pt modelId="{841977D5-7340-4273-992E-D3FCA1430DD0}" type="pres">
      <dgm:prSet presAssocID="{B05A9B3B-9C59-499E-BD32-701FDBC7202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C65EA29-BD7B-4664-BF27-DD74863C37D4}" type="pres">
      <dgm:prSet presAssocID="{B945F264-0E97-445B-817E-4566E9362FEA}" presName="spacer" presStyleCnt="0"/>
      <dgm:spPr/>
    </dgm:pt>
    <dgm:pt modelId="{64985753-04C7-41CD-9A55-0233A940B0D6}" type="pres">
      <dgm:prSet presAssocID="{4582BFE4-496A-4136-8FF4-1B8B70E02B4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AAD03A9-B89E-4412-A7F8-1A806B9426D1}" type="pres">
      <dgm:prSet presAssocID="{0C5FD601-B1BA-46A9-B94D-5D65A094F4C0}" presName="spacer" presStyleCnt="0"/>
      <dgm:spPr/>
    </dgm:pt>
    <dgm:pt modelId="{4CB5A94E-47DE-4623-908A-F005D93DA395}" type="pres">
      <dgm:prSet presAssocID="{5D6B83FC-439C-4A22-99AB-AADE6167307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223A25D-7C13-48CE-B4A4-5C428B4DFC93}" srcId="{615BF0AF-79CF-4F4E-9C2E-D5E003ABD1E0}" destId="{B05A9B3B-9C59-499E-BD32-701FDBC72020}" srcOrd="0" destOrd="0" parTransId="{C0998111-BD6F-4FDB-BF18-CE45F2A7EE7C}" sibTransId="{B945F264-0E97-445B-817E-4566E9362FEA}"/>
    <dgm:cxn modelId="{434EAC5F-D43B-432A-BD6F-F3EFF9DB0270}" type="presOf" srcId="{4582BFE4-496A-4136-8FF4-1B8B70E02B43}" destId="{64985753-04C7-41CD-9A55-0233A940B0D6}" srcOrd="0" destOrd="0" presId="urn:microsoft.com/office/officeart/2005/8/layout/vList2"/>
    <dgm:cxn modelId="{FB5A7E63-8848-44D0-905A-0D49AA291BA1}" type="presOf" srcId="{5D6B83FC-439C-4A22-99AB-AADE61673072}" destId="{4CB5A94E-47DE-4623-908A-F005D93DA395}" srcOrd="0" destOrd="0" presId="urn:microsoft.com/office/officeart/2005/8/layout/vList2"/>
    <dgm:cxn modelId="{F9C53A85-8849-4C83-8574-5CD725FAB501}" type="presOf" srcId="{B05A9B3B-9C59-499E-BD32-701FDBC72020}" destId="{841977D5-7340-4273-992E-D3FCA1430DD0}" srcOrd="0" destOrd="0" presId="urn:microsoft.com/office/officeart/2005/8/layout/vList2"/>
    <dgm:cxn modelId="{3B2B11A0-C7DF-4F82-9013-B5FB39EDF5A3}" srcId="{615BF0AF-79CF-4F4E-9C2E-D5E003ABD1E0}" destId="{4582BFE4-496A-4136-8FF4-1B8B70E02B43}" srcOrd="1" destOrd="0" parTransId="{D59123F5-3577-4E02-BE37-FF424938D6E9}" sibTransId="{0C5FD601-B1BA-46A9-B94D-5D65A094F4C0}"/>
    <dgm:cxn modelId="{953675F0-E9CE-4AED-9622-0B16EC01B897}" type="presOf" srcId="{615BF0AF-79CF-4F4E-9C2E-D5E003ABD1E0}" destId="{D9140796-2497-4347-996B-6EDB1FECB635}" srcOrd="0" destOrd="0" presId="urn:microsoft.com/office/officeart/2005/8/layout/vList2"/>
    <dgm:cxn modelId="{9F8EEAF4-199F-4E59-A51F-D3F4A8DE5269}" srcId="{615BF0AF-79CF-4F4E-9C2E-D5E003ABD1E0}" destId="{5D6B83FC-439C-4A22-99AB-AADE61673072}" srcOrd="2" destOrd="0" parTransId="{4993A75E-EC0C-48A0-ACEA-33224588977F}" sibTransId="{9F3D70F8-79D8-42D7-AD0F-AABE0CAC0829}"/>
    <dgm:cxn modelId="{308CC51B-9946-46D0-923E-7A3D535FD133}" type="presParOf" srcId="{D9140796-2497-4347-996B-6EDB1FECB635}" destId="{841977D5-7340-4273-992E-D3FCA1430DD0}" srcOrd="0" destOrd="0" presId="urn:microsoft.com/office/officeart/2005/8/layout/vList2"/>
    <dgm:cxn modelId="{A7BB19E7-D29A-476B-9103-68A5BF0D5AE3}" type="presParOf" srcId="{D9140796-2497-4347-996B-6EDB1FECB635}" destId="{8C65EA29-BD7B-4664-BF27-DD74863C37D4}" srcOrd="1" destOrd="0" presId="urn:microsoft.com/office/officeart/2005/8/layout/vList2"/>
    <dgm:cxn modelId="{3618CC95-97C8-4ECC-9679-2DA8211339C4}" type="presParOf" srcId="{D9140796-2497-4347-996B-6EDB1FECB635}" destId="{64985753-04C7-41CD-9A55-0233A940B0D6}" srcOrd="2" destOrd="0" presId="urn:microsoft.com/office/officeart/2005/8/layout/vList2"/>
    <dgm:cxn modelId="{3EEA3E4F-A198-4EF8-8DB5-A9A671574D60}" type="presParOf" srcId="{D9140796-2497-4347-996B-6EDB1FECB635}" destId="{DAAD03A9-B89E-4412-A7F8-1A806B9426D1}" srcOrd="3" destOrd="0" presId="urn:microsoft.com/office/officeart/2005/8/layout/vList2"/>
    <dgm:cxn modelId="{3F1BACDE-49B5-4D3F-9E00-FFDBE94F7171}" type="presParOf" srcId="{D9140796-2497-4347-996B-6EDB1FECB635}" destId="{4CB5A94E-47DE-4623-908A-F005D93DA39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977D5-7340-4273-992E-D3FCA1430DD0}">
      <dsp:nvSpPr>
        <dsp:cNvPr id="0" name=""/>
        <dsp:cNvSpPr/>
      </dsp:nvSpPr>
      <dsp:spPr>
        <a:xfrm>
          <a:off x="0" y="1656"/>
          <a:ext cx="10849706" cy="12656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/>
            <a:t>SPSS (</a:t>
          </a:r>
          <a:r>
            <a:rPr lang="en-US" sz="2400" kern="1200"/>
            <a:t>Statistical Package for the Social Sciences)</a:t>
          </a:r>
          <a:r>
            <a:rPr lang="sl-SI" sz="2400" kern="1200"/>
            <a:t>: široko uporaben za statistično analizo in upravljanje podatkov. Ponuja uporabniku prijazen vmesnik in podpira vrsto statističnih testov.   </a:t>
          </a:r>
          <a:endParaRPr lang="en-US" sz="2400" kern="1200"/>
        </a:p>
      </dsp:txBody>
      <dsp:txXfrm>
        <a:off x="61783" y="63439"/>
        <a:ext cx="10726140" cy="1142067"/>
      </dsp:txXfrm>
    </dsp:sp>
    <dsp:sp modelId="{64985753-04C7-41CD-9A55-0233A940B0D6}">
      <dsp:nvSpPr>
        <dsp:cNvPr id="0" name=""/>
        <dsp:cNvSpPr/>
      </dsp:nvSpPr>
      <dsp:spPr>
        <a:xfrm>
          <a:off x="0" y="1281451"/>
          <a:ext cx="10849706" cy="12656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/>
            <a:t>R: programski jezik in programsko okolje za statistično računanje. Je zelo razširljiv in ima veliko število paketov za različne vrste analiz, zato je idealen za napredne statistične naloge.    </a:t>
          </a:r>
          <a:endParaRPr lang="en-US" sz="2400" kern="1200"/>
        </a:p>
      </dsp:txBody>
      <dsp:txXfrm>
        <a:off x="61783" y="1343234"/>
        <a:ext cx="10726140" cy="1142067"/>
      </dsp:txXfrm>
    </dsp:sp>
    <dsp:sp modelId="{4CB5A94E-47DE-4623-908A-F005D93DA395}">
      <dsp:nvSpPr>
        <dsp:cNvPr id="0" name=""/>
        <dsp:cNvSpPr/>
      </dsp:nvSpPr>
      <dsp:spPr>
        <a:xfrm>
          <a:off x="0" y="2561245"/>
          <a:ext cx="10849706" cy="12656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/>
            <a:t>Stata: Zmogljivo orodje za analizo podatkov, zlasti v ekonomiji, sociologiji in politologiji. Zagotavlja uporabniku prijazen vmesnik in je znano po svojih robustnih statističnih zmogljivostih.    </a:t>
          </a:r>
          <a:endParaRPr lang="en-US" sz="2400" kern="1200"/>
        </a:p>
      </dsp:txBody>
      <dsp:txXfrm>
        <a:off x="61783" y="2623028"/>
        <a:ext cx="10726140" cy="1142067"/>
      </dsp:txXfrm>
    </dsp:sp>
    <dsp:sp modelId="{3C30D6B8-EC0F-47C5-96D9-593314CCCFF2}">
      <dsp:nvSpPr>
        <dsp:cNvPr id="0" name=""/>
        <dsp:cNvSpPr/>
      </dsp:nvSpPr>
      <dsp:spPr>
        <a:xfrm>
          <a:off x="0" y="3841040"/>
          <a:ext cx="10849706" cy="12656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/>
            <a:t>SAS (</a:t>
          </a:r>
          <a:r>
            <a:rPr lang="sl-SI" sz="2400" kern="1200" err="1"/>
            <a:t>Statistical</a:t>
          </a:r>
          <a:r>
            <a:rPr lang="sl-SI" sz="2400" kern="1200"/>
            <a:t> </a:t>
          </a:r>
          <a:r>
            <a:rPr lang="sl-SI" sz="2400" kern="1200" err="1"/>
            <a:t>Analysis</a:t>
          </a:r>
          <a:r>
            <a:rPr lang="sl-SI" sz="2400" kern="1200"/>
            <a:t> </a:t>
          </a:r>
          <a:r>
            <a:rPr lang="sl-SI" sz="2400" kern="1200" err="1"/>
            <a:t>System</a:t>
          </a:r>
          <a:r>
            <a:rPr lang="sl-SI" sz="2400" kern="1200"/>
            <a:t>): Programski paket za napredno analitiko, poslovno obveščanje in upravljanje podatkov. Pogosto se uporablja v akademskih raziskavah in industriji.</a:t>
          </a:r>
          <a:endParaRPr lang="en-US" sz="2400" kern="1200"/>
        </a:p>
      </dsp:txBody>
      <dsp:txXfrm>
        <a:off x="61783" y="3902823"/>
        <a:ext cx="10726140" cy="11420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977D5-7340-4273-992E-D3FCA1430DD0}">
      <dsp:nvSpPr>
        <dsp:cNvPr id="0" name=""/>
        <dsp:cNvSpPr/>
      </dsp:nvSpPr>
      <dsp:spPr>
        <a:xfrm>
          <a:off x="0" y="370653"/>
          <a:ext cx="10849706" cy="1330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/>
            <a:t> </a:t>
          </a:r>
          <a:r>
            <a:rPr lang="sl-SI" sz="2400" kern="1200" err="1"/>
            <a:t>NVivo</a:t>
          </a:r>
          <a:r>
            <a:rPr lang="sl-SI" sz="2400" kern="1200"/>
            <a:t>: Programsko orodje, zasnovano za kvalitativne raziskave in raziskave z mešanimi metodami. Raziskovalcem pomaga analizirati nestrukturirane podatke, kot so intervjuji, odprti odgovori v anketah in vsebine družbenih medijev.</a:t>
          </a:r>
          <a:endParaRPr lang="en-US" sz="2400" kern="1200"/>
        </a:p>
      </dsp:txBody>
      <dsp:txXfrm>
        <a:off x="64968" y="435621"/>
        <a:ext cx="10719770" cy="1200939"/>
      </dsp:txXfrm>
    </dsp:sp>
    <dsp:sp modelId="{64985753-04C7-41CD-9A55-0233A940B0D6}">
      <dsp:nvSpPr>
        <dsp:cNvPr id="0" name=""/>
        <dsp:cNvSpPr/>
      </dsp:nvSpPr>
      <dsp:spPr>
        <a:xfrm>
          <a:off x="0" y="1888728"/>
          <a:ext cx="10849706" cy="1330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/>
            <a:t> MAXQDA: še ena programska oprema za analizo kvalitativnih podatkov, ki podpira kodiranje, vizualizacijo in mešane metode.</a:t>
          </a:r>
          <a:endParaRPr lang="en-US" sz="2400" kern="1200"/>
        </a:p>
      </dsp:txBody>
      <dsp:txXfrm>
        <a:off x="64968" y="1953696"/>
        <a:ext cx="10719770" cy="1200939"/>
      </dsp:txXfrm>
    </dsp:sp>
    <dsp:sp modelId="{4CB5A94E-47DE-4623-908A-F005D93DA395}">
      <dsp:nvSpPr>
        <dsp:cNvPr id="0" name=""/>
        <dsp:cNvSpPr/>
      </dsp:nvSpPr>
      <dsp:spPr>
        <a:xfrm>
          <a:off x="0" y="3406803"/>
          <a:ext cx="10849706" cy="1330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kern="1200"/>
            <a:t> </a:t>
          </a:r>
          <a:r>
            <a:rPr lang="sl-SI" sz="2400" kern="1200" err="1"/>
            <a:t>Atlas.ti</a:t>
          </a:r>
          <a:r>
            <a:rPr lang="sl-SI" sz="2400" kern="1200"/>
            <a:t>: Podobno kot programa </a:t>
          </a:r>
          <a:r>
            <a:rPr lang="sl-SI" sz="2400" kern="1200" err="1"/>
            <a:t>NVivo</a:t>
          </a:r>
          <a:r>
            <a:rPr lang="sl-SI" sz="2400" kern="1200"/>
            <a:t> in MAXQDA ponuja orodja za kvalitativno analizo, vključno s kodiranjem, </a:t>
          </a:r>
          <a:r>
            <a:rPr lang="sl-SI" sz="2400" kern="1200" err="1"/>
            <a:t>anotacijo</a:t>
          </a:r>
          <a:r>
            <a:rPr lang="sl-SI" sz="2400" kern="1200"/>
            <a:t> in vizualizacijo omrežja.</a:t>
          </a:r>
          <a:endParaRPr lang="en-US" sz="2400" kern="1200"/>
        </a:p>
      </dsp:txBody>
      <dsp:txXfrm>
        <a:off x="64968" y="3471771"/>
        <a:ext cx="10719770" cy="1200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76D03-69F4-4CCE-BE08-4192A5C2041C}" type="datetimeFigureOut">
              <a:rPr lang="sl-SI" smtClean="0"/>
              <a:t>23. 01. 2025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9613D-BF83-4724-B2EB-0EBF080972A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1070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D95A8-0F85-AD2B-C33F-5E9C4A907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765AA1-5ADC-63F2-4F61-4D0EF5088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FC184E-D834-BD6B-D5D8-5E1B31C65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Pri izvajanju raziskav na področju družboslovja je za analizo podatkov, kvalitativne raziskave in oblikovanje raziskav lahko še posebej uporabnih več programskih orodij. Tukaj je seznam nekaterih najbolj </a:t>
            </a:r>
            <a:r>
              <a:rPr lang="en-US" err="1"/>
              <a:t>pogostih</a:t>
            </a:r>
            <a:r>
              <a:rPr lang="sl-SI"/>
              <a:t> programskih orodij, ki jih je treba upoštevati: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07190-D557-8756-A65A-EE84D119DD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9613D-BF83-4724-B2EB-0EBF080972A1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137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89720-5CDB-738D-87FE-8D4B21A5F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2D9F6B-0B7D-C0C9-131B-8FAA35D4F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11CBCC-6035-E09E-DFAF-4306D860E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Med pogosteje uporabljeno</a:t>
            </a:r>
            <a:r>
              <a:rPr lang="en-US"/>
              <a:t> </a:t>
            </a:r>
            <a:r>
              <a:rPr lang="sl-SI"/>
              <a:t>licenčno programsko opremo za delo s kvalitativnimi podatki sodijo: MAXQDA, 8 </a:t>
            </a:r>
            <a:r>
              <a:rPr lang="sl-SI" err="1"/>
              <a:t>NVivo</a:t>
            </a:r>
            <a:r>
              <a:rPr lang="sl-SI"/>
              <a:t> 9 in</a:t>
            </a:r>
            <a:r>
              <a:rPr lang="en-US"/>
              <a:t> </a:t>
            </a:r>
            <a:r>
              <a:rPr lang="sl-SI" err="1"/>
              <a:t>ATLAS.ti</a:t>
            </a:r>
            <a:r>
              <a:rPr lang="sl-SI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DD04C-C326-6BBB-3498-4784B97165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9613D-BF83-4724-B2EB-0EBF080972A1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3597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9613D-BF83-4724-B2EB-0EBF080972A1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9893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9613D-BF83-4724-B2EB-0EBF080972A1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7807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8B6FE-A0A7-F566-07C6-91176CCE8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13B780-4BE2-DE99-533E-2A9F69ED4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209E31-250F-87E5-B062-8A82D344DB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005B7-EBFB-2138-6D21-0339A98F3D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9613D-BF83-4724-B2EB-0EBF080972A1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8928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8CE98-FD94-4DC0-8A28-C3B68AD02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4FF33-9EC0-F9CC-F8D0-4AB6223FE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9FF42E-4DC2-C82C-A3C6-9240EC1FD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FD80B-1020-656E-DAC8-A568972A0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9613D-BF83-4724-B2EB-0EBF080972A1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1756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64B2A-E372-D2FB-2A38-807B6256B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83C17F-F93E-4540-F1E7-C676297C6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ED4750-CE4B-6660-A1F1-D505DA563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F0928-943E-9D44-BEF1-2440AB85F9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9613D-BF83-4724-B2EB-0EBF080972A1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7778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3CCD6-A7BF-9466-648A-F570450DD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8B71B5-E064-CD97-501A-66CE03FF0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66DA86-0988-3199-CB04-56BC9A71E6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AC9BE-1925-D5DF-16B2-CAE9A3371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9613D-BF83-4724-B2EB-0EBF080972A1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437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3015DE-0B6A-4359-812D-714F1AA5219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3FFA1B1-761E-455F-85C3-BD95F8B5C94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5CC7255-5AA2-4378-9CF9-ECFE96A6A1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5E055D-6D05-40EA-9F93-B544AFDE4082}" type="datetime1">
              <a:rPr lang="sl-SI"/>
              <a:pPr lvl="0"/>
              <a:t>23. 01. 2025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DCB3195-0FD7-4625-B013-8130A892C8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C114E7A-079C-40A3-A800-C5A99E3761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0A02BD-3EF9-49DB-AD0A-68D8D550656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83140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686450-8FDB-4C58-A6C2-FE19DA0D5B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D1BB774-C9DD-477C-8C53-849B6ABD575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25EF94A-C79C-47DC-80C2-3B4C960842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0D6EDD-130D-4ABB-BF5B-109C925EC4C7}" type="datetime1">
              <a:rPr lang="sl-SI"/>
              <a:pPr lvl="0"/>
              <a:t>23. 01. 2025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F99A3A2-6A88-4E5C-B1EC-914E51EC29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F524C7E-4E7A-4108-8731-99D5305A73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DE3B24-1BB6-40FE-9B30-FD564B795AA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72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E3755000-2520-4BA9-8D93-D3E354E43D9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98FF454-37FA-46C2-9824-D845E464EE3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5980DAA-A8A8-48DC-A67F-4AFFD90D5D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DF6EE2-C634-4FFE-92C3-B41739EBCD38}" type="datetime1">
              <a:rPr lang="sl-SI"/>
              <a:pPr lvl="0"/>
              <a:t>23. 01. 2025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D610F78-5FD8-4ECA-BE77-FBBC17FBDA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F651D5A-E25A-4951-92D2-D0DD027F21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16E6A3-B88E-447E-A820-282CE1BD249A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7325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3015DE-0B6A-4359-812D-714F1AA52190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543818" y="339529"/>
            <a:ext cx="9144000" cy="2054931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6600"/>
            </a:lvl1pPr>
          </a:lstStyle>
          <a:p>
            <a:pPr lvl="0"/>
            <a:r>
              <a:rPr lang="sl-SI"/>
              <a:t>Naslov predavanja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3FFA1B1-761E-455F-85C3-BD95F8B5C941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543818" y="2580909"/>
            <a:ext cx="6541137" cy="946880"/>
          </a:xfrm>
        </p:spPr>
        <p:txBody>
          <a:bodyPr anchor="t" anchorCtr="0">
            <a:normAutofit/>
          </a:bodyPr>
          <a:lstStyle>
            <a:lvl1pPr marL="0" indent="0" algn="l" defTabSz="914400" rtl="0" eaLnBrk="1" latinLnBrk="0" hangingPunct="1">
              <a:buNone/>
              <a:defRPr lang="sl-SI" sz="2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Podnaslov predavanja</a:t>
            </a:r>
          </a:p>
        </p:txBody>
      </p:sp>
      <p:pic>
        <p:nvPicPr>
          <p:cNvPr id="7" name="Picture 6" descr="A grey and black sign with a person in a circle&#10;&#10;Description automatically generated">
            <a:extLst>
              <a:ext uri="{FF2B5EF4-FFF2-40B4-BE49-F238E27FC236}">
                <a16:creationId xmlns:a16="http://schemas.microsoft.com/office/drawing/2014/main" id="{3A16BFCE-24A2-2E5B-74D7-23ED44FB3E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811" y="5432430"/>
            <a:ext cx="1249752" cy="4324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D529B53-E4B7-DECD-B462-0CB8E3F12F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818" y="3677441"/>
            <a:ext cx="6540500" cy="8143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sl-SI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Ciljna publika in datum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72EF10-3963-85CE-5D1B-6F762848E2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2" y="4641481"/>
            <a:ext cx="11251247" cy="790944"/>
          </a:xfrm>
        </p:spPr>
        <p:txBody>
          <a:bodyPr>
            <a:normAutofit/>
          </a:bodyPr>
          <a:lstStyle>
            <a:lvl1pPr marL="0" indent="0">
              <a:buNone/>
              <a:defRPr lang="sl-SI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Avtor, ustanova</a:t>
            </a:r>
          </a:p>
        </p:txBody>
      </p:sp>
    </p:spTree>
    <p:extLst>
      <p:ext uri="{BB962C8B-B14F-4D97-AF65-F5344CB8AC3E}">
        <p14:creationId xmlns:p14="http://schemas.microsoft.com/office/powerpoint/2010/main" val="34773208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6CF85C-EEE3-47CC-8CBE-00AF9F96B6E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2" y="1078860"/>
            <a:ext cx="11160000" cy="611828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633A5AD-F352-44FD-AE74-7203961DF29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2" y="1825626"/>
            <a:ext cx="11160000" cy="47732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62524805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E54183-9CD4-4062-B57D-617AE26F4B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067F894-40D7-43DB-9053-AA67169B86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>
            <a:normAutofit/>
          </a:bodyPr>
          <a:lstStyle>
            <a:lvl1pPr marL="0" indent="0">
              <a:buNone/>
              <a:defRPr lang="sl-SI" sz="35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465220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DFEF52-04EF-46E3-8445-9939C429C3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FC91AD-32FC-4E39-837E-24B8763B3D3E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838203" y="1825626"/>
            <a:ext cx="5181603" cy="475043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Prva raven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7448A1A-8B33-48C3-920D-DB46DCEB9749}"/>
              </a:ext>
            </a:extLst>
          </p:cNvPr>
          <p:cNvSpPr txBox="1">
            <a:spLocks noGrp="1"/>
          </p:cNvSpPr>
          <p:nvPr>
            <p:ph idx="2" hasCustomPrompt="1"/>
          </p:nvPr>
        </p:nvSpPr>
        <p:spPr>
          <a:xfrm>
            <a:off x="6172200" y="1825626"/>
            <a:ext cx="5181603" cy="47504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Prva raven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907364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25580F-5ED2-4C33-B3B7-BF285CF7A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069159"/>
            <a:ext cx="11160000" cy="6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AB74DCE-081C-474C-9E6B-42E0A91B22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59"/>
            <a:ext cx="5157782" cy="823911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CBE6D20-4742-46EF-9CBD-5375FC0ECFB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40709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4A401FE-13BF-41B6-A4A1-77B753582EB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DBE898F-EFB4-4D7F-B4E1-888032A6EBA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4070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440275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9A1017-E92F-444E-A06B-4279CB0E5D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62949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7B8208-6E30-08E6-A84C-C928FCEC8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6559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FE992C-1B72-45AA-8F41-865405FDD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322703"/>
            <a:ext cx="3932240" cy="1496697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F67724-0150-42F1-A96C-80D97B037B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54133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E07904A-61BD-4B3B-97CA-20307400394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819400"/>
            <a:ext cx="3932240" cy="35814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8225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6CF85C-EEE3-47CC-8CBE-00AF9F96B6E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633A5AD-F352-44FD-AE74-7203961DF29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A0850A0-FCA2-427A-B5AB-B7506D28CA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BE3943-9763-4A72-AC18-9601F43E0680}" type="datetime1">
              <a:rPr lang="sl-SI"/>
              <a:pPr lvl="0"/>
              <a:t>23. 01. 2025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19168F2-D441-4A66-A59A-000A363A65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D45D5C8-6F9D-47CA-AF36-9AF3DA75D4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0EFE42-92AD-42D5-BE90-88AC7DBFDD23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788873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E3247A-0C9E-49AC-B824-F80FB4FE1B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325880"/>
            <a:ext cx="3932240" cy="14976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1D222B3-ADB9-4ACD-819A-BD41309E623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68388EF-2BCD-418C-83CB-44041CFC9CB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823480"/>
            <a:ext cx="3932240" cy="304550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570092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a prosojni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10" descr="Slika, ki vsebuje besede risanje&#10;&#10;Opis je samodejno ustvarjen">
            <a:extLst>
              <a:ext uri="{FF2B5EF4-FFF2-40B4-BE49-F238E27FC236}">
                <a16:creationId xmlns:a16="http://schemas.microsoft.com/office/drawing/2014/main" id="{204ACE0E-3059-CDA9-50A5-856EF51D3B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r="22131"/>
          <a:stretch/>
        </p:blipFill>
        <p:spPr>
          <a:xfrm>
            <a:off x="5233087" y="0"/>
            <a:ext cx="6958914" cy="5184456"/>
          </a:xfrm>
          <a:prstGeom prst="rect">
            <a:avLst/>
          </a:prstGeom>
        </p:spPr>
      </p:pic>
      <p:pic>
        <p:nvPicPr>
          <p:cNvPr id="5" name="Slika 8">
            <a:extLst>
              <a:ext uri="{FF2B5EF4-FFF2-40B4-BE49-F238E27FC236}">
                <a16:creationId xmlns:a16="http://schemas.microsoft.com/office/drawing/2014/main" id="{513EDDCD-9F91-AAB2-F992-C44D2DF757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562" y="5238369"/>
            <a:ext cx="10009549" cy="1114396"/>
          </a:xfrm>
          <a:prstGeom prst="rect">
            <a:avLst/>
          </a:prstGeom>
        </p:spPr>
      </p:pic>
      <p:pic>
        <p:nvPicPr>
          <p:cNvPr id="6" name="Slika 12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3E681E80-B028-61CB-1B4C-1C5F931804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2" y="706065"/>
            <a:ext cx="2468880" cy="713232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973A8E9-ACF1-6902-26BE-51471E72CA3C}"/>
              </a:ext>
            </a:extLst>
          </p:cNvPr>
          <p:cNvSpPr txBox="1"/>
          <p:nvPr userDrawn="1"/>
        </p:nvSpPr>
        <p:spPr>
          <a:xfrm>
            <a:off x="395416" y="1637271"/>
            <a:ext cx="38614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b="1">
                <a:solidFill>
                  <a:schemeClr val="tx2">
                    <a:lumMod val="75000"/>
                  </a:schemeClr>
                </a:solidFill>
              </a:rPr>
              <a:t>Centralna tehniška knjižnica Univerze v Ljubljani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Central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Technical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Library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at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University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Ljubljana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Trg republike 3, SI-1000 Ljubljana</a:t>
            </a:r>
          </a:p>
          <a:p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Slovenija / </a:t>
            </a:r>
            <a:r>
              <a:rPr lang="sl-SI" sz="1050" i="1" err="1">
                <a:solidFill>
                  <a:schemeClr val="tx2">
                    <a:lumMod val="75000"/>
                  </a:schemeClr>
                </a:solidFill>
              </a:rPr>
              <a:t>Slovenia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38B56F-8294-E718-0111-7E3FB3EC41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3428999"/>
            <a:ext cx="3477420" cy="180936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sl-SI" altLang="sl-SI" sz="1200" b="0" dirty="0" smtClean="0"/>
            </a:lvl1pPr>
          </a:lstStyle>
          <a:p>
            <a:pPr lvl="0"/>
            <a:r>
              <a:rPr lang="sl-SI"/>
              <a:t>Ime in priimek</a:t>
            </a:r>
          </a:p>
          <a:p>
            <a:pPr lvl="0"/>
            <a:r>
              <a:rPr lang="sl-SI"/>
              <a:t>Ime in priimek</a:t>
            </a:r>
          </a:p>
          <a:p>
            <a:pPr lvl="0"/>
            <a:r>
              <a:rPr lang="sl-SI"/>
              <a:t>Ime in priimek</a:t>
            </a:r>
          </a:p>
          <a:p>
            <a:pPr lvl="0"/>
            <a:r>
              <a:rPr lang="sl-SI"/>
              <a:t>Ime in priimek</a:t>
            </a:r>
          </a:p>
          <a:p>
            <a:pPr lvl="0"/>
            <a:endParaRPr lang="sl-SI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5EFE4D1-F783-3D56-980B-3249A06B3E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732" y="3105531"/>
            <a:ext cx="3478213" cy="2965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sl-SI"/>
              <a:t>Zahvala:</a:t>
            </a:r>
          </a:p>
        </p:txBody>
      </p:sp>
    </p:spTree>
    <p:extLst>
      <p:ext uri="{BB962C8B-B14F-4D97-AF65-F5344CB8AC3E}">
        <p14:creationId xmlns:p14="http://schemas.microsoft.com/office/powerpoint/2010/main" val="138209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686450-8FDB-4C58-A6C2-FE19DA0D5B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D1BB774-C9DD-477C-8C53-849B6ABD575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4264219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E3755000-2520-4BA9-8D93-D3E354E43D9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898" y="1112520"/>
            <a:ext cx="2628899" cy="5620702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98FF454-37FA-46C2-9824-D845E464EE3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112520"/>
            <a:ext cx="7734296" cy="562007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712430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3015DE-0B6A-4359-812D-714F1AA5219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3FFA1B1-761E-455F-85C3-BD95F8B5C94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5CC7255-5AA2-4378-9CF9-ECFE96A6A1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5E055D-6D05-40EA-9F93-B544AFDE4082}" type="datetime1">
              <a:rPr lang="sl-SI"/>
              <a:pPr lvl="0"/>
              <a:t>23. 01. 2025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DCB3195-0FD7-4625-B013-8130A892C8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C114E7A-079C-40A3-A800-C5A99E3761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0A02BD-3EF9-49DB-AD0A-68D8D550656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557010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E54183-9CD4-4062-B57D-617AE26F4B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067F894-40D7-43DB-9053-AA67169B86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037A99F-7EBA-4022-B4A8-AA7B721DE2C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8EF71D-2B66-4DE4-BE54-BFDB71FD4AB3}" type="datetime1">
              <a:rPr lang="sl-SI"/>
              <a:pPr lvl="0"/>
              <a:t>23. 01. 2025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A9F0F64-EBEF-4D8B-9E18-A7E9D88871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A42EB3C-C4BE-44F2-AF12-0B20547AEF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FF7150-F341-476F-AC6C-3B00EDCBCFC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37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DFEF52-04EF-46E3-8445-9939C429C3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FC91AD-32FC-4E39-837E-24B8763B3D3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7448A1A-8B33-48C3-920D-DB46DCEB974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43985FA-45A7-4F58-8C56-2C493CFD92C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9B99C9-D072-4BF9-90C3-BFE5BEB17D70}" type="datetime1">
              <a:rPr lang="sl-SI"/>
              <a:pPr lvl="0"/>
              <a:t>23. 01. 2025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E8B6395-DC4D-40EB-8E08-9D084B6707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8D154CE-84E4-47B3-ABB8-3188177D08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5E26CE-CEB9-4DBC-BD39-BB279A1A0D6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694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25580F-5ED2-4C33-B3B7-BF285CF7A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AB74DCE-081C-474C-9E6B-42E0A91B22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CBE6D20-4742-46EF-9CBD-5375FC0ECFB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4A401FE-13BF-41B6-A4A1-77B753582EB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DBE898F-EFB4-4D7F-B4E1-888032A6EBA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899EFC8-98F4-4772-8EDA-460387F043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68B20F-246A-43D6-B537-B7537966D313}" type="datetime1">
              <a:rPr lang="sl-SI"/>
              <a:pPr lvl="0"/>
              <a:t>23. 01. 2025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9B19811-8415-49F3-9154-05A93D34F1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80426345-1C3E-49E5-85B5-78C46BFEB6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B4BDF0-9E83-47ED-B205-2E4AFA5B5A7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164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9A1017-E92F-444E-A06B-4279CB0E5D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EC025A8-E2B2-4B86-83D0-AA7EC34394E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AB420C-E2E0-4EF2-85FC-58CC6CDF8E4A}" type="datetime1">
              <a:rPr lang="sl-SI"/>
              <a:pPr lvl="0"/>
              <a:t>23. 01. 2025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AFB69F0-3D8B-4FDC-81AA-B64FFD1FF7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8ED3B58-444C-4FE7-8B4A-35D52C1687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9E6D11-F17D-4D9E-890C-C441F2E0F26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140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EA0658B4-97DB-45BB-9817-05B1B0BABB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C35104-CDBA-40FA-A4AE-0E23E626B30E}" type="datetime1">
              <a:rPr lang="sl-SI"/>
              <a:pPr lvl="0"/>
              <a:t>23. 01. 2025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8E4E4BA2-EB71-4FB7-91B8-E4219CD274A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E1767CA-417E-4649-9B95-BE2E27816C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F83BA7-4006-4A92-965F-51F5FAD39B0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086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FE992C-1B72-45AA-8F41-865405FDD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F67724-0150-42F1-A96C-80D97B037B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E07904A-61BD-4B3B-97CA-20307400394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916CE77-74E0-4C5C-9F40-F10C0577B8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B63948-B7EA-473B-B8E0-5D0BA74970DB}" type="datetime1">
              <a:rPr lang="sl-SI"/>
              <a:pPr lvl="0"/>
              <a:t>23. 01. 2025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0B17CCA-5C46-4953-B4D8-6CD7D022134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738DC75-CDBF-45CC-9A14-F142839839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572751-0683-41E3-8EC9-C7F3342E4C8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7393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E3247A-0C9E-49AC-B824-F80FB4FE1B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1D222B3-ADB9-4ACD-819A-BD41309E623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68388EF-2BCD-418C-83CB-44041CFC9CB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215F192-2977-4E91-A69F-578EEA2D02C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C8B4B9-5DC2-46DD-B6FB-42E15E682593}" type="datetime1">
              <a:rPr lang="sl-SI"/>
              <a:pPr lvl="0"/>
              <a:t>23. 01. 2025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55641E2-225B-4EEE-B460-60456FFEAB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C9EFBD8-424F-468B-8A9B-9FD938A338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F8481C-9189-4038-86C9-B779C873B355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0062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329FD34-FFB4-4621-9FA2-6D2C1E445D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EC28FE4-624E-43B4-92B6-BA969C819F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6D58191-7847-47AC-B6C5-3DDDD0C2647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D7A32EC-3369-4484-9134-60114E730D0D}" type="datetime1">
              <a:rPr lang="sl-SI"/>
              <a:pPr lvl="0"/>
              <a:t>23. 01. 2025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83C46E3-CBC0-4CAA-B156-80CAECE1297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5DBB5AC-5EC4-4EFF-9BCB-0ABBC65979D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48CAC56-222E-481C-88B5-B266649B0792}" type="slidenum"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329FD34-FFB4-4621-9FA2-6D2C1E445D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078860"/>
            <a:ext cx="11160000" cy="6118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sl-SI"/>
              <a:t>Naslov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EC28FE4-624E-43B4-92B6-BA969C819F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825626"/>
            <a:ext cx="11160000" cy="47732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81850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1" i="0" u="none" strike="noStrike" kern="1200" cap="none" spc="0" baseline="0" dirty="0">
          <a:solidFill>
            <a:srgbClr val="ED7D31"/>
          </a:solidFill>
          <a:uFillTx/>
          <a:latin typeface="Calibri"/>
          <a:ea typeface="+mn-ea"/>
          <a:cs typeface="Calibri" panose="020F0502020204030204" pitchFamily="34" charset="0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 dirty="0">
          <a:solidFill>
            <a:srgbClr val="000000"/>
          </a:solidFill>
          <a:uFillTx/>
          <a:latin typeface="Calibri"/>
          <a:ea typeface="+mn-ea"/>
          <a:cs typeface="+mn-c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 dirty="0">
          <a:solidFill>
            <a:srgbClr val="000000"/>
          </a:solidFill>
          <a:uFillTx/>
          <a:latin typeface="Calibri"/>
          <a:ea typeface="+mn-ea"/>
          <a:cs typeface="+mn-c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an.r-project.org/web/packages/rio/vignettes/rio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an.r-project.org/web/packages/rio/vignettes/rio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aussda.at/dataset.xhtml?persistentId=doi:10.11587/MMOPT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sstar2.adp.fdv.uni-lj.si/webview/index.jsp?submode=default&amp;mode=documentation&amp;top=yes&amp;language=s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attransfer.com/ordering/academic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://www.ihsn.org/software/ddi-metadata-editor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hsn.org/software/ddi-metadata-editor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attransfer.com/ordering/academic/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alfasoft.com/software/statistics-and-data-analysis/more-statistics-and-data-analysis-tools/stattransfer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stattransfer.com/overview/format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mh-nexus.de/en/hxd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npppythonscript.sourceforge.net/docs/latest/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andoc.org/try/" TargetMode="External"/><Relationship Id="rId2" Type="http://schemas.openxmlformats.org/officeDocument/2006/relationships/hyperlink" Target="https://pandoc.org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hyperlink" Target="https://www.quora.com/What-are-the-most-useful-software-to-learn-for-research-in-social-science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onos.com/digitalguide/online-marketing/online-sales/libreoffice-vs-openoffice/" TargetMode="External"/><Relationship Id="rId2" Type="http://schemas.openxmlformats.org/officeDocument/2006/relationships/hyperlink" Target="https://computertechnicians.au/libreoffice-vs-openoffice-who-wins-in-2022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get.adobe.com/reader/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ilovepdf.com/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irfanview.com/" TargetMode="Externa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0.png"/><Relationship Id="rId4" Type="http://schemas.openxmlformats.org/officeDocument/2006/relationships/diagramData" Target="../diagrams/data2.xml"/><Relationship Id="rId9" Type="http://schemas.openxmlformats.org/officeDocument/2006/relationships/hyperlink" Target="https://www.quora.com/What-are-the-most-useful-software-to-learn-for-research-in-social-science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utterencoder.com/" TargetMode="External"/><Relationship Id="rId2" Type="http://schemas.openxmlformats.org/officeDocument/2006/relationships/hyperlink" Target="https://ffmpeg-batch.sourceforge.io/" TargetMode="Externa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audacityteam.org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nodesoft.com/mp3rename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gdal.org/en/latest/" TargetMode="Externa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hyperlink" Target="https://winmerge.org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sl.bandisoft.com/bandizip/" TargetMode="External"/><Relationship Id="rId7" Type="http://schemas.openxmlformats.org/officeDocument/2006/relationships/image" Target="../media/image89.png"/><Relationship Id="rId2" Type="http://schemas.openxmlformats.org/officeDocument/2006/relationships/hyperlink" Target="https://www.7-zip.org/7z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hyperlink" Target="https://www.win-rar.com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www.stata.com/manuals/gsu8.pdf" TargetMode="External"/><Relationship Id="rId4" Type="http://schemas.openxmlformats.org/officeDocument/2006/relationships/hyperlink" Target="https://www.youtube.com/watch?v=dr5YT8cfvW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an.r-project.org/doc/manuals/r-release/R-data.html#Importing-from-other-statistical-systems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086E02C-9871-4B45-B3D4-498E4602A668}"/>
              </a:ext>
            </a:extLst>
          </p:cNvPr>
          <p:cNvSpPr txBox="1"/>
          <p:nvPr/>
        </p:nvSpPr>
        <p:spPr>
          <a:xfrm>
            <a:off x="628136" y="273323"/>
            <a:ext cx="109357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Orodja za pretvorbo formatov in drugi pripomočki</a:t>
            </a:r>
            <a:endParaRPr lang="sl-SI" sz="6600" dirty="0"/>
          </a:p>
        </p:txBody>
      </p:sp>
      <p:pic>
        <p:nvPicPr>
          <p:cNvPr id="6" name="Picture 2" descr="A grey and black sign with a person in a circle&#10;&#10;Description automatically generated">
            <a:extLst>
              <a:ext uri="{FF2B5EF4-FFF2-40B4-BE49-F238E27FC236}">
                <a16:creationId xmlns:a16="http://schemas.microsoft.com/office/drawing/2014/main" id="{4EFE74A7-3729-4686-B344-172FA3046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71" y="5333460"/>
            <a:ext cx="1249752" cy="4324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967836E-29F6-451D-8649-200F08102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654" y="5976084"/>
            <a:ext cx="676715" cy="384081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1FE8B7B8-9FEC-4E3D-9009-ECA740DDE7E4}"/>
              </a:ext>
            </a:extLst>
          </p:cNvPr>
          <p:cNvSpPr txBox="1"/>
          <p:nvPr/>
        </p:nvSpPr>
        <p:spPr>
          <a:xfrm>
            <a:off x="733825" y="4360256"/>
            <a:ext cx="735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Ljubljana in </a:t>
            </a:r>
            <a:r>
              <a:rPr lang="sl-SI" dirty="0" err="1">
                <a:solidFill>
                  <a:schemeClr val="bg1"/>
                </a:solidFill>
              </a:rPr>
              <a:t>online</a:t>
            </a:r>
            <a:r>
              <a:rPr lang="sl-SI" dirty="0">
                <a:solidFill>
                  <a:schemeClr val="bg1"/>
                </a:solidFill>
              </a:rPr>
              <a:t>, Centralna tehniška knjižnica Univerze v Ljubljani,</a:t>
            </a:r>
          </a:p>
          <a:p>
            <a:r>
              <a:rPr lang="sl-SI" dirty="0">
                <a:solidFill>
                  <a:schemeClr val="bg1"/>
                </a:solidFill>
              </a:rPr>
              <a:t>Usposabljanje podatkovnih strokovnjakov, 18. – 21. 11. 2024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3C5D43AC-25C1-4C6A-AFCC-3D3DD83A1AB8}"/>
              </a:ext>
            </a:extLst>
          </p:cNvPr>
          <p:cNvSpPr txBox="1"/>
          <p:nvPr/>
        </p:nvSpPr>
        <p:spPr>
          <a:xfrm>
            <a:off x="733825" y="2530839"/>
            <a:ext cx="6777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Uroš</a:t>
            </a:r>
            <a:r>
              <a:rPr lang="en-US" sz="1800" dirty="0">
                <a:solidFill>
                  <a:schemeClr val="bg1"/>
                </a:solidFill>
              </a:rPr>
              <a:t> KUNAVER</a:t>
            </a:r>
            <a:r>
              <a:rPr lang="sl-SI" sz="1800" dirty="0">
                <a:solidFill>
                  <a:schemeClr val="bg1"/>
                </a:solidFill>
              </a:rPr>
              <a:t>, Centralna tehniška knjižnica Univerze v Ljubljani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37365DD6-19AF-43B6-9E3F-4D250DF1D7CC}"/>
              </a:ext>
            </a:extLst>
          </p:cNvPr>
          <p:cNvSpPr txBox="1"/>
          <p:nvPr/>
        </p:nvSpPr>
        <p:spPr>
          <a:xfrm>
            <a:off x="733825" y="2900171"/>
            <a:ext cx="6287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Irena VIPAVC BRVAR</a:t>
            </a:r>
            <a:r>
              <a:rPr lang="sl-SI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Arhiv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družboslovnih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podatkov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Fakulteta</a:t>
            </a:r>
            <a:r>
              <a:rPr lang="en-US" sz="1800" dirty="0">
                <a:solidFill>
                  <a:schemeClr val="bg1"/>
                </a:solidFill>
              </a:rPr>
              <a:t> za </a:t>
            </a:r>
            <a:r>
              <a:rPr lang="en-US" sz="1800" dirty="0" err="1">
                <a:solidFill>
                  <a:schemeClr val="bg1"/>
                </a:solidFill>
              </a:rPr>
              <a:t>družbene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vede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Univerze</a:t>
            </a:r>
            <a:r>
              <a:rPr lang="en-US" sz="1800" dirty="0">
                <a:solidFill>
                  <a:schemeClr val="bg1"/>
                </a:solidFill>
              </a:rPr>
              <a:t> v </a:t>
            </a:r>
            <a:r>
              <a:rPr lang="en-US" sz="1800" dirty="0" err="1">
                <a:solidFill>
                  <a:schemeClr val="bg1"/>
                </a:solidFill>
              </a:rPr>
              <a:t>Ljubljani</a:t>
            </a:r>
            <a:r>
              <a:rPr lang="sl-SI" sz="1800" dirty="0">
                <a:solidFill>
                  <a:schemeClr val="bg1"/>
                </a:solidFill>
              </a:rPr>
              <a:t>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025BB1A1-A9C6-468C-B6B9-367E9A5776C0}"/>
              </a:ext>
            </a:extLst>
          </p:cNvPr>
          <p:cNvSpPr txBox="1"/>
          <p:nvPr/>
        </p:nvSpPr>
        <p:spPr>
          <a:xfrm>
            <a:off x="733825" y="3546502"/>
            <a:ext cx="609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Miha PEČE</a:t>
            </a:r>
            <a:r>
              <a:rPr lang="sl-SI" sz="1800" dirty="0">
                <a:solidFill>
                  <a:schemeClr val="bg1"/>
                </a:solidFill>
              </a:rPr>
              <a:t>, Znanstvenoraziskovalni center Slovenske akademije znanosti in umetnosti 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04030B-CDEC-3407-FB20-21FD2BAAA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F3BCC5-0895-8940-0E53-A7DDC2D0EE2D}"/>
              </a:ext>
            </a:extLst>
          </p:cNvPr>
          <p:cNvSpPr txBox="1"/>
          <p:nvPr/>
        </p:nvSpPr>
        <p:spPr>
          <a:xfrm>
            <a:off x="11351173" y="179726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>
                <a:hlinkClick r:id="rId3"/>
              </a:rPr>
              <a:t>Vir</a:t>
            </a:r>
            <a:endParaRPr lang="sl-S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316A1-7438-83DF-B43B-2B73B06D7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1142" y="2515341"/>
            <a:ext cx="1629002" cy="1133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3CB68A-B027-BE10-6098-27B13A452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0" y="0"/>
            <a:ext cx="9853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50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94E6D3-C943-34EA-C669-8E2038712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93F1E6-447C-5D5A-FFCC-9FAB94B4948E}"/>
              </a:ext>
            </a:extLst>
          </p:cNvPr>
          <p:cNvSpPr txBox="1"/>
          <p:nvPr/>
        </p:nvSpPr>
        <p:spPr>
          <a:xfrm>
            <a:off x="11351173" y="179726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>
                <a:hlinkClick r:id="rId3"/>
              </a:rPr>
              <a:t>Vir</a:t>
            </a:r>
            <a:endParaRPr lang="sl-S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EC5FE-A72C-E9D1-8745-23AAC6388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1142" y="2515341"/>
            <a:ext cx="1629002" cy="1133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C334F-5081-5AA2-8B70-F1E38F88D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787" y="0"/>
            <a:ext cx="7570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13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AC6160-4637-D4C5-4C98-56EBB50D5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F768F-3094-97F0-78D4-CB8B4DE2A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064"/>
            <a:ext cx="12192000" cy="6123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BBEE5-B942-FEB7-F9BD-1A63F7BF3460}"/>
              </a:ext>
            </a:extLst>
          </p:cNvPr>
          <p:cNvSpPr txBox="1"/>
          <p:nvPr/>
        </p:nvSpPr>
        <p:spPr>
          <a:xfrm>
            <a:off x="7052441" y="6222124"/>
            <a:ext cx="1145628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4"/>
              </a:rPr>
              <a:t>VIR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0283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19E97B-522C-255D-62A8-0D57B7A8E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93B3A7-DD69-BE2F-363C-DC1599110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779"/>
            <a:ext cx="12192000" cy="61704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591186-6644-AB88-9668-1CB173DD4BC1}"/>
              </a:ext>
            </a:extLst>
          </p:cNvPr>
          <p:cNvSpPr txBox="1"/>
          <p:nvPr/>
        </p:nvSpPr>
        <p:spPr>
          <a:xfrm>
            <a:off x="10415752" y="6043448"/>
            <a:ext cx="125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4"/>
              </a:rPr>
              <a:t>VIR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1145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B87E3F-900C-BF64-21ED-67B8C7C95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EEA669-43D3-CA3E-7D8E-0489BA7D1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69" y="80777"/>
            <a:ext cx="8685510" cy="62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49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992ACB-0B4A-0D54-46B8-823EE8D8A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89040-2CFC-5F95-F2A3-55BD5CB93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930"/>
            <a:ext cx="12192000" cy="6734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B577D1-4E49-1330-7809-C0793C6AD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317" y="4086170"/>
            <a:ext cx="2842811" cy="27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4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F41795-47BA-2AA0-99C9-E80BE38D0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AB6C96-A320-B046-8FF6-D5FE8C53B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45" y="1"/>
            <a:ext cx="7261870" cy="1916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62C10-7533-CD3F-57C6-B955A0BBC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37" y="1916158"/>
            <a:ext cx="7126015" cy="4941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CC22C1-4CBE-BC0A-EE53-F25EE5057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8673" y="4048668"/>
            <a:ext cx="7811590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51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91DB6-9EEA-5F1E-12FE-66C566DE3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ECB1AC-588F-6E37-F8D0-AF130ED62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6" y="187504"/>
            <a:ext cx="9322676" cy="3443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A2C8B-E59D-7E70-00E3-0FF62537D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96" y="2638781"/>
            <a:ext cx="7679336" cy="38144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D76FA0-AF66-7540-E455-D5B798ED283C}"/>
              </a:ext>
            </a:extLst>
          </p:cNvPr>
          <p:cNvSpPr txBox="1"/>
          <p:nvPr/>
        </p:nvSpPr>
        <p:spPr>
          <a:xfrm>
            <a:off x="9625050" y="1550882"/>
            <a:ext cx="1820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hlinkClick r:id="rId6"/>
              </a:rPr>
              <a:t>Trajna</a:t>
            </a:r>
            <a:r>
              <a:rPr lang="en-US">
                <a:hlinkClick r:id="rId6"/>
              </a:rPr>
              <a:t> </a:t>
            </a:r>
            <a:r>
              <a:rPr lang="en-US" err="1">
                <a:hlinkClick r:id="rId6"/>
              </a:rPr>
              <a:t>licenca</a:t>
            </a:r>
            <a:r>
              <a:rPr lang="en-US">
                <a:hlinkClick r:id="rId6"/>
              </a:rPr>
              <a:t> za </a:t>
            </a:r>
            <a:r>
              <a:rPr lang="en-US" err="1">
                <a:hlinkClick r:id="rId6"/>
              </a:rPr>
              <a:t>enega</a:t>
            </a:r>
            <a:r>
              <a:rPr lang="en-US">
                <a:hlinkClick r:id="rId6"/>
              </a:rPr>
              <a:t> </a:t>
            </a:r>
            <a:r>
              <a:rPr lang="en-US" err="1">
                <a:hlinkClick r:id="rId6"/>
              </a:rPr>
              <a:t>uporabnika</a:t>
            </a:r>
            <a:r>
              <a:rPr lang="en-US">
                <a:hlinkClick r:id="rId6"/>
              </a:rPr>
              <a:t>  49$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9655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9C6FF3-2E1F-B63A-5F78-CB8D852A1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0FC4EA-B78D-1013-607E-0A5CD4907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4" y="-1"/>
            <a:ext cx="9358219" cy="67266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E65769-4DE3-EDB2-D5FD-BF462697D0CB}"/>
              </a:ext>
            </a:extLst>
          </p:cNvPr>
          <p:cNvSpPr txBox="1"/>
          <p:nvPr/>
        </p:nvSpPr>
        <p:spPr>
          <a:xfrm>
            <a:off x="10047890" y="6001407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>
                <a:hlinkClick r:id="rId4"/>
              </a:rPr>
              <a:t>VIR</a:t>
            </a:r>
            <a:endParaRPr lang="sl-S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9F3FF-D3FF-12E9-8D01-80E157492CA8}"/>
              </a:ext>
            </a:extLst>
          </p:cNvPr>
          <p:cNvSpPr txBox="1"/>
          <p:nvPr/>
        </p:nvSpPr>
        <p:spPr>
          <a:xfrm>
            <a:off x="9774621" y="2060028"/>
            <a:ext cx="177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/>
              <a:t>Starejši program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CD8C09-C290-4625-E6D1-0FAFF486F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07" y="795078"/>
            <a:ext cx="8809893" cy="59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27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58CAFB-27A4-2349-65B8-A13ADE3D3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518B07-82B8-CEE7-02A2-F3DB52A27818}"/>
              </a:ext>
            </a:extLst>
          </p:cNvPr>
          <p:cNvSpPr txBox="1"/>
          <p:nvPr/>
        </p:nvSpPr>
        <p:spPr>
          <a:xfrm>
            <a:off x="10047890" y="6001407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3"/>
              </a:rPr>
              <a:t>VIR</a:t>
            </a:r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A135A-93F6-BFF9-8207-30158488F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43" y="0"/>
            <a:ext cx="1032851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EE265-74D6-A55A-1FA3-D001F5CA137D}"/>
              </a:ext>
            </a:extLst>
          </p:cNvPr>
          <p:cNvSpPr txBox="1"/>
          <p:nvPr/>
        </p:nvSpPr>
        <p:spPr>
          <a:xfrm>
            <a:off x="10163503" y="5938345"/>
            <a:ext cx="17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/>
              <a:t>Vir: Zajem zaslona osebno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8F44E-CC9F-C99B-D13F-51D1AFF44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13" y="4946968"/>
            <a:ext cx="4505954" cy="1714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C67A51-64DA-8AF4-0EBB-D06D2E073CF7}"/>
              </a:ext>
            </a:extLst>
          </p:cNvPr>
          <p:cNvSpPr txBox="1"/>
          <p:nvPr/>
        </p:nvSpPr>
        <p:spPr>
          <a:xfrm>
            <a:off x="9774621" y="2060028"/>
            <a:ext cx="177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/>
              <a:t>Starejši program</a:t>
            </a:r>
          </a:p>
        </p:txBody>
      </p:sp>
    </p:spTree>
    <p:extLst>
      <p:ext uri="{BB962C8B-B14F-4D97-AF65-F5344CB8AC3E}">
        <p14:creationId xmlns:p14="http://schemas.microsoft.com/office/powerpoint/2010/main" val="3783444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Vsebina predavanja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10822661" cy="4773293"/>
          </a:xfrm>
        </p:spPr>
        <p:txBody>
          <a:bodyPr/>
          <a:lstStyle/>
          <a:p>
            <a:r>
              <a:rPr lang="sl-SI"/>
              <a:t>Uvod – orodja za pogled v „drobovje“ datotek. </a:t>
            </a:r>
          </a:p>
          <a:p>
            <a:r>
              <a:rPr lang="sl-SI"/>
              <a:t>Orodja za delo s statističnimi in družboslovnimi podatki.</a:t>
            </a:r>
          </a:p>
          <a:p>
            <a:r>
              <a:rPr lang="sl-SI"/>
              <a:t>Orodja za delo z navadnimi besedili.</a:t>
            </a:r>
          </a:p>
          <a:p>
            <a:r>
              <a:rPr lang="sl-SI"/>
              <a:t>Pisarniški programi in delo s PDF dokumenti.</a:t>
            </a:r>
          </a:p>
          <a:p>
            <a:r>
              <a:rPr lang="sl-SI"/>
              <a:t>Orodja za delo s slikami.</a:t>
            </a:r>
          </a:p>
          <a:p>
            <a:r>
              <a:rPr lang="sl-SI"/>
              <a:t>Orodja za delo z video posnetki.</a:t>
            </a:r>
          </a:p>
          <a:p>
            <a:r>
              <a:rPr lang="sl-SI"/>
              <a:t>Orodja za delo z avdio posnetki.</a:t>
            </a:r>
          </a:p>
          <a:p>
            <a:r>
              <a:rPr lang="sl-SI"/>
              <a:t>Orodja za delo s prostorskimi podatki.</a:t>
            </a:r>
          </a:p>
          <a:p>
            <a:r>
              <a:rPr lang="sl-SI"/>
              <a:t>Orodja za delo z datotekami.</a:t>
            </a:r>
          </a:p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3190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2B04D6-2BD8-A49C-6092-ABCA5A794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3364EC-C805-ADBF-E9F3-2694BFEE1909}"/>
              </a:ext>
            </a:extLst>
          </p:cNvPr>
          <p:cNvSpPr txBox="1"/>
          <p:nvPr/>
        </p:nvSpPr>
        <p:spPr>
          <a:xfrm>
            <a:off x="10181088" y="5355076"/>
            <a:ext cx="17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/>
              <a:t>Vir: Zajem zaslona osebno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D461E-96A3-E14D-A996-62187924CB70}"/>
              </a:ext>
            </a:extLst>
          </p:cNvPr>
          <p:cNvSpPr txBox="1"/>
          <p:nvPr/>
        </p:nvSpPr>
        <p:spPr>
          <a:xfrm>
            <a:off x="9774621" y="2060028"/>
            <a:ext cx="177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/>
              <a:t>Starejši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2ADD7-F4FD-7BE8-C606-EC7CF86CE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8" y="0"/>
            <a:ext cx="9338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93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F125F-A07E-33A0-BB61-27A54BF45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AE5FCA8-C3C1-B37D-845C-C557742CFB9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19257"/>
            <a:ext cx="10515600" cy="427133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sl-SI" sz="2000"/>
              <a:t>Stat/Transfer zagotavlja hiter, zanesljiv in priročen prenos podatkov med statističnimi paketi, zbirkami podatkov in preglednicami za tisoče uporabnikov po vsem svetu. Stat/Transfer vam olajša delo, ker pozna statistične podatke - obravnava manjkajoče podatke, oznake vrednosti in spremenljivk ter vse druge majhne podrobnosti, kar vam omogoča, da prenesete čim več informacij iz enega formata datoteke v drugega.   </a:t>
            </a:r>
          </a:p>
          <a:p>
            <a:pPr marL="0" lvl="0" indent="0">
              <a:buNone/>
            </a:pPr>
            <a:r>
              <a:rPr lang="sl-SI" sz="2000" b="1"/>
              <a:t>Natančnost: </a:t>
            </a:r>
            <a:r>
              <a:rPr lang="sl-SI" sz="2000"/>
              <a:t>prenaša podatke iz enega programa v drugega brez izgube natančnosti.    </a:t>
            </a:r>
          </a:p>
          <a:p>
            <a:pPr marL="0" lvl="0" indent="0">
              <a:buNone/>
            </a:pPr>
            <a:r>
              <a:rPr lang="sl-SI" sz="2000" b="1"/>
              <a:t>Zanesljivost:</a:t>
            </a:r>
            <a:r>
              <a:rPr lang="sl-SI" sz="2000"/>
              <a:t>  vodilni raziskovalci, univerze, vladne agencije in razvijalci programske opreme uporabljajo Stat/Transfer.  </a:t>
            </a:r>
          </a:p>
          <a:p>
            <a:pPr marL="0" lvl="0" indent="0">
              <a:buNone/>
            </a:pPr>
            <a:r>
              <a:rPr lang="sl-SI" sz="2000" b="1"/>
              <a:t>Hitrost</a:t>
            </a:r>
            <a:r>
              <a:rPr lang="sl-SI" sz="2000"/>
              <a:t>: večina operacij prenosa traja nekaj sekund in nekaj klikov z miško.    </a:t>
            </a:r>
          </a:p>
          <a:p>
            <a:pPr marL="0" lvl="0" indent="0">
              <a:buNone/>
            </a:pPr>
            <a:r>
              <a:rPr lang="sl-SI" sz="2000" b="1"/>
              <a:t>Enostavnost za uporabo: </a:t>
            </a:r>
            <a:r>
              <a:rPr lang="sl-SI" sz="2000"/>
              <a:t>hitri prenosi niso hitri, če porabite čas za ugibanje, kako jih nastaviti.    </a:t>
            </a:r>
          </a:p>
          <a:p>
            <a:pPr marL="0" lvl="0" indent="0">
              <a:buNone/>
            </a:pPr>
            <a:r>
              <a:rPr lang="sl-SI" sz="2000" b="1"/>
              <a:t>Ponovljivost</a:t>
            </a:r>
            <a:r>
              <a:rPr lang="sl-SI" sz="2000"/>
              <a:t>: Stat/Transfer lahko samodejno napiše program, ki ponovi vaš prenos. Napišemo si lahko tudi programsko kodo za prenos več datotek.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03DC14-2ED9-7DE7-A0A9-3A13AC2BC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84" y="492949"/>
            <a:ext cx="4528448" cy="946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4B750F-0E3D-8E8F-88A2-E5D0FEDD0606}"/>
              </a:ext>
            </a:extLst>
          </p:cNvPr>
          <p:cNvSpPr txBox="1"/>
          <p:nvPr/>
        </p:nvSpPr>
        <p:spPr>
          <a:xfrm>
            <a:off x="10192582" y="6255667"/>
            <a:ext cx="74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</a:t>
            </a:r>
            <a:endParaRPr lang="sl-SI" sz="2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5E8CA9-9F68-9FF0-EBE2-DB515D7DE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631" y="6334134"/>
            <a:ext cx="946007" cy="3216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F64466-8D15-95B9-C20A-D3178CBE5904}"/>
              </a:ext>
            </a:extLst>
          </p:cNvPr>
          <p:cNvSpPr txBox="1"/>
          <p:nvPr/>
        </p:nvSpPr>
        <p:spPr>
          <a:xfrm>
            <a:off x="9425354" y="615462"/>
            <a:ext cx="1820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hlinkClick r:id="rId6"/>
              </a:rPr>
              <a:t>Trajna</a:t>
            </a:r>
            <a:r>
              <a:rPr lang="en-US">
                <a:hlinkClick r:id="rId6"/>
              </a:rPr>
              <a:t> </a:t>
            </a:r>
            <a:r>
              <a:rPr lang="en-US" err="1">
                <a:hlinkClick r:id="rId6"/>
              </a:rPr>
              <a:t>licenca</a:t>
            </a:r>
            <a:r>
              <a:rPr lang="en-US">
                <a:hlinkClick r:id="rId6"/>
              </a:rPr>
              <a:t> za </a:t>
            </a:r>
            <a:r>
              <a:rPr lang="en-US" err="1">
                <a:hlinkClick r:id="rId6"/>
              </a:rPr>
              <a:t>enega</a:t>
            </a:r>
            <a:r>
              <a:rPr lang="en-US">
                <a:hlinkClick r:id="rId6"/>
              </a:rPr>
              <a:t> </a:t>
            </a:r>
            <a:r>
              <a:rPr lang="en-US" err="1">
                <a:hlinkClick r:id="rId6"/>
              </a:rPr>
              <a:t>uporabnika</a:t>
            </a:r>
            <a:r>
              <a:rPr lang="en-US">
                <a:hlinkClick r:id="rId6"/>
              </a:rPr>
              <a:t>  399$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2286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42CAE-1A39-3C9F-FF54-78254E273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F05EC0-49F3-D86A-FB9B-91DCE05E0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932" y="1176121"/>
            <a:ext cx="4528448" cy="946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9B45DE-FB48-181D-9100-AE8DD184E866}"/>
              </a:ext>
            </a:extLst>
          </p:cNvPr>
          <p:cNvSpPr txBox="1"/>
          <p:nvPr/>
        </p:nvSpPr>
        <p:spPr>
          <a:xfrm>
            <a:off x="9425354" y="615462"/>
            <a:ext cx="182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hlinkClick r:id="rId4"/>
              </a:rPr>
              <a:t>Podprti</a:t>
            </a:r>
            <a:r>
              <a:rPr lang="en-US">
                <a:hlinkClick r:id="rId4"/>
              </a:rPr>
              <a:t> </a:t>
            </a:r>
            <a:r>
              <a:rPr lang="en-US" err="1">
                <a:hlinkClick r:id="rId4"/>
              </a:rPr>
              <a:t>fortmati</a:t>
            </a:r>
            <a:endParaRPr lang="sl-S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E893AA-7599-6493-ECDE-10C48E03F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21" y="0"/>
            <a:ext cx="216531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6DC371-843D-81E3-DA3C-D7BDECEC5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977" y="0"/>
            <a:ext cx="288477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045FFA-CEFC-C3CC-99DD-F216596672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0381" y="2606566"/>
            <a:ext cx="2242343" cy="39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17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Pogled v drobovje datoteke: </a:t>
            </a:r>
            <a:r>
              <a:rPr lang="sl-SI" err="1"/>
              <a:t>HxD</a:t>
            </a:r>
            <a:r>
              <a:rPr lang="sl-SI"/>
              <a:t> (</a:t>
            </a:r>
            <a:r>
              <a:rPr lang="sl-SI" err="1"/>
              <a:t>Hex</a:t>
            </a:r>
            <a:r>
              <a:rPr lang="sl-SI"/>
              <a:t> editor)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6198702" cy="4773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/>
              <a:t>Orodje za prikaz (in urejanje) surove vsebine datotek (na nivoju posameznih bajtov).</a:t>
            </a:r>
          </a:p>
          <a:p>
            <a:r>
              <a:rPr lang="sl-SI" sz="2400"/>
              <a:t>Možna ga je namestiti v prenosni obliki na USB ključku.</a:t>
            </a:r>
          </a:p>
          <a:p>
            <a:r>
              <a:rPr lang="sl-SI" sz="2400"/>
              <a:t>V večjem, levem delu je vsebina datoteke zapisana </a:t>
            </a:r>
            <a:r>
              <a:rPr lang="sl-SI" sz="2400" err="1"/>
              <a:t>heksadecimalno</a:t>
            </a:r>
            <a:r>
              <a:rPr lang="sl-SI" sz="2400"/>
              <a:t>, na desno pa v obliki znakov (v tem primeru po ANSI standardu).</a:t>
            </a:r>
          </a:p>
          <a:p>
            <a:r>
              <a:rPr lang="sl-SI" sz="2400"/>
              <a:t>Premera na desni sta JPG slika z EXIF </a:t>
            </a:r>
            <a:r>
              <a:rPr lang="sl-SI" sz="2400" err="1"/>
              <a:t>metapodatkovno</a:t>
            </a:r>
            <a:r>
              <a:rPr lang="sl-SI" sz="2400"/>
              <a:t> strukturo in BMP slika z barvno tabelo (paleto).</a:t>
            </a:r>
          </a:p>
          <a:p>
            <a:r>
              <a:rPr lang="sl-SI" sz="2400"/>
              <a:t>URL: </a:t>
            </a:r>
            <a:r>
              <a:rPr lang="sl-SI" sz="2400">
                <a:hlinkClick r:id="rId2"/>
              </a:rPr>
              <a:t>https://mh-nexus.de/en/hxd/</a:t>
            </a:r>
            <a:r>
              <a:rPr lang="sl-SI" sz="2400"/>
              <a:t>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002" y="2003729"/>
            <a:ext cx="4871200" cy="459519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002" y="2003729"/>
            <a:ext cx="4871200" cy="459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3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Uporaba </a:t>
            </a:r>
            <a:r>
              <a:rPr lang="sl-SI" err="1"/>
              <a:t>Hex</a:t>
            </a:r>
            <a:r>
              <a:rPr lang="sl-SI"/>
              <a:t> editorja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4997326" cy="4773293"/>
          </a:xfrm>
        </p:spPr>
        <p:txBody>
          <a:bodyPr/>
          <a:lstStyle/>
          <a:p>
            <a:pPr marL="0" indent="0">
              <a:buNone/>
            </a:pPr>
            <a:r>
              <a:rPr lang="sl-SI"/>
              <a:t>S </a:t>
            </a:r>
            <a:r>
              <a:rPr lang="sl-SI" err="1"/>
              <a:t>Hex</a:t>
            </a:r>
            <a:r>
              <a:rPr lang="sl-SI"/>
              <a:t> editorjem lahko pogledamo, kako so podatki (v tem primeru besedilo) zapisani v datoteki:</a:t>
            </a:r>
          </a:p>
          <a:p>
            <a:r>
              <a:rPr lang="sl-SI"/>
              <a:t> ANSI kodiranje                  →</a:t>
            </a:r>
          </a:p>
          <a:p>
            <a:endParaRPr lang="sl-SI"/>
          </a:p>
          <a:p>
            <a:r>
              <a:rPr lang="sl-SI"/>
              <a:t>UTF-8 kodiranje                 →</a:t>
            </a:r>
          </a:p>
          <a:p>
            <a:endParaRPr lang="sl-SI"/>
          </a:p>
          <a:p>
            <a:r>
              <a:rPr lang="sl-SI"/>
              <a:t>UTF-8 z </a:t>
            </a:r>
            <a:r>
              <a:rPr lang="sl-SI" err="1"/>
              <a:t>Byte</a:t>
            </a:r>
            <a:r>
              <a:rPr lang="sl-SI"/>
              <a:t> </a:t>
            </a:r>
            <a:r>
              <a:rPr lang="sl-SI" err="1"/>
              <a:t>Order</a:t>
            </a:r>
            <a:r>
              <a:rPr lang="sl-SI"/>
              <a:t> Mark → (BOM)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5958348" y="1825626"/>
            <a:ext cx="623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Vsebina datoteke v Beležnici/Notepadu: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5958348" y="2194958"/>
            <a:ext cx="603985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je ASCII datoteka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Druga vrstica.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Šumniki ČŠŽ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49" y="3316403"/>
            <a:ext cx="6039854" cy="986478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49" y="4360502"/>
            <a:ext cx="6039854" cy="98647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49" y="5424326"/>
            <a:ext cx="6039854" cy="986478"/>
          </a:xfrm>
          <a:prstGeom prst="rect">
            <a:avLst/>
          </a:prstGeom>
        </p:spPr>
      </p:pic>
      <p:sp>
        <p:nvSpPr>
          <p:cNvPr id="11" name="Zaobljeni pravokotnik 10"/>
          <p:cNvSpPr/>
          <p:nvPr/>
        </p:nvSpPr>
        <p:spPr>
          <a:xfrm>
            <a:off x="6676103" y="5609303"/>
            <a:ext cx="894735" cy="3048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aobljeni pravokotnik 16"/>
          <p:cNvSpPr/>
          <p:nvPr/>
        </p:nvSpPr>
        <p:spPr>
          <a:xfrm>
            <a:off x="10491019" y="4989871"/>
            <a:ext cx="589935" cy="3048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aobljeni pravokotnik 17"/>
          <p:cNvSpPr/>
          <p:nvPr/>
        </p:nvSpPr>
        <p:spPr>
          <a:xfrm>
            <a:off x="6676103" y="3941885"/>
            <a:ext cx="894735" cy="3048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aobljeni pravokotnik 18"/>
          <p:cNvSpPr/>
          <p:nvPr/>
        </p:nvSpPr>
        <p:spPr>
          <a:xfrm>
            <a:off x="10323870" y="3934933"/>
            <a:ext cx="589935" cy="3048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aobljeni pravokotnik 19"/>
          <p:cNvSpPr/>
          <p:nvPr/>
        </p:nvSpPr>
        <p:spPr>
          <a:xfrm>
            <a:off x="6980903" y="4987709"/>
            <a:ext cx="1455174" cy="3048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811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Urejanje navadnega besedila: Beležnica / Notepad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5706977" cy="4773293"/>
          </a:xfrm>
        </p:spPr>
        <p:txBody>
          <a:bodyPr>
            <a:noAutofit/>
          </a:bodyPr>
          <a:lstStyle/>
          <a:p>
            <a:r>
              <a:rPr lang="sl-SI" sz="2400"/>
              <a:t>Najenostavnejši način za urejanje besedila (in shranjevanje v drugih načinih kodiranja) je, da ga odpremo v za to namenjenem programu (v MS Windows je to Notepad/Beležnica). </a:t>
            </a:r>
          </a:p>
          <a:p>
            <a:r>
              <a:rPr lang="sl-SI" sz="2400"/>
              <a:t>V spodnjem desnem kotu vidimo način kodiranja .</a:t>
            </a:r>
          </a:p>
          <a:p>
            <a:r>
              <a:rPr lang="sl-SI" sz="2400"/>
              <a:t>Če hočemo spremeniti kodiranje in dokument shraniti z drugim kodiranjem izberemo “Save as”/”Shrani kot” in v spustnem seznamu na dnu okna izberemo drug način.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EEA76B4-A2DA-4C30-9E3C-52EEA86E2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218" y="1825625"/>
            <a:ext cx="5214814" cy="311534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866A763-C586-45DB-B374-A0981D596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477" y="3079234"/>
            <a:ext cx="5190523" cy="351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7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Urejanje navadnega besedila: Notepad++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6143043" cy="47732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/>
              <a:t>Notepad++ je urejevalnik besedila z mnogo naprednimi možnostmi:</a:t>
            </a:r>
          </a:p>
          <a:p>
            <a:r>
              <a:rPr lang="sl-SI" sz="2400"/>
              <a:t>Enostaven pregled in spreminjanje načina kodiranja; veliko število podprtih načinov kodiranja vključno s kodnimi tabelami.</a:t>
            </a:r>
          </a:p>
          <a:p>
            <a:r>
              <a:rPr lang="sl-SI" sz="2400"/>
              <a:t>Podpira sintakso različnih programskih jezikov in formatov (XML, JSON) - različne sintaktične elemente obarva v različnih barvah in zna zapreti/skriti posamezne bloke kode.</a:t>
            </a:r>
          </a:p>
          <a:p>
            <a:r>
              <a:rPr lang="sl-SI" sz="2400"/>
              <a:t>Omogoča izvajanje programov za avtomatizacijo opravil v </a:t>
            </a:r>
            <a:r>
              <a:rPr lang="sl-SI" sz="2400" err="1"/>
              <a:t>Phytonu</a:t>
            </a:r>
            <a:r>
              <a:rPr lang="sl-SI" sz="2400"/>
              <a:t>.</a:t>
            </a:r>
          </a:p>
          <a:p>
            <a:r>
              <a:rPr lang="sl-SI" sz="2400"/>
              <a:t>Omogoča izračun </a:t>
            </a:r>
            <a:r>
              <a:rPr lang="sl-SI" sz="2400" err="1"/>
              <a:t>t.i</a:t>
            </a:r>
            <a:r>
              <a:rPr lang="sl-SI" sz="2400"/>
              <a:t>. </a:t>
            </a:r>
            <a:r>
              <a:rPr lang="sl-SI" sz="2400" err="1"/>
              <a:t>Hash</a:t>
            </a:r>
            <a:r>
              <a:rPr lang="sl-SI" sz="2400"/>
              <a:t> (zgoščenih?) vrednosti (npr. MD5, SHA-512).</a:t>
            </a:r>
            <a:endParaRPr lang="sl-SI" sz="2400">
              <a:ea typeface="Calibri"/>
              <a:cs typeface="Calibri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77" y="1687752"/>
            <a:ext cx="4826125" cy="491116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76" y="1687753"/>
            <a:ext cx="4826125" cy="4911166"/>
          </a:xfrm>
          <a:prstGeom prst="rect">
            <a:avLst/>
          </a:prstGeom>
        </p:spPr>
      </p:pic>
      <p:sp>
        <p:nvSpPr>
          <p:cNvPr id="10" name="Zaobljeni pravokotnik 9"/>
          <p:cNvSpPr/>
          <p:nvPr/>
        </p:nvSpPr>
        <p:spPr>
          <a:xfrm>
            <a:off x="8086791" y="1989537"/>
            <a:ext cx="894735" cy="3048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76" y="1687752"/>
            <a:ext cx="4826125" cy="4911167"/>
          </a:xfrm>
          <a:prstGeom prst="rect">
            <a:avLst/>
          </a:prstGeom>
        </p:spPr>
      </p:pic>
      <p:sp>
        <p:nvSpPr>
          <p:cNvPr id="11" name="Zaobljeni pravokotnik 10"/>
          <p:cNvSpPr/>
          <p:nvPr/>
        </p:nvSpPr>
        <p:spPr>
          <a:xfrm>
            <a:off x="8086791" y="2164579"/>
            <a:ext cx="894735" cy="3048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75" y="1687751"/>
            <a:ext cx="4826126" cy="491116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74" y="1687750"/>
            <a:ext cx="4826127" cy="491116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73" y="1687749"/>
            <a:ext cx="4826128" cy="491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5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Masovno pretvarjanje med vrstami kodiranja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/>
              <a:t>S pomočjo ukaza </a:t>
            </a:r>
            <a:r>
              <a:rPr lang="sl-SI" sz="2400" err="1"/>
              <a:t>PowerShell</a:t>
            </a:r>
            <a:r>
              <a:rPr lang="sl-SI" sz="2400"/>
              <a:t> v MS Windows:</a:t>
            </a:r>
          </a:p>
          <a:p>
            <a:pPr marL="266700" indent="0">
              <a:buNone/>
            </a:pPr>
            <a:r>
              <a:rPr lang="sl-SI" sz="2400" err="1"/>
              <a:t>Get-Content</a:t>
            </a:r>
            <a:r>
              <a:rPr lang="sl-SI" sz="2400"/>
              <a:t> &lt;SrcFile.txt&gt; -</a:t>
            </a:r>
            <a:r>
              <a:rPr lang="sl-SI" sz="2400" err="1"/>
              <a:t>Encoding</a:t>
            </a:r>
            <a:r>
              <a:rPr lang="sl-SI" sz="2400"/>
              <a:t> </a:t>
            </a:r>
            <a:r>
              <a:rPr lang="sl-SI" sz="2400" err="1"/>
              <a:t>Oem</a:t>
            </a:r>
            <a:r>
              <a:rPr lang="sl-SI" sz="2400"/>
              <a:t> | Out-File &lt;DestFile.txt&gt; -</a:t>
            </a:r>
            <a:r>
              <a:rPr lang="sl-SI" sz="2400" err="1"/>
              <a:t>Encoding</a:t>
            </a:r>
            <a:r>
              <a:rPr lang="sl-SI" sz="2400"/>
              <a:t> utf8</a:t>
            </a:r>
          </a:p>
          <a:p>
            <a:r>
              <a:rPr lang="sl-SI" sz="2400" err="1"/>
              <a:t>Encoding</a:t>
            </a:r>
            <a:r>
              <a:rPr lang="sl-SI" sz="2400"/>
              <a:t> parameter je lahko: </a:t>
            </a:r>
            <a:r>
              <a:rPr lang="sl-SI" sz="2400" err="1"/>
              <a:t>Ascii</a:t>
            </a:r>
            <a:r>
              <a:rPr lang="sl-SI" sz="2400"/>
              <a:t>, </a:t>
            </a:r>
            <a:r>
              <a:rPr lang="sl-SI" sz="2400" err="1"/>
              <a:t>BigEndianUnicode</a:t>
            </a:r>
            <a:r>
              <a:rPr lang="sl-SI" sz="2400"/>
              <a:t>, BigEndianUTF32, </a:t>
            </a:r>
            <a:r>
              <a:rPr lang="sl-SI" sz="2400" err="1"/>
              <a:t>Byte</a:t>
            </a:r>
            <a:r>
              <a:rPr lang="sl-SI" sz="2400"/>
              <a:t>, </a:t>
            </a:r>
            <a:r>
              <a:rPr lang="sl-SI" sz="2400" err="1"/>
              <a:t>Default</a:t>
            </a:r>
            <a:r>
              <a:rPr lang="sl-SI" sz="2400"/>
              <a:t>, </a:t>
            </a:r>
            <a:r>
              <a:rPr lang="sl-SI" sz="2400" err="1"/>
              <a:t>Oem</a:t>
            </a:r>
            <a:r>
              <a:rPr lang="sl-SI" sz="2400"/>
              <a:t>, </a:t>
            </a:r>
            <a:r>
              <a:rPr lang="sl-SI" sz="2400" err="1"/>
              <a:t>String</a:t>
            </a:r>
            <a:r>
              <a:rPr lang="sl-SI" sz="2400"/>
              <a:t>, </a:t>
            </a:r>
            <a:r>
              <a:rPr lang="sl-SI" sz="2400" err="1"/>
              <a:t>Unicode</a:t>
            </a:r>
            <a:r>
              <a:rPr lang="sl-SI" sz="2400"/>
              <a:t>, </a:t>
            </a:r>
            <a:r>
              <a:rPr lang="sl-SI" sz="2400" err="1"/>
              <a:t>Unknown</a:t>
            </a:r>
            <a:r>
              <a:rPr lang="sl-SI" sz="2400"/>
              <a:t>, UTF32, UTF7, UTF8</a:t>
            </a:r>
          </a:p>
          <a:p>
            <a:r>
              <a:rPr lang="sl-SI" sz="2400"/>
              <a:t>Na žalost pa ta konverzija ne upošteva kodne tabele in </a:t>
            </a:r>
            <a:r>
              <a:rPr lang="sl-SI" sz="2400" err="1"/>
              <a:t>čšž</a:t>
            </a:r>
            <a:r>
              <a:rPr lang="sl-SI" sz="2400"/>
              <a:t>-ji se ne prevedejo v ustrezne </a:t>
            </a:r>
            <a:r>
              <a:rPr lang="sl-SI" sz="2400" err="1"/>
              <a:t>čšž</a:t>
            </a:r>
            <a:r>
              <a:rPr lang="sl-SI" sz="2400"/>
              <a:t>-je v UTF-8, ampak se interpretirajo kot originalni znaki iz ameriške ASCII kode.</a:t>
            </a:r>
          </a:p>
        </p:txBody>
      </p:sp>
    </p:spTree>
    <p:extLst>
      <p:ext uri="{BB962C8B-B14F-4D97-AF65-F5344CB8AC3E}">
        <p14:creationId xmlns:p14="http://schemas.microsoft.com/office/powerpoint/2010/main" val="291719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Masovno pretvarjanje med vrstami kodiranja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5394818" cy="4795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/>
              <a:t>S pomočjo </a:t>
            </a:r>
            <a:r>
              <a:rPr lang="sl-SI" sz="2400" err="1"/>
              <a:t>Python</a:t>
            </a:r>
            <a:r>
              <a:rPr lang="sl-SI" sz="2400"/>
              <a:t>-a v Notepad++</a:t>
            </a:r>
          </a:p>
          <a:p>
            <a:r>
              <a:rPr lang="sl-SI" sz="2400"/>
              <a:t>V Notepad++ dodamo vtičnik/</a:t>
            </a:r>
            <a:r>
              <a:rPr lang="sl-SI" sz="2400" err="1"/>
              <a:t>plugin</a:t>
            </a:r>
            <a:r>
              <a:rPr lang="sl-SI" sz="2400"/>
              <a:t> </a:t>
            </a:r>
            <a:r>
              <a:rPr lang="sl-SI" sz="2400" err="1"/>
              <a:t>PythonScript</a:t>
            </a:r>
            <a:r>
              <a:rPr lang="sl-SI" sz="2400"/>
              <a:t> (meni </a:t>
            </a:r>
            <a:r>
              <a:rPr lang="sl-SI" sz="2400" err="1"/>
              <a:t>Plugins</a:t>
            </a:r>
            <a:r>
              <a:rPr lang="sl-SI" sz="2400"/>
              <a:t> → </a:t>
            </a:r>
            <a:r>
              <a:rPr lang="sl-SI" sz="2400" err="1"/>
              <a:t>Plugin</a:t>
            </a:r>
            <a:r>
              <a:rPr lang="sl-SI" sz="2400"/>
              <a:t> </a:t>
            </a:r>
            <a:r>
              <a:rPr lang="sl-SI" sz="2400" err="1"/>
              <a:t>Admin</a:t>
            </a:r>
            <a:r>
              <a:rPr lang="sl-SI" sz="2400"/>
              <a:t>… in v zavihku </a:t>
            </a:r>
            <a:r>
              <a:rPr lang="sl-SI" sz="2400" err="1"/>
              <a:t>Available</a:t>
            </a:r>
            <a:r>
              <a:rPr lang="sl-SI" sz="2400"/>
              <a:t> izberemo </a:t>
            </a:r>
            <a:r>
              <a:rPr lang="sl-SI" sz="2400" err="1"/>
              <a:t>PythonScript</a:t>
            </a:r>
            <a:r>
              <a:rPr lang="sl-SI" sz="2400"/>
              <a:t>)</a:t>
            </a:r>
          </a:p>
          <a:p>
            <a:r>
              <a:rPr lang="sl-SI" sz="2400"/>
              <a:t>Ustvarimo nov skript in ga damo v mapo </a:t>
            </a:r>
            <a:r>
              <a:rPr lang="sl-SI" sz="2000"/>
              <a:t>C:\Users\&lt;USERNAME&gt;\AppData\Roaming\Notepad++\plugins\Config\PythonScript\scripts (navodila za uporabo vtičnika so: </a:t>
            </a:r>
            <a:r>
              <a:rPr lang="sl-SI" sz="2000">
                <a:hlinkClick r:id="rId2"/>
              </a:rPr>
              <a:t>https://npppythonscript.sourceforge.net/docs/latest/</a:t>
            </a:r>
            <a:r>
              <a:rPr lang="sl-SI" sz="2000"/>
              <a:t>) </a:t>
            </a:r>
            <a:br>
              <a:rPr lang="sl-SI" sz="2400"/>
            </a:br>
            <a:r>
              <a:rPr lang="sl-SI" sz="2400"/>
              <a:t>in ga zaženemo.</a:t>
            </a:r>
          </a:p>
          <a:p>
            <a:pPr marL="0" indent="0">
              <a:buNone/>
            </a:pPr>
            <a:endParaRPr lang="sl-SI" sz="2400"/>
          </a:p>
        </p:txBody>
      </p:sp>
      <p:sp>
        <p:nvSpPr>
          <p:cNvPr id="5" name="PoljeZBesedilom 4"/>
          <p:cNvSpPr txBox="1"/>
          <p:nvPr/>
        </p:nvSpPr>
        <p:spPr>
          <a:xfrm>
            <a:off x="6442745" y="2798254"/>
            <a:ext cx="5467604" cy="23083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glob import glob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l-SI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Npp</a:t>
            </a: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import </a:t>
            </a:r>
            <a:r>
              <a:rPr kumimoji="0" lang="sl-SI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notepad</a:t>
            </a:r>
            <a:endParaRPr kumimoji="0" lang="sl-SI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 v naslednji vrstici vpišemo pravo lokacijo datotek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globPath</a:t>
            </a: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"C:\MyFiles\*.txt"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file in glob(</a:t>
            </a:r>
            <a:r>
              <a:rPr kumimoji="0" lang="sl-SI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globPath</a:t>
            </a: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sl-SI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notepad.open</a:t>
            </a: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(file)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sl-SI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notepad.runMenuCommand</a:t>
            </a: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("</a:t>
            </a:r>
            <a:r>
              <a:rPr kumimoji="0" lang="sl-SI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Encoding</a:t>
            </a: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", "</a:t>
            </a:r>
            <a:r>
              <a:rPr kumimoji="0" lang="sl-SI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Convert</a:t>
            </a: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UTF-8")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sl-SI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notepad.save</a:t>
            </a: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sl-SI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notepad.close</a:t>
            </a:r>
            <a:r>
              <a:rPr kumimoji="0" lang="sl-SI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472236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1078860"/>
            <a:ext cx="11279586" cy="611828"/>
          </a:xfrm>
        </p:spPr>
        <p:txBody>
          <a:bodyPr>
            <a:normAutofit fontScale="90000"/>
          </a:bodyPr>
          <a:lstStyle/>
          <a:p>
            <a:r>
              <a:rPr lang="sl-SI" err="1"/>
              <a:t>Pandoc</a:t>
            </a:r>
            <a:r>
              <a:rPr lang="sl-SI"/>
              <a:t> – univerzalni pretvornik besedilnih formatov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6947778" cy="4773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err="1"/>
              <a:t>Pandoc</a:t>
            </a:r>
            <a:r>
              <a:rPr lang="sl-SI" sz="2400"/>
              <a:t> je univerzalni pretvornik med različnimi besedilnimi formati (npr. HTML in podobnimi </a:t>
            </a:r>
            <a:r>
              <a:rPr lang="sl-SI" sz="2400" err="1"/>
              <a:t>markup</a:t>
            </a:r>
            <a:r>
              <a:rPr lang="sl-SI" sz="2400"/>
              <a:t> jeziki, XML, </a:t>
            </a:r>
            <a:r>
              <a:rPr lang="sl-SI" sz="2400" err="1"/>
              <a:t>LaTeX</a:t>
            </a:r>
            <a:r>
              <a:rPr lang="sl-SI" sz="2400"/>
              <a:t> in nekaterimi binarnimi formati, namenjeni besedilom (npr. DOCX, ODT, RTF, PDF, EPUB…).</a:t>
            </a:r>
          </a:p>
          <a:p>
            <a:r>
              <a:rPr lang="sl-SI" sz="2400"/>
              <a:t>URL: </a:t>
            </a:r>
            <a:r>
              <a:rPr lang="sl-SI" sz="2400">
                <a:hlinkClick r:id="rId2"/>
              </a:rPr>
              <a:t>https://pandoc.org/</a:t>
            </a:r>
            <a:r>
              <a:rPr lang="sl-SI" sz="2400"/>
              <a:t> </a:t>
            </a:r>
          </a:p>
          <a:p>
            <a:r>
              <a:rPr lang="sl-SI" sz="2400"/>
              <a:t>Kot samostojen program na računalniku deluje v ukazni vrstici. </a:t>
            </a:r>
            <a:br>
              <a:rPr lang="sl-SI" sz="2400"/>
            </a:br>
            <a:r>
              <a:rPr lang="sl-SI" sz="2400"/>
              <a:t>Primer ukaza: </a:t>
            </a:r>
            <a:r>
              <a:rPr lang="sl-SI" sz="2400" i="1" err="1"/>
              <a:t>pandoc</a:t>
            </a:r>
            <a:r>
              <a:rPr lang="sl-SI" sz="2400" i="1"/>
              <a:t> -f </a:t>
            </a:r>
            <a:r>
              <a:rPr lang="sl-SI" sz="2400" i="1" err="1"/>
              <a:t>markdown</a:t>
            </a:r>
            <a:r>
              <a:rPr lang="sl-SI" sz="2400" i="1"/>
              <a:t> -t </a:t>
            </a:r>
            <a:r>
              <a:rPr lang="sl-SI" sz="2400" i="1" err="1"/>
              <a:t>latex</a:t>
            </a:r>
            <a:r>
              <a:rPr lang="sl-SI" sz="2400" i="1"/>
              <a:t> hello.txt</a:t>
            </a:r>
            <a:r>
              <a:rPr lang="sl-SI" sz="2400"/>
              <a:t> </a:t>
            </a:r>
            <a:br>
              <a:rPr lang="sl-SI" sz="2400"/>
            </a:br>
            <a:r>
              <a:rPr lang="sl-SI" sz="2400"/>
              <a:t>Na ta način je s pomočjo enostavnega skripta možno masovno pretvoriti večjo količino datotek.</a:t>
            </a:r>
          </a:p>
          <a:p>
            <a:r>
              <a:rPr lang="sl-SI" sz="2400"/>
              <a:t>Lahko pa ga (v omejenem obsegu) uporabljamo tudi na spletni strani: </a:t>
            </a:r>
            <a:r>
              <a:rPr lang="sl-SI" sz="2400">
                <a:hlinkClick r:id="rId3"/>
              </a:rPr>
              <a:t>https://pandoc.org/try/</a:t>
            </a:r>
            <a:r>
              <a:rPr lang="sl-SI" sz="2400"/>
              <a:t>.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012" y="1767387"/>
            <a:ext cx="3868190" cy="483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77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D3EE41-9865-7090-7AD1-060915B97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4B1205-5869-30D4-AA25-9621B1B59D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564" y="343837"/>
            <a:ext cx="10515600" cy="817418"/>
          </a:xfrm>
        </p:spPr>
        <p:txBody>
          <a:bodyPr>
            <a:normAutofit/>
          </a:bodyPr>
          <a:lstStyle/>
          <a:p>
            <a:pPr lvl="0"/>
            <a:r>
              <a:rPr lang="sl-SI" sz="5000" b="1">
                <a:solidFill>
                  <a:srgbClr val="ED7D31"/>
                </a:solidFill>
                <a:latin typeface="Calibri"/>
              </a:rPr>
              <a:t>Formati v družboslovju</a:t>
            </a:r>
          </a:p>
        </p:txBody>
      </p:sp>
      <p:graphicFrame>
        <p:nvGraphicFramePr>
          <p:cNvPr id="9" name="Označba mesta vsebine 2">
            <a:extLst>
              <a:ext uri="{FF2B5EF4-FFF2-40B4-BE49-F238E27FC236}">
                <a16:creationId xmlns:a16="http://schemas.microsoft.com/office/drawing/2014/main" id="{14687594-5509-680F-3E7F-E94E7F6186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5203426"/>
              </p:ext>
            </p:extLst>
          </p:nvPr>
        </p:nvGraphicFramePr>
        <p:xfrm>
          <a:off x="486511" y="1547446"/>
          <a:ext cx="10849706" cy="5108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Naslov 1">
            <a:extLst>
              <a:ext uri="{FF2B5EF4-FFF2-40B4-BE49-F238E27FC236}">
                <a16:creationId xmlns:a16="http://schemas.microsoft.com/office/drawing/2014/main" id="{00887601-D91C-F08E-9B0A-531C9CC9C947}"/>
              </a:ext>
            </a:extLst>
          </p:cNvPr>
          <p:cNvSpPr txBox="1"/>
          <p:nvPr/>
        </p:nvSpPr>
        <p:spPr>
          <a:xfrm>
            <a:off x="653564" y="1274478"/>
            <a:ext cx="10515600" cy="58188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/>
              <a:t>Kvantitativna analiza podatkov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2B35C-5C12-B876-5B23-0AA9A94CEC10}"/>
              </a:ext>
            </a:extLst>
          </p:cNvPr>
          <p:cNvSpPr txBox="1"/>
          <p:nvPr/>
        </p:nvSpPr>
        <p:spPr>
          <a:xfrm>
            <a:off x="10192582" y="6255667"/>
            <a:ext cx="74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</a:t>
            </a:r>
            <a:endParaRPr lang="sl-SI" sz="20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DC841A-9E6F-A756-2E06-F940D913A3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7631" y="6334134"/>
            <a:ext cx="946007" cy="3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48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Pisarniški programi: Microsoft Office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6262308" cy="47732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2600"/>
              <a:t>MS Office sestavlja več programov: Word, Excel, PowerPoint…</a:t>
            </a:r>
          </a:p>
          <a:p>
            <a:r>
              <a:rPr lang="sl-SI" sz="2600"/>
              <a:t>Omogočajo shranjevanje v lastnih formatih (DOC, DOCX, XLS, XLSX, PPT, PPTX…), poleg tega pa še v formatih PDF, XPS, HTML, RTF (Word), TXT, CSV (Excel), </a:t>
            </a:r>
            <a:r>
              <a:rPr lang="sl-SI" sz="2600" err="1"/>
              <a:t>OpenOffice</a:t>
            </a:r>
            <a:r>
              <a:rPr lang="sl-SI" sz="2600"/>
              <a:t> (ODT, ODS, ODP), PowerPoint pa tudi v obliki slik (GIF, JPG, PNF, TIFF, BMP) in videa (MP4, WMV).</a:t>
            </a:r>
          </a:p>
          <a:p>
            <a:r>
              <a:rPr lang="sl-SI" sz="2600"/>
              <a:t>Vsebujejo tudi metapodatke o avtorju, datumih ustvarjanja in zadnjega popravka, omogoča pa tudi omejen vnos metapodatkov (v okvirčku).</a:t>
            </a:r>
          </a:p>
          <a:p>
            <a:r>
              <a:rPr lang="sl-SI" sz="2200"/>
              <a:t>Pri programih MS Office, je težava pri ugotavljanju istovetnosti, ker programi interno beležijo položaj kurzorja in se datoteka binarno spremeni že, če jo samo odpremo in nekam kliknemo.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515" y="1825626"/>
            <a:ext cx="4897688" cy="4773293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15" y="1825625"/>
            <a:ext cx="4897687" cy="4773293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13" y="1825624"/>
            <a:ext cx="4897689" cy="4775392"/>
          </a:xfrm>
          <a:prstGeom prst="rect">
            <a:avLst/>
          </a:prstGeom>
        </p:spPr>
      </p:pic>
      <p:sp>
        <p:nvSpPr>
          <p:cNvPr id="8" name="Zaobljeni pravokotnik 7"/>
          <p:cNvSpPr/>
          <p:nvPr/>
        </p:nvSpPr>
        <p:spPr>
          <a:xfrm>
            <a:off x="10215933" y="3552271"/>
            <a:ext cx="1664815" cy="494943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22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Pisarniški programi: </a:t>
            </a:r>
            <a:r>
              <a:rPr lang="sl-SI" err="1"/>
              <a:t>OpenOffice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6262308" cy="47732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/>
              <a:t>Tudi </a:t>
            </a:r>
            <a:r>
              <a:rPr lang="sl-SI" sz="2400" err="1"/>
              <a:t>OpenOffice</a:t>
            </a:r>
            <a:r>
              <a:rPr lang="sl-SI" sz="2400"/>
              <a:t> sestavlja več programov: </a:t>
            </a:r>
            <a:r>
              <a:rPr lang="sl-SI" sz="2400" err="1"/>
              <a:t>Writer</a:t>
            </a:r>
            <a:r>
              <a:rPr lang="sl-SI" sz="2400"/>
              <a:t>, </a:t>
            </a:r>
            <a:r>
              <a:rPr lang="sl-SI" sz="2400" err="1"/>
              <a:t>Calc</a:t>
            </a:r>
            <a:r>
              <a:rPr lang="sl-SI" sz="2400"/>
              <a:t>, </a:t>
            </a:r>
            <a:r>
              <a:rPr lang="sl-SI" sz="2400" err="1"/>
              <a:t>Impress</a:t>
            </a:r>
            <a:r>
              <a:rPr lang="sl-SI" sz="2400"/>
              <a:t> ter Base, </a:t>
            </a:r>
            <a:r>
              <a:rPr lang="sl-SI" sz="2400" err="1"/>
              <a:t>Draw</a:t>
            </a:r>
            <a:r>
              <a:rPr lang="sl-SI" sz="2400"/>
              <a:t> in </a:t>
            </a:r>
            <a:r>
              <a:rPr lang="sl-SI" sz="2400" err="1"/>
              <a:t>Math</a:t>
            </a:r>
            <a:r>
              <a:rPr lang="sl-SI" sz="2400"/>
              <a:t>.</a:t>
            </a:r>
          </a:p>
          <a:p>
            <a:r>
              <a:rPr lang="sl-SI" sz="1800"/>
              <a:t>Programe </a:t>
            </a:r>
            <a:r>
              <a:rPr lang="sl-SI" sz="1800" err="1"/>
              <a:t>OpenOffice</a:t>
            </a:r>
            <a:r>
              <a:rPr lang="sl-SI" sz="1800"/>
              <a:t> izdeluje </a:t>
            </a:r>
            <a:r>
              <a:rPr lang="sl-SI" sz="1800" err="1"/>
              <a:t>The</a:t>
            </a:r>
            <a:r>
              <a:rPr lang="sl-SI" sz="1800"/>
              <a:t> </a:t>
            </a:r>
            <a:r>
              <a:rPr lang="sl-SI" sz="1800" err="1"/>
              <a:t>Apache</a:t>
            </a:r>
            <a:r>
              <a:rPr lang="sl-SI" sz="1800"/>
              <a:t> Software </a:t>
            </a:r>
            <a:r>
              <a:rPr lang="sl-SI" sz="1800" err="1"/>
              <a:t>Fundation</a:t>
            </a:r>
            <a:r>
              <a:rPr lang="sl-SI" sz="1800"/>
              <a:t> so prosto dostopni pod licenco </a:t>
            </a:r>
            <a:r>
              <a:rPr lang="sl-SI" sz="1800" err="1"/>
              <a:t>Apache</a:t>
            </a:r>
            <a:r>
              <a:rPr lang="sl-SI" sz="1800"/>
              <a:t>, ver. 2.0.</a:t>
            </a:r>
          </a:p>
          <a:p>
            <a:r>
              <a:rPr lang="sl-SI" sz="2200"/>
              <a:t>Omogočajo shranjevanje v lastnih formatih (ODT, ODS, ODP, ODB, ODG in ODF), poleg tega pa še v formatih PDF, RTF, HTML, TXT, CSV (</a:t>
            </a:r>
            <a:r>
              <a:rPr lang="sl-SI" sz="2200" err="1"/>
              <a:t>Calc</a:t>
            </a:r>
            <a:r>
              <a:rPr lang="sl-SI" sz="2200"/>
              <a:t>), starih formatih OpenOffice.org (SXW, SXC, SXI, SXD, SXM). </a:t>
            </a:r>
            <a:r>
              <a:rPr lang="sl-SI" sz="2000" err="1"/>
              <a:t>Impress</a:t>
            </a:r>
            <a:r>
              <a:rPr lang="sl-SI" sz="2000"/>
              <a:t> ne omogoča shranjevanja v obliki videa.</a:t>
            </a:r>
          </a:p>
          <a:p>
            <a:r>
              <a:rPr lang="sl-SI" sz="2200"/>
              <a:t>Omogočajo branje in shranjevanje starejših MS Office formatov (DOC, XLS, PPT), za novejše formate (DOCX, XLSX in PPTX) pa samo branje.</a:t>
            </a:r>
          </a:p>
          <a:p>
            <a:r>
              <a:rPr lang="sl-SI" sz="2200"/>
              <a:t>Omogočajo vnos naslova, zadeve, ključnih besed, komentarja in lastnosti po meri (poljubna polja).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10" y="1825627"/>
            <a:ext cx="4897694" cy="477329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11" y="1825625"/>
            <a:ext cx="4897692" cy="477329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09" y="2372515"/>
            <a:ext cx="4884872" cy="367951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330" y="2383622"/>
            <a:ext cx="4884873" cy="36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6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Pisarniški programi: </a:t>
            </a:r>
            <a:r>
              <a:rPr lang="sl-SI" err="1"/>
              <a:t>LibreOffice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6793869" cy="47732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 err="1"/>
              <a:t>LibreOffice</a:t>
            </a:r>
            <a:r>
              <a:rPr lang="sl-SI" sz="2400"/>
              <a:t> je podoben paket kot </a:t>
            </a:r>
            <a:r>
              <a:rPr lang="sl-SI" sz="2400" err="1"/>
              <a:t>OpenOffice</a:t>
            </a:r>
            <a:r>
              <a:rPr lang="sl-SI" sz="2400"/>
              <a:t> z enako imenovanimi programi (imata isti izvor).</a:t>
            </a:r>
          </a:p>
          <a:p>
            <a:r>
              <a:rPr lang="sl-SI" sz="1800"/>
              <a:t>Programe </a:t>
            </a:r>
            <a:r>
              <a:rPr lang="sl-SI" sz="1800" err="1"/>
              <a:t>LibreOffice</a:t>
            </a:r>
            <a:r>
              <a:rPr lang="sl-SI" sz="1800"/>
              <a:t> izdeluje </a:t>
            </a:r>
            <a:r>
              <a:rPr lang="sl-SI" sz="1800" err="1"/>
              <a:t>The</a:t>
            </a:r>
            <a:r>
              <a:rPr lang="sl-SI" sz="1800"/>
              <a:t> </a:t>
            </a:r>
            <a:r>
              <a:rPr lang="sl-SI" sz="1800" err="1"/>
              <a:t>Document</a:t>
            </a:r>
            <a:r>
              <a:rPr lang="sl-SI" sz="1800"/>
              <a:t> </a:t>
            </a:r>
            <a:r>
              <a:rPr lang="sl-SI" sz="1800" err="1"/>
              <a:t>Fundation</a:t>
            </a:r>
            <a:r>
              <a:rPr lang="sl-SI" sz="1800"/>
              <a:t> in so prosto dostopni pod licenco </a:t>
            </a:r>
            <a:r>
              <a:rPr lang="sl-SI" sz="1800" err="1"/>
              <a:t>Mozilla</a:t>
            </a:r>
            <a:r>
              <a:rPr lang="sl-SI" sz="1800"/>
              <a:t> </a:t>
            </a:r>
            <a:r>
              <a:rPr lang="sl-SI" sz="1800" err="1"/>
              <a:t>Public</a:t>
            </a:r>
            <a:r>
              <a:rPr lang="sl-SI" sz="1800"/>
              <a:t> </a:t>
            </a:r>
            <a:r>
              <a:rPr lang="sl-SI" sz="1800" err="1"/>
              <a:t>License</a:t>
            </a:r>
            <a:r>
              <a:rPr lang="sl-SI" sz="1800"/>
              <a:t> v. 2.0.</a:t>
            </a:r>
          </a:p>
          <a:p>
            <a:r>
              <a:rPr lang="sl-SI" sz="2200"/>
              <a:t>Omogočajo shranjevanje v enakih formatih kot </a:t>
            </a:r>
            <a:r>
              <a:rPr lang="sl-SI" sz="2200" err="1"/>
              <a:t>OpenOffice</a:t>
            </a:r>
            <a:r>
              <a:rPr lang="sl-SI" sz="2200"/>
              <a:t>, znajo pa tudi shranjevati v novejših formatih MS Office (DOCX, XLSX in PPTX)</a:t>
            </a:r>
            <a:r>
              <a:rPr lang="sl-SI" sz="2000"/>
              <a:t>. Ne shranjujejo v starih formatih OpenOffice.org.</a:t>
            </a:r>
          </a:p>
          <a:p>
            <a:r>
              <a:rPr lang="sl-SI" sz="2200"/>
              <a:t>Omogočajo vnos enakih metapodatkov kot </a:t>
            </a:r>
            <a:r>
              <a:rPr lang="sl-SI" sz="2200" err="1"/>
              <a:t>OpenOffice</a:t>
            </a:r>
            <a:r>
              <a:rPr lang="sl-SI" sz="2200"/>
              <a:t>.</a:t>
            </a:r>
          </a:p>
          <a:p>
            <a:r>
              <a:rPr lang="sl-SI" sz="2200"/>
              <a:t>Za kateri paket se odločiti? </a:t>
            </a:r>
            <a:r>
              <a:rPr lang="sl-SI" sz="2200" err="1"/>
              <a:t>LibreOffice</a:t>
            </a:r>
            <a:r>
              <a:rPr lang="sl-SI" sz="2200"/>
              <a:t> se hvali, da je bolj ažuren. Nekaj o razlikah:</a:t>
            </a:r>
          </a:p>
          <a:p>
            <a:pPr marL="227013" indent="0">
              <a:buNone/>
            </a:pPr>
            <a:r>
              <a:rPr lang="sl-SI" sz="1600">
                <a:hlinkClick r:id="rId2"/>
              </a:rPr>
              <a:t>https://computertechnicians.au/libreoffice-vs-openoffice-who-wins-in-2022/</a:t>
            </a:r>
            <a:r>
              <a:rPr lang="sl-SI" sz="1600"/>
              <a:t> </a:t>
            </a:r>
          </a:p>
          <a:p>
            <a:pPr marL="227013" indent="0">
              <a:buNone/>
            </a:pPr>
            <a:r>
              <a:rPr lang="sl-SI" sz="1600">
                <a:hlinkClick r:id="rId3"/>
              </a:rPr>
              <a:t>https://www.ionos.com/digitalguide/online-marketing/online-sales/libreoffice-vs-openoffice/</a:t>
            </a:r>
            <a:r>
              <a:rPr lang="sl-SI" sz="1600"/>
              <a:t> </a:t>
            </a:r>
          </a:p>
          <a:p>
            <a:endParaRPr lang="sl-SI" sz="220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71" y="1852590"/>
            <a:ext cx="4366131" cy="474632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070" y="2252627"/>
            <a:ext cx="4356950" cy="39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Programi za branje in urejanje PDF: Adobe </a:t>
            </a:r>
            <a:r>
              <a:rPr lang="sl-SI" err="1"/>
              <a:t>Acrobat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6209960" cy="4773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/>
              <a:t>„Originalen“ program podjetja Adobe, ki razvilo format PDF.</a:t>
            </a:r>
          </a:p>
          <a:p>
            <a:r>
              <a:rPr lang="sl-SI" sz="2400"/>
              <a:t>Plačljiva verzija omogoča vse funkcije, ki jih rabimo za urejanje </a:t>
            </a:r>
            <a:r>
              <a:rPr lang="sl-SI" sz="2400" err="1"/>
              <a:t>PDFov</a:t>
            </a:r>
            <a:r>
              <a:rPr lang="sl-SI" sz="2400"/>
              <a:t> (urejanje, združevanje, razdruževanje, OCR, elektronsko podpisovanje, pretvorbe v formate MS Office in druge…).</a:t>
            </a:r>
          </a:p>
          <a:p>
            <a:r>
              <a:rPr lang="sl-SI" sz="2400"/>
              <a:t>Velja kot „zlati standard“ za zapisovanje </a:t>
            </a:r>
            <a:r>
              <a:rPr lang="sl-SI" sz="2400" err="1"/>
              <a:t>PDFov</a:t>
            </a:r>
            <a:r>
              <a:rPr lang="sl-SI" sz="2400"/>
              <a:t>, ki morajo biti povsem pravilno zapisani.</a:t>
            </a:r>
          </a:p>
          <a:p>
            <a:r>
              <a:rPr lang="sl-SI" sz="2400"/>
              <a:t>Brezplačna verzija (znana kot Adobe </a:t>
            </a:r>
            <a:r>
              <a:rPr lang="sl-SI" sz="2400" err="1"/>
              <a:t>Reader</a:t>
            </a:r>
            <a:r>
              <a:rPr lang="sl-SI" sz="2400"/>
              <a:t>) pa omogoča praktično samo branje. Dobimo jo na: </a:t>
            </a:r>
            <a:r>
              <a:rPr lang="sl-SI" sz="2000">
                <a:hlinkClick r:id="rId2"/>
              </a:rPr>
              <a:t>https://get.adobe.com/reader/</a:t>
            </a:r>
            <a:r>
              <a:rPr lang="sl-SI" sz="2000"/>
              <a:t> (dejansko pa gre za isti program z zaklenjenimi funkcijami).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C54DF2D-0A4C-4158-A434-EA7051061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162" y="1825626"/>
            <a:ext cx="4950039" cy="477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32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Programi za branje in urejanje PDF: I love PDF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5141811" cy="47732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/>
              <a:t>I love PDF je spletno orodje, ki (v brezplačni verziji) omogoča večino funkcij, ki jih potrebujemo pri delu s </a:t>
            </a:r>
            <a:r>
              <a:rPr lang="sl-SI" sz="2400" err="1"/>
              <a:t>PDFji</a:t>
            </a:r>
            <a:r>
              <a:rPr lang="sl-SI" sz="2400"/>
              <a:t>. URL: </a:t>
            </a:r>
            <a:r>
              <a:rPr lang="sl-SI" sz="2000">
                <a:hlinkClick r:id="rId2"/>
              </a:rPr>
              <a:t>https://www.ilovepdf.com/</a:t>
            </a:r>
            <a:endParaRPr lang="sl-SI" sz="2000"/>
          </a:p>
          <a:p>
            <a:r>
              <a:rPr lang="sl-SI" sz="2400"/>
              <a:t>Omogoča združevanje, razdruževanje, stiskanje, pretvorbo iz MS Worda, PowerPointa, Excela in JPG datotek ter nazaj, urejanje na nivoju strani…</a:t>
            </a:r>
          </a:p>
          <a:p>
            <a:r>
              <a:rPr lang="sl-SI" sz="2400"/>
              <a:t>Ne omogoča pa „</a:t>
            </a:r>
            <a:r>
              <a:rPr lang="sl-SI" sz="2400" err="1"/>
              <a:t>premium</a:t>
            </a:r>
            <a:r>
              <a:rPr lang="sl-SI" sz="2400"/>
              <a:t>“ funkcij, kot so OCR, elektronsko podpisovanje, pretvorba v PDF/A. </a:t>
            </a:r>
            <a:r>
              <a:rPr lang="sl-SI" sz="2000"/>
              <a:t>Kot „</a:t>
            </a:r>
            <a:r>
              <a:rPr lang="sl-SI" sz="2000" err="1"/>
              <a:t>premium</a:t>
            </a:r>
            <a:r>
              <a:rPr lang="sl-SI" sz="2000"/>
              <a:t>“ funkcija je označeno tudi urejanje na nivoju elementov, vendar je v času preizkušanja orodja ta funkcija delovala.</a:t>
            </a:r>
          </a:p>
          <a:p>
            <a:endParaRPr lang="sl-SI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553FFD9-4B45-4BB5-8226-87675507B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897" y="1885572"/>
            <a:ext cx="6204305" cy="471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46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Programi za delo slikami: </a:t>
            </a:r>
            <a:r>
              <a:rPr lang="sl-SI" err="1"/>
              <a:t>IrfanView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5385617" cy="47732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/>
              <a:t>Enostaven pregledovalnik z zelo vsestranskim orodjem za masovno preoblikovanje in zapisovanje v druge formate.</a:t>
            </a:r>
          </a:p>
          <a:p>
            <a:r>
              <a:rPr lang="sl-SI" sz="2400"/>
              <a:t>Omogoča enostavne načine obdelave slike (vrtenje, zrcaljenje, pomanjševanje, obrezovanje, barvne globine, osnovni popravki svetlosti, kontrasta) </a:t>
            </a:r>
          </a:p>
          <a:p>
            <a:r>
              <a:rPr lang="sl-SI" sz="2400"/>
              <a:t>Omogoča prikaz metapodatkov v obliki EXIF. </a:t>
            </a:r>
          </a:p>
          <a:p>
            <a:r>
              <a:rPr lang="sl-SI" sz="2400"/>
              <a:t>URL: </a:t>
            </a:r>
            <a:r>
              <a:rPr lang="sl-SI" sz="2400">
                <a:hlinkClick r:id="rId2"/>
              </a:rPr>
              <a:t>https://www.irfanview.com/</a:t>
            </a:r>
            <a:r>
              <a:rPr lang="sl-SI" sz="2400"/>
              <a:t>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20" y="1825626"/>
            <a:ext cx="5774382" cy="48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66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Prikaz metapodatkov v obliki EXIF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7"/>
            <a:ext cx="10429566" cy="3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/>
              <a:t>Za prikaz EXIF v meniju izberemo „Image“→ „</a:t>
            </a:r>
            <a:r>
              <a:rPr lang="sl-SI" sz="2400" err="1"/>
              <a:t>Information</a:t>
            </a:r>
            <a:r>
              <a:rPr lang="sl-SI" sz="2400"/>
              <a:t>“ in na dnu „EXIF </a:t>
            </a:r>
            <a:r>
              <a:rPr lang="sl-SI" sz="2400" err="1"/>
              <a:t>info</a:t>
            </a:r>
            <a:r>
              <a:rPr lang="sl-SI" sz="2400"/>
              <a:t>“: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2337365"/>
            <a:ext cx="2866261" cy="426007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966" y="2337365"/>
            <a:ext cx="2500632" cy="429275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76" y="2337365"/>
            <a:ext cx="2474706" cy="4260079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58" y="2337365"/>
            <a:ext cx="2470708" cy="4260079"/>
          </a:xfrm>
          <a:prstGeom prst="rect">
            <a:avLst/>
          </a:prstGeom>
        </p:spPr>
      </p:pic>
      <p:sp>
        <p:nvSpPr>
          <p:cNvPr id="14" name="Zaobljeni pravokotnik 13"/>
          <p:cNvSpPr/>
          <p:nvPr/>
        </p:nvSpPr>
        <p:spPr>
          <a:xfrm>
            <a:off x="747252" y="6055821"/>
            <a:ext cx="894735" cy="3048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aobljeni pravokotnik 15"/>
          <p:cNvSpPr/>
          <p:nvPr/>
        </p:nvSpPr>
        <p:spPr>
          <a:xfrm>
            <a:off x="6647063" y="3402385"/>
            <a:ext cx="2378949" cy="382184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aobljeni pravokotnik 17"/>
          <p:cNvSpPr/>
          <p:nvPr/>
        </p:nvSpPr>
        <p:spPr>
          <a:xfrm>
            <a:off x="6647063" y="4346651"/>
            <a:ext cx="1860037" cy="241505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587" y="2589829"/>
            <a:ext cx="2481578" cy="3618392"/>
          </a:xfrm>
          <a:prstGeom prst="rect">
            <a:avLst/>
          </a:prstGeom>
        </p:spPr>
      </p:pic>
      <p:sp>
        <p:nvSpPr>
          <p:cNvPr id="15" name="Zaobljeni pravokotnik 14"/>
          <p:cNvSpPr/>
          <p:nvPr/>
        </p:nvSpPr>
        <p:spPr>
          <a:xfrm>
            <a:off x="3931162" y="3529780"/>
            <a:ext cx="1860037" cy="327284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aobljeni pravokotnik 16"/>
          <p:cNvSpPr/>
          <p:nvPr/>
        </p:nvSpPr>
        <p:spPr>
          <a:xfrm>
            <a:off x="3942774" y="4807973"/>
            <a:ext cx="1860037" cy="241505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7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5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Masovno preoblikovanje in sprememba formata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4856543" cy="4773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/>
              <a:t>S tem orodjem lahko več slik naenkrat </a:t>
            </a:r>
          </a:p>
          <a:p>
            <a:r>
              <a:rPr lang="sl-SI" sz="2400"/>
              <a:t>preimenujemo, </a:t>
            </a:r>
          </a:p>
          <a:p>
            <a:r>
              <a:rPr lang="sl-SI" sz="2400"/>
              <a:t>zapišemo v drugem formatu, </a:t>
            </a:r>
          </a:p>
          <a:p>
            <a:r>
              <a:rPr lang="sl-SI" sz="2400"/>
              <a:t>spremenimo nekatere lastnosti: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34" y="1690688"/>
            <a:ext cx="5936168" cy="4908231"/>
          </a:xfrm>
          <a:prstGeom prst="rect">
            <a:avLst/>
          </a:prstGeom>
        </p:spPr>
      </p:pic>
      <p:cxnSp>
        <p:nvCxnSpPr>
          <p:cNvPr id="7" name="Raven puščični povezovalnik 6"/>
          <p:cNvCxnSpPr/>
          <p:nvPr/>
        </p:nvCxnSpPr>
        <p:spPr>
          <a:xfrm flipV="1">
            <a:off x="3692324" y="2245259"/>
            <a:ext cx="2361235" cy="266448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 flipV="1">
            <a:off x="4807731" y="2812648"/>
            <a:ext cx="1245828" cy="142855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/>
          <p:nvPr/>
        </p:nvCxnSpPr>
        <p:spPr>
          <a:xfrm flipV="1">
            <a:off x="5210726" y="3020992"/>
            <a:ext cx="2405416" cy="385927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74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Masovno preoblikovanje in sprememba formata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4856543" cy="47732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/>
              <a:t>S tem orodjem lahko več slik naenkrat </a:t>
            </a:r>
          </a:p>
          <a:p>
            <a:r>
              <a:rPr lang="sl-SI" sz="2400"/>
              <a:t>preimenujemo, </a:t>
            </a:r>
          </a:p>
          <a:p>
            <a:r>
              <a:rPr lang="sl-SI" sz="2400"/>
              <a:t>zapišemo v drugem formatu, </a:t>
            </a:r>
          </a:p>
          <a:p>
            <a:r>
              <a:rPr lang="sl-SI" sz="2400"/>
              <a:t>spremenimo nekatere lastnosti:</a:t>
            </a:r>
          </a:p>
          <a:p>
            <a:pPr marL="442913" lvl="1"/>
            <a:r>
              <a:rPr lang="sl-SI"/>
              <a:t>obrežemo, </a:t>
            </a:r>
          </a:p>
          <a:p>
            <a:pPr marL="442913" lvl="1"/>
            <a:r>
              <a:rPr lang="sl-SI"/>
              <a:t>spremenimo velikost,</a:t>
            </a:r>
          </a:p>
          <a:p>
            <a:pPr marL="442913" lvl="1"/>
            <a:r>
              <a:rPr lang="sl-SI"/>
              <a:t> spremenimo barvno globino, </a:t>
            </a:r>
          </a:p>
          <a:p>
            <a:pPr marL="442913" lvl="1"/>
            <a:r>
              <a:rPr lang="sl-SI"/>
              <a:t>spremenimo nekatere lastnosti: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sl-SI" sz="2400"/>
              <a:t>vrtenje, zrcaljenje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sl-SI" sz="2400"/>
              <a:t>ostrina, svetlost, kontrast, zasičenost…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sl-SI" sz="2400"/>
              <a:t>dodamo besedilo.</a:t>
            </a: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93" y="1825626"/>
            <a:ext cx="6276422" cy="4399209"/>
          </a:xfrm>
          <a:prstGeom prst="rect">
            <a:avLst/>
          </a:prstGeom>
        </p:spPr>
      </p:pic>
      <p:cxnSp>
        <p:nvCxnSpPr>
          <p:cNvPr id="14" name="Raven puščični povezovalnik 13"/>
          <p:cNvCxnSpPr/>
          <p:nvPr/>
        </p:nvCxnSpPr>
        <p:spPr>
          <a:xfrm flipV="1">
            <a:off x="5169529" y="3646028"/>
            <a:ext cx="698836" cy="572887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/>
          <p:cNvCxnSpPr/>
          <p:nvPr/>
        </p:nvCxnSpPr>
        <p:spPr>
          <a:xfrm flipV="1">
            <a:off x="5060887" y="2500134"/>
            <a:ext cx="749604" cy="1329482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/>
          <p:cNvCxnSpPr/>
          <p:nvPr/>
        </p:nvCxnSpPr>
        <p:spPr>
          <a:xfrm flipV="1">
            <a:off x="5350598" y="2685328"/>
            <a:ext cx="2624359" cy="1886672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/>
          <p:nvPr/>
        </p:nvCxnSpPr>
        <p:spPr>
          <a:xfrm flipV="1">
            <a:off x="5169528" y="3829616"/>
            <a:ext cx="2643383" cy="1541037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uščični povezovalnik 16"/>
          <p:cNvCxnSpPr/>
          <p:nvPr/>
        </p:nvCxnSpPr>
        <p:spPr>
          <a:xfrm flipV="1">
            <a:off x="5395865" y="3010246"/>
            <a:ext cx="4558363" cy="2774918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en puščični povezovalnik 21"/>
          <p:cNvCxnSpPr/>
          <p:nvPr/>
        </p:nvCxnSpPr>
        <p:spPr>
          <a:xfrm flipV="1">
            <a:off x="4463358" y="5266481"/>
            <a:ext cx="3349553" cy="1242961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ven puščični povezovalnik 36"/>
          <p:cNvCxnSpPr/>
          <p:nvPr/>
        </p:nvCxnSpPr>
        <p:spPr>
          <a:xfrm flipV="1">
            <a:off x="3023900" y="3829616"/>
            <a:ext cx="2036987" cy="9924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ven puščični povezovalnik 39"/>
          <p:cNvCxnSpPr/>
          <p:nvPr/>
        </p:nvCxnSpPr>
        <p:spPr>
          <a:xfrm flipV="1">
            <a:off x="4194029" y="4218916"/>
            <a:ext cx="975499" cy="10099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7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Orodja za delo z avdio in video posnetki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4476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10BE42-2B09-C3C0-9B7B-7293B5EC4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369CD0-418F-0356-BDD5-16ECE5E7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564" y="343837"/>
            <a:ext cx="10515600" cy="817418"/>
          </a:xfrm>
        </p:spPr>
        <p:txBody>
          <a:bodyPr>
            <a:normAutofit/>
          </a:bodyPr>
          <a:lstStyle/>
          <a:p>
            <a:pPr lvl="0"/>
            <a:r>
              <a:rPr lang="sl-SI" sz="5000" b="1">
                <a:solidFill>
                  <a:srgbClr val="ED7D31"/>
                </a:solidFill>
                <a:latin typeface="Calibri"/>
              </a:rPr>
              <a:t>Formati v družboslovju</a:t>
            </a:r>
          </a:p>
        </p:txBody>
      </p:sp>
      <p:graphicFrame>
        <p:nvGraphicFramePr>
          <p:cNvPr id="9" name="Označba mesta vsebine 2">
            <a:extLst>
              <a:ext uri="{FF2B5EF4-FFF2-40B4-BE49-F238E27FC236}">
                <a16:creationId xmlns:a16="http://schemas.microsoft.com/office/drawing/2014/main" id="{515B46AD-828B-768B-E9FD-8EE93DC077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632007"/>
              </p:ext>
            </p:extLst>
          </p:nvPr>
        </p:nvGraphicFramePr>
        <p:xfrm>
          <a:off x="486511" y="1547446"/>
          <a:ext cx="10849706" cy="5108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Naslov 1">
            <a:extLst>
              <a:ext uri="{FF2B5EF4-FFF2-40B4-BE49-F238E27FC236}">
                <a16:creationId xmlns:a16="http://schemas.microsoft.com/office/drawing/2014/main" id="{1027F451-53C6-95F2-F58F-B300F60C82C6}"/>
              </a:ext>
            </a:extLst>
          </p:cNvPr>
          <p:cNvSpPr txBox="1"/>
          <p:nvPr/>
        </p:nvSpPr>
        <p:spPr>
          <a:xfrm>
            <a:off x="653564" y="1274478"/>
            <a:ext cx="10515600" cy="58188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2800"/>
              <a:t>Kva</a:t>
            </a:r>
            <a:r>
              <a:rPr lang="en-US" sz="2800" err="1"/>
              <a:t>litativna</a:t>
            </a:r>
            <a:r>
              <a:rPr lang="sl-SI" sz="2800"/>
              <a:t> analiza podatkov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2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8E26C6-FD62-F125-3925-9D385FC33EFA}"/>
              </a:ext>
            </a:extLst>
          </p:cNvPr>
          <p:cNvSpPr txBox="1"/>
          <p:nvPr/>
        </p:nvSpPr>
        <p:spPr>
          <a:xfrm>
            <a:off x="10192582" y="6255667"/>
            <a:ext cx="74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</a:t>
            </a:r>
            <a:endParaRPr lang="sl-SI" sz="2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35161D-C5DE-38EC-A1A3-FB0A7552B7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7631" y="6334134"/>
            <a:ext cx="946007" cy="3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914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0D4AC-F3D8-7648-BDCB-312466433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Različne</a:t>
            </a:r>
            <a:r>
              <a:rPr lang="en-US"/>
              <a:t> </a:t>
            </a:r>
            <a:r>
              <a:rPr lang="en-US" err="1"/>
              <a:t>funkcionalnosti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628DE-84FB-9D46-B455-78C59DBEA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/>
              <a:t>Orodja za vpogled v tehnične metapodatke AV datotek</a:t>
            </a:r>
          </a:p>
          <a:p>
            <a:r>
              <a:rPr lang="sl-SI"/>
              <a:t>Orodja za vizualni pregled  AV datotek</a:t>
            </a:r>
          </a:p>
          <a:p>
            <a:r>
              <a:rPr lang="sl-SI"/>
              <a:t>Orodja za diagnostiko AV datotek</a:t>
            </a:r>
          </a:p>
          <a:p>
            <a:r>
              <a:rPr lang="sl-SI"/>
              <a:t>Orodja za pretvorbo AV datotek</a:t>
            </a:r>
          </a:p>
          <a:p>
            <a:r>
              <a:rPr lang="sl-SI"/>
              <a:t>Orodja za delo s podnapisi / transkripcija zvoka</a:t>
            </a:r>
          </a:p>
          <a:p>
            <a:pPr marL="0" indent="0">
              <a:buNone/>
            </a:pPr>
            <a:endParaRPr lang="sl-SI"/>
          </a:p>
          <a:p>
            <a:r>
              <a:rPr lang="sl-SI"/>
              <a:t>Montažni programi, zvočni urejevalniki (DAW), barvne korekcije, efekti/animacija, restavriranje podatkov ...</a:t>
            </a:r>
          </a:p>
        </p:txBody>
      </p:sp>
    </p:spTree>
    <p:extLst>
      <p:ext uri="{BB962C8B-B14F-4D97-AF65-F5344CB8AC3E}">
        <p14:creationId xmlns:p14="http://schemas.microsoft.com/office/powerpoint/2010/main" val="3637713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Avdio-video datoteka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/>
              <a:t>Sestavljena iz vsebnika in podatkovnih tokov (video, avdio, podnapisi, metapodatki ...)</a:t>
            </a:r>
          </a:p>
          <a:p>
            <a:r>
              <a:rPr lang="sl-SI"/>
              <a:t>Vsebniki (container): </a:t>
            </a:r>
            <a:r>
              <a:rPr lang="sl-SI" b="1"/>
              <a:t>AVI</a:t>
            </a:r>
            <a:r>
              <a:rPr lang="sl-SI"/>
              <a:t>, </a:t>
            </a:r>
            <a:r>
              <a:rPr lang="sl-SI" b="1"/>
              <a:t>MOV</a:t>
            </a:r>
            <a:r>
              <a:rPr lang="sl-SI"/>
              <a:t>, AFS (</a:t>
            </a:r>
            <a:r>
              <a:rPr lang="sl-SI" b="1"/>
              <a:t>WMV</a:t>
            </a:r>
            <a:r>
              <a:rPr lang="sl-SI"/>
              <a:t>, </a:t>
            </a:r>
            <a:r>
              <a:rPr lang="sl-SI" b="1"/>
              <a:t>WMA</a:t>
            </a:r>
            <a:r>
              <a:rPr lang="sl-SI"/>
              <a:t>), </a:t>
            </a:r>
            <a:r>
              <a:rPr lang="sl-SI" b="1"/>
              <a:t>MP4</a:t>
            </a:r>
            <a:r>
              <a:rPr lang="sl-SI"/>
              <a:t>, </a:t>
            </a:r>
            <a:r>
              <a:rPr lang="sl-SI" b="1"/>
              <a:t>WEBM</a:t>
            </a:r>
          </a:p>
          <a:p>
            <a:r>
              <a:rPr lang="sl-SI"/>
              <a:t>Kompresijski standardi, implementirani v programu ali napravi – kodek. MPEG: </a:t>
            </a:r>
            <a:r>
              <a:rPr lang="sl-SI" b="1"/>
              <a:t>MPEG-2</a:t>
            </a:r>
            <a:r>
              <a:rPr lang="sl-SI"/>
              <a:t>, </a:t>
            </a:r>
            <a:r>
              <a:rPr lang="sl-SI" b="1"/>
              <a:t>H-264</a:t>
            </a:r>
            <a:r>
              <a:rPr lang="sl-SI"/>
              <a:t>, </a:t>
            </a:r>
            <a:r>
              <a:rPr lang="sl-SI" b="1"/>
              <a:t>H-265</a:t>
            </a:r>
            <a:r>
              <a:rPr lang="sl-SI"/>
              <a:t>. AOM: </a:t>
            </a:r>
            <a:r>
              <a:rPr lang="sl-SI" b="1"/>
              <a:t>VM1</a:t>
            </a:r>
            <a:r>
              <a:rPr lang="sl-SI"/>
              <a:t>. Google: </a:t>
            </a:r>
            <a:r>
              <a:rPr lang="sl-SI" b="1"/>
              <a:t>VP8</a:t>
            </a:r>
            <a:r>
              <a:rPr lang="sl-SI"/>
              <a:t>, </a:t>
            </a:r>
            <a:r>
              <a:rPr lang="sl-SI" b="1"/>
              <a:t>VP9</a:t>
            </a:r>
            <a:r>
              <a:rPr lang="sl-SI"/>
              <a:t>.</a:t>
            </a:r>
          </a:p>
          <a:p>
            <a:r>
              <a:rPr lang="sl-SI"/>
              <a:t>Izgubno in bezizgubno stiskanje:</a:t>
            </a:r>
          </a:p>
          <a:p>
            <a:pPr lvl="1"/>
            <a:r>
              <a:rPr lang="en-US"/>
              <a:t>MP3 to WAV: </a:t>
            </a:r>
            <a:r>
              <a:rPr lang="en-US" b="1"/>
              <a:t>1:11.5</a:t>
            </a:r>
            <a:r>
              <a:rPr lang="en-US"/>
              <a:t> </a:t>
            </a:r>
          </a:p>
          <a:p>
            <a:pPr lvl="1"/>
            <a:r>
              <a:rPr lang="en-US"/>
              <a:t>H.264 to </a:t>
            </a:r>
            <a:r>
              <a:rPr lang="en-US" err="1"/>
              <a:t>ProRes</a:t>
            </a:r>
            <a:r>
              <a:rPr lang="en-US"/>
              <a:t> 422: </a:t>
            </a:r>
            <a:r>
              <a:rPr lang="en-US" b="1"/>
              <a:t>1:77</a:t>
            </a:r>
            <a:endParaRPr lang="sl-SI" b="1"/>
          </a:p>
        </p:txBody>
      </p:sp>
    </p:spTree>
    <p:extLst>
      <p:ext uri="{BB962C8B-B14F-4D97-AF65-F5344CB8AC3E}">
        <p14:creationId xmlns:p14="http://schemas.microsoft.com/office/powerpoint/2010/main" val="138337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9D851-F8F0-764C-82A6-3C0B1B07E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Mediainfo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63C773-EE75-2B43-B6A2-65D2E7E5B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38" y="1825625"/>
            <a:ext cx="7510248" cy="4773613"/>
          </a:xfrm>
        </p:spPr>
      </p:pic>
    </p:spTree>
    <p:extLst>
      <p:ext uri="{BB962C8B-B14F-4D97-AF65-F5344CB8AC3E}">
        <p14:creationId xmlns:p14="http://schemas.microsoft.com/office/powerpoint/2010/main" val="3708763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3C7CF-C9DD-F34E-BBA2-2059872AA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Mediainfo</a:t>
            </a:r>
            <a:r>
              <a:rPr lang="en-US"/>
              <a:t> - CLI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6D834F-305D-F949-AF16-A15A7E58E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54" y="1825625"/>
            <a:ext cx="8530017" cy="4773613"/>
          </a:xfrm>
        </p:spPr>
      </p:pic>
    </p:spTree>
    <p:extLst>
      <p:ext uri="{BB962C8B-B14F-4D97-AF65-F5344CB8AC3E}">
        <p14:creationId xmlns:p14="http://schemas.microsoft.com/office/powerpoint/2010/main" val="16813672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B2469-B754-7744-A00A-5B9227CC7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FFmpeg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53901-DCA8-F34B-8AF2-F8CA07CCF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/>
              <a:t>Program ukazne vrstice in knjižnica za uporabo v drugih programih</a:t>
            </a:r>
          </a:p>
          <a:p>
            <a:r>
              <a:rPr lang="sl-SI"/>
              <a:t>Standard oz. pravi “švicarski nož” pri delu z medijskimi datotekami</a:t>
            </a:r>
          </a:p>
          <a:p>
            <a:r>
              <a:rPr lang="sl-SI"/>
              <a:t>Nekateri, patentno zaščiteni, kodeki so implementirani po metodi obratnega inžinirstva</a:t>
            </a:r>
          </a:p>
          <a:p>
            <a:r>
              <a:rPr lang="sl-SI"/>
              <a:t>Med drugim omogoča diagnostičen pregled datotek</a:t>
            </a:r>
          </a:p>
          <a:p>
            <a:r>
              <a:rPr lang="sl-SI"/>
              <a:t>Grafični vmesniki za program:</a:t>
            </a:r>
          </a:p>
          <a:p>
            <a:pPr lvl="1"/>
            <a:r>
              <a:rPr lang="sl-SI"/>
              <a:t>Batch AV converter: </a:t>
            </a:r>
            <a:r>
              <a:rPr lang="sl-SI">
                <a:hlinkClick r:id="rId2"/>
              </a:rPr>
              <a:t>https://ffmpeg-batch.sourceforge.io/</a:t>
            </a:r>
            <a:endParaRPr lang="sl-SI"/>
          </a:p>
          <a:p>
            <a:pPr lvl="1"/>
            <a:r>
              <a:rPr lang="sl-SI"/>
              <a:t>Shutter encoder: </a:t>
            </a:r>
            <a:r>
              <a:rPr lang="sl-SI">
                <a:hlinkClick r:id="rId3"/>
              </a:rPr>
              <a:t>https://www.shutterencoder.com/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8395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AA3E9-67D0-9C45-936C-467AAA41C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VLC </a:t>
            </a:r>
            <a:r>
              <a:rPr lang="en-US" err="1"/>
              <a:t>medijski</a:t>
            </a:r>
            <a:r>
              <a:rPr lang="en-US"/>
              <a:t> </a:t>
            </a:r>
            <a:r>
              <a:rPr lang="en-US" err="1"/>
              <a:t>predvajalnik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46AE9B-0E7D-2F46-9AC0-4FBD75BBC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38" y="1804999"/>
            <a:ext cx="7711728" cy="4773613"/>
          </a:xfrm>
        </p:spPr>
      </p:pic>
    </p:spTree>
    <p:extLst>
      <p:ext uri="{BB962C8B-B14F-4D97-AF65-F5344CB8AC3E}">
        <p14:creationId xmlns:p14="http://schemas.microsoft.com/office/powerpoint/2010/main" val="2587715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C6EA-9BDC-844D-BD00-A364B0BA8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Handbrake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CC923A-F2CA-5342-9165-55CEA157B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62" y="2161381"/>
            <a:ext cx="5842000" cy="4102100"/>
          </a:xfrm>
        </p:spPr>
      </p:pic>
    </p:spTree>
    <p:extLst>
      <p:ext uri="{BB962C8B-B14F-4D97-AF65-F5344CB8AC3E}">
        <p14:creationId xmlns:p14="http://schemas.microsoft.com/office/powerpoint/2010/main" val="14119676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1A36-A96E-4143-8368-18930B2D7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Audacity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324B487-CD61-564E-9909-53EDEC476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28" y="1825625"/>
            <a:ext cx="6254068" cy="4773613"/>
          </a:xfrm>
        </p:spPr>
      </p:pic>
    </p:spTree>
    <p:extLst>
      <p:ext uri="{BB962C8B-B14F-4D97-AF65-F5344CB8AC3E}">
        <p14:creationId xmlns:p14="http://schemas.microsoft.com/office/powerpoint/2010/main" val="1119894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err="1"/>
              <a:t>Audacity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5363422" cy="4773293"/>
          </a:xfrm>
        </p:spPr>
        <p:txBody>
          <a:bodyPr/>
          <a:lstStyle/>
          <a:p>
            <a:pPr marL="0" indent="0">
              <a:buNone/>
            </a:pPr>
            <a:r>
              <a:rPr lang="sl-SI" err="1"/>
              <a:t>Audacity</a:t>
            </a:r>
            <a:r>
              <a:rPr lang="sl-SI"/>
              <a:t> je zelo znan odprtokoden program za urejanje zvočnih posnetkov.</a:t>
            </a:r>
          </a:p>
          <a:p>
            <a:r>
              <a:rPr lang="sl-SI"/>
              <a:t>Poleg mnogo drugih funkcij omogoča tudi shranjevanje / pretvorbo zvočnih posnetkov v različnih zvočnih formatih.</a:t>
            </a:r>
          </a:p>
          <a:p>
            <a:r>
              <a:rPr lang="sl-SI"/>
              <a:t>URL: </a:t>
            </a:r>
            <a:r>
              <a:rPr lang="sl-SI">
                <a:hlinkClick r:id="rId2"/>
              </a:rPr>
              <a:t>https://www.audacityteam.org/</a:t>
            </a:r>
            <a:r>
              <a:rPr lang="sl-SI"/>
              <a:t> </a:t>
            </a:r>
          </a:p>
          <a:p>
            <a:pPr marL="0" indent="0">
              <a:buNone/>
            </a:pPr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35" y="1690687"/>
            <a:ext cx="4422267" cy="490823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43" y="1690687"/>
            <a:ext cx="5712859" cy="49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7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C6EA-9BDC-844D-BD00-A364B0BA8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Avdio-video orodja: </a:t>
            </a:r>
            <a:r>
              <a:rPr lang="en-US" err="1"/>
              <a:t>Namesto</a:t>
            </a:r>
            <a:r>
              <a:rPr lang="en-US"/>
              <a:t> </a:t>
            </a:r>
            <a:r>
              <a:rPr lang="en-US" err="1"/>
              <a:t>zaključka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747D6-C6D6-9844-8B74-8ABA9F9F2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Težave</a:t>
            </a:r>
            <a:r>
              <a:rPr lang="en-US"/>
              <a:t> z </a:t>
            </a:r>
            <a:r>
              <a:rPr lang="en-US" err="1"/>
              <a:t>velikostjo</a:t>
            </a:r>
            <a:r>
              <a:rPr lang="en-US"/>
              <a:t> </a:t>
            </a:r>
            <a:r>
              <a:rPr lang="en-US" err="1"/>
              <a:t>podatkov</a:t>
            </a:r>
            <a:endParaRPr lang="en-US"/>
          </a:p>
          <a:p>
            <a:r>
              <a:rPr lang="en-US" err="1"/>
              <a:t>Repozitorijske</a:t>
            </a:r>
            <a:r>
              <a:rPr lang="en-US"/>
              <a:t> </a:t>
            </a:r>
            <a:r>
              <a:rPr lang="en-US" err="1"/>
              <a:t>omejitve</a:t>
            </a:r>
            <a:r>
              <a:rPr lang="en-US"/>
              <a:t>: </a:t>
            </a:r>
            <a:r>
              <a:rPr lang="en-US" err="1"/>
              <a:t>Zenodo</a:t>
            </a:r>
            <a:r>
              <a:rPr lang="en-US"/>
              <a:t> 50 GB</a:t>
            </a:r>
          </a:p>
          <a:p>
            <a:r>
              <a:rPr lang="en-US" err="1"/>
              <a:t>Izgube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 </a:t>
            </a:r>
            <a:r>
              <a:rPr lang="en-US" err="1"/>
              <a:t>pretvorbah</a:t>
            </a:r>
            <a:endParaRPr lang="en-US"/>
          </a:p>
          <a:p>
            <a:r>
              <a:rPr lang="en-US" err="1"/>
              <a:t>Odprti</a:t>
            </a:r>
            <a:r>
              <a:rPr lang="en-US"/>
              <a:t> </a:t>
            </a:r>
            <a:r>
              <a:rPr lang="en-US" err="1"/>
              <a:t>ali</a:t>
            </a:r>
            <a:r>
              <a:rPr lang="en-US"/>
              <a:t> </a:t>
            </a:r>
            <a:r>
              <a:rPr lang="en-US" err="1"/>
              <a:t>licenčni</a:t>
            </a:r>
            <a:r>
              <a:rPr lang="en-US"/>
              <a:t> </a:t>
            </a:r>
            <a:r>
              <a:rPr lang="en-US" err="1"/>
              <a:t>formati</a:t>
            </a:r>
            <a:r>
              <a:rPr lang="en-US"/>
              <a:t>/</a:t>
            </a:r>
            <a:r>
              <a:rPr lang="en-US" err="1"/>
              <a:t>kodeki</a:t>
            </a:r>
            <a:endParaRPr lang="en-US"/>
          </a:p>
          <a:p>
            <a:r>
              <a:rPr lang="en-US"/>
              <a:t>...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99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0FDAA-2B1A-402D-0D4E-720871E39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C28B1B-C6D7-81E2-73D0-3F668C2B2B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564" y="921906"/>
            <a:ext cx="10515600" cy="817418"/>
          </a:xfrm>
        </p:spPr>
        <p:txBody>
          <a:bodyPr>
            <a:normAutofit/>
          </a:bodyPr>
          <a:lstStyle/>
          <a:p>
            <a:pPr lvl="0"/>
            <a:r>
              <a:rPr lang="sl-SI" sz="5000" b="1">
                <a:solidFill>
                  <a:srgbClr val="ED7D31"/>
                </a:solidFill>
                <a:latin typeface="Calibri"/>
              </a:rPr>
              <a:t>Možnosti pretvorbe formatov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E0DBF26-A62E-7E17-AF23-BE28D660A19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87061"/>
            <a:ext cx="10515600" cy="4322895"/>
          </a:xfrm>
        </p:spPr>
        <p:txBody>
          <a:bodyPr/>
          <a:lstStyle/>
          <a:p>
            <a:pPr marL="0" lvl="0" indent="0">
              <a:buNone/>
            </a:pPr>
            <a:r>
              <a:rPr lang="sl-SI" sz="2000"/>
              <a:t>Pretvorbo lahko izvedem:</a:t>
            </a:r>
          </a:p>
          <a:p>
            <a:pPr marL="0" lvl="0" indent="0">
              <a:buNone/>
            </a:pPr>
            <a:r>
              <a:rPr lang="sl-SI" sz="2000"/>
              <a:t>-  neposredno v program (SPSS, </a:t>
            </a:r>
            <a:r>
              <a:rPr lang="sl-SI" sz="2000" err="1"/>
              <a:t>Stata</a:t>
            </a:r>
            <a:r>
              <a:rPr lang="sl-SI" sz="2000"/>
              <a:t> in drugi dandanes omogočajo uvoz datotek številnih drugih statističnih programov)</a:t>
            </a:r>
          </a:p>
          <a:p>
            <a:pPr marL="0" lvl="0" indent="0">
              <a:buNone/>
            </a:pPr>
            <a:r>
              <a:rPr lang="sl-SI" sz="2000"/>
              <a:t>- s program</a:t>
            </a:r>
            <a:r>
              <a:rPr lang="en-US" sz="2000"/>
              <a:t>i</a:t>
            </a:r>
            <a:r>
              <a:rPr lang="sl-SI" sz="2000"/>
              <a:t> za pretvorbo ali dodatki obstoječim programom</a:t>
            </a:r>
          </a:p>
          <a:p>
            <a:pPr marL="0" lvl="0" indent="0">
              <a:buNone/>
            </a:pPr>
            <a:endParaRPr lang="sl-SI" sz="1600"/>
          </a:p>
        </p:txBody>
      </p:sp>
    </p:spTree>
    <p:extLst>
      <p:ext uri="{BB962C8B-B14F-4D97-AF65-F5344CB8AC3E}">
        <p14:creationId xmlns:p14="http://schemas.microsoft.com/office/powerpoint/2010/main" val="34232175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Orodje za urejanje metapodatkov zvočnih datotek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5478708" cy="4773293"/>
          </a:xfrm>
        </p:spPr>
        <p:txBody>
          <a:bodyPr/>
          <a:lstStyle/>
          <a:p>
            <a:pPr marL="0" indent="0">
              <a:buNone/>
            </a:pPr>
            <a:r>
              <a:rPr lang="sl-SI" b="1"/>
              <a:t>MP3 </a:t>
            </a:r>
            <a:r>
              <a:rPr lang="sl-SI" b="1" err="1"/>
              <a:t>Rename</a:t>
            </a:r>
            <a:r>
              <a:rPr lang="sl-SI" b="1"/>
              <a:t> </a:t>
            </a:r>
            <a:r>
              <a:rPr lang="sl-SI"/>
              <a:t>je preprost program za „urejanje“ metapodatkov v zvočnih datotekah. Omogoča:</a:t>
            </a:r>
          </a:p>
          <a:p>
            <a:r>
              <a:rPr lang="sl-SI" sz="2400"/>
              <a:t>Preimenovanje (poimenovanje)  datotek glede na metapodatke, ki so v sami datoteki (title, </a:t>
            </a:r>
            <a:r>
              <a:rPr lang="sl-SI" sz="2400" err="1"/>
              <a:t>track</a:t>
            </a:r>
            <a:r>
              <a:rPr lang="sl-SI" sz="2400"/>
              <a:t>, album, artist, </a:t>
            </a:r>
            <a:r>
              <a:rPr lang="sl-SI" sz="2400" err="1"/>
              <a:t>year</a:t>
            </a:r>
            <a:r>
              <a:rPr lang="sl-SI" sz="2400"/>
              <a:t>…).</a:t>
            </a:r>
          </a:p>
          <a:p>
            <a:r>
              <a:rPr lang="sl-SI" sz="2400"/>
              <a:t>Zapis metapodatkov iz imena datoteke v samo datoteko.</a:t>
            </a:r>
          </a:p>
          <a:p>
            <a:r>
              <a:rPr lang="sl-SI" sz="2400"/>
              <a:t>URL: </a:t>
            </a:r>
            <a:r>
              <a:rPr lang="sl-SI" sz="2400">
                <a:hlinkClick r:id="rId2"/>
              </a:rPr>
              <a:t>https://www.nodesoft.com/mp3rename</a:t>
            </a:r>
            <a:r>
              <a:rPr lang="sl-SI" sz="2400"/>
              <a:t>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10" y="1786530"/>
            <a:ext cx="5681292" cy="481238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380" y="4286774"/>
            <a:ext cx="666871" cy="29738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117" y="4286774"/>
            <a:ext cx="624927" cy="29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0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Orodja za delo s prostorskimi podatki: GDAL in QGIS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6"/>
            <a:ext cx="5172984" cy="4773293"/>
          </a:xfrm>
        </p:spPr>
        <p:txBody>
          <a:bodyPr/>
          <a:lstStyle/>
          <a:p>
            <a:pPr marL="0" indent="0">
              <a:buNone/>
            </a:pPr>
            <a:r>
              <a:rPr lang="sl-SI"/>
              <a:t>QGIS – smo že videli predstavitev.</a:t>
            </a:r>
          </a:p>
          <a:p>
            <a:pPr marL="0" indent="0">
              <a:buNone/>
            </a:pPr>
            <a:r>
              <a:rPr lang="sl-SI"/>
              <a:t>GDAL </a:t>
            </a:r>
          </a:p>
          <a:p>
            <a:r>
              <a:rPr lang="sl-SI"/>
              <a:t>Prevajalska knjižnica za različne formate rastrskih in vektorskih </a:t>
            </a:r>
            <a:r>
              <a:rPr lang="sl-SI" err="1"/>
              <a:t>geoprostorskih</a:t>
            </a:r>
            <a:r>
              <a:rPr lang="sl-SI"/>
              <a:t> podatkov.</a:t>
            </a:r>
          </a:p>
          <a:p>
            <a:r>
              <a:rPr lang="sl-SI"/>
              <a:t>Uporablja jo tudi QGIS.</a:t>
            </a:r>
          </a:p>
          <a:p>
            <a:r>
              <a:rPr lang="sl-SI"/>
              <a:t>URL: </a:t>
            </a:r>
            <a:r>
              <a:rPr lang="en-GB">
                <a:hlinkClick r:id="rId2"/>
              </a:rPr>
              <a:t>https://gdal.org/en/latest/</a:t>
            </a:r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504" y="1824004"/>
            <a:ext cx="5875697" cy="47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996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Primerjava datotek: </a:t>
            </a:r>
            <a:r>
              <a:rPr lang="sl-SI" err="1"/>
              <a:t>WinMerge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6"/>
            <a:ext cx="5458784" cy="47732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 err="1"/>
              <a:t>WinMerge</a:t>
            </a:r>
            <a:r>
              <a:rPr lang="sl-SI" sz="2400"/>
              <a:t> je orodje za primerjavo datotek v dveh (ali treh) mapah in podmapah.</a:t>
            </a:r>
          </a:p>
          <a:p>
            <a:r>
              <a:rPr lang="sl-SI" sz="2400"/>
              <a:t>URL: </a:t>
            </a:r>
            <a:r>
              <a:rPr lang="sl-SI" sz="2400">
                <a:hlinkClick r:id="rId2"/>
              </a:rPr>
              <a:t>https://winmerge.org/</a:t>
            </a:r>
            <a:r>
              <a:rPr lang="sl-SI" sz="2400"/>
              <a:t> </a:t>
            </a:r>
          </a:p>
          <a:p>
            <a:r>
              <a:rPr lang="sl-SI" sz="2200"/>
              <a:t>Primerjamo lahko po različnih kriterijih: samo po velikosti, binarno ali vsebinsko.</a:t>
            </a:r>
          </a:p>
          <a:p>
            <a:r>
              <a:rPr lang="sl-SI" sz="2200"/>
              <a:t>Rezultate primerjave vidimo v seznamu.</a:t>
            </a:r>
          </a:p>
          <a:p>
            <a:r>
              <a:rPr lang="sl-SI" sz="2200"/>
              <a:t>Dvojni klik na datoteko odpre okno za podrobno primerjavo. Pri nekaterih vrstah datotek se izvede vsebinska primerjava.</a:t>
            </a:r>
          </a:p>
          <a:p>
            <a:r>
              <a:rPr lang="sl-SI" sz="2200"/>
              <a:t>Vsebinsko primerjavo za vse datoteke lahko izvedemo, če izberemo „</a:t>
            </a:r>
            <a:r>
              <a:rPr lang="sl-SI" sz="2200" err="1"/>
              <a:t>Full</a:t>
            </a:r>
            <a:r>
              <a:rPr lang="sl-SI" sz="2200"/>
              <a:t> </a:t>
            </a:r>
            <a:r>
              <a:rPr lang="sl-SI" sz="2200" err="1"/>
              <a:t>Contents</a:t>
            </a:r>
            <a:r>
              <a:rPr lang="sl-SI" sz="2200"/>
              <a:t>“.</a:t>
            </a:r>
          </a:p>
          <a:p>
            <a:r>
              <a:rPr lang="sl-SI" sz="2200"/>
              <a:t>Slabost: datoteke morajo imeti enaka imena in biti na istem mestu.</a:t>
            </a:r>
          </a:p>
          <a:p>
            <a:endParaRPr lang="sl-SI" sz="2400"/>
          </a:p>
          <a:p>
            <a:pPr marL="0" indent="0">
              <a:buNone/>
            </a:pPr>
            <a:endParaRPr lang="sl-SI" sz="240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EC50E1E-4B63-4114-AC0B-0CA374799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86" y="1825625"/>
            <a:ext cx="5701216" cy="477329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725AC8A-0B05-48D2-8BA1-99FD71BD4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95" y="2265770"/>
            <a:ext cx="5199223" cy="406424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63B930B-9B2B-43B4-AD40-E9FF90309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85" y="1825624"/>
            <a:ext cx="5701217" cy="477329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097AB9B2-72EF-4D10-95C8-28E27E081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84" y="1825623"/>
            <a:ext cx="5701218" cy="4773296"/>
          </a:xfrm>
          <a:prstGeom prst="rect">
            <a:avLst/>
          </a:prstGeom>
        </p:spPr>
      </p:pic>
      <p:sp>
        <p:nvSpPr>
          <p:cNvPr id="18" name="Zaobljeni pravokotnik 14">
            <a:extLst>
              <a:ext uri="{FF2B5EF4-FFF2-40B4-BE49-F238E27FC236}">
                <a16:creationId xmlns:a16="http://schemas.microsoft.com/office/drawing/2014/main" id="{334EEDB7-ED56-48D9-B9E8-19A539C784BF}"/>
              </a:ext>
            </a:extLst>
          </p:cNvPr>
          <p:cNvSpPr/>
          <p:nvPr/>
        </p:nvSpPr>
        <p:spPr>
          <a:xfrm>
            <a:off x="9747315" y="2370283"/>
            <a:ext cx="964676" cy="327284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E7D56DB4-49CF-4C6C-A46C-FE83826E58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83" y="1825623"/>
            <a:ext cx="5701219" cy="4773296"/>
          </a:xfrm>
          <a:prstGeom prst="rect">
            <a:avLst/>
          </a:prstGeom>
        </p:spPr>
      </p:pic>
      <p:sp>
        <p:nvSpPr>
          <p:cNvPr id="19" name="Zaobljeni pravokotnik 14">
            <a:extLst>
              <a:ext uri="{FF2B5EF4-FFF2-40B4-BE49-F238E27FC236}">
                <a16:creationId xmlns:a16="http://schemas.microsoft.com/office/drawing/2014/main" id="{233DF967-BD83-47C1-81E6-632272194FEF}"/>
              </a:ext>
            </a:extLst>
          </p:cNvPr>
          <p:cNvSpPr/>
          <p:nvPr/>
        </p:nvSpPr>
        <p:spPr>
          <a:xfrm>
            <a:off x="6325571" y="3011306"/>
            <a:ext cx="848227" cy="417694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19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" grpId="0" animBg="1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/>
              <a:t>Programi za stiskanje datotek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6"/>
            <a:ext cx="6128690" cy="4773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/>
              <a:t>7-ZIP </a:t>
            </a:r>
            <a:r>
              <a:rPr lang="sl-SI" sz="2000"/>
              <a:t>(</a:t>
            </a:r>
            <a:r>
              <a:rPr lang="sl-SI" sz="2000">
                <a:hlinkClick r:id="rId2"/>
              </a:rPr>
              <a:t>https://www.7-zip.org/7z.html</a:t>
            </a:r>
            <a:r>
              <a:rPr lang="sl-SI" sz="2000"/>
              <a:t>)</a:t>
            </a:r>
          </a:p>
          <a:p>
            <a:pPr marL="0" indent="0">
              <a:buNone/>
            </a:pPr>
            <a:r>
              <a:rPr lang="sl-SI" sz="2400" err="1"/>
              <a:t>Bandzip</a:t>
            </a:r>
            <a:r>
              <a:rPr lang="sl-SI" sz="2400"/>
              <a:t> </a:t>
            </a:r>
            <a:r>
              <a:rPr lang="sl-SI" sz="2000"/>
              <a:t>(</a:t>
            </a:r>
            <a:r>
              <a:rPr lang="sl-SI" sz="2000">
                <a:hlinkClick r:id="rId3"/>
              </a:rPr>
              <a:t>https://sl.bandisoft.com/bandizip/</a:t>
            </a:r>
            <a:r>
              <a:rPr lang="sl-SI" sz="2000"/>
              <a:t>)</a:t>
            </a:r>
          </a:p>
          <a:p>
            <a:pPr marL="0" indent="0">
              <a:buNone/>
            </a:pPr>
            <a:r>
              <a:rPr lang="sl-SI" sz="2400" err="1"/>
              <a:t>WinRAR</a:t>
            </a:r>
            <a:r>
              <a:rPr lang="sl-SI" sz="2400"/>
              <a:t> </a:t>
            </a:r>
            <a:r>
              <a:rPr lang="sl-SI" sz="2000"/>
              <a:t>(</a:t>
            </a:r>
            <a:r>
              <a:rPr lang="sl-SI" sz="2000">
                <a:hlinkClick r:id="rId4"/>
              </a:rPr>
              <a:t>https://www.win-rar.com/</a:t>
            </a:r>
            <a:r>
              <a:rPr lang="sl-SI" sz="2000"/>
              <a:t>) </a:t>
            </a:r>
            <a:r>
              <a:rPr lang="sl-SI" sz="2400"/>
              <a:t>in drugi. </a:t>
            </a:r>
          </a:p>
          <a:p>
            <a:r>
              <a:rPr lang="sl-SI" sz="2400"/>
              <a:t>Večina programov podpira vse pomembne formate stisnjenih datotek (arhivov).</a:t>
            </a:r>
          </a:p>
          <a:p>
            <a:r>
              <a:rPr lang="sl-SI" sz="2400"/>
              <a:t>7-ZIP ponuja svoj format 7z (ki pa ga podpira tudi </a:t>
            </a:r>
            <a:r>
              <a:rPr lang="sl-SI" sz="2400" err="1"/>
              <a:t>Bandzip</a:t>
            </a:r>
            <a:r>
              <a:rPr lang="sl-SI" sz="2400"/>
              <a:t>).</a:t>
            </a:r>
          </a:p>
          <a:p>
            <a:r>
              <a:rPr lang="sl-SI" sz="2400" err="1"/>
              <a:t>Bandzip</a:t>
            </a:r>
            <a:r>
              <a:rPr lang="sl-SI" sz="2400"/>
              <a:t> ima nekaj več funkcij v priročnem meniju, ki avtomatsko razpakirajo arhiv.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0BF9585-784D-4DF2-A1DE-ECD9626F9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94" y="1825626"/>
            <a:ext cx="5014107" cy="477329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A0A21E3-05F0-470C-AB87-F190F5771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94" y="1825626"/>
            <a:ext cx="5031309" cy="477329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D24252F-38FD-4DED-A5D1-BC921B7DA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6893" y="1825626"/>
            <a:ext cx="5048511" cy="4773293"/>
          </a:xfrm>
          <a:prstGeom prst="rect">
            <a:avLst/>
          </a:prstGeom>
        </p:spPr>
      </p:pic>
      <p:sp>
        <p:nvSpPr>
          <p:cNvPr id="10" name="Zaobljeni pravokotnik 14">
            <a:extLst>
              <a:ext uri="{FF2B5EF4-FFF2-40B4-BE49-F238E27FC236}">
                <a16:creationId xmlns:a16="http://schemas.microsoft.com/office/drawing/2014/main" id="{4C59D50D-B0BB-4158-BD25-D8014E30E0E8}"/>
              </a:ext>
            </a:extLst>
          </p:cNvPr>
          <p:cNvSpPr/>
          <p:nvPr/>
        </p:nvSpPr>
        <p:spPr>
          <a:xfrm>
            <a:off x="6984092" y="4924947"/>
            <a:ext cx="5048511" cy="1673972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4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E69BB9CC-8F38-4572-9940-700D79739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416" y="3575391"/>
            <a:ext cx="10122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sl-SI" altLang="sl-SI" sz="1200" b="1" u="none" strike="noStrike" cap="none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Zahvala:</a:t>
            </a:r>
            <a:br>
              <a:rPr kumimoji="0" lang="sl-SI" altLang="sl-SI" sz="1200" b="1" u="none" strike="noStrike" cap="none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altLang="sl-SI" sz="120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Jože Hladnik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sz="120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Simon Koblar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5668CD8-8DE2-4813-9EC2-574C2532AD96}"/>
              </a:ext>
            </a:extLst>
          </p:cNvPr>
          <p:cNvSpPr txBox="1"/>
          <p:nvPr/>
        </p:nvSpPr>
        <p:spPr>
          <a:xfrm>
            <a:off x="395416" y="1637271"/>
            <a:ext cx="3861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b="1">
                <a:solidFill>
                  <a:schemeClr val="tx2">
                    <a:lumMod val="75000"/>
                  </a:schemeClr>
                </a:solidFill>
              </a:rPr>
              <a:t>Centralna tehniška knjižnica Univerze v Ljubljani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Central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Technical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Library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at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University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Ljubljana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Trg republike 3, SI-1000 Ljubljana</a:t>
            </a:r>
          </a:p>
          <a:p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Slovenija / </a:t>
            </a:r>
            <a:r>
              <a:rPr lang="sl-SI" sz="1050" i="1" err="1">
                <a:solidFill>
                  <a:schemeClr val="tx2">
                    <a:lumMod val="75000"/>
                  </a:schemeClr>
                </a:solidFill>
              </a:rPr>
              <a:t>Slovenia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endParaRPr lang="sl-SI" sz="120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6CEE1A64-F3F7-40C5-A68D-FACA85877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562" y="5238369"/>
            <a:ext cx="10009549" cy="1114396"/>
          </a:xfrm>
          <a:prstGeom prst="rect">
            <a:avLst/>
          </a:prstGeom>
        </p:spPr>
      </p:pic>
      <p:pic>
        <p:nvPicPr>
          <p:cNvPr id="11" name="Slika 10" descr="Slika, ki vsebuje besede risanje&#10;&#10;Opis je samodejno ustvarjen">
            <a:extLst>
              <a:ext uri="{FF2B5EF4-FFF2-40B4-BE49-F238E27FC236}">
                <a16:creationId xmlns:a16="http://schemas.microsoft.com/office/drawing/2014/main" id="{06864DC4-23FD-46A2-AD61-F5FBC9462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r="22131"/>
          <a:stretch/>
        </p:blipFill>
        <p:spPr>
          <a:xfrm>
            <a:off x="5233087" y="0"/>
            <a:ext cx="6958914" cy="5184456"/>
          </a:xfrm>
          <a:prstGeom prst="rect">
            <a:avLst/>
          </a:prstGeom>
        </p:spPr>
      </p:pic>
      <p:pic>
        <p:nvPicPr>
          <p:cNvPr id="13" name="Slika 12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ECC3BBAC-891A-4B83-95E1-D7A0D63C4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2" y="706065"/>
            <a:ext cx="2468880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3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F43C44C-9F65-95E7-46A1-6C3741134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9" y="122980"/>
            <a:ext cx="10356081" cy="66456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22694B-7DC0-0B03-0CE9-F6158419CA77}"/>
              </a:ext>
            </a:extLst>
          </p:cNvPr>
          <p:cNvSpPr txBox="1"/>
          <p:nvPr/>
        </p:nvSpPr>
        <p:spPr>
          <a:xfrm>
            <a:off x="8334703" y="2837793"/>
            <a:ext cx="3090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4"/>
              </a:rPr>
              <a:t>VIR</a:t>
            </a:r>
            <a:endParaRPr lang="en-US"/>
          </a:p>
          <a:p>
            <a:endParaRPr lang="en-US"/>
          </a:p>
          <a:p>
            <a:r>
              <a:rPr lang="sl-SI"/>
              <a:t>Uvoz celotne ali delne datoteke lahko izvedemo tudi s programsko kodo. Več </a:t>
            </a:r>
            <a:r>
              <a:rPr lang="en-US">
                <a:hlinkClick r:id="rId5"/>
              </a:rPr>
              <a:t>Importing data</a:t>
            </a:r>
            <a:endParaRPr lang="sl-SI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17FC51-B5F7-E14A-1F55-5A67F832E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4703" y="1266044"/>
            <a:ext cx="1162212" cy="4286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1A3E2B-5D98-DF7C-837B-5ED17041E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D11798-9AC3-9D00-89EA-71F1398F2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64" y="240004"/>
            <a:ext cx="9154803" cy="6020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5BF341-F3C5-54C5-3CF9-C83F26536DCF}"/>
              </a:ext>
            </a:extLst>
          </p:cNvPr>
          <p:cNvSpPr txBox="1"/>
          <p:nvPr/>
        </p:nvSpPr>
        <p:spPr>
          <a:xfrm>
            <a:off x="10163503" y="5938345"/>
            <a:ext cx="17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/>
              <a:t>Vir: Zajem zaslona osebno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77EC76-FD9B-186B-E7A7-6706EB450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2367" y="1764658"/>
            <a:ext cx="2172003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31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B121D0-80E9-1C37-4106-0638B12B8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3560BB-0251-0452-00FF-B35582B07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469" y="0"/>
            <a:ext cx="621506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DB4919-1B6B-5D94-A827-8ED97A0BF87C}"/>
              </a:ext>
            </a:extLst>
          </p:cNvPr>
          <p:cNvSpPr txBox="1"/>
          <p:nvPr/>
        </p:nvSpPr>
        <p:spPr>
          <a:xfrm>
            <a:off x="10163503" y="5938345"/>
            <a:ext cx="17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/>
              <a:t>Vir: Zajem zaslona osebno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53040A-2F33-AAB2-C465-BA64159AE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7749" y="1470368"/>
            <a:ext cx="2172003" cy="13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72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87A665-FEFB-1259-8CBE-AE1520777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EB155A-BDE3-37C8-5129-0364CBF3159F}"/>
              </a:ext>
            </a:extLst>
          </p:cNvPr>
          <p:cNvSpPr txBox="1"/>
          <p:nvPr/>
        </p:nvSpPr>
        <p:spPr>
          <a:xfrm>
            <a:off x="11056883" y="392035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>
                <a:hlinkClick r:id="rId3"/>
              </a:rPr>
              <a:t>Vir</a:t>
            </a:r>
            <a:endParaRPr lang="sl-S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7EC2E-A099-D452-3173-99D01A568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568" y="76941"/>
            <a:ext cx="1629002" cy="1133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F9EC76-F7B2-4435-5A32-D80E78F1E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48" y="1372933"/>
            <a:ext cx="11420388" cy="254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72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2741</Words>
  <Application>Microsoft Office PowerPoint</Application>
  <PresentationFormat>Širokozaslonsko</PresentationFormat>
  <Paragraphs>243</Paragraphs>
  <Slides>54</Slides>
  <Notes>8</Notes>
  <HiddenSlides>1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54</vt:i4>
      </vt:variant>
    </vt:vector>
  </HeadingPairs>
  <TitlesOfParts>
    <vt:vector size="61" baseType="lpstr">
      <vt:lpstr>Aptos</vt:lpstr>
      <vt:lpstr>Arial</vt:lpstr>
      <vt:lpstr>Calibri</vt:lpstr>
      <vt:lpstr>Calibri Light</vt:lpstr>
      <vt:lpstr>Wingdings</vt:lpstr>
      <vt:lpstr>Officeova tema</vt:lpstr>
      <vt:lpstr>1_Officeova tema</vt:lpstr>
      <vt:lpstr>PowerPointova predstavitev</vt:lpstr>
      <vt:lpstr>Vsebina predavanja</vt:lpstr>
      <vt:lpstr>Formati v družboslovju</vt:lpstr>
      <vt:lpstr>Formati v družboslovju</vt:lpstr>
      <vt:lpstr>Možnosti pretvorbe formatov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Pogled v drobovje datoteke: HxD (Hex editor)</vt:lpstr>
      <vt:lpstr>Uporaba Hex editorja</vt:lpstr>
      <vt:lpstr>Urejanje navadnega besedila: Beležnica / Notepad</vt:lpstr>
      <vt:lpstr>Urejanje navadnega besedila: Notepad++</vt:lpstr>
      <vt:lpstr>Masovno pretvarjanje med vrstami kodiranja 1</vt:lpstr>
      <vt:lpstr>Masovno pretvarjanje med vrstami kodiranja 2</vt:lpstr>
      <vt:lpstr>Pandoc – univerzalni pretvornik besedilnih formatov</vt:lpstr>
      <vt:lpstr>Pisarniški programi: Microsoft Office</vt:lpstr>
      <vt:lpstr>Pisarniški programi: OpenOffice</vt:lpstr>
      <vt:lpstr>Pisarniški programi: LibreOffice</vt:lpstr>
      <vt:lpstr>Programi za branje in urejanje PDF: Adobe Acrobat</vt:lpstr>
      <vt:lpstr>Programi za branje in urejanje PDF: I love PDF</vt:lpstr>
      <vt:lpstr>Programi za delo slikami: IrfanView</vt:lpstr>
      <vt:lpstr>Prikaz metapodatkov v obliki EXIF</vt:lpstr>
      <vt:lpstr>Masovno preoblikovanje in sprememba formata</vt:lpstr>
      <vt:lpstr>Masovno preoblikovanje in sprememba formata</vt:lpstr>
      <vt:lpstr>Orodja za delo z avdio in video posnetki</vt:lpstr>
      <vt:lpstr>Različne funkcionalnosti</vt:lpstr>
      <vt:lpstr>Avdio-video datoteka</vt:lpstr>
      <vt:lpstr>Mediainfo</vt:lpstr>
      <vt:lpstr>Mediainfo - CLI</vt:lpstr>
      <vt:lpstr>FFmpeg</vt:lpstr>
      <vt:lpstr>VLC medijski predvajalnik</vt:lpstr>
      <vt:lpstr>Handbrake</vt:lpstr>
      <vt:lpstr>Audacity</vt:lpstr>
      <vt:lpstr>Audacity</vt:lpstr>
      <vt:lpstr>Avdio-video orodja: Namesto zaključka</vt:lpstr>
      <vt:lpstr>Orodje za urejanje metapodatkov zvočnih datotek </vt:lpstr>
      <vt:lpstr>Orodja za delo s prostorskimi podatki: GDAL in QGIS</vt:lpstr>
      <vt:lpstr>Primerjava datotek: WinMerge</vt:lpstr>
      <vt:lpstr>Programi za stiskanje datotek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Tomas Bercic</dc:creator>
  <cp:lastModifiedBy>Zala</cp:lastModifiedBy>
  <cp:revision>2</cp:revision>
  <dcterms:created xsi:type="dcterms:W3CDTF">2023-09-11T08:00:44Z</dcterms:created>
  <dcterms:modified xsi:type="dcterms:W3CDTF">2025-01-23T12:33:15Z</dcterms:modified>
</cp:coreProperties>
</file>