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comments/comment1.xml" ContentType="application/vnd.openxmlformats-officedocument.presentationml.comments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8" r:id="rId6"/>
    <p:sldId id="257" r:id="rId7"/>
    <p:sldId id="259" r:id="rId8"/>
    <p:sldId id="269" r:id="rId9"/>
    <p:sldId id="267" r:id="rId10"/>
    <p:sldId id="268" r:id="rId11"/>
    <p:sldId id="262" r:id="rId12"/>
    <p:sldId id="273" r:id="rId13"/>
    <p:sldId id="271" r:id="rId14"/>
    <p:sldId id="263" r:id="rId15"/>
    <p:sldId id="274" r:id="rId16"/>
    <p:sldId id="270" r:id="rId17"/>
    <p:sldId id="266" r:id="rId18"/>
    <p:sldId id="272" r:id="rId19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Knap" initials="NK" lastIdx="10" clrIdx="0">
    <p:extLst>
      <p:ext uri="{19B8F6BF-5375-455C-9EA6-DF929625EA0E}">
        <p15:presenceInfo xmlns:p15="http://schemas.microsoft.com/office/powerpoint/2012/main" userId="NKnap" providerId="None"/>
      </p:ext>
    </p:extLst>
  </p:cmAuthor>
  <p:cmAuthor id="2" name="Damjana" initials="D" lastIdx="3" clrIdx="1">
    <p:extLst>
      <p:ext uri="{19B8F6BF-5375-455C-9EA6-DF929625EA0E}">
        <p15:presenceInfo xmlns:p15="http://schemas.microsoft.com/office/powerpoint/2012/main" userId="Damj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578D5C-23DB-4654-A151-77C39BD90BCE}" v="46" dt="2024-11-22T10:01:01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7" autoAdjust="0"/>
    <p:restoredTop sz="96106" autoAdjust="0"/>
  </p:normalViewPr>
  <p:slideViewPr>
    <p:cSldViewPr snapToGrid="0" showGuides="1">
      <p:cViewPr varScale="1">
        <p:scale>
          <a:sx n="100" d="100"/>
          <a:sy n="100" d="100"/>
        </p:scale>
        <p:origin x="114" y="3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5" d="100"/>
          <a:sy n="75" d="100"/>
        </p:scale>
        <p:origin x="211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4-11-23T12:56:34.645" idx="1">
    <p:pos x="5055" y="3707"/>
    <p:text>Tak naziv so imeli podiplomski študenti z zaključenim magisterskim študijem bibliotekarstva, smeri bbibliotekarstvo. Študenti smeri informacijske znanosti so pridobili naziv "magister znanosti s področja informacijskih znanosti". Mislim da je obstajala tudi smer "založniške študije", posledično je bil tak tudi naziv magistrov znanosti.</p:text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91C58E76-C405-4D8F-9167-05C6ABAAC234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sl-SI" smtClean="0"/>
              <a:pPr algn="r" rtl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9T22:50:32.09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81 24575,'998'14'0,"-40"-1"0,-121-14 0,-653-12 0,-17 0 0,44 0 0,7 0 0,265-14 0,-12 1 0,478 25 75,-470 2-1515,-457-1-5386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8:27:16.04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33,'24'-1,"47"-8,-3 0,642-5,-595 15,-106-1,0 0,1 1,-1 0,0 1,0 0,0 0,-1 1,1 0,0 0,-1 1,9 6,-3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9:32:15.30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0,'51'3,"95"16,-18 0,1593 112,-1464-115,1190 36,-1021-42,1769 2,-1327-15,1620 3,-2241-13,-34 1,1194 9,-719 6,748 16,-860-12,191 8,44-4,-561-12,-239 2,1 1,-1-1,1 2,-1-1,0 2,0-1,0 2,-1-1,1 2,-1-1,17 13,12 5,-22-13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21:30:00.9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0 143,'598'-43,"-286"13,1061-3,-1149 16,-31-1,423 16,-314 4,-141 5,187 34,-190-20,-140-18,-1 1,0 0,0 1,0 1,-1 0,29 16,-3 4,43 34,-64-44,-4-4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2T09:30:07.33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1,'4226'0,"-3534"37,-604-30,947 129,-890-115,201 4,146-27,-173-2,1143 4,-1242 14,-17 1,505-16,-660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9T22:50:37.95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19T22:51:04.39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2,'544'-1,"612"3,-570 11,286 1,-766-14,1025 15,-699-3,55 3,-147-6,60 3,412 56,-205-33,-277-22,412-5,-427-11,-222 1,-46 0,0 1,0 3,71 11,-94-7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19T22:51:15.0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5,'243'12,"394"69,-6 2,-480-74,181 22,-143-13,-3-7,216-13,-113-2,-226-1,0 1,0-5,0-3,92-28,-85 17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8:19:43.6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0,'13'0,"30"0,59 0,50 0,26 0,21 0,28 0,-12 0,-4 0,-12 0,-27 0,-43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8:20:52.93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65,'465'-33,"-42"1,-411 33,-1 0,1 0,-1 1,1 0,-1 1,0 0,19 9,71 42,-71-36,25 21,-45-30,1-1,0 0,0-1,23 11,8 1,-23-11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8:20:54.96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66,'72'-3,"138"-26,-133 16,101-5,-167 17,0 0,0 1,-1 0,1 1,0 0,0 1,-1 0,1 1,-1 0,0 1,0 0,0 0,0 1,-1 0,14 10,15 13,1-2,62 30,13 8,-19-13,-48-28,-29-14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0T19:08:58.26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28,'191'-13,"-12"0,-89 12,733 3,-528 24,80 0,335-27,-699 1,1 1,-1 0,0 1,1 0,-1 0,0 2,-1-1,12 6,5 5,43 30,-67-42,43 23,15 12,-47-26,0-2,27 13,25 18,-45-23,1-1,45 23,-52-32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2T08:25:03.0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0,'13'0,"30"0,59 0,50 0,26 0,21 0,28 0,-12 0,-4 0,-12 0,-27 0,-43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1DEFA364-ADFB-41C1-BD4D-47A8FD3A34B5}" type="datetime1">
              <a:rPr lang="sl-SI" smtClean="0"/>
              <a:pPr/>
              <a:t>25. 11. 2024</a:t>
            </a:fld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0A3C37BE-C303-496D-B5CD-85F2937540FC}" type="slidenum">
              <a:rPr lang="sl-SI" smtClean="0"/>
              <a:pPr algn="r"/>
              <a:t>‹#›</a:t>
            </a:fld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r"/>
            <a:fld id="{0A3C37BE-C303-496D-B5CD-85F2937540FC}" type="slidenum">
              <a:rPr lang="sl-SI" smtClean="0"/>
              <a:pPr algn="r"/>
              <a:t>14</a:t>
            </a:fld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4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8" name="Pravokotnik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sl-SI" noProof="0"/>
              <a:t>Kliknite, če želite urediti slog podnaslova matrice</a:t>
            </a:r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1C4BED6-0A50-4CC4-834F-95CFDF7DE468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sliko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sl-SI" noProof="0" dirty="0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9D16A36-32FC-45CD-985C-6F13B6F49691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0E613EB-D670-4A96-A462-EBCEDEB9E299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DA19731-F55C-4497-A492-F75565CF5E0E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  <p:grpSp>
        <p:nvGrpSpPr>
          <p:cNvPr id="7" name="Skupina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Raven povezovalnik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en povezovalnik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FA93688-70E3-49C2-9222-4FC9E8A029EF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ni diapozitiv s sli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kupina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Raven povezovalnik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Raven povezovalnik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Pravokotnik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8" name="Pravokotnik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lvl="0" rtl="0"/>
            <a:r>
              <a:rPr lang="sl-SI" noProof="0" dirty="0"/>
              <a:t>Uredite sloge besedila matrice</a:t>
            </a: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Označba mesta za sliko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sl-SI" noProof="0" dirty="0"/>
              <a:t>Kliknite ikono, če želite dodati sliko</a:t>
            </a:r>
          </a:p>
        </p:txBody>
      </p:sp>
      <p:sp>
        <p:nvSpPr>
          <p:cNvPr id="19" name="Besedilo navodil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sl-SI" sz="1200" b="1" i="1" noProof="0" dirty="0">
                <a:latin typeface="Arial" pitchFamily="34" charset="0"/>
                <a:cs typeface="Arial" pitchFamily="34" charset="0"/>
              </a:rPr>
              <a:t>OPOMBA:</a:t>
            </a:r>
          </a:p>
          <a:p>
            <a:pPr rtl="0"/>
            <a:r>
              <a:rPr lang="sl-SI" sz="1200" i="1" noProof="0" dirty="0">
                <a:latin typeface="Arial" pitchFamily="34" charset="0"/>
                <a:cs typeface="Arial" pitchFamily="34" charset="0"/>
              </a:rPr>
              <a:t>Če želite spremeniti sliko na tem diapozitivu, jo izberite in izbrišite. Nato kliknite ikono »Slike« v označbi mesta, da vstavite svojo sliko.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Skupina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Raven povezovalnik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aven povezovalnik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Pravokotnik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noProof="0" dirty="0"/>
            </a:p>
          </p:txBody>
        </p:sp>
        <p:grpSp>
          <p:nvGrpSpPr>
            <p:cNvPr id="11" name="Skupina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Raven povezovalnik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Raven povezovalnik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185B074-65D7-471D-A564-BBBA900D2D29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AD8837C-2008-418C-91A6-3B94D5FAC505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0FF54DE5-C571-48E8-A5BC-B369434E2F44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AE7754-2151-47E6-A6C0-BDFB59BD2D46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0FF54DE5-C571-48E8-A5BC-B369434E2F44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C1BEC9E-DD33-46A8-A552-F03C461CF4F2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0FF54DE5-C571-48E8-A5BC-B369434E2F44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9BA38F-7992-4C98-8772-8A2CD42E6E9B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C4792F-5EC9-4DC6-9CC8-A4644FEA3905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sl-SI" noProof="0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  <a:p>
            <a:pPr lvl="5" rtl="0"/>
            <a:r>
              <a:rPr lang="sl-SI" noProof="0" dirty="0"/>
              <a:t>Šesta raven</a:t>
            </a:r>
          </a:p>
          <a:p>
            <a:pPr lvl="6" rtl="0"/>
            <a:r>
              <a:rPr lang="sl-SI" noProof="0" dirty="0"/>
              <a:t>Sedma raven</a:t>
            </a:r>
          </a:p>
          <a:p>
            <a:pPr lvl="7" rtl="0"/>
            <a:r>
              <a:rPr lang="sl-SI" noProof="0" dirty="0"/>
              <a:t>Osma raven</a:t>
            </a:r>
          </a:p>
          <a:p>
            <a:pPr lvl="8" rtl="0"/>
            <a:r>
              <a:rPr lang="sl-SI" noProof="0" dirty="0"/>
              <a:t>Deveta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A06C491D-A97D-4183-B703-014BB3AC1D1C}" type="datetime1">
              <a:rPr lang="sl-SI" smtClean="0"/>
              <a:t>25. 11. 2024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r"/>
            <a:fld id="{0FF54DE5-C571-48E8-A5BC-B369434E2F44}" type="slidenum">
              <a:rPr lang="sl-SI" smtClean="0"/>
              <a:pPr algn="r"/>
              <a:t>‹#›</a:t>
            </a:fld>
            <a:endParaRPr lang="sl-SI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Raven povezovalnik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customXml" Target="../ink/ink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portal.gov.si/FDMN/index.html" TargetMode="External"/><Relationship Id="rId7" Type="http://schemas.openxmlformats.org/officeDocument/2006/relationships/hyperlink" Target="https://home.izum.si/cobiss/obvestila_novosti/dokumenti/Pridobitev_dovoljenja_za_vzajemno_katalogizacijo_v_sistemu_COBISS_SI.pdf" TargetMode="External"/><Relationship Id="rId2" Type="http://schemas.openxmlformats.org/officeDocument/2006/relationships/hyperlink" Target="https://edu.cobiss.net/si/EntryFormDesktopDefault.aspx?tabid=21&amp;type=licence&amp;file=licence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pr.si/files/static/2030" TargetMode="External"/><Relationship Id="rId5" Type="http://schemas.openxmlformats.org/officeDocument/2006/relationships/hyperlink" Target="https://www.um.si/o-univerzi/dokumentno-sredisce/habilitacije/" TargetMode="External"/><Relationship Id="rId4" Type="http://schemas.openxmlformats.org/officeDocument/2006/relationships/hyperlink" Target="https://www.uni-lj.si/univerza/pravni-akti/habilitacij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customXml" Target="../ink/ink9.xml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customXml" Target="../ink/ink8.xml"/><Relationship Id="rId4" Type="http://schemas.openxmlformats.org/officeDocument/2006/relationships/customXml" Target="../ink/ink5.xm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ustomXml" Target="../ink/ink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 fontScale="90000"/>
          </a:bodyPr>
          <a:lstStyle/>
          <a:p>
            <a:pPr rtl="0"/>
            <a:r>
              <a:rPr lang="sl-SI" dirty="0">
                <a:solidFill>
                  <a:srgbClr val="395E36"/>
                </a:solidFill>
              </a:rPr>
              <a:t>Zakonodajni okviri zaposlovanja v knjižnicah</a:t>
            </a:r>
          </a:p>
        </p:txBody>
      </p:sp>
      <p:sp>
        <p:nvSpPr>
          <p:cNvPr id="7" name="Podnaslov 6"/>
          <p:cNvSpPr>
            <a:spLocks noGrp="1"/>
          </p:cNvSpPr>
          <p:nvPr>
            <p:ph type="subTitle" idx="1"/>
          </p:nvPr>
        </p:nvSpPr>
        <p:spPr>
          <a:xfrm>
            <a:off x="1047235" y="4422914"/>
            <a:ext cx="5933828" cy="1340998"/>
          </a:xfrm>
        </p:spPr>
        <p:txBody>
          <a:bodyPr rtlCol="0"/>
          <a:lstStyle/>
          <a:p>
            <a:pPr rtl="0"/>
            <a:r>
              <a:rPr lang="sl-SI" b="1" dirty="0"/>
              <a:t>Maja Peteh</a:t>
            </a:r>
          </a:p>
          <a:p>
            <a:pPr rtl="0"/>
            <a:r>
              <a:rPr lang="sl-SI" dirty="0"/>
              <a:t>Gozdarski inštitut Slovenije</a:t>
            </a:r>
          </a:p>
          <a:p>
            <a:pPr rtl="0"/>
            <a:r>
              <a:rPr lang="sl-SI" dirty="0"/>
              <a:t>Gozdarska knjižnica</a:t>
            </a:r>
          </a:p>
          <a:p>
            <a:pPr rtl="0"/>
            <a:r>
              <a:rPr lang="sl-SI" dirty="0"/>
              <a:t>maja.peteh@¸gozdis.si</a:t>
            </a:r>
          </a:p>
        </p:txBody>
      </p:sp>
      <p:pic>
        <p:nvPicPr>
          <p:cNvPr id="4" name="Označba mesta za sliko 3" descr="Odprta knjiga na mizi, zamegljene police knjig v ozadju" title="Vzorčna slika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24B0AE-43BB-268A-CF28-3C6BE8037439}"/>
              </a:ext>
            </a:extLst>
          </p:cNvPr>
          <p:cNvSpPr txBox="1"/>
          <p:nvPr/>
        </p:nvSpPr>
        <p:spPr>
          <a:xfrm>
            <a:off x="1047234" y="6149076"/>
            <a:ext cx="65537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i="1" dirty="0">
                <a:solidFill>
                  <a:schemeClr val="bg1"/>
                </a:solidFill>
              </a:rPr>
              <a:t>Strokovno srečanje:</a:t>
            </a:r>
            <a:r>
              <a:rPr lang="en-US" i="1" dirty="0">
                <a:solidFill>
                  <a:schemeClr val="bg1"/>
                </a:solidFill>
              </a:rPr>
              <a:t> DBL</a:t>
            </a:r>
            <a:r>
              <a:rPr lang="sl-SI" i="1" dirty="0">
                <a:solidFill>
                  <a:schemeClr val="bg1"/>
                </a:solidFill>
              </a:rPr>
              <a:t> »Kadri in zaposlovanje v knjižnicah« (Ljubljana, 21. november 2024)</a:t>
            </a:r>
          </a:p>
        </p:txBody>
      </p:sp>
      <p:pic>
        <p:nvPicPr>
          <p:cNvPr id="1026" name="Picture 2" descr="About CC Licenses - Creative Commons">
            <a:extLst>
              <a:ext uri="{FF2B5EF4-FFF2-40B4-BE49-F238E27FC236}">
                <a16:creationId xmlns:a16="http://schemas.microsoft.com/office/drawing/2014/main" id="{53C865AA-063C-2225-3558-F02245BE1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5839513"/>
            <a:ext cx="884465" cy="3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D25334C-7333-3242-9A0C-D880657DB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402" y="4422913"/>
            <a:ext cx="1827547" cy="419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ruštvo bibliotekarjev Ljubljana">
            <a:extLst>
              <a:ext uri="{FF2B5EF4-FFF2-40B4-BE49-F238E27FC236}">
                <a16:creationId xmlns:a16="http://schemas.microsoft.com/office/drawing/2014/main" id="{1779BE8B-EEB7-431A-5A46-A09CA5A28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402" y="4963221"/>
            <a:ext cx="1766810" cy="55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9D738-AC33-954F-6D38-C197FC07E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A63096-318F-FCEF-4BB6-81026286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395E36"/>
                </a:solidFill>
              </a:rPr>
              <a:t>Bibliotekar po delovnem mestu</a:t>
            </a:r>
            <a:r>
              <a:rPr lang="en-US" dirty="0">
                <a:solidFill>
                  <a:srgbClr val="395E36"/>
                </a:solidFill>
              </a:rPr>
              <a:t> (VII/2 in IX)</a:t>
            </a:r>
            <a:r>
              <a:rPr lang="sl-SI" dirty="0">
                <a:solidFill>
                  <a:srgbClr val="395E36"/>
                </a:solidFill>
              </a:rPr>
              <a:t> – specialne </a:t>
            </a:r>
            <a:r>
              <a:rPr lang="sl-SI" dirty="0" err="1">
                <a:solidFill>
                  <a:srgbClr val="395E36"/>
                </a:solidFill>
              </a:rPr>
              <a:t>knj</a:t>
            </a:r>
            <a:r>
              <a:rPr lang="sl-SI" dirty="0">
                <a:solidFill>
                  <a:srgbClr val="395E36"/>
                </a:solidFill>
              </a:rPr>
              <a:t>.</a:t>
            </a:r>
            <a:r>
              <a:rPr lang="en-US" dirty="0">
                <a:solidFill>
                  <a:srgbClr val="395E36"/>
                </a:solidFill>
              </a:rPr>
              <a:t> 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AE42DDD-79B8-7436-C1F5-6722583DD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33" y="1600200"/>
            <a:ext cx="11458223" cy="45720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395E36"/>
                </a:solidFill>
              </a:rPr>
              <a:t>Specialne</a:t>
            </a:r>
            <a:r>
              <a:rPr lang="en-US" b="1" dirty="0">
                <a:solidFill>
                  <a:srgbClr val="395E36"/>
                </a:solidFill>
              </a:rPr>
              <a:t> </a:t>
            </a:r>
            <a:r>
              <a:rPr lang="en-US" b="1" dirty="0" err="1">
                <a:solidFill>
                  <a:srgbClr val="395E36"/>
                </a:solidFill>
              </a:rPr>
              <a:t>knjižnice</a:t>
            </a:r>
            <a:r>
              <a:rPr lang="en-US" b="1" dirty="0">
                <a:solidFill>
                  <a:srgbClr val="395E36"/>
                </a:solidFill>
              </a:rPr>
              <a:t> </a:t>
            </a:r>
            <a:r>
              <a:rPr lang="sl-SI" b="1" dirty="0">
                <a:solidFill>
                  <a:srgbClr val="395E36"/>
                </a:solidFill>
              </a:rPr>
              <a:t>v javnih ustanovah </a:t>
            </a:r>
            <a:r>
              <a:rPr lang="en-US" b="1" dirty="0">
                <a:solidFill>
                  <a:srgbClr val="395E36"/>
                </a:solidFill>
              </a:rPr>
              <a:t>(</a:t>
            </a:r>
            <a:r>
              <a:rPr lang="en-US" b="1" dirty="0" err="1">
                <a:solidFill>
                  <a:srgbClr val="395E36"/>
                </a:solidFill>
              </a:rPr>
              <a:t>razen</a:t>
            </a:r>
            <a:r>
              <a:rPr lang="en-US" b="1" dirty="0">
                <a:solidFill>
                  <a:srgbClr val="395E36"/>
                </a:solidFill>
              </a:rPr>
              <a:t> s </a:t>
            </a:r>
            <a:r>
              <a:rPr lang="en-US" b="1" dirty="0" err="1">
                <a:solidFill>
                  <a:srgbClr val="395E36"/>
                </a:solidFill>
              </a:rPr>
              <a:t>področja</a:t>
            </a:r>
            <a:r>
              <a:rPr lang="en-US" b="1" dirty="0">
                <a:solidFill>
                  <a:srgbClr val="395E36"/>
                </a:solidFill>
              </a:rPr>
              <a:t> </a:t>
            </a:r>
            <a:r>
              <a:rPr lang="en-US" b="1" dirty="0" err="1">
                <a:solidFill>
                  <a:srgbClr val="395E36"/>
                </a:solidFill>
              </a:rPr>
              <a:t>kulture</a:t>
            </a:r>
            <a:r>
              <a:rPr lang="en-US" b="1" dirty="0">
                <a:solidFill>
                  <a:srgbClr val="395E36"/>
                </a:solidFill>
              </a:rPr>
              <a:t>)</a:t>
            </a:r>
          </a:p>
          <a:p>
            <a:pPr lvl="1"/>
            <a:r>
              <a:rPr lang="en-US" sz="2000" dirty="0" err="1"/>
              <a:t>Raziskovalna</a:t>
            </a:r>
            <a:r>
              <a:rPr lang="en-US" sz="2000" dirty="0"/>
              <a:t> </a:t>
            </a:r>
            <a:r>
              <a:rPr lang="en-US" sz="2000" dirty="0" err="1"/>
              <a:t>dejavnost</a:t>
            </a:r>
            <a:r>
              <a:rPr lang="en-US" sz="2000" dirty="0"/>
              <a:t> (</a:t>
            </a:r>
            <a:r>
              <a:rPr lang="sl-SI" sz="2000" dirty="0"/>
              <a:t>javni </a:t>
            </a:r>
            <a:r>
              <a:rPr lang="en-US" sz="2000" dirty="0" err="1"/>
              <a:t>inštituti</a:t>
            </a:r>
            <a:r>
              <a:rPr lang="en-US" sz="2000" dirty="0"/>
              <a:t>)</a:t>
            </a:r>
            <a:endParaRPr lang="sl-SI" sz="2000" dirty="0"/>
          </a:p>
          <a:p>
            <a:pPr lvl="1"/>
            <a:r>
              <a:rPr lang="en-US" sz="2000" dirty="0" err="1"/>
              <a:t>Javna</a:t>
            </a:r>
            <a:r>
              <a:rPr lang="en-US" sz="2000" dirty="0"/>
              <a:t> </a:t>
            </a:r>
            <a:r>
              <a:rPr lang="en-US" sz="2000" dirty="0" err="1"/>
              <a:t>uprava</a:t>
            </a:r>
            <a:endParaRPr lang="en-US" sz="2000" dirty="0"/>
          </a:p>
          <a:p>
            <a:pPr lvl="1"/>
            <a:r>
              <a:rPr lang="en-US" sz="2000" dirty="0" err="1"/>
              <a:t>Zdravstvo</a:t>
            </a:r>
            <a:endParaRPr lang="en-US" sz="2000" dirty="0"/>
          </a:p>
          <a:p>
            <a:pPr lvl="1"/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V</a:t>
            </a:r>
            <a:r>
              <a:rPr lang="en-US" sz="2000" b="1" dirty="0" err="1">
                <a:solidFill>
                  <a:srgbClr val="0070C0"/>
                </a:solidFill>
              </a:rPr>
              <a:t>ezano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na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področje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ustanove</a:t>
            </a:r>
            <a:r>
              <a:rPr lang="en-US" sz="2000" b="1" dirty="0">
                <a:solidFill>
                  <a:srgbClr val="0070C0"/>
                </a:solidFill>
              </a:rPr>
              <a:t> in </a:t>
            </a:r>
            <a:r>
              <a:rPr lang="sl-SI" sz="2000" b="1" dirty="0">
                <a:solidFill>
                  <a:srgbClr val="0070C0"/>
                </a:solidFill>
              </a:rPr>
              <a:t>panožno </a:t>
            </a:r>
            <a:r>
              <a:rPr lang="en-US" sz="2000" b="1" dirty="0" err="1">
                <a:solidFill>
                  <a:srgbClr val="0070C0"/>
                </a:solidFill>
              </a:rPr>
              <a:t>kolektivno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pogodbo</a:t>
            </a:r>
            <a:r>
              <a:rPr lang="en-US" sz="2000" b="1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Odvisno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od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pomena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knjižnice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za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ustanovo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in interne</a:t>
            </a:r>
            <a:r>
              <a:rPr lang="sl-SI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ga akta o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sistemizacij</a:t>
            </a:r>
            <a:r>
              <a:rPr lang="sl-SI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i.</a:t>
            </a:r>
            <a:endParaRPr lang="en-US" sz="2000" b="1" dirty="0">
              <a:solidFill>
                <a:srgbClr val="0070C0"/>
              </a:solidFill>
            </a:endParaRPr>
          </a:p>
          <a:p>
            <a:pPr lvl="1"/>
            <a:endParaRPr lang="en-US" sz="2000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rgbClr val="395E36"/>
                </a:solidFill>
              </a:rPr>
              <a:t>Specialne</a:t>
            </a:r>
            <a:r>
              <a:rPr lang="en-US" b="1" dirty="0">
                <a:solidFill>
                  <a:srgbClr val="395E36"/>
                </a:solidFill>
              </a:rPr>
              <a:t> </a:t>
            </a:r>
            <a:r>
              <a:rPr lang="en-US" b="1" dirty="0" err="1">
                <a:solidFill>
                  <a:srgbClr val="395E36"/>
                </a:solidFill>
              </a:rPr>
              <a:t>knjižnice</a:t>
            </a:r>
            <a:r>
              <a:rPr lang="en-US" b="1" dirty="0">
                <a:solidFill>
                  <a:srgbClr val="395E36"/>
                </a:solidFill>
              </a:rPr>
              <a:t> v </a:t>
            </a:r>
            <a:r>
              <a:rPr lang="en-US" b="1" dirty="0" err="1">
                <a:solidFill>
                  <a:srgbClr val="395E36"/>
                </a:solidFill>
              </a:rPr>
              <a:t>zasebni</a:t>
            </a:r>
            <a:r>
              <a:rPr lang="en-US" b="1" dirty="0">
                <a:solidFill>
                  <a:srgbClr val="395E36"/>
                </a:solidFill>
              </a:rPr>
              <a:t> </a:t>
            </a:r>
            <a:r>
              <a:rPr lang="en-US" b="1" dirty="0" err="1">
                <a:solidFill>
                  <a:srgbClr val="395E36"/>
                </a:solidFill>
              </a:rPr>
              <a:t>lasti</a:t>
            </a:r>
            <a:endParaRPr lang="en-US" b="1" dirty="0">
              <a:solidFill>
                <a:srgbClr val="395E36"/>
              </a:solidFill>
            </a:endParaRPr>
          </a:p>
          <a:p>
            <a:pPr lvl="1"/>
            <a:r>
              <a:rPr lang="en-US" sz="2000" dirty="0" err="1"/>
              <a:t>Raziskovalna</a:t>
            </a:r>
            <a:r>
              <a:rPr lang="en-US" sz="2000" dirty="0"/>
              <a:t> </a:t>
            </a:r>
            <a:r>
              <a:rPr lang="en-US" sz="2000" dirty="0" err="1"/>
              <a:t>dejavnost</a:t>
            </a:r>
            <a:r>
              <a:rPr lang="en-US" sz="2000" dirty="0"/>
              <a:t> (</a:t>
            </a:r>
            <a:r>
              <a:rPr lang="en-US" sz="2000" dirty="0" err="1"/>
              <a:t>zasebni</a:t>
            </a:r>
            <a:r>
              <a:rPr lang="en-US" sz="2000" dirty="0"/>
              <a:t> </a:t>
            </a:r>
            <a:r>
              <a:rPr lang="en-US" sz="2000" dirty="0" err="1"/>
              <a:t>inštituti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Kulturna</a:t>
            </a:r>
            <a:r>
              <a:rPr lang="en-US" sz="2000" dirty="0"/>
              <a:t> </a:t>
            </a:r>
            <a:r>
              <a:rPr lang="en-US" sz="2000" dirty="0" err="1"/>
              <a:t>dediščina</a:t>
            </a:r>
            <a:r>
              <a:rPr lang="en-US" sz="2000" dirty="0"/>
              <a:t> (</a:t>
            </a:r>
            <a:r>
              <a:rPr lang="sl-SI" sz="2000" dirty="0"/>
              <a:t>npr. </a:t>
            </a:r>
            <a:r>
              <a:rPr lang="en-US" sz="2000" dirty="0" err="1"/>
              <a:t>samostani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Gospodarstvo</a:t>
            </a:r>
            <a:endParaRPr lang="en-US" sz="2000" dirty="0"/>
          </a:p>
          <a:p>
            <a:pPr lvl="1"/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Odvisno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od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pomena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knjižnice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za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ustanovo</a:t>
            </a:r>
            <a:r>
              <a:rPr lang="en-US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 in interne</a:t>
            </a:r>
            <a:r>
              <a:rPr lang="sl-SI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ga akta o </a:t>
            </a:r>
            <a:r>
              <a:rPr lang="en-US" sz="20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sistemizacij</a:t>
            </a:r>
            <a:r>
              <a:rPr lang="sl-SI" sz="2000" b="1" dirty="0">
                <a:solidFill>
                  <a:srgbClr val="0070C0"/>
                </a:solidFill>
                <a:sym typeface="Wingdings" panose="05000000000000000000" pitchFamily="2" charset="2"/>
              </a:rPr>
              <a:t>i.</a:t>
            </a:r>
            <a:endParaRPr lang="en-US" sz="2000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sl-SI" sz="2000" dirty="0">
              <a:solidFill>
                <a:srgbClr val="0070C0"/>
              </a:solidFill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855C71C-E324-83FF-011F-797250743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10</a:t>
            </a:fld>
            <a:endParaRPr lang="sl-S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D20A241-B811-5B9D-9033-40089235F42D}"/>
                  </a:ext>
                </a:extLst>
              </p14:cNvPr>
              <p14:cNvContentPartPr/>
              <p14:nvPr/>
            </p14:nvContentPartPr>
            <p14:xfrm>
              <a:off x="2920820" y="4266540"/>
              <a:ext cx="1655280" cy="849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D20A241-B811-5B9D-9033-40089235F4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66820" y="4158540"/>
                <a:ext cx="1762920" cy="30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Rokopis 3">
                <a:extLst>
                  <a:ext uri="{FF2B5EF4-FFF2-40B4-BE49-F238E27FC236}">
                    <a16:creationId xmlns:a16="http://schemas.microsoft.com/office/drawing/2014/main" id="{26CDCF3A-F6C2-CF18-D35E-86B0ECC5DE60}"/>
                  </a:ext>
                </a:extLst>
              </p14:cNvPr>
              <p14:cNvContentPartPr/>
              <p14:nvPr/>
            </p14:nvContentPartPr>
            <p14:xfrm>
              <a:off x="5118652" y="3160550"/>
              <a:ext cx="3594600" cy="90000"/>
            </p14:xfrm>
          </p:contentPart>
        </mc:Choice>
        <mc:Fallback xmlns="">
          <p:pic>
            <p:nvPicPr>
              <p:cNvPr id="4" name="Rokopis 3">
                <a:extLst>
                  <a:ext uri="{FF2B5EF4-FFF2-40B4-BE49-F238E27FC236}">
                    <a16:creationId xmlns:a16="http://schemas.microsoft.com/office/drawing/2014/main" id="{26CDCF3A-F6C2-CF18-D35E-86B0ECC5DE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65012" y="3052910"/>
                <a:ext cx="3702240" cy="30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205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12643B-0733-FC48-5538-FB6A8DA5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5E36"/>
                </a:solidFill>
              </a:rPr>
              <a:t>D</a:t>
            </a:r>
            <a:r>
              <a:rPr lang="sl-SI" dirty="0" err="1">
                <a:solidFill>
                  <a:srgbClr val="395E36"/>
                </a:solidFill>
              </a:rPr>
              <a:t>ovoljenje</a:t>
            </a:r>
            <a:r>
              <a:rPr lang="sl-SI" dirty="0">
                <a:solidFill>
                  <a:srgbClr val="395E36"/>
                </a:solidFill>
              </a:rPr>
              <a:t> za vzajemno katalogizacijo</a:t>
            </a:r>
            <a:r>
              <a:rPr lang="en-US" dirty="0">
                <a:solidFill>
                  <a:srgbClr val="395E36"/>
                </a:solidFill>
              </a:rPr>
              <a:t> COBISS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AE5C35B-D989-36F8-6A8F-594BF1F36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217" y="1600200"/>
            <a:ext cx="11625942" cy="4572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 err="1"/>
              <a:t>Dokument</a:t>
            </a:r>
            <a:r>
              <a:rPr lang="en-US" b="1" dirty="0"/>
              <a:t> </a:t>
            </a:r>
            <a:r>
              <a:rPr lang="sl-SI" b="1" dirty="0"/>
              <a:t>Pridobitev dovoljenja za vzajemno katalogizacijo v sistemu COBISS.SI</a:t>
            </a: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endParaRPr lang="sl-SI" dirty="0"/>
          </a:p>
          <a:p>
            <a:pPr>
              <a:spcBef>
                <a:spcPts val="0"/>
              </a:spcBef>
            </a:pPr>
            <a:r>
              <a:rPr lang="sl-SI" b="1" dirty="0"/>
              <a:t>Pogoji za dovoljenje A (monografije):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formalna bibliotekarska izobrazba </a:t>
            </a:r>
            <a:r>
              <a:rPr lang="en-US" sz="2000" dirty="0"/>
              <a:t>VII/1 </a:t>
            </a:r>
            <a:r>
              <a:rPr lang="en-US" sz="2000" dirty="0" err="1"/>
              <a:t>ali</a:t>
            </a:r>
            <a:r>
              <a:rPr lang="en-US" sz="2000" dirty="0"/>
              <a:t> VII/2</a:t>
            </a:r>
            <a:r>
              <a:rPr lang="sl-SI" sz="2000" dirty="0"/>
              <a:t>,</a:t>
            </a:r>
            <a:endParaRPr lang="en-US" sz="20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sl-SI" sz="2000" dirty="0"/>
              <a:t>ALI </a:t>
            </a:r>
            <a:endParaRPr lang="en-US" sz="20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sl-SI" sz="2000" dirty="0"/>
              <a:t>formalna </a:t>
            </a:r>
            <a:r>
              <a:rPr lang="en-US" sz="2000" dirty="0" err="1"/>
              <a:t>vsaj</a:t>
            </a:r>
            <a:r>
              <a:rPr lang="en-US" sz="2000" dirty="0"/>
              <a:t> </a:t>
            </a:r>
            <a:r>
              <a:rPr lang="sl-SI" sz="2000" dirty="0"/>
              <a:t>visokošolska izobrazba </a:t>
            </a:r>
            <a:r>
              <a:rPr lang="en-US" sz="2000" dirty="0"/>
              <a:t>VII/2 </a:t>
            </a:r>
            <a:r>
              <a:rPr lang="sl-SI" sz="2000" dirty="0"/>
              <a:t>+ bibliotekarski izpit za bibliotekarja ali višji naziv</a:t>
            </a:r>
          </a:p>
          <a:p>
            <a:pPr lvl="1">
              <a:spcBef>
                <a:spcPts val="0"/>
              </a:spcBef>
            </a:pPr>
            <a:r>
              <a:rPr lang="en-US" sz="2000" dirty="0" err="1"/>
              <a:t>usposabljanje</a:t>
            </a:r>
            <a:r>
              <a:rPr lang="en-US" sz="2000" dirty="0"/>
              <a:t> NUK (5 </a:t>
            </a:r>
            <a:r>
              <a:rPr lang="en-US" sz="2000" dirty="0" err="1"/>
              <a:t>dni</a:t>
            </a:r>
            <a:r>
              <a:rPr lang="en-US" sz="2000" dirty="0"/>
              <a:t>) in IZUM (5 </a:t>
            </a:r>
            <a:r>
              <a:rPr lang="en-US" sz="2000" dirty="0" err="1"/>
              <a:t>dni</a:t>
            </a:r>
            <a:r>
              <a:rPr lang="en-US" sz="2000" dirty="0"/>
              <a:t>)</a:t>
            </a:r>
            <a:r>
              <a:rPr lang="sl-SI" sz="2000" dirty="0"/>
              <a:t>,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testni zapisi (30)</a:t>
            </a:r>
            <a:r>
              <a:rPr lang="en-US" sz="2000" dirty="0"/>
              <a:t>,</a:t>
            </a:r>
            <a:endParaRPr lang="sl-SI" sz="2000" dirty="0"/>
          </a:p>
          <a:p>
            <a:pPr lvl="1">
              <a:spcBef>
                <a:spcPts val="0"/>
              </a:spcBef>
            </a:pPr>
            <a:r>
              <a:rPr lang="sl-SI" sz="2000" dirty="0"/>
              <a:t>preizkus znanja.</a:t>
            </a:r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BBF7C201-9E80-80B0-1E3D-0D72EBB837F5}"/>
              </a:ext>
            </a:extLst>
          </p:cNvPr>
          <p:cNvSpPr txBox="1">
            <a:spLocks/>
          </p:cNvSpPr>
          <p:nvPr/>
        </p:nvSpPr>
        <p:spPr>
          <a:xfrm>
            <a:off x="6699379" y="4102359"/>
            <a:ext cx="5243805" cy="206984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lvl="1"/>
            <a:endParaRPr lang="en-US" sz="2000" dirty="0"/>
          </a:p>
          <a:p>
            <a:pPr marL="266700" lvl="1"/>
            <a:r>
              <a:rPr lang="sl-SI" sz="2000" dirty="0"/>
              <a:t>Pogoji za dovoljenj</a:t>
            </a:r>
            <a:r>
              <a:rPr lang="en-US" sz="2000" dirty="0"/>
              <a:t>a</a:t>
            </a:r>
            <a:r>
              <a:rPr lang="sl-SI" sz="2000" dirty="0"/>
              <a:t> B1/B2/C/D:</a:t>
            </a:r>
          </a:p>
          <a:p>
            <a:pPr marL="723900" lvl="2"/>
            <a:r>
              <a:rPr lang="sl-SI" sz="2000" dirty="0"/>
              <a:t>dovoljenje A,</a:t>
            </a:r>
          </a:p>
          <a:p>
            <a:pPr marL="723900" lvl="2"/>
            <a:r>
              <a:rPr lang="sl-SI" sz="2000" dirty="0"/>
              <a:t>usposabljanje,</a:t>
            </a:r>
          </a:p>
          <a:p>
            <a:pPr marL="723900" lvl="2"/>
            <a:r>
              <a:rPr lang="sl-SI" sz="2000" dirty="0"/>
              <a:t>testni zapisi </a:t>
            </a:r>
            <a:r>
              <a:rPr lang="en-US" sz="2000" dirty="0"/>
              <a:t>(10)</a:t>
            </a:r>
            <a:r>
              <a:rPr lang="sl-SI" sz="2000" dirty="0"/>
              <a:t>,</a:t>
            </a:r>
          </a:p>
          <a:p>
            <a:pPr marL="723900" lvl="2"/>
            <a:r>
              <a:rPr lang="sl-SI" sz="2000" dirty="0"/>
              <a:t>preizkus znanja.</a:t>
            </a:r>
            <a:endParaRPr lang="sl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7BA720-7AC0-4328-CAAD-D34F5D2F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243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15868-93F3-081E-71F4-794C91DBD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3A977F-570A-370B-78A3-39BF1BE52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395E36"/>
                </a:solidFill>
              </a:rPr>
              <a:t>Pooblastila za delo </a:t>
            </a:r>
            <a:r>
              <a:rPr lang="en-US" dirty="0">
                <a:solidFill>
                  <a:srgbClr val="395E36"/>
                </a:solidFill>
              </a:rPr>
              <a:t>COBISS</a:t>
            </a:r>
            <a:r>
              <a:rPr lang="sl-SI" dirty="0">
                <a:solidFill>
                  <a:srgbClr val="395E36"/>
                </a:solidFill>
              </a:rPr>
              <a:t> dovoljenja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2797711-57F6-3759-1A2A-7159B9601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9982200" cy="2494722"/>
          </a:xfrm>
        </p:spPr>
        <p:txBody>
          <a:bodyPr/>
          <a:lstStyle/>
          <a:p>
            <a:r>
              <a:rPr lang="sl-SI" dirty="0"/>
              <a:t>Za druga COBISS pooblastila (delo v segmentih prevzem zapisov in vodenje zaloge,  izposoja, medknjižnična izposoja …)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sl-SI" dirty="0"/>
              <a:t>U</a:t>
            </a:r>
            <a:r>
              <a:rPr lang="en-US" dirty="0" err="1"/>
              <a:t>deležba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tečaju</a:t>
            </a:r>
            <a:r>
              <a:rPr lang="en-US" dirty="0"/>
              <a:t> </a:t>
            </a:r>
            <a:r>
              <a:rPr lang="sl-SI" dirty="0"/>
              <a:t>je obvezna za </a:t>
            </a:r>
            <a:r>
              <a:rPr lang="en-US" b="1" dirty="0" err="1"/>
              <a:t>enega</a:t>
            </a:r>
            <a:r>
              <a:rPr lang="en-US" dirty="0"/>
              <a:t> </a:t>
            </a:r>
            <a:r>
              <a:rPr lang="en-US" dirty="0" err="1"/>
              <a:t>knjižničarja</a:t>
            </a:r>
            <a:r>
              <a:rPr lang="sl-SI" dirty="0"/>
              <a:t> v knjižnici, ki potem lahko izobrazi sodelavce.</a:t>
            </a:r>
          </a:p>
          <a:p>
            <a:pPr marL="0" indent="0">
              <a:buNone/>
            </a:pPr>
            <a:r>
              <a:rPr lang="sl-SI" dirty="0">
                <a:sym typeface="Wingdings" panose="05000000000000000000" pitchFamily="2" charset="2"/>
              </a:rPr>
              <a:t> Kaj se zgodi, ko oseba s temi dovoljenji zapusti knjižnico? (Vprašanje za IZUM)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F8D66-8EEB-4190-3110-4B81C6E7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710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9A093-A439-B950-6DD7-EF5316FC8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636908-C1D4-36A4-3BBF-7F15FCCA5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5E36"/>
                </a:solidFill>
              </a:rPr>
              <a:t>COBISS in </a:t>
            </a:r>
            <a:r>
              <a:rPr lang="en-US" dirty="0" err="1">
                <a:solidFill>
                  <a:srgbClr val="395E36"/>
                </a:solidFill>
              </a:rPr>
              <a:t>šolske</a:t>
            </a:r>
            <a:r>
              <a:rPr lang="en-US" dirty="0">
                <a:solidFill>
                  <a:srgbClr val="395E36"/>
                </a:solidFill>
              </a:rPr>
              <a:t> </a:t>
            </a:r>
            <a:r>
              <a:rPr lang="en-US" dirty="0" err="1">
                <a:solidFill>
                  <a:srgbClr val="395E36"/>
                </a:solidFill>
              </a:rPr>
              <a:t>knjižnice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D662706-D1C8-EA76-562E-DC8FBC090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39.č člen</a:t>
            </a:r>
            <a:r>
              <a:rPr lang="en-US" dirty="0"/>
              <a:t> </a:t>
            </a:r>
            <a:r>
              <a:rPr lang="en-US" dirty="0" err="1"/>
              <a:t>ZKnj</a:t>
            </a:r>
            <a:r>
              <a:rPr lang="en-US" dirty="0"/>
              <a:t>, 39.č </a:t>
            </a:r>
            <a:r>
              <a:rPr lang="sl-SI" dirty="0"/>
              <a:t>(vključitev šolskih knjižnic v nacionalni bibliografski sistem)</a:t>
            </a:r>
          </a:p>
          <a:p>
            <a:r>
              <a:rPr lang="en-US" dirty="0"/>
              <a:t>… </a:t>
            </a:r>
            <a:r>
              <a:rPr lang="sl-SI" dirty="0"/>
              <a:t>šolske knjižnice </a:t>
            </a:r>
            <a:r>
              <a:rPr lang="en-US" dirty="0"/>
              <a:t>[so] </a:t>
            </a:r>
            <a:r>
              <a:rPr lang="sl-SI" b="1" dirty="0">
                <a:solidFill>
                  <a:srgbClr val="0070C0"/>
                </a:solidFill>
              </a:rPr>
              <a:t>z namenom vodenja in izposoje njihovega knjižničnega gradiva </a:t>
            </a:r>
            <a:r>
              <a:rPr lang="sl-SI" dirty="0"/>
              <a:t>za potrebe vzgojno-izobraževalnega procesa vključene v nacionalni bibliografski sistem.</a:t>
            </a:r>
            <a:endParaRPr lang="en-US" dirty="0"/>
          </a:p>
          <a:p>
            <a:r>
              <a:rPr lang="en-US" dirty="0" err="1"/>
              <a:t>Obvezno</a:t>
            </a:r>
            <a:r>
              <a:rPr lang="en-US" dirty="0"/>
              <a:t> </a:t>
            </a:r>
            <a:r>
              <a:rPr lang="en-US" dirty="0" err="1"/>
              <a:t>izobraževanje</a:t>
            </a:r>
            <a:r>
              <a:rPr lang="en-US" dirty="0"/>
              <a:t> - </a:t>
            </a:r>
            <a:r>
              <a:rPr lang="en-US" dirty="0" err="1"/>
              <a:t>udeležba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tečaju</a:t>
            </a:r>
            <a:r>
              <a:rPr lang="en-US" dirty="0"/>
              <a:t> Zaloga v </a:t>
            </a:r>
            <a:r>
              <a:rPr lang="en-US" dirty="0" err="1"/>
              <a:t>sistemu</a:t>
            </a:r>
            <a:r>
              <a:rPr lang="en-US" dirty="0"/>
              <a:t> COBISS – </a:t>
            </a:r>
            <a:r>
              <a:rPr lang="en-US" dirty="0" err="1"/>
              <a:t>monografske</a:t>
            </a:r>
            <a:r>
              <a:rPr lang="en-US" dirty="0"/>
              <a:t> </a:t>
            </a:r>
            <a:r>
              <a:rPr lang="en-US" dirty="0" err="1"/>
              <a:t>publikacije</a:t>
            </a:r>
            <a:r>
              <a:rPr lang="en-US" dirty="0"/>
              <a:t> za </a:t>
            </a:r>
            <a:r>
              <a:rPr lang="en-US" b="1" dirty="0" err="1"/>
              <a:t>enega</a:t>
            </a:r>
            <a:r>
              <a:rPr lang="en-US" dirty="0"/>
              <a:t> </a:t>
            </a:r>
            <a:r>
              <a:rPr lang="en-US" dirty="0" err="1"/>
              <a:t>knjižničarja</a:t>
            </a:r>
            <a:r>
              <a:rPr lang="en-US" dirty="0"/>
              <a:t>.</a:t>
            </a:r>
          </a:p>
          <a:p>
            <a:r>
              <a:rPr lang="en-US" dirty="0" err="1"/>
              <a:t>Dovoljenje</a:t>
            </a:r>
            <a:r>
              <a:rPr lang="en-US" dirty="0"/>
              <a:t> za </a:t>
            </a:r>
            <a:r>
              <a:rPr lang="en-US" dirty="0" err="1"/>
              <a:t>vzajemno</a:t>
            </a:r>
            <a:r>
              <a:rPr lang="en-US" dirty="0"/>
              <a:t> </a:t>
            </a:r>
            <a:r>
              <a:rPr lang="en-US" dirty="0" err="1"/>
              <a:t>katalogizacijo</a:t>
            </a:r>
            <a:r>
              <a:rPr lang="en-US" dirty="0"/>
              <a:t> – </a:t>
            </a:r>
            <a:r>
              <a:rPr lang="sl-SI" dirty="0"/>
              <a:t>običajno ni potrebno, saj knjižnice šolske knjižnice običajno hranijo malo gradiva, ki še ni v sistemu. Za takšne izjeme, po dogovoru, kreiranje zapisov prevzel IZUM.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B3385-4589-4C7C-DF9D-91F7C395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604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0016D1-42FD-1166-4CDD-4FF23A6B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l-SI" dirty="0" err="1"/>
              <a:t>trokovni</a:t>
            </a:r>
            <a:r>
              <a:rPr lang="sl-SI" dirty="0"/>
              <a:t> knjižničarski delavec</a:t>
            </a:r>
            <a:r>
              <a:rPr lang="en-US" dirty="0"/>
              <a:t> VII/2</a:t>
            </a:r>
            <a:r>
              <a:rPr lang="sl-SI" dirty="0"/>
              <a:t> – pregled pogojev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AC5CC7-2B3C-F0AB-E1FD-2E7F8C619C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839210"/>
              </p:ext>
            </p:extLst>
          </p:nvPr>
        </p:nvGraphicFramePr>
        <p:xfrm>
          <a:off x="178904" y="1398038"/>
          <a:ext cx="11723903" cy="4668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66612">
                  <a:extLst>
                    <a:ext uri="{9D8B030D-6E8A-4147-A177-3AD203B41FA5}">
                      <a16:colId xmlns:a16="http://schemas.microsoft.com/office/drawing/2014/main" val="2073189593"/>
                    </a:ext>
                  </a:extLst>
                </a:gridCol>
                <a:gridCol w="1489401">
                  <a:extLst>
                    <a:ext uri="{9D8B030D-6E8A-4147-A177-3AD203B41FA5}">
                      <a16:colId xmlns:a16="http://schemas.microsoft.com/office/drawing/2014/main" val="4027766630"/>
                    </a:ext>
                  </a:extLst>
                </a:gridCol>
                <a:gridCol w="1476127">
                  <a:extLst>
                    <a:ext uri="{9D8B030D-6E8A-4147-A177-3AD203B41FA5}">
                      <a16:colId xmlns:a16="http://schemas.microsoft.com/office/drawing/2014/main" val="3231055862"/>
                    </a:ext>
                  </a:extLst>
                </a:gridCol>
                <a:gridCol w="1449924">
                  <a:extLst>
                    <a:ext uri="{9D8B030D-6E8A-4147-A177-3AD203B41FA5}">
                      <a16:colId xmlns:a16="http://schemas.microsoft.com/office/drawing/2014/main" val="1420447579"/>
                    </a:ext>
                  </a:extLst>
                </a:gridCol>
                <a:gridCol w="1441242">
                  <a:extLst>
                    <a:ext uri="{9D8B030D-6E8A-4147-A177-3AD203B41FA5}">
                      <a16:colId xmlns:a16="http://schemas.microsoft.com/office/drawing/2014/main" val="1551488198"/>
                    </a:ext>
                  </a:extLst>
                </a:gridCol>
                <a:gridCol w="1500597">
                  <a:extLst>
                    <a:ext uri="{9D8B030D-6E8A-4147-A177-3AD203B41FA5}">
                      <a16:colId xmlns:a16="http://schemas.microsoft.com/office/drawing/2014/main" val="983745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Splošne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knj</a:t>
                      </a:r>
                      <a:r>
                        <a:rPr lang="en-US" sz="1600" dirty="0"/>
                        <a:t>., </a:t>
                      </a:r>
                    </a:p>
                    <a:p>
                      <a:pPr algn="ctr"/>
                      <a:r>
                        <a:rPr lang="en-US" sz="1600" dirty="0"/>
                        <a:t>NUK, </a:t>
                      </a:r>
                      <a:r>
                        <a:rPr lang="sl-SI" sz="1600" dirty="0" err="1"/>
                        <a:t>knj</a:t>
                      </a:r>
                      <a:r>
                        <a:rPr lang="sl-SI" sz="1600" dirty="0"/>
                        <a:t>. s področja </a:t>
                      </a:r>
                      <a:r>
                        <a:rPr lang="en-US" sz="1600" dirty="0" err="1"/>
                        <a:t>kult</a:t>
                      </a:r>
                      <a:r>
                        <a:rPr lang="en-US" sz="1600" dirty="0"/>
                        <a:t>.</a:t>
                      </a:r>
                      <a:endParaRPr lang="sl-SI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Visokošolske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knj</a:t>
                      </a:r>
                      <a:r>
                        <a:rPr lang="en-US" sz="1600" dirty="0"/>
                        <a:t>.</a:t>
                      </a:r>
                      <a:endParaRPr lang="sl-SI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Specialne</a:t>
                      </a:r>
                      <a:r>
                        <a:rPr lang="en-US" sz="1600" dirty="0"/>
                        <a:t> </a:t>
                      </a:r>
                    </a:p>
                    <a:p>
                      <a:pPr algn="ctr"/>
                      <a:r>
                        <a:rPr lang="en-US" sz="1600" dirty="0" err="1"/>
                        <a:t>knj</a:t>
                      </a:r>
                      <a:r>
                        <a:rPr lang="en-US" sz="1600" dirty="0"/>
                        <a:t>. (</a:t>
                      </a:r>
                      <a:r>
                        <a:rPr lang="en-US" sz="1600" dirty="0" err="1"/>
                        <a:t>javne</a:t>
                      </a:r>
                      <a:r>
                        <a:rPr lang="en-US" sz="1600" dirty="0"/>
                        <a:t>)</a:t>
                      </a:r>
                      <a:endParaRPr lang="sl-SI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Specialne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knj</a:t>
                      </a:r>
                      <a:r>
                        <a:rPr lang="en-US" sz="1600" dirty="0"/>
                        <a:t>. (</a:t>
                      </a:r>
                      <a:r>
                        <a:rPr lang="en-US" sz="1600" dirty="0" err="1"/>
                        <a:t>zasebne</a:t>
                      </a:r>
                      <a:r>
                        <a:rPr lang="en-US" sz="1600" dirty="0"/>
                        <a:t>)</a:t>
                      </a:r>
                      <a:endParaRPr lang="sl-SI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Šolske</a:t>
                      </a:r>
                      <a:r>
                        <a:rPr lang="en-US" sz="1600" dirty="0"/>
                        <a:t> </a:t>
                      </a:r>
                    </a:p>
                    <a:p>
                      <a:pPr algn="ctr"/>
                      <a:r>
                        <a:rPr lang="en-US" sz="1600" dirty="0" err="1"/>
                        <a:t>knj</a:t>
                      </a:r>
                      <a:r>
                        <a:rPr lang="en-US" sz="1600" dirty="0"/>
                        <a:t>.</a:t>
                      </a:r>
                      <a:endParaRPr lang="sl-SI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134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Bibl. univ. </a:t>
                      </a:r>
                      <a:r>
                        <a:rPr lang="en-US" dirty="0" err="1"/>
                        <a:t>izobrazb</a:t>
                      </a:r>
                      <a:r>
                        <a:rPr lang="sl-SI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7196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druga</a:t>
                      </a:r>
                      <a:r>
                        <a:rPr lang="en-US" dirty="0"/>
                        <a:t> univ. </a:t>
                      </a:r>
                      <a:r>
                        <a:rPr lang="en-US" dirty="0" err="1"/>
                        <a:t>izobrazba</a:t>
                      </a:r>
                      <a:r>
                        <a:rPr lang="en-US" dirty="0"/>
                        <a:t> + ŠPIK</a:t>
                      </a:r>
                      <a:r>
                        <a:rPr lang="sl-SI" dirty="0"/>
                        <a:t>-</a:t>
                      </a:r>
                      <a:r>
                        <a:rPr lang="en-US" dirty="0"/>
                        <a:t>B (</a:t>
                      </a:r>
                      <a:r>
                        <a:rPr lang="sl-SI" dirty="0"/>
                        <a:t>24</a:t>
                      </a:r>
                      <a:r>
                        <a:rPr lang="en-US" dirty="0"/>
                        <a:t> KT)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5879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druga</a:t>
                      </a:r>
                      <a:r>
                        <a:rPr lang="en-US" dirty="0"/>
                        <a:t> univ. </a:t>
                      </a:r>
                      <a:r>
                        <a:rPr lang="en-US" dirty="0" err="1"/>
                        <a:t>izobrazba</a:t>
                      </a:r>
                      <a:r>
                        <a:rPr lang="en-US" dirty="0"/>
                        <a:t> + ŠPIK</a:t>
                      </a:r>
                      <a:r>
                        <a:rPr lang="sl-SI" dirty="0"/>
                        <a:t>-Š</a:t>
                      </a:r>
                      <a:r>
                        <a:rPr lang="en-US" dirty="0"/>
                        <a:t> (</a:t>
                      </a:r>
                      <a:r>
                        <a:rPr lang="sl-SI" dirty="0"/>
                        <a:t>43 </a:t>
                      </a:r>
                      <a:r>
                        <a:rPr lang="en-US" dirty="0"/>
                        <a:t>KT)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9738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037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Bibliotekarski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izpit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199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Strokovni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izpit</a:t>
                      </a:r>
                      <a:r>
                        <a:rPr lang="en-US" dirty="0"/>
                        <a:t> VIZ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70C0"/>
                          </a:solidFill>
                        </a:rPr>
                        <a:t>+</a:t>
                      </a:r>
                      <a:endParaRPr lang="sl-SI" sz="3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061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Dovoljenje</a:t>
                      </a:r>
                      <a:r>
                        <a:rPr lang="en-US" dirty="0"/>
                        <a:t> za </a:t>
                      </a:r>
                      <a:r>
                        <a:rPr lang="en-US" dirty="0" err="1"/>
                        <a:t>vzaj</a:t>
                      </a:r>
                      <a:r>
                        <a:rPr lang="en-US" dirty="0"/>
                        <a:t>. kat. COBISS</a:t>
                      </a:r>
                      <a:r>
                        <a:rPr lang="sl-SI" dirty="0"/>
                        <a:t>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Občasno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600" b="0" dirty="0">
                          <a:solidFill>
                            <a:srgbClr val="0070C0"/>
                          </a:solidFill>
                        </a:rPr>
                        <a:t>Pogosto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600" b="0" dirty="0">
                          <a:solidFill>
                            <a:srgbClr val="0070C0"/>
                          </a:solidFill>
                        </a:rPr>
                        <a:t>Pogosto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600" b="0" dirty="0">
                          <a:solidFill>
                            <a:srgbClr val="0070C0"/>
                          </a:solidFill>
                        </a:rPr>
                        <a:t>Redko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600" b="0" dirty="0">
                          <a:solidFill>
                            <a:srgbClr val="0070C0"/>
                          </a:solidFill>
                        </a:rPr>
                        <a:t>Redko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06090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0F31E5D-E861-0CC7-50D9-F05A98E7B710}"/>
              </a:ext>
            </a:extLst>
          </p:cNvPr>
          <p:cNvSpPr/>
          <p:nvPr/>
        </p:nvSpPr>
        <p:spPr>
          <a:xfrm>
            <a:off x="4702524" y="1390331"/>
            <a:ext cx="4212876" cy="47181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6C1A07-EBFF-1C42-81F7-615F9779CD9E}"/>
              </a:ext>
            </a:extLst>
          </p:cNvPr>
          <p:cNvSpPr/>
          <p:nvPr/>
        </p:nvSpPr>
        <p:spPr>
          <a:xfrm>
            <a:off x="10495721" y="1390332"/>
            <a:ext cx="1382093" cy="47302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53BE7AF-174E-53BF-6A30-CBAC592C4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14</a:t>
            </a:fld>
            <a:endParaRPr lang="sl-SI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90015E-9019-AA71-7A42-34FDA120F4BF}"/>
              </a:ext>
            </a:extLst>
          </p:cNvPr>
          <p:cNvSpPr/>
          <p:nvPr/>
        </p:nvSpPr>
        <p:spPr>
          <a:xfrm>
            <a:off x="252732" y="2282073"/>
            <a:ext cx="4350678" cy="18229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DD77D0-3491-EEB1-D0F6-6FB141D7706F}"/>
              </a:ext>
            </a:extLst>
          </p:cNvPr>
          <p:cNvSpPr/>
          <p:nvPr/>
        </p:nvSpPr>
        <p:spPr>
          <a:xfrm>
            <a:off x="252732" y="4706518"/>
            <a:ext cx="4350678" cy="10292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00138074-FE58-FE67-A413-3C81F8A03037}"/>
              </a:ext>
            </a:extLst>
          </p:cNvPr>
          <p:cNvSpPr/>
          <p:nvPr/>
        </p:nvSpPr>
        <p:spPr>
          <a:xfrm>
            <a:off x="252732" y="4204348"/>
            <a:ext cx="4350678" cy="33221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23F8714-F879-4F3D-20F5-72761A827FFE}"/>
              </a:ext>
            </a:extLst>
          </p:cNvPr>
          <p:cNvSpPr/>
          <p:nvPr/>
        </p:nvSpPr>
        <p:spPr>
          <a:xfrm>
            <a:off x="9014514" y="1402437"/>
            <a:ext cx="1382093" cy="471812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Označba mesta vsebine 2">
            <a:extLst>
              <a:ext uri="{FF2B5EF4-FFF2-40B4-BE49-F238E27FC236}">
                <a16:creationId xmlns:a16="http://schemas.microsoft.com/office/drawing/2014/main" id="{E7E0CAC0-A14E-341B-B70E-FE34B3F2415A}"/>
              </a:ext>
            </a:extLst>
          </p:cNvPr>
          <p:cNvSpPr txBox="1">
            <a:spLocks/>
          </p:cNvSpPr>
          <p:nvPr/>
        </p:nvSpPr>
        <p:spPr>
          <a:xfrm>
            <a:off x="314186" y="6099664"/>
            <a:ext cx="10509528" cy="621812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l-SI" sz="1800" i="1" dirty="0"/>
              <a:t>* Če to zahteva delovno mesto. Večje knjižnice – večja možnost delitve del. Šol. </a:t>
            </a:r>
            <a:r>
              <a:rPr lang="sl-SI" sz="1800" i="1" dirty="0" err="1"/>
              <a:t>knj</a:t>
            </a:r>
            <a:r>
              <a:rPr lang="sl-SI" sz="1800" i="1" dirty="0"/>
              <a:t>. – običajno malo gradiva, ki še ni v sistemu, za te izjeme, po dogovoru, kreiranje zapisov prevzel IZUM.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9185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AE2AC-F53E-DAB3-702E-587C7DAE9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5E36"/>
                </a:solidFill>
              </a:rPr>
              <a:t>Viri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5901A-AD32-06F6-1D88-1C07A88E3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105" y="1417637"/>
            <a:ext cx="11739770" cy="512127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Izobraževanje</a:t>
            </a:r>
            <a:r>
              <a:rPr lang="en-US" sz="1600" b="1" dirty="0"/>
              <a:t>, </a:t>
            </a:r>
            <a:r>
              <a:rPr lang="en-US" sz="1600" b="1" dirty="0" err="1"/>
              <a:t>usposabljanje</a:t>
            </a:r>
            <a:r>
              <a:rPr lang="en-US" sz="1600" b="1" dirty="0"/>
              <a:t> in </a:t>
            </a:r>
            <a:r>
              <a:rPr lang="en-US" sz="1600" b="1" dirty="0" err="1"/>
              <a:t>vzdrževanje</a:t>
            </a:r>
            <a:r>
              <a:rPr lang="en-US" sz="1600" b="1" dirty="0"/>
              <a:t> </a:t>
            </a:r>
            <a:r>
              <a:rPr lang="en-US" sz="1600" b="1" dirty="0" err="1"/>
              <a:t>aktivnega</a:t>
            </a:r>
            <a:r>
              <a:rPr lang="en-US" sz="1600" b="1" dirty="0"/>
              <a:t> </a:t>
            </a:r>
            <a:r>
              <a:rPr lang="en-US" sz="1600" b="1" dirty="0" err="1"/>
              <a:t>dovoljenja</a:t>
            </a:r>
            <a:r>
              <a:rPr lang="en-US" sz="1600" b="1" dirty="0"/>
              <a:t> za </a:t>
            </a:r>
            <a:r>
              <a:rPr lang="en-US" sz="1600" b="1" dirty="0" err="1"/>
              <a:t>vzajemno</a:t>
            </a:r>
            <a:r>
              <a:rPr lang="en-US" sz="1600" b="1" dirty="0"/>
              <a:t> </a:t>
            </a:r>
            <a:r>
              <a:rPr lang="en-US" sz="1600" b="1" dirty="0" err="1"/>
              <a:t>katalogizacijo</a:t>
            </a:r>
            <a:r>
              <a:rPr lang="en-US" sz="1600" b="1" dirty="0"/>
              <a:t>. </a:t>
            </a:r>
            <a:r>
              <a:rPr lang="en-US" sz="1600" dirty="0">
                <a:hlinkClick r:id="rId2"/>
              </a:rPr>
              <a:t>https://edu.cobiss.net/si/EntryFormDesktopDefault.aspx?tabid=21&amp;type=licence&amp;file=licenceEdu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Katalog</a:t>
            </a:r>
            <a:r>
              <a:rPr lang="en-US" sz="1600" b="1" dirty="0"/>
              <a:t> FDMN</a:t>
            </a:r>
            <a:r>
              <a:rPr lang="en-US" sz="1600" dirty="0"/>
              <a:t>. </a:t>
            </a:r>
            <a:r>
              <a:rPr lang="en-US" sz="1600" dirty="0">
                <a:hlinkClick r:id="rId3"/>
              </a:rPr>
              <a:t>http://www.pportal.gov.si/FDMN/index.html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Merila</a:t>
            </a:r>
            <a:r>
              <a:rPr lang="en-US" sz="1600" b="1" dirty="0"/>
              <a:t> za </a:t>
            </a:r>
            <a:r>
              <a:rPr lang="en-US" sz="1600" b="1" dirty="0" err="1"/>
              <a:t>volitve</a:t>
            </a:r>
            <a:r>
              <a:rPr lang="en-US" sz="1600" b="1" dirty="0"/>
              <a:t> v </a:t>
            </a:r>
            <a:r>
              <a:rPr lang="en-US" sz="1600" b="1" dirty="0" err="1"/>
              <a:t>nazive</a:t>
            </a:r>
            <a:r>
              <a:rPr lang="en-US" sz="1600" b="1" dirty="0"/>
              <a:t> </a:t>
            </a:r>
            <a:r>
              <a:rPr lang="en-US" sz="1600" b="1" dirty="0" err="1"/>
              <a:t>visokošolskih</a:t>
            </a:r>
            <a:r>
              <a:rPr lang="en-US" sz="1600" b="1" dirty="0"/>
              <a:t> </a:t>
            </a:r>
            <a:r>
              <a:rPr lang="en-US" sz="1600" b="1" dirty="0" err="1"/>
              <a:t>učiteljev</a:t>
            </a:r>
            <a:r>
              <a:rPr lang="en-US" sz="1600" b="1" dirty="0"/>
              <a:t>, </a:t>
            </a:r>
            <a:r>
              <a:rPr lang="en-US" sz="1600" b="1" dirty="0" err="1"/>
              <a:t>znanstvenih</a:t>
            </a:r>
            <a:r>
              <a:rPr lang="en-US" sz="1600" b="1" dirty="0"/>
              <a:t> </a:t>
            </a:r>
            <a:r>
              <a:rPr lang="en-US" sz="1600" b="1" dirty="0" err="1"/>
              <a:t>delavcev</a:t>
            </a:r>
            <a:r>
              <a:rPr lang="en-US" sz="1600" b="1" dirty="0"/>
              <a:t> </a:t>
            </a:r>
            <a:r>
              <a:rPr lang="en-US" sz="1600" b="1" dirty="0" err="1"/>
              <a:t>ter</a:t>
            </a:r>
            <a:r>
              <a:rPr lang="en-US" sz="1600" b="1" dirty="0"/>
              <a:t> </a:t>
            </a:r>
            <a:r>
              <a:rPr lang="en-US" sz="1600" b="1" dirty="0" err="1"/>
              <a:t>sodelavcev</a:t>
            </a:r>
            <a:r>
              <a:rPr lang="en-US" sz="1600" b="1" dirty="0"/>
              <a:t> </a:t>
            </a:r>
            <a:r>
              <a:rPr lang="en-US" sz="1600" b="1" dirty="0" err="1"/>
              <a:t>Univerze</a:t>
            </a:r>
            <a:r>
              <a:rPr lang="en-US" sz="1600" b="1" dirty="0"/>
              <a:t> v </a:t>
            </a:r>
            <a:r>
              <a:rPr lang="en-US" sz="1600" b="1" dirty="0" err="1"/>
              <a:t>Ljubljan</a:t>
            </a:r>
            <a:r>
              <a:rPr lang="sl-SI" sz="1600" b="1" dirty="0"/>
              <a:t>.</a:t>
            </a:r>
            <a:r>
              <a:rPr lang="en-US" sz="1600" b="1" dirty="0"/>
              <a:t> </a:t>
            </a:r>
            <a:r>
              <a:rPr lang="en-US" sz="1600" dirty="0">
                <a:hlinkClick r:id="rId4"/>
              </a:rPr>
              <a:t>https://www.uni-lj.si/univerza/pravni-akti/habilitacije</a:t>
            </a:r>
            <a:r>
              <a:rPr lang="sl-SI" sz="1600" dirty="0"/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Merila</a:t>
            </a:r>
            <a:r>
              <a:rPr lang="en-US" sz="1600" b="1" dirty="0"/>
              <a:t> za </a:t>
            </a:r>
            <a:r>
              <a:rPr lang="en-US" sz="1600" b="1" dirty="0" err="1"/>
              <a:t>volitve</a:t>
            </a:r>
            <a:r>
              <a:rPr lang="en-US" sz="1600" b="1" dirty="0"/>
              <a:t> v </a:t>
            </a:r>
            <a:r>
              <a:rPr lang="en-US" sz="1600" b="1" dirty="0" err="1"/>
              <a:t>nazive</a:t>
            </a:r>
            <a:r>
              <a:rPr lang="en-US" sz="1600" b="1" dirty="0"/>
              <a:t> </a:t>
            </a:r>
            <a:r>
              <a:rPr lang="en-US" sz="1600" b="1" dirty="0" err="1"/>
              <a:t>visokošolskih</a:t>
            </a:r>
            <a:r>
              <a:rPr lang="en-US" sz="1600" b="1" dirty="0"/>
              <a:t> </a:t>
            </a:r>
            <a:r>
              <a:rPr lang="en-US" sz="1600" b="1" dirty="0" err="1"/>
              <a:t>učiteljev</a:t>
            </a:r>
            <a:r>
              <a:rPr lang="en-US" sz="1600" b="1" dirty="0"/>
              <a:t> in </a:t>
            </a:r>
            <a:r>
              <a:rPr lang="en-US" sz="1600" b="1" dirty="0" err="1"/>
              <a:t>visokošolskih</a:t>
            </a:r>
            <a:r>
              <a:rPr lang="en-US" sz="1600" b="1" dirty="0"/>
              <a:t> </a:t>
            </a:r>
            <a:r>
              <a:rPr lang="en-US" sz="1600" b="1" dirty="0" err="1"/>
              <a:t>sodelavcev</a:t>
            </a:r>
            <a:r>
              <a:rPr lang="en-US" sz="1600" b="1" dirty="0"/>
              <a:t> [</a:t>
            </a:r>
            <a:r>
              <a:rPr lang="en-US" sz="1600" b="1" dirty="0" err="1"/>
              <a:t>na</a:t>
            </a:r>
            <a:r>
              <a:rPr lang="en-US" sz="1600" b="1" dirty="0"/>
              <a:t> </a:t>
            </a:r>
            <a:r>
              <a:rPr lang="en-US" sz="1600" b="1" dirty="0" err="1"/>
              <a:t>Univerzi</a:t>
            </a:r>
            <a:r>
              <a:rPr lang="en-US" sz="1600" b="1" dirty="0"/>
              <a:t> v </a:t>
            </a:r>
            <a:r>
              <a:rPr lang="en-US" sz="1600" b="1" dirty="0" err="1"/>
              <a:t>Mariboru</a:t>
            </a:r>
            <a:r>
              <a:rPr lang="en-US" sz="1600" b="1" dirty="0"/>
              <a:t>. </a:t>
            </a:r>
            <a:r>
              <a:rPr lang="en-US" sz="1600" dirty="0">
                <a:hlinkClick r:id="rId5"/>
              </a:rPr>
              <a:t>https://www.um.si/o-univerzi/dokumentno-sredisce/habilitacije/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Merila</a:t>
            </a:r>
            <a:r>
              <a:rPr lang="en-US" sz="1600" b="1" dirty="0"/>
              <a:t> za </a:t>
            </a:r>
            <a:r>
              <a:rPr lang="en-US" sz="1600" b="1" dirty="0" err="1"/>
              <a:t>izvolitve</a:t>
            </a:r>
            <a:r>
              <a:rPr lang="en-US" sz="1600" b="1" dirty="0"/>
              <a:t> v </a:t>
            </a:r>
            <a:r>
              <a:rPr lang="en-US" sz="1600" b="1" dirty="0" err="1"/>
              <a:t>nazive</a:t>
            </a:r>
            <a:r>
              <a:rPr lang="en-US" sz="1600" b="1" dirty="0"/>
              <a:t> </a:t>
            </a:r>
            <a:r>
              <a:rPr lang="en-US" sz="1600" b="1" dirty="0" err="1"/>
              <a:t>Univerze</a:t>
            </a:r>
            <a:r>
              <a:rPr lang="en-US" sz="1600" b="1" dirty="0"/>
              <a:t> </a:t>
            </a:r>
            <a:r>
              <a:rPr lang="en-US" sz="1600" b="1" dirty="0" err="1"/>
              <a:t>na</a:t>
            </a:r>
            <a:r>
              <a:rPr lang="en-US" sz="1600" b="1" dirty="0"/>
              <a:t> </a:t>
            </a:r>
            <a:r>
              <a:rPr lang="en-US" sz="1600" b="1" dirty="0" err="1"/>
              <a:t>Primorskem</a:t>
            </a:r>
            <a:r>
              <a:rPr lang="sl-SI" sz="1600" b="1" dirty="0"/>
              <a:t>. </a:t>
            </a:r>
            <a:r>
              <a:rPr lang="en-US" sz="1600" dirty="0">
                <a:hlinkClick r:id="rId6"/>
              </a:rPr>
              <a:t>https://www.upr.si/files/static/2030</a:t>
            </a:r>
            <a:r>
              <a:rPr lang="sl-SI" sz="1600" dirty="0"/>
              <a:t> 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Pravilnik</a:t>
            </a:r>
            <a:r>
              <a:rPr lang="en-US" sz="1600" b="1" dirty="0"/>
              <a:t> o </a:t>
            </a:r>
            <a:r>
              <a:rPr lang="en-US" sz="1600" b="1" dirty="0" err="1"/>
              <a:t>bibliotekarskem</a:t>
            </a:r>
            <a:r>
              <a:rPr lang="en-US" sz="1600" b="1" dirty="0"/>
              <a:t> </a:t>
            </a:r>
            <a:r>
              <a:rPr lang="en-US" sz="1600" b="1" dirty="0" err="1"/>
              <a:t>izpitu</a:t>
            </a:r>
            <a:r>
              <a:rPr lang="en-US" sz="1600" b="1" dirty="0"/>
              <a:t>. </a:t>
            </a:r>
            <a:r>
              <a:rPr lang="en-US" sz="1600" dirty="0" err="1"/>
              <a:t>Uradni</a:t>
            </a:r>
            <a:r>
              <a:rPr lang="en-US" sz="1600" dirty="0"/>
              <a:t> list RS, </a:t>
            </a:r>
            <a:r>
              <a:rPr lang="en-US" sz="1600" dirty="0" err="1"/>
              <a:t>št</a:t>
            </a:r>
            <a:r>
              <a:rPr lang="en-US" sz="1600" dirty="0"/>
              <a:t>. 75/16 in 66/22</a:t>
            </a:r>
            <a:r>
              <a:rPr lang="sl-SI" sz="1600" dirty="0"/>
              <a:t> 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Pravilnik</a:t>
            </a:r>
            <a:r>
              <a:rPr lang="en-US" sz="1600" b="1" dirty="0"/>
              <a:t> o </a:t>
            </a:r>
            <a:r>
              <a:rPr lang="en-US" sz="1600" b="1" dirty="0" err="1"/>
              <a:t>strokovnem</a:t>
            </a:r>
            <a:r>
              <a:rPr lang="en-US" sz="1600" b="1" dirty="0"/>
              <a:t> </a:t>
            </a:r>
            <a:r>
              <a:rPr lang="en-US" sz="1600" b="1" dirty="0" err="1"/>
              <a:t>izpitu</a:t>
            </a:r>
            <a:r>
              <a:rPr lang="en-US" sz="1600" b="1" dirty="0"/>
              <a:t> </a:t>
            </a:r>
            <a:r>
              <a:rPr lang="en-US" sz="1600" b="1" dirty="0" err="1"/>
              <a:t>strokovnih</a:t>
            </a:r>
            <a:r>
              <a:rPr lang="en-US" sz="1600" b="1" dirty="0"/>
              <a:t> </a:t>
            </a:r>
            <a:r>
              <a:rPr lang="en-US" sz="1600" b="1" dirty="0" err="1"/>
              <a:t>delavcev</a:t>
            </a:r>
            <a:r>
              <a:rPr lang="en-US" sz="1600" b="1" dirty="0"/>
              <a:t> </a:t>
            </a:r>
            <a:r>
              <a:rPr lang="en-US" sz="1600" b="1" dirty="0" err="1"/>
              <a:t>na</a:t>
            </a:r>
            <a:r>
              <a:rPr lang="en-US" sz="1600" b="1" dirty="0"/>
              <a:t> </a:t>
            </a:r>
            <a:r>
              <a:rPr lang="en-US" sz="1600" b="1" dirty="0" err="1"/>
              <a:t>področju</a:t>
            </a:r>
            <a:r>
              <a:rPr lang="en-US" sz="1600" b="1" dirty="0"/>
              <a:t> </a:t>
            </a:r>
            <a:r>
              <a:rPr lang="en-US" sz="1600" b="1" dirty="0" err="1"/>
              <a:t>vzgoje</a:t>
            </a:r>
            <a:r>
              <a:rPr lang="en-US" sz="1600" b="1" dirty="0"/>
              <a:t> in </a:t>
            </a:r>
            <a:r>
              <a:rPr lang="en-US" sz="1600" b="1" dirty="0" err="1"/>
              <a:t>izobraževanja</a:t>
            </a:r>
            <a:r>
              <a:rPr lang="en-US" sz="1600" b="1" dirty="0"/>
              <a:t>.</a:t>
            </a:r>
            <a:r>
              <a:rPr lang="en-US" sz="1600" dirty="0"/>
              <a:t> </a:t>
            </a:r>
            <a:r>
              <a:rPr lang="en-US" sz="1600" dirty="0" err="1"/>
              <a:t>Uradni</a:t>
            </a:r>
            <a:r>
              <a:rPr lang="en-US" sz="1600" dirty="0"/>
              <a:t> list RS, </a:t>
            </a:r>
            <a:r>
              <a:rPr lang="en-US" sz="1600" dirty="0" err="1"/>
              <a:t>št</a:t>
            </a:r>
            <a:r>
              <a:rPr lang="en-US" sz="1600" dirty="0"/>
              <a:t>. 23/06, 81/07, 105/08, 38/14, 64/15, 23/23 in 115/23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Pravilnik</a:t>
            </a:r>
            <a:r>
              <a:rPr lang="en-US" sz="1600" b="1" dirty="0"/>
              <a:t> o </a:t>
            </a:r>
            <a:r>
              <a:rPr lang="en-US" sz="1600" b="1" dirty="0" err="1"/>
              <a:t>strokovnih</a:t>
            </a:r>
            <a:r>
              <a:rPr lang="en-US" sz="1600" b="1" dirty="0"/>
              <a:t> </a:t>
            </a:r>
            <a:r>
              <a:rPr lang="en-US" sz="1600" b="1" dirty="0" err="1"/>
              <a:t>nazivih</a:t>
            </a:r>
            <a:r>
              <a:rPr lang="en-US" sz="1600" b="1" dirty="0"/>
              <a:t> v </a:t>
            </a:r>
            <a:r>
              <a:rPr lang="en-US" sz="1600" b="1" dirty="0" err="1"/>
              <a:t>knjižnični</a:t>
            </a:r>
            <a:r>
              <a:rPr lang="en-US" sz="1600" b="1" dirty="0"/>
              <a:t> </a:t>
            </a:r>
            <a:r>
              <a:rPr lang="en-US" sz="1600" b="1" dirty="0" err="1"/>
              <a:t>dejavnosti</a:t>
            </a:r>
            <a:r>
              <a:rPr lang="en-US" sz="1600" b="1" dirty="0"/>
              <a:t>.</a:t>
            </a:r>
            <a:r>
              <a:rPr lang="en-US" sz="1600" dirty="0"/>
              <a:t> </a:t>
            </a:r>
            <a:r>
              <a:rPr lang="en-US" sz="1600" dirty="0" err="1"/>
              <a:t>Uradni</a:t>
            </a:r>
            <a:r>
              <a:rPr lang="en-US" sz="1600" dirty="0"/>
              <a:t> list RS, </a:t>
            </a:r>
            <a:r>
              <a:rPr lang="en-US" sz="1600" dirty="0" err="1"/>
              <a:t>št</a:t>
            </a:r>
            <a:r>
              <a:rPr lang="en-US" sz="1600" dirty="0"/>
              <a:t>. 65/16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Pridobitev</a:t>
            </a:r>
            <a:r>
              <a:rPr lang="en-US" sz="1600" b="1" dirty="0"/>
              <a:t> </a:t>
            </a:r>
            <a:r>
              <a:rPr lang="en-US" sz="1600" b="1" dirty="0" err="1"/>
              <a:t>dovoljenja</a:t>
            </a:r>
            <a:r>
              <a:rPr lang="en-US" sz="1600" b="1" dirty="0"/>
              <a:t> za </a:t>
            </a:r>
            <a:r>
              <a:rPr lang="en-US" sz="1600" b="1" dirty="0" err="1"/>
              <a:t>vzajemno</a:t>
            </a:r>
            <a:r>
              <a:rPr lang="en-US" sz="1600" b="1" dirty="0"/>
              <a:t> </a:t>
            </a:r>
            <a:r>
              <a:rPr lang="en-US" sz="1600" b="1" dirty="0" err="1"/>
              <a:t>katalogizacijo</a:t>
            </a:r>
            <a:r>
              <a:rPr lang="en-US" sz="1600" b="1" dirty="0"/>
              <a:t> v </a:t>
            </a:r>
            <a:r>
              <a:rPr lang="en-US" sz="1600" b="1" dirty="0" err="1"/>
              <a:t>sistemu</a:t>
            </a:r>
            <a:r>
              <a:rPr lang="en-US" sz="1600" b="1" dirty="0"/>
              <a:t> COBISS_SI </a:t>
            </a:r>
            <a:r>
              <a:rPr lang="en-US" sz="1600" dirty="0">
                <a:hlinkClick r:id="rId7"/>
              </a:rPr>
              <a:t>https://home.izum.si/cobiss/obvestila_novosti/dokumenti/Pridobitev_dovoljenja_za_vzajemno_katalogizacijo_v_sistemu_COBISS_SI.pdf</a:t>
            </a:r>
            <a:r>
              <a:rPr lang="sl-SI" sz="1600" dirty="0"/>
              <a:t> </a:t>
            </a:r>
            <a:endParaRPr lang="en-US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Zakon</a:t>
            </a:r>
            <a:r>
              <a:rPr lang="en-US" sz="1600" b="1" dirty="0"/>
              <a:t> o </a:t>
            </a:r>
            <a:r>
              <a:rPr lang="en-US" sz="1600" b="1" dirty="0" err="1"/>
              <a:t>knjižničarstvu</a:t>
            </a:r>
            <a:r>
              <a:rPr lang="en-US" sz="1600" b="1" dirty="0"/>
              <a:t> (ZKnj-1). </a:t>
            </a:r>
            <a:r>
              <a:rPr lang="en-US" sz="1600" dirty="0" err="1"/>
              <a:t>Uradni</a:t>
            </a:r>
            <a:r>
              <a:rPr lang="en-US" sz="1600" dirty="0"/>
              <a:t> list RS, </a:t>
            </a:r>
            <a:r>
              <a:rPr lang="en-US" sz="1600" dirty="0" err="1"/>
              <a:t>št</a:t>
            </a:r>
            <a:r>
              <a:rPr lang="en-US" sz="1600" dirty="0"/>
              <a:t>. 87/01, 96/02 – ZUJIK in 92/15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b="1" dirty="0" err="1"/>
              <a:t>Zakon</a:t>
            </a:r>
            <a:r>
              <a:rPr lang="en-US" sz="1600" b="1" dirty="0"/>
              <a:t> o </a:t>
            </a:r>
            <a:r>
              <a:rPr lang="en-US" sz="1600" b="1" dirty="0" err="1"/>
              <a:t>organizaciji</a:t>
            </a:r>
            <a:r>
              <a:rPr lang="en-US" sz="1600" b="1" dirty="0"/>
              <a:t> in </a:t>
            </a:r>
            <a:r>
              <a:rPr lang="en-US" sz="1600" b="1" dirty="0" err="1"/>
              <a:t>financiranju</a:t>
            </a:r>
            <a:r>
              <a:rPr lang="en-US" sz="1600" b="1" dirty="0"/>
              <a:t> </a:t>
            </a:r>
            <a:r>
              <a:rPr lang="en-US" sz="1600" b="1" dirty="0" err="1"/>
              <a:t>vzgoje</a:t>
            </a:r>
            <a:r>
              <a:rPr lang="en-US" sz="1600" b="1" dirty="0"/>
              <a:t> in </a:t>
            </a:r>
            <a:r>
              <a:rPr lang="en-US" sz="1600" b="1" dirty="0" err="1"/>
              <a:t>izobraževanja</a:t>
            </a:r>
            <a:r>
              <a:rPr lang="en-US" sz="1600" b="1" dirty="0"/>
              <a:t> (ZOFVI).</a:t>
            </a:r>
            <a:r>
              <a:rPr lang="en-US" sz="1600" dirty="0"/>
              <a:t> </a:t>
            </a:r>
            <a:r>
              <a:rPr lang="en-US" sz="1600" dirty="0" err="1"/>
              <a:t>Uradni</a:t>
            </a:r>
            <a:r>
              <a:rPr lang="en-US" sz="1600" dirty="0"/>
              <a:t> list RS, </a:t>
            </a:r>
            <a:r>
              <a:rPr lang="en-US" sz="1600" dirty="0" err="1"/>
              <a:t>št</a:t>
            </a:r>
            <a:r>
              <a:rPr lang="en-US" sz="1600" dirty="0"/>
              <a:t>. 16/07 – </a:t>
            </a:r>
            <a:r>
              <a:rPr lang="en-US" sz="1600" dirty="0" err="1"/>
              <a:t>uradno</a:t>
            </a:r>
            <a:r>
              <a:rPr lang="en-US" sz="1600" dirty="0"/>
              <a:t> </a:t>
            </a:r>
            <a:r>
              <a:rPr lang="en-US" sz="1600" dirty="0" err="1"/>
              <a:t>prečiščeno</a:t>
            </a:r>
            <a:r>
              <a:rPr lang="en-US" sz="1600" dirty="0"/>
              <a:t> </a:t>
            </a:r>
            <a:r>
              <a:rPr lang="en-US" sz="1600" dirty="0" err="1"/>
              <a:t>besedilo</a:t>
            </a:r>
            <a:r>
              <a:rPr lang="en-US" sz="1600" dirty="0"/>
              <a:t>, 36/08, 58/09, 64/09 – </a:t>
            </a:r>
            <a:r>
              <a:rPr lang="en-US" sz="1600" dirty="0" err="1"/>
              <a:t>popr</a:t>
            </a:r>
            <a:r>
              <a:rPr lang="en-US" sz="1600" dirty="0"/>
              <a:t>., 65/09 – </a:t>
            </a:r>
            <a:r>
              <a:rPr lang="en-US" sz="1600" dirty="0" err="1"/>
              <a:t>popr</a:t>
            </a:r>
            <a:r>
              <a:rPr lang="en-US" sz="1600" dirty="0"/>
              <a:t>., 20/11, 40/12 – ZUJF, 57/12 – ZPCP-2D, 47/15, 46/16, 49/16 – </a:t>
            </a:r>
            <a:r>
              <a:rPr lang="en-US" sz="1600" dirty="0" err="1"/>
              <a:t>popr</a:t>
            </a:r>
            <a:r>
              <a:rPr lang="en-US" sz="1600" dirty="0"/>
              <a:t>., 25/17 – </a:t>
            </a:r>
            <a:r>
              <a:rPr lang="en-US" sz="1600" dirty="0" err="1"/>
              <a:t>ZVaj</a:t>
            </a:r>
            <a:r>
              <a:rPr lang="en-US" sz="1600" dirty="0"/>
              <a:t>, 123/21, 172/21, 207/21, 105/22 – ZZNŠPP, 141/22, 158/22 – ZDoh-2AA in 71/23</a:t>
            </a:r>
            <a:endParaRPr lang="sl-SI" sz="1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l-SI" sz="1600" b="1" dirty="0"/>
              <a:t>Zakon o skupnih temeljih sistema plač v javnem sektorju (ZSTSPJS). </a:t>
            </a:r>
            <a:r>
              <a:rPr lang="sl-SI" sz="1600" dirty="0"/>
              <a:t>Uradni list RS, št. 95/2024.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DBAF7-12F7-5150-9482-DFC28BD3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15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5986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740A29-700A-7754-EC50-2C9287B24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5E36"/>
                </a:solidFill>
              </a:rPr>
              <a:t>Agenda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087E303-AC4C-2057-5EF6-57272FE0A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vse</a:t>
            </a:r>
            <a:r>
              <a:rPr lang="en-US" dirty="0"/>
              <a:t> se </a:t>
            </a:r>
            <a:r>
              <a:rPr lang="en-US" dirty="0" err="1"/>
              <a:t>lahko</a:t>
            </a:r>
            <a:r>
              <a:rPr lang="en-US" dirty="0"/>
              <a:t> </a:t>
            </a:r>
            <a:r>
              <a:rPr lang="en-US" dirty="0" err="1"/>
              <a:t>zaposli</a:t>
            </a:r>
            <a:r>
              <a:rPr lang="en-US" dirty="0"/>
              <a:t> v </a:t>
            </a:r>
            <a:r>
              <a:rPr lang="en-US" dirty="0" err="1"/>
              <a:t>knjižnicah</a:t>
            </a:r>
            <a:r>
              <a:rPr lang="en-US" dirty="0"/>
              <a:t> - </a:t>
            </a:r>
            <a:r>
              <a:rPr lang="en-US" dirty="0" err="1"/>
              <a:t>zmeda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nazivih</a:t>
            </a:r>
            <a:r>
              <a:rPr lang="en-US" dirty="0"/>
              <a:t> </a:t>
            </a:r>
            <a:r>
              <a:rPr lang="en-US" dirty="0" err="1"/>
              <a:t>bibliotekar</a:t>
            </a:r>
            <a:r>
              <a:rPr lang="en-US" dirty="0"/>
              <a:t>/</a:t>
            </a:r>
            <a:r>
              <a:rPr lang="en-US" dirty="0" err="1"/>
              <a:t>knjižničar</a:t>
            </a:r>
            <a:r>
              <a:rPr lang="en-US" dirty="0"/>
              <a:t> </a:t>
            </a:r>
            <a:r>
              <a:rPr lang="sl-SI" dirty="0"/>
              <a:t>(VII</a:t>
            </a:r>
            <a:r>
              <a:rPr lang="en-US" dirty="0"/>
              <a:t>/2</a:t>
            </a:r>
            <a:r>
              <a:rPr lang="sl-SI" dirty="0"/>
              <a:t>)</a:t>
            </a:r>
            <a:endParaRPr lang="en-US" dirty="0"/>
          </a:p>
          <a:p>
            <a:r>
              <a:rPr lang="sl-SI" dirty="0"/>
              <a:t>Delovna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in </a:t>
            </a:r>
            <a:r>
              <a:rPr lang="en-US" dirty="0" err="1"/>
              <a:t>plače</a:t>
            </a:r>
            <a:r>
              <a:rPr lang="en-US" dirty="0"/>
              <a:t> (</a:t>
            </a:r>
            <a:r>
              <a:rPr lang="sl-SI" dirty="0"/>
              <a:t>po novem</a:t>
            </a:r>
            <a:r>
              <a:rPr lang="en-US" dirty="0"/>
              <a:t>)</a:t>
            </a:r>
          </a:p>
          <a:p>
            <a:r>
              <a:rPr lang="en-US" dirty="0" err="1"/>
              <a:t>Prehodi</a:t>
            </a:r>
            <a:r>
              <a:rPr lang="en-US" dirty="0"/>
              <a:t> med </a:t>
            </a:r>
            <a:r>
              <a:rPr lang="en-US" dirty="0" err="1"/>
              <a:t>knjižnicami</a:t>
            </a:r>
            <a:endParaRPr lang="sl-S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91B8CDA-0B3E-4862-F538-865ABA6ABFC1}"/>
                  </a:ext>
                </a:extLst>
              </p14:cNvPr>
              <p14:cNvContentPartPr/>
              <p14:nvPr/>
            </p14:nvContentPartPr>
            <p14:xfrm>
              <a:off x="3162195" y="3051033"/>
              <a:ext cx="2152080" cy="392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91B8CDA-0B3E-4862-F538-865ABA6ABFC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56075" y="3044856"/>
                <a:ext cx="2164320" cy="5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2A2FEEA-62CC-05B9-36CD-250EB1C6CB44}"/>
                  </a:ext>
                </a:extLst>
              </p14:cNvPr>
              <p14:cNvContentPartPr/>
              <p14:nvPr/>
            </p14:nvContentPartPr>
            <p14:xfrm>
              <a:off x="2790675" y="2809635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2A2FEEA-62CC-05B9-36CD-250EB1C6CB4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84555" y="280351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85076-0D7B-5723-FB55-CEB67F2D9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2406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>
                <a:solidFill>
                  <a:srgbClr val="395E36"/>
                </a:solidFill>
              </a:rPr>
              <a:t>Kako vse si lahko bibliotekar?</a:t>
            </a:r>
          </a:p>
        </p:txBody>
      </p:sp>
      <p:sp>
        <p:nvSpPr>
          <p:cNvPr id="14" name="Označba mesta za vsebino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sl-SI" dirty="0"/>
              <a:t>Bibliotekar po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sl-SI" dirty="0"/>
              <a:t>izobrazbi</a:t>
            </a:r>
          </a:p>
          <a:p>
            <a:pPr rtl="0"/>
            <a:r>
              <a:rPr lang="pl-PL" dirty="0"/>
              <a:t>Bibliotekar/Knjižničar po strokovnem nazivu (</a:t>
            </a:r>
            <a:r>
              <a:rPr lang="en-US" dirty="0" err="1"/>
              <a:t>bibliotekarski</a:t>
            </a:r>
            <a:r>
              <a:rPr lang="en-US" dirty="0"/>
              <a:t> </a:t>
            </a:r>
            <a:r>
              <a:rPr lang="pl-PL" dirty="0"/>
              <a:t>izpit/</a:t>
            </a:r>
            <a:r>
              <a:rPr lang="en-US" dirty="0" err="1"/>
              <a:t>strokovni</a:t>
            </a:r>
            <a:r>
              <a:rPr lang="sl-SI" dirty="0"/>
              <a:t> izpit VIZ</a:t>
            </a:r>
            <a:r>
              <a:rPr lang="pl-PL" dirty="0"/>
              <a:t>)</a:t>
            </a:r>
            <a:endParaRPr lang="sl-SI" dirty="0"/>
          </a:p>
          <a:p>
            <a:r>
              <a:rPr lang="sl-SI" dirty="0"/>
              <a:t>Bibliotekar po delovnem mestu</a:t>
            </a:r>
          </a:p>
          <a:p>
            <a:pPr rtl="0"/>
            <a:r>
              <a:rPr lang="sl-SI" dirty="0"/>
              <a:t>Bibliotekar po habilitacijskem nazivu (samo v visokošolskih knjižnicah)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413279-115C-01EF-28C6-38DBC986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C52A2-49E8-C76B-5D3A-12BA5645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5FB23F-8857-16DB-FD6E-BC469E96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395E36"/>
                </a:solidFill>
              </a:rPr>
              <a:t>Bibliotekar po izobrazbi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8AFFB9-980C-5824-6332-CC103FD60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86" y="1600199"/>
            <a:ext cx="11385494" cy="49543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b="1" dirty="0"/>
              <a:t>Vse osebe, ki so zaključile formalni študij bibliotekarstva na dodiplomskem ali podiplomskem nivoju v Sloveniji ali tujini.</a:t>
            </a:r>
          </a:p>
          <a:p>
            <a:pPr marL="457200" lvl="2">
              <a:spcBef>
                <a:spcPts val="0"/>
              </a:spcBef>
            </a:pPr>
            <a:endParaRPr lang="sl-SI" sz="1800" b="1" dirty="0"/>
          </a:p>
          <a:p>
            <a:pPr marL="457200" lvl="2">
              <a:spcBef>
                <a:spcPts val="0"/>
              </a:spcBef>
            </a:pPr>
            <a:r>
              <a:rPr lang="en-US" sz="1800" b="1" dirty="0"/>
              <a:t>VI - </a:t>
            </a:r>
            <a:r>
              <a:rPr lang="sl-SI" sz="1800" b="1" dirty="0"/>
              <a:t>višji knjižničar </a:t>
            </a:r>
            <a:r>
              <a:rPr lang="sl-SI" sz="1800" dirty="0"/>
              <a:t>(študijski program se je izvajal na Pedagoški akademiji UL v obdobju 1949-1991)</a:t>
            </a:r>
          </a:p>
          <a:p>
            <a:pPr marL="457200" lvl="2">
              <a:spcBef>
                <a:spcPts val="0"/>
              </a:spcBef>
            </a:pPr>
            <a:r>
              <a:rPr lang="en-US" sz="1800" b="1" dirty="0"/>
              <a:t>VII/2 - </a:t>
            </a:r>
            <a:r>
              <a:rPr lang="sl-SI" sz="1800" b="1" dirty="0"/>
              <a:t>univerzitetni diplomirani bibliotekar </a:t>
            </a:r>
            <a:r>
              <a:rPr lang="sl-SI" sz="1800" dirty="0"/>
              <a:t>(ULFF 1992-2005)</a:t>
            </a:r>
          </a:p>
          <a:p>
            <a:pPr marL="457200" lvl="2">
              <a:spcBef>
                <a:spcPts val="0"/>
              </a:spcBef>
            </a:pPr>
            <a:r>
              <a:rPr lang="en-US" sz="1800" b="1" dirty="0"/>
              <a:t>VII/2 - </a:t>
            </a:r>
            <a:r>
              <a:rPr lang="sl-SI" sz="1800" b="1" dirty="0"/>
              <a:t>univerzitetni diplomirani bibliotekar in … </a:t>
            </a:r>
            <a:r>
              <a:rPr lang="sl-SI" sz="1800" dirty="0"/>
              <a:t>(dvopredmetni študijski program) (ULFF 1992-2005)</a:t>
            </a:r>
          </a:p>
          <a:p>
            <a:pPr marL="457200" lvl="2">
              <a:spcBef>
                <a:spcPts val="0"/>
              </a:spcBef>
            </a:pPr>
            <a:endParaRPr lang="sl-SI" sz="1800" dirty="0"/>
          </a:p>
          <a:p>
            <a:pPr marL="228600" lvl="2" indent="0">
              <a:spcBef>
                <a:spcPts val="0"/>
              </a:spcBef>
              <a:buNone/>
            </a:pPr>
            <a:r>
              <a:rPr lang="sl-SI" sz="1800" dirty="0"/>
              <a:t>Bolonjski nazivi, po letu 2006 (ULFF)</a:t>
            </a:r>
          </a:p>
          <a:p>
            <a:pPr marL="457200" lvl="2">
              <a:spcBef>
                <a:spcPts val="0"/>
              </a:spcBef>
            </a:pPr>
            <a:r>
              <a:rPr lang="en-US" sz="1800" b="1" dirty="0"/>
              <a:t>VII/1 - </a:t>
            </a:r>
            <a:r>
              <a:rPr lang="sl-SI" sz="1800" b="1" dirty="0"/>
              <a:t>diplomirani bibliotekar in informatik (UN) </a:t>
            </a:r>
          </a:p>
          <a:p>
            <a:pPr marL="457200" lvl="2">
              <a:spcBef>
                <a:spcPts val="0"/>
              </a:spcBef>
            </a:pPr>
            <a:r>
              <a:rPr lang="en-US" sz="1800" b="1" dirty="0"/>
              <a:t>VII/1 - </a:t>
            </a:r>
            <a:r>
              <a:rPr lang="sl-SI" sz="1800" b="1" dirty="0"/>
              <a:t>diplomirani bibliotekar in informatik (UN) in … (dvopredmetni študijski program)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dirty="0"/>
              <a:t>magister bibliotekarstva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dirty="0"/>
              <a:t>magister informacijskih ved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dirty="0"/>
              <a:t>magister založništva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b="1" dirty="0"/>
              <a:t>magister bibliotekarstva, informacijskih in založniških študijev</a:t>
            </a:r>
            <a:r>
              <a:rPr lang="sl-SI" sz="1800" dirty="0"/>
              <a:t> (z usmeritvami)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b="1" dirty="0"/>
              <a:t>magister bibliotekarstva in informacijskih študijev in … </a:t>
            </a:r>
            <a:r>
              <a:rPr lang="sl-SI" sz="1800" dirty="0"/>
              <a:t>(dvopredmetni študijski program)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VII/2 - </a:t>
            </a:r>
            <a:r>
              <a:rPr lang="sl-SI" sz="1800" b="1" dirty="0"/>
              <a:t>magister profesor bibliotekarstva in informacijskih študijev in … </a:t>
            </a:r>
            <a:r>
              <a:rPr lang="sl-SI" sz="1800" dirty="0"/>
              <a:t>(dvopredmetni študijski program</a:t>
            </a:r>
            <a:r>
              <a:rPr lang="en-US" sz="1800" dirty="0"/>
              <a:t> </a:t>
            </a:r>
            <a:r>
              <a:rPr lang="en-US" sz="1800" dirty="0" err="1"/>
              <a:t>pedagoške</a:t>
            </a:r>
            <a:r>
              <a:rPr lang="en-US" sz="1800" dirty="0"/>
              <a:t> </a:t>
            </a:r>
            <a:r>
              <a:rPr lang="en-US" sz="1800" dirty="0" err="1"/>
              <a:t>smeri</a:t>
            </a:r>
            <a:r>
              <a:rPr lang="sl-SI" sz="1800" dirty="0"/>
              <a:t>)</a:t>
            </a:r>
            <a:endParaRPr lang="sl-SI" sz="1800" b="1" dirty="0"/>
          </a:p>
          <a:p>
            <a:pPr marL="457200" lvl="2">
              <a:spcBef>
                <a:spcPts val="0"/>
              </a:spcBef>
            </a:pPr>
            <a:endParaRPr lang="sl-SI" sz="1800" dirty="0"/>
          </a:p>
          <a:p>
            <a:pPr marL="457200" lvl="2">
              <a:spcBef>
                <a:spcPts val="0"/>
              </a:spcBef>
            </a:pPr>
            <a:r>
              <a:rPr lang="en-US" sz="1800" dirty="0"/>
              <a:t>VIII - </a:t>
            </a:r>
            <a:r>
              <a:rPr lang="sl-SI" sz="1800" dirty="0"/>
              <a:t>magister znanosti s področja bibliotekarstva (ULFF 1994-2009)</a:t>
            </a:r>
          </a:p>
          <a:p>
            <a:pPr marL="457200" lvl="2">
              <a:spcBef>
                <a:spcPts val="0"/>
              </a:spcBef>
            </a:pPr>
            <a:r>
              <a:rPr lang="en-US" sz="1800" dirty="0"/>
              <a:t>IX - </a:t>
            </a:r>
            <a:r>
              <a:rPr lang="sl-SI" sz="1800" dirty="0"/>
              <a:t>doktor znanosti s področja bibliotekarstva (ULFF)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AA0442E-6DBB-6A50-C62A-B824A34E16F9}"/>
                  </a:ext>
                </a:extLst>
              </p14:cNvPr>
              <p14:cNvContentPartPr/>
              <p14:nvPr/>
            </p14:nvContentPartPr>
            <p14:xfrm>
              <a:off x="3514635" y="1742235"/>
              <a:ext cx="3325320" cy="82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AA0442E-6DBB-6A50-C62A-B824A34E16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60995" y="1634595"/>
                <a:ext cx="3432960" cy="29844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14D990-49BD-9F67-CA47-AE62B5E7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433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876E4-176A-E66D-B699-A6C9FEC1B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>
            <a:extLst>
              <a:ext uri="{FF2B5EF4-FFF2-40B4-BE49-F238E27FC236}">
                <a16:creationId xmlns:a16="http://schemas.microsoft.com/office/drawing/2014/main" id="{FD44FDEC-9C88-64E8-3A2B-AB8D476A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dirty="0" err="1">
                <a:solidFill>
                  <a:srgbClr val="395E36"/>
                </a:solidFill>
              </a:rPr>
              <a:t>Strokovni</a:t>
            </a:r>
            <a:r>
              <a:rPr lang="en-US" dirty="0">
                <a:solidFill>
                  <a:srgbClr val="395E36"/>
                </a:solidFill>
              </a:rPr>
              <a:t> </a:t>
            </a:r>
            <a:r>
              <a:rPr lang="en-US" dirty="0" err="1">
                <a:solidFill>
                  <a:srgbClr val="395E36"/>
                </a:solidFill>
              </a:rPr>
              <a:t>nazivi</a:t>
            </a:r>
            <a:r>
              <a:rPr lang="en-US" dirty="0">
                <a:solidFill>
                  <a:srgbClr val="395E36"/>
                </a:solidFill>
              </a:rPr>
              <a:t> v </a:t>
            </a:r>
            <a:r>
              <a:rPr lang="en-US" dirty="0" err="1">
                <a:solidFill>
                  <a:srgbClr val="395E36"/>
                </a:solidFill>
              </a:rPr>
              <a:t>knjižnični</a:t>
            </a:r>
            <a:r>
              <a:rPr lang="en-US" dirty="0">
                <a:solidFill>
                  <a:srgbClr val="395E36"/>
                </a:solidFill>
              </a:rPr>
              <a:t> </a:t>
            </a:r>
            <a:r>
              <a:rPr lang="en-US" dirty="0" err="1">
                <a:solidFill>
                  <a:srgbClr val="395E36"/>
                </a:solidFill>
              </a:rPr>
              <a:t>dejavnosti</a:t>
            </a:r>
            <a:r>
              <a:rPr lang="en-US" dirty="0">
                <a:solidFill>
                  <a:srgbClr val="395E36"/>
                </a:solidFill>
              </a:rPr>
              <a:t> in </a:t>
            </a:r>
            <a:r>
              <a:rPr lang="en-US" dirty="0" err="1">
                <a:solidFill>
                  <a:srgbClr val="395E36"/>
                </a:solidFill>
              </a:rPr>
              <a:t>na</a:t>
            </a:r>
            <a:r>
              <a:rPr lang="en-US" dirty="0">
                <a:solidFill>
                  <a:srgbClr val="395E36"/>
                </a:solidFill>
              </a:rPr>
              <a:t> </a:t>
            </a:r>
            <a:r>
              <a:rPr lang="en-US" dirty="0" err="1">
                <a:solidFill>
                  <a:srgbClr val="395E36"/>
                </a:solidFill>
              </a:rPr>
              <a:t>področju</a:t>
            </a:r>
            <a:r>
              <a:rPr lang="en-US" dirty="0">
                <a:solidFill>
                  <a:srgbClr val="395E36"/>
                </a:solidFill>
              </a:rPr>
              <a:t> VIZ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14" name="Označba mesta za vsebino 13">
            <a:extLst>
              <a:ext uri="{FF2B5EF4-FFF2-40B4-BE49-F238E27FC236}">
                <a16:creationId xmlns:a16="http://schemas.microsoft.com/office/drawing/2014/main" id="{2AD39715-1BA1-B9CC-A3F4-6909C982A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8083" y="1600200"/>
            <a:ext cx="4383876" cy="4991099"/>
          </a:xfrm>
        </p:spPr>
        <p:txBody>
          <a:bodyPr rtlCol="0">
            <a:normAutofit/>
          </a:bodyPr>
          <a:lstStyle/>
          <a:p>
            <a:pPr marL="0" indent="0" rtl="0">
              <a:spcBef>
                <a:spcPts val="0"/>
              </a:spcBef>
              <a:buNone/>
            </a:pPr>
            <a:r>
              <a:rPr lang="sl-SI" sz="1900" b="1" dirty="0">
                <a:solidFill>
                  <a:srgbClr val="395E36"/>
                </a:solidFill>
              </a:rPr>
              <a:t>Bibliotekarski </a:t>
            </a:r>
            <a:r>
              <a:rPr lang="en-US" sz="1900" b="1" dirty="0" err="1">
                <a:solidFill>
                  <a:srgbClr val="395E36"/>
                </a:solidFill>
              </a:rPr>
              <a:t>izpit</a:t>
            </a:r>
            <a:r>
              <a:rPr lang="en-US" sz="1900" b="1" dirty="0">
                <a:solidFill>
                  <a:srgbClr val="395E36"/>
                </a:solidFill>
              </a:rPr>
              <a:t> za KNJIŽNIČARJA </a:t>
            </a:r>
          </a:p>
          <a:p>
            <a:pPr marL="0" indent="0" rtl="0">
              <a:spcBef>
                <a:spcPts val="0"/>
              </a:spcBef>
              <a:buNone/>
            </a:pPr>
            <a:endParaRPr lang="en-US" sz="1900" b="1" dirty="0">
              <a:solidFill>
                <a:srgbClr val="395E36"/>
              </a:solidFill>
            </a:endParaRPr>
          </a:p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V</a:t>
            </a:r>
            <a:endParaRPr lang="sl-SI" sz="1800" b="1" dirty="0"/>
          </a:p>
          <a:p>
            <a:pPr rtl="0">
              <a:spcBef>
                <a:spcPts val="0"/>
              </a:spcBef>
            </a:pPr>
            <a:r>
              <a:rPr lang="sl-SI" sz="1800" dirty="0"/>
              <a:t>Knjižničar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Knjižničarski referent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Višji knjižničarski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Samostojni knjižničarski referent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sl-SI" sz="1800" b="1" dirty="0"/>
              <a:t>VI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Višji knjižničar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Bibliotekarski sodelavec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Višji bibliotekarski sodelavec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Samostojni bibliotekarski sodelavec </a:t>
            </a:r>
          </a:p>
          <a:p>
            <a:pPr rtl="0">
              <a:spcBef>
                <a:spcPts val="0"/>
              </a:spcBef>
            </a:pPr>
            <a:endParaRPr lang="sl-SI" sz="1800" dirty="0"/>
          </a:p>
          <a:p>
            <a:pPr rtl="0">
              <a:spcBef>
                <a:spcPts val="0"/>
              </a:spcBef>
            </a:pPr>
            <a:endParaRPr lang="sl-SI" sz="1800" dirty="0"/>
          </a:p>
          <a:p>
            <a:pPr rtl="0">
              <a:spcBef>
                <a:spcPts val="0"/>
              </a:spcBef>
            </a:pPr>
            <a:endParaRPr lang="sl-SI" sz="1800" dirty="0"/>
          </a:p>
          <a:p>
            <a:pPr rtl="0">
              <a:spcBef>
                <a:spcPts val="0"/>
              </a:spcBef>
            </a:pPr>
            <a:endParaRPr lang="sl-SI" sz="1800" dirty="0"/>
          </a:p>
          <a:p>
            <a:pPr rtl="0">
              <a:spcBef>
                <a:spcPts val="0"/>
              </a:spcBef>
            </a:pPr>
            <a:endParaRPr lang="sl-SI" sz="1800" dirty="0"/>
          </a:p>
          <a:p>
            <a:pPr rtl="0">
              <a:spcBef>
                <a:spcPts val="0"/>
              </a:spcBef>
            </a:pPr>
            <a:endParaRPr lang="sl-SI" sz="1200" dirty="0"/>
          </a:p>
          <a:p>
            <a:pPr>
              <a:spcBef>
                <a:spcPts val="0"/>
              </a:spcBef>
            </a:pPr>
            <a:r>
              <a:rPr lang="en-US" sz="1200" i="1" dirty="0" err="1"/>
              <a:t>Pravilnik</a:t>
            </a:r>
            <a:r>
              <a:rPr lang="en-US" sz="1200" i="1" dirty="0"/>
              <a:t> o </a:t>
            </a:r>
            <a:r>
              <a:rPr lang="en-US" sz="1200" i="1" dirty="0" err="1"/>
              <a:t>strokovnih</a:t>
            </a:r>
            <a:r>
              <a:rPr lang="en-US" sz="1200" i="1" dirty="0"/>
              <a:t> </a:t>
            </a:r>
            <a:r>
              <a:rPr lang="en-US" sz="1200" i="1" dirty="0" err="1"/>
              <a:t>nazivih</a:t>
            </a:r>
            <a:r>
              <a:rPr lang="en-US" sz="1200" i="1" dirty="0"/>
              <a:t> v </a:t>
            </a:r>
            <a:r>
              <a:rPr lang="en-US" sz="1200" i="1" dirty="0" err="1"/>
              <a:t>knjižnični</a:t>
            </a:r>
            <a:r>
              <a:rPr lang="en-US" sz="1200" i="1" dirty="0"/>
              <a:t> </a:t>
            </a:r>
            <a:r>
              <a:rPr lang="en-US" sz="1200" i="1" dirty="0" err="1"/>
              <a:t>dejavnosti</a:t>
            </a:r>
            <a:endParaRPr lang="en-US" sz="1200" i="1" dirty="0"/>
          </a:p>
          <a:p>
            <a:pPr rtl="0">
              <a:spcBef>
                <a:spcPts val="0"/>
              </a:spcBef>
            </a:pPr>
            <a:endParaRPr lang="sl-SI" sz="18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FE7AC3-D817-F3E8-6BCC-16E26ADFF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16108" y="1595534"/>
            <a:ext cx="4446955" cy="5570376"/>
          </a:xfrm>
        </p:spPr>
        <p:txBody>
          <a:bodyPr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r>
              <a:rPr lang="sl-SI" sz="1900" b="1" dirty="0">
                <a:solidFill>
                  <a:srgbClr val="395E36"/>
                </a:solidFill>
              </a:rPr>
              <a:t>Bibliotekarski </a:t>
            </a:r>
            <a:r>
              <a:rPr lang="en-US" sz="1900" b="1" dirty="0" err="1">
                <a:solidFill>
                  <a:srgbClr val="395E36"/>
                </a:solidFill>
              </a:rPr>
              <a:t>izpit</a:t>
            </a:r>
            <a:r>
              <a:rPr lang="en-US" sz="1900" b="1" dirty="0">
                <a:solidFill>
                  <a:srgbClr val="395E36"/>
                </a:solidFill>
              </a:rPr>
              <a:t> za BIBLIOTEKARJA</a:t>
            </a:r>
          </a:p>
          <a:p>
            <a:pPr marL="0" indent="0" rtl="0">
              <a:spcBef>
                <a:spcPts val="0"/>
              </a:spcBef>
              <a:buNone/>
            </a:pPr>
            <a:endParaRPr lang="en-US" sz="1900" b="1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l-SI" sz="1800" b="1" dirty="0"/>
              <a:t>VII</a:t>
            </a:r>
            <a:r>
              <a:rPr lang="en-US" sz="1800" b="1" dirty="0"/>
              <a:t>/1 (1. </a:t>
            </a:r>
            <a:r>
              <a:rPr lang="en-US" sz="1800" b="1" dirty="0" err="1"/>
              <a:t>bol.</a:t>
            </a:r>
            <a:r>
              <a:rPr lang="en-US" sz="1800" b="1" dirty="0"/>
              <a:t>)</a:t>
            </a:r>
            <a:endParaRPr lang="sl-SI" sz="1800" b="1" dirty="0"/>
          </a:p>
          <a:p>
            <a:pPr>
              <a:spcBef>
                <a:spcPts val="0"/>
              </a:spcBef>
            </a:pPr>
            <a:r>
              <a:rPr lang="sl-SI" sz="1800" dirty="0"/>
              <a:t>Bibliotekar pomočnik </a:t>
            </a:r>
          </a:p>
          <a:p>
            <a:pPr>
              <a:spcBef>
                <a:spcPts val="0"/>
              </a:spcBef>
            </a:pPr>
            <a:r>
              <a:rPr lang="sl-SI" sz="1800" dirty="0"/>
              <a:t>Bibliotekarski referent </a:t>
            </a:r>
          </a:p>
          <a:p>
            <a:pPr>
              <a:spcBef>
                <a:spcPts val="0"/>
              </a:spcBef>
            </a:pPr>
            <a:r>
              <a:rPr lang="sl-SI" sz="1800" dirty="0"/>
              <a:t>Višji bibliotekarski referent </a:t>
            </a:r>
          </a:p>
          <a:p>
            <a:pPr>
              <a:spcBef>
                <a:spcPts val="0"/>
              </a:spcBef>
            </a:pPr>
            <a:r>
              <a:rPr lang="sl-SI" sz="1800" dirty="0"/>
              <a:t>Samostojni bibliotekarski referent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sl-SI" sz="1800" b="1" dirty="0">
                <a:solidFill>
                  <a:srgbClr val="0070C0"/>
                </a:solidFill>
              </a:rPr>
              <a:t>VII/</a:t>
            </a:r>
            <a:r>
              <a:rPr lang="en-US" sz="1800" b="1" dirty="0">
                <a:solidFill>
                  <a:srgbClr val="0070C0"/>
                </a:solidFill>
              </a:rPr>
              <a:t>2 (2. </a:t>
            </a:r>
            <a:r>
              <a:rPr lang="en-US" sz="1800" b="1" dirty="0" err="1">
                <a:solidFill>
                  <a:srgbClr val="0070C0"/>
                </a:solidFill>
              </a:rPr>
              <a:t>bol.</a:t>
            </a:r>
            <a:r>
              <a:rPr lang="en-US" sz="1800" b="1" dirty="0">
                <a:solidFill>
                  <a:srgbClr val="0070C0"/>
                </a:solidFill>
              </a:rPr>
              <a:t>)</a:t>
            </a:r>
            <a:endParaRPr lang="sl-SI" sz="1800" b="1" dirty="0">
              <a:solidFill>
                <a:srgbClr val="0070C0"/>
              </a:solidFill>
            </a:endParaRPr>
          </a:p>
          <a:p>
            <a:pPr rtl="0">
              <a:spcBef>
                <a:spcPts val="0"/>
              </a:spcBef>
            </a:pPr>
            <a:r>
              <a:rPr lang="sl-SI" sz="1800" b="1" dirty="0">
                <a:solidFill>
                  <a:srgbClr val="0070C0"/>
                </a:solidFill>
              </a:rPr>
              <a:t>Bibliotekar </a:t>
            </a:r>
          </a:p>
          <a:p>
            <a:pPr rtl="0">
              <a:spcBef>
                <a:spcPts val="0"/>
              </a:spcBef>
            </a:pPr>
            <a:r>
              <a:rPr lang="sl-SI" sz="1800" b="1" dirty="0">
                <a:solidFill>
                  <a:srgbClr val="0070C0"/>
                </a:solidFill>
              </a:rPr>
              <a:t>Samostojni bibliotekar </a:t>
            </a:r>
          </a:p>
          <a:p>
            <a:pPr rtl="0">
              <a:spcBef>
                <a:spcPts val="0"/>
              </a:spcBef>
            </a:pPr>
            <a:r>
              <a:rPr lang="sl-SI" sz="1800" b="1" dirty="0">
                <a:solidFill>
                  <a:srgbClr val="0070C0"/>
                </a:solidFill>
              </a:rPr>
              <a:t>Višji bibliotekar </a:t>
            </a:r>
          </a:p>
          <a:p>
            <a:pPr rtl="0">
              <a:spcBef>
                <a:spcPts val="0"/>
              </a:spcBef>
            </a:pPr>
            <a:r>
              <a:rPr lang="sl-SI" sz="1800" b="1" dirty="0">
                <a:solidFill>
                  <a:srgbClr val="0070C0"/>
                </a:solidFill>
              </a:rPr>
              <a:t>Bibliotekarski specialist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sl-SI" sz="1800" b="1" dirty="0"/>
              <a:t>VIII</a:t>
            </a:r>
            <a:r>
              <a:rPr lang="en-US" sz="1800" b="1" dirty="0"/>
              <a:t> (</a:t>
            </a:r>
            <a:r>
              <a:rPr lang="sl-SI" sz="1800" b="1" dirty="0"/>
              <a:t>znanstveni </a:t>
            </a:r>
            <a:r>
              <a:rPr lang="en-US" sz="1800" b="1" dirty="0"/>
              <a:t>mag.</a:t>
            </a:r>
            <a:r>
              <a:rPr lang="sl-SI" sz="1800" b="1" dirty="0"/>
              <a:t>, ‚</a:t>
            </a:r>
            <a:r>
              <a:rPr lang="sl-SI" sz="1800" b="1" dirty="0" err="1"/>
              <a:t>predbolonjski</a:t>
            </a:r>
            <a:r>
              <a:rPr lang="sl-SI" sz="1800" b="1" dirty="0"/>
              <a:t>‘</a:t>
            </a:r>
            <a:r>
              <a:rPr lang="en-US" sz="1800" b="1" dirty="0"/>
              <a:t>)</a:t>
            </a:r>
            <a:endParaRPr lang="sl-SI" sz="1800" b="1" dirty="0"/>
          </a:p>
          <a:p>
            <a:pPr rtl="0">
              <a:spcBef>
                <a:spcPts val="0"/>
              </a:spcBef>
            </a:pPr>
            <a:r>
              <a:rPr lang="sl-SI" sz="1800" dirty="0"/>
              <a:t>Bibliotekar z magisterijem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Bibliotekarski svetovalec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Višji bibliotekarski svetovalec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Nižji bibliotekarski svetnik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sl-SI" sz="1800" b="1" dirty="0"/>
              <a:t>IX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Bibliotekar z doktoratom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Bibliotekarski svetnik </a:t>
            </a:r>
          </a:p>
          <a:p>
            <a:pPr rtl="0">
              <a:spcBef>
                <a:spcPts val="0"/>
              </a:spcBef>
            </a:pPr>
            <a:r>
              <a:rPr lang="sl-SI" sz="1800" dirty="0"/>
              <a:t>Bibliotekarski višji svetnik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BB8B759-DDA7-09CD-04EC-2E5711FB8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sl-SI" smtClean="0"/>
              <a:pPr/>
              <a:t>5</a:t>
            </a:fld>
            <a:endParaRPr lang="sl-SI" dirty="0"/>
          </a:p>
        </p:txBody>
      </p:sp>
      <p:sp>
        <p:nvSpPr>
          <p:cNvPr id="4" name="Označba mesta za vsebino 13">
            <a:extLst>
              <a:ext uri="{FF2B5EF4-FFF2-40B4-BE49-F238E27FC236}">
                <a16:creationId xmlns:a16="http://schemas.microsoft.com/office/drawing/2014/main" id="{DF21D8DF-E324-2835-CFC9-7F1F04961A68}"/>
              </a:ext>
            </a:extLst>
          </p:cNvPr>
          <p:cNvSpPr txBox="1">
            <a:spLocks/>
          </p:cNvSpPr>
          <p:nvPr/>
        </p:nvSpPr>
        <p:spPr>
          <a:xfrm>
            <a:off x="9194113" y="1505311"/>
            <a:ext cx="2900122" cy="34572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900" b="1" dirty="0" err="1">
                <a:solidFill>
                  <a:srgbClr val="395E36"/>
                </a:solidFill>
              </a:rPr>
              <a:t>Strokovni</a:t>
            </a:r>
            <a:r>
              <a:rPr lang="en-US" sz="1900" b="1" dirty="0">
                <a:solidFill>
                  <a:srgbClr val="395E36"/>
                </a:solidFill>
              </a:rPr>
              <a:t> </a:t>
            </a:r>
            <a:r>
              <a:rPr lang="en-US" sz="1900" b="1" dirty="0" err="1">
                <a:solidFill>
                  <a:srgbClr val="395E36"/>
                </a:solidFill>
              </a:rPr>
              <a:t>izpit</a:t>
            </a:r>
            <a:r>
              <a:rPr lang="en-US" sz="1900" b="1" dirty="0">
                <a:solidFill>
                  <a:srgbClr val="395E36"/>
                </a:solidFill>
              </a:rPr>
              <a:t> </a:t>
            </a:r>
            <a:r>
              <a:rPr lang="sl-SI" sz="1900" b="1" dirty="0">
                <a:solidFill>
                  <a:srgbClr val="395E36"/>
                </a:solidFill>
              </a:rPr>
              <a:t>iz VIZ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900" b="1" dirty="0">
                <a:solidFill>
                  <a:srgbClr val="395E36"/>
                </a:solidFill>
              </a:rPr>
              <a:t>za KNJIŽNIČARJA </a:t>
            </a:r>
          </a:p>
          <a:p>
            <a:pPr>
              <a:spcBef>
                <a:spcPts val="0"/>
              </a:spcBef>
            </a:pPr>
            <a:r>
              <a:rPr lang="en-US" sz="1200" i="1" dirty="0" err="1"/>
              <a:t>Pravilnik</a:t>
            </a:r>
            <a:r>
              <a:rPr lang="en-US" sz="1200" i="1" dirty="0"/>
              <a:t> o </a:t>
            </a:r>
            <a:r>
              <a:rPr lang="en-US" sz="1200" i="1" dirty="0" err="1"/>
              <a:t>strokovnem</a:t>
            </a:r>
            <a:r>
              <a:rPr lang="en-US" sz="1200" i="1" dirty="0"/>
              <a:t> </a:t>
            </a:r>
            <a:r>
              <a:rPr lang="en-US" sz="1200" i="1" dirty="0" err="1"/>
              <a:t>izpitu</a:t>
            </a:r>
            <a:r>
              <a:rPr lang="en-US" sz="1200" i="1" dirty="0"/>
              <a:t> </a:t>
            </a:r>
            <a:r>
              <a:rPr lang="en-US" sz="1200" i="1" dirty="0" err="1"/>
              <a:t>strokovnih</a:t>
            </a:r>
            <a:r>
              <a:rPr lang="en-US" sz="1200" i="1" dirty="0"/>
              <a:t> </a:t>
            </a:r>
            <a:r>
              <a:rPr lang="en-US" sz="1200" i="1" dirty="0" err="1"/>
              <a:t>delavcev</a:t>
            </a:r>
            <a:r>
              <a:rPr lang="en-US" sz="1200" i="1" dirty="0"/>
              <a:t> </a:t>
            </a:r>
            <a:r>
              <a:rPr lang="en-US" sz="1200" i="1" dirty="0" err="1"/>
              <a:t>na</a:t>
            </a:r>
            <a:r>
              <a:rPr lang="en-US" sz="1200" i="1" dirty="0"/>
              <a:t> </a:t>
            </a:r>
            <a:r>
              <a:rPr lang="en-US" sz="1200" i="1" dirty="0" err="1"/>
              <a:t>področju</a:t>
            </a:r>
            <a:r>
              <a:rPr lang="en-US" sz="1200" i="1" dirty="0"/>
              <a:t> </a:t>
            </a:r>
            <a:r>
              <a:rPr lang="en-US" sz="1200" i="1" dirty="0" err="1"/>
              <a:t>vzgoje</a:t>
            </a:r>
            <a:r>
              <a:rPr lang="en-US" sz="1200" i="1" dirty="0"/>
              <a:t> in </a:t>
            </a:r>
            <a:r>
              <a:rPr lang="en-US" sz="1200" i="1" dirty="0" err="1"/>
              <a:t>izobraževanja</a:t>
            </a:r>
            <a:endParaRPr lang="en-US" sz="1200" i="1" dirty="0"/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900" b="1" dirty="0">
              <a:solidFill>
                <a:srgbClr val="395E36"/>
              </a:solidFill>
            </a:endParaRP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sl-SI" sz="1800" b="1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sl-SI" sz="1800" b="1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b="1" dirty="0">
                <a:solidFill>
                  <a:srgbClr val="0070C0"/>
                </a:solidFill>
              </a:rPr>
              <a:t>V</a:t>
            </a:r>
            <a:r>
              <a:rPr lang="sl-SI" sz="1800" b="1" dirty="0">
                <a:solidFill>
                  <a:srgbClr val="0070C0"/>
                </a:solidFill>
              </a:rPr>
              <a:t>II/</a:t>
            </a:r>
            <a:r>
              <a:rPr lang="en-US" sz="1800" b="1" dirty="0">
                <a:solidFill>
                  <a:srgbClr val="0070C0"/>
                </a:solidFill>
              </a:rPr>
              <a:t>2 </a:t>
            </a:r>
            <a:r>
              <a:rPr lang="sl-SI" sz="1800" b="1" dirty="0">
                <a:solidFill>
                  <a:srgbClr val="0070C0"/>
                </a:solidFill>
              </a:rPr>
              <a:t>(2. </a:t>
            </a:r>
            <a:endParaRPr lang="en-US" sz="1800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b="1" dirty="0" err="1">
                <a:solidFill>
                  <a:srgbClr val="0070C0"/>
                </a:solidFill>
              </a:rPr>
              <a:t>Knjižničar</a:t>
            </a:r>
            <a:endParaRPr lang="en-US" sz="1800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b="1" dirty="0" err="1">
                <a:solidFill>
                  <a:srgbClr val="0070C0"/>
                </a:solidFill>
              </a:rPr>
              <a:t>Knjižničar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sl-SI" sz="1800" b="1" dirty="0">
                <a:solidFill>
                  <a:srgbClr val="0070C0"/>
                </a:solidFill>
              </a:rPr>
              <a:t>mentor</a:t>
            </a:r>
          </a:p>
          <a:p>
            <a:pPr>
              <a:spcBef>
                <a:spcPts val="0"/>
              </a:spcBef>
            </a:pPr>
            <a:r>
              <a:rPr lang="en-US" sz="1800" b="1" dirty="0" err="1">
                <a:solidFill>
                  <a:srgbClr val="0070C0"/>
                </a:solidFill>
              </a:rPr>
              <a:t>Knjižničar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sl-SI" sz="1800" b="1" dirty="0">
                <a:solidFill>
                  <a:srgbClr val="0070C0"/>
                </a:solidFill>
              </a:rPr>
              <a:t>svetovalec</a:t>
            </a:r>
          </a:p>
          <a:p>
            <a:pPr>
              <a:spcBef>
                <a:spcPts val="0"/>
              </a:spcBef>
            </a:pPr>
            <a:r>
              <a:rPr lang="en-US" sz="1800" b="1" dirty="0" err="1">
                <a:solidFill>
                  <a:srgbClr val="0070C0"/>
                </a:solidFill>
              </a:rPr>
              <a:t>Knjižničar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sl-SI" sz="1800" b="1" dirty="0">
                <a:solidFill>
                  <a:srgbClr val="0070C0"/>
                </a:solidFill>
              </a:rPr>
              <a:t>svetnik</a:t>
            </a:r>
          </a:p>
          <a:p>
            <a:pPr>
              <a:spcBef>
                <a:spcPts val="0"/>
              </a:spcBef>
            </a:pPr>
            <a:r>
              <a:rPr lang="en-US" sz="1800" b="1" dirty="0" err="1">
                <a:solidFill>
                  <a:srgbClr val="0070C0"/>
                </a:solidFill>
              </a:rPr>
              <a:t>Knjižničar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sl-SI" sz="1800" b="1" dirty="0">
                <a:solidFill>
                  <a:srgbClr val="0070C0"/>
                </a:solidFill>
              </a:rPr>
              <a:t>višji svetnik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3B440635-874C-997B-0C90-7A2292E2DBC4}"/>
              </a:ext>
            </a:extLst>
          </p:cNvPr>
          <p:cNvSpPr/>
          <p:nvPr/>
        </p:nvSpPr>
        <p:spPr>
          <a:xfrm>
            <a:off x="223934" y="1509623"/>
            <a:ext cx="8782043" cy="52721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BADF0A51-BD8D-C948-A310-4E492A138432}"/>
              </a:ext>
            </a:extLst>
          </p:cNvPr>
          <p:cNvSpPr/>
          <p:nvPr/>
        </p:nvSpPr>
        <p:spPr>
          <a:xfrm>
            <a:off x="9124503" y="1509624"/>
            <a:ext cx="2795436" cy="34529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8CF1AB23-5342-52A3-DE9E-E1C06ED35B61}"/>
              </a:ext>
            </a:extLst>
          </p:cNvPr>
          <p:cNvSpPr/>
          <p:nvPr/>
        </p:nvSpPr>
        <p:spPr>
          <a:xfrm>
            <a:off x="9182234" y="5125079"/>
            <a:ext cx="2900122" cy="134239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Je oseba z izobrazbo VII/2 po nazivu bibliotekar ali knjižničar?</a:t>
            </a:r>
          </a:p>
          <a:p>
            <a:pPr algn="ctr"/>
            <a:r>
              <a:rPr lang="sl-SI" b="1" dirty="0">
                <a:solidFill>
                  <a:srgbClr val="FF0000"/>
                </a:solidFill>
              </a:rPr>
              <a:t>Bibliotekar, v šolstvu pa  knjižničar!</a:t>
            </a:r>
          </a:p>
        </p:txBody>
      </p:sp>
    </p:spTree>
    <p:extLst>
      <p:ext uri="{BB962C8B-B14F-4D97-AF65-F5344CB8AC3E}">
        <p14:creationId xmlns:p14="http://schemas.microsoft.com/office/powerpoint/2010/main" val="87727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11B1E-241E-7E6C-DBBD-4A455BA58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275390-ABB6-544B-DC45-9EC26955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395E36"/>
                </a:solidFill>
              </a:rPr>
              <a:t>Bibliotekar po strokovnem nazivu (bibliotekarski izpit)</a:t>
            </a:r>
            <a:r>
              <a:rPr lang="en-US" dirty="0">
                <a:solidFill>
                  <a:srgbClr val="395E36"/>
                </a:solidFill>
              </a:rPr>
              <a:t> VII/2</a:t>
            </a:r>
            <a:r>
              <a:rPr lang="pl-PL" dirty="0">
                <a:solidFill>
                  <a:srgbClr val="395E36"/>
                </a:solidFill>
              </a:rPr>
              <a:t> 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EDE2E2C-1016-442C-142F-F7F03D25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55" y="1600199"/>
            <a:ext cx="11448661" cy="494055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“</a:t>
            </a:r>
            <a:r>
              <a:rPr lang="sl-SI" dirty="0"/>
              <a:t>Oseba, ki se zaposli kot strokovni knjižničarski delavec, mora imeti opravljen bibliotekarski izpit</a:t>
            </a:r>
            <a:r>
              <a:rPr lang="en-US" dirty="0"/>
              <a:t>. … ga mora </a:t>
            </a:r>
            <a:r>
              <a:rPr lang="en-US" dirty="0" err="1"/>
              <a:t>opraviti</a:t>
            </a:r>
            <a:r>
              <a:rPr lang="en-US" dirty="0"/>
              <a:t> </a:t>
            </a:r>
            <a:r>
              <a:rPr lang="en-US" dirty="0" err="1"/>
              <a:t>najkasneje</a:t>
            </a:r>
            <a:r>
              <a:rPr lang="en-US" dirty="0"/>
              <a:t> v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enega</a:t>
            </a:r>
            <a:r>
              <a:rPr lang="en-US" dirty="0"/>
              <a:t> </a:t>
            </a:r>
            <a:r>
              <a:rPr lang="en-US" dirty="0" err="1"/>
              <a:t>leta</a:t>
            </a:r>
            <a:r>
              <a:rPr lang="en-US" dirty="0"/>
              <a:t> od </a:t>
            </a:r>
            <a:r>
              <a:rPr lang="en-US" dirty="0" err="1"/>
              <a:t>sklenitve</a:t>
            </a:r>
            <a:r>
              <a:rPr lang="en-US" dirty="0"/>
              <a:t> </a:t>
            </a:r>
            <a:r>
              <a:rPr lang="en-US" dirty="0" err="1"/>
              <a:t>delovnega</a:t>
            </a:r>
            <a:r>
              <a:rPr lang="en-US" dirty="0"/>
              <a:t> </a:t>
            </a:r>
            <a:r>
              <a:rPr lang="en-US" dirty="0" err="1"/>
              <a:t>razmerja</a:t>
            </a:r>
            <a:r>
              <a:rPr lang="en-US" dirty="0"/>
              <a:t>” </a:t>
            </a:r>
            <a:r>
              <a:rPr lang="sl-SI" dirty="0"/>
              <a:t>(ZKnj</a:t>
            </a:r>
            <a:r>
              <a:rPr lang="en-US" dirty="0"/>
              <a:t>-1</a:t>
            </a:r>
            <a:r>
              <a:rPr lang="sl-SI" dirty="0"/>
              <a:t>, </a:t>
            </a:r>
            <a:r>
              <a:rPr lang="en-US" dirty="0" err="1"/>
              <a:t>čl</a:t>
            </a:r>
            <a:r>
              <a:rPr lang="en-US" dirty="0"/>
              <a:t>. </a:t>
            </a:r>
            <a:r>
              <a:rPr lang="sl-SI" dirty="0"/>
              <a:t>39b)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Bibliotekarski</a:t>
            </a:r>
            <a:r>
              <a:rPr lang="en-US" dirty="0"/>
              <a:t> </a:t>
            </a:r>
            <a:r>
              <a:rPr lang="en-US" dirty="0" err="1"/>
              <a:t>izpit</a:t>
            </a:r>
            <a:r>
              <a:rPr lang="en-US" dirty="0"/>
              <a:t> je </a:t>
            </a:r>
            <a:r>
              <a:rPr lang="en-US" dirty="0" err="1"/>
              <a:t>obvezen</a:t>
            </a:r>
            <a:r>
              <a:rPr lang="en-US" dirty="0"/>
              <a:t> za: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v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knjižnicah</a:t>
            </a:r>
            <a:r>
              <a:rPr lang="sl-SI" dirty="0"/>
              <a:t> (ZKnj</a:t>
            </a:r>
            <a:r>
              <a:rPr lang="en-US" dirty="0"/>
              <a:t>-1</a:t>
            </a:r>
            <a:r>
              <a:rPr lang="sl-SI" dirty="0"/>
              <a:t>, </a:t>
            </a:r>
            <a:r>
              <a:rPr lang="en-US" dirty="0" err="1"/>
              <a:t>čl</a:t>
            </a:r>
            <a:r>
              <a:rPr lang="en-US" dirty="0"/>
              <a:t>. </a:t>
            </a:r>
            <a:r>
              <a:rPr lang="sl-SI" dirty="0"/>
              <a:t>39b)</a:t>
            </a:r>
            <a:r>
              <a:rPr lang="en-US" dirty="0"/>
              <a:t>, </a:t>
            </a:r>
            <a:r>
              <a:rPr lang="en-US" dirty="0" err="1"/>
              <a:t>razen</a:t>
            </a:r>
            <a:r>
              <a:rPr lang="en-US" dirty="0"/>
              <a:t> v </a:t>
            </a:r>
            <a:r>
              <a:rPr lang="en-US" dirty="0" err="1"/>
              <a:t>šolskih</a:t>
            </a:r>
            <a:r>
              <a:rPr lang="en-US" dirty="0"/>
              <a:t> </a:t>
            </a:r>
            <a:r>
              <a:rPr lang="en-US" dirty="0" err="1"/>
              <a:t>knjižnicah</a:t>
            </a:r>
            <a:r>
              <a:rPr lang="en-US" dirty="0"/>
              <a:t> (ZKnj-1, </a:t>
            </a:r>
            <a:r>
              <a:rPr lang="en-US" dirty="0" err="1"/>
              <a:t>čl</a:t>
            </a:r>
            <a:r>
              <a:rPr lang="en-US" dirty="0"/>
              <a:t>. 46),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 err="1"/>
              <a:t>vse</a:t>
            </a:r>
            <a:r>
              <a:rPr lang="en-US" dirty="0"/>
              <a:t>, ki </a:t>
            </a:r>
            <a:r>
              <a:rPr lang="en-US" dirty="0" err="1"/>
              <a:t>želijo</a:t>
            </a:r>
            <a:r>
              <a:rPr lang="en-US" dirty="0"/>
              <a:t> </a:t>
            </a:r>
            <a:r>
              <a:rPr lang="en-US" dirty="0" err="1"/>
              <a:t>sodelovati</a:t>
            </a:r>
            <a:r>
              <a:rPr lang="en-US" dirty="0"/>
              <a:t> v </a:t>
            </a:r>
            <a:r>
              <a:rPr lang="en-US" dirty="0" err="1"/>
              <a:t>vzajemni</a:t>
            </a:r>
            <a:r>
              <a:rPr lang="en-US" dirty="0"/>
              <a:t> </a:t>
            </a:r>
            <a:r>
              <a:rPr lang="en-US" dirty="0" err="1"/>
              <a:t>katalogizaciji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nimajo</a:t>
            </a:r>
            <a:r>
              <a:rPr lang="en-US" dirty="0"/>
              <a:t> </a:t>
            </a:r>
            <a:r>
              <a:rPr lang="en-US" dirty="0" err="1"/>
              <a:t>formalne</a:t>
            </a:r>
            <a:r>
              <a:rPr lang="en-US" dirty="0"/>
              <a:t> bibl. </a:t>
            </a:r>
            <a:r>
              <a:rPr lang="en-US" dirty="0" err="1"/>
              <a:t>izobr</a:t>
            </a:r>
            <a:r>
              <a:rPr lang="en-US" dirty="0"/>
              <a:t>. (</a:t>
            </a:r>
            <a:r>
              <a:rPr lang="en-US" dirty="0" err="1"/>
              <a:t>dokument</a:t>
            </a:r>
            <a:r>
              <a:rPr lang="en-US" dirty="0"/>
              <a:t>: </a:t>
            </a:r>
            <a:r>
              <a:rPr lang="sl-SI" dirty="0"/>
              <a:t>Pridobitev dovoljenja za vzajemno katalogizacijo v sistemu COBISS.SI</a:t>
            </a:r>
            <a:r>
              <a:rPr lang="en-US" dirty="0"/>
              <a:t>).</a:t>
            </a:r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 err="1"/>
              <a:t>Pravilnik</a:t>
            </a:r>
            <a:r>
              <a:rPr lang="en-US" b="1" dirty="0"/>
              <a:t> o </a:t>
            </a:r>
            <a:r>
              <a:rPr lang="en-US" b="1" dirty="0" err="1"/>
              <a:t>bibliotekarskem</a:t>
            </a:r>
            <a:r>
              <a:rPr lang="en-US" b="1" dirty="0"/>
              <a:t> </a:t>
            </a:r>
            <a:r>
              <a:rPr lang="en-US" b="1" dirty="0" err="1"/>
              <a:t>izpitu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sl-SI" dirty="0"/>
              <a:t>Pogoji za pristop: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zaposlen na delovnem mestu, kjer opravlja strokovna knjižničarska dela,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6 mesecev strokovnega usposabljanja,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formalna bibliotekarska izobrazba</a:t>
            </a:r>
            <a:r>
              <a:rPr lang="en-US" sz="2000" dirty="0"/>
              <a:t> VII/2</a:t>
            </a:r>
            <a:r>
              <a:rPr lang="sl-SI" sz="2000" dirty="0"/>
              <a:t> ALI </a:t>
            </a:r>
            <a:r>
              <a:rPr lang="en-US" sz="2000" dirty="0" err="1"/>
              <a:t>druga</a:t>
            </a:r>
            <a:r>
              <a:rPr lang="sl-SI" sz="2000" dirty="0"/>
              <a:t> visokošolska izobrazba</a:t>
            </a:r>
            <a:r>
              <a:rPr lang="en-US" sz="2000" dirty="0"/>
              <a:t> +</a:t>
            </a:r>
            <a:r>
              <a:rPr lang="sl-SI" sz="2000" dirty="0"/>
              <a:t> ŠPIK-B.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Vsebina</a:t>
            </a:r>
            <a:r>
              <a:rPr lang="en-US" dirty="0"/>
              <a:t> </a:t>
            </a:r>
            <a:r>
              <a:rPr lang="en-US" dirty="0" err="1"/>
              <a:t>izpita</a:t>
            </a:r>
            <a:r>
              <a:rPr lang="en-US" dirty="0"/>
              <a:t>:</a:t>
            </a:r>
          </a:p>
          <a:p>
            <a:pPr>
              <a:spcBef>
                <a:spcPts val="0"/>
              </a:spcBef>
            </a:pPr>
            <a:r>
              <a:rPr lang="sl-SI" dirty="0"/>
              <a:t>Splošni del </a:t>
            </a:r>
            <a:r>
              <a:rPr lang="sl-SI" sz="1600" dirty="0"/>
              <a:t>(ustavna in državna ureditev RS, zakonodaja s področja delovnih razmerij, specialna zakonodaja s področja delovanja zavodov in sistema javnih uslužbencev, specialna zakonodaja s področja knjižničarstva, specialna zakonodaja s področja avtorskih in sorodnih pravic, ureditev institucij Evropske unije in njenega pravnega sistema, profesionalna etika)</a:t>
            </a:r>
          </a:p>
          <a:p>
            <a:pPr>
              <a:spcBef>
                <a:spcPts val="0"/>
              </a:spcBef>
            </a:pPr>
            <a:r>
              <a:rPr lang="sl-SI" dirty="0"/>
              <a:t>Posebni del </a:t>
            </a:r>
            <a:r>
              <a:rPr lang="sl-SI" sz="1600" dirty="0"/>
              <a:t>(priprava, predstavitev in zagovor naloge; tematika skladna s Prilogo II Pravilnika o BI).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5FCE376-C2A0-5753-9F89-FDF557121DDB}"/>
                  </a:ext>
                </a:extLst>
              </p14:cNvPr>
              <p14:cNvContentPartPr/>
              <p14:nvPr/>
            </p14:nvContentPartPr>
            <p14:xfrm flipV="1">
              <a:off x="6960637" y="1781474"/>
              <a:ext cx="1273958" cy="89727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5FCE376-C2A0-5753-9F89-FDF557121DD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 flipV="1">
                <a:off x="6906625" y="1672051"/>
                <a:ext cx="1381621" cy="3082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5E700C6-8CC9-5633-0715-DF8B9B305114}"/>
                  </a:ext>
                </a:extLst>
              </p14:cNvPr>
              <p14:cNvContentPartPr/>
              <p14:nvPr/>
            </p14:nvContentPartPr>
            <p14:xfrm>
              <a:off x="6598985" y="2887605"/>
              <a:ext cx="663376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5E700C6-8CC9-5633-0715-DF8B9B3051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44935" y="2779605"/>
                <a:ext cx="771116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D4832E9-B428-A281-48C1-C44E0C5237FE}"/>
                  </a:ext>
                </a:extLst>
              </p14:cNvPr>
              <p14:cNvContentPartPr/>
              <p14:nvPr/>
            </p14:nvContentPartPr>
            <p14:xfrm>
              <a:off x="4537871" y="4497884"/>
              <a:ext cx="476640" cy="770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D4832E9-B428-A281-48C1-C44E0C5237F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84231" y="4389884"/>
                <a:ext cx="584280" cy="29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1192532E-BCDC-95FE-375B-9FDB41708B05}"/>
                  </a:ext>
                </a:extLst>
              </p14:cNvPr>
              <p14:cNvContentPartPr/>
              <p14:nvPr/>
            </p14:nvContentPartPr>
            <p14:xfrm>
              <a:off x="5674401" y="4959544"/>
              <a:ext cx="420840" cy="1105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1192532E-BCDC-95FE-375B-9FDB41708B0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620401" y="4851904"/>
                <a:ext cx="528480" cy="32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7F93795D-BE8D-1B90-B4CC-0E067172BDDF}"/>
                  </a:ext>
                </a:extLst>
              </p14:cNvPr>
              <p14:cNvContentPartPr/>
              <p14:nvPr/>
            </p14:nvContentPartPr>
            <p14:xfrm>
              <a:off x="6095241" y="3134300"/>
              <a:ext cx="1167120" cy="1299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7F93795D-BE8D-1B90-B4CC-0E067172BDD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041241" y="3026660"/>
                <a:ext cx="1274760" cy="3456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A46DDB8A-4856-6E2C-BFC0-3DA5ED7AC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6</a:t>
            </a:fld>
            <a:endParaRPr lang="sl-SI" dirty="0"/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EB85ECD7-A3B1-9B51-A538-DE75E907AB8E}"/>
              </a:ext>
            </a:extLst>
          </p:cNvPr>
          <p:cNvSpPr/>
          <p:nvPr/>
        </p:nvSpPr>
        <p:spPr>
          <a:xfrm>
            <a:off x="9557116" y="3264260"/>
            <a:ext cx="2478657" cy="157367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rgbClr val="0070C0"/>
                </a:solidFill>
              </a:rPr>
              <a:t>ŠPIK-</a:t>
            </a:r>
            <a:r>
              <a:rPr lang="en-US" b="1" dirty="0">
                <a:solidFill>
                  <a:srgbClr val="0070C0"/>
                </a:solidFill>
              </a:rPr>
              <a:t>B</a:t>
            </a:r>
            <a:endParaRPr lang="sl-SI" b="1" dirty="0">
              <a:solidFill>
                <a:srgbClr val="0070C0"/>
              </a:solidFill>
            </a:endParaRPr>
          </a:p>
          <a:p>
            <a:pPr algn="ctr"/>
            <a:r>
              <a:rPr lang="sl-SI" sz="1200" dirty="0">
                <a:solidFill>
                  <a:srgbClr val="0070C0"/>
                </a:solidFill>
              </a:rPr>
              <a:t>Izpopolnjevanje iz bibliotekarstva</a:t>
            </a:r>
          </a:p>
          <a:p>
            <a:pPr algn="ctr"/>
            <a:r>
              <a:rPr lang="sl-SI" sz="1200" dirty="0">
                <a:solidFill>
                  <a:srgbClr val="0070C0"/>
                </a:solidFill>
              </a:rPr>
              <a:t>za bibliotekarski izpit</a:t>
            </a:r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- </a:t>
            </a:r>
            <a:r>
              <a:rPr lang="sl-SI" dirty="0">
                <a:solidFill>
                  <a:srgbClr val="0070C0"/>
                </a:solidFill>
              </a:rPr>
              <a:t>izvaja ULFF</a:t>
            </a:r>
          </a:p>
          <a:p>
            <a:pPr marL="285750" indent="-285750" algn="ctr">
              <a:buFontTx/>
              <a:buChar char="-"/>
            </a:pPr>
            <a:r>
              <a:rPr lang="sl-SI" dirty="0">
                <a:solidFill>
                  <a:srgbClr val="0070C0"/>
                </a:solidFill>
              </a:rPr>
              <a:t>175 ur oz. 24 KT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sl-SI" dirty="0">
                <a:solidFill>
                  <a:srgbClr val="0070C0"/>
                </a:solidFill>
              </a:rPr>
              <a:t>20 mest</a:t>
            </a:r>
            <a:endParaRPr lang="sl-S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2" name="Ink 7">
                <a:extLst>
                  <a:ext uri="{FF2B5EF4-FFF2-40B4-BE49-F238E27FC236}">
                    <a16:creationId xmlns:a16="http://schemas.microsoft.com/office/drawing/2014/main" id="{ACE91D88-399F-3D63-F98C-40C7332A29B0}"/>
                  </a:ext>
                </a:extLst>
              </p14:cNvPr>
              <p14:cNvContentPartPr/>
              <p14:nvPr/>
            </p14:nvContentPartPr>
            <p14:xfrm>
              <a:off x="2495706" y="2887605"/>
              <a:ext cx="663376" cy="360"/>
            </p14:xfrm>
          </p:contentPart>
        </mc:Choice>
        <mc:Fallback xmlns="">
          <p:pic>
            <p:nvPicPr>
              <p:cNvPr id="12" name="Ink 7">
                <a:extLst>
                  <a:ext uri="{FF2B5EF4-FFF2-40B4-BE49-F238E27FC236}">
                    <a16:creationId xmlns:a16="http://schemas.microsoft.com/office/drawing/2014/main" id="{ACE91D88-399F-3D63-F98C-40C7332A29B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41656" y="2779605"/>
                <a:ext cx="771116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598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D245E-287E-D913-CC1D-6D24DF60B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0B682E-FD0A-1DCB-CAB6-D0E3AE0E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95E36"/>
                </a:solidFill>
              </a:rPr>
              <a:t>Knjižničar</a:t>
            </a:r>
            <a:r>
              <a:rPr lang="pl-PL" dirty="0">
                <a:solidFill>
                  <a:srgbClr val="395E36"/>
                </a:solidFill>
              </a:rPr>
              <a:t> po strokovnem nazivu (</a:t>
            </a:r>
            <a:r>
              <a:rPr lang="en-US" dirty="0" err="1">
                <a:solidFill>
                  <a:srgbClr val="395E36"/>
                </a:solidFill>
              </a:rPr>
              <a:t>strokovni</a:t>
            </a:r>
            <a:r>
              <a:rPr lang="en-US" dirty="0">
                <a:solidFill>
                  <a:srgbClr val="395E36"/>
                </a:solidFill>
              </a:rPr>
              <a:t> </a:t>
            </a:r>
            <a:r>
              <a:rPr lang="pl-PL" dirty="0">
                <a:solidFill>
                  <a:srgbClr val="395E36"/>
                </a:solidFill>
              </a:rPr>
              <a:t>izpit</a:t>
            </a:r>
            <a:r>
              <a:rPr lang="en-US" dirty="0">
                <a:solidFill>
                  <a:srgbClr val="395E36"/>
                </a:solidFill>
              </a:rPr>
              <a:t> VIZ</a:t>
            </a:r>
            <a:r>
              <a:rPr lang="pl-PL" dirty="0">
                <a:solidFill>
                  <a:srgbClr val="395E36"/>
                </a:solidFill>
              </a:rPr>
              <a:t>)</a:t>
            </a:r>
            <a:r>
              <a:rPr lang="en-US" dirty="0">
                <a:solidFill>
                  <a:srgbClr val="395E36"/>
                </a:solidFill>
              </a:rPr>
              <a:t> VII/2</a:t>
            </a:r>
            <a:r>
              <a:rPr lang="pl-PL" dirty="0">
                <a:solidFill>
                  <a:srgbClr val="395E36"/>
                </a:solidFill>
              </a:rPr>
              <a:t> </a:t>
            </a:r>
            <a:endParaRPr lang="sl-SI" dirty="0">
              <a:solidFill>
                <a:srgbClr val="395E36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D525E87-C5A7-7738-C1D4-9462ECF32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34" y="1586335"/>
            <a:ext cx="11457214" cy="5181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“</a:t>
            </a:r>
            <a:r>
              <a:rPr lang="sl-SI" dirty="0"/>
              <a:t>Strokovni delavci morajo obvladati slovenski knjižni jezik, imeti ustrezno izobrazbo, določeno s tem zakonom in drugimi predpisi, ter opravljen strokovni izpit v skladu s tem zakonom</a:t>
            </a:r>
            <a:r>
              <a:rPr lang="en-US" dirty="0"/>
              <a:t> “</a:t>
            </a:r>
            <a:r>
              <a:rPr lang="sl-SI" dirty="0"/>
              <a:t>(Z</a:t>
            </a:r>
            <a:r>
              <a:rPr lang="en-US" dirty="0"/>
              <a:t>OFVI</a:t>
            </a:r>
            <a:r>
              <a:rPr lang="sl-SI" dirty="0"/>
              <a:t>, </a:t>
            </a:r>
            <a:r>
              <a:rPr lang="en-US" dirty="0"/>
              <a:t>92</a:t>
            </a:r>
            <a:r>
              <a:rPr lang="sl-SI" dirty="0"/>
              <a:t>)</a:t>
            </a:r>
            <a:r>
              <a:rPr lang="en-US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 err="1"/>
              <a:t>Obvezen</a:t>
            </a:r>
            <a:r>
              <a:rPr lang="en-US" dirty="0"/>
              <a:t> za 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v </a:t>
            </a:r>
            <a:r>
              <a:rPr lang="en-US" dirty="0" err="1"/>
              <a:t>šolskih</a:t>
            </a:r>
            <a:r>
              <a:rPr lang="en-US" dirty="0"/>
              <a:t> </a:t>
            </a:r>
            <a:r>
              <a:rPr lang="en-US" dirty="0" err="1"/>
              <a:t>knjižnicah</a:t>
            </a:r>
            <a:r>
              <a:rPr lang="en-US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 err="1"/>
              <a:t>Pravilnik</a:t>
            </a:r>
            <a:r>
              <a:rPr lang="en-US" b="1" dirty="0"/>
              <a:t> o </a:t>
            </a:r>
            <a:r>
              <a:rPr lang="en-US" b="1" dirty="0" err="1"/>
              <a:t>strokovnem</a:t>
            </a:r>
            <a:r>
              <a:rPr lang="en-US" b="1" dirty="0"/>
              <a:t> </a:t>
            </a:r>
            <a:r>
              <a:rPr lang="en-US" b="1" dirty="0" err="1"/>
              <a:t>izpitu</a:t>
            </a:r>
            <a:r>
              <a:rPr lang="en-US" b="1" dirty="0"/>
              <a:t> </a:t>
            </a:r>
            <a:r>
              <a:rPr lang="en-US" b="1" dirty="0" err="1"/>
              <a:t>strokovnih</a:t>
            </a:r>
            <a:r>
              <a:rPr lang="en-US" b="1" dirty="0"/>
              <a:t> </a:t>
            </a:r>
            <a:r>
              <a:rPr lang="en-US" b="1" dirty="0" err="1"/>
              <a:t>delavcev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področju</a:t>
            </a:r>
            <a:r>
              <a:rPr lang="en-US" b="1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err="1"/>
              <a:t>vzgoje</a:t>
            </a:r>
            <a:r>
              <a:rPr lang="en-US" b="1" dirty="0"/>
              <a:t> in </a:t>
            </a:r>
            <a:r>
              <a:rPr lang="en-US" b="1" dirty="0" err="1"/>
              <a:t>izobraževanja</a:t>
            </a:r>
            <a:endParaRPr lang="en-US" b="1" dirty="0"/>
          </a:p>
          <a:p>
            <a:pPr>
              <a:spcBef>
                <a:spcPts val="0"/>
              </a:spcBef>
            </a:pPr>
            <a:r>
              <a:rPr lang="sl-SI" dirty="0"/>
              <a:t>Pogoji za pristop: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zaposlen </a:t>
            </a:r>
            <a:r>
              <a:rPr lang="en-US" sz="2000" dirty="0"/>
              <a:t>v VIZ,</a:t>
            </a:r>
          </a:p>
          <a:p>
            <a:pPr lvl="1">
              <a:spcBef>
                <a:spcPts val="0"/>
              </a:spcBef>
            </a:pPr>
            <a:r>
              <a:rPr lang="en-US" sz="2000" dirty="0" err="1"/>
              <a:t>opravljeno</a:t>
            </a:r>
            <a:r>
              <a:rPr lang="en-US" sz="2000" dirty="0"/>
              <a:t> </a:t>
            </a:r>
            <a:r>
              <a:rPr lang="en-US" sz="2000" dirty="0" err="1"/>
              <a:t>usposabljanje</a:t>
            </a:r>
            <a:r>
              <a:rPr lang="en-US" sz="2000" dirty="0"/>
              <a:t> in </a:t>
            </a:r>
            <a:r>
              <a:rPr lang="en-US" sz="2000" dirty="0" err="1"/>
              <a:t>pisna</a:t>
            </a:r>
            <a:r>
              <a:rPr lang="en-US" sz="2000" dirty="0"/>
              <a:t> </a:t>
            </a:r>
            <a:r>
              <a:rPr lang="en-US" sz="2000" dirty="0" err="1"/>
              <a:t>naloga</a:t>
            </a:r>
            <a:r>
              <a:rPr lang="en-US" sz="2000" dirty="0"/>
              <a:t> (</a:t>
            </a:r>
            <a:r>
              <a:rPr lang="en-US" sz="2000" dirty="0" err="1"/>
              <a:t>mentorstvo</a:t>
            </a:r>
            <a:r>
              <a:rPr lang="en-US" sz="2000" dirty="0"/>
              <a:t>).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formalna bibliotekarska izobrazba </a:t>
            </a:r>
            <a:r>
              <a:rPr lang="en-US" sz="2000" dirty="0"/>
              <a:t>ALI </a:t>
            </a:r>
            <a:r>
              <a:rPr lang="en-US" sz="2000" dirty="0" err="1"/>
              <a:t>druga</a:t>
            </a:r>
            <a:r>
              <a:rPr lang="en-US" sz="2000" dirty="0"/>
              <a:t> </a:t>
            </a:r>
            <a:r>
              <a:rPr lang="en-US" sz="2000" dirty="0" err="1"/>
              <a:t>visokošolska</a:t>
            </a:r>
            <a:r>
              <a:rPr lang="en-US" sz="2000" dirty="0"/>
              <a:t> </a:t>
            </a:r>
            <a:r>
              <a:rPr lang="en-US" sz="2000" dirty="0" err="1"/>
              <a:t>izobrazba</a:t>
            </a:r>
            <a:r>
              <a:rPr lang="en-US" sz="2000" dirty="0"/>
              <a:t> + ŠPIK-Š</a:t>
            </a:r>
          </a:p>
          <a:p>
            <a:pPr lvl="1">
              <a:spcBef>
                <a:spcPts val="0"/>
              </a:spcBef>
            </a:pPr>
            <a:r>
              <a:rPr lang="sl-SI" sz="2000" dirty="0"/>
              <a:t>PAI - pedagoško andragoška izobrazba.</a:t>
            </a:r>
          </a:p>
          <a:p>
            <a:pPr lvl="1">
              <a:spcBef>
                <a:spcPts val="0"/>
              </a:spcBef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Vsebina</a:t>
            </a:r>
            <a:r>
              <a:rPr lang="en-US" dirty="0"/>
              <a:t> </a:t>
            </a:r>
            <a:r>
              <a:rPr lang="en-US" dirty="0" err="1"/>
              <a:t>izpita</a:t>
            </a:r>
            <a:r>
              <a:rPr lang="en-US" dirty="0"/>
              <a:t>:</a:t>
            </a:r>
          </a:p>
          <a:p>
            <a:pPr>
              <a:spcBef>
                <a:spcPts val="0"/>
              </a:spcBef>
            </a:pPr>
            <a:r>
              <a:rPr lang="en-US" dirty="0" err="1"/>
              <a:t>ustava</a:t>
            </a:r>
            <a:r>
              <a:rPr lang="en-US" dirty="0"/>
              <a:t>,</a:t>
            </a:r>
          </a:p>
          <a:p>
            <a:pPr>
              <a:spcBef>
                <a:spcPts val="0"/>
              </a:spcBef>
            </a:pPr>
            <a:r>
              <a:rPr lang="en-US" dirty="0" err="1"/>
              <a:t>zakonodaja</a:t>
            </a:r>
            <a:r>
              <a:rPr lang="en-US" dirty="0"/>
              <a:t> VIZ,</a:t>
            </a:r>
          </a:p>
          <a:p>
            <a:pPr>
              <a:spcBef>
                <a:spcPts val="0"/>
              </a:spcBef>
            </a:pPr>
            <a:r>
              <a:rPr lang="en-US" dirty="0" err="1"/>
              <a:t>slovenski</a:t>
            </a:r>
            <a:r>
              <a:rPr lang="en-US" dirty="0"/>
              <a:t> </a:t>
            </a:r>
            <a:r>
              <a:rPr lang="en-US" dirty="0" err="1"/>
              <a:t>jezik</a:t>
            </a:r>
            <a:r>
              <a:rPr lang="en-US" dirty="0"/>
              <a:t>.</a:t>
            </a:r>
            <a:endParaRPr lang="sl-S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D9538CE-255D-47F9-2A10-40E6BD2F5FCD}"/>
                  </a:ext>
                </a:extLst>
              </p14:cNvPr>
              <p14:cNvContentPartPr/>
              <p14:nvPr/>
            </p14:nvContentPartPr>
            <p14:xfrm>
              <a:off x="5051503" y="4423824"/>
              <a:ext cx="402480" cy="158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D9538CE-255D-47F9-2A10-40E6BD2F5FC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97503" y="4315824"/>
                <a:ext cx="510120" cy="23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7AB1C4D-EE3D-04BD-875C-4291DAD2FA5D}"/>
                  </a:ext>
                </a:extLst>
              </p14:cNvPr>
              <p14:cNvContentPartPr/>
              <p14:nvPr/>
            </p14:nvContentPartPr>
            <p14:xfrm>
              <a:off x="3816228" y="2015420"/>
              <a:ext cx="5877720" cy="134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7AB1C4D-EE3D-04BD-875C-4291DAD2FA5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62228" y="1907420"/>
                <a:ext cx="5985360" cy="34992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9C265-E9FF-F9B7-7705-1A8C2D63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7</a:t>
            </a:fld>
            <a:endParaRPr lang="sl-SI" dirty="0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DED324F1-8173-1E63-F7F0-3AC871F4FC96}"/>
              </a:ext>
            </a:extLst>
          </p:cNvPr>
          <p:cNvSpPr/>
          <p:nvPr/>
        </p:nvSpPr>
        <p:spPr>
          <a:xfrm>
            <a:off x="9693948" y="2590237"/>
            <a:ext cx="2478657" cy="157367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rgbClr val="0070C0"/>
                </a:solidFill>
              </a:rPr>
              <a:t>ŠPIK-Š</a:t>
            </a:r>
          </a:p>
          <a:p>
            <a:pPr algn="ctr"/>
            <a:r>
              <a:rPr lang="sl-SI" sz="1200" dirty="0">
                <a:solidFill>
                  <a:srgbClr val="0070C0"/>
                </a:solidFill>
              </a:rPr>
              <a:t>Izpopolnjevanje iz bibliotekarstva</a:t>
            </a:r>
          </a:p>
          <a:p>
            <a:pPr algn="ctr"/>
            <a:r>
              <a:rPr lang="sl-SI" sz="1200" dirty="0">
                <a:solidFill>
                  <a:srgbClr val="0070C0"/>
                </a:solidFill>
              </a:rPr>
              <a:t>za šolske knjižničarje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- </a:t>
            </a:r>
            <a:r>
              <a:rPr lang="sl-SI" dirty="0">
                <a:solidFill>
                  <a:srgbClr val="0070C0"/>
                </a:solidFill>
              </a:rPr>
              <a:t>izvaja ULFF</a:t>
            </a:r>
          </a:p>
          <a:p>
            <a:pPr marL="285750" indent="-285750" algn="ctr">
              <a:buFontTx/>
              <a:buChar char="-"/>
            </a:pPr>
            <a:r>
              <a:rPr lang="sl-SI" dirty="0">
                <a:solidFill>
                  <a:srgbClr val="0070C0"/>
                </a:solidFill>
              </a:rPr>
              <a:t>268 ur oz. 43 KT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sl-SI" dirty="0">
                <a:solidFill>
                  <a:srgbClr val="0070C0"/>
                </a:solidFill>
              </a:rPr>
              <a:t>20 mest</a:t>
            </a:r>
            <a:endParaRPr lang="sl-SI" dirty="0"/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B6EAFCD4-F7A1-66CD-C868-57F7FF5304A5}"/>
              </a:ext>
            </a:extLst>
          </p:cNvPr>
          <p:cNvSpPr/>
          <p:nvPr/>
        </p:nvSpPr>
        <p:spPr>
          <a:xfrm>
            <a:off x="2639683" y="4967402"/>
            <a:ext cx="9416905" cy="145065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>
                <a:solidFill>
                  <a:srgbClr val="0070C0"/>
                </a:solidFill>
              </a:rPr>
              <a:t>PAI</a:t>
            </a:r>
          </a:p>
          <a:p>
            <a:pPr marL="285750" indent="-285750" algn="ctr">
              <a:buFontTx/>
              <a:buChar char="-"/>
            </a:pPr>
            <a:r>
              <a:rPr lang="sl-SI" dirty="0">
                <a:solidFill>
                  <a:srgbClr val="0070C0"/>
                </a:solidFill>
              </a:rPr>
              <a:t>zaključen študij </a:t>
            </a:r>
            <a:r>
              <a:rPr lang="en-US" dirty="0" err="1">
                <a:solidFill>
                  <a:srgbClr val="0070C0"/>
                </a:solidFill>
              </a:rPr>
              <a:t>pedagošk</a:t>
            </a:r>
            <a:r>
              <a:rPr lang="sl-SI" dirty="0">
                <a:solidFill>
                  <a:srgbClr val="0070C0"/>
                </a:solidFill>
              </a:rPr>
              <a:t>ih</a:t>
            </a:r>
            <a:r>
              <a:rPr lang="en-US" dirty="0">
                <a:solidFill>
                  <a:srgbClr val="0070C0"/>
                </a:solidFill>
              </a:rPr>
              <a:t>/</a:t>
            </a:r>
            <a:r>
              <a:rPr lang="en-US" dirty="0" err="1">
                <a:solidFill>
                  <a:srgbClr val="0070C0"/>
                </a:solidFill>
              </a:rPr>
              <a:t>pedagoško-andragošk</a:t>
            </a:r>
            <a:r>
              <a:rPr lang="sl-SI" dirty="0">
                <a:solidFill>
                  <a:srgbClr val="0070C0"/>
                </a:solidFill>
              </a:rPr>
              <a:t>ih</a:t>
            </a:r>
            <a:r>
              <a:rPr lang="en-US" dirty="0">
                <a:solidFill>
                  <a:srgbClr val="0070C0"/>
                </a:solidFill>
              </a:rPr>
              <a:t>/</a:t>
            </a:r>
            <a:r>
              <a:rPr lang="en-US" dirty="0" err="1">
                <a:solidFill>
                  <a:srgbClr val="0070C0"/>
                </a:solidFill>
              </a:rPr>
              <a:t>specialnopedagošk</a:t>
            </a:r>
            <a:r>
              <a:rPr lang="sl-SI" dirty="0">
                <a:solidFill>
                  <a:srgbClr val="0070C0"/>
                </a:solidFill>
              </a:rPr>
              <a:t>ih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sl-SI" dirty="0">
                <a:solidFill>
                  <a:srgbClr val="0070C0"/>
                </a:solidFill>
              </a:rPr>
              <a:t>smeri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ALI</a:t>
            </a:r>
          </a:p>
          <a:p>
            <a:pPr algn="ctr"/>
            <a:r>
              <a:rPr lang="sl-SI" dirty="0">
                <a:solidFill>
                  <a:srgbClr val="0070C0"/>
                </a:solidFill>
              </a:rPr>
              <a:t>- </a:t>
            </a:r>
            <a:r>
              <a:rPr lang="en-US" dirty="0" err="1">
                <a:solidFill>
                  <a:srgbClr val="0070C0"/>
                </a:solidFill>
              </a:rPr>
              <a:t>izobrazba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sl-SI" dirty="0">
                <a:solidFill>
                  <a:srgbClr val="0070C0"/>
                </a:solidFill>
              </a:rPr>
              <a:t>pridobljena naknadno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izvajajo</a:t>
            </a:r>
            <a:r>
              <a:rPr lang="en-US" dirty="0">
                <a:solidFill>
                  <a:srgbClr val="0070C0"/>
                </a:solidFill>
              </a:rPr>
              <a:t>: ULFF, UMFF, ULPEF, UMPEF, UPPEF, UMFNM)</a:t>
            </a:r>
            <a:endParaRPr lang="sl-SI" dirty="0">
              <a:solidFill>
                <a:srgbClr val="0070C0"/>
              </a:solidFill>
            </a:endParaRPr>
          </a:p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4684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89CF15-039E-12EB-9C68-6AE75C0E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>
                <a:solidFill>
                  <a:srgbClr val="395E36"/>
                </a:solidFill>
              </a:rPr>
              <a:t>Bibliotekar po habilitacijskem nazivu </a:t>
            </a:r>
            <a:br>
              <a:rPr lang="en-US" dirty="0">
                <a:solidFill>
                  <a:srgbClr val="395E36"/>
                </a:solidFill>
              </a:rPr>
            </a:br>
            <a:r>
              <a:rPr lang="sl-SI" dirty="0">
                <a:solidFill>
                  <a:srgbClr val="395E36"/>
                </a:solidFill>
              </a:rPr>
              <a:t>(samo v visokošolskih knjižnicah)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F52B98-775D-AC29-A7D4-7D8C6B7B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215" y="1600200"/>
            <a:ext cx="11374017" cy="17393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dirty="0"/>
              <a:t>Meril</a:t>
            </a:r>
            <a:r>
              <a:rPr lang="en-US" dirty="0"/>
              <a:t>a </a:t>
            </a:r>
            <a:r>
              <a:rPr lang="sl-SI" dirty="0"/>
              <a:t>za volitve v nazive visokošolskih učiteljev, znanstvenih delavcev ter</a:t>
            </a:r>
            <a:r>
              <a:rPr lang="en-US" dirty="0"/>
              <a:t> </a:t>
            </a:r>
            <a:r>
              <a:rPr lang="sl-SI" dirty="0"/>
              <a:t>sodelavcev Univerze v Ljubljani.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dirty="0"/>
              <a:t>Merila za volitve v nazive visokošolskih učiteljev in visokošolskih sodelavcev [na Univerzi v Mariboru]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dirty="0" err="1"/>
              <a:t>Merila</a:t>
            </a:r>
            <a:r>
              <a:rPr lang="it-IT" dirty="0"/>
              <a:t> za </a:t>
            </a:r>
            <a:r>
              <a:rPr lang="it-IT" dirty="0" err="1"/>
              <a:t>izvolitve</a:t>
            </a:r>
            <a:r>
              <a:rPr lang="it-IT" dirty="0"/>
              <a:t> v </a:t>
            </a:r>
            <a:r>
              <a:rPr lang="it-IT" dirty="0" err="1"/>
              <a:t>nazive</a:t>
            </a:r>
            <a:r>
              <a:rPr lang="it-IT" dirty="0"/>
              <a:t> </a:t>
            </a:r>
            <a:r>
              <a:rPr lang="it-IT" dirty="0" err="1"/>
              <a:t>Univerze</a:t>
            </a:r>
            <a:r>
              <a:rPr lang="it-IT" dirty="0"/>
              <a:t> </a:t>
            </a:r>
            <a:r>
              <a:rPr lang="it-IT" dirty="0" err="1"/>
              <a:t>na</a:t>
            </a:r>
            <a:r>
              <a:rPr lang="it-IT" dirty="0"/>
              <a:t> </a:t>
            </a:r>
            <a:r>
              <a:rPr lang="it-IT" dirty="0" err="1"/>
              <a:t>Primorskem</a:t>
            </a:r>
            <a:endParaRPr lang="sl-SI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err="1"/>
              <a:t>Habilitacijsko</a:t>
            </a:r>
            <a:r>
              <a:rPr lang="en-US" dirty="0"/>
              <a:t> </a:t>
            </a:r>
            <a:r>
              <a:rPr lang="en-US" dirty="0" err="1"/>
              <a:t>področje</a:t>
            </a:r>
            <a:r>
              <a:rPr lang="en-US" dirty="0"/>
              <a:t> </a:t>
            </a:r>
            <a:r>
              <a:rPr lang="en-US" dirty="0" err="1"/>
              <a:t>bibliotekarstvo</a:t>
            </a:r>
            <a:r>
              <a:rPr lang="en-US" dirty="0"/>
              <a:t> </a:t>
            </a:r>
            <a:r>
              <a:rPr lang="en-US" dirty="0" err="1"/>
              <a:t>pokriva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ULFF.</a:t>
            </a:r>
          </a:p>
          <a:p>
            <a:pPr>
              <a:spcBef>
                <a:spcPts val="0"/>
              </a:spcBef>
            </a:pPr>
            <a:endParaRPr lang="sl-SI" dirty="0"/>
          </a:p>
          <a:p>
            <a:pPr>
              <a:spcBef>
                <a:spcPts val="0"/>
              </a:spcBef>
            </a:pPr>
            <a:endParaRPr lang="sl-SI" dirty="0"/>
          </a:p>
          <a:p>
            <a:pPr>
              <a:spcBef>
                <a:spcPts val="0"/>
              </a:spcBef>
            </a:pPr>
            <a:endParaRPr lang="sl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37385-AAF2-8648-D552-EE025AEB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8</a:t>
            </a:fld>
            <a:endParaRPr lang="sl-SI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D16FDF68-DE74-05A1-9BFF-2BB534568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585389"/>
              </p:ext>
            </p:extLst>
          </p:nvPr>
        </p:nvGraphicFramePr>
        <p:xfrm>
          <a:off x="289247" y="3612834"/>
          <a:ext cx="10136902" cy="2926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87014">
                  <a:extLst>
                    <a:ext uri="{9D8B030D-6E8A-4147-A177-3AD203B41FA5}">
                      <a16:colId xmlns:a16="http://schemas.microsoft.com/office/drawing/2014/main" val="133488411"/>
                    </a:ext>
                  </a:extLst>
                </a:gridCol>
                <a:gridCol w="2246243">
                  <a:extLst>
                    <a:ext uri="{9D8B030D-6E8A-4147-A177-3AD203B41FA5}">
                      <a16:colId xmlns:a16="http://schemas.microsoft.com/office/drawing/2014/main" val="3872635341"/>
                    </a:ext>
                  </a:extLst>
                </a:gridCol>
                <a:gridCol w="2146853">
                  <a:extLst>
                    <a:ext uri="{9D8B030D-6E8A-4147-A177-3AD203B41FA5}">
                      <a16:colId xmlns:a16="http://schemas.microsoft.com/office/drawing/2014/main" val="760934787"/>
                    </a:ext>
                  </a:extLst>
                </a:gridCol>
                <a:gridCol w="2156792">
                  <a:extLst>
                    <a:ext uri="{9D8B030D-6E8A-4147-A177-3AD203B41FA5}">
                      <a16:colId xmlns:a16="http://schemas.microsoft.com/office/drawing/2014/main" val="1816467967"/>
                    </a:ext>
                  </a:extLst>
                </a:gridCol>
              </a:tblGrid>
              <a:tr h="334617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5069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l-SI" dirty="0"/>
                        <a:t>Trajanje naziva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trajen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trajen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5 let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5063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Izobrazba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VII/2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VII/2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VII/2 bibl. smeri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6679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Izkazana usposobljenost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7883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Aktivno znanje tujega jezila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314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Ustrezna licenca COBISS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8742718"/>
                  </a:ext>
                </a:extLst>
              </a:tr>
              <a:tr h="225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Bibliotekarski izpit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sl-SI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0904641"/>
                  </a:ext>
                </a:extLst>
              </a:tr>
              <a:tr h="225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Pozitivna presoja poročevalcev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0" dirty="0">
                          <a:solidFill>
                            <a:srgbClr val="0070C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5974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12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394A-6702-43C0-DC36-CAFECE8E8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395E36"/>
                </a:solidFill>
              </a:rPr>
              <a:t>Bibliotekar po delovnem mestu</a:t>
            </a:r>
            <a:r>
              <a:rPr lang="en-US" dirty="0">
                <a:solidFill>
                  <a:srgbClr val="395E36"/>
                </a:solidFill>
              </a:rPr>
              <a:t> (</a:t>
            </a:r>
            <a:r>
              <a:rPr lang="sl-SI" dirty="0">
                <a:solidFill>
                  <a:srgbClr val="395E36"/>
                </a:solidFill>
              </a:rPr>
              <a:t>tipična DM za </a:t>
            </a:r>
            <a:r>
              <a:rPr lang="en-US" dirty="0">
                <a:solidFill>
                  <a:srgbClr val="395E36"/>
                </a:solidFill>
              </a:rPr>
              <a:t>VII/2 in IX)</a:t>
            </a:r>
            <a:endParaRPr lang="sl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0AA64-C559-33E0-8489-4CD7CB81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FF54DE5-C571-48E8-A5BC-B369434E2F44}" type="slidenum">
              <a:rPr lang="sl-SI" smtClean="0"/>
              <a:pPr algn="r"/>
              <a:t>9</a:t>
            </a:fld>
            <a:endParaRPr lang="sl-SI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9B5915-EA1B-91DF-5278-391510BED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3569" y="1600200"/>
            <a:ext cx="2314659" cy="51212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Splošne knjižnice, NUK, specialne knjižni</a:t>
            </a:r>
            <a:r>
              <a:rPr lang="en-US" dirty="0"/>
              <a:t>c</a:t>
            </a:r>
            <a:r>
              <a:rPr lang="sl-SI" dirty="0"/>
              <a:t>e s področja </a:t>
            </a:r>
            <a:r>
              <a:rPr lang="en-US" dirty="0"/>
              <a:t>k</a:t>
            </a:r>
            <a:r>
              <a:rPr lang="sl-SI" dirty="0" err="1"/>
              <a:t>ulture</a:t>
            </a: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Visokošolske knjižnice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Šolske knjižnice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28B354E9-1527-25DD-34DD-78C17CDA27B2}"/>
              </a:ext>
            </a:extLst>
          </p:cNvPr>
          <p:cNvSpPr txBox="1">
            <a:spLocks/>
          </p:cNvSpPr>
          <p:nvPr/>
        </p:nvSpPr>
        <p:spPr>
          <a:xfrm>
            <a:off x="8763000" y="1724026"/>
            <a:ext cx="3268335" cy="444817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sz="1600" dirty="0"/>
              <a:t>TR </a:t>
            </a:r>
            <a:r>
              <a:rPr lang="sl-SI" sz="1600" dirty="0"/>
              <a:t>-</a:t>
            </a:r>
            <a:r>
              <a:rPr lang="en-US" sz="1600" dirty="0"/>
              <a:t> </a:t>
            </a:r>
            <a:r>
              <a:rPr lang="en-US" sz="1600" dirty="0" err="1"/>
              <a:t>tarifni</a:t>
            </a:r>
            <a:r>
              <a:rPr lang="en-US" sz="1600" dirty="0"/>
              <a:t> </a:t>
            </a:r>
            <a:r>
              <a:rPr lang="en-US" sz="1600" dirty="0" err="1"/>
              <a:t>razred</a:t>
            </a:r>
            <a:r>
              <a:rPr lang="en-US" sz="1600" dirty="0"/>
              <a:t>; </a:t>
            </a:r>
            <a:r>
              <a:rPr lang="sl-SI" sz="1600" dirty="0"/>
              <a:t>znotraj istega možen </a:t>
            </a:r>
            <a:r>
              <a:rPr lang="en-US" sz="1600" dirty="0" err="1"/>
              <a:t>prenos</a:t>
            </a:r>
            <a:r>
              <a:rPr lang="en-US" sz="1600" dirty="0"/>
              <a:t> </a:t>
            </a:r>
            <a:r>
              <a:rPr lang="en-US" sz="1600" dirty="0" err="1"/>
              <a:t>napredovanj</a:t>
            </a:r>
            <a:r>
              <a:rPr lang="sl-SI" sz="1600" dirty="0"/>
              <a:t>, če gre za primerljivo delovno mesto.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dirty="0"/>
              <a:t>PR – </a:t>
            </a:r>
            <a:r>
              <a:rPr lang="en-US" sz="1600" dirty="0" err="1"/>
              <a:t>plačni</a:t>
            </a:r>
            <a:r>
              <a:rPr lang="en-US" sz="1600" dirty="0"/>
              <a:t> </a:t>
            </a:r>
            <a:r>
              <a:rPr lang="en-US" sz="1600" dirty="0" err="1"/>
              <a:t>razred</a:t>
            </a:r>
            <a:r>
              <a:rPr lang="sl-SI" sz="1600" dirty="0"/>
              <a:t>, po odpravi plačnih nesorazmerij s 1. 1. 2025; začetni in z napredovanji (ZSTSPJS).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ED922F2C-3D03-13AC-4CC0-C8C1F212B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60" y="1335045"/>
            <a:ext cx="5871209" cy="538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6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Študijska literatura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26313_TF03431380" id="{ED9CFE90-AD22-4A49-9988-968003B754C3}" vid="{C697A3BC-E0B9-4F18-8974-7E1755A538D8}"/>
    </a:ext>
  </a:extLst>
</a:theme>
</file>

<file path=ppt/theme/theme2.xml><?xml version="1.0" encoding="utf-8"?>
<a:theme xmlns:a="http://schemas.openxmlformats.org/drawingml/2006/main" name="Officeova te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Akademska predstavitev, dizajn s trakovi in črtami (širokozaslonsko)</Template>
  <TotalTime>3906</TotalTime>
  <Words>1914</Words>
  <Application>Microsoft Office PowerPoint</Application>
  <PresentationFormat>Širokozaslonsko</PresentationFormat>
  <Paragraphs>285</Paragraphs>
  <Slides>15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0" baseType="lpstr">
      <vt:lpstr>Arial</vt:lpstr>
      <vt:lpstr>Euphemia</vt:lpstr>
      <vt:lpstr>Plantagenet Cherokee</vt:lpstr>
      <vt:lpstr>Wingdings</vt:lpstr>
      <vt:lpstr>Študijska literatura 16x9</vt:lpstr>
      <vt:lpstr>Zakonodajni okviri zaposlovanja v knjižnicah</vt:lpstr>
      <vt:lpstr>Agenda</vt:lpstr>
      <vt:lpstr>Kako vse si lahko bibliotekar?</vt:lpstr>
      <vt:lpstr>Bibliotekar po izobrazbi</vt:lpstr>
      <vt:lpstr>Strokovni nazivi v knjižnični dejavnosti in na področju VIZ</vt:lpstr>
      <vt:lpstr>Bibliotekar po strokovnem nazivu (bibliotekarski izpit) VII/2 </vt:lpstr>
      <vt:lpstr>Knjižničar po strokovnem nazivu (strokovni izpit VIZ) VII/2 </vt:lpstr>
      <vt:lpstr>Bibliotekar po habilitacijskem nazivu  (samo v visokošolskih knjižnicah) </vt:lpstr>
      <vt:lpstr>Bibliotekar po delovnem mestu (tipična DM za VII/2 in IX)</vt:lpstr>
      <vt:lpstr>Bibliotekar po delovnem mestu (VII/2 in IX) – specialne knj. </vt:lpstr>
      <vt:lpstr>Dovoljenje za vzajemno katalogizacijo COBISS</vt:lpstr>
      <vt:lpstr>Pooblastila za delo COBISS dovoljenja</vt:lpstr>
      <vt:lpstr>COBISS in šolske knjižnice</vt:lpstr>
      <vt:lpstr>Strokovni knjižničarski delavec VII/2 – pregled pogojev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Zakonodajni okviri zaposlovanja v knjižnicah</dc:title>
  <dc:creator>Maja Peteh</dc:creator>
  <cp:lastModifiedBy>Maja Peteh</cp:lastModifiedBy>
  <cp:revision>7</cp:revision>
  <dcterms:created xsi:type="dcterms:W3CDTF">2024-11-12T12:50:48Z</dcterms:created>
  <dcterms:modified xsi:type="dcterms:W3CDTF">2024-11-25T12:03:49Z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