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40" r:id="rId3"/>
    <p:sldId id="359" r:id="rId4"/>
    <p:sldId id="349" r:id="rId5"/>
    <p:sldId id="350" r:id="rId6"/>
    <p:sldId id="351" r:id="rId7"/>
    <p:sldId id="382" r:id="rId8"/>
    <p:sldId id="357" r:id="rId9"/>
    <p:sldId id="358" r:id="rId10"/>
    <p:sldId id="338" r:id="rId11"/>
    <p:sldId id="339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1" r:id="rId22"/>
    <p:sldId id="370" r:id="rId23"/>
    <p:sldId id="372" r:id="rId24"/>
    <p:sldId id="374" r:id="rId25"/>
    <p:sldId id="373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60" r:id="rId34"/>
    <p:sldId id="352" r:id="rId35"/>
    <p:sldId id="353" r:id="rId36"/>
    <p:sldId id="354" r:id="rId37"/>
    <p:sldId id="355" r:id="rId38"/>
    <p:sldId id="356" r:id="rId39"/>
    <p:sldId id="383" r:id="rId40"/>
    <p:sldId id="258" r:id="rId4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A9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72D19-14A5-CCDD-5E57-B475BCEB51A8}" v="1" dt="2024-10-15T08:06:35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1E7B5-7992-4251-8B10-FE608D5329D3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I"/>
        </a:p>
      </dgm:t>
    </dgm:pt>
    <dgm:pt modelId="{E035B28C-3B5F-464F-BC13-C44872461CA2}">
      <dgm:prSet phldrT="[Text]"/>
      <dgm:spPr/>
      <dgm:t>
        <a:bodyPr/>
        <a:lstStyle/>
        <a:p>
          <a:r>
            <a:rPr lang="sl-SI"/>
            <a:t>Iskanje</a:t>
          </a:r>
          <a:endParaRPr lang="en-SI"/>
        </a:p>
      </dgm:t>
    </dgm:pt>
    <dgm:pt modelId="{E0504150-9553-456A-BEE0-17BB5D75479E}" type="parTrans" cxnId="{ACE9643F-9BC2-4C09-BA97-4304CA4083C5}">
      <dgm:prSet/>
      <dgm:spPr/>
      <dgm:t>
        <a:bodyPr/>
        <a:lstStyle/>
        <a:p>
          <a:endParaRPr lang="en-SI"/>
        </a:p>
      </dgm:t>
    </dgm:pt>
    <dgm:pt modelId="{53409B1F-855D-4DDA-B5E8-6F9C70460A2E}" type="sibTrans" cxnId="{ACE9643F-9BC2-4C09-BA97-4304CA4083C5}">
      <dgm:prSet/>
      <dgm:spPr/>
      <dgm:t>
        <a:bodyPr/>
        <a:lstStyle/>
        <a:p>
          <a:endParaRPr lang="en-SI"/>
        </a:p>
      </dgm:t>
    </dgm:pt>
    <dgm:pt modelId="{F3CE0553-BCF3-4A8D-B730-9F8D7D4971EB}">
      <dgm:prSet phldrT="[Text]"/>
      <dgm:spPr/>
      <dgm:t>
        <a:bodyPr/>
        <a:lstStyle/>
        <a:p>
          <a:r>
            <a:rPr lang="sl-SI"/>
            <a:t>Načrtovanje</a:t>
          </a:r>
          <a:endParaRPr lang="en-SI"/>
        </a:p>
      </dgm:t>
    </dgm:pt>
    <dgm:pt modelId="{5DD5EBF3-CBFC-430B-9AE3-74D574F6FB26}" type="parTrans" cxnId="{030829CD-5530-4664-9C8A-5727445E0F27}">
      <dgm:prSet/>
      <dgm:spPr/>
      <dgm:t>
        <a:bodyPr/>
        <a:lstStyle/>
        <a:p>
          <a:endParaRPr lang="en-SI"/>
        </a:p>
      </dgm:t>
    </dgm:pt>
    <dgm:pt modelId="{9B9609AD-9BDA-4779-911D-AD55B82E21EA}" type="sibTrans" cxnId="{030829CD-5530-4664-9C8A-5727445E0F27}">
      <dgm:prSet/>
      <dgm:spPr/>
      <dgm:t>
        <a:bodyPr/>
        <a:lstStyle/>
        <a:p>
          <a:endParaRPr lang="en-SI"/>
        </a:p>
      </dgm:t>
    </dgm:pt>
    <dgm:pt modelId="{AA69452B-60F2-4378-A242-0A672EA6AFD0}">
      <dgm:prSet phldrT="[Text]"/>
      <dgm:spPr/>
      <dgm:t>
        <a:bodyPr/>
        <a:lstStyle/>
        <a:p>
          <a:r>
            <a:rPr lang="sl-SI"/>
            <a:t>Opisovanje</a:t>
          </a:r>
          <a:endParaRPr lang="en-SI"/>
        </a:p>
      </dgm:t>
    </dgm:pt>
    <dgm:pt modelId="{E13A92C6-FA72-4331-B717-F6EF6D744F80}" type="parTrans" cxnId="{6826005A-5697-4FF1-ADC6-31D7567BC997}">
      <dgm:prSet/>
      <dgm:spPr/>
      <dgm:t>
        <a:bodyPr/>
        <a:lstStyle/>
        <a:p>
          <a:endParaRPr lang="en-SI"/>
        </a:p>
      </dgm:t>
    </dgm:pt>
    <dgm:pt modelId="{1E12EB9A-C71C-42D3-AAE3-5D6E770F01EB}" type="sibTrans" cxnId="{6826005A-5697-4FF1-ADC6-31D7567BC997}">
      <dgm:prSet/>
      <dgm:spPr/>
      <dgm:t>
        <a:bodyPr/>
        <a:lstStyle/>
        <a:p>
          <a:endParaRPr lang="en-SI"/>
        </a:p>
      </dgm:t>
    </dgm:pt>
    <dgm:pt modelId="{0C876B36-F6ED-48C8-86AC-FD4F14F72295}">
      <dgm:prSet phldrT="[Text]"/>
      <dgm:spPr/>
      <dgm:t>
        <a:bodyPr/>
        <a:lstStyle/>
        <a:p>
          <a:r>
            <a:rPr lang="sl-SI"/>
            <a:t>Arhiviranje</a:t>
          </a:r>
          <a:endParaRPr lang="en-SI"/>
        </a:p>
      </dgm:t>
    </dgm:pt>
    <dgm:pt modelId="{058AB5B1-AA73-4FBF-BE55-434361EA0AB5}" type="parTrans" cxnId="{36F7391B-9A64-4000-8698-3DA2AE140E04}">
      <dgm:prSet/>
      <dgm:spPr/>
      <dgm:t>
        <a:bodyPr/>
        <a:lstStyle/>
        <a:p>
          <a:endParaRPr lang="en-SI"/>
        </a:p>
      </dgm:t>
    </dgm:pt>
    <dgm:pt modelId="{E8C2F37F-530F-4794-9E08-3E7699CB72AF}" type="sibTrans" cxnId="{36F7391B-9A64-4000-8698-3DA2AE140E04}">
      <dgm:prSet/>
      <dgm:spPr/>
      <dgm:t>
        <a:bodyPr/>
        <a:lstStyle/>
        <a:p>
          <a:endParaRPr lang="en-SI"/>
        </a:p>
      </dgm:t>
    </dgm:pt>
    <dgm:pt modelId="{DF7FA940-57BE-42C6-9620-C4D30A64ED48}">
      <dgm:prSet phldrT="[Text]"/>
      <dgm:spPr/>
      <dgm:t>
        <a:bodyPr/>
        <a:lstStyle/>
        <a:p>
          <a:r>
            <a:rPr lang="sl-SI"/>
            <a:t>Objava</a:t>
          </a:r>
          <a:endParaRPr lang="en-SI"/>
        </a:p>
      </dgm:t>
    </dgm:pt>
    <dgm:pt modelId="{C6F1C63E-9385-494B-8FE8-544AF63DCDEF}" type="parTrans" cxnId="{94EFC399-C092-4472-8728-74E57C80AFCC}">
      <dgm:prSet/>
      <dgm:spPr/>
      <dgm:t>
        <a:bodyPr/>
        <a:lstStyle/>
        <a:p>
          <a:endParaRPr lang="en-SI"/>
        </a:p>
      </dgm:t>
    </dgm:pt>
    <dgm:pt modelId="{7899E49C-6FE1-4B8F-AC48-95A3195134E0}" type="sibTrans" cxnId="{94EFC399-C092-4472-8728-74E57C80AFCC}">
      <dgm:prSet/>
      <dgm:spPr/>
      <dgm:t>
        <a:bodyPr/>
        <a:lstStyle/>
        <a:p>
          <a:endParaRPr lang="en-SI"/>
        </a:p>
      </dgm:t>
    </dgm:pt>
    <dgm:pt modelId="{AF321358-2850-4A4C-ADA4-A177A649F2AD}" type="pres">
      <dgm:prSet presAssocID="{9CB1E7B5-7992-4251-8B10-FE608D5329D3}" presName="cycle" presStyleCnt="0">
        <dgm:presLayoutVars>
          <dgm:dir/>
          <dgm:resizeHandles val="exact"/>
        </dgm:presLayoutVars>
      </dgm:prSet>
      <dgm:spPr/>
    </dgm:pt>
    <dgm:pt modelId="{C529F8AB-84DD-4A91-87EE-699A7E720582}" type="pres">
      <dgm:prSet presAssocID="{E035B28C-3B5F-464F-BC13-C44872461CA2}" presName="node" presStyleLbl="node1" presStyleIdx="0" presStyleCnt="5">
        <dgm:presLayoutVars>
          <dgm:bulletEnabled val="1"/>
        </dgm:presLayoutVars>
      </dgm:prSet>
      <dgm:spPr/>
    </dgm:pt>
    <dgm:pt modelId="{69A52397-4688-4686-BB50-8D1B48C1D30F}" type="pres">
      <dgm:prSet presAssocID="{53409B1F-855D-4DDA-B5E8-6F9C70460A2E}" presName="sibTrans" presStyleLbl="sibTrans2D1" presStyleIdx="0" presStyleCnt="5"/>
      <dgm:spPr/>
    </dgm:pt>
    <dgm:pt modelId="{8FA911ED-D309-40C8-89B6-C74A6DE899E1}" type="pres">
      <dgm:prSet presAssocID="{53409B1F-855D-4DDA-B5E8-6F9C70460A2E}" presName="connectorText" presStyleLbl="sibTrans2D1" presStyleIdx="0" presStyleCnt="5"/>
      <dgm:spPr/>
    </dgm:pt>
    <dgm:pt modelId="{3299DA1D-8497-4129-8598-BBBBA3849EA5}" type="pres">
      <dgm:prSet presAssocID="{F3CE0553-BCF3-4A8D-B730-9F8D7D4971EB}" presName="node" presStyleLbl="node1" presStyleIdx="1" presStyleCnt="5">
        <dgm:presLayoutVars>
          <dgm:bulletEnabled val="1"/>
        </dgm:presLayoutVars>
      </dgm:prSet>
      <dgm:spPr/>
    </dgm:pt>
    <dgm:pt modelId="{31714B26-6CF9-4F02-9FD0-E603A89EC35C}" type="pres">
      <dgm:prSet presAssocID="{9B9609AD-9BDA-4779-911D-AD55B82E21EA}" presName="sibTrans" presStyleLbl="sibTrans2D1" presStyleIdx="1" presStyleCnt="5"/>
      <dgm:spPr/>
    </dgm:pt>
    <dgm:pt modelId="{1613471E-6781-4190-8FAB-DCEF23CBF7F6}" type="pres">
      <dgm:prSet presAssocID="{9B9609AD-9BDA-4779-911D-AD55B82E21EA}" presName="connectorText" presStyleLbl="sibTrans2D1" presStyleIdx="1" presStyleCnt="5"/>
      <dgm:spPr/>
    </dgm:pt>
    <dgm:pt modelId="{FE892F68-29F3-4A06-A773-51E80D344F65}" type="pres">
      <dgm:prSet presAssocID="{AA69452B-60F2-4378-A242-0A672EA6AFD0}" presName="node" presStyleLbl="node1" presStyleIdx="2" presStyleCnt="5">
        <dgm:presLayoutVars>
          <dgm:bulletEnabled val="1"/>
        </dgm:presLayoutVars>
      </dgm:prSet>
      <dgm:spPr/>
    </dgm:pt>
    <dgm:pt modelId="{CBB2CAE2-83E5-4BB0-B035-F07F494AB55C}" type="pres">
      <dgm:prSet presAssocID="{1E12EB9A-C71C-42D3-AAE3-5D6E770F01EB}" presName="sibTrans" presStyleLbl="sibTrans2D1" presStyleIdx="2" presStyleCnt="5"/>
      <dgm:spPr/>
    </dgm:pt>
    <dgm:pt modelId="{1500C0F9-0289-45B6-A31B-5FF8A2C19801}" type="pres">
      <dgm:prSet presAssocID="{1E12EB9A-C71C-42D3-AAE3-5D6E770F01EB}" presName="connectorText" presStyleLbl="sibTrans2D1" presStyleIdx="2" presStyleCnt="5"/>
      <dgm:spPr/>
    </dgm:pt>
    <dgm:pt modelId="{69BEAA77-F21A-416C-9EDE-3795D880DD5B}" type="pres">
      <dgm:prSet presAssocID="{0C876B36-F6ED-48C8-86AC-FD4F14F72295}" presName="node" presStyleLbl="node1" presStyleIdx="3" presStyleCnt="5">
        <dgm:presLayoutVars>
          <dgm:bulletEnabled val="1"/>
        </dgm:presLayoutVars>
      </dgm:prSet>
      <dgm:spPr/>
    </dgm:pt>
    <dgm:pt modelId="{1F03D1EE-804E-4C12-A911-9E9AAB622EE6}" type="pres">
      <dgm:prSet presAssocID="{E8C2F37F-530F-4794-9E08-3E7699CB72AF}" presName="sibTrans" presStyleLbl="sibTrans2D1" presStyleIdx="3" presStyleCnt="5"/>
      <dgm:spPr/>
    </dgm:pt>
    <dgm:pt modelId="{0DD79AC9-445C-456D-B396-4DD4F18BB1F2}" type="pres">
      <dgm:prSet presAssocID="{E8C2F37F-530F-4794-9E08-3E7699CB72AF}" presName="connectorText" presStyleLbl="sibTrans2D1" presStyleIdx="3" presStyleCnt="5"/>
      <dgm:spPr/>
    </dgm:pt>
    <dgm:pt modelId="{613913E5-BF21-45C6-967C-DB444F0F098B}" type="pres">
      <dgm:prSet presAssocID="{DF7FA940-57BE-42C6-9620-C4D30A64ED48}" presName="node" presStyleLbl="node1" presStyleIdx="4" presStyleCnt="5">
        <dgm:presLayoutVars>
          <dgm:bulletEnabled val="1"/>
        </dgm:presLayoutVars>
      </dgm:prSet>
      <dgm:spPr/>
    </dgm:pt>
    <dgm:pt modelId="{6A429864-C8DC-4587-9238-EDAC0F7043FD}" type="pres">
      <dgm:prSet presAssocID="{7899E49C-6FE1-4B8F-AC48-95A3195134E0}" presName="sibTrans" presStyleLbl="sibTrans2D1" presStyleIdx="4" presStyleCnt="5"/>
      <dgm:spPr/>
    </dgm:pt>
    <dgm:pt modelId="{E5353E69-16B2-4AFA-86DD-30E5C1E95901}" type="pres">
      <dgm:prSet presAssocID="{7899E49C-6FE1-4B8F-AC48-95A3195134E0}" presName="connectorText" presStyleLbl="sibTrans2D1" presStyleIdx="4" presStyleCnt="5"/>
      <dgm:spPr/>
    </dgm:pt>
  </dgm:ptLst>
  <dgm:cxnLst>
    <dgm:cxn modelId="{B9D48006-D397-49C7-A530-E063A3F2A15F}" type="presOf" srcId="{DF7FA940-57BE-42C6-9620-C4D30A64ED48}" destId="{613913E5-BF21-45C6-967C-DB444F0F098B}" srcOrd="0" destOrd="0" presId="urn:microsoft.com/office/officeart/2005/8/layout/cycle2"/>
    <dgm:cxn modelId="{36F7391B-9A64-4000-8698-3DA2AE140E04}" srcId="{9CB1E7B5-7992-4251-8B10-FE608D5329D3}" destId="{0C876B36-F6ED-48C8-86AC-FD4F14F72295}" srcOrd="3" destOrd="0" parTransId="{058AB5B1-AA73-4FBF-BE55-434361EA0AB5}" sibTransId="{E8C2F37F-530F-4794-9E08-3E7699CB72AF}"/>
    <dgm:cxn modelId="{CCA84421-2C07-4A77-B481-C6A04F3128C0}" type="presOf" srcId="{1E12EB9A-C71C-42D3-AAE3-5D6E770F01EB}" destId="{CBB2CAE2-83E5-4BB0-B035-F07F494AB55C}" srcOrd="0" destOrd="0" presId="urn:microsoft.com/office/officeart/2005/8/layout/cycle2"/>
    <dgm:cxn modelId="{16883F22-5CEF-4328-B016-EFE9C80C1B58}" type="presOf" srcId="{7899E49C-6FE1-4B8F-AC48-95A3195134E0}" destId="{6A429864-C8DC-4587-9238-EDAC0F7043FD}" srcOrd="0" destOrd="0" presId="urn:microsoft.com/office/officeart/2005/8/layout/cycle2"/>
    <dgm:cxn modelId="{ACE9643F-9BC2-4C09-BA97-4304CA4083C5}" srcId="{9CB1E7B5-7992-4251-8B10-FE608D5329D3}" destId="{E035B28C-3B5F-464F-BC13-C44872461CA2}" srcOrd="0" destOrd="0" parTransId="{E0504150-9553-456A-BEE0-17BB5D75479E}" sibTransId="{53409B1F-855D-4DDA-B5E8-6F9C70460A2E}"/>
    <dgm:cxn modelId="{54D0F75F-519C-4B0A-A627-AB888DDDC0BE}" type="presOf" srcId="{9B9609AD-9BDA-4779-911D-AD55B82E21EA}" destId="{31714B26-6CF9-4F02-9FD0-E603A89EC35C}" srcOrd="0" destOrd="0" presId="urn:microsoft.com/office/officeart/2005/8/layout/cycle2"/>
    <dgm:cxn modelId="{83588B59-65A2-46F2-9618-0B50E345FE1C}" type="presOf" srcId="{9CB1E7B5-7992-4251-8B10-FE608D5329D3}" destId="{AF321358-2850-4A4C-ADA4-A177A649F2AD}" srcOrd="0" destOrd="0" presId="urn:microsoft.com/office/officeart/2005/8/layout/cycle2"/>
    <dgm:cxn modelId="{6826005A-5697-4FF1-ADC6-31D7567BC997}" srcId="{9CB1E7B5-7992-4251-8B10-FE608D5329D3}" destId="{AA69452B-60F2-4378-A242-0A672EA6AFD0}" srcOrd="2" destOrd="0" parTransId="{E13A92C6-FA72-4331-B717-F6EF6D744F80}" sibTransId="{1E12EB9A-C71C-42D3-AAE3-5D6E770F01EB}"/>
    <dgm:cxn modelId="{2BD1C981-908D-4EFD-B594-F62C1E9E3F04}" type="presOf" srcId="{7899E49C-6FE1-4B8F-AC48-95A3195134E0}" destId="{E5353E69-16B2-4AFA-86DD-30E5C1E95901}" srcOrd="1" destOrd="0" presId="urn:microsoft.com/office/officeart/2005/8/layout/cycle2"/>
    <dgm:cxn modelId="{DB10A08A-4F14-4267-B2E2-2CBAF34729D4}" type="presOf" srcId="{AA69452B-60F2-4378-A242-0A672EA6AFD0}" destId="{FE892F68-29F3-4A06-A773-51E80D344F65}" srcOrd="0" destOrd="0" presId="urn:microsoft.com/office/officeart/2005/8/layout/cycle2"/>
    <dgm:cxn modelId="{94EFC399-C092-4472-8728-74E57C80AFCC}" srcId="{9CB1E7B5-7992-4251-8B10-FE608D5329D3}" destId="{DF7FA940-57BE-42C6-9620-C4D30A64ED48}" srcOrd="4" destOrd="0" parTransId="{C6F1C63E-9385-494B-8FE8-544AF63DCDEF}" sibTransId="{7899E49C-6FE1-4B8F-AC48-95A3195134E0}"/>
    <dgm:cxn modelId="{9CB36F9A-FEA8-4135-BD62-BE0BC36D0EC1}" type="presOf" srcId="{1E12EB9A-C71C-42D3-AAE3-5D6E770F01EB}" destId="{1500C0F9-0289-45B6-A31B-5FF8A2C19801}" srcOrd="1" destOrd="0" presId="urn:microsoft.com/office/officeart/2005/8/layout/cycle2"/>
    <dgm:cxn modelId="{5D9DE79A-F6AB-4AA4-A1FD-C8519B4A5A3D}" type="presOf" srcId="{53409B1F-855D-4DDA-B5E8-6F9C70460A2E}" destId="{69A52397-4688-4686-BB50-8D1B48C1D30F}" srcOrd="0" destOrd="0" presId="urn:microsoft.com/office/officeart/2005/8/layout/cycle2"/>
    <dgm:cxn modelId="{206ACDAD-7C20-42F8-AE18-8929C5D0FA14}" type="presOf" srcId="{E8C2F37F-530F-4794-9E08-3E7699CB72AF}" destId="{0DD79AC9-445C-456D-B396-4DD4F18BB1F2}" srcOrd="1" destOrd="0" presId="urn:microsoft.com/office/officeart/2005/8/layout/cycle2"/>
    <dgm:cxn modelId="{D71D08B7-4DFD-4C4C-B539-57697442806A}" type="presOf" srcId="{0C876B36-F6ED-48C8-86AC-FD4F14F72295}" destId="{69BEAA77-F21A-416C-9EDE-3795D880DD5B}" srcOrd="0" destOrd="0" presId="urn:microsoft.com/office/officeart/2005/8/layout/cycle2"/>
    <dgm:cxn modelId="{F1BEF8C6-C7BB-4391-9538-8B3C12703804}" type="presOf" srcId="{E8C2F37F-530F-4794-9E08-3E7699CB72AF}" destId="{1F03D1EE-804E-4C12-A911-9E9AAB622EE6}" srcOrd="0" destOrd="0" presId="urn:microsoft.com/office/officeart/2005/8/layout/cycle2"/>
    <dgm:cxn modelId="{030829CD-5530-4664-9C8A-5727445E0F27}" srcId="{9CB1E7B5-7992-4251-8B10-FE608D5329D3}" destId="{F3CE0553-BCF3-4A8D-B730-9F8D7D4971EB}" srcOrd="1" destOrd="0" parTransId="{5DD5EBF3-CBFC-430B-9AE3-74D574F6FB26}" sibTransId="{9B9609AD-9BDA-4779-911D-AD55B82E21EA}"/>
    <dgm:cxn modelId="{D5BC79CF-27FD-4539-896F-D211EAFEA3B1}" type="presOf" srcId="{9B9609AD-9BDA-4779-911D-AD55B82E21EA}" destId="{1613471E-6781-4190-8FAB-DCEF23CBF7F6}" srcOrd="1" destOrd="0" presId="urn:microsoft.com/office/officeart/2005/8/layout/cycle2"/>
    <dgm:cxn modelId="{B4F0BCD3-584A-46B9-A3A3-66039282CF63}" type="presOf" srcId="{F3CE0553-BCF3-4A8D-B730-9F8D7D4971EB}" destId="{3299DA1D-8497-4129-8598-BBBBA3849EA5}" srcOrd="0" destOrd="0" presId="urn:microsoft.com/office/officeart/2005/8/layout/cycle2"/>
    <dgm:cxn modelId="{D9F2F3D6-0DC5-4797-A9E1-ADC29EB9C4E7}" type="presOf" srcId="{E035B28C-3B5F-464F-BC13-C44872461CA2}" destId="{C529F8AB-84DD-4A91-87EE-699A7E720582}" srcOrd="0" destOrd="0" presId="urn:microsoft.com/office/officeart/2005/8/layout/cycle2"/>
    <dgm:cxn modelId="{78CC2AF9-57B2-45E0-A38D-E7F908518110}" type="presOf" srcId="{53409B1F-855D-4DDA-B5E8-6F9C70460A2E}" destId="{8FA911ED-D309-40C8-89B6-C74A6DE899E1}" srcOrd="1" destOrd="0" presId="urn:microsoft.com/office/officeart/2005/8/layout/cycle2"/>
    <dgm:cxn modelId="{F7741C22-CD67-44DD-B6E0-9E2F392A66B2}" type="presParOf" srcId="{AF321358-2850-4A4C-ADA4-A177A649F2AD}" destId="{C529F8AB-84DD-4A91-87EE-699A7E720582}" srcOrd="0" destOrd="0" presId="urn:microsoft.com/office/officeart/2005/8/layout/cycle2"/>
    <dgm:cxn modelId="{DA4028DB-F5AF-4018-840F-5382E52A8CC7}" type="presParOf" srcId="{AF321358-2850-4A4C-ADA4-A177A649F2AD}" destId="{69A52397-4688-4686-BB50-8D1B48C1D30F}" srcOrd="1" destOrd="0" presId="urn:microsoft.com/office/officeart/2005/8/layout/cycle2"/>
    <dgm:cxn modelId="{D35323BB-CB94-442B-9DF3-23056557AD44}" type="presParOf" srcId="{69A52397-4688-4686-BB50-8D1B48C1D30F}" destId="{8FA911ED-D309-40C8-89B6-C74A6DE899E1}" srcOrd="0" destOrd="0" presId="urn:microsoft.com/office/officeart/2005/8/layout/cycle2"/>
    <dgm:cxn modelId="{85AA2499-88CD-4909-9D42-8E387A58A36C}" type="presParOf" srcId="{AF321358-2850-4A4C-ADA4-A177A649F2AD}" destId="{3299DA1D-8497-4129-8598-BBBBA3849EA5}" srcOrd="2" destOrd="0" presId="urn:microsoft.com/office/officeart/2005/8/layout/cycle2"/>
    <dgm:cxn modelId="{48AB1344-5A6E-4401-B942-B41C25F315AA}" type="presParOf" srcId="{AF321358-2850-4A4C-ADA4-A177A649F2AD}" destId="{31714B26-6CF9-4F02-9FD0-E603A89EC35C}" srcOrd="3" destOrd="0" presId="urn:microsoft.com/office/officeart/2005/8/layout/cycle2"/>
    <dgm:cxn modelId="{C5D6D73C-020F-47B4-911C-2FD8C3BC8FAF}" type="presParOf" srcId="{31714B26-6CF9-4F02-9FD0-E603A89EC35C}" destId="{1613471E-6781-4190-8FAB-DCEF23CBF7F6}" srcOrd="0" destOrd="0" presId="urn:microsoft.com/office/officeart/2005/8/layout/cycle2"/>
    <dgm:cxn modelId="{E5817F83-4601-4745-AFAD-1C2BC42BF383}" type="presParOf" srcId="{AF321358-2850-4A4C-ADA4-A177A649F2AD}" destId="{FE892F68-29F3-4A06-A773-51E80D344F65}" srcOrd="4" destOrd="0" presId="urn:microsoft.com/office/officeart/2005/8/layout/cycle2"/>
    <dgm:cxn modelId="{E5690912-8F61-4FB9-9321-F6F7B1E3A986}" type="presParOf" srcId="{AF321358-2850-4A4C-ADA4-A177A649F2AD}" destId="{CBB2CAE2-83E5-4BB0-B035-F07F494AB55C}" srcOrd="5" destOrd="0" presId="urn:microsoft.com/office/officeart/2005/8/layout/cycle2"/>
    <dgm:cxn modelId="{4B3EB786-B58E-4D1C-BAC2-731E6123910F}" type="presParOf" srcId="{CBB2CAE2-83E5-4BB0-B035-F07F494AB55C}" destId="{1500C0F9-0289-45B6-A31B-5FF8A2C19801}" srcOrd="0" destOrd="0" presId="urn:microsoft.com/office/officeart/2005/8/layout/cycle2"/>
    <dgm:cxn modelId="{2E844778-43FC-49A8-A1FB-4F37FFF82778}" type="presParOf" srcId="{AF321358-2850-4A4C-ADA4-A177A649F2AD}" destId="{69BEAA77-F21A-416C-9EDE-3795D880DD5B}" srcOrd="6" destOrd="0" presId="urn:microsoft.com/office/officeart/2005/8/layout/cycle2"/>
    <dgm:cxn modelId="{43A5D2B8-DD18-4B9B-A0AC-C08FEE247B13}" type="presParOf" srcId="{AF321358-2850-4A4C-ADA4-A177A649F2AD}" destId="{1F03D1EE-804E-4C12-A911-9E9AAB622EE6}" srcOrd="7" destOrd="0" presId="urn:microsoft.com/office/officeart/2005/8/layout/cycle2"/>
    <dgm:cxn modelId="{3F79C60E-9AF1-4033-8641-24B148D03860}" type="presParOf" srcId="{1F03D1EE-804E-4C12-A911-9E9AAB622EE6}" destId="{0DD79AC9-445C-456D-B396-4DD4F18BB1F2}" srcOrd="0" destOrd="0" presId="urn:microsoft.com/office/officeart/2005/8/layout/cycle2"/>
    <dgm:cxn modelId="{72D3478C-24A5-482B-8209-3E2EAF3DB1BF}" type="presParOf" srcId="{AF321358-2850-4A4C-ADA4-A177A649F2AD}" destId="{613913E5-BF21-45C6-967C-DB444F0F098B}" srcOrd="8" destOrd="0" presId="urn:microsoft.com/office/officeart/2005/8/layout/cycle2"/>
    <dgm:cxn modelId="{BB1BBCDC-5947-45C0-A45D-8F4B2D8232C4}" type="presParOf" srcId="{AF321358-2850-4A4C-ADA4-A177A649F2AD}" destId="{6A429864-C8DC-4587-9238-EDAC0F7043FD}" srcOrd="9" destOrd="0" presId="urn:microsoft.com/office/officeart/2005/8/layout/cycle2"/>
    <dgm:cxn modelId="{9097429D-99DF-4F68-BA95-AAE78109E5EE}" type="presParOf" srcId="{6A429864-C8DC-4587-9238-EDAC0F7043FD}" destId="{E5353E69-16B2-4AFA-86DD-30E5C1E959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F8AB-84DD-4A91-87EE-699A7E720582}">
      <dsp:nvSpPr>
        <dsp:cNvPr id="0" name=""/>
        <dsp:cNvSpPr/>
      </dsp:nvSpPr>
      <dsp:spPr>
        <a:xfrm>
          <a:off x="1931533" y="141"/>
          <a:ext cx="891477" cy="891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Iskanje</a:t>
          </a:r>
          <a:endParaRPr lang="en-SI" sz="900" kern="1200"/>
        </a:p>
      </dsp:txBody>
      <dsp:txXfrm>
        <a:off x="2062087" y="130695"/>
        <a:ext cx="630369" cy="630369"/>
      </dsp:txXfrm>
    </dsp:sp>
    <dsp:sp modelId="{69A52397-4688-4686-BB50-8D1B48C1D30F}">
      <dsp:nvSpPr>
        <dsp:cNvPr id="0" name=""/>
        <dsp:cNvSpPr/>
      </dsp:nvSpPr>
      <dsp:spPr>
        <a:xfrm rot="2160000">
          <a:off x="2794865" y="684978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>
        <a:off x="2801658" y="724248"/>
        <a:ext cx="165977" cy="180523"/>
      </dsp:txXfrm>
    </dsp:sp>
    <dsp:sp modelId="{3299DA1D-8497-4129-8598-BBBBA3849EA5}">
      <dsp:nvSpPr>
        <dsp:cNvPr id="0" name=""/>
        <dsp:cNvSpPr/>
      </dsp:nvSpPr>
      <dsp:spPr>
        <a:xfrm>
          <a:off x="3014689" y="787100"/>
          <a:ext cx="891477" cy="891477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Načrtovanje</a:t>
          </a:r>
          <a:endParaRPr lang="en-SI" sz="900" kern="1200"/>
        </a:p>
      </dsp:txBody>
      <dsp:txXfrm>
        <a:off x="3145243" y="917654"/>
        <a:ext cx="630369" cy="630369"/>
      </dsp:txXfrm>
    </dsp:sp>
    <dsp:sp modelId="{31714B26-6CF9-4F02-9FD0-E603A89EC35C}">
      <dsp:nvSpPr>
        <dsp:cNvPr id="0" name=""/>
        <dsp:cNvSpPr/>
      </dsp:nvSpPr>
      <dsp:spPr>
        <a:xfrm rot="6480000">
          <a:off x="3137082" y="1712683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3183639" y="1739032"/>
        <a:ext cx="165977" cy="180523"/>
      </dsp:txXfrm>
    </dsp:sp>
    <dsp:sp modelId="{FE892F68-29F3-4A06-A773-51E80D344F65}">
      <dsp:nvSpPr>
        <dsp:cNvPr id="0" name=""/>
        <dsp:cNvSpPr/>
      </dsp:nvSpPr>
      <dsp:spPr>
        <a:xfrm>
          <a:off x="2600960" y="2060427"/>
          <a:ext cx="891477" cy="89147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Opisovanje</a:t>
          </a:r>
          <a:endParaRPr lang="en-SI" sz="900" kern="1200"/>
        </a:p>
      </dsp:txBody>
      <dsp:txXfrm>
        <a:off x="2731514" y="2190981"/>
        <a:ext cx="630369" cy="630369"/>
      </dsp:txXfrm>
    </dsp:sp>
    <dsp:sp modelId="{CBB2CAE2-83E5-4BB0-B035-F07F494AB55C}">
      <dsp:nvSpPr>
        <dsp:cNvPr id="0" name=""/>
        <dsp:cNvSpPr/>
      </dsp:nvSpPr>
      <dsp:spPr>
        <a:xfrm rot="10800000">
          <a:off x="2265427" y="2355728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2336560" y="2415903"/>
        <a:ext cx="165977" cy="180523"/>
      </dsp:txXfrm>
    </dsp:sp>
    <dsp:sp modelId="{69BEAA77-F21A-416C-9EDE-3795D880DD5B}">
      <dsp:nvSpPr>
        <dsp:cNvPr id="0" name=""/>
        <dsp:cNvSpPr/>
      </dsp:nvSpPr>
      <dsp:spPr>
        <a:xfrm>
          <a:off x="1262106" y="2060427"/>
          <a:ext cx="891477" cy="891477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Arhiviranje</a:t>
          </a:r>
          <a:endParaRPr lang="en-SI" sz="900" kern="1200"/>
        </a:p>
      </dsp:txBody>
      <dsp:txXfrm>
        <a:off x="1392660" y="2190981"/>
        <a:ext cx="630369" cy="630369"/>
      </dsp:txXfrm>
    </dsp:sp>
    <dsp:sp modelId="{1F03D1EE-804E-4C12-A911-9E9AAB622EE6}">
      <dsp:nvSpPr>
        <dsp:cNvPr id="0" name=""/>
        <dsp:cNvSpPr/>
      </dsp:nvSpPr>
      <dsp:spPr>
        <a:xfrm rot="15120000">
          <a:off x="1384499" y="1725447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1431056" y="1819448"/>
        <a:ext cx="165977" cy="180523"/>
      </dsp:txXfrm>
    </dsp:sp>
    <dsp:sp modelId="{613913E5-BF21-45C6-967C-DB444F0F098B}">
      <dsp:nvSpPr>
        <dsp:cNvPr id="0" name=""/>
        <dsp:cNvSpPr/>
      </dsp:nvSpPr>
      <dsp:spPr>
        <a:xfrm>
          <a:off x="848377" y="787100"/>
          <a:ext cx="891477" cy="89147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Objava</a:t>
          </a:r>
          <a:endParaRPr lang="en-SI" sz="900" kern="1200"/>
        </a:p>
      </dsp:txBody>
      <dsp:txXfrm>
        <a:off x="978931" y="917654"/>
        <a:ext cx="630369" cy="630369"/>
      </dsp:txXfrm>
    </dsp:sp>
    <dsp:sp modelId="{6A429864-C8DC-4587-9238-EDAC0F7043FD}">
      <dsp:nvSpPr>
        <dsp:cNvPr id="0" name=""/>
        <dsp:cNvSpPr/>
      </dsp:nvSpPr>
      <dsp:spPr>
        <a:xfrm rot="19440000">
          <a:off x="1711709" y="692867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>
        <a:off x="1718502" y="773947"/>
        <a:ext cx="165977" cy="180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996C-2901-4A7A-A971-1CD4EA1AE121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02D-E2B0-4E4E-A95A-B4CDD165A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502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52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Zahteva</a:t>
            </a:r>
            <a:r>
              <a:rPr lang="en-US"/>
              <a:t> </a:t>
            </a:r>
            <a:r>
              <a:rPr lang="en-US" err="1"/>
              <a:t>Evropske</a:t>
            </a:r>
            <a:r>
              <a:rPr lang="en-US"/>
              <a:t> </a:t>
            </a:r>
            <a:r>
              <a:rPr lang="en-US" err="1"/>
              <a:t>komisije</a:t>
            </a:r>
            <a:r>
              <a:rPr lang="en-US"/>
              <a:t> od </a:t>
            </a:r>
            <a:r>
              <a:rPr lang="en-US" err="1"/>
              <a:t>Obzorja</a:t>
            </a:r>
            <a:r>
              <a:rPr lang="en-US"/>
              <a:t> Evropa </a:t>
            </a:r>
            <a:r>
              <a:rPr lang="en-US" err="1"/>
              <a:t>naprej</a:t>
            </a:r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620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Še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primer </a:t>
            </a:r>
            <a:r>
              <a:rPr lang="en-US" err="1"/>
              <a:t>splošnega</a:t>
            </a:r>
            <a:r>
              <a:rPr lang="en-US"/>
              <a:t> </a:t>
            </a:r>
            <a:r>
              <a:rPr lang="en-US" err="1"/>
              <a:t>repozitorija</a:t>
            </a:r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696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6.png"/><Relationship Id="rId4" Type="http://schemas.openxmlformats.org/officeDocument/2006/relationships/hyperlink" Target="https://pisrs.si/pregledPredpisa?id=URED879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op.europa.eu/en/publication-detail/-/publication/70aa74b5-53bf-11eb-b59f-01aa75ed71a1/language-e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irros.openscience.si/info/index.php/slo/" TargetMode="External"/><Relationship Id="rId3" Type="http://schemas.openxmlformats.org/officeDocument/2006/relationships/hyperlink" Target="https://repozitorij.uni-lj.si/info/index.php/slo/" TargetMode="External"/><Relationship Id="rId7" Type="http://schemas.openxmlformats.org/officeDocument/2006/relationships/hyperlink" Target="http://revis.openscience.si/info/index.php/sl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pozitorij.ung.si/info/index.php/slo/" TargetMode="External"/><Relationship Id="rId5" Type="http://schemas.openxmlformats.org/officeDocument/2006/relationships/hyperlink" Target="https://repozitorij.upr.si/info/index.php/slo/" TargetMode="External"/><Relationship Id="rId4" Type="http://schemas.openxmlformats.org/officeDocument/2006/relationships/hyperlink" Target="https://dk.um.si/info/index.php/sl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verse.harvard.edu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datadryad.org/stash" TargetMode="External"/><Relationship Id="rId12" Type="http://schemas.openxmlformats.org/officeDocument/2006/relationships/hyperlink" Target="https://dirrosdata.ctk.uni-lj.si/repozitoriji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hyperlink" Target="https://www.digital-science.com/" TargetMode="External"/><Relationship Id="rId11" Type="http://schemas.openxmlformats.org/officeDocument/2006/relationships/hyperlink" Target="https://www.cos.io/" TargetMode="External"/><Relationship Id="rId5" Type="http://schemas.openxmlformats.org/officeDocument/2006/relationships/hyperlink" Target="https://figshare.com/" TargetMode="External"/><Relationship Id="rId10" Type="http://schemas.openxmlformats.org/officeDocument/2006/relationships/hyperlink" Target="https://osf.io/" TargetMode="External"/><Relationship Id="rId4" Type="http://schemas.openxmlformats.org/officeDocument/2006/relationships/hyperlink" Target="https://zenodo.org/" TargetMode="External"/><Relationship Id="rId9" Type="http://schemas.openxmlformats.org/officeDocument/2006/relationships/hyperlink" Target="https://data.mendeley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qdr.syr.edu/" TargetMode="External"/><Relationship Id="rId3" Type="http://schemas.openxmlformats.org/officeDocument/2006/relationships/hyperlink" Target="https://www.adp.fdv.uni-lj.si/" TargetMode="External"/><Relationship Id="rId7" Type="http://schemas.openxmlformats.org/officeDocument/2006/relationships/hyperlink" Target="https://wgms.ch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wpdb.org/" TargetMode="External"/><Relationship Id="rId5" Type="http://schemas.openxmlformats.org/officeDocument/2006/relationships/hyperlink" Target="https://arkeogis.org/en/" TargetMode="External"/><Relationship Id="rId10" Type="http://schemas.openxmlformats.org/officeDocument/2006/relationships/hyperlink" Target="https://nyu.databrary.org/" TargetMode="External"/><Relationship Id="rId4" Type="http://schemas.openxmlformats.org/officeDocument/2006/relationships/hyperlink" Target="https://www.clarin.si/repository/xmlui/" TargetMode="External"/><Relationship Id="rId9" Type="http://schemas.openxmlformats.org/officeDocument/2006/relationships/hyperlink" Target="https://www.beeldengeluid.nl/e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3data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42.png"/><Relationship Id="rId4" Type="http://schemas.openxmlformats.org/officeDocument/2006/relationships/hyperlink" Target="https://www.elsevier.com/researcher/author/tools-and-resources/research-dat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47.png"/><Relationship Id="rId4" Type="http://schemas.openxmlformats.org/officeDocument/2006/relationships/hyperlink" Target="https://www.rd-alliance.org/wp-content/uploads/2024/05/Smernice_za_razvoj_politike_zaloC5BEb_RDA_Slovenija_V2_3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48.png"/><Relationship Id="rId4" Type="http://schemas.openxmlformats.org/officeDocument/2006/relationships/hyperlink" Target="http://licentia.inria.f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hyperlink" Target="https://dirrosdata.ctk.uni-lj.si/raziskovalni-podatki/upravicene-izjeme-od-odprtost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hyperlink" Target="https://www.nature.com/sdata/research-article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jpeg"/><Relationship Id="rId5" Type="http://schemas.openxmlformats.org/officeDocument/2006/relationships/hyperlink" Target="https://www.sciencedirect.com/journal/data-in-brief" TargetMode="External"/><Relationship Id="rId4" Type="http://schemas.openxmlformats.org/officeDocument/2006/relationships/hyperlink" Target="https://www.nature.com/sdat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ngzeitarchivierung.de/Webs/nestor/EN/Zertifizierung/nestor_Siegel/siegel.html?nn=62238" TargetMode="External"/><Relationship Id="rId5" Type="http://schemas.openxmlformats.org/officeDocument/2006/relationships/hyperlink" Target="http://www.iso16363.org/" TargetMode="External"/><Relationship Id="rId4" Type="http://schemas.openxmlformats.org/officeDocument/2006/relationships/hyperlink" Target="https://www.coretrustseal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6" y="374227"/>
            <a:ext cx="103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Objavljanje</a:t>
            </a:r>
            <a:r>
              <a:rPr lang="en-US" sz="6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raziskovalnih</a:t>
            </a:r>
            <a:r>
              <a:rPr lang="en-US" sz="6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podatkov</a:t>
            </a:r>
            <a:endParaRPr lang="pl-PL" sz="60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641095" y="2576370"/>
            <a:ext cx="7919246" cy="369332"/>
          </a:xfrm>
          <a:prstGeom prst="rect">
            <a:avLst/>
          </a:prstGeom>
          <a:solidFill>
            <a:srgbClr val="125A94"/>
          </a:solidFill>
          <a:ln>
            <a:solidFill>
              <a:srgbClr val="125A9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A914838-4BC7-4B68-9AD9-685F2324DE3C}"/>
              </a:ext>
            </a:extLst>
          </p:cNvPr>
          <p:cNvSpPr txBox="1"/>
          <p:nvPr/>
        </p:nvSpPr>
        <p:spPr>
          <a:xfrm>
            <a:off x="641095" y="2677286"/>
            <a:ext cx="79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Doc. dr. Ana </a:t>
            </a:r>
            <a:r>
              <a:rPr lang="sl-SI" sz="2000" dirty="0">
                <a:solidFill>
                  <a:schemeClr val="bg1"/>
                </a:solidFill>
              </a:rPr>
              <a:t>SLAVEC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Fakulteta</a:t>
            </a:r>
            <a:r>
              <a:rPr lang="en-US" sz="2000" dirty="0">
                <a:solidFill>
                  <a:schemeClr val="bg1"/>
                </a:solidFill>
              </a:rPr>
              <a:t> za </a:t>
            </a:r>
            <a:r>
              <a:rPr lang="en-US" sz="2000" dirty="0" err="1">
                <a:solidFill>
                  <a:schemeClr val="bg1"/>
                </a:solidFill>
              </a:rPr>
              <a:t>matematiko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naravoslovje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informacijske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tehnologije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Univerze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Primorskem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InnoRenew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CoE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36E98B-C6D2-4A0C-B443-106445C2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4983346"/>
            <a:ext cx="941394" cy="331694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56A4AF3-0445-48AB-AEFE-58F4DE2092B7}"/>
              </a:ext>
            </a:extLst>
          </p:cNvPr>
          <p:cNvSpPr txBox="1"/>
          <p:nvPr/>
        </p:nvSpPr>
        <p:spPr>
          <a:xfrm>
            <a:off x="641095" y="3729645"/>
            <a:ext cx="892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</a:rPr>
              <a:t>online</a:t>
            </a:r>
            <a:r>
              <a:rPr lang="sl-SI" sz="2000" dirty="0">
                <a:solidFill>
                  <a:schemeClr val="bg1"/>
                </a:solidFill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</a:rPr>
              <a:t>Usposabljanje podatkovnih strokovnjakov, 14. – 17. 10. 2024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908C9F-E85F-433B-813D-54DAAE72D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981824"/>
            <a:ext cx="676715" cy="384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465348"/>
            <a:ext cx="10803585" cy="1111556"/>
          </a:xfrm>
        </p:spPr>
        <p:txBody>
          <a:bodyPr>
            <a:normAutofit fontScale="90000"/>
          </a:bodyPr>
          <a:lstStyle/>
          <a:p>
            <a:pPr lvl="0"/>
            <a:r>
              <a:rPr lang="sl-SI" sz="4000" b="1" noProof="0">
                <a:solidFill>
                  <a:srgbClr val="ED7D31"/>
                </a:solidFill>
                <a:latin typeface="Calibri"/>
              </a:rPr>
              <a:t>Merila za opredelitev zaupanja vrednih </a:t>
            </a:r>
            <a:r>
              <a:rPr lang="sl-SI" sz="4000" b="1" noProof="0" err="1">
                <a:solidFill>
                  <a:srgbClr val="ED7D31"/>
                </a:solidFill>
                <a:latin typeface="Calibri"/>
              </a:rPr>
              <a:t>repozitorijev</a:t>
            </a:r>
            <a:r>
              <a:rPr lang="sl-SI" sz="4000" b="1" noProof="0">
                <a:solidFill>
                  <a:srgbClr val="ED7D31"/>
                </a:solidFill>
                <a:latin typeface="Calibri"/>
              </a:rPr>
              <a:t> za raziskovalne podatke (določi ARIS)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481601"/>
            <a:ext cx="2376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5. </a:t>
            </a:r>
            <a:r>
              <a:rPr lang="en-US" err="1"/>
              <a:t>člen</a:t>
            </a:r>
            <a:r>
              <a:rPr lang="en-US"/>
              <a:t> (</a:t>
            </a:r>
            <a:r>
              <a:rPr lang="en-US" err="1"/>
              <a:t>izvedba</a:t>
            </a:r>
            <a:r>
              <a:rPr lang="en-US"/>
              <a:t>) </a:t>
            </a:r>
            <a:r>
              <a:rPr lang="en-US" err="1">
                <a:hlinkClick r:id="rId4"/>
              </a:rPr>
              <a:t>Uredbe</a:t>
            </a:r>
            <a:r>
              <a:rPr lang="en-US">
                <a:hlinkClick r:id="rId4"/>
              </a:rPr>
              <a:t> o </a:t>
            </a:r>
            <a:r>
              <a:rPr lang="en-US" err="1">
                <a:hlinkClick r:id="rId4"/>
              </a:rPr>
              <a:t>izvajanju</a:t>
            </a:r>
            <a:r>
              <a:rPr lang="en-US">
                <a:hlinkClick r:id="rId4"/>
              </a:rPr>
              <a:t> </a:t>
            </a:r>
            <a:r>
              <a:rPr lang="en-US" err="1">
                <a:hlinkClick r:id="rId4"/>
              </a:rPr>
              <a:t>znanstvenoraziskovalnega</a:t>
            </a:r>
            <a:r>
              <a:rPr lang="en-US">
                <a:hlinkClick r:id="rId4"/>
              </a:rPr>
              <a:t> dela v </a:t>
            </a:r>
            <a:r>
              <a:rPr lang="en-US" err="1">
                <a:hlinkClick r:id="rId4"/>
              </a:rPr>
              <a:t>skladu</a:t>
            </a:r>
            <a:r>
              <a:rPr lang="en-US">
                <a:hlinkClick r:id="rId4"/>
              </a:rPr>
              <a:t> z </a:t>
            </a:r>
            <a:r>
              <a:rPr lang="en-US" err="1">
                <a:hlinkClick r:id="rId4"/>
              </a:rPr>
              <a:t>načeli</a:t>
            </a:r>
            <a:r>
              <a:rPr lang="en-US">
                <a:hlinkClick r:id="rId4"/>
              </a:rPr>
              <a:t> odprta </a:t>
            </a:r>
            <a:r>
              <a:rPr lang="en-US" err="1">
                <a:hlinkClick r:id="rId4"/>
              </a:rPr>
              <a:t>znanosti</a:t>
            </a:r>
            <a:r>
              <a:rPr lang="en-US">
                <a:hlinkClick r:id="rId4"/>
              </a:rPr>
              <a:t> (</a:t>
            </a:r>
            <a:r>
              <a:rPr lang="en-US" err="1">
                <a:hlinkClick r:id="rId4"/>
              </a:rPr>
              <a:t>Uradni</a:t>
            </a:r>
            <a:r>
              <a:rPr lang="en-US">
                <a:hlinkClick r:id="rId4"/>
              </a:rPr>
              <a:t> list RS, </a:t>
            </a:r>
            <a:r>
              <a:rPr lang="en-US" err="1">
                <a:hlinkClick r:id="rId4"/>
              </a:rPr>
              <a:t>št</a:t>
            </a:r>
            <a:r>
              <a:rPr lang="en-US">
                <a:hlinkClick r:id="rId4"/>
              </a:rPr>
              <a:t>. 59/2)</a:t>
            </a:r>
            <a:endParaRPr lang="sl-SI"/>
          </a:p>
        </p:txBody>
      </p:sp>
      <p:pic>
        <p:nvPicPr>
          <p:cNvPr id="7" name="Slika 2">
            <a:extLst>
              <a:ext uri="{FF2B5EF4-FFF2-40B4-BE49-F238E27FC236}">
                <a16:creationId xmlns:a16="http://schemas.microsoft.com/office/drawing/2014/main" id="{78237D8B-231C-F86A-1A6F-D44946D0D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96010" y="2576904"/>
            <a:ext cx="7674237" cy="39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76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6588286" cy="817418"/>
          </a:xfrm>
        </p:spPr>
        <p:txBody>
          <a:bodyPr>
            <a:noAutofit/>
          </a:bodyPr>
          <a:lstStyle/>
          <a:p>
            <a:pPr lvl="0"/>
            <a:r>
              <a:rPr lang="sl-SI" sz="3200" b="1" noProof="0">
                <a:solidFill>
                  <a:srgbClr val="ED7D31"/>
                </a:solidFill>
                <a:latin typeface="Calibri"/>
              </a:rPr>
              <a:t>Certificiranje in načela FAIR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520499"/>
            <a:ext cx="5638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err="1">
                <a:hlinkClick r:id="rId4"/>
              </a:rPr>
              <a:t>Priporočila</a:t>
            </a:r>
            <a:r>
              <a:rPr lang="en-US" sz="2000">
                <a:hlinkClick r:id="rId4"/>
              </a:rPr>
              <a:t> za </a:t>
            </a:r>
            <a:r>
              <a:rPr lang="en-US" sz="2000" err="1">
                <a:hlinkClick r:id="rId4"/>
              </a:rPr>
              <a:t>certificiranje</a:t>
            </a:r>
            <a:r>
              <a:rPr lang="en-US" sz="2000">
                <a:hlinkClick r:id="rId4"/>
              </a:rPr>
              <a:t> </a:t>
            </a:r>
            <a:r>
              <a:rPr lang="en-US" sz="2000" err="1">
                <a:hlinkClick r:id="rId4"/>
              </a:rPr>
              <a:t>storitev</a:t>
            </a:r>
            <a:r>
              <a:rPr lang="en-US" sz="2000">
                <a:hlinkClick r:id="rId4"/>
              </a:rPr>
              <a:t> za </a:t>
            </a:r>
            <a:r>
              <a:rPr lang="en-US" sz="2000" err="1">
                <a:hlinkClick r:id="rId4"/>
              </a:rPr>
              <a:t>omogočanje</a:t>
            </a:r>
            <a:r>
              <a:rPr lang="en-US" sz="2000">
                <a:hlinkClick r:id="rId4"/>
              </a:rPr>
              <a:t> </a:t>
            </a:r>
            <a:r>
              <a:rPr lang="en-US" sz="2000" err="1">
                <a:hlinkClick r:id="rId4"/>
              </a:rPr>
              <a:t>načel</a:t>
            </a:r>
            <a:r>
              <a:rPr lang="en-US" sz="2000">
                <a:hlinkClick r:id="rId4"/>
              </a:rPr>
              <a:t> FAIR v EOSC (Genova et al. 2021)</a:t>
            </a:r>
            <a:endParaRPr lang="sl-SI" sz="2000"/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FC077EA6-1AD2-69BA-8A5D-1652235A5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871" y="1703081"/>
            <a:ext cx="3335635" cy="4741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F9B89-EBF7-0A6F-FA38-FAB35DD07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494" y="3478356"/>
            <a:ext cx="4465719" cy="29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1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D0BA4-2C33-D3B3-25F6-CA60B04D5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E4BE43-C935-782A-DF2B-5D3DCFE074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229844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Institucionalni </a:t>
            </a:r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repozitoriji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(v Sloveniji)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3A8A4F5-FE77-8536-1DA4-711FA234459C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116AA4A7-0893-A72B-7B3A-B73214C5E959}"/>
              </a:ext>
            </a:extLst>
          </p:cNvPr>
          <p:cNvSpPr/>
          <p:nvPr/>
        </p:nvSpPr>
        <p:spPr>
          <a:xfrm>
            <a:off x="742957" y="2770470"/>
            <a:ext cx="84491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3"/>
              </a:rPr>
              <a:t>Repozitorij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3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3"/>
              </a:rPr>
              <a:t>Univerze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3"/>
              </a:rPr>
              <a:t> v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3"/>
              </a:rPr>
              <a:t>Ljubljani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3"/>
              </a:rPr>
              <a:t> (RUL)</a:t>
            </a:r>
            <a:r>
              <a:rPr lang="en-US" sz="2400" b="0" i="0">
                <a:solidFill>
                  <a:srgbClr val="666666"/>
                </a:solidFill>
                <a:effectLst/>
              </a:rPr>
              <a:t>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4"/>
              </a:rPr>
              <a:t>Digitalna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4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4"/>
              </a:rPr>
              <a:t>knjižnica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4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4"/>
              </a:rPr>
              <a:t>Univerze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4"/>
              </a:rPr>
              <a:t> v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4"/>
              </a:rPr>
              <a:t>Mariboru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4"/>
              </a:rPr>
              <a:t> (DKUM)</a:t>
            </a:r>
            <a:r>
              <a:rPr lang="en-US" sz="2400" b="0" i="0">
                <a:solidFill>
                  <a:srgbClr val="666666"/>
                </a:solidFill>
                <a:effectLst/>
              </a:rPr>
              <a:t>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5"/>
              </a:rPr>
              <a:t>Repozitorij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5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5"/>
              </a:rPr>
              <a:t>Univerze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5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5"/>
              </a:rPr>
              <a:t>na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5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5"/>
              </a:rPr>
              <a:t>Primorskem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5"/>
              </a:rPr>
              <a:t> (RUP)</a:t>
            </a:r>
            <a:r>
              <a:rPr lang="en-US" sz="2400" b="0" i="0">
                <a:solidFill>
                  <a:srgbClr val="666666"/>
                </a:solidFill>
                <a:effectLst/>
              </a:rPr>
              <a:t>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6"/>
              </a:rPr>
              <a:t>Repozitorij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6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6"/>
              </a:rPr>
              <a:t>Univerze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6"/>
              </a:rPr>
              <a:t> v Novi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6"/>
              </a:rPr>
              <a:t>Gorici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6"/>
              </a:rPr>
              <a:t> (RUNG)</a:t>
            </a:r>
            <a:r>
              <a:rPr lang="en-US" sz="2400" b="0" i="0">
                <a:solidFill>
                  <a:srgbClr val="666666"/>
                </a:solidFill>
                <a:effectLst/>
              </a:rPr>
              <a:t>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7"/>
              </a:rPr>
              <a:t>Repozitorij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7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7"/>
              </a:rPr>
              <a:t>samostojnih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7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7"/>
              </a:rPr>
              <a:t>visokošolskih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7"/>
              </a:rPr>
              <a:t> in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7"/>
              </a:rPr>
              <a:t>višješolskih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7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7"/>
              </a:rPr>
              <a:t>izobraževalnih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7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7"/>
              </a:rPr>
              <a:t>organizacij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7"/>
              </a:rPr>
              <a:t> (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7"/>
              </a:rPr>
              <a:t>ReVIS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7"/>
              </a:rPr>
              <a:t>)</a:t>
            </a:r>
            <a:r>
              <a:rPr lang="en-US" sz="2400" b="0" i="0">
                <a:solidFill>
                  <a:srgbClr val="666666"/>
                </a:solidFill>
                <a:effectLst/>
              </a:rPr>
              <a:t>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8"/>
              </a:rPr>
              <a:t>Digitalni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8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8"/>
              </a:rPr>
              <a:t>repozitorij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8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8"/>
              </a:rPr>
              <a:t>raziskovalnih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8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8"/>
              </a:rPr>
              <a:t>organizacij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8"/>
              </a:rPr>
              <a:t> 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8"/>
              </a:rPr>
              <a:t>Slovenije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8"/>
              </a:rPr>
              <a:t> (</a:t>
            </a: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8"/>
              </a:rPr>
              <a:t>DiRROS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8"/>
              </a:rPr>
              <a:t>)</a:t>
            </a:r>
            <a:r>
              <a:rPr lang="en-US" sz="2400" b="0" i="0">
                <a:solidFill>
                  <a:srgbClr val="666666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73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2103F-BFF3-9312-BDFE-060976FEC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597E0EEA-F8F5-24F7-8244-25C8CE027F29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4C371-5F0B-0681-E932-5D8487A2E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6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5DC872CE-D659-9659-BB27-1D7FE1719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1433" y="1477867"/>
            <a:ext cx="2999873" cy="817418"/>
          </a:xfrm>
        </p:spPr>
        <p:txBody>
          <a:bodyPr>
            <a:noAutofit/>
          </a:bodyPr>
          <a:lstStyle/>
          <a:p>
            <a:pPr lvl="0"/>
            <a:r>
              <a:rPr lang="sl-SI" sz="3600" b="1" noProof="0">
                <a:solidFill>
                  <a:srgbClr val="ED7D31"/>
                </a:solidFill>
                <a:latin typeface="Calibri"/>
              </a:rPr>
              <a:t>Primer RUP</a:t>
            </a:r>
          </a:p>
        </p:txBody>
      </p:sp>
    </p:spTree>
    <p:extLst>
      <p:ext uri="{BB962C8B-B14F-4D97-AF65-F5344CB8AC3E}">
        <p14:creationId xmlns:p14="http://schemas.microsoft.com/office/powerpoint/2010/main" val="351557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3D4B1-C91D-5730-1FB2-1E9F1C541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3B31A19C-60C1-A76D-5F95-2383E661D04F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F8E43-8EDC-9F8D-2878-AB343EA1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6" y="0"/>
            <a:ext cx="7890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11BBCA-13DC-7288-E47B-E8E11C34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3FEDFCAC-4D2B-8551-5D17-FF0E3127DD25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D9FAE-29E5-A309-CE52-D7621FFA4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6" y="0"/>
            <a:ext cx="7599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7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97A13-E831-6FB6-2019-7EB5FF386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9BEB5D87-E5A7-25A5-4AAC-100F461ED1D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A9E72-8196-4D7B-337A-03D90F7E5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6" y="0"/>
            <a:ext cx="75649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CA30D-87B2-4265-1627-29F143088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889" y="1219200"/>
            <a:ext cx="7971543" cy="526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10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A0C21-C2CE-91A0-6DD8-9467E9649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3881D2-7BC6-9B1B-8894-D8CC16222B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229844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Splošni </a:t>
            </a:r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repozitoriji</a:t>
            </a:r>
            <a:endParaRPr lang="sl-SI" sz="5000" b="1" noProof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26F17DE-84DF-91E8-09C2-C6A4FE1AA7D3}"/>
              </a:ext>
            </a:extLst>
          </p:cNvPr>
          <p:cNvSpPr/>
          <p:nvPr/>
        </p:nvSpPr>
        <p:spPr>
          <a:xfrm>
            <a:off x="742956" y="2770470"/>
            <a:ext cx="9299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4"/>
              </a:rPr>
              <a:t>Zenodo</a:t>
            </a:r>
            <a:r>
              <a:rPr lang="en-US" sz="24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400" b="0" i="0">
                <a:effectLst/>
              </a:rPr>
              <a:t>– </a:t>
            </a:r>
            <a:r>
              <a:rPr lang="en-US" sz="2400" b="0" i="0" err="1">
                <a:effectLst/>
              </a:rPr>
              <a:t>upravlja</a:t>
            </a:r>
            <a:r>
              <a:rPr lang="en-US" sz="2400" b="0" i="0">
                <a:effectLst/>
              </a:rPr>
              <a:t> ga CERN,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rgbClr val="5F7ACE"/>
                </a:solidFill>
                <a:effectLst/>
                <a:hlinkClick r:id="rId5"/>
              </a:rPr>
              <a:t>Figshare</a:t>
            </a:r>
            <a:r>
              <a:rPr lang="en-US" sz="2400" b="0" i="0">
                <a:solidFill>
                  <a:srgbClr val="666666"/>
                </a:solidFill>
                <a:effectLst/>
              </a:rPr>
              <a:t> – </a:t>
            </a:r>
            <a:r>
              <a:rPr lang="en-US" sz="2400" b="0" i="0" err="1">
                <a:effectLst/>
              </a:rPr>
              <a:t>upravlja</a:t>
            </a:r>
            <a:r>
              <a:rPr lang="en-US" sz="2400" b="0" i="0">
                <a:effectLst/>
              </a:rPr>
              <a:t> ga </a:t>
            </a:r>
            <a:r>
              <a:rPr lang="en-US" sz="2400" b="0" i="0" err="1">
                <a:effectLst/>
              </a:rPr>
              <a:t>britansko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tehnološko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podjetje</a:t>
            </a:r>
            <a:r>
              <a:rPr lang="en-US" sz="24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6"/>
              </a:rPr>
              <a:t>Digital Science</a:t>
            </a:r>
            <a:r>
              <a:rPr lang="en-US" sz="2400" b="0" i="0">
                <a:solidFill>
                  <a:srgbClr val="666666"/>
                </a:solidFill>
                <a:effectLst/>
              </a:rPr>
              <a:t>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7"/>
              </a:rPr>
              <a:t>Dryad</a:t>
            </a:r>
            <a:r>
              <a:rPr lang="en-US" sz="24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400" b="0" i="0">
                <a:effectLst/>
              </a:rPr>
              <a:t>– </a:t>
            </a:r>
            <a:r>
              <a:rPr lang="en-US" sz="2400" b="0" i="0" err="1">
                <a:effectLst/>
              </a:rPr>
              <a:t>upravlja</a:t>
            </a:r>
            <a:r>
              <a:rPr lang="en-US" sz="2400" b="0" i="0">
                <a:effectLst/>
              </a:rPr>
              <a:t> ga </a:t>
            </a:r>
            <a:r>
              <a:rPr lang="en-US" sz="2400" b="0" i="0" err="1">
                <a:effectLst/>
              </a:rPr>
              <a:t>istoimenska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neprofitna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organizacija</a:t>
            </a:r>
            <a:r>
              <a:rPr lang="en-US" sz="2400" b="0" i="0">
                <a:effectLst/>
              </a:rPr>
              <a:t>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8"/>
              </a:rPr>
              <a:t>Harvard Dataverse</a:t>
            </a:r>
            <a:r>
              <a:rPr lang="en-US" sz="24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400" b="0" i="0">
                <a:effectLst/>
              </a:rPr>
              <a:t>– </a:t>
            </a:r>
            <a:r>
              <a:rPr lang="en-US" sz="2400" b="0" i="0" err="1">
                <a:effectLst/>
              </a:rPr>
              <a:t>upravlja</a:t>
            </a:r>
            <a:r>
              <a:rPr lang="en-US" sz="2400" b="0" i="0">
                <a:effectLst/>
              </a:rPr>
              <a:t> ga </a:t>
            </a:r>
            <a:r>
              <a:rPr lang="en-US" sz="2400" b="0" i="0" err="1">
                <a:effectLst/>
              </a:rPr>
              <a:t>Univerza</a:t>
            </a:r>
            <a:r>
              <a:rPr lang="en-US" sz="2400" b="0" i="0">
                <a:effectLst/>
              </a:rPr>
              <a:t> Harvard,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9"/>
              </a:rPr>
              <a:t>Mendeley Data</a:t>
            </a:r>
            <a:r>
              <a:rPr lang="en-US" sz="24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400" b="0" i="0">
                <a:effectLst/>
              </a:rPr>
              <a:t>– </a:t>
            </a:r>
            <a:r>
              <a:rPr lang="en-US" sz="2400" b="0" i="0" err="1">
                <a:effectLst/>
              </a:rPr>
              <a:t>upravlja</a:t>
            </a:r>
            <a:r>
              <a:rPr lang="en-US" sz="2400" b="0" i="0">
                <a:effectLst/>
              </a:rPr>
              <a:t> ga </a:t>
            </a:r>
            <a:r>
              <a:rPr lang="en-US" sz="2400" b="0" i="0" err="1">
                <a:effectLst/>
              </a:rPr>
              <a:t>znanstvena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založba</a:t>
            </a:r>
            <a:r>
              <a:rPr lang="en-US" sz="2400" b="0" i="0">
                <a:effectLst/>
              </a:rPr>
              <a:t> Elsevier,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10"/>
              </a:rPr>
              <a:t>OSF</a:t>
            </a:r>
            <a:r>
              <a:rPr lang="en-US" sz="24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400" b="0" i="0">
                <a:effectLst/>
              </a:rPr>
              <a:t>– </a:t>
            </a:r>
            <a:r>
              <a:rPr lang="en-US" sz="2400" b="0" i="0" err="1">
                <a:effectLst/>
              </a:rPr>
              <a:t>upravlja</a:t>
            </a:r>
            <a:r>
              <a:rPr lang="en-US" sz="2400" b="0" i="0">
                <a:effectLst/>
              </a:rPr>
              <a:t> ga </a:t>
            </a:r>
            <a:r>
              <a:rPr lang="en-US" sz="2400" b="0" i="0" err="1">
                <a:effectLst/>
              </a:rPr>
              <a:t>ameriški</a:t>
            </a:r>
            <a:r>
              <a:rPr lang="en-US" sz="2400" b="0" i="0">
                <a:effectLst/>
              </a:rPr>
              <a:t> </a:t>
            </a:r>
            <a:r>
              <a:rPr lang="en-US" sz="2400" b="0" i="0" u="none" strike="noStrike">
                <a:solidFill>
                  <a:srgbClr val="5F7ACE"/>
                </a:solidFill>
                <a:effectLst/>
                <a:hlinkClick r:id="rId11"/>
              </a:rPr>
              <a:t>Center for Open Science</a:t>
            </a:r>
            <a:r>
              <a:rPr lang="en-US" sz="2400" b="0" i="0">
                <a:effectLst/>
              </a:rPr>
              <a:t>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sz="2400"/>
          </a:p>
          <a:p>
            <a:pPr algn="l" fontAlgn="base"/>
            <a:r>
              <a:rPr lang="en-US" sz="2400" b="0" i="0">
                <a:effectLst/>
              </a:rPr>
              <a:t>Vir: </a:t>
            </a:r>
            <a:r>
              <a:rPr lang="pt-BR" sz="2400">
                <a:hlinkClick r:id="rId12"/>
              </a:rPr>
              <a:t>Splošno o repozitorijih - DiRROS Data (uni-lj.si)</a:t>
            </a:r>
            <a:endParaRPr lang="en-US" sz="2400" b="0" i="0">
              <a:effectLst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99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6FFA6C-CBAE-0FC7-7F19-E8283E40A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7E2E3019-5A06-99E4-6B63-C8F0D81F8419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E9870-AECB-E268-A727-6A71FB43D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28311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42E1B263-75F2-12AD-B867-34EFB7C72F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07769" y="1062653"/>
            <a:ext cx="3609473" cy="817418"/>
          </a:xfrm>
        </p:spPr>
        <p:txBody>
          <a:bodyPr>
            <a:noAutofit/>
          </a:bodyPr>
          <a:lstStyle/>
          <a:p>
            <a:pPr lvl="0"/>
            <a:r>
              <a:rPr lang="sl-SI" sz="3600" b="1" noProof="0">
                <a:solidFill>
                  <a:srgbClr val="ED7D31"/>
                </a:solidFill>
                <a:latin typeface="Calibri"/>
              </a:rPr>
              <a:t>Primer </a:t>
            </a:r>
            <a:r>
              <a:rPr lang="sl-SI" sz="3600" b="1" noProof="0" err="1">
                <a:solidFill>
                  <a:srgbClr val="ED7D31"/>
                </a:solidFill>
                <a:latin typeface="Calibri"/>
              </a:rPr>
              <a:t>Zenodo</a:t>
            </a:r>
            <a:endParaRPr lang="sl-SI" sz="3600" b="1" noProof="0">
              <a:solidFill>
                <a:srgbClr val="ED7D3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326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81AA2-DE27-4358-60A5-EE94B79DE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98A30151-8562-F092-B8AF-526EBA258FB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3E179-4F82-98D3-98CB-09FBBED4F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1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Vsebina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7019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Podatkovne objave v različnih vrstah </a:t>
            </a:r>
            <a:r>
              <a:rPr lang="sl-SI" sz="2400" err="1"/>
              <a:t>repozitorijev</a:t>
            </a:r>
            <a:endParaRPr lang="sl-SI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(Vse) o </a:t>
            </a:r>
            <a:r>
              <a:rPr lang="sl-SI" sz="2400" err="1"/>
              <a:t>repozitorijih</a:t>
            </a:r>
            <a:endParaRPr lang="sl-SI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Omejitve pri odprtem objavljanju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Licence za podatke in metapodatke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Kako izpolniti zahteve revij glede dostopnosti do podatkov, ki so uporabljeni v članku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Podatkovne revije in podatkovni članki</a:t>
            </a:r>
          </a:p>
        </p:txBody>
      </p:sp>
      <p:pic>
        <p:nvPicPr>
          <p:cNvPr id="7" name="Picture 2" descr="brown pathway between white organizers">
            <a:extLst>
              <a:ext uri="{FF2B5EF4-FFF2-40B4-BE49-F238E27FC236}">
                <a16:creationId xmlns:a16="http://schemas.microsoft.com/office/drawing/2014/main" id="{C17B0ED2-8CD9-79B9-1F1E-BEBFD8A5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74" y="1703081"/>
            <a:ext cx="2886470" cy="4344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14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6DDFB-BC7C-A5AB-1F57-5C11F0D1D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F3400315-2134-5FEC-9EF3-C8532B3D759D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E045D-9B0E-8004-0B3D-6786AE45A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CF65F-0B0A-7A9D-7842-39477C32A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8169A74F-80A5-1F41-2945-884132516771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4F7B3-C9F6-BE99-B03B-822954369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71"/>
            <a:ext cx="12192000" cy="6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05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296FE-5EC9-E3BB-6968-8B8F1FAEE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0F94D11E-868C-1C4D-D54C-46BF452F4D4A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979F3-58AF-27C5-4FFE-6C11EDF33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83" y="0"/>
            <a:ext cx="7462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0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11E61-215E-EF0A-106A-65A6E3CB1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368C37-2CE0-3807-8F18-073D7F84AC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Področno specifični </a:t>
            </a:r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repozitoriji</a:t>
            </a:r>
            <a:endParaRPr lang="sl-SI" sz="5000" b="1" noProof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FAD0B788-C339-BE33-28DC-CEA859FD731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FD5EC35-DD98-060F-4B4E-32FF0D8855B2}"/>
              </a:ext>
            </a:extLst>
          </p:cNvPr>
          <p:cNvSpPr/>
          <p:nvPr/>
        </p:nvSpPr>
        <p:spPr>
          <a:xfrm>
            <a:off x="742956" y="2770470"/>
            <a:ext cx="104704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0" i="0" err="1">
                <a:effectLst/>
              </a:rPr>
              <a:t>Slovenski</a:t>
            </a:r>
            <a:r>
              <a:rPr lang="en-US" sz="2000" b="0" i="0">
                <a:effectLst/>
              </a:rPr>
              <a:t>:</a:t>
            </a:r>
            <a:endParaRPr lang="en-US" sz="200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err="1">
                <a:solidFill>
                  <a:srgbClr val="5F7ACE"/>
                </a:solidFill>
                <a:effectLst/>
                <a:hlinkClick r:id="rId3"/>
              </a:rPr>
              <a:t>Arhiv</a:t>
            </a:r>
            <a:r>
              <a:rPr lang="en-US" sz="2000" b="0" i="0" u="none" strike="noStrike">
                <a:solidFill>
                  <a:srgbClr val="5F7ACE"/>
                </a:solidFill>
                <a:effectLst/>
                <a:hlinkClick r:id="rId3"/>
              </a:rPr>
              <a:t> </a:t>
            </a:r>
            <a:r>
              <a:rPr lang="en-US" sz="2000" b="0" i="0" u="none" strike="noStrike" err="1">
                <a:solidFill>
                  <a:srgbClr val="5F7ACE"/>
                </a:solidFill>
                <a:effectLst/>
                <a:hlinkClick r:id="rId3"/>
              </a:rPr>
              <a:t>družboslovnih</a:t>
            </a:r>
            <a:r>
              <a:rPr lang="en-US" sz="2000" b="0" i="0" u="none" strike="noStrike">
                <a:solidFill>
                  <a:srgbClr val="5F7ACE"/>
                </a:solidFill>
                <a:effectLst/>
                <a:hlinkClick r:id="rId3"/>
              </a:rPr>
              <a:t> </a:t>
            </a:r>
            <a:r>
              <a:rPr lang="en-US" sz="2000" b="0" i="0" u="none" strike="noStrike" err="1">
                <a:solidFill>
                  <a:srgbClr val="5F7ACE"/>
                </a:solidFill>
                <a:effectLst/>
                <a:hlinkClick r:id="rId3"/>
              </a:rPr>
              <a:t>podatkov</a:t>
            </a:r>
            <a:endParaRPr lang="en-US" sz="2000">
              <a:solidFill>
                <a:srgbClr val="666666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5F7ACE"/>
                </a:solidFill>
                <a:effectLst/>
                <a:hlinkClick r:id="rId4"/>
              </a:rPr>
              <a:t>CLARIN.SI</a:t>
            </a:r>
            <a:r>
              <a:rPr lang="en-US" sz="2000" b="0" i="0">
                <a:effectLst/>
              </a:rPr>
              <a:t>, </a:t>
            </a:r>
            <a:r>
              <a:rPr lang="en-US" sz="2000" b="0" i="0" err="1">
                <a:effectLst/>
              </a:rPr>
              <a:t>slovensko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vozlišče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mednarodne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mreže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jezikoslovnih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repozitorijev</a:t>
            </a:r>
            <a:r>
              <a:rPr lang="en-US" sz="2000" b="0" i="0">
                <a:effectLst/>
              </a:rPr>
              <a:t> CLARIN</a:t>
            </a:r>
            <a:endParaRPr lang="en-US" sz="200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/>
          </a:p>
          <a:p>
            <a:pPr fontAlgn="base"/>
            <a:r>
              <a:rPr lang="en-US" sz="2000" err="1"/>
              <a:t>Izbor</a:t>
            </a:r>
            <a:r>
              <a:rPr lang="en-US" sz="2000"/>
              <a:t> </a:t>
            </a:r>
            <a:r>
              <a:rPr lang="en-US" sz="2000" err="1"/>
              <a:t>mednarodnih</a:t>
            </a:r>
            <a:r>
              <a:rPr lang="en-US" sz="2000"/>
              <a:t> (</a:t>
            </a:r>
            <a:r>
              <a:rPr lang="en-US" sz="2000" err="1"/>
              <a:t>vir</a:t>
            </a:r>
            <a:r>
              <a:rPr lang="en-US" sz="2000"/>
              <a:t>: Dirros.si):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err="1">
                <a:solidFill>
                  <a:srgbClr val="5F7ACE"/>
                </a:solidFill>
                <a:effectLst/>
                <a:hlinkClick r:id="rId5"/>
              </a:rPr>
              <a:t>ArkeoGIS</a:t>
            </a:r>
            <a:r>
              <a:rPr lang="en-US" sz="20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000" b="0" i="0">
                <a:effectLst/>
              </a:rPr>
              <a:t>za </a:t>
            </a:r>
            <a:r>
              <a:rPr lang="en-US" sz="2000" b="0" i="0" err="1">
                <a:effectLst/>
              </a:rPr>
              <a:t>podatke</a:t>
            </a:r>
            <a:r>
              <a:rPr lang="en-US" sz="2000" b="0" i="0">
                <a:effectLst/>
              </a:rPr>
              <a:t> s </a:t>
            </a:r>
            <a:r>
              <a:rPr lang="en-US" sz="2000" b="0" i="0" err="1">
                <a:effectLst/>
              </a:rPr>
              <a:t>področja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ved</a:t>
            </a:r>
            <a:r>
              <a:rPr lang="en-US" sz="2000" b="0" i="0">
                <a:effectLst/>
              </a:rPr>
              <a:t> o </a:t>
            </a:r>
            <a:r>
              <a:rPr lang="en-US" sz="2000" b="0" i="0" err="1">
                <a:effectLst/>
              </a:rPr>
              <a:t>preteklosti</a:t>
            </a:r>
            <a:r>
              <a:rPr lang="en-US" sz="2000" b="0" i="0">
                <a:effectLst/>
              </a:rPr>
              <a:t>, </a:t>
            </a:r>
            <a:r>
              <a:rPr lang="en-US" sz="2000" b="0" i="0" err="1">
                <a:effectLst/>
              </a:rPr>
              <a:t>predvsem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arehologije</a:t>
            </a:r>
            <a:r>
              <a:rPr lang="en-US" sz="2000" b="0" i="0">
                <a:effectLst/>
              </a:rPr>
              <a:t> in </a:t>
            </a:r>
            <a:r>
              <a:rPr lang="en-US" sz="2000" b="0" i="0" err="1">
                <a:effectLst/>
              </a:rPr>
              <a:t>paleontologije</a:t>
            </a:r>
            <a:r>
              <a:rPr lang="en-US" sz="2000" b="0" i="0">
                <a:effectLst/>
              </a:rPr>
              <a:t>;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5F7ACE"/>
                </a:solidFill>
                <a:effectLst/>
                <a:hlinkClick r:id="rId6"/>
              </a:rPr>
              <a:t>Worldwide Protein Data Bank</a:t>
            </a:r>
            <a:r>
              <a:rPr lang="en-US" sz="20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000" b="0" i="0">
                <a:effectLst/>
              </a:rPr>
              <a:t>– </a:t>
            </a:r>
            <a:r>
              <a:rPr lang="en-US" sz="2000" b="0" i="0" err="1">
                <a:effectLst/>
              </a:rPr>
              <a:t>arhiv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eksp</a:t>
            </a:r>
            <a:r>
              <a:rPr lang="en-US" sz="2000" b="0" i="0">
                <a:effectLst/>
              </a:rPr>
              <a:t>. </a:t>
            </a:r>
            <a:r>
              <a:rPr lang="en-US" sz="2000" b="0" i="0" err="1">
                <a:effectLst/>
              </a:rPr>
              <a:t>določenih</a:t>
            </a:r>
            <a:r>
              <a:rPr lang="en-US" sz="2000" b="0" i="0">
                <a:effectLst/>
              </a:rPr>
              <a:t> 3D </a:t>
            </a:r>
            <a:r>
              <a:rPr lang="en-US" sz="2000" b="0" i="0" err="1">
                <a:effectLst/>
              </a:rPr>
              <a:t>struktur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bioloških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makromolekul</a:t>
            </a:r>
            <a:r>
              <a:rPr lang="en-US" sz="2000" b="0" i="0">
                <a:solidFill>
                  <a:srgbClr val="666666"/>
                </a:solidFill>
                <a:effectLst/>
              </a:rPr>
              <a:t>;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5F7ACE"/>
                </a:solidFill>
                <a:effectLst/>
                <a:hlinkClick r:id="rId7"/>
              </a:rPr>
              <a:t>World Glacier Monitoring Service</a:t>
            </a:r>
            <a:r>
              <a:rPr lang="en-US" sz="20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000" b="0" i="0">
                <a:effectLst/>
              </a:rPr>
              <a:t>– </a:t>
            </a:r>
            <a:r>
              <a:rPr lang="en-US" sz="2000" b="0" i="0" err="1">
                <a:effectLst/>
              </a:rPr>
              <a:t>arhiv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standardiziranih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opazovanj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spreminjanja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ledenikov</a:t>
            </a:r>
            <a:r>
              <a:rPr lang="en-US" sz="2000" b="0" i="0">
                <a:effectLst/>
              </a:rPr>
              <a:t>;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5F7ACE"/>
                </a:solidFill>
                <a:effectLst/>
                <a:hlinkClick r:id="rId8"/>
              </a:rPr>
              <a:t>Qualitative Data Repository</a:t>
            </a:r>
            <a:r>
              <a:rPr lang="en-US" sz="20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000" b="0" i="0">
                <a:effectLst/>
              </a:rPr>
              <a:t>– </a:t>
            </a:r>
            <a:r>
              <a:rPr lang="en-US" sz="2000" b="0" i="0" err="1">
                <a:effectLst/>
              </a:rPr>
              <a:t>podatki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zbrani</a:t>
            </a:r>
            <a:r>
              <a:rPr lang="en-US" sz="2000" b="0" i="0">
                <a:effectLst/>
              </a:rPr>
              <a:t> s </a:t>
            </a:r>
            <a:r>
              <a:rPr lang="en-US" sz="2000" b="0" i="0" err="1">
                <a:effectLst/>
              </a:rPr>
              <a:t>pomočjo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kvalitativnih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družboslovnih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raziskav</a:t>
            </a:r>
            <a:r>
              <a:rPr lang="en-US" sz="2000" b="0" i="0">
                <a:effectLst/>
              </a:rPr>
              <a:t>;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5F7ACE"/>
                </a:solidFill>
                <a:effectLst/>
                <a:hlinkClick r:id="rId9"/>
              </a:rPr>
              <a:t>Sound and Vision</a:t>
            </a:r>
            <a:r>
              <a:rPr lang="en-US" sz="20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000" b="0" i="0">
                <a:effectLst/>
              </a:rPr>
              <a:t>– </a:t>
            </a:r>
            <a:r>
              <a:rPr lang="en-US" sz="2000" b="0" i="0" err="1">
                <a:effectLst/>
              </a:rPr>
              <a:t>eden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največjih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avdiovizualnih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arhivov</a:t>
            </a:r>
            <a:r>
              <a:rPr lang="en-US" sz="2000" b="0" i="0">
                <a:effectLst/>
              </a:rPr>
              <a:t> v </a:t>
            </a:r>
            <a:r>
              <a:rPr lang="en-US" sz="2000" b="0" i="0" err="1">
                <a:effectLst/>
              </a:rPr>
              <a:t>Evropi</a:t>
            </a:r>
            <a:r>
              <a:rPr lang="en-US" sz="2000" b="0" i="0">
                <a:effectLst/>
              </a:rPr>
              <a:t>,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err="1">
                <a:solidFill>
                  <a:srgbClr val="5F7ACE"/>
                </a:solidFill>
                <a:effectLst/>
                <a:hlinkClick r:id="rId10"/>
              </a:rPr>
              <a:t>Databrary</a:t>
            </a:r>
            <a:r>
              <a:rPr lang="en-US" sz="2000" b="0" i="0">
                <a:solidFill>
                  <a:srgbClr val="666666"/>
                </a:solidFill>
                <a:effectLst/>
              </a:rPr>
              <a:t> </a:t>
            </a:r>
            <a:r>
              <a:rPr lang="en-US" sz="2000" b="0" i="0">
                <a:effectLst/>
              </a:rPr>
              <a:t>za video- in </a:t>
            </a:r>
            <a:r>
              <a:rPr lang="en-US" sz="2000" b="0" i="0" err="1">
                <a:effectLst/>
              </a:rPr>
              <a:t>avdiodatoteke</a:t>
            </a:r>
            <a:r>
              <a:rPr lang="en-US" sz="2000" b="0" i="0">
                <a:effectLst/>
              </a:rPr>
              <a:t>, ki </a:t>
            </a:r>
            <a:r>
              <a:rPr lang="en-US" sz="2000" b="0" i="0" err="1">
                <a:effectLst/>
              </a:rPr>
              <a:t>lahko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prevzema</a:t>
            </a:r>
            <a:r>
              <a:rPr lang="en-US" sz="2000" b="0" i="0">
                <a:effectLst/>
              </a:rPr>
              <a:t> in </a:t>
            </a:r>
            <a:r>
              <a:rPr lang="en-US" sz="2000" b="0" i="0" err="1">
                <a:effectLst/>
              </a:rPr>
              <a:t>distribuira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tudi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občutljive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podatke</a:t>
            </a:r>
            <a:r>
              <a:rPr lang="en-US" sz="2000" b="0" i="0">
                <a:effectLst/>
              </a:rPr>
              <a:t> in je </a:t>
            </a:r>
            <a:r>
              <a:rPr lang="en-US" sz="2000" b="0" i="0" err="1">
                <a:effectLst/>
              </a:rPr>
              <a:t>zato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še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posebej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primeren</a:t>
            </a:r>
            <a:r>
              <a:rPr lang="en-US" sz="2000" b="0" i="0">
                <a:effectLst/>
              </a:rPr>
              <a:t> za </a:t>
            </a:r>
            <a:r>
              <a:rPr lang="en-US" sz="2000" b="0" i="0" err="1">
                <a:effectLst/>
              </a:rPr>
              <a:t>raziskovalne</a:t>
            </a:r>
            <a:r>
              <a:rPr lang="en-US" sz="2000" b="0" i="0">
                <a:effectLst/>
              </a:rPr>
              <a:t> </a:t>
            </a:r>
            <a:r>
              <a:rPr lang="en-US" sz="2000" b="0" i="0" err="1">
                <a:effectLst/>
              </a:rPr>
              <a:t>podatke</a:t>
            </a:r>
            <a:r>
              <a:rPr lang="en-US" sz="2000" b="0" i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907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A72EB0-38C3-F8A5-D917-F972994EF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205869A4-1C6A-B13D-D542-887137DCCA0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DCAB0-12C9-C91F-C960-392B77331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16"/>
            <a:ext cx="9850504" cy="6769768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4B590D76-22C7-B5E6-8FE5-7CC92F0610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1335" y="2387743"/>
            <a:ext cx="3275591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Primer ADP</a:t>
            </a:r>
          </a:p>
        </p:txBody>
      </p:sp>
    </p:spTree>
    <p:extLst>
      <p:ext uri="{BB962C8B-B14F-4D97-AF65-F5344CB8AC3E}">
        <p14:creationId xmlns:p14="http://schemas.microsoft.com/office/powerpoint/2010/main" val="26197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3BE55-3701-5995-6547-A7DF97E3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2CC99D94-9E68-C3A3-ED57-7794B2355A1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16BDEB-2D76-5A72-4BAB-3FF1B76A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5A27CF-66B1-235D-F355-C18CE63E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20"/>
            <a:ext cx="12192000" cy="66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4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12B5B-1476-92E8-234A-4A5736F0E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F6F34709-EFDE-026A-76A1-64D19B2AE1BC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7BDAA-C8C7-B5AA-911F-A6599ED76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6" y="201650"/>
            <a:ext cx="9198137" cy="64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46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D61DC-E4A2-402A-9A97-5BE435FD7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64095F5C-9A19-6A1D-883A-8EFA5ED1B254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A88AB-1DB7-7E11-C3D6-6B5CDD41A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55" y="201650"/>
            <a:ext cx="9190516" cy="64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02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906B2-0229-EE98-16A7-A2F9FEEC1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B72FE5E5-3812-28EF-0A66-922472F1AC7A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BAD0A-5E53-DCF7-F133-2AD4038CE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55" y="186409"/>
            <a:ext cx="9228620" cy="64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51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8F75CA-A438-4440-F2BF-D2A1F08A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2DE2B361-B85D-FB63-353B-F19D5A9C8CF4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4A70D-F707-61B1-EE4A-41C444114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5" y="182598"/>
            <a:ext cx="9259102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6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49070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Življenjski krog raziskovalnih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Iskanje in ponovna raba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Načrt ravnanja s podatki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Arhiviranje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Objava podatkov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2E37F-48BD-AFAF-64D7-3D2E879B80A0}"/>
              </a:ext>
            </a:extLst>
          </p:cNvPr>
          <p:cNvSpPr/>
          <p:nvPr/>
        </p:nvSpPr>
        <p:spPr>
          <a:xfrm>
            <a:off x="672306" y="4529277"/>
            <a:ext cx="5657844" cy="5183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1E2B3F8-14B6-2DE9-8536-9022CDA0F634}"/>
              </a:ext>
            </a:extLst>
          </p:cNvPr>
          <p:cNvGraphicFramePr/>
          <p:nvPr/>
        </p:nvGraphicFramePr>
        <p:xfrm>
          <a:off x="6694500" y="2770470"/>
          <a:ext cx="4754544" cy="295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6671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B2697E-21B8-4E43-E9EF-BA297A6BC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F40E43D6-74DF-0257-8903-1225420540D4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F732D-348E-9E5E-797D-C190B8EA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0" y="186409"/>
            <a:ext cx="9236240" cy="64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48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22755-334E-D8A5-EEDA-2FC448978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4DE9A9-FC0A-956A-50A4-E40FA4FB5B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5353044" cy="817418"/>
          </a:xfrm>
        </p:spPr>
        <p:txBody>
          <a:bodyPr>
            <a:noAutofit/>
          </a:bodyPr>
          <a:lstStyle/>
          <a:p>
            <a:pPr lvl="0"/>
            <a:r>
              <a:rPr lang="sl-SI" sz="4000" b="1" noProof="0">
                <a:solidFill>
                  <a:srgbClr val="ED7D31"/>
                </a:solidFill>
                <a:latin typeface="Calibri"/>
              </a:rPr>
              <a:t>Iskanje področno specifičnih </a:t>
            </a:r>
            <a:r>
              <a:rPr lang="sl-SI" sz="4000" b="1" noProof="0" err="1">
                <a:solidFill>
                  <a:srgbClr val="ED7D31"/>
                </a:solidFill>
                <a:latin typeface="Calibri"/>
              </a:rPr>
              <a:t>repozitorijev</a:t>
            </a:r>
            <a:endParaRPr lang="sl-SI" sz="4000" b="1" noProof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EA255C-24EC-2B95-772C-A4B14C7F226C}"/>
              </a:ext>
            </a:extLst>
          </p:cNvPr>
          <p:cNvSpPr/>
          <p:nvPr/>
        </p:nvSpPr>
        <p:spPr>
          <a:xfrm>
            <a:off x="742956" y="2770470"/>
            <a:ext cx="9811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Registry</a:t>
            </a:r>
            <a:r>
              <a:rPr lang="sl-SI" sz="24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sl-SI" sz="24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  <a:r>
              <a:rPr lang="sl-SI" sz="24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 </a:t>
            </a:r>
            <a:r>
              <a:rPr lang="sl-SI" sz="240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repositories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re3data logo">
            <a:extLst>
              <a:ext uri="{FF2B5EF4-FFF2-40B4-BE49-F238E27FC236}">
                <a16:creationId xmlns:a16="http://schemas.microsoft.com/office/drawing/2014/main" id="{843C6779-9A48-193E-A73C-4D49F693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0" y="3625866"/>
            <a:ext cx="4488034" cy="13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8C940-71B7-88E7-8778-E8949E014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695" y="1198089"/>
            <a:ext cx="6058797" cy="53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5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3962E-742C-082C-D427-C00F104E6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C5A22E45-C6C2-BC3D-3F28-9B48EDF735DE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1B2E70-4C86-7E95-F05F-8DCB4FCF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55"/>
            <a:ext cx="12119811" cy="67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38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1FBEA-4BD8-5E44-C0FC-B20F383BB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9BEC4-D8E5-E60E-6639-0E78B2A1D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noProof="0">
                <a:solidFill>
                  <a:schemeClr val="accent2"/>
                </a:solidFill>
              </a:rPr>
              <a:t>Splošni in institucionalni </a:t>
            </a:r>
            <a:r>
              <a:rPr lang="sl-SI" noProof="0" err="1">
                <a:solidFill>
                  <a:schemeClr val="accent2"/>
                </a:solidFill>
              </a:rPr>
              <a:t>repozitoriji</a:t>
            </a:r>
            <a:endParaRPr lang="sl-SI" noProof="0">
              <a:solidFill>
                <a:schemeClr val="accent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907DA-5A7E-E3FE-FBC2-0C596CE4EB88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noProof="0"/>
              <a:t>+ Preprost postopek</a:t>
            </a:r>
          </a:p>
          <a:p>
            <a:pPr marL="0" indent="0">
              <a:buNone/>
            </a:pPr>
            <a:r>
              <a:rPr lang="sl-SI" sz="2000" noProof="0"/>
              <a:t>+ Hitra objava</a:t>
            </a:r>
          </a:p>
          <a:p>
            <a:pPr>
              <a:buFontTx/>
              <a:buChar char="-"/>
            </a:pPr>
            <a:r>
              <a:rPr lang="sl-SI" sz="2000" noProof="0"/>
              <a:t>Presplošna </a:t>
            </a:r>
            <a:r>
              <a:rPr lang="sl-SI" sz="2000" noProof="0" err="1"/>
              <a:t>metapodatkovna</a:t>
            </a:r>
            <a:r>
              <a:rPr lang="sl-SI" sz="2000" noProof="0"/>
              <a:t> shema, ki omejuje ponovno uporabnost podatkov.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9EF8BB-F847-5C18-BD8E-885387E4262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l-SI" noProof="0">
                <a:solidFill>
                  <a:schemeClr val="accent2"/>
                </a:solidFill>
              </a:rPr>
              <a:t>Področno specifični </a:t>
            </a:r>
            <a:r>
              <a:rPr lang="sl-SI" noProof="0" err="1">
                <a:solidFill>
                  <a:schemeClr val="accent2"/>
                </a:solidFill>
              </a:rPr>
              <a:t>repozitoriji</a:t>
            </a:r>
            <a:endParaRPr lang="sl-SI" noProof="0">
              <a:solidFill>
                <a:schemeClr val="accent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4DA1E8-C1AC-594D-CAD2-4BF2849A4EC3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6172200" y="2505072"/>
            <a:ext cx="5183184" cy="1581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noProof="0"/>
              <a:t>+ Področno specifični </a:t>
            </a:r>
            <a:r>
              <a:rPr lang="sl-SI" sz="2000" noProof="0" err="1"/>
              <a:t>metapodatkovni</a:t>
            </a:r>
            <a:r>
              <a:rPr lang="sl-SI" sz="2000" noProof="0"/>
              <a:t> standardi</a:t>
            </a:r>
          </a:p>
          <a:p>
            <a:pPr>
              <a:buFontTx/>
              <a:buChar char="-"/>
            </a:pPr>
            <a:r>
              <a:rPr lang="sl-SI" sz="2000" noProof="0"/>
              <a:t>Pomanjkanje </a:t>
            </a:r>
            <a:r>
              <a:rPr lang="sl-SI" sz="2000" noProof="0" err="1"/>
              <a:t>repozitorijev</a:t>
            </a:r>
            <a:r>
              <a:rPr lang="sl-SI" sz="2000" noProof="0"/>
              <a:t> za nekatera raziskovalna področja</a:t>
            </a:r>
          </a:p>
          <a:p>
            <a:pPr>
              <a:buFontTx/>
              <a:buChar char="-"/>
            </a:pPr>
            <a:r>
              <a:rPr lang="sl-SI" sz="2000" noProof="0"/>
              <a:t>Zamudna in zahtevnejša priprava</a:t>
            </a:r>
          </a:p>
        </p:txBody>
      </p:sp>
      <p:pic>
        <p:nvPicPr>
          <p:cNvPr id="14" name="Picture 8" descr="selective focus photo of brown and blue hourglass on stones">
            <a:extLst>
              <a:ext uri="{FF2B5EF4-FFF2-40B4-BE49-F238E27FC236}">
                <a16:creationId xmlns:a16="http://schemas.microsoft.com/office/drawing/2014/main" id="{3057CED7-C998-0B69-0782-66CCEC041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7" b="13330"/>
          <a:stretch/>
        </p:blipFill>
        <p:spPr bwMode="auto">
          <a:xfrm>
            <a:off x="836616" y="4086225"/>
            <a:ext cx="5103025" cy="2565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eaf, flower, symbol, autumn, season, textile, art, logo, organ, recycle, recycling, reuse, recyclable, reused">
            <a:extLst>
              <a:ext uri="{FF2B5EF4-FFF2-40B4-BE49-F238E27FC236}">
                <a16:creationId xmlns:a16="http://schemas.microsoft.com/office/drawing/2014/main" id="{33DA5E55-DE2A-6789-F43D-B568D3828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198"/>
          <a:stretch/>
        </p:blipFill>
        <p:spPr bwMode="auto">
          <a:xfrm>
            <a:off x="6305797" y="3915357"/>
            <a:ext cx="5324105" cy="26674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88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2B2AC-2CF4-EEE3-33B0-0991DEF67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3CF8D4-75EF-AF14-26BB-8952A042C9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2864948" cy="817418"/>
          </a:xfrm>
        </p:spPr>
        <p:txBody>
          <a:bodyPr>
            <a:noAutofit/>
          </a:bodyPr>
          <a:lstStyle/>
          <a:p>
            <a:pPr lvl="0"/>
            <a:r>
              <a:rPr lang="sl-SI" sz="4000" b="1" noProof="0">
                <a:solidFill>
                  <a:srgbClr val="ED7D31"/>
                </a:solidFill>
                <a:latin typeface="Calibri"/>
              </a:rPr>
              <a:t>Zahteve revij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5DC3DE2-22AF-02A2-095E-887E49E10064}"/>
              </a:ext>
            </a:extLst>
          </p:cNvPr>
          <p:cNvSpPr/>
          <p:nvPr/>
        </p:nvSpPr>
        <p:spPr>
          <a:xfrm>
            <a:off x="742956" y="2770470"/>
            <a:ext cx="2672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2022: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izsek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e-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poštne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korespodence</a:t>
            </a: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31917-AE52-6457-BC7F-FC6E351D0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905" y="1037092"/>
            <a:ext cx="8470389" cy="575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523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24F0D-A081-5813-7816-AB074C52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935F79-9C13-971F-3F46-523B79E910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2864948" cy="1593572"/>
          </a:xfrm>
        </p:spPr>
        <p:txBody>
          <a:bodyPr>
            <a:noAutofit/>
          </a:bodyPr>
          <a:lstStyle/>
          <a:p>
            <a:pPr lvl="0"/>
            <a:r>
              <a:rPr lang="sl-SI" sz="2800" b="1" noProof="0">
                <a:solidFill>
                  <a:srgbClr val="ED7D31"/>
                </a:solidFill>
                <a:latin typeface="Calibri"/>
              </a:rPr>
              <a:t>Prenova smernic za avtorje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BBCE7CD2-CDB1-CE88-EE54-DCE6DEC7394A}"/>
              </a:ext>
            </a:extLst>
          </p:cNvPr>
          <p:cNvSpPr/>
          <p:nvPr/>
        </p:nvSpPr>
        <p:spPr>
          <a:xfrm>
            <a:off x="742957" y="3296653"/>
            <a:ext cx="2672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 2022: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Spremenjeno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besedilo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spletni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strani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Elsevier.com (Sharing research data)</a:t>
            </a:r>
            <a:endParaRPr kumimoji="0" lang="sl-S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C8BEF-380C-0F2E-D064-56233999C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221" y="0"/>
            <a:ext cx="598905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742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DEA454-05CB-0FD2-F690-2BE040278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488DC1-6535-9193-AD27-3227BDC9B5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000" b="1" noProof="0" err="1">
                <a:solidFill>
                  <a:srgbClr val="ED7D31"/>
                </a:solidFill>
                <a:latin typeface="Calibri"/>
              </a:rPr>
              <a:t>Mendeley</a:t>
            </a:r>
            <a:r>
              <a:rPr lang="sl-SI" sz="4000" b="1" noProof="0">
                <a:solidFill>
                  <a:srgbClr val="ED7D31"/>
                </a:solidFill>
                <a:latin typeface="Calibri"/>
              </a:rPr>
              <a:t> data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990CD4D7-8EDE-5C6C-B2E8-136872A1F072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3B7BE-360C-9E11-9C82-9C63DDC3E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11" y="2520499"/>
            <a:ext cx="5342022" cy="4288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CFF5B-BACE-2475-E8AC-7FA0C89BF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021" y="1094405"/>
            <a:ext cx="6575324" cy="5520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473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BF73D-5469-8F70-7B6A-D0799142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98EF35-3FA6-DF06-D27A-FEA678BB76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000" b="1" noProof="0" err="1">
                <a:solidFill>
                  <a:srgbClr val="ED7D31"/>
                </a:solidFill>
                <a:latin typeface="Calibri"/>
              </a:rPr>
              <a:t>Mendeley</a:t>
            </a:r>
            <a:r>
              <a:rPr lang="sl-SI" sz="4000" b="1" noProof="0">
                <a:solidFill>
                  <a:srgbClr val="ED7D31"/>
                </a:solidFill>
                <a:latin typeface="Calibri"/>
              </a:rPr>
              <a:t> data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5D90BFC-BCA2-E217-D617-704243C2FB94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65677-8E26-3285-0510-A34406645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7" y="48054"/>
            <a:ext cx="5811820" cy="6761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112F6A-5357-BDB3-4696-5C41C19F3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2" y="48054"/>
            <a:ext cx="5912541" cy="6761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19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61845D-53A7-44C8-B84D-99869383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8D62AF-8206-D2E1-ECEA-C0FED0521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719136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Smernice za znanstvene založbe v Sloveniji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A7A6F5C-FBAB-492C-3BFF-B3BBFA7E914E}"/>
              </a:ext>
            </a:extLst>
          </p:cNvPr>
          <p:cNvSpPr/>
          <p:nvPr/>
        </p:nvSpPr>
        <p:spPr>
          <a:xfrm>
            <a:off x="742957" y="2770470"/>
            <a:ext cx="66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Smernice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za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oblikovanje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politik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znanstvenih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založb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glede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navajanja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raziskovalnih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podaktov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,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uporabljenih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v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člankih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(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Štebe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idr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. 2019)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2A72A-16AF-7E5F-7AFC-4BFFBB2FC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974" y="1533237"/>
            <a:ext cx="3819019" cy="515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7856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70E95-44BB-5BE1-B973-2598DB697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B1599107-AD22-0BEB-1479-E2E36E7B5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809394" cy="6593305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F98FC739-C6FC-E056-2996-46ABFAB436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73563" y="1534639"/>
            <a:ext cx="2190101" cy="1433151"/>
          </a:xfrm>
        </p:spPr>
        <p:txBody>
          <a:bodyPr>
            <a:normAutofit fontScale="90000"/>
          </a:bodyPr>
          <a:lstStyle/>
          <a:p>
            <a:pPr lvl="0"/>
            <a:r>
              <a:rPr lang="sl-SI" sz="4000" b="1" noProof="0">
                <a:solidFill>
                  <a:srgbClr val="ED7D31"/>
                </a:solidFill>
                <a:latin typeface="Calibri"/>
              </a:rPr>
              <a:t>Izbira licence za podatke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05970-F934-C4C9-30B8-3CFE2DFB67F3}"/>
              </a:ext>
            </a:extLst>
          </p:cNvPr>
          <p:cNvSpPr txBox="1"/>
          <p:nvPr/>
        </p:nvSpPr>
        <p:spPr>
          <a:xfrm>
            <a:off x="9809394" y="3111986"/>
            <a:ext cx="1756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err="1">
                <a:hlinkClick r:id="rId4"/>
              </a:rPr>
              <a:t>Licentia</a:t>
            </a:r>
            <a:r>
              <a:rPr lang="en-US">
                <a:hlinkClick r:id="rId4"/>
              </a:rPr>
              <a:t> by INRIA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7501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Zakaj je pomembno objavljanje raziskovalnih podatkov?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7655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Učinkovitost: </a:t>
            </a:r>
            <a:r>
              <a:rPr kumimoji="0" lang="sl-SI" sz="24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(Dolgoročen</a:t>
            </a:r>
            <a:r>
              <a:rPr lang="sl-SI" sz="2400">
                <a:solidFill>
                  <a:prstClr val="black"/>
                </a:solidFill>
              </a:rPr>
              <a:t>) prihranek časa in sredstev</a:t>
            </a:r>
            <a:endParaRPr kumimoji="0" lang="sl-SI" sz="240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Integriteta:</a:t>
            </a:r>
            <a:r>
              <a:rPr kumimoji="0" lang="sl-SI" sz="24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Pravilno ravnanje z raziskovalnimi podatki je del odgovornega izvajanja raziskav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>
                <a:solidFill>
                  <a:prstClr val="black"/>
                </a:solidFill>
              </a:rPr>
              <a:t>Kakovost:</a:t>
            </a:r>
            <a:r>
              <a:rPr lang="sl-SI" sz="2400">
                <a:solidFill>
                  <a:prstClr val="black"/>
                </a:solidFill>
              </a:rPr>
              <a:t> Pravilno ravnanje s podatki je pogoj, da lahko drugi preverijo in ponovijo ugotovitve naših raziskav.</a:t>
            </a:r>
            <a:endParaRPr kumimoji="0" lang="sl-SI" sz="240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" name="Graphic 11" descr="Stopwatch outline">
            <a:extLst>
              <a:ext uri="{FF2B5EF4-FFF2-40B4-BE49-F238E27FC236}">
                <a16:creationId xmlns:a16="http://schemas.microsoft.com/office/drawing/2014/main" id="{61958BC7-FFA2-A8DF-DE82-DB0B9220D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3075" y="2170007"/>
            <a:ext cx="914400" cy="914400"/>
          </a:xfrm>
          <a:prstGeom prst="rect">
            <a:avLst/>
          </a:prstGeom>
        </p:spPr>
      </p:pic>
      <p:pic>
        <p:nvPicPr>
          <p:cNvPr id="16" name="Graphic 15" descr="Clipboard Badge outline">
            <a:extLst>
              <a:ext uri="{FF2B5EF4-FFF2-40B4-BE49-F238E27FC236}">
                <a16:creationId xmlns:a16="http://schemas.microsoft.com/office/drawing/2014/main" id="{E5BC6E3B-C167-175D-3F10-08EC9274E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075" y="4105515"/>
            <a:ext cx="914400" cy="914400"/>
          </a:xfrm>
          <a:prstGeom prst="rect">
            <a:avLst/>
          </a:prstGeom>
        </p:spPr>
      </p:pic>
      <p:pic>
        <p:nvPicPr>
          <p:cNvPr id="18" name="Graphic 17" descr="Scales of justice outline">
            <a:extLst>
              <a:ext uri="{FF2B5EF4-FFF2-40B4-BE49-F238E27FC236}">
                <a16:creationId xmlns:a16="http://schemas.microsoft.com/office/drawing/2014/main" id="{215A4BC8-61E8-2B9F-B199-0BCD9F12E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3075" y="3084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48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4770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400" b="1">
                <a:solidFill>
                  <a:srgbClr val="ED7D31"/>
                </a:solidFill>
              </a:rPr>
              <a:t>Hvala za pozornost</a:t>
            </a:r>
            <a:r>
              <a:rPr lang="en-US" sz="4400" b="1">
                <a:solidFill>
                  <a:srgbClr val="ED7D31"/>
                </a:solidFill>
              </a:rPr>
              <a:t>!</a:t>
            </a:r>
            <a:endParaRPr lang="sl-SI" sz="440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41C43-090A-FC0A-AC47-D6D7049D4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C552D0-B707-1587-332C-8BA8D6D61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Upravičene izjeme od odprtosti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6EEFE866-00EF-0EDF-A042-A4379A520D06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094D15D-7C47-1966-61AE-C523ED612404}"/>
              </a:ext>
            </a:extLst>
          </p:cNvPr>
          <p:cNvSpPr/>
          <p:nvPr/>
        </p:nvSpPr>
        <p:spPr>
          <a:xfrm>
            <a:off x="742957" y="2770470"/>
            <a:ext cx="10999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err="1"/>
              <a:t>Izjeme</a:t>
            </a:r>
            <a:r>
              <a:rPr lang="en-US" sz="2200"/>
              <a:t> je</a:t>
            </a:r>
            <a:r>
              <a:rPr lang="sl-SI" sz="2200"/>
              <a:t> </a:t>
            </a:r>
            <a:r>
              <a:rPr lang="sl-SI" sz="2200" b="1"/>
              <a:t>potrebno utemeljiti v načrtu z ravnanja </a:t>
            </a:r>
            <a:r>
              <a:rPr lang="en-US" sz="2200" b="1"/>
              <a:t>s </a:t>
            </a:r>
            <a:r>
              <a:rPr lang="en-US" sz="2200" b="1" err="1"/>
              <a:t>podatki</a:t>
            </a:r>
            <a:r>
              <a:rPr lang="en-US" sz="2200" b="1"/>
              <a:t>. </a:t>
            </a:r>
            <a:r>
              <a:rPr lang="en-US" sz="2200" err="1"/>
              <a:t>Dopustne</a:t>
            </a:r>
            <a:r>
              <a:rPr lang="en-US" sz="2200"/>
              <a:t> so v </a:t>
            </a:r>
            <a:r>
              <a:rPr lang="en-US" sz="2200" err="1"/>
              <a:t>naslednjih</a:t>
            </a:r>
            <a:r>
              <a:rPr lang="en-US" sz="2200"/>
              <a:t> </a:t>
            </a:r>
            <a:r>
              <a:rPr lang="en-US" sz="2200" err="1"/>
              <a:t>primerih</a:t>
            </a:r>
            <a:r>
              <a:rPr lang="en-US" sz="2200"/>
              <a:t>:</a:t>
            </a:r>
            <a:r>
              <a:rPr lang="en-US" sz="2200" b="1"/>
              <a:t> </a:t>
            </a:r>
            <a:endParaRPr lang="en-US" sz="220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200"/>
              <a:t>Ogrožanje zakonitih interesov upravičenca</a:t>
            </a:r>
            <a:r>
              <a:rPr lang="en-US" sz="2200"/>
              <a:t> (</a:t>
            </a:r>
            <a:r>
              <a:rPr lang="en-US" sz="2200" err="1"/>
              <a:t>npr</a:t>
            </a:r>
            <a:r>
              <a:rPr lang="en-US" sz="2200"/>
              <a:t>. </a:t>
            </a:r>
            <a:r>
              <a:rPr lang="en-US" sz="2200" err="1"/>
              <a:t>načrtovana</a:t>
            </a:r>
            <a:r>
              <a:rPr lang="en-US" sz="2200"/>
              <a:t> </a:t>
            </a:r>
            <a:r>
              <a:rPr lang="en-US" sz="2200" err="1"/>
              <a:t>patentna</a:t>
            </a:r>
            <a:r>
              <a:rPr lang="en-US" sz="2200"/>
              <a:t> </a:t>
            </a:r>
            <a:r>
              <a:rPr lang="en-US" sz="2200" err="1"/>
              <a:t>prijava</a:t>
            </a:r>
            <a:r>
              <a:rPr lang="en-US" sz="2200"/>
              <a:t> </a:t>
            </a:r>
            <a:r>
              <a:rPr lang="en-US" sz="2200" err="1"/>
              <a:t>ali</a:t>
            </a:r>
            <a:r>
              <a:rPr lang="en-US" sz="2200"/>
              <a:t> </a:t>
            </a:r>
            <a:r>
              <a:rPr lang="en-US" sz="2200" err="1"/>
              <a:t>zaščita</a:t>
            </a:r>
            <a:r>
              <a:rPr lang="en-US" sz="2200"/>
              <a:t> </a:t>
            </a:r>
            <a:r>
              <a:rPr lang="en-US" sz="2200" err="1"/>
              <a:t>poslovne</a:t>
            </a:r>
            <a:r>
              <a:rPr lang="en-US" sz="2200"/>
              <a:t> </a:t>
            </a:r>
            <a:r>
              <a:rPr lang="en-US" sz="2200" err="1"/>
              <a:t>skrivnosti</a:t>
            </a:r>
            <a:r>
              <a:rPr lang="en-US" sz="2200"/>
              <a:t>)</a:t>
            </a:r>
            <a:endParaRPr lang="sl-SI" sz="220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200"/>
              <a:t>Navzkrižje s konkurenčni interesi EU ali obveznostmi upravičenca po pogodbi o financiranju (npr. zaščita osebnih podatkov</a:t>
            </a:r>
            <a:r>
              <a:rPr lang="en-US" sz="2200"/>
              <a:t>, </a:t>
            </a:r>
            <a:r>
              <a:rPr lang="en-US" sz="2200" err="1"/>
              <a:t>zakonsko</a:t>
            </a:r>
            <a:r>
              <a:rPr lang="en-US" sz="2200"/>
              <a:t> </a:t>
            </a:r>
            <a:r>
              <a:rPr lang="en-US" sz="2200" err="1"/>
              <a:t>predpisana</a:t>
            </a:r>
            <a:r>
              <a:rPr lang="en-US" sz="2200"/>
              <a:t> </a:t>
            </a:r>
            <a:r>
              <a:rPr lang="en-US" sz="2200" err="1"/>
              <a:t>tajnost</a:t>
            </a:r>
            <a:r>
              <a:rPr lang="en-US" sz="2200"/>
              <a:t>, </a:t>
            </a:r>
            <a:r>
              <a:rPr lang="en-US" sz="2200" err="1"/>
              <a:t>nerazkrivanje</a:t>
            </a:r>
            <a:r>
              <a:rPr lang="en-US" sz="2200"/>
              <a:t> </a:t>
            </a:r>
            <a:r>
              <a:rPr lang="en-US" sz="2200" err="1"/>
              <a:t>ogroženih</a:t>
            </a:r>
            <a:r>
              <a:rPr lang="en-US" sz="2200"/>
              <a:t> </a:t>
            </a:r>
            <a:r>
              <a:rPr lang="en-US" sz="2200" err="1"/>
              <a:t>področij</a:t>
            </a:r>
            <a:r>
              <a:rPr lang="en-US" sz="2200"/>
              <a:t>, </a:t>
            </a:r>
            <a:r>
              <a:rPr lang="en-US" sz="2200" err="1"/>
              <a:t>skupin</a:t>
            </a:r>
            <a:r>
              <a:rPr lang="en-US" sz="2200"/>
              <a:t> </a:t>
            </a:r>
            <a:r>
              <a:rPr lang="en-US" sz="2200" err="1"/>
              <a:t>ali</a:t>
            </a:r>
            <a:r>
              <a:rPr lang="en-US" sz="2200"/>
              <a:t> </a:t>
            </a:r>
            <a:r>
              <a:rPr lang="en-US" sz="2200" err="1"/>
              <a:t>vrst</a:t>
            </a:r>
            <a:r>
              <a:rPr lang="en-US" sz="2200"/>
              <a:t>, </a:t>
            </a:r>
            <a:r>
              <a:rPr lang="en-US" sz="2200" err="1"/>
              <a:t>ipd</a:t>
            </a:r>
            <a:r>
              <a:rPr lang="en-US" sz="2200"/>
              <a:t>.)</a:t>
            </a:r>
            <a:endParaRPr lang="sl-SI" sz="220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l-SI" sz="220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200"/>
              <a:t>Kljub omejitvam pa je potrebno </a:t>
            </a:r>
            <a:r>
              <a:rPr lang="sl-SI" sz="2200" b="1"/>
              <a:t>objaviti metapodatke.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l-SI" sz="2200"/>
          </a:p>
          <a:p>
            <a:pPr>
              <a:defRPr/>
            </a:pPr>
            <a:r>
              <a:rPr lang="sl-SI" sz="2200"/>
              <a:t>V</a:t>
            </a:r>
            <a:r>
              <a:rPr lang="en-US" sz="2200" err="1"/>
              <a:t>eč</a:t>
            </a:r>
            <a:r>
              <a:rPr lang="en-US" sz="2200"/>
              <a:t> o </a:t>
            </a:r>
            <a:r>
              <a:rPr lang="en-US" sz="2200" err="1"/>
              <a:t>tem</a:t>
            </a:r>
            <a:r>
              <a:rPr lang="sl-SI" sz="2200"/>
              <a:t>: </a:t>
            </a:r>
            <a:r>
              <a:rPr lang="sl-SI" sz="2200">
                <a:hlinkClick r:id="rId4"/>
              </a:rPr>
              <a:t>Upravičene izjeme od odprtosti - </a:t>
            </a:r>
            <a:r>
              <a:rPr lang="sl-SI" sz="2200" err="1">
                <a:hlinkClick r:id="rId4"/>
              </a:rPr>
              <a:t>DiRROS</a:t>
            </a:r>
            <a:r>
              <a:rPr lang="sl-SI" sz="2200">
                <a:hlinkClick r:id="rId4"/>
              </a:rPr>
              <a:t> Data (uni-lj.si)</a:t>
            </a:r>
            <a:endParaRPr kumimoji="0" lang="sl-SI" sz="220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0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8FB0E-183E-884F-04A8-F5F474B13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07BE9E-01B6-C505-4ED8-325495627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823402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Kje lahko objavljamo raziskovalne podatke?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72D529FD-D720-3BB3-0265-03EF920BBA04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B88E0D4A-30FA-95B4-BB4F-6DB9970638CD}"/>
              </a:ext>
            </a:extLst>
          </p:cNvPr>
          <p:cNvSpPr/>
          <p:nvPr/>
        </p:nvSpPr>
        <p:spPr>
          <a:xfrm>
            <a:off x="742956" y="2770470"/>
            <a:ext cx="98115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Repozitoriji</a:t>
            </a:r>
            <a:r>
              <a:rPr kumimoji="0" lang="sl-SI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raziskovalnih podatkov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Splošni in institucionalni </a:t>
            </a:r>
            <a:r>
              <a:rPr kumimoji="0" lang="sl-SI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repozitoriji</a:t>
            </a:r>
            <a:endParaRPr lang="sl-SI" sz="2000">
              <a:solidFill>
                <a:prstClr val="black"/>
              </a:solidFill>
              <a:latin typeface="Calibri" panose="020F050202020403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Področno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specifični 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</a:rPr>
              <a:t>repozitoriji</a:t>
            </a:r>
            <a:endParaRPr lang="sl-SI" sz="200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Izven ‘</a:t>
            </a:r>
            <a:r>
              <a:rPr kumimoji="0" lang="sl-SI" sz="2000" b="1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repozitorijev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000" b="1">
                <a:solidFill>
                  <a:prstClr val="black"/>
                </a:solidFill>
                <a:latin typeface="Calibri" panose="020F0502020204030204"/>
              </a:rPr>
              <a:t>raziskovalnih podatkov’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(vendar s tem 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ne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zadostimo načelom FAIR in priporočilom/zahtevam financerjev)</a:t>
            </a:r>
            <a:endParaRPr kumimoji="0" lang="sl-SI" sz="200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Dopolnilno gradivo ob raziskovalnih člankih v znanstvenih revijah</a:t>
            </a:r>
            <a:endParaRPr lang="sl-SI" sz="2000">
              <a:solidFill>
                <a:prstClr val="black"/>
              </a:solidFill>
              <a:latin typeface="Calibri" panose="020F050202020403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Platforme za sodelovanje raziskovalcev (Academia.edu, 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</a:rPr>
              <a:t>ResearchGate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), podatkovnih znanstvenikov (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</a:rPr>
              <a:t>Kaggle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) ali razvijalcev 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sl-SI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azvijalcev</a:t>
            </a: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sl-SI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GitHub</a:t>
            </a: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SourceForge</a:t>
            </a: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Shranjevanje v oblačnih storitvah (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</a:rPr>
              <a:t>GoogleDrive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</a:rPr>
              <a:t>Dropbox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</a:rPr>
              <a:t>OneDrive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sl-SI" sz="200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Spletne strani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oseb, </a:t>
            </a: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projektov, oddelkov,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organizacij</a:t>
            </a:r>
            <a:endParaRPr kumimoji="0" lang="sl-SI" sz="200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2886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11577B-9C63-8C0A-7980-68009347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A7C2C5-B42B-9B7A-955E-C94A53A716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518602" cy="817418"/>
          </a:xfrm>
        </p:spPr>
        <p:txBody>
          <a:bodyPr>
            <a:normAutofit/>
          </a:bodyPr>
          <a:lstStyle/>
          <a:p>
            <a:pPr lvl="0"/>
            <a:r>
              <a:rPr lang="sl-SI" b="1" noProof="0">
                <a:solidFill>
                  <a:srgbClr val="ED7D31"/>
                </a:solidFill>
                <a:latin typeface="Calibri"/>
              </a:rPr>
              <a:t>Podatkovne revije in podatkovni članki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4C164-2124-4A5B-CF34-36C10E9D6F11}"/>
              </a:ext>
            </a:extLst>
          </p:cNvPr>
          <p:cNvSpPr txBox="1"/>
          <p:nvPr/>
        </p:nvSpPr>
        <p:spPr>
          <a:xfrm>
            <a:off x="742956" y="280167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1800" err="1">
                <a:solidFill>
                  <a:prstClr val="black"/>
                </a:solidFill>
                <a:latin typeface="Calibri" panose="020F0502020204030204"/>
                <a:hlinkClick r:id="rId4"/>
              </a:rPr>
              <a:t>Scientific</a:t>
            </a:r>
            <a:r>
              <a:rPr lang="sl-SI" sz="1800">
                <a:solidFill>
                  <a:prstClr val="black"/>
                </a:solidFill>
                <a:latin typeface="Calibri" panose="020F0502020204030204"/>
                <a:hlinkClick r:id="rId4"/>
              </a:rPr>
              <a:t> Data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1800">
                <a:solidFill>
                  <a:prstClr val="black"/>
                </a:solidFill>
                <a:latin typeface="Calibri" panose="020F0502020204030204"/>
                <a:hlinkClick r:id="rId5"/>
              </a:rPr>
              <a:t>Data in </a:t>
            </a:r>
            <a:r>
              <a:rPr lang="sl-SI" sz="1800" err="1">
                <a:solidFill>
                  <a:prstClr val="black"/>
                </a:solidFill>
                <a:latin typeface="Calibri" panose="020F0502020204030204"/>
                <a:hlinkClick r:id="rId5"/>
              </a:rPr>
              <a:t>Brief</a:t>
            </a: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o to journal home page - Data in Brief">
            <a:hlinkClick r:id="rId5"/>
            <a:extLst>
              <a:ext uri="{FF2B5EF4-FFF2-40B4-BE49-F238E27FC236}">
                <a16:creationId xmlns:a16="http://schemas.microsoft.com/office/drawing/2014/main" id="{2C85ACB2-4A71-BCE5-678A-0FDF42863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36" y="2520499"/>
            <a:ext cx="3022964" cy="403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E377E238-481A-444E-F703-4E89AD7B5E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9290" y="2520499"/>
            <a:ext cx="3571881" cy="403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025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42160-B658-A57B-A8BB-79FE6FC8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7728F-3AD3-14BE-3C34-EBF7F074BA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823402" cy="817418"/>
          </a:xfrm>
        </p:spPr>
        <p:txBody>
          <a:bodyPr>
            <a:noAutofit/>
          </a:bodyPr>
          <a:lstStyle/>
          <a:p>
            <a:pPr lvl="0"/>
            <a:r>
              <a:rPr lang="sl-SI" sz="4000" b="1" noProof="0">
                <a:solidFill>
                  <a:srgbClr val="ED7D31"/>
                </a:solidFill>
                <a:latin typeface="Calibri"/>
              </a:rPr>
              <a:t>Kaj sploh so podatkovni </a:t>
            </a:r>
            <a:r>
              <a:rPr lang="sl-SI" sz="4000" b="1" noProof="0" err="1">
                <a:solidFill>
                  <a:srgbClr val="ED7D31"/>
                </a:solidFill>
                <a:latin typeface="Calibri"/>
              </a:rPr>
              <a:t>repozitoriji</a:t>
            </a:r>
            <a:r>
              <a:rPr lang="sl-SI" sz="4000" b="1" noProof="0">
                <a:solidFill>
                  <a:srgbClr val="ED7D31"/>
                </a:solidFill>
                <a:latin typeface="Calibri"/>
              </a:rPr>
              <a:t> oz. arhivi?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C93CDFE-EFED-CB0D-EF9C-224EB0385B93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96454E7-D573-3096-7B67-FD4FC3EED4B5}"/>
              </a:ext>
            </a:extLst>
          </p:cNvPr>
          <p:cNvSpPr/>
          <p:nvPr/>
        </p:nvSpPr>
        <p:spPr>
          <a:xfrm>
            <a:off x="742957" y="2770470"/>
            <a:ext cx="83850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 err="1">
                <a:solidFill>
                  <a:prstClr val="black"/>
                </a:solidFill>
                <a:latin typeface="Calibri" panose="020F0502020204030204"/>
              </a:rPr>
              <a:t>Repozitorij</a:t>
            </a: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je prostor na strežniku za shranjevanje in dostopanje do dokumentov, datotek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Podatkov</a:t>
            </a: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ni </a:t>
            </a:r>
            <a:r>
              <a:rPr lang="sl-SI" sz="2400" b="1" err="1">
                <a:solidFill>
                  <a:prstClr val="black"/>
                </a:solidFill>
                <a:latin typeface="Calibri" panose="020F0502020204030204"/>
              </a:rPr>
              <a:t>repozitorij</a:t>
            </a: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sl-SI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strukturiran sistem, ki omogoča shranjevanje, upravljanje in distribucijo podatkovnih nizov.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Podatkovni arhiv</a:t>
            </a:r>
            <a:r>
              <a:rPr kumimoji="0" lang="sl-SI" sz="24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</a:t>
            </a:r>
            <a:r>
              <a:rPr kumimoji="0" lang="sl-SI" sz="24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</a:t>
            </a:r>
            <a:r>
              <a:rPr lang="sl-SI" sz="2400" err="1">
                <a:solidFill>
                  <a:prstClr val="black"/>
                </a:solidFill>
                <a:latin typeface="Calibri" panose="020F0502020204030204"/>
              </a:rPr>
              <a:t>j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 z bolj sistematičnim in dolgoročnim pristopom k shranjevanju podatkov.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Čeprav je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podatkovni </a:t>
            </a:r>
            <a:r>
              <a:rPr lang="sl-SI" sz="2400" err="1">
                <a:solidFill>
                  <a:prstClr val="black"/>
                </a:solidFill>
                <a:latin typeface="Calibri" panose="020F0502020204030204"/>
              </a:rPr>
              <a:t>repozitorij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 širši pojem, se </a:t>
            </a:r>
            <a:r>
              <a:rPr kumimoji="0" lang="sl-SI" sz="24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podatkovni arhiv in podatkovni </a:t>
            </a:r>
            <a:r>
              <a:rPr kumimoji="0" lang="sl-SI" sz="24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</a:t>
            </a:r>
            <a:r>
              <a:rPr kumimoji="0" lang="sl-SI" sz="24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pogosto uporabljata sinonimno.</a:t>
            </a:r>
          </a:p>
        </p:txBody>
      </p:sp>
      <p:pic>
        <p:nvPicPr>
          <p:cNvPr id="6" name="Graphic 5" descr="Filing Box Archive outline">
            <a:extLst>
              <a:ext uri="{FF2B5EF4-FFF2-40B4-BE49-F238E27FC236}">
                <a16:creationId xmlns:a16="http://schemas.microsoft.com/office/drawing/2014/main" id="{8A3246C7-5F52-66B2-F192-ED2766E62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9296" y="2520499"/>
            <a:ext cx="2669747" cy="26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27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1D10A-4C06-56D7-50EB-D2435805A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AE3C0A-16B6-AAB3-5A68-A246EA605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Zaupanja vredni </a:t>
            </a:r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repozitoriji</a:t>
            </a:r>
            <a:endParaRPr lang="sl-SI" sz="5000" b="1" noProof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641FA5E6-B4D1-A82B-BC32-0862E24FF4D6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EA928D46-DE3D-7387-E6CD-8C4964F17BAA}"/>
              </a:ext>
            </a:extLst>
          </p:cNvPr>
          <p:cNvSpPr/>
          <p:nvPr/>
        </p:nvSpPr>
        <p:spPr>
          <a:xfrm>
            <a:off x="742956" y="2770470"/>
            <a:ext cx="98115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Transparentno podajanje informacij o organizaciji in tehničnih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značilnostih svojih storitev (npr. Pridobivanje vsebin in dostop, zagotavljanje varne hrambe, ipd.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Zagotavljanje ustreznih metapodatkov, ki so strojno berljivi, omogočajo odkrivanje, ponovno uporabo in citiranje ter vsebujejo podatke o izvoru vsebine.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Vsebinam dodeljujejo trajne enolične identifikatorje digitalnih objektov (npr. DOI)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Uporabljajo in spoštujejo veljavne pravne in etične omejitve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Zagotavljajo trajno hrambo vsebin</a:t>
            </a:r>
            <a:endParaRPr kumimoji="0" lang="sl-SI" sz="20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0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Certificirani </a:t>
            </a:r>
            <a:r>
              <a:rPr kumimoji="0" lang="sl-SI" sz="2000" b="1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repozitoriji</a:t>
            </a:r>
            <a:r>
              <a:rPr kumimoji="0" lang="sl-SI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tisti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, ki so prestali formalne postopke certificiranja in izpolnjujejo določene standarde kakovosti, varnosti in zanesljivosti </a:t>
            </a:r>
            <a:r>
              <a:rPr kumimoji="0" lang="sl-SI" sz="2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(npr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  <a:hlinkClick r:id="rId4"/>
              </a:rPr>
              <a:t>CoreTrustSeal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  <a:hlinkClick r:id="rId5"/>
              </a:rPr>
              <a:t>ISO 16363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  <a:hlinkClick r:id="rId6"/>
              </a:rPr>
              <a:t>DIN31644/Nestor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sl-SI" sz="20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3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959</Words>
  <Application>Microsoft Office PowerPoint</Application>
  <PresentationFormat>Širokozaslonsko</PresentationFormat>
  <Paragraphs>236</Paragraphs>
  <Slides>40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Officeova tema</vt:lpstr>
      <vt:lpstr>PowerPointova predstavitev</vt:lpstr>
      <vt:lpstr>Vsebina</vt:lpstr>
      <vt:lpstr>Življenjski krog raziskovalnih podatkov</vt:lpstr>
      <vt:lpstr>Zakaj je pomembno objavljanje raziskovalnih podatkov?</vt:lpstr>
      <vt:lpstr>Upravičene izjeme od odprtosti</vt:lpstr>
      <vt:lpstr>Kje lahko objavljamo raziskovalne podatke?</vt:lpstr>
      <vt:lpstr>Podatkovne revije in podatkovni članki</vt:lpstr>
      <vt:lpstr>Kaj sploh so podatkovni repozitoriji oz. arhivi?</vt:lpstr>
      <vt:lpstr>Zaupanja vredni repozitoriji</vt:lpstr>
      <vt:lpstr>Merila za opredelitev zaupanja vrednih repozitorijev za raziskovalne podatke (določi ARIS)</vt:lpstr>
      <vt:lpstr>Certificiranje in načela FAIR</vt:lpstr>
      <vt:lpstr>Institucionalni repozitoriji (v Sloveniji)</vt:lpstr>
      <vt:lpstr>Primer RUP</vt:lpstr>
      <vt:lpstr>PowerPointova predstavitev</vt:lpstr>
      <vt:lpstr>PowerPointova predstavitev</vt:lpstr>
      <vt:lpstr>PowerPointova predstavitev</vt:lpstr>
      <vt:lpstr>Splošni repozitoriji</vt:lpstr>
      <vt:lpstr>Primer Zenodo</vt:lpstr>
      <vt:lpstr>PowerPointova predstavitev</vt:lpstr>
      <vt:lpstr>PowerPointova predstavitev</vt:lpstr>
      <vt:lpstr>PowerPointova predstavitev</vt:lpstr>
      <vt:lpstr>PowerPointova predstavitev</vt:lpstr>
      <vt:lpstr>Področno specifični repozitoriji</vt:lpstr>
      <vt:lpstr>Primer ADP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Iskanje področno specifičnih repozitorijev</vt:lpstr>
      <vt:lpstr>PowerPointova predstavitev</vt:lpstr>
      <vt:lpstr>PowerPointova predstavitev</vt:lpstr>
      <vt:lpstr>Zahteve revij</vt:lpstr>
      <vt:lpstr>Prenova smernic za avtorje</vt:lpstr>
      <vt:lpstr>Mendeley data</vt:lpstr>
      <vt:lpstr>Mendeley data</vt:lpstr>
      <vt:lpstr>Smernice za znanstvene založbe v Sloveniji</vt:lpstr>
      <vt:lpstr>Izbira licence za podatke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2</cp:revision>
  <dcterms:created xsi:type="dcterms:W3CDTF">2023-09-11T08:00:44Z</dcterms:created>
  <dcterms:modified xsi:type="dcterms:W3CDTF">2025-01-21T09:53:11Z</dcterms:modified>
</cp:coreProperties>
</file>