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theme/themeOverride23.xml" ContentType="application/vnd.openxmlformats-officedocument.themeOverr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6" r:id="rId2"/>
    <p:sldId id="340" r:id="rId3"/>
    <p:sldId id="359" r:id="rId4"/>
    <p:sldId id="349" r:id="rId5"/>
    <p:sldId id="350" r:id="rId6"/>
    <p:sldId id="351" r:id="rId7"/>
    <p:sldId id="382" r:id="rId8"/>
    <p:sldId id="357" r:id="rId9"/>
    <p:sldId id="358" r:id="rId10"/>
    <p:sldId id="338" r:id="rId11"/>
    <p:sldId id="339" r:id="rId12"/>
    <p:sldId id="361" r:id="rId13"/>
    <p:sldId id="362" r:id="rId14"/>
    <p:sldId id="363" r:id="rId15"/>
    <p:sldId id="364" r:id="rId16"/>
    <p:sldId id="365" r:id="rId17"/>
    <p:sldId id="366" r:id="rId18"/>
    <p:sldId id="367" r:id="rId19"/>
    <p:sldId id="368" r:id="rId20"/>
    <p:sldId id="369" r:id="rId21"/>
    <p:sldId id="371" r:id="rId22"/>
    <p:sldId id="370" r:id="rId23"/>
    <p:sldId id="372" r:id="rId24"/>
    <p:sldId id="374" r:id="rId25"/>
    <p:sldId id="373" r:id="rId26"/>
    <p:sldId id="375" r:id="rId27"/>
    <p:sldId id="376" r:id="rId28"/>
    <p:sldId id="377" r:id="rId29"/>
    <p:sldId id="378" r:id="rId30"/>
    <p:sldId id="379" r:id="rId31"/>
    <p:sldId id="380" r:id="rId32"/>
    <p:sldId id="381" r:id="rId33"/>
    <p:sldId id="360" r:id="rId34"/>
    <p:sldId id="352" r:id="rId35"/>
    <p:sldId id="353" r:id="rId36"/>
    <p:sldId id="354" r:id="rId37"/>
    <p:sldId id="355" r:id="rId38"/>
    <p:sldId id="356" r:id="rId39"/>
    <p:sldId id="383" r:id="rId40"/>
    <p:sldId id="258" r:id="rId41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5A94"/>
    <a:srgbClr val="004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972D19-14A5-CCDD-5E57-B475BCEB51A8}" v="1" dt="2024-10-15T08:06:35.3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7" d="100"/>
          <a:sy n="117" d="100"/>
        </p:scale>
        <p:origin x="643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B1E7B5-7992-4251-8B10-FE608D5329D3}" type="doc">
      <dgm:prSet loTypeId="urn:microsoft.com/office/officeart/2005/8/layout/cycle2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SI"/>
        </a:p>
      </dgm:t>
    </dgm:pt>
    <dgm:pt modelId="{E035B28C-3B5F-464F-BC13-C44872461CA2}">
      <dgm:prSet phldrT="[Text]"/>
      <dgm:spPr/>
      <dgm:t>
        <a:bodyPr/>
        <a:lstStyle/>
        <a:p>
          <a:r>
            <a:rPr lang="sl-SI"/>
            <a:t>Iskanje</a:t>
          </a:r>
          <a:endParaRPr lang="en-SI"/>
        </a:p>
      </dgm:t>
    </dgm:pt>
    <dgm:pt modelId="{E0504150-9553-456A-BEE0-17BB5D75479E}" type="parTrans" cxnId="{ACE9643F-9BC2-4C09-BA97-4304CA4083C5}">
      <dgm:prSet/>
      <dgm:spPr/>
      <dgm:t>
        <a:bodyPr/>
        <a:lstStyle/>
        <a:p>
          <a:endParaRPr lang="en-SI"/>
        </a:p>
      </dgm:t>
    </dgm:pt>
    <dgm:pt modelId="{53409B1F-855D-4DDA-B5E8-6F9C70460A2E}" type="sibTrans" cxnId="{ACE9643F-9BC2-4C09-BA97-4304CA4083C5}">
      <dgm:prSet/>
      <dgm:spPr/>
      <dgm:t>
        <a:bodyPr/>
        <a:lstStyle/>
        <a:p>
          <a:endParaRPr lang="en-SI"/>
        </a:p>
      </dgm:t>
    </dgm:pt>
    <dgm:pt modelId="{F3CE0553-BCF3-4A8D-B730-9F8D7D4971EB}">
      <dgm:prSet phldrT="[Text]"/>
      <dgm:spPr/>
      <dgm:t>
        <a:bodyPr/>
        <a:lstStyle/>
        <a:p>
          <a:r>
            <a:rPr lang="sl-SI"/>
            <a:t>Načrtovanje</a:t>
          </a:r>
          <a:endParaRPr lang="en-SI"/>
        </a:p>
      </dgm:t>
    </dgm:pt>
    <dgm:pt modelId="{5DD5EBF3-CBFC-430B-9AE3-74D574F6FB26}" type="parTrans" cxnId="{030829CD-5530-4664-9C8A-5727445E0F27}">
      <dgm:prSet/>
      <dgm:spPr/>
      <dgm:t>
        <a:bodyPr/>
        <a:lstStyle/>
        <a:p>
          <a:endParaRPr lang="en-SI"/>
        </a:p>
      </dgm:t>
    </dgm:pt>
    <dgm:pt modelId="{9B9609AD-9BDA-4779-911D-AD55B82E21EA}" type="sibTrans" cxnId="{030829CD-5530-4664-9C8A-5727445E0F27}">
      <dgm:prSet/>
      <dgm:spPr/>
      <dgm:t>
        <a:bodyPr/>
        <a:lstStyle/>
        <a:p>
          <a:endParaRPr lang="en-SI"/>
        </a:p>
      </dgm:t>
    </dgm:pt>
    <dgm:pt modelId="{AA69452B-60F2-4378-A242-0A672EA6AFD0}">
      <dgm:prSet phldrT="[Text]"/>
      <dgm:spPr/>
      <dgm:t>
        <a:bodyPr/>
        <a:lstStyle/>
        <a:p>
          <a:r>
            <a:rPr lang="sl-SI"/>
            <a:t>Opisovanje</a:t>
          </a:r>
          <a:endParaRPr lang="en-SI"/>
        </a:p>
      </dgm:t>
    </dgm:pt>
    <dgm:pt modelId="{E13A92C6-FA72-4331-B717-F6EF6D744F80}" type="parTrans" cxnId="{6826005A-5697-4FF1-ADC6-31D7567BC997}">
      <dgm:prSet/>
      <dgm:spPr/>
      <dgm:t>
        <a:bodyPr/>
        <a:lstStyle/>
        <a:p>
          <a:endParaRPr lang="en-SI"/>
        </a:p>
      </dgm:t>
    </dgm:pt>
    <dgm:pt modelId="{1E12EB9A-C71C-42D3-AAE3-5D6E770F01EB}" type="sibTrans" cxnId="{6826005A-5697-4FF1-ADC6-31D7567BC997}">
      <dgm:prSet/>
      <dgm:spPr/>
      <dgm:t>
        <a:bodyPr/>
        <a:lstStyle/>
        <a:p>
          <a:endParaRPr lang="en-SI"/>
        </a:p>
      </dgm:t>
    </dgm:pt>
    <dgm:pt modelId="{0C876B36-F6ED-48C8-86AC-FD4F14F72295}">
      <dgm:prSet phldrT="[Text]"/>
      <dgm:spPr/>
      <dgm:t>
        <a:bodyPr/>
        <a:lstStyle/>
        <a:p>
          <a:r>
            <a:rPr lang="sl-SI"/>
            <a:t>Arhiviranje</a:t>
          </a:r>
          <a:endParaRPr lang="en-SI"/>
        </a:p>
      </dgm:t>
    </dgm:pt>
    <dgm:pt modelId="{058AB5B1-AA73-4FBF-BE55-434361EA0AB5}" type="parTrans" cxnId="{36F7391B-9A64-4000-8698-3DA2AE140E04}">
      <dgm:prSet/>
      <dgm:spPr/>
      <dgm:t>
        <a:bodyPr/>
        <a:lstStyle/>
        <a:p>
          <a:endParaRPr lang="en-SI"/>
        </a:p>
      </dgm:t>
    </dgm:pt>
    <dgm:pt modelId="{E8C2F37F-530F-4794-9E08-3E7699CB72AF}" type="sibTrans" cxnId="{36F7391B-9A64-4000-8698-3DA2AE140E04}">
      <dgm:prSet/>
      <dgm:spPr/>
      <dgm:t>
        <a:bodyPr/>
        <a:lstStyle/>
        <a:p>
          <a:endParaRPr lang="en-SI"/>
        </a:p>
      </dgm:t>
    </dgm:pt>
    <dgm:pt modelId="{DF7FA940-57BE-42C6-9620-C4D30A64ED48}">
      <dgm:prSet phldrT="[Text]"/>
      <dgm:spPr/>
      <dgm:t>
        <a:bodyPr/>
        <a:lstStyle/>
        <a:p>
          <a:r>
            <a:rPr lang="sl-SI"/>
            <a:t>Objava</a:t>
          </a:r>
          <a:endParaRPr lang="en-SI"/>
        </a:p>
      </dgm:t>
    </dgm:pt>
    <dgm:pt modelId="{C6F1C63E-9385-494B-8FE8-544AF63DCDEF}" type="parTrans" cxnId="{94EFC399-C092-4472-8728-74E57C80AFCC}">
      <dgm:prSet/>
      <dgm:spPr/>
      <dgm:t>
        <a:bodyPr/>
        <a:lstStyle/>
        <a:p>
          <a:endParaRPr lang="en-SI"/>
        </a:p>
      </dgm:t>
    </dgm:pt>
    <dgm:pt modelId="{7899E49C-6FE1-4B8F-AC48-95A3195134E0}" type="sibTrans" cxnId="{94EFC399-C092-4472-8728-74E57C80AFCC}">
      <dgm:prSet/>
      <dgm:spPr/>
      <dgm:t>
        <a:bodyPr/>
        <a:lstStyle/>
        <a:p>
          <a:endParaRPr lang="en-SI"/>
        </a:p>
      </dgm:t>
    </dgm:pt>
    <dgm:pt modelId="{AF321358-2850-4A4C-ADA4-A177A649F2AD}" type="pres">
      <dgm:prSet presAssocID="{9CB1E7B5-7992-4251-8B10-FE608D5329D3}" presName="cycle" presStyleCnt="0">
        <dgm:presLayoutVars>
          <dgm:dir/>
          <dgm:resizeHandles val="exact"/>
        </dgm:presLayoutVars>
      </dgm:prSet>
      <dgm:spPr/>
    </dgm:pt>
    <dgm:pt modelId="{C529F8AB-84DD-4A91-87EE-699A7E720582}" type="pres">
      <dgm:prSet presAssocID="{E035B28C-3B5F-464F-BC13-C44872461CA2}" presName="node" presStyleLbl="node1" presStyleIdx="0" presStyleCnt="5">
        <dgm:presLayoutVars>
          <dgm:bulletEnabled val="1"/>
        </dgm:presLayoutVars>
      </dgm:prSet>
      <dgm:spPr/>
    </dgm:pt>
    <dgm:pt modelId="{69A52397-4688-4686-BB50-8D1B48C1D30F}" type="pres">
      <dgm:prSet presAssocID="{53409B1F-855D-4DDA-B5E8-6F9C70460A2E}" presName="sibTrans" presStyleLbl="sibTrans2D1" presStyleIdx="0" presStyleCnt="5"/>
      <dgm:spPr/>
    </dgm:pt>
    <dgm:pt modelId="{8FA911ED-D309-40C8-89B6-C74A6DE899E1}" type="pres">
      <dgm:prSet presAssocID="{53409B1F-855D-4DDA-B5E8-6F9C70460A2E}" presName="connectorText" presStyleLbl="sibTrans2D1" presStyleIdx="0" presStyleCnt="5"/>
      <dgm:spPr/>
    </dgm:pt>
    <dgm:pt modelId="{3299DA1D-8497-4129-8598-BBBBA3849EA5}" type="pres">
      <dgm:prSet presAssocID="{F3CE0553-BCF3-4A8D-B730-9F8D7D4971EB}" presName="node" presStyleLbl="node1" presStyleIdx="1" presStyleCnt="5">
        <dgm:presLayoutVars>
          <dgm:bulletEnabled val="1"/>
        </dgm:presLayoutVars>
      </dgm:prSet>
      <dgm:spPr/>
    </dgm:pt>
    <dgm:pt modelId="{31714B26-6CF9-4F02-9FD0-E603A89EC35C}" type="pres">
      <dgm:prSet presAssocID="{9B9609AD-9BDA-4779-911D-AD55B82E21EA}" presName="sibTrans" presStyleLbl="sibTrans2D1" presStyleIdx="1" presStyleCnt="5"/>
      <dgm:spPr/>
    </dgm:pt>
    <dgm:pt modelId="{1613471E-6781-4190-8FAB-DCEF23CBF7F6}" type="pres">
      <dgm:prSet presAssocID="{9B9609AD-9BDA-4779-911D-AD55B82E21EA}" presName="connectorText" presStyleLbl="sibTrans2D1" presStyleIdx="1" presStyleCnt="5"/>
      <dgm:spPr/>
    </dgm:pt>
    <dgm:pt modelId="{FE892F68-29F3-4A06-A773-51E80D344F65}" type="pres">
      <dgm:prSet presAssocID="{AA69452B-60F2-4378-A242-0A672EA6AFD0}" presName="node" presStyleLbl="node1" presStyleIdx="2" presStyleCnt="5">
        <dgm:presLayoutVars>
          <dgm:bulletEnabled val="1"/>
        </dgm:presLayoutVars>
      </dgm:prSet>
      <dgm:spPr/>
    </dgm:pt>
    <dgm:pt modelId="{CBB2CAE2-83E5-4BB0-B035-F07F494AB55C}" type="pres">
      <dgm:prSet presAssocID="{1E12EB9A-C71C-42D3-AAE3-5D6E770F01EB}" presName="sibTrans" presStyleLbl="sibTrans2D1" presStyleIdx="2" presStyleCnt="5"/>
      <dgm:spPr/>
    </dgm:pt>
    <dgm:pt modelId="{1500C0F9-0289-45B6-A31B-5FF8A2C19801}" type="pres">
      <dgm:prSet presAssocID="{1E12EB9A-C71C-42D3-AAE3-5D6E770F01EB}" presName="connectorText" presStyleLbl="sibTrans2D1" presStyleIdx="2" presStyleCnt="5"/>
      <dgm:spPr/>
    </dgm:pt>
    <dgm:pt modelId="{69BEAA77-F21A-416C-9EDE-3795D880DD5B}" type="pres">
      <dgm:prSet presAssocID="{0C876B36-F6ED-48C8-86AC-FD4F14F72295}" presName="node" presStyleLbl="node1" presStyleIdx="3" presStyleCnt="5">
        <dgm:presLayoutVars>
          <dgm:bulletEnabled val="1"/>
        </dgm:presLayoutVars>
      </dgm:prSet>
      <dgm:spPr/>
    </dgm:pt>
    <dgm:pt modelId="{1F03D1EE-804E-4C12-A911-9E9AAB622EE6}" type="pres">
      <dgm:prSet presAssocID="{E8C2F37F-530F-4794-9E08-3E7699CB72AF}" presName="sibTrans" presStyleLbl="sibTrans2D1" presStyleIdx="3" presStyleCnt="5"/>
      <dgm:spPr/>
    </dgm:pt>
    <dgm:pt modelId="{0DD79AC9-445C-456D-B396-4DD4F18BB1F2}" type="pres">
      <dgm:prSet presAssocID="{E8C2F37F-530F-4794-9E08-3E7699CB72AF}" presName="connectorText" presStyleLbl="sibTrans2D1" presStyleIdx="3" presStyleCnt="5"/>
      <dgm:spPr/>
    </dgm:pt>
    <dgm:pt modelId="{613913E5-BF21-45C6-967C-DB444F0F098B}" type="pres">
      <dgm:prSet presAssocID="{DF7FA940-57BE-42C6-9620-C4D30A64ED48}" presName="node" presStyleLbl="node1" presStyleIdx="4" presStyleCnt="5">
        <dgm:presLayoutVars>
          <dgm:bulletEnabled val="1"/>
        </dgm:presLayoutVars>
      </dgm:prSet>
      <dgm:spPr/>
    </dgm:pt>
    <dgm:pt modelId="{6A429864-C8DC-4587-9238-EDAC0F7043FD}" type="pres">
      <dgm:prSet presAssocID="{7899E49C-6FE1-4B8F-AC48-95A3195134E0}" presName="sibTrans" presStyleLbl="sibTrans2D1" presStyleIdx="4" presStyleCnt="5"/>
      <dgm:spPr/>
    </dgm:pt>
    <dgm:pt modelId="{E5353E69-16B2-4AFA-86DD-30E5C1E95901}" type="pres">
      <dgm:prSet presAssocID="{7899E49C-6FE1-4B8F-AC48-95A3195134E0}" presName="connectorText" presStyleLbl="sibTrans2D1" presStyleIdx="4" presStyleCnt="5"/>
      <dgm:spPr/>
    </dgm:pt>
  </dgm:ptLst>
  <dgm:cxnLst>
    <dgm:cxn modelId="{B9D48006-D397-49C7-A530-E063A3F2A15F}" type="presOf" srcId="{DF7FA940-57BE-42C6-9620-C4D30A64ED48}" destId="{613913E5-BF21-45C6-967C-DB444F0F098B}" srcOrd="0" destOrd="0" presId="urn:microsoft.com/office/officeart/2005/8/layout/cycle2"/>
    <dgm:cxn modelId="{36F7391B-9A64-4000-8698-3DA2AE140E04}" srcId="{9CB1E7B5-7992-4251-8B10-FE608D5329D3}" destId="{0C876B36-F6ED-48C8-86AC-FD4F14F72295}" srcOrd="3" destOrd="0" parTransId="{058AB5B1-AA73-4FBF-BE55-434361EA0AB5}" sibTransId="{E8C2F37F-530F-4794-9E08-3E7699CB72AF}"/>
    <dgm:cxn modelId="{CCA84421-2C07-4A77-B481-C6A04F3128C0}" type="presOf" srcId="{1E12EB9A-C71C-42D3-AAE3-5D6E770F01EB}" destId="{CBB2CAE2-83E5-4BB0-B035-F07F494AB55C}" srcOrd="0" destOrd="0" presId="urn:microsoft.com/office/officeart/2005/8/layout/cycle2"/>
    <dgm:cxn modelId="{16883F22-5CEF-4328-B016-EFE9C80C1B58}" type="presOf" srcId="{7899E49C-6FE1-4B8F-AC48-95A3195134E0}" destId="{6A429864-C8DC-4587-9238-EDAC0F7043FD}" srcOrd="0" destOrd="0" presId="urn:microsoft.com/office/officeart/2005/8/layout/cycle2"/>
    <dgm:cxn modelId="{ACE9643F-9BC2-4C09-BA97-4304CA4083C5}" srcId="{9CB1E7B5-7992-4251-8B10-FE608D5329D3}" destId="{E035B28C-3B5F-464F-BC13-C44872461CA2}" srcOrd="0" destOrd="0" parTransId="{E0504150-9553-456A-BEE0-17BB5D75479E}" sibTransId="{53409B1F-855D-4DDA-B5E8-6F9C70460A2E}"/>
    <dgm:cxn modelId="{54D0F75F-519C-4B0A-A627-AB888DDDC0BE}" type="presOf" srcId="{9B9609AD-9BDA-4779-911D-AD55B82E21EA}" destId="{31714B26-6CF9-4F02-9FD0-E603A89EC35C}" srcOrd="0" destOrd="0" presId="urn:microsoft.com/office/officeart/2005/8/layout/cycle2"/>
    <dgm:cxn modelId="{83588B59-65A2-46F2-9618-0B50E345FE1C}" type="presOf" srcId="{9CB1E7B5-7992-4251-8B10-FE608D5329D3}" destId="{AF321358-2850-4A4C-ADA4-A177A649F2AD}" srcOrd="0" destOrd="0" presId="urn:microsoft.com/office/officeart/2005/8/layout/cycle2"/>
    <dgm:cxn modelId="{6826005A-5697-4FF1-ADC6-31D7567BC997}" srcId="{9CB1E7B5-7992-4251-8B10-FE608D5329D3}" destId="{AA69452B-60F2-4378-A242-0A672EA6AFD0}" srcOrd="2" destOrd="0" parTransId="{E13A92C6-FA72-4331-B717-F6EF6D744F80}" sibTransId="{1E12EB9A-C71C-42D3-AAE3-5D6E770F01EB}"/>
    <dgm:cxn modelId="{2BD1C981-908D-4EFD-B594-F62C1E9E3F04}" type="presOf" srcId="{7899E49C-6FE1-4B8F-AC48-95A3195134E0}" destId="{E5353E69-16B2-4AFA-86DD-30E5C1E95901}" srcOrd="1" destOrd="0" presId="urn:microsoft.com/office/officeart/2005/8/layout/cycle2"/>
    <dgm:cxn modelId="{DB10A08A-4F14-4267-B2E2-2CBAF34729D4}" type="presOf" srcId="{AA69452B-60F2-4378-A242-0A672EA6AFD0}" destId="{FE892F68-29F3-4A06-A773-51E80D344F65}" srcOrd="0" destOrd="0" presId="urn:microsoft.com/office/officeart/2005/8/layout/cycle2"/>
    <dgm:cxn modelId="{94EFC399-C092-4472-8728-74E57C80AFCC}" srcId="{9CB1E7B5-7992-4251-8B10-FE608D5329D3}" destId="{DF7FA940-57BE-42C6-9620-C4D30A64ED48}" srcOrd="4" destOrd="0" parTransId="{C6F1C63E-9385-494B-8FE8-544AF63DCDEF}" sibTransId="{7899E49C-6FE1-4B8F-AC48-95A3195134E0}"/>
    <dgm:cxn modelId="{9CB36F9A-FEA8-4135-BD62-BE0BC36D0EC1}" type="presOf" srcId="{1E12EB9A-C71C-42D3-AAE3-5D6E770F01EB}" destId="{1500C0F9-0289-45B6-A31B-5FF8A2C19801}" srcOrd="1" destOrd="0" presId="urn:microsoft.com/office/officeart/2005/8/layout/cycle2"/>
    <dgm:cxn modelId="{5D9DE79A-F6AB-4AA4-A1FD-C8519B4A5A3D}" type="presOf" srcId="{53409B1F-855D-4DDA-B5E8-6F9C70460A2E}" destId="{69A52397-4688-4686-BB50-8D1B48C1D30F}" srcOrd="0" destOrd="0" presId="urn:microsoft.com/office/officeart/2005/8/layout/cycle2"/>
    <dgm:cxn modelId="{206ACDAD-7C20-42F8-AE18-8929C5D0FA14}" type="presOf" srcId="{E8C2F37F-530F-4794-9E08-3E7699CB72AF}" destId="{0DD79AC9-445C-456D-B396-4DD4F18BB1F2}" srcOrd="1" destOrd="0" presId="urn:microsoft.com/office/officeart/2005/8/layout/cycle2"/>
    <dgm:cxn modelId="{D71D08B7-4DFD-4C4C-B539-57697442806A}" type="presOf" srcId="{0C876B36-F6ED-48C8-86AC-FD4F14F72295}" destId="{69BEAA77-F21A-416C-9EDE-3795D880DD5B}" srcOrd="0" destOrd="0" presId="urn:microsoft.com/office/officeart/2005/8/layout/cycle2"/>
    <dgm:cxn modelId="{F1BEF8C6-C7BB-4391-9538-8B3C12703804}" type="presOf" srcId="{E8C2F37F-530F-4794-9E08-3E7699CB72AF}" destId="{1F03D1EE-804E-4C12-A911-9E9AAB622EE6}" srcOrd="0" destOrd="0" presId="urn:microsoft.com/office/officeart/2005/8/layout/cycle2"/>
    <dgm:cxn modelId="{030829CD-5530-4664-9C8A-5727445E0F27}" srcId="{9CB1E7B5-7992-4251-8B10-FE608D5329D3}" destId="{F3CE0553-BCF3-4A8D-B730-9F8D7D4971EB}" srcOrd="1" destOrd="0" parTransId="{5DD5EBF3-CBFC-430B-9AE3-74D574F6FB26}" sibTransId="{9B9609AD-9BDA-4779-911D-AD55B82E21EA}"/>
    <dgm:cxn modelId="{D5BC79CF-27FD-4539-896F-D211EAFEA3B1}" type="presOf" srcId="{9B9609AD-9BDA-4779-911D-AD55B82E21EA}" destId="{1613471E-6781-4190-8FAB-DCEF23CBF7F6}" srcOrd="1" destOrd="0" presId="urn:microsoft.com/office/officeart/2005/8/layout/cycle2"/>
    <dgm:cxn modelId="{B4F0BCD3-584A-46B9-A3A3-66039282CF63}" type="presOf" srcId="{F3CE0553-BCF3-4A8D-B730-9F8D7D4971EB}" destId="{3299DA1D-8497-4129-8598-BBBBA3849EA5}" srcOrd="0" destOrd="0" presId="urn:microsoft.com/office/officeart/2005/8/layout/cycle2"/>
    <dgm:cxn modelId="{D9F2F3D6-0DC5-4797-A9E1-ADC29EB9C4E7}" type="presOf" srcId="{E035B28C-3B5F-464F-BC13-C44872461CA2}" destId="{C529F8AB-84DD-4A91-87EE-699A7E720582}" srcOrd="0" destOrd="0" presId="urn:microsoft.com/office/officeart/2005/8/layout/cycle2"/>
    <dgm:cxn modelId="{78CC2AF9-57B2-45E0-A38D-E7F908518110}" type="presOf" srcId="{53409B1F-855D-4DDA-B5E8-6F9C70460A2E}" destId="{8FA911ED-D309-40C8-89B6-C74A6DE899E1}" srcOrd="1" destOrd="0" presId="urn:microsoft.com/office/officeart/2005/8/layout/cycle2"/>
    <dgm:cxn modelId="{F7741C22-CD67-44DD-B6E0-9E2F392A66B2}" type="presParOf" srcId="{AF321358-2850-4A4C-ADA4-A177A649F2AD}" destId="{C529F8AB-84DD-4A91-87EE-699A7E720582}" srcOrd="0" destOrd="0" presId="urn:microsoft.com/office/officeart/2005/8/layout/cycle2"/>
    <dgm:cxn modelId="{DA4028DB-F5AF-4018-840F-5382E52A8CC7}" type="presParOf" srcId="{AF321358-2850-4A4C-ADA4-A177A649F2AD}" destId="{69A52397-4688-4686-BB50-8D1B48C1D30F}" srcOrd="1" destOrd="0" presId="urn:microsoft.com/office/officeart/2005/8/layout/cycle2"/>
    <dgm:cxn modelId="{D35323BB-CB94-442B-9DF3-23056557AD44}" type="presParOf" srcId="{69A52397-4688-4686-BB50-8D1B48C1D30F}" destId="{8FA911ED-D309-40C8-89B6-C74A6DE899E1}" srcOrd="0" destOrd="0" presId="urn:microsoft.com/office/officeart/2005/8/layout/cycle2"/>
    <dgm:cxn modelId="{85AA2499-88CD-4909-9D42-8E387A58A36C}" type="presParOf" srcId="{AF321358-2850-4A4C-ADA4-A177A649F2AD}" destId="{3299DA1D-8497-4129-8598-BBBBA3849EA5}" srcOrd="2" destOrd="0" presId="urn:microsoft.com/office/officeart/2005/8/layout/cycle2"/>
    <dgm:cxn modelId="{48AB1344-5A6E-4401-B942-B41C25F315AA}" type="presParOf" srcId="{AF321358-2850-4A4C-ADA4-A177A649F2AD}" destId="{31714B26-6CF9-4F02-9FD0-E603A89EC35C}" srcOrd="3" destOrd="0" presId="urn:microsoft.com/office/officeart/2005/8/layout/cycle2"/>
    <dgm:cxn modelId="{C5D6D73C-020F-47B4-911C-2FD8C3BC8FAF}" type="presParOf" srcId="{31714B26-6CF9-4F02-9FD0-E603A89EC35C}" destId="{1613471E-6781-4190-8FAB-DCEF23CBF7F6}" srcOrd="0" destOrd="0" presId="urn:microsoft.com/office/officeart/2005/8/layout/cycle2"/>
    <dgm:cxn modelId="{E5817F83-4601-4745-AFAD-1C2BC42BF383}" type="presParOf" srcId="{AF321358-2850-4A4C-ADA4-A177A649F2AD}" destId="{FE892F68-29F3-4A06-A773-51E80D344F65}" srcOrd="4" destOrd="0" presId="urn:microsoft.com/office/officeart/2005/8/layout/cycle2"/>
    <dgm:cxn modelId="{E5690912-8F61-4FB9-9321-F6F7B1E3A986}" type="presParOf" srcId="{AF321358-2850-4A4C-ADA4-A177A649F2AD}" destId="{CBB2CAE2-83E5-4BB0-B035-F07F494AB55C}" srcOrd="5" destOrd="0" presId="urn:microsoft.com/office/officeart/2005/8/layout/cycle2"/>
    <dgm:cxn modelId="{4B3EB786-B58E-4D1C-BAC2-731E6123910F}" type="presParOf" srcId="{CBB2CAE2-83E5-4BB0-B035-F07F494AB55C}" destId="{1500C0F9-0289-45B6-A31B-5FF8A2C19801}" srcOrd="0" destOrd="0" presId="urn:microsoft.com/office/officeart/2005/8/layout/cycle2"/>
    <dgm:cxn modelId="{2E844778-43FC-49A8-A1FB-4F37FFF82778}" type="presParOf" srcId="{AF321358-2850-4A4C-ADA4-A177A649F2AD}" destId="{69BEAA77-F21A-416C-9EDE-3795D880DD5B}" srcOrd="6" destOrd="0" presId="urn:microsoft.com/office/officeart/2005/8/layout/cycle2"/>
    <dgm:cxn modelId="{43A5D2B8-DD18-4B9B-A0AC-C08FEE247B13}" type="presParOf" srcId="{AF321358-2850-4A4C-ADA4-A177A649F2AD}" destId="{1F03D1EE-804E-4C12-A911-9E9AAB622EE6}" srcOrd="7" destOrd="0" presId="urn:microsoft.com/office/officeart/2005/8/layout/cycle2"/>
    <dgm:cxn modelId="{3F79C60E-9AF1-4033-8641-24B148D03860}" type="presParOf" srcId="{1F03D1EE-804E-4C12-A911-9E9AAB622EE6}" destId="{0DD79AC9-445C-456D-B396-4DD4F18BB1F2}" srcOrd="0" destOrd="0" presId="urn:microsoft.com/office/officeart/2005/8/layout/cycle2"/>
    <dgm:cxn modelId="{72D3478C-24A5-482B-8209-3E2EAF3DB1BF}" type="presParOf" srcId="{AF321358-2850-4A4C-ADA4-A177A649F2AD}" destId="{613913E5-BF21-45C6-967C-DB444F0F098B}" srcOrd="8" destOrd="0" presId="urn:microsoft.com/office/officeart/2005/8/layout/cycle2"/>
    <dgm:cxn modelId="{BB1BBCDC-5947-45C0-A45D-8F4B2D8232C4}" type="presParOf" srcId="{AF321358-2850-4A4C-ADA4-A177A649F2AD}" destId="{6A429864-C8DC-4587-9238-EDAC0F7043FD}" srcOrd="9" destOrd="0" presId="urn:microsoft.com/office/officeart/2005/8/layout/cycle2"/>
    <dgm:cxn modelId="{9097429D-99DF-4F68-BA95-AAE78109E5EE}" type="presParOf" srcId="{6A429864-C8DC-4587-9238-EDAC0F7043FD}" destId="{E5353E69-16B2-4AFA-86DD-30E5C1E95901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29F8AB-84DD-4A91-87EE-699A7E720582}">
      <dsp:nvSpPr>
        <dsp:cNvPr id="0" name=""/>
        <dsp:cNvSpPr/>
      </dsp:nvSpPr>
      <dsp:spPr>
        <a:xfrm>
          <a:off x="1931533" y="141"/>
          <a:ext cx="891477" cy="89147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900" kern="1200"/>
            <a:t>Iskanje</a:t>
          </a:r>
          <a:endParaRPr lang="en-SI" sz="900" kern="1200"/>
        </a:p>
      </dsp:txBody>
      <dsp:txXfrm>
        <a:off x="2062087" y="130695"/>
        <a:ext cx="630369" cy="630369"/>
      </dsp:txXfrm>
    </dsp:sp>
    <dsp:sp modelId="{69A52397-4688-4686-BB50-8D1B48C1D30F}">
      <dsp:nvSpPr>
        <dsp:cNvPr id="0" name=""/>
        <dsp:cNvSpPr/>
      </dsp:nvSpPr>
      <dsp:spPr>
        <a:xfrm rot="2160000">
          <a:off x="2794865" y="684978"/>
          <a:ext cx="237110" cy="3008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SI" sz="700" kern="1200"/>
        </a:p>
      </dsp:txBody>
      <dsp:txXfrm>
        <a:off x="2801658" y="724248"/>
        <a:ext cx="165977" cy="180523"/>
      </dsp:txXfrm>
    </dsp:sp>
    <dsp:sp modelId="{3299DA1D-8497-4129-8598-BBBBA3849EA5}">
      <dsp:nvSpPr>
        <dsp:cNvPr id="0" name=""/>
        <dsp:cNvSpPr/>
      </dsp:nvSpPr>
      <dsp:spPr>
        <a:xfrm>
          <a:off x="3014689" y="787100"/>
          <a:ext cx="891477" cy="891477"/>
        </a:xfrm>
        <a:prstGeom prst="ellipse">
          <a:avLst/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900" kern="1200"/>
            <a:t>Načrtovanje</a:t>
          </a:r>
          <a:endParaRPr lang="en-SI" sz="900" kern="1200"/>
        </a:p>
      </dsp:txBody>
      <dsp:txXfrm>
        <a:off x="3145243" y="917654"/>
        <a:ext cx="630369" cy="630369"/>
      </dsp:txXfrm>
    </dsp:sp>
    <dsp:sp modelId="{31714B26-6CF9-4F02-9FD0-E603A89EC35C}">
      <dsp:nvSpPr>
        <dsp:cNvPr id="0" name=""/>
        <dsp:cNvSpPr/>
      </dsp:nvSpPr>
      <dsp:spPr>
        <a:xfrm rot="6480000">
          <a:off x="3137082" y="1712683"/>
          <a:ext cx="237110" cy="3008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SI" sz="700" kern="1200"/>
        </a:p>
      </dsp:txBody>
      <dsp:txXfrm rot="10800000">
        <a:off x="3183639" y="1739032"/>
        <a:ext cx="165977" cy="180523"/>
      </dsp:txXfrm>
    </dsp:sp>
    <dsp:sp modelId="{FE892F68-29F3-4A06-A773-51E80D344F65}">
      <dsp:nvSpPr>
        <dsp:cNvPr id="0" name=""/>
        <dsp:cNvSpPr/>
      </dsp:nvSpPr>
      <dsp:spPr>
        <a:xfrm>
          <a:off x="2600960" y="2060427"/>
          <a:ext cx="891477" cy="891477"/>
        </a:xfrm>
        <a:prstGeom prst="ellipse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900" kern="1200"/>
            <a:t>Opisovanje</a:t>
          </a:r>
          <a:endParaRPr lang="en-SI" sz="900" kern="1200"/>
        </a:p>
      </dsp:txBody>
      <dsp:txXfrm>
        <a:off x="2731514" y="2190981"/>
        <a:ext cx="630369" cy="630369"/>
      </dsp:txXfrm>
    </dsp:sp>
    <dsp:sp modelId="{CBB2CAE2-83E5-4BB0-B035-F07F494AB55C}">
      <dsp:nvSpPr>
        <dsp:cNvPr id="0" name=""/>
        <dsp:cNvSpPr/>
      </dsp:nvSpPr>
      <dsp:spPr>
        <a:xfrm rot="10800000">
          <a:off x="2265427" y="2355728"/>
          <a:ext cx="237110" cy="3008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SI" sz="700" kern="1200"/>
        </a:p>
      </dsp:txBody>
      <dsp:txXfrm rot="10800000">
        <a:off x="2336560" y="2415903"/>
        <a:ext cx="165977" cy="180523"/>
      </dsp:txXfrm>
    </dsp:sp>
    <dsp:sp modelId="{69BEAA77-F21A-416C-9EDE-3795D880DD5B}">
      <dsp:nvSpPr>
        <dsp:cNvPr id="0" name=""/>
        <dsp:cNvSpPr/>
      </dsp:nvSpPr>
      <dsp:spPr>
        <a:xfrm>
          <a:off x="1262106" y="2060427"/>
          <a:ext cx="891477" cy="891477"/>
        </a:xfrm>
        <a:prstGeom prst="ellipse">
          <a:avLst/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900" kern="1200"/>
            <a:t>Arhiviranje</a:t>
          </a:r>
          <a:endParaRPr lang="en-SI" sz="900" kern="1200"/>
        </a:p>
      </dsp:txBody>
      <dsp:txXfrm>
        <a:off x="1392660" y="2190981"/>
        <a:ext cx="630369" cy="630369"/>
      </dsp:txXfrm>
    </dsp:sp>
    <dsp:sp modelId="{1F03D1EE-804E-4C12-A911-9E9AAB622EE6}">
      <dsp:nvSpPr>
        <dsp:cNvPr id="0" name=""/>
        <dsp:cNvSpPr/>
      </dsp:nvSpPr>
      <dsp:spPr>
        <a:xfrm rot="15120000">
          <a:off x="1384499" y="1725447"/>
          <a:ext cx="237110" cy="3008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SI" sz="700" kern="1200"/>
        </a:p>
      </dsp:txBody>
      <dsp:txXfrm rot="10800000">
        <a:off x="1431056" y="1819448"/>
        <a:ext cx="165977" cy="180523"/>
      </dsp:txXfrm>
    </dsp:sp>
    <dsp:sp modelId="{613913E5-BF21-45C6-967C-DB444F0F098B}">
      <dsp:nvSpPr>
        <dsp:cNvPr id="0" name=""/>
        <dsp:cNvSpPr/>
      </dsp:nvSpPr>
      <dsp:spPr>
        <a:xfrm>
          <a:off x="848377" y="787100"/>
          <a:ext cx="891477" cy="891477"/>
        </a:xfrm>
        <a:prstGeom prst="ellips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900" kern="1200"/>
            <a:t>Objava</a:t>
          </a:r>
          <a:endParaRPr lang="en-SI" sz="900" kern="1200"/>
        </a:p>
      </dsp:txBody>
      <dsp:txXfrm>
        <a:off x="978931" y="917654"/>
        <a:ext cx="630369" cy="630369"/>
      </dsp:txXfrm>
    </dsp:sp>
    <dsp:sp modelId="{6A429864-C8DC-4587-9238-EDAC0F7043FD}">
      <dsp:nvSpPr>
        <dsp:cNvPr id="0" name=""/>
        <dsp:cNvSpPr/>
      </dsp:nvSpPr>
      <dsp:spPr>
        <a:xfrm rot="19440000">
          <a:off x="1711709" y="692867"/>
          <a:ext cx="237110" cy="3008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SI" sz="700" kern="1200"/>
        </a:p>
      </dsp:txBody>
      <dsp:txXfrm>
        <a:off x="1718502" y="773947"/>
        <a:ext cx="165977" cy="1805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8A996C-2901-4A7A-A971-1CD4EA1AE121}" type="datetimeFigureOut">
              <a:rPr lang="sl-SI" smtClean="0"/>
              <a:t>21. 01. 2025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23F02D-E2B0-4E4E-A95A-B4CDD165AB0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19210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650254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23F02D-E2B0-4E4E-A95A-B4CDD165AB0F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8521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/>
              <a:t>Zahteva</a:t>
            </a:r>
            <a:r>
              <a:rPr lang="en-US"/>
              <a:t> </a:t>
            </a:r>
            <a:r>
              <a:rPr lang="en-US" err="1"/>
              <a:t>Evropske</a:t>
            </a:r>
            <a:r>
              <a:rPr lang="en-US"/>
              <a:t> </a:t>
            </a:r>
            <a:r>
              <a:rPr lang="en-US" err="1"/>
              <a:t>komisije</a:t>
            </a:r>
            <a:r>
              <a:rPr lang="en-US"/>
              <a:t> od </a:t>
            </a:r>
            <a:r>
              <a:rPr lang="en-US" err="1"/>
              <a:t>Obzorja</a:t>
            </a:r>
            <a:r>
              <a:rPr lang="en-US"/>
              <a:t> Evropa </a:t>
            </a:r>
            <a:r>
              <a:rPr lang="en-US" err="1"/>
              <a:t>naprej</a:t>
            </a:r>
            <a:endParaRPr lang="en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062013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/>
              <a:t>Še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primer </a:t>
            </a:r>
            <a:r>
              <a:rPr lang="en-US" err="1"/>
              <a:t>splošnega</a:t>
            </a:r>
            <a:r>
              <a:rPr lang="en-US"/>
              <a:t> </a:t>
            </a:r>
            <a:r>
              <a:rPr lang="en-US" err="1"/>
              <a:t>repozitorija</a:t>
            </a:r>
            <a:endParaRPr lang="en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36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76969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93015DE-0B6A-4359-812D-714F1AA52190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A3FFA1B1-761E-455F-85C3-BD95F8B5C94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15CC7255-5AA2-4378-9CF9-ECFE96A6A1B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E5E055D-6D05-40EA-9F93-B544AFDE4082}" type="datetime1">
              <a:rPr lang="sl-SI"/>
              <a:pPr lvl="0"/>
              <a:t>21. 01. 2025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DCB3195-0FD7-4625-B013-8130A892C80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C114E7A-079C-40A3-A800-C5A99E3761A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0A02BD-3EF9-49DB-AD0A-68D8D5506561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8831401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4686450-8FDB-4C58-A6C2-FE19DA0D5B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BD1BB774-C9DD-477C-8C53-849B6ABD5750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525EF94A-C79C-47DC-80C2-3B4C960842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20D6EDD-130D-4ABB-BF5B-109C925EC4C7}" type="datetime1">
              <a:rPr lang="sl-SI"/>
              <a:pPr lvl="0"/>
              <a:t>21. 01. 2025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1F99A3A2-6A88-4E5C-B1EC-914E51EC29D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6F524C7E-4E7A-4108-8731-99D5305A73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DE3B24-1BB6-40FE-9B30-FD564B795AA8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6722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E3755000-2520-4BA9-8D93-D3E354E43D9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098FF454-37FA-46C2-9824-D845E464EE33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D5980DAA-A8A8-48DC-A67F-4AFFD90D5DE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DF6EE2-C634-4FFE-92C3-B41739EBCD38}" type="datetime1">
              <a:rPr lang="sl-SI"/>
              <a:pPr lvl="0"/>
              <a:t>21. 01. 2025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D610F78-5FD8-4ECA-BE77-FBBC17FBDAA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F651D5A-E25A-4951-92D2-D0DD027F218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16E6A3-B88E-447E-A820-282CE1BD249A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17325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E6CF85C-EEE3-47CC-8CBE-00AF9F96B6E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633A5AD-F352-44FD-AE74-7203961DF29D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A0850A0-FCA2-427A-B5AB-B7506D28CAF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BE3943-9763-4A72-AC18-9601F43E0680}" type="datetime1">
              <a:rPr lang="sl-SI"/>
              <a:pPr lvl="0"/>
              <a:t>21. 01. 2025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A19168F2-D441-4A66-A59A-000A363A653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D45D5C8-6F9D-47CA-AF36-9AF3DA75D40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A0EFE42-92AD-42D5-BE90-88AC7DBFDD23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1788873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FE54183-9CD4-4062-B57D-617AE26F4B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7067F894-40D7-43DB-9053-AA67169B864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037A99F-7EBA-4022-B4A8-AA7B721DE2C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18EF71D-2B66-4DE4-BE54-BFDB71FD4AB3}" type="datetime1">
              <a:rPr lang="sl-SI"/>
              <a:pPr lvl="0"/>
              <a:t>21. 01. 2025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A9F0F64-EBEF-4D8B-9E18-A7E9D88871E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CA42EB3C-C4BE-44F2-AF12-0B20547AEF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7FF7150-F341-476F-AC6C-3B00EDCBCFC2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0378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ADFEF52-04EF-46E3-8445-9939C429C3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1FC91AD-32FC-4E39-837E-24B8763B3D3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C7448A1A-8B33-48C3-920D-DB46DCEB9749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F43985FA-45A7-4F58-8C56-2C493CFD92C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F9B99C9-D072-4BF9-90C3-BFE5BEB17D70}" type="datetime1">
              <a:rPr lang="sl-SI"/>
              <a:pPr lvl="0"/>
              <a:t>21. 01. 2025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CE8B6395-DC4D-40EB-8E08-9D084B6707F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88D154CE-84E4-47B3-ABB8-3188177D08C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5E26CE-CEB9-4DBC-BD39-BB279A1A0D60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46943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025580F-5ED2-4C33-B3B7-BF285CF7AC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AB74DCE-081C-474C-9E6B-42E0A91B22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FCBE6D20-4742-46EF-9CBD-5375FC0ECFB3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B4A401FE-13BF-41B6-A4A1-77B753582EB1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1DBE898F-EFB4-4D7F-B4E1-888032A6EBA1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F899EFC8-98F4-4772-8EDA-460387F043E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E68B20F-246A-43D6-B537-B7537966D313}" type="datetime1">
              <a:rPr lang="sl-SI"/>
              <a:pPr lvl="0"/>
              <a:t>21. 01. 2025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D9B19811-8415-49F3-9154-05A93D34F16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80426345-1C3E-49E5-85B5-78C46BFEB6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CB4BDF0-9E83-47ED-B205-2E4AFA5B5A77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71642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89A1017-E92F-444E-A06B-4279CB0E5D6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5EC025A8-E2B2-4B86-83D0-AA7EC34394E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AB420C-E2E0-4EF2-85FC-58CC6CDF8E4A}" type="datetime1">
              <a:rPr lang="sl-SI"/>
              <a:pPr lvl="0"/>
              <a:t>21. 01. 2025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BAFB69F0-3D8B-4FDC-81AA-B64FFD1FF73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58ED3B58-444C-4FE7-8B4A-35D52C16871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29E6D11-F17D-4D9E-890C-C441F2E0F260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61401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EA0658B4-97DB-45BB-9817-05B1B0BABB7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C35104-CDBA-40FA-A4AE-0E23E626B30E}" type="datetime1">
              <a:rPr lang="sl-SI"/>
              <a:pPr lvl="0"/>
              <a:t>21. 01. 2025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8E4E4BA2-EB71-4FB7-91B8-E4219CD274A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E1767CA-417E-4649-9B95-BE2E27816C9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0F83BA7-4006-4A92-965F-51F5FAD39B08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60861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DFE992C-1B72-45AA-8F41-865405FDD4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1F67724-0150-42F1-A96C-80D97B037B1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DE07904A-61BD-4B3B-97CA-20307400394F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A916CE77-74E0-4C5C-9F40-F10C0577B8E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DB63948-B7EA-473B-B8E0-5D0BA74970DB}" type="datetime1">
              <a:rPr lang="sl-SI"/>
              <a:pPr lvl="0"/>
              <a:t>21. 01. 2025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F0B17CCA-5C46-4953-B4D8-6CD7D022134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F738DC75-CDBF-45CC-9A14-F142839839B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D572751-0683-41E3-8EC9-C7F3342E4C87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27393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EE3247A-0C9E-49AC-B824-F80FB4FE1B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C1D222B3-ADB9-4ACD-819A-BD41309E623A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568388EF-2BCD-418C-83CB-44041CFC9CB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7215F192-2977-4E91-A69F-578EEA2D02C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5C8B4B9-5DC2-46DD-B6FB-42E15E682593}" type="datetime1">
              <a:rPr lang="sl-SI"/>
              <a:pPr lvl="0"/>
              <a:t>21. 01. 2025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455641E2-225B-4EEE-B460-60456FFEABD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2C9EFBD8-424F-468B-8A9B-9FD938A338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BF8481C-9189-4038-86C9-B779C873B355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40062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C329FD34-FFB4-4621-9FA2-6D2C1E445D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2EC28FE4-624E-43B4-92B6-BA969C819F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6D58191-7847-47AC-B6C5-3DDDD0C2647F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4D7A32EC-3369-4484-9134-60114E730D0D}" type="datetime1">
              <a:rPr lang="sl-SI"/>
              <a:pPr lvl="0"/>
              <a:t>21. 01. 2025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283C46E3-CBC0-4CAA-B156-80CAECE1297A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5DBB5AC-5EC4-4EFF-9BCB-0ABBC65979D7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A48CAC56-222E-481C-88B5-B266649B0792}" type="slidenum"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sl-SI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sl-SI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5" Type="http://schemas.openxmlformats.org/officeDocument/2006/relationships/image" Target="../media/image16.png"/><Relationship Id="rId4" Type="http://schemas.openxmlformats.org/officeDocument/2006/relationships/hyperlink" Target="https://pisrs.si/pregledPredpisa?id=URED8793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hyperlink" Target="https://op.europa.eu/en/publication-detail/-/publication/70aa74b5-53bf-11eb-b59f-01aa75ed71a1/language-en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dirros.openscience.si/info/index.php/slo/" TargetMode="External"/><Relationship Id="rId3" Type="http://schemas.openxmlformats.org/officeDocument/2006/relationships/hyperlink" Target="https://repozitorij.uni-lj.si/info/index.php/slo/" TargetMode="External"/><Relationship Id="rId7" Type="http://schemas.openxmlformats.org/officeDocument/2006/relationships/hyperlink" Target="http://revis.openscience.si/info/index.php/slo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epozitorij.ung.si/info/index.php/slo/" TargetMode="External"/><Relationship Id="rId5" Type="http://schemas.openxmlformats.org/officeDocument/2006/relationships/hyperlink" Target="https://repozitorij.upr.si/info/index.php/slo/" TargetMode="External"/><Relationship Id="rId4" Type="http://schemas.openxmlformats.org/officeDocument/2006/relationships/hyperlink" Target="https://dk.um.si/info/index.php/slo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dataverse.harvard.edu/" TargetMode="External"/><Relationship Id="rId3" Type="http://schemas.openxmlformats.org/officeDocument/2006/relationships/image" Target="../media/image4.jpeg"/><Relationship Id="rId7" Type="http://schemas.openxmlformats.org/officeDocument/2006/relationships/hyperlink" Target="https://datadryad.org/stash" TargetMode="External"/><Relationship Id="rId12" Type="http://schemas.openxmlformats.org/officeDocument/2006/relationships/hyperlink" Target="https://dirrosdata.ctk.uni-lj.si/repozitoriji/" TargetMode="Externa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Relationship Id="rId6" Type="http://schemas.openxmlformats.org/officeDocument/2006/relationships/hyperlink" Target="https://www.digital-science.com/" TargetMode="External"/><Relationship Id="rId11" Type="http://schemas.openxmlformats.org/officeDocument/2006/relationships/hyperlink" Target="https://www.cos.io/" TargetMode="External"/><Relationship Id="rId5" Type="http://schemas.openxmlformats.org/officeDocument/2006/relationships/hyperlink" Target="https://figshare.com/" TargetMode="External"/><Relationship Id="rId10" Type="http://schemas.openxmlformats.org/officeDocument/2006/relationships/hyperlink" Target="https://osf.io/" TargetMode="External"/><Relationship Id="rId4" Type="http://schemas.openxmlformats.org/officeDocument/2006/relationships/hyperlink" Target="https://zenodo.org/" TargetMode="External"/><Relationship Id="rId9" Type="http://schemas.openxmlformats.org/officeDocument/2006/relationships/hyperlink" Target="https://data.mendeley.com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qdr.syr.edu/" TargetMode="External"/><Relationship Id="rId3" Type="http://schemas.openxmlformats.org/officeDocument/2006/relationships/hyperlink" Target="https://www.adp.fdv.uni-lj.si/" TargetMode="External"/><Relationship Id="rId7" Type="http://schemas.openxmlformats.org/officeDocument/2006/relationships/hyperlink" Target="https://wgms.ch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wwpdb.org/" TargetMode="External"/><Relationship Id="rId5" Type="http://schemas.openxmlformats.org/officeDocument/2006/relationships/hyperlink" Target="https://arkeogis.org/en/" TargetMode="External"/><Relationship Id="rId10" Type="http://schemas.openxmlformats.org/officeDocument/2006/relationships/hyperlink" Target="https://nyu.databrary.org/" TargetMode="External"/><Relationship Id="rId4" Type="http://schemas.openxmlformats.org/officeDocument/2006/relationships/hyperlink" Target="https://www.clarin.si/repository/xmlui/" TargetMode="External"/><Relationship Id="rId9" Type="http://schemas.openxmlformats.org/officeDocument/2006/relationships/hyperlink" Target="https://www.beeldengeluid.nl/en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notesSlide" Target="../notesSlides/notesSlide2.xml"/><Relationship Id="rId7" Type="http://schemas.openxmlformats.org/officeDocument/2006/relationships/diagramQuickStyle" Target="../diagrams/quickStyl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.jpeg"/><Relationship Id="rId9" Type="http://schemas.microsoft.com/office/2007/relationships/diagramDrawing" Target="../diagrams/drawing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3data.org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Relationship Id="rId4" Type="http://schemas.openxmlformats.org/officeDocument/2006/relationships/image" Target="../media/image4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9.xml"/><Relationship Id="rId5" Type="http://schemas.openxmlformats.org/officeDocument/2006/relationships/image" Target="../media/image42.png"/><Relationship Id="rId4" Type="http://schemas.openxmlformats.org/officeDocument/2006/relationships/hyperlink" Target="https://www.elsevier.com/researcher/author/tools-and-resources/research-data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0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1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2.xml"/><Relationship Id="rId5" Type="http://schemas.openxmlformats.org/officeDocument/2006/relationships/image" Target="../media/image47.png"/><Relationship Id="rId4" Type="http://schemas.openxmlformats.org/officeDocument/2006/relationships/hyperlink" Target="https://www.rd-alliance.org/wp-content/uploads/2024/05/Smernice_za_razvoj_politike_zaloC5BEb_RDA_Slovenija_V2_3.pdf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3.xml"/><Relationship Id="rId5" Type="http://schemas.openxmlformats.org/officeDocument/2006/relationships/image" Target="../media/image48.png"/><Relationship Id="rId4" Type="http://schemas.openxmlformats.org/officeDocument/2006/relationships/hyperlink" Target="http://licentia.inria.fr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jpeg"/><Relationship Id="rId7" Type="http://schemas.openxmlformats.org/officeDocument/2006/relationships/image" Target="../media/image9.sv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4" Type="http://schemas.openxmlformats.org/officeDocument/2006/relationships/hyperlink" Target="https://dirrosdata.ctk.uni-lj.si/raziskovalni-podatki/upravicene-izjeme-od-odprtosti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jpeg"/><Relationship Id="rId7" Type="http://schemas.openxmlformats.org/officeDocument/2006/relationships/hyperlink" Target="https://www.nature.com/sdata/research-articles" TargetMode="Externa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12.jpeg"/><Relationship Id="rId5" Type="http://schemas.openxmlformats.org/officeDocument/2006/relationships/hyperlink" Target="https://www.sciencedirect.com/journal/data-in-brief" TargetMode="External"/><Relationship Id="rId4" Type="http://schemas.openxmlformats.org/officeDocument/2006/relationships/hyperlink" Target="https://www.nature.com/sdata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angzeitarchivierung.de/Webs/nestor/EN/Zertifizierung/nestor_Siegel/siegel.html?nn=62238" TargetMode="External"/><Relationship Id="rId5" Type="http://schemas.openxmlformats.org/officeDocument/2006/relationships/hyperlink" Target="http://www.iso16363.org/" TargetMode="External"/><Relationship Id="rId4" Type="http://schemas.openxmlformats.org/officeDocument/2006/relationships/hyperlink" Target="https://www.coretrustseal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jeZBesedilom 3">
            <a:extLst>
              <a:ext uri="{FF2B5EF4-FFF2-40B4-BE49-F238E27FC236}">
                <a16:creationId xmlns:a16="http://schemas.microsoft.com/office/drawing/2014/main" id="{F086E02C-9871-4B45-B3D4-498E4602A668}"/>
              </a:ext>
            </a:extLst>
          </p:cNvPr>
          <p:cNvSpPr txBox="1"/>
          <p:nvPr/>
        </p:nvSpPr>
        <p:spPr>
          <a:xfrm>
            <a:off x="641096" y="374227"/>
            <a:ext cx="1039979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err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Objavljanje</a:t>
            </a:r>
            <a:r>
              <a:rPr lang="en-US" sz="6000" b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b="1" err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raziskovalnih</a:t>
            </a:r>
            <a:r>
              <a:rPr lang="en-US" sz="6000" b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b="1" err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podatkov</a:t>
            </a:r>
            <a:endParaRPr lang="pl-PL" sz="6000" b="1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5587F738-3333-4A3F-A998-8DCD9BD4340D}"/>
              </a:ext>
            </a:extLst>
          </p:cNvPr>
          <p:cNvSpPr txBox="1"/>
          <p:nvPr/>
        </p:nvSpPr>
        <p:spPr>
          <a:xfrm>
            <a:off x="641095" y="2576370"/>
            <a:ext cx="7919246" cy="369332"/>
          </a:xfrm>
          <a:prstGeom prst="rect">
            <a:avLst/>
          </a:prstGeom>
          <a:solidFill>
            <a:srgbClr val="125A94"/>
          </a:solidFill>
          <a:ln>
            <a:solidFill>
              <a:srgbClr val="125A94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7A914838-4BC7-4B68-9AD9-685F2324DE3C}"/>
              </a:ext>
            </a:extLst>
          </p:cNvPr>
          <p:cNvSpPr txBox="1"/>
          <p:nvPr/>
        </p:nvSpPr>
        <p:spPr>
          <a:xfrm>
            <a:off x="641095" y="2677286"/>
            <a:ext cx="79192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Doc. dr. Ana </a:t>
            </a:r>
            <a:r>
              <a:rPr lang="sl-SI" sz="2000" dirty="0">
                <a:solidFill>
                  <a:schemeClr val="bg1"/>
                </a:solidFill>
              </a:rPr>
              <a:t>SLAVEC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Fakulteta</a:t>
            </a:r>
            <a:r>
              <a:rPr lang="en-US" sz="2000" dirty="0">
                <a:solidFill>
                  <a:schemeClr val="bg1"/>
                </a:solidFill>
              </a:rPr>
              <a:t> za </a:t>
            </a:r>
            <a:r>
              <a:rPr lang="en-US" sz="2000" dirty="0" err="1">
                <a:solidFill>
                  <a:schemeClr val="bg1"/>
                </a:solidFill>
              </a:rPr>
              <a:t>matematiko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naravoslovje</a:t>
            </a:r>
            <a:r>
              <a:rPr lang="en-US" sz="2000" dirty="0">
                <a:solidFill>
                  <a:schemeClr val="bg1"/>
                </a:solidFill>
              </a:rPr>
              <a:t> in </a:t>
            </a:r>
            <a:r>
              <a:rPr lang="en-US" sz="2000" dirty="0" err="1">
                <a:solidFill>
                  <a:schemeClr val="bg1"/>
                </a:solidFill>
              </a:rPr>
              <a:t>informacijske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tehnologije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Univerze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na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Primorskem</a:t>
            </a:r>
            <a:r>
              <a:rPr lang="en-US" sz="2000" dirty="0">
                <a:solidFill>
                  <a:schemeClr val="bg1"/>
                </a:solidFill>
              </a:rPr>
              <a:t> in </a:t>
            </a:r>
            <a:r>
              <a:rPr lang="en-US" sz="2000" dirty="0" err="1">
                <a:solidFill>
                  <a:schemeClr val="bg1"/>
                </a:solidFill>
              </a:rPr>
              <a:t>InnoRenew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CoE</a:t>
            </a:r>
            <a:endParaRPr lang="sl-SI" sz="2000" dirty="0">
              <a:solidFill>
                <a:schemeClr val="bg1"/>
              </a:solidFill>
            </a:endParaRP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E636E98B-C6D2-4A0C-B443-106445C22E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177" y="4983346"/>
            <a:ext cx="941394" cy="331694"/>
          </a:xfrm>
          <a:prstGeom prst="rect">
            <a:avLst/>
          </a:prstGeom>
        </p:spPr>
      </p:pic>
      <p:sp>
        <p:nvSpPr>
          <p:cNvPr id="8" name="PoljeZBesedilom 7">
            <a:extLst>
              <a:ext uri="{FF2B5EF4-FFF2-40B4-BE49-F238E27FC236}">
                <a16:creationId xmlns:a16="http://schemas.microsoft.com/office/drawing/2014/main" id="{956A4AF3-0445-48AB-AEFE-58F4DE2092B7}"/>
              </a:ext>
            </a:extLst>
          </p:cNvPr>
          <p:cNvSpPr txBox="1"/>
          <p:nvPr/>
        </p:nvSpPr>
        <p:spPr>
          <a:xfrm>
            <a:off x="641095" y="3729645"/>
            <a:ext cx="89240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>
                <a:solidFill>
                  <a:schemeClr val="bg1"/>
                </a:solidFill>
              </a:rPr>
              <a:t>Ljubljana in </a:t>
            </a:r>
            <a:r>
              <a:rPr lang="sl-SI" sz="2000" dirty="0" err="1">
                <a:solidFill>
                  <a:schemeClr val="bg1"/>
                </a:solidFill>
              </a:rPr>
              <a:t>online</a:t>
            </a:r>
            <a:r>
              <a:rPr lang="sl-SI" sz="2000" dirty="0">
                <a:solidFill>
                  <a:schemeClr val="bg1"/>
                </a:solidFill>
              </a:rPr>
              <a:t>, Centralna tehniška knjižnica Univerze v Ljubljani,</a:t>
            </a:r>
          </a:p>
          <a:p>
            <a:r>
              <a:rPr lang="sl-SI" sz="2000" dirty="0">
                <a:solidFill>
                  <a:schemeClr val="bg1"/>
                </a:solidFill>
              </a:rPr>
              <a:t>Usposabljanje podatkovnih strokovnjakov, 14. – 17. 10. 2024</a:t>
            </a:r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B3908C9F-E85F-433B-813D-54DAAE72D4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5981824"/>
            <a:ext cx="676715" cy="38408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465348"/>
            <a:ext cx="10803585" cy="1111556"/>
          </a:xfrm>
        </p:spPr>
        <p:txBody>
          <a:bodyPr>
            <a:normAutofit fontScale="90000"/>
          </a:bodyPr>
          <a:lstStyle/>
          <a:p>
            <a:pPr lvl="0"/>
            <a:r>
              <a:rPr lang="sl-SI" sz="4000" b="1" noProof="0">
                <a:solidFill>
                  <a:srgbClr val="ED7D31"/>
                </a:solidFill>
                <a:latin typeface="Calibri"/>
              </a:rPr>
              <a:t>Merila za opredelitev zaupanja vrednih </a:t>
            </a:r>
            <a:r>
              <a:rPr lang="sl-SI" sz="4000" b="1" noProof="0" err="1">
                <a:solidFill>
                  <a:srgbClr val="ED7D31"/>
                </a:solidFill>
                <a:latin typeface="Calibri"/>
              </a:rPr>
              <a:t>repozitorijev</a:t>
            </a:r>
            <a:r>
              <a:rPr lang="sl-SI" sz="4000" b="1" noProof="0">
                <a:solidFill>
                  <a:srgbClr val="ED7D31"/>
                </a:solidFill>
                <a:latin typeface="Calibri"/>
              </a:rPr>
              <a:t> za raziskovalne podatke (določi ARIS)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1050"/>
          </a:p>
          <a:p>
            <a:pPr lvl="1"/>
            <a:endParaRPr lang="sl-SI" sz="2400">
              <a:solidFill>
                <a:srgbClr val="002060"/>
              </a:solidFill>
            </a:endParaRPr>
          </a:p>
          <a:p>
            <a:pPr marL="342900" indent="-342900">
              <a:buFontTx/>
              <a:buChar char="-"/>
            </a:pPr>
            <a:endParaRPr lang="sl-SI" sz="2400"/>
          </a:p>
          <a:p>
            <a:pPr marL="342900" indent="-342900">
              <a:buFontTx/>
              <a:buChar char="-"/>
            </a:pPr>
            <a:endParaRPr lang="sl-SI" sz="2400"/>
          </a:p>
          <a:p>
            <a:endParaRPr lang="sl-SI" sz="2400"/>
          </a:p>
          <a:p>
            <a:endParaRPr lang="sl-SI" sz="240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624EABF5-3A0D-4DAB-A7D8-55B3F221EF92}"/>
              </a:ext>
            </a:extLst>
          </p:cNvPr>
          <p:cNvSpPr/>
          <p:nvPr/>
        </p:nvSpPr>
        <p:spPr>
          <a:xfrm>
            <a:off x="742956" y="2481601"/>
            <a:ext cx="237676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/>
              <a:t>5. </a:t>
            </a:r>
            <a:r>
              <a:rPr lang="en-US" err="1"/>
              <a:t>člen</a:t>
            </a:r>
            <a:r>
              <a:rPr lang="en-US"/>
              <a:t> (</a:t>
            </a:r>
            <a:r>
              <a:rPr lang="en-US" err="1"/>
              <a:t>izvedba</a:t>
            </a:r>
            <a:r>
              <a:rPr lang="en-US"/>
              <a:t>) </a:t>
            </a:r>
            <a:r>
              <a:rPr lang="en-US" err="1">
                <a:hlinkClick r:id="rId4"/>
              </a:rPr>
              <a:t>Uredbe</a:t>
            </a:r>
            <a:r>
              <a:rPr lang="en-US">
                <a:hlinkClick r:id="rId4"/>
              </a:rPr>
              <a:t> o </a:t>
            </a:r>
            <a:r>
              <a:rPr lang="en-US" err="1">
                <a:hlinkClick r:id="rId4"/>
              </a:rPr>
              <a:t>izvajanju</a:t>
            </a:r>
            <a:r>
              <a:rPr lang="en-US">
                <a:hlinkClick r:id="rId4"/>
              </a:rPr>
              <a:t> </a:t>
            </a:r>
            <a:r>
              <a:rPr lang="en-US" err="1">
                <a:hlinkClick r:id="rId4"/>
              </a:rPr>
              <a:t>znanstvenoraziskovalnega</a:t>
            </a:r>
            <a:r>
              <a:rPr lang="en-US">
                <a:hlinkClick r:id="rId4"/>
              </a:rPr>
              <a:t> dela v </a:t>
            </a:r>
            <a:r>
              <a:rPr lang="en-US" err="1">
                <a:hlinkClick r:id="rId4"/>
              </a:rPr>
              <a:t>skladu</a:t>
            </a:r>
            <a:r>
              <a:rPr lang="en-US">
                <a:hlinkClick r:id="rId4"/>
              </a:rPr>
              <a:t> z </a:t>
            </a:r>
            <a:r>
              <a:rPr lang="en-US" err="1">
                <a:hlinkClick r:id="rId4"/>
              </a:rPr>
              <a:t>načeli</a:t>
            </a:r>
            <a:r>
              <a:rPr lang="en-US">
                <a:hlinkClick r:id="rId4"/>
              </a:rPr>
              <a:t> odprta </a:t>
            </a:r>
            <a:r>
              <a:rPr lang="en-US" err="1">
                <a:hlinkClick r:id="rId4"/>
              </a:rPr>
              <a:t>znanosti</a:t>
            </a:r>
            <a:r>
              <a:rPr lang="en-US">
                <a:hlinkClick r:id="rId4"/>
              </a:rPr>
              <a:t> (</a:t>
            </a:r>
            <a:r>
              <a:rPr lang="en-US" err="1">
                <a:hlinkClick r:id="rId4"/>
              </a:rPr>
              <a:t>Uradni</a:t>
            </a:r>
            <a:r>
              <a:rPr lang="en-US">
                <a:hlinkClick r:id="rId4"/>
              </a:rPr>
              <a:t> list RS, </a:t>
            </a:r>
            <a:r>
              <a:rPr lang="en-US" err="1">
                <a:hlinkClick r:id="rId4"/>
              </a:rPr>
              <a:t>št</a:t>
            </a:r>
            <a:r>
              <a:rPr lang="en-US">
                <a:hlinkClick r:id="rId4"/>
              </a:rPr>
              <a:t>. 59/2)</a:t>
            </a:r>
            <a:endParaRPr lang="sl-SI"/>
          </a:p>
        </p:txBody>
      </p:sp>
      <p:pic>
        <p:nvPicPr>
          <p:cNvPr id="7" name="Slika 2">
            <a:extLst>
              <a:ext uri="{FF2B5EF4-FFF2-40B4-BE49-F238E27FC236}">
                <a16:creationId xmlns:a16="http://schemas.microsoft.com/office/drawing/2014/main" id="{78237D8B-231C-F86A-1A6F-D44946D0D6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3496010" y="2576904"/>
            <a:ext cx="7674237" cy="397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3760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7" y="1703081"/>
            <a:ext cx="6588286" cy="817418"/>
          </a:xfrm>
        </p:spPr>
        <p:txBody>
          <a:bodyPr>
            <a:noAutofit/>
          </a:bodyPr>
          <a:lstStyle/>
          <a:p>
            <a:pPr lvl="0"/>
            <a:r>
              <a:rPr lang="sl-SI" sz="3200" b="1" noProof="0">
                <a:solidFill>
                  <a:srgbClr val="ED7D31"/>
                </a:solidFill>
                <a:latin typeface="Calibri"/>
              </a:rPr>
              <a:t>Certificiranje in načela FAIR</a:t>
            </a: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624EABF5-3A0D-4DAB-A7D8-55B3F221EF92}"/>
              </a:ext>
            </a:extLst>
          </p:cNvPr>
          <p:cNvSpPr/>
          <p:nvPr/>
        </p:nvSpPr>
        <p:spPr>
          <a:xfrm>
            <a:off x="742956" y="2520499"/>
            <a:ext cx="56387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err="1">
                <a:hlinkClick r:id="rId4"/>
              </a:rPr>
              <a:t>Priporočila</a:t>
            </a:r>
            <a:r>
              <a:rPr lang="en-US" sz="2000">
                <a:hlinkClick r:id="rId4"/>
              </a:rPr>
              <a:t> za </a:t>
            </a:r>
            <a:r>
              <a:rPr lang="en-US" sz="2000" err="1">
                <a:hlinkClick r:id="rId4"/>
              </a:rPr>
              <a:t>certificiranje</a:t>
            </a:r>
            <a:r>
              <a:rPr lang="en-US" sz="2000">
                <a:hlinkClick r:id="rId4"/>
              </a:rPr>
              <a:t> </a:t>
            </a:r>
            <a:r>
              <a:rPr lang="en-US" sz="2000" err="1">
                <a:hlinkClick r:id="rId4"/>
              </a:rPr>
              <a:t>storitev</a:t>
            </a:r>
            <a:r>
              <a:rPr lang="en-US" sz="2000">
                <a:hlinkClick r:id="rId4"/>
              </a:rPr>
              <a:t> za </a:t>
            </a:r>
            <a:r>
              <a:rPr lang="en-US" sz="2000" err="1">
                <a:hlinkClick r:id="rId4"/>
              </a:rPr>
              <a:t>omogočanje</a:t>
            </a:r>
            <a:r>
              <a:rPr lang="en-US" sz="2000">
                <a:hlinkClick r:id="rId4"/>
              </a:rPr>
              <a:t> </a:t>
            </a:r>
            <a:r>
              <a:rPr lang="en-US" sz="2000" err="1">
                <a:hlinkClick r:id="rId4"/>
              </a:rPr>
              <a:t>načel</a:t>
            </a:r>
            <a:r>
              <a:rPr lang="en-US" sz="2000">
                <a:hlinkClick r:id="rId4"/>
              </a:rPr>
              <a:t> FAIR v EOSC (Genova et al. 2021)</a:t>
            </a:r>
            <a:endParaRPr lang="sl-SI" sz="2000"/>
          </a:p>
        </p:txBody>
      </p:sp>
      <p:pic>
        <p:nvPicPr>
          <p:cNvPr id="6" name="Picture 5">
            <a:hlinkClick r:id="rId4"/>
            <a:extLst>
              <a:ext uri="{FF2B5EF4-FFF2-40B4-BE49-F238E27FC236}">
                <a16:creationId xmlns:a16="http://schemas.microsoft.com/office/drawing/2014/main" id="{FC077EA6-1AD2-69BA-8A5D-1652235A54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26871" y="1703081"/>
            <a:ext cx="3335635" cy="47411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49F9B89-EBF7-0A6F-FA38-FAB35DD079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494" y="3478356"/>
            <a:ext cx="4465719" cy="2965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0184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8D0BA4-2C33-D3B3-25F6-CA60B04D5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EE4BE43-C935-782A-DF2B-5D3DCFE074F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10229844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noProof="0">
                <a:solidFill>
                  <a:srgbClr val="ED7D31"/>
                </a:solidFill>
                <a:latin typeface="Calibri"/>
              </a:rPr>
              <a:t>Institucionalni </a:t>
            </a:r>
            <a:r>
              <a:rPr lang="sl-SI" sz="5000" b="1" noProof="0" err="1">
                <a:solidFill>
                  <a:srgbClr val="ED7D31"/>
                </a:solidFill>
                <a:latin typeface="Calibri"/>
              </a:rPr>
              <a:t>repozitoriji</a:t>
            </a:r>
            <a:r>
              <a:rPr lang="sl-SI" sz="5000" b="1" noProof="0">
                <a:solidFill>
                  <a:srgbClr val="ED7D31"/>
                </a:solidFill>
                <a:latin typeface="Calibri"/>
              </a:rPr>
              <a:t> (v Sloveniji)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83A8A4F5-FE77-8536-1DA4-711FA234459C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116AA4A7-0893-A72B-7B3A-B73214C5E959}"/>
              </a:ext>
            </a:extLst>
          </p:cNvPr>
          <p:cNvSpPr/>
          <p:nvPr/>
        </p:nvSpPr>
        <p:spPr>
          <a:xfrm>
            <a:off x="742957" y="2770470"/>
            <a:ext cx="844917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err="1">
                <a:solidFill>
                  <a:srgbClr val="5F7ACE"/>
                </a:solidFill>
                <a:effectLst/>
                <a:hlinkClick r:id="rId3"/>
              </a:rPr>
              <a:t>Repozitorij</a:t>
            </a:r>
            <a:r>
              <a:rPr lang="en-US" sz="2400" b="0" i="0" u="none" strike="noStrike">
                <a:solidFill>
                  <a:srgbClr val="5F7ACE"/>
                </a:solidFill>
                <a:effectLst/>
                <a:hlinkClick r:id="rId3"/>
              </a:rPr>
              <a:t> </a:t>
            </a:r>
            <a:r>
              <a:rPr lang="en-US" sz="2400" b="0" i="0" u="none" strike="noStrike" err="1">
                <a:solidFill>
                  <a:srgbClr val="5F7ACE"/>
                </a:solidFill>
                <a:effectLst/>
                <a:hlinkClick r:id="rId3"/>
              </a:rPr>
              <a:t>Univerze</a:t>
            </a:r>
            <a:r>
              <a:rPr lang="en-US" sz="2400" b="0" i="0" u="none" strike="noStrike">
                <a:solidFill>
                  <a:srgbClr val="5F7ACE"/>
                </a:solidFill>
                <a:effectLst/>
                <a:hlinkClick r:id="rId3"/>
              </a:rPr>
              <a:t> v </a:t>
            </a:r>
            <a:r>
              <a:rPr lang="en-US" sz="2400" b="0" i="0" u="none" strike="noStrike" err="1">
                <a:solidFill>
                  <a:srgbClr val="5F7ACE"/>
                </a:solidFill>
                <a:effectLst/>
                <a:hlinkClick r:id="rId3"/>
              </a:rPr>
              <a:t>Ljubljani</a:t>
            </a:r>
            <a:r>
              <a:rPr lang="en-US" sz="2400" b="0" i="0" u="none" strike="noStrike">
                <a:solidFill>
                  <a:srgbClr val="5F7ACE"/>
                </a:solidFill>
                <a:effectLst/>
                <a:hlinkClick r:id="rId3"/>
              </a:rPr>
              <a:t> (RUL)</a:t>
            </a:r>
            <a:r>
              <a:rPr lang="en-US" sz="2400" b="0" i="0">
                <a:solidFill>
                  <a:srgbClr val="666666"/>
                </a:solidFill>
                <a:effectLst/>
              </a:rPr>
              <a:t>,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err="1">
                <a:solidFill>
                  <a:srgbClr val="5F7ACE"/>
                </a:solidFill>
                <a:effectLst/>
                <a:hlinkClick r:id="rId4"/>
              </a:rPr>
              <a:t>Digitalna</a:t>
            </a:r>
            <a:r>
              <a:rPr lang="en-US" sz="2400" b="0" i="0" u="none" strike="noStrike">
                <a:solidFill>
                  <a:srgbClr val="5F7ACE"/>
                </a:solidFill>
                <a:effectLst/>
                <a:hlinkClick r:id="rId4"/>
              </a:rPr>
              <a:t> </a:t>
            </a:r>
            <a:r>
              <a:rPr lang="en-US" sz="2400" b="0" i="0" u="none" strike="noStrike" err="1">
                <a:solidFill>
                  <a:srgbClr val="5F7ACE"/>
                </a:solidFill>
                <a:effectLst/>
                <a:hlinkClick r:id="rId4"/>
              </a:rPr>
              <a:t>knjižnica</a:t>
            </a:r>
            <a:r>
              <a:rPr lang="en-US" sz="2400" b="0" i="0" u="none" strike="noStrike">
                <a:solidFill>
                  <a:srgbClr val="5F7ACE"/>
                </a:solidFill>
                <a:effectLst/>
                <a:hlinkClick r:id="rId4"/>
              </a:rPr>
              <a:t> </a:t>
            </a:r>
            <a:r>
              <a:rPr lang="en-US" sz="2400" b="0" i="0" u="none" strike="noStrike" err="1">
                <a:solidFill>
                  <a:srgbClr val="5F7ACE"/>
                </a:solidFill>
                <a:effectLst/>
                <a:hlinkClick r:id="rId4"/>
              </a:rPr>
              <a:t>Univerze</a:t>
            </a:r>
            <a:r>
              <a:rPr lang="en-US" sz="2400" b="0" i="0" u="none" strike="noStrike">
                <a:solidFill>
                  <a:srgbClr val="5F7ACE"/>
                </a:solidFill>
                <a:effectLst/>
                <a:hlinkClick r:id="rId4"/>
              </a:rPr>
              <a:t> v </a:t>
            </a:r>
            <a:r>
              <a:rPr lang="en-US" sz="2400" b="0" i="0" u="none" strike="noStrike" err="1">
                <a:solidFill>
                  <a:srgbClr val="5F7ACE"/>
                </a:solidFill>
                <a:effectLst/>
                <a:hlinkClick r:id="rId4"/>
              </a:rPr>
              <a:t>Mariboru</a:t>
            </a:r>
            <a:r>
              <a:rPr lang="en-US" sz="2400" b="0" i="0" u="none" strike="noStrike">
                <a:solidFill>
                  <a:srgbClr val="5F7ACE"/>
                </a:solidFill>
                <a:effectLst/>
                <a:hlinkClick r:id="rId4"/>
              </a:rPr>
              <a:t> (DKUM)</a:t>
            </a:r>
            <a:r>
              <a:rPr lang="en-US" sz="2400" b="0" i="0">
                <a:solidFill>
                  <a:srgbClr val="666666"/>
                </a:solidFill>
                <a:effectLst/>
              </a:rPr>
              <a:t>,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err="1">
                <a:solidFill>
                  <a:srgbClr val="5F7ACE"/>
                </a:solidFill>
                <a:effectLst/>
                <a:hlinkClick r:id="rId5"/>
              </a:rPr>
              <a:t>Repozitorij</a:t>
            </a:r>
            <a:r>
              <a:rPr lang="en-US" sz="2400" b="0" i="0" u="none" strike="noStrike">
                <a:solidFill>
                  <a:srgbClr val="5F7ACE"/>
                </a:solidFill>
                <a:effectLst/>
                <a:hlinkClick r:id="rId5"/>
              </a:rPr>
              <a:t> </a:t>
            </a:r>
            <a:r>
              <a:rPr lang="en-US" sz="2400" b="0" i="0" u="none" strike="noStrike" err="1">
                <a:solidFill>
                  <a:srgbClr val="5F7ACE"/>
                </a:solidFill>
                <a:effectLst/>
                <a:hlinkClick r:id="rId5"/>
              </a:rPr>
              <a:t>Univerze</a:t>
            </a:r>
            <a:r>
              <a:rPr lang="en-US" sz="2400" b="0" i="0" u="none" strike="noStrike">
                <a:solidFill>
                  <a:srgbClr val="5F7ACE"/>
                </a:solidFill>
                <a:effectLst/>
                <a:hlinkClick r:id="rId5"/>
              </a:rPr>
              <a:t> </a:t>
            </a:r>
            <a:r>
              <a:rPr lang="en-US" sz="2400" b="0" i="0" u="none" strike="noStrike" err="1">
                <a:solidFill>
                  <a:srgbClr val="5F7ACE"/>
                </a:solidFill>
                <a:effectLst/>
                <a:hlinkClick r:id="rId5"/>
              </a:rPr>
              <a:t>na</a:t>
            </a:r>
            <a:r>
              <a:rPr lang="en-US" sz="2400" b="0" i="0" u="none" strike="noStrike">
                <a:solidFill>
                  <a:srgbClr val="5F7ACE"/>
                </a:solidFill>
                <a:effectLst/>
                <a:hlinkClick r:id="rId5"/>
              </a:rPr>
              <a:t> </a:t>
            </a:r>
            <a:r>
              <a:rPr lang="en-US" sz="2400" b="0" i="0" u="none" strike="noStrike" err="1">
                <a:solidFill>
                  <a:srgbClr val="5F7ACE"/>
                </a:solidFill>
                <a:effectLst/>
                <a:hlinkClick r:id="rId5"/>
              </a:rPr>
              <a:t>Primorskem</a:t>
            </a:r>
            <a:r>
              <a:rPr lang="en-US" sz="2400" b="0" i="0" u="none" strike="noStrike">
                <a:solidFill>
                  <a:srgbClr val="5F7ACE"/>
                </a:solidFill>
                <a:effectLst/>
                <a:hlinkClick r:id="rId5"/>
              </a:rPr>
              <a:t> (RUP)</a:t>
            </a:r>
            <a:r>
              <a:rPr lang="en-US" sz="2400" b="0" i="0">
                <a:solidFill>
                  <a:srgbClr val="666666"/>
                </a:solidFill>
                <a:effectLst/>
              </a:rPr>
              <a:t>,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err="1">
                <a:solidFill>
                  <a:srgbClr val="5F7ACE"/>
                </a:solidFill>
                <a:effectLst/>
                <a:hlinkClick r:id="rId6"/>
              </a:rPr>
              <a:t>Repozitorij</a:t>
            </a:r>
            <a:r>
              <a:rPr lang="en-US" sz="2400" b="0" i="0" u="none" strike="noStrike">
                <a:solidFill>
                  <a:srgbClr val="5F7ACE"/>
                </a:solidFill>
                <a:effectLst/>
                <a:hlinkClick r:id="rId6"/>
              </a:rPr>
              <a:t> </a:t>
            </a:r>
            <a:r>
              <a:rPr lang="en-US" sz="2400" b="0" i="0" u="none" strike="noStrike" err="1">
                <a:solidFill>
                  <a:srgbClr val="5F7ACE"/>
                </a:solidFill>
                <a:effectLst/>
                <a:hlinkClick r:id="rId6"/>
              </a:rPr>
              <a:t>Univerze</a:t>
            </a:r>
            <a:r>
              <a:rPr lang="en-US" sz="2400" b="0" i="0" u="none" strike="noStrike">
                <a:solidFill>
                  <a:srgbClr val="5F7ACE"/>
                </a:solidFill>
                <a:effectLst/>
                <a:hlinkClick r:id="rId6"/>
              </a:rPr>
              <a:t> v Novi </a:t>
            </a:r>
            <a:r>
              <a:rPr lang="en-US" sz="2400" b="0" i="0" u="none" strike="noStrike" err="1">
                <a:solidFill>
                  <a:srgbClr val="5F7ACE"/>
                </a:solidFill>
                <a:effectLst/>
                <a:hlinkClick r:id="rId6"/>
              </a:rPr>
              <a:t>Gorici</a:t>
            </a:r>
            <a:r>
              <a:rPr lang="en-US" sz="2400" b="0" i="0" u="none" strike="noStrike">
                <a:solidFill>
                  <a:srgbClr val="5F7ACE"/>
                </a:solidFill>
                <a:effectLst/>
                <a:hlinkClick r:id="rId6"/>
              </a:rPr>
              <a:t> (RUNG)</a:t>
            </a:r>
            <a:r>
              <a:rPr lang="en-US" sz="2400" b="0" i="0">
                <a:solidFill>
                  <a:srgbClr val="666666"/>
                </a:solidFill>
                <a:effectLst/>
              </a:rPr>
              <a:t>,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err="1">
                <a:solidFill>
                  <a:srgbClr val="5F7ACE"/>
                </a:solidFill>
                <a:effectLst/>
                <a:hlinkClick r:id="rId7"/>
              </a:rPr>
              <a:t>Repozitorij</a:t>
            </a:r>
            <a:r>
              <a:rPr lang="en-US" sz="2400" b="0" i="0" u="none" strike="noStrike">
                <a:solidFill>
                  <a:srgbClr val="5F7ACE"/>
                </a:solidFill>
                <a:effectLst/>
                <a:hlinkClick r:id="rId7"/>
              </a:rPr>
              <a:t> </a:t>
            </a:r>
            <a:r>
              <a:rPr lang="en-US" sz="2400" b="0" i="0" u="none" strike="noStrike" err="1">
                <a:solidFill>
                  <a:srgbClr val="5F7ACE"/>
                </a:solidFill>
                <a:effectLst/>
                <a:hlinkClick r:id="rId7"/>
              </a:rPr>
              <a:t>samostojnih</a:t>
            </a:r>
            <a:r>
              <a:rPr lang="en-US" sz="2400" b="0" i="0" u="none" strike="noStrike">
                <a:solidFill>
                  <a:srgbClr val="5F7ACE"/>
                </a:solidFill>
                <a:effectLst/>
                <a:hlinkClick r:id="rId7"/>
              </a:rPr>
              <a:t> </a:t>
            </a:r>
            <a:r>
              <a:rPr lang="en-US" sz="2400" b="0" i="0" u="none" strike="noStrike" err="1">
                <a:solidFill>
                  <a:srgbClr val="5F7ACE"/>
                </a:solidFill>
                <a:effectLst/>
                <a:hlinkClick r:id="rId7"/>
              </a:rPr>
              <a:t>visokošolskih</a:t>
            </a:r>
            <a:r>
              <a:rPr lang="en-US" sz="2400" b="0" i="0" u="none" strike="noStrike">
                <a:solidFill>
                  <a:srgbClr val="5F7ACE"/>
                </a:solidFill>
                <a:effectLst/>
                <a:hlinkClick r:id="rId7"/>
              </a:rPr>
              <a:t> in </a:t>
            </a:r>
            <a:r>
              <a:rPr lang="en-US" sz="2400" b="0" i="0" u="none" strike="noStrike" err="1">
                <a:solidFill>
                  <a:srgbClr val="5F7ACE"/>
                </a:solidFill>
                <a:effectLst/>
                <a:hlinkClick r:id="rId7"/>
              </a:rPr>
              <a:t>višješolskih</a:t>
            </a:r>
            <a:r>
              <a:rPr lang="en-US" sz="2400" b="0" i="0" u="none" strike="noStrike">
                <a:solidFill>
                  <a:srgbClr val="5F7ACE"/>
                </a:solidFill>
                <a:effectLst/>
                <a:hlinkClick r:id="rId7"/>
              </a:rPr>
              <a:t> </a:t>
            </a:r>
            <a:r>
              <a:rPr lang="en-US" sz="2400" b="0" i="0" u="none" strike="noStrike" err="1">
                <a:solidFill>
                  <a:srgbClr val="5F7ACE"/>
                </a:solidFill>
                <a:effectLst/>
                <a:hlinkClick r:id="rId7"/>
              </a:rPr>
              <a:t>izobraževalnih</a:t>
            </a:r>
            <a:r>
              <a:rPr lang="en-US" sz="2400" b="0" i="0" u="none" strike="noStrike">
                <a:solidFill>
                  <a:srgbClr val="5F7ACE"/>
                </a:solidFill>
                <a:effectLst/>
                <a:hlinkClick r:id="rId7"/>
              </a:rPr>
              <a:t> </a:t>
            </a:r>
            <a:r>
              <a:rPr lang="en-US" sz="2400" b="0" i="0" u="none" strike="noStrike" err="1">
                <a:solidFill>
                  <a:srgbClr val="5F7ACE"/>
                </a:solidFill>
                <a:effectLst/>
                <a:hlinkClick r:id="rId7"/>
              </a:rPr>
              <a:t>organizacij</a:t>
            </a:r>
            <a:r>
              <a:rPr lang="en-US" sz="2400" b="0" i="0" u="none" strike="noStrike">
                <a:solidFill>
                  <a:srgbClr val="5F7ACE"/>
                </a:solidFill>
                <a:effectLst/>
                <a:hlinkClick r:id="rId7"/>
              </a:rPr>
              <a:t> (</a:t>
            </a:r>
            <a:r>
              <a:rPr lang="en-US" sz="2400" b="0" i="0" u="none" strike="noStrike" err="1">
                <a:solidFill>
                  <a:srgbClr val="5F7ACE"/>
                </a:solidFill>
                <a:effectLst/>
                <a:hlinkClick r:id="rId7"/>
              </a:rPr>
              <a:t>ReVIS</a:t>
            </a:r>
            <a:r>
              <a:rPr lang="en-US" sz="2400" b="0" i="0" u="none" strike="noStrike">
                <a:solidFill>
                  <a:srgbClr val="5F7ACE"/>
                </a:solidFill>
                <a:effectLst/>
                <a:hlinkClick r:id="rId7"/>
              </a:rPr>
              <a:t>)</a:t>
            </a:r>
            <a:r>
              <a:rPr lang="en-US" sz="2400" b="0" i="0">
                <a:solidFill>
                  <a:srgbClr val="666666"/>
                </a:solidFill>
                <a:effectLst/>
              </a:rPr>
              <a:t>,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err="1">
                <a:solidFill>
                  <a:srgbClr val="5F7ACE"/>
                </a:solidFill>
                <a:effectLst/>
                <a:hlinkClick r:id="rId8"/>
              </a:rPr>
              <a:t>Digitalni</a:t>
            </a:r>
            <a:r>
              <a:rPr lang="en-US" sz="2400" b="0" i="0" u="none" strike="noStrike">
                <a:solidFill>
                  <a:srgbClr val="5F7ACE"/>
                </a:solidFill>
                <a:effectLst/>
                <a:hlinkClick r:id="rId8"/>
              </a:rPr>
              <a:t> </a:t>
            </a:r>
            <a:r>
              <a:rPr lang="en-US" sz="2400" b="0" i="0" u="none" strike="noStrike" err="1">
                <a:solidFill>
                  <a:srgbClr val="5F7ACE"/>
                </a:solidFill>
                <a:effectLst/>
                <a:hlinkClick r:id="rId8"/>
              </a:rPr>
              <a:t>repozitorij</a:t>
            </a:r>
            <a:r>
              <a:rPr lang="en-US" sz="2400" b="0" i="0" u="none" strike="noStrike">
                <a:solidFill>
                  <a:srgbClr val="5F7ACE"/>
                </a:solidFill>
                <a:effectLst/>
                <a:hlinkClick r:id="rId8"/>
              </a:rPr>
              <a:t> </a:t>
            </a:r>
            <a:r>
              <a:rPr lang="en-US" sz="2400" b="0" i="0" u="none" strike="noStrike" err="1">
                <a:solidFill>
                  <a:srgbClr val="5F7ACE"/>
                </a:solidFill>
                <a:effectLst/>
                <a:hlinkClick r:id="rId8"/>
              </a:rPr>
              <a:t>raziskovalnih</a:t>
            </a:r>
            <a:r>
              <a:rPr lang="en-US" sz="2400" b="0" i="0" u="none" strike="noStrike">
                <a:solidFill>
                  <a:srgbClr val="5F7ACE"/>
                </a:solidFill>
                <a:effectLst/>
                <a:hlinkClick r:id="rId8"/>
              </a:rPr>
              <a:t> </a:t>
            </a:r>
            <a:r>
              <a:rPr lang="en-US" sz="2400" b="0" i="0" u="none" strike="noStrike" err="1">
                <a:solidFill>
                  <a:srgbClr val="5F7ACE"/>
                </a:solidFill>
                <a:effectLst/>
                <a:hlinkClick r:id="rId8"/>
              </a:rPr>
              <a:t>organizacij</a:t>
            </a:r>
            <a:r>
              <a:rPr lang="en-US" sz="2400" b="0" i="0" u="none" strike="noStrike">
                <a:solidFill>
                  <a:srgbClr val="5F7ACE"/>
                </a:solidFill>
                <a:effectLst/>
                <a:hlinkClick r:id="rId8"/>
              </a:rPr>
              <a:t> </a:t>
            </a:r>
            <a:r>
              <a:rPr lang="en-US" sz="2400" b="0" i="0" u="none" strike="noStrike" err="1">
                <a:solidFill>
                  <a:srgbClr val="5F7ACE"/>
                </a:solidFill>
                <a:effectLst/>
                <a:hlinkClick r:id="rId8"/>
              </a:rPr>
              <a:t>Slovenije</a:t>
            </a:r>
            <a:r>
              <a:rPr lang="en-US" sz="2400" b="0" i="0" u="none" strike="noStrike">
                <a:solidFill>
                  <a:srgbClr val="5F7ACE"/>
                </a:solidFill>
                <a:effectLst/>
                <a:hlinkClick r:id="rId8"/>
              </a:rPr>
              <a:t> (</a:t>
            </a:r>
            <a:r>
              <a:rPr lang="en-US" sz="2400" b="0" i="0" u="none" strike="noStrike" err="1">
                <a:solidFill>
                  <a:srgbClr val="5F7ACE"/>
                </a:solidFill>
                <a:effectLst/>
                <a:hlinkClick r:id="rId8"/>
              </a:rPr>
              <a:t>DiRROS</a:t>
            </a:r>
            <a:r>
              <a:rPr lang="en-US" sz="2400" b="0" i="0" u="none" strike="noStrike">
                <a:solidFill>
                  <a:srgbClr val="5F7ACE"/>
                </a:solidFill>
                <a:effectLst/>
                <a:hlinkClick r:id="rId8"/>
              </a:rPr>
              <a:t>)</a:t>
            </a:r>
            <a:r>
              <a:rPr lang="en-US" sz="2400" b="0" i="0">
                <a:solidFill>
                  <a:srgbClr val="666666"/>
                </a:solidFill>
                <a:effectLst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817385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C2103F-BFF3-9312-BDFE-060976FEC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1">
            <a:extLst>
              <a:ext uri="{FF2B5EF4-FFF2-40B4-BE49-F238E27FC236}">
                <a16:creationId xmlns:a16="http://schemas.microsoft.com/office/drawing/2014/main" id="{597E0EEA-F8F5-24F7-8244-25C8CE027F29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7C4C371-5F0B-0681-E932-5D8487A2E8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7645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Naslov 1">
            <a:extLst>
              <a:ext uri="{FF2B5EF4-FFF2-40B4-BE49-F238E27FC236}">
                <a16:creationId xmlns:a16="http://schemas.microsoft.com/office/drawing/2014/main" id="{5DC872CE-D659-9659-BB27-1D7FE17194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641433" y="1477867"/>
            <a:ext cx="2999873" cy="817418"/>
          </a:xfrm>
        </p:spPr>
        <p:txBody>
          <a:bodyPr>
            <a:noAutofit/>
          </a:bodyPr>
          <a:lstStyle/>
          <a:p>
            <a:pPr lvl="0"/>
            <a:r>
              <a:rPr lang="sl-SI" sz="3600" b="1" noProof="0">
                <a:solidFill>
                  <a:srgbClr val="ED7D31"/>
                </a:solidFill>
                <a:latin typeface="Calibri"/>
              </a:rPr>
              <a:t>Primer RUP</a:t>
            </a:r>
          </a:p>
        </p:txBody>
      </p:sp>
    </p:spTree>
    <p:extLst>
      <p:ext uri="{BB962C8B-B14F-4D97-AF65-F5344CB8AC3E}">
        <p14:creationId xmlns:p14="http://schemas.microsoft.com/office/powerpoint/2010/main" val="35155722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53D4B1-C91D-5730-1FB2-1E9F1C5413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1">
            <a:extLst>
              <a:ext uri="{FF2B5EF4-FFF2-40B4-BE49-F238E27FC236}">
                <a16:creationId xmlns:a16="http://schemas.microsoft.com/office/drawing/2014/main" id="{3B31A19C-60C1-A76D-5F95-2383E661D04F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C3F8E43-8EDC-9F8D-2878-AB343EA17D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956" y="0"/>
            <a:ext cx="78906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7908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1BBCA-13DC-7288-E47B-E8E11C34C0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1">
            <a:extLst>
              <a:ext uri="{FF2B5EF4-FFF2-40B4-BE49-F238E27FC236}">
                <a16:creationId xmlns:a16="http://schemas.microsoft.com/office/drawing/2014/main" id="{3FEDFCAC-4D2B-8551-5D17-FF0E3127DD25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CD9FAE-29E5-A309-CE52-D7621FFA45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956" y="0"/>
            <a:ext cx="75994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0784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197A13-E831-6FB6-2019-7EB5FF386C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1">
            <a:extLst>
              <a:ext uri="{FF2B5EF4-FFF2-40B4-BE49-F238E27FC236}">
                <a16:creationId xmlns:a16="http://schemas.microsoft.com/office/drawing/2014/main" id="{9BEB5D87-E5A7-25A5-4AAC-100F461ED1D7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5A9E72-8196-4D7B-337A-03D90F7E53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956" y="0"/>
            <a:ext cx="7564943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02CA30D-87B2-4265-1627-29F143088E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6889" y="1219200"/>
            <a:ext cx="7971543" cy="52656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901061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6A0C21-C2CE-91A0-6DD8-9467E9649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63881D2-7BC6-9B1B-8894-D8CC16222BE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10229844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noProof="0">
                <a:solidFill>
                  <a:srgbClr val="ED7D31"/>
                </a:solidFill>
                <a:latin typeface="Calibri"/>
              </a:rPr>
              <a:t>Splošni </a:t>
            </a:r>
            <a:r>
              <a:rPr lang="sl-SI" sz="5000" b="1" noProof="0" err="1">
                <a:solidFill>
                  <a:srgbClr val="ED7D31"/>
                </a:solidFill>
                <a:latin typeface="Calibri"/>
              </a:rPr>
              <a:t>repozitoriji</a:t>
            </a:r>
            <a:endParaRPr lang="sl-SI" sz="5000" b="1" noProof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F26F17DE-84DF-91E8-09C2-C6A4FE1AA7D3}"/>
              </a:ext>
            </a:extLst>
          </p:cNvPr>
          <p:cNvSpPr/>
          <p:nvPr/>
        </p:nvSpPr>
        <p:spPr>
          <a:xfrm>
            <a:off x="742956" y="2770470"/>
            <a:ext cx="929940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err="1">
                <a:solidFill>
                  <a:srgbClr val="5F7ACE"/>
                </a:solidFill>
                <a:effectLst/>
                <a:hlinkClick r:id="rId4"/>
              </a:rPr>
              <a:t>Zenodo</a:t>
            </a:r>
            <a:r>
              <a:rPr lang="en-US" sz="2400" b="0" i="0">
                <a:solidFill>
                  <a:srgbClr val="666666"/>
                </a:solidFill>
                <a:effectLst/>
              </a:rPr>
              <a:t> </a:t>
            </a:r>
            <a:r>
              <a:rPr lang="en-US" sz="2400" b="0" i="0">
                <a:effectLst/>
              </a:rPr>
              <a:t>– </a:t>
            </a:r>
            <a:r>
              <a:rPr lang="en-US" sz="2400" b="0" i="0" err="1">
                <a:effectLst/>
              </a:rPr>
              <a:t>upravlja</a:t>
            </a:r>
            <a:r>
              <a:rPr lang="en-US" sz="2400" b="0" i="0">
                <a:effectLst/>
              </a:rPr>
              <a:t> ga CERN,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err="1">
                <a:solidFill>
                  <a:srgbClr val="5F7ACE"/>
                </a:solidFill>
                <a:effectLst/>
                <a:hlinkClick r:id="rId5"/>
              </a:rPr>
              <a:t>Figshare</a:t>
            </a:r>
            <a:r>
              <a:rPr lang="en-US" sz="2400" b="0" i="0">
                <a:solidFill>
                  <a:srgbClr val="666666"/>
                </a:solidFill>
                <a:effectLst/>
              </a:rPr>
              <a:t> – </a:t>
            </a:r>
            <a:r>
              <a:rPr lang="en-US" sz="2400" b="0" i="0" err="1">
                <a:effectLst/>
              </a:rPr>
              <a:t>upravlja</a:t>
            </a:r>
            <a:r>
              <a:rPr lang="en-US" sz="2400" b="0" i="0">
                <a:effectLst/>
              </a:rPr>
              <a:t> ga </a:t>
            </a:r>
            <a:r>
              <a:rPr lang="en-US" sz="2400" b="0" i="0" err="1">
                <a:effectLst/>
              </a:rPr>
              <a:t>britansko</a:t>
            </a:r>
            <a:r>
              <a:rPr lang="en-US" sz="2400" b="0" i="0">
                <a:effectLst/>
              </a:rPr>
              <a:t> </a:t>
            </a:r>
            <a:r>
              <a:rPr lang="en-US" sz="2400" b="0" i="0" err="1">
                <a:effectLst/>
              </a:rPr>
              <a:t>tehnološko</a:t>
            </a:r>
            <a:r>
              <a:rPr lang="en-US" sz="2400" b="0" i="0">
                <a:effectLst/>
              </a:rPr>
              <a:t> </a:t>
            </a:r>
            <a:r>
              <a:rPr lang="en-US" sz="2400" b="0" i="0" err="1">
                <a:effectLst/>
              </a:rPr>
              <a:t>podjetje</a:t>
            </a:r>
            <a:r>
              <a:rPr lang="en-US" sz="2400" b="0" i="0">
                <a:solidFill>
                  <a:srgbClr val="666666"/>
                </a:solidFill>
                <a:effectLst/>
              </a:rPr>
              <a:t> </a:t>
            </a:r>
            <a:r>
              <a:rPr lang="en-US" sz="2400" b="0" i="0" u="none" strike="noStrike">
                <a:solidFill>
                  <a:srgbClr val="5F7ACE"/>
                </a:solidFill>
                <a:effectLst/>
                <a:hlinkClick r:id="rId6"/>
              </a:rPr>
              <a:t>Digital Science</a:t>
            </a:r>
            <a:r>
              <a:rPr lang="en-US" sz="2400" b="0" i="0">
                <a:solidFill>
                  <a:srgbClr val="666666"/>
                </a:solidFill>
                <a:effectLst/>
              </a:rPr>
              <a:t>,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en-US" sz="2400" b="0" i="0" u="none" strike="noStrike">
                <a:solidFill>
                  <a:srgbClr val="5F7ACE"/>
                </a:solidFill>
                <a:effectLst/>
                <a:hlinkClick r:id="rId7"/>
              </a:rPr>
              <a:t>Dryad</a:t>
            </a:r>
            <a:r>
              <a:rPr lang="en-US" sz="2400" b="0" i="0">
                <a:solidFill>
                  <a:srgbClr val="666666"/>
                </a:solidFill>
                <a:effectLst/>
              </a:rPr>
              <a:t> </a:t>
            </a:r>
            <a:r>
              <a:rPr lang="en-US" sz="2400" b="0" i="0">
                <a:effectLst/>
              </a:rPr>
              <a:t>– </a:t>
            </a:r>
            <a:r>
              <a:rPr lang="en-US" sz="2400" b="0" i="0" err="1">
                <a:effectLst/>
              </a:rPr>
              <a:t>upravlja</a:t>
            </a:r>
            <a:r>
              <a:rPr lang="en-US" sz="2400" b="0" i="0">
                <a:effectLst/>
              </a:rPr>
              <a:t> ga </a:t>
            </a:r>
            <a:r>
              <a:rPr lang="en-US" sz="2400" b="0" i="0" err="1">
                <a:effectLst/>
              </a:rPr>
              <a:t>istoimenska</a:t>
            </a:r>
            <a:r>
              <a:rPr lang="en-US" sz="2400" b="0" i="0">
                <a:effectLst/>
              </a:rPr>
              <a:t> </a:t>
            </a:r>
            <a:r>
              <a:rPr lang="en-US" sz="2400" b="0" i="0" err="1">
                <a:effectLst/>
              </a:rPr>
              <a:t>neprofitna</a:t>
            </a:r>
            <a:r>
              <a:rPr lang="en-US" sz="2400" b="0" i="0">
                <a:effectLst/>
              </a:rPr>
              <a:t> </a:t>
            </a:r>
            <a:r>
              <a:rPr lang="en-US" sz="2400" b="0" i="0" err="1">
                <a:effectLst/>
              </a:rPr>
              <a:t>organizacija</a:t>
            </a:r>
            <a:r>
              <a:rPr lang="en-US" sz="2400" b="0" i="0">
                <a:effectLst/>
              </a:rPr>
              <a:t>,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en-US" sz="2400" b="0" i="0" u="none" strike="noStrike">
                <a:solidFill>
                  <a:srgbClr val="5F7ACE"/>
                </a:solidFill>
                <a:effectLst/>
                <a:hlinkClick r:id="rId8"/>
              </a:rPr>
              <a:t>Harvard Dataverse</a:t>
            </a:r>
            <a:r>
              <a:rPr lang="en-US" sz="2400" b="0" i="0">
                <a:solidFill>
                  <a:srgbClr val="666666"/>
                </a:solidFill>
                <a:effectLst/>
              </a:rPr>
              <a:t> </a:t>
            </a:r>
            <a:r>
              <a:rPr lang="en-US" sz="2400" b="0" i="0">
                <a:effectLst/>
              </a:rPr>
              <a:t>– </a:t>
            </a:r>
            <a:r>
              <a:rPr lang="en-US" sz="2400" b="0" i="0" err="1">
                <a:effectLst/>
              </a:rPr>
              <a:t>upravlja</a:t>
            </a:r>
            <a:r>
              <a:rPr lang="en-US" sz="2400" b="0" i="0">
                <a:effectLst/>
              </a:rPr>
              <a:t> ga </a:t>
            </a:r>
            <a:r>
              <a:rPr lang="en-US" sz="2400" b="0" i="0" err="1">
                <a:effectLst/>
              </a:rPr>
              <a:t>Univerza</a:t>
            </a:r>
            <a:r>
              <a:rPr lang="en-US" sz="2400" b="0" i="0">
                <a:effectLst/>
              </a:rPr>
              <a:t> Harvard,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en-US" sz="2400" b="0" i="0" u="none" strike="noStrike">
                <a:solidFill>
                  <a:srgbClr val="5F7ACE"/>
                </a:solidFill>
                <a:effectLst/>
                <a:hlinkClick r:id="rId9"/>
              </a:rPr>
              <a:t>Mendeley Data</a:t>
            </a:r>
            <a:r>
              <a:rPr lang="en-US" sz="2400" b="0" i="0">
                <a:solidFill>
                  <a:srgbClr val="666666"/>
                </a:solidFill>
                <a:effectLst/>
              </a:rPr>
              <a:t> </a:t>
            </a:r>
            <a:r>
              <a:rPr lang="en-US" sz="2400" b="0" i="0">
                <a:effectLst/>
              </a:rPr>
              <a:t>– </a:t>
            </a:r>
            <a:r>
              <a:rPr lang="en-US" sz="2400" b="0" i="0" err="1">
                <a:effectLst/>
              </a:rPr>
              <a:t>upravlja</a:t>
            </a:r>
            <a:r>
              <a:rPr lang="en-US" sz="2400" b="0" i="0">
                <a:effectLst/>
              </a:rPr>
              <a:t> ga </a:t>
            </a:r>
            <a:r>
              <a:rPr lang="en-US" sz="2400" b="0" i="0" err="1">
                <a:effectLst/>
              </a:rPr>
              <a:t>znanstvena</a:t>
            </a:r>
            <a:r>
              <a:rPr lang="en-US" sz="2400" b="0" i="0">
                <a:effectLst/>
              </a:rPr>
              <a:t> </a:t>
            </a:r>
            <a:r>
              <a:rPr lang="en-US" sz="2400" b="0" i="0" err="1">
                <a:effectLst/>
              </a:rPr>
              <a:t>založba</a:t>
            </a:r>
            <a:r>
              <a:rPr lang="en-US" sz="2400" b="0" i="0">
                <a:effectLst/>
              </a:rPr>
              <a:t> Elsevier,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en-US" sz="2400" b="0" i="0" u="none" strike="noStrike">
                <a:solidFill>
                  <a:srgbClr val="5F7ACE"/>
                </a:solidFill>
                <a:effectLst/>
                <a:hlinkClick r:id="rId10"/>
              </a:rPr>
              <a:t>OSF</a:t>
            </a:r>
            <a:r>
              <a:rPr lang="en-US" sz="2400" b="0" i="0">
                <a:solidFill>
                  <a:srgbClr val="666666"/>
                </a:solidFill>
                <a:effectLst/>
              </a:rPr>
              <a:t> </a:t>
            </a:r>
            <a:r>
              <a:rPr lang="en-US" sz="2400" b="0" i="0">
                <a:effectLst/>
              </a:rPr>
              <a:t>– </a:t>
            </a:r>
            <a:r>
              <a:rPr lang="en-US" sz="2400" b="0" i="0" err="1">
                <a:effectLst/>
              </a:rPr>
              <a:t>upravlja</a:t>
            </a:r>
            <a:r>
              <a:rPr lang="en-US" sz="2400" b="0" i="0">
                <a:effectLst/>
              </a:rPr>
              <a:t> ga </a:t>
            </a:r>
            <a:r>
              <a:rPr lang="en-US" sz="2400" b="0" i="0" err="1">
                <a:effectLst/>
              </a:rPr>
              <a:t>ameriški</a:t>
            </a:r>
            <a:r>
              <a:rPr lang="en-US" sz="2400" b="0" i="0">
                <a:effectLst/>
              </a:rPr>
              <a:t> </a:t>
            </a:r>
            <a:r>
              <a:rPr lang="en-US" sz="2400" b="0" i="0" u="none" strike="noStrike">
                <a:solidFill>
                  <a:srgbClr val="5F7ACE"/>
                </a:solidFill>
                <a:effectLst/>
                <a:hlinkClick r:id="rId11"/>
              </a:rPr>
              <a:t>Center for Open Science</a:t>
            </a:r>
            <a:r>
              <a:rPr lang="en-US" sz="2400" b="0" i="0">
                <a:effectLst/>
              </a:rPr>
              <a:t>.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endParaRPr lang="en-US" sz="2400"/>
          </a:p>
          <a:p>
            <a:pPr algn="l" fontAlgn="base"/>
            <a:r>
              <a:rPr lang="en-US" sz="2400" b="0" i="0">
                <a:effectLst/>
              </a:rPr>
              <a:t>Vir: </a:t>
            </a:r>
            <a:r>
              <a:rPr lang="pt-BR" sz="2400">
                <a:hlinkClick r:id="rId12"/>
              </a:rPr>
              <a:t>Splošno o repozitorijih - DiRROS Data (uni-lj.si)</a:t>
            </a:r>
            <a:endParaRPr lang="en-US" sz="2400" b="0" i="0">
              <a:effectLst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79982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6FFA6C-CBAE-0FC7-7F19-E8283E40A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1">
            <a:extLst>
              <a:ext uri="{FF2B5EF4-FFF2-40B4-BE49-F238E27FC236}">
                <a16:creationId xmlns:a16="http://schemas.microsoft.com/office/drawing/2014/main" id="{7E2E3019-5A06-99E4-6B63-C8F0D81F8419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55E9870-AECB-E268-A727-6A71FB43D2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28311"/>
          </a:xfrm>
          <a:prstGeom prst="rect">
            <a:avLst/>
          </a:prstGeom>
        </p:spPr>
      </p:pic>
      <p:sp>
        <p:nvSpPr>
          <p:cNvPr id="9" name="Naslov 1">
            <a:extLst>
              <a:ext uri="{FF2B5EF4-FFF2-40B4-BE49-F238E27FC236}">
                <a16:creationId xmlns:a16="http://schemas.microsoft.com/office/drawing/2014/main" id="{42E1B263-75F2-12AD-B867-34EFB7C72F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07769" y="1062653"/>
            <a:ext cx="3609473" cy="817418"/>
          </a:xfrm>
        </p:spPr>
        <p:txBody>
          <a:bodyPr>
            <a:noAutofit/>
          </a:bodyPr>
          <a:lstStyle/>
          <a:p>
            <a:pPr lvl="0"/>
            <a:r>
              <a:rPr lang="sl-SI" sz="3600" b="1" noProof="0">
                <a:solidFill>
                  <a:srgbClr val="ED7D31"/>
                </a:solidFill>
                <a:latin typeface="Calibri"/>
              </a:rPr>
              <a:t>Primer </a:t>
            </a:r>
            <a:r>
              <a:rPr lang="sl-SI" sz="3600" b="1" noProof="0" err="1">
                <a:solidFill>
                  <a:srgbClr val="ED7D31"/>
                </a:solidFill>
                <a:latin typeface="Calibri"/>
              </a:rPr>
              <a:t>Zenodo</a:t>
            </a:r>
            <a:endParaRPr lang="sl-SI" sz="3600" b="1" noProof="0">
              <a:solidFill>
                <a:srgbClr val="ED7D3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593262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1B81AA2-DE27-4358-60A5-EE94B79DE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1">
            <a:extLst>
              <a:ext uri="{FF2B5EF4-FFF2-40B4-BE49-F238E27FC236}">
                <a16:creationId xmlns:a16="http://schemas.microsoft.com/office/drawing/2014/main" id="{98A30151-8562-F092-B8AF-526EBA258FB7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F3E179-4F82-98D3-98CB-09FBBED4FB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713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3382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8470389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noProof="0">
                <a:solidFill>
                  <a:srgbClr val="ED7D31"/>
                </a:solidFill>
                <a:latin typeface="Calibri"/>
              </a:rPr>
              <a:t>Vsebina</a:t>
            </a: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624EABF5-3A0D-4DAB-A7D8-55B3F221EF92}"/>
              </a:ext>
            </a:extLst>
          </p:cNvPr>
          <p:cNvSpPr/>
          <p:nvPr/>
        </p:nvSpPr>
        <p:spPr>
          <a:xfrm>
            <a:off x="742956" y="2770470"/>
            <a:ext cx="701991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l-SI" sz="2400"/>
              <a:t>Podatkovne objave v različnih vrstah </a:t>
            </a:r>
            <a:r>
              <a:rPr lang="sl-SI" sz="2400" err="1"/>
              <a:t>repozitorijev</a:t>
            </a:r>
            <a:endParaRPr lang="sl-SI" sz="24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l-SI" sz="2400"/>
              <a:t>(Vse) o </a:t>
            </a:r>
            <a:r>
              <a:rPr lang="sl-SI" sz="2400" err="1"/>
              <a:t>repozitorijih</a:t>
            </a:r>
            <a:endParaRPr lang="sl-SI" sz="24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l-SI" sz="2400"/>
              <a:t>Omejitve pri odprtem objavljanju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l-SI" sz="2400"/>
              <a:t>Licence za podatke in metapodatke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l-SI" sz="2400"/>
              <a:t>Kako izpolniti zahteve revij glede dostopnosti do podatkov, ki so uporabljeni v članku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l-SI" sz="2400"/>
              <a:t>Podatkovne revije in podatkovni članki</a:t>
            </a:r>
          </a:p>
        </p:txBody>
      </p:sp>
      <p:pic>
        <p:nvPicPr>
          <p:cNvPr id="7" name="Picture 2" descr="brown pathway between white organizers">
            <a:extLst>
              <a:ext uri="{FF2B5EF4-FFF2-40B4-BE49-F238E27FC236}">
                <a16:creationId xmlns:a16="http://schemas.microsoft.com/office/drawing/2014/main" id="{C17B0ED2-8CD9-79B9-1F1E-BEBFD8A518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2574" y="1703081"/>
            <a:ext cx="2886470" cy="43447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13147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D6DDFB-BC7C-A5AB-1F57-5C11F0D1DB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1">
            <a:extLst>
              <a:ext uri="{FF2B5EF4-FFF2-40B4-BE49-F238E27FC236}">
                <a16:creationId xmlns:a16="http://schemas.microsoft.com/office/drawing/2014/main" id="{F3400315-2134-5FEC-9EF3-C8532B3D759D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7E045D-9B0E-8004-0B3D-6786AE45AA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69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1591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0CF65F-0B0A-7A9D-7842-39477C32AB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1">
            <a:extLst>
              <a:ext uri="{FF2B5EF4-FFF2-40B4-BE49-F238E27FC236}">
                <a16:creationId xmlns:a16="http://schemas.microsoft.com/office/drawing/2014/main" id="{8169A74F-80A5-1F41-2945-884132516771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754F7B3-C9F6-BE99-B03B-8229543698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771"/>
            <a:ext cx="12192000" cy="6826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1055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F296FE-5EC9-E3BB-6968-8B8F1FAEE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1">
            <a:extLst>
              <a:ext uri="{FF2B5EF4-FFF2-40B4-BE49-F238E27FC236}">
                <a16:creationId xmlns:a16="http://schemas.microsoft.com/office/drawing/2014/main" id="{0F94D11E-868C-1C4D-D54C-46BF452F4D4A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C6979F3-58AF-27C5-4FFE-6C11EDF33A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783" y="0"/>
            <a:ext cx="74624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8048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A11E61-215E-EF0A-106A-65A6E3CB1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4368C37-2CE0-3807-8F18-073D7F84ACA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8470389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noProof="0">
                <a:solidFill>
                  <a:srgbClr val="ED7D31"/>
                </a:solidFill>
                <a:latin typeface="Calibri"/>
              </a:rPr>
              <a:t>Področno specifični </a:t>
            </a:r>
            <a:r>
              <a:rPr lang="sl-SI" sz="5000" b="1" noProof="0" err="1">
                <a:solidFill>
                  <a:srgbClr val="ED7D31"/>
                </a:solidFill>
                <a:latin typeface="Calibri"/>
              </a:rPr>
              <a:t>repozitoriji</a:t>
            </a:r>
            <a:endParaRPr lang="sl-SI" sz="5000" b="1" noProof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FAD0B788-C339-BE33-28DC-CEA859FD7317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5FD5EC35-DD98-060F-4B4E-32FF0D8855B2}"/>
              </a:ext>
            </a:extLst>
          </p:cNvPr>
          <p:cNvSpPr/>
          <p:nvPr/>
        </p:nvSpPr>
        <p:spPr>
          <a:xfrm>
            <a:off x="742956" y="2770470"/>
            <a:ext cx="104704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2000" b="0" i="0" err="1">
                <a:effectLst/>
              </a:rPr>
              <a:t>Slovenski</a:t>
            </a:r>
            <a:r>
              <a:rPr lang="en-US" sz="2000" b="0" i="0">
                <a:effectLst/>
              </a:rPr>
              <a:t>:</a:t>
            </a:r>
            <a:endParaRPr lang="en-US" sz="2000"/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000" b="0" i="0" u="none" strike="noStrike" err="1">
                <a:solidFill>
                  <a:srgbClr val="5F7ACE"/>
                </a:solidFill>
                <a:effectLst/>
                <a:hlinkClick r:id="rId3"/>
              </a:rPr>
              <a:t>Arhiv</a:t>
            </a:r>
            <a:r>
              <a:rPr lang="en-US" sz="2000" b="0" i="0" u="none" strike="noStrike">
                <a:solidFill>
                  <a:srgbClr val="5F7ACE"/>
                </a:solidFill>
                <a:effectLst/>
                <a:hlinkClick r:id="rId3"/>
              </a:rPr>
              <a:t> </a:t>
            </a:r>
            <a:r>
              <a:rPr lang="en-US" sz="2000" b="0" i="0" u="none" strike="noStrike" err="1">
                <a:solidFill>
                  <a:srgbClr val="5F7ACE"/>
                </a:solidFill>
                <a:effectLst/>
                <a:hlinkClick r:id="rId3"/>
              </a:rPr>
              <a:t>družboslovnih</a:t>
            </a:r>
            <a:r>
              <a:rPr lang="en-US" sz="2000" b="0" i="0" u="none" strike="noStrike">
                <a:solidFill>
                  <a:srgbClr val="5F7ACE"/>
                </a:solidFill>
                <a:effectLst/>
                <a:hlinkClick r:id="rId3"/>
              </a:rPr>
              <a:t> </a:t>
            </a:r>
            <a:r>
              <a:rPr lang="en-US" sz="2000" b="0" i="0" u="none" strike="noStrike" err="1">
                <a:solidFill>
                  <a:srgbClr val="5F7ACE"/>
                </a:solidFill>
                <a:effectLst/>
                <a:hlinkClick r:id="rId3"/>
              </a:rPr>
              <a:t>podatkov</a:t>
            </a:r>
            <a:endParaRPr lang="en-US" sz="2000">
              <a:solidFill>
                <a:srgbClr val="666666"/>
              </a:solidFill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000" b="0" i="0" u="none" strike="noStrike">
                <a:solidFill>
                  <a:srgbClr val="5F7ACE"/>
                </a:solidFill>
                <a:effectLst/>
                <a:hlinkClick r:id="rId4"/>
              </a:rPr>
              <a:t>CLARIN.SI</a:t>
            </a:r>
            <a:r>
              <a:rPr lang="en-US" sz="2000" b="0" i="0">
                <a:effectLst/>
              </a:rPr>
              <a:t>, </a:t>
            </a:r>
            <a:r>
              <a:rPr lang="en-US" sz="2000" b="0" i="0" err="1">
                <a:effectLst/>
              </a:rPr>
              <a:t>slovensko</a:t>
            </a:r>
            <a:r>
              <a:rPr lang="en-US" sz="2000" b="0" i="0">
                <a:effectLst/>
              </a:rPr>
              <a:t> </a:t>
            </a:r>
            <a:r>
              <a:rPr lang="en-US" sz="2000" b="0" i="0" err="1">
                <a:effectLst/>
              </a:rPr>
              <a:t>vozlišče</a:t>
            </a:r>
            <a:r>
              <a:rPr lang="en-US" sz="2000" b="0" i="0">
                <a:effectLst/>
              </a:rPr>
              <a:t> </a:t>
            </a:r>
            <a:r>
              <a:rPr lang="en-US" sz="2000" b="0" i="0" err="1">
                <a:effectLst/>
              </a:rPr>
              <a:t>mednarodne</a:t>
            </a:r>
            <a:r>
              <a:rPr lang="en-US" sz="2000" b="0" i="0">
                <a:effectLst/>
              </a:rPr>
              <a:t> </a:t>
            </a:r>
            <a:r>
              <a:rPr lang="en-US" sz="2000" b="0" i="0" err="1">
                <a:effectLst/>
              </a:rPr>
              <a:t>mreže</a:t>
            </a:r>
            <a:r>
              <a:rPr lang="en-US" sz="2000" b="0" i="0">
                <a:effectLst/>
              </a:rPr>
              <a:t> </a:t>
            </a:r>
            <a:r>
              <a:rPr lang="en-US" sz="2000" b="0" i="0" err="1">
                <a:effectLst/>
              </a:rPr>
              <a:t>jezikoslovnih</a:t>
            </a:r>
            <a:r>
              <a:rPr lang="en-US" sz="2000" b="0" i="0">
                <a:effectLst/>
              </a:rPr>
              <a:t> </a:t>
            </a:r>
            <a:r>
              <a:rPr lang="en-US" sz="2000" b="0" i="0" err="1">
                <a:effectLst/>
              </a:rPr>
              <a:t>repozitorijev</a:t>
            </a:r>
            <a:r>
              <a:rPr lang="en-US" sz="2000" b="0" i="0">
                <a:effectLst/>
              </a:rPr>
              <a:t> CLARIN</a:t>
            </a:r>
            <a:endParaRPr lang="en-US" sz="2000"/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en-US" sz="2000"/>
          </a:p>
          <a:p>
            <a:pPr fontAlgn="base"/>
            <a:r>
              <a:rPr lang="en-US" sz="2000" err="1"/>
              <a:t>Izbor</a:t>
            </a:r>
            <a:r>
              <a:rPr lang="en-US" sz="2000"/>
              <a:t> </a:t>
            </a:r>
            <a:r>
              <a:rPr lang="en-US" sz="2000" err="1"/>
              <a:t>mednarodnih</a:t>
            </a:r>
            <a:r>
              <a:rPr lang="en-US" sz="2000"/>
              <a:t> (</a:t>
            </a:r>
            <a:r>
              <a:rPr lang="en-US" sz="2000" err="1"/>
              <a:t>vir</a:t>
            </a:r>
            <a:r>
              <a:rPr lang="en-US" sz="2000"/>
              <a:t>: Dirros.si):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en-US" sz="2000" b="0" i="0" u="none" strike="noStrike" err="1">
                <a:solidFill>
                  <a:srgbClr val="5F7ACE"/>
                </a:solidFill>
                <a:effectLst/>
                <a:hlinkClick r:id="rId5"/>
              </a:rPr>
              <a:t>ArkeoGIS</a:t>
            </a:r>
            <a:r>
              <a:rPr lang="en-US" sz="2000" b="0" i="0">
                <a:solidFill>
                  <a:srgbClr val="666666"/>
                </a:solidFill>
                <a:effectLst/>
              </a:rPr>
              <a:t> </a:t>
            </a:r>
            <a:r>
              <a:rPr lang="en-US" sz="2000" b="0" i="0">
                <a:effectLst/>
              </a:rPr>
              <a:t>za </a:t>
            </a:r>
            <a:r>
              <a:rPr lang="en-US" sz="2000" b="0" i="0" err="1">
                <a:effectLst/>
              </a:rPr>
              <a:t>podatke</a:t>
            </a:r>
            <a:r>
              <a:rPr lang="en-US" sz="2000" b="0" i="0">
                <a:effectLst/>
              </a:rPr>
              <a:t> s </a:t>
            </a:r>
            <a:r>
              <a:rPr lang="en-US" sz="2000" b="0" i="0" err="1">
                <a:effectLst/>
              </a:rPr>
              <a:t>področja</a:t>
            </a:r>
            <a:r>
              <a:rPr lang="en-US" sz="2000" b="0" i="0">
                <a:effectLst/>
              </a:rPr>
              <a:t> </a:t>
            </a:r>
            <a:r>
              <a:rPr lang="en-US" sz="2000" b="0" i="0" err="1">
                <a:effectLst/>
              </a:rPr>
              <a:t>ved</a:t>
            </a:r>
            <a:r>
              <a:rPr lang="en-US" sz="2000" b="0" i="0">
                <a:effectLst/>
              </a:rPr>
              <a:t> o </a:t>
            </a:r>
            <a:r>
              <a:rPr lang="en-US" sz="2000" b="0" i="0" err="1">
                <a:effectLst/>
              </a:rPr>
              <a:t>preteklosti</a:t>
            </a:r>
            <a:r>
              <a:rPr lang="en-US" sz="2000" b="0" i="0">
                <a:effectLst/>
              </a:rPr>
              <a:t>, </a:t>
            </a:r>
            <a:r>
              <a:rPr lang="en-US" sz="2000" b="0" i="0" err="1">
                <a:effectLst/>
              </a:rPr>
              <a:t>predvsem</a:t>
            </a:r>
            <a:r>
              <a:rPr lang="en-US" sz="2000" b="0" i="0">
                <a:effectLst/>
              </a:rPr>
              <a:t> </a:t>
            </a:r>
            <a:r>
              <a:rPr lang="en-US" sz="2000" b="0" i="0" err="1">
                <a:effectLst/>
              </a:rPr>
              <a:t>arehologije</a:t>
            </a:r>
            <a:r>
              <a:rPr lang="en-US" sz="2000" b="0" i="0">
                <a:effectLst/>
              </a:rPr>
              <a:t> in </a:t>
            </a:r>
            <a:r>
              <a:rPr lang="en-US" sz="2000" b="0" i="0" err="1">
                <a:effectLst/>
              </a:rPr>
              <a:t>paleontologije</a:t>
            </a:r>
            <a:r>
              <a:rPr lang="en-US" sz="2000" b="0" i="0">
                <a:effectLst/>
              </a:rPr>
              <a:t>;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en-US" sz="2000" b="0" i="0" u="none" strike="noStrike">
                <a:solidFill>
                  <a:srgbClr val="5F7ACE"/>
                </a:solidFill>
                <a:effectLst/>
                <a:hlinkClick r:id="rId6"/>
              </a:rPr>
              <a:t>Worldwide Protein Data Bank</a:t>
            </a:r>
            <a:r>
              <a:rPr lang="en-US" sz="2000" b="0" i="0">
                <a:solidFill>
                  <a:srgbClr val="666666"/>
                </a:solidFill>
                <a:effectLst/>
              </a:rPr>
              <a:t> </a:t>
            </a:r>
            <a:r>
              <a:rPr lang="en-US" sz="2000" b="0" i="0">
                <a:effectLst/>
              </a:rPr>
              <a:t>– </a:t>
            </a:r>
            <a:r>
              <a:rPr lang="en-US" sz="2000" b="0" i="0" err="1">
                <a:effectLst/>
              </a:rPr>
              <a:t>arhiv</a:t>
            </a:r>
            <a:r>
              <a:rPr lang="en-US" sz="2000" b="0" i="0">
                <a:effectLst/>
              </a:rPr>
              <a:t> </a:t>
            </a:r>
            <a:r>
              <a:rPr lang="en-US" sz="2000" b="0" i="0" err="1">
                <a:effectLst/>
              </a:rPr>
              <a:t>eksp</a:t>
            </a:r>
            <a:r>
              <a:rPr lang="en-US" sz="2000" b="0" i="0">
                <a:effectLst/>
              </a:rPr>
              <a:t>. </a:t>
            </a:r>
            <a:r>
              <a:rPr lang="en-US" sz="2000" b="0" i="0" err="1">
                <a:effectLst/>
              </a:rPr>
              <a:t>določenih</a:t>
            </a:r>
            <a:r>
              <a:rPr lang="en-US" sz="2000" b="0" i="0">
                <a:effectLst/>
              </a:rPr>
              <a:t> 3D </a:t>
            </a:r>
            <a:r>
              <a:rPr lang="en-US" sz="2000" b="0" i="0" err="1">
                <a:effectLst/>
              </a:rPr>
              <a:t>struktur</a:t>
            </a:r>
            <a:r>
              <a:rPr lang="en-US" sz="2000" b="0" i="0">
                <a:effectLst/>
              </a:rPr>
              <a:t> </a:t>
            </a:r>
            <a:r>
              <a:rPr lang="en-US" sz="2000" b="0" i="0" err="1">
                <a:effectLst/>
              </a:rPr>
              <a:t>bioloških</a:t>
            </a:r>
            <a:r>
              <a:rPr lang="en-US" sz="2000" b="0" i="0">
                <a:effectLst/>
              </a:rPr>
              <a:t> </a:t>
            </a:r>
            <a:r>
              <a:rPr lang="en-US" sz="2000" b="0" i="0" err="1">
                <a:effectLst/>
              </a:rPr>
              <a:t>makromolekul</a:t>
            </a:r>
            <a:r>
              <a:rPr lang="en-US" sz="2000" b="0" i="0">
                <a:solidFill>
                  <a:srgbClr val="666666"/>
                </a:solidFill>
                <a:effectLst/>
              </a:rPr>
              <a:t>;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en-US" sz="2000" b="0" i="0" u="none" strike="noStrike">
                <a:solidFill>
                  <a:srgbClr val="5F7ACE"/>
                </a:solidFill>
                <a:effectLst/>
                <a:hlinkClick r:id="rId7"/>
              </a:rPr>
              <a:t>World Glacier Monitoring Service</a:t>
            </a:r>
            <a:r>
              <a:rPr lang="en-US" sz="2000" b="0" i="0">
                <a:solidFill>
                  <a:srgbClr val="666666"/>
                </a:solidFill>
                <a:effectLst/>
              </a:rPr>
              <a:t> </a:t>
            </a:r>
            <a:r>
              <a:rPr lang="en-US" sz="2000" b="0" i="0">
                <a:effectLst/>
              </a:rPr>
              <a:t>– </a:t>
            </a:r>
            <a:r>
              <a:rPr lang="en-US" sz="2000" b="0" i="0" err="1">
                <a:effectLst/>
              </a:rPr>
              <a:t>arhiv</a:t>
            </a:r>
            <a:r>
              <a:rPr lang="en-US" sz="2000" b="0" i="0">
                <a:effectLst/>
              </a:rPr>
              <a:t> </a:t>
            </a:r>
            <a:r>
              <a:rPr lang="en-US" sz="2000" b="0" i="0" err="1">
                <a:effectLst/>
              </a:rPr>
              <a:t>standardiziranih</a:t>
            </a:r>
            <a:r>
              <a:rPr lang="en-US" sz="2000" b="0" i="0">
                <a:effectLst/>
              </a:rPr>
              <a:t> </a:t>
            </a:r>
            <a:r>
              <a:rPr lang="en-US" sz="2000" b="0" i="0" err="1">
                <a:effectLst/>
              </a:rPr>
              <a:t>opazovanj</a:t>
            </a:r>
            <a:r>
              <a:rPr lang="en-US" sz="2000" b="0" i="0">
                <a:effectLst/>
              </a:rPr>
              <a:t> </a:t>
            </a:r>
            <a:r>
              <a:rPr lang="en-US" sz="2000" b="0" i="0" err="1">
                <a:effectLst/>
              </a:rPr>
              <a:t>spreminjanja</a:t>
            </a:r>
            <a:r>
              <a:rPr lang="en-US" sz="2000" b="0" i="0">
                <a:effectLst/>
              </a:rPr>
              <a:t> </a:t>
            </a:r>
            <a:r>
              <a:rPr lang="en-US" sz="2000" b="0" i="0" err="1">
                <a:effectLst/>
              </a:rPr>
              <a:t>ledenikov</a:t>
            </a:r>
            <a:r>
              <a:rPr lang="en-US" sz="2000" b="0" i="0">
                <a:effectLst/>
              </a:rPr>
              <a:t>;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en-US" sz="2000" b="0" i="0" u="none" strike="noStrike">
                <a:solidFill>
                  <a:srgbClr val="5F7ACE"/>
                </a:solidFill>
                <a:effectLst/>
                <a:hlinkClick r:id="rId8"/>
              </a:rPr>
              <a:t>Qualitative Data Repository</a:t>
            </a:r>
            <a:r>
              <a:rPr lang="en-US" sz="2000" b="0" i="0">
                <a:solidFill>
                  <a:srgbClr val="666666"/>
                </a:solidFill>
                <a:effectLst/>
              </a:rPr>
              <a:t> </a:t>
            </a:r>
            <a:r>
              <a:rPr lang="en-US" sz="2000" b="0" i="0">
                <a:effectLst/>
              </a:rPr>
              <a:t>– </a:t>
            </a:r>
            <a:r>
              <a:rPr lang="en-US" sz="2000" b="0" i="0" err="1">
                <a:effectLst/>
              </a:rPr>
              <a:t>podatki</a:t>
            </a:r>
            <a:r>
              <a:rPr lang="en-US" sz="2000" b="0" i="0">
                <a:effectLst/>
              </a:rPr>
              <a:t> </a:t>
            </a:r>
            <a:r>
              <a:rPr lang="en-US" sz="2000" b="0" i="0" err="1">
                <a:effectLst/>
              </a:rPr>
              <a:t>zbrani</a:t>
            </a:r>
            <a:r>
              <a:rPr lang="en-US" sz="2000" b="0" i="0">
                <a:effectLst/>
              </a:rPr>
              <a:t> s </a:t>
            </a:r>
            <a:r>
              <a:rPr lang="en-US" sz="2000" b="0" i="0" err="1">
                <a:effectLst/>
              </a:rPr>
              <a:t>pomočjo</a:t>
            </a:r>
            <a:r>
              <a:rPr lang="en-US" sz="2000" b="0" i="0">
                <a:effectLst/>
              </a:rPr>
              <a:t> </a:t>
            </a:r>
            <a:r>
              <a:rPr lang="en-US" sz="2000" b="0" i="0" err="1">
                <a:effectLst/>
              </a:rPr>
              <a:t>kvalitativnih</a:t>
            </a:r>
            <a:r>
              <a:rPr lang="en-US" sz="2000" b="0" i="0">
                <a:effectLst/>
              </a:rPr>
              <a:t> </a:t>
            </a:r>
            <a:r>
              <a:rPr lang="en-US" sz="2000" b="0" i="0" err="1">
                <a:effectLst/>
              </a:rPr>
              <a:t>družboslovnih</a:t>
            </a:r>
            <a:r>
              <a:rPr lang="en-US" sz="2000" b="0" i="0">
                <a:effectLst/>
              </a:rPr>
              <a:t> </a:t>
            </a:r>
            <a:r>
              <a:rPr lang="en-US" sz="2000" b="0" i="0" err="1">
                <a:effectLst/>
              </a:rPr>
              <a:t>raziskav</a:t>
            </a:r>
            <a:r>
              <a:rPr lang="en-US" sz="2000" b="0" i="0">
                <a:effectLst/>
              </a:rPr>
              <a:t>;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en-US" sz="2000" b="0" i="0" u="none" strike="noStrike">
                <a:solidFill>
                  <a:srgbClr val="5F7ACE"/>
                </a:solidFill>
                <a:effectLst/>
                <a:hlinkClick r:id="rId9"/>
              </a:rPr>
              <a:t>Sound and Vision</a:t>
            </a:r>
            <a:r>
              <a:rPr lang="en-US" sz="2000" b="0" i="0">
                <a:solidFill>
                  <a:srgbClr val="666666"/>
                </a:solidFill>
                <a:effectLst/>
              </a:rPr>
              <a:t> </a:t>
            </a:r>
            <a:r>
              <a:rPr lang="en-US" sz="2000" b="0" i="0">
                <a:effectLst/>
              </a:rPr>
              <a:t>– </a:t>
            </a:r>
            <a:r>
              <a:rPr lang="en-US" sz="2000" b="0" i="0" err="1">
                <a:effectLst/>
              </a:rPr>
              <a:t>eden</a:t>
            </a:r>
            <a:r>
              <a:rPr lang="en-US" sz="2000" b="0" i="0">
                <a:effectLst/>
              </a:rPr>
              <a:t> </a:t>
            </a:r>
            <a:r>
              <a:rPr lang="en-US" sz="2000" b="0" i="0" err="1">
                <a:effectLst/>
              </a:rPr>
              <a:t>največjih</a:t>
            </a:r>
            <a:r>
              <a:rPr lang="en-US" sz="2000" b="0" i="0">
                <a:effectLst/>
              </a:rPr>
              <a:t> </a:t>
            </a:r>
            <a:r>
              <a:rPr lang="en-US" sz="2000" b="0" i="0" err="1">
                <a:effectLst/>
              </a:rPr>
              <a:t>avdiovizualnih</a:t>
            </a:r>
            <a:r>
              <a:rPr lang="en-US" sz="2000" b="0" i="0">
                <a:effectLst/>
              </a:rPr>
              <a:t> </a:t>
            </a:r>
            <a:r>
              <a:rPr lang="en-US" sz="2000" b="0" i="0" err="1">
                <a:effectLst/>
              </a:rPr>
              <a:t>arhivov</a:t>
            </a:r>
            <a:r>
              <a:rPr lang="en-US" sz="2000" b="0" i="0">
                <a:effectLst/>
              </a:rPr>
              <a:t> v </a:t>
            </a:r>
            <a:r>
              <a:rPr lang="en-US" sz="2000" b="0" i="0" err="1">
                <a:effectLst/>
              </a:rPr>
              <a:t>Evropi</a:t>
            </a:r>
            <a:r>
              <a:rPr lang="en-US" sz="2000" b="0" i="0">
                <a:effectLst/>
              </a:rPr>
              <a:t>,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en-US" sz="2000" b="0" i="0" u="none" strike="noStrike" err="1">
                <a:solidFill>
                  <a:srgbClr val="5F7ACE"/>
                </a:solidFill>
                <a:effectLst/>
                <a:hlinkClick r:id="rId10"/>
              </a:rPr>
              <a:t>Databrary</a:t>
            </a:r>
            <a:r>
              <a:rPr lang="en-US" sz="2000" b="0" i="0">
                <a:solidFill>
                  <a:srgbClr val="666666"/>
                </a:solidFill>
                <a:effectLst/>
              </a:rPr>
              <a:t> </a:t>
            </a:r>
            <a:r>
              <a:rPr lang="en-US" sz="2000" b="0" i="0">
                <a:effectLst/>
              </a:rPr>
              <a:t>za video- in </a:t>
            </a:r>
            <a:r>
              <a:rPr lang="en-US" sz="2000" b="0" i="0" err="1">
                <a:effectLst/>
              </a:rPr>
              <a:t>avdiodatoteke</a:t>
            </a:r>
            <a:r>
              <a:rPr lang="en-US" sz="2000" b="0" i="0">
                <a:effectLst/>
              </a:rPr>
              <a:t>, ki </a:t>
            </a:r>
            <a:r>
              <a:rPr lang="en-US" sz="2000" b="0" i="0" err="1">
                <a:effectLst/>
              </a:rPr>
              <a:t>lahko</a:t>
            </a:r>
            <a:r>
              <a:rPr lang="en-US" sz="2000" b="0" i="0">
                <a:effectLst/>
              </a:rPr>
              <a:t> </a:t>
            </a:r>
            <a:r>
              <a:rPr lang="en-US" sz="2000" b="0" i="0" err="1">
                <a:effectLst/>
              </a:rPr>
              <a:t>prevzema</a:t>
            </a:r>
            <a:r>
              <a:rPr lang="en-US" sz="2000" b="0" i="0">
                <a:effectLst/>
              </a:rPr>
              <a:t> in </a:t>
            </a:r>
            <a:r>
              <a:rPr lang="en-US" sz="2000" b="0" i="0" err="1">
                <a:effectLst/>
              </a:rPr>
              <a:t>distribuira</a:t>
            </a:r>
            <a:r>
              <a:rPr lang="en-US" sz="2000" b="0" i="0">
                <a:effectLst/>
              </a:rPr>
              <a:t> </a:t>
            </a:r>
            <a:r>
              <a:rPr lang="en-US" sz="2000" b="0" i="0" err="1">
                <a:effectLst/>
              </a:rPr>
              <a:t>tudi</a:t>
            </a:r>
            <a:r>
              <a:rPr lang="en-US" sz="2000" b="0" i="0">
                <a:effectLst/>
              </a:rPr>
              <a:t> </a:t>
            </a:r>
            <a:r>
              <a:rPr lang="en-US" sz="2000" b="0" i="0" err="1">
                <a:effectLst/>
              </a:rPr>
              <a:t>občutljive</a:t>
            </a:r>
            <a:r>
              <a:rPr lang="en-US" sz="2000" b="0" i="0">
                <a:effectLst/>
              </a:rPr>
              <a:t> </a:t>
            </a:r>
            <a:r>
              <a:rPr lang="en-US" sz="2000" b="0" i="0" err="1">
                <a:effectLst/>
              </a:rPr>
              <a:t>podatke</a:t>
            </a:r>
            <a:r>
              <a:rPr lang="en-US" sz="2000" b="0" i="0">
                <a:effectLst/>
              </a:rPr>
              <a:t> in je </a:t>
            </a:r>
            <a:r>
              <a:rPr lang="en-US" sz="2000" b="0" i="0" err="1">
                <a:effectLst/>
              </a:rPr>
              <a:t>zato</a:t>
            </a:r>
            <a:r>
              <a:rPr lang="en-US" sz="2000" b="0" i="0">
                <a:effectLst/>
              </a:rPr>
              <a:t> </a:t>
            </a:r>
            <a:r>
              <a:rPr lang="en-US" sz="2000" b="0" i="0" err="1">
                <a:effectLst/>
              </a:rPr>
              <a:t>še</a:t>
            </a:r>
            <a:r>
              <a:rPr lang="en-US" sz="2000" b="0" i="0">
                <a:effectLst/>
              </a:rPr>
              <a:t> </a:t>
            </a:r>
            <a:r>
              <a:rPr lang="en-US" sz="2000" b="0" i="0" err="1">
                <a:effectLst/>
              </a:rPr>
              <a:t>posebej</a:t>
            </a:r>
            <a:r>
              <a:rPr lang="en-US" sz="2000" b="0" i="0">
                <a:effectLst/>
              </a:rPr>
              <a:t> </a:t>
            </a:r>
            <a:r>
              <a:rPr lang="en-US" sz="2000" b="0" i="0" err="1">
                <a:effectLst/>
              </a:rPr>
              <a:t>primeren</a:t>
            </a:r>
            <a:r>
              <a:rPr lang="en-US" sz="2000" b="0" i="0">
                <a:effectLst/>
              </a:rPr>
              <a:t> za </a:t>
            </a:r>
            <a:r>
              <a:rPr lang="en-US" sz="2000" b="0" i="0" err="1">
                <a:effectLst/>
              </a:rPr>
              <a:t>raziskovalne</a:t>
            </a:r>
            <a:r>
              <a:rPr lang="en-US" sz="2000" b="0" i="0">
                <a:effectLst/>
              </a:rPr>
              <a:t> </a:t>
            </a:r>
            <a:r>
              <a:rPr lang="en-US" sz="2000" b="0" i="0" err="1">
                <a:effectLst/>
              </a:rPr>
              <a:t>podatke</a:t>
            </a:r>
            <a:r>
              <a:rPr lang="en-US" sz="2000" b="0" i="0">
                <a:effectLst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529077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A72EB0-38C3-F8A5-D917-F972994EF4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1">
            <a:extLst>
              <a:ext uri="{FF2B5EF4-FFF2-40B4-BE49-F238E27FC236}">
                <a16:creationId xmlns:a16="http://schemas.microsoft.com/office/drawing/2014/main" id="{205869A4-1C6A-B13D-D542-887137DCCA07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ADCAB0-12C9-C91F-C960-392B77331F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4116"/>
            <a:ext cx="9850504" cy="6769768"/>
          </a:xfrm>
          <a:prstGeom prst="rect">
            <a:avLst/>
          </a:prstGeom>
        </p:spPr>
      </p:pic>
      <p:sp>
        <p:nvSpPr>
          <p:cNvPr id="9" name="Naslov 1">
            <a:extLst>
              <a:ext uri="{FF2B5EF4-FFF2-40B4-BE49-F238E27FC236}">
                <a16:creationId xmlns:a16="http://schemas.microsoft.com/office/drawing/2014/main" id="{4B590D76-22C7-B5E6-8FE5-7CC92F06101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21335" y="2387743"/>
            <a:ext cx="3275591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noProof="0">
                <a:solidFill>
                  <a:srgbClr val="ED7D31"/>
                </a:solidFill>
                <a:latin typeface="Calibri"/>
              </a:rPr>
              <a:t>Primer ADP</a:t>
            </a:r>
          </a:p>
        </p:txBody>
      </p:sp>
    </p:spTree>
    <p:extLst>
      <p:ext uri="{BB962C8B-B14F-4D97-AF65-F5344CB8AC3E}">
        <p14:creationId xmlns:p14="http://schemas.microsoft.com/office/powerpoint/2010/main" val="2619727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73BE55-3701-5995-6547-A7DF97E3F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1">
            <a:extLst>
              <a:ext uri="{FF2B5EF4-FFF2-40B4-BE49-F238E27FC236}">
                <a16:creationId xmlns:a16="http://schemas.microsoft.com/office/drawing/2014/main" id="{2CC99D94-9E68-C3A3-ED57-7794B2355A17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2B16BDEB-2D76-5A72-4BAB-3FF1B76AF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 noProof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F5A27CF-66B1-235D-F355-C18CE63E77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4420"/>
            <a:ext cx="12192000" cy="662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649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D12B5B-1476-92E8-234A-4A5736F0E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1">
            <a:extLst>
              <a:ext uri="{FF2B5EF4-FFF2-40B4-BE49-F238E27FC236}">
                <a16:creationId xmlns:a16="http://schemas.microsoft.com/office/drawing/2014/main" id="{F6F34709-EFDE-026A-76A1-64D19B2AE1BC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77BDAA-C8C7-B5AA-911F-A6599ED761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506" y="201650"/>
            <a:ext cx="9198137" cy="6454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4469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ED61DC-E4A2-402A-9A97-5BE435FD7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1">
            <a:extLst>
              <a:ext uri="{FF2B5EF4-FFF2-40B4-BE49-F238E27FC236}">
                <a16:creationId xmlns:a16="http://schemas.microsoft.com/office/drawing/2014/main" id="{64095F5C-9A19-6A1D-883A-8EFA5ED1B254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5A88AB-1DB7-7E11-C3D6-6B5CDD41A9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655" y="201650"/>
            <a:ext cx="9190516" cy="6454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9025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1906B2-0229-EE98-16A7-A2F9FEEC1B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1">
            <a:extLst>
              <a:ext uri="{FF2B5EF4-FFF2-40B4-BE49-F238E27FC236}">
                <a16:creationId xmlns:a16="http://schemas.microsoft.com/office/drawing/2014/main" id="{B72FE5E5-3812-28EF-0A66-922472F1AC7A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E2BAD0A-5E53-DCF7-F133-2AD4038CED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655" y="186409"/>
            <a:ext cx="9228620" cy="648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1518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8F75CA-A438-4440-F2BF-D2A1F08A1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1">
            <a:extLst>
              <a:ext uri="{FF2B5EF4-FFF2-40B4-BE49-F238E27FC236}">
                <a16:creationId xmlns:a16="http://schemas.microsoft.com/office/drawing/2014/main" id="{2DE2B361-B85D-FB63-353B-F19D5A9C8CF4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44A70D-F707-61B1-EE4A-41C444114D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445" y="182598"/>
            <a:ext cx="9259102" cy="6492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561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9490704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noProof="0">
                <a:solidFill>
                  <a:srgbClr val="ED7D31"/>
                </a:solidFill>
                <a:latin typeface="Calibri"/>
              </a:rPr>
              <a:t>Življenjski krog raziskovalnih podatkov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624EABF5-3A0D-4DAB-A7D8-55B3F221EF92}"/>
              </a:ext>
            </a:extLst>
          </p:cNvPr>
          <p:cNvSpPr/>
          <p:nvPr/>
        </p:nvSpPr>
        <p:spPr>
          <a:xfrm>
            <a:off x="742956" y="2770470"/>
            <a:ext cx="981155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8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Iskanje in ponovna raba podatkov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8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Načrt ravnanja s podatki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8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Opis podatkov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Arhiviranje podatkov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Objava podatkov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CF2E37F-48BD-AFAF-64D7-3D2E879B80A0}"/>
              </a:ext>
            </a:extLst>
          </p:cNvPr>
          <p:cNvSpPr/>
          <p:nvPr/>
        </p:nvSpPr>
        <p:spPr>
          <a:xfrm>
            <a:off x="672306" y="4529277"/>
            <a:ext cx="5657844" cy="518344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C1E2B3F8-14B6-2DE9-8536-9022CDA0F634}"/>
              </a:ext>
            </a:extLst>
          </p:cNvPr>
          <p:cNvGraphicFramePr/>
          <p:nvPr/>
        </p:nvGraphicFramePr>
        <p:xfrm>
          <a:off x="6694500" y="2770470"/>
          <a:ext cx="4754544" cy="29520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1667148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B2697E-21B8-4E43-E9EF-BA297A6BC3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1">
            <a:extLst>
              <a:ext uri="{FF2B5EF4-FFF2-40B4-BE49-F238E27FC236}">
                <a16:creationId xmlns:a16="http://schemas.microsoft.com/office/drawing/2014/main" id="{F40E43D6-74DF-0257-8903-1225420540D4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5F732D-348E-9E5E-797D-C190B8EA87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480" y="186409"/>
            <a:ext cx="9236240" cy="648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7488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C22755-334E-D8A5-EEDA-2FC4489780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B4DE9A9-FC0A-956A-50A4-E40FA4FB5B6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5353044" cy="817418"/>
          </a:xfrm>
        </p:spPr>
        <p:txBody>
          <a:bodyPr>
            <a:noAutofit/>
          </a:bodyPr>
          <a:lstStyle/>
          <a:p>
            <a:pPr lvl="0"/>
            <a:r>
              <a:rPr lang="sl-SI" sz="4000" b="1" noProof="0">
                <a:solidFill>
                  <a:srgbClr val="ED7D31"/>
                </a:solidFill>
                <a:latin typeface="Calibri"/>
              </a:rPr>
              <a:t>Iskanje področno specifičnih </a:t>
            </a:r>
            <a:r>
              <a:rPr lang="sl-SI" sz="4000" b="1" noProof="0" err="1">
                <a:solidFill>
                  <a:srgbClr val="ED7D31"/>
                </a:solidFill>
                <a:latin typeface="Calibri"/>
              </a:rPr>
              <a:t>repozitorijev</a:t>
            </a:r>
            <a:endParaRPr lang="sl-SI" sz="4000" b="1" noProof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5EEA255C-24EC-2B95-772C-A4B14C7F226C}"/>
              </a:ext>
            </a:extLst>
          </p:cNvPr>
          <p:cNvSpPr/>
          <p:nvPr/>
        </p:nvSpPr>
        <p:spPr>
          <a:xfrm>
            <a:off x="742956" y="2770470"/>
            <a:ext cx="98115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l-SI" sz="2400" err="1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Registry</a:t>
            </a:r>
            <a:r>
              <a:rPr lang="sl-SI" sz="2400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sl-SI" sz="2400" err="1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of</a:t>
            </a:r>
            <a:r>
              <a:rPr lang="sl-SI" sz="2400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sl-SI" sz="2400" err="1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research</a:t>
            </a:r>
            <a:r>
              <a:rPr lang="sl-SI" sz="2400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data </a:t>
            </a:r>
            <a:r>
              <a:rPr lang="sl-SI" sz="2400" err="1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repositories</a:t>
            </a:r>
            <a:endParaRPr kumimoji="0" lang="sl-SI" sz="1400" b="0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2" descr="re3data logo">
            <a:extLst>
              <a:ext uri="{FF2B5EF4-FFF2-40B4-BE49-F238E27FC236}">
                <a16:creationId xmlns:a16="http://schemas.microsoft.com/office/drawing/2014/main" id="{843C6779-9A48-193E-A73C-4D49F6936C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70" y="3625866"/>
            <a:ext cx="4488034" cy="13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618C940-71B7-88E7-8778-E8949E0148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5695" y="1198089"/>
            <a:ext cx="6058797" cy="5395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7656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E3962E-742C-082C-D427-C00F104E6B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1">
            <a:extLst>
              <a:ext uri="{FF2B5EF4-FFF2-40B4-BE49-F238E27FC236}">
                <a16:creationId xmlns:a16="http://schemas.microsoft.com/office/drawing/2014/main" id="{C5A22E45-C6C2-BC3D-3F28-9B48EDF735DE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91B2E70-4C86-7E95-F05F-8DCB4FCF05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755"/>
            <a:ext cx="12119811" cy="6707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2386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31FBEA-4BD8-5E44-C0FC-B20F383BB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99BEC4-D8E5-E60E-6639-0E78B2A1D9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noProof="0">
                <a:solidFill>
                  <a:schemeClr val="accent2"/>
                </a:solidFill>
              </a:rPr>
              <a:t>Splošni in institucionalni </a:t>
            </a:r>
            <a:r>
              <a:rPr lang="sl-SI" noProof="0" err="1">
                <a:solidFill>
                  <a:schemeClr val="accent2"/>
                </a:solidFill>
              </a:rPr>
              <a:t>repozitoriji</a:t>
            </a:r>
            <a:endParaRPr lang="sl-SI" noProof="0">
              <a:solidFill>
                <a:schemeClr val="accent2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0907DA-5A7E-E3FE-FBC2-0C596CE4EB88}"/>
              </a:ext>
            </a:extLst>
          </p:cNvPr>
          <p:cNvSpPr>
            <a:spLocks noGrp="1"/>
          </p:cNvSpPr>
          <p:nvPr>
            <p:ph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sz="2000" noProof="0"/>
              <a:t>+ Preprost postopek</a:t>
            </a:r>
          </a:p>
          <a:p>
            <a:pPr marL="0" indent="0">
              <a:buNone/>
            </a:pPr>
            <a:r>
              <a:rPr lang="sl-SI" sz="2000" noProof="0"/>
              <a:t>+ Hitra objava</a:t>
            </a:r>
          </a:p>
          <a:p>
            <a:pPr>
              <a:buFontTx/>
              <a:buChar char="-"/>
            </a:pPr>
            <a:r>
              <a:rPr lang="sl-SI" sz="2000" noProof="0"/>
              <a:t>Presplošna </a:t>
            </a:r>
            <a:r>
              <a:rPr lang="sl-SI" sz="2000" noProof="0" err="1"/>
              <a:t>metapodatkovna</a:t>
            </a:r>
            <a:r>
              <a:rPr lang="sl-SI" sz="2000" noProof="0"/>
              <a:t> shema, ki omejuje ponovno uporabnost podatkov.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79EF8BB-F847-5C18-BD8E-885387E4262E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sl-SI" noProof="0">
                <a:solidFill>
                  <a:schemeClr val="accent2"/>
                </a:solidFill>
              </a:rPr>
              <a:t>Področno specifični </a:t>
            </a:r>
            <a:r>
              <a:rPr lang="sl-SI" noProof="0" err="1">
                <a:solidFill>
                  <a:schemeClr val="accent2"/>
                </a:solidFill>
              </a:rPr>
              <a:t>repozitoriji</a:t>
            </a:r>
            <a:endParaRPr lang="sl-SI" noProof="0">
              <a:solidFill>
                <a:schemeClr val="accent2"/>
              </a:solidFill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14DA1E8-C1AC-594D-CAD2-4BF2849A4EC3}"/>
              </a:ext>
            </a:extLst>
          </p:cNvPr>
          <p:cNvSpPr>
            <a:spLocks noGrp="1"/>
          </p:cNvSpPr>
          <p:nvPr>
            <p:ph idx="4"/>
          </p:nvPr>
        </p:nvSpPr>
        <p:spPr>
          <a:xfrm>
            <a:off x="6172200" y="2505072"/>
            <a:ext cx="5183184" cy="15811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000" noProof="0"/>
              <a:t>+ Področno specifični </a:t>
            </a:r>
            <a:r>
              <a:rPr lang="sl-SI" sz="2000" noProof="0" err="1"/>
              <a:t>metapodatkovni</a:t>
            </a:r>
            <a:r>
              <a:rPr lang="sl-SI" sz="2000" noProof="0"/>
              <a:t> standardi</a:t>
            </a:r>
          </a:p>
          <a:p>
            <a:pPr>
              <a:buFontTx/>
              <a:buChar char="-"/>
            </a:pPr>
            <a:r>
              <a:rPr lang="sl-SI" sz="2000" noProof="0"/>
              <a:t>Pomanjkanje </a:t>
            </a:r>
            <a:r>
              <a:rPr lang="sl-SI" sz="2000" noProof="0" err="1"/>
              <a:t>repozitorijev</a:t>
            </a:r>
            <a:r>
              <a:rPr lang="sl-SI" sz="2000" noProof="0"/>
              <a:t> za nekatera raziskovalna področja</a:t>
            </a:r>
          </a:p>
          <a:p>
            <a:pPr>
              <a:buFontTx/>
              <a:buChar char="-"/>
            </a:pPr>
            <a:r>
              <a:rPr lang="sl-SI" sz="2000" noProof="0"/>
              <a:t>Zamudna in zahtevnejša priprava</a:t>
            </a:r>
          </a:p>
        </p:txBody>
      </p:sp>
      <p:pic>
        <p:nvPicPr>
          <p:cNvPr id="14" name="Picture 8" descr="selective focus photo of brown and blue hourglass on stones">
            <a:extLst>
              <a:ext uri="{FF2B5EF4-FFF2-40B4-BE49-F238E27FC236}">
                <a16:creationId xmlns:a16="http://schemas.microsoft.com/office/drawing/2014/main" id="{3057CED7-C998-0B69-0782-66CCEC0418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97" b="13330"/>
          <a:stretch/>
        </p:blipFill>
        <p:spPr bwMode="auto">
          <a:xfrm>
            <a:off x="836616" y="4086225"/>
            <a:ext cx="5103025" cy="256554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leaf, flower, symbol, autumn, season, textile, art, logo, organ, recycle, recycling, reuse, recyclable, reused">
            <a:extLst>
              <a:ext uri="{FF2B5EF4-FFF2-40B4-BE49-F238E27FC236}">
                <a16:creationId xmlns:a16="http://schemas.microsoft.com/office/drawing/2014/main" id="{33DA5E55-DE2A-6789-F43D-B568D3828F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3198"/>
          <a:stretch/>
        </p:blipFill>
        <p:spPr bwMode="auto">
          <a:xfrm>
            <a:off x="6305797" y="3915357"/>
            <a:ext cx="5324105" cy="266747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10889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F2B2AC-2CF4-EEE3-33B0-0991DEF676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93CF8D4-75EF-AF14-26BB-8952A042C9B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7" y="1703081"/>
            <a:ext cx="2864948" cy="817418"/>
          </a:xfrm>
        </p:spPr>
        <p:txBody>
          <a:bodyPr>
            <a:noAutofit/>
          </a:bodyPr>
          <a:lstStyle/>
          <a:p>
            <a:pPr lvl="0"/>
            <a:r>
              <a:rPr lang="sl-SI" sz="4000" b="1" noProof="0">
                <a:solidFill>
                  <a:srgbClr val="ED7D31"/>
                </a:solidFill>
                <a:latin typeface="Calibri"/>
              </a:rPr>
              <a:t>Zahteve revij</a:t>
            </a: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45DC3DE2-22AF-02A2-095E-887E49E10064}"/>
              </a:ext>
            </a:extLst>
          </p:cNvPr>
          <p:cNvSpPr/>
          <p:nvPr/>
        </p:nvSpPr>
        <p:spPr>
          <a:xfrm>
            <a:off x="742956" y="2770470"/>
            <a:ext cx="26723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April 2022: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izsek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iz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e-</a:t>
            </a: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poštne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korespodence</a:t>
            </a: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231917-AE52-6457-BC7F-FC6E351D08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7905" y="1037092"/>
            <a:ext cx="8470389" cy="57513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245230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E24F0D-A081-5813-7816-AB074C52D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F935F79-9C13-971F-3F46-523B79E910D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7" y="1703081"/>
            <a:ext cx="2864948" cy="1593572"/>
          </a:xfrm>
        </p:spPr>
        <p:txBody>
          <a:bodyPr>
            <a:noAutofit/>
          </a:bodyPr>
          <a:lstStyle/>
          <a:p>
            <a:pPr lvl="0"/>
            <a:r>
              <a:rPr lang="sl-SI" sz="2800" b="1" noProof="0">
                <a:solidFill>
                  <a:srgbClr val="ED7D31"/>
                </a:solidFill>
                <a:latin typeface="Calibri"/>
              </a:rPr>
              <a:t>Prenova smernic za avtorje</a:t>
            </a: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BBCE7CD2-CDB1-CE88-EE54-DCE6DEC7394A}"/>
              </a:ext>
            </a:extLst>
          </p:cNvPr>
          <p:cNvSpPr/>
          <p:nvPr/>
        </p:nvSpPr>
        <p:spPr>
          <a:xfrm>
            <a:off x="742957" y="3296653"/>
            <a:ext cx="26723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Maj 2022: </a:t>
            </a:r>
            <a:r>
              <a:rPr kumimoji="0" lang="en-US" sz="2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Spremenjeno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besedilo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spletni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strani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Elsevier.com (Sharing research data)</a:t>
            </a:r>
            <a:endParaRPr kumimoji="0" lang="sl-SI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CC8BEF-380C-0F2E-D064-56233999C1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7221" y="0"/>
            <a:ext cx="5989053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057426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DEA454-05CB-0FD2-F690-2BE040278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4488DC1-6535-9193-AD27-3227BDC9B5F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8470389" cy="817418"/>
          </a:xfrm>
        </p:spPr>
        <p:txBody>
          <a:bodyPr>
            <a:normAutofit/>
          </a:bodyPr>
          <a:lstStyle/>
          <a:p>
            <a:pPr lvl="0"/>
            <a:r>
              <a:rPr lang="sl-SI" sz="4000" b="1" noProof="0" err="1">
                <a:solidFill>
                  <a:srgbClr val="ED7D31"/>
                </a:solidFill>
                <a:latin typeface="Calibri"/>
              </a:rPr>
              <a:t>Mendeley</a:t>
            </a:r>
            <a:r>
              <a:rPr lang="sl-SI" sz="4000" b="1" noProof="0">
                <a:solidFill>
                  <a:srgbClr val="ED7D31"/>
                </a:solidFill>
                <a:latin typeface="Calibri"/>
              </a:rPr>
              <a:t> data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990CD4D7-8EDE-5C6C-B2E8-136872A1F072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73B7BE-360C-9E11-9C82-9C63DDC3E3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2211" y="2520499"/>
            <a:ext cx="5342022" cy="42883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26CFF5B-BACE-2475-E8AC-7FA0C89BF4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42021" y="1094405"/>
            <a:ext cx="6575324" cy="55207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347398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EBF73D-5469-8F70-7B6A-D07991429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498EF35-3FA6-DF06-D27A-FEA678BB762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8470389" cy="817418"/>
          </a:xfrm>
        </p:spPr>
        <p:txBody>
          <a:bodyPr>
            <a:normAutofit/>
          </a:bodyPr>
          <a:lstStyle/>
          <a:p>
            <a:pPr lvl="0"/>
            <a:r>
              <a:rPr lang="sl-SI" sz="4000" b="1" noProof="0" err="1">
                <a:solidFill>
                  <a:srgbClr val="ED7D31"/>
                </a:solidFill>
                <a:latin typeface="Calibri"/>
              </a:rPr>
              <a:t>Mendeley</a:t>
            </a:r>
            <a:r>
              <a:rPr lang="sl-SI" sz="4000" b="1" noProof="0">
                <a:solidFill>
                  <a:srgbClr val="ED7D31"/>
                </a:solidFill>
                <a:latin typeface="Calibri"/>
              </a:rPr>
              <a:t> data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85D90BFC-BCA2-E217-D617-704243C2FB94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D365677-8E26-3285-0510-A34406645E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207" y="48054"/>
            <a:ext cx="5811820" cy="67618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1112F6A-5357-BDB3-4696-5C41C19F3C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1252" y="48054"/>
            <a:ext cx="5912541" cy="67618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951915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61845D-53A7-44C8-B84D-99869383C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28D62AF-8206-D2E1-ECEA-C0FED05219A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7191369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noProof="0">
                <a:solidFill>
                  <a:srgbClr val="ED7D31"/>
                </a:solidFill>
                <a:latin typeface="Calibri"/>
              </a:rPr>
              <a:t>Smernice za znanstvene založbe v Sloveniji</a:t>
            </a: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9A7A6F5C-FBAB-492C-3BFF-B3BBFA7E914E}"/>
              </a:ext>
            </a:extLst>
          </p:cNvPr>
          <p:cNvSpPr/>
          <p:nvPr/>
        </p:nvSpPr>
        <p:spPr>
          <a:xfrm>
            <a:off x="742957" y="2770470"/>
            <a:ext cx="66865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Smernice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 za </a:t>
            </a: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oblikovanje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 </a:t>
            </a: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politik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 </a:t>
            </a: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znanstvenih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 </a:t>
            </a: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založb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 glede </a:t>
            </a: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navajanja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 </a:t>
            </a: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raziskovalnih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 </a:t>
            </a: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podaktov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, </a:t>
            </a: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uporabljenih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 v </a:t>
            </a: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člankih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 (</a:t>
            </a: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Štebe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 </a:t>
            </a: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idr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. 2019)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22A72A-16AF-7E5F-7AFC-4BFFBB2FC6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1974" y="1533237"/>
            <a:ext cx="3819019" cy="5153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678566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470E95-44BB-5BE1-B973-2598DB6974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hlinkClick r:id="rId4"/>
            <a:extLst>
              <a:ext uri="{FF2B5EF4-FFF2-40B4-BE49-F238E27FC236}">
                <a16:creationId xmlns:a16="http://schemas.microsoft.com/office/drawing/2014/main" id="{B1599107-AD22-0BEB-1479-E2E36E7B59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809394" cy="6593305"/>
          </a:xfrm>
          <a:prstGeom prst="rect">
            <a:avLst/>
          </a:prstGeom>
        </p:spPr>
      </p:pic>
      <p:sp>
        <p:nvSpPr>
          <p:cNvPr id="9" name="Naslov 1">
            <a:extLst>
              <a:ext uri="{FF2B5EF4-FFF2-40B4-BE49-F238E27FC236}">
                <a16:creationId xmlns:a16="http://schemas.microsoft.com/office/drawing/2014/main" id="{F98FC739-C6FC-E056-2996-46ABFAB436D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73563" y="1534639"/>
            <a:ext cx="2190101" cy="1433151"/>
          </a:xfrm>
        </p:spPr>
        <p:txBody>
          <a:bodyPr>
            <a:normAutofit fontScale="90000"/>
          </a:bodyPr>
          <a:lstStyle/>
          <a:p>
            <a:pPr lvl="0"/>
            <a:r>
              <a:rPr lang="sl-SI" sz="4000" b="1" noProof="0">
                <a:solidFill>
                  <a:srgbClr val="ED7D31"/>
                </a:solidFill>
                <a:latin typeface="Calibri"/>
              </a:rPr>
              <a:t>Izbira licence za podatke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C305970-F934-C4C9-30B8-3CFE2DFB67F3}"/>
              </a:ext>
            </a:extLst>
          </p:cNvPr>
          <p:cNvSpPr txBox="1"/>
          <p:nvPr/>
        </p:nvSpPr>
        <p:spPr>
          <a:xfrm>
            <a:off x="9809394" y="3111986"/>
            <a:ext cx="17566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err="1">
                <a:hlinkClick r:id="rId4"/>
              </a:rPr>
              <a:t>Licentia</a:t>
            </a:r>
            <a:r>
              <a:rPr lang="en-US">
                <a:hlinkClick r:id="rId4"/>
              </a:rPr>
              <a:t> by INRIA</a:t>
            </a:r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1750161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8470389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noProof="0">
                <a:solidFill>
                  <a:srgbClr val="ED7D31"/>
                </a:solidFill>
                <a:latin typeface="Calibri"/>
              </a:rPr>
              <a:t>Zakaj je pomembno objavljanje raziskovalnih podatkov?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624EABF5-3A0D-4DAB-A7D8-55B3F221EF92}"/>
              </a:ext>
            </a:extLst>
          </p:cNvPr>
          <p:cNvSpPr/>
          <p:nvPr/>
        </p:nvSpPr>
        <p:spPr>
          <a:xfrm>
            <a:off x="742957" y="2770470"/>
            <a:ext cx="765508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1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Učinkovitost: </a:t>
            </a:r>
            <a:r>
              <a:rPr kumimoji="0" lang="sl-SI" sz="240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(Dolgoročen</a:t>
            </a:r>
            <a:r>
              <a:rPr lang="sl-SI" sz="2400">
                <a:solidFill>
                  <a:prstClr val="black"/>
                </a:solidFill>
              </a:rPr>
              <a:t>) prihranek časa in sredstev</a:t>
            </a:r>
            <a:endParaRPr kumimoji="0" lang="sl-SI" sz="2400" i="0" u="none" strike="noStrike" kern="1200" cap="none" spc="0" normalizeH="0" baseline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1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Integriteta:</a:t>
            </a:r>
            <a:r>
              <a:rPr kumimoji="0" lang="sl-SI" sz="240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Pravilno ravnanje z raziskovalnimi podatki je del odgovornega izvajanja raziskav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l-SI" sz="2400" b="1">
                <a:solidFill>
                  <a:prstClr val="black"/>
                </a:solidFill>
              </a:rPr>
              <a:t>Kakovost:</a:t>
            </a:r>
            <a:r>
              <a:rPr lang="sl-SI" sz="2400">
                <a:solidFill>
                  <a:prstClr val="black"/>
                </a:solidFill>
              </a:rPr>
              <a:t> Pravilno ravnanje s podatki je pogoj, da lahko drugi preverijo in ponovijo ugotovitve naših raziskav.</a:t>
            </a:r>
            <a:endParaRPr kumimoji="0" lang="sl-SI" sz="2400" i="0" u="none" strike="noStrike" kern="1200" cap="none" spc="0" normalizeH="0" baseline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12" name="Graphic 11" descr="Stopwatch outline">
            <a:extLst>
              <a:ext uri="{FF2B5EF4-FFF2-40B4-BE49-F238E27FC236}">
                <a16:creationId xmlns:a16="http://schemas.microsoft.com/office/drawing/2014/main" id="{61958BC7-FFA2-A8DF-DE82-DB0B9220D2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63075" y="2170007"/>
            <a:ext cx="914400" cy="914400"/>
          </a:xfrm>
          <a:prstGeom prst="rect">
            <a:avLst/>
          </a:prstGeom>
        </p:spPr>
      </p:pic>
      <p:pic>
        <p:nvPicPr>
          <p:cNvPr id="16" name="Graphic 15" descr="Clipboard Badge outline">
            <a:extLst>
              <a:ext uri="{FF2B5EF4-FFF2-40B4-BE49-F238E27FC236}">
                <a16:creationId xmlns:a16="http://schemas.microsoft.com/office/drawing/2014/main" id="{E5BC6E3B-C167-175D-3F10-08EC9274E1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63075" y="4105515"/>
            <a:ext cx="914400" cy="914400"/>
          </a:xfrm>
          <a:prstGeom prst="rect">
            <a:avLst/>
          </a:prstGeom>
        </p:spPr>
      </p:pic>
      <p:pic>
        <p:nvPicPr>
          <p:cNvPr id="18" name="Graphic 17" descr="Scales of justice outline">
            <a:extLst>
              <a:ext uri="{FF2B5EF4-FFF2-40B4-BE49-F238E27FC236}">
                <a16:creationId xmlns:a16="http://schemas.microsoft.com/office/drawing/2014/main" id="{215A4BC8-61E8-2B9F-B199-0BCD9F12EEF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363075" y="308440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9482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ka 8">
            <a:extLst>
              <a:ext uri="{FF2B5EF4-FFF2-40B4-BE49-F238E27FC236}">
                <a16:creationId xmlns:a16="http://schemas.microsoft.com/office/drawing/2014/main" id="{6CEE1A64-F3F7-40C5-A68D-FACA85877F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237535"/>
            <a:ext cx="10009549" cy="1116065"/>
          </a:xfrm>
          <a:prstGeom prst="rect">
            <a:avLst/>
          </a:prstGeom>
        </p:spPr>
      </p:pic>
      <p:pic>
        <p:nvPicPr>
          <p:cNvPr id="11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06864DC4-23FD-46A2-AD61-F5FBC9462B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pic>
        <p:nvPicPr>
          <p:cNvPr id="13" name="Slika 12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ECC3BBAC-891A-4B83-95E1-D7A0D63C4C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32" y="706065"/>
            <a:ext cx="2468880" cy="713232"/>
          </a:xfrm>
          <a:prstGeom prst="rect">
            <a:avLst/>
          </a:prstGeom>
        </p:spPr>
      </p:pic>
      <p:sp>
        <p:nvSpPr>
          <p:cNvPr id="2" name="Pravokotnik 1">
            <a:extLst>
              <a:ext uri="{FF2B5EF4-FFF2-40B4-BE49-F238E27FC236}">
                <a16:creationId xmlns:a16="http://schemas.microsoft.com/office/drawing/2014/main" id="{73709836-AF44-48B9-B898-6AC8425A1350}"/>
              </a:ext>
            </a:extLst>
          </p:cNvPr>
          <p:cNvSpPr/>
          <p:nvPr/>
        </p:nvSpPr>
        <p:spPr>
          <a:xfrm>
            <a:off x="334310" y="3044279"/>
            <a:ext cx="477053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sz="4400" b="1">
                <a:solidFill>
                  <a:srgbClr val="ED7D31"/>
                </a:solidFill>
              </a:rPr>
              <a:t>Hvala za pozornost</a:t>
            </a:r>
            <a:r>
              <a:rPr lang="en-US" sz="4400" b="1">
                <a:solidFill>
                  <a:srgbClr val="ED7D31"/>
                </a:solidFill>
              </a:rPr>
              <a:t>!</a:t>
            </a:r>
            <a:endParaRPr lang="sl-SI" sz="440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B63C2950-B487-4BCF-8856-3BC734D5D2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20445" y="5184456"/>
            <a:ext cx="750000" cy="7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02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341C43-090A-FC0A-AC47-D6D7049D4F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4C552D0-B707-1587-332C-8BA8D6D615D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8470389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noProof="0">
                <a:solidFill>
                  <a:srgbClr val="ED7D31"/>
                </a:solidFill>
                <a:latin typeface="Calibri"/>
              </a:rPr>
              <a:t>Upravičene izjeme od odprtosti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6EEFE866-00EF-0EDF-A042-A4379A520D06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C094D15D-7C47-1966-61AE-C523ED612404}"/>
              </a:ext>
            </a:extLst>
          </p:cNvPr>
          <p:cNvSpPr/>
          <p:nvPr/>
        </p:nvSpPr>
        <p:spPr>
          <a:xfrm>
            <a:off x="742957" y="2770470"/>
            <a:ext cx="1099986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200" err="1"/>
              <a:t>Izjeme</a:t>
            </a:r>
            <a:r>
              <a:rPr lang="en-US" sz="2200"/>
              <a:t> je</a:t>
            </a:r>
            <a:r>
              <a:rPr lang="sl-SI" sz="2200"/>
              <a:t> </a:t>
            </a:r>
            <a:r>
              <a:rPr lang="sl-SI" sz="2200" b="1"/>
              <a:t>potrebno utemeljiti v načrtu z ravnanja </a:t>
            </a:r>
            <a:r>
              <a:rPr lang="en-US" sz="2200" b="1"/>
              <a:t>s </a:t>
            </a:r>
            <a:r>
              <a:rPr lang="en-US" sz="2200" b="1" err="1"/>
              <a:t>podatki</a:t>
            </a:r>
            <a:r>
              <a:rPr lang="en-US" sz="2200" b="1"/>
              <a:t>. </a:t>
            </a:r>
            <a:r>
              <a:rPr lang="en-US" sz="2200" err="1"/>
              <a:t>Dopustne</a:t>
            </a:r>
            <a:r>
              <a:rPr lang="en-US" sz="2200"/>
              <a:t> so v </a:t>
            </a:r>
            <a:r>
              <a:rPr lang="en-US" sz="2200" err="1"/>
              <a:t>naslednjih</a:t>
            </a:r>
            <a:r>
              <a:rPr lang="en-US" sz="2200"/>
              <a:t> </a:t>
            </a:r>
            <a:r>
              <a:rPr lang="en-US" sz="2200" err="1"/>
              <a:t>primerih</a:t>
            </a:r>
            <a:r>
              <a:rPr lang="en-US" sz="2200"/>
              <a:t>:</a:t>
            </a:r>
            <a:r>
              <a:rPr lang="en-US" sz="2200" b="1"/>
              <a:t> </a:t>
            </a:r>
            <a:endParaRPr lang="en-US" sz="2200"/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sl-SI" sz="2200"/>
              <a:t>Ogrožanje zakonitih interesov upravičenca</a:t>
            </a:r>
            <a:r>
              <a:rPr lang="en-US" sz="2200"/>
              <a:t> (</a:t>
            </a:r>
            <a:r>
              <a:rPr lang="en-US" sz="2200" err="1"/>
              <a:t>npr</a:t>
            </a:r>
            <a:r>
              <a:rPr lang="en-US" sz="2200"/>
              <a:t>. </a:t>
            </a:r>
            <a:r>
              <a:rPr lang="en-US" sz="2200" err="1"/>
              <a:t>načrtovana</a:t>
            </a:r>
            <a:r>
              <a:rPr lang="en-US" sz="2200"/>
              <a:t> </a:t>
            </a:r>
            <a:r>
              <a:rPr lang="en-US" sz="2200" err="1"/>
              <a:t>patentna</a:t>
            </a:r>
            <a:r>
              <a:rPr lang="en-US" sz="2200"/>
              <a:t> </a:t>
            </a:r>
            <a:r>
              <a:rPr lang="en-US" sz="2200" err="1"/>
              <a:t>prijava</a:t>
            </a:r>
            <a:r>
              <a:rPr lang="en-US" sz="2200"/>
              <a:t> </a:t>
            </a:r>
            <a:r>
              <a:rPr lang="en-US" sz="2200" err="1"/>
              <a:t>ali</a:t>
            </a:r>
            <a:r>
              <a:rPr lang="en-US" sz="2200"/>
              <a:t> </a:t>
            </a:r>
            <a:r>
              <a:rPr lang="en-US" sz="2200" err="1"/>
              <a:t>zaščita</a:t>
            </a:r>
            <a:r>
              <a:rPr lang="en-US" sz="2200"/>
              <a:t> </a:t>
            </a:r>
            <a:r>
              <a:rPr lang="en-US" sz="2200" err="1"/>
              <a:t>poslovne</a:t>
            </a:r>
            <a:r>
              <a:rPr lang="en-US" sz="2200"/>
              <a:t> </a:t>
            </a:r>
            <a:r>
              <a:rPr lang="en-US" sz="2200" err="1"/>
              <a:t>skrivnosti</a:t>
            </a:r>
            <a:r>
              <a:rPr lang="en-US" sz="2200"/>
              <a:t>)</a:t>
            </a:r>
            <a:endParaRPr lang="sl-SI" sz="2200"/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sl-SI" sz="2200"/>
              <a:t>Navzkrižje s konkurenčni interesi EU ali obveznostmi upravičenca po pogodbi o financiranju (npr. zaščita osebnih podatkov</a:t>
            </a:r>
            <a:r>
              <a:rPr lang="en-US" sz="2200"/>
              <a:t>, </a:t>
            </a:r>
            <a:r>
              <a:rPr lang="en-US" sz="2200" err="1"/>
              <a:t>zakonsko</a:t>
            </a:r>
            <a:r>
              <a:rPr lang="en-US" sz="2200"/>
              <a:t> </a:t>
            </a:r>
            <a:r>
              <a:rPr lang="en-US" sz="2200" err="1"/>
              <a:t>predpisana</a:t>
            </a:r>
            <a:r>
              <a:rPr lang="en-US" sz="2200"/>
              <a:t> </a:t>
            </a:r>
            <a:r>
              <a:rPr lang="en-US" sz="2200" err="1"/>
              <a:t>tajnost</a:t>
            </a:r>
            <a:r>
              <a:rPr lang="en-US" sz="2200"/>
              <a:t>, </a:t>
            </a:r>
            <a:r>
              <a:rPr lang="en-US" sz="2200" err="1"/>
              <a:t>nerazkrivanje</a:t>
            </a:r>
            <a:r>
              <a:rPr lang="en-US" sz="2200"/>
              <a:t> </a:t>
            </a:r>
            <a:r>
              <a:rPr lang="en-US" sz="2200" err="1"/>
              <a:t>ogroženih</a:t>
            </a:r>
            <a:r>
              <a:rPr lang="en-US" sz="2200"/>
              <a:t> </a:t>
            </a:r>
            <a:r>
              <a:rPr lang="en-US" sz="2200" err="1"/>
              <a:t>področij</a:t>
            </a:r>
            <a:r>
              <a:rPr lang="en-US" sz="2200"/>
              <a:t>, </a:t>
            </a:r>
            <a:r>
              <a:rPr lang="en-US" sz="2200" err="1"/>
              <a:t>skupin</a:t>
            </a:r>
            <a:r>
              <a:rPr lang="en-US" sz="2200"/>
              <a:t> </a:t>
            </a:r>
            <a:r>
              <a:rPr lang="en-US" sz="2200" err="1"/>
              <a:t>ali</a:t>
            </a:r>
            <a:r>
              <a:rPr lang="en-US" sz="2200"/>
              <a:t> </a:t>
            </a:r>
            <a:r>
              <a:rPr lang="en-US" sz="2200" err="1"/>
              <a:t>vrst</a:t>
            </a:r>
            <a:r>
              <a:rPr lang="en-US" sz="2200"/>
              <a:t>, </a:t>
            </a:r>
            <a:r>
              <a:rPr lang="en-US" sz="2200" err="1"/>
              <a:t>ipd</a:t>
            </a:r>
            <a:r>
              <a:rPr lang="en-US" sz="2200"/>
              <a:t>.)</a:t>
            </a:r>
            <a:endParaRPr lang="sl-SI" sz="2200"/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sl-SI" sz="2200"/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sl-SI" sz="2200"/>
              <a:t>Kljub omejitvam pa je potrebno </a:t>
            </a:r>
            <a:r>
              <a:rPr lang="sl-SI" sz="2200" b="1"/>
              <a:t>objaviti metapodatke.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sl-SI" sz="2200"/>
          </a:p>
          <a:p>
            <a:pPr>
              <a:defRPr/>
            </a:pPr>
            <a:r>
              <a:rPr lang="sl-SI" sz="2200"/>
              <a:t>V</a:t>
            </a:r>
            <a:r>
              <a:rPr lang="en-US" sz="2200" err="1"/>
              <a:t>eč</a:t>
            </a:r>
            <a:r>
              <a:rPr lang="en-US" sz="2200"/>
              <a:t> o </a:t>
            </a:r>
            <a:r>
              <a:rPr lang="en-US" sz="2200" err="1"/>
              <a:t>tem</a:t>
            </a:r>
            <a:r>
              <a:rPr lang="sl-SI" sz="2200"/>
              <a:t>: </a:t>
            </a:r>
            <a:r>
              <a:rPr lang="sl-SI" sz="2200">
                <a:hlinkClick r:id="rId4"/>
              </a:rPr>
              <a:t>Upravičene izjeme od odprtosti - </a:t>
            </a:r>
            <a:r>
              <a:rPr lang="sl-SI" sz="2200" err="1">
                <a:hlinkClick r:id="rId4"/>
              </a:rPr>
              <a:t>DiRROS</a:t>
            </a:r>
            <a:r>
              <a:rPr lang="sl-SI" sz="2200">
                <a:hlinkClick r:id="rId4"/>
              </a:rPr>
              <a:t> Data (uni-lj.si)</a:t>
            </a:r>
            <a:endParaRPr kumimoji="0" lang="sl-SI" sz="2200" i="0" u="none" strike="noStrike" kern="1200" cap="none" spc="0" normalizeH="0" baseline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5902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88FB0E-183E-884F-04A8-F5F474B130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607BE9E-01B6-C505-4ED8-32549562767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10823402" cy="817418"/>
          </a:xfrm>
        </p:spPr>
        <p:txBody>
          <a:bodyPr>
            <a:normAutofit fontScale="90000"/>
          </a:bodyPr>
          <a:lstStyle/>
          <a:p>
            <a:pPr lvl="0"/>
            <a:r>
              <a:rPr lang="sl-SI" sz="5000" b="1" noProof="0">
                <a:solidFill>
                  <a:srgbClr val="ED7D31"/>
                </a:solidFill>
                <a:latin typeface="Calibri"/>
              </a:rPr>
              <a:t>Kje lahko objavljamo raziskovalne podatke?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72D529FD-D720-3BB3-0265-03EF920BBA04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B88E0D4A-30FA-95B4-BB4F-6DB9970638CD}"/>
              </a:ext>
            </a:extLst>
          </p:cNvPr>
          <p:cNvSpPr/>
          <p:nvPr/>
        </p:nvSpPr>
        <p:spPr>
          <a:xfrm>
            <a:off x="742956" y="2770470"/>
            <a:ext cx="9811555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000" b="1" i="0" u="none" strike="noStrike" kern="1200" cap="none" spc="0" normalizeH="0" baseline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Repozitoriji</a:t>
            </a:r>
            <a:r>
              <a:rPr kumimoji="0" lang="sl-SI" sz="2000" b="1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raziskovalnih podatkov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kumimoji="0" lang="sl-SI" sz="200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Splošni in institucionalni </a:t>
            </a:r>
            <a:r>
              <a:rPr kumimoji="0" lang="sl-SI" sz="2000" i="0" u="none" strike="noStrike" kern="1200" cap="none" spc="0" normalizeH="0" baseline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repozitoriji</a:t>
            </a:r>
            <a:endParaRPr lang="sl-SI" sz="2000">
              <a:solidFill>
                <a:prstClr val="black"/>
              </a:solidFill>
              <a:latin typeface="Calibri" panose="020F0502020204030204"/>
            </a:endParaRP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lang="sl-SI" sz="2000">
                <a:solidFill>
                  <a:prstClr val="black"/>
                </a:solidFill>
                <a:latin typeface="Calibri" panose="020F0502020204030204"/>
              </a:rPr>
              <a:t>Področno</a:t>
            </a:r>
            <a:r>
              <a:rPr lang="en-US" sz="200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sl-SI" sz="2000">
                <a:solidFill>
                  <a:prstClr val="black"/>
                </a:solidFill>
                <a:latin typeface="Calibri" panose="020F0502020204030204"/>
              </a:rPr>
              <a:t>specifični </a:t>
            </a:r>
            <a:r>
              <a:rPr lang="sl-SI" sz="2000" err="1">
                <a:solidFill>
                  <a:prstClr val="black"/>
                </a:solidFill>
                <a:latin typeface="Calibri" panose="020F0502020204030204"/>
              </a:rPr>
              <a:t>repozitoriji</a:t>
            </a:r>
            <a:endParaRPr lang="sl-SI" sz="2000">
              <a:solidFill>
                <a:prstClr val="black"/>
              </a:solidFill>
              <a:latin typeface="Calibri" panose="020F0502020204030204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000" b="1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Izven ‘</a:t>
            </a:r>
            <a:r>
              <a:rPr kumimoji="0" lang="sl-SI" sz="2000" b="1" i="0" u="none" strike="noStrike" kern="1200" cap="none" spc="0" normalizeH="0" baseline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repozitorijev</a:t>
            </a:r>
            <a:r>
              <a:rPr lang="sl-SI" sz="200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sl-SI" sz="2000" b="1">
                <a:solidFill>
                  <a:prstClr val="black"/>
                </a:solidFill>
                <a:latin typeface="Calibri" panose="020F0502020204030204"/>
              </a:rPr>
              <a:t>raziskovalnih podatkov’ </a:t>
            </a:r>
            <a:r>
              <a:rPr lang="sl-SI" sz="2000">
                <a:solidFill>
                  <a:prstClr val="black"/>
                </a:solidFill>
                <a:latin typeface="Calibri" panose="020F0502020204030204"/>
              </a:rPr>
              <a:t>(vendar s tem </a:t>
            </a:r>
            <a:r>
              <a:rPr lang="en-US" sz="2000">
                <a:solidFill>
                  <a:prstClr val="black"/>
                </a:solidFill>
                <a:latin typeface="Calibri" panose="020F0502020204030204"/>
              </a:rPr>
              <a:t>ne </a:t>
            </a:r>
            <a:r>
              <a:rPr lang="sl-SI" sz="2000">
                <a:solidFill>
                  <a:prstClr val="black"/>
                </a:solidFill>
                <a:latin typeface="Calibri" panose="020F0502020204030204"/>
              </a:rPr>
              <a:t>zadostimo načelom FAIR in priporočilom/zahtevam financerjev)</a:t>
            </a:r>
            <a:endParaRPr kumimoji="0" lang="sl-SI" sz="2000" i="0" u="none" strike="noStrike" kern="1200" cap="none" spc="0" normalizeH="0" baseline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kumimoji="0" lang="sl-SI" sz="200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Dopolnilno gradivo ob raziskovalnih člankih v znanstvenih revijah</a:t>
            </a:r>
            <a:endParaRPr lang="sl-SI" sz="2000">
              <a:solidFill>
                <a:prstClr val="black"/>
              </a:solidFill>
              <a:latin typeface="Calibri" panose="020F0502020204030204"/>
            </a:endParaRP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lang="sl-SI" sz="2000">
                <a:solidFill>
                  <a:prstClr val="black"/>
                </a:solidFill>
                <a:latin typeface="Calibri" panose="020F0502020204030204"/>
              </a:rPr>
              <a:t>Platforme za sodelovanje raziskovalcev (Academia.edu, </a:t>
            </a:r>
            <a:r>
              <a:rPr lang="sl-SI" sz="2000" err="1">
                <a:solidFill>
                  <a:prstClr val="black"/>
                </a:solidFill>
                <a:latin typeface="Calibri" panose="020F0502020204030204"/>
              </a:rPr>
              <a:t>ResearchGate</a:t>
            </a:r>
            <a:r>
              <a:rPr lang="sl-SI" sz="2000">
                <a:solidFill>
                  <a:prstClr val="black"/>
                </a:solidFill>
                <a:latin typeface="Calibri" panose="020F0502020204030204"/>
              </a:rPr>
              <a:t>), podatkovnih znanstvenikov (</a:t>
            </a:r>
            <a:r>
              <a:rPr lang="sl-SI" sz="2000" err="1">
                <a:solidFill>
                  <a:prstClr val="black"/>
                </a:solidFill>
                <a:latin typeface="Calibri" panose="020F0502020204030204"/>
              </a:rPr>
              <a:t>Kaggle</a:t>
            </a:r>
            <a:r>
              <a:rPr lang="sl-SI" sz="2000">
                <a:solidFill>
                  <a:prstClr val="black"/>
                </a:solidFill>
                <a:latin typeface="Calibri" panose="020F0502020204030204"/>
              </a:rPr>
              <a:t>) ali razvijalcev </a:t>
            </a:r>
            <a:r>
              <a:rPr lang="sl-SI" sz="2000" err="1">
                <a:solidFill>
                  <a:prstClr val="black"/>
                </a:solidFill>
                <a:latin typeface="Calibri" panose="020F0502020204030204"/>
              </a:rPr>
              <a:t>r</a:t>
            </a:r>
            <a:r>
              <a:rPr kumimoji="0" lang="sl-SI" sz="2000" i="0" u="none" strike="noStrike" kern="1200" cap="none" spc="0" normalizeH="0" baseline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azvijalcev</a:t>
            </a:r>
            <a:r>
              <a:rPr kumimoji="0" lang="sl-SI" sz="200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</a:t>
            </a:r>
            <a:r>
              <a:rPr kumimoji="0" lang="sl-SI" sz="2000" i="0" u="none" strike="noStrike" kern="1200" cap="none" spc="0" normalizeH="0" baseline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GitHub</a:t>
            </a:r>
            <a:r>
              <a:rPr kumimoji="0" lang="sl-SI" sz="200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sl-SI" sz="2000" i="0" u="none" strike="noStrike" kern="1200" cap="none" spc="0" normalizeH="0" baseline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SourceForge</a:t>
            </a:r>
            <a:r>
              <a:rPr kumimoji="0" lang="sl-SI" sz="200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…)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lang="sl-SI" sz="2000">
                <a:solidFill>
                  <a:prstClr val="black"/>
                </a:solidFill>
                <a:latin typeface="Calibri" panose="020F0502020204030204"/>
              </a:rPr>
              <a:t>Shranjevanje v oblačnih storitvah (</a:t>
            </a:r>
            <a:r>
              <a:rPr lang="sl-SI" sz="2000" err="1">
                <a:solidFill>
                  <a:prstClr val="black"/>
                </a:solidFill>
                <a:latin typeface="Calibri" panose="020F0502020204030204"/>
              </a:rPr>
              <a:t>GoogleDrive</a:t>
            </a:r>
            <a:r>
              <a:rPr lang="sl-SI" sz="2000">
                <a:solidFill>
                  <a:prstClr val="black"/>
                </a:solidFill>
                <a:latin typeface="Calibri" panose="020F0502020204030204"/>
              </a:rPr>
              <a:t>, </a:t>
            </a:r>
            <a:r>
              <a:rPr lang="sl-SI" sz="2000" err="1">
                <a:solidFill>
                  <a:prstClr val="black"/>
                </a:solidFill>
                <a:latin typeface="Calibri" panose="020F0502020204030204"/>
              </a:rPr>
              <a:t>Dropbox</a:t>
            </a:r>
            <a:r>
              <a:rPr lang="sl-SI" sz="2000">
                <a:solidFill>
                  <a:prstClr val="black"/>
                </a:solidFill>
                <a:latin typeface="Calibri" panose="020F0502020204030204"/>
              </a:rPr>
              <a:t>, </a:t>
            </a:r>
            <a:r>
              <a:rPr lang="sl-SI" sz="2000" err="1">
                <a:solidFill>
                  <a:prstClr val="black"/>
                </a:solidFill>
                <a:latin typeface="Calibri" panose="020F0502020204030204"/>
              </a:rPr>
              <a:t>OneDrive</a:t>
            </a:r>
            <a:r>
              <a:rPr lang="sl-SI" sz="2000">
                <a:solidFill>
                  <a:prstClr val="black"/>
                </a:solidFill>
                <a:latin typeface="Calibri" panose="020F0502020204030204"/>
              </a:rPr>
              <a:t>)</a:t>
            </a:r>
            <a:endParaRPr kumimoji="0" lang="sl-SI" sz="2000" i="0" u="none" strike="noStrike" kern="1200" cap="none" spc="0" normalizeH="0" baseline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kumimoji="0" lang="sl-SI" sz="200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Spletne strani </a:t>
            </a:r>
            <a:r>
              <a:rPr lang="sl-SI" sz="2000">
                <a:solidFill>
                  <a:prstClr val="black"/>
                </a:solidFill>
                <a:latin typeface="Calibri" panose="020F0502020204030204"/>
              </a:rPr>
              <a:t>oseb, </a:t>
            </a:r>
            <a:r>
              <a:rPr kumimoji="0" lang="sl-SI" sz="200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projektov, oddelkov, </a:t>
            </a:r>
            <a:r>
              <a:rPr lang="sl-SI" sz="2000">
                <a:solidFill>
                  <a:prstClr val="black"/>
                </a:solidFill>
                <a:latin typeface="Calibri" panose="020F0502020204030204"/>
              </a:rPr>
              <a:t>organizacij</a:t>
            </a:r>
            <a:endParaRPr kumimoji="0" lang="sl-SI" sz="2000" i="0" u="none" strike="noStrike" kern="1200" cap="none" spc="0" normalizeH="0" baseline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kumimoji="0" lang="sl-SI" sz="200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6288650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11577B-9C63-8C0A-7980-6800934700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BA7C2C5-B42B-9B7A-955E-C94A53A716C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10518602" cy="817418"/>
          </a:xfrm>
        </p:spPr>
        <p:txBody>
          <a:bodyPr>
            <a:normAutofit/>
          </a:bodyPr>
          <a:lstStyle/>
          <a:p>
            <a:pPr lvl="0"/>
            <a:r>
              <a:rPr lang="sl-SI" b="1" noProof="0">
                <a:solidFill>
                  <a:srgbClr val="ED7D31"/>
                </a:solidFill>
                <a:latin typeface="Calibri"/>
              </a:rPr>
              <a:t>Podatkovne revije in podatkovni članki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D4C164-2124-4A5B-CF34-36C10E9D6F11}"/>
              </a:ext>
            </a:extLst>
          </p:cNvPr>
          <p:cNvSpPr txBox="1"/>
          <p:nvPr/>
        </p:nvSpPr>
        <p:spPr>
          <a:xfrm>
            <a:off x="742956" y="2801672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l-SI" sz="1800" err="1">
                <a:solidFill>
                  <a:prstClr val="black"/>
                </a:solidFill>
                <a:latin typeface="Calibri" panose="020F0502020204030204"/>
                <a:hlinkClick r:id="rId4"/>
              </a:rPr>
              <a:t>Scientific</a:t>
            </a:r>
            <a:r>
              <a:rPr lang="sl-SI" sz="1800">
                <a:solidFill>
                  <a:prstClr val="black"/>
                </a:solidFill>
                <a:latin typeface="Calibri" panose="020F0502020204030204"/>
                <a:hlinkClick r:id="rId4"/>
              </a:rPr>
              <a:t> Data</a:t>
            </a:r>
            <a:endParaRPr lang="en-US">
              <a:solidFill>
                <a:prstClr val="black"/>
              </a:solidFill>
              <a:latin typeface="Calibri" panose="020F0502020204030204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l-SI" sz="1800">
                <a:solidFill>
                  <a:prstClr val="black"/>
                </a:solidFill>
                <a:latin typeface="Calibri" panose="020F0502020204030204"/>
                <a:hlinkClick r:id="rId5"/>
              </a:rPr>
              <a:t>Data in </a:t>
            </a:r>
            <a:r>
              <a:rPr lang="sl-SI" sz="1800" err="1">
                <a:solidFill>
                  <a:prstClr val="black"/>
                </a:solidFill>
                <a:latin typeface="Calibri" panose="020F0502020204030204"/>
                <a:hlinkClick r:id="rId5"/>
              </a:rPr>
              <a:t>Brief</a:t>
            </a:r>
            <a:endParaRPr kumimoji="0" lang="sl-S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Go to journal home page - Data in Brief">
            <a:hlinkClick r:id="rId5"/>
            <a:extLst>
              <a:ext uri="{FF2B5EF4-FFF2-40B4-BE49-F238E27FC236}">
                <a16:creationId xmlns:a16="http://schemas.microsoft.com/office/drawing/2014/main" id="{2C85ACB2-4A71-BCE5-678A-0FDF428639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936" y="2520499"/>
            <a:ext cx="3022964" cy="4030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hlinkClick r:id="rId7"/>
            <a:extLst>
              <a:ext uri="{FF2B5EF4-FFF2-40B4-BE49-F238E27FC236}">
                <a16:creationId xmlns:a16="http://schemas.microsoft.com/office/drawing/2014/main" id="{E377E238-481A-444E-F703-4E89AD7B5E5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89290" y="2520499"/>
            <a:ext cx="3571881" cy="4030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720252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642160-B658-A57B-A8BB-79FE6FC806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6E7728F-3AD3-14BE-3C34-EBF7F074BA5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10823402" cy="817418"/>
          </a:xfrm>
        </p:spPr>
        <p:txBody>
          <a:bodyPr>
            <a:noAutofit/>
          </a:bodyPr>
          <a:lstStyle/>
          <a:p>
            <a:pPr lvl="0"/>
            <a:r>
              <a:rPr lang="sl-SI" sz="4000" b="1" noProof="0">
                <a:solidFill>
                  <a:srgbClr val="ED7D31"/>
                </a:solidFill>
                <a:latin typeface="Calibri"/>
              </a:rPr>
              <a:t>Kaj sploh so podatkovni </a:t>
            </a:r>
            <a:r>
              <a:rPr lang="sl-SI" sz="4000" b="1" noProof="0" err="1">
                <a:solidFill>
                  <a:srgbClr val="ED7D31"/>
                </a:solidFill>
                <a:latin typeface="Calibri"/>
              </a:rPr>
              <a:t>repozitoriji</a:t>
            </a:r>
            <a:r>
              <a:rPr lang="sl-SI" sz="4000" b="1" noProof="0">
                <a:solidFill>
                  <a:srgbClr val="ED7D31"/>
                </a:solidFill>
                <a:latin typeface="Calibri"/>
              </a:rPr>
              <a:t> oz. arhivi?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8C93CDFE-EFED-CB0D-EF9C-224EB0385B93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496454E7-D573-3096-7B67-FD4FC3EED4B5}"/>
              </a:ext>
            </a:extLst>
          </p:cNvPr>
          <p:cNvSpPr/>
          <p:nvPr/>
        </p:nvSpPr>
        <p:spPr>
          <a:xfrm>
            <a:off x="742957" y="2770470"/>
            <a:ext cx="838500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l-SI" sz="2400" b="1" err="1">
                <a:solidFill>
                  <a:prstClr val="black"/>
                </a:solidFill>
                <a:latin typeface="Calibri" panose="020F0502020204030204"/>
              </a:rPr>
              <a:t>Repozitorij</a:t>
            </a:r>
            <a:r>
              <a:rPr lang="sl-SI" sz="2400" b="1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sl-SI" sz="2400">
                <a:solidFill>
                  <a:prstClr val="black"/>
                </a:solidFill>
                <a:latin typeface="Calibri" panose="020F0502020204030204"/>
              </a:rPr>
              <a:t>je prostor na strežniku za shranjevanje in dostopanje do dokumentov, datotek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1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Podatkov</a:t>
            </a:r>
            <a:r>
              <a:rPr lang="sl-SI" sz="2400" b="1">
                <a:solidFill>
                  <a:prstClr val="black"/>
                </a:solidFill>
                <a:latin typeface="Calibri" panose="020F0502020204030204"/>
              </a:rPr>
              <a:t>ni </a:t>
            </a:r>
            <a:r>
              <a:rPr lang="sl-SI" sz="2400" b="1" err="1">
                <a:solidFill>
                  <a:prstClr val="black"/>
                </a:solidFill>
                <a:latin typeface="Calibri" panose="020F0502020204030204"/>
              </a:rPr>
              <a:t>repozitorij</a:t>
            </a:r>
            <a:r>
              <a:rPr lang="sl-SI" sz="2400" b="1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kumimoji="0" lang="sl-SI" sz="24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 strukturiran sistem, ki omogoča shranjevanje, upravljanje in distribucijo podatkovnih nizov.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b="1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Podatkovni arhiv</a:t>
            </a:r>
            <a:r>
              <a:rPr kumimoji="0" lang="sl-SI" sz="240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je </a:t>
            </a:r>
            <a:r>
              <a:rPr kumimoji="0" lang="sl-SI" sz="2400" i="0" u="none" strike="noStrike" kern="1200" cap="none" spc="0" normalizeH="0" baseline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repozitori</a:t>
            </a:r>
            <a:r>
              <a:rPr lang="sl-SI" sz="2400" err="1">
                <a:solidFill>
                  <a:prstClr val="black"/>
                </a:solidFill>
                <a:latin typeface="Calibri" panose="020F0502020204030204"/>
              </a:rPr>
              <a:t>j</a:t>
            </a:r>
            <a:r>
              <a:rPr lang="sl-SI" sz="2400">
                <a:solidFill>
                  <a:prstClr val="black"/>
                </a:solidFill>
                <a:latin typeface="Calibri" panose="020F0502020204030204"/>
              </a:rPr>
              <a:t> z bolj sistematičnim in dolgoročnim pristopom k shranjevanju podatkov.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l-SI" sz="2400" i="0" u="none" strike="noStrike" kern="1200" cap="none" spc="0" normalizeH="0" baseline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40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Čeprav je </a:t>
            </a:r>
            <a:r>
              <a:rPr lang="sl-SI" sz="2400">
                <a:solidFill>
                  <a:prstClr val="black"/>
                </a:solidFill>
                <a:latin typeface="Calibri" panose="020F0502020204030204"/>
              </a:rPr>
              <a:t>podatkovni </a:t>
            </a:r>
            <a:r>
              <a:rPr lang="sl-SI" sz="2400" err="1">
                <a:solidFill>
                  <a:prstClr val="black"/>
                </a:solidFill>
                <a:latin typeface="Calibri" panose="020F0502020204030204"/>
              </a:rPr>
              <a:t>repozitorij</a:t>
            </a:r>
            <a:r>
              <a:rPr lang="sl-SI" sz="2400">
                <a:solidFill>
                  <a:prstClr val="black"/>
                </a:solidFill>
                <a:latin typeface="Calibri" panose="020F0502020204030204"/>
              </a:rPr>
              <a:t> širši pojem, se </a:t>
            </a:r>
            <a:r>
              <a:rPr kumimoji="0" lang="sl-SI" sz="240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podatkovni arhiv in podatkovni </a:t>
            </a:r>
            <a:r>
              <a:rPr kumimoji="0" lang="sl-SI" sz="2400" i="0" u="none" strike="noStrike" kern="1200" cap="none" spc="0" normalizeH="0" baseline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repozitorij</a:t>
            </a:r>
            <a:r>
              <a:rPr kumimoji="0" lang="sl-SI" sz="240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pogosto uporabljata sinonimno.</a:t>
            </a:r>
          </a:p>
        </p:txBody>
      </p:sp>
      <p:pic>
        <p:nvPicPr>
          <p:cNvPr id="6" name="Graphic 5" descr="Filing Box Archive outline">
            <a:extLst>
              <a:ext uri="{FF2B5EF4-FFF2-40B4-BE49-F238E27FC236}">
                <a16:creationId xmlns:a16="http://schemas.microsoft.com/office/drawing/2014/main" id="{8A3246C7-5F52-66B2-F192-ED2766E62C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79296" y="2520499"/>
            <a:ext cx="2669747" cy="2669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7279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81D10A-4C06-56D7-50EB-D2435805A2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FAE3C0A-16B6-AAB3-5A68-A246EA605E5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1703081"/>
            <a:ext cx="8470389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noProof="0">
                <a:solidFill>
                  <a:srgbClr val="ED7D31"/>
                </a:solidFill>
                <a:latin typeface="Calibri"/>
              </a:rPr>
              <a:t>Zaupanja vredni </a:t>
            </a:r>
            <a:r>
              <a:rPr lang="sl-SI" sz="5000" b="1" noProof="0" err="1">
                <a:solidFill>
                  <a:srgbClr val="ED7D31"/>
                </a:solidFill>
                <a:latin typeface="Calibri"/>
              </a:rPr>
              <a:t>repozitoriji</a:t>
            </a:r>
            <a:endParaRPr lang="sl-SI" sz="5000" b="1" noProof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641FA5E6-B4D1-A82B-BC32-0862E24FF4D6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EA928D46-DE3D-7387-E6CD-8C4964F17BAA}"/>
              </a:ext>
            </a:extLst>
          </p:cNvPr>
          <p:cNvSpPr/>
          <p:nvPr/>
        </p:nvSpPr>
        <p:spPr>
          <a:xfrm>
            <a:off x="742956" y="2770470"/>
            <a:ext cx="9811555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0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Transparentno podajanje informacij o organizaciji in tehničnih </a:t>
            </a:r>
            <a:r>
              <a:rPr lang="sl-SI" sz="2000">
                <a:solidFill>
                  <a:prstClr val="black"/>
                </a:solidFill>
                <a:latin typeface="Calibri" panose="020F0502020204030204"/>
              </a:rPr>
              <a:t>značilnostih svojih storitev (npr. Pridobivanje vsebin in dostop, zagotavljanje varne hrambe, ipd.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l-SI" sz="2000">
                <a:solidFill>
                  <a:prstClr val="black"/>
                </a:solidFill>
                <a:latin typeface="Calibri" panose="020F0502020204030204"/>
              </a:rPr>
              <a:t>Zagotavljanje ustreznih metapodatkov, ki so strojno berljivi, omogočajo odkrivanje, ponovno uporabo in citiranje ter vsebujejo podatke o izvoru vsebine.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l-SI" sz="2000">
                <a:solidFill>
                  <a:prstClr val="black"/>
                </a:solidFill>
                <a:latin typeface="Calibri" panose="020F0502020204030204"/>
              </a:rPr>
              <a:t>Vsebinam dodeljujejo trajne enolične identifikatorje digitalnih objektov (npr. DOI)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l-SI" sz="2000">
                <a:solidFill>
                  <a:prstClr val="black"/>
                </a:solidFill>
                <a:latin typeface="Calibri" panose="020F0502020204030204"/>
              </a:rPr>
              <a:t>Uporabljajo in spoštujejo veljavne pravne in etične omejitve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l-SI" sz="2000">
                <a:solidFill>
                  <a:prstClr val="black"/>
                </a:solidFill>
                <a:latin typeface="Calibri" panose="020F0502020204030204"/>
              </a:rPr>
              <a:t>Zagotavljajo trajno hrambo vsebin</a:t>
            </a:r>
            <a:endParaRPr kumimoji="0" lang="sl-SI" sz="2000" b="0" i="0" u="none" strike="noStrike" kern="1200" cap="none" spc="0" normalizeH="0" baseline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l-SI" sz="2000" b="0" i="0" u="none" strike="noStrike" kern="1200" cap="none" spc="0" normalizeH="0" baseline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2000" b="1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Certificirani </a:t>
            </a:r>
            <a:r>
              <a:rPr kumimoji="0" lang="sl-SI" sz="2000" b="1" i="0" u="none" strike="noStrike" kern="1200" cap="none" spc="0" normalizeH="0" baseline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repozitoriji</a:t>
            </a:r>
            <a:r>
              <a:rPr kumimoji="0" lang="sl-SI" sz="2000" b="1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sl-SI" sz="20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 tisti</a:t>
            </a:r>
            <a:r>
              <a:rPr lang="sl-SI" sz="2000">
                <a:solidFill>
                  <a:prstClr val="black"/>
                </a:solidFill>
                <a:latin typeface="Calibri" panose="020F0502020204030204"/>
              </a:rPr>
              <a:t>, ki so prestali formalne postopke certificiranja in izpolnjujejo določene standarde kakovosti, varnosti in zanesljivosti </a:t>
            </a:r>
            <a:r>
              <a:rPr kumimoji="0" lang="sl-SI" sz="20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(npr</a:t>
            </a:r>
            <a:r>
              <a:rPr lang="sl-SI" sz="2000">
                <a:solidFill>
                  <a:prstClr val="black"/>
                </a:solidFill>
                <a:latin typeface="Calibri" panose="020F0502020204030204"/>
              </a:rPr>
              <a:t>. </a:t>
            </a:r>
            <a:r>
              <a:rPr lang="sl-SI" sz="2000" err="1">
                <a:solidFill>
                  <a:prstClr val="black"/>
                </a:solidFill>
                <a:latin typeface="Calibri" panose="020F0502020204030204"/>
                <a:hlinkClick r:id="rId4"/>
              </a:rPr>
              <a:t>CoreTrustSeal</a:t>
            </a:r>
            <a:r>
              <a:rPr lang="sl-SI" sz="2000">
                <a:solidFill>
                  <a:prstClr val="black"/>
                </a:solidFill>
                <a:latin typeface="Calibri" panose="020F0502020204030204"/>
              </a:rPr>
              <a:t>, </a:t>
            </a:r>
            <a:r>
              <a:rPr lang="sl-SI" sz="2000">
                <a:solidFill>
                  <a:prstClr val="black"/>
                </a:solidFill>
                <a:latin typeface="Calibri" panose="020F0502020204030204"/>
                <a:hlinkClick r:id="rId5"/>
              </a:rPr>
              <a:t>ISO 16363</a:t>
            </a:r>
            <a:r>
              <a:rPr lang="sl-SI" sz="2000">
                <a:solidFill>
                  <a:prstClr val="black"/>
                </a:solidFill>
                <a:latin typeface="Calibri" panose="020F0502020204030204"/>
              </a:rPr>
              <a:t>, </a:t>
            </a:r>
            <a:r>
              <a:rPr lang="sl-SI" sz="2000">
                <a:solidFill>
                  <a:prstClr val="black"/>
                </a:solidFill>
                <a:latin typeface="Calibri" panose="020F0502020204030204"/>
                <a:hlinkClick r:id="rId6"/>
              </a:rPr>
              <a:t>DIN31644/Nestor</a:t>
            </a:r>
            <a:r>
              <a:rPr lang="sl-SI" sz="2000">
                <a:solidFill>
                  <a:prstClr val="black"/>
                </a:solidFill>
                <a:latin typeface="Calibri" panose="020F0502020204030204"/>
              </a:rPr>
              <a:t>)</a:t>
            </a:r>
            <a:endParaRPr kumimoji="0" lang="sl-SI" sz="2000" b="0" i="0" u="none" strike="noStrike" kern="1200" cap="none" spc="0" normalizeH="0" baseline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2343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3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4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5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6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7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8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9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0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1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2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3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959</Words>
  <Application>Microsoft Office PowerPoint</Application>
  <PresentationFormat>Širokozaslonsko</PresentationFormat>
  <Paragraphs>236</Paragraphs>
  <Slides>40</Slides>
  <Notes>4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40</vt:i4>
      </vt:variant>
    </vt:vector>
  </HeadingPairs>
  <TitlesOfParts>
    <vt:vector size="44" baseType="lpstr">
      <vt:lpstr>Arial</vt:lpstr>
      <vt:lpstr>Calibri</vt:lpstr>
      <vt:lpstr>Calibri Light</vt:lpstr>
      <vt:lpstr>Officeova tema</vt:lpstr>
      <vt:lpstr>PowerPointova predstavitev</vt:lpstr>
      <vt:lpstr>Vsebina</vt:lpstr>
      <vt:lpstr>Življenjski krog raziskovalnih podatkov</vt:lpstr>
      <vt:lpstr>Zakaj je pomembno objavljanje raziskovalnih podatkov?</vt:lpstr>
      <vt:lpstr>Upravičene izjeme od odprtosti</vt:lpstr>
      <vt:lpstr>Kje lahko objavljamo raziskovalne podatke?</vt:lpstr>
      <vt:lpstr>Podatkovne revije in podatkovni članki</vt:lpstr>
      <vt:lpstr>Kaj sploh so podatkovni repozitoriji oz. arhivi?</vt:lpstr>
      <vt:lpstr>Zaupanja vredni repozitoriji</vt:lpstr>
      <vt:lpstr>Merila za opredelitev zaupanja vrednih repozitorijev za raziskovalne podatke (določi ARIS)</vt:lpstr>
      <vt:lpstr>Certificiranje in načela FAIR</vt:lpstr>
      <vt:lpstr>Institucionalni repozitoriji (v Sloveniji)</vt:lpstr>
      <vt:lpstr>Primer RUP</vt:lpstr>
      <vt:lpstr>PowerPointova predstavitev</vt:lpstr>
      <vt:lpstr>PowerPointova predstavitev</vt:lpstr>
      <vt:lpstr>PowerPointova predstavitev</vt:lpstr>
      <vt:lpstr>Splošni repozitoriji</vt:lpstr>
      <vt:lpstr>Primer Zenodo</vt:lpstr>
      <vt:lpstr>PowerPointova predstavitev</vt:lpstr>
      <vt:lpstr>PowerPointova predstavitev</vt:lpstr>
      <vt:lpstr>PowerPointova predstavitev</vt:lpstr>
      <vt:lpstr>PowerPointova predstavitev</vt:lpstr>
      <vt:lpstr>Področno specifični repozitoriji</vt:lpstr>
      <vt:lpstr>Primer ADP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Iskanje področno specifičnih repozitorijev</vt:lpstr>
      <vt:lpstr>PowerPointova predstavitev</vt:lpstr>
      <vt:lpstr>PowerPointova predstavitev</vt:lpstr>
      <vt:lpstr>Zahteve revij</vt:lpstr>
      <vt:lpstr>Prenova smernic za avtorje</vt:lpstr>
      <vt:lpstr>Mendeley data</vt:lpstr>
      <vt:lpstr>Mendeley data</vt:lpstr>
      <vt:lpstr>Smernice za znanstvene založbe v Sloveniji</vt:lpstr>
      <vt:lpstr>Izbira licence za podatke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Tomas Bercic</dc:creator>
  <cp:lastModifiedBy>Zala</cp:lastModifiedBy>
  <cp:revision>2</cp:revision>
  <dcterms:created xsi:type="dcterms:W3CDTF">2023-09-11T08:00:44Z</dcterms:created>
  <dcterms:modified xsi:type="dcterms:W3CDTF">2025-01-21T09:53:11Z</dcterms:modified>
</cp:coreProperties>
</file>