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57"/>
  </p:notesMasterIdLst>
  <p:sldIdLst>
    <p:sldId id="31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itpO4P8L+EaLykWSIHNxHqRjlBq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746" autoAdjust="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sz="1200"/>
              <a:t>Vsebina današnjega predavanja je razdeljena na 2 sklopa. V začetku bo Marko Drobnjak predstavil Kaj EOSC je in njegovo vizijo, nato pa na bo predstavil tudi kako je EOSC organizacijsko podprt, skozi Združenje EOSC Association, naloge delovnih skupin združenja in kako se v EOSC vključuje Slovenija kot država.</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sl-SI" sz="1200"/>
              <a:t>Sama pa vam bom predstavila EOSC portal, zgodovino razvoja in nekatere storitve, ki jih ponuja. Pogledali si bomo tudi primer uporabe, predvsem pa kje lahko dobite več informacij in izobraževalnih vsebin o EOSC portalu, tako če ste uporabniki vi, kot če želite vašim kolegom in raziskovalcem podati več informacij in se tako izobrazijo sami.</a:t>
            </a:r>
            <a:endParaRPr sz="1200"/>
          </a:p>
          <a:p>
            <a:pPr marL="0" lvl="0" indent="0" algn="l" rtl="0">
              <a:spcBef>
                <a:spcPts val="0"/>
              </a:spcBef>
              <a:spcAft>
                <a:spcPts val="0"/>
              </a:spcAft>
              <a:buNone/>
            </a:pPr>
            <a:endParaRPr sz="120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add185ac83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add185ac83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add185ac8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add185ac8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add185ac83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add185ac83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add185ac83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add185ac83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add185ac83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add185ac8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acb32756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g2acb32756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Nekaj besed o projektu SPOZNAJ.</a:t>
            </a: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acb327560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sz="1200"/>
              <a:t>V začetku leta 2018 je Evropska komisija dala pobudo k implementaciji EOSC Portala, ki je luč ugledal novembra 2018. Razvoj portala se je financiral skozi številne projekte. Od dec. 2019 preko projekta EOSC Enhance, od dec. 2021 pa preko projekta EOSC Future (ki se zaključi z marcem 2024). Že dec. 2022 je Evropska Komisija izdala javno naročilo za Upravljane storitve Evropskega oblaka za odprto znanost in rezultati so bili znani v začetku dec. 2023. Razvoj je razdeljen v tri sklope. Za podrobnejše informacije preverite novice na EOSC strani. Zagotavljanje financiranja nakazuje nadaljnjo zavezanost razvoju operativne platforme EOSC.</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sl-SI" sz="1200"/>
              <a:t>Če pa si pogledamo sam portal: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sl-SI" sz="1200"/>
              <a:t>Prva verzija portala je, po dolgotrajnih posvetih med različnimi deležniki Evropske Komisije, luč ugledala 23. novembra 2018, na dogodku ob Avstrijskem predsedovanju EU. Že ta prva verzija, ki je bila zajeta na “Wayback orodju” je vključevala Katalog storitev.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sl-SI" sz="1200"/>
              <a:t>Na posnetku iz aprila 2020 že vidimo, da je katalog razvil vmesnik preko katerega je možno iskanje, brskanje in filtriranje. Dostopnih je precej več informacij. Metapodatki, ki opisujejo storitev, so bolj podrobni in vsebujejo informacijo o ciljni skupini, tipu dostopa, geografski lokaciji, jeziku, znanstveni discipline, stopnji tehnološke razvitosti in kontaktne podatke. </a:t>
            </a:r>
            <a:endParaRPr sz="1200"/>
          </a:p>
        </p:txBody>
      </p:sp>
      <p:sp>
        <p:nvSpPr>
          <p:cNvPr id="246" name="Google Shape;246;g2acb327560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acb327560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sz="1200"/>
              <a:t>April 2021</a:t>
            </a:r>
            <a:endParaRPr sz="1200"/>
          </a:p>
          <a:p>
            <a:pPr marL="0" lvl="0" indent="0" algn="l" rtl="0">
              <a:spcBef>
                <a:spcPts val="0"/>
              </a:spcBef>
              <a:spcAft>
                <a:spcPts val="0"/>
              </a:spcAft>
              <a:buNone/>
            </a:pPr>
            <a:r>
              <a:rPr lang="sl-SI" sz="1200"/>
              <a:t>Vmesnik za dostop do kataloga se spremeni. Storitve so združene glede na znanstveno disciplino in kategorijo. Uporabnik lahko klikne na ikono za dostop do posamezne podkategorije in se lahko naroči za prejemanje novic.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sl-SI" sz="1200"/>
              <a:t>April 2022</a:t>
            </a:r>
            <a:endParaRPr sz="1200"/>
          </a:p>
          <a:p>
            <a:pPr marL="0" lvl="0" indent="0" algn="l" rtl="0">
              <a:spcBef>
                <a:spcPts val="0"/>
              </a:spcBef>
              <a:spcAft>
                <a:spcPts val="0"/>
              </a:spcAft>
              <a:buNone/>
            </a:pPr>
            <a:r>
              <a:rPr lang="sl-SI" sz="1200"/>
              <a:t>Dodanih je vedno več storitev. Uporabnik lahko prvič izbere “Priporočene storitve”, ki jih ponuja umetna inteligenca.</a:t>
            </a:r>
            <a:endParaRPr sz="1200"/>
          </a:p>
        </p:txBody>
      </p:sp>
      <p:sp>
        <p:nvSpPr>
          <p:cNvPr id="256" name="Google Shape;256;g2acb327560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acb327560c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November 2022:</a:t>
            </a:r>
            <a:endParaRPr/>
          </a:p>
          <a:p>
            <a:pPr marL="0" lvl="0" indent="0" algn="l" rtl="0">
              <a:spcBef>
                <a:spcPts val="0"/>
              </a:spcBef>
              <a:spcAft>
                <a:spcPts val="0"/>
              </a:spcAft>
              <a:buNone/>
            </a:pPr>
            <a:r>
              <a:rPr lang="sl-SI"/>
              <a:t>Do danes smo lahko dostopali samo do storitev v EOSC katalogu in tržnici. Od novembra 2022 pa ste lahko uporabljali skupni katalog za iskanje publikacij, podatkov, programske kode, podatkovnih virov, izobraževalnih vsebin in drugih raziskovalnih rezultatov. </a:t>
            </a:r>
            <a:endParaRPr/>
          </a:p>
          <a:p>
            <a:pPr marL="0" lvl="0" indent="0" algn="l" rtl="0">
              <a:spcBef>
                <a:spcPts val="0"/>
              </a:spcBef>
              <a:spcAft>
                <a:spcPts val="0"/>
              </a:spcAft>
              <a:buNone/>
            </a:pPr>
            <a:r>
              <a:rPr lang="sl-SI"/>
              <a:t>// Na voljo je nov vmesnik za odkrivanje, EOSC Explore, kjer lahko najdete raziskovalne izdelke. </a:t>
            </a:r>
            <a:endParaRPr/>
          </a:p>
          <a:p>
            <a:pPr marL="0" lvl="0" indent="0" algn="l" rtl="0">
              <a:spcBef>
                <a:spcPts val="0"/>
              </a:spcBef>
              <a:spcAft>
                <a:spcPts val="0"/>
              </a:spcAft>
              <a:buNone/>
            </a:pPr>
            <a:r>
              <a:rPr lang="sl-SI"/>
              <a:t>// Prijavite se lahko v svoje uporabniško okolje, imenovano 'Moja tržnica EOSC', z institucionalnim ali družbenim računom.</a:t>
            </a:r>
            <a:endParaRPr/>
          </a:p>
          <a:p>
            <a:pPr marL="0" lvl="0" indent="0" algn="l" rtl="0">
              <a:spcBef>
                <a:spcPts val="0"/>
              </a:spcBef>
              <a:spcAft>
                <a:spcPts val="0"/>
              </a:spcAft>
              <a:buNone/>
            </a:pPr>
            <a:endParaRPr/>
          </a:p>
          <a:p>
            <a:pPr marL="0" lvl="0" indent="0" algn="l" rtl="0">
              <a:spcBef>
                <a:spcPts val="0"/>
              </a:spcBef>
              <a:spcAft>
                <a:spcPts val="0"/>
              </a:spcAft>
              <a:buNone/>
            </a:pPr>
            <a:r>
              <a:rPr lang="sl-SI"/>
              <a:t>April 2023</a:t>
            </a:r>
            <a:endParaRPr/>
          </a:p>
          <a:p>
            <a:pPr marL="0" lvl="0" indent="0" algn="l" rtl="0">
              <a:spcBef>
                <a:spcPts val="0"/>
              </a:spcBef>
              <a:spcAft>
                <a:spcPts val="0"/>
              </a:spcAft>
              <a:buNone/>
            </a:pPr>
            <a:r>
              <a:rPr lang="sl-SI"/>
              <a:t>Sledi nova prenova uporabniškega vmesnika, ki jo spremljajo znatne tehnične izboljšave. Nov izgled postavlja EOSC tržnico v ospredje in uporabnikom olajša navigacijo med vgrajenimi viri in primeri uporabe, novicami, viri za ponudnike itd. Moja tržnica EOSC je zdaj postala moja nadzorna plošča EOSC. Poleg tega, da uporabnikom omogoča povezovanje projektov in virov, ponuja prilagojena priporočila za storitve in vire.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6" name="Google Shape;266;g2acb327560c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acb327560c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Junij 2023:</a:t>
            </a:r>
            <a:endParaRPr/>
          </a:p>
          <a:p>
            <a:pPr marL="0" lvl="0" indent="0" algn="l" rtl="0">
              <a:spcBef>
                <a:spcPts val="0"/>
              </a:spcBef>
              <a:spcAft>
                <a:spcPts val="0"/>
              </a:spcAft>
              <a:buNone/>
            </a:pPr>
            <a:r>
              <a:rPr lang="sl-SI"/>
              <a:t>Dodane so bile nove vrste virov: smernice za interoperabilnost med različnimi viri in storitvami in pa programski paketi (t.i. bundli, ki združujejo številne EOSC vire za rešitev določenega problema).</a:t>
            </a:r>
            <a:endParaRPr/>
          </a:p>
          <a:p>
            <a:pPr marL="0" lvl="0" indent="0" algn="l" rtl="0">
              <a:spcBef>
                <a:spcPts val="0"/>
              </a:spcBef>
              <a:spcAft>
                <a:spcPts val="0"/>
              </a:spcAft>
              <a:buNone/>
            </a:pPr>
            <a:endParaRPr/>
          </a:p>
          <a:p>
            <a:pPr marL="0" lvl="0" indent="0" algn="l" rtl="0">
              <a:spcBef>
                <a:spcPts val="0"/>
              </a:spcBef>
              <a:spcAft>
                <a:spcPts val="0"/>
              </a:spcAft>
              <a:buNone/>
            </a:pPr>
            <a:r>
              <a:rPr lang="sl-SI"/>
              <a:t>Vendar je razvoj še v teku!</a:t>
            </a:r>
            <a:endParaRPr/>
          </a:p>
        </p:txBody>
      </p:sp>
      <p:sp>
        <p:nvSpPr>
          <p:cNvPr id="276" name="Google Shape;276;g2acb327560c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acb327560c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acb327560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solidFill>
                  <a:schemeClr val="dk1"/>
                </a:solidFill>
              </a:rPr>
              <a:t>Naj najprej razjasnimo kaj je portal in kaj tržnica. Portal je to kar vidimo na sliki. Preko portala imamo dosto med drugim tudi do tržnice.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l-SI"/>
              <a:t>Portal nudi razdelitev vsebin trem deležnikov: Raziskovalcem kot uporabnikom, Ponudnikom storitev in za Industriji.</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acb327560c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acb327560c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sl-SI"/>
              <a:t>EOSC Tržnica je platforma/ okolje za odkrivanje, ki ponuja dostop do milijonov orodij, storitev in izdelkov za raziskave in inovacije. Te običajno imenujemo "viri EOSC". Lahko bi rekli, da je tržnica katalog vsebin.</a:t>
            </a:r>
            <a:endParaRPr/>
          </a:p>
          <a:p>
            <a:pPr marL="0" lvl="0" indent="0" algn="l" rtl="0">
              <a:spcBef>
                <a:spcPts val="0"/>
              </a:spcBef>
              <a:spcAft>
                <a:spcPts val="0"/>
              </a:spcAft>
              <a:buNone/>
            </a:pPr>
            <a:endParaRPr/>
          </a:p>
          <a:p>
            <a:pPr marL="0" lvl="0" indent="0" algn="l" rtl="0">
              <a:spcBef>
                <a:spcPts val="0"/>
              </a:spcBef>
              <a:spcAft>
                <a:spcPts val="0"/>
              </a:spcAft>
              <a:buNone/>
            </a:pPr>
            <a:r>
              <a:rPr lang="sl-SI"/>
              <a:t>Tržnica omogoča odkrivanje in dostop do naslednjih tipov virov: </a:t>
            </a:r>
            <a:endParaRPr/>
          </a:p>
          <a:p>
            <a:pPr marL="457200" lvl="0" indent="-298450" algn="l" rtl="0">
              <a:spcBef>
                <a:spcPts val="0"/>
              </a:spcBef>
              <a:spcAft>
                <a:spcPts val="0"/>
              </a:spcAft>
              <a:buSzPts val="1100"/>
              <a:buChar char="-"/>
            </a:pPr>
            <a:r>
              <a:rPr lang="sl-SI"/>
              <a:t>publikacije </a:t>
            </a:r>
            <a:endParaRPr/>
          </a:p>
          <a:p>
            <a:pPr marL="457200" lvl="0" indent="-298450" algn="l" rtl="0">
              <a:spcBef>
                <a:spcPts val="0"/>
              </a:spcBef>
              <a:spcAft>
                <a:spcPts val="0"/>
              </a:spcAft>
              <a:buSzPts val="1100"/>
              <a:buChar char="-"/>
            </a:pPr>
            <a:r>
              <a:rPr lang="sl-SI"/>
              <a:t>podatki </a:t>
            </a:r>
            <a:endParaRPr/>
          </a:p>
          <a:p>
            <a:pPr marL="457200" lvl="0" indent="-298450" algn="l" rtl="0">
              <a:spcBef>
                <a:spcPts val="0"/>
              </a:spcBef>
              <a:spcAft>
                <a:spcPts val="0"/>
              </a:spcAft>
              <a:buSzPts val="1100"/>
              <a:buChar char="-"/>
            </a:pPr>
            <a:r>
              <a:rPr lang="sl-SI"/>
              <a:t>programska koda</a:t>
            </a:r>
            <a:endParaRPr/>
          </a:p>
          <a:p>
            <a:pPr marL="457200" lvl="0" indent="-298450" algn="l" rtl="0">
              <a:spcBef>
                <a:spcPts val="0"/>
              </a:spcBef>
              <a:spcAft>
                <a:spcPts val="0"/>
              </a:spcAft>
              <a:buSzPts val="1100"/>
              <a:buChar char="-"/>
            </a:pPr>
            <a:r>
              <a:rPr lang="sl-SI"/>
              <a:t>viri podatkov </a:t>
            </a:r>
            <a:endParaRPr/>
          </a:p>
          <a:p>
            <a:pPr marL="457200" lvl="0" indent="-298450" algn="l" rtl="0">
              <a:spcBef>
                <a:spcPts val="0"/>
              </a:spcBef>
              <a:spcAft>
                <a:spcPts val="0"/>
              </a:spcAft>
              <a:buSzPts val="1100"/>
              <a:buChar char="-"/>
            </a:pPr>
            <a:r>
              <a:rPr lang="sl-SI"/>
              <a:t>učni viri </a:t>
            </a:r>
            <a:endParaRPr/>
          </a:p>
          <a:p>
            <a:pPr marL="457200" lvl="0" indent="-298450" algn="l" rtl="0">
              <a:spcBef>
                <a:spcPts val="0"/>
              </a:spcBef>
              <a:spcAft>
                <a:spcPts val="0"/>
              </a:spcAft>
              <a:buSzPts val="1100"/>
              <a:buChar char="-"/>
            </a:pPr>
            <a:r>
              <a:rPr lang="sl-SI"/>
              <a:t>Smernice za interoperabilnost </a:t>
            </a:r>
            <a:endParaRPr/>
          </a:p>
          <a:p>
            <a:pPr marL="457200" lvl="0" indent="-298450" algn="l" rtl="0">
              <a:spcBef>
                <a:spcPts val="0"/>
              </a:spcBef>
              <a:spcAft>
                <a:spcPts val="0"/>
              </a:spcAft>
              <a:buSzPts val="1100"/>
              <a:buChar char="-"/>
            </a:pPr>
            <a:r>
              <a:rPr lang="sl-SI"/>
              <a:t>programski paketi </a:t>
            </a:r>
            <a:endParaRPr/>
          </a:p>
          <a:p>
            <a:pPr marL="457200" lvl="0" indent="-298450" algn="l" rtl="0">
              <a:spcBef>
                <a:spcPts val="0"/>
              </a:spcBef>
              <a:spcAft>
                <a:spcPts val="0"/>
              </a:spcAft>
              <a:buSzPts val="1100"/>
              <a:buChar char="-"/>
            </a:pPr>
            <a:r>
              <a:rPr lang="sl-SI"/>
              <a:t>drugi raziskovalni izdelki </a:t>
            </a:r>
            <a:endParaRPr/>
          </a:p>
          <a:p>
            <a:pPr marL="457200" lvl="0" indent="0" algn="l" rtl="0">
              <a:spcBef>
                <a:spcPts val="0"/>
              </a:spcBef>
              <a:spcAft>
                <a:spcPts val="0"/>
              </a:spcAft>
              <a:buNone/>
            </a:pPr>
            <a:endParaRPr/>
          </a:p>
          <a:p>
            <a:pPr marL="457200" lvl="0" indent="0" algn="l" rtl="0">
              <a:spcBef>
                <a:spcPts val="0"/>
              </a:spcBef>
              <a:spcAft>
                <a:spcPts val="0"/>
              </a:spcAft>
              <a:buNone/>
            </a:pPr>
            <a:r>
              <a:rPr lang="sl-SI"/>
              <a:t>POMEMBNO Ti viri ne gostujejo na tržnici EOSC in raziskovalci tam ne objavljajo svojih podatkov. </a:t>
            </a:r>
            <a:endParaRPr/>
          </a:p>
          <a:p>
            <a:pPr marL="457200" lvl="0" indent="0" algn="l" rtl="0">
              <a:spcBef>
                <a:spcPts val="0"/>
              </a:spcBef>
              <a:spcAft>
                <a:spcPts val="0"/>
              </a:spcAft>
              <a:buNone/>
            </a:pPr>
            <a:r>
              <a:rPr lang="sl-SI"/>
              <a:t>EOSC tržnica združuje na milijone metapodatkovnih zapisov, ki opisujejo vire. Viri so opisani z uporabo standardiziranih shem metapodatkov. Zahvaljujoč temu jih je mogoče zlahka najti.</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acb327560c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acb327560c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Preko EOSC Portala lahko dostopate tudi do izobraževalnih vsebin za razumevanje EOSCa.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ad4988fef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ad4988fef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Danes je na voljo 17 tečajev, tako za začetnike kot tudi nadaljevalni tečaji, specifičnih elementov, ki so ponujeni ponudnikom storitev. Več tečajev v prihodnjih mesecih.</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ad4988fef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ad4988fef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solidFill>
                  <a:schemeClr val="dk1"/>
                </a:solidFill>
              </a:rPr>
              <a:t>Tečaji so prosto dostopni. </a:t>
            </a:r>
            <a:endParaRPr>
              <a:solidFill>
                <a:schemeClr val="dk1"/>
              </a:solidFill>
            </a:endParaRPr>
          </a:p>
          <a:p>
            <a:pPr marL="0" lvl="0" indent="0" algn="l" rtl="0">
              <a:spcBef>
                <a:spcPts val="0"/>
              </a:spcBef>
              <a:spcAft>
                <a:spcPts val="0"/>
              </a:spcAft>
              <a:buClr>
                <a:schemeClr val="dk1"/>
              </a:buClr>
              <a:buSzPts val="1100"/>
              <a:buFont typeface="Arial"/>
              <a:buNone/>
            </a:pPr>
            <a:r>
              <a:rPr lang="sl-SI">
                <a:solidFill>
                  <a:schemeClr val="dk1"/>
                </a:solidFill>
              </a:rPr>
              <a:t>Prijavite se lahko kot gost ali z uporabniškim računom v kolikor želiš slediti napredku.</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sl-SI">
                <a:solidFill>
                  <a:schemeClr val="dk1"/>
                </a:solidFill>
              </a:rPr>
              <a:t>Tečaji vsebujejo kvize za preverjanje znanja.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acb327560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Pripravljene so tudi različne infografike, ki na enostaven način razlagajo določene pojme EOSC Portala. Lahko jih natisnete in delite med svojimi raziskovalci. </a:t>
            </a:r>
            <a:endParaRPr/>
          </a:p>
        </p:txBody>
      </p:sp>
      <p:sp>
        <p:nvSpPr>
          <p:cNvPr id="321" name="Google Shape;321;g2acb327560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acb327560c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V tem primeru npr. z infografiko prikažemo možno pot uporabe EOSC tržnice. Od raziskovalnega vprašanja, iskanja, dostopa do vsebin, ponovne uporabe in seveda tudi objave naših, novih raziskovalnih rezultatov.</a:t>
            </a:r>
            <a:endParaRPr/>
          </a:p>
          <a:p>
            <a:pPr marL="0" lvl="0" indent="0" algn="l" rtl="0">
              <a:spcBef>
                <a:spcPts val="0"/>
              </a:spcBef>
              <a:spcAft>
                <a:spcPts val="0"/>
              </a:spcAft>
              <a:buNone/>
            </a:pPr>
            <a:r>
              <a:rPr lang="sl-SI"/>
              <a:t>Krožnost je za raziskovanje izrednega pomena. Ne samo, da uporabljamo vsebine, ampak z raziskovalno skupnostjo tudi delimo naše ugotovitve.</a:t>
            </a:r>
            <a:endParaRPr/>
          </a:p>
        </p:txBody>
      </p:sp>
      <p:sp>
        <p:nvSpPr>
          <p:cNvPr id="327" name="Google Shape;327;g2acb327560c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acb327560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Pripravljena je tudi infografika za knjižničarje. Podan je predlog vloge, ki jo lahko imajo knjižničarji s svojimi podpornimi službami v EOSC Portalu.</a:t>
            </a:r>
            <a:endParaRPr/>
          </a:p>
        </p:txBody>
      </p:sp>
      <p:sp>
        <p:nvSpPr>
          <p:cNvPr id="333" name="Google Shape;333;g2acb327560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acb327560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g2acb327560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ad4988fef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ad4988fef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Za potrebe spoznavanja EOSC vsebin smo razvili tudi diskusijske kartice. Kartice pokrivajo tri tematske bloke: odprto znanost, EOSC in etične in pravne vidike. Zadnji so izrednega pomena pri deljenju raziskovalnih rezultatov in raziskovalne opreme in kode, ki do katere raziskovalci lahko dostopajo preko EOSCa.</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acb327560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acb327560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Drugi listič na EOSC portalu je namenjen Ponudnikom storitev. Na tem lističu najdemo navodila kako postati ponudnik, kot tudi kako storitev ali vir dodamo v tržnico. Možen je tudi prenos preko programskega vmesnika (t.i. API-jev).</a:t>
            </a:r>
            <a:endParaRPr/>
          </a:p>
          <a:p>
            <a:pPr marL="0" lvl="0" indent="0" algn="l" rtl="0">
              <a:spcBef>
                <a:spcPts val="0"/>
              </a:spcBef>
              <a:spcAft>
                <a:spcPts val="0"/>
              </a:spcAft>
              <a:buNone/>
            </a:pPr>
            <a:r>
              <a:rPr lang="sl-SI"/>
              <a:t>Ponudniki bodo na tem mestu našli informacije o zahtevah, ki jih viri morajo izpolnjevati, da so upravičeni do vključitve v EOSC tržnico.</a:t>
            </a:r>
            <a:endParaRPr/>
          </a:p>
          <a:p>
            <a:pPr marL="0" lvl="0" indent="0" algn="l" rtl="0">
              <a:spcBef>
                <a:spcPts val="0"/>
              </a:spcBef>
              <a:spcAft>
                <a:spcPts val="0"/>
              </a:spcAft>
              <a:buNone/>
            </a:pPr>
            <a:r>
              <a:rPr lang="sl-SI"/>
              <a:t>Preko pregledne plošče (angl. Providers Dashboard) ponudnik vključi svojo organizacijo v portal EOSC, ter registrira in upravlja s svojimi viri.</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acb327560c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acb327560c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Tretji listič pa je namenjen poslovnim uporabnikom / sodelovanju z industrijo. Tukaj se tvorijo vezi med komercialnimi ponudniki ali uporabniki storitev in storitvami raziskovalnega sektorja, ki so sedaj dodane v EOSC tržnico.. Za več sledite Digital Inovation Hub (DIH) vsebinam.</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acb327560c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acb327560c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Primeri uporabe v skupnosti </a:t>
            </a:r>
            <a:endParaRPr/>
          </a:p>
          <a:p>
            <a:pPr marL="0" lvl="0" indent="0" algn="l" rtl="0">
              <a:spcBef>
                <a:spcPts val="0"/>
              </a:spcBef>
              <a:spcAft>
                <a:spcPts val="0"/>
              </a:spcAft>
              <a:buNone/>
            </a:pPr>
            <a:endParaRPr/>
          </a:p>
          <a:p>
            <a:pPr marL="0" lvl="0" indent="0" algn="l" rtl="0">
              <a:spcBef>
                <a:spcPts val="0"/>
              </a:spcBef>
              <a:spcAft>
                <a:spcPts val="0"/>
              </a:spcAft>
              <a:buNone/>
            </a:pPr>
            <a:r>
              <a:rPr lang="sl-SI"/>
              <a:t>Seznam primerov uporabe ali zgodbe o uspehu, ki poudarjajo, kako lahko storitve in viri EOSC podpirajo vsakodnevno delo raziskovalcev in inovatorjev. </a:t>
            </a:r>
            <a:endParaRPr/>
          </a:p>
          <a:p>
            <a:pPr marL="0" lvl="0" indent="0" algn="l" rtl="0">
              <a:spcBef>
                <a:spcPts val="0"/>
              </a:spcBef>
              <a:spcAft>
                <a:spcPts val="0"/>
              </a:spcAft>
              <a:buNone/>
            </a:pPr>
            <a:endParaRPr/>
          </a:p>
          <a:p>
            <a:pPr marL="0" lvl="0" indent="0" algn="l" rtl="0">
              <a:spcBef>
                <a:spcPts val="0"/>
              </a:spcBef>
              <a:spcAft>
                <a:spcPts val="0"/>
              </a:spcAft>
              <a:buNone/>
            </a:pPr>
            <a:r>
              <a:rPr lang="sl-SI"/>
              <a:t>Primer uporabe EOSCa: </a:t>
            </a:r>
            <a:endParaRPr/>
          </a:p>
          <a:p>
            <a:pPr marL="457200" lvl="0" indent="-298450" algn="l" rtl="0">
              <a:spcBef>
                <a:spcPts val="0"/>
              </a:spcBef>
              <a:spcAft>
                <a:spcPts val="0"/>
              </a:spcAft>
              <a:buSzPts val="1100"/>
              <a:buChar char="-"/>
            </a:pPr>
            <a:r>
              <a:rPr lang="sl-SI"/>
              <a:t>opisuje določen družbeni ali tehnološki izziv;</a:t>
            </a:r>
            <a:endParaRPr/>
          </a:p>
          <a:p>
            <a:pPr marL="457200" lvl="0" indent="-298450" algn="l" rtl="0">
              <a:spcBef>
                <a:spcPts val="0"/>
              </a:spcBef>
              <a:spcAft>
                <a:spcPts val="0"/>
              </a:spcAft>
              <a:buSzPts val="1100"/>
              <a:buChar char="-"/>
            </a:pPr>
            <a:r>
              <a:rPr lang="sl-SI"/>
              <a:t>pojasnjuje, kako so bile storitve in/ali viri EOSC uporabljeni za reševanje tega izziva;</a:t>
            </a:r>
            <a:endParaRPr/>
          </a:p>
          <a:p>
            <a:pPr marL="457200" lvl="0" indent="-298450" algn="l" rtl="0">
              <a:spcBef>
                <a:spcPts val="0"/>
              </a:spcBef>
              <a:spcAft>
                <a:spcPts val="0"/>
              </a:spcAft>
              <a:buSzPts val="1100"/>
              <a:buChar char="-"/>
            </a:pPr>
            <a:r>
              <a:rPr lang="sl-SI"/>
              <a:t>poudarja pridobljene koristi, na primer prihranek časa/stroškov, učinkovitost. </a:t>
            </a:r>
            <a:endParaRPr/>
          </a:p>
          <a:p>
            <a:pPr marL="457200" lvl="0" indent="0" algn="l" rtl="0">
              <a:spcBef>
                <a:spcPts val="0"/>
              </a:spcBef>
              <a:spcAft>
                <a:spcPts val="0"/>
              </a:spcAft>
              <a:buNone/>
            </a:pPr>
            <a:endParaRPr/>
          </a:p>
          <a:p>
            <a:pPr marL="0" lvl="0" indent="0" algn="l" rtl="0">
              <a:spcBef>
                <a:spcPts val="0"/>
              </a:spcBef>
              <a:spcAft>
                <a:spcPts val="0"/>
              </a:spcAft>
              <a:buNone/>
            </a:pPr>
            <a:r>
              <a:rPr lang="sl-SI"/>
              <a:t>Primere uporabe v skupnosti je mogoče predložiti prek spletnega obrazca. Predložitve se pregledajo pred vključitvijo na portal EOSC.</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acb327560c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acb327560c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EOSC v zgodbah iz prakse </a:t>
            </a:r>
            <a:endParaRPr/>
          </a:p>
          <a:p>
            <a:pPr marL="0" lvl="0" indent="0" algn="l" rtl="0">
              <a:spcBef>
                <a:spcPts val="0"/>
              </a:spcBef>
              <a:spcAft>
                <a:spcPts val="0"/>
              </a:spcAft>
              <a:buNone/>
            </a:pPr>
            <a:endParaRPr/>
          </a:p>
          <a:p>
            <a:pPr marL="0" lvl="0" indent="0" algn="l" rtl="0">
              <a:spcBef>
                <a:spcPts val="0"/>
              </a:spcBef>
              <a:spcAft>
                <a:spcPts val="0"/>
              </a:spcAft>
              <a:buNone/>
            </a:pPr>
            <a:r>
              <a:rPr lang="sl-SI"/>
              <a:t>Zgodbe so primeri uspešne uporabe, ki poudarjajo, kako so viri EOSC (tj. orodja ali storitve), ki že obstajajo ali so v razvoju, zagotovili praktično podporo raziskovalcem pri njihovem vsakodnevnem delu.</a:t>
            </a:r>
            <a:endParaRPr/>
          </a:p>
          <a:p>
            <a:pPr marL="0" lvl="0" indent="0" algn="l" rtl="0">
              <a:spcBef>
                <a:spcPts val="0"/>
              </a:spcBef>
              <a:spcAft>
                <a:spcPts val="0"/>
              </a:spcAft>
              <a:buNone/>
            </a:pPr>
            <a:endParaRPr/>
          </a:p>
          <a:p>
            <a:pPr marL="0" lvl="0" indent="0" algn="l" rtl="0">
              <a:spcBef>
                <a:spcPts val="0"/>
              </a:spcBef>
              <a:spcAft>
                <a:spcPts val="0"/>
              </a:spcAft>
              <a:buNone/>
            </a:pPr>
            <a:r>
              <a:rPr lang="sl-SI"/>
              <a:t>Svojo zgodbo EOSC v praksi lahko oddate prek spletnega obrazca. Predložitve se pregledajo pred vključitvijo na portal EOSC.</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acb327560c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acb327560c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Tržnica omogoča iskanje po ključnih besedah. Lahko iščemo po vseh vsebinah, ki jih je mimo grede več kot 3 milijone, ali pa filtriramo po tipih raziskovalnih rezultatov ali virov.</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adf851e6e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adf851e6e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Še več možnosti za iskanje je spodaj, pod iskalnim oknom, kjer lahko iščemo po raziskovalni aktivnosti. Ta prikaz povezuje EOSC vire v raziskovalni življenjski cikel (npr. ravnanje z raziskovalnimi podatki, dostop do instrumentov, dostop do raziskovalne infrastrukture, objava raziskovalnih rezultatov, in podobno).</a:t>
            </a:r>
            <a:endParaRPr/>
          </a:p>
          <a:p>
            <a:pPr marL="0" lvl="0" indent="0" algn="l" rtl="0">
              <a:spcBef>
                <a:spcPts val="0"/>
              </a:spcBef>
              <a:spcAft>
                <a:spcPts val="0"/>
              </a:spcAft>
              <a:buNone/>
            </a:pPr>
            <a:endParaRPr/>
          </a:p>
          <a:p>
            <a:pPr marL="0" lvl="0" indent="0" algn="l" rtl="0">
              <a:spcBef>
                <a:spcPts val="0"/>
              </a:spcBef>
              <a:spcAft>
                <a:spcPts val="0"/>
              </a:spcAft>
              <a:buNone/>
            </a:pPr>
            <a:r>
              <a:rPr lang="sl-SI"/>
              <a:t>Tu je dostopnih še nekaj drugih vsebin. Predlagam da sami pobrskate.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acb327560c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acb327560c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Z vnosom v glavno iskalno polje ali izbiro ene od aktivnosti pridete do dejanskega iskalnika. Tukaj lahko svoje iskanje izboljšate ali v celoti spremenite.</a:t>
            </a:r>
            <a:endParaRPr/>
          </a:p>
          <a:p>
            <a:pPr marL="0" lvl="0" indent="0" algn="l" rtl="0">
              <a:spcBef>
                <a:spcPts val="0"/>
              </a:spcBef>
              <a:spcAft>
                <a:spcPts val="0"/>
              </a:spcAft>
              <a:buNone/>
            </a:pPr>
            <a:endParaRPr/>
          </a:p>
          <a:p>
            <a:pPr marL="0" lvl="0" indent="0" algn="l" rtl="0">
              <a:spcBef>
                <a:spcPts val="0"/>
              </a:spcBef>
              <a:spcAft>
                <a:spcPts val="0"/>
              </a:spcAft>
              <a:buNone/>
            </a:pPr>
            <a:r>
              <a:rPr lang="sl-SI"/>
              <a:t>Odvisno od tega po kateri raziskovalni skupini iščete boste lahko uporabili različne filtre. Npr. znotraj publikacij bodo to Pravice dostopa, znanstvena domena, Razpon v letih, Vrsta dokumenta (če je članek, knjiga in podobno), država, jezik, založnik, raziskovalna skupnost, financer in ali pbulikacija pokriva katerega izmed Ciljev trajnostnega razvoja; medtem ko bomo pri podatki nameste vrste dokumenta dobili informacijo o tipu dokumenta (npr. ali gre za podatkovno datoteko, sliko, video datoteko) in informacijo o interoperabilnosti.</a:t>
            </a:r>
            <a:endParaRPr/>
          </a:p>
          <a:p>
            <a:pPr marL="0" lvl="0" indent="0" algn="l" rtl="0">
              <a:spcBef>
                <a:spcPts val="0"/>
              </a:spcBef>
              <a:spcAft>
                <a:spcPts val="0"/>
              </a:spcAft>
              <a:buNone/>
            </a:pPr>
            <a:endParaRPr/>
          </a:p>
          <a:p>
            <a:pPr marL="0" lvl="0" indent="0" algn="l" rtl="0">
              <a:spcBef>
                <a:spcPts val="0"/>
              </a:spcBef>
              <a:spcAft>
                <a:spcPts val="0"/>
              </a:spcAft>
              <a:buNone/>
            </a:pPr>
            <a:r>
              <a:rPr lang="sl-SI"/>
              <a:t>Čisto na dnu najdemo priporočljiva iskanja, ki so sestavljena glede na moje obnašanje v iskalniku. Umetna inteligenca bo potrebovala nekaj časa, da se “nas navadi”. Zaradi tega in številnih drugih prednosti se priporoča, da se v portal vpišete kot uporabniki s svojim AAI (npr. EDUROAM) ali družabnim profilom - npr. Google)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adf851e6ee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adf851e6ee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adf851e6e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adf851e6e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Izgled informacije o publikaciji</a:t>
            </a:r>
            <a:endParaRPr/>
          </a:p>
          <a:p>
            <a:pPr marL="0" lvl="0" indent="0" algn="l" rtl="0">
              <a:spcBef>
                <a:spcPts val="0"/>
              </a:spcBef>
              <a:spcAft>
                <a:spcPts val="0"/>
              </a:spcAft>
              <a:buNone/>
            </a:pPr>
            <a:endParaRPr/>
          </a:p>
          <a:p>
            <a:pPr marL="0" lvl="0" indent="0" algn="l" rtl="0">
              <a:spcBef>
                <a:spcPts val="0"/>
              </a:spcBef>
              <a:spcAft>
                <a:spcPts val="0"/>
              </a:spcAft>
              <a:buNone/>
            </a:pPr>
            <a:r>
              <a:rPr lang="sl-SI"/>
              <a:t>Osnovni opis, dostop do gradiva in osnovne statistike, ki smo jih delno videli že prej na strani.</a:t>
            </a:r>
            <a:endParaRPr/>
          </a:p>
          <a:p>
            <a:pPr marL="0" lvl="0" indent="0" algn="l" rtl="0">
              <a:spcBef>
                <a:spcPts val="0"/>
              </a:spcBef>
              <a:spcAft>
                <a:spcPts val="0"/>
              </a:spcAft>
              <a:buNone/>
            </a:pPr>
            <a:r>
              <a:rPr lang="sl-SI"/>
              <a:t>Vsebine opisov so povzete po številnih obstoječih katalogih in se izboljšujejo.</a:t>
            </a:r>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adf851e6e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adf851e6e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Takole pa izgleda opis storitve. </a:t>
            </a:r>
            <a:endParaRPr/>
          </a:p>
          <a:p>
            <a:pPr marL="0" lvl="0" indent="0" algn="l" rtl="0">
              <a:spcBef>
                <a:spcPts val="0"/>
              </a:spcBef>
              <a:spcAft>
                <a:spcPts val="0"/>
              </a:spcAft>
              <a:buNone/>
            </a:pPr>
            <a:r>
              <a:rPr lang="sl-SI"/>
              <a:t>Tukaj je primer CESSDAinega spletnega priročnika. </a:t>
            </a:r>
            <a:endParaRPr/>
          </a:p>
          <a:p>
            <a:pPr marL="0" lvl="0" indent="0" algn="l" rtl="0">
              <a:spcBef>
                <a:spcPts val="0"/>
              </a:spcBef>
              <a:spcAft>
                <a:spcPts val="0"/>
              </a:spcAft>
              <a:buNone/>
            </a:pPr>
            <a:endParaRPr/>
          </a:p>
          <a:p>
            <a:pPr marL="0" lvl="0" indent="0" algn="l" rtl="0">
              <a:spcBef>
                <a:spcPts val="0"/>
              </a:spcBef>
              <a:spcAft>
                <a:spcPts val="0"/>
              </a:spcAft>
              <a:buNone/>
            </a:pPr>
            <a:r>
              <a:rPr lang="sl-SI"/>
              <a:t>Opiši točke, kaj vidijo.</a:t>
            </a:r>
            <a:endParaRPr/>
          </a:p>
          <a:p>
            <a:pPr marL="0" lvl="0" indent="0" algn="l" rtl="0">
              <a:spcBef>
                <a:spcPts val="0"/>
              </a:spcBef>
              <a:spcAft>
                <a:spcPts val="0"/>
              </a:spcAft>
              <a:buNone/>
            </a:pPr>
            <a:endParaRPr/>
          </a:p>
          <a:p>
            <a:pPr marL="0" lvl="0" indent="0" algn="l" rtl="0">
              <a:spcBef>
                <a:spcPts val="0"/>
              </a:spcBef>
              <a:spcAft>
                <a:spcPts val="0"/>
              </a:spcAft>
              <a:buNone/>
            </a:pPr>
            <a:r>
              <a:rPr lang="sl-SI"/>
              <a:t>Uporaba Helpdeska!!!</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adf851e6e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adf851e6e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acc0c31e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acc0c31e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Prijava preko akademskega ali družabnega profila. </a:t>
            </a:r>
            <a:endParaRPr/>
          </a:p>
          <a:p>
            <a:pPr marL="0" lvl="0" indent="0" algn="l" rtl="0">
              <a:spcBef>
                <a:spcPts val="0"/>
              </a:spcBef>
              <a:spcAft>
                <a:spcPts val="0"/>
              </a:spcAft>
              <a:buNone/>
            </a:pPr>
            <a:endParaRPr/>
          </a:p>
          <a:p>
            <a:pPr marL="0" lvl="0" indent="0" algn="l" rtl="0">
              <a:spcBef>
                <a:spcPts val="0"/>
              </a:spcBef>
              <a:spcAft>
                <a:spcPts val="0"/>
              </a:spcAft>
              <a:buNone/>
            </a:pPr>
            <a:r>
              <a:rPr lang="sl-SI"/>
              <a:t>V desnem zgornjem oknu se bo pojavil tekst “My EOSC” in spustni seznam, kjer lahko uredimo določene elemente.</a:t>
            </a:r>
            <a:endParaRPr/>
          </a:p>
          <a:p>
            <a:pPr marL="0" lvl="0" indent="0" algn="l" rtl="0">
              <a:spcBef>
                <a:spcPts val="0"/>
              </a:spcBef>
              <a:spcAft>
                <a:spcPts val="0"/>
              </a:spcAft>
              <a:buNone/>
            </a:pPr>
            <a:endParaRPr/>
          </a:p>
          <a:p>
            <a:pPr marL="0" lvl="0" indent="0" algn="l" rtl="0">
              <a:spcBef>
                <a:spcPts val="0"/>
              </a:spcBef>
              <a:spcAft>
                <a:spcPts val="0"/>
              </a:spcAft>
              <a:buNone/>
            </a:pPr>
            <a:r>
              <a:rPr lang="sl-SI"/>
              <a:t>Npr. lahko dodamo nekaj informacij o sebi, predvsem katera domena in kategorije me zanimajo.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adf851e6e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2adf851e6e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Lahko si zgradim zbirko virov in orodij, ki jih bom večkrat uporabljal, ali pa odprem nov projekt v katerega umestim vire. Ti si mi tako vedno hitro na razpolago.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acb327560c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acb327560c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Niso pa vse storitve brezplačne. Nekatere storitve je potrebno naročiti, druge tudi plačati. </a:t>
            </a:r>
            <a:endParaRPr/>
          </a:p>
          <a:p>
            <a:pPr marL="0" lvl="0" indent="0" algn="l" rtl="0">
              <a:spcBef>
                <a:spcPts val="0"/>
              </a:spcBef>
              <a:spcAft>
                <a:spcPts val="0"/>
              </a:spcAft>
              <a:buNone/>
            </a:pPr>
            <a:endParaRPr/>
          </a:p>
          <a:p>
            <a:pPr marL="0" lvl="0" indent="0" algn="l" rtl="0">
              <a:spcBef>
                <a:spcPts val="0"/>
              </a:spcBef>
              <a:spcAft>
                <a:spcPts val="0"/>
              </a:spcAft>
              <a:buNone/>
            </a:pPr>
            <a:r>
              <a:rPr lang="sl-SI"/>
              <a:t>Na tem koraku bomo morali biti v tržnico vpisani s svojim uporabniškim profilom in dodati projekt za katerega storitev potrebujemo (oz. izbrati obstoječ projekt). Na podlagi opisa bo ponudnik storitve naredil presojo ali lahko do storitve dostopamo in nas kontaktiral.</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acb327560c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acb327560c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adf851e6e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adf851e6ee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adf851e6ee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adf851e6ee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ad4988fef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ad4988fef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ad4988fef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ad4988fef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3" name="Google Shape;49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add185ac8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g2add185ac8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ad4988fe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ad4988fe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add185ac8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add185ac8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add185ac8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add185ac8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aslov in vsebina" type="obj">
  <p:cSld name="OBJECT">
    <p:spTree>
      <p:nvGrpSpPr>
        <p:cNvPr id="1" name="Shape 17"/>
        <p:cNvGrpSpPr/>
        <p:nvPr/>
      </p:nvGrpSpPr>
      <p:grpSpPr>
        <a:xfrm>
          <a:off x="0" y="0"/>
          <a:ext cx="0" cy="0"/>
          <a:chOff x="0" y="0"/>
          <a:chExt cx="0" cy="0"/>
        </a:xfrm>
      </p:grpSpPr>
      <p:sp>
        <p:nvSpPr>
          <p:cNvPr id="18" name="Google Shape;18;p16"/>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6"/>
          <p:cNvSpPr txBox="1">
            <a:spLocks noGrp="1"/>
          </p:cNvSpPr>
          <p:nvPr>
            <p:ph type="body" idx="1"/>
          </p:nvPr>
        </p:nvSpPr>
        <p:spPr>
          <a:xfrm>
            <a:off x="838203" y="1825627"/>
            <a:ext cx="10515600" cy="435133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6"/>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6"/>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6"/>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avpični naslov in besedilo" type="vertTitleAndTx">
  <p:cSld name="VERTICAL_TITLE_AND_VERTICAL_TEXT">
    <p:spTree>
      <p:nvGrpSpPr>
        <p:cNvPr id="1" name="Shape 74"/>
        <p:cNvGrpSpPr/>
        <p:nvPr/>
      </p:nvGrpSpPr>
      <p:grpSpPr>
        <a:xfrm>
          <a:off x="0" y="0"/>
          <a:ext cx="0" cy="0"/>
          <a:chOff x="0" y="0"/>
          <a:chExt cx="0" cy="0"/>
        </a:xfrm>
      </p:grpSpPr>
      <p:sp>
        <p:nvSpPr>
          <p:cNvPr id="75" name="Google Shape;75;p25"/>
          <p:cNvSpPr txBox="1">
            <a:spLocks noGrp="1"/>
          </p:cNvSpPr>
          <p:nvPr>
            <p:ph type="title"/>
          </p:nvPr>
        </p:nvSpPr>
        <p:spPr>
          <a:xfrm rot="5400000">
            <a:off x="7133436" y="1956596"/>
            <a:ext cx="5811834" cy="26288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5"/>
          <p:cNvSpPr txBox="1">
            <a:spLocks noGrp="1"/>
          </p:cNvSpPr>
          <p:nvPr>
            <p:ph type="body" idx="1"/>
          </p:nvPr>
        </p:nvSpPr>
        <p:spPr>
          <a:xfrm rot="5400000">
            <a:off x="1799434" y="-596102"/>
            <a:ext cx="5811834" cy="773429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5"/>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5"/>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5"/>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3015DE-0B6A-4359-812D-714F1AA52190}"/>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sl-SI"/>
              <a:t>Kliknite, če želite urediti slog naslova matrice</a:t>
            </a:r>
          </a:p>
        </p:txBody>
      </p:sp>
      <p:sp>
        <p:nvSpPr>
          <p:cNvPr id="3" name="Podnaslov 2">
            <a:extLst>
              <a:ext uri="{FF2B5EF4-FFF2-40B4-BE49-F238E27FC236}">
                <a16:creationId xmlns:a16="http://schemas.microsoft.com/office/drawing/2014/main" id="{A3FFA1B1-761E-455F-85C3-BD95F8B5C941}"/>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sl-SI"/>
              <a:t>Kliknite, če želite urediti slog podnaslova matrice</a:t>
            </a:r>
          </a:p>
        </p:txBody>
      </p:sp>
      <p:sp>
        <p:nvSpPr>
          <p:cNvPr id="4" name="Označba mesta datuma 3">
            <a:extLst>
              <a:ext uri="{FF2B5EF4-FFF2-40B4-BE49-F238E27FC236}">
                <a16:creationId xmlns:a16="http://schemas.microsoft.com/office/drawing/2014/main" id="{15CC7255-5AA2-4378-9CF9-ECFE96A6A1BE}"/>
              </a:ext>
            </a:extLst>
          </p:cNvPr>
          <p:cNvSpPr txBox="1">
            <a:spLocks noGrp="1"/>
          </p:cNvSpPr>
          <p:nvPr>
            <p:ph type="dt" sz="half" idx="7"/>
          </p:nvPr>
        </p:nvSpPr>
        <p:spPr/>
        <p:txBody>
          <a:bodyPr/>
          <a:lstStyle>
            <a:lvl1pPr>
              <a:defRPr/>
            </a:lvl1pPr>
          </a:lstStyle>
          <a:p>
            <a:pPr lvl="0"/>
            <a:fld id="{0E5E055D-6D05-40EA-9F93-B544AFDE4082}" type="datetime1">
              <a:rPr lang="sl-SI"/>
              <a:pPr lvl="0"/>
              <a:t>22. 04. 2025</a:t>
            </a:fld>
            <a:endParaRPr lang="sl-SI"/>
          </a:p>
        </p:txBody>
      </p:sp>
      <p:sp>
        <p:nvSpPr>
          <p:cNvPr id="5" name="Označba mesta noge 4">
            <a:extLst>
              <a:ext uri="{FF2B5EF4-FFF2-40B4-BE49-F238E27FC236}">
                <a16:creationId xmlns:a16="http://schemas.microsoft.com/office/drawing/2014/main" id="{FDCB3195-0FD7-4625-B013-8130A892C804}"/>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C114E7A-079C-40A3-A800-C5A99E3761A8}"/>
              </a:ext>
            </a:extLst>
          </p:cNvPr>
          <p:cNvSpPr txBox="1">
            <a:spLocks noGrp="1"/>
          </p:cNvSpPr>
          <p:nvPr>
            <p:ph type="sldNum" sz="quarter" idx="8"/>
          </p:nvPr>
        </p:nvSpPr>
        <p:spPr/>
        <p:txBody>
          <a:bodyPr/>
          <a:lstStyle>
            <a:lvl1pPr>
              <a:defRPr/>
            </a:lvl1pPr>
          </a:lstStyle>
          <a:p>
            <a:pPr lvl="0"/>
            <a:fld id="{1D0A02BD-3EF9-49DB-AD0A-68D8D5506561}" type="slidenum">
              <a:t>‹#›</a:t>
            </a:fld>
            <a:endParaRPr lang="sl-SI"/>
          </a:p>
        </p:txBody>
      </p:sp>
    </p:spTree>
    <p:extLst>
      <p:ext uri="{BB962C8B-B14F-4D97-AF65-F5344CB8AC3E}">
        <p14:creationId xmlns:p14="http://schemas.microsoft.com/office/powerpoint/2010/main" val="296576793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6CF85C-EEE3-47CC-8CBE-00AF9F96B6E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A633A5AD-F352-44FD-AE74-7203961DF29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A0850A0-FCA2-427A-B5AB-B7506D28CAFA}"/>
              </a:ext>
            </a:extLst>
          </p:cNvPr>
          <p:cNvSpPr txBox="1">
            <a:spLocks noGrp="1"/>
          </p:cNvSpPr>
          <p:nvPr>
            <p:ph type="dt" sz="half" idx="7"/>
          </p:nvPr>
        </p:nvSpPr>
        <p:spPr/>
        <p:txBody>
          <a:bodyPr/>
          <a:lstStyle>
            <a:lvl1pPr>
              <a:defRPr/>
            </a:lvl1pPr>
          </a:lstStyle>
          <a:p>
            <a:pPr lvl="0"/>
            <a:fld id="{CDBE3943-9763-4A72-AC18-9601F43E0680}" type="datetime1">
              <a:rPr lang="sl-SI"/>
              <a:pPr lvl="0"/>
              <a:t>22. 04. 2025</a:t>
            </a:fld>
            <a:endParaRPr lang="sl-SI"/>
          </a:p>
        </p:txBody>
      </p:sp>
      <p:sp>
        <p:nvSpPr>
          <p:cNvPr id="5" name="Označba mesta noge 4">
            <a:extLst>
              <a:ext uri="{FF2B5EF4-FFF2-40B4-BE49-F238E27FC236}">
                <a16:creationId xmlns:a16="http://schemas.microsoft.com/office/drawing/2014/main" id="{A19168F2-D441-4A66-A59A-000A363A653D}"/>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9D45D5C8-6F9D-47CA-AF36-9AF3DA75D40D}"/>
              </a:ext>
            </a:extLst>
          </p:cNvPr>
          <p:cNvSpPr txBox="1">
            <a:spLocks noGrp="1"/>
          </p:cNvSpPr>
          <p:nvPr>
            <p:ph type="sldNum" sz="quarter" idx="8"/>
          </p:nvPr>
        </p:nvSpPr>
        <p:spPr/>
        <p:txBody>
          <a:bodyPr/>
          <a:lstStyle>
            <a:lvl1pPr>
              <a:defRPr/>
            </a:lvl1pPr>
          </a:lstStyle>
          <a:p>
            <a:pPr lvl="0"/>
            <a:fld id="{8A0EFE42-92AD-42D5-BE90-88AC7DBFDD23}" type="slidenum">
              <a:t>‹#›</a:t>
            </a:fld>
            <a:endParaRPr lang="sl-SI"/>
          </a:p>
        </p:txBody>
      </p:sp>
    </p:spTree>
    <p:extLst>
      <p:ext uri="{BB962C8B-B14F-4D97-AF65-F5344CB8AC3E}">
        <p14:creationId xmlns:p14="http://schemas.microsoft.com/office/powerpoint/2010/main" val="142369531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FE54183-9CD4-4062-B57D-617AE26F4B5E}"/>
              </a:ext>
            </a:extLst>
          </p:cNvPr>
          <p:cNvSpPr txBox="1">
            <a:spLocks noGrp="1"/>
          </p:cNvSpPr>
          <p:nvPr>
            <p:ph type="title"/>
          </p:nvPr>
        </p:nvSpPr>
        <p:spPr>
          <a:xfrm>
            <a:off x="831847" y="1709735"/>
            <a:ext cx="10515600" cy="2852735"/>
          </a:xfrm>
        </p:spPr>
        <p:txBody>
          <a:bodyPr anchor="b"/>
          <a:lstStyle>
            <a:lvl1pPr>
              <a:defRPr sz="6000"/>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7067F894-40D7-43DB-9053-AA67169B8641}"/>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6037A99F-7EBA-4022-B4A8-AA7B721DE2CD}"/>
              </a:ext>
            </a:extLst>
          </p:cNvPr>
          <p:cNvSpPr txBox="1">
            <a:spLocks noGrp="1"/>
          </p:cNvSpPr>
          <p:nvPr>
            <p:ph type="dt" sz="half" idx="7"/>
          </p:nvPr>
        </p:nvSpPr>
        <p:spPr/>
        <p:txBody>
          <a:bodyPr/>
          <a:lstStyle>
            <a:lvl1pPr>
              <a:defRPr/>
            </a:lvl1pPr>
          </a:lstStyle>
          <a:p>
            <a:pPr lvl="0"/>
            <a:fld id="{918EF71D-2B66-4DE4-BE54-BFDB71FD4AB3}" type="datetime1">
              <a:rPr lang="sl-SI"/>
              <a:pPr lvl="0"/>
              <a:t>22. 04. 2025</a:t>
            </a:fld>
            <a:endParaRPr lang="sl-SI"/>
          </a:p>
        </p:txBody>
      </p:sp>
      <p:sp>
        <p:nvSpPr>
          <p:cNvPr id="5" name="Označba mesta noge 4">
            <a:extLst>
              <a:ext uri="{FF2B5EF4-FFF2-40B4-BE49-F238E27FC236}">
                <a16:creationId xmlns:a16="http://schemas.microsoft.com/office/drawing/2014/main" id="{0A9F0F64-EBEF-4D8B-9E18-A7E9D88871EE}"/>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CA42EB3C-C4BE-44F2-AF12-0B20547AEF50}"/>
              </a:ext>
            </a:extLst>
          </p:cNvPr>
          <p:cNvSpPr txBox="1">
            <a:spLocks noGrp="1"/>
          </p:cNvSpPr>
          <p:nvPr>
            <p:ph type="sldNum" sz="quarter" idx="8"/>
          </p:nvPr>
        </p:nvSpPr>
        <p:spPr/>
        <p:txBody>
          <a:bodyPr/>
          <a:lstStyle>
            <a:lvl1pPr>
              <a:defRPr/>
            </a:lvl1pPr>
          </a:lstStyle>
          <a:p>
            <a:pPr lvl="0"/>
            <a:fld id="{D7FF7150-F341-476F-AC6C-3B00EDCBCFC2}" type="slidenum">
              <a:t>‹#›</a:t>
            </a:fld>
            <a:endParaRPr lang="sl-SI"/>
          </a:p>
        </p:txBody>
      </p:sp>
    </p:spTree>
    <p:extLst>
      <p:ext uri="{BB962C8B-B14F-4D97-AF65-F5344CB8AC3E}">
        <p14:creationId xmlns:p14="http://schemas.microsoft.com/office/powerpoint/2010/main" val="2728006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DFEF52-04EF-46E3-8445-9939C429C3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91FC91AD-32FC-4E39-837E-24B8763B3D3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C7448A1A-8B33-48C3-920D-DB46DCEB9749}"/>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F43985FA-45A7-4F58-8C56-2C493CFD92CB}"/>
              </a:ext>
            </a:extLst>
          </p:cNvPr>
          <p:cNvSpPr txBox="1">
            <a:spLocks noGrp="1"/>
          </p:cNvSpPr>
          <p:nvPr>
            <p:ph type="dt" sz="half" idx="7"/>
          </p:nvPr>
        </p:nvSpPr>
        <p:spPr/>
        <p:txBody>
          <a:bodyPr/>
          <a:lstStyle>
            <a:lvl1pPr>
              <a:defRPr/>
            </a:lvl1pPr>
          </a:lstStyle>
          <a:p>
            <a:pPr lvl="0"/>
            <a:fld id="{BF9B99C9-D072-4BF9-90C3-BFE5BEB17D70}" type="datetime1">
              <a:rPr lang="sl-SI"/>
              <a:pPr lvl="0"/>
              <a:t>22. 04. 2025</a:t>
            </a:fld>
            <a:endParaRPr lang="sl-SI"/>
          </a:p>
        </p:txBody>
      </p:sp>
      <p:sp>
        <p:nvSpPr>
          <p:cNvPr id="6" name="Označba mesta noge 5">
            <a:extLst>
              <a:ext uri="{FF2B5EF4-FFF2-40B4-BE49-F238E27FC236}">
                <a16:creationId xmlns:a16="http://schemas.microsoft.com/office/drawing/2014/main" id="{CE8B6395-DC4D-40EB-8E08-9D084B6707FC}"/>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88D154CE-84E4-47B3-ABB8-3188177D08C8}"/>
              </a:ext>
            </a:extLst>
          </p:cNvPr>
          <p:cNvSpPr txBox="1">
            <a:spLocks noGrp="1"/>
          </p:cNvSpPr>
          <p:nvPr>
            <p:ph type="sldNum" sz="quarter" idx="8"/>
          </p:nvPr>
        </p:nvSpPr>
        <p:spPr/>
        <p:txBody>
          <a:bodyPr/>
          <a:lstStyle>
            <a:lvl1pPr>
              <a:defRPr/>
            </a:lvl1pPr>
          </a:lstStyle>
          <a:p>
            <a:pPr lvl="0"/>
            <a:fld id="{A65E26CE-CEB9-4DBC-BD39-BB279A1A0D60}" type="slidenum">
              <a:t>‹#›</a:t>
            </a:fld>
            <a:endParaRPr lang="sl-SI"/>
          </a:p>
        </p:txBody>
      </p:sp>
    </p:spTree>
    <p:extLst>
      <p:ext uri="{BB962C8B-B14F-4D97-AF65-F5344CB8AC3E}">
        <p14:creationId xmlns:p14="http://schemas.microsoft.com/office/powerpoint/2010/main" val="1740637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25580F-5ED2-4C33-B3B7-BF285CF7AC34}"/>
              </a:ext>
            </a:extLst>
          </p:cNvPr>
          <p:cNvSpPr txBox="1">
            <a:spLocks noGrp="1"/>
          </p:cNvSpPr>
          <p:nvPr>
            <p:ph type="title"/>
          </p:nvPr>
        </p:nvSpPr>
        <p:spPr>
          <a:xfrm>
            <a:off x="839784" y="365129"/>
            <a:ext cx="10515600" cy="1325559"/>
          </a:xfrm>
        </p:spPr>
        <p:txBody>
          <a:bodyPr/>
          <a:lstStyle>
            <a:lvl1pPr>
              <a:defRPr/>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3AB74DCE-081C-474C-9E6B-42E0A91B2232}"/>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FCBE6D20-4742-46EF-9CBD-5375FC0ECFB3}"/>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4A401FE-13BF-41B6-A4A1-77B753582EB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1DBE898F-EFB4-4D7F-B4E1-888032A6EBA1}"/>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899EFC8-98F4-4772-8EDA-460387F043E6}"/>
              </a:ext>
            </a:extLst>
          </p:cNvPr>
          <p:cNvSpPr txBox="1">
            <a:spLocks noGrp="1"/>
          </p:cNvSpPr>
          <p:nvPr>
            <p:ph type="dt" sz="half" idx="7"/>
          </p:nvPr>
        </p:nvSpPr>
        <p:spPr/>
        <p:txBody>
          <a:bodyPr/>
          <a:lstStyle>
            <a:lvl1pPr>
              <a:defRPr/>
            </a:lvl1pPr>
          </a:lstStyle>
          <a:p>
            <a:pPr lvl="0"/>
            <a:fld id="{3E68B20F-246A-43D6-B537-B7537966D313}" type="datetime1">
              <a:rPr lang="sl-SI"/>
              <a:pPr lvl="0"/>
              <a:t>22. 04. 2025</a:t>
            </a:fld>
            <a:endParaRPr lang="sl-SI"/>
          </a:p>
        </p:txBody>
      </p:sp>
      <p:sp>
        <p:nvSpPr>
          <p:cNvPr id="8" name="Označba mesta noge 7">
            <a:extLst>
              <a:ext uri="{FF2B5EF4-FFF2-40B4-BE49-F238E27FC236}">
                <a16:creationId xmlns:a16="http://schemas.microsoft.com/office/drawing/2014/main" id="{D9B19811-8415-49F3-9154-05A93D34F164}"/>
              </a:ext>
            </a:extLst>
          </p:cNvPr>
          <p:cNvSpPr txBox="1">
            <a:spLocks noGrp="1"/>
          </p:cNvSpPr>
          <p:nvPr>
            <p:ph type="ftr" sz="quarter" idx="9"/>
          </p:nvPr>
        </p:nvSpPr>
        <p:spPr/>
        <p:txBody>
          <a:bodyPr/>
          <a:lstStyle>
            <a:lvl1pPr>
              <a:defRPr/>
            </a:lvl1pPr>
          </a:lstStyle>
          <a:p>
            <a:pPr lvl="0"/>
            <a:endParaRPr lang="sl-SI"/>
          </a:p>
        </p:txBody>
      </p:sp>
      <p:sp>
        <p:nvSpPr>
          <p:cNvPr id="9" name="Označba mesta številke diapozitiva 8">
            <a:extLst>
              <a:ext uri="{FF2B5EF4-FFF2-40B4-BE49-F238E27FC236}">
                <a16:creationId xmlns:a16="http://schemas.microsoft.com/office/drawing/2014/main" id="{80426345-1C3E-49E5-85B5-78C46BFEB6EF}"/>
              </a:ext>
            </a:extLst>
          </p:cNvPr>
          <p:cNvSpPr txBox="1">
            <a:spLocks noGrp="1"/>
          </p:cNvSpPr>
          <p:nvPr>
            <p:ph type="sldNum" sz="quarter" idx="8"/>
          </p:nvPr>
        </p:nvSpPr>
        <p:spPr/>
        <p:txBody>
          <a:bodyPr/>
          <a:lstStyle>
            <a:lvl1pPr>
              <a:defRPr/>
            </a:lvl1pPr>
          </a:lstStyle>
          <a:p>
            <a:pPr lvl="0"/>
            <a:fld id="{1CB4BDF0-9E83-47ED-B205-2E4AFA5B5A77}" type="slidenum">
              <a:t>‹#›</a:t>
            </a:fld>
            <a:endParaRPr lang="sl-SI"/>
          </a:p>
        </p:txBody>
      </p:sp>
    </p:spTree>
    <p:extLst>
      <p:ext uri="{BB962C8B-B14F-4D97-AF65-F5344CB8AC3E}">
        <p14:creationId xmlns:p14="http://schemas.microsoft.com/office/powerpoint/2010/main" val="219924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9A1017-E92F-444E-A06B-4279CB0E5D6B}"/>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datuma 2">
            <a:extLst>
              <a:ext uri="{FF2B5EF4-FFF2-40B4-BE49-F238E27FC236}">
                <a16:creationId xmlns:a16="http://schemas.microsoft.com/office/drawing/2014/main" id="{5EC025A8-E2B2-4B86-83D0-AA7EC34394E8}"/>
              </a:ext>
            </a:extLst>
          </p:cNvPr>
          <p:cNvSpPr txBox="1">
            <a:spLocks noGrp="1"/>
          </p:cNvSpPr>
          <p:nvPr>
            <p:ph type="dt" sz="half" idx="7"/>
          </p:nvPr>
        </p:nvSpPr>
        <p:spPr/>
        <p:txBody>
          <a:bodyPr/>
          <a:lstStyle>
            <a:lvl1pPr>
              <a:defRPr/>
            </a:lvl1pPr>
          </a:lstStyle>
          <a:p>
            <a:pPr lvl="0"/>
            <a:fld id="{D3AB420C-E2E0-4EF2-85FC-58CC6CDF8E4A}" type="datetime1">
              <a:rPr lang="sl-SI"/>
              <a:pPr lvl="0"/>
              <a:t>22. 04. 2025</a:t>
            </a:fld>
            <a:endParaRPr lang="sl-SI"/>
          </a:p>
        </p:txBody>
      </p:sp>
      <p:sp>
        <p:nvSpPr>
          <p:cNvPr id="4" name="Označba mesta noge 3">
            <a:extLst>
              <a:ext uri="{FF2B5EF4-FFF2-40B4-BE49-F238E27FC236}">
                <a16:creationId xmlns:a16="http://schemas.microsoft.com/office/drawing/2014/main" id="{BAFB69F0-3D8B-4FDC-81AA-B64FFD1FF734}"/>
              </a:ext>
            </a:extLst>
          </p:cNvPr>
          <p:cNvSpPr txBox="1">
            <a:spLocks noGrp="1"/>
          </p:cNvSpPr>
          <p:nvPr>
            <p:ph type="ftr" sz="quarter" idx="9"/>
          </p:nvPr>
        </p:nvSpPr>
        <p:spPr/>
        <p:txBody>
          <a:bodyPr/>
          <a:lstStyle>
            <a:lvl1pPr>
              <a:defRPr/>
            </a:lvl1pPr>
          </a:lstStyle>
          <a:p>
            <a:pPr lvl="0"/>
            <a:endParaRPr lang="sl-SI"/>
          </a:p>
        </p:txBody>
      </p:sp>
      <p:sp>
        <p:nvSpPr>
          <p:cNvPr id="5" name="Označba mesta številke diapozitiva 4">
            <a:extLst>
              <a:ext uri="{FF2B5EF4-FFF2-40B4-BE49-F238E27FC236}">
                <a16:creationId xmlns:a16="http://schemas.microsoft.com/office/drawing/2014/main" id="{58ED3B58-444C-4FE7-8B4A-35D52C16871A}"/>
              </a:ext>
            </a:extLst>
          </p:cNvPr>
          <p:cNvSpPr txBox="1">
            <a:spLocks noGrp="1"/>
          </p:cNvSpPr>
          <p:nvPr>
            <p:ph type="sldNum" sz="quarter" idx="8"/>
          </p:nvPr>
        </p:nvSpPr>
        <p:spPr/>
        <p:txBody>
          <a:bodyPr/>
          <a:lstStyle>
            <a:lvl1pPr>
              <a:defRPr/>
            </a:lvl1pPr>
          </a:lstStyle>
          <a:p>
            <a:pPr lvl="0"/>
            <a:fld id="{529E6D11-F17D-4D9E-890C-C441F2E0F260}" type="slidenum">
              <a:t>‹#›</a:t>
            </a:fld>
            <a:endParaRPr lang="sl-SI"/>
          </a:p>
        </p:txBody>
      </p:sp>
    </p:spTree>
    <p:extLst>
      <p:ext uri="{BB962C8B-B14F-4D97-AF65-F5344CB8AC3E}">
        <p14:creationId xmlns:p14="http://schemas.microsoft.com/office/powerpoint/2010/main" val="2667565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A0658B4-97DB-45BB-9817-05B1B0BABB78}"/>
              </a:ext>
            </a:extLst>
          </p:cNvPr>
          <p:cNvSpPr txBox="1">
            <a:spLocks noGrp="1"/>
          </p:cNvSpPr>
          <p:nvPr>
            <p:ph type="dt" sz="half" idx="7"/>
          </p:nvPr>
        </p:nvSpPr>
        <p:spPr/>
        <p:txBody>
          <a:bodyPr/>
          <a:lstStyle>
            <a:lvl1pPr>
              <a:defRPr/>
            </a:lvl1pPr>
          </a:lstStyle>
          <a:p>
            <a:pPr lvl="0"/>
            <a:fld id="{C2C35104-CDBA-40FA-A4AE-0E23E626B30E}" type="datetime1">
              <a:rPr lang="sl-SI"/>
              <a:pPr lvl="0"/>
              <a:t>22. 04. 2025</a:t>
            </a:fld>
            <a:endParaRPr lang="sl-SI"/>
          </a:p>
        </p:txBody>
      </p:sp>
      <p:sp>
        <p:nvSpPr>
          <p:cNvPr id="3" name="Označba mesta noge 2">
            <a:extLst>
              <a:ext uri="{FF2B5EF4-FFF2-40B4-BE49-F238E27FC236}">
                <a16:creationId xmlns:a16="http://schemas.microsoft.com/office/drawing/2014/main" id="{8E4E4BA2-EB71-4FB7-91B8-E4219CD274AC}"/>
              </a:ext>
            </a:extLst>
          </p:cNvPr>
          <p:cNvSpPr txBox="1">
            <a:spLocks noGrp="1"/>
          </p:cNvSpPr>
          <p:nvPr>
            <p:ph type="ftr" sz="quarter" idx="9"/>
          </p:nvPr>
        </p:nvSpPr>
        <p:spPr/>
        <p:txBody>
          <a:bodyPr/>
          <a:lstStyle>
            <a:lvl1pPr>
              <a:defRPr/>
            </a:lvl1pPr>
          </a:lstStyle>
          <a:p>
            <a:pPr lvl="0"/>
            <a:endParaRPr lang="sl-SI"/>
          </a:p>
        </p:txBody>
      </p:sp>
      <p:sp>
        <p:nvSpPr>
          <p:cNvPr id="4" name="Označba mesta številke diapozitiva 3">
            <a:extLst>
              <a:ext uri="{FF2B5EF4-FFF2-40B4-BE49-F238E27FC236}">
                <a16:creationId xmlns:a16="http://schemas.microsoft.com/office/drawing/2014/main" id="{1E1767CA-417E-4649-9B95-BE2E27816C94}"/>
              </a:ext>
            </a:extLst>
          </p:cNvPr>
          <p:cNvSpPr txBox="1">
            <a:spLocks noGrp="1"/>
          </p:cNvSpPr>
          <p:nvPr>
            <p:ph type="sldNum" sz="quarter" idx="8"/>
          </p:nvPr>
        </p:nvSpPr>
        <p:spPr/>
        <p:txBody>
          <a:bodyPr/>
          <a:lstStyle>
            <a:lvl1pPr>
              <a:defRPr/>
            </a:lvl1pPr>
          </a:lstStyle>
          <a:p>
            <a:pPr lvl="0"/>
            <a:fld id="{40F83BA7-4006-4A92-965F-51F5FAD39B08}" type="slidenum">
              <a:t>‹#›</a:t>
            </a:fld>
            <a:endParaRPr lang="sl-SI"/>
          </a:p>
        </p:txBody>
      </p:sp>
    </p:spTree>
    <p:extLst>
      <p:ext uri="{BB962C8B-B14F-4D97-AF65-F5344CB8AC3E}">
        <p14:creationId xmlns:p14="http://schemas.microsoft.com/office/powerpoint/2010/main" val="586992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FE992C-1B72-45AA-8F41-865405FDD483}"/>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C1F67724-0150-42F1-A96C-80D97B037B1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DE07904A-61BD-4B3B-97CA-20307400394F}"/>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A916CE77-74E0-4C5C-9F40-F10C0577B8E6}"/>
              </a:ext>
            </a:extLst>
          </p:cNvPr>
          <p:cNvSpPr txBox="1">
            <a:spLocks noGrp="1"/>
          </p:cNvSpPr>
          <p:nvPr>
            <p:ph type="dt" sz="half" idx="7"/>
          </p:nvPr>
        </p:nvSpPr>
        <p:spPr/>
        <p:txBody>
          <a:bodyPr/>
          <a:lstStyle>
            <a:lvl1pPr>
              <a:defRPr/>
            </a:lvl1pPr>
          </a:lstStyle>
          <a:p>
            <a:pPr lvl="0"/>
            <a:fld id="{DDB63948-B7EA-473B-B8E0-5D0BA74970DB}" type="datetime1">
              <a:rPr lang="sl-SI"/>
              <a:pPr lvl="0"/>
              <a:t>22. 04. 2025</a:t>
            </a:fld>
            <a:endParaRPr lang="sl-SI"/>
          </a:p>
        </p:txBody>
      </p:sp>
      <p:sp>
        <p:nvSpPr>
          <p:cNvPr id="6" name="Označba mesta noge 5">
            <a:extLst>
              <a:ext uri="{FF2B5EF4-FFF2-40B4-BE49-F238E27FC236}">
                <a16:creationId xmlns:a16="http://schemas.microsoft.com/office/drawing/2014/main" id="{F0B17CCA-5C46-4953-B4D8-6CD7D0221341}"/>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F738DC75-CDBF-45CC-9A14-F142839839BE}"/>
              </a:ext>
            </a:extLst>
          </p:cNvPr>
          <p:cNvSpPr txBox="1">
            <a:spLocks noGrp="1"/>
          </p:cNvSpPr>
          <p:nvPr>
            <p:ph type="sldNum" sz="quarter" idx="8"/>
          </p:nvPr>
        </p:nvSpPr>
        <p:spPr/>
        <p:txBody>
          <a:bodyPr/>
          <a:lstStyle>
            <a:lvl1pPr>
              <a:defRPr/>
            </a:lvl1pPr>
          </a:lstStyle>
          <a:p>
            <a:pPr lvl="0"/>
            <a:fld id="{BD572751-0683-41E3-8EC9-C7F3342E4C87}" type="slidenum">
              <a:t>‹#›</a:t>
            </a:fld>
            <a:endParaRPr lang="sl-SI"/>
          </a:p>
        </p:txBody>
      </p:sp>
    </p:spTree>
    <p:extLst>
      <p:ext uri="{BB962C8B-B14F-4D97-AF65-F5344CB8AC3E}">
        <p14:creationId xmlns:p14="http://schemas.microsoft.com/office/powerpoint/2010/main" val="3058738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E3247A-0C9E-49AC-B824-F80FB4FE1B12}"/>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slike 2">
            <a:extLst>
              <a:ext uri="{FF2B5EF4-FFF2-40B4-BE49-F238E27FC236}">
                <a16:creationId xmlns:a16="http://schemas.microsoft.com/office/drawing/2014/main" id="{C1D222B3-ADB9-4ACD-819A-BD41309E623A}"/>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sl-SI"/>
          </a:p>
        </p:txBody>
      </p:sp>
      <p:sp>
        <p:nvSpPr>
          <p:cNvPr id="4" name="Označba mesta besedila 3">
            <a:extLst>
              <a:ext uri="{FF2B5EF4-FFF2-40B4-BE49-F238E27FC236}">
                <a16:creationId xmlns:a16="http://schemas.microsoft.com/office/drawing/2014/main" id="{568388EF-2BCD-418C-83CB-44041CFC9CB2}"/>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7215F192-2977-4E91-A69F-578EEA2D02CF}"/>
              </a:ext>
            </a:extLst>
          </p:cNvPr>
          <p:cNvSpPr txBox="1">
            <a:spLocks noGrp="1"/>
          </p:cNvSpPr>
          <p:nvPr>
            <p:ph type="dt" sz="half" idx="7"/>
          </p:nvPr>
        </p:nvSpPr>
        <p:spPr/>
        <p:txBody>
          <a:bodyPr/>
          <a:lstStyle>
            <a:lvl1pPr>
              <a:defRPr/>
            </a:lvl1pPr>
          </a:lstStyle>
          <a:p>
            <a:pPr lvl="0"/>
            <a:fld id="{C5C8B4B9-5DC2-46DD-B6FB-42E15E682593}" type="datetime1">
              <a:rPr lang="sl-SI"/>
              <a:pPr lvl="0"/>
              <a:t>22. 04. 2025</a:t>
            </a:fld>
            <a:endParaRPr lang="sl-SI"/>
          </a:p>
        </p:txBody>
      </p:sp>
      <p:sp>
        <p:nvSpPr>
          <p:cNvPr id="6" name="Označba mesta noge 5">
            <a:extLst>
              <a:ext uri="{FF2B5EF4-FFF2-40B4-BE49-F238E27FC236}">
                <a16:creationId xmlns:a16="http://schemas.microsoft.com/office/drawing/2014/main" id="{455641E2-225B-4EEE-B460-60456FFEABD5}"/>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2C9EFBD8-424F-468B-8A9B-9FD938A33871}"/>
              </a:ext>
            </a:extLst>
          </p:cNvPr>
          <p:cNvSpPr txBox="1">
            <a:spLocks noGrp="1"/>
          </p:cNvSpPr>
          <p:nvPr>
            <p:ph type="sldNum" sz="quarter" idx="8"/>
          </p:nvPr>
        </p:nvSpPr>
        <p:spPr/>
        <p:txBody>
          <a:bodyPr/>
          <a:lstStyle>
            <a:lvl1pPr>
              <a:defRPr/>
            </a:lvl1pPr>
          </a:lstStyle>
          <a:p>
            <a:pPr lvl="0"/>
            <a:fld id="{6BF8481C-9189-4038-86C9-B779C873B355}" type="slidenum">
              <a:t>‹#›</a:t>
            </a:fld>
            <a:endParaRPr lang="sl-SI"/>
          </a:p>
        </p:txBody>
      </p:sp>
    </p:spTree>
    <p:extLst>
      <p:ext uri="{BB962C8B-B14F-4D97-AF65-F5344CB8AC3E}">
        <p14:creationId xmlns:p14="http://schemas.microsoft.com/office/powerpoint/2010/main" val="2311862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ve vsebini" type="twoObj">
  <p:cSld name="TWO_OBJECTS">
    <p:spTree>
      <p:nvGrpSpPr>
        <p:cNvPr id="1" name="Shape 23"/>
        <p:cNvGrpSpPr/>
        <p:nvPr/>
      </p:nvGrpSpPr>
      <p:grpSpPr>
        <a:xfrm>
          <a:off x="0" y="0"/>
          <a:ext cx="0" cy="0"/>
          <a:chOff x="0" y="0"/>
          <a:chExt cx="0" cy="0"/>
        </a:xfrm>
      </p:grpSpPr>
      <p:sp>
        <p:nvSpPr>
          <p:cNvPr id="24" name="Google Shape;24;p17"/>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7"/>
          <p:cNvSpPr txBox="1">
            <a:spLocks noGrp="1"/>
          </p:cNvSpPr>
          <p:nvPr>
            <p:ph type="body" idx="1"/>
          </p:nvPr>
        </p:nvSpPr>
        <p:spPr>
          <a:xfrm>
            <a:off x="838203" y="1825627"/>
            <a:ext cx="5181603" cy="435133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7"/>
          <p:cNvSpPr txBox="1">
            <a:spLocks noGrp="1"/>
          </p:cNvSpPr>
          <p:nvPr>
            <p:ph type="body" idx="2"/>
          </p:nvPr>
        </p:nvSpPr>
        <p:spPr>
          <a:xfrm>
            <a:off x="6172200" y="1825627"/>
            <a:ext cx="5181603" cy="435133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7"/>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7"/>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7"/>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686450-8FDB-4C58-A6C2-FE19DA0D5B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BD1BB774-C9DD-477C-8C53-849B6ABD575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25EF94A-C79C-47DC-80C2-3B4C960842C1}"/>
              </a:ext>
            </a:extLst>
          </p:cNvPr>
          <p:cNvSpPr txBox="1">
            <a:spLocks noGrp="1"/>
          </p:cNvSpPr>
          <p:nvPr>
            <p:ph type="dt" sz="half" idx="7"/>
          </p:nvPr>
        </p:nvSpPr>
        <p:spPr/>
        <p:txBody>
          <a:bodyPr/>
          <a:lstStyle>
            <a:lvl1pPr>
              <a:defRPr/>
            </a:lvl1pPr>
          </a:lstStyle>
          <a:p>
            <a:pPr lvl="0"/>
            <a:fld id="{420D6EDD-130D-4ABB-BF5B-109C925EC4C7}" type="datetime1">
              <a:rPr lang="sl-SI"/>
              <a:pPr lvl="0"/>
              <a:t>22. 04. 2025</a:t>
            </a:fld>
            <a:endParaRPr lang="sl-SI"/>
          </a:p>
        </p:txBody>
      </p:sp>
      <p:sp>
        <p:nvSpPr>
          <p:cNvPr id="5" name="Označba mesta noge 4">
            <a:extLst>
              <a:ext uri="{FF2B5EF4-FFF2-40B4-BE49-F238E27FC236}">
                <a16:creationId xmlns:a16="http://schemas.microsoft.com/office/drawing/2014/main" id="{1F99A3A2-6A88-4E5C-B1EC-914E51EC29D3}"/>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6F524C7E-4E7A-4108-8731-99D5305A737D}"/>
              </a:ext>
            </a:extLst>
          </p:cNvPr>
          <p:cNvSpPr txBox="1">
            <a:spLocks noGrp="1"/>
          </p:cNvSpPr>
          <p:nvPr>
            <p:ph type="sldNum" sz="quarter" idx="8"/>
          </p:nvPr>
        </p:nvSpPr>
        <p:spPr/>
        <p:txBody>
          <a:bodyPr/>
          <a:lstStyle>
            <a:lvl1pPr>
              <a:defRPr/>
            </a:lvl1pPr>
          </a:lstStyle>
          <a:p>
            <a:pPr lvl="0"/>
            <a:fld id="{E5DE3B24-1BB6-40FE-9B30-FD564B795AA8}" type="slidenum">
              <a:t>‹#›</a:t>
            </a:fld>
            <a:endParaRPr lang="sl-SI"/>
          </a:p>
        </p:txBody>
      </p:sp>
    </p:spTree>
    <p:extLst>
      <p:ext uri="{BB962C8B-B14F-4D97-AF65-F5344CB8AC3E}">
        <p14:creationId xmlns:p14="http://schemas.microsoft.com/office/powerpoint/2010/main" val="2071109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E3755000-2520-4BA9-8D93-D3E354E43D94}"/>
              </a:ext>
            </a:extLst>
          </p:cNvPr>
          <p:cNvSpPr txBox="1">
            <a:spLocks noGrp="1"/>
          </p:cNvSpPr>
          <p:nvPr>
            <p:ph type="title" orient="vert"/>
          </p:nvPr>
        </p:nvSpPr>
        <p:spPr>
          <a:xfrm>
            <a:off x="8724903" y="365129"/>
            <a:ext cx="2628899" cy="5811834"/>
          </a:xfrm>
        </p:spPr>
        <p:txBody>
          <a:bodyPr vert="eaVert"/>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098FF454-37FA-46C2-9824-D845E464EE33}"/>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5980DAA-A8A8-48DC-A67F-4AFFD90D5DE3}"/>
              </a:ext>
            </a:extLst>
          </p:cNvPr>
          <p:cNvSpPr txBox="1">
            <a:spLocks noGrp="1"/>
          </p:cNvSpPr>
          <p:nvPr>
            <p:ph type="dt" sz="half" idx="7"/>
          </p:nvPr>
        </p:nvSpPr>
        <p:spPr/>
        <p:txBody>
          <a:bodyPr/>
          <a:lstStyle>
            <a:lvl1pPr>
              <a:defRPr/>
            </a:lvl1pPr>
          </a:lstStyle>
          <a:p>
            <a:pPr lvl="0"/>
            <a:fld id="{C2DF6EE2-C634-4FFE-92C3-B41739EBCD38}" type="datetime1">
              <a:rPr lang="sl-SI"/>
              <a:pPr lvl="0"/>
              <a:t>22. 04. 2025</a:t>
            </a:fld>
            <a:endParaRPr lang="sl-SI"/>
          </a:p>
        </p:txBody>
      </p:sp>
      <p:sp>
        <p:nvSpPr>
          <p:cNvPr id="5" name="Označba mesta noge 4">
            <a:extLst>
              <a:ext uri="{FF2B5EF4-FFF2-40B4-BE49-F238E27FC236}">
                <a16:creationId xmlns:a16="http://schemas.microsoft.com/office/drawing/2014/main" id="{0D610F78-5FD8-4ECA-BE77-FBBC17FBDAAF}"/>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F651D5A-E25A-4951-92D2-D0DD027F2181}"/>
              </a:ext>
            </a:extLst>
          </p:cNvPr>
          <p:cNvSpPr txBox="1">
            <a:spLocks noGrp="1"/>
          </p:cNvSpPr>
          <p:nvPr>
            <p:ph type="sldNum" sz="quarter" idx="8"/>
          </p:nvPr>
        </p:nvSpPr>
        <p:spPr/>
        <p:txBody>
          <a:bodyPr/>
          <a:lstStyle>
            <a:lvl1pPr>
              <a:defRPr/>
            </a:lvl1pPr>
          </a:lstStyle>
          <a:p>
            <a:pPr lvl="0"/>
            <a:fld id="{C716E6A3-B88E-447E-A820-282CE1BD249A}" type="slidenum">
              <a:t>‹#›</a:t>
            </a:fld>
            <a:endParaRPr lang="sl-SI"/>
          </a:p>
        </p:txBody>
      </p:sp>
    </p:spTree>
    <p:extLst>
      <p:ext uri="{BB962C8B-B14F-4D97-AF65-F5344CB8AC3E}">
        <p14:creationId xmlns:p14="http://schemas.microsoft.com/office/powerpoint/2010/main" val="3371232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rimerjava" type="twoTxTwoObj">
  <p:cSld name="TWO_OBJECTS_WITH_TEXT">
    <p:spTree>
      <p:nvGrpSpPr>
        <p:cNvPr id="1" name="Shape 30"/>
        <p:cNvGrpSpPr/>
        <p:nvPr/>
      </p:nvGrpSpPr>
      <p:grpSpPr>
        <a:xfrm>
          <a:off x="0" y="0"/>
          <a:ext cx="0" cy="0"/>
          <a:chOff x="0" y="0"/>
          <a:chExt cx="0" cy="0"/>
        </a:xfrm>
      </p:grpSpPr>
      <p:sp>
        <p:nvSpPr>
          <p:cNvPr id="31" name="Google Shape;31;p18"/>
          <p:cNvSpPr txBox="1">
            <a:spLocks noGrp="1"/>
          </p:cNvSpPr>
          <p:nvPr>
            <p:ph type="title"/>
          </p:nvPr>
        </p:nvSpPr>
        <p:spPr>
          <a:xfrm>
            <a:off x="839784"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8"/>
          <p:cNvSpPr txBox="1">
            <a:spLocks noGrp="1"/>
          </p:cNvSpPr>
          <p:nvPr>
            <p:ph type="body" idx="1"/>
          </p:nvPr>
        </p:nvSpPr>
        <p:spPr>
          <a:xfrm>
            <a:off x="839784" y="1681160"/>
            <a:ext cx="5157782" cy="82391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0000"/>
              </a:buClr>
              <a:buSzPts val="2400"/>
              <a:buNone/>
              <a:defRPr sz="2400" b="1"/>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8"/>
          <p:cNvSpPr txBox="1">
            <a:spLocks noGrp="1"/>
          </p:cNvSpPr>
          <p:nvPr>
            <p:ph type="body" idx="2"/>
          </p:nvPr>
        </p:nvSpPr>
        <p:spPr>
          <a:xfrm>
            <a:off x="839784" y="2505071"/>
            <a:ext cx="5157782" cy="368458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8"/>
          <p:cNvSpPr txBox="1">
            <a:spLocks noGrp="1"/>
          </p:cNvSpPr>
          <p:nvPr>
            <p:ph type="body" idx="3"/>
          </p:nvPr>
        </p:nvSpPr>
        <p:spPr>
          <a:xfrm>
            <a:off x="6172200" y="1681160"/>
            <a:ext cx="5183184" cy="82391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0000"/>
              </a:buClr>
              <a:buSzPts val="2400"/>
              <a:buNone/>
              <a:defRPr sz="2400" b="1"/>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8"/>
          <p:cNvSpPr txBox="1">
            <a:spLocks noGrp="1"/>
          </p:cNvSpPr>
          <p:nvPr>
            <p:ph type="body" idx="4"/>
          </p:nvPr>
        </p:nvSpPr>
        <p:spPr>
          <a:xfrm>
            <a:off x="6172200" y="2505071"/>
            <a:ext cx="5183184" cy="368458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8"/>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8"/>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Glava odseka" type="secHead">
  <p:cSld name="SECTION_HEADER">
    <p:spTree>
      <p:nvGrpSpPr>
        <p:cNvPr id="1" name="Shape 39"/>
        <p:cNvGrpSpPr/>
        <p:nvPr/>
      </p:nvGrpSpPr>
      <p:grpSpPr>
        <a:xfrm>
          <a:off x="0" y="0"/>
          <a:ext cx="0" cy="0"/>
          <a:chOff x="0" y="0"/>
          <a:chExt cx="0" cy="0"/>
        </a:xfrm>
      </p:grpSpPr>
      <p:sp>
        <p:nvSpPr>
          <p:cNvPr id="40" name="Google Shape;40;p19"/>
          <p:cNvSpPr txBox="1">
            <a:spLocks noGrp="1"/>
          </p:cNvSpPr>
          <p:nvPr>
            <p:ph type="title"/>
          </p:nvPr>
        </p:nvSpPr>
        <p:spPr>
          <a:xfrm>
            <a:off x="831847" y="1709735"/>
            <a:ext cx="10515600" cy="28527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9"/>
          <p:cNvSpPr txBox="1">
            <a:spLocks noGrp="1"/>
          </p:cNvSpPr>
          <p:nvPr>
            <p:ph type="body" idx="1"/>
          </p:nvPr>
        </p:nvSpPr>
        <p:spPr>
          <a:xfrm>
            <a:off x="831847" y="4589465"/>
            <a:ext cx="10515600" cy="15001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98989"/>
              </a:buClr>
              <a:buSzPts val="2400"/>
              <a:buNone/>
              <a:defRPr sz="2400">
                <a:solidFill>
                  <a:srgbClr val="898989"/>
                </a:solidFill>
              </a:defRPr>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9"/>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9"/>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9"/>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amo naslov" type="titleOnly">
  <p:cSld name="TITLE_ONLY">
    <p:spTree>
      <p:nvGrpSpPr>
        <p:cNvPr id="1" name="Shape 45"/>
        <p:cNvGrpSpPr/>
        <p:nvPr/>
      </p:nvGrpSpPr>
      <p:grpSpPr>
        <a:xfrm>
          <a:off x="0" y="0"/>
          <a:ext cx="0" cy="0"/>
          <a:chOff x="0" y="0"/>
          <a:chExt cx="0" cy="0"/>
        </a:xfrm>
      </p:grpSpPr>
      <p:sp>
        <p:nvSpPr>
          <p:cNvPr id="46" name="Google Shape;46;p20"/>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0"/>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0"/>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0"/>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razen" type="blank">
  <p:cSld name="BLANK">
    <p:spTree>
      <p:nvGrpSpPr>
        <p:cNvPr id="1" name="Shape 50"/>
        <p:cNvGrpSpPr/>
        <p:nvPr/>
      </p:nvGrpSpPr>
      <p:grpSpPr>
        <a:xfrm>
          <a:off x="0" y="0"/>
          <a:ext cx="0" cy="0"/>
          <a:chOff x="0" y="0"/>
          <a:chExt cx="0" cy="0"/>
        </a:xfrm>
      </p:grpSpPr>
      <p:sp>
        <p:nvSpPr>
          <p:cNvPr id="51" name="Google Shape;51;p21"/>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sebina z naslovom" type="objTx">
  <p:cSld name="OBJECT_WITH_CAPTION_TEXT">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a:off x="839784" y="457200"/>
            <a:ext cx="393224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5183184" y="987423"/>
            <a:ext cx="6172200" cy="4873623"/>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000000"/>
              </a:buClr>
              <a:buSzPts val="3200"/>
              <a:buChar char="•"/>
              <a:defRPr sz="3200"/>
            </a:lvl1pPr>
            <a:lvl2pPr marL="914400" lvl="1" indent="-406400" algn="l">
              <a:lnSpc>
                <a:spcPct val="90000"/>
              </a:lnSpc>
              <a:spcBef>
                <a:spcPts val="500"/>
              </a:spcBef>
              <a:spcAft>
                <a:spcPts val="0"/>
              </a:spcAft>
              <a:buClr>
                <a:srgbClr val="000000"/>
              </a:buClr>
              <a:buSzPts val="2800"/>
              <a:buChar char="•"/>
              <a:defRPr sz="2800"/>
            </a:lvl2pPr>
            <a:lvl3pPr marL="1371600" lvl="2" indent="-381000" algn="l">
              <a:lnSpc>
                <a:spcPct val="90000"/>
              </a:lnSpc>
              <a:spcBef>
                <a:spcPts val="500"/>
              </a:spcBef>
              <a:spcAft>
                <a:spcPts val="0"/>
              </a:spcAft>
              <a:buClr>
                <a:srgbClr val="000000"/>
              </a:buClr>
              <a:buSzPts val="2400"/>
              <a:buChar char="•"/>
              <a:defRPr sz="2400"/>
            </a:lvl3pPr>
            <a:lvl4pPr marL="1828800" lvl="3" indent="-355600" algn="l">
              <a:lnSpc>
                <a:spcPct val="90000"/>
              </a:lnSpc>
              <a:spcBef>
                <a:spcPts val="500"/>
              </a:spcBef>
              <a:spcAft>
                <a:spcPts val="0"/>
              </a:spcAft>
              <a:buClr>
                <a:srgbClr val="000000"/>
              </a:buClr>
              <a:buSzPts val="2000"/>
              <a:buChar char="•"/>
              <a:defRPr sz="2000"/>
            </a:lvl4pPr>
            <a:lvl5pPr marL="2286000" lvl="4" indent="-355600" algn="l">
              <a:lnSpc>
                <a:spcPct val="90000"/>
              </a:lnSpc>
              <a:spcBef>
                <a:spcPts val="500"/>
              </a:spcBef>
              <a:spcAft>
                <a:spcPts val="0"/>
              </a:spcAft>
              <a:buClr>
                <a:srgbClr val="000000"/>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2"/>
          <p:cNvSpPr txBox="1">
            <a:spLocks noGrp="1"/>
          </p:cNvSpPr>
          <p:nvPr>
            <p:ph type="body" idx="2"/>
          </p:nvPr>
        </p:nvSpPr>
        <p:spPr>
          <a:xfrm>
            <a:off x="839784" y="2057400"/>
            <a:ext cx="3932240" cy="38115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000"/>
              </a:buClr>
              <a:buSzPts val="1600"/>
              <a:buNone/>
              <a:defRPr sz="1600"/>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2"/>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2"/>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2"/>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aslov in slika" type="picTx">
  <p:cSld name="PICTURE_WITH_CAPTION_TEXT">
    <p:spTree>
      <p:nvGrpSpPr>
        <p:cNvPr id="1" name="Shape 61"/>
        <p:cNvGrpSpPr/>
        <p:nvPr/>
      </p:nvGrpSpPr>
      <p:grpSpPr>
        <a:xfrm>
          <a:off x="0" y="0"/>
          <a:ext cx="0" cy="0"/>
          <a:chOff x="0" y="0"/>
          <a:chExt cx="0" cy="0"/>
        </a:xfrm>
      </p:grpSpPr>
      <p:sp>
        <p:nvSpPr>
          <p:cNvPr id="62" name="Google Shape;62;p23"/>
          <p:cNvSpPr txBox="1">
            <a:spLocks noGrp="1"/>
          </p:cNvSpPr>
          <p:nvPr>
            <p:ph type="title"/>
          </p:nvPr>
        </p:nvSpPr>
        <p:spPr>
          <a:xfrm>
            <a:off x="839784" y="457200"/>
            <a:ext cx="393224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3"/>
          <p:cNvSpPr>
            <a:spLocks noGrp="1"/>
          </p:cNvSpPr>
          <p:nvPr>
            <p:ph type="pic" idx="2"/>
          </p:nvPr>
        </p:nvSpPr>
        <p:spPr>
          <a:xfrm>
            <a:off x="5183184" y="987423"/>
            <a:ext cx="6172200" cy="4873623"/>
          </a:xfrm>
          <a:prstGeom prst="rect">
            <a:avLst/>
          </a:prstGeom>
          <a:noFill/>
          <a:ln>
            <a:noFill/>
          </a:ln>
        </p:spPr>
      </p:sp>
      <p:sp>
        <p:nvSpPr>
          <p:cNvPr id="64" name="Google Shape;64;p23"/>
          <p:cNvSpPr txBox="1">
            <a:spLocks noGrp="1"/>
          </p:cNvSpPr>
          <p:nvPr>
            <p:ph type="body" idx="1"/>
          </p:nvPr>
        </p:nvSpPr>
        <p:spPr>
          <a:xfrm>
            <a:off x="839784" y="2057400"/>
            <a:ext cx="3932240" cy="38115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000"/>
              </a:buClr>
              <a:buSzPts val="1600"/>
              <a:buNone/>
              <a:defRPr sz="1600"/>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3"/>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3"/>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3"/>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aslov in navpično besedilo" type="vertTx">
  <p:cSld name="VERTICAL_TEXT">
    <p:spTree>
      <p:nvGrpSpPr>
        <p:cNvPr id="1" name="Shape 68"/>
        <p:cNvGrpSpPr/>
        <p:nvPr/>
      </p:nvGrpSpPr>
      <p:grpSpPr>
        <a:xfrm>
          <a:off x="0" y="0"/>
          <a:ext cx="0" cy="0"/>
          <a:chOff x="0" y="0"/>
          <a:chExt cx="0" cy="0"/>
        </a:xfrm>
      </p:grpSpPr>
      <p:sp>
        <p:nvSpPr>
          <p:cNvPr id="69" name="Google Shape;69;p24"/>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4"/>
          <p:cNvSpPr txBox="1">
            <a:spLocks noGrp="1"/>
          </p:cNvSpPr>
          <p:nvPr>
            <p:ph type="body" idx="1"/>
          </p:nvPr>
        </p:nvSpPr>
        <p:spPr>
          <a:xfrm rot="5400000">
            <a:off x="3920335" y="-1256505"/>
            <a:ext cx="4351336"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4"/>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4"/>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4"/>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838203" y="1825627"/>
            <a:ext cx="10515600" cy="435133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329FD34-FFB4-4621-9FA2-6D2C1E445DA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2EC28FE4-624E-43B4-92B6-BA969C819F85}"/>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6D58191-7847-47AC-B6C5-3DDDD0C2647F}"/>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4D7A32EC-3369-4484-9134-60114E730D0D}" type="datetime1">
              <a:rPr lang="sl-SI"/>
              <a:pPr lvl="0"/>
              <a:t>22. 04. 2025</a:t>
            </a:fld>
            <a:endParaRPr lang="sl-SI"/>
          </a:p>
        </p:txBody>
      </p:sp>
      <p:sp>
        <p:nvSpPr>
          <p:cNvPr id="5" name="Označba mesta noge 4">
            <a:extLst>
              <a:ext uri="{FF2B5EF4-FFF2-40B4-BE49-F238E27FC236}">
                <a16:creationId xmlns:a16="http://schemas.microsoft.com/office/drawing/2014/main" id="{283C46E3-CBC0-4CAA-B156-80CAECE1297A}"/>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endParaRPr lang="sl-SI"/>
          </a:p>
        </p:txBody>
      </p:sp>
      <p:sp>
        <p:nvSpPr>
          <p:cNvPr id="6" name="Označba mesta številke diapozitiva 5">
            <a:extLst>
              <a:ext uri="{FF2B5EF4-FFF2-40B4-BE49-F238E27FC236}">
                <a16:creationId xmlns:a16="http://schemas.microsoft.com/office/drawing/2014/main" id="{95DBB5AC-5EC4-4EFF-9BCB-0ABBC65979D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A48CAC56-222E-481C-88B5-B266649B0792}" type="slidenum">
              <a:t>‹#›</a:t>
            </a:fld>
            <a:endParaRPr lang="sl-SI"/>
          </a:p>
        </p:txBody>
      </p:sp>
    </p:spTree>
    <p:extLst>
      <p:ext uri="{BB962C8B-B14F-4D97-AF65-F5344CB8AC3E}">
        <p14:creationId xmlns:p14="http://schemas.microsoft.com/office/powerpoint/2010/main" val="1111196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eosc-portal.eu/"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s://openplato.eu/blocks/catalog/detail.php?id=38" TargetMode="Externa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openplato.eu/blocks/catalog/detail.php?id=38" TargetMode="Externa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s://openplato.eu/blocks/catalog/detail.php?id=38" TargetMode="Externa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openplato.eu/blocks/catalog/detail.php?id=3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marketplace.eosc-portal.e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search.marketplace.eosc-portal.eu/search/all_collection?q=*" TargetMode="Externa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openplato.eu/blocks/catalog/list.php?searchurl=1&amp;categories=16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s://eoscfuture.eu/wp-content/uploads/2023/10/EOSC_Researcher_1-web-1.pdf"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hyperlink" Target="https://eoscfuture.eu/wp-content/uploads/2023/10/EOSC_Researcher_1-web-1.pdf"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hyperlink" Target="https://eoscfuture.eu/wp-content/uploads/2023/06/EOSC_Libraries_FINAL_0623.pdf"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hyperlink" Target="https://eoscfuture.eu/wp-content/uploads/2023/06/EOSC_Libraries_FINAL_0623.pdf"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hyperlink" Target="https://openplato.eu/blocks/catalog/detail.php?id=59" TargetMode="External"/><Relationship Id="rId7"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hyperlink" Target="https://marketplace.eosc-portal.eu/" TargetMode="Externa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hyperlink" Target="https://marketplace.eosc-portal.eu/" TargetMode="Externa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hyperlink" Target="https://eosc-portal.eu/eosc-in-practice/use-case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eosc-portal.eu/eosc-in-practice/stories"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75.jpg"/><Relationship Id="rId4" Type="http://schemas.openxmlformats.org/officeDocument/2006/relationships/image" Target="../media/image74.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Slika 8">
            <a:extLst>
              <a:ext uri="{FF2B5EF4-FFF2-40B4-BE49-F238E27FC236}">
                <a16:creationId xmlns:a16="http://schemas.microsoft.com/office/drawing/2014/main" id="{72B525C6-67C3-47EE-B4F5-492EDD45D3D9}"/>
              </a:ext>
            </a:extLst>
          </p:cNvPr>
          <p:cNvPicPr>
            <a:picLocks noChangeAspect="1"/>
          </p:cNvPicPr>
          <p:nvPr/>
        </p:nvPicPr>
        <p:blipFill>
          <a:blip r:embed="rId3"/>
          <a:stretch>
            <a:fillRect/>
          </a:stretch>
        </p:blipFill>
        <p:spPr>
          <a:xfrm>
            <a:off x="783437" y="5311424"/>
            <a:ext cx="941394" cy="331694"/>
          </a:xfrm>
          <a:prstGeom prst="rect">
            <a:avLst/>
          </a:prstGeom>
        </p:spPr>
      </p:pic>
      <p:pic>
        <p:nvPicPr>
          <p:cNvPr id="10" name="Slika 9">
            <a:extLst>
              <a:ext uri="{FF2B5EF4-FFF2-40B4-BE49-F238E27FC236}">
                <a16:creationId xmlns:a16="http://schemas.microsoft.com/office/drawing/2014/main" id="{F83981FC-68DB-417B-88BD-3F3B14E5C9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5912044"/>
            <a:ext cx="674594" cy="383769"/>
          </a:xfrm>
          <a:prstGeom prst="rect">
            <a:avLst/>
          </a:prstGeom>
        </p:spPr>
      </p:pic>
      <p:sp>
        <p:nvSpPr>
          <p:cNvPr id="12" name="Google Shape;84;p1">
            <a:extLst>
              <a:ext uri="{FF2B5EF4-FFF2-40B4-BE49-F238E27FC236}">
                <a16:creationId xmlns:a16="http://schemas.microsoft.com/office/drawing/2014/main" id="{E569A8CC-FDED-4DE1-B837-42646CA0A389}"/>
              </a:ext>
            </a:extLst>
          </p:cNvPr>
          <p:cNvSpPr txBox="1"/>
          <p:nvPr/>
        </p:nvSpPr>
        <p:spPr>
          <a:xfrm>
            <a:off x="833120" y="562187"/>
            <a:ext cx="1105408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6000" b="1" i="0" u="none" strike="noStrike" cap="none" dirty="0">
                <a:solidFill>
                  <a:schemeClr val="accent2"/>
                </a:solidFill>
                <a:latin typeface="Calibri"/>
                <a:ea typeface="Calibri"/>
                <a:cs typeface="Calibri"/>
                <a:sym typeface="Calibri"/>
              </a:rPr>
              <a:t>Evropski oblak odprte znanosti (EOSC)</a:t>
            </a:r>
            <a:endParaRPr sz="6000" dirty="0">
              <a:solidFill>
                <a:schemeClr val="dk1"/>
              </a:solidFill>
              <a:latin typeface="Calibri"/>
              <a:ea typeface="Calibri"/>
              <a:cs typeface="Calibri"/>
              <a:sym typeface="Calibri"/>
            </a:endParaRPr>
          </a:p>
        </p:txBody>
      </p:sp>
      <p:sp>
        <p:nvSpPr>
          <p:cNvPr id="13" name="Google Shape;86;p1">
            <a:extLst>
              <a:ext uri="{FF2B5EF4-FFF2-40B4-BE49-F238E27FC236}">
                <a16:creationId xmlns:a16="http://schemas.microsoft.com/office/drawing/2014/main" id="{73DA2573-05D3-43C8-9B52-EAA034EAF919}"/>
              </a:ext>
            </a:extLst>
          </p:cNvPr>
          <p:cNvSpPr txBox="1"/>
          <p:nvPr/>
        </p:nvSpPr>
        <p:spPr>
          <a:xfrm>
            <a:off x="833119" y="2622751"/>
            <a:ext cx="766025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2000" dirty="0">
                <a:solidFill>
                  <a:schemeClr val="lt1"/>
                </a:solidFill>
                <a:latin typeface="Calibri"/>
                <a:ea typeface="Calibri"/>
                <a:cs typeface="Calibri"/>
                <a:sym typeface="Calibri"/>
              </a:rPr>
              <a:t>mag. Irena VIPAVC BRVAR, Arhiv družboslovnih podatkov, </a:t>
            </a:r>
            <a:r>
              <a:rPr lang="it-IT" sz="2000" dirty="0" err="1">
                <a:solidFill>
                  <a:schemeClr val="lt1"/>
                </a:solidFill>
                <a:latin typeface="Calibri"/>
                <a:ea typeface="Calibri"/>
                <a:cs typeface="Calibri"/>
                <a:sym typeface="Calibri"/>
              </a:rPr>
              <a:t>Fakulteta</a:t>
            </a:r>
            <a:r>
              <a:rPr lang="it-IT" sz="2000" dirty="0">
                <a:solidFill>
                  <a:schemeClr val="lt1"/>
                </a:solidFill>
                <a:latin typeface="Calibri"/>
                <a:ea typeface="Calibri"/>
                <a:cs typeface="Calibri"/>
                <a:sym typeface="Calibri"/>
              </a:rPr>
              <a:t> za </a:t>
            </a:r>
            <a:r>
              <a:rPr lang="it-IT" sz="2000" dirty="0" err="1">
                <a:solidFill>
                  <a:schemeClr val="lt1"/>
                </a:solidFill>
                <a:latin typeface="Calibri"/>
                <a:ea typeface="Calibri"/>
                <a:cs typeface="Calibri"/>
                <a:sym typeface="Calibri"/>
              </a:rPr>
              <a:t>družbene</a:t>
            </a:r>
            <a:r>
              <a:rPr lang="it-IT" sz="2000" dirty="0">
                <a:solidFill>
                  <a:schemeClr val="lt1"/>
                </a:solidFill>
                <a:latin typeface="Calibri"/>
                <a:ea typeface="Calibri"/>
                <a:cs typeface="Calibri"/>
                <a:sym typeface="Calibri"/>
              </a:rPr>
              <a:t> vede </a:t>
            </a:r>
            <a:r>
              <a:rPr lang="it-IT" sz="2000" dirty="0" err="1">
                <a:solidFill>
                  <a:schemeClr val="lt1"/>
                </a:solidFill>
                <a:latin typeface="Calibri"/>
                <a:ea typeface="Calibri"/>
                <a:cs typeface="Calibri"/>
                <a:sym typeface="Calibri"/>
              </a:rPr>
              <a:t>Univerze</a:t>
            </a:r>
            <a:r>
              <a:rPr lang="it-IT" sz="2000" dirty="0">
                <a:solidFill>
                  <a:schemeClr val="lt1"/>
                </a:solidFill>
                <a:latin typeface="Calibri"/>
                <a:ea typeface="Calibri"/>
                <a:cs typeface="Calibri"/>
                <a:sym typeface="Calibri"/>
              </a:rPr>
              <a:t> v </a:t>
            </a:r>
            <a:r>
              <a:rPr lang="it-IT" sz="2000" dirty="0" err="1">
                <a:solidFill>
                  <a:schemeClr val="lt1"/>
                </a:solidFill>
                <a:latin typeface="Calibri"/>
                <a:ea typeface="Calibri"/>
                <a:cs typeface="Calibri"/>
                <a:sym typeface="Calibri"/>
              </a:rPr>
              <a:t>Ljubljani</a:t>
            </a:r>
            <a:endParaRPr lang="sl-SI" sz="2000" dirty="0">
              <a:solidFill>
                <a:schemeClr val="lt1"/>
              </a:solidFill>
              <a:latin typeface="Calibri"/>
              <a:ea typeface="Calibri"/>
              <a:cs typeface="Calibri"/>
              <a:sym typeface="Calibri"/>
            </a:endParaRPr>
          </a:p>
          <a:p>
            <a:pPr marL="0" marR="0" lvl="0" indent="0" algn="l" rtl="0">
              <a:spcBef>
                <a:spcPts val="0"/>
              </a:spcBef>
              <a:spcAft>
                <a:spcPts val="0"/>
              </a:spcAft>
              <a:buNone/>
            </a:pPr>
            <a:r>
              <a:rPr lang="sl-SI" sz="2000" dirty="0">
                <a:solidFill>
                  <a:schemeClr val="lt1"/>
                </a:solidFill>
                <a:latin typeface="Calibri"/>
                <a:ea typeface="Calibri"/>
                <a:cs typeface="Calibri"/>
                <a:sym typeface="Calibri"/>
              </a:rPr>
              <a:t>Marko DROBNJAK, Akademska in raziskovalna mreža Slovenije - ARNES</a:t>
            </a:r>
            <a:endParaRPr sz="2000" dirty="0">
              <a:solidFill>
                <a:schemeClr val="lt1"/>
              </a:solidFill>
              <a:latin typeface="Calibri"/>
              <a:ea typeface="Calibri"/>
              <a:cs typeface="Calibri"/>
              <a:sym typeface="Calibri"/>
            </a:endParaRPr>
          </a:p>
        </p:txBody>
      </p:sp>
      <p:sp>
        <p:nvSpPr>
          <p:cNvPr id="14" name="PoljeZBesedilom 13">
            <a:extLst>
              <a:ext uri="{FF2B5EF4-FFF2-40B4-BE49-F238E27FC236}">
                <a16:creationId xmlns:a16="http://schemas.microsoft.com/office/drawing/2014/main" id="{7881D50B-BD2C-434A-B341-5BD6A765DD9E}"/>
              </a:ext>
            </a:extLst>
          </p:cNvPr>
          <p:cNvSpPr txBox="1"/>
          <p:nvPr/>
        </p:nvSpPr>
        <p:spPr>
          <a:xfrm>
            <a:off x="833119" y="3820646"/>
            <a:ext cx="7874783" cy="707886"/>
          </a:xfrm>
          <a:prstGeom prst="rect">
            <a:avLst/>
          </a:prstGeom>
          <a:noFill/>
        </p:spPr>
        <p:txBody>
          <a:bodyPr wrap="square" rtlCol="0">
            <a:spAutoFit/>
          </a:bodyPr>
          <a:lstStyle/>
          <a:p>
            <a:r>
              <a:rPr lang="sl-SI" sz="2000" dirty="0">
                <a:solidFill>
                  <a:schemeClr val="bg1"/>
                </a:solidFill>
                <a:latin typeface="Calibri" panose="020F0502020204030204" pitchFamily="34" charset="0"/>
                <a:ea typeface="Calibri" panose="020F0502020204030204" pitchFamily="34" charset="0"/>
                <a:cs typeface="Calibri" panose="020F0502020204030204" pitchFamily="34" charset="0"/>
              </a:rPr>
              <a:t>Ljubljana in </a:t>
            </a:r>
            <a:r>
              <a:rPr lang="sl-SI"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online</a:t>
            </a:r>
            <a:r>
              <a:rPr lang="sl-SI" sz="2000" dirty="0">
                <a:solidFill>
                  <a:schemeClr val="bg1"/>
                </a:solidFill>
                <a:latin typeface="Calibri" panose="020F0502020204030204" pitchFamily="34" charset="0"/>
                <a:ea typeface="Calibri" panose="020F0502020204030204" pitchFamily="34" charset="0"/>
                <a:cs typeface="Calibri" panose="020F0502020204030204" pitchFamily="34" charset="0"/>
              </a:rPr>
              <a:t>, Centralna tehniška knjižnica Univerze v Ljubljani, Predstavitev za </a:t>
            </a:r>
            <a:r>
              <a:rPr lang="sl-SI"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konzorcijske</a:t>
            </a:r>
            <a:r>
              <a:rPr lang="sl-SI" sz="2000" dirty="0">
                <a:solidFill>
                  <a:schemeClr val="bg1"/>
                </a:solidFill>
                <a:latin typeface="Calibri" panose="020F0502020204030204" pitchFamily="34" charset="0"/>
                <a:ea typeface="Calibri" panose="020F0502020204030204" pitchFamily="34" charset="0"/>
                <a:cs typeface="Calibri" panose="020F0502020204030204" pitchFamily="34" charset="0"/>
              </a:rPr>
              <a:t> partnerje in širšo javnost, 11. 1.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add185ac83_0_10"/>
          <p:cNvSpPr txBox="1">
            <a:spLocks noGrp="1"/>
          </p:cNvSpPr>
          <p:nvPr>
            <p:ph type="title"/>
          </p:nvPr>
        </p:nvSpPr>
        <p:spPr>
          <a:xfrm>
            <a:off x="838203" y="3651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5400">
                <a:solidFill>
                  <a:schemeClr val="accent2"/>
                </a:solidFill>
              </a:rPr>
              <a:t>EOSC in implementacija</a:t>
            </a:r>
            <a:endParaRPr/>
          </a:p>
        </p:txBody>
      </p:sp>
      <p:sp>
        <p:nvSpPr>
          <p:cNvPr id="154" name="Google Shape;154;g2add185ac83_0_10"/>
          <p:cNvSpPr txBox="1">
            <a:spLocks noGrp="1"/>
          </p:cNvSpPr>
          <p:nvPr>
            <p:ph type="body" idx="1"/>
          </p:nvPr>
        </p:nvSpPr>
        <p:spPr>
          <a:xfrm>
            <a:off x="838203" y="1825627"/>
            <a:ext cx="10515600" cy="4351200"/>
          </a:xfrm>
          <a:prstGeom prst="rect">
            <a:avLst/>
          </a:prstGeom>
        </p:spPr>
        <p:txBody>
          <a:bodyPr spcFirstLastPara="1" wrap="square" lIns="91425" tIns="45700" rIns="91425" bIns="45700" anchor="t" anchorCtr="0">
            <a:normAutofit/>
          </a:bodyPr>
          <a:lstStyle/>
          <a:p>
            <a:pPr marL="457200" lvl="0" indent="-412750" algn="l" rtl="0">
              <a:spcBef>
                <a:spcPts val="1000"/>
              </a:spcBef>
              <a:spcAft>
                <a:spcPts val="0"/>
              </a:spcAft>
              <a:buSzPts val="2900"/>
              <a:buChar char="•"/>
            </a:pPr>
            <a:r>
              <a:rPr lang="sl-SI" sz="2900"/>
              <a:t>EOSC temelji na dolgoročnem procesu usklajevanja, ki ga je Komisija začela leta 2015 s številnimi deležniki evropske raziskovalne krajine.</a:t>
            </a:r>
            <a:endParaRPr sz="2900"/>
          </a:p>
          <a:p>
            <a:pPr marL="457200" lvl="0" indent="-412750" algn="l" rtl="0">
              <a:spcBef>
                <a:spcPts val="0"/>
              </a:spcBef>
              <a:spcAft>
                <a:spcPts val="0"/>
              </a:spcAft>
              <a:buSzPts val="2900"/>
              <a:buChar char="•"/>
            </a:pPr>
            <a:r>
              <a:rPr lang="sl-SI" sz="2900"/>
              <a:t>Evropska komisija je vložila približno 250 milijonov evrov v prototipe komponent EOSC preko projektov v okviru Obzorja 2020.</a:t>
            </a:r>
            <a:endParaRPr sz="2900"/>
          </a:p>
          <a:p>
            <a:pPr marL="457200" lvl="0" indent="-412750" algn="l" rtl="0">
              <a:spcBef>
                <a:spcPts val="0"/>
              </a:spcBef>
              <a:spcAft>
                <a:spcPts val="0"/>
              </a:spcAft>
              <a:buSzPts val="2900"/>
              <a:buChar char="•"/>
            </a:pPr>
            <a:r>
              <a:rPr lang="sl-SI" sz="2900"/>
              <a:t>Implementacija poteka v okviru so-programiranega partnerstva EOSC, predstavljenega na Dnevih raziskav in inovacij 2021.</a:t>
            </a:r>
            <a:endParaRPr sz="2900"/>
          </a:p>
          <a:p>
            <a:pPr marL="457200" lvl="0" indent="-412750" algn="l" rtl="0">
              <a:spcBef>
                <a:spcPts val="0"/>
              </a:spcBef>
              <a:spcAft>
                <a:spcPts val="0"/>
              </a:spcAft>
              <a:buSzPts val="2900"/>
              <a:buChar char="•"/>
            </a:pPr>
            <a:r>
              <a:rPr lang="sl-SI" sz="2900"/>
              <a:t>Strateška raziskovalna in inovacijska agenda (SRIA) je razvita skupaj z vso skupnostjo EOSC.</a:t>
            </a:r>
            <a:endParaRPr sz="2900"/>
          </a:p>
        </p:txBody>
      </p:sp>
      <p:pic>
        <p:nvPicPr>
          <p:cNvPr id="155" name="Google Shape;155;g2add185ac83_0_10"/>
          <p:cNvPicPr preferRelativeResize="0"/>
          <p:nvPr/>
        </p:nvPicPr>
        <p:blipFill>
          <a:blip r:embed="rId3">
            <a:alphaModFix/>
          </a:blip>
          <a:stretch>
            <a:fillRect/>
          </a:stretch>
        </p:blipFill>
        <p:spPr>
          <a:xfrm>
            <a:off x="9763700" y="192777"/>
            <a:ext cx="2258238" cy="3763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add185ac83_1_20"/>
          <p:cNvSpPr txBox="1">
            <a:spLocks noGrp="1"/>
          </p:cNvSpPr>
          <p:nvPr>
            <p:ph type="title"/>
          </p:nvPr>
        </p:nvSpPr>
        <p:spPr>
          <a:xfrm>
            <a:off x="838203" y="3651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5400">
                <a:solidFill>
                  <a:schemeClr val="accent2"/>
                </a:solidFill>
              </a:rPr>
              <a:t>EOSC in implementacija</a:t>
            </a:r>
            <a:endParaRPr/>
          </a:p>
        </p:txBody>
      </p:sp>
      <p:sp>
        <p:nvSpPr>
          <p:cNvPr id="161" name="Google Shape;161;g2add185ac83_1_20"/>
          <p:cNvSpPr txBox="1">
            <a:spLocks noGrp="1"/>
          </p:cNvSpPr>
          <p:nvPr>
            <p:ph type="body" idx="1"/>
          </p:nvPr>
        </p:nvSpPr>
        <p:spPr>
          <a:xfrm>
            <a:off x="838203" y="1825627"/>
            <a:ext cx="10515600" cy="4351200"/>
          </a:xfrm>
          <a:prstGeom prst="rect">
            <a:avLst/>
          </a:prstGeom>
        </p:spPr>
        <p:txBody>
          <a:bodyPr spcFirstLastPara="1" wrap="square" lIns="91425" tIns="45700" rIns="91425" bIns="45700" anchor="t" anchorCtr="0">
            <a:normAutofit lnSpcReduction="10000"/>
          </a:bodyPr>
          <a:lstStyle/>
          <a:p>
            <a:pPr marL="457200" lvl="0" indent="-412750" algn="l" rtl="0">
              <a:spcBef>
                <a:spcPts val="1000"/>
              </a:spcBef>
              <a:spcAft>
                <a:spcPts val="0"/>
              </a:spcAft>
              <a:buSzPts val="2900"/>
              <a:buChar char="•"/>
            </a:pPr>
            <a:r>
              <a:rPr lang="sl-SI" sz="2900"/>
              <a:t>Predvidena so-investicija EU in ne-EU partnerjev v višini vsaj</a:t>
            </a:r>
            <a:br>
              <a:rPr lang="sl-SI" sz="2900"/>
            </a:br>
            <a:r>
              <a:rPr lang="sl-SI" sz="2900"/>
              <a:t>1 milijarde evrov v naslednjih 7 letih.</a:t>
            </a:r>
            <a:endParaRPr sz="2900"/>
          </a:p>
          <a:p>
            <a:pPr marL="457200" lvl="0" indent="-412750" algn="l" rtl="0">
              <a:spcBef>
                <a:spcPts val="0"/>
              </a:spcBef>
              <a:spcAft>
                <a:spcPts val="0"/>
              </a:spcAft>
              <a:buSzPts val="2900"/>
              <a:buChar char="•"/>
            </a:pPr>
            <a:r>
              <a:rPr lang="sl-SI" sz="2900"/>
              <a:t>Tripartitno upravljanje EOSC temelji na novem modelu upravljanja in vključuje EU, predstavljeno z Evropsko komisijo, sodelujoče države v Upravnem odboru EOSC in raziskovalno skupnost, predstavljeno z Združenjem EOSC.</a:t>
            </a:r>
            <a:endParaRPr sz="2900"/>
          </a:p>
          <a:p>
            <a:pPr marL="914400" lvl="1" indent="-387350" algn="l" rtl="0">
              <a:spcBef>
                <a:spcPts val="0"/>
              </a:spcBef>
              <a:spcAft>
                <a:spcPts val="0"/>
              </a:spcAft>
              <a:buSzPts val="2500"/>
              <a:buChar char="•"/>
            </a:pPr>
            <a:r>
              <a:rPr lang="sl-SI" sz="2500"/>
              <a:t>Komisija igra ključno vlogo pri usmerjanju in koordinaciji celotnega napredka.</a:t>
            </a:r>
            <a:endParaRPr sz="2500"/>
          </a:p>
          <a:p>
            <a:pPr marL="0" lvl="0" indent="0" algn="l" rtl="0">
              <a:spcBef>
                <a:spcPts val="1000"/>
              </a:spcBef>
              <a:spcAft>
                <a:spcPts val="0"/>
              </a:spcAft>
              <a:buNone/>
            </a:pPr>
            <a:endParaRPr sz="2500"/>
          </a:p>
          <a:p>
            <a:pPr marL="457200" lvl="0" indent="-412750" algn="l" rtl="0">
              <a:spcBef>
                <a:spcPts val="1000"/>
              </a:spcBef>
              <a:spcAft>
                <a:spcPts val="0"/>
              </a:spcAft>
              <a:buSzPts val="2900"/>
              <a:buChar char="•"/>
            </a:pPr>
            <a:r>
              <a:rPr lang="sl-SI" sz="2900" b="1" i="1"/>
              <a:t>EOSC igra ključno vlogo pri spodbujanju odprtih znanstvenih praks in prispeva k večji produktivnosti in zaupanju v znanost.</a:t>
            </a:r>
            <a:endParaRPr sz="2900" b="1" i="1"/>
          </a:p>
        </p:txBody>
      </p:sp>
      <p:pic>
        <p:nvPicPr>
          <p:cNvPr id="162" name="Google Shape;162;g2add185ac83_1_20"/>
          <p:cNvPicPr preferRelativeResize="0"/>
          <p:nvPr/>
        </p:nvPicPr>
        <p:blipFill>
          <a:blip r:embed="rId3">
            <a:alphaModFix/>
          </a:blip>
          <a:stretch>
            <a:fillRect/>
          </a:stretch>
        </p:blipFill>
        <p:spPr>
          <a:xfrm>
            <a:off x="9763700" y="192777"/>
            <a:ext cx="2258238" cy="3763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add185ac83_0_25"/>
          <p:cNvSpPr txBox="1">
            <a:spLocks noGrp="1"/>
          </p:cNvSpPr>
          <p:nvPr>
            <p:ph type="title"/>
          </p:nvPr>
        </p:nvSpPr>
        <p:spPr>
          <a:xfrm>
            <a:off x="838203" y="3651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5400">
                <a:solidFill>
                  <a:schemeClr val="accent2"/>
                </a:solidFill>
              </a:rPr>
              <a:t>Tripartitno upravljanje EOSC</a:t>
            </a:r>
            <a:endParaRPr/>
          </a:p>
        </p:txBody>
      </p:sp>
      <p:sp>
        <p:nvSpPr>
          <p:cNvPr id="168" name="Google Shape;168;g2add185ac83_0_25"/>
          <p:cNvSpPr txBox="1">
            <a:spLocks noGrp="1"/>
          </p:cNvSpPr>
          <p:nvPr>
            <p:ph type="body" idx="1"/>
          </p:nvPr>
        </p:nvSpPr>
        <p:spPr>
          <a:xfrm>
            <a:off x="838203" y="1825627"/>
            <a:ext cx="10515600" cy="4351200"/>
          </a:xfrm>
          <a:prstGeom prst="rect">
            <a:avLst/>
          </a:prstGeom>
        </p:spPr>
        <p:txBody>
          <a:bodyPr spcFirstLastPara="1" wrap="square" lIns="91425" tIns="45700" rIns="91425" bIns="45700" anchor="t" anchorCtr="0">
            <a:normAutofit fontScale="92500" lnSpcReduction="10000"/>
          </a:bodyPr>
          <a:lstStyle/>
          <a:p>
            <a:pPr marL="457200" lvl="0" indent="-419100" algn="l" rtl="0">
              <a:spcBef>
                <a:spcPts val="1000"/>
              </a:spcBef>
              <a:spcAft>
                <a:spcPts val="0"/>
              </a:spcAft>
              <a:buSzPts val="3000"/>
              <a:buChar char="•"/>
            </a:pPr>
            <a:r>
              <a:rPr lang="sl-SI" sz="3000"/>
              <a:t>Koncept tripartitnega sodelovanja predstavlja strateško usklajevanje med EU, državami članicami in raziskovalno skupnostjo.</a:t>
            </a:r>
            <a:endParaRPr sz="3000"/>
          </a:p>
          <a:p>
            <a:pPr marL="914400" lvl="1" indent="-393700" algn="l" rtl="0">
              <a:spcBef>
                <a:spcPts val="0"/>
              </a:spcBef>
              <a:spcAft>
                <a:spcPts val="0"/>
              </a:spcAft>
              <a:buSzPts val="2600"/>
              <a:buChar char="•"/>
            </a:pPr>
            <a:r>
              <a:rPr lang="sl-SI" sz="2600"/>
              <a:t>Vloga Evropske komisije:</a:t>
            </a:r>
            <a:endParaRPr sz="2600"/>
          </a:p>
          <a:p>
            <a:pPr marL="1371600" lvl="2" indent="-393700" algn="l" rtl="0">
              <a:spcBef>
                <a:spcPts val="0"/>
              </a:spcBef>
              <a:spcAft>
                <a:spcPts val="0"/>
              </a:spcAft>
              <a:buSzPts val="2600"/>
              <a:buChar char="•"/>
            </a:pPr>
            <a:r>
              <a:rPr lang="sl-SI" sz="2600"/>
              <a:t>Predstavlja EU in vodi usklajevanje EOSC.</a:t>
            </a:r>
            <a:endParaRPr sz="2600"/>
          </a:p>
          <a:p>
            <a:pPr marL="914400" lvl="1" indent="-393700" algn="l" rtl="0">
              <a:spcBef>
                <a:spcPts val="0"/>
              </a:spcBef>
              <a:spcAft>
                <a:spcPts val="0"/>
              </a:spcAft>
              <a:buSzPts val="2600"/>
              <a:buChar char="•"/>
            </a:pPr>
            <a:r>
              <a:rPr lang="sl-SI" sz="2600"/>
              <a:t>EOSC Upravni odbor:</a:t>
            </a:r>
            <a:endParaRPr sz="2600"/>
          </a:p>
          <a:p>
            <a:pPr marL="1371600" lvl="2" indent="-393700" algn="l" rtl="0">
              <a:spcBef>
                <a:spcPts val="0"/>
              </a:spcBef>
              <a:spcAft>
                <a:spcPts val="0"/>
              </a:spcAft>
              <a:buSzPts val="2600"/>
              <a:buChar char="•"/>
            </a:pPr>
            <a:r>
              <a:rPr lang="sl-SI" sz="2600"/>
              <a:t>Sestavljajo ga predstavniki sodelujočih držav.</a:t>
            </a:r>
            <a:endParaRPr sz="2600"/>
          </a:p>
          <a:p>
            <a:pPr marL="914400" lvl="1" indent="-393700" algn="l" rtl="0">
              <a:spcBef>
                <a:spcPts val="0"/>
              </a:spcBef>
              <a:spcAft>
                <a:spcPts val="0"/>
              </a:spcAft>
              <a:buSzPts val="2600"/>
              <a:buChar char="•"/>
            </a:pPr>
            <a:r>
              <a:rPr lang="sl-SI" sz="2600"/>
              <a:t>Združenje EOSC:</a:t>
            </a:r>
            <a:endParaRPr sz="2600"/>
          </a:p>
          <a:p>
            <a:pPr marL="1371600" lvl="2" indent="-393700" algn="l" rtl="0">
              <a:spcBef>
                <a:spcPts val="0"/>
              </a:spcBef>
              <a:spcAft>
                <a:spcPts val="0"/>
              </a:spcAft>
              <a:buSzPts val="2600"/>
              <a:buChar char="•"/>
            </a:pPr>
            <a:r>
              <a:rPr lang="sl-SI" sz="2600"/>
              <a:t>Predstavlja raziskovalno skupnost v EOSC.</a:t>
            </a:r>
            <a:endParaRPr sz="2600"/>
          </a:p>
          <a:p>
            <a:pPr marL="457200" lvl="0" indent="-419100" algn="l" rtl="0">
              <a:spcBef>
                <a:spcPts val="0"/>
              </a:spcBef>
              <a:spcAft>
                <a:spcPts val="0"/>
              </a:spcAft>
              <a:buSzPts val="3000"/>
              <a:buChar char="•"/>
            </a:pPr>
            <a:r>
              <a:rPr lang="sl-SI" sz="3000"/>
              <a:t>Tripartitno upravljanje zagotavlja dialog in koordinacijo za doseganje ciljev politike EOSC.</a:t>
            </a:r>
            <a:endParaRPr sz="3000"/>
          </a:p>
          <a:p>
            <a:pPr marL="457200" lvl="0" indent="-419100" algn="l" rtl="0">
              <a:spcBef>
                <a:spcPts val="0"/>
              </a:spcBef>
              <a:spcAft>
                <a:spcPts val="0"/>
              </a:spcAft>
              <a:buSzPts val="3000"/>
              <a:buChar char="•"/>
            </a:pPr>
            <a:r>
              <a:rPr lang="sl-SI" sz="3000"/>
              <a:t>Osredetočenost na podporo in implementacijo ekosistema EOSC v Evropi.</a:t>
            </a:r>
            <a:endParaRPr sz="3000"/>
          </a:p>
        </p:txBody>
      </p:sp>
      <p:pic>
        <p:nvPicPr>
          <p:cNvPr id="169" name="Google Shape;169;g2add185ac83_0_25"/>
          <p:cNvPicPr preferRelativeResize="0"/>
          <p:nvPr/>
        </p:nvPicPr>
        <p:blipFill>
          <a:blip r:embed="rId3">
            <a:alphaModFix/>
          </a:blip>
          <a:stretch>
            <a:fillRect/>
          </a:stretch>
        </p:blipFill>
        <p:spPr>
          <a:xfrm>
            <a:off x="9763700" y="192777"/>
            <a:ext cx="2258238" cy="3763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2add185ac83_1_26"/>
          <p:cNvSpPr txBox="1">
            <a:spLocks noGrp="1"/>
          </p:cNvSpPr>
          <p:nvPr>
            <p:ph type="title"/>
          </p:nvPr>
        </p:nvSpPr>
        <p:spPr>
          <a:xfrm>
            <a:off x="838203" y="3651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5400">
                <a:solidFill>
                  <a:schemeClr val="accent2"/>
                </a:solidFill>
              </a:rPr>
              <a:t>Tripartitno upravljanje EOSC</a:t>
            </a:r>
            <a:endParaRPr/>
          </a:p>
        </p:txBody>
      </p:sp>
      <p:sp>
        <p:nvSpPr>
          <p:cNvPr id="175" name="Google Shape;175;g2add185ac83_1_26"/>
          <p:cNvSpPr txBox="1">
            <a:spLocks noGrp="1"/>
          </p:cNvSpPr>
          <p:nvPr>
            <p:ph type="body" idx="1"/>
          </p:nvPr>
        </p:nvSpPr>
        <p:spPr>
          <a:xfrm>
            <a:off x="838203" y="1825627"/>
            <a:ext cx="10515600" cy="4351200"/>
          </a:xfrm>
          <a:prstGeom prst="rect">
            <a:avLst/>
          </a:prstGeom>
        </p:spPr>
        <p:txBody>
          <a:bodyPr spcFirstLastPara="1" wrap="square" lIns="91425" tIns="45700" rIns="91425" bIns="45700" anchor="t" anchorCtr="0">
            <a:normAutofit/>
          </a:bodyPr>
          <a:lstStyle/>
          <a:p>
            <a:pPr marL="457200" lvl="0" indent="-419100" algn="l" rtl="0">
              <a:spcBef>
                <a:spcPts val="1000"/>
              </a:spcBef>
              <a:spcAft>
                <a:spcPts val="0"/>
              </a:spcAft>
              <a:buSzPts val="3000"/>
              <a:buChar char="•"/>
            </a:pPr>
            <a:r>
              <a:rPr lang="sl-SI" sz="3000"/>
              <a:t>Omogoča spremljanje prevzemanja praks odprte znanosti v Evropi in usklajevanje politik, in sicer na nacionalni ravni, EU ravno ter tudi na ravni investicij za FAIR raziskovalne rezultate.</a:t>
            </a:r>
            <a:endParaRPr sz="3000"/>
          </a:p>
          <a:p>
            <a:pPr marL="457200" lvl="0" indent="-419100" algn="l" rtl="0">
              <a:spcBef>
                <a:spcPts val="0"/>
              </a:spcBef>
              <a:spcAft>
                <a:spcPts val="0"/>
              </a:spcAft>
              <a:buSzPts val="3000"/>
              <a:buChar char="•"/>
            </a:pPr>
            <a:r>
              <a:rPr lang="sl-SI" sz="3000"/>
              <a:t>EOSC predstavlja enega iz temeljev politične agende ERA 2022–2024.</a:t>
            </a:r>
            <a:endParaRPr sz="3000"/>
          </a:p>
          <a:p>
            <a:pPr marL="457200" lvl="0" indent="0" algn="l" rtl="0">
              <a:spcBef>
                <a:spcPts val="1000"/>
              </a:spcBef>
              <a:spcAft>
                <a:spcPts val="0"/>
              </a:spcAft>
              <a:buNone/>
            </a:pPr>
            <a:endParaRPr sz="3000"/>
          </a:p>
          <a:p>
            <a:pPr marL="457200" lvl="0" indent="-419100" algn="l" rtl="0">
              <a:spcBef>
                <a:spcPts val="1000"/>
              </a:spcBef>
              <a:spcAft>
                <a:spcPts val="0"/>
              </a:spcAft>
              <a:buSzPts val="3000"/>
              <a:buChar char="•"/>
            </a:pPr>
            <a:r>
              <a:rPr lang="sl-SI" sz="3000" b="1" i="1"/>
              <a:t>Zagotavljanje odprtega deljenja in ponovne uporabe digitalnih raziskovalnih rezultatov (kot tudi infrastrukture) je glavni cilj EOSC. </a:t>
            </a:r>
            <a:endParaRPr sz="3000" b="1" i="1"/>
          </a:p>
        </p:txBody>
      </p:sp>
      <p:pic>
        <p:nvPicPr>
          <p:cNvPr id="176" name="Google Shape;176;g2add185ac83_1_26"/>
          <p:cNvPicPr preferRelativeResize="0"/>
          <p:nvPr/>
        </p:nvPicPr>
        <p:blipFill>
          <a:blip r:embed="rId3">
            <a:alphaModFix/>
          </a:blip>
          <a:stretch>
            <a:fillRect/>
          </a:stretch>
        </p:blipFill>
        <p:spPr>
          <a:xfrm>
            <a:off x="9763700" y="192777"/>
            <a:ext cx="2258238" cy="3763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add185ac83_0_44"/>
          <p:cNvSpPr txBox="1">
            <a:spLocks noGrp="1"/>
          </p:cNvSpPr>
          <p:nvPr>
            <p:ph type="title"/>
          </p:nvPr>
        </p:nvSpPr>
        <p:spPr>
          <a:xfrm>
            <a:off x="838203" y="3651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5400">
                <a:solidFill>
                  <a:schemeClr val="accent2"/>
                </a:solidFill>
              </a:rPr>
              <a:t>EOSC in delovne skupine</a:t>
            </a:r>
            <a:endParaRPr/>
          </a:p>
        </p:txBody>
      </p:sp>
      <p:sp>
        <p:nvSpPr>
          <p:cNvPr id="182" name="Google Shape;182;g2add185ac83_0_44"/>
          <p:cNvSpPr txBox="1">
            <a:spLocks noGrp="1"/>
          </p:cNvSpPr>
          <p:nvPr>
            <p:ph type="body" idx="1"/>
          </p:nvPr>
        </p:nvSpPr>
        <p:spPr>
          <a:xfrm>
            <a:off x="838197" y="1526686"/>
            <a:ext cx="10515600" cy="5032500"/>
          </a:xfrm>
          <a:prstGeom prst="rect">
            <a:avLst/>
          </a:prstGeom>
        </p:spPr>
        <p:txBody>
          <a:bodyPr spcFirstLastPara="1" wrap="square" lIns="91425" tIns="45700" rIns="91425" bIns="45700" anchor="t" anchorCtr="0">
            <a:normAutofit fontScale="77500" lnSpcReduction="20000"/>
          </a:bodyPr>
          <a:lstStyle/>
          <a:p>
            <a:pPr marL="457200" lvl="0" indent="-366395" algn="l" rtl="0">
              <a:spcBef>
                <a:spcPts val="1000"/>
              </a:spcBef>
              <a:spcAft>
                <a:spcPts val="0"/>
              </a:spcAft>
              <a:buSzPct val="100000"/>
              <a:buChar char="•"/>
            </a:pPr>
            <a:r>
              <a:rPr lang="sl-SI" dirty="0"/>
              <a:t>Metapodatki in kakovost podatkov</a:t>
            </a:r>
            <a:endParaRPr dirty="0"/>
          </a:p>
          <a:p>
            <a:pPr marL="914400" lvl="1" indent="-346710" algn="l" rtl="0">
              <a:spcBef>
                <a:spcPts val="0"/>
              </a:spcBef>
              <a:spcAft>
                <a:spcPts val="0"/>
              </a:spcAft>
              <a:buSzPct val="100000"/>
              <a:buChar char="•"/>
            </a:pPr>
            <a:r>
              <a:rPr lang="sl-SI" b="1" i="1" dirty="0"/>
              <a:t>Zagotavljanje možnosti odkrivanja, razumevanja in ponovne uporabe raziskovalnih objektov ter opredelitev in izvajanje meril za ocenjevanje ravni FAIR in kakovosti podatkov.</a:t>
            </a:r>
            <a:endParaRPr b="1" i="1" dirty="0"/>
          </a:p>
          <a:p>
            <a:pPr marL="1371600" lvl="2" indent="-327025" algn="l" rtl="0">
              <a:spcBef>
                <a:spcPts val="0"/>
              </a:spcBef>
              <a:spcAft>
                <a:spcPts val="0"/>
              </a:spcAft>
              <a:buSzPct val="100000"/>
              <a:buChar char="•"/>
            </a:pPr>
            <a:r>
              <a:rPr lang="sl-SI" dirty="0"/>
              <a:t>Delovna skupina za metrike in kakovost podatkov FAIR </a:t>
            </a:r>
            <a:endParaRPr dirty="0"/>
          </a:p>
          <a:p>
            <a:pPr marL="1371600" lvl="2" indent="-327025" algn="l" rtl="0">
              <a:spcBef>
                <a:spcPts val="0"/>
              </a:spcBef>
              <a:spcAft>
                <a:spcPts val="0"/>
              </a:spcAft>
              <a:buSzPct val="100000"/>
              <a:buChar char="•"/>
            </a:pPr>
            <a:r>
              <a:rPr lang="sl-SI" dirty="0"/>
              <a:t>Delovna skupina za semantično </a:t>
            </a:r>
            <a:r>
              <a:rPr lang="sl-SI" dirty="0" err="1"/>
              <a:t>interoperabilnost</a:t>
            </a:r>
            <a:r>
              <a:rPr lang="sl-SI" dirty="0"/>
              <a:t> </a:t>
            </a:r>
            <a:endParaRPr dirty="0"/>
          </a:p>
          <a:p>
            <a:pPr marL="1371600" lvl="2" indent="-327025" algn="l" rtl="0">
              <a:spcBef>
                <a:spcPts val="0"/>
              </a:spcBef>
              <a:spcAft>
                <a:spcPts val="0"/>
              </a:spcAft>
              <a:buSzPct val="100000"/>
              <a:buChar char="•"/>
            </a:pPr>
            <a:r>
              <a:rPr lang="sl-SI" dirty="0"/>
              <a:t>Delovna skupina za politiko in izvajanje PID (PID TF)</a:t>
            </a:r>
            <a:endParaRPr dirty="0"/>
          </a:p>
          <a:p>
            <a:pPr marL="457200" lvl="0" indent="-366395" algn="l" rtl="0">
              <a:spcBef>
                <a:spcPts val="0"/>
              </a:spcBef>
              <a:spcAft>
                <a:spcPts val="0"/>
              </a:spcAft>
              <a:buSzPct val="100000"/>
              <a:buChar char="•"/>
            </a:pPr>
            <a:r>
              <a:rPr lang="sl-SI" dirty="0"/>
              <a:t>Raziskovalne kariere in učni načrti</a:t>
            </a:r>
            <a:endParaRPr dirty="0"/>
          </a:p>
          <a:p>
            <a:pPr marL="914400" lvl="1" indent="-346710" algn="l" rtl="0">
              <a:spcBef>
                <a:spcPts val="0"/>
              </a:spcBef>
              <a:spcAft>
                <a:spcPts val="0"/>
              </a:spcAft>
              <a:buSzPct val="100000"/>
              <a:buChar char="•"/>
            </a:pPr>
            <a:r>
              <a:rPr lang="sl-SI" b="1" i="1" dirty="0"/>
              <a:t>Raziskovalna skupnost kot najpomembnejši deležnik EOSC.</a:t>
            </a:r>
            <a:endParaRPr b="1" i="1" dirty="0"/>
          </a:p>
          <a:p>
            <a:pPr marL="1371600" lvl="2" indent="-327025" algn="l" rtl="0">
              <a:spcBef>
                <a:spcPts val="0"/>
              </a:spcBef>
              <a:spcAft>
                <a:spcPts val="0"/>
              </a:spcAft>
              <a:buSzPct val="100000"/>
              <a:buChar char="•"/>
            </a:pPr>
            <a:r>
              <a:rPr lang="sl-SI" dirty="0"/>
              <a:t>Delovna skupina za upravljanje podatkov, učne načrte in poklicne poti</a:t>
            </a:r>
            <a:endParaRPr dirty="0"/>
          </a:p>
          <a:p>
            <a:pPr marL="1371600" lvl="2" indent="-327025" algn="l" rtl="0">
              <a:spcBef>
                <a:spcPts val="0"/>
              </a:spcBef>
              <a:spcAft>
                <a:spcPts val="0"/>
              </a:spcAft>
              <a:buSzPct val="100000"/>
              <a:buChar char="•"/>
            </a:pPr>
            <a:r>
              <a:rPr lang="sl-SI" dirty="0"/>
              <a:t>Delovna skupina za raziskovalno kariero, priznavanje in kreditne točke </a:t>
            </a:r>
            <a:endParaRPr dirty="0"/>
          </a:p>
          <a:p>
            <a:pPr marL="1371600" lvl="2" indent="-327025" algn="l" rtl="0">
              <a:spcBef>
                <a:spcPts val="0"/>
              </a:spcBef>
              <a:spcAft>
                <a:spcPts val="0"/>
              </a:spcAft>
              <a:buSzPct val="100000"/>
              <a:buChar char="•"/>
            </a:pPr>
            <a:r>
              <a:rPr lang="sl-SI" dirty="0"/>
              <a:t>Delovna skupina za usposabljanje držav za sodelovanje v EOSC </a:t>
            </a:r>
            <a:endParaRPr dirty="0"/>
          </a:p>
          <a:p>
            <a:pPr marL="1371600" lvl="2" indent="-327025" algn="l" rtl="0">
              <a:spcBef>
                <a:spcPts val="0"/>
              </a:spcBef>
              <a:spcAft>
                <a:spcPts val="0"/>
              </a:spcAft>
              <a:buSzPct val="100000"/>
              <a:buChar char="•"/>
            </a:pPr>
            <a:r>
              <a:rPr lang="sl-SI" dirty="0"/>
              <a:t>Delovna skupina za vključevanje in sprejemanje raziskovalcev (REA TF)</a:t>
            </a:r>
            <a:endParaRPr dirty="0"/>
          </a:p>
          <a:p>
            <a:pPr marL="457200" lvl="0" indent="-366395" algn="l" rtl="0">
              <a:spcBef>
                <a:spcPts val="0"/>
              </a:spcBef>
              <a:spcAft>
                <a:spcPts val="0"/>
              </a:spcAft>
              <a:buSzPct val="100000"/>
              <a:buChar char="•"/>
            </a:pPr>
            <a:r>
              <a:rPr lang="sl-SI" dirty="0"/>
              <a:t>Tehnični izzivi</a:t>
            </a:r>
            <a:endParaRPr dirty="0"/>
          </a:p>
          <a:p>
            <a:pPr marL="914400" lvl="1" indent="-346710" algn="l" rtl="0">
              <a:spcBef>
                <a:spcPts val="0"/>
              </a:spcBef>
              <a:spcAft>
                <a:spcPts val="0"/>
              </a:spcAft>
              <a:buSzPct val="100000"/>
              <a:buChar char="•"/>
            </a:pPr>
            <a:r>
              <a:rPr lang="sl-SI" b="1" i="1" dirty="0"/>
              <a:t>Osredotočenost na izvajanje tehnične arhitekture in </a:t>
            </a:r>
            <a:r>
              <a:rPr lang="sl-SI" b="1" i="1" dirty="0" err="1"/>
              <a:t>interoperabilnosti</a:t>
            </a:r>
            <a:r>
              <a:rPr lang="sl-SI" b="1" i="1" dirty="0"/>
              <a:t> v EOSC ter usmerjanje strateških področij prihodnjega dela skozi infrastrukturno perspektivo.</a:t>
            </a:r>
            <a:endParaRPr b="1" i="1" dirty="0"/>
          </a:p>
          <a:p>
            <a:pPr marL="1371600" lvl="2" indent="-327025" algn="l" rtl="0">
              <a:spcBef>
                <a:spcPts val="0"/>
              </a:spcBef>
              <a:spcAft>
                <a:spcPts val="0"/>
              </a:spcAft>
              <a:buSzPct val="100000"/>
              <a:buChar char="•"/>
            </a:pPr>
            <a:r>
              <a:rPr lang="sl-SI" dirty="0"/>
              <a:t>Delovna skupina za arhitekturo infrastrukture za </a:t>
            </a:r>
            <a:r>
              <a:rPr lang="sl-SI" dirty="0" err="1"/>
              <a:t>avtentikacijo</a:t>
            </a:r>
            <a:r>
              <a:rPr lang="sl-SI" dirty="0"/>
              <a:t> in avtorizacijo (AAI) </a:t>
            </a:r>
            <a:endParaRPr dirty="0"/>
          </a:p>
          <a:p>
            <a:pPr marL="1371600" lvl="2" indent="-327025" algn="l" rtl="0">
              <a:spcBef>
                <a:spcPts val="0"/>
              </a:spcBef>
              <a:spcAft>
                <a:spcPts val="0"/>
              </a:spcAft>
              <a:buSzPct val="100000"/>
              <a:buChar char="•"/>
            </a:pPr>
            <a:r>
              <a:rPr lang="sl-SI" dirty="0"/>
              <a:t>Delovna skupina za infrastrukture za kakovostno raziskovalno programsko opremo </a:t>
            </a:r>
            <a:endParaRPr dirty="0"/>
          </a:p>
          <a:p>
            <a:pPr marL="1371600" lvl="2" indent="-327025" algn="l" rtl="0">
              <a:spcBef>
                <a:spcPts val="0"/>
              </a:spcBef>
              <a:spcAft>
                <a:spcPts val="0"/>
              </a:spcAft>
              <a:buSzPct val="100000"/>
              <a:buChar char="•"/>
            </a:pPr>
            <a:r>
              <a:rPr lang="sl-SI" dirty="0"/>
              <a:t>Delovna skupina za tehnično </a:t>
            </a:r>
            <a:r>
              <a:rPr lang="sl-SI" dirty="0" err="1"/>
              <a:t>interoperabilnost</a:t>
            </a:r>
            <a:r>
              <a:rPr lang="sl-SI" dirty="0"/>
              <a:t> podatkov in storitev </a:t>
            </a:r>
            <a:endParaRPr dirty="0"/>
          </a:p>
          <a:p>
            <a:pPr marL="1371600" lvl="2" indent="-327025" algn="l" rtl="0">
              <a:spcBef>
                <a:spcPts val="0"/>
              </a:spcBef>
              <a:spcAft>
                <a:spcPts val="0"/>
              </a:spcAft>
              <a:buSzPct val="100000"/>
              <a:buChar char="•"/>
            </a:pPr>
            <a:r>
              <a:rPr lang="sl-SI" dirty="0"/>
              <a:t>Delovna skupina za dolgoročno ohranjanje podatkov</a:t>
            </a:r>
            <a:endParaRPr dirty="0"/>
          </a:p>
          <a:p>
            <a:pPr marL="457200" lvl="0" indent="-366395" algn="l" rtl="0">
              <a:spcBef>
                <a:spcPts val="0"/>
              </a:spcBef>
              <a:spcAft>
                <a:spcPts val="0"/>
              </a:spcAft>
              <a:buSzPct val="100000"/>
              <a:buChar char="•"/>
            </a:pPr>
            <a:r>
              <a:rPr lang="sl-SI" dirty="0"/>
              <a:t>EOSC dolgoročno</a:t>
            </a:r>
            <a:endParaRPr dirty="0"/>
          </a:p>
          <a:p>
            <a:pPr marL="914400" lvl="1" indent="-346710" algn="l" rtl="0">
              <a:spcBef>
                <a:spcPts val="0"/>
              </a:spcBef>
              <a:spcAft>
                <a:spcPts val="0"/>
              </a:spcAft>
              <a:buSzPct val="100000"/>
              <a:buChar char="•"/>
            </a:pPr>
            <a:r>
              <a:rPr lang="sl-SI" dirty="0"/>
              <a:t>D</a:t>
            </a:r>
            <a:r>
              <a:rPr lang="sl-SI" b="1" i="1" dirty="0"/>
              <a:t>olgoročnost je odvisna od izvajanja razširljivega in trajnostnega ekosistema EOSC, vključno z modeli financiranja ter povezovanjem nacionalnih in tematskih infrastruktur.</a:t>
            </a:r>
            <a:endParaRPr b="1" i="1" dirty="0"/>
          </a:p>
          <a:p>
            <a:pPr marL="1371600" lvl="2" indent="-327025" algn="l" rtl="0">
              <a:spcBef>
                <a:spcPts val="0"/>
              </a:spcBef>
              <a:spcAft>
                <a:spcPts val="0"/>
              </a:spcAft>
              <a:buSzPct val="100000"/>
              <a:buChar char="•"/>
            </a:pPr>
            <a:r>
              <a:rPr lang="sl-SI" dirty="0"/>
              <a:t>Delovna skupina za finančno vzdržnost</a:t>
            </a:r>
            <a:endParaRPr dirty="0"/>
          </a:p>
          <a:p>
            <a:pPr marL="1371600" lvl="2" indent="-327025" algn="l" rtl="0">
              <a:spcBef>
                <a:spcPts val="0"/>
              </a:spcBef>
              <a:spcAft>
                <a:spcPts val="0"/>
              </a:spcAft>
              <a:buSzPct val="100000"/>
              <a:buChar char="•"/>
            </a:pPr>
            <a:r>
              <a:rPr lang="sl-SI" dirty="0"/>
              <a:t>Delovna skupina za spremljanje skladnosti s pravili sodelovanja (</a:t>
            </a:r>
            <a:r>
              <a:rPr lang="sl-SI" dirty="0" err="1"/>
              <a:t>RoP</a:t>
            </a:r>
            <a:r>
              <a:rPr lang="sl-SI" dirty="0"/>
              <a:t> TF)</a:t>
            </a:r>
            <a:endParaRPr dirty="0"/>
          </a:p>
        </p:txBody>
      </p:sp>
      <p:pic>
        <p:nvPicPr>
          <p:cNvPr id="183" name="Google Shape;183;g2add185ac83_0_44"/>
          <p:cNvPicPr preferRelativeResize="0"/>
          <p:nvPr/>
        </p:nvPicPr>
        <p:blipFill>
          <a:blip r:embed="rId3">
            <a:alphaModFix/>
          </a:blip>
          <a:stretch>
            <a:fillRect/>
          </a:stretch>
        </p:blipFill>
        <p:spPr>
          <a:xfrm>
            <a:off x="9763700" y="192777"/>
            <a:ext cx="2258238" cy="3763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2add185ac83_0_58"/>
          <p:cNvSpPr txBox="1">
            <a:spLocks noGrp="1"/>
          </p:cNvSpPr>
          <p:nvPr>
            <p:ph type="title"/>
          </p:nvPr>
        </p:nvSpPr>
        <p:spPr>
          <a:xfrm>
            <a:off x="1946399" y="154500"/>
            <a:ext cx="8676275" cy="7620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sl-SI" dirty="0"/>
              <a:t>Slovenski tripartitni dogodek:</a:t>
            </a:r>
            <a:endParaRPr dirty="0"/>
          </a:p>
          <a:p>
            <a:pPr marL="0" lvl="0" indent="0" algn="l" rtl="0">
              <a:spcBef>
                <a:spcPts val="0"/>
              </a:spcBef>
              <a:spcAft>
                <a:spcPts val="0"/>
              </a:spcAft>
              <a:buNone/>
            </a:pPr>
            <a:r>
              <a:rPr lang="sl-SI" b="1" dirty="0"/>
              <a:t>Dan odprte znanosti </a:t>
            </a:r>
            <a:r>
              <a:rPr lang="sl-SI" dirty="0"/>
              <a:t>2022</a:t>
            </a:r>
            <a:r>
              <a:rPr lang="sl-SI" b="1" dirty="0"/>
              <a:t>, 2023, </a:t>
            </a:r>
            <a:r>
              <a:rPr lang="sl-SI" u="sng" dirty="0"/>
              <a:t>2024</a:t>
            </a:r>
            <a:endParaRPr u="sng" dirty="0"/>
          </a:p>
        </p:txBody>
      </p:sp>
      <p:sp>
        <p:nvSpPr>
          <p:cNvPr id="189" name="Google Shape;189;g2add185ac83_0_58"/>
          <p:cNvSpPr txBox="1">
            <a:spLocks noGrp="1"/>
          </p:cNvSpPr>
          <p:nvPr>
            <p:ph type="body" idx="1"/>
          </p:nvPr>
        </p:nvSpPr>
        <p:spPr>
          <a:xfrm>
            <a:off x="1019908" y="1068200"/>
            <a:ext cx="9476417" cy="1706400"/>
          </a:xfrm>
          <a:prstGeom prst="rect">
            <a:avLst/>
          </a:prstGeom>
        </p:spPr>
        <p:txBody>
          <a:bodyPr spcFirstLastPara="1" wrap="square" lIns="91425" tIns="45700" rIns="91425" bIns="45700" anchor="t" anchorCtr="0">
            <a:normAutofit fontScale="92500" lnSpcReduction="10000"/>
          </a:bodyPr>
          <a:lstStyle/>
          <a:p>
            <a:pPr marL="360363" lvl="0" indent="-296863" algn="l" rtl="0">
              <a:spcBef>
                <a:spcPts val="1000"/>
              </a:spcBef>
              <a:spcAft>
                <a:spcPts val="0"/>
              </a:spcAft>
              <a:buSzPct val="100000"/>
              <a:buNone/>
            </a:pPr>
            <a:r>
              <a:rPr lang="en-US" dirty="0"/>
              <a:t>    </a:t>
            </a:r>
            <a:r>
              <a:rPr lang="sl-SI" dirty="0"/>
              <a:t>Dan odprte znanosti 2023 naslovil izzive in dobre prakse z vidika </a:t>
            </a:r>
            <a:r>
              <a:rPr lang="en-US" dirty="0"/>
              <a:t>    </a:t>
            </a:r>
            <a:r>
              <a:rPr lang="sl-SI" dirty="0"/>
              <a:t>vrednotenja znanosti kot tudi infrastrukturnih rešitev</a:t>
            </a:r>
            <a:endParaRPr dirty="0"/>
          </a:p>
          <a:p>
            <a:pPr marL="914400" lvl="1" indent="-369569" algn="l" rtl="0">
              <a:spcBef>
                <a:spcPts val="0"/>
              </a:spcBef>
              <a:spcAft>
                <a:spcPts val="0"/>
              </a:spcAft>
              <a:buSzPct val="100000"/>
              <a:buChar char="•"/>
            </a:pPr>
            <a:r>
              <a:rPr lang="sl-SI" dirty="0"/>
              <a:t>odprtaznanost.si</a:t>
            </a:r>
            <a:endParaRPr dirty="0"/>
          </a:p>
          <a:p>
            <a:pPr marL="914400" lvl="1" indent="-369569" algn="l" rtl="0">
              <a:spcBef>
                <a:spcPts val="0"/>
              </a:spcBef>
              <a:spcAft>
                <a:spcPts val="0"/>
              </a:spcAft>
              <a:buSzPct val="100000"/>
              <a:buChar char="•"/>
            </a:pPr>
            <a:r>
              <a:rPr lang="sl-SI" dirty="0"/>
              <a:t>SSOZ – Slovenska skupnost odprte znanosti</a:t>
            </a:r>
            <a:endParaRPr dirty="0"/>
          </a:p>
          <a:p>
            <a:pPr marL="914400" lvl="1" indent="-369569" algn="l" rtl="0">
              <a:spcBef>
                <a:spcPts val="0"/>
              </a:spcBef>
              <a:spcAft>
                <a:spcPts val="0"/>
              </a:spcAft>
              <a:buSzPct val="100000"/>
              <a:buChar char="•"/>
            </a:pPr>
            <a:r>
              <a:rPr lang="sl-SI" dirty="0"/>
              <a:t>UKM</a:t>
            </a:r>
            <a:endParaRPr dirty="0"/>
          </a:p>
        </p:txBody>
      </p:sp>
      <p:pic>
        <p:nvPicPr>
          <p:cNvPr id="190" name="Google Shape;190;g2add185ac83_0_58"/>
          <p:cNvPicPr preferRelativeResize="0"/>
          <p:nvPr/>
        </p:nvPicPr>
        <p:blipFill>
          <a:blip r:embed="rId3">
            <a:alphaModFix/>
          </a:blip>
          <a:stretch>
            <a:fillRect/>
          </a:stretch>
        </p:blipFill>
        <p:spPr>
          <a:xfrm>
            <a:off x="-10" y="2760450"/>
            <a:ext cx="3083693" cy="2043842"/>
          </a:xfrm>
          <a:prstGeom prst="rect">
            <a:avLst/>
          </a:prstGeom>
          <a:noFill/>
          <a:ln>
            <a:noFill/>
          </a:ln>
        </p:spPr>
      </p:pic>
      <p:pic>
        <p:nvPicPr>
          <p:cNvPr id="191" name="Google Shape;191;g2add185ac83_0_58"/>
          <p:cNvPicPr preferRelativeResize="0"/>
          <p:nvPr/>
        </p:nvPicPr>
        <p:blipFill>
          <a:blip r:embed="rId4">
            <a:alphaModFix/>
          </a:blip>
          <a:stretch>
            <a:fillRect/>
          </a:stretch>
        </p:blipFill>
        <p:spPr>
          <a:xfrm>
            <a:off x="3019490" y="2753825"/>
            <a:ext cx="3088343" cy="2057093"/>
          </a:xfrm>
          <a:prstGeom prst="rect">
            <a:avLst/>
          </a:prstGeom>
          <a:noFill/>
          <a:ln>
            <a:noFill/>
          </a:ln>
        </p:spPr>
      </p:pic>
      <p:pic>
        <p:nvPicPr>
          <p:cNvPr id="192" name="Google Shape;192;g2add185ac83_0_58"/>
          <p:cNvPicPr preferRelativeResize="0"/>
          <p:nvPr/>
        </p:nvPicPr>
        <p:blipFill>
          <a:blip r:embed="rId5">
            <a:alphaModFix/>
          </a:blip>
          <a:stretch>
            <a:fillRect/>
          </a:stretch>
        </p:blipFill>
        <p:spPr>
          <a:xfrm>
            <a:off x="6107813" y="2753675"/>
            <a:ext cx="3068286" cy="2057404"/>
          </a:xfrm>
          <a:prstGeom prst="rect">
            <a:avLst/>
          </a:prstGeom>
          <a:noFill/>
          <a:ln>
            <a:noFill/>
          </a:ln>
        </p:spPr>
      </p:pic>
      <p:pic>
        <p:nvPicPr>
          <p:cNvPr id="193" name="Google Shape;193;g2add185ac83_0_58"/>
          <p:cNvPicPr preferRelativeResize="0"/>
          <p:nvPr/>
        </p:nvPicPr>
        <p:blipFill>
          <a:blip r:embed="rId6">
            <a:alphaModFix/>
          </a:blip>
          <a:stretch>
            <a:fillRect/>
          </a:stretch>
        </p:blipFill>
        <p:spPr>
          <a:xfrm>
            <a:off x="9176100" y="2758925"/>
            <a:ext cx="2991800" cy="2046899"/>
          </a:xfrm>
          <a:prstGeom prst="rect">
            <a:avLst/>
          </a:prstGeom>
          <a:noFill/>
          <a:ln>
            <a:noFill/>
          </a:ln>
        </p:spPr>
      </p:pic>
      <p:pic>
        <p:nvPicPr>
          <p:cNvPr id="194" name="Google Shape;194;g2add185ac83_0_58"/>
          <p:cNvPicPr preferRelativeResize="0"/>
          <p:nvPr/>
        </p:nvPicPr>
        <p:blipFill>
          <a:blip r:embed="rId7">
            <a:alphaModFix/>
          </a:blip>
          <a:stretch>
            <a:fillRect/>
          </a:stretch>
        </p:blipFill>
        <p:spPr>
          <a:xfrm>
            <a:off x="-2335" y="4804288"/>
            <a:ext cx="3088339" cy="2046924"/>
          </a:xfrm>
          <a:prstGeom prst="rect">
            <a:avLst/>
          </a:prstGeom>
          <a:noFill/>
          <a:ln>
            <a:noFill/>
          </a:ln>
        </p:spPr>
      </p:pic>
      <p:pic>
        <p:nvPicPr>
          <p:cNvPr id="195" name="Google Shape;195;g2add185ac83_0_58"/>
          <p:cNvPicPr preferRelativeResize="0"/>
          <p:nvPr/>
        </p:nvPicPr>
        <p:blipFill>
          <a:blip r:embed="rId8">
            <a:alphaModFix/>
          </a:blip>
          <a:stretch>
            <a:fillRect/>
          </a:stretch>
        </p:blipFill>
        <p:spPr>
          <a:xfrm>
            <a:off x="3029525" y="4805737"/>
            <a:ext cx="3068275" cy="2044037"/>
          </a:xfrm>
          <a:prstGeom prst="rect">
            <a:avLst/>
          </a:prstGeom>
          <a:noFill/>
          <a:ln>
            <a:noFill/>
          </a:ln>
        </p:spPr>
      </p:pic>
      <p:pic>
        <p:nvPicPr>
          <p:cNvPr id="196" name="Google Shape;196;g2add185ac83_0_58"/>
          <p:cNvPicPr preferRelativeResize="0"/>
          <p:nvPr/>
        </p:nvPicPr>
        <p:blipFill>
          <a:blip r:embed="rId9">
            <a:alphaModFix/>
          </a:blip>
          <a:stretch>
            <a:fillRect/>
          </a:stretch>
        </p:blipFill>
        <p:spPr>
          <a:xfrm>
            <a:off x="6031901" y="4805825"/>
            <a:ext cx="3068000" cy="2043849"/>
          </a:xfrm>
          <a:prstGeom prst="rect">
            <a:avLst/>
          </a:prstGeom>
          <a:noFill/>
          <a:ln>
            <a:noFill/>
          </a:ln>
        </p:spPr>
      </p:pic>
      <p:pic>
        <p:nvPicPr>
          <p:cNvPr id="197" name="Google Shape;197;g2add185ac83_0_58"/>
          <p:cNvPicPr preferRelativeResize="0"/>
          <p:nvPr/>
        </p:nvPicPr>
        <p:blipFill>
          <a:blip r:embed="rId10">
            <a:alphaModFix/>
          </a:blip>
          <a:stretch>
            <a:fillRect/>
          </a:stretch>
        </p:blipFill>
        <p:spPr>
          <a:xfrm>
            <a:off x="9099900" y="4974612"/>
            <a:ext cx="3067999" cy="1706288"/>
          </a:xfrm>
          <a:prstGeom prst="rect">
            <a:avLst/>
          </a:prstGeom>
          <a:noFill/>
          <a:ln>
            <a:noFill/>
          </a:ln>
        </p:spPr>
      </p:pic>
      <p:pic>
        <p:nvPicPr>
          <p:cNvPr id="198" name="Google Shape;198;g2add185ac83_0_58"/>
          <p:cNvPicPr preferRelativeResize="0"/>
          <p:nvPr/>
        </p:nvPicPr>
        <p:blipFill>
          <a:blip r:embed="rId11">
            <a:alphaModFix/>
          </a:blip>
          <a:stretch>
            <a:fillRect/>
          </a:stretch>
        </p:blipFill>
        <p:spPr>
          <a:xfrm>
            <a:off x="10622675" y="76200"/>
            <a:ext cx="1493126" cy="916575"/>
          </a:xfrm>
          <a:prstGeom prst="rect">
            <a:avLst/>
          </a:prstGeom>
          <a:noFill/>
          <a:ln>
            <a:noFill/>
          </a:ln>
        </p:spPr>
      </p:pic>
      <p:pic>
        <p:nvPicPr>
          <p:cNvPr id="199" name="Google Shape;199;g2add185ac83_0_58"/>
          <p:cNvPicPr preferRelativeResize="0"/>
          <p:nvPr/>
        </p:nvPicPr>
        <p:blipFill>
          <a:blip r:embed="rId12">
            <a:alphaModFix/>
          </a:blip>
          <a:stretch>
            <a:fillRect/>
          </a:stretch>
        </p:blipFill>
        <p:spPr>
          <a:xfrm>
            <a:off x="10622675" y="1053925"/>
            <a:ext cx="1493124" cy="1166505"/>
          </a:xfrm>
          <a:prstGeom prst="rect">
            <a:avLst/>
          </a:prstGeom>
          <a:noFill/>
          <a:ln>
            <a:noFill/>
          </a:ln>
        </p:spPr>
      </p:pic>
      <p:pic>
        <p:nvPicPr>
          <p:cNvPr id="200" name="Google Shape;200;g2add185ac83_0_58"/>
          <p:cNvPicPr preferRelativeResize="0"/>
          <p:nvPr/>
        </p:nvPicPr>
        <p:blipFill>
          <a:blip r:embed="rId13">
            <a:alphaModFix/>
          </a:blip>
          <a:stretch>
            <a:fillRect/>
          </a:stretch>
        </p:blipFill>
        <p:spPr>
          <a:xfrm>
            <a:off x="76200" y="901525"/>
            <a:ext cx="1409700" cy="762000"/>
          </a:xfrm>
          <a:prstGeom prst="rect">
            <a:avLst/>
          </a:prstGeom>
          <a:noFill/>
          <a:ln>
            <a:noFill/>
          </a:ln>
        </p:spPr>
      </p:pic>
      <p:pic>
        <p:nvPicPr>
          <p:cNvPr id="201" name="Google Shape;201;g2add185ac83_0_58"/>
          <p:cNvPicPr preferRelativeResize="0"/>
          <p:nvPr/>
        </p:nvPicPr>
        <p:blipFill>
          <a:blip r:embed="rId14">
            <a:alphaModFix/>
          </a:blip>
          <a:stretch>
            <a:fillRect/>
          </a:stretch>
        </p:blipFill>
        <p:spPr>
          <a:xfrm>
            <a:off x="76200" y="2"/>
            <a:ext cx="1800225" cy="571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6"/>
          <p:cNvSpPr txBox="1">
            <a:spLocks noGrp="1"/>
          </p:cNvSpPr>
          <p:nvPr>
            <p:ph type="title"/>
          </p:nvPr>
        </p:nvSpPr>
        <p:spPr>
          <a:xfrm>
            <a:off x="742956" y="600237"/>
            <a:ext cx="10352936"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dirty="0">
                <a:solidFill>
                  <a:srgbClr val="ED7D31"/>
                </a:solidFill>
                <a:latin typeface="Calibri"/>
                <a:ea typeface="Calibri"/>
                <a:cs typeface="Calibri"/>
                <a:sym typeface="Calibri"/>
              </a:rPr>
              <a:t>Arhiv družboslovnih podatkov (ADP)</a:t>
            </a:r>
            <a:endParaRPr sz="5000" b="1" dirty="0">
              <a:solidFill>
                <a:srgbClr val="ED7D31"/>
              </a:solidFill>
              <a:latin typeface="Calibri"/>
              <a:ea typeface="Calibri"/>
              <a:cs typeface="Calibri"/>
              <a:sym typeface="Calibri"/>
            </a:endParaRPr>
          </a:p>
        </p:txBody>
      </p:sp>
      <p:sp>
        <p:nvSpPr>
          <p:cNvPr id="207" name="Google Shape;207;p6"/>
          <p:cNvSpPr txBox="1"/>
          <p:nvPr/>
        </p:nvSpPr>
        <p:spPr>
          <a:xfrm>
            <a:off x="742956" y="3896036"/>
            <a:ext cx="10515600" cy="2494825"/>
          </a:xfrm>
          <a:prstGeom prst="rect">
            <a:avLst/>
          </a:prstGeom>
          <a:noFill/>
          <a:ln>
            <a:noFill/>
          </a:ln>
        </p:spPr>
        <p:txBody>
          <a:bodyPr spcFirstLastPara="1" wrap="square" lIns="91425" tIns="45700" rIns="91425" bIns="45700" anchor="ctr" anchorCtr="0">
            <a:noAutofit/>
          </a:bodyPr>
          <a:lstStyle/>
          <a:p>
            <a:pPr marL="342900" marR="0" lvl="0" indent="-342900" algn="l" rtl="0">
              <a:spcBef>
                <a:spcPts val="0"/>
              </a:spcBef>
              <a:spcAft>
                <a:spcPts val="0"/>
              </a:spcAft>
              <a:buClr>
                <a:schemeClr val="dk1"/>
              </a:buClr>
              <a:buSzPts val="2300"/>
              <a:buFont typeface="Arial"/>
              <a:buChar char="•"/>
            </a:pPr>
            <a:r>
              <a:rPr lang="sl-SI" sz="2300">
                <a:solidFill>
                  <a:schemeClr val="dk1"/>
                </a:solidFill>
                <a:latin typeface="Calibri"/>
                <a:ea typeface="Calibri"/>
                <a:cs typeface="Calibri"/>
                <a:sym typeface="Calibri"/>
              </a:rPr>
              <a:t>Deluje od leta 1997 </a:t>
            </a:r>
            <a:endParaRPr/>
          </a:p>
          <a:p>
            <a:pPr marL="342900" marR="0" lvl="0" indent="-342900" algn="l" rtl="0">
              <a:spcBef>
                <a:spcPts val="0"/>
              </a:spcBef>
              <a:spcAft>
                <a:spcPts val="0"/>
              </a:spcAft>
              <a:buClr>
                <a:schemeClr val="accent2"/>
              </a:buClr>
              <a:buSzPts val="2300"/>
              <a:buFont typeface="Arial"/>
              <a:buChar char="•"/>
            </a:pPr>
            <a:r>
              <a:rPr lang="sl-SI" sz="2300" b="1">
                <a:solidFill>
                  <a:schemeClr val="accent2"/>
                </a:solidFill>
                <a:latin typeface="Calibri"/>
                <a:ea typeface="Calibri"/>
                <a:cs typeface="Calibri"/>
                <a:sym typeface="Calibri"/>
              </a:rPr>
              <a:t>Področno podatkovno središče</a:t>
            </a:r>
            <a:r>
              <a:rPr lang="sl-SI" sz="2300">
                <a:solidFill>
                  <a:schemeClr val="accent2"/>
                </a:solidFill>
                <a:latin typeface="Calibri"/>
                <a:ea typeface="Calibri"/>
                <a:cs typeface="Calibri"/>
                <a:sym typeface="Calibri"/>
              </a:rPr>
              <a:t> </a:t>
            </a:r>
            <a:r>
              <a:rPr lang="sl-SI" sz="2300" b="1" i="1">
                <a:solidFill>
                  <a:schemeClr val="accent2"/>
                </a:solidFill>
                <a:latin typeface="Calibri"/>
                <a:ea typeface="Calibri"/>
                <a:cs typeface="Calibri"/>
                <a:sym typeface="Calibri"/>
              </a:rPr>
              <a:t>za družboslovje</a:t>
            </a:r>
            <a:r>
              <a:rPr lang="sl-SI" sz="2300" i="1">
                <a:solidFill>
                  <a:schemeClr val="dk1"/>
                </a:solidFill>
                <a:latin typeface="Calibri"/>
                <a:ea typeface="Calibri"/>
                <a:cs typeface="Calibri"/>
                <a:sym typeface="Calibri"/>
              </a:rPr>
              <a:t>. </a:t>
            </a:r>
            <a:endParaRPr/>
          </a:p>
          <a:p>
            <a:pPr marL="342900" marR="0" lvl="0" indent="-342900" algn="l" rtl="0">
              <a:spcBef>
                <a:spcPts val="0"/>
              </a:spcBef>
              <a:spcAft>
                <a:spcPts val="0"/>
              </a:spcAft>
              <a:buClr>
                <a:schemeClr val="accent2"/>
              </a:buClr>
              <a:buSzPts val="2300"/>
              <a:buFont typeface="Arial"/>
              <a:buChar char="•"/>
            </a:pPr>
            <a:r>
              <a:rPr lang="sl-SI" sz="2300" b="1">
                <a:solidFill>
                  <a:schemeClr val="accent2"/>
                </a:solidFill>
                <a:latin typeface="Calibri"/>
                <a:ea typeface="Calibri"/>
                <a:cs typeface="Calibri"/>
                <a:sym typeface="Calibri"/>
              </a:rPr>
              <a:t>Zaupanje vreden </a:t>
            </a:r>
            <a:r>
              <a:rPr lang="sl-SI" sz="2300">
                <a:solidFill>
                  <a:schemeClr val="dk1"/>
                </a:solidFill>
                <a:latin typeface="Calibri"/>
                <a:ea typeface="Calibri"/>
                <a:cs typeface="Calibri"/>
                <a:sym typeface="Calibri"/>
              </a:rPr>
              <a:t>(certifikat CoreTrustSeal od 2018)</a:t>
            </a:r>
            <a:endParaRPr/>
          </a:p>
          <a:p>
            <a:pPr marL="342900" marR="0" lvl="0" indent="-342900" algn="l" rtl="0">
              <a:spcBef>
                <a:spcPts val="0"/>
              </a:spcBef>
              <a:spcAft>
                <a:spcPts val="0"/>
              </a:spcAft>
              <a:buClr>
                <a:schemeClr val="dk1"/>
              </a:buClr>
              <a:buSzPts val="2300"/>
              <a:buFont typeface="Arial"/>
              <a:buChar char="•"/>
            </a:pPr>
            <a:r>
              <a:rPr lang="sl-SI" sz="2300">
                <a:solidFill>
                  <a:schemeClr val="dk1"/>
                </a:solidFill>
                <a:latin typeface="Calibri"/>
                <a:ea typeface="Calibri"/>
                <a:cs typeface="Calibri"/>
                <a:sym typeface="Calibri"/>
              </a:rPr>
              <a:t>Izvajalec storitev za Slovenijo pri </a:t>
            </a:r>
            <a:r>
              <a:rPr lang="sl-SI" sz="2300" b="1">
                <a:solidFill>
                  <a:schemeClr val="dk1"/>
                </a:solidFill>
                <a:latin typeface="Calibri"/>
                <a:ea typeface="Calibri"/>
                <a:cs typeface="Calibri"/>
                <a:sym typeface="Calibri"/>
              </a:rPr>
              <a:t>Konzorciju evropskih arhivov družboslovnih podatkov – </a:t>
            </a:r>
            <a:r>
              <a:rPr lang="sl-SI" sz="2300" b="1">
                <a:solidFill>
                  <a:schemeClr val="accent2"/>
                </a:solidFill>
                <a:latin typeface="Calibri"/>
                <a:ea typeface="Calibri"/>
                <a:cs typeface="Calibri"/>
                <a:sym typeface="Calibri"/>
              </a:rPr>
              <a:t>evropska raziskovalna infrastruktura</a:t>
            </a:r>
            <a:endParaRPr/>
          </a:p>
          <a:p>
            <a:pPr marL="342900" marR="0" lvl="0" indent="-342900" algn="l" rtl="0">
              <a:spcBef>
                <a:spcPts val="0"/>
              </a:spcBef>
              <a:spcAft>
                <a:spcPts val="0"/>
              </a:spcAft>
              <a:buClr>
                <a:schemeClr val="dk1"/>
              </a:buClr>
              <a:buSzPts val="2300"/>
              <a:buFont typeface="Arial"/>
              <a:buChar char="•"/>
            </a:pPr>
            <a:r>
              <a:rPr lang="sl-SI" sz="2300">
                <a:solidFill>
                  <a:schemeClr val="dk1"/>
                </a:solidFill>
                <a:latin typeface="Calibri"/>
                <a:ea typeface="Calibri"/>
                <a:cs typeface="Calibri"/>
                <a:sym typeface="Calibri"/>
              </a:rPr>
              <a:t>Sodeluje pri nacionalnih in mednarodnih projektih za </a:t>
            </a:r>
            <a:r>
              <a:rPr lang="sl-SI" sz="2300" b="1">
                <a:solidFill>
                  <a:schemeClr val="dk1"/>
                </a:solidFill>
                <a:latin typeface="Calibri"/>
                <a:ea typeface="Calibri"/>
                <a:cs typeface="Calibri"/>
                <a:sym typeface="Calibri"/>
              </a:rPr>
              <a:t>uresničevanje „odprtih podatkov“</a:t>
            </a:r>
            <a:endParaRPr/>
          </a:p>
          <a:p>
            <a:pPr marL="342900" marR="0" lvl="0" indent="-196850" algn="l" rtl="0">
              <a:spcBef>
                <a:spcPts val="0"/>
              </a:spcBef>
              <a:spcAft>
                <a:spcPts val="0"/>
              </a:spcAft>
              <a:buClr>
                <a:schemeClr val="dk1"/>
              </a:buClr>
              <a:buSzPts val="2300"/>
              <a:buFont typeface="Arial"/>
              <a:buNone/>
            </a:pPr>
            <a:endParaRPr sz="2300" i="1">
              <a:solidFill>
                <a:schemeClr val="dk1"/>
              </a:solidFill>
              <a:latin typeface="Calibri"/>
              <a:ea typeface="Calibri"/>
              <a:cs typeface="Calibri"/>
              <a:sym typeface="Calibri"/>
            </a:endParaRPr>
          </a:p>
        </p:txBody>
      </p:sp>
      <p:pic>
        <p:nvPicPr>
          <p:cNvPr id="208" name="Google Shape;208;p6"/>
          <p:cNvPicPr preferRelativeResize="0">
            <a:picLocks noGrp="1"/>
          </p:cNvPicPr>
          <p:nvPr>
            <p:ph type="body" idx="1"/>
          </p:nvPr>
        </p:nvPicPr>
        <p:blipFill rotWithShape="1">
          <a:blip r:embed="rId3">
            <a:alphaModFix/>
          </a:blip>
          <a:srcRect/>
          <a:stretch/>
        </p:blipFill>
        <p:spPr>
          <a:xfrm>
            <a:off x="1049500" y="1781798"/>
            <a:ext cx="5283600" cy="1668600"/>
          </a:xfrm>
          <a:prstGeom prst="rect">
            <a:avLst/>
          </a:prstGeom>
          <a:noFill/>
          <a:ln>
            <a:noFill/>
          </a:ln>
        </p:spPr>
      </p:pic>
      <p:pic>
        <p:nvPicPr>
          <p:cNvPr id="209" name="Google Shape;209;p6"/>
          <p:cNvPicPr preferRelativeResize="0"/>
          <p:nvPr/>
        </p:nvPicPr>
        <p:blipFill rotWithShape="1">
          <a:blip r:embed="rId4">
            <a:alphaModFix/>
          </a:blip>
          <a:srcRect/>
          <a:stretch/>
        </p:blipFill>
        <p:spPr>
          <a:xfrm>
            <a:off x="10676585" y="3695164"/>
            <a:ext cx="895819" cy="895819"/>
          </a:xfrm>
          <a:prstGeom prst="rect">
            <a:avLst/>
          </a:prstGeom>
          <a:noFill/>
          <a:ln>
            <a:noFill/>
          </a:ln>
        </p:spPr>
      </p:pic>
      <p:sp>
        <p:nvSpPr>
          <p:cNvPr id="210" name="Google Shape;210;p6"/>
          <p:cNvSpPr txBox="1"/>
          <p:nvPr/>
        </p:nvSpPr>
        <p:spPr>
          <a:xfrm>
            <a:off x="9408075" y="1863375"/>
            <a:ext cx="2164200" cy="6081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800">
                <a:latin typeface="Calibri"/>
                <a:ea typeface="Calibri"/>
                <a:cs typeface="Calibri"/>
                <a:sym typeface="Calibri"/>
              </a:rPr>
              <a:t>750 raziskav</a:t>
            </a:r>
            <a:endParaRPr sz="28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8"/>
          <p:cNvSpPr txBox="1">
            <a:spLocks noGrp="1"/>
          </p:cNvSpPr>
          <p:nvPr>
            <p:ph type="title"/>
          </p:nvPr>
        </p:nvSpPr>
        <p:spPr>
          <a:xfrm>
            <a:off x="742956" y="992962"/>
            <a:ext cx="9763852" cy="81741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7D31"/>
              </a:buClr>
              <a:buSzPct val="100000"/>
              <a:buFont typeface="Calibri"/>
              <a:buNone/>
            </a:pPr>
            <a:r>
              <a:rPr lang="sl-SI" sz="5000" b="1">
                <a:solidFill>
                  <a:srgbClr val="ED7D31"/>
                </a:solidFill>
                <a:latin typeface="Calibri"/>
                <a:ea typeface="Calibri"/>
                <a:cs typeface="Calibri"/>
                <a:sym typeface="Calibri"/>
              </a:rPr>
              <a:t>Storitve ADP za družboslovje </a:t>
            </a:r>
            <a:br>
              <a:rPr lang="sl-SI" sz="5000" b="1">
                <a:solidFill>
                  <a:srgbClr val="ED7D31"/>
                </a:solidFill>
                <a:latin typeface="Calibri"/>
                <a:ea typeface="Calibri"/>
                <a:cs typeface="Calibri"/>
                <a:sym typeface="Calibri"/>
              </a:rPr>
            </a:br>
            <a:r>
              <a:rPr lang="sl-SI" sz="3100" b="1">
                <a:solidFill>
                  <a:srgbClr val="ED7D31"/>
                </a:solidFill>
                <a:latin typeface="Calibri"/>
                <a:ea typeface="Calibri"/>
                <a:cs typeface="Calibri"/>
                <a:sym typeface="Calibri"/>
              </a:rPr>
              <a:t>(primer področnega podatkovnega repozitorija)</a:t>
            </a:r>
            <a:br>
              <a:rPr lang="sl-SI" sz="3100" b="1">
                <a:solidFill>
                  <a:srgbClr val="ED7D31"/>
                </a:solidFill>
                <a:latin typeface="Calibri"/>
                <a:ea typeface="Calibri"/>
                <a:cs typeface="Calibri"/>
                <a:sym typeface="Calibri"/>
              </a:rPr>
            </a:br>
            <a:endParaRPr sz="5000" b="1">
              <a:solidFill>
                <a:srgbClr val="ED7D31"/>
              </a:solidFill>
              <a:latin typeface="Calibri"/>
              <a:ea typeface="Calibri"/>
              <a:cs typeface="Calibri"/>
              <a:sym typeface="Calibri"/>
            </a:endParaRPr>
          </a:p>
        </p:txBody>
      </p:sp>
      <p:sp>
        <p:nvSpPr>
          <p:cNvPr id="216" name="Google Shape;216;p8"/>
          <p:cNvSpPr txBox="1"/>
          <p:nvPr/>
        </p:nvSpPr>
        <p:spPr>
          <a:xfrm>
            <a:off x="918802" y="2298497"/>
            <a:ext cx="10515600" cy="314394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342900" marR="0" lvl="0" indent="-342900" algn="l" rtl="0">
              <a:spcBef>
                <a:spcPts val="0"/>
              </a:spcBef>
              <a:spcAft>
                <a:spcPts val="0"/>
              </a:spcAft>
              <a:buClr>
                <a:schemeClr val="accent2"/>
              </a:buClr>
              <a:buSzPts val="2200"/>
              <a:buFont typeface="Arial"/>
              <a:buChar char="•"/>
            </a:pPr>
            <a:r>
              <a:rPr lang="sl-SI" sz="2200" b="1">
                <a:solidFill>
                  <a:schemeClr val="accent2"/>
                </a:solidFill>
                <a:latin typeface="Calibri"/>
                <a:ea typeface="Calibri"/>
                <a:cs typeface="Calibri"/>
                <a:sym typeface="Calibri"/>
              </a:rPr>
              <a:t>Pridobivanje pomembnih raziskovalnih podatkov</a:t>
            </a:r>
            <a:r>
              <a:rPr lang="sl-SI" sz="2200">
                <a:solidFill>
                  <a:schemeClr val="dk1"/>
                </a:solidFill>
                <a:latin typeface="Calibri"/>
                <a:ea typeface="Calibri"/>
                <a:cs typeface="Calibri"/>
                <a:sym typeface="Calibri"/>
              </a:rPr>
              <a:t> s širokega nabora družboslovnih disciplin.</a:t>
            </a:r>
            <a:endParaRPr/>
          </a:p>
          <a:p>
            <a:pPr marL="342900" marR="0" lvl="0" indent="-342900" algn="l" rtl="0">
              <a:spcBef>
                <a:spcPts val="0"/>
              </a:spcBef>
              <a:spcAft>
                <a:spcPts val="0"/>
              </a:spcAft>
              <a:buClr>
                <a:schemeClr val="dk1"/>
              </a:buClr>
              <a:buSzPts val="2200"/>
              <a:buFont typeface="Arial"/>
              <a:buChar char="•"/>
            </a:pPr>
            <a:r>
              <a:rPr lang="sl-SI" sz="2200">
                <a:solidFill>
                  <a:schemeClr val="dk1"/>
                </a:solidFill>
                <a:latin typeface="Calibri"/>
                <a:ea typeface="Calibri"/>
                <a:cs typeface="Calibri"/>
                <a:sym typeface="Calibri"/>
              </a:rPr>
              <a:t>Ovrednotenje ponujenih raziskovalnih podatkov in </a:t>
            </a:r>
            <a:r>
              <a:rPr lang="sl-SI" sz="2200" b="1">
                <a:solidFill>
                  <a:schemeClr val="accent2"/>
                </a:solidFill>
                <a:latin typeface="Calibri"/>
                <a:ea typeface="Calibri"/>
                <a:cs typeface="Calibri"/>
                <a:sym typeface="Calibri"/>
              </a:rPr>
              <a:t>izbor za prevzem</a:t>
            </a:r>
            <a:r>
              <a:rPr lang="sl-SI" sz="2200">
                <a:solidFill>
                  <a:schemeClr val="dk1"/>
                </a:solidFill>
                <a:latin typeface="Calibri"/>
                <a:ea typeface="Calibri"/>
                <a:cs typeface="Calibri"/>
                <a:sym typeface="Calibri"/>
              </a:rPr>
              <a:t>.</a:t>
            </a:r>
            <a:endParaRPr/>
          </a:p>
          <a:p>
            <a:pPr marL="342900" marR="0" lvl="0" indent="-342900" algn="l" rtl="0">
              <a:spcBef>
                <a:spcPts val="0"/>
              </a:spcBef>
              <a:spcAft>
                <a:spcPts val="0"/>
              </a:spcAft>
              <a:buClr>
                <a:schemeClr val="accent2"/>
              </a:buClr>
              <a:buSzPts val="2200"/>
              <a:buFont typeface="Arial"/>
              <a:buChar char="•"/>
            </a:pPr>
            <a:r>
              <a:rPr lang="sl-SI" sz="2200" b="1">
                <a:solidFill>
                  <a:schemeClr val="accent2"/>
                </a:solidFill>
                <a:latin typeface="Calibri"/>
                <a:ea typeface="Calibri"/>
                <a:cs typeface="Calibri"/>
                <a:sym typeface="Calibri"/>
              </a:rPr>
              <a:t>Prevzem in obdelava </a:t>
            </a:r>
            <a:r>
              <a:rPr lang="sl-SI" sz="2200">
                <a:solidFill>
                  <a:schemeClr val="dk1"/>
                </a:solidFill>
                <a:latin typeface="Calibri"/>
                <a:ea typeface="Calibri"/>
                <a:cs typeface="Calibri"/>
                <a:sym typeface="Calibri"/>
              </a:rPr>
              <a:t>podatkov in dokumentacije ter ustvarjanje metapodatkov z namenom priprave paketa za dolgotrajno digitalno hrambo. </a:t>
            </a:r>
            <a:endParaRPr/>
          </a:p>
          <a:p>
            <a:pPr marL="342900" marR="0" lvl="0" indent="-342900" algn="l" rtl="0">
              <a:spcBef>
                <a:spcPts val="0"/>
              </a:spcBef>
              <a:spcAft>
                <a:spcPts val="0"/>
              </a:spcAft>
              <a:buClr>
                <a:schemeClr val="accent2"/>
              </a:buClr>
              <a:buSzPts val="2200"/>
              <a:buFont typeface="Arial"/>
              <a:buChar char="•"/>
            </a:pPr>
            <a:r>
              <a:rPr lang="sl-SI" sz="2200" b="1">
                <a:solidFill>
                  <a:schemeClr val="accent2"/>
                </a:solidFill>
                <a:latin typeface="Calibri"/>
                <a:ea typeface="Calibri"/>
                <a:cs typeface="Calibri"/>
                <a:sym typeface="Calibri"/>
              </a:rPr>
              <a:t>Priprava za dostop in nadaljnjo uporabo </a:t>
            </a:r>
            <a:r>
              <a:rPr lang="sl-SI" sz="2200">
                <a:solidFill>
                  <a:schemeClr val="dk1"/>
                </a:solidFill>
                <a:latin typeface="Calibri"/>
                <a:ea typeface="Calibri"/>
                <a:cs typeface="Calibri"/>
                <a:sym typeface="Calibri"/>
              </a:rPr>
              <a:t>za znanstvene, izobraževalne in druge namene.</a:t>
            </a:r>
            <a:endParaRPr/>
          </a:p>
          <a:p>
            <a:pPr marL="342900" marR="0" lvl="0" indent="-342900" algn="l" rtl="0">
              <a:spcBef>
                <a:spcPts val="0"/>
              </a:spcBef>
              <a:spcAft>
                <a:spcPts val="0"/>
              </a:spcAft>
              <a:buClr>
                <a:schemeClr val="accent2"/>
              </a:buClr>
              <a:buSzPts val="2200"/>
              <a:buFont typeface="Arial"/>
              <a:buChar char="•"/>
            </a:pPr>
            <a:r>
              <a:rPr lang="sl-SI" sz="2200" b="1">
                <a:solidFill>
                  <a:schemeClr val="accent2"/>
                </a:solidFill>
                <a:latin typeface="Calibri"/>
                <a:ea typeface="Calibri"/>
                <a:cs typeface="Calibri"/>
                <a:sym typeface="Calibri"/>
              </a:rPr>
              <a:t>Dolgotrajna digitalna hramba, ohranjanje</a:t>
            </a:r>
            <a:r>
              <a:rPr lang="sl-SI" sz="2200">
                <a:solidFill>
                  <a:schemeClr val="dk1"/>
                </a:solidFill>
                <a:latin typeface="Calibri"/>
                <a:ea typeface="Calibri"/>
                <a:cs typeface="Calibri"/>
                <a:sym typeface="Calibri"/>
              </a:rPr>
              <a:t>.</a:t>
            </a:r>
            <a:endParaRPr/>
          </a:p>
          <a:p>
            <a:pPr marL="342900" marR="0" lvl="0" indent="-342900" algn="l" rtl="0">
              <a:spcBef>
                <a:spcPts val="0"/>
              </a:spcBef>
              <a:spcAft>
                <a:spcPts val="0"/>
              </a:spcAft>
              <a:buClr>
                <a:schemeClr val="accent2"/>
              </a:buClr>
              <a:buSzPts val="2200"/>
              <a:buFont typeface="Arial"/>
              <a:buChar char="•"/>
            </a:pPr>
            <a:r>
              <a:rPr lang="sl-SI" sz="2200" b="1">
                <a:solidFill>
                  <a:schemeClr val="accent2"/>
                </a:solidFill>
                <a:latin typeface="Calibri"/>
                <a:ea typeface="Calibri"/>
                <a:cs typeface="Calibri"/>
                <a:sym typeface="Calibri"/>
              </a:rPr>
              <a:t>Zagotavljanje dostopa</a:t>
            </a:r>
            <a:r>
              <a:rPr lang="sl-SI" sz="2200">
                <a:solidFill>
                  <a:schemeClr val="dk1"/>
                </a:solidFill>
                <a:latin typeface="Calibri"/>
                <a:ea typeface="Calibri"/>
                <a:cs typeface="Calibri"/>
                <a:sym typeface="Calibri"/>
              </a:rPr>
              <a:t> do raziskovalnih podatkov na način, ki zagotavlja enostavno in dobro seznanjeno uporabo za različne namene.</a:t>
            </a:r>
            <a:endParaRPr/>
          </a:p>
          <a:p>
            <a:pPr marL="342900" marR="0" lvl="0" indent="-342900" algn="l" rtl="0">
              <a:spcBef>
                <a:spcPts val="0"/>
              </a:spcBef>
              <a:spcAft>
                <a:spcPts val="0"/>
              </a:spcAft>
              <a:buClr>
                <a:schemeClr val="accent2"/>
              </a:buClr>
              <a:buSzPts val="2200"/>
              <a:buFont typeface="Arial"/>
              <a:buChar char="•"/>
            </a:pPr>
            <a:r>
              <a:rPr lang="sl-SI" sz="2200" b="1">
                <a:solidFill>
                  <a:schemeClr val="accent2"/>
                </a:solidFill>
                <a:latin typeface="Calibri"/>
                <a:ea typeface="Calibri"/>
                <a:cs typeface="Calibri"/>
                <a:sym typeface="Calibri"/>
              </a:rPr>
              <a:t>Usposabljanje</a:t>
            </a:r>
            <a:r>
              <a:rPr lang="sl-SI" sz="2200">
                <a:solidFill>
                  <a:schemeClr val="dk1"/>
                </a:solidFill>
                <a:latin typeface="Calibri"/>
                <a:ea typeface="Calibri"/>
                <a:cs typeface="Calibri"/>
                <a:sym typeface="Calibri"/>
              </a:rPr>
              <a:t> raziskovalcev in drugi deležnikov o delu s podatki.</a:t>
            </a:r>
            <a:endParaRPr/>
          </a:p>
          <a:p>
            <a:pPr marL="342900" marR="0" lvl="0" indent="-342900" algn="l" rtl="0">
              <a:spcBef>
                <a:spcPts val="0"/>
              </a:spcBef>
              <a:spcAft>
                <a:spcPts val="0"/>
              </a:spcAft>
              <a:buClr>
                <a:schemeClr val="accent2"/>
              </a:buClr>
              <a:buSzPts val="2200"/>
              <a:buFont typeface="Arial"/>
              <a:buChar char="•"/>
            </a:pPr>
            <a:r>
              <a:rPr lang="sl-SI" sz="2200" b="1">
                <a:solidFill>
                  <a:schemeClr val="accent2"/>
                </a:solidFill>
                <a:latin typeface="Calibri"/>
                <a:ea typeface="Calibri"/>
                <a:cs typeface="Calibri"/>
                <a:sym typeface="Calibri"/>
              </a:rPr>
              <a:t>Aktivna promocija druge rabe podatkov</a:t>
            </a:r>
            <a:r>
              <a:rPr lang="sl-SI" sz="2200">
                <a:solidFill>
                  <a:schemeClr val="dk1"/>
                </a:solidFill>
                <a:latin typeface="Calibri"/>
                <a:ea typeface="Calibri"/>
                <a:cs typeface="Calibri"/>
                <a:sym typeface="Calibri"/>
              </a:rPr>
              <a:t>.</a:t>
            </a:r>
            <a:endParaRPr/>
          </a:p>
          <a:p>
            <a:pPr marL="342900" marR="0" lvl="0" indent="-203200" algn="l" rtl="0">
              <a:spcBef>
                <a:spcPts val="0"/>
              </a:spcBef>
              <a:spcAft>
                <a:spcPts val="0"/>
              </a:spcAft>
              <a:buClr>
                <a:schemeClr val="dk1"/>
              </a:buClr>
              <a:buSzPts val="2200"/>
              <a:buFont typeface="Arial"/>
              <a:buNone/>
            </a:pPr>
            <a:endParaRPr sz="2200" i="1">
              <a:solidFill>
                <a:schemeClr val="dk1"/>
              </a:solidFill>
              <a:latin typeface="Calibri"/>
              <a:ea typeface="Calibri"/>
              <a:cs typeface="Calibri"/>
              <a:sym typeface="Calibri"/>
            </a:endParaRPr>
          </a:p>
        </p:txBody>
      </p:sp>
      <p:sp>
        <p:nvSpPr>
          <p:cNvPr id="217" name="Google Shape;217;p8"/>
          <p:cNvSpPr/>
          <p:nvPr/>
        </p:nvSpPr>
        <p:spPr>
          <a:xfrm>
            <a:off x="7283394" y="6394589"/>
            <a:ext cx="415100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1400">
                <a:solidFill>
                  <a:schemeClr val="dk1"/>
                </a:solidFill>
                <a:latin typeface="Calibri"/>
                <a:ea typeface="Calibri"/>
                <a:cs typeface="Calibri"/>
                <a:sym typeface="Calibri"/>
              </a:rPr>
              <a:t>https://www.adp.fdv.uni-lj.si/spoznaj/adp/poslanstvo/</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9"/>
          <p:cNvSpPr txBox="1">
            <a:spLocks noGrp="1"/>
          </p:cNvSpPr>
          <p:nvPr>
            <p:ph type="title"/>
          </p:nvPr>
        </p:nvSpPr>
        <p:spPr>
          <a:xfrm>
            <a:off x="839784" y="365129"/>
            <a:ext cx="10515600" cy="132555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7D31"/>
              </a:buClr>
              <a:buSzPct val="100000"/>
              <a:buFont typeface="Calibri"/>
              <a:buNone/>
            </a:pPr>
            <a:r>
              <a:rPr lang="sl-SI" sz="5000" b="1">
                <a:solidFill>
                  <a:srgbClr val="ED7D31"/>
                </a:solidFill>
                <a:latin typeface="Calibri"/>
                <a:ea typeface="Calibri"/>
                <a:cs typeface="Calibri"/>
                <a:sym typeface="Calibri"/>
              </a:rPr>
              <a:t>Konzorcij evropskih arhivov družboslovnih podatkov (CESSDA)</a:t>
            </a:r>
            <a:br>
              <a:rPr lang="sl-SI" sz="5000" b="1">
                <a:solidFill>
                  <a:srgbClr val="ED7D31"/>
                </a:solidFill>
                <a:latin typeface="Calibri"/>
                <a:ea typeface="Calibri"/>
                <a:cs typeface="Calibri"/>
                <a:sym typeface="Calibri"/>
              </a:rPr>
            </a:br>
            <a:r>
              <a:rPr lang="sl-SI" sz="3100" b="1">
                <a:solidFill>
                  <a:srgbClr val="ED7D31"/>
                </a:solidFill>
                <a:latin typeface="Calibri"/>
                <a:ea typeface="Calibri"/>
                <a:cs typeface="Calibri"/>
                <a:sym typeface="Calibri"/>
              </a:rPr>
              <a:t>(primer evropske področne podatkovne infrastrukture)</a:t>
            </a:r>
            <a:endParaRPr sz="5000" b="1">
              <a:solidFill>
                <a:srgbClr val="ED7D31"/>
              </a:solidFill>
              <a:latin typeface="Calibri"/>
              <a:ea typeface="Calibri"/>
              <a:cs typeface="Calibri"/>
              <a:sym typeface="Calibri"/>
            </a:endParaRPr>
          </a:p>
        </p:txBody>
      </p:sp>
      <p:sp>
        <p:nvSpPr>
          <p:cNvPr id="223" name="Google Shape;223;p9"/>
          <p:cNvSpPr txBox="1">
            <a:spLocks noGrp="1"/>
          </p:cNvSpPr>
          <p:nvPr>
            <p:ph type="body" idx="1"/>
          </p:nvPr>
        </p:nvSpPr>
        <p:spPr>
          <a:xfrm>
            <a:off x="839784" y="1953722"/>
            <a:ext cx="5157782" cy="82391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3600"/>
              <a:buNone/>
            </a:pPr>
            <a:r>
              <a:rPr lang="sl-SI" sz="3600"/>
              <a:t>Poslanstvo CESSDA</a:t>
            </a:r>
            <a:endParaRPr/>
          </a:p>
        </p:txBody>
      </p:sp>
      <p:sp>
        <p:nvSpPr>
          <p:cNvPr id="224" name="Google Shape;224;p9"/>
          <p:cNvSpPr txBox="1">
            <a:spLocks noGrp="1"/>
          </p:cNvSpPr>
          <p:nvPr>
            <p:ph type="body" idx="2"/>
          </p:nvPr>
        </p:nvSpPr>
        <p:spPr>
          <a:xfrm>
            <a:off x="839783" y="2777633"/>
            <a:ext cx="5499469" cy="3684583"/>
          </a:xfrm>
          <a:prstGeom prst="rect">
            <a:avLst/>
          </a:prstGeom>
          <a:noFill/>
          <a:ln>
            <a:noFill/>
          </a:ln>
        </p:spPr>
        <p:txBody>
          <a:bodyPr spcFirstLastPara="1" wrap="square" lIns="91425" tIns="45700" rIns="91425" bIns="45700" anchor="t" anchorCtr="0">
            <a:normAutofit fontScale="92500" lnSpcReduction="10000"/>
          </a:bodyPr>
          <a:lstStyle/>
          <a:p>
            <a:pPr marL="514350" lvl="0" indent="-514350" algn="l" rtl="0">
              <a:lnSpc>
                <a:spcPct val="90000"/>
              </a:lnSpc>
              <a:spcBef>
                <a:spcPts val="0"/>
              </a:spcBef>
              <a:spcAft>
                <a:spcPts val="0"/>
              </a:spcAft>
              <a:buClr>
                <a:schemeClr val="accent2"/>
              </a:buClr>
              <a:buSzPct val="100000"/>
              <a:buFont typeface="Calibri"/>
              <a:buAutoNum type="arabicPeriod"/>
            </a:pPr>
            <a:r>
              <a:rPr lang="sl-SI" b="1" i="1">
                <a:solidFill>
                  <a:schemeClr val="accent2"/>
                </a:solidFill>
              </a:rPr>
              <a:t>zagotoviti celovito trajnostno raziskovalno infrastrukturo</a:t>
            </a:r>
            <a:r>
              <a:rPr lang="sl-SI"/>
              <a:t>, ki bo raziskovalni skupnosti omogočala izvajanje visokokakovostnih raziskav na področju družboslovja, ki bodo prispevale k iskanju učinkovitih rešitev za glavne izzive današnje družbe ter</a:t>
            </a:r>
            <a:endParaRPr/>
          </a:p>
          <a:p>
            <a:pPr marL="514350" lvl="0" indent="-514350" algn="l" rtl="0">
              <a:lnSpc>
                <a:spcPct val="90000"/>
              </a:lnSpc>
              <a:spcBef>
                <a:spcPts val="1000"/>
              </a:spcBef>
              <a:spcAft>
                <a:spcPts val="0"/>
              </a:spcAft>
              <a:buClr>
                <a:schemeClr val="accent2"/>
              </a:buClr>
              <a:buSzPct val="100000"/>
              <a:buFont typeface="Calibri"/>
              <a:buAutoNum type="arabicPeriod"/>
            </a:pPr>
            <a:r>
              <a:rPr lang="sl-SI" b="1" i="1">
                <a:solidFill>
                  <a:schemeClr val="accent2"/>
                </a:solidFill>
              </a:rPr>
              <a:t>olajšati poučevanje in učenje </a:t>
            </a:r>
            <a:r>
              <a:rPr lang="sl-SI"/>
              <a:t>na področju družboslovja.</a:t>
            </a:r>
            <a:endParaRPr/>
          </a:p>
        </p:txBody>
      </p:sp>
      <p:sp>
        <p:nvSpPr>
          <p:cNvPr id="225" name="Google Shape;225;p9"/>
          <p:cNvSpPr txBox="1">
            <a:spLocks noGrp="1"/>
          </p:cNvSpPr>
          <p:nvPr>
            <p:ph type="body" idx="3"/>
          </p:nvPr>
        </p:nvSpPr>
        <p:spPr>
          <a:xfrm>
            <a:off x="6668757" y="1690688"/>
            <a:ext cx="5183184" cy="82391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3600"/>
              <a:buNone/>
            </a:pPr>
            <a:r>
              <a:rPr lang="sl-SI" sz="3600"/>
              <a:t>Države članice CESSDA</a:t>
            </a:r>
            <a:endParaRPr sz="3600"/>
          </a:p>
        </p:txBody>
      </p:sp>
      <p:pic>
        <p:nvPicPr>
          <p:cNvPr id="226" name="Google Shape;226;p9"/>
          <p:cNvPicPr preferRelativeResize="0">
            <a:picLocks noGrp="1"/>
          </p:cNvPicPr>
          <p:nvPr>
            <p:ph type="body" idx="4294967295"/>
          </p:nvPr>
        </p:nvPicPr>
        <p:blipFill rotWithShape="1">
          <a:blip r:embed="rId3">
            <a:alphaModFix/>
          </a:blip>
          <a:srcRect/>
          <a:stretch/>
        </p:blipFill>
        <p:spPr>
          <a:xfrm>
            <a:off x="6990680" y="2577623"/>
            <a:ext cx="4364704" cy="4280377"/>
          </a:xfrm>
          <a:prstGeom prst="rect">
            <a:avLst/>
          </a:prstGeom>
          <a:noFill/>
          <a:ln>
            <a:noFill/>
          </a:ln>
        </p:spPr>
      </p:pic>
      <p:sp>
        <p:nvSpPr>
          <p:cNvPr id="227" name="Google Shape;227;p9"/>
          <p:cNvSpPr/>
          <p:nvPr/>
        </p:nvSpPr>
        <p:spPr>
          <a:xfrm>
            <a:off x="984738" y="6523837"/>
            <a:ext cx="2813591"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1100">
                <a:solidFill>
                  <a:schemeClr val="dk1"/>
                </a:solidFill>
                <a:latin typeface="Calibri"/>
                <a:ea typeface="Calibri"/>
                <a:cs typeface="Calibri"/>
                <a:sym typeface="Calibri"/>
              </a:rPr>
              <a:t>https://www.cessda.eu/About/Mission-Vision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0"/>
          <p:cNvSpPr txBox="1">
            <a:spLocks noGrp="1"/>
          </p:cNvSpPr>
          <p:nvPr>
            <p:ph type="title"/>
          </p:nvPr>
        </p:nvSpPr>
        <p:spPr>
          <a:xfrm>
            <a:off x="839784" y="581280"/>
            <a:ext cx="10515600"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latin typeface="Calibri"/>
                <a:ea typeface="Calibri"/>
                <a:cs typeface="Calibri"/>
                <a:sym typeface="Calibri"/>
              </a:rPr>
              <a:t>Glavni produkti in storitve pri CESSDA</a:t>
            </a:r>
            <a:endParaRPr/>
          </a:p>
        </p:txBody>
      </p:sp>
      <p:sp>
        <p:nvSpPr>
          <p:cNvPr id="233" name="Google Shape;233;p10"/>
          <p:cNvSpPr txBox="1">
            <a:spLocks noGrp="1"/>
          </p:cNvSpPr>
          <p:nvPr>
            <p:ph type="body" idx="1"/>
          </p:nvPr>
        </p:nvSpPr>
        <p:spPr>
          <a:xfrm>
            <a:off x="839784" y="1433330"/>
            <a:ext cx="5157782" cy="82391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sl-SI"/>
              <a:t>Podatkovni katalog CESSDA </a:t>
            </a:r>
            <a:endParaRPr/>
          </a:p>
        </p:txBody>
      </p:sp>
      <p:sp>
        <p:nvSpPr>
          <p:cNvPr id="234" name="Google Shape;234;p10"/>
          <p:cNvSpPr txBox="1"/>
          <p:nvPr/>
        </p:nvSpPr>
        <p:spPr>
          <a:xfrm>
            <a:off x="743068" y="2530662"/>
            <a:ext cx="5183184" cy="368458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0000"/>
              </a:buClr>
              <a:buSzPts val="2400"/>
              <a:buFont typeface="Arial"/>
              <a:buChar char="•"/>
            </a:pPr>
            <a:r>
              <a:rPr lang="sl-SI" sz="2400" b="0" i="0" u="none" strike="noStrike" cap="none">
                <a:solidFill>
                  <a:srgbClr val="000000"/>
                </a:solidFill>
                <a:latin typeface="Calibri"/>
                <a:ea typeface="Calibri"/>
                <a:cs typeface="Calibri"/>
                <a:sym typeface="Calibri"/>
              </a:rPr>
              <a:t>Enotna točka za iskanje evropskih družboslovnih podatkov </a:t>
            </a:r>
            <a:endParaRPr/>
          </a:p>
          <a:p>
            <a:pPr marL="228600" marR="0" lvl="0" indent="-228600" algn="l" rtl="0">
              <a:lnSpc>
                <a:spcPct val="90000"/>
              </a:lnSpc>
              <a:spcBef>
                <a:spcPts val="1000"/>
              </a:spcBef>
              <a:spcAft>
                <a:spcPts val="0"/>
              </a:spcAft>
              <a:buClr>
                <a:srgbClr val="000000"/>
              </a:buClr>
              <a:buSzPts val="2400"/>
              <a:buFont typeface="Arial"/>
              <a:buChar char="•"/>
            </a:pPr>
            <a:r>
              <a:rPr lang="sl-SI" sz="2400" b="0" i="0" u="none" strike="noStrike" cap="none">
                <a:solidFill>
                  <a:srgbClr val="000000"/>
                </a:solidFill>
                <a:latin typeface="Calibri"/>
                <a:ea typeface="Calibri"/>
                <a:cs typeface="Calibri"/>
                <a:sym typeface="Calibri"/>
              </a:rPr>
              <a:t>Opisi 37.000 raziskav, ki jih članice hranijo v več kot 20 evropskih državah</a:t>
            </a:r>
            <a:endParaRPr/>
          </a:p>
          <a:p>
            <a:pPr marL="228600" marR="0" lvl="0" indent="-228600" algn="l" rtl="0">
              <a:lnSpc>
                <a:spcPct val="90000"/>
              </a:lnSpc>
              <a:spcBef>
                <a:spcPts val="1000"/>
              </a:spcBef>
              <a:spcAft>
                <a:spcPts val="0"/>
              </a:spcAft>
              <a:buClr>
                <a:srgbClr val="000000"/>
              </a:buClr>
              <a:buSzPts val="2400"/>
              <a:buFont typeface="Arial"/>
              <a:buChar char="•"/>
            </a:pPr>
            <a:r>
              <a:rPr lang="sl-SI" sz="2400" b="0" i="0" u="none" strike="noStrike" cap="none">
                <a:solidFill>
                  <a:srgbClr val="000000"/>
                </a:solidFill>
                <a:latin typeface="Calibri"/>
                <a:ea typeface="Calibri"/>
                <a:cs typeface="Calibri"/>
                <a:sym typeface="Calibri"/>
              </a:rPr>
              <a:t>Opisi kvantitativnih &amp; kvalitativnih, presečnih &amp; longitudinalnih, zgodovinskih &amp; nedavnih raziskav</a:t>
            </a:r>
            <a:endParaRPr/>
          </a:p>
          <a:p>
            <a:pPr marL="228600" marR="0" lvl="0" indent="-228600" algn="l" rtl="0">
              <a:lnSpc>
                <a:spcPct val="90000"/>
              </a:lnSpc>
              <a:spcBef>
                <a:spcPts val="1000"/>
              </a:spcBef>
              <a:spcAft>
                <a:spcPts val="0"/>
              </a:spcAft>
              <a:buClr>
                <a:srgbClr val="000000"/>
              </a:buClr>
              <a:buSzPts val="2400"/>
              <a:buFont typeface="Arial"/>
              <a:buChar char="•"/>
            </a:pPr>
            <a:r>
              <a:rPr lang="sl-SI" sz="2400" b="0" i="0" u="none" strike="noStrike" cap="none">
                <a:solidFill>
                  <a:srgbClr val="000000"/>
                </a:solidFill>
                <a:latin typeface="Calibri"/>
                <a:ea typeface="Calibri"/>
                <a:cs typeface="Calibri"/>
                <a:sym typeface="Calibri"/>
              </a:rPr>
              <a:t>Večina opisov raziskav je v nacionalnem in angleškem jeziku</a:t>
            </a:r>
            <a:endParaRPr sz="2400" b="0" i="0" u="none" strike="noStrike" cap="none">
              <a:solidFill>
                <a:srgbClr val="000000"/>
              </a:solidFill>
              <a:latin typeface="Calibri"/>
              <a:ea typeface="Calibri"/>
              <a:cs typeface="Calibri"/>
              <a:sym typeface="Calibri"/>
            </a:endParaRPr>
          </a:p>
        </p:txBody>
      </p:sp>
      <p:sp>
        <p:nvSpPr>
          <p:cNvPr id="235" name="Google Shape;235;p10"/>
          <p:cNvSpPr/>
          <p:nvPr/>
        </p:nvSpPr>
        <p:spPr>
          <a:xfrm>
            <a:off x="953905" y="6488668"/>
            <a:ext cx="261174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1400">
                <a:solidFill>
                  <a:schemeClr val="dk1"/>
                </a:solidFill>
                <a:latin typeface="Calibri"/>
                <a:ea typeface="Calibri"/>
                <a:cs typeface="Calibri"/>
                <a:sym typeface="Calibri"/>
              </a:rPr>
              <a:t>https://datacatalogue.cessda.eu/</a:t>
            </a:r>
            <a:endParaRPr/>
          </a:p>
        </p:txBody>
      </p:sp>
      <p:pic>
        <p:nvPicPr>
          <p:cNvPr id="236" name="Google Shape;236;p10"/>
          <p:cNvPicPr preferRelativeResize="0"/>
          <p:nvPr/>
        </p:nvPicPr>
        <p:blipFill rotWithShape="1">
          <a:blip r:embed="rId3">
            <a:alphaModFix/>
          </a:blip>
          <a:srcRect/>
          <a:stretch/>
        </p:blipFill>
        <p:spPr>
          <a:xfrm>
            <a:off x="5988278" y="1968154"/>
            <a:ext cx="6203722" cy="46744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title"/>
          </p:nvPr>
        </p:nvSpPr>
        <p:spPr>
          <a:xfrm>
            <a:off x="742956" y="992962"/>
            <a:ext cx="8470389" cy="81741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7D31"/>
              </a:buClr>
              <a:buSzPct val="100000"/>
              <a:buFont typeface="Calibri"/>
              <a:buNone/>
            </a:pPr>
            <a:r>
              <a:rPr lang="sl-SI" sz="5000" b="1">
                <a:solidFill>
                  <a:srgbClr val="ED7D31"/>
                </a:solidFill>
                <a:latin typeface="Calibri"/>
                <a:ea typeface="Calibri"/>
                <a:cs typeface="Calibri"/>
                <a:sym typeface="Calibri"/>
              </a:rPr>
              <a:t>Vsebina </a:t>
            </a:r>
            <a:br>
              <a:rPr lang="sl-SI" sz="5000" b="1">
                <a:solidFill>
                  <a:srgbClr val="ED7D31"/>
                </a:solidFill>
                <a:latin typeface="Calibri"/>
                <a:ea typeface="Calibri"/>
                <a:cs typeface="Calibri"/>
                <a:sym typeface="Calibri"/>
              </a:rPr>
            </a:br>
            <a:endParaRPr sz="5000" b="1">
              <a:solidFill>
                <a:srgbClr val="ED7D31"/>
              </a:solidFill>
              <a:latin typeface="Calibri"/>
              <a:ea typeface="Calibri"/>
              <a:cs typeface="Calibri"/>
              <a:sym typeface="Calibri"/>
            </a:endParaRPr>
          </a:p>
        </p:txBody>
      </p:sp>
      <p:sp>
        <p:nvSpPr>
          <p:cNvPr id="95" name="Google Shape;95;p2"/>
          <p:cNvSpPr txBox="1"/>
          <p:nvPr/>
        </p:nvSpPr>
        <p:spPr>
          <a:xfrm>
            <a:off x="839675" y="1573825"/>
            <a:ext cx="10515600" cy="4575000"/>
          </a:xfrm>
          <a:prstGeom prst="rect">
            <a:avLst/>
          </a:prstGeom>
          <a:noFill/>
          <a:ln>
            <a:noFill/>
          </a:ln>
        </p:spPr>
        <p:txBody>
          <a:bodyPr spcFirstLastPara="1" wrap="square" lIns="91425" tIns="45700" rIns="91425" bIns="45700" anchor="ctr" anchorCtr="0">
            <a:noAutofit/>
          </a:bodyPr>
          <a:lstStyle/>
          <a:p>
            <a:pPr marL="342900" marR="0" lvl="0" indent="-342900" algn="l" rtl="0">
              <a:spcBef>
                <a:spcPts val="0"/>
              </a:spcBef>
              <a:spcAft>
                <a:spcPts val="0"/>
              </a:spcAft>
              <a:buClr>
                <a:schemeClr val="dk1"/>
              </a:buClr>
              <a:buSzPts val="2400"/>
              <a:buFont typeface="Arial"/>
              <a:buChar char="•"/>
            </a:pPr>
            <a:r>
              <a:rPr lang="sl-SI" sz="2400">
                <a:solidFill>
                  <a:schemeClr val="dk1"/>
                </a:solidFill>
                <a:latin typeface="Calibri"/>
                <a:ea typeface="Calibri"/>
                <a:cs typeface="Calibri"/>
                <a:sym typeface="Calibri"/>
              </a:rPr>
              <a:t>Sklop I:</a:t>
            </a:r>
            <a:endParaRPr sz="2400">
              <a:solidFill>
                <a:schemeClr val="dk1"/>
              </a:solidFill>
              <a:latin typeface="Calibri"/>
              <a:ea typeface="Calibri"/>
              <a:cs typeface="Calibri"/>
              <a:sym typeface="Calibri"/>
            </a:endParaRPr>
          </a:p>
          <a:p>
            <a:pPr marL="914400" marR="0" lvl="1" indent="-381000" algn="l" rtl="0">
              <a:spcBef>
                <a:spcPts val="0"/>
              </a:spcBef>
              <a:spcAft>
                <a:spcPts val="0"/>
              </a:spcAft>
              <a:buClr>
                <a:schemeClr val="dk1"/>
              </a:buClr>
              <a:buSzPts val="2400"/>
              <a:buFont typeface="Arial"/>
              <a:buChar char="○"/>
            </a:pPr>
            <a:r>
              <a:rPr lang="sl-SI" sz="2400">
                <a:solidFill>
                  <a:schemeClr val="dk1"/>
                </a:solidFill>
                <a:latin typeface="Calibri"/>
                <a:ea typeface="Calibri"/>
                <a:cs typeface="Calibri"/>
                <a:sym typeface="Calibri"/>
              </a:rPr>
              <a:t>Arnes</a:t>
            </a:r>
            <a:endParaRPr sz="2400">
              <a:solidFill>
                <a:schemeClr val="dk1"/>
              </a:solidFill>
              <a:latin typeface="Calibri"/>
              <a:ea typeface="Calibri"/>
              <a:cs typeface="Calibri"/>
              <a:sym typeface="Calibri"/>
            </a:endParaRPr>
          </a:p>
          <a:p>
            <a:pPr marL="914400" marR="0" lvl="1" indent="-381000" algn="l" rtl="0">
              <a:spcBef>
                <a:spcPts val="0"/>
              </a:spcBef>
              <a:spcAft>
                <a:spcPts val="0"/>
              </a:spcAft>
              <a:buClr>
                <a:schemeClr val="dk1"/>
              </a:buClr>
              <a:buSzPts val="2400"/>
              <a:buFont typeface="Arial"/>
              <a:buChar char="○"/>
            </a:pPr>
            <a:r>
              <a:rPr lang="sl-SI" sz="2400">
                <a:solidFill>
                  <a:schemeClr val="dk1"/>
                </a:solidFill>
                <a:latin typeface="Calibri"/>
                <a:ea typeface="Calibri"/>
                <a:cs typeface="Calibri"/>
                <a:sym typeface="Calibri"/>
              </a:rPr>
              <a:t>Kaj je EOSC</a:t>
            </a:r>
            <a:endParaRPr sz="2400">
              <a:solidFill>
                <a:schemeClr val="dk1"/>
              </a:solidFill>
              <a:latin typeface="Calibri"/>
              <a:ea typeface="Calibri"/>
              <a:cs typeface="Calibri"/>
              <a:sym typeface="Calibri"/>
            </a:endParaRPr>
          </a:p>
          <a:p>
            <a:pPr marL="914400" lvl="1" indent="-381000" algn="l" rtl="0">
              <a:spcBef>
                <a:spcPts val="0"/>
              </a:spcBef>
              <a:spcAft>
                <a:spcPts val="0"/>
              </a:spcAft>
              <a:buClr>
                <a:schemeClr val="dk1"/>
              </a:buClr>
              <a:buSzPts val="2400"/>
              <a:buChar char="○"/>
            </a:pPr>
            <a:r>
              <a:rPr lang="sl-SI" sz="2400">
                <a:solidFill>
                  <a:schemeClr val="dk1"/>
                </a:solidFill>
                <a:latin typeface="Calibri"/>
                <a:ea typeface="Calibri"/>
                <a:cs typeface="Calibri"/>
                <a:sym typeface="Calibri"/>
              </a:rPr>
              <a:t>EOSC in implementacija</a:t>
            </a:r>
            <a:endParaRPr sz="2400">
              <a:solidFill>
                <a:schemeClr val="dk1"/>
              </a:solidFill>
              <a:latin typeface="Calibri"/>
              <a:ea typeface="Calibri"/>
              <a:cs typeface="Calibri"/>
              <a:sym typeface="Calibri"/>
            </a:endParaRPr>
          </a:p>
          <a:p>
            <a:pPr marL="914400" lvl="1" indent="-381000" algn="l" rtl="0">
              <a:spcBef>
                <a:spcPts val="0"/>
              </a:spcBef>
              <a:spcAft>
                <a:spcPts val="0"/>
              </a:spcAft>
              <a:buClr>
                <a:schemeClr val="dk1"/>
              </a:buClr>
              <a:buSzPts val="2400"/>
              <a:buChar char="○"/>
            </a:pPr>
            <a:r>
              <a:rPr lang="sl-SI" sz="2400">
                <a:solidFill>
                  <a:schemeClr val="dk1"/>
                </a:solidFill>
                <a:latin typeface="Calibri"/>
                <a:ea typeface="Calibri"/>
                <a:cs typeface="Calibri"/>
                <a:sym typeface="Calibri"/>
              </a:rPr>
              <a:t>Tripartitno upravljanje EOSC</a:t>
            </a:r>
            <a:endParaRPr sz="2400">
              <a:solidFill>
                <a:schemeClr val="dk1"/>
              </a:solidFill>
              <a:latin typeface="Calibri"/>
              <a:ea typeface="Calibri"/>
              <a:cs typeface="Calibri"/>
              <a:sym typeface="Calibri"/>
            </a:endParaRPr>
          </a:p>
          <a:p>
            <a:pPr marL="914400" marR="0" lvl="1" indent="-381000" algn="l" rtl="0">
              <a:spcBef>
                <a:spcPts val="0"/>
              </a:spcBef>
              <a:spcAft>
                <a:spcPts val="0"/>
              </a:spcAft>
              <a:buClr>
                <a:schemeClr val="dk1"/>
              </a:buClr>
              <a:buSzPts val="2400"/>
              <a:buFont typeface="Arial"/>
              <a:buChar char="○"/>
            </a:pPr>
            <a:r>
              <a:rPr lang="sl-SI" sz="2400">
                <a:solidFill>
                  <a:schemeClr val="dk1"/>
                </a:solidFill>
                <a:latin typeface="Calibri"/>
                <a:ea typeface="Calibri"/>
                <a:cs typeface="Calibri"/>
                <a:sym typeface="Calibri"/>
              </a:rPr>
              <a:t>Delovne skupine EOSC Association</a:t>
            </a:r>
            <a:endParaRPr sz="2400">
              <a:solidFill>
                <a:schemeClr val="dk1"/>
              </a:solidFill>
              <a:latin typeface="Calibri"/>
              <a:ea typeface="Calibri"/>
              <a:cs typeface="Calibri"/>
              <a:sym typeface="Calibri"/>
            </a:endParaRPr>
          </a:p>
          <a:p>
            <a:pPr marL="914400" marR="0" lvl="1" indent="-381000" algn="l" rtl="0">
              <a:spcBef>
                <a:spcPts val="0"/>
              </a:spcBef>
              <a:spcAft>
                <a:spcPts val="0"/>
              </a:spcAft>
              <a:buClr>
                <a:schemeClr val="dk1"/>
              </a:buClr>
              <a:buSzPts val="2400"/>
              <a:buFont typeface="Arial"/>
              <a:buChar char="○"/>
            </a:pPr>
            <a:r>
              <a:rPr lang="sl-SI" sz="2400">
                <a:solidFill>
                  <a:schemeClr val="dk1"/>
                </a:solidFill>
                <a:latin typeface="Calibri"/>
                <a:ea typeface="Calibri"/>
                <a:cs typeface="Calibri"/>
                <a:sym typeface="Calibri"/>
              </a:rPr>
              <a:t>Tripartitni dogodek: Dan odprte znanosti</a:t>
            </a:r>
            <a:endParaRPr sz="24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sl-SI" sz="2400">
                <a:solidFill>
                  <a:schemeClr val="dk1"/>
                </a:solidFill>
                <a:latin typeface="Calibri"/>
                <a:ea typeface="Calibri"/>
                <a:cs typeface="Calibri"/>
                <a:sym typeface="Calibri"/>
              </a:rPr>
              <a:t>Sklop II: </a:t>
            </a:r>
            <a:endParaRPr sz="2400">
              <a:solidFill>
                <a:schemeClr val="dk1"/>
              </a:solidFill>
              <a:latin typeface="Calibri"/>
              <a:ea typeface="Calibri"/>
              <a:cs typeface="Calibri"/>
              <a:sym typeface="Calibri"/>
            </a:endParaRPr>
          </a:p>
          <a:p>
            <a:pPr marL="914400" marR="0" lvl="1" indent="-381000" algn="l" rtl="0">
              <a:spcBef>
                <a:spcPts val="0"/>
              </a:spcBef>
              <a:spcAft>
                <a:spcPts val="0"/>
              </a:spcAft>
              <a:buClr>
                <a:schemeClr val="dk1"/>
              </a:buClr>
              <a:buSzPts val="2400"/>
              <a:buFont typeface="Arial"/>
              <a:buChar char="○"/>
            </a:pPr>
            <a:r>
              <a:rPr lang="sl-SI" sz="2400">
                <a:solidFill>
                  <a:schemeClr val="dk1"/>
                </a:solidFill>
                <a:latin typeface="Calibri"/>
                <a:ea typeface="Calibri"/>
                <a:cs typeface="Calibri"/>
                <a:sym typeface="Calibri"/>
              </a:rPr>
              <a:t>ADP in CESSDA</a:t>
            </a:r>
            <a:endParaRPr sz="2400">
              <a:solidFill>
                <a:schemeClr val="dk1"/>
              </a:solidFill>
              <a:latin typeface="Calibri"/>
              <a:ea typeface="Calibri"/>
              <a:cs typeface="Calibri"/>
              <a:sym typeface="Calibri"/>
            </a:endParaRPr>
          </a:p>
          <a:p>
            <a:pPr marL="914400" marR="0" lvl="1" indent="-381000" algn="l" rtl="0">
              <a:spcBef>
                <a:spcPts val="0"/>
              </a:spcBef>
              <a:spcAft>
                <a:spcPts val="0"/>
              </a:spcAft>
              <a:buClr>
                <a:schemeClr val="dk1"/>
              </a:buClr>
              <a:buSzPts val="2400"/>
              <a:buFont typeface="Arial"/>
              <a:buChar char="○"/>
            </a:pPr>
            <a:r>
              <a:rPr lang="sl-SI" sz="2400">
                <a:solidFill>
                  <a:schemeClr val="dk1"/>
                </a:solidFill>
                <a:latin typeface="Calibri"/>
                <a:ea typeface="Calibri"/>
                <a:cs typeface="Calibri"/>
                <a:sym typeface="Calibri"/>
              </a:rPr>
              <a:t>EOSC portal </a:t>
            </a:r>
            <a:endParaRPr sz="2400">
              <a:solidFill>
                <a:schemeClr val="dk1"/>
              </a:solidFill>
              <a:latin typeface="Calibri"/>
              <a:ea typeface="Calibri"/>
              <a:cs typeface="Calibri"/>
              <a:sym typeface="Calibri"/>
            </a:endParaRPr>
          </a:p>
          <a:p>
            <a:pPr marL="914400" lvl="1" indent="-381000" algn="l" rtl="0">
              <a:spcBef>
                <a:spcPts val="0"/>
              </a:spcBef>
              <a:spcAft>
                <a:spcPts val="0"/>
              </a:spcAft>
              <a:buClr>
                <a:schemeClr val="dk1"/>
              </a:buClr>
              <a:buSzPts val="2400"/>
              <a:buFont typeface="Calibri"/>
              <a:buChar char="○"/>
            </a:pPr>
            <a:r>
              <a:rPr lang="sl-SI" sz="2400">
                <a:solidFill>
                  <a:schemeClr val="dk1"/>
                </a:solidFill>
                <a:latin typeface="Calibri"/>
                <a:ea typeface="Calibri"/>
                <a:cs typeface="Calibri"/>
                <a:sym typeface="Calibri"/>
              </a:rPr>
              <a:t>Tečaji EOSC - Knowledge Hub</a:t>
            </a:r>
            <a:endParaRPr sz="2400">
              <a:solidFill>
                <a:schemeClr val="dk1"/>
              </a:solidFill>
              <a:latin typeface="Calibri"/>
              <a:ea typeface="Calibri"/>
              <a:cs typeface="Calibri"/>
              <a:sym typeface="Calibri"/>
            </a:endParaRPr>
          </a:p>
          <a:p>
            <a:pPr marL="914400" marR="0" lvl="1" indent="-381000" algn="l" rtl="0">
              <a:spcBef>
                <a:spcPts val="0"/>
              </a:spcBef>
              <a:spcAft>
                <a:spcPts val="0"/>
              </a:spcAft>
              <a:buClr>
                <a:schemeClr val="dk1"/>
              </a:buClr>
              <a:buSzPts val="2400"/>
              <a:buFont typeface="Calibri"/>
              <a:buChar char="○"/>
            </a:pPr>
            <a:r>
              <a:rPr lang="sl-SI" sz="2400">
                <a:solidFill>
                  <a:schemeClr val="dk1"/>
                </a:solidFill>
                <a:latin typeface="Calibri"/>
                <a:ea typeface="Calibri"/>
                <a:cs typeface="Calibri"/>
                <a:sym typeface="Calibri"/>
              </a:rPr>
              <a:t>EOSC storitve</a:t>
            </a:r>
            <a:endParaRPr sz="2400">
              <a:solidFill>
                <a:schemeClr val="dk1"/>
              </a:solidFill>
              <a:latin typeface="Calibri"/>
              <a:ea typeface="Calibri"/>
              <a:cs typeface="Calibri"/>
              <a:sym typeface="Calibri"/>
            </a:endParaRPr>
          </a:p>
          <a:p>
            <a:pPr marL="914400" marR="0" lvl="1" indent="-381000" algn="l" rtl="0">
              <a:spcBef>
                <a:spcPts val="0"/>
              </a:spcBef>
              <a:spcAft>
                <a:spcPts val="0"/>
              </a:spcAft>
              <a:buClr>
                <a:schemeClr val="dk1"/>
              </a:buClr>
              <a:buSzPts val="2400"/>
              <a:buFont typeface="Calibri"/>
              <a:buChar char="○"/>
            </a:pPr>
            <a:r>
              <a:rPr lang="sl-SI" sz="2400">
                <a:solidFill>
                  <a:schemeClr val="dk1"/>
                </a:solidFill>
                <a:latin typeface="Calibri"/>
                <a:ea typeface="Calibri"/>
                <a:cs typeface="Calibri"/>
                <a:sym typeface="Calibri"/>
              </a:rPr>
              <a:t>Primer uporabe</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2acb327560c_0_0"/>
          <p:cNvSpPr txBox="1">
            <a:spLocks noGrp="1"/>
          </p:cNvSpPr>
          <p:nvPr>
            <p:ph type="title"/>
          </p:nvPr>
        </p:nvSpPr>
        <p:spPr>
          <a:xfrm>
            <a:off x="838203" y="36512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5400"/>
              <a:buFont typeface="Calibri"/>
              <a:buNone/>
            </a:pPr>
            <a:r>
              <a:rPr lang="sl-SI" sz="5400">
                <a:solidFill>
                  <a:schemeClr val="accent2"/>
                </a:solidFill>
              </a:rPr>
              <a:t>EOSC Portal</a:t>
            </a:r>
            <a:endParaRPr sz="5400">
              <a:solidFill>
                <a:schemeClr val="accent2"/>
              </a:solidFill>
              <a:latin typeface="Calibri"/>
              <a:ea typeface="Calibri"/>
              <a:cs typeface="Calibri"/>
              <a:sym typeface="Calibri"/>
            </a:endParaRPr>
          </a:p>
        </p:txBody>
      </p:sp>
      <p:sp>
        <p:nvSpPr>
          <p:cNvPr id="242" name="Google Shape;242;g2acb327560c_0_0"/>
          <p:cNvSpPr txBox="1">
            <a:spLocks noGrp="1"/>
          </p:cNvSpPr>
          <p:nvPr>
            <p:ph type="body" idx="1"/>
          </p:nvPr>
        </p:nvSpPr>
        <p:spPr>
          <a:xfrm>
            <a:off x="838203" y="1825627"/>
            <a:ext cx="10515600" cy="3323700"/>
          </a:xfrm>
          <a:prstGeom prst="rect">
            <a:avLst/>
          </a:prstGeom>
          <a:noFill/>
          <a:ln>
            <a:noFill/>
          </a:ln>
        </p:spPr>
        <p:txBody>
          <a:bodyPr spcFirstLastPara="1" wrap="square" lIns="91425" tIns="45700" rIns="91425" bIns="45700" anchor="t" anchorCtr="0">
            <a:spAutoFit/>
          </a:bodyPr>
          <a:lstStyle/>
          <a:p>
            <a:pPr marL="0" lvl="0" indent="0" algn="l" rtl="0">
              <a:spcBef>
                <a:spcPts val="1000"/>
              </a:spcBef>
              <a:spcAft>
                <a:spcPts val="0"/>
              </a:spcAft>
              <a:buNone/>
            </a:pPr>
            <a:r>
              <a:rPr lang="sl-SI"/>
              <a:t>Portal EOSC omogoča dostop do storitev, publikacij, podatkov, izobraževalnih in drugih virov na tržnici EOSC, ter dostop do informacij, povezanih z evropskim oblakom odprte znanosti. Dostopen je na naslovu: </a:t>
            </a:r>
            <a:r>
              <a:rPr lang="sl-SI" u="sng">
                <a:solidFill>
                  <a:schemeClr val="hlink"/>
                </a:solidFill>
                <a:hlinkClick r:id="rId3"/>
              </a:rPr>
              <a:t>https://eosc-portal.eu/</a:t>
            </a:r>
            <a:r>
              <a:rPr lang="sl-SI"/>
              <a:t>. </a:t>
            </a:r>
            <a:endParaRPr/>
          </a:p>
          <a:p>
            <a:pPr marL="0" lvl="0" indent="0" algn="l" rtl="0">
              <a:spcBef>
                <a:spcPts val="1000"/>
              </a:spcBef>
              <a:spcAft>
                <a:spcPts val="0"/>
              </a:spcAft>
              <a:buNone/>
            </a:pPr>
            <a:r>
              <a:rPr lang="sl-SI"/>
              <a:t>Namenjen je raziskovalcem, raziskovalnim organizacijam, ponudnikom storitev, raziskovalnim in e-infrastrukturam, knjižnicam, gospodarskim subjektom, občanskim znanstvenikom in vladnim agencijam. Vsi ga lahko uporabljajo brezplačno.</a:t>
            </a:r>
            <a:endParaRPr/>
          </a:p>
        </p:txBody>
      </p:sp>
      <p:sp>
        <p:nvSpPr>
          <p:cNvPr id="243" name="Google Shape;243;g2acb327560c_0_0"/>
          <p:cNvSpPr txBox="1">
            <a:spLocks noGrp="1"/>
          </p:cNvSpPr>
          <p:nvPr>
            <p:ph type="body" idx="1"/>
          </p:nvPr>
        </p:nvSpPr>
        <p:spPr>
          <a:xfrm>
            <a:off x="742728" y="5675552"/>
            <a:ext cx="10515600" cy="785100"/>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000000"/>
              </a:buClr>
              <a:buSzPts val="2800"/>
              <a:buNone/>
            </a:pPr>
            <a:r>
              <a:rPr lang="sl-SI" sz="2500" i="1">
                <a:solidFill>
                  <a:srgbClr val="666666"/>
                </a:solidFill>
              </a:rPr>
              <a:t>Opozorilo: vsebine predstavitve o EOSC Portalu so v veliki meri povzete iz izobraževalnih vsebin pripravljenih v projektu EOSC Future. Več čez nekaj drsnic.</a:t>
            </a:r>
            <a:endParaRPr sz="1100" i="1" u="sng">
              <a:solidFill>
                <a:srgbClr val="666666"/>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acb327560c_0_20"/>
          <p:cNvSpPr txBox="1">
            <a:spLocks noGrp="1"/>
          </p:cNvSpPr>
          <p:nvPr>
            <p:ph type="title"/>
          </p:nvPr>
        </p:nvSpPr>
        <p:spPr>
          <a:xfrm>
            <a:off x="732703" y="34167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5400"/>
              <a:buFont typeface="Calibri"/>
              <a:buNone/>
            </a:pPr>
            <a:r>
              <a:rPr lang="sl-SI" sz="5400">
                <a:solidFill>
                  <a:schemeClr val="accent2"/>
                </a:solidFill>
              </a:rPr>
              <a:t>Razvoj portala in tržnice 2018-2022</a:t>
            </a:r>
            <a:endParaRPr sz="5400">
              <a:solidFill>
                <a:schemeClr val="accent2"/>
              </a:solidFill>
              <a:latin typeface="Calibri"/>
              <a:ea typeface="Calibri"/>
              <a:cs typeface="Calibri"/>
              <a:sym typeface="Calibri"/>
            </a:endParaRPr>
          </a:p>
        </p:txBody>
      </p:sp>
      <p:pic>
        <p:nvPicPr>
          <p:cNvPr id="249" name="Google Shape;249;g2acb327560c_0_20"/>
          <p:cNvPicPr preferRelativeResize="0"/>
          <p:nvPr/>
        </p:nvPicPr>
        <p:blipFill>
          <a:blip r:embed="rId3">
            <a:alphaModFix/>
          </a:blip>
          <a:stretch>
            <a:fillRect/>
          </a:stretch>
        </p:blipFill>
        <p:spPr>
          <a:xfrm>
            <a:off x="111075" y="1357804"/>
            <a:ext cx="5297878" cy="4862370"/>
          </a:xfrm>
          <a:prstGeom prst="rect">
            <a:avLst/>
          </a:prstGeom>
          <a:noFill/>
          <a:ln>
            <a:noFill/>
          </a:ln>
        </p:spPr>
      </p:pic>
      <p:sp>
        <p:nvSpPr>
          <p:cNvPr id="250" name="Google Shape;250;g2acb327560c_0_20"/>
          <p:cNvSpPr txBox="1"/>
          <p:nvPr/>
        </p:nvSpPr>
        <p:spPr>
          <a:xfrm>
            <a:off x="445825" y="6220175"/>
            <a:ext cx="3098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700">
                <a:latin typeface="Calibri"/>
                <a:ea typeface="Calibri"/>
                <a:cs typeface="Calibri"/>
                <a:sym typeface="Calibri"/>
              </a:rPr>
              <a:t>November 2018</a:t>
            </a:r>
            <a:endParaRPr sz="2700">
              <a:latin typeface="Calibri"/>
              <a:ea typeface="Calibri"/>
              <a:cs typeface="Calibri"/>
              <a:sym typeface="Calibri"/>
            </a:endParaRPr>
          </a:p>
        </p:txBody>
      </p:sp>
      <p:pic>
        <p:nvPicPr>
          <p:cNvPr id="251" name="Google Shape;251;g2acb327560c_0_20"/>
          <p:cNvPicPr preferRelativeResize="0"/>
          <p:nvPr/>
        </p:nvPicPr>
        <p:blipFill>
          <a:blip r:embed="rId4">
            <a:alphaModFix/>
          </a:blip>
          <a:stretch>
            <a:fillRect/>
          </a:stretch>
        </p:blipFill>
        <p:spPr>
          <a:xfrm>
            <a:off x="5743728" y="1409454"/>
            <a:ext cx="5610063" cy="4862372"/>
          </a:xfrm>
          <a:prstGeom prst="rect">
            <a:avLst/>
          </a:prstGeom>
          <a:noFill/>
          <a:ln>
            <a:noFill/>
          </a:ln>
        </p:spPr>
      </p:pic>
      <p:sp>
        <p:nvSpPr>
          <p:cNvPr id="252" name="Google Shape;252;g2acb327560c_0_20"/>
          <p:cNvSpPr txBox="1"/>
          <p:nvPr/>
        </p:nvSpPr>
        <p:spPr>
          <a:xfrm>
            <a:off x="6096000" y="6246001"/>
            <a:ext cx="3098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700" dirty="0">
                <a:latin typeface="Calibri"/>
                <a:ea typeface="Calibri"/>
                <a:cs typeface="Calibri"/>
                <a:sym typeface="Calibri"/>
              </a:rPr>
              <a:t>April 2020</a:t>
            </a:r>
            <a:endParaRPr sz="2700" dirty="0">
              <a:latin typeface="Calibri"/>
              <a:ea typeface="Calibri"/>
              <a:cs typeface="Calibri"/>
              <a:sym typeface="Calibri"/>
            </a:endParaRPr>
          </a:p>
        </p:txBody>
      </p:sp>
      <p:sp>
        <p:nvSpPr>
          <p:cNvPr id="253" name="Google Shape;253;g2acb327560c_0_20"/>
          <p:cNvSpPr txBox="1"/>
          <p:nvPr/>
        </p:nvSpPr>
        <p:spPr>
          <a:xfrm>
            <a:off x="8734050" y="6220175"/>
            <a:ext cx="3098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700">
                <a:latin typeface="Calibri"/>
                <a:ea typeface="Calibri"/>
                <a:cs typeface="Calibri"/>
                <a:sym typeface="Calibri"/>
              </a:rPr>
              <a:t>VIR: </a:t>
            </a:r>
            <a:r>
              <a:rPr lang="sl-SI" sz="1700" u="sng">
                <a:solidFill>
                  <a:schemeClr val="hlink"/>
                </a:solidFill>
                <a:latin typeface="Calibri"/>
                <a:ea typeface="Calibri"/>
                <a:cs typeface="Calibri"/>
                <a:sym typeface="Calibri"/>
                <a:hlinkClick r:id="rId5"/>
              </a:rPr>
              <a:t>For EOSC Trainers: Module 2: The EOSC Portal</a:t>
            </a:r>
            <a:endParaRPr sz="17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2acb327560c_0_46"/>
          <p:cNvSpPr txBox="1">
            <a:spLocks noGrp="1"/>
          </p:cNvSpPr>
          <p:nvPr>
            <p:ph type="title"/>
          </p:nvPr>
        </p:nvSpPr>
        <p:spPr>
          <a:xfrm>
            <a:off x="568578" y="154104"/>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5400"/>
              <a:buFont typeface="Calibri"/>
              <a:buNone/>
            </a:pPr>
            <a:r>
              <a:rPr lang="sl-SI" sz="5400">
                <a:solidFill>
                  <a:schemeClr val="accent2"/>
                </a:solidFill>
              </a:rPr>
              <a:t>Razvoj portala 2021-2022</a:t>
            </a:r>
            <a:endParaRPr sz="5400">
              <a:solidFill>
                <a:schemeClr val="accent2"/>
              </a:solidFill>
              <a:latin typeface="Calibri"/>
              <a:ea typeface="Calibri"/>
              <a:cs typeface="Calibri"/>
              <a:sym typeface="Calibri"/>
            </a:endParaRPr>
          </a:p>
        </p:txBody>
      </p:sp>
      <p:sp>
        <p:nvSpPr>
          <p:cNvPr id="259" name="Google Shape;259;g2acb327560c_0_46"/>
          <p:cNvSpPr txBox="1"/>
          <p:nvPr/>
        </p:nvSpPr>
        <p:spPr>
          <a:xfrm>
            <a:off x="445825" y="6220175"/>
            <a:ext cx="3098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700">
                <a:latin typeface="Calibri"/>
                <a:ea typeface="Calibri"/>
                <a:cs typeface="Calibri"/>
                <a:sym typeface="Calibri"/>
              </a:rPr>
              <a:t>April 2021</a:t>
            </a:r>
            <a:endParaRPr sz="2700">
              <a:latin typeface="Calibri"/>
              <a:ea typeface="Calibri"/>
              <a:cs typeface="Calibri"/>
              <a:sym typeface="Calibri"/>
            </a:endParaRPr>
          </a:p>
        </p:txBody>
      </p:sp>
      <p:sp>
        <p:nvSpPr>
          <p:cNvPr id="260" name="Google Shape;260;g2acb327560c_0_46"/>
          <p:cNvSpPr txBox="1"/>
          <p:nvPr/>
        </p:nvSpPr>
        <p:spPr>
          <a:xfrm>
            <a:off x="7071200" y="6303500"/>
            <a:ext cx="3098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700">
                <a:latin typeface="Calibri"/>
                <a:ea typeface="Calibri"/>
                <a:cs typeface="Calibri"/>
                <a:sym typeface="Calibri"/>
              </a:rPr>
              <a:t>April 2022</a:t>
            </a:r>
            <a:endParaRPr sz="2700">
              <a:latin typeface="Calibri"/>
              <a:ea typeface="Calibri"/>
              <a:cs typeface="Calibri"/>
              <a:sym typeface="Calibri"/>
            </a:endParaRPr>
          </a:p>
        </p:txBody>
      </p:sp>
      <p:pic>
        <p:nvPicPr>
          <p:cNvPr id="261" name="Google Shape;261;g2acb327560c_0_46"/>
          <p:cNvPicPr preferRelativeResize="0"/>
          <p:nvPr/>
        </p:nvPicPr>
        <p:blipFill>
          <a:blip r:embed="rId3">
            <a:alphaModFix/>
          </a:blip>
          <a:stretch>
            <a:fillRect/>
          </a:stretch>
        </p:blipFill>
        <p:spPr>
          <a:xfrm>
            <a:off x="43875" y="1843225"/>
            <a:ext cx="7027325" cy="3429375"/>
          </a:xfrm>
          <a:prstGeom prst="rect">
            <a:avLst/>
          </a:prstGeom>
          <a:noFill/>
          <a:ln>
            <a:noFill/>
          </a:ln>
        </p:spPr>
      </p:pic>
      <p:pic>
        <p:nvPicPr>
          <p:cNvPr id="262" name="Google Shape;262;g2acb327560c_0_46"/>
          <p:cNvPicPr preferRelativeResize="0"/>
          <p:nvPr/>
        </p:nvPicPr>
        <p:blipFill>
          <a:blip r:embed="rId4">
            <a:alphaModFix/>
          </a:blip>
          <a:stretch>
            <a:fillRect/>
          </a:stretch>
        </p:blipFill>
        <p:spPr>
          <a:xfrm>
            <a:off x="6536275" y="1177524"/>
            <a:ext cx="5503326" cy="4603349"/>
          </a:xfrm>
          <a:prstGeom prst="rect">
            <a:avLst/>
          </a:prstGeom>
          <a:noFill/>
          <a:ln>
            <a:noFill/>
          </a:ln>
        </p:spPr>
      </p:pic>
      <p:sp>
        <p:nvSpPr>
          <p:cNvPr id="263" name="Google Shape;263;g2acb327560c_0_46"/>
          <p:cNvSpPr txBox="1"/>
          <p:nvPr/>
        </p:nvSpPr>
        <p:spPr>
          <a:xfrm>
            <a:off x="8734050" y="6220175"/>
            <a:ext cx="3098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700">
                <a:latin typeface="Calibri"/>
                <a:ea typeface="Calibri"/>
                <a:cs typeface="Calibri"/>
                <a:sym typeface="Calibri"/>
              </a:rPr>
              <a:t>VIR: </a:t>
            </a:r>
            <a:r>
              <a:rPr lang="sl-SI" sz="1700" u="sng">
                <a:solidFill>
                  <a:schemeClr val="hlink"/>
                </a:solidFill>
                <a:latin typeface="Calibri"/>
                <a:ea typeface="Calibri"/>
                <a:cs typeface="Calibri"/>
                <a:sym typeface="Calibri"/>
                <a:hlinkClick r:id="rId5"/>
              </a:rPr>
              <a:t>For EOSC Trainers: Module 2: The EOSC Portal</a:t>
            </a:r>
            <a:endParaRPr sz="17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acb327560c_0_56"/>
          <p:cNvSpPr txBox="1">
            <a:spLocks noGrp="1"/>
          </p:cNvSpPr>
          <p:nvPr>
            <p:ph type="title"/>
          </p:nvPr>
        </p:nvSpPr>
        <p:spPr>
          <a:xfrm>
            <a:off x="205153" y="17757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5400"/>
              <a:buFont typeface="Calibri"/>
              <a:buNone/>
            </a:pPr>
            <a:r>
              <a:rPr lang="sl-SI" sz="5400">
                <a:solidFill>
                  <a:schemeClr val="accent2"/>
                </a:solidFill>
              </a:rPr>
              <a:t>Razvoj portala 2022-23</a:t>
            </a:r>
            <a:endParaRPr sz="5400">
              <a:solidFill>
                <a:schemeClr val="accent2"/>
              </a:solidFill>
              <a:latin typeface="Calibri"/>
              <a:ea typeface="Calibri"/>
              <a:cs typeface="Calibri"/>
              <a:sym typeface="Calibri"/>
            </a:endParaRPr>
          </a:p>
        </p:txBody>
      </p:sp>
      <p:sp>
        <p:nvSpPr>
          <p:cNvPr id="269" name="Google Shape;269;g2acb327560c_0_56"/>
          <p:cNvSpPr txBox="1"/>
          <p:nvPr/>
        </p:nvSpPr>
        <p:spPr>
          <a:xfrm>
            <a:off x="445825" y="6220175"/>
            <a:ext cx="3098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700">
                <a:latin typeface="Calibri"/>
                <a:ea typeface="Calibri"/>
                <a:cs typeface="Calibri"/>
                <a:sym typeface="Calibri"/>
              </a:rPr>
              <a:t>November 2022</a:t>
            </a:r>
            <a:endParaRPr sz="2700">
              <a:latin typeface="Calibri"/>
              <a:ea typeface="Calibri"/>
              <a:cs typeface="Calibri"/>
              <a:sym typeface="Calibri"/>
            </a:endParaRPr>
          </a:p>
        </p:txBody>
      </p:sp>
      <p:sp>
        <p:nvSpPr>
          <p:cNvPr id="270" name="Google Shape;270;g2acb327560c_0_56"/>
          <p:cNvSpPr txBox="1"/>
          <p:nvPr/>
        </p:nvSpPr>
        <p:spPr>
          <a:xfrm>
            <a:off x="7071200" y="6303500"/>
            <a:ext cx="3098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700">
                <a:latin typeface="Calibri"/>
                <a:ea typeface="Calibri"/>
                <a:cs typeface="Calibri"/>
                <a:sym typeface="Calibri"/>
              </a:rPr>
              <a:t>April 2023</a:t>
            </a:r>
            <a:endParaRPr sz="2700">
              <a:latin typeface="Calibri"/>
              <a:ea typeface="Calibri"/>
              <a:cs typeface="Calibri"/>
              <a:sym typeface="Calibri"/>
            </a:endParaRPr>
          </a:p>
        </p:txBody>
      </p:sp>
      <p:pic>
        <p:nvPicPr>
          <p:cNvPr id="271" name="Google Shape;271;g2acb327560c_0_56"/>
          <p:cNvPicPr preferRelativeResize="0"/>
          <p:nvPr/>
        </p:nvPicPr>
        <p:blipFill>
          <a:blip r:embed="rId3">
            <a:alphaModFix/>
          </a:blip>
          <a:stretch>
            <a:fillRect/>
          </a:stretch>
        </p:blipFill>
        <p:spPr>
          <a:xfrm>
            <a:off x="0" y="2101125"/>
            <a:ext cx="7258549" cy="4307876"/>
          </a:xfrm>
          <a:prstGeom prst="rect">
            <a:avLst/>
          </a:prstGeom>
          <a:noFill/>
          <a:ln>
            <a:noFill/>
          </a:ln>
        </p:spPr>
      </p:pic>
      <p:pic>
        <p:nvPicPr>
          <p:cNvPr id="272" name="Google Shape;272;g2acb327560c_0_56"/>
          <p:cNvPicPr preferRelativeResize="0"/>
          <p:nvPr/>
        </p:nvPicPr>
        <p:blipFill>
          <a:blip r:embed="rId4">
            <a:alphaModFix/>
          </a:blip>
          <a:stretch>
            <a:fillRect/>
          </a:stretch>
        </p:blipFill>
        <p:spPr>
          <a:xfrm>
            <a:off x="6883400" y="51750"/>
            <a:ext cx="5308600" cy="4085376"/>
          </a:xfrm>
          <a:prstGeom prst="rect">
            <a:avLst/>
          </a:prstGeom>
          <a:noFill/>
          <a:ln>
            <a:noFill/>
          </a:ln>
        </p:spPr>
      </p:pic>
      <p:sp>
        <p:nvSpPr>
          <p:cNvPr id="273" name="Google Shape;273;g2acb327560c_0_56"/>
          <p:cNvSpPr txBox="1"/>
          <p:nvPr/>
        </p:nvSpPr>
        <p:spPr>
          <a:xfrm>
            <a:off x="8734050" y="6220175"/>
            <a:ext cx="3098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700">
                <a:latin typeface="Calibri"/>
                <a:ea typeface="Calibri"/>
                <a:cs typeface="Calibri"/>
                <a:sym typeface="Calibri"/>
              </a:rPr>
              <a:t>VIR: </a:t>
            </a:r>
            <a:r>
              <a:rPr lang="sl-SI" sz="1700" u="sng">
                <a:solidFill>
                  <a:schemeClr val="hlink"/>
                </a:solidFill>
                <a:latin typeface="Calibri"/>
                <a:ea typeface="Calibri"/>
                <a:cs typeface="Calibri"/>
                <a:sym typeface="Calibri"/>
                <a:hlinkClick r:id="rId5"/>
              </a:rPr>
              <a:t>For EOSC Trainers: Module 2: The EOSC Portal</a:t>
            </a:r>
            <a:endParaRPr sz="17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acb327560c_0_68"/>
          <p:cNvSpPr txBox="1">
            <a:spLocks noGrp="1"/>
          </p:cNvSpPr>
          <p:nvPr>
            <p:ph type="title"/>
          </p:nvPr>
        </p:nvSpPr>
        <p:spPr>
          <a:xfrm>
            <a:off x="732678" y="142404"/>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5400"/>
              <a:buFont typeface="Calibri"/>
              <a:buNone/>
            </a:pPr>
            <a:r>
              <a:rPr lang="sl-SI" sz="5400">
                <a:solidFill>
                  <a:schemeClr val="accent2"/>
                </a:solidFill>
              </a:rPr>
              <a:t>Razvoj portala 2023</a:t>
            </a:r>
            <a:endParaRPr sz="5400">
              <a:solidFill>
                <a:schemeClr val="accent2"/>
              </a:solidFill>
              <a:latin typeface="Calibri"/>
              <a:ea typeface="Calibri"/>
              <a:cs typeface="Calibri"/>
              <a:sym typeface="Calibri"/>
            </a:endParaRPr>
          </a:p>
        </p:txBody>
      </p:sp>
      <p:sp>
        <p:nvSpPr>
          <p:cNvPr id="279" name="Google Shape;279;g2acb327560c_0_68"/>
          <p:cNvSpPr txBox="1"/>
          <p:nvPr/>
        </p:nvSpPr>
        <p:spPr>
          <a:xfrm>
            <a:off x="1477450" y="3405200"/>
            <a:ext cx="3098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700">
                <a:latin typeface="Calibri"/>
                <a:ea typeface="Calibri"/>
                <a:cs typeface="Calibri"/>
                <a:sym typeface="Calibri"/>
              </a:rPr>
              <a:t>Junij 2023</a:t>
            </a:r>
            <a:endParaRPr sz="2700">
              <a:latin typeface="Calibri"/>
              <a:ea typeface="Calibri"/>
              <a:cs typeface="Calibri"/>
              <a:sym typeface="Calibri"/>
            </a:endParaRPr>
          </a:p>
        </p:txBody>
      </p:sp>
      <p:pic>
        <p:nvPicPr>
          <p:cNvPr id="280" name="Google Shape;280;g2acb327560c_0_68"/>
          <p:cNvPicPr preferRelativeResize="0"/>
          <p:nvPr/>
        </p:nvPicPr>
        <p:blipFill>
          <a:blip r:embed="rId3">
            <a:alphaModFix/>
          </a:blip>
          <a:stretch>
            <a:fillRect/>
          </a:stretch>
        </p:blipFill>
        <p:spPr>
          <a:xfrm>
            <a:off x="1184025" y="1808076"/>
            <a:ext cx="3391825" cy="1597121"/>
          </a:xfrm>
          <a:prstGeom prst="rect">
            <a:avLst/>
          </a:prstGeom>
          <a:noFill/>
          <a:ln>
            <a:noFill/>
          </a:ln>
        </p:spPr>
      </p:pic>
      <p:sp>
        <p:nvSpPr>
          <p:cNvPr id="281" name="Google Shape;281;g2acb327560c_0_68"/>
          <p:cNvSpPr txBox="1"/>
          <p:nvPr/>
        </p:nvSpPr>
        <p:spPr>
          <a:xfrm>
            <a:off x="1184025" y="4413375"/>
            <a:ext cx="4058100" cy="8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700">
                <a:latin typeface="Calibri"/>
                <a:ea typeface="Calibri"/>
                <a:cs typeface="Calibri"/>
                <a:sym typeface="Calibri"/>
              </a:rPr>
              <a:t>Portal je v razvoju. </a:t>
            </a:r>
            <a:endParaRPr sz="2700">
              <a:latin typeface="Calibri"/>
              <a:ea typeface="Calibri"/>
              <a:cs typeface="Calibri"/>
              <a:sym typeface="Calibri"/>
            </a:endParaRPr>
          </a:p>
        </p:txBody>
      </p:sp>
      <p:sp>
        <p:nvSpPr>
          <p:cNvPr id="282" name="Google Shape;282;g2acb327560c_0_68"/>
          <p:cNvSpPr txBox="1"/>
          <p:nvPr/>
        </p:nvSpPr>
        <p:spPr>
          <a:xfrm>
            <a:off x="8734050" y="6220175"/>
            <a:ext cx="3098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700">
                <a:latin typeface="Calibri"/>
                <a:ea typeface="Calibri"/>
                <a:cs typeface="Calibri"/>
                <a:sym typeface="Calibri"/>
              </a:rPr>
              <a:t>VIR: </a:t>
            </a:r>
            <a:r>
              <a:rPr lang="sl-SI" sz="1700" u="sng">
                <a:solidFill>
                  <a:schemeClr val="hlink"/>
                </a:solidFill>
                <a:latin typeface="Calibri"/>
                <a:ea typeface="Calibri"/>
                <a:cs typeface="Calibri"/>
                <a:sym typeface="Calibri"/>
                <a:hlinkClick r:id="rId4"/>
              </a:rPr>
              <a:t>For EOSC Trainers: Module 2: The EOSC Portal</a:t>
            </a:r>
            <a:endParaRPr sz="170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g2acb327560c_0_87"/>
          <p:cNvPicPr preferRelativeResize="0"/>
          <p:nvPr/>
        </p:nvPicPr>
        <p:blipFill>
          <a:blip r:embed="rId3">
            <a:alphaModFix/>
          </a:blip>
          <a:stretch>
            <a:fillRect/>
          </a:stretch>
        </p:blipFill>
        <p:spPr>
          <a:xfrm>
            <a:off x="152400" y="152400"/>
            <a:ext cx="9051172" cy="6553201"/>
          </a:xfrm>
          <a:prstGeom prst="rect">
            <a:avLst/>
          </a:prstGeom>
          <a:noFill/>
          <a:ln>
            <a:noFill/>
          </a:ln>
        </p:spPr>
      </p:pic>
      <p:sp>
        <p:nvSpPr>
          <p:cNvPr id="288" name="Google Shape;288;g2acb327560c_0_87"/>
          <p:cNvSpPr/>
          <p:nvPr/>
        </p:nvSpPr>
        <p:spPr>
          <a:xfrm>
            <a:off x="1654900" y="97700"/>
            <a:ext cx="1782000" cy="387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89" name="Google Shape;289;g2acb327560c_0_87"/>
          <p:cNvSpPr txBox="1"/>
          <p:nvPr/>
        </p:nvSpPr>
        <p:spPr>
          <a:xfrm>
            <a:off x="9093600" y="4472000"/>
            <a:ext cx="3098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700">
                <a:latin typeface="Calibri"/>
                <a:ea typeface="Calibri"/>
                <a:cs typeface="Calibri"/>
                <a:sym typeface="Calibri"/>
              </a:rPr>
              <a:t>Januar 2024</a:t>
            </a:r>
            <a:endParaRPr sz="2700">
              <a:latin typeface="Calibri"/>
              <a:ea typeface="Calibri"/>
              <a:cs typeface="Calibri"/>
              <a:sym typeface="Calibri"/>
            </a:endParaRPr>
          </a:p>
        </p:txBody>
      </p:sp>
      <p:sp>
        <p:nvSpPr>
          <p:cNvPr id="290" name="Google Shape;290;g2acb327560c_0_87"/>
          <p:cNvSpPr/>
          <p:nvPr/>
        </p:nvSpPr>
        <p:spPr>
          <a:xfrm>
            <a:off x="224700" y="3649775"/>
            <a:ext cx="1782000" cy="387000"/>
          </a:xfrm>
          <a:prstGeom prst="roundRect">
            <a:avLst>
              <a:gd name="adj" fmla="val 16667"/>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91" name="Google Shape;291;g2acb327560c_0_87"/>
          <p:cNvSpPr txBox="1"/>
          <p:nvPr/>
        </p:nvSpPr>
        <p:spPr>
          <a:xfrm>
            <a:off x="8759100" y="5702925"/>
            <a:ext cx="3432900" cy="7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700">
                <a:latin typeface="Calibri"/>
                <a:ea typeface="Calibri"/>
                <a:cs typeface="Calibri"/>
                <a:sym typeface="Calibri"/>
              </a:rPr>
              <a:t>Vir: </a:t>
            </a:r>
            <a:r>
              <a:rPr lang="sl-SI" sz="1700" u="sng">
                <a:solidFill>
                  <a:schemeClr val="hlink"/>
                </a:solidFill>
                <a:latin typeface="Calibri"/>
                <a:ea typeface="Calibri"/>
                <a:cs typeface="Calibri"/>
                <a:sym typeface="Calibri"/>
                <a:hlinkClick r:id="rId4"/>
              </a:rPr>
              <a:t>https://marketplace.eosc-portal.eu/</a:t>
            </a:r>
            <a:r>
              <a:rPr lang="sl-SI" sz="1700">
                <a:latin typeface="Calibri"/>
                <a:ea typeface="Calibri"/>
                <a:cs typeface="Calibri"/>
                <a:sym typeface="Calibri"/>
              </a:rPr>
              <a:t> </a:t>
            </a:r>
            <a:endParaRPr sz="1700">
              <a:latin typeface="Calibri"/>
              <a:ea typeface="Calibri"/>
              <a:cs typeface="Calibri"/>
              <a:sym typeface="Calibri"/>
            </a:endParaRPr>
          </a:p>
        </p:txBody>
      </p:sp>
      <p:sp>
        <p:nvSpPr>
          <p:cNvPr id="292" name="Google Shape;292;g2acb327560c_0_87"/>
          <p:cNvSpPr/>
          <p:nvPr/>
        </p:nvSpPr>
        <p:spPr>
          <a:xfrm>
            <a:off x="3263450" y="360925"/>
            <a:ext cx="1083000" cy="387000"/>
          </a:xfrm>
          <a:prstGeom prst="roundRect">
            <a:avLst>
              <a:gd name="adj" fmla="val 16667"/>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acb327560c_0_114"/>
          <p:cNvSpPr txBox="1"/>
          <p:nvPr/>
        </p:nvSpPr>
        <p:spPr>
          <a:xfrm>
            <a:off x="8777100" y="6066800"/>
            <a:ext cx="3098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700">
                <a:latin typeface="Calibri"/>
                <a:ea typeface="Calibri"/>
                <a:cs typeface="Calibri"/>
                <a:sym typeface="Calibri"/>
              </a:rPr>
              <a:t>Januar 2024</a:t>
            </a:r>
            <a:endParaRPr sz="2700">
              <a:latin typeface="Calibri"/>
              <a:ea typeface="Calibri"/>
              <a:cs typeface="Calibri"/>
              <a:sym typeface="Calibri"/>
            </a:endParaRPr>
          </a:p>
        </p:txBody>
      </p:sp>
      <p:pic>
        <p:nvPicPr>
          <p:cNvPr id="298" name="Google Shape;298;g2acb327560c_0_114"/>
          <p:cNvPicPr preferRelativeResize="0"/>
          <p:nvPr/>
        </p:nvPicPr>
        <p:blipFill>
          <a:blip r:embed="rId3">
            <a:alphaModFix/>
          </a:blip>
          <a:stretch>
            <a:fillRect/>
          </a:stretch>
        </p:blipFill>
        <p:spPr>
          <a:xfrm>
            <a:off x="152400" y="152400"/>
            <a:ext cx="8082068" cy="6553200"/>
          </a:xfrm>
          <a:prstGeom prst="rect">
            <a:avLst/>
          </a:prstGeom>
          <a:noFill/>
          <a:ln>
            <a:noFill/>
          </a:ln>
        </p:spPr>
      </p:pic>
      <p:pic>
        <p:nvPicPr>
          <p:cNvPr id="299" name="Google Shape;299;g2acb327560c_0_114"/>
          <p:cNvPicPr preferRelativeResize="0"/>
          <p:nvPr/>
        </p:nvPicPr>
        <p:blipFill>
          <a:blip r:embed="rId4">
            <a:alphaModFix/>
          </a:blip>
          <a:stretch>
            <a:fillRect/>
          </a:stretch>
        </p:blipFill>
        <p:spPr>
          <a:xfrm>
            <a:off x="2229350" y="2884150"/>
            <a:ext cx="9646149" cy="810475"/>
          </a:xfrm>
          <a:prstGeom prst="rect">
            <a:avLst/>
          </a:prstGeom>
          <a:noFill/>
          <a:ln>
            <a:noFill/>
          </a:ln>
        </p:spPr>
      </p:pic>
      <p:sp>
        <p:nvSpPr>
          <p:cNvPr id="300" name="Google Shape;300;g2acb327560c_0_114"/>
          <p:cNvSpPr txBox="1"/>
          <p:nvPr/>
        </p:nvSpPr>
        <p:spPr>
          <a:xfrm>
            <a:off x="8686800" y="4923700"/>
            <a:ext cx="3000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a:t>Vir: </a:t>
            </a:r>
            <a:r>
              <a:rPr lang="sl-SI" u="sng">
                <a:solidFill>
                  <a:schemeClr val="hlink"/>
                </a:solidFill>
                <a:hlinkClick r:id="rId5"/>
              </a:rPr>
              <a:t>https://search.marketplace.eosc-portal.eu/search/all_collection?q=*</a:t>
            </a:r>
            <a:r>
              <a:rPr lang="sl-SI"/>
              <a:t> </a:t>
            </a:r>
            <a:endParaRPr/>
          </a:p>
        </p:txBody>
      </p:sp>
      <p:sp>
        <p:nvSpPr>
          <p:cNvPr id="301" name="Google Shape;301;g2acb327560c_0_114"/>
          <p:cNvSpPr txBox="1"/>
          <p:nvPr/>
        </p:nvSpPr>
        <p:spPr>
          <a:xfrm>
            <a:off x="8596200" y="266350"/>
            <a:ext cx="3460200" cy="294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700">
                <a:solidFill>
                  <a:srgbClr val="FF0000"/>
                </a:solidFill>
                <a:latin typeface="Calibri"/>
                <a:ea typeface="Calibri"/>
                <a:cs typeface="Calibri"/>
                <a:sym typeface="Calibri"/>
              </a:rPr>
              <a:t>POMEMBNO:</a:t>
            </a:r>
            <a:endParaRPr sz="2700">
              <a:solidFill>
                <a:srgbClr val="FF0000"/>
              </a:solidFill>
              <a:latin typeface="Calibri"/>
              <a:ea typeface="Calibri"/>
              <a:cs typeface="Calibri"/>
              <a:sym typeface="Calibri"/>
            </a:endParaRPr>
          </a:p>
          <a:p>
            <a:pPr marL="0" lvl="0" indent="0" algn="l" rtl="0">
              <a:spcBef>
                <a:spcPts val="0"/>
              </a:spcBef>
              <a:spcAft>
                <a:spcPts val="0"/>
              </a:spcAft>
              <a:buNone/>
            </a:pPr>
            <a:r>
              <a:rPr lang="sl-SI" sz="2700">
                <a:solidFill>
                  <a:srgbClr val="FF0000"/>
                </a:solidFill>
                <a:latin typeface="Calibri"/>
                <a:ea typeface="Calibri"/>
                <a:cs typeface="Calibri"/>
                <a:sym typeface="Calibri"/>
              </a:rPr>
              <a:t>Viri </a:t>
            </a:r>
            <a:r>
              <a:rPr lang="sl-SI" sz="2700" u="sng">
                <a:solidFill>
                  <a:srgbClr val="FF0000"/>
                </a:solidFill>
                <a:latin typeface="Calibri"/>
                <a:ea typeface="Calibri"/>
                <a:cs typeface="Calibri"/>
                <a:sym typeface="Calibri"/>
              </a:rPr>
              <a:t>ne gostujejo</a:t>
            </a:r>
            <a:r>
              <a:rPr lang="sl-SI" sz="2700">
                <a:solidFill>
                  <a:srgbClr val="FF0000"/>
                </a:solidFill>
                <a:latin typeface="Calibri"/>
                <a:ea typeface="Calibri"/>
                <a:cs typeface="Calibri"/>
                <a:sym typeface="Calibri"/>
              </a:rPr>
              <a:t> na tržnici, prav tako raziskovalci na tržnici ne objavljajo raziskovalnih podatkov.</a:t>
            </a:r>
            <a:endParaRPr sz="2700">
              <a:solidFill>
                <a:srgbClr val="FF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g2acb327560c_0_157"/>
          <p:cNvPicPr preferRelativeResize="0"/>
          <p:nvPr/>
        </p:nvPicPr>
        <p:blipFill>
          <a:blip r:embed="rId3">
            <a:alphaModFix/>
          </a:blip>
          <a:stretch>
            <a:fillRect/>
          </a:stretch>
        </p:blipFill>
        <p:spPr>
          <a:xfrm>
            <a:off x="152400" y="152400"/>
            <a:ext cx="11342075" cy="65531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g2ad4988fefa_0_21"/>
          <p:cNvPicPr preferRelativeResize="0"/>
          <p:nvPr/>
        </p:nvPicPr>
        <p:blipFill>
          <a:blip r:embed="rId3">
            <a:alphaModFix/>
          </a:blip>
          <a:stretch>
            <a:fillRect/>
          </a:stretch>
        </p:blipFill>
        <p:spPr>
          <a:xfrm>
            <a:off x="152400" y="152400"/>
            <a:ext cx="9926884" cy="6553200"/>
          </a:xfrm>
          <a:prstGeom prst="rect">
            <a:avLst/>
          </a:prstGeom>
          <a:noFill/>
          <a:ln>
            <a:noFill/>
          </a:ln>
        </p:spPr>
      </p:pic>
      <p:sp>
        <p:nvSpPr>
          <p:cNvPr id="312" name="Google Shape;312;g2ad4988fefa_0_21"/>
          <p:cNvSpPr txBox="1"/>
          <p:nvPr/>
        </p:nvSpPr>
        <p:spPr>
          <a:xfrm>
            <a:off x="9067800" y="1058200"/>
            <a:ext cx="30000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a:t>Vir: </a:t>
            </a:r>
            <a:r>
              <a:rPr lang="sl-SI" u="sng">
                <a:solidFill>
                  <a:schemeClr val="hlink"/>
                </a:solidFill>
                <a:hlinkClick r:id="rId4"/>
              </a:rPr>
              <a:t>https://openplato.eu/blocks/catalog/list.php?searchurl=1&amp;categories=164</a:t>
            </a:r>
            <a:r>
              <a:rPr lang="sl-SI"/>
              <a:t> </a:t>
            </a:r>
            <a:endParaRPr/>
          </a:p>
          <a:p>
            <a:pPr marL="0" lvl="0" indent="0" algn="l" rtl="0">
              <a:spcBef>
                <a:spcPts val="0"/>
              </a:spcBef>
              <a:spcAft>
                <a:spcPts val="0"/>
              </a:spcAft>
              <a:buNone/>
            </a:pPr>
            <a:endParaRPr/>
          </a:p>
          <a:p>
            <a:pPr marL="0" lvl="0" indent="0" algn="l" rtl="0">
              <a:spcBef>
                <a:spcPts val="0"/>
              </a:spcBef>
              <a:spcAft>
                <a:spcPts val="0"/>
              </a:spcAft>
              <a:buNone/>
            </a:pPr>
            <a:r>
              <a:rPr lang="sl-SI"/>
              <a:t>17 tečajev (za začetnike, nadaljevalni tečaj)</a:t>
            </a:r>
            <a:endParaRPr/>
          </a:p>
          <a:p>
            <a:pPr marL="0" lvl="0" indent="0" algn="l" rtl="0">
              <a:spcBef>
                <a:spcPts val="0"/>
              </a:spcBef>
              <a:spcAft>
                <a:spcPts val="0"/>
              </a:spcAft>
              <a:buNone/>
            </a:pPr>
            <a:endParaRPr/>
          </a:p>
          <a:p>
            <a:pPr marL="0" lvl="0" indent="0" algn="l" rtl="0">
              <a:spcBef>
                <a:spcPts val="0"/>
              </a:spcBef>
              <a:spcAft>
                <a:spcPts val="0"/>
              </a:spcAft>
              <a:buNone/>
            </a:pPr>
            <a:r>
              <a:rPr lang="sl-SI"/>
              <a:t>Deležniki:</a:t>
            </a:r>
            <a:endParaRPr/>
          </a:p>
          <a:p>
            <a:pPr marL="457200" lvl="0" indent="-317500" algn="l" rtl="0">
              <a:spcBef>
                <a:spcPts val="0"/>
              </a:spcBef>
              <a:spcAft>
                <a:spcPts val="0"/>
              </a:spcAft>
              <a:buSzPts val="1400"/>
              <a:buChar char="-"/>
            </a:pPr>
            <a:r>
              <a:rPr lang="sl-SI"/>
              <a:t>uporabniki</a:t>
            </a:r>
            <a:endParaRPr/>
          </a:p>
          <a:p>
            <a:pPr marL="457200" lvl="0" indent="-317500" algn="l" rtl="0">
              <a:spcBef>
                <a:spcPts val="0"/>
              </a:spcBef>
              <a:spcAft>
                <a:spcPts val="0"/>
              </a:spcAft>
              <a:buSzPts val="1400"/>
              <a:buChar char="-"/>
            </a:pPr>
            <a:r>
              <a:rPr lang="sl-SI"/>
              <a:t>ponudniki</a:t>
            </a:r>
            <a:endParaRPr/>
          </a:p>
          <a:p>
            <a:pPr marL="457200" lvl="0" indent="-317500" algn="l" rtl="0">
              <a:spcBef>
                <a:spcPts val="0"/>
              </a:spcBef>
              <a:spcAft>
                <a:spcPts val="0"/>
              </a:spcAft>
              <a:buSzPts val="1400"/>
              <a:buChar char="-"/>
            </a:pPr>
            <a:r>
              <a:rPr lang="sl-SI"/>
              <a:t>izobraževalci</a:t>
            </a:r>
            <a:endParaRPr/>
          </a:p>
          <a:p>
            <a:pPr marL="457200" lvl="0" indent="-317500" algn="l" rtl="0">
              <a:spcBef>
                <a:spcPts val="0"/>
              </a:spcBef>
              <a:spcAft>
                <a:spcPts val="0"/>
              </a:spcAft>
              <a:buSzPts val="1400"/>
              <a:buChar char="-"/>
            </a:pPr>
            <a:r>
              <a:rPr lang="sl-SI"/>
              <a:t>podporne službe in financerji</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g2ad4988fefa_0_26"/>
          <p:cNvPicPr preferRelativeResize="0"/>
          <p:nvPr/>
        </p:nvPicPr>
        <p:blipFill>
          <a:blip r:embed="rId3">
            <a:alphaModFix/>
          </a:blip>
          <a:stretch>
            <a:fillRect/>
          </a:stretch>
        </p:blipFill>
        <p:spPr>
          <a:xfrm>
            <a:off x="152400" y="152400"/>
            <a:ext cx="7420761" cy="6553198"/>
          </a:xfrm>
          <a:prstGeom prst="rect">
            <a:avLst/>
          </a:prstGeom>
          <a:noFill/>
          <a:ln>
            <a:noFill/>
          </a:ln>
        </p:spPr>
      </p:pic>
      <p:sp>
        <p:nvSpPr>
          <p:cNvPr id="318" name="Google Shape;318;g2ad4988fefa_0_26"/>
          <p:cNvSpPr txBox="1"/>
          <p:nvPr/>
        </p:nvSpPr>
        <p:spPr>
          <a:xfrm>
            <a:off x="8590550" y="428150"/>
            <a:ext cx="3285900" cy="59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800">
                <a:latin typeface="Calibri"/>
                <a:ea typeface="Calibri"/>
                <a:cs typeface="Calibri"/>
                <a:sym typeface="Calibri"/>
              </a:rPr>
              <a:t>Tečaji so prosto dostopni. </a:t>
            </a:r>
            <a:endParaRPr sz="2800">
              <a:latin typeface="Calibri"/>
              <a:ea typeface="Calibri"/>
              <a:cs typeface="Calibri"/>
              <a:sym typeface="Calibri"/>
            </a:endParaRPr>
          </a:p>
          <a:p>
            <a:pPr marL="0" lvl="0" indent="0" algn="l" rtl="0">
              <a:spcBef>
                <a:spcPts val="0"/>
              </a:spcBef>
              <a:spcAft>
                <a:spcPts val="0"/>
              </a:spcAft>
              <a:buNone/>
            </a:pPr>
            <a:r>
              <a:rPr lang="sl-SI" sz="2800">
                <a:latin typeface="Calibri"/>
                <a:ea typeface="Calibri"/>
                <a:cs typeface="Calibri"/>
                <a:sym typeface="Calibri"/>
              </a:rPr>
              <a:t>Prijava kot gost ali z uporabniškim računom v kolikor želiš slediti napredku.</a:t>
            </a:r>
            <a:endParaRPr sz="2800">
              <a:latin typeface="Calibri"/>
              <a:ea typeface="Calibri"/>
              <a:cs typeface="Calibri"/>
              <a:sym typeface="Calibri"/>
            </a:endParaRPr>
          </a:p>
          <a:p>
            <a:pPr marL="0" lvl="0" indent="0" algn="l" rtl="0">
              <a:spcBef>
                <a:spcPts val="0"/>
              </a:spcBef>
              <a:spcAft>
                <a:spcPts val="0"/>
              </a:spcAft>
              <a:buNone/>
            </a:pPr>
            <a:endParaRPr sz="2800">
              <a:latin typeface="Calibri"/>
              <a:ea typeface="Calibri"/>
              <a:cs typeface="Calibri"/>
              <a:sym typeface="Calibri"/>
            </a:endParaRPr>
          </a:p>
          <a:p>
            <a:pPr marL="0" lvl="0" indent="0" algn="l" rtl="0">
              <a:spcBef>
                <a:spcPts val="0"/>
              </a:spcBef>
              <a:spcAft>
                <a:spcPts val="0"/>
              </a:spcAft>
              <a:buNone/>
            </a:pPr>
            <a:r>
              <a:rPr lang="sl-SI" sz="2800">
                <a:latin typeface="Calibri"/>
                <a:ea typeface="Calibri"/>
                <a:cs typeface="Calibri"/>
                <a:sym typeface="Calibri"/>
              </a:rPr>
              <a:t>Kvizi za preverjanje znanja. </a:t>
            </a:r>
            <a:endParaRPr sz="2800">
              <a:latin typeface="Calibri"/>
              <a:ea typeface="Calibri"/>
              <a:cs typeface="Calibri"/>
              <a:sym typeface="Calibri"/>
            </a:endParaRPr>
          </a:p>
          <a:p>
            <a:pPr marL="0" lvl="0" indent="0" algn="l" rtl="0">
              <a:spcBef>
                <a:spcPts val="0"/>
              </a:spcBef>
              <a:spcAft>
                <a:spcPts val="0"/>
              </a:spcAft>
              <a:buNone/>
            </a:pPr>
            <a:endParaRPr sz="28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a:spLocks noGrp="1"/>
          </p:cNvSpPr>
          <p:nvPr>
            <p:ph type="title"/>
          </p:nvPr>
        </p:nvSpPr>
        <p:spPr>
          <a:xfrm>
            <a:off x="742955" y="992962"/>
            <a:ext cx="10150713" cy="81741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7D31"/>
              </a:buClr>
              <a:buSzPct val="100000"/>
              <a:buFont typeface="Calibri"/>
              <a:buNone/>
            </a:pPr>
            <a:r>
              <a:rPr lang="sl-SI" sz="5000" b="1">
                <a:solidFill>
                  <a:srgbClr val="ED7D31"/>
                </a:solidFill>
                <a:latin typeface="Calibri"/>
                <a:ea typeface="Calibri"/>
                <a:cs typeface="Calibri"/>
                <a:sym typeface="Calibri"/>
              </a:rPr>
              <a:t>O projektu SPOZNAJ</a:t>
            </a:r>
            <a:br>
              <a:rPr lang="sl-SI" sz="5000" b="1">
                <a:solidFill>
                  <a:srgbClr val="ED7D31"/>
                </a:solidFill>
                <a:latin typeface="Calibri"/>
                <a:ea typeface="Calibri"/>
                <a:cs typeface="Calibri"/>
                <a:sym typeface="Calibri"/>
              </a:rPr>
            </a:br>
            <a:endParaRPr sz="5000" b="1">
              <a:solidFill>
                <a:srgbClr val="ED7D31"/>
              </a:solidFill>
              <a:latin typeface="Calibri"/>
              <a:ea typeface="Calibri"/>
              <a:cs typeface="Calibri"/>
              <a:sym typeface="Calibri"/>
            </a:endParaRPr>
          </a:p>
        </p:txBody>
      </p:sp>
      <p:pic>
        <p:nvPicPr>
          <p:cNvPr id="101" name="Google Shape;101;p3"/>
          <p:cNvPicPr preferRelativeResize="0"/>
          <p:nvPr/>
        </p:nvPicPr>
        <p:blipFill rotWithShape="1">
          <a:blip r:embed="rId3">
            <a:alphaModFix/>
          </a:blip>
          <a:srcRect/>
          <a:stretch/>
        </p:blipFill>
        <p:spPr>
          <a:xfrm>
            <a:off x="820352" y="3305310"/>
            <a:ext cx="6812870" cy="777307"/>
          </a:xfrm>
          <a:prstGeom prst="rect">
            <a:avLst/>
          </a:prstGeom>
          <a:noFill/>
          <a:ln>
            <a:noFill/>
          </a:ln>
        </p:spPr>
      </p:pic>
      <p:pic>
        <p:nvPicPr>
          <p:cNvPr id="102" name="Google Shape;102;p3"/>
          <p:cNvPicPr preferRelativeResize="0"/>
          <p:nvPr/>
        </p:nvPicPr>
        <p:blipFill rotWithShape="1">
          <a:blip r:embed="rId4">
            <a:alphaModFix/>
          </a:blip>
          <a:srcRect/>
          <a:stretch/>
        </p:blipFill>
        <p:spPr>
          <a:xfrm>
            <a:off x="610608" y="4860565"/>
            <a:ext cx="11220249" cy="1373908"/>
          </a:xfrm>
          <a:prstGeom prst="rect">
            <a:avLst/>
          </a:prstGeom>
          <a:noFill/>
          <a:ln>
            <a:noFill/>
          </a:ln>
        </p:spPr>
      </p:pic>
      <p:sp>
        <p:nvSpPr>
          <p:cNvPr id="103" name="Google Shape;103;p3"/>
          <p:cNvSpPr txBox="1"/>
          <p:nvPr/>
        </p:nvSpPr>
        <p:spPr>
          <a:xfrm>
            <a:off x="820352" y="2129927"/>
            <a:ext cx="10515599" cy="235076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l-SI" sz="2400" b="1">
                <a:solidFill>
                  <a:schemeClr val="dk1"/>
                </a:solidFill>
                <a:latin typeface="Calibri"/>
                <a:ea typeface="Calibri"/>
                <a:cs typeface="Calibri"/>
                <a:sym typeface="Calibri"/>
              </a:rPr>
              <a:t>Trajanje</a:t>
            </a:r>
            <a:endParaRPr/>
          </a:p>
          <a:p>
            <a:pPr marL="0" marR="0" lvl="0" indent="0" algn="l" rtl="0">
              <a:spcBef>
                <a:spcPts val="0"/>
              </a:spcBef>
              <a:spcAft>
                <a:spcPts val="0"/>
              </a:spcAft>
              <a:buNone/>
            </a:pPr>
            <a:r>
              <a:rPr lang="sl-SI" sz="2400">
                <a:solidFill>
                  <a:schemeClr val="dk1"/>
                </a:solidFill>
                <a:latin typeface="Calibri"/>
                <a:ea typeface="Calibri"/>
                <a:cs typeface="Calibri"/>
                <a:sym typeface="Calibri"/>
              </a:rPr>
              <a:t>01/2023 – 06/2026​</a:t>
            </a:r>
            <a:endParaRPr sz="2400">
              <a:solidFill>
                <a:schemeClr val="dk1"/>
              </a:solidFill>
              <a:latin typeface="Calibri"/>
              <a:ea typeface="Calibri"/>
              <a:cs typeface="Calibri"/>
              <a:sym typeface="Calibri"/>
            </a:endParaRPr>
          </a:p>
          <a:p>
            <a:pPr marL="0" marR="0" lvl="0" indent="0" algn="l" rtl="0">
              <a:spcBef>
                <a:spcPts val="600"/>
              </a:spcBef>
              <a:spcAft>
                <a:spcPts val="0"/>
              </a:spcAft>
              <a:buNone/>
            </a:pPr>
            <a:r>
              <a:rPr lang="sl-SI" sz="2400" b="1">
                <a:solidFill>
                  <a:schemeClr val="dk1"/>
                </a:solidFill>
                <a:latin typeface="Calibri"/>
                <a:ea typeface="Calibri"/>
                <a:cs typeface="Calibri"/>
                <a:sym typeface="Calibri"/>
              </a:rPr>
              <a:t>Sredstva</a:t>
            </a:r>
            <a:endParaRPr/>
          </a:p>
          <a:p>
            <a:pPr marL="0" marR="0" lvl="0" indent="0" algn="l" rtl="0">
              <a:spcBef>
                <a:spcPts val="0"/>
              </a:spcBef>
              <a:spcAft>
                <a:spcPts val="0"/>
              </a:spcAft>
              <a:buNone/>
            </a:pPr>
            <a:r>
              <a:rPr lang="sl-SI" sz="2400">
                <a:solidFill>
                  <a:schemeClr val="dk1"/>
                </a:solidFill>
                <a:latin typeface="Calibri"/>
                <a:ea typeface="Calibri"/>
                <a:cs typeface="Calibri"/>
                <a:sym typeface="Calibri"/>
              </a:rPr>
              <a:t>4.031.728,66 € (od tega 3.999.994,81 € EU sredstva)</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600"/>
              </a:spcBef>
              <a:spcAft>
                <a:spcPts val="0"/>
              </a:spcAft>
              <a:buNone/>
            </a:pPr>
            <a:r>
              <a:rPr lang="sl-SI" sz="2400" b="1">
                <a:solidFill>
                  <a:schemeClr val="dk1"/>
                </a:solidFill>
                <a:latin typeface="Calibri"/>
                <a:ea typeface="Calibri"/>
                <a:cs typeface="Calibri"/>
                <a:sym typeface="Calibri"/>
              </a:rPr>
              <a:t>Partnerji: </a:t>
            </a:r>
            <a:r>
              <a:rPr lang="sl-SI" sz="2400">
                <a:solidFill>
                  <a:schemeClr val="dk1"/>
                </a:solidFill>
                <a:latin typeface="Calibri"/>
                <a:ea typeface="Calibri"/>
                <a:cs typeface="Calibri"/>
                <a:sym typeface="Calibri"/>
              </a:rPr>
              <a:t>20 JRO in CTK </a:t>
            </a:r>
            <a:r>
              <a:rPr lang="sl-SI" sz="1800">
                <a:solidFill>
                  <a:schemeClr val="dk1"/>
                </a:solidFill>
                <a:latin typeface="Calibri"/>
                <a:ea typeface="Calibri"/>
                <a:cs typeface="Calibri"/>
                <a:sym typeface="Calibri"/>
              </a:rPr>
              <a:t>(znotraj UL sodelujeta ADP in ELIXIR.SI)</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acb327560c_0_7"/>
          <p:cNvSpPr txBox="1">
            <a:spLocks noGrp="1"/>
          </p:cNvSpPr>
          <p:nvPr>
            <p:ph type="body" idx="1"/>
          </p:nvPr>
        </p:nvSpPr>
        <p:spPr>
          <a:xfrm>
            <a:off x="10092475" y="5725325"/>
            <a:ext cx="2013900" cy="7389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None/>
            </a:pPr>
            <a:r>
              <a:rPr lang="sl-SI" sz="1400"/>
              <a:t>Vir: </a:t>
            </a:r>
            <a:r>
              <a:rPr lang="sl-SI" sz="1400" u="sng">
                <a:solidFill>
                  <a:schemeClr val="hlink"/>
                </a:solidFill>
                <a:hlinkClick r:id="rId3"/>
              </a:rPr>
              <a:t>The EOSC Portal: Uses and Benefits for Researchers</a:t>
            </a:r>
            <a:endParaRPr/>
          </a:p>
        </p:txBody>
      </p:sp>
      <p:pic>
        <p:nvPicPr>
          <p:cNvPr id="324" name="Google Shape;324;g2acb327560c_0_7"/>
          <p:cNvPicPr preferRelativeResize="0"/>
          <p:nvPr/>
        </p:nvPicPr>
        <p:blipFill>
          <a:blip r:embed="rId4">
            <a:alphaModFix/>
          </a:blip>
          <a:stretch>
            <a:fillRect/>
          </a:stretch>
        </p:blipFill>
        <p:spPr>
          <a:xfrm>
            <a:off x="0" y="45541"/>
            <a:ext cx="9715776" cy="681245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2acb327560c_0_32"/>
          <p:cNvSpPr txBox="1">
            <a:spLocks noGrp="1"/>
          </p:cNvSpPr>
          <p:nvPr>
            <p:ph type="body" idx="1"/>
          </p:nvPr>
        </p:nvSpPr>
        <p:spPr>
          <a:xfrm>
            <a:off x="10092475" y="5725325"/>
            <a:ext cx="2013900" cy="7389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None/>
            </a:pPr>
            <a:r>
              <a:rPr lang="sl-SI" sz="1400"/>
              <a:t>Vir: </a:t>
            </a:r>
            <a:r>
              <a:rPr lang="sl-SI" sz="1400" u="sng">
                <a:solidFill>
                  <a:schemeClr val="hlink"/>
                </a:solidFill>
                <a:hlinkClick r:id="rId3"/>
              </a:rPr>
              <a:t>The EOSC Portal: Uses and Benefits for Researchers</a:t>
            </a:r>
            <a:endParaRPr/>
          </a:p>
        </p:txBody>
      </p:sp>
      <p:pic>
        <p:nvPicPr>
          <p:cNvPr id="330" name="Google Shape;330;g2acb327560c_0_32"/>
          <p:cNvPicPr preferRelativeResize="0"/>
          <p:nvPr/>
        </p:nvPicPr>
        <p:blipFill>
          <a:blip r:embed="rId4">
            <a:alphaModFix/>
          </a:blip>
          <a:stretch>
            <a:fillRect/>
          </a:stretch>
        </p:blipFill>
        <p:spPr>
          <a:xfrm>
            <a:off x="134250" y="22549"/>
            <a:ext cx="9675299" cy="681291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2acb327560c_0_26"/>
          <p:cNvSpPr txBox="1">
            <a:spLocks noGrp="1"/>
          </p:cNvSpPr>
          <p:nvPr>
            <p:ph type="body" idx="1"/>
          </p:nvPr>
        </p:nvSpPr>
        <p:spPr>
          <a:xfrm>
            <a:off x="10092475" y="5725325"/>
            <a:ext cx="2013900" cy="5232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None/>
            </a:pPr>
            <a:r>
              <a:rPr lang="sl-SI" sz="1400"/>
              <a:t>Vir: </a:t>
            </a:r>
            <a:r>
              <a:rPr lang="sl-SI" sz="1400" u="sng">
                <a:solidFill>
                  <a:schemeClr val="hlink"/>
                </a:solidFill>
                <a:hlinkClick r:id="rId3"/>
              </a:rPr>
              <a:t>Using the EOSC Portal: Libraries</a:t>
            </a:r>
            <a:endParaRPr/>
          </a:p>
        </p:txBody>
      </p:sp>
      <p:pic>
        <p:nvPicPr>
          <p:cNvPr id="336" name="Google Shape;336;g2acb327560c_0_26"/>
          <p:cNvPicPr preferRelativeResize="0"/>
          <p:nvPr/>
        </p:nvPicPr>
        <p:blipFill>
          <a:blip r:embed="rId4">
            <a:alphaModFix/>
          </a:blip>
          <a:stretch>
            <a:fillRect/>
          </a:stretch>
        </p:blipFill>
        <p:spPr>
          <a:xfrm>
            <a:off x="0" y="46585"/>
            <a:ext cx="9810150" cy="681141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acb327560c_0_14"/>
          <p:cNvSpPr txBox="1">
            <a:spLocks noGrp="1"/>
          </p:cNvSpPr>
          <p:nvPr>
            <p:ph type="body" idx="1"/>
          </p:nvPr>
        </p:nvSpPr>
        <p:spPr>
          <a:xfrm>
            <a:off x="10092475" y="5725325"/>
            <a:ext cx="2013900" cy="5232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None/>
            </a:pPr>
            <a:r>
              <a:rPr lang="sl-SI" sz="1400"/>
              <a:t>Vir: </a:t>
            </a:r>
            <a:r>
              <a:rPr lang="sl-SI" sz="1400" u="sng">
                <a:solidFill>
                  <a:schemeClr val="hlink"/>
                </a:solidFill>
                <a:hlinkClick r:id="rId3"/>
              </a:rPr>
              <a:t>Using the EOSC Portal: Libraries</a:t>
            </a:r>
            <a:endParaRPr/>
          </a:p>
        </p:txBody>
      </p:sp>
      <p:pic>
        <p:nvPicPr>
          <p:cNvPr id="342" name="Google Shape;342;g2acb327560c_0_14"/>
          <p:cNvPicPr preferRelativeResize="0"/>
          <p:nvPr/>
        </p:nvPicPr>
        <p:blipFill>
          <a:blip r:embed="rId4">
            <a:alphaModFix/>
          </a:blip>
          <a:stretch>
            <a:fillRect/>
          </a:stretch>
        </p:blipFill>
        <p:spPr>
          <a:xfrm>
            <a:off x="0" y="48054"/>
            <a:ext cx="9946101" cy="680994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2ad4988fefa_0_33"/>
          <p:cNvSpPr txBox="1"/>
          <p:nvPr/>
        </p:nvSpPr>
        <p:spPr>
          <a:xfrm>
            <a:off x="1014925" y="6105325"/>
            <a:ext cx="8418300" cy="43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800">
                <a:latin typeface="Calibri"/>
                <a:ea typeface="Calibri"/>
                <a:cs typeface="Calibri"/>
                <a:sym typeface="Calibri"/>
              </a:rPr>
              <a:t>VIR: </a:t>
            </a:r>
            <a:r>
              <a:rPr lang="sl-SI" sz="1800" u="sng">
                <a:solidFill>
                  <a:schemeClr val="hlink"/>
                </a:solidFill>
                <a:latin typeface="Calibri"/>
                <a:ea typeface="Calibri"/>
                <a:cs typeface="Calibri"/>
                <a:sym typeface="Calibri"/>
                <a:hlinkClick r:id="rId3"/>
              </a:rPr>
              <a:t>https://openplato.eu/blocks/catalog/detail.php?id=59</a:t>
            </a:r>
            <a:r>
              <a:rPr lang="sl-SI" sz="1800">
                <a:latin typeface="Calibri"/>
                <a:ea typeface="Calibri"/>
                <a:cs typeface="Calibri"/>
                <a:sym typeface="Calibri"/>
              </a:rPr>
              <a:t> </a:t>
            </a:r>
            <a:endParaRPr sz="1800">
              <a:latin typeface="Calibri"/>
              <a:ea typeface="Calibri"/>
              <a:cs typeface="Calibri"/>
              <a:sym typeface="Calibri"/>
            </a:endParaRPr>
          </a:p>
        </p:txBody>
      </p:sp>
      <p:sp>
        <p:nvSpPr>
          <p:cNvPr id="348" name="Google Shape;348;g2ad4988fefa_0_33"/>
          <p:cNvSpPr txBox="1">
            <a:spLocks noGrp="1"/>
          </p:cNvSpPr>
          <p:nvPr>
            <p:ph type="title"/>
          </p:nvPr>
        </p:nvSpPr>
        <p:spPr>
          <a:xfrm>
            <a:off x="838203" y="3651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5400">
                <a:solidFill>
                  <a:schemeClr val="accent2"/>
                </a:solidFill>
              </a:rPr>
              <a:t>EOSC diskusijske kartice</a:t>
            </a:r>
            <a:endParaRPr/>
          </a:p>
        </p:txBody>
      </p:sp>
      <p:pic>
        <p:nvPicPr>
          <p:cNvPr id="349" name="Google Shape;349;g2ad4988fefa_0_33"/>
          <p:cNvPicPr preferRelativeResize="0"/>
          <p:nvPr/>
        </p:nvPicPr>
        <p:blipFill>
          <a:blip r:embed="rId4">
            <a:alphaModFix/>
          </a:blip>
          <a:stretch>
            <a:fillRect/>
          </a:stretch>
        </p:blipFill>
        <p:spPr>
          <a:xfrm>
            <a:off x="152400" y="1843229"/>
            <a:ext cx="2809875" cy="3933825"/>
          </a:xfrm>
          <a:prstGeom prst="rect">
            <a:avLst/>
          </a:prstGeom>
          <a:noFill/>
          <a:ln>
            <a:noFill/>
          </a:ln>
        </p:spPr>
      </p:pic>
      <p:pic>
        <p:nvPicPr>
          <p:cNvPr id="350" name="Google Shape;350;g2ad4988fefa_0_33"/>
          <p:cNvPicPr preferRelativeResize="0"/>
          <p:nvPr/>
        </p:nvPicPr>
        <p:blipFill>
          <a:blip r:embed="rId5">
            <a:alphaModFix/>
          </a:blip>
          <a:stretch>
            <a:fillRect/>
          </a:stretch>
        </p:blipFill>
        <p:spPr>
          <a:xfrm>
            <a:off x="9057375" y="1843225"/>
            <a:ext cx="2856600" cy="3960036"/>
          </a:xfrm>
          <a:prstGeom prst="rect">
            <a:avLst/>
          </a:prstGeom>
          <a:noFill/>
          <a:ln>
            <a:noFill/>
          </a:ln>
        </p:spPr>
      </p:pic>
      <p:pic>
        <p:nvPicPr>
          <p:cNvPr id="351" name="Google Shape;351;g2ad4988fefa_0_33"/>
          <p:cNvPicPr preferRelativeResize="0"/>
          <p:nvPr/>
        </p:nvPicPr>
        <p:blipFill>
          <a:blip r:embed="rId6">
            <a:alphaModFix/>
          </a:blip>
          <a:stretch>
            <a:fillRect/>
          </a:stretch>
        </p:blipFill>
        <p:spPr>
          <a:xfrm>
            <a:off x="6048375" y="1843229"/>
            <a:ext cx="2856599" cy="3953072"/>
          </a:xfrm>
          <a:prstGeom prst="rect">
            <a:avLst/>
          </a:prstGeom>
          <a:noFill/>
          <a:ln>
            <a:noFill/>
          </a:ln>
        </p:spPr>
      </p:pic>
      <p:pic>
        <p:nvPicPr>
          <p:cNvPr id="352" name="Google Shape;352;g2ad4988fefa_0_33"/>
          <p:cNvPicPr preferRelativeResize="0"/>
          <p:nvPr/>
        </p:nvPicPr>
        <p:blipFill>
          <a:blip r:embed="rId7">
            <a:alphaModFix/>
          </a:blip>
          <a:stretch>
            <a:fillRect/>
          </a:stretch>
        </p:blipFill>
        <p:spPr>
          <a:xfrm>
            <a:off x="3114675" y="1843225"/>
            <a:ext cx="2856600" cy="394414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acb327560c_0_96"/>
          <p:cNvSpPr txBox="1"/>
          <p:nvPr/>
        </p:nvSpPr>
        <p:spPr>
          <a:xfrm>
            <a:off x="4791250" y="6324700"/>
            <a:ext cx="3098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700">
                <a:latin typeface="Calibri"/>
                <a:ea typeface="Calibri"/>
                <a:cs typeface="Calibri"/>
                <a:sym typeface="Calibri"/>
              </a:rPr>
              <a:t>Januar 2024</a:t>
            </a:r>
            <a:endParaRPr sz="2700">
              <a:latin typeface="Calibri"/>
              <a:ea typeface="Calibri"/>
              <a:cs typeface="Calibri"/>
              <a:sym typeface="Calibri"/>
            </a:endParaRPr>
          </a:p>
        </p:txBody>
      </p:sp>
      <p:pic>
        <p:nvPicPr>
          <p:cNvPr id="358" name="Google Shape;358;g2acb327560c_0_96"/>
          <p:cNvPicPr preferRelativeResize="0"/>
          <p:nvPr/>
        </p:nvPicPr>
        <p:blipFill>
          <a:blip r:embed="rId3">
            <a:alphaModFix/>
          </a:blip>
          <a:stretch>
            <a:fillRect/>
          </a:stretch>
        </p:blipFill>
        <p:spPr>
          <a:xfrm>
            <a:off x="189526" y="228900"/>
            <a:ext cx="7919349" cy="6199299"/>
          </a:xfrm>
          <a:prstGeom prst="rect">
            <a:avLst/>
          </a:prstGeom>
          <a:noFill/>
          <a:ln>
            <a:noFill/>
          </a:ln>
        </p:spPr>
      </p:pic>
      <p:sp>
        <p:nvSpPr>
          <p:cNvPr id="359" name="Google Shape;359;g2acb327560c_0_96"/>
          <p:cNvSpPr/>
          <p:nvPr/>
        </p:nvSpPr>
        <p:spPr>
          <a:xfrm>
            <a:off x="1408725" y="3713725"/>
            <a:ext cx="1782000" cy="387000"/>
          </a:xfrm>
          <a:prstGeom prst="roundRect">
            <a:avLst>
              <a:gd name="adj" fmla="val 16667"/>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60" name="Google Shape;360;g2acb327560c_0_96"/>
          <p:cNvPicPr preferRelativeResize="0"/>
          <p:nvPr/>
        </p:nvPicPr>
        <p:blipFill>
          <a:blip r:embed="rId4">
            <a:alphaModFix/>
          </a:blip>
          <a:stretch>
            <a:fillRect/>
          </a:stretch>
        </p:blipFill>
        <p:spPr>
          <a:xfrm>
            <a:off x="7323950" y="2977700"/>
            <a:ext cx="4868049" cy="3758205"/>
          </a:xfrm>
          <a:prstGeom prst="rect">
            <a:avLst/>
          </a:prstGeom>
          <a:noFill/>
          <a:ln>
            <a:noFill/>
          </a:ln>
        </p:spPr>
      </p:pic>
      <p:sp>
        <p:nvSpPr>
          <p:cNvPr id="361" name="Google Shape;361;g2acb327560c_0_96"/>
          <p:cNvSpPr txBox="1"/>
          <p:nvPr/>
        </p:nvSpPr>
        <p:spPr>
          <a:xfrm>
            <a:off x="8817725" y="2092225"/>
            <a:ext cx="3432900" cy="7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700">
                <a:latin typeface="Calibri"/>
                <a:ea typeface="Calibri"/>
                <a:cs typeface="Calibri"/>
                <a:sym typeface="Calibri"/>
              </a:rPr>
              <a:t>Vir: </a:t>
            </a:r>
            <a:r>
              <a:rPr lang="sl-SI" sz="1700" u="sng">
                <a:solidFill>
                  <a:schemeClr val="hlink"/>
                </a:solidFill>
                <a:latin typeface="Calibri"/>
                <a:ea typeface="Calibri"/>
                <a:cs typeface="Calibri"/>
                <a:sym typeface="Calibri"/>
                <a:hlinkClick r:id="rId5"/>
              </a:rPr>
              <a:t>https://marketplace.eosc-portal.eu/</a:t>
            </a:r>
            <a:r>
              <a:rPr lang="sl-SI" sz="1700">
                <a:latin typeface="Calibri"/>
                <a:ea typeface="Calibri"/>
                <a:cs typeface="Calibri"/>
                <a:sym typeface="Calibri"/>
              </a:rPr>
              <a:t> </a:t>
            </a:r>
            <a:endParaRPr sz="1700">
              <a:latin typeface="Calibri"/>
              <a:ea typeface="Calibri"/>
              <a:cs typeface="Calibri"/>
              <a:sym typeface="Calibri"/>
            </a:endParaRPr>
          </a:p>
        </p:txBody>
      </p:sp>
      <p:sp>
        <p:nvSpPr>
          <p:cNvPr id="362" name="Google Shape;362;g2acb327560c_0_96"/>
          <p:cNvSpPr/>
          <p:nvPr/>
        </p:nvSpPr>
        <p:spPr>
          <a:xfrm>
            <a:off x="4570350" y="208525"/>
            <a:ext cx="1132500" cy="387000"/>
          </a:xfrm>
          <a:prstGeom prst="roundRect">
            <a:avLst>
              <a:gd name="adj" fmla="val 16667"/>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2acb327560c_0_106"/>
          <p:cNvSpPr txBox="1"/>
          <p:nvPr/>
        </p:nvSpPr>
        <p:spPr>
          <a:xfrm>
            <a:off x="8636425" y="6336425"/>
            <a:ext cx="3098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700">
                <a:latin typeface="Calibri"/>
                <a:ea typeface="Calibri"/>
                <a:cs typeface="Calibri"/>
                <a:sym typeface="Calibri"/>
              </a:rPr>
              <a:t>Januar 2024</a:t>
            </a:r>
            <a:endParaRPr sz="2700">
              <a:latin typeface="Calibri"/>
              <a:ea typeface="Calibri"/>
              <a:cs typeface="Calibri"/>
              <a:sym typeface="Calibri"/>
            </a:endParaRPr>
          </a:p>
        </p:txBody>
      </p:sp>
      <p:pic>
        <p:nvPicPr>
          <p:cNvPr id="368" name="Google Shape;368;g2acb327560c_0_106"/>
          <p:cNvPicPr preferRelativeResize="0"/>
          <p:nvPr/>
        </p:nvPicPr>
        <p:blipFill>
          <a:blip r:embed="rId3">
            <a:alphaModFix/>
          </a:blip>
          <a:stretch>
            <a:fillRect/>
          </a:stretch>
        </p:blipFill>
        <p:spPr>
          <a:xfrm>
            <a:off x="152400" y="152400"/>
            <a:ext cx="8331625" cy="6534740"/>
          </a:xfrm>
          <a:prstGeom prst="rect">
            <a:avLst/>
          </a:prstGeom>
          <a:noFill/>
          <a:ln>
            <a:noFill/>
          </a:ln>
        </p:spPr>
      </p:pic>
      <p:sp>
        <p:nvSpPr>
          <p:cNvPr id="369" name="Google Shape;369;g2acb327560c_0_106"/>
          <p:cNvSpPr/>
          <p:nvPr/>
        </p:nvSpPr>
        <p:spPr>
          <a:xfrm>
            <a:off x="2440375" y="3608225"/>
            <a:ext cx="1782000" cy="3870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70" name="Google Shape;370;g2acb327560c_0_106"/>
          <p:cNvPicPr preferRelativeResize="0"/>
          <p:nvPr/>
        </p:nvPicPr>
        <p:blipFill>
          <a:blip r:embed="rId4">
            <a:alphaModFix/>
          </a:blip>
          <a:stretch>
            <a:fillRect/>
          </a:stretch>
        </p:blipFill>
        <p:spPr>
          <a:xfrm>
            <a:off x="7093570" y="2629870"/>
            <a:ext cx="5450499" cy="1743950"/>
          </a:xfrm>
          <a:prstGeom prst="rect">
            <a:avLst/>
          </a:prstGeom>
          <a:noFill/>
          <a:ln>
            <a:noFill/>
          </a:ln>
        </p:spPr>
      </p:pic>
      <p:sp>
        <p:nvSpPr>
          <p:cNvPr id="371" name="Google Shape;371;g2acb327560c_0_106"/>
          <p:cNvSpPr txBox="1"/>
          <p:nvPr/>
        </p:nvSpPr>
        <p:spPr>
          <a:xfrm>
            <a:off x="8759100" y="1810850"/>
            <a:ext cx="3432900" cy="7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700">
                <a:latin typeface="Calibri"/>
                <a:ea typeface="Calibri"/>
                <a:cs typeface="Calibri"/>
                <a:sym typeface="Calibri"/>
              </a:rPr>
              <a:t>Vir: </a:t>
            </a:r>
            <a:r>
              <a:rPr lang="sl-SI" sz="1700" u="sng">
                <a:solidFill>
                  <a:schemeClr val="hlink"/>
                </a:solidFill>
                <a:latin typeface="Calibri"/>
                <a:ea typeface="Calibri"/>
                <a:cs typeface="Calibri"/>
                <a:sym typeface="Calibri"/>
                <a:hlinkClick r:id="rId5"/>
              </a:rPr>
              <a:t>https://marketplace.eosc-portal.eu/</a:t>
            </a:r>
            <a:r>
              <a:rPr lang="sl-SI" sz="1700">
                <a:latin typeface="Calibri"/>
                <a:ea typeface="Calibri"/>
                <a:cs typeface="Calibri"/>
                <a:sym typeface="Calibri"/>
              </a:rPr>
              <a:t> </a:t>
            </a:r>
            <a:endParaRPr sz="1700">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g2acb327560c_0_142"/>
          <p:cNvPicPr preferRelativeResize="0"/>
          <p:nvPr/>
        </p:nvPicPr>
        <p:blipFill>
          <a:blip r:embed="rId3">
            <a:alphaModFix/>
          </a:blip>
          <a:stretch>
            <a:fillRect/>
          </a:stretch>
        </p:blipFill>
        <p:spPr>
          <a:xfrm>
            <a:off x="236425" y="74613"/>
            <a:ext cx="9047874" cy="6708775"/>
          </a:xfrm>
          <a:prstGeom prst="rect">
            <a:avLst/>
          </a:prstGeom>
          <a:noFill/>
          <a:ln>
            <a:noFill/>
          </a:ln>
        </p:spPr>
      </p:pic>
      <p:sp>
        <p:nvSpPr>
          <p:cNvPr id="377" name="Google Shape;377;g2acb327560c_0_142"/>
          <p:cNvSpPr txBox="1"/>
          <p:nvPr/>
        </p:nvSpPr>
        <p:spPr>
          <a:xfrm>
            <a:off x="9050225" y="5697425"/>
            <a:ext cx="3000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a:t>Vir: </a:t>
            </a:r>
            <a:r>
              <a:rPr lang="sl-SI" u="sng">
                <a:solidFill>
                  <a:schemeClr val="hlink"/>
                </a:solidFill>
                <a:hlinkClick r:id="rId4"/>
              </a:rPr>
              <a:t>https://eosc-portal.eu/eosc-in-practice/use-cases</a:t>
            </a:r>
            <a:r>
              <a:rPr lang="sl-SI"/>
              <a:t>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acb327560c_0_166"/>
          <p:cNvSpPr txBox="1"/>
          <p:nvPr/>
        </p:nvSpPr>
        <p:spPr>
          <a:xfrm>
            <a:off x="9050225" y="5697425"/>
            <a:ext cx="3000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a:t>Vir: </a:t>
            </a:r>
            <a:r>
              <a:rPr lang="sl-SI" u="sng">
                <a:solidFill>
                  <a:schemeClr val="hlink"/>
                </a:solidFill>
                <a:hlinkClick r:id="rId3"/>
              </a:rPr>
              <a:t>https://eosc-portal.eu/eosc-in-practice/stories</a:t>
            </a:r>
            <a:r>
              <a:rPr lang="sl-SI"/>
              <a:t> </a:t>
            </a:r>
            <a:endParaRPr/>
          </a:p>
        </p:txBody>
      </p:sp>
      <p:pic>
        <p:nvPicPr>
          <p:cNvPr id="383" name="Google Shape;383;g2acb327560c_0_166"/>
          <p:cNvPicPr preferRelativeResize="0"/>
          <p:nvPr/>
        </p:nvPicPr>
        <p:blipFill>
          <a:blip r:embed="rId4">
            <a:alphaModFix/>
          </a:blip>
          <a:stretch>
            <a:fillRect/>
          </a:stretch>
        </p:blipFill>
        <p:spPr>
          <a:xfrm>
            <a:off x="152400" y="152400"/>
            <a:ext cx="8306030" cy="65531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2acb327560c_0_174"/>
          <p:cNvSpPr txBox="1">
            <a:spLocks noGrp="1"/>
          </p:cNvSpPr>
          <p:nvPr>
            <p:ph type="title"/>
          </p:nvPr>
        </p:nvSpPr>
        <p:spPr>
          <a:xfrm>
            <a:off x="838203" y="3651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a:t>PRIMERI POTI ISKANJA PO TRŽNICI</a:t>
            </a:r>
            <a:endParaRPr/>
          </a:p>
        </p:txBody>
      </p:sp>
      <p:sp>
        <p:nvSpPr>
          <p:cNvPr id="389" name="Google Shape;389;g2acb327560c_0_174"/>
          <p:cNvSpPr txBox="1">
            <a:spLocks noGrp="1"/>
          </p:cNvSpPr>
          <p:nvPr>
            <p:ph type="body" idx="1"/>
          </p:nvPr>
        </p:nvSpPr>
        <p:spPr>
          <a:xfrm>
            <a:off x="838203" y="1825627"/>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390" name="Google Shape;390;g2acb327560c_0_174"/>
          <p:cNvPicPr preferRelativeResize="0"/>
          <p:nvPr/>
        </p:nvPicPr>
        <p:blipFill>
          <a:blip r:embed="rId3">
            <a:alphaModFix/>
          </a:blip>
          <a:stretch>
            <a:fillRect/>
          </a:stretch>
        </p:blipFill>
        <p:spPr>
          <a:xfrm>
            <a:off x="571500" y="90488"/>
            <a:ext cx="11049000" cy="6677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4"/>
          <p:cNvSpPr txBox="1">
            <a:spLocks noGrp="1"/>
          </p:cNvSpPr>
          <p:nvPr>
            <p:ph type="title"/>
          </p:nvPr>
        </p:nvSpPr>
        <p:spPr>
          <a:xfrm>
            <a:off x="742955" y="992962"/>
            <a:ext cx="10150713" cy="81741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latin typeface="Calibri"/>
                <a:ea typeface="Calibri"/>
                <a:cs typeface="Calibri"/>
                <a:sym typeface="Calibri"/>
              </a:rPr>
              <a:t>Ključna cilja projekta SPOZNAJ</a:t>
            </a:r>
            <a:endParaRPr sz="5000" b="1">
              <a:solidFill>
                <a:srgbClr val="ED7D31"/>
              </a:solidFill>
              <a:latin typeface="Calibri"/>
              <a:ea typeface="Calibri"/>
              <a:cs typeface="Calibri"/>
              <a:sym typeface="Calibri"/>
            </a:endParaRPr>
          </a:p>
        </p:txBody>
      </p:sp>
      <p:sp>
        <p:nvSpPr>
          <p:cNvPr id="109" name="Google Shape;109;p4"/>
          <p:cNvSpPr txBox="1"/>
          <p:nvPr/>
        </p:nvSpPr>
        <p:spPr>
          <a:xfrm>
            <a:off x="839671" y="1573823"/>
            <a:ext cx="10515600" cy="374552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l-SI" sz="2400">
                <a:solidFill>
                  <a:schemeClr val="dk1"/>
                </a:solidFill>
                <a:latin typeface="Calibri"/>
                <a:ea typeface="Calibri"/>
                <a:cs typeface="Calibri"/>
                <a:sym typeface="Calibri"/>
              </a:rPr>
              <a:t>Na ravni JRO vzpostaviti organizacijske strukture za uspešno izvajanje praks odprte znanosti in sodobne znanstvene komunikacije do leta 2030 (kadrovsko opolnomočenje, vzpostavitev formalnih podlag, organizacijskih in tehničnih struktur na posameznih JRO).​</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sl-SI"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sl-SI" sz="2400">
                <a:solidFill>
                  <a:schemeClr val="dk1"/>
                </a:solidFill>
                <a:latin typeface="Calibri"/>
                <a:ea typeface="Calibri"/>
                <a:cs typeface="Calibri"/>
                <a:sym typeface="Calibri"/>
              </a:rPr>
              <a:t>Vzpostavitev sodelovanja in posledično učinkovite sinergije skupnega delovanja JRO na področju odprte znanosti in znanstvene komunikacije.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2adf851e6ee_0_1"/>
          <p:cNvSpPr txBox="1">
            <a:spLocks noGrp="1"/>
          </p:cNvSpPr>
          <p:nvPr>
            <p:ph type="body" idx="1"/>
          </p:nvPr>
        </p:nvSpPr>
        <p:spPr>
          <a:xfrm>
            <a:off x="838203" y="1825627"/>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396" name="Google Shape;396;g2adf851e6ee_0_1"/>
          <p:cNvPicPr preferRelativeResize="0"/>
          <p:nvPr/>
        </p:nvPicPr>
        <p:blipFill>
          <a:blip r:embed="rId3">
            <a:alphaModFix/>
          </a:blip>
          <a:stretch>
            <a:fillRect/>
          </a:stretch>
        </p:blipFill>
        <p:spPr>
          <a:xfrm>
            <a:off x="190500" y="427176"/>
            <a:ext cx="11811000" cy="5248275"/>
          </a:xfrm>
          <a:prstGeom prst="rect">
            <a:avLst/>
          </a:prstGeom>
          <a:noFill/>
          <a:ln>
            <a:noFill/>
          </a:ln>
        </p:spPr>
      </p:pic>
      <p:sp>
        <p:nvSpPr>
          <p:cNvPr id="397" name="Google Shape;397;g2adf851e6ee_0_1"/>
          <p:cNvSpPr txBox="1"/>
          <p:nvPr/>
        </p:nvSpPr>
        <p:spPr>
          <a:xfrm>
            <a:off x="699075" y="6302050"/>
            <a:ext cx="5551200" cy="33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800">
                <a:latin typeface="Calibri"/>
                <a:ea typeface="Calibri"/>
                <a:cs typeface="Calibri"/>
                <a:sym typeface="Calibri"/>
              </a:rPr>
              <a:t>https://marketplace.eosc-portal.eu/</a:t>
            </a:r>
            <a:endParaRPr sz="28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g2acb327560c_0_189"/>
          <p:cNvPicPr preferRelativeResize="0"/>
          <p:nvPr/>
        </p:nvPicPr>
        <p:blipFill>
          <a:blip r:embed="rId3">
            <a:alphaModFix/>
          </a:blip>
          <a:stretch>
            <a:fillRect/>
          </a:stretch>
        </p:blipFill>
        <p:spPr>
          <a:xfrm>
            <a:off x="1421296" y="750"/>
            <a:ext cx="9177726" cy="6549137"/>
          </a:xfrm>
          <a:prstGeom prst="rect">
            <a:avLst/>
          </a:prstGeom>
          <a:noFill/>
          <a:ln>
            <a:noFill/>
          </a:ln>
        </p:spPr>
      </p:pic>
      <p:sp>
        <p:nvSpPr>
          <p:cNvPr id="403" name="Google Shape;403;g2acb327560c_0_189"/>
          <p:cNvSpPr/>
          <p:nvPr/>
        </p:nvSpPr>
        <p:spPr>
          <a:xfrm>
            <a:off x="2541150" y="1485275"/>
            <a:ext cx="398400" cy="360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1700" b="1">
                <a:latin typeface="Calibri"/>
                <a:ea typeface="Calibri"/>
                <a:cs typeface="Calibri"/>
                <a:sym typeface="Calibri"/>
              </a:rPr>
              <a:t>1</a:t>
            </a:r>
            <a:endParaRPr sz="1700" b="1">
              <a:latin typeface="Calibri"/>
              <a:ea typeface="Calibri"/>
              <a:cs typeface="Calibri"/>
              <a:sym typeface="Calibri"/>
            </a:endParaRPr>
          </a:p>
        </p:txBody>
      </p:sp>
      <p:sp>
        <p:nvSpPr>
          <p:cNvPr id="404" name="Google Shape;404;g2acb327560c_0_189"/>
          <p:cNvSpPr/>
          <p:nvPr/>
        </p:nvSpPr>
        <p:spPr>
          <a:xfrm>
            <a:off x="1175075" y="2484025"/>
            <a:ext cx="398400" cy="360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1700" b="1">
                <a:latin typeface="Calibri"/>
                <a:ea typeface="Calibri"/>
                <a:cs typeface="Calibri"/>
                <a:sym typeface="Calibri"/>
              </a:rPr>
              <a:t>2</a:t>
            </a:r>
            <a:endParaRPr sz="1700" b="1">
              <a:latin typeface="Calibri"/>
              <a:ea typeface="Calibri"/>
              <a:cs typeface="Calibri"/>
              <a:sym typeface="Calibri"/>
            </a:endParaRPr>
          </a:p>
        </p:txBody>
      </p:sp>
      <p:sp>
        <p:nvSpPr>
          <p:cNvPr id="405" name="Google Shape;405;g2acb327560c_0_189"/>
          <p:cNvSpPr/>
          <p:nvPr/>
        </p:nvSpPr>
        <p:spPr>
          <a:xfrm>
            <a:off x="2746375" y="3096950"/>
            <a:ext cx="398400" cy="360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1700" b="1">
                <a:latin typeface="Calibri"/>
                <a:ea typeface="Calibri"/>
                <a:cs typeface="Calibri"/>
                <a:sym typeface="Calibri"/>
              </a:rPr>
              <a:t>3</a:t>
            </a:r>
            <a:endParaRPr sz="1700" b="1">
              <a:latin typeface="Calibri"/>
              <a:ea typeface="Calibri"/>
              <a:cs typeface="Calibri"/>
              <a:sym typeface="Calibri"/>
            </a:endParaRPr>
          </a:p>
        </p:txBody>
      </p:sp>
      <p:sp>
        <p:nvSpPr>
          <p:cNvPr id="406" name="Google Shape;406;g2acb327560c_0_189"/>
          <p:cNvSpPr/>
          <p:nvPr/>
        </p:nvSpPr>
        <p:spPr>
          <a:xfrm>
            <a:off x="6620275" y="4033475"/>
            <a:ext cx="398400" cy="360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1700" b="1">
                <a:latin typeface="Calibri"/>
                <a:ea typeface="Calibri"/>
                <a:cs typeface="Calibri"/>
                <a:sym typeface="Calibri"/>
              </a:rPr>
              <a:t>4</a:t>
            </a:r>
            <a:endParaRPr sz="1700" b="1">
              <a:latin typeface="Calibri"/>
              <a:ea typeface="Calibri"/>
              <a:cs typeface="Calibri"/>
              <a:sym typeface="Calibri"/>
            </a:endParaRPr>
          </a:p>
        </p:txBody>
      </p:sp>
      <p:sp>
        <p:nvSpPr>
          <p:cNvPr id="407" name="Google Shape;407;g2acb327560c_0_189"/>
          <p:cNvSpPr/>
          <p:nvPr/>
        </p:nvSpPr>
        <p:spPr>
          <a:xfrm>
            <a:off x="7643925" y="4671275"/>
            <a:ext cx="398400" cy="360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1700" b="1">
                <a:latin typeface="Calibri"/>
                <a:ea typeface="Calibri"/>
                <a:cs typeface="Calibri"/>
                <a:sym typeface="Calibri"/>
              </a:rPr>
              <a:t>5</a:t>
            </a:r>
            <a:endParaRPr sz="1700" b="1">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g2adf851e6ee_0_28"/>
          <p:cNvPicPr preferRelativeResize="0"/>
          <p:nvPr/>
        </p:nvPicPr>
        <p:blipFill>
          <a:blip r:embed="rId3">
            <a:alphaModFix/>
          </a:blip>
          <a:stretch>
            <a:fillRect/>
          </a:stretch>
        </p:blipFill>
        <p:spPr>
          <a:xfrm>
            <a:off x="2766150" y="152400"/>
            <a:ext cx="6246916" cy="6553200"/>
          </a:xfrm>
          <a:prstGeom prst="rect">
            <a:avLst/>
          </a:prstGeom>
          <a:noFill/>
          <a:ln>
            <a:noFill/>
          </a:ln>
        </p:spPr>
      </p:pic>
      <p:sp>
        <p:nvSpPr>
          <p:cNvPr id="413" name="Google Shape;413;g2adf851e6ee_0_28"/>
          <p:cNvSpPr/>
          <p:nvPr/>
        </p:nvSpPr>
        <p:spPr>
          <a:xfrm>
            <a:off x="3387500" y="1060575"/>
            <a:ext cx="3248700" cy="424800"/>
          </a:xfrm>
          <a:prstGeom prst="roundRect">
            <a:avLst>
              <a:gd name="adj" fmla="val 16667"/>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14" name="Google Shape;414;g2adf851e6ee_0_28"/>
          <p:cNvSpPr/>
          <p:nvPr/>
        </p:nvSpPr>
        <p:spPr>
          <a:xfrm>
            <a:off x="3440325" y="4125450"/>
            <a:ext cx="3248700" cy="424800"/>
          </a:xfrm>
          <a:prstGeom prst="roundRect">
            <a:avLst>
              <a:gd name="adj" fmla="val 16667"/>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g2adf851e6ee_0_40"/>
          <p:cNvPicPr preferRelativeResize="0"/>
          <p:nvPr/>
        </p:nvPicPr>
        <p:blipFill>
          <a:blip r:embed="rId3">
            <a:alphaModFix/>
          </a:blip>
          <a:stretch>
            <a:fillRect/>
          </a:stretch>
        </p:blipFill>
        <p:spPr>
          <a:xfrm>
            <a:off x="152400" y="186663"/>
            <a:ext cx="11887198" cy="6484677"/>
          </a:xfrm>
          <a:prstGeom prst="rect">
            <a:avLst/>
          </a:prstGeom>
          <a:noFill/>
          <a:ln>
            <a:noFill/>
          </a:ln>
        </p:spPr>
      </p:pic>
      <p:sp>
        <p:nvSpPr>
          <p:cNvPr id="420" name="Google Shape;420;g2adf851e6ee_0_40"/>
          <p:cNvSpPr/>
          <p:nvPr/>
        </p:nvSpPr>
        <p:spPr>
          <a:xfrm>
            <a:off x="3063900" y="2804600"/>
            <a:ext cx="398400" cy="360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1700" b="1">
                <a:latin typeface="Calibri"/>
                <a:ea typeface="Calibri"/>
                <a:cs typeface="Calibri"/>
                <a:sym typeface="Calibri"/>
              </a:rPr>
              <a:t>1</a:t>
            </a:r>
            <a:endParaRPr sz="1700" b="1">
              <a:latin typeface="Calibri"/>
              <a:ea typeface="Calibri"/>
              <a:cs typeface="Calibri"/>
              <a:sym typeface="Calibri"/>
            </a:endParaRPr>
          </a:p>
        </p:txBody>
      </p:sp>
      <p:sp>
        <p:nvSpPr>
          <p:cNvPr id="421" name="Google Shape;421;g2adf851e6ee_0_40"/>
          <p:cNvSpPr/>
          <p:nvPr/>
        </p:nvSpPr>
        <p:spPr>
          <a:xfrm>
            <a:off x="8093100" y="975800"/>
            <a:ext cx="398400" cy="360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1700" b="1">
                <a:latin typeface="Calibri"/>
                <a:ea typeface="Calibri"/>
                <a:cs typeface="Calibri"/>
                <a:sym typeface="Calibri"/>
              </a:rPr>
              <a:t>2</a:t>
            </a:r>
            <a:endParaRPr sz="1700" b="1">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g2adf851e6ee_0_17"/>
          <p:cNvPicPr preferRelativeResize="0"/>
          <p:nvPr/>
        </p:nvPicPr>
        <p:blipFill>
          <a:blip r:embed="rId3">
            <a:alphaModFix/>
          </a:blip>
          <a:stretch>
            <a:fillRect/>
          </a:stretch>
        </p:blipFill>
        <p:spPr>
          <a:xfrm>
            <a:off x="462600" y="337675"/>
            <a:ext cx="11490700" cy="6300426"/>
          </a:xfrm>
          <a:prstGeom prst="rect">
            <a:avLst/>
          </a:prstGeom>
          <a:noFill/>
          <a:ln>
            <a:noFill/>
          </a:ln>
        </p:spPr>
      </p:pic>
      <p:sp>
        <p:nvSpPr>
          <p:cNvPr id="427" name="Google Shape;427;g2adf851e6ee_0_17"/>
          <p:cNvSpPr/>
          <p:nvPr/>
        </p:nvSpPr>
        <p:spPr>
          <a:xfrm>
            <a:off x="2441575" y="1136775"/>
            <a:ext cx="398400" cy="360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1700" b="1">
                <a:latin typeface="Calibri"/>
                <a:ea typeface="Calibri"/>
                <a:cs typeface="Calibri"/>
                <a:sym typeface="Calibri"/>
              </a:rPr>
              <a:t>1</a:t>
            </a:r>
            <a:endParaRPr sz="1700" b="1">
              <a:latin typeface="Calibri"/>
              <a:ea typeface="Calibri"/>
              <a:cs typeface="Calibri"/>
              <a:sym typeface="Calibri"/>
            </a:endParaRPr>
          </a:p>
        </p:txBody>
      </p:sp>
      <p:sp>
        <p:nvSpPr>
          <p:cNvPr id="428" name="Google Shape;428;g2adf851e6ee_0_17"/>
          <p:cNvSpPr/>
          <p:nvPr/>
        </p:nvSpPr>
        <p:spPr>
          <a:xfrm>
            <a:off x="8642950" y="1650125"/>
            <a:ext cx="398400" cy="360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1700" b="1">
                <a:latin typeface="Calibri"/>
                <a:ea typeface="Calibri"/>
                <a:cs typeface="Calibri"/>
                <a:sym typeface="Calibri"/>
              </a:rPr>
              <a:t>2</a:t>
            </a:r>
            <a:endParaRPr sz="1700" b="1">
              <a:latin typeface="Calibri"/>
              <a:ea typeface="Calibri"/>
              <a:cs typeface="Calibri"/>
              <a:sym typeface="Calibri"/>
            </a:endParaRPr>
          </a:p>
        </p:txBody>
      </p:sp>
      <p:sp>
        <p:nvSpPr>
          <p:cNvPr id="429" name="Google Shape;429;g2adf851e6ee_0_17"/>
          <p:cNvSpPr/>
          <p:nvPr/>
        </p:nvSpPr>
        <p:spPr>
          <a:xfrm>
            <a:off x="2160150" y="3009275"/>
            <a:ext cx="398400" cy="360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1700" b="1">
                <a:latin typeface="Calibri"/>
                <a:ea typeface="Calibri"/>
                <a:cs typeface="Calibri"/>
                <a:sym typeface="Calibri"/>
              </a:rPr>
              <a:t>3</a:t>
            </a:r>
            <a:endParaRPr sz="1700" b="1">
              <a:latin typeface="Calibri"/>
              <a:ea typeface="Calibri"/>
              <a:cs typeface="Calibri"/>
              <a:sym typeface="Calibri"/>
            </a:endParaRPr>
          </a:p>
        </p:txBody>
      </p:sp>
      <p:sp>
        <p:nvSpPr>
          <p:cNvPr id="430" name="Google Shape;430;g2adf851e6ee_0_17"/>
          <p:cNvSpPr/>
          <p:nvPr/>
        </p:nvSpPr>
        <p:spPr>
          <a:xfrm>
            <a:off x="331350" y="3542675"/>
            <a:ext cx="398400" cy="360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1700" b="1">
                <a:latin typeface="Calibri"/>
                <a:ea typeface="Calibri"/>
                <a:cs typeface="Calibri"/>
                <a:sym typeface="Calibri"/>
              </a:rPr>
              <a:t>4</a:t>
            </a:r>
            <a:endParaRPr sz="1700" b="1">
              <a:latin typeface="Calibri"/>
              <a:ea typeface="Calibri"/>
              <a:cs typeface="Calibri"/>
              <a:sym typeface="Calibri"/>
            </a:endParaRPr>
          </a:p>
        </p:txBody>
      </p:sp>
      <p:sp>
        <p:nvSpPr>
          <p:cNvPr id="431" name="Google Shape;431;g2adf851e6ee_0_17"/>
          <p:cNvSpPr/>
          <p:nvPr/>
        </p:nvSpPr>
        <p:spPr>
          <a:xfrm>
            <a:off x="9627750" y="4076075"/>
            <a:ext cx="398400" cy="360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1700" b="1">
                <a:latin typeface="Calibri"/>
                <a:ea typeface="Calibri"/>
                <a:cs typeface="Calibri"/>
                <a:sym typeface="Calibri"/>
              </a:rPr>
              <a:t>5</a:t>
            </a:r>
            <a:endParaRPr sz="1700" b="1">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g2adf851e6ee_0_48"/>
          <p:cNvPicPr preferRelativeResize="0"/>
          <p:nvPr/>
        </p:nvPicPr>
        <p:blipFill>
          <a:blip r:embed="rId3">
            <a:alphaModFix/>
          </a:blip>
          <a:stretch>
            <a:fillRect/>
          </a:stretch>
        </p:blipFill>
        <p:spPr>
          <a:xfrm>
            <a:off x="152400" y="152400"/>
            <a:ext cx="11887199" cy="5144785"/>
          </a:xfrm>
          <a:prstGeom prst="rect">
            <a:avLst/>
          </a:prstGeom>
          <a:noFill/>
          <a:ln>
            <a:noFill/>
          </a:ln>
        </p:spPr>
      </p:pic>
      <p:pic>
        <p:nvPicPr>
          <p:cNvPr id="437" name="Google Shape;437;g2adf851e6ee_0_48"/>
          <p:cNvPicPr preferRelativeResize="0"/>
          <p:nvPr/>
        </p:nvPicPr>
        <p:blipFill>
          <a:blip r:embed="rId4">
            <a:alphaModFix/>
          </a:blip>
          <a:stretch>
            <a:fillRect/>
          </a:stretch>
        </p:blipFill>
        <p:spPr>
          <a:xfrm>
            <a:off x="4208971" y="2907950"/>
            <a:ext cx="6585498" cy="40028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2acc0c31e3f_0_0"/>
          <p:cNvSpPr txBox="1">
            <a:spLocks noGrp="1"/>
          </p:cNvSpPr>
          <p:nvPr>
            <p:ph type="title"/>
          </p:nvPr>
        </p:nvSpPr>
        <p:spPr>
          <a:xfrm>
            <a:off x="838203" y="3651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5400">
                <a:solidFill>
                  <a:schemeClr val="accent2"/>
                </a:solidFill>
              </a:rPr>
              <a:t>Uporabniške funkcionalnosti</a:t>
            </a:r>
            <a:endParaRPr/>
          </a:p>
        </p:txBody>
      </p:sp>
      <p:pic>
        <p:nvPicPr>
          <p:cNvPr id="443" name="Google Shape;443;g2acc0c31e3f_0_0"/>
          <p:cNvPicPr preferRelativeResize="0"/>
          <p:nvPr/>
        </p:nvPicPr>
        <p:blipFill>
          <a:blip r:embed="rId3">
            <a:alphaModFix/>
          </a:blip>
          <a:stretch>
            <a:fillRect/>
          </a:stretch>
        </p:blipFill>
        <p:spPr>
          <a:xfrm>
            <a:off x="152400" y="1843225"/>
            <a:ext cx="6988401" cy="4558401"/>
          </a:xfrm>
          <a:prstGeom prst="rect">
            <a:avLst/>
          </a:prstGeom>
          <a:noFill/>
          <a:ln>
            <a:noFill/>
          </a:ln>
        </p:spPr>
      </p:pic>
      <p:pic>
        <p:nvPicPr>
          <p:cNvPr id="444" name="Google Shape;444;g2acc0c31e3f_0_0"/>
          <p:cNvPicPr preferRelativeResize="0"/>
          <p:nvPr/>
        </p:nvPicPr>
        <p:blipFill>
          <a:blip r:embed="rId4">
            <a:alphaModFix/>
          </a:blip>
          <a:stretch>
            <a:fillRect/>
          </a:stretch>
        </p:blipFill>
        <p:spPr>
          <a:xfrm>
            <a:off x="9645551" y="474104"/>
            <a:ext cx="1343025" cy="2143125"/>
          </a:xfrm>
          <a:prstGeom prst="rect">
            <a:avLst/>
          </a:prstGeom>
          <a:noFill/>
          <a:ln>
            <a:noFill/>
          </a:ln>
        </p:spPr>
      </p:pic>
      <p:pic>
        <p:nvPicPr>
          <p:cNvPr id="445" name="Google Shape;445;g2acc0c31e3f_0_0"/>
          <p:cNvPicPr preferRelativeResize="0"/>
          <p:nvPr/>
        </p:nvPicPr>
        <p:blipFill>
          <a:blip r:embed="rId5">
            <a:alphaModFix/>
          </a:blip>
          <a:stretch>
            <a:fillRect/>
          </a:stretch>
        </p:blipFill>
        <p:spPr>
          <a:xfrm>
            <a:off x="6299975" y="3609324"/>
            <a:ext cx="5739625" cy="2699700"/>
          </a:xfrm>
          <a:prstGeom prst="rect">
            <a:avLst/>
          </a:prstGeom>
          <a:noFill/>
          <a:ln>
            <a:noFill/>
          </a:ln>
        </p:spPr>
      </p:pic>
      <p:sp>
        <p:nvSpPr>
          <p:cNvPr id="446" name="Google Shape;446;g2acc0c31e3f_0_0"/>
          <p:cNvSpPr/>
          <p:nvPr/>
        </p:nvSpPr>
        <p:spPr>
          <a:xfrm>
            <a:off x="7109000" y="3999475"/>
            <a:ext cx="1866900" cy="51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a:latin typeface="Calibri"/>
                <a:ea typeface="Calibri"/>
                <a:cs typeface="Calibri"/>
                <a:sym typeface="Calibri"/>
              </a:rPr>
              <a:t>Ime in priimek</a:t>
            </a:r>
            <a:endParaRPr>
              <a:latin typeface="Calibri"/>
              <a:ea typeface="Calibri"/>
              <a:cs typeface="Calibri"/>
              <a:sym typeface="Calibri"/>
            </a:endParaRPr>
          </a:p>
          <a:p>
            <a:pPr marL="0" lvl="0" indent="0" algn="ctr" rtl="0">
              <a:spcBef>
                <a:spcPts val="0"/>
              </a:spcBef>
              <a:spcAft>
                <a:spcPts val="0"/>
              </a:spcAft>
              <a:buNone/>
            </a:pPr>
            <a:r>
              <a:rPr lang="sl-SI">
                <a:latin typeface="Calibri"/>
                <a:ea typeface="Calibri"/>
                <a:cs typeface="Calibri"/>
                <a:sym typeface="Calibri"/>
              </a:rPr>
              <a:t>Elektronski naslov</a:t>
            </a:r>
            <a:endParaRPr>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g2adf851e6ee_0_57"/>
          <p:cNvPicPr preferRelativeResize="0"/>
          <p:nvPr/>
        </p:nvPicPr>
        <p:blipFill>
          <a:blip r:embed="rId3">
            <a:alphaModFix/>
          </a:blip>
          <a:stretch>
            <a:fillRect/>
          </a:stretch>
        </p:blipFill>
        <p:spPr>
          <a:xfrm>
            <a:off x="838191" y="182563"/>
            <a:ext cx="9700707" cy="649287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g2acb327560c_0_214"/>
          <p:cNvPicPr preferRelativeResize="0"/>
          <p:nvPr/>
        </p:nvPicPr>
        <p:blipFill>
          <a:blip r:embed="rId3">
            <a:alphaModFix/>
          </a:blip>
          <a:stretch>
            <a:fillRect/>
          </a:stretch>
        </p:blipFill>
        <p:spPr>
          <a:xfrm>
            <a:off x="0" y="899175"/>
            <a:ext cx="11887199" cy="6183932"/>
          </a:xfrm>
          <a:prstGeom prst="rect">
            <a:avLst/>
          </a:prstGeom>
          <a:noFill/>
          <a:ln>
            <a:noFill/>
          </a:ln>
        </p:spPr>
      </p:pic>
      <p:sp>
        <p:nvSpPr>
          <p:cNvPr id="457" name="Google Shape;457;g2acb327560c_0_214"/>
          <p:cNvSpPr txBox="1">
            <a:spLocks noGrp="1"/>
          </p:cNvSpPr>
          <p:nvPr>
            <p:ph type="title"/>
          </p:nvPr>
        </p:nvSpPr>
        <p:spPr>
          <a:xfrm>
            <a:off x="763525" y="1"/>
            <a:ext cx="10515600" cy="89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5400">
                <a:solidFill>
                  <a:schemeClr val="accent2"/>
                </a:solidFill>
              </a:rPr>
              <a:t>Naročanje storitve</a:t>
            </a:r>
            <a:endParaRPr/>
          </a:p>
        </p:txBody>
      </p:sp>
      <p:sp>
        <p:nvSpPr>
          <p:cNvPr id="458" name="Google Shape;458;g2acb327560c_0_214"/>
          <p:cNvSpPr/>
          <p:nvPr/>
        </p:nvSpPr>
        <p:spPr>
          <a:xfrm>
            <a:off x="8503000" y="1597300"/>
            <a:ext cx="3111600" cy="1281900"/>
          </a:xfrm>
          <a:prstGeom prst="roundRect">
            <a:avLst>
              <a:gd name="adj" fmla="val 16667"/>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2acb327560c_0_184"/>
          <p:cNvSpPr txBox="1">
            <a:spLocks noGrp="1"/>
          </p:cNvSpPr>
          <p:nvPr>
            <p:ph type="title"/>
          </p:nvPr>
        </p:nvSpPr>
        <p:spPr>
          <a:xfrm>
            <a:off x="512375" y="365125"/>
            <a:ext cx="108414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sl-SI" sz="4360">
                <a:solidFill>
                  <a:schemeClr val="accent2"/>
                </a:solidFill>
              </a:rPr>
              <a:t>Primer: Podnebno nevtralna in pametna mesta</a:t>
            </a:r>
            <a:endParaRPr sz="3459" baseline="30000"/>
          </a:p>
        </p:txBody>
      </p:sp>
      <p:pic>
        <p:nvPicPr>
          <p:cNvPr id="464" name="Google Shape;464;g2acb327560c_0_184"/>
          <p:cNvPicPr preferRelativeResize="0"/>
          <p:nvPr/>
        </p:nvPicPr>
        <p:blipFill>
          <a:blip r:embed="rId3">
            <a:alphaModFix/>
          </a:blip>
          <a:stretch>
            <a:fillRect/>
          </a:stretch>
        </p:blipFill>
        <p:spPr>
          <a:xfrm>
            <a:off x="936525" y="1893000"/>
            <a:ext cx="10629900" cy="4752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p:nvPr/>
        </p:nvSpPr>
        <p:spPr>
          <a:xfrm>
            <a:off x="742955" y="992962"/>
            <a:ext cx="10150713" cy="81741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ED7D31"/>
              </a:buClr>
              <a:buSzPts val="5000"/>
              <a:buFont typeface="Calibri"/>
              <a:buNone/>
            </a:pPr>
            <a:r>
              <a:rPr lang="sl-SI" sz="5000" b="1" i="0" u="none" strike="noStrike" cap="none">
                <a:solidFill>
                  <a:srgbClr val="ED7D31"/>
                </a:solidFill>
                <a:latin typeface="Calibri"/>
                <a:ea typeface="Calibri"/>
                <a:cs typeface="Calibri"/>
                <a:sym typeface="Calibri"/>
              </a:rPr>
              <a:t>Vsebina projekta SPOZNAJ</a:t>
            </a:r>
            <a:endParaRPr sz="5000" b="1" i="0" u="none" strike="noStrike" cap="none">
              <a:solidFill>
                <a:srgbClr val="ED7D31"/>
              </a:solidFill>
              <a:latin typeface="Calibri"/>
              <a:ea typeface="Calibri"/>
              <a:cs typeface="Calibri"/>
              <a:sym typeface="Calibri"/>
            </a:endParaRPr>
          </a:p>
        </p:txBody>
      </p:sp>
      <p:sp>
        <p:nvSpPr>
          <p:cNvPr id="115" name="Google Shape;115;p5"/>
          <p:cNvSpPr txBox="1"/>
          <p:nvPr/>
        </p:nvSpPr>
        <p:spPr>
          <a:xfrm>
            <a:off x="742955" y="2217766"/>
            <a:ext cx="10515600" cy="374552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l-SI" sz="2400">
                <a:solidFill>
                  <a:schemeClr val="dk1"/>
                </a:solidFill>
                <a:latin typeface="Calibri"/>
                <a:ea typeface="Calibri"/>
                <a:cs typeface="Calibri"/>
                <a:sym typeface="Calibri"/>
              </a:rPr>
              <a:t>Projekt bo obravnaval vse vidike odprte znanost:​</a:t>
            </a:r>
            <a:endParaRPr sz="32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400"/>
              <a:buFont typeface="Arial"/>
              <a:buChar char="•"/>
            </a:pPr>
            <a:r>
              <a:rPr lang="sl-SI" sz="2400">
                <a:solidFill>
                  <a:schemeClr val="dk1"/>
                </a:solidFill>
                <a:latin typeface="Calibri"/>
                <a:ea typeface="Calibri"/>
                <a:cs typeface="Calibri"/>
                <a:sym typeface="Calibri"/>
              </a:rPr>
              <a:t>Deljenje raziskav po načelih FAIR. ​</a:t>
            </a:r>
            <a:endParaRPr/>
          </a:p>
          <a:p>
            <a:pPr marL="285750" marR="0" lvl="0" indent="-285750" algn="l" rtl="0">
              <a:spcBef>
                <a:spcPts val="0"/>
              </a:spcBef>
              <a:spcAft>
                <a:spcPts val="0"/>
              </a:spcAft>
              <a:buClr>
                <a:schemeClr val="dk1"/>
              </a:buClr>
              <a:buSzPts val="2400"/>
              <a:buFont typeface="Arial"/>
              <a:buChar char="•"/>
            </a:pPr>
            <a:r>
              <a:rPr lang="sl-SI" sz="2400">
                <a:solidFill>
                  <a:schemeClr val="dk1"/>
                </a:solidFill>
                <a:latin typeface="Calibri"/>
                <a:ea typeface="Calibri"/>
                <a:cs typeface="Calibri"/>
                <a:sym typeface="Calibri"/>
              </a:rPr>
              <a:t>Politike/zahteve financerjev v Sloveniji in v ERA.​</a:t>
            </a:r>
            <a:endParaRPr/>
          </a:p>
          <a:p>
            <a:pPr marL="285750" marR="0" lvl="0" indent="-285750" algn="l" rtl="0">
              <a:spcBef>
                <a:spcPts val="0"/>
              </a:spcBef>
              <a:spcAft>
                <a:spcPts val="0"/>
              </a:spcAft>
              <a:buClr>
                <a:schemeClr val="dk1"/>
              </a:buClr>
              <a:buSzPts val="2400"/>
              <a:buFont typeface="Arial"/>
              <a:buChar char="•"/>
            </a:pPr>
            <a:r>
              <a:rPr lang="sl-SI" sz="2400">
                <a:solidFill>
                  <a:schemeClr val="dk1"/>
                </a:solidFill>
                <a:latin typeface="Calibri"/>
                <a:ea typeface="Calibri"/>
                <a:cs typeface="Calibri"/>
                <a:sym typeface="Calibri"/>
              </a:rPr>
              <a:t>​Odprte znanstvene objave. ​</a:t>
            </a:r>
            <a:endParaRPr/>
          </a:p>
          <a:p>
            <a:pPr marL="285750" marR="0" lvl="0" indent="-285750" algn="l" rtl="0">
              <a:spcBef>
                <a:spcPts val="0"/>
              </a:spcBef>
              <a:spcAft>
                <a:spcPts val="0"/>
              </a:spcAft>
              <a:buClr>
                <a:schemeClr val="dk1"/>
              </a:buClr>
              <a:buSzPts val="2400"/>
              <a:buFont typeface="Arial"/>
              <a:buChar char="•"/>
            </a:pPr>
            <a:r>
              <a:rPr lang="sl-SI" sz="2400">
                <a:solidFill>
                  <a:schemeClr val="dk1"/>
                </a:solidFill>
                <a:latin typeface="Calibri"/>
                <a:ea typeface="Calibri"/>
                <a:cs typeface="Calibri"/>
                <a:sym typeface="Calibri"/>
              </a:rPr>
              <a:t>Odgovorno ravnanje z raziskovalnimi podatki. ​</a:t>
            </a:r>
            <a:endParaRPr/>
          </a:p>
          <a:p>
            <a:pPr marL="285750" marR="0" lvl="0" indent="-285750" algn="l" rtl="0">
              <a:spcBef>
                <a:spcPts val="0"/>
              </a:spcBef>
              <a:spcAft>
                <a:spcPts val="0"/>
              </a:spcAft>
              <a:buClr>
                <a:schemeClr val="dk1"/>
              </a:buClr>
              <a:buSzPts val="2400"/>
              <a:buFont typeface="Arial"/>
              <a:buChar char="•"/>
            </a:pPr>
            <a:r>
              <a:rPr lang="sl-SI" sz="2400">
                <a:solidFill>
                  <a:schemeClr val="dk1"/>
                </a:solidFill>
                <a:latin typeface="Calibri"/>
                <a:ea typeface="Calibri"/>
                <a:cs typeface="Calibri"/>
                <a:sym typeface="Calibri"/>
              </a:rPr>
              <a:t>Odgovorna merila pri vrednotenju znanstvenoraziskovalnega dela.​</a:t>
            </a:r>
            <a:endParaRPr/>
          </a:p>
          <a:p>
            <a:pPr marL="285750" marR="0" lvl="0" indent="-285750" algn="l" rtl="0">
              <a:spcBef>
                <a:spcPts val="0"/>
              </a:spcBef>
              <a:spcAft>
                <a:spcPts val="0"/>
              </a:spcAft>
              <a:buClr>
                <a:schemeClr val="dk1"/>
              </a:buClr>
              <a:buSzPts val="2400"/>
              <a:buFont typeface="Arial"/>
              <a:buChar char="•"/>
            </a:pPr>
            <a:r>
              <a:rPr lang="sl-SI" sz="2400">
                <a:solidFill>
                  <a:schemeClr val="dk1"/>
                </a:solidFill>
                <a:latin typeface="Calibri"/>
                <a:ea typeface="Calibri"/>
                <a:cs typeface="Calibri"/>
                <a:sym typeface="Calibri"/>
              </a:rPr>
              <a:t>Vključevanje javnosti v procese znanstvenoraziskovalnega dela.​</a:t>
            </a:r>
            <a:endParaRPr/>
          </a:p>
          <a:p>
            <a:pPr marL="285750" marR="0" lvl="0" indent="-285750" algn="l" rtl="0">
              <a:spcBef>
                <a:spcPts val="0"/>
              </a:spcBef>
              <a:spcAft>
                <a:spcPts val="0"/>
              </a:spcAft>
              <a:buClr>
                <a:schemeClr val="dk1"/>
              </a:buClr>
              <a:buSzPts val="2400"/>
              <a:buFont typeface="Arial"/>
              <a:buChar char="•"/>
            </a:pPr>
            <a:r>
              <a:rPr lang="sl-SI" sz="2400">
                <a:solidFill>
                  <a:schemeClr val="dk1"/>
                </a:solidFill>
                <a:latin typeface="Calibri"/>
                <a:ea typeface="Calibri"/>
                <a:cs typeface="Calibri"/>
                <a:sym typeface="Calibri"/>
              </a:rPr>
              <a:t>Zgodnje in odprto deljenje raziskav. ​</a:t>
            </a:r>
            <a:endParaRPr/>
          </a:p>
          <a:p>
            <a:pPr marL="285750" marR="0" lvl="0" indent="-285750" algn="l" rtl="0">
              <a:spcBef>
                <a:spcPts val="0"/>
              </a:spcBef>
              <a:spcAft>
                <a:spcPts val="0"/>
              </a:spcAft>
              <a:buClr>
                <a:schemeClr val="dk1"/>
              </a:buClr>
              <a:buSzPts val="2400"/>
              <a:buFont typeface="Arial"/>
              <a:buChar char="•"/>
            </a:pPr>
            <a:r>
              <a:rPr lang="sl-SI" sz="2400">
                <a:solidFill>
                  <a:schemeClr val="dk1"/>
                </a:solidFill>
                <a:latin typeface="Calibri"/>
                <a:ea typeface="Calibri"/>
                <a:cs typeface="Calibri"/>
                <a:sym typeface="Calibri"/>
              </a:rPr>
              <a:t>Infrastruktura za odprto znanost.​</a:t>
            </a:r>
            <a:endParaRPr/>
          </a:p>
          <a:p>
            <a:pPr marL="285750" marR="0" lvl="0" indent="-285750" algn="l" rtl="0">
              <a:spcBef>
                <a:spcPts val="0"/>
              </a:spcBef>
              <a:spcAft>
                <a:spcPts val="0"/>
              </a:spcAft>
              <a:buClr>
                <a:schemeClr val="dk1"/>
              </a:buClr>
              <a:buSzPts val="2400"/>
              <a:buFont typeface="Arial"/>
              <a:buChar char="•"/>
            </a:pPr>
            <a:r>
              <a:rPr lang="sl-SI" sz="2400">
                <a:solidFill>
                  <a:schemeClr val="dk1"/>
                </a:solidFill>
                <a:latin typeface="Calibri"/>
                <a:ea typeface="Calibri"/>
                <a:cs typeface="Calibri"/>
                <a:sym typeface="Calibri"/>
              </a:rPr>
              <a:t>Etični in avtorskopravni vidiki odprte znanosti.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2adf851e6ee_0_71"/>
          <p:cNvSpPr txBox="1">
            <a:spLocks noGrp="1"/>
          </p:cNvSpPr>
          <p:nvPr>
            <p:ph type="title"/>
          </p:nvPr>
        </p:nvSpPr>
        <p:spPr>
          <a:xfrm>
            <a:off x="437700" y="153525"/>
            <a:ext cx="109161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sl-SI" sz="4560">
                <a:solidFill>
                  <a:schemeClr val="accent2"/>
                </a:solidFill>
              </a:rPr>
              <a:t>Priprava indikatorjev in združevanje podatkov</a:t>
            </a:r>
            <a:endParaRPr sz="4560">
              <a:solidFill>
                <a:schemeClr val="accent2"/>
              </a:solidFill>
            </a:endParaRPr>
          </a:p>
        </p:txBody>
      </p:sp>
      <p:sp>
        <p:nvSpPr>
          <p:cNvPr id="470" name="Google Shape;470;g2adf851e6ee_0_71"/>
          <p:cNvSpPr txBox="1">
            <a:spLocks noGrp="1"/>
          </p:cNvSpPr>
          <p:nvPr>
            <p:ph type="body" idx="1"/>
          </p:nvPr>
        </p:nvSpPr>
        <p:spPr>
          <a:xfrm>
            <a:off x="838203" y="1825627"/>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471" name="Google Shape;471;g2adf851e6ee_0_71"/>
          <p:cNvPicPr preferRelativeResize="0"/>
          <p:nvPr/>
        </p:nvPicPr>
        <p:blipFill>
          <a:blip r:embed="rId3">
            <a:alphaModFix/>
          </a:blip>
          <a:stretch>
            <a:fillRect/>
          </a:stretch>
        </p:blipFill>
        <p:spPr>
          <a:xfrm>
            <a:off x="104775" y="1343013"/>
            <a:ext cx="11982450" cy="55149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2adf851e6ee_0_78"/>
          <p:cNvSpPr txBox="1">
            <a:spLocks noGrp="1"/>
          </p:cNvSpPr>
          <p:nvPr>
            <p:ph type="title"/>
          </p:nvPr>
        </p:nvSpPr>
        <p:spPr>
          <a:xfrm>
            <a:off x="838203" y="21577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4560">
                <a:solidFill>
                  <a:schemeClr val="accent2"/>
                </a:solidFill>
              </a:rPr>
              <a:t>ESS Labs</a:t>
            </a:r>
            <a:endParaRPr/>
          </a:p>
        </p:txBody>
      </p:sp>
      <p:sp>
        <p:nvSpPr>
          <p:cNvPr id="477" name="Google Shape;477;g2adf851e6ee_0_78"/>
          <p:cNvSpPr txBox="1">
            <a:spLocks noGrp="1"/>
          </p:cNvSpPr>
          <p:nvPr>
            <p:ph type="body" idx="1"/>
          </p:nvPr>
        </p:nvSpPr>
        <p:spPr>
          <a:xfrm>
            <a:off x="838203" y="1825627"/>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478" name="Google Shape;478;g2adf851e6ee_0_78"/>
          <p:cNvPicPr preferRelativeResize="0"/>
          <p:nvPr/>
        </p:nvPicPr>
        <p:blipFill>
          <a:blip r:embed="rId3">
            <a:alphaModFix/>
          </a:blip>
          <a:stretch>
            <a:fillRect/>
          </a:stretch>
        </p:blipFill>
        <p:spPr>
          <a:xfrm>
            <a:off x="233376" y="1211450"/>
            <a:ext cx="12342874" cy="56751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2ad4988fefa_0_8"/>
          <p:cNvSpPr txBox="1">
            <a:spLocks noGrp="1"/>
          </p:cNvSpPr>
          <p:nvPr>
            <p:ph type="body" idx="1"/>
          </p:nvPr>
        </p:nvSpPr>
        <p:spPr>
          <a:xfrm>
            <a:off x="838203" y="1825627"/>
            <a:ext cx="1051560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sl-SI">
                <a:solidFill>
                  <a:schemeClr val="dk1"/>
                </a:solidFill>
              </a:rPr>
              <a:t>- Na portal so dodane zaupanja vredne, urejene in posodobljene informacije.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sl-SI">
                <a:solidFill>
                  <a:schemeClr val="dk1"/>
                </a:solidFill>
              </a:rPr>
              <a:t>- Uporabimo lahko enotni vmesnik za odkrivanje za iskanje različnih vrst virov.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sl-SI">
                <a:solidFill>
                  <a:schemeClr val="dk1"/>
                </a:solidFill>
              </a:rPr>
              <a:t>- Zagotavljanje kakovosti: viri morajo izpolnjevati določene zahteve, za vključitev, npr. zrelost storitve, politike.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sl-SI">
                <a:solidFill>
                  <a:schemeClr val="dk1"/>
                </a:solidFill>
              </a:rPr>
              <a:t>- Portal spodbuja in podpira sodelovanje (npr. primeri uporabe in podpora ponudnikom).</a:t>
            </a:r>
            <a:endParaRPr/>
          </a:p>
        </p:txBody>
      </p:sp>
      <p:sp>
        <p:nvSpPr>
          <p:cNvPr id="484" name="Google Shape;484;g2ad4988fefa_0_8"/>
          <p:cNvSpPr txBox="1">
            <a:spLocks noGrp="1"/>
          </p:cNvSpPr>
          <p:nvPr>
            <p:ph type="title"/>
          </p:nvPr>
        </p:nvSpPr>
        <p:spPr>
          <a:xfrm>
            <a:off x="838203" y="3651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5400">
                <a:solidFill>
                  <a:schemeClr val="accent2"/>
                </a:solidFill>
              </a:rPr>
              <a:t>Če povzamemo vrednosti portala</a:t>
            </a:r>
            <a:endParaRPr sz="5400">
              <a:solidFill>
                <a:schemeClr val="accent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2ad4988fefa_0_13"/>
          <p:cNvSpPr txBox="1">
            <a:spLocks noGrp="1"/>
          </p:cNvSpPr>
          <p:nvPr>
            <p:ph type="title"/>
          </p:nvPr>
        </p:nvSpPr>
        <p:spPr>
          <a:xfrm>
            <a:off x="3588852" y="2543250"/>
            <a:ext cx="4640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6400">
                <a:solidFill>
                  <a:schemeClr val="accent2"/>
                </a:solidFill>
              </a:rPr>
              <a:t>VPRAŠANJA</a:t>
            </a:r>
            <a:endParaRPr sz="6400">
              <a:solidFill>
                <a:schemeClr val="accent2"/>
              </a:solidFill>
            </a:endParaRPr>
          </a:p>
        </p:txBody>
      </p:sp>
      <p:pic>
        <p:nvPicPr>
          <p:cNvPr id="490" name="Google Shape;490;g2ad4988fefa_0_13"/>
          <p:cNvPicPr preferRelativeResize="0"/>
          <p:nvPr/>
        </p:nvPicPr>
        <p:blipFill>
          <a:blip r:embed="rId3">
            <a:alphaModFix/>
          </a:blip>
          <a:stretch>
            <a:fillRect/>
          </a:stretch>
        </p:blipFill>
        <p:spPr>
          <a:xfrm>
            <a:off x="2973404" y="3868950"/>
            <a:ext cx="5871600" cy="18348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13" descr="Slika, ki vsebuje besede risanje&#10;&#10;Opis je samodejno ustvarjen"/>
          <p:cNvPicPr preferRelativeResize="0"/>
          <p:nvPr/>
        </p:nvPicPr>
        <p:blipFill rotWithShape="1">
          <a:blip r:embed="rId3">
            <a:alphaModFix/>
          </a:blip>
          <a:srcRect t="13223" r="22131"/>
          <a:stretch/>
        </p:blipFill>
        <p:spPr>
          <a:xfrm>
            <a:off x="5233087" y="0"/>
            <a:ext cx="6958914" cy="5184456"/>
          </a:xfrm>
          <a:prstGeom prst="rect">
            <a:avLst/>
          </a:prstGeom>
          <a:noFill/>
          <a:ln>
            <a:noFill/>
          </a:ln>
        </p:spPr>
      </p:pic>
      <p:sp>
        <p:nvSpPr>
          <p:cNvPr id="496" name="Google Shape;496;p13"/>
          <p:cNvSpPr/>
          <p:nvPr/>
        </p:nvSpPr>
        <p:spPr>
          <a:xfrm>
            <a:off x="516732" y="1584821"/>
            <a:ext cx="3100079" cy="183896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323F4F"/>
              </a:buClr>
              <a:buSzPts val="1800"/>
              <a:buFont typeface="Calibri"/>
              <a:buNone/>
            </a:pPr>
            <a:r>
              <a:rPr lang="sl-SI" sz="1800" b="1" u="none" strike="noStrike" cap="none" dirty="0">
                <a:solidFill>
                  <a:srgbClr val="323F4F"/>
                </a:solidFill>
                <a:latin typeface="Calibri"/>
                <a:ea typeface="Calibri"/>
                <a:cs typeface="Calibri"/>
                <a:sym typeface="Calibri"/>
              </a:rPr>
              <a:t>Kontakt:</a:t>
            </a:r>
            <a:br>
              <a:rPr lang="sl-SI" sz="1800" b="1" u="none" strike="noStrike" cap="none" dirty="0">
                <a:solidFill>
                  <a:srgbClr val="323F4F"/>
                </a:solidFill>
                <a:latin typeface="Calibri"/>
                <a:ea typeface="Calibri"/>
                <a:cs typeface="Calibri"/>
                <a:sym typeface="Calibri"/>
              </a:rPr>
            </a:br>
            <a:endParaRPr sz="900" b="1" u="none" strike="noStrike" cap="none" dirty="0">
              <a:solidFill>
                <a:srgbClr val="323F4F"/>
              </a:solidFill>
              <a:latin typeface="Calibri"/>
              <a:ea typeface="Calibri"/>
              <a:cs typeface="Calibri"/>
              <a:sym typeface="Calibri"/>
            </a:endParaRPr>
          </a:p>
          <a:p>
            <a:pPr marL="0" marR="0" lvl="0" indent="0" algn="l" rtl="0">
              <a:lnSpc>
                <a:spcPct val="100000"/>
              </a:lnSpc>
              <a:spcBef>
                <a:spcPts val="0"/>
              </a:spcBef>
              <a:spcAft>
                <a:spcPts val="0"/>
              </a:spcAft>
              <a:buClr>
                <a:srgbClr val="323F4F"/>
              </a:buClr>
              <a:buSzPts val="1800"/>
              <a:buFont typeface="Calibri"/>
              <a:buNone/>
            </a:pPr>
            <a:r>
              <a:rPr lang="sl-SI" sz="1800" b="1" u="none" strike="noStrike" cap="none" dirty="0">
                <a:solidFill>
                  <a:srgbClr val="323F4F"/>
                </a:solidFill>
                <a:latin typeface="Calibri"/>
                <a:ea typeface="Calibri"/>
                <a:cs typeface="Calibri"/>
                <a:sym typeface="Calibri"/>
              </a:rPr>
              <a:t>Arhiv družboslovnih podatkov </a:t>
            </a:r>
            <a:endParaRPr dirty="0"/>
          </a:p>
          <a:p>
            <a:pPr marL="0" marR="0" lvl="0" indent="0" algn="l" rtl="0">
              <a:lnSpc>
                <a:spcPct val="100000"/>
              </a:lnSpc>
              <a:spcBef>
                <a:spcPts val="0"/>
              </a:spcBef>
              <a:spcAft>
                <a:spcPts val="0"/>
              </a:spcAft>
              <a:buClr>
                <a:srgbClr val="323F4F"/>
              </a:buClr>
              <a:buSzPts val="1800"/>
              <a:buFont typeface="Calibri"/>
              <a:buNone/>
            </a:pPr>
            <a:r>
              <a:rPr lang="sl-SI" sz="1800" b="1" u="sng" dirty="0">
                <a:solidFill>
                  <a:srgbClr val="323F4F"/>
                </a:solidFill>
                <a:latin typeface="Calibri"/>
                <a:ea typeface="Calibri"/>
                <a:cs typeface="Calibri"/>
                <a:sym typeface="Calibri"/>
              </a:rPr>
              <a:t>irena.vipavc@fdv.uni-lj.si</a:t>
            </a:r>
            <a:r>
              <a:rPr lang="sl-SI" sz="1800" b="1" dirty="0">
                <a:solidFill>
                  <a:srgbClr val="323F4F"/>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000"/>
              <a:buFont typeface="Calibri"/>
              <a:buNone/>
            </a:pPr>
            <a:endParaRPr sz="1000" b="0" u="none" strike="noStrike" cap="none" dirty="0">
              <a:solidFill>
                <a:srgbClr val="323F4F"/>
              </a:solidFill>
              <a:latin typeface="Calibri"/>
              <a:ea typeface="Calibri"/>
              <a:cs typeface="Calibri"/>
              <a:sym typeface="Calibri"/>
            </a:endParaRPr>
          </a:p>
          <a:p>
            <a:pPr marL="0" marR="0" lvl="0" indent="0" algn="l" rtl="0">
              <a:lnSpc>
                <a:spcPct val="100000"/>
              </a:lnSpc>
              <a:spcBef>
                <a:spcPts val="0"/>
              </a:spcBef>
              <a:spcAft>
                <a:spcPts val="0"/>
              </a:spcAft>
              <a:buClr>
                <a:srgbClr val="323F4F"/>
              </a:buClr>
              <a:buSzPts val="1800"/>
              <a:buFont typeface="Calibri"/>
              <a:buNone/>
            </a:pPr>
            <a:r>
              <a:rPr lang="sl-SI" sz="1800" b="1" dirty="0">
                <a:solidFill>
                  <a:srgbClr val="323F4F"/>
                </a:solidFill>
                <a:latin typeface="Calibri"/>
                <a:ea typeface="Calibri"/>
                <a:cs typeface="Calibri"/>
                <a:sym typeface="Calibri"/>
              </a:rPr>
              <a:t>ARNES – Marko Drobnjak</a:t>
            </a:r>
            <a:endParaRPr dirty="0"/>
          </a:p>
          <a:p>
            <a:pPr marL="0" marR="0" lvl="0" indent="0" algn="l" rtl="0">
              <a:spcBef>
                <a:spcPts val="0"/>
              </a:spcBef>
              <a:spcAft>
                <a:spcPts val="0"/>
              </a:spcAft>
              <a:buNone/>
            </a:pPr>
            <a:r>
              <a:rPr lang="sl-SI" sz="1800" b="1" dirty="0">
                <a:latin typeface="Calibri"/>
                <a:ea typeface="Calibri"/>
                <a:cs typeface="Calibri"/>
                <a:sym typeface="Calibri"/>
              </a:rPr>
              <a:t>ime pika priimek</a:t>
            </a:r>
            <a:r>
              <a:rPr lang="sl-SI" sz="1800" b="1" u="sng" dirty="0">
                <a:solidFill>
                  <a:srgbClr val="323F4F"/>
                </a:solidFill>
                <a:latin typeface="Calibri"/>
                <a:ea typeface="Calibri"/>
                <a:cs typeface="Calibri"/>
                <a:sym typeface="Calibri"/>
              </a:rPr>
              <a:t>@arnes.si</a:t>
            </a:r>
            <a:r>
              <a:rPr lang="sl-SI" sz="1800" b="1" dirty="0">
                <a:solidFill>
                  <a:srgbClr val="323F4F"/>
                </a:solidFill>
                <a:latin typeface="Calibri"/>
                <a:ea typeface="Calibri"/>
                <a:cs typeface="Calibri"/>
                <a:sym typeface="Calibri"/>
              </a:rPr>
              <a:t> </a:t>
            </a:r>
            <a:endParaRPr sz="1800" b="1" dirty="0">
              <a:solidFill>
                <a:srgbClr val="323F4F"/>
              </a:solidFill>
              <a:latin typeface="Calibri"/>
              <a:ea typeface="Calibri"/>
              <a:cs typeface="Calibri"/>
              <a:sym typeface="Calibri"/>
            </a:endParaRPr>
          </a:p>
        </p:txBody>
      </p:sp>
      <p:pic>
        <p:nvPicPr>
          <p:cNvPr id="497" name="Google Shape;497;p13"/>
          <p:cNvPicPr preferRelativeResize="0"/>
          <p:nvPr/>
        </p:nvPicPr>
        <p:blipFill rotWithShape="1">
          <a:blip r:embed="rId4">
            <a:alphaModFix/>
          </a:blip>
          <a:srcRect/>
          <a:stretch/>
        </p:blipFill>
        <p:spPr>
          <a:xfrm>
            <a:off x="1040815" y="5238369"/>
            <a:ext cx="10009549" cy="1114396"/>
          </a:xfrm>
          <a:prstGeom prst="rect">
            <a:avLst/>
          </a:prstGeom>
          <a:noFill/>
          <a:ln>
            <a:noFill/>
          </a:ln>
        </p:spPr>
      </p:pic>
      <p:pic>
        <p:nvPicPr>
          <p:cNvPr id="498" name="Google Shape;498;p13" descr="Slika, ki vsebuje besede besedilo, pisava, logotip, grafika&#10;&#10;Opis je samodejno ustvarjen"/>
          <p:cNvPicPr preferRelativeResize="0"/>
          <p:nvPr/>
        </p:nvPicPr>
        <p:blipFill rotWithShape="1">
          <a:blip r:embed="rId5">
            <a:alphaModFix/>
          </a:blip>
          <a:srcRect/>
          <a:stretch/>
        </p:blipFill>
        <p:spPr>
          <a:xfrm>
            <a:off x="516732" y="706065"/>
            <a:ext cx="2468880" cy="713232"/>
          </a:xfrm>
          <a:prstGeom prst="rect">
            <a:avLst/>
          </a:prstGeom>
          <a:noFill/>
          <a:ln>
            <a:noFill/>
          </a:ln>
        </p:spPr>
      </p:pic>
      <p:sp>
        <p:nvSpPr>
          <p:cNvPr id="499" name="Google Shape;499;p13"/>
          <p:cNvSpPr/>
          <p:nvPr/>
        </p:nvSpPr>
        <p:spPr>
          <a:xfrm>
            <a:off x="516732" y="4100245"/>
            <a:ext cx="1531188" cy="46166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323F4F"/>
              </a:buClr>
              <a:buSzPts val="1200"/>
              <a:buFont typeface="Calibri"/>
              <a:buNone/>
            </a:pPr>
            <a:r>
              <a:rPr lang="sl-SI" sz="1200" b="1" u="none" strike="noStrike" cap="none" dirty="0">
                <a:solidFill>
                  <a:srgbClr val="323F4F"/>
                </a:solidFill>
                <a:latin typeface="Calibri"/>
                <a:ea typeface="Calibri"/>
                <a:cs typeface="Calibri"/>
                <a:sym typeface="Calibri"/>
              </a:rPr>
              <a:t>Zahvala:</a:t>
            </a:r>
            <a:br>
              <a:rPr lang="sl-SI" sz="1200" b="1" u="none" strike="noStrike" cap="none" dirty="0">
                <a:solidFill>
                  <a:srgbClr val="323F4F"/>
                </a:solidFill>
                <a:latin typeface="Calibri"/>
                <a:ea typeface="Calibri"/>
                <a:cs typeface="Calibri"/>
                <a:sym typeface="Calibri"/>
              </a:rPr>
            </a:br>
            <a:r>
              <a:rPr lang="sl-SI" sz="1200" b="0" u="none" strike="noStrike" cap="none" dirty="0">
                <a:solidFill>
                  <a:srgbClr val="323F4F"/>
                </a:solidFill>
                <a:latin typeface="Calibri"/>
                <a:ea typeface="Calibri"/>
                <a:cs typeface="Calibri"/>
                <a:sym typeface="Calibri"/>
              </a:rPr>
              <a:t>Brini Klemenčič, UKM</a:t>
            </a:r>
            <a:endParaRPr sz="1200" b="0" u="none" strike="noStrike" cap="none" dirty="0">
              <a:solidFill>
                <a:srgbClr val="323F4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2"/>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5400"/>
              <a:buFont typeface="Calibri"/>
              <a:buNone/>
            </a:pPr>
            <a:r>
              <a:rPr lang="sl-SI" sz="5400">
                <a:solidFill>
                  <a:schemeClr val="accent2"/>
                </a:solidFill>
                <a:latin typeface="Calibri"/>
                <a:ea typeface="Calibri"/>
                <a:cs typeface="Calibri"/>
                <a:sym typeface="Calibri"/>
              </a:rPr>
              <a:t>ARNES</a:t>
            </a:r>
            <a:endParaRPr sz="5400">
              <a:solidFill>
                <a:schemeClr val="accent2"/>
              </a:solidFill>
              <a:latin typeface="Calibri"/>
              <a:ea typeface="Calibri"/>
              <a:cs typeface="Calibri"/>
              <a:sym typeface="Calibri"/>
            </a:endParaRPr>
          </a:p>
        </p:txBody>
      </p:sp>
      <p:sp>
        <p:nvSpPr>
          <p:cNvPr id="121" name="Google Shape;121;p12"/>
          <p:cNvSpPr txBox="1">
            <a:spLocks noGrp="1"/>
          </p:cNvSpPr>
          <p:nvPr>
            <p:ph type="body" idx="1"/>
          </p:nvPr>
        </p:nvSpPr>
        <p:spPr>
          <a:xfrm>
            <a:off x="838197" y="1413271"/>
            <a:ext cx="10515600" cy="5079600"/>
          </a:xfrm>
          <a:prstGeom prst="rect">
            <a:avLst/>
          </a:prstGeom>
          <a:noFill/>
          <a:ln>
            <a:noFill/>
          </a:ln>
        </p:spPr>
        <p:txBody>
          <a:bodyPr spcFirstLastPara="1" wrap="square" lIns="91425" tIns="45700" rIns="91425" bIns="45700" anchor="t" anchorCtr="0">
            <a:spAutoFit/>
          </a:bodyPr>
          <a:lstStyle/>
          <a:p>
            <a:pPr marL="457200" lvl="0" indent="-419100" algn="l" rtl="0">
              <a:lnSpc>
                <a:spcPct val="90000"/>
              </a:lnSpc>
              <a:spcBef>
                <a:spcPts val="0"/>
              </a:spcBef>
              <a:spcAft>
                <a:spcPts val="0"/>
              </a:spcAft>
              <a:buSzPts val="3000"/>
              <a:buChar char="•"/>
            </a:pPr>
            <a:r>
              <a:rPr lang="sl-SI" sz="3000" dirty="0"/>
              <a:t>Akademska in raziskovalna mreža Slovenije (Arnes) je </a:t>
            </a:r>
            <a:r>
              <a:rPr lang="sl-SI" sz="3000" b="1" dirty="0"/>
              <a:t>javni infrastrukturni zavod</a:t>
            </a:r>
            <a:r>
              <a:rPr lang="sl-SI" sz="3000" dirty="0"/>
              <a:t>, ki zagotavlja omrežne storitve organizacijam s področij raziskovanja, izobraževanja in kulture.</a:t>
            </a:r>
            <a:endParaRPr sz="3000" dirty="0"/>
          </a:p>
          <a:p>
            <a:pPr marL="457200" lvl="0" indent="-419100" algn="l" rtl="0">
              <a:lnSpc>
                <a:spcPct val="90000"/>
              </a:lnSpc>
              <a:spcBef>
                <a:spcPts val="0"/>
              </a:spcBef>
              <a:spcAft>
                <a:spcPts val="0"/>
              </a:spcAft>
              <a:buSzPts val="3000"/>
              <a:buChar char="•"/>
            </a:pPr>
            <a:r>
              <a:rPr lang="sl-SI" sz="3000" dirty="0"/>
              <a:t>Skrbi za internetno infrastrukturo v Sloveniji, slovenski del </a:t>
            </a:r>
            <a:r>
              <a:rPr lang="sl-SI" sz="3000" b="1" dirty="0" err="1"/>
              <a:t>Eduroam</a:t>
            </a:r>
            <a:r>
              <a:rPr lang="sl-SI" sz="3000" dirty="0"/>
              <a:t>-a in je del evropskega omrežja </a:t>
            </a:r>
            <a:r>
              <a:rPr lang="sl-SI" sz="3000" b="1" dirty="0"/>
              <a:t>GÉANT</a:t>
            </a:r>
            <a:r>
              <a:rPr lang="sl-SI" sz="3000" dirty="0"/>
              <a:t>.</a:t>
            </a:r>
            <a:endParaRPr sz="3000" dirty="0"/>
          </a:p>
          <a:p>
            <a:pPr marL="457200" lvl="0" indent="-419100" algn="l" rtl="0">
              <a:lnSpc>
                <a:spcPct val="90000"/>
              </a:lnSpc>
              <a:spcBef>
                <a:spcPts val="0"/>
              </a:spcBef>
              <a:spcAft>
                <a:spcPts val="0"/>
              </a:spcAft>
              <a:buSzPts val="3000"/>
              <a:buChar char="•"/>
            </a:pPr>
            <a:r>
              <a:rPr lang="sl-SI" sz="3000" dirty="0"/>
              <a:t>Poleg zmogljive </a:t>
            </a:r>
            <a:r>
              <a:rPr lang="sl-SI" sz="3000" b="1" dirty="0"/>
              <a:t>internetne povezljivosti</a:t>
            </a:r>
            <a:r>
              <a:rPr lang="sl-SI" sz="3000" dirty="0"/>
              <a:t> nudi tako </a:t>
            </a:r>
            <a:r>
              <a:rPr lang="sl-SI" sz="3000" b="1" dirty="0"/>
              <a:t>številne brezplačne spletne storitve</a:t>
            </a:r>
            <a:r>
              <a:rPr lang="sl-SI" sz="3000" dirty="0"/>
              <a:t> za shranjevanje ter deljenje vsebin in povezovanje uporabnikov kot tudi </a:t>
            </a:r>
            <a:r>
              <a:rPr lang="sl-SI" sz="3000" b="1" dirty="0"/>
              <a:t>dostop do zmogljivih računskih gruč</a:t>
            </a:r>
            <a:r>
              <a:rPr lang="sl-SI" sz="3000" dirty="0"/>
              <a:t>. Zastopa slovensko skupnost v Evropskem oblaku odprte znanosti in koordinira </a:t>
            </a:r>
            <a:r>
              <a:rPr lang="sl-SI" sz="3000" dirty="0" err="1"/>
              <a:t>superračunalniško</a:t>
            </a:r>
            <a:r>
              <a:rPr lang="sl-SI" sz="3000" dirty="0"/>
              <a:t> omrežje SLING.</a:t>
            </a:r>
            <a:endParaRPr sz="3000" dirty="0"/>
          </a:p>
          <a:p>
            <a:pPr marL="457200" lvl="0" indent="-419100" algn="l" rtl="0">
              <a:lnSpc>
                <a:spcPct val="90000"/>
              </a:lnSpc>
              <a:spcBef>
                <a:spcPts val="0"/>
              </a:spcBef>
              <a:spcAft>
                <a:spcPts val="0"/>
              </a:spcAft>
              <a:buSzPts val="3000"/>
              <a:buChar char="•"/>
            </a:pPr>
            <a:r>
              <a:rPr lang="sl-SI" sz="3000" b="1" dirty="0"/>
              <a:t>Pooblaščena organizacija v EOSC</a:t>
            </a:r>
            <a:r>
              <a:rPr lang="sl-SI" sz="3000" dirty="0"/>
              <a:t>.</a:t>
            </a:r>
            <a:endParaRPr sz="3000" dirty="0"/>
          </a:p>
        </p:txBody>
      </p:sp>
      <p:pic>
        <p:nvPicPr>
          <p:cNvPr id="122" name="Google Shape;122;p12"/>
          <p:cNvPicPr preferRelativeResize="0"/>
          <p:nvPr/>
        </p:nvPicPr>
        <p:blipFill>
          <a:blip r:embed="rId3">
            <a:alphaModFix/>
          </a:blip>
          <a:stretch>
            <a:fillRect/>
          </a:stretch>
        </p:blipFill>
        <p:spPr>
          <a:xfrm>
            <a:off x="10297225" y="131002"/>
            <a:ext cx="1800225" cy="571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add185ac83_1_0"/>
          <p:cNvSpPr txBox="1">
            <a:spLocks noGrp="1"/>
          </p:cNvSpPr>
          <p:nvPr>
            <p:ph type="title"/>
          </p:nvPr>
        </p:nvSpPr>
        <p:spPr>
          <a:xfrm>
            <a:off x="838203" y="36512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5400"/>
              <a:buFont typeface="Calibri"/>
              <a:buNone/>
            </a:pPr>
            <a:r>
              <a:rPr lang="sl-SI" sz="5400">
                <a:solidFill>
                  <a:schemeClr val="accent2"/>
                </a:solidFill>
                <a:latin typeface="Calibri"/>
                <a:ea typeface="Calibri"/>
                <a:cs typeface="Calibri"/>
                <a:sym typeface="Calibri"/>
              </a:rPr>
              <a:t>ARNES @Spoznaj</a:t>
            </a:r>
            <a:endParaRPr sz="5400">
              <a:solidFill>
                <a:schemeClr val="accent2"/>
              </a:solidFill>
              <a:latin typeface="Calibri"/>
              <a:ea typeface="Calibri"/>
              <a:cs typeface="Calibri"/>
              <a:sym typeface="Calibri"/>
            </a:endParaRPr>
          </a:p>
        </p:txBody>
      </p:sp>
      <p:pic>
        <p:nvPicPr>
          <p:cNvPr id="128" name="Google Shape;128;g2add185ac83_1_0"/>
          <p:cNvPicPr preferRelativeResize="0"/>
          <p:nvPr/>
        </p:nvPicPr>
        <p:blipFill>
          <a:blip r:embed="rId3">
            <a:alphaModFix/>
          </a:blip>
          <a:stretch>
            <a:fillRect/>
          </a:stretch>
        </p:blipFill>
        <p:spPr>
          <a:xfrm>
            <a:off x="10297225" y="131002"/>
            <a:ext cx="1800225" cy="571500"/>
          </a:xfrm>
          <a:prstGeom prst="rect">
            <a:avLst/>
          </a:prstGeom>
          <a:noFill/>
          <a:ln>
            <a:noFill/>
          </a:ln>
        </p:spPr>
      </p:pic>
      <p:pic>
        <p:nvPicPr>
          <p:cNvPr id="129" name="Google Shape;129;g2add185ac83_1_0"/>
          <p:cNvPicPr preferRelativeResize="0"/>
          <p:nvPr/>
        </p:nvPicPr>
        <p:blipFill>
          <a:blip r:embed="rId4">
            <a:alphaModFix/>
          </a:blip>
          <a:stretch>
            <a:fillRect/>
          </a:stretch>
        </p:blipFill>
        <p:spPr>
          <a:xfrm>
            <a:off x="3450125" y="1690828"/>
            <a:ext cx="2482353" cy="2004375"/>
          </a:xfrm>
          <a:prstGeom prst="rect">
            <a:avLst/>
          </a:prstGeom>
          <a:noFill/>
          <a:ln>
            <a:noFill/>
          </a:ln>
        </p:spPr>
      </p:pic>
      <p:pic>
        <p:nvPicPr>
          <p:cNvPr id="130" name="Google Shape;130;g2add185ac83_1_0"/>
          <p:cNvPicPr preferRelativeResize="0"/>
          <p:nvPr/>
        </p:nvPicPr>
        <p:blipFill>
          <a:blip r:embed="rId5">
            <a:alphaModFix/>
          </a:blip>
          <a:stretch>
            <a:fillRect/>
          </a:stretch>
        </p:blipFill>
        <p:spPr>
          <a:xfrm>
            <a:off x="6112850" y="1512037"/>
            <a:ext cx="2918849" cy="2361951"/>
          </a:xfrm>
          <a:prstGeom prst="rect">
            <a:avLst/>
          </a:prstGeom>
          <a:noFill/>
          <a:ln>
            <a:noFill/>
          </a:ln>
        </p:spPr>
      </p:pic>
      <p:pic>
        <p:nvPicPr>
          <p:cNvPr id="131" name="Google Shape;131;g2add185ac83_1_0"/>
          <p:cNvPicPr preferRelativeResize="0"/>
          <p:nvPr/>
        </p:nvPicPr>
        <p:blipFill>
          <a:blip r:embed="rId6">
            <a:alphaModFix/>
          </a:blip>
          <a:stretch>
            <a:fillRect/>
          </a:stretch>
        </p:blipFill>
        <p:spPr>
          <a:xfrm>
            <a:off x="402125" y="1690813"/>
            <a:ext cx="3048000" cy="4295775"/>
          </a:xfrm>
          <a:prstGeom prst="rect">
            <a:avLst/>
          </a:prstGeom>
          <a:noFill/>
          <a:ln>
            <a:noFill/>
          </a:ln>
        </p:spPr>
      </p:pic>
      <p:pic>
        <p:nvPicPr>
          <p:cNvPr id="132" name="Google Shape;132;g2add185ac83_1_0"/>
          <p:cNvPicPr preferRelativeResize="0"/>
          <p:nvPr/>
        </p:nvPicPr>
        <p:blipFill>
          <a:blip r:embed="rId7">
            <a:alphaModFix/>
          </a:blip>
          <a:stretch>
            <a:fillRect/>
          </a:stretch>
        </p:blipFill>
        <p:spPr>
          <a:xfrm>
            <a:off x="3793325" y="3874012"/>
            <a:ext cx="4030776" cy="2840525"/>
          </a:xfrm>
          <a:prstGeom prst="rect">
            <a:avLst/>
          </a:prstGeom>
          <a:noFill/>
          <a:ln>
            <a:noFill/>
          </a:ln>
        </p:spPr>
      </p:pic>
      <p:pic>
        <p:nvPicPr>
          <p:cNvPr id="133" name="Google Shape;133;g2add185ac83_1_0"/>
          <p:cNvPicPr preferRelativeResize="0"/>
          <p:nvPr/>
        </p:nvPicPr>
        <p:blipFill>
          <a:blip r:embed="rId8">
            <a:alphaModFix/>
          </a:blip>
          <a:stretch>
            <a:fillRect/>
          </a:stretch>
        </p:blipFill>
        <p:spPr>
          <a:xfrm>
            <a:off x="8167301" y="3874000"/>
            <a:ext cx="3930150" cy="2490150"/>
          </a:xfrm>
          <a:prstGeom prst="rect">
            <a:avLst/>
          </a:prstGeom>
          <a:noFill/>
          <a:ln>
            <a:noFill/>
          </a:ln>
        </p:spPr>
      </p:pic>
      <p:pic>
        <p:nvPicPr>
          <p:cNvPr id="134" name="Google Shape;134;g2add185ac83_1_0"/>
          <p:cNvPicPr preferRelativeResize="0"/>
          <p:nvPr/>
        </p:nvPicPr>
        <p:blipFill>
          <a:blip r:embed="rId9">
            <a:alphaModFix/>
          </a:blip>
          <a:stretch>
            <a:fillRect/>
          </a:stretch>
        </p:blipFill>
        <p:spPr>
          <a:xfrm>
            <a:off x="9212075" y="1811475"/>
            <a:ext cx="2918850" cy="1639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ad4988fefa_0_0"/>
          <p:cNvSpPr txBox="1">
            <a:spLocks noGrp="1"/>
          </p:cNvSpPr>
          <p:nvPr>
            <p:ph type="title"/>
          </p:nvPr>
        </p:nvSpPr>
        <p:spPr>
          <a:xfrm>
            <a:off x="838203" y="3651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5400">
                <a:solidFill>
                  <a:schemeClr val="accent2"/>
                </a:solidFill>
              </a:rPr>
              <a:t>Kaj je EOSC</a:t>
            </a:r>
            <a:endParaRPr/>
          </a:p>
        </p:txBody>
      </p:sp>
      <p:sp>
        <p:nvSpPr>
          <p:cNvPr id="140" name="Google Shape;140;g2ad4988fefa_0_0"/>
          <p:cNvSpPr txBox="1">
            <a:spLocks noGrp="1"/>
          </p:cNvSpPr>
          <p:nvPr>
            <p:ph type="body" idx="1"/>
          </p:nvPr>
        </p:nvSpPr>
        <p:spPr>
          <a:xfrm>
            <a:off x="838203" y="1825627"/>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sl-SI" sz="2900"/>
              <a:t>Evropski oblak odprte znanosti</a:t>
            </a:r>
            <a:endParaRPr sz="2900"/>
          </a:p>
          <a:p>
            <a:pPr marL="457200" lvl="0" indent="-412750" algn="l" rtl="0">
              <a:spcBef>
                <a:spcPts val="1000"/>
              </a:spcBef>
              <a:spcAft>
                <a:spcPts val="0"/>
              </a:spcAft>
              <a:buSzPts val="2900"/>
              <a:buChar char="•"/>
            </a:pPr>
            <a:r>
              <a:rPr lang="sl-SI" sz="2900"/>
              <a:t>Federativno in odprto večdisciplinarno okolje za evropske raziskovalce.</a:t>
            </a:r>
            <a:endParaRPr sz="2900"/>
          </a:p>
          <a:p>
            <a:pPr marL="457200" lvl="0" indent="-412750" algn="l" rtl="0">
              <a:spcBef>
                <a:spcPts val="0"/>
              </a:spcBef>
              <a:spcAft>
                <a:spcPts val="0"/>
              </a:spcAft>
              <a:buSzPts val="2900"/>
              <a:buChar char="•"/>
            </a:pPr>
            <a:r>
              <a:rPr lang="sl-SI" sz="2900"/>
              <a:t>Raziskovalci, inovatorji, podjetja in državljani po vsej Evropi so glavna ciljna skupina.</a:t>
            </a:r>
            <a:endParaRPr sz="2900"/>
          </a:p>
          <a:p>
            <a:pPr marL="457200" lvl="0" indent="-412750" algn="l" rtl="0">
              <a:spcBef>
                <a:spcPts val="0"/>
              </a:spcBef>
              <a:spcAft>
                <a:spcPts val="0"/>
              </a:spcAft>
              <a:buSzPts val="2900"/>
              <a:buChar char="•"/>
            </a:pPr>
            <a:r>
              <a:rPr lang="sl-SI" sz="2900"/>
              <a:t>Olajšuje neomejen dostop do raziskovalnih virov.</a:t>
            </a:r>
            <a:endParaRPr sz="2900"/>
          </a:p>
          <a:p>
            <a:pPr marL="457200" lvl="0" indent="-412750" algn="l" rtl="0">
              <a:spcBef>
                <a:spcPts val="0"/>
              </a:spcBef>
              <a:spcAft>
                <a:spcPts val="0"/>
              </a:spcAft>
              <a:buSzPts val="2900"/>
              <a:buChar char="•"/>
            </a:pPr>
            <a:r>
              <a:rPr lang="sl-SI" sz="2900"/>
              <a:t>Spodbuja najdljivost, dostopnost, interoperabilnost in ponovno uporabnost oz. FAIR.</a:t>
            </a:r>
            <a:endParaRPr sz="2900"/>
          </a:p>
          <a:p>
            <a:pPr marL="457200" lvl="0" indent="-412750" algn="l" rtl="0">
              <a:spcBef>
                <a:spcPts val="0"/>
              </a:spcBef>
              <a:spcAft>
                <a:spcPts val="0"/>
              </a:spcAft>
              <a:buSzPts val="2900"/>
              <a:buChar char="•"/>
            </a:pPr>
            <a:r>
              <a:rPr lang="sl-SI" sz="2900"/>
              <a:t>Promovira in vzpostavlja rešitva za zanesljivo ponovno uporabo raziskovalnih podatkov in digitalnih objektov.</a:t>
            </a:r>
            <a:endParaRPr sz="2900"/>
          </a:p>
        </p:txBody>
      </p:sp>
      <p:pic>
        <p:nvPicPr>
          <p:cNvPr id="141" name="Google Shape;141;g2ad4988fefa_0_0"/>
          <p:cNvPicPr preferRelativeResize="0"/>
          <p:nvPr/>
        </p:nvPicPr>
        <p:blipFill>
          <a:blip r:embed="rId3">
            <a:alphaModFix/>
          </a:blip>
          <a:stretch>
            <a:fillRect/>
          </a:stretch>
        </p:blipFill>
        <p:spPr>
          <a:xfrm>
            <a:off x="9763700" y="192777"/>
            <a:ext cx="2258238" cy="3763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2add185ac83_1_13"/>
          <p:cNvSpPr txBox="1">
            <a:spLocks noGrp="1"/>
          </p:cNvSpPr>
          <p:nvPr>
            <p:ph type="title"/>
          </p:nvPr>
        </p:nvSpPr>
        <p:spPr>
          <a:xfrm>
            <a:off x="838203" y="3651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5400">
                <a:solidFill>
                  <a:schemeClr val="accent2"/>
                </a:solidFill>
              </a:rPr>
              <a:t>Kaj je EOSC</a:t>
            </a:r>
            <a:endParaRPr/>
          </a:p>
        </p:txBody>
      </p:sp>
      <p:sp>
        <p:nvSpPr>
          <p:cNvPr id="147" name="Google Shape;147;g2add185ac83_1_13"/>
          <p:cNvSpPr txBox="1">
            <a:spLocks noGrp="1"/>
          </p:cNvSpPr>
          <p:nvPr>
            <p:ph type="body" idx="1"/>
          </p:nvPr>
        </p:nvSpPr>
        <p:spPr>
          <a:xfrm>
            <a:off x="838203" y="1825627"/>
            <a:ext cx="10515600" cy="4351200"/>
          </a:xfrm>
          <a:prstGeom prst="rect">
            <a:avLst/>
          </a:prstGeom>
        </p:spPr>
        <p:txBody>
          <a:bodyPr spcFirstLastPara="1" wrap="square" lIns="91425" tIns="45700" rIns="91425" bIns="45700" anchor="t" anchorCtr="0">
            <a:noAutofit/>
          </a:bodyPr>
          <a:lstStyle/>
          <a:p>
            <a:pPr marL="457200" lvl="0" indent="-399415" algn="l" rtl="0">
              <a:lnSpc>
                <a:spcPct val="80000"/>
              </a:lnSpc>
              <a:spcBef>
                <a:spcPts val="1000"/>
              </a:spcBef>
              <a:spcAft>
                <a:spcPts val="0"/>
              </a:spcAft>
              <a:buSzPts val="2690"/>
              <a:buChar char="•"/>
            </a:pPr>
            <a:r>
              <a:rPr lang="sl-SI" sz="2690"/>
              <a:t>Cilj razviti obsežno mrežo FAIR podatkov in storitev.</a:t>
            </a:r>
            <a:endParaRPr sz="2690"/>
          </a:p>
          <a:p>
            <a:pPr marL="457200" lvl="0" indent="-399415" algn="l" rtl="0">
              <a:lnSpc>
                <a:spcPct val="80000"/>
              </a:lnSpc>
              <a:spcBef>
                <a:spcPts val="0"/>
              </a:spcBef>
              <a:spcAft>
                <a:spcPts val="0"/>
              </a:spcAft>
              <a:buSzPts val="2690"/>
              <a:buChar char="•"/>
            </a:pPr>
            <a:r>
              <a:rPr lang="sl-SI" sz="2690"/>
              <a:t>EOSC je v agendi EU politike prepoznan kot ključni podatkovni prostor v evropski raziskovalni strategiji.</a:t>
            </a:r>
            <a:endParaRPr sz="2690"/>
          </a:p>
          <a:p>
            <a:pPr marL="457200" lvl="0" indent="-399415" algn="l" rtl="0">
              <a:lnSpc>
                <a:spcPct val="80000"/>
              </a:lnSpc>
              <a:spcBef>
                <a:spcPts val="0"/>
              </a:spcBef>
              <a:spcAft>
                <a:spcPts val="0"/>
              </a:spcAft>
              <a:buSzPts val="2690"/>
              <a:buChar char="•"/>
            </a:pPr>
            <a:r>
              <a:rPr lang="sl-SI" sz="2690"/>
              <a:t>Namen je povečati produktivnost raziskav, inovacije, zanesljivost in zaupanje v znanost.</a:t>
            </a:r>
            <a:endParaRPr sz="2690"/>
          </a:p>
          <a:p>
            <a:pPr marL="0" lvl="0" indent="0" algn="l" rtl="0">
              <a:lnSpc>
                <a:spcPct val="80000"/>
              </a:lnSpc>
              <a:spcBef>
                <a:spcPts val="1000"/>
              </a:spcBef>
              <a:spcAft>
                <a:spcPts val="0"/>
              </a:spcAft>
              <a:buSzPts val="1018"/>
              <a:buNone/>
            </a:pPr>
            <a:endParaRPr sz="2690"/>
          </a:p>
          <a:p>
            <a:pPr marL="457200" lvl="0" indent="-399415" algn="l" rtl="0">
              <a:lnSpc>
                <a:spcPct val="80000"/>
              </a:lnSpc>
              <a:spcBef>
                <a:spcPts val="1000"/>
              </a:spcBef>
              <a:spcAft>
                <a:spcPts val="0"/>
              </a:spcAft>
              <a:buSzPts val="2690"/>
              <a:buChar char="•"/>
            </a:pPr>
            <a:r>
              <a:rPr lang="sl-SI" sz="2690" b="1" i="1"/>
              <a:t>Evropski oblak odprte znanosti (EOSC) je federativno, večdisciplinarno okolje, ki omogoča evropskim raziskovalcem in državljanom dostop do raziskovalnih virov ter spodbuja najdljivost, dostopnost, interoperabilnost in ponovno uporabo raziskovalnih podatkov v skladu s FAIR načeli, s ciljem povečati produktivnost, inovacije in zaupanje v znanost v EU.</a:t>
            </a:r>
            <a:endParaRPr sz="2690" b="1" i="1"/>
          </a:p>
          <a:p>
            <a:pPr marL="0" lvl="0" indent="0" algn="l" rtl="0">
              <a:lnSpc>
                <a:spcPct val="80000"/>
              </a:lnSpc>
              <a:spcBef>
                <a:spcPts val="1000"/>
              </a:spcBef>
              <a:spcAft>
                <a:spcPts val="0"/>
              </a:spcAft>
              <a:buSzPts val="1018"/>
              <a:buNone/>
            </a:pPr>
            <a:endParaRPr sz="2690"/>
          </a:p>
        </p:txBody>
      </p:sp>
      <p:pic>
        <p:nvPicPr>
          <p:cNvPr id="148" name="Google Shape;148;g2add185ac83_1_13"/>
          <p:cNvPicPr preferRelativeResize="0"/>
          <p:nvPr/>
        </p:nvPicPr>
        <p:blipFill>
          <a:blip r:embed="rId3">
            <a:alphaModFix/>
          </a:blip>
          <a:stretch>
            <a:fillRect/>
          </a:stretch>
        </p:blipFill>
        <p:spPr>
          <a:xfrm>
            <a:off x="9763700" y="192777"/>
            <a:ext cx="2258238" cy="376373"/>
          </a:xfrm>
          <a:prstGeom prst="rect">
            <a:avLst/>
          </a:prstGeom>
          <a:noFill/>
          <a:ln>
            <a:noFill/>
          </a:ln>
        </p:spPr>
      </p:pic>
    </p:spTree>
  </p:cSld>
  <p:clrMapOvr>
    <a:masterClrMapping/>
  </p:clrMapOvr>
</p:sld>
</file>

<file path=ppt/theme/theme1.xml><?xml version="1.0" encoding="utf-8"?>
<a:theme xmlns:a="http://schemas.openxmlformats.org/drawingml/2006/main" name="Officeova tema">
  <a:themeElements>
    <a:clrScheme name="Pisar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3677</Words>
  <Application>Microsoft Office PowerPoint</Application>
  <PresentationFormat>Širokozaslonsko</PresentationFormat>
  <Paragraphs>334</Paragraphs>
  <Slides>54</Slides>
  <Notes>53</Notes>
  <HiddenSlides>0</HiddenSlides>
  <MMClips>0</MMClips>
  <ScaleCrop>false</ScaleCrop>
  <HeadingPairs>
    <vt:vector size="6" baseType="variant">
      <vt:variant>
        <vt:lpstr>Uporabljene pisave</vt:lpstr>
      </vt:variant>
      <vt:variant>
        <vt:i4>3</vt:i4>
      </vt:variant>
      <vt:variant>
        <vt:lpstr>Tema</vt:lpstr>
      </vt:variant>
      <vt:variant>
        <vt:i4>2</vt:i4>
      </vt:variant>
      <vt:variant>
        <vt:lpstr>Naslovi diapozitivov</vt:lpstr>
      </vt:variant>
      <vt:variant>
        <vt:i4>54</vt:i4>
      </vt:variant>
    </vt:vector>
  </HeadingPairs>
  <TitlesOfParts>
    <vt:vector size="59" baseType="lpstr">
      <vt:lpstr>Arial</vt:lpstr>
      <vt:lpstr>Calibri</vt:lpstr>
      <vt:lpstr>Calibri Light</vt:lpstr>
      <vt:lpstr>Officeova tema</vt:lpstr>
      <vt:lpstr>1_Officeova tema</vt:lpstr>
      <vt:lpstr>PowerPointova predstavitev</vt:lpstr>
      <vt:lpstr>Vsebina  </vt:lpstr>
      <vt:lpstr>O projektu SPOZNAJ </vt:lpstr>
      <vt:lpstr>Ključna cilja projekta SPOZNAJ</vt:lpstr>
      <vt:lpstr>PowerPointova predstavitev</vt:lpstr>
      <vt:lpstr>ARNES</vt:lpstr>
      <vt:lpstr>ARNES @Spoznaj</vt:lpstr>
      <vt:lpstr>Kaj je EOSC</vt:lpstr>
      <vt:lpstr>Kaj je EOSC</vt:lpstr>
      <vt:lpstr>EOSC in implementacija</vt:lpstr>
      <vt:lpstr>EOSC in implementacija</vt:lpstr>
      <vt:lpstr>Tripartitno upravljanje EOSC</vt:lpstr>
      <vt:lpstr>Tripartitno upravljanje EOSC</vt:lpstr>
      <vt:lpstr>EOSC in delovne skupine</vt:lpstr>
      <vt:lpstr>Slovenski tripartitni dogodek: Dan odprte znanosti 2022, 2023, 2024</vt:lpstr>
      <vt:lpstr>Arhiv družboslovnih podatkov (ADP)</vt:lpstr>
      <vt:lpstr>Storitve ADP za družboslovje  (primer področnega podatkovnega repozitorija) </vt:lpstr>
      <vt:lpstr>Konzorcij evropskih arhivov družboslovnih podatkov (CESSDA) (primer evropske področne podatkovne infrastrukture)</vt:lpstr>
      <vt:lpstr>Glavni produkti in storitve pri CESSDA</vt:lpstr>
      <vt:lpstr>EOSC Portal</vt:lpstr>
      <vt:lpstr>Razvoj portala in tržnice 2018-2022</vt:lpstr>
      <vt:lpstr>Razvoj portala 2021-2022</vt:lpstr>
      <vt:lpstr>Razvoj portala 2022-23</vt:lpstr>
      <vt:lpstr>Razvoj portala 2023</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EOSC diskusijske kartice</vt:lpstr>
      <vt:lpstr>PowerPointova predstavitev</vt:lpstr>
      <vt:lpstr>PowerPointova predstavitev</vt:lpstr>
      <vt:lpstr>PowerPointova predstavitev</vt:lpstr>
      <vt:lpstr>PowerPointova predstavitev</vt:lpstr>
      <vt:lpstr>PRIMERI POTI ISKANJA PO TRŽNICI</vt:lpstr>
      <vt:lpstr>PowerPointova predstavitev</vt:lpstr>
      <vt:lpstr>PowerPointova predstavitev</vt:lpstr>
      <vt:lpstr>PowerPointova predstavitev</vt:lpstr>
      <vt:lpstr>PowerPointova predstavitev</vt:lpstr>
      <vt:lpstr>PowerPointova predstavitev</vt:lpstr>
      <vt:lpstr>PowerPointova predstavitev</vt:lpstr>
      <vt:lpstr>Uporabniške funkcionalnosti</vt:lpstr>
      <vt:lpstr>PowerPointova predstavitev</vt:lpstr>
      <vt:lpstr>Naročanje storitve</vt:lpstr>
      <vt:lpstr>Primer: Podnebno nevtralna in pametna mesta</vt:lpstr>
      <vt:lpstr>Priprava indikatorjev in združevanje podatkov</vt:lpstr>
      <vt:lpstr>ESS Labs</vt:lpstr>
      <vt:lpstr>Če povzamemo vrednosti portala</vt:lpstr>
      <vt:lpstr>VPRAŠANJA</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Tomas Bercic</dc:creator>
  <cp:lastModifiedBy>Kozlica, Kenan</cp:lastModifiedBy>
  <cp:revision>5</cp:revision>
  <dcterms:created xsi:type="dcterms:W3CDTF">2023-09-11T08:00:44Z</dcterms:created>
  <dcterms:modified xsi:type="dcterms:W3CDTF">2025-04-22T11:30:12Z</dcterms:modified>
</cp:coreProperties>
</file>